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b="0" i="0" sz="1400" u="none" cap="none" strike="noStrike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/>
        </p:nvSpPr>
        <p:spPr>
          <a:xfrm>
            <a:off x="777960" y="4776840"/>
            <a:ext cx="6214680" cy="4522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295640" y="754200"/>
            <a:ext cx="5181480" cy="3771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3280" y="1767960"/>
            <a:ext cx="899748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3280" y="4020120"/>
            <a:ext cx="899748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3280" y="176796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13800" y="176796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03280" y="402012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13800" y="402012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3280" y="1767960"/>
            <a:ext cx="289692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545280" y="1767960"/>
            <a:ext cx="289692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87640" y="1767960"/>
            <a:ext cx="289692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503280" y="4020120"/>
            <a:ext cx="289692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545280" y="4020120"/>
            <a:ext cx="289692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87640" y="4020120"/>
            <a:ext cx="289692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503280" y="1767960"/>
            <a:ext cx="8997480" cy="431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03280" y="1767960"/>
            <a:ext cx="8997480" cy="431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503280" y="1767960"/>
            <a:ext cx="4390560" cy="431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5113800" y="1767960"/>
            <a:ext cx="4390560" cy="431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503280" y="301320"/>
            <a:ext cx="8997480" cy="55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503280" y="176796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5113800" y="1767960"/>
            <a:ext cx="4390560" cy="431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503280" y="402012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03280" y="1767960"/>
            <a:ext cx="8997480" cy="431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503280" y="1767960"/>
            <a:ext cx="4390560" cy="431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5113800" y="176796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5113800" y="402012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503280" y="176796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5113800" y="176796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503280" y="4020120"/>
            <a:ext cx="899748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503280" y="1767960"/>
            <a:ext cx="899748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503280" y="4020120"/>
            <a:ext cx="899748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503280" y="176796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5113800" y="176796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503280" y="402012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5113800" y="402012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503280" y="1767960"/>
            <a:ext cx="289692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3545280" y="1767960"/>
            <a:ext cx="289692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6587640" y="1767960"/>
            <a:ext cx="289692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503280" y="4020120"/>
            <a:ext cx="289692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3545280" y="4020120"/>
            <a:ext cx="289692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6587640" y="4020120"/>
            <a:ext cx="289692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3280" y="1767960"/>
            <a:ext cx="8997480" cy="431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03280" y="1767960"/>
            <a:ext cx="4390560" cy="431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13800" y="1767960"/>
            <a:ext cx="4390560" cy="431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503280" y="301320"/>
            <a:ext cx="8997480" cy="55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3280" y="176796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13800" y="1767960"/>
            <a:ext cx="4390560" cy="431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03280" y="402012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3280" y="1767960"/>
            <a:ext cx="4390560" cy="431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13800" y="176796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13800" y="402012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3280" y="176796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13800" y="1767960"/>
            <a:ext cx="439056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3280" y="4020120"/>
            <a:ext cx="899748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3280" y="1767960"/>
            <a:ext cx="8997480" cy="431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3338640" y="7007400"/>
            <a:ext cx="3401640" cy="401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github.com/hualili/CMPE297/blob/master/2019S/2019S-25-contourAnalysis-2018-9-13.pdf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github.com/hualili/CMPE297/blob/master/2019S/2019S-25-contourAnalysis-2018-9-13.pdf" TargetMode="External"/><Relationship Id="rId5" Type="http://schemas.openxmlformats.org/officeDocument/2006/relationships/hyperlink" Target="https://www.johndcook.com/blog/2009/08/24/algorithms-convert-color-grayscale/" TargetMode="External"/><Relationship Id="rId6" Type="http://schemas.openxmlformats.org/officeDocument/2006/relationships/hyperlink" Target="https://docs.opencv.org/3.1.0/de/d25/imgproc_color_conversions.html" TargetMode="External"/><Relationship Id="rId7" Type="http://schemas.openxmlformats.org/officeDocument/2006/relationships/hyperlink" Target="https://docs.opencv.org/2.4/doc/tutorials/imgproc/gausian_median_blur_bilateral_filter/gausian_median_blur_bilateral_filt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/>
        </p:nvSpPr>
        <p:spPr>
          <a:xfrm>
            <a:off x="639720" y="1077840"/>
            <a:ext cx="9067320" cy="129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Contour-OpenCV</a:t>
            </a:r>
            <a:endParaRPr b="0" i="0" sz="4400" u="none" cap="none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1919160" y="3475080"/>
            <a:ext cx="6492600" cy="3200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CTI One Corporation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Version: x0.1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-US" sz="1800"/>
              <a:t>Jul 20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2019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Lead: Harry Li, Ph.D. 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Minh Duc Ong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0" y="266760"/>
            <a:ext cx="555120" cy="5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/>
          <p:nvPr/>
        </p:nvSpPr>
        <p:spPr>
          <a:xfrm>
            <a:off x="146176" y="7040525"/>
            <a:ext cx="2470200" cy="4569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0" y="7041975"/>
            <a:ext cx="2616408" cy="365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confidential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7864560" y="60480"/>
            <a:ext cx="2188800" cy="304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27"/>
          <p:cNvSpPr/>
          <p:nvPr/>
        </p:nvSpPr>
        <p:spPr>
          <a:xfrm>
            <a:off x="652320" y="2438280"/>
            <a:ext cx="8764200" cy="671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/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    What is contour?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503280" y="1554480"/>
            <a:ext cx="90525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0" y="266760"/>
            <a:ext cx="555120" cy="5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8"/>
          <p:cNvSpPr txBox="1"/>
          <p:nvPr/>
        </p:nvSpPr>
        <p:spPr>
          <a:xfrm>
            <a:off x="182880" y="1371600"/>
            <a:ext cx="7680960" cy="113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What is Edge Detection?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Similarly, Contour is Edge with 2 more conditions: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	1. Closed curve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	2. Hierarchy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6760" y="4663440"/>
            <a:ext cx="4429440" cy="223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1200" y="2415240"/>
            <a:ext cx="5735520" cy="194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2515320" y="4356720"/>
            <a:ext cx="6262920" cy="29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Source: https://docs.opencv.org/3.1.0/da/d22/tutorial_py_canny.html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2560320" y="6858000"/>
            <a:ext cx="7315200" cy="71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Source: https://docs.opencv.org/2.4/doc/tutorials/imgproc/shapedescriptors/find_contours/find_contours.html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91440" y="2992680"/>
            <a:ext cx="2174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Canny Edge Detection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20520" y="5735880"/>
            <a:ext cx="2174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Canny Edge Detection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4846320" y="1554480"/>
            <a:ext cx="1005840" cy="548640"/>
          </a:xfrm>
          <a:custGeom>
            <a:rect b="b" l="l" r="r" t="t"/>
            <a:pathLst>
              <a:path extrusionOk="0" h="1525" w="2796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2540" y="1524"/>
                </a:lnTo>
                <a:cubicBezTo>
                  <a:pt x="2667" y="1524"/>
                  <a:pt x="2795" y="1397"/>
                  <a:pt x="2795" y="1270"/>
                </a:cubicBezTo>
                <a:lnTo>
                  <a:pt x="2795" y="254"/>
                </a:lnTo>
                <a:cubicBezTo>
                  <a:pt x="2795" y="127"/>
                  <a:pt x="2667" y="0"/>
                  <a:pt x="2540" y="0"/>
                </a:cubicBezTo>
                <a:lnTo>
                  <a:pt x="254" y="0"/>
                </a:lnTo>
              </a:path>
            </a:pathLst>
          </a:cu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Edge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6035040" y="1554480"/>
            <a:ext cx="1005840" cy="548640"/>
          </a:xfrm>
          <a:custGeom>
            <a:rect b="b" l="l" r="r" t="t"/>
            <a:pathLst>
              <a:path extrusionOk="0" h="1525" w="2796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2540" y="1524"/>
                </a:lnTo>
                <a:cubicBezTo>
                  <a:pt x="2667" y="1524"/>
                  <a:pt x="2795" y="1397"/>
                  <a:pt x="2795" y="1270"/>
                </a:cubicBezTo>
                <a:lnTo>
                  <a:pt x="2795" y="254"/>
                </a:lnTo>
                <a:cubicBezTo>
                  <a:pt x="2795" y="127"/>
                  <a:pt x="2667" y="0"/>
                  <a:pt x="2540" y="0"/>
                </a:cubicBezTo>
                <a:lnTo>
                  <a:pt x="254" y="0"/>
                </a:lnTo>
              </a:path>
            </a:pathLst>
          </a:cu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Closed 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Curve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28"/>
          <p:cNvSpPr/>
          <p:nvPr/>
        </p:nvSpPr>
        <p:spPr>
          <a:xfrm>
            <a:off x="7223760" y="1554480"/>
            <a:ext cx="1005840" cy="548640"/>
          </a:xfrm>
          <a:custGeom>
            <a:rect b="b" l="l" r="r" t="t"/>
            <a:pathLst>
              <a:path extrusionOk="0" h="1525" w="2796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2540" y="1524"/>
                </a:lnTo>
                <a:cubicBezTo>
                  <a:pt x="2667" y="1524"/>
                  <a:pt x="2795" y="1397"/>
                  <a:pt x="2795" y="1270"/>
                </a:cubicBezTo>
                <a:lnTo>
                  <a:pt x="2795" y="254"/>
                </a:lnTo>
                <a:cubicBezTo>
                  <a:pt x="2795" y="127"/>
                  <a:pt x="2667" y="0"/>
                  <a:pt x="2540" y="0"/>
                </a:cubicBezTo>
                <a:lnTo>
                  <a:pt x="254" y="0"/>
                </a:lnTo>
              </a:path>
            </a:pathLst>
          </a:cu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Hierarchy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5796360" y="1645920"/>
            <a:ext cx="3301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+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6985080" y="1645920"/>
            <a:ext cx="3301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+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8265240" y="1645920"/>
            <a:ext cx="3301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=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28"/>
          <p:cNvSpPr/>
          <p:nvPr/>
        </p:nvSpPr>
        <p:spPr>
          <a:xfrm>
            <a:off x="8550000" y="1554480"/>
            <a:ext cx="1005840" cy="548640"/>
          </a:xfrm>
          <a:custGeom>
            <a:rect b="b" l="l" r="r" t="t"/>
            <a:pathLst>
              <a:path extrusionOk="0" h="1525" w="2796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2540" y="1524"/>
                </a:lnTo>
                <a:cubicBezTo>
                  <a:pt x="2667" y="1524"/>
                  <a:pt x="2795" y="1397"/>
                  <a:pt x="2795" y="1270"/>
                </a:cubicBezTo>
                <a:lnTo>
                  <a:pt x="2795" y="254"/>
                </a:lnTo>
                <a:cubicBezTo>
                  <a:pt x="2795" y="127"/>
                  <a:pt x="2667" y="0"/>
                  <a:pt x="2540" y="0"/>
                </a:cubicBezTo>
                <a:lnTo>
                  <a:pt x="254" y="0"/>
                </a:lnTo>
              </a:path>
            </a:pathLst>
          </a:cu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Contours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28"/>
          <p:cNvSpPr/>
          <p:nvPr/>
        </p:nvSpPr>
        <p:spPr>
          <a:xfrm>
            <a:off x="146176" y="7102775"/>
            <a:ext cx="2470200" cy="4569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0" y="7104225"/>
            <a:ext cx="2616408" cy="365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confidential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974160" y="361440"/>
            <a:ext cx="8444160" cy="101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Contour Hierarchy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0" y="266760"/>
            <a:ext cx="555120" cy="5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457200" y="1803960"/>
            <a:ext cx="914652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Refer to: Slide 1-3 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sng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https://github.com/hualili/CMPE297/blob/master/2019S/2019S-25-contourAnalysis-2018-9-13.pdf</a:t>
            </a: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 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" y="2743200"/>
            <a:ext cx="10006920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731520" y="6035040"/>
            <a:ext cx="9235440" cy="71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Source: http://dalab.se.sjtu.edu.cn/docs/opencv_3_1_0/docs.opencv.org/3.1.0/d3/dc0/group__imgproc__shape.html#gga819779b9857cc2f8601e6526a3a5bc71a7d1d4b509fb2a9a8dc2f960357748752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146176" y="7102775"/>
            <a:ext cx="2470200" cy="4569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0" y="7104225"/>
            <a:ext cx="2616408" cy="365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confidential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974160" y="361440"/>
            <a:ext cx="8444160" cy="101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find contour?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0" y="266760"/>
            <a:ext cx="555120" cy="5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4206240" y="1371600"/>
            <a:ext cx="1645920" cy="822960"/>
          </a:xfrm>
          <a:custGeom>
            <a:rect b="b" l="l" r="r" t="t"/>
            <a:pathLst>
              <a:path extrusionOk="0" h="2288" w="4574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4191" y="2287"/>
                </a:lnTo>
                <a:cubicBezTo>
                  <a:pt x="4382" y="2287"/>
                  <a:pt x="4573" y="2096"/>
                  <a:pt x="4573" y="1905"/>
                </a:cubicBezTo>
                <a:lnTo>
                  <a:pt x="4573" y="381"/>
                </a:lnTo>
                <a:cubicBezTo>
                  <a:pt x="4573" y="190"/>
                  <a:pt x="4382" y="0"/>
                  <a:pt x="4191" y="0"/>
                </a:cubicBezTo>
                <a:lnTo>
                  <a:pt x="381" y="0"/>
                </a:lnTo>
              </a:path>
            </a:pathLst>
          </a:cu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Read BGR Image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4206240" y="2377440"/>
            <a:ext cx="1645920" cy="822960"/>
          </a:xfrm>
          <a:custGeom>
            <a:rect b="b" l="l" r="r" t="t"/>
            <a:pathLst>
              <a:path extrusionOk="0" h="2288" w="4574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4191" y="2287"/>
                </a:lnTo>
                <a:cubicBezTo>
                  <a:pt x="4382" y="2287"/>
                  <a:pt x="4573" y="2096"/>
                  <a:pt x="4573" y="1905"/>
                </a:cubicBezTo>
                <a:lnTo>
                  <a:pt x="4573" y="381"/>
                </a:lnTo>
                <a:cubicBezTo>
                  <a:pt x="4573" y="190"/>
                  <a:pt x="4382" y="0"/>
                  <a:pt x="4191" y="0"/>
                </a:cubicBezTo>
                <a:lnTo>
                  <a:pt x="381" y="0"/>
                </a:lnTo>
              </a:path>
            </a:pathLst>
          </a:cu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Gaussion Blur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4206240" y="3383280"/>
            <a:ext cx="1645920" cy="822960"/>
          </a:xfrm>
          <a:custGeom>
            <a:rect b="b" l="l" r="r" t="t"/>
            <a:pathLst>
              <a:path extrusionOk="0" h="2288" w="4574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4191" y="2287"/>
                </a:lnTo>
                <a:cubicBezTo>
                  <a:pt x="4382" y="2287"/>
                  <a:pt x="4573" y="2096"/>
                  <a:pt x="4573" y="1905"/>
                </a:cubicBezTo>
                <a:lnTo>
                  <a:pt x="4573" y="381"/>
                </a:lnTo>
                <a:cubicBezTo>
                  <a:pt x="4573" y="190"/>
                  <a:pt x="4382" y="0"/>
                  <a:pt x="4191" y="0"/>
                </a:cubicBezTo>
                <a:lnTo>
                  <a:pt x="381" y="0"/>
                </a:lnTo>
              </a:path>
            </a:pathLst>
          </a:cu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Gray Scale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4206240" y="4389120"/>
            <a:ext cx="1645920" cy="822960"/>
          </a:xfrm>
          <a:custGeom>
            <a:rect b="b" l="l" r="r" t="t"/>
            <a:pathLst>
              <a:path extrusionOk="0" h="2288" w="4574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4191" y="2287"/>
                </a:lnTo>
                <a:cubicBezTo>
                  <a:pt x="4382" y="2287"/>
                  <a:pt x="4573" y="2096"/>
                  <a:pt x="4573" y="1905"/>
                </a:cubicBezTo>
                <a:lnTo>
                  <a:pt x="4573" y="381"/>
                </a:lnTo>
                <a:cubicBezTo>
                  <a:pt x="4573" y="190"/>
                  <a:pt x="4382" y="0"/>
                  <a:pt x="4191" y="0"/>
                </a:cubicBezTo>
                <a:lnTo>
                  <a:pt x="381" y="0"/>
                </a:lnTo>
              </a:path>
            </a:pathLst>
          </a:cu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Binarization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4206240" y="5394960"/>
            <a:ext cx="1645920" cy="822960"/>
          </a:xfrm>
          <a:custGeom>
            <a:rect b="b" l="l" r="r" t="t"/>
            <a:pathLst>
              <a:path extrusionOk="0" h="2288" w="4574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4191" y="2287"/>
                </a:lnTo>
                <a:cubicBezTo>
                  <a:pt x="4382" y="2287"/>
                  <a:pt x="4573" y="2096"/>
                  <a:pt x="4573" y="1905"/>
                </a:cubicBezTo>
                <a:lnTo>
                  <a:pt x="4573" y="381"/>
                </a:lnTo>
                <a:cubicBezTo>
                  <a:pt x="4573" y="190"/>
                  <a:pt x="4382" y="0"/>
                  <a:pt x="4191" y="0"/>
                </a:cubicBezTo>
                <a:lnTo>
                  <a:pt x="381" y="0"/>
                </a:lnTo>
              </a:path>
            </a:pathLst>
          </a:cu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findContour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4206240" y="6400800"/>
            <a:ext cx="1645920" cy="822960"/>
          </a:xfrm>
          <a:custGeom>
            <a:rect b="b" l="l" r="r" t="t"/>
            <a:pathLst>
              <a:path extrusionOk="0" h="2288" w="4574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4191" y="2287"/>
                </a:lnTo>
                <a:cubicBezTo>
                  <a:pt x="4382" y="2287"/>
                  <a:pt x="4573" y="2096"/>
                  <a:pt x="4573" y="1905"/>
                </a:cubicBezTo>
                <a:lnTo>
                  <a:pt x="4573" y="381"/>
                </a:lnTo>
                <a:cubicBezTo>
                  <a:pt x="4573" y="190"/>
                  <a:pt x="4382" y="0"/>
                  <a:pt x="4191" y="0"/>
                </a:cubicBezTo>
                <a:lnTo>
                  <a:pt x="381" y="0"/>
                </a:lnTo>
              </a:path>
            </a:pathLst>
          </a:cu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drawContour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70" name="Google Shape;170;p30"/>
          <p:cNvCxnSpPr/>
          <p:nvPr/>
        </p:nvCxnSpPr>
        <p:spPr>
          <a:xfrm>
            <a:off x="5029200" y="2194560"/>
            <a:ext cx="0" cy="1828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30"/>
          <p:cNvCxnSpPr/>
          <p:nvPr/>
        </p:nvCxnSpPr>
        <p:spPr>
          <a:xfrm>
            <a:off x="5029200" y="3200400"/>
            <a:ext cx="0" cy="1828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30"/>
          <p:cNvCxnSpPr/>
          <p:nvPr/>
        </p:nvCxnSpPr>
        <p:spPr>
          <a:xfrm>
            <a:off x="5029200" y="4206240"/>
            <a:ext cx="0" cy="1828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30"/>
          <p:cNvCxnSpPr/>
          <p:nvPr/>
        </p:nvCxnSpPr>
        <p:spPr>
          <a:xfrm>
            <a:off x="5029200" y="5212080"/>
            <a:ext cx="0" cy="1828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30"/>
          <p:cNvCxnSpPr/>
          <p:nvPr/>
        </p:nvCxnSpPr>
        <p:spPr>
          <a:xfrm>
            <a:off x="5029200" y="6217920"/>
            <a:ext cx="0" cy="1828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p30"/>
          <p:cNvSpPr/>
          <p:nvPr/>
        </p:nvSpPr>
        <p:spPr>
          <a:xfrm>
            <a:off x="146176" y="7102775"/>
            <a:ext cx="2470200" cy="4569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0" y="7104225"/>
            <a:ext cx="2616408" cy="365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confidential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100584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lang="en-US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Each Contour of CCOMP and TREE 									hierachy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0" y="266760"/>
            <a:ext cx="555120" cy="55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520" y="1513080"/>
            <a:ext cx="9315000" cy="150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1760" y="5394960"/>
            <a:ext cx="2437920" cy="190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51760" y="3124440"/>
            <a:ext cx="2437560" cy="19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51960" y="5394960"/>
            <a:ext cx="2437560" cy="19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51600" y="3124440"/>
            <a:ext cx="2437920" cy="1904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3566160" y="5029920"/>
            <a:ext cx="27226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Contour 0 of TREE Hierarchy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3391560" y="7315200"/>
            <a:ext cx="2917800" cy="29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Contour 0 of CCOMP Hierarchy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119251" y="7102775"/>
            <a:ext cx="2470200" cy="4569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-26925" y="7104225"/>
            <a:ext cx="2616408" cy="365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confidential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/>
        </p:nvSpPr>
        <p:spPr>
          <a:xfrm>
            <a:off x="503280" y="301320"/>
            <a:ext cx="899748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974160" y="361440"/>
            <a:ext cx="8444160" cy="101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0" y="266760"/>
            <a:ext cx="555120" cy="5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182880" y="1803960"/>
            <a:ext cx="9601200" cy="196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1. </a:t>
            </a:r>
            <a:r>
              <a:rPr b="0" lang="en-US" sz="1400" u="sng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https://github.com/hualili/CMPE297/blob/master/2019S/2019S-25-contourAnalysis-2018-9-13.pdf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2. </a:t>
            </a:r>
            <a:r>
              <a:rPr b="0" lang="en-US" sz="1400" u="sng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https://www.johndcook.com/blog/2009/08/24/algorithms-convert-color-grayscale/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3. </a:t>
            </a:r>
            <a:r>
              <a:rPr b="0" lang="en-US" sz="1400" u="sng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https://docs.opencv.org/3.1.0/de/d25/imgproc_color_conversions.html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4.</a:t>
            </a:r>
            <a:r>
              <a:rPr b="0" lang="en-US" sz="1400" u="sng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7"/>
              </a:rPr>
              <a:t>https://docs.opencv.org/2.4/doc/tutorials/imgproc/gausian_median_blur_bilateral_filter/gausian_median_blur_bilateral_filter.html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ambria"/>
                <a:ea typeface="Cambria"/>
                <a:cs typeface="Cambria"/>
                <a:sym typeface="Cambria"/>
              </a:rPr>
              <a:t> </a:t>
            </a:r>
            <a:endParaRPr b="0" sz="1400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146176" y="7102775"/>
            <a:ext cx="2470200" cy="4569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0" y="7104225"/>
            <a:ext cx="2616408" cy="365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confidential</a:t>
            </a:r>
            <a:endParaRPr b="0" i="0" sz="1800" u="none" cap="none" strike="noStrike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