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18" r:id="rId2"/>
    <p:sldId id="358" r:id="rId3"/>
    <p:sldId id="387" r:id="rId4"/>
    <p:sldId id="393" r:id="rId5"/>
    <p:sldId id="394" r:id="rId6"/>
    <p:sldId id="395" r:id="rId7"/>
    <p:sldId id="429" r:id="rId8"/>
    <p:sldId id="396" r:id="rId9"/>
    <p:sldId id="372" r:id="rId10"/>
    <p:sldId id="427" r:id="rId11"/>
    <p:sldId id="402" r:id="rId12"/>
    <p:sldId id="397" r:id="rId13"/>
    <p:sldId id="369" r:id="rId14"/>
    <p:sldId id="406" r:id="rId15"/>
    <p:sldId id="400" r:id="rId16"/>
    <p:sldId id="363" r:id="rId17"/>
    <p:sldId id="413" r:id="rId18"/>
    <p:sldId id="414" r:id="rId19"/>
    <p:sldId id="412" r:id="rId20"/>
    <p:sldId id="371" r:id="rId21"/>
    <p:sldId id="388" r:id="rId22"/>
    <p:sldId id="403" r:id="rId23"/>
    <p:sldId id="404" r:id="rId24"/>
    <p:sldId id="415" r:id="rId25"/>
    <p:sldId id="390" r:id="rId26"/>
    <p:sldId id="391" r:id="rId27"/>
    <p:sldId id="409" r:id="rId28"/>
    <p:sldId id="411" r:id="rId29"/>
    <p:sldId id="416" r:id="rId30"/>
    <p:sldId id="407" r:id="rId31"/>
    <p:sldId id="418" r:id="rId32"/>
    <p:sldId id="419" r:id="rId33"/>
    <p:sldId id="405" r:id="rId34"/>
    <p:sldId id="428" r:id="rId35"/>
    <p:sldId id="420" r:id="rId36"/>
    <p:sldId id="42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77905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E125A-7860-4E8D-80E8-3673FDD18FDF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9C889-D66A-4250-8746-F9E40895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for example the simple linear regression WX+B=Y(where W and B stand for the weights and bias and X for the observations' inputs and Y for the observations' outputs). Obviously X and Y are of the same nature which differs from that of W and B. X and Y are values of the samples(observations) and hence need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 to be filled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W and B are the weights and bias,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 previous value affects the later) in the graph which should be trained using different X and Y pairs. We place different samples to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train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relate to real hardware implementation with different memory/cache and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C889-D66A-4250-8746-F9E4089584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1FFD7F-0C35-4EC6-B1FA-9882D1980466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2B294DC-B275-4D42-BAEE-CCDDD3BF4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Xu</a:t>
            </a:r>
            <a:endParaRPr lang="en-US" dirty="0" smtClean="0"/>
          </a:p>
          <a:p>
            <a:r>
              <a:rPr lang="en-US" dirty="0" smtClean="0"/>
              <a:t>9/30/2017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Practical Python For </a:t>
            </a:r>
            <a:r>
              <a:rPr lang="en-US" b="1" dirty="0" err="1" smtClean="0"/>
              <a:t>Tensorflow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0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Boring?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2600" y="1752600"/>
            <a:ext cx="54292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One Minute on Machine Learning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			</a:t>
            </a:r>
            <a:r>
              <a:rPr lang="en-US" b="1" dirty="0" smtClean="0"/>
              <a:t>Y = f(x)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Given enough photos and answers,  we try to figure out f()</a:t>
            </a:r>
          </a:p>
          <a:p>
            <a:r>
              <a:rPr lang="en-US" b="1" dirty="0" smtClean="0"/>
              <a:t>Let’s first assume f’() and apply Y’ = f’(x). All we need to do is to make |Y – Y’| </a:t>
            </a:r>
            <a:r>
              <a:rPr lang="en-US" b="1" dirty="0" smtClean="0">
                <a:sym typeface="Wingdings" panose="05000000000000000000" pitchFamily="2" charset="2"/>
              </a:rPr>
              <a:t> 0, therefore f’() is very close to real f().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f’() happens to be a batch of matrices and their operations (CNN e.g.)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133600"/>
            <a:ext cx="152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Cat or dog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2133600"/>
            <a:ext cx="1219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photos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2743200" y="1752600"/>
            <a:ext cx="1066800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H="1" flipV="1">
            <a:off x="4724400" y="1752600"/>
            <a:ext cx="990600" cy="381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09800" y="1843289"/>
            <a:ext cx="2133600" cy="16002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0" y="5775401"/>
            <a:ext cx="8455937" cy="709460"/>
          </a:xfrm>
          <a:prstGeom prst="rect">
            <a:avLst/>
          </a:prstGeom>
          <a:gradFill rotWithShape="1">
            <a:gsLst>
              <a:gs pos="82798">
                <a:srgbClr val="805623"/>
              </a:gs>
              <a:gs pos="48955">
                <a:srgbClr val="B49B68"/>
              </a:gs>
              <a:gs pos="23700">
                <a:srgbClr val="DBCF9C"/>
              </a:gs>
              <a:gs pos="11850">
                <a:srgbClr val="EDE7B4">
                  <a:alpha val="77000"/>
                  <a:lumMod val="88000"/>
                  <a:lumOff val="12000"/>
                </a:srgbClr>
              </a:gs>
              <a:gs pos="0">
                <a:srgbClr val="FFFFCC"/>
              </a:gs>
              <a:gs pos="100000">
                <a:schemeClr val="accent2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500" b="1" dirty="0" smtClean="0">
                <a:solidFill>
                  <a:schemeClr val="accent5">
                    <a:lumMod val="10000"/>
                  </a:schemeClr>
                </a:solidFill>
              </a:rPr>
              <a:t>Notes: for supervised learning</a:t>
            </a:r>
            <a:r>
              <a:rPr lang="en-US" sz="2500" dirty="0" smtClean="0">
                <a:solidFill>
                  <a:schemeClr val="accent5">
                    <a:lumMod val="10000"/>
                  </a:schemeClr>
                </a:solidFill>
              </a:rPr>
              <a:t>.</a:t>
            </a:r>
            <a:endParaRPr lang="en-US" sz="32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dirty="0" err="1" smtClean="0"/>
              <a:t>TensorFlow’s</a:t>
            </a:r>
            <a:r>
              <a:rPr lang="en-US" sz="3200" b="1" dirty="0" smtClean="0"/>
              <a:t> Two Phases</a:t>
            </a:r>
          </a:p>
          <a:p>
            <a:r>
              <a:rPr lang="en-US" dirty="0" smtClean="0"/>
              <a:t>Tensor </a:t>
            </a:r>
          </a:p>
          <a:p>
            <a:r>
              <a:rPr lang="en-US" dirty="0" smtClean="0"/>
              <a:t>Constant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Reshape</a:t>
            </a:r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“Hello World” From </a:t>
            </a:r>
            <a:r>
              <a:rPr lang="en-US" b="1" dirty="0" err="1" smtClean="0"/>
              <a:t>TensorFlow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Start your python:</a:t>
            </a:r>
          </a:p>
          <a:p>
            <a:pPr lvl="1"/>
            <a:r>
              <a:rPr lang="en-US" dirty="0" smtClean="0"/>
              <a:t>$source </a:t>
            </a:r>
            <a:r>
              <a:rPr lang="en-US" dirty="0" err="1" smtClean="0"/>
              <a:t>yourenv</a:t>
            </a:r>
            <a:r>
              <a:rPr lang="en-US" dirty="0" smtClean="0"/>
              <a:t>/bin/activate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yourenv</a:t>
            </a:r>
            <a:r>
              <a:rPr lang="en-US" dirty="0" smtClean="0"/>
              <a:t>)$python</a:t>
            </a:r>
          </a:p>
          <a:p>
            <a:r>
              <a:rPr lang="en-US" b="1" dirty="0" smtClean="0"/>
              <a:t>You first “hello world” :</a:t>
            </a:r>
          </a:p>
          <a:p>
            <a:r>
              <a:rPr lang="en-US" dirty="0" smtClean="0"/>
              <a:t>&gt;&gt;&gt;import </a:t>
            </a:r>
            <a:r>
              <a:rPr lang="en-US" dirty="0" err="1" smtClean="0"/>
              <a:t>tensorflow</a:t>
            </a:r>
            <a:r>
              <a:rPr lang="en-US" dirty="0" smtClean="0"/>
              <a:t> as </a:t>
            </a:r>
            <a:r>
              <a:rPr lang="en-US" dirty="0" err="1" smtClean="0"/>
              <a:t>tf</a:t>
            </a:r>
            <a:endParaRPr lang="en-US" dirty="0" smtClean="0"/>
          </a:p>
          <a:p>
            <a:r>
              <a:rPr lang="en-US" dirty="0" smtClean="0"/>
              <a:t>&gt;&gt;&gt;</a:t>
            </a:r>
            <a:r>
              <a:rPr lang="en-US" dirty="0"/>
              <a:t>hello = </a:t>
            </a:r>
            <a:r>
              <a:rPr lang="en-US" dirty="0" err="1"/>
              <a:t>tf.constant</a:t>
            </a:r>
            <a:r>
              <a:rPr lang="en-US" dirty="0"/>
              <a:t>(‘Hello World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&gt;&gt;&gt;with </a:t>
            </a:r>
            <a:r>
              <a:rPr lang="en-US" dirty="0" err="1" smtClean="0"/>
              <a:t>tf.Session</a:t>
            </a:r>
            <a:r>
              <a:rPr lang="en-US" dirty="0" smtClean="0"/>
              <a:t>() as </a:t>
            </a:r>
            <a:r>
              <a:rPr lang="en-US" dirty="0" err="1" smtClean="0"/>
              <a:t>sess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 smtClean="0"/>
              <a:t>&gt;&gt;&gt;		</a:t>
            </a:r>
            <a:r>
              <a:rPr lang="en-US" dirty="0" err="1" smtClean="0"/>
              <a:t>sess.run</a:t>
            </a:r>
            <a:r>
              <a:rPr lang="en-US" dirty="0" smtClean="0"/>
              <a:t>(hello)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6824" y="2421159"/>
            <a:ext cx="2971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 </a:t>
            </a:r>
            <a:r>
              <a:rPr lang="en-US" b="1" dirty="0" err="1" smtClean="0"/>
              <a:t>tensorflow</a:t>
            </a:r>
            <a:r>
              <a:rPr lang="en-US" b="1" dirty="0" smtClean="0"/>
              <a:t> module!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29000" y="2790491"/>
            <a:ext cx="2135124" cy="56230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1" y="3596983"/>
            <a:ext cx="2209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 first phase: build a graph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10072" y="4475176"/>
            <a:ext cx="3200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phase: execute a graph</a:t>
            </a:r>
            <a:endParaRPr lang="en-US" b="1" dirty="0"/>
          </a:p>
        </p:txBody>
      </p:sp>
      <p:sp>
        <p:nvSpPr>
          <p:cNvPr id="10" name="Right Brace 9"/>
          <p:cNvSpPr/>
          <p:nvPr/>
        </p:nvSpPr>
        <p:spPr>
          <a:xfrm>
            <a:off x="5564124" y="4419600"/>
            <a:ext cx="228600" cy="53340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477000" y="3653448"/>
            <a:ext cx="228600" cy="53340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4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and Graph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/>
              <a:t>graph defines </a:t>
            </a:r>
            <a:r>
              <a:rPr lang="en-US" b="1" dirty="0" smtClean="0"/>
              <a:t>how to compute/operation on nodes. </a:t>
            </a:r>
            <a:r>
              <a:rPr lang="en-US" b="1" dirty="0"/>
              <a:t>It doesn’t compute </a:t>
            </a:r>
            <a:r>
              <a:rPr lang="en-US" b="1" dirty="0" smtClean="0"/>
              <a:t>anything.</a:t>
            </a:r>
            <a:endParaRPr lang="en-US" b="1" dirty="0"/>
          </a:p>
          <a:p>
            <a:r>
              <a:rPr lang="en-US" b="1" dirty="0"/>
              <a:t>A session </a:t>
            </a:r>
            <a:r>
              <a:rPr lang="en-US" b="1" dirty="0" smtClean="0"/>
              <a:t>executes graphs. </a:t>
            </a:r>
            <a:r>
              <a:rPr lang="en-US" b="1" dirty="0"/>
              <a:t>It allocates </a:t>
            </a:r>
            <a:r>
              <a:rPr lang="en-US" b="1" dirty="0" smtClean="0"/>
              <a:t>resources </a:t>
            </a:r>
            <a:r>
              <a:rPr lang="en-US" b="1" dirty="0"/>
              <a:t>and holds the actual values of intermediate results and variables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TensorFlow</a:t>
            </a:r>
            <a:r>
              <a:rPr lang="en-US" b="1" dirty="0" smtClean="0"/>
              <a:t> </a:t>
            </a:r>
            <a:r>
              <a:rPr lang="en-US" b="1" dirty="0"/>
              <a:t>Core programs as consisting of two discrete </a:t>
            </a:r>
            <a:r>
              <a:rPr lang="en-US" b="1" dirty="0" smtClean="0"/>
              <a:t>phases:</a:t>
            </a:r>
            <a:endParaRPr lang="en-US" b="1" dirty="0"/>
          </a:p>
          <a:p>
            <a:pPr lvl="1"/>
            <a:r>
              <a:rPr lang="en-US" b="1" dirty="0" smtClean="0"/>
              <a:t>Define computation (graph)</a:t>
            </a:r>
            <a:endParaRPr lang="en-US" b="1" dirty="0"/>
          </a:p>
          <a:p>
            <a:pPr lvl="1"/>
            <a:r>
              <a:rPr lang="en-US" b="1" dirty="0" smtClean="0"/>
              <a:t>Execute computation (session)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4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TensorFlow’s</a:t>
            </a:r>
            <a:r>
              <a:rPr lang="en-US" dirty="0" smtClean="0"/>
              <a:t> Two Phases</a:t>
            </a:r>
          </a:p>
          <a:p>
            <a:r>
              <a:rPr lang="en-US" sz="3600" b="1" dirty="0" smtClean="0"/>
              <a:t>Tensor </a:t>
            </a:r>
          </a:p>
          <a:p>
            <a:r>
              <a:rPr lang="en-US" dirty="0" smtClean="0"/>
              <a:t>Constant</a:t>
            </a:r>
          </a:p>
          <a:p>
            <a:r>
              <a:rPr lang="en-US" dirty="0" smtClean="0"/>
              <a:t>Variable </a:t>
            </a:r>
          </a:p>
          <a:p>
            <a:r>
              <a:rPr lang="en-US" dirty="0" smtClean="0"/>
              <a:t>Placeholder</a:t>
            </a:r>
          </a:p>
          <a:p>
            <a:r>
              <a:rPr lang="en-US" dirty="0"/>
              <a:t>Reshape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7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txBody>
          <a:bodyPr/>
          <a:lstStyle/>
          <a:p>
            <a:r>
              <a:rPr lang="en-US" b="1" dirty="0" smtClean="0"/>
              <a:t>Understand Tensor and Rank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399"/>
            <a:ext cx="7772400" cy="3953597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/>
              <a:t>Tensor: Multi-dimension array </a:t>
            </a:r>
          </a:p>
          <a:p>
            <a:r>
              <a:rPr lang="en-US" sz="3600" b="1" dirty="0" smtClean="0"/>
              <a:t>Rank: dimension (order…)</a:t>
            </a:r>
          </a:p>
          <a:p>
            <a:r>
              <a:rPr lang="en-US" sz="3600" b="1" dirty="0" smtClean="0"/>
              <a:t>3</a:t>
            </a:r>
            <a:r>
              <a:rPr lang="en-US" dirty="0" smtClean="0"/>
              <a:t> </a:t>
            </a:r>
            <a:r>
              <a:rPr lang="en-US" dirty="0"/>
              <a:t># a rank 0 tensor; this is a scalar with shape </a:t>
            </a:r>
            <a:r>
              <a:rPr lang="en-US" dirty="0" smtClean="0"/>
              <a:t>[]</a:t>
            </a:r>
          </a:p>
          <a:p>
            <a:r>
              <a:rPr lang="en-US" sz="3200" b="1" dirty="0" smtClean="0"/>
              <a:t>[</a:t>
            </a:r>
            <a:r>
              <a:rPr lang="en-US" sz="3200" b="1" dirty="0"/>
              <a:t>1., 2., 3.] </a:t>
            </a:r>
            <a:r>
              <a:rPr lang="en-US" dirty="0"/>
              <a:t># a rank 1 tensor; this is a vector with shape [3</a:t>
            </a:r>
            <a:r>
              <a:rPr lang="en-US" dirty="0" smtClean="0"/>
              <a:t>]</a:t>
            </a:r>
          </a:p>
          <a:p>
            <a:r>
              <a:rPr lang="en-US" sz="3100" b="1" dirty="0" smtClean="0"/>
              <a:t>[[</a:t>
            </a:r>
            <a:r>
              <a:rPr lang="en-US" sz="3100" b="1" dirty="0"/>
              <a:t>1., 2., 3.], [4., 5., 6.]] </a:t>
            </a:r>
            <a:r>
              <a:rPr lang="en-US" dirty="0"/>
              <a:t># a rank 2 tensor; a matrix with shape [2, 3</a:t>
            </a:r>
            <a:r>
              <a:rPr lang="en-US" dirty="0" smtClean="0"/>
              <a:t>]				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1. 	2.	3.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4.	5.	6.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100" b="1" dirty="0" smtClean="0"/>
              <a:t>[[[</a:t>
            </a:r>
            <a:r>
              <a:rPr lang="en-US" sz="3100" b="1" dirty="0"/>
              <a:t>1., 2., 3.]], [[7., 8., 9.]]] </a:t>
            </a:r>
            <a:r>
              <a:rPr lang="en-US" dirty="0"/>
              <a:t># a rank 3 tensor with shape [2, 1, 3]</a:t>
            </a:r>
            <a:br>
              <a:rPr lang="en-US" dirty="0"/>
            </a:b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4419600" y="3429000"/>
            <a:ext cx="45719" cy="7732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6743700" y="3440270"/>
            <a:ext cx="76200" cy="7620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2108" y="5248997"/>
            <a:ext cx="3048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0061" y="5433663"/>
            <a:ext cx="3048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2322" y="5648321"/>
            <a:ext cx="304800" cy="369332"/>
          </a:xfrm>
          <a:prstGeom prst="rect">
            <a:avLst/>
          </a:prstGeom>
          <a:solidFill>
            <a:srgbClr val="99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5261" y="5278989"/>
            <a:ext cx="30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90" y="5064331"/>
            <a:ext cx="30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5290" y="4879665"/>
            <a:ext cx="30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8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Tensor: Constant, Variable and Placeholder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Constants: initialized </a:t>
            </a:r>
            <a:r>
              <a:rPr lang="en-US" b="1" dirty="0"/>
              <a:t>when you call </a:t>
            </a:r>
            <a:r>
              <a:rPr lang="en-US" b="1" dirty="0" err="1"/>
              <a:t>tf.constant</a:t>
            </a:r>
            <a:r>
              <a:rPr lang="en-US" b="1" dirty="0"/>
              <a:t>, and their value can never </a:t>
            </a:r>
            <a:r>
              <a:rPr lang="en-US" b="1" dirty="0" smtClean="0"/>
              <a:t>change.</a:t>
            </a:r>
          </a:p>
          <a:p>
            <a:pPr lvl="1"/>
            <a:r>
              <a:rPr lang="en-US" dirty="0" smtClean="0"/>
              <a:t>&gt;&gt;&gt;node1 </a:t>
            </a:r>
            <a:r>
              <a:rPr lang="en-US" dirty="0"/>
              <a:t>= </a:t>
            </a:r>
            <a:r>
              <a:rPr lang="en-US" dirty="0" err="1"/>
              <a:t>tf.constant</a:t>
            </a:r>
            <a:r>
              <a:rPr lang="en-US" dirty="0"/>
              <a:t>(3.0, </a:t>
            </a:r>
            <a:r>
              <a:rPr lang="en-US" dirty="0" err="1"/>
              <a:t>dtype</a:t>
            </a:r>
            <a:r>
              <a:rPr lang="en-US" dirty="0"/>
              <a:t>=tf.float32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&gt;&gt;&gt;node2 </a:t>
            </a:r>
            <a:r>
              <a:rPr lang="en-US" dirty="0"/>
              <a:t>= </a:t>
            </a:r>
            <a:r>
              <a:rPr lang="en-US" dirty="0" err="1"/>
              <a:t>tf.constant</a:t>
            </a:r>
            <a:r>
              <a:rPr lang="en-US" dirty="0"/>
              <a:t>(4.0) # also tf.float32 </a:t>
            </a:r>
            <a:r>
              <a:rPr lang="en-US" dirty="0" smtClean="0"/>
              <a:t>implicitly</a:t>
            </a:r>
          </a:p>
          <a:p>
            <a:r>
              <a:rPr lang="en-US" b="1" dirty="0" smtClean="0"/>
              <a:t>Variables: not </a:t>
            </a:r>
            <a:r>
              <a:rPr lang="en-US" b="1" dirty="0"/>
              <a:t>initialized when you call </a:t>
            </a:r>
            <a:r>
              <a:rPr lang="en-US" b="1" dirty="0" err="1"/>
              <a:t>tf.Variable</a:t>
            </a:r>
            <a:r>
              <a:rPr lang="en-US" b="1" dirty="0"/>
              <a:t>. </a:t>
            </a:r>
            <a:endParaRPr lang="en-US" b="1" dirty="0" smtClean="0"/>
          </a:p>
          <a:p>
            <a:pPr lvl="1"/>
            <a:r>
              <a:rPr lang="en-US" dirty="0" smtClean="0"/>
              <a:t>&gt;&gt;&gt;W </a:t>
            </a:r>
            <a:r>
              <a:rPr lang="en-US" dirty="0"/>
              <a:t>= </a:t>
            </a:r>
            <a:r>
              <a:rPr lang="en-US" dirty="0" err="1"/>
              <a:t>tf.Variable</a:t>
            </a:r>
            <a:r>
              <a:rPr lang="en-US" dirty="0"/>
              <a:t>([.3], </a:t>
            </a:r>
            <a:r>
              <a:rPr lang="en-US" dirty="0" err="1"/>
              <a:t>dtype</a:t>
            </a:r>
            <a:r>
              <a:rPr lang="en-US" dirty="0"/>
              <a:t>=tf.float32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Placeholders: similar to variables.</a:t>
            </a:r>
          </a:p>
          <a:p>
            <a:pPr lvl="1"/>
            <a:r>
              <a:rPr lang="en-US" b="1" dirty="0" smtClean="0"/>
              <a:t>Variables (for weights and bias) </a:t>
            </a:r>
            <a:r>
              <a:rPr lang="en-US" b="1" dirty="0"/>
              <a:t>are trained over time, placeholders are </a:t>
            </a:r>
            <a:r>
              <a:rPr lang="en-US" b="1" dirty="0" smtClean="0"/>
              <a:t>input </a:t>
            </a:r>
            <a:r>
              <a:rPr lang="en-US" b="1" dirty="0"/>
              <a:t>data that doesn't change as your model trains (like input images, and class labels for those images)</a:t>
            </a: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7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Locate Variable, Constant and placeholder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W*x + b + 0.5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276600" y="3467100"/>
            <a:ext cx="1600200" cy="533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*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743200" y="4457700"/>
            <a:ext cx="762000" cy="685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715000" y="4457700"/>
            <a:ext cx="762000" cy="685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3124200" y="4000500"/>
            <a:ext cx="952500" cy="457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4" idx="2"/>
          </p:cNvCxnSpPr>
          <p:nvPr/>
        </p:nvCxnSpPr>
        <p:spPr>
          <a:xfrm flipH="1" flipV="1">
            <a:off x="4076700" y="4000500"/>
            <a:ext cx="2019300" cy="457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715000" y="3390900"/>
            <a:ext cx="762000" cy="685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05300" y="2438400"/>
            <a:ext cx="1600200" cy="533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0"/>
            <a:endCxn id="13" idx="2"/>
          </p:cNvCxnSpPr>
          <p:nvPr/>
        </p:nvCxnSpPr>
        <p:spPr>
          <a:xfrm flipV="1">
            <a:off x="4076700" y="2971800"/>
            <a:ext cx="1028700" cy="4953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  <a:endCxn id="13" idx="2"/>
          </p:cNvCxnSpPr>
          <p:nvPr/>
        </p:nvCxnSpPr>
        <p:spPr>
          <a:xfrm flipH="1" flipV="1">
            <a:off x="5105400" y="29718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5486400"/>
            <a:ext cx="129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Variable!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7898" y="2520434"/>
            <a:ext cx="15209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constant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5410200"/>
            <a:ext cx="15209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placeholder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2667000" y="23622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0.5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10778" y="2705100"/>
            <a:ext cx="9525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TensorFlow’s</a:t>
            </a:r>
            <a:r>
              <a:rPr lang="en-US" dirty="0" smtClean="0"/>
              <a:t> Two Phases</a:t>
            </a:r>
          </a:p>
          <a:p>
            <a:r>
              <a:rPr lang="en-US" dirty="0" smtClean="0"/>
              <a:t>Tensor</a:t>
            </a:r>
            <a:r>
              <a:rPr lang="en-US" b="1" dirty="0" smtClean="0"/>
              <a:t> </a:t>
            </a:r>
          </a:p>
          <a:p>
            <a:r>
              <a:rPr lang="en-US" sz="3600" b="1" dirty="0" smtClean="0"/>
              <a:t>Constant</a:t>
            </a:r>
          </a:p>
          <a:p>
            <a:r>
              <a:rPr lang="en-US" dirty="0" smtClean="0"/>
              <a:t>Variable </a:t>
            </a:r>
          </a:p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Reshape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9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/>
              <a:t>Setup Your Development </a:t>
            </a:r>
            <a:r>
              <a:rPr lang="en-US" sz="7200" b="1" dirty="0" err="1" smtClean="0"/>
              <a:t>Env</a:t>
            </a:r>
            <a:r>
              <a:rPr lang="en-US" sz="7200" b="1" dirty="0" smtClean="0"/>
              <a:t>.</a:t>
            </a:r>
            <a:endParaRPr lang="en-US" sz="7200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9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b="1" dirty="0" smtClean="0"/>
              <a:t>Constants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Definition: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tf.constant</a:t>
            </a:r>
            <a:r>
              <a:rPr lang="en-US" dirty="0" smtClean="0"/>
              <a:t>(value, </a:t>
            </a:r>
            <a:r>
              <a:rPr lang="en-US" dirty="0" err="1" smtClean="0"/>
              <a:t>dtype</a:t>
            </a:r>
            <a:r>
              <a:rPr lang="en-US" dirty="0" smtClean="0"/>
              <a:t>=None, shape=None, name=‘</a:t>
            </a:r>
            <a:r>
              <a:rPr lang="en-US" dirty="0" err="1" smtClean="0"/>
              <a:t>Const</a:t>
            </a:r>
            <a:r>
              <a:rPr lang="en-US" dirty="0" smtClean="0"/>
              <a:t>’,</a:t>
            </a:r>
            <a:r>
              <a:rPr lang="en-US" dirty="0" err="1" smtClean="0"/>
              <a:t>verify_shape</a:t>
            </a:r>
            <a:r>
              <a:rPr lang="en-US" dirty="0" smtClean="0"/>
              <a:t>=False)</a:t>
            </a:r>
          </a:p>
          <a:p>
            <a:r>
              <a:rPr lang="en-US" b="1" dirty="0" smtClean="0"/>
              <a:t>Examples (always give a name to your constants, variables and placeholders!)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f.constant</a:t>
            </a:r>
            <a:r>
              <a:rPr lang="en-US" dirty="0" smtClean="0"/>
              <a:t>([[0,1], [2,3]],  name= “</a:t>
            </a:r>
            <a:r>
              <a:rPr lang="en-US" dirty="0" err="1" smtClean="0"/>
              <a:t>myconst</a:t>
            </a:r>
            <a:r>
              <a:rPr lang="en-US" dirty="0" smtClean="0"/>
              <a:t>”)</a:t>
            </a:r>
          </a:p>
          <a:p>
            <a:pPr lvl="1"/>
            <a:r>
              <a:rPr lang="en-US" dirty="0" err="1" smtClean="0"/>
              <a:t>tf.zeros</a:t>
            </a:r>
            <a:r>
              <a:rPr lang="en-US" dirty="0" smtClean="0"/>
              <a:t>([2,3], tf.int32, name=“myzeromatrix2x3”) </a:t>
            </a:r>
          </a:p>
          <a:p>
            <a:pPr lvl="2"/>
            <a:r>
              <a:rPr lang="en-US" dirty="0" smtClean="0"/>
              <a:t># create a 2x3 matrix with all elements are zeros</a:t>
            </a:r>
          </a:p>
          <a:p>
            <a:pPr lvl="1"/>
            <a:r>
              <a:rPr lang="en-US" dirty="0" err="1" smtClean="0"/>
              <a:t>tf.ones</a:t>
            </a:r>
            <a:r>
              <a:rPr lang="en-US" dirty="0"/>
              <a:t>([2,3], tf.int32, name=“</a:t>
            </a:r>
            <a:r>
              <a:rPr lang="en-US" dirty="0" smtClean="0"/>
              <a:t>myonematrix2x3”)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f.fill</a:t>
            </a:r>
            <a:r>
              <a:rPr lang="en-US" dirty="0" smtClean="0"/>
              <a:t>([2,3], 8, name =“mymatrix2x3with8”)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b="1" dirty="0" smtClean="0"/>
              <a:t>More on Constant Sequence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t</a:t>
            </a:r>
            <a:r>
              <a:rPr lang="en-US" b="1" dirty="0" err="1" smtClean="0"/>
              <a:t>f.linspace</a:t>
            </a:r>
            <a:r>
              <a:rPr lang="en-US" b="1" dirty="0" smtClean="0"/>
              <a:t>(start, stop, </a:t>
            </a:r>
            <a:r>
              <a:rPr lang="en-US" b="1" dirty="0" err="1" smtClean="0"/>
              <a:t>num</a:t>
            </a:r>
            <a:r>
              <a:rPr lang="en-US" b="1" dirty="0" smtClean="0"/>
              <a:t>, name=None) </a:t>
            </a:r>
          </a:p>
          <a:p>
            <a:pPr lvl="1"/>
            <a:r>
              <a:rPr lang="en-US" b="1" dirty="0" err="1"/>
              <a:t>t</a:t>
            </a:r>
            <a:r>
              <a:rPr lang="en-US" b="1" dirty="0" err="1" smtClean="0"/>
              <a:t>f.linspace</a:t>
            </a:r>
            <a:r>
              <a:rPr lang="en-US" b="1" dirty="0" smtClean="0"/>
              <a:t>(10.0, 13.0, 4, name=“</a:t>
            </a:r>
            <a:r>
              <a:rPr lang="en-US" b="1" dirty="0" err="1" smtClean="0"/>
              <a:t>seq</a:t>
            </a:r>
            <a:r>
              <a:rPr lang="en-US" b="1" dirty="0" smtClean="0"/>
              <a:t>”) </a:t>
            </a:r>
          </a:p>
          <a:p>
            <a:pPr lvl="1"/>
            <a:r>
              <a:rPr lang="en-US" b="1" dirty="0" smtClean="0"/>
              <a:t>=&gt;[10.0, 11.0, 12.0, 13.0]</a:t>
            </a:r>
          </a:p>
          <a:p>
            <a:r>
              <a:rPr lang="en-US" b="1" dirty="0" err="1"/>
              <a:t>t</a:t>
            </a:r>
            <a:r>
              <a:rPr lang="en-US" b="1" dirty="0" err="1" smtClean="0"/>
              <a:t>f.range</a:t>
            </a:r>
            <a:r>
              <a:rPr lang="en-US" b="1" dirty="0" smtClean="0"/>
              <a:t>(start, limit=None, delta=1, </a:t>
            </a:r>
            <a:r>
              <a:rPr lang="en-US" b="1" dirty="0" err="1" smtClean="0"/>
              <a:t>dtype</a:t>
            </a:r>
            <a:r>
              <a:rPr lang="en-US" b="1" dirty="0" smtClean="0"/>
              <a:t>=None, name=‘range’)</a:t>
            </a:r>
          </a:p>
          <a:p>
            <a:pPr lvl="1"/>
            <a:r>
              <a:rPr lang="en-US" b="1" dirty="0" err="1"/>
              <a:t>t</a:t>
            </a:r>
            <a:r>
              <a:rPr lang="en-US" b="1" dirty="0" err="1" smtClean="0"/>
              <a:t>f.range</a:t>
            </a:r>
            <a:r>
              <a:rPr lang="en-US" b="1" dirty="0" smtClean="0"/>
              <a:t>(3, 18, 3, name=“</a:t>
            </a:r>
            <a:r>
              <a:rPr lang="en-US" b="1" dirty="0" err="1" smtClean="0"/>
              <a:t>myrange</a:t>
            </a:r>
            <a:r>
              <a:rPr lang="en-US" b="1" dirty="0" smtClean="0"/>
              <a:t>”)  </a:t>
            </a:r>
          </a:p>
          <a:p>
            <a:pPr lvl="1"/>
            <a:r>
              <a:rPr lang="en-US" b="1" dirty="0" smtClean="0"/>
              <a:t>=&gt; [3, 6, 9, 12, 15]</a:t>
            </a: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84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Random Constant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11937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 err="1"/>
              <a:t>t</a:t>
            </a:r>
            <a:r>
              <a:rPr lang="en-US" b="1" dirty="0" err="1" smtClean="0"/>
              <a:t>f.random_normal</a:t>
            </a:r>
            <a:r>
              <a:rPr lang="en-US" b="1" dirty="0" smtClean="0"/>
              <a:t>(shape, mean=0.0, </a:t>
            </a:r>
            <a:r>
              <a:rPr lang="en-US" b="1" dirty="0" err="1" smtClean="0"/>
              <a:t>stddev</a:t>
            </a:r>
            <a:r>
              <a:rPr lang="en-US" b="1" dirty="0" smtClean="0"/>
              <a:t>=1.0, </a:t>
            </a:r>
            <a:r>
              <a:rPr lang="en-US" b="1" dirty="0" err="1" smtClean="0"/>
              <a:t>dtype</a:t>
            </a:r>
            <a:r>
              <a:rPr lang="en-US" b="1" dirty="0" smtClean="0"/>
              <a:t>=tf.float32, seed=None, name=None)</a:t>
            </a:r>
          </a:p>
          <a:p>
            <a:pPr lvl="1"/>
            <a:r>
              <a:rPr lang="en-US" sz="2000" dirty="0"/>
              <a:t>https://www.mathsisfun.com/data/standard-deviation.html </a:t>
            </a:r>
            <a:endParaRPr lang="en-US" sz="2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36293"/>
            <a:ext cx="65532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32021"/>
            <a:ext cx="7086600" cy="576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22" y="5350766"/>
            <a:ext cx="3981450" cy="1153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672" y="5376798"/>
            <a:ext cx="3081528" cy="1257900"/>
          </a:xfrm>
          <a:prstGeom prst="rect">
            <a:avLst/>
          </a:prstGeom>
        </p:spPr>
      </p:pic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7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b="1" dirty="0" smtClean="0"/>
              <a:t>More about Random Tensor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7772400" cy="671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8435"/>
            <a:ext cx="6858000" cy="887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61531"/>
            <a:ext cx="7696200" cy="76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68" y="3738771"/>
            <a:ext cx="7696200" cy="601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617483"/>
            <a:ext cx="5410200" cy="7662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5619370"/>
            <a:ext cx="4870703" cy="4439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0303" y="5497765"/>
            <a:ext cx="2971800" cy="1076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4024549"/>
            <a:ext cx="1625918" cy="15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TensorFlow’s</a:t>
            </a:r>
            <a:r>
              <a:rPr lang="en-US" dirty="0" smtClean="0"/>
              <a:t> Two Phases</a:t>
            </a:r>
          </a:p>
          <a:p>
            <a:r>
              <a:rPr lang="en-US" dirty="0" smtClean="0"/>
              <a:t>Tensor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Constant</a:t>
            </a:r>
          </a:p>
          <a:p>
            <a:r>
              <a:rPr lang="en-US" sz="4000" b="1" dirty="0" smtClean="0"/>
              <a:t>Variable </a:t>
            </a:r>
          </a:p>
          <a:p>
            <a:r>
              <a:rPr lang="en-US" dirty="0" smtClean="0"/>
              <a:t>Placeholder</a:t>
            </a:r>
          </a:p>
          <a:p>
            <a:r>
              <a:rPr lang="en-US" dirty="0"/>
              <a:t>R</a:t>
            </a:r>
            <a:r>
              <a:rPr lang="en-US" dirty="0" smtClean="0"/>
              <a:t>eshape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7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Variable can be any tensor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tf.Variable</a:t>
            </a:r>
            <a:r>
              <a:rPr lang="en-US" dirty="0" smtClean="0"/>
              <a:t>(1, name=“scalar”)</a:t>
            </a:r>
          </a:p>
          <a:p>
            <a:pPr lvl="1"/>
            <a:r>
              <a:rPr lang="en-US" dirty="0" smtClean="0"/>
              <a:t>b = </a:t>
            </a:r>
            <a:r>
              <a:rPr lang="en-US" dirty="0" err="1" smtClean="0"/>
              <a:t>tf.Variable</a:t>
            </a:r>
            <a:r>
              <a:rPr lang="en-US" dirty="0" smtClean="0"/>
              <a:t>([1,2], name=“vector”)</a:t>
            </a:r>
          </a:p>
          <a:p>
            <a:pPr lvl="1"/>
            <a:r>
              <a:rPr lang="en-US" dirty="0" smtClean="0"/>
              <a:t>c = </a:t>
            </a:r>
            <a:r>
              <a:rPr lang="en-US" dirty="0" err="1" smtClean="0"/>
              <a:t>tf.Variable</a:t>
            </a:r>
            <a:r>
              <a:rPr lang="en-US" dirty="0" smtClean="0"/>
              <a:t>([[1,2], [3,4]], name=“matrix”)</a:t>
            </a:r>
          </a:p>
          <a:p>
            <a:pPr lvl="1"/>
            <a:r>
              <a:rPr lang="en-US" dirty="0" smtClean="0"/>
              <a:t>W = </a:t>
            </a:r>
            <a:r>
              <a:rPr lang="en-US" dirty="0" err="1" smtClean="0"/>
              <a:t>tf.Varaible</a:t>
            </a:r>
            <a:r>
              <a:rPr lang="en-US" dirty="0" smtClean="0"/>
              <a:t>(</a:t>
            </a:r>
            <a:r>
              <a:rPr lang="en-US" dirty="0" err="1" smtClean="0"/>
              <a:t>tf.zero</a:t>
            </a:r>
            <a:r>
              <a:rPr lang="en-US" dirty="0" smtClean="0"/>
              <a:t>[784, 10], name=“weights”)</a:t>
            </a:r>
          </a:p>
          <a:p>
            <a:r>
              <a:rPr lang="en-US" b="1" dirty="0" smtClean="0"/>
              <a:t>Variable is a class, so it has a few ops.</a:t>
            </a:r>
          </a:p>
          <a:p>
            <a:pPr lvl="1"/>
            <a:r>
              <a:rPr lang="en-US" b="1" dirty="0" err="1"/>
              <a:t>x</a:t>
            </a:r>
            <a:r>
              <a:rPr lang="en-US" b="1" dirty="0" err="1" smtClean="0"/>
              <a:t>.assign</a:t>
            </a:r>
            <a:r>
              <a:rPr lang="en-US" b="1" dirty="0" smtClean="0"/>
              <a:t>(), </a:t>
            </a:r>
            <a:r>
              <a:rPr lang="en-US" b="1" dirty="0" err="1" smtClean="0"/>
              <a:t>x.assign_add</a:t>
            </a:r>
            <a:r>
              <a:rPr lang="en-US" b="1" dirty="0" smtClean="0"/>
              <a:t>() etc.</a:t>
            </a: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7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You Have to Initialize Your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For all variables: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nit</a:t>
            </a:r>
            <a:r>
              <a:rPr lang="en-US" dirty="0" smtClean="0"/>
              <a:t> = </a:t>
            </a:r>
            <a:r>
              <a:rPr lang="en-US" dirty="0" err="1" smtClean="0"/>
              <a:t>tf.global_variables_initializer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 the session: </a:t>
            </a:r>
            <a:r>
              <a:rPr lang="en-US" dirty="0" err="1" smtClean="0"/>
              <a:t>sess.run</a:t>
            </a:r>
            <a:r>
              <a:rPr lang="en-US" dirty="0" smtClean="0"/>
              <a:t>(</a:t>
            </a:r>
            <a:r>
              <a:rPr lang="en-US" dirty="0" err="1" smtClean="0"/>
              <a:t>init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For a set of variables: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nit_ab</a:t>
            </a:r>
            <a:r>
              <a:rPr lang="en-US" dirty="0" smtClean="0"/>
              <a:t>=</a:t>
            </a:r>
            <a:r>
              <a:rPr lang="en-US" dirty="0" err="1" smtClean="0"/>
              <a:t>tf.variables_initializer</a:t>
            </a:r>
            <a:r>
              <a:rPr lang="en-US" dirty="0" smtClean="0"/>
              <a:t>([</a:t>
            </a:r>
            <a:r>
              <a:rPr lang="en-US" dirty="0" err="1" smtClean="0"/>
              <a:t>a,b</a:t>
            </a:r>
            <a:r>
              <a:rPr lang="en-US" dirty="0" smtClean="0"/>
              <a:t>], name=“</a:t>
            </a:r>
            <a:r>
              <a:rPr lang="en-US" dirty="0" err="1" smtClean="0"/>
              <a:t>init_ab</a:t>
            </a:r>
            <a:r>
              <a:rPr lang="en-US" dirty="0" smtClean="0"/>
              <a:t>”)</a:t>
            </a:r>
          </a:p>
          <a:p>
            <a:pPr lvl="1"/>
            <a:r>
              <a:rPr lang="en-US" dirty="0"/>
              <a:t>In the session: </a:t>
            </a:r>
            <a:r>
              <a:rPr lang="en-US" dirty="0" err="1" smtClean="0"/>
              <a:t>sess.run</a:t>
            </a:r>
            <a:r>
              <a:rPr lang="en-US" dirty="0" smtClean="0"/>
              <a:t>(</a:t>
            </a:r>
            <a:r>
              <a:rPr lang="en-US" dirty="0" err="1" smtClean="0"/>
              <a:t>init_ab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For one variable:</a:t>
            </a:r>
          </a:p>
          <a:p>
            <a:pPr lvl="1"/>
            <a:r>
              <a:rPr lang="en-US" dirty="0" smtClean="0"/>
              <a:t>Just use variable’s initializer</a:t>
            </a:r>
          </a:p>
          <a:p>
            <a:pPr lvl="1"/>
            <a:r>
              <a:rPr lang="en-US" dirty="0" smtClean="0"/>
              <a:t>In the session: </a:t>
            </a:r>
            <a:r>
              <a:rPr lang="en-US" dirty="0" err="1" smtClean="0"/>
              <a:t>sees.run</a:t>
            </a:r>
            <a:r>
              <a:rPr lang="en-US" dirty="0" smtClean="0"/>
              <a:t>(</a:t>
            </a:r>
            <a:r>
              <a:rPr lang="en-US" dirty="0" err="1" smtClean="0"/>
              <a:t>W.initializer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2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You Want to See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05800" cy="4572000"/>
          </a:xfrm>
        </p:spPr>
        <p:txBody>
          <a:bodyPr/>
          <a:lstStyle/>
          <a:p>
            <a:r>
              <a:rPr lang="en-US" b="1" dirty="0" smtClean="0"/>
              <a:t>&gt;&gt;&gt; W = </a:t>
            </a:r>
            <a:r>
              <a:rPr lang="en-US" b="1" dirty="0" err="1" smtClean="0"/>
              <a:t>tf.Variable</a:t>
            </a:r>
            <a:r>
              <a:rPr lang="en-US" b="1" dirty="0" smtClean="0"/>
              <a:t>(</a:t>
            </a:r>
            <a:r>
              <a:rPr lang="en-US" b="1" dirty="0" err="1" smtClean="0"/>
              <a:t>tf.truncated_nomal</a:t>
            </a:r>
            <a:r>
              <a:rPr lang="en-US" b="1" dirty="0" smtClean="0"/>
              <a:t>([700,100]))</a:t>
            </a:r>
          </a:p>
          <a:p>
            <a:r>
              <a:rPr lang="en-US" b="1" dirty="0" smtClean="0"/>
              <a:t>&gt;&gt;&gt; with </a:t>
            </a:r>
            <a:r>
              <a:rPr lang="en-US" b="1" dirty="0" err="1" smtClean="0"/>
              <a:t>tf.Session</a:t>
            </a:r>
            <a:r>
              <a:rPr lang="en-US" b="1" dirty="0" smtClean="0"/>
              <a:t>() as </a:t>
            </a:r>
            <a:r>
              <a:rPr lang="en-US" b="1" dirty="0" err="1" smtClean="0"/>
              <a:t>sess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&gt;&gt;&gt;	</a:t>
            </a:r>
            <a:r>
              <a:rPr lang="en-US" b="1" dirty="0" err="1" smtClean="0"/>
              <a:t>sess.run</a:t>
            </a:r>
            <a:r>
              <a:rPr lang="en-US" b="1" dirty="0" smtClean="0"/>
              <a:t>(</a:t>
            </a:r>
            <a:r>
              <a:rPr lang="en-US" b="1" dirty="0" err="1" smtClean="0"/>
              <a:t>W.initializer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&gt;&gt;&gt; 	print W  </a:t>
            </a:r>
          </a:p>
          <a:p>
            <a:r>
              <a:rPr lang="en-US" dirty="0" smtClean="0"/>
              <a:t>&gt;&gt;&gt; </a:t>
            </a:r>
            <a:r>
              <a:rPr lang="en-US" i="1" dirty="0" smtClean="0"/>
              <a:t>#Tensor(“Variable/read:0”, shape=(700,10), </a:t>
            </a:r>
            <a:r>
              <a:rPr lang="en-US" i="1" dirty="0" err="1" smtClean="0"/>
              <a:t>dtype</a:t>
            </a:r>
            <a:r>
              <a:rPr lang="en-US" i="1" dirty="0" smtClean="0"/>
              <a:t>=float32)</a:t>
            </a:r>
          </a:p>
          <a:p>
            <a:r>
              <a:rPr lang="en-US" b="1" dirty="0" smtClean="0"/>
              <a:t>&gt;&gt;&gt;		print </a:t>
            </a:r>
            <a:r>
              <a:rPr lang="en-US" b="1" dirty="0" err="1" smtClean="0"/>
              <a:t>W.eval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&gt;&gt;&gt; </a:t>
            </a:r>
            <a:r>
              <a:rPr lang="en-US" dirty="0" smtClean="0"/>
              <a:t>#[[-0.76781619 -0.67020458 1.1533688 …]]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81600" y="2964081"/>
            <a:ext cx="14859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What’s W?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3581400" y="3148747"/>
            <a:ext cx="16002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4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05800" cy="4572000"/>
          </a:xfrm>
        </p:spPr>
        <p:txBody>
          <a:bodyPr/>
          <a:lstStyle/>
          <a:p>
            <a:r>
              <a:rPr lang="en-US" b="1" dirty="0" smtClean="0"/>
              <a:t>&gt;&gt;&gt; W = </a:t>
            </a:r>
            <a:r>
              <a:rPr lang="en-US" b="1" dirty="0" err="1" smtClean="0"/>
              <a:t>tf.Variable</a:t>
            </a:r>
            <a:r>
              <a:rPr lang="en-US" b="1" dirty="0" smtClean="0"/>
              <a:t>(10)</a:t>
            </a:r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assign_op</a:t>
            </a:r>
            <a:r>
              <a:rPr lang="en-US" b="1" dirty="0" smtClean="0"/>
              <a:t> = </a:t>
            </a:r>
            <a:r>
              <a:rPr lang="en-US" b="1" dirty="0" err="1" smtClean="0"/>
              <a:t>W.assign</a:t>
            </a:r>
            <a:r>
              <a:rPr lang="en-US" b="1" dirty="0" smtClean="0"/>
              <a:t>(100)</a:t>
            </a:r>
          </a:p>
          <a:p>
            <a:r>
              <a:rPr lang="en-US" b="1" dirty="0" smtClean="0"/>
              <a:t>&gt;&gt;&gt; with </a:t>
            </a:r>
            <a:r>
              <a:rPr lang="en-US" b="1" dirty="0" err="1" smtClean="0"/>
              <a:t>tf.Session</a:t>
            </a:r>
            <a:r>
              <a:rPr lang="en-US" b="1" dirty="0" smtClean="0"/>
              <a:t>() as </a:t>
            </a:r>
            <a:r>
              <a:rPr lang="en-US" b="1" dirty="0" err="1" smtClean="0"/>
              <a:t>sess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&gt;&gt;&gt;	</a:t>
            </a:r>
            <a:r>
              <a:rPr lang="en-US" b="1" dirty="0" err="1" smtClean="0"/>
              <a:t>sess.run</a:t>
            </a:r>
            <a:r>
              <a:rPr lang="en-US" b="1" dirty="0" smtClean="0"/>
              <a:t>(</a:t>
            </a:r>
            <a:r>
              <a:rPr lang="en-US" b="1" dirty="0" err="1" smtClean="0"/>
              <a:t>W.initializer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&gt;&gt;&gt; 	print </a:t>
            </a:r>
            <a:r>
              <a:rPr lang="en-US" b="1" dirty="0" err="1" smtClean="0"/>
              <a:t>W.eval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&gt;&gt;&gt; 	</a:t>
            </a:r>
            <a:r>
              <a:rPr lang="en-US" i="1" dirty="0" smtClean="0"/>
              <a:t>#10 		Why?</a:t>
            </a:r>
          </a:p>
          <a:p>
            <a:r>
              <a:rPr lang="en-US" b="1" dirty="0" smtClean="0"/>
              <a:t>&gt;&gt;&gt;	</a:t>
            </a:r>
            <a:r>
              <a:rPr lang="en-US" b="1" dirty="0" err="1" smtClean="0"/>
              <a:t>sess.run</a:t>
            </a:r>
            <a:r>
              <a:rPr lang="en-US" b="1" dirty="0" smtClean="0"/>
              <a:t>(</a:t>
            </a:r>
            <a:r>
              <a:rPr lang="en-US" b="1" dirty="0" err="1" smtClean="0"/>
              <a:t>assign_op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&gt;&gt;&gt;	</a:t>
            </a:r>
            <a:r>
              <a:rPr lang="en-US" i="1" dirty="0" smtClean="0"/>
              <a:t>#now we can see 100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43093" y="3751976"/>
            <a:ext cx="14859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What’s W?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4495801" y="3657600"/>
            <a:ext cx="1147292" cy="27904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75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TensorFlow’s</a:t>
            </a:r>
            <a:r>
              <a:rPr lang="en-US" dirty="0" smtClean="0"/>
              <a:t> Two Phases</a:t>
            </a:r>
          </a:p>
          <a:p>
            <a:r>
              <a:rPr lang="en-US" dirty="0" smtClean="0"/>
              <a:t>Tensor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Constant</a:t>
            </a:r>
          </a:p>
          <a:p>
            <a:r>
              <a:rPr lang="en-US" dirty="0" smtClean="0"/>
              <a:t>Variable </a:t>
            </a:r>
          </a:p>
          <a:p>
            <a:r>
              <a:rPr lang="en-US" sz="4000" b="1" dirty="0" smtClean="0"/>
              <a:t>Placeholder</a:t>
            </a:r>
          </a:p>
          <a:p>
            <a:r>
              <a:rPr lang="en-US" sz="2400" dirty="0" smtClean="0"/>
              <a:t>Reshape</a:t>
            </a:r>
            <a:endParaRPr lang="en-US" sz="2400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3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Install </a:t>
            </a:r>
            <a:r>
              <a:rPr lang="en-US" b="1" dirty="0" err="1" smtClean="0"/>
              <a:t>TensorFlow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OpenCV</a:t>
            </a:r>
            <a:r>
              <a:rPr lang="en-US" b="1" dirty="0" smtClean="0"/>
              <a:t> + </a:t>
            </a:r>
            <a:r>
              <a:rPr lang="en-US" b="1" dirty="0" err="1" smtClean="0"/>
              <a:t>Pycharm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Install </a:t>
            </a:r>
            <a:r>
              <a:rPr lang="en-US" b="1" dirty="0" err="1" smtClean="0"/>
              <a:t>TensorFlow</a:t>
            </a:r>
            <a:r>
              <a:rPr lang="en-US" b="1" dirty="0" smtClean="0"/>
              <a:t> 2.7 with </a:t>
            </a:r>
            <a:r>
              <a:rPr lang="en-US" b="1" dirty="0" err="1" smtClean="0"/>
              <a:t>virtualenv</a:t>
            </a:r>
            <a:r>
              <a:rPr lang="en-US" b="1" dirty="0" smtClean="0"/>
              <a:t>. </a:t>
            </a:r>
          </a:p>
          <a:p>
            <a:pPr lvl="1"/>
            <a:r>
              <a:rPr lang="en-US" dirty="0" smtClean="0"/>
              <a:t>You at least install CPU version if you don’t have GPU</a:t>
            </a:r>
            <a:r>
              <a:rPr lang="en-US" dirty="0"/>
              <a:t> </a:t>
            </a:r>
            <a:r>
              <a:rPr lang="en-US" dirty="0" smtClean="0"/>
              <a:t>in the system.</a:t>
            </a:r>
          </a:p>
          <a:p>
            <a:pPr lvl="1"/>
            <a:r>
              <a:rPr lang="en-US" dirty="0" smtClean="0"/>
              <a:t>If you have a faster/recent CPU, you can recompile </a:t>
            </a:r>
            <a:r>
              <a:rPr lang="en-US" dirty="0" err="1" smtClean="0"/>
              <a:t>TensorFlow</a:t>
            </a:r>
            <a:r>
              <a:rPr lang="en-US" dirty="0" smtClean="0"/>
              <a:t> to gain 10X performance usually.</a:t>
            </a:r>
          </a:p>
          <a:p>
            <a:pPr lvl="1"/>
            <a:r>
              <a:rPr lang="en-US" dirty="0" smtClean="0"/>
              <a:t>I name my </a:t>
            </a:r>
            <a:r>
              <a:rPr lang="en-US" dirty="0" err="1" smtClean="0"/>
              <a:t>env</a:t>
            </a:r>
            <a:r>
              <a:rPr lang="en-US" dirty="0" smtClean="0"/>
              <a:t>. as</a:t>
            </a:r>
            <a:r>
              <a:rPr lang="en-US" b="1" dirty="0" smtClean="0"/>
              <a:t> tfcv2 </a:t>
            </a:r>
            <a:r>
              <a:rPr lang="en-US" dirty="0" smtClean="0"/>
              <a:t>(for </a:t>
            </a:r>
            <a:r>
              <a:rPr lang="en-US" dirty="0" err="1" smtClean="0"/>
              <a:t>TensorFlowComputeVision</a:t>
            </a:r>
            <a:r>
              <a:rPr lang="en-US" dirty="0" smtClean="0"/>
              <a:t> Python 2.7) or tfcv3 (for Python 3)</a:t>
            </a:r>
          </a:p>
          <a:p>
            <a:r>
              <a:rPr lang="en-US" b="1" dirty="0" smtClean="0"/>
              <a:t>Install </a:t>
            </a:r>
            <a:r>
              <a:rPr lang="en-US" b="1" dirty="0" err="1" smtClean="0"/>
              <a:t>Opencv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skip </a:t>
            </a:r>
            <a:r>
              <a:rPr lang="en-US" dirty="0" err="1" smtClean="0"/>
              <a:t>virtualenv</a:t>
            </a:r>
            <a:r>
              <a:rPr lang="en-US" dirty="0" smtClean="0"/>
              <a:t> steps since you have already install it.</a:t>
            </a:r>
          </a:p>
          <a:p>
            <a:pPr lvl="1"/>
            <a:r>
              <a:rPr lang="en-US" dirty="0" smtClean="0"/>
              <a:t>When you do </a:t>
            </a:r>
            <a:r>
              <a:rPr lang="en-US" dirty="0" err="1" smtClean="0"/>
              <a:t>cmake</a:t>
            </a:r>
            <a:r>
              <a:rPr lang="en-US" dirty="0" smtClean="0"/>
              <a:t> configuration, point your python path to tfcv2/bin/python </a:t>
            </a:r>
          </a:p>
          <a:p>
            <a:pPr lvl="1"/>
            <a:r>
              <a:rPr lang="en-US" dirty="0" smtClean="0"/>
              <a:t>Copy your cv2.so to tfcv2/lib/python2.7/site-packages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Placeholder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Format: </a:t>
            </a:r>
            <a:r>
              <a:rPr lang="en-US" b="1" dirty="0" err="1" smtClean="0"/>
              <a:t>tf.placeholder</a:t>
            </a:r>
            <a:r>
              <a:rPr lang="en-US" b="1" dirty="0" smtClean="0"/>
              <a:t>(</a:t>
            </a:r>
            <a:r>
              <a:rPr lang="en-US" b="1" dirty="0" err="1" smtClean="0"/>
              <a:t>dtype</a:t>
            </a:r>
            <a:r>
              <a:rPr lang="en-US" b="1" dirty="0" smtClean="0"/>
              <a:t>, shape=None, name=None)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It is very similar to Variable.</a:t>
            </a:r>
          </a:p>
          <a:p>
            <a:r>
              <a:rPr lang="en-US" b="1" dirty="0" smtClean="0"/>
              <a:t>Feed the values to a placeholder using a dictionary at run time.</a:t>
            </a: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59" y="2362200"/>
            <a:ext cx="7086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eed Data into a placeholder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76400"/>
            <a:ext cx="7467600" cy="2786128"/>
          </a:xfrm>
          <a:prstGeom prst="rect">
            <a:avLst/>
          </a:prstGeom>
        </p:spPr>
      </p:pic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3600" y="5046146"/>
            <a:ext cx="3048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</a:t>
            </a:r>
            <a:r>
              <a:rPr lang="en-US" b="1" dirty="0" err="1" smtClean="0"/>
              <a:t>feed_dict</a:t>
            </a:r>
            <a:r>
              <a:rPr lang="en-US" b="1" dirty="0" smtClean="0"/>
              <a:t> keyword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4724400" y="3657600"/>
            <a:ext cx="1447800" cy="53340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0"/>
            <a:endCxn id="8" idx="4"/>
          </p:cNvCxnSpPr>
          <p:nvPr/>
        </p:nvCxnSpPr>
        <p:spPr>
          <a:xfrm flipV="1">
            <a:off x="3657600" y="4191000"/>
            <a:ext cx="1790700" cy="855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96000" y="3612045"/>
            <a:ext cx="1905000" cy="624509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52800" y="6023530"/>
            <a:ext cx="3048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 Python dictionary 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15" idx="0"/>
            <a:endCxn id="11" idx="4"/>
          </p:cNvCxnSpPr>
          <p:nvPr/>
        </p:nvCxnSpPr>
        <p:spPr>
          <a:xfrm flipV="1">
            <a:off x="4876800" y="4236554"/>
            <a:ext cx="2171700" cy="1786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TensorFlow’s</a:t>
            </a:r>
            <a:r>
              <a:rPr lang="en-US" dirty="0" smtClean="0"/>
              <a:t> Two Phases</a:t>
            </a:r>
          </a:p>
          <a:p>
            <a:r>
              <a:rPr lang="en-US" dirty="0" smtClean="0"/>
              <a:t>Tensor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Constant</a:t>
            </a:r>
          </a:p>
          <a:p>
            <a:r>
              <a:rPr lang="en-US" dirty="0" smtClean="0"/>
              <a:t>Variable </a:t>
            </a:r>
          </a:p>
          <a:p>
            <a:r>
              <a:rPr lang="en-US" sz="2800" dirty="0" smtClean="0"/>
              <a:t>Placeholder</a:t>
            </a:r>
          </a:p>
          <a:p>
            <a:r>
              <a:rPr lang="en-US" sz="4000" b="1" dirty="0" smtClean="0"/>
              <a:t>Reshape</a:t>
            </a:r>
            <a:endParaRPr lang="en-US" sz="4000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0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Tensor Shape and Reshape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We always need to manipulate tensor’s shape to meet desire math operations.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5343525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61" y="3048000"/>
            <a:ext cx="2257425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547" y="3051313"/>
            <a:ext cx="1828800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957775"/>
            <a:ext cx="3981450" cy="1990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972" y="6076950"/>
            <a:ext cx="1952625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7525" y="6076950"/>
            <a:ext cx="6056028" cy="205150"/>
          </a:xfrm>
          <a:prstGeom prst="rect">
            <a:avLst/>
          </a:prstGeom>
        </p:spPr>
      </p:pic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9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Demo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9832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0" y="384689"/>
            <a:ext cx="4191000" cy="386263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419600"/>
            <a:ext cx="77724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3x3 kernel to do convolution on a 5 x 5 image.</a:t>
            </a:r>
            <a:endParaRPr lang="en-US" dirty="0" smtClean="0"/>
          </a:p>
          <a:p>
            <a:r>
              <a:rPr lang="en-US" dirty="0" smtClean="0"/>
              <a:t>You implement it with python</a:t>
            </a:r>
          </a:p>
          <a:p>
            <a:r>
              <a:rPr lang="en-US" dirty="0" smtClean="0"/>
              <a:t>You implement it with </a:t>
            </a:r>
            <a:r>
              <a:rPr lang="en-US" dirty="0" err="1" smtClean="0"/>
              <a:t>Tensorflow</a:t>
            </a:r>
            <a:r>
              <a:rPr lang="en-US" dirty="0"/>
              <a:t> </a:t>
            </a:r>
            <a:r>
              <a:rPr lang="en-US" smtClean="0"/>
              <a:t>(optional)</a:t>
            </a:r>
          </a:p>
          <a:p>
            <a:endParaRPr lang="en-US" dirty="0"/>
          </a:p>
        </p:txBody>
      </p:sp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3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5638"/>
            <a:ext cx="7772400" cy="792162"/>
          </a:xfrm>
        </p:spPr>
        <p:txBody>
          <a:bodyPr/>
          <a:lstStyle/>
          <a:p>
            <a:r>
              <a:rPr lang="en-US" b="1" dirty="0" smtClean="0"/>
              <a:t>The End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60176" y="1447800"/>
            <a:ext cx="5880847" cy="4572000"/>
          </a:xfrm>
          <a:prstGeom prst="rect">
            <a:avLst/>
          </a:prstGeom>
        </p:spPr>
      </p:pic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12" y="5399847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0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772400" cy="1143000"/>
          </a:xfrm>
        </p:spPr>
        <p:txBody>
          <a:bodyPr/>
          <a:lstStyle/>
          <a:p>
            <a:r>
              <a:rPr lang="en-US" b="1" dirty="0" smtClean="0"/>
              <a:t>Python Function</a:t>
            </a:r>
            <a:endParaRPr lang="en-US" b="1" dirty="0"/>
          </a:p>
        </p:txBody>
      </p:sp>
      <p:pic>
        <p:nvPicPr>
          <p:cNvPr id="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3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b="1" dirty="0" smtClean="0"/>
              <a:t>Function in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80" y="3200400"/>
            <a:ext cx="4728839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247" y="2099230"/>
            <a:ext cx="18307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Keyword: </a:t>
            </a:r>
            <a:r>
              <a:rPr lang="en-US" b="1" dirty="0" err="1" smtClean="0"/>
              <a:t>def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375617" y="2468562"/>
            <a:ext cx="986583" cy="80803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9400" y="2084514"/>
            <a:ext cx="1981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name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971800" y="2453846"/>
            <a:ext cx="838200" cy="74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1728" y="2084514"/>
            <a:ext cx="21806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Don’t forget “:”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3238500" y="2453846"/>
            <a:ext cx="3443564" cy="975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3564215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Indent: block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1828800" y="3733800"/>
            <a:ext cx="838200" cy="1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4845189"/>
            <a:ext cx="2438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Invoke the function 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1676400" y="4344677"/>
            <a:ext cx="614586" cy="50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with Parameters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2590800"/>
            <a:ext cx="6838950" cy="1057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1" y="1524000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87753" y="1939370"/>
            <a:ext cx="155447" cy="72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62000" y="3886200"/>
            <a:ext cx="7772400" cy="2286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How to invoke a function?</a:t>
            </a:r>
          </a:p>
          <a:p>
            <a:pPr lvl="1"/>
            <a:r>
              <a:rPr lang="en-US" b="1" dirty="0" err="1" smtClean="0"/>
              <a:t>sumProblem</a:t>
            </a:r>
            <a:r>
              <a:rPr lang="en-US" b="1" dirty="0" smtClean="0"/>
              <a:t>(2, 3) 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  <a:p>
            <a:pPr lvl="1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1522738"/>
            <a:ext cx="3886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 Your Function something meaningful!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2209800" y="2169069"/>
            <a:ext cx="3924300" cy="49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7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with </a:t>
            </a:r>
            <a:r>
              <a:rPr lang="en-US" b="1" dirty="0" smtClean="0"/>
              <a:t>Return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162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295400" y="2171700"/>
            <a:ext cx="1447800" cy="41910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4200" y="1690352"/>
            <a:ext cx="183073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Return from function 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743200" y="2013518"/>
            <a:ext cx="381000" cy="3231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0227" y="4343400"/>
            <a:ext cx="22229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Hold return values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973810" y="3093076"/>
            <a:ext cx="923574" cy="30480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1435598" y="3397876"/>
            <a:ext cx="196116" cy="9455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95600" y="4357352"/>
            <a:ext cx="22229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Invoke the function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H="1" flipV="1">
            <a:off x="2989556" y="3505200"/>
            <a:ext cx="1017531" cy="852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972026" y="2971800"/>
            <a:ext cx="2035060" cy="53340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26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__main__?</a:t>
            </a:r>
            <a:endParaRPr lang="en-US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1" dirty="0" smtClean="0"/>
              <a:t>Often you will encounter the following code:</a:t>
            </a:r>
          </a:p>
          <a:p>
            <a:pPr lvl="1"/>
            <a:endParaRPr lang="en-US" sz="2000" dirty="0">
              <a:effectLst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>
              <a:effectLst/>
            </a:endParaRPr>
          </a:p>
          <a:p>
            <a:pPr lvl="1"/>
            <a:endParaRPr lang="en-US" sz="2000" dirty="0" smtClean="0"/>
          </a:p>
          <a:p>
            <a:pPr lvl="1"/>
            <a:r>
              <a:rPr lang="en-US" b="1" dirty="0" smtClean="0">
                <a:effectLst/>
              </a:rPr>
              <a:t>When Python interpreter reads in a python script, before it executes th</a:t>
            </a:r>
            <a:r>
              <a:rPr lang="en-US" b="1" dirty="0" smtClean="0"/>
              <a:t>e code, it will define a special variable __name__ with value “__main__”.</a:t>
            </a:r>
          </a:p>
          <a:p>
            <a:pPr lvl="1"/>
            <a:r>
              <a:rPr lang="en-US" b="1" dirty="0" smtClean="0"/>
              <a:t>However if you “import” this code, the value will be script’s name.</a:t>
            </a:r>
          </a:p>
          <a:p>
            <a:pPr lvl="1"/>
            <a:r>
              <a:rPr lang="en-US" b="1" dirty="0" smtClean="0">
                <a:effectLst/>
              </a:rPr>
              <a:t>Why we do that?</a:t>
            </a:r>
          </a:p>
          <a:p>
            <a:pPr lvl="2"/>
            <a:r>
              <a:rPr lang="en-US" sz="1800" b="1" dirty="0" smtClean="0"/>
              <a:t>Share your modules with others</a:t>
            </a:r>
          </a:p>
          <a:p>
            <a:pPr lvl="2"/>
            <a:r>
              <a:rPr lang="en-US" sz="1800" b="1" dirty="0" smtClean="0">
                <a:effectLst/>
              </a:rPr>
              <a:t>Unit test</a:t>
            </a:r>
          </a:p>
          <a:p>
            <a:pPr lvl="1">
              <a:buFont typeface="Wingdings" pitchFamily="2" charset="2"/>
              <a:buNone/>
            </a:pPr>
            <a:endParaRPr lang="en-US" sz="2000" dirty="0">
              <a:effectLst/>
            </a:endParaRP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057400"/>
            <a:ext cx="4829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772400" cy="1143000"/>
          </a:xfrm>
        </p:spPr>
        <p:txBody>
          <a:bodyPr/>
          <a:lstStyle/>
          <a:p>
            <a:r>
              <a:rPr lang="en-US" b="1" dirty="0" err="1" smtClean="0"/>
              <a:t>TensorFlow</a:t>
            </a:r>
            <a:r>
              <a:rPr lang="en-US" b="1" dirty="0" smtClean="0"/>
              <a:t> Basic </a:t>
            </a:r>
            <a:endParaRPr lang="en-US" b="1" dirty="0"/>
          </a:p>
        </p:txBody>
      </p:sp>
      <p:pic>
        <p:nvPicPr>
          <p:cNvPr id="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867400"/>
            <a:ext cx="5254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0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15058</TotalTime>
  <Words>1106</Words>
  <Application>Microsoft Office PowerPoint</Application>
  <PresentationFormat>On-screen Show (4:3)</PresentationFormat>
  <Paragraphs>239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Equity</vt:lpstr>
      <vt:lpstr>Practical Python For Tensorflow </vt:lpstr>
      <vt:lpstr>Setup Your Development Env.</vt:lpstr>
      <vt:lpstr>Install TensorFlow + OpenCV + Pycharm</vt:lpstr>
      <vt:lpstr>Python Function</vt:lpstr>
      <vt:lpstr>Function in Python</vt:lpstr>
      <vt:lpstr>Function with Parameters</vt:lpstr>
      <vt:lpstr>Function with Return</vt:lpstr>
      <vt:lpstr>__main__?</vt:lpstr>
      <vt:lpstr>TensorFlow Basic </vt:lpstr>
      <vt:lpstr>Boring? </vt:lpstr>
      <vt:lpstr>One Minute on Machine Learning </vt:lpstr>
      <vt:lpstr>Agenda</vt:lpstr>
      <vt:lpstr>“Hello World” From TensorFlow</vt:lpstr>
      <vt:lpstr>Session and Graph</vt:lpstr>
      <vt:lpstr>Agenda</vt:lpstr>
      <vt:lpstr>Understand Tensor and Rank</vt:lpstr>
      <vt:lpstr>Tensor: Constant, Variable and Placeholder </vt:lpstr>
      <vt:lpstr>Locate Variable, Constant and placeholder</vt:lpstr>
      <vt:lpstr>Agenda</vt:lpstr>
      <vt:lpstr>Constants</vt:lpstr>
      <vt:lpstr>More on Constant Sequence</vt:lpstr>
      <vt:lpstr>Random Constant </vt:lpstr>
      <vt:lpstr>More about Random Tensor</vt:lpstr>
      <vt:lpstr>Agenda</vt:lpstr>
      <vt:lpstr>Variables</vt:lpstr>
      <vt:lpstr>You Have to Initialize Your Variables</vt:lpstr>
      <vt:lpstr>If You Want to See Value</vt:lpstr>
      <vt:lpstr>Variable Assignment</vt:lpstr>
      <vt:lpstr>Agenda</vt:lpstr>
      <vt:lpstr>Placeholder</vt:lpstr>
      <vt:lpstr>Feed Data into a placeholder</vt:lpstr>
      <vt:lpstr>Agenda</vt:lpstr>
      <vt:lpstr>Tensor Shape and Reshape</vt:lpstr>
      <vt:lpstr>Demo</vt:lpstr>
      <vt:lpstr>PowerPoint Presentation</vt:lpstr>
      <vt:lpstr>The End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tzxu</dc:creator>
  <cp:lastModifiedBy>tzxu</cp:lastModifiedBy>
  <cp:revision>280</cp:revision>
  <dcterms:created xsi:type="dcterms:W3CDTF">2017-08-19T21:48:00Z</dcterms:created>
  <dcterms:modified xsi:type="dcterms:W3CDTF">2017-09-30T22:02:23Z</dcterms:modified>
</cp:coreProperties>
</file>