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media/image19.png" ContentType="image/png"/>
  <Override PartName="/ppt/media/image17.png" ContentType="image/png"/>
  <Override PartName="/ppt/media/image14.png" ContentType="image/png"/>
  <Override PartName="/ppt/media/image16.png" ContentType="image/png"/>
  <Override PartName="/ppt/media/image13.png" ContentType="image/png"/>
  <Override PartName="/ppt/media/image12.png" ContentType="image/png"/>
  <Override PartName="/ppt/media/image10.png" ContentType="image/png"/>
  <Override PartName="/ppt/media/image9.png" ContentType="image/png"/>
  <Override PartName="/ppt/media/image15.png" ContentType="image/png"/>
  <Override PartName="/ppt/media/image8.png" ContentType="image/png"/>
  <Override PartName="/ppt/media/image6.png" ContentType="image/png"/>
  <Override PartName="/ppt/media/image5.png" ContentType="image/png"/>
  <Override PartName="/ppt/media/image18.png" ContentType="image/png"/>
  <Override PartName="/ppt/media/image4.png" ContentType="image/png"/>
  <Override PartName="/ppt/media/image7.png" ContentType="image/png"/>
  <Override PartName="/ppt/media/image3.png" ContentType="image/png"/>
  <Override PartName="/ppt/media/image2.png" ContentType="image/png"/>
  <Override PartName="/ppt/media/image1.png" ContentType="image/png"/>
  <Override PartName="/ppt/media/image1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a:p>
        </p:txBody>
      </p:sp>
      <p:pic>
        <p:nvPicPr>
          <p:cNvPr id="37" name="" descr=""/>
          <p:cNvPicPr/>
          <p:nvPr/>
        </p:nvPicPr>
        <p:blipFill>
          <a:blip r:embed="rId2"/>
          <a:stretch>
            <a:fillRect/>
          </a:stretch>
        </p:blipFill>
        <p:spPr>
          <a:xfrm>
            <a:off x="2291760" y="1768680"/>
            <a:ext cx="5495400" cy="4384440"/>
          </a:xfrm>
          <a:prstGeom prst="rect">
            <a:avLst/>
          </a:prstGeom>
          <a:ln>
            <a:noFill/>
          </a:ln>
        </p:spPr>
      </p:pic>
      <p:pic>
        <p:nvPicPr>
          <p:cNvPr id="38" name="" descr=""/>
          <p:cNvPicPr/>
          <p:nvPr/>
        </p:nvPicPr>
        <p:blipFill>
          <a:blip r:embed="rId3"/>
          <a:stretch>
            <a:fillRect/>
          </a:stretch>
        </p:blipFill>
        <p:spPr>
          <a:xfrm>
            <a:off x="2291760" y="1768680"/>
            <a:ext cx="549540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6" name="PlaceHolder 2"/>
          <p:cNvSpPr>
            <a:spLocks noGrp="1"/>
          </p:cNvSpPr>
          <p:nvPr>
            <p:ph type="subTitle"/>
          </p:nvPr>
        </p:nvSpPr>
        <p:spPr>
          <a:xfrm>
            <a:off x="504000" y="1769040"/>
            <a:ext cx="9071640" cy="438480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21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lang="en-US" sz="4400">
                <a:latin typeface="Arial"/>
              </a:rPr>
              <a:t>Click to edit the title text format</a:t>
            </a:r>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lang="en-US" sz="1400">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lang="en-US" sz="1400">
                <a:latin typeface="Times New Roman"/>
              </a:rPr>
              <a:t>&lt;footer&gt;</a:t>
            </a:r>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02483DBF-41BB-45EA-BDEA-A4A47CBF31A4}"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TextShape 1"/>
          <p:cNvSpPr txBox="1"/>
          <p:nvPr/>
        </p:nvSpPr>
        <p:spPr>
          <a:xfrm>
            <a:off x="548640" y="1372320"/>
            <a:ext cx="9071640" cy="2395800"/>
          </a:xfrm>
          <a:prstGeom prst="rect">
            <a:avLst/>
          </a:prstGeom>
        </p:spPr>
        <p:txBody>
          <a:bodyPr lIns="0" rIns="0" tIns="0" bIns="0" anchor="ctr"/>
          <a:p>
            <a:pPr algn="ctr"/>
            <a:r>
              <a:rPr lang="en-US" sz="3600">
                <a:latin typeface="Arial"/>
              </a:rPr>
              <a:t>Lec3-8-3-1-DeepLearningBehavior.ppt</a:t>
            </a:r>
            <a:r>
              <a:rPr lang="en-US" sz="3600">
                <a:latin typeface="Arial"/>
              </a:rPr>
              <a:t>
</a:t>
            </a:r>
            <a:r>
              <a:rPr lang="en-US" sz="3600">
                <a:latin typeface="Arial"/>
              </a:rPr>
              <a:t>
</a:t>
            </a:r>
            <a:r>
              <a:rPr lang="en-US" sz="1600">
                <a:latin typeface="Arial"/>
              </a:rPr>
              <a:t>Harry Li, Ph.D. </a:t>
            </a:r>
            <a:r>
              <a:rPr lang="en-US" sz="1600">
                <a:latin typeface="Arial"/>
              </a:rPr>
              <a:t>
</a:t>
            </a:r>
            <a:r>
              <a:rPr lang="en-US" sz="1600">
                <a:latin typeface="Arial"/>
              </a:rPr>
              <a:t>
</a:t>
            </a:r>
            <a:r>
              <a:rPr lang="en-US" sz="1600">
                <a:latin typeface="Arial"/>
              </a:rPr>
              <a:t>CTI One Corporation </a:t>
            </a:r>
            <a:r>
              <a:rPr lang="en-US" sz="1600">
                <a:latin typeface="Arial"/>
              </a:rPr>
              <a:t>
</a:t>
            </a:r>
            <a:r>
              <a:rPr lang="en-US" sz="1600">
                <a:latin typeface="Arial"/>
              </a:rPr>
              <a:t>3679 Enochs Street </a:t>
            </a:r>
            <a:r>
              <a:rPr lang="en-US" sz="1600">
                <a:latin typeface="Arial"/>
              </a:rPr>
              <a:t>
</a:t>
            </a:r>
            <a:r>
              <a:rPr lang="en-US" sz="1600">
                <a:latin typeface="Arial"/>
              </a:rPr>
              <a:t>Santa Clara, CA 95051</a:t>
            </a:r>
            <a:r>
              <a:rPr lang="en-US" sz="1600">
                <a:latin typeface="Arial"/>
              </a:rPr>
              <a:t>
</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TextShape 1"/>
          <p:cNvSpPr txBox="1"/>
          <p:nvPr/>
        </p:nvSpPr>
        <p:spPr>
          <a:xfrm>
            <a:off x="504000" y="301320"/>
            <a:ext cx="9071640" cy="1262160"/>
          </a:xfrm>
          <a:prstGeom prst="rect">
            <a:avLst/>
          </a:prstGeom>
        </p:spPr>
        <p:txBody>
          <a:bodyPr lIns="0" rIns="0" tIns="0" bIns="0" anchor="ctr"/>
          <a:p>
            <a:pPr algn="ctr"/>
            <a:r>
              <a:rPr lang="en-US" sz="3200">
                <a:latin typeface="Arial"/>
              </a:rPr>
              <a:t>12-27-2018 Confusion Matrix </a:t>
            </a:r>
            <a:endParaRPr/>
          </a:p>
        </p:txBody>
      </p:sp>
      <p:sp>
        <p:nvSpPr>
          <p:cNvPr id="129" name="TextShape 2"/>
          <p:cNvSpPr txBox="1"/>
          <p:nvPr/>
        </p:nvSpPr>
        <p:spPr>
          <a:xfrm>
            <a:off x="7863840" y="7224120"/>
            <a:ext cx="2011680" cy="262440"/>
          </a:xfrm>
          <a:prstGeom prst="rect">
            <a:avLst/>
          </a:prstGeom>
        </p:spPr>
        <p:txBody>
          <a:bodyPr lIns="90000" rIns="90000" tIns="45000" bIns="45000"/>
          <a:p>
            <a:r>
              <a:rPr b="1" i="1" lang="en-US" sz="1200">
                <a:latin typeface="Arial"/>
              </a:rPr>
              <a:t>Harry Li, Ph.D.</a:t>
            </a:r>
            <a:endParaRPr/>
          </a:p>
        </p:txBody>
      </p:sp>
      <p:sp>
        <p:nvSpPr>
          <p:cNvPr id="130" name="TextShape 3"/>
          <p:cNvSpPr txBox="1"/>
          <p:nvPr/>
        </p:nvSpPr>
        <p:spPr>
          <a:xfrm>
            <a:off x="640080" y="1535040"/>
            <a:ext cx="8611920" cy="858600"/>
          </a:xfrm>
          <a:prstGeom prst="rect">
            <a:avLst/>
          </a:prstGeom>
        </p:spPr>
        <p:txBody>
          <a:bodyPr lIns="90000" rIns="90000" tIns="45000" bIns="45000"/>
          <a:p>
            <a:r>
              <a:rPr lang="en-US">
                <a:latin typeface="Arial"/>
              </a:rPr>
              <a:t>A confusion matrix, e.g., an error matrix, is a table for visualization of the performance of an algorithm, typically a supervised learning in machine learning and statistical classification. </a:t>
            </a:r>
            <a:endParaRPr/>
          </a:p>
        </p:txBody>
      </p:sp>
      <p:sp>
        <p:nvSpPr>
          <p:cNvPr id="131" name="TextShape 4"/>
          <p:cNvSpPr txBox="1"/>
          <p:nvPr/>
        </p:nvSpPr>
        <p:spPr>
          <a:xfrm>
            <a:off x="2519640" y="1116360"/>
            <a:ext cx="4795560" cy="346680"/>
          </a:xfrm>
          <a:prstGeom prst="rect">
            <a:avLst/>
          </a:prstGeom>
        </p:spPr>
        <p:txBody>
          <a:bodyPr lIns="90000" rIns="90000" tIns="45000" bIns="45000"/>
          <a:p>
            <a:r>
              <a:rPr lang="en-US">
                <a:latin typeface="Arial"/>
              </a:rPr>
              <a:t>https://en.wikipedia.org/wiki/Confusion_matrix</a:t>
            </a:r>
            <a:endParaRPr/>
          </a:p>
        </p:txBody>
      </p:sp>
      <p:pic>
        <p:nvPicPr>
          <p:cNvPr id="132" name="" descr=""/>
          <p:cNvPicPr/>
          <p:nvPr/>
        </p:nvPicPr>
        <p:blipFill>
          <a:blip r:embed="rId1"/>
          <a:stretch>
            <a:fillRect/>
          </a:stretch>
        </p:blipFill>
        <p:spPr>
          <a:xfrm>
            <a:off x="274320" y="4754880"/>
            <a:ext cx="3330720" cy="1741320"/>
          </a:xfrm>
          <a:prstGeom prst="rect">
            <a:avLst/>
          </a:prstGeom>
          <a:ln>
            <a:noFill/>
          </a:ln>
        </p:spPr>
      </p:pic>
      <p:sp>
        <p:nvSpPr>
          <p:cNvPr id="133" name="TextShape 5"/>
          <p:cNvSpPr txBox="1"/>
          <p:nvPr/>
        </p:nvSpPr>
        <p:spPr>
          <a:xfrm>
            <a:off x="166320" y="2537640"/>
            <a:ext cx="3931920" cy="1946520"/>
          </a:xfrm>
          <a:prstGeom prst="rect">
            <a:avLst/>
          </a:prstGeom>
        </p:spPr>
        <p:txBody>
          <a:bodyPr lIns="90000" rIns="90000" tIns="45000" bIns="45000"/>
          <a:p>
            <a:r>
              <a:rPr lang="en-US" sz="1600">
                <a:latin typeface="Arial"/>
              </a:rPr>
              <a:t>Example: If a classification system has been trained to distinguish between cats, dogs and rabbits, a confusion matrix will summarize the results of testing the algorithm. Assuming a sample of 27 animals — 8 cats, 6 dogs, and 13 rabbits, the resulting confusion matrix could look like the table below:</a:t>
            </a:r>
            <a:r>
              <a:rPr lang="en-US">
                <a:latin typeface="Arial"/>
              </a:rPr>
              <a:t> </a:t>
            </a:r>
            <a:endParaRPr/>
          </a:p>
        </p:txBody>
      </p:sp>
      <p:sp>
        <p:nvSpPr>
          <p:cNvPr id="134" name="TextShape 6"/>
          <p:cNvSpPr txBox="1"/>
          <p:nvPr/>
        </p:nvSpPr>
        <p:spPr>
          <a:xfrm>
            <a:off x="274320" y="6496200"/>
            <a:ext cx="3369600" cy="574920"/>
          </a:xfrm>
          <a:prstGeom prst="rect">
            <a:avLst/>
          </a:prstGeom>
        </p:spPr>
        <p:txBody>
          <a:bodyPr lIns="90000" rIns="90000" tIns="45000" bIns="45000"/>
          <a:p>
            <a:r>
              <a:rPr lang="en-US" sz="1600">
                <a:latin typeface="Arial"/>
              </a:rPr>
              <a:t>Sub-total               8      6       13</a:t>
            </a:r>
            <a:endParaRPr/>
          </a:p>
          <a:p>
            <a:r>
              <a:rPr lang="en-US" sz="1600">
                <a:latin typeface="Arial"/>
              </a:rPr>
              <a:t>Total  27 (=8+6+13) </a:t>
            </a:r>
            <a:r>
              <a:rPr lang="en-US">
                <a:latin typeface="Arial"/>
              </a:rPr>
              <a:t> </a:t>
            </a:r>
            <a:endParaRPr/>
          </a:p>
        </p:txBody>
      </p:sp>
      <p:sp>
        <p:nvSpPr>
          <p:cNvPr id="135" name="TextShape 7"/>
          <p:cNvSpPr txBox="1"/>
          <p:nvPr/>
        </p:nvSpPr>
        <p:spPr>
          <a:xfrm>
            <a:off x="3605040" y="4868640"/>
            <a:ext cx="1319040" cy="1486800"/>
          </a:xfrm>
          <a:prstGeom prst="rect">
            <a:avLst/>
          </a:prstGeom>
        </p:spPr>
        <p:txBody>
          <a:bodyPr lIns="90000" rIns="90000" tIns="45000" bIns="45000"/>
          <a:p>
            <a:r>
              <a:rPr lang="en-US" sz="1500">
                <a:latin typeface="Arial"/>
              </a:rPr>
              <a:t>Sub    total</a:t>
            </a:r>
            <a:endParaRPr/>
          </a:p>
          <a:p>
            <a:endParaRPr/>
          </a:p>
          <a:p>
            <a:pPr>
              <a:lnSpc>
                <a:spcPct val="150000"/>
              </a:lnSpc>
            </a:pPr>
            <a:r>
              <a:rPr lang="en-US" sz="1500">
                <a:latin typeface="Arial"/>
              </a:rPr>
              <a:t>7           27</a:t>
            </a:r>
            <a:endParaRPr/>
          </a:p>
          <a:p>
            <a:pPr>
              <a:lnSpc>
                <a:spcPct val="150000"/>
              </a:lnSpc>
            </a:pPr>
            <a:r>
              <a:rPr lang="en-US" sz="1500">
                <a:latin typeface="Arial"/>
              </a:rPr>
              <a:t>8</a:t>
            </a:r>
            <a:endParaRPr/>
          </a:p>
          <a:p>
            <a:pPr>
              <a:lnSpc>
                <a:spcPct val="150000"/>
              </a:lnSpc>
            </a:pPr>
            <a:r>
              <a:rPr lang="en-US" sz="1500">
                <a:latin typeface="Arial"/>
              </a:rPr>
              <a:t>12</a:t>
            </a:r>
            <a:endParaRPr/>
          </a:p>
        </p:txBody>
      </p:sp>
      <p:sp>
        <p:nvSpPr>
          <p:cNvPr id="136" name="CustomShape 8"/>
          <p:cNvSpPr/>
          <p:nvPr/>
        </p:nvSpPr>
        <p:spPr>
          <a:xfrm>
            <a:off x="274320" y="4826880"/>
            <a:ext cx="4375440" cy="2244240"/>
          </a:xfrm>
          <a:prstGeom prst="rect">
            <a:avLst/>
          </a:prstGeom>
          <a:noFill/>
          <a:ln>
            <a:solidFill>
              <a:srgbClr val="3465a4"/>
            </a:solidFill>
          </a:ln>
        </p:spPr>
      </p:sp>
      <p:sp>
        <p:nvSpPr>
          <p:cNvPr id="137" name="CustomShape 9"/>
          <p:cNvSpPr/>
          <p:nvPr/>
        </p:nvSpPr>
        <p:spPr>
          <a:xfrm>
            <a:off x="274320" y="6423120"/>
            <a:ext cx="4375440" cy="648000"/>
          </a:xfrm>
          <a:prstGeom prst="rect">
            <a:avLst/>
          </a:prstGeom>
          <a:noFill/>
          <a:ln>
            <a:solidFill>
              <a:srgbClr val="3465a4"/>
            </a:solidFill>
          </a:ln>
        </p:spPr>
      </p:sp>
      <p:sp>
        <p:nvSpPr>
          <p:cNvPr id="138" name="CustomShape 10"/>
          <p:cNvSpPr/>
          <p:nvPr/>
        </p:nvSpPr>
        <p:spPr>
          <a:xfrm>
            <a:off x="3552480" y="4826880"/>
            <a:ext cx="1097280" cy="2244240"/>
          </a:xfrm>
          <a:prstGeom prst="rect">
            <a:avLst/>
          </a:prstGeom>
          <a:noFill/>
          <a:ln>
            <a:solidFill>
              <a:srgbClr val="3465a4"/>
            </a:solidFill>
          </a:ln>
        </p:spPr>
      </p:sp>
      <p:pic>
        <p:nvPicPr>
          <p:cNvPr id="139" name="" descr=""/>
          <p:cNvPicPr/>
          <p:nvPr/>
        </p:nvPicPr>
        <p:blipFill>
          <a:blip r:embed="rId2"/>
          <a:stretch>
            <a:fillRect/>
          </a:stretch>
        </p:blipFill>
        <p:spPr>
          <a:xfrm>
            <a:off x="4206240" y="2393640"/>
            <a:ext cx="4854600" cy="1719720"/>
          </a:xfrm>
          <a:prstGeom prst="rect">
            <a:avLst/>
          </a:prstGeom>
          <a:ln>
            <a:noFill/>
          </a:ln>
        </p:spPr>
      </p:pic>
      <p:sp>
        <p:nvSpPr>
          <p:cNvPr id="140" name="CustomShape 11"/>
          <p:cNvSpPr/>
          <p:nvPr/>
        </p:nvSpPr>
        <p:spPr>
          <a:xfrm>
            <a:off x="4219920" y="2429640"/>
            <a:ext cx="4840920" cy="1683720"/>
          </a:xfrm>
          <a:prstGeom prst="rect">
            <a:avLst/>
          </a:prstGeom>
          <a:noFill/>
          <a:ln>
            <a:solidFill>
              <a:srgbClr val="3465a4"/>
            </a:solidFill>
          </a:ln>
        </p:spPr>
      </p:sp>
      <p:sp>
        <p:nvSpPr>
          <p:cNvPr id="141" name="TextShape 12"/>
          <p:cNvSpPr txBox="1"/>
          <p:nvPr/>
        </p:nvSpPr>
        <p:spPr>
          <a:xfrm>
            <a:off x="640080" y="5029200"/>
            <a:ext cx="914400" cy="602280"/>
          </a:xfrm>
          <a:prstGeom prst="rect">
            <a:avLst/>
          </a:prstGeom>
        </p:spPr>
        <p:txBody>
          <a:bodyPr lIns="90000" rIns="90000" tIns="45000" bIns="45000"/>
          <a:p>
            <a:r>
              <a:rPr lang="en-US">
                <a:latin typeface="Arial"/>
              </a:rPr>
              <a:t>Table 1</a:t>
            </a:r>
            <a:endParaRPr/>
          </a:p>
        </p:txBody>
      </p:sp>
      <p:sp>
        <p:nvSpPr>
          <p:cNvPr id="142" name="TextShape 13"/>
          <p:cNvSpPr txBox="1"/>
          <p:nvPr/>
        </p:nvSpPr>
        <p:spPr>
          <a:xfrm>
            <a:off x="4533120" y="2537640"/>
            <a:ext cx="1463040" cy="346320"/>
          </a:xfrm>
          <a:prstGeom prst="rect">
            <a:avLst/>
          </a:prstGeom>
        </p:spPr>
        <p:txBody>
          <a:bodyPr lIns="90000" rIns="90000" tIns="45000" bIns="45000"/>
          <a:p>
            <a:r>
              <a:rPr lang="en-US">
                <a:latin typeface="Arial"/>
              </a:rPr>
              <a:t>Table 2</a:t>
            </a:r>
            <a:endParaRPr/>
          </a:p>
        </p:txBody>
      </p:sp>
      <p:sp>
        <p:nvSpPr>
          <p:cNvPr id="143" name="TextShape 14"/>
          <p:cNvSpPr txBox="1"/>
          <p:nvPr/>
        </p:nvSpPr>
        <p:spPr>
          <a:xfrm>
            <a:off x="5577840" y="4206240"/>
            <a:ext cx="2926080" cy="346320"/>
          </a:xfrm>
          <a:prstGeom prst="rect">
            <a:avLst/>
          </a:prstGeom>
        </p:spPr>
        <p:txBody>
          <a:bodyPr lIns="90000" rIns="90000" tIns="45000" bIns="45000"/>
          <a:p>
            <a:r>
              <a:rPr lang="en-US">
                <a:latin typeface="Arial"/>
              </a:rPr>
              <a:t>Predictive analytics </a:t>
            </a:r>
            <a:endParaRPr/>
          </a:p>
        </p:txBody>
      </p:sp>
      <p:sp>
        <p:nvSpPr>
          <p:cNvPr id="144" name="TextShape 15"/>
          <p:cNvSpPr txBox="1"/>
          <p:nvPr/>
        </p:nvSpPr>
        <p:spPr>
          <a:xfrm>
            <a:off x="1000080" y="7071120"/>
            <a:ext cx="2468880" cy="346320"/>
          </a:xfrm>
          <a:prstGeom prst="rect">
            <a:avLst/>
          </a:prstGeom>
        </p:spPr>
        <p:txBody>
          <a:bodyPr lIns="90000" rIns="90000" tIns="45000" bIns="45000"/>
          <a:p>
            <a:r>
              <a:rPr lang="en-US">
                <a:latin typeface="Arial"/>
              </a:rPr>
              <a:t>Classification system</a:t>
            </a: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5" name="TextShape 1"/>
          <p:cNvSpPr txBox="1"/>
          <p:nvPr/>
        </p:nvSpPr>
        <p:spPr>
          <a:xfrm>
            <a:off x="504000" y="301320"/>
            <a:ext cx="9071640" cy="1262160"/>
          </a:xfrm>
          <a:prstGeom prst="rect">
            <a:avLst/>
          </a:prstGeom>
        </p:spPr>
        <p:txBody>
          <a:bodyPr lIns="0" rIns="0" tIns="0" bIns="0" anchor="ctr"/>
          <a:p>
            <a:pPr algn="ctr"/>
            <a:r>
              <a:rPr b="1" lang="en-US" sz="2400">
                <a:latin typeface="Arial"/>
              </a:rPr>
              <a:t>12-26-2018 Pyrdown to Replace DCT for Feature Reduction</a:t>
            </a:r>
            <a:r>
              <a:rPr lang="en-US" sz="4400">
                <a:latin typeface="Arial"/>
              </a:rPr>
              <a:t> </a:t>
            </a:r>
            <a:endParaRPr/>
          </a:p>
        </p:txBody>
      </p:sp>
      <p:sp>
        <p:nvSpPr>
          <p:cNvPr id="146" name="TextShape 2"/>
          <p:cNvSpPr txBox="1"/>
          <p:nvPr/>
        </p:nvSpPr>
        <p:spPr>
          <a:xfrm>
            <a:off x="7863840" y="7224120"/>
            <a:ext cx="2011680" cy="262440"/>
          </a:xfrm>
          <a:prstGeom prst="rect">
            <a:avLst/>
          </a:prstGeom>
        </p:spPr>
        <p:txBody>
          <a:bodyPr lIns="90000" rIns="90000" tIns="45000" bIns="45000"/>
          <a:p>
            <a:r>
              <a:rPr b="1" i="1" lang="en-US" sz="1200">
                <a:latin typeface="Arial"/>
              </a:rPr>
              <a:t>Harry Li, Ph.D.</a:t>
            </a:r>
            <a:endParaRPr/>
          </a:p>
        </p:txBody>
      </p:sp>
      <p:sp>
        <p:nvSpPr>
          <p:cNvPr id="147" name="TextShape 3"/>
          <p:cNvSpPr txBox="1"/>
          <p:nvPr/>
        </p:nvSpPr>
        <p:spPr>
          <a:xfrm>
            <a:off x="822960" y="2133360"/>
            <a:ext cx="1692360" cy="602280"/>
          </a:xfrm>
          <a:prstGeom prst="rect">
            <a:avLst/>
          </a:prstGeom>
        </p:spPr>
        <p:txBody>
          <a:bodyPr lIns="90000" rIns="90000" tIns="45000" bIns="45000"/>
          <a:p>
            <a:r>
              <a:rPr lang="en-US">
                <a:latin typeface="Arial"/>
              </a:rPr>
              <a:t>Motion History Image (MHI)</a:t>
            </a:r>
            <a:endParaRPr/>
          </a:p>
        </p:txBody>
      </p:sp>
      <p:sp>
        <p:nvSpPr>
          <p:cNvPr id="148" name="CustomShape 4"/>
          <p:cNvSpPr/>
          <p:nvPr/>
        </p:nvSpPr>
        <p:spPr>
          <a:xfrm>
            <a:off x="822960" y="2041920"/>
            <a:ext cx="1645920" cy="1005840"/>
          </a:xfrm>
          <a:prstGeom prst="rect">
            <a:avLst/>
          </a:prstGeom>
          <a:noFill/>
          <a:ln>
            <a:solidFill>
              <a:srgbClr val="3465a4"/>
            </a:solidFill>
          </a:ln>
        </p:spPr>
      </p:sp>
      <p:sp>
        <p:nvSpPr>
          <p:cNvPr id="149" name="TextShape 5"/>
          <p:cNvSpPr txBox="1"/>
          <p:nvPr/>
        </p:nvSpPr>
        <p:spPr>
          <a:xfrm>
            <a:off x="3040200" y="2097360"/>
            <a:ext cx="1692360" cy="858240"/>
          </a:xfrm>
          <a:prstGeom prst="rect">
            <a:avLst/>
          </a:prstGeom>
        </p:spPr>
        <p:txBody>
          <a:bodyPr lIns="90000" rIns="90000" tIns="45000" bIns="45000"/>
          <a:p>
            <a:pPr algn="ctr"/>
            <a:r>
              <a:rPr lang="en-US">
                <a:latin typeface="Arial"/>
              </a:rPr>
              <a:t>Non overlapping windows</a:t>
            </a:r>
            <a:endParaRPr/>
          </a:p>
        </p:txBody>
      </p:sp>
      <p:sp>
        <p:nvSpPr>
          <p:cNvPr id="150" name="CustomShape 6"/>
          <p:cNvSpPr/>
          <p:nvPr/>
        </p:nvSpPr>
        <p:spPr>
          <a:xfrm>
            <a:off x="3040200" y="2041920"/>
            <a:ext cx="1645920" cy="1005840"/>
          </a:xfrm>
          <a:prstGeom prst="rect">
            <a:avLst/>
          </a:prstGeom>
          <a:noFill/>
          <a:ln>
            <a:solidFill>
              <a:srgbClr val="3465a4"/>
            </a:solidFill>
          </a:ln>
        </p:spPr>
      </p:sp>
      <p:sp>
        <p:nvSpPr>
          <p:cNvPr id="151" name="TextShape 7"/>
          <p:cNvSpPr txBox="1"/>
          <p:nvPr/>
        </p:nvSpPr>
        <p:spPr>
          <a:xfrm>
            <a:off x="3040200" y="3737520"/>
            <a:ext cx="1692360" cy="346680"/>
          </a:xfrm>
          <a:prstGeom prst="rect">
            <a:avLst/>
          </a:prstGeom>
        </p:spPr>
        <p:txBody>
          <a:bodyPr lIns="90000" rIns="90000" tIns="45000" bIns="45000"/>
          <a:p>
            <a:pPr algn="ctr"/>
            <a:r>
              <a:rPr lang="en-US">
                <a:latin typeface="Arial"/>
              </a:rPr>
              <a:t>DCT</a:t>
            </a:r>
            <a:endParaRPr/>
          </a:p>
        </p:txBody>
      </p:sp>
      <p:sp>
        <p:nvSpPr>
          <p:cNvPr id="152" name="CustomShape 8"/>
          <p:cNvSpPr/>
          <p:nvPr/>
        </p:nvSpPr>
        <p:spPr>
          <a:xfrm>
            <a:off x="3040200" y="3466080"/>
            <a:ext cx="1645920" cy="1005840"/>
          </a:xfrm>
          <a:prstGeom prst="rect">
            <a:avLst/>
          </a:prstGeom>
          <a:noFill/>
          <a:ln>
            <a:solidFill>
              <a:srgbClr val="3465a4"/>
            </a:solidFill>
          </a:ln>
        </p:spPr>
      </p:sp>
      <p:sp>
        <p:nvSpPr>
          <p:cNvPr id="153" name="TextShape 9"/>
          <p:cNvSpPr txBox="1"/>
          <p:nvPr/>
        </p:nvSpPr>
        <p:spPr>
          <a:xfrm>
            <a:off x="867960" y="3665520"/>
            <a:ext cx="1692360" cy="602280"/>
          </a:xfrm>
          <a:prstGeom prst="rect">
            <a:avLst/>
          </a:prstGeom>
        </p:spPr>
        <p:txBody>
          <a:bodyPr lIns="90000" rIns="90000" tIns="45000" bIns="45000"/>
          <a:p>
            <a:pPr algn="ctr"/>
            <a:r>
              <a:rPr lang="en-US">
                <a:latin typeface="Arial"/>
              </a:rPr>
              <a:t>ConvolutionalCNN</a:t>
            </a:r>
            <a:endParaRPr/>
          </a:p>
        </p:txBody>
      </p:sp>
      <p:sp>
        <p:nvSpPr>
          <p:cNvPr id="154" name="CustomShape 10"/>
          <p:cNvSpPr/>
          <p:nvPr/>
        </p:nvSpPr>
        <p:spPr>
          <a:xfrm>
            <a:off x="867960" y="3466080"/>
            <a:ext cx="1645920" cy="1005840"/>
          </a:xfrm>
          <a:prstGeom prst="rect">
            <a:avLst/>
          </a:prstGeom>
          <a:noFill/>
          <a:ln>
            <a:solidFill>
              <a:srgbClr val="3465a4"/>
            </a:solidFill>
          </a:ln>
        </p:spPr>
      </p:sp>
      <p:sp>
        <p:nvSpPr>
          <p:cNvPr id="155" name="Line 11"/>
          <p:cNvSpPr/>
          <p:nvPr/>
        </p:nvSpPr>
        <p:spPr>
          <a:xfrm>
            <a:off x="2468880" y="2499120"/>
            <a:ext cx="571320" cy="0"/>
          </a:xfrm>
          <a:prstGeom prst="line">
            <a:avLst/>
          </a:prstGeom>
          <a:ln>
            <a:solidFill>
              <a:srgbClr val="000000"/>
            </a:solidFill>
            <a:tailEnd len="med" type="triangle" w="med"/>
          </a:ln>
        </p:spPr>
      </p:sp>
      <p:sp>
        <p:nvSpPr>
          <p:cNvPr id="156" name="Line 12"/>
          <p:cNvSpPr/>
          <p:nvPr/>
        </p:nvSpPr>
        <p:spPr>
          <a:xfrm>
            <a:off x="3823920" y="3047760"/>
            <a:ext cx="0" cy="454320"/>
          </a:xfrm>
          <a:prstGeom prst="line">
            <a:avLst/>
          </a:prstGeom>
          <a:ln>
            <a:solidFill>
              <a:srgbClr val="000000"/>
            </a:solidFill>
            <a:tailEnd len="med" type="triangle" w="med"/>
          </a:ln>
        </p:spPr>
      </p:sp>
      <p:sp>
        <p:nvSpPr>
          <p:cNvPr id="157" name="Line 13"/>
          <p:cNvSpPr/>
          <p:nvPr/>
        </p:nvSpPr>
        <p:spPr>
          <a:xfrm flipH="1">
            <a:off x="2560320" y="3962160"/>
            <a:ext cx="479880" cy="0"/>
          </a:xfrm>
          <a:prstGeom prst="line">
            <a:avLst/>
          </a:prstGeom>
          <a:ln>
            <a:solidFill>
              <a:srgbClr val="000000"/>
            </a:solidFill>
            <a:tailEnd len="med" type="triangle" w="med"/>
          </a:ln>
        </p:spPr>
      </p:sp>
      <p:sp>
        <p:nvSpPr>
          <p:cNvPr id="158" name="TextShape 14"/>
          <p:cNvSpPr txBox="1"/>
          <p:nvPr/>
        </p:nvSpPr>
        <p:spPr>
          <a:xfrm>
            <a:off x="2743200" y="1371600"/>
            <a:ext cx="2377440" cy="346320"/>
          </a:xfrm>
          <a:prstGeom prst="rect">
            <a:avLst/>
          </a:prstGeom>
        </p:spPr>
        <p:txBody>
          <a:bodyPr lIns="90000" rIns="90000" tIns="45000" bIns="45000"/>
          <a:p>
            <a:r>
              <a:rPr lang="en-US">
                <a:latin typeface="Arial"/>
              </a:rPr>
              <a:t>Pyramid down stage?</a:t>
            </a:r>
            <a:endParaRPr/>
          </a:p>
        </p:txBody>
      </p:sp>
      <p:sp>
        <p:nvSpPr>
          <p:cNvPr id="159" name="Freeform 15"/>
          <p:cNvSpPr/>
          <p:nvPr/>
        </p:nvSpPr>
        <p:spPr>
          <a:xfrm>
            <a:off x="2651760" y="1717920"/>
            <a:ext cx="366120" cy="659880"/>
          </a:xfrm>
          <a:custGeom>
            <a:avLst/>
            <a:gdLst/>
            <a:ahLst/>
            <a:rect l="0" t="0" r="r" b="b"/>
            <a:pathLst>
              <a:path w="1017" h="1833">
                <a:moveTo>
                  <a:pt x="1016" y="0"/>
                </a:moveTo>
                <a:cubicBezTo>
                  <a:pt x="0" y="816"/>
                  <a:pt x="254" y="1832"/>
                  <a:pt x="254" y="1832"/>
                </a:cubicBezTo>
              </a:path>
            </a:pathLst>
          </a:custGeom>
          <a:ln>
            <a:solidFill>
              <a:srgbClr val="ff3333"/>
            </a:solidFill>
            <a:tailEnd len="med" type="triangle" w="med"/>
          </a:ln>
        </p:spPr>
      </p:sp>
      <p:sp>
        <p:nvSpPr>
          <p:cNvPr id="160" name="Freeform 16"/>
          <p:cNvSpPr/>
          <p:nvPr/>
        </p:nvSpPr>
        <p:spPr>
          <a:xfrm>
            <a:off x="4663440" y="1717920"/>
            <a:ext cx="640440" cy="1665720"/>
          </a:xfrm>
          <a:custGeom>
            <a:avLst/>
            <a:gdLst/>
            <a:ahLst/>
            <a:rect l="0" t="0" r="r" b="b"/>
            <a:pathLst>
              <a:path w="1779" h="4627">
                <a:moveTo>
                  <a:pt x="254" y="0"/>
                </a:moveTo>
                <a:cubicBezTo>
                  <a:pt x="1778" y="3102"/>
                  <a:pt x="0" y="4626"/>
                  <a:pt x="0" y="4626"/>
                </a:cubicBezTo>
              </a:path>
            </a:pathLst>
          </a:custGeom>
          <a:ln>
            <a:solidFill>
              <a:srgbClr val="ff3333"/>
            </a:solidFill>
            <a:tailEnd len="med" type="triangle" w="med"/>
          </a:ln>
        </p:spPr>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 name="TextShape 1"/>
          <p:cNvSpPr txBox="1"/>
          <p:nvPr/>
        </p:nvSpPr>
        <p:spPr>
          <a:xfrm>
            <a:off x="504000" y="301320"/>
            <a:ext cx="9071640" cy="1262160"/>
          </a:xfrm>
          <a:prstGeom prst="rect">
            <a:avLst/>
          </a:prstGeom>
        </p:spPr>
        <p:txBody>
          <a:bodyPr lIns="0" rIns="0" tIns="0" bIns="0" anchor="ctr"/>
          <a:p>
            <a:pPr algn="ctr"/>
            <a:r>
              <a:rPr lang="en-US" sz="4400">
                <a:latin typeface="Arial"/>
              </a:rPr>
              <a:t>12-27-2018 3D CNN in Keras - Action Recognition </a:t>
            </a:r>
            <a:endParaRPr/>
          </a:p>
        </p:txBody>
      </p:sp>
      <p:sp>
        <p:nvSpPr>
          <p:cNvPr id="41" name="TextShape 2"/>
          <p:cNvSpPr txBox="1"/>
          <p:nvPr/>
        </p:nvSpPr>
        <p:spPr>
          <a:xfrm>
            <a:off x="7863840" y="7223760"/>
            <a:ext cx="2011680" cy="262440"/>
          </a:xfrm>
          <a:prstGeom prst="rect">
            <a:avLst/>
          </a:prstGeom>
        </p:spPr>
        <p:txBody>
          <a:bodyPr lIns="90000" rIns="90000" tIns="45000" bIns="45000"/>
          <a:p>
            <a:r>
              <a:rPr b="1" i="1" lang="en-US" sz="1200">
                <a:latin typeface="Arial"/>
              </a:rPr>
              <a:t>Harry Li, Ph.D.</a:t>
            </a:r>
            <a:endParaRPr/>
          </a:p>
        </p:txBody>
      </p:sp>
      <p:sp>
        <p:nvSpPr>
          <p:cNvPr id="42" name="TextShape 3"/>
          <p:cNvSpPr txBox="1"/>
          <p:nvPr/>
        </p:nvSpPr>
        <p:spPr>
          <a:xfrm>
            <a:off x="687960" y="1482120"/>
            <a:ext cx="8913240" cy="346680"/>
          </a:xfrm>
          <a:prstGeom prst="rect">
            <a:avLst/>
          </a:prstGeom>
        </p:spPr>
        <p:txBody>
          <a:bodyPr lIns="90000" rIns="90000" tIns="45000" bIns="45000"/>
          <a:p>
            <a:r>
              <a:rPr lang="en-US">
                <a:latin typeface="Arial"/>
              </a:rPr>
              <a:t>http://learnandshare645.blogspot.com/2016/06/3d-cnn-in-keras-action-recognition.html</a:t>
            </a:r>
            <a:endParaRPr/>
          </a:p>
        </p:txBody>
      </p:sp>
      <p:sp>
        <p:nvSpPr>
          <p:cNvPr id="43" name="TextShape 4"/>
          <p:cNvSpPr txBox="1"/>
          <p:nvPr/>
        </p:nvSpPr>
        <p:spPr>
          <a:xfrm>
            <a:off x="640080" y="2122560"/>
            <a:ext cx="3891600" cy="1626480"/>
          </a:xfrm>
          <a:prstGeom prst="rect">
            <a:avLst/>
          </a:prstGeom>
        </p:spPr>
        <p:txBody>
          <a:bodyPr lIns="90000" rIns="90000" tIns="45000" bIns="45000"/>
          <a:p>
            <a:r>
              <a:rPr lang="en-US">
                <a:latin typeface="Arial"/>
              </a:rPr>
              <a:t>#Reading boxing action class</a:t>
            </a:r>
            <a:endParaRPr/>
          </a:p>
          <a:p>
            <a:r>
              <a:rPr lang="en-US">
                <a:latin typeface="Arial"/>
              </a:rPr>
              <a:t>#Reading hand clapping action class</a:t>
            </a:r>
            <a:endParaRPr/>
          </a:p>
          <a:p>
            <a:r>
              <a:rPr lang="en-US">
                <a:latin typeface="Arial"/>
              </a:rPr>
              <a:t>#Reading hand waving action class</a:t>
            </a:r>
            <a:endParaRPr/>
          </a:p>
          <a:p>
            <a:r>
              <a:rPr lang="en-US">
                <a:latin typeface="Arial"/>
              </a:rPr>
              <a:t>#Reading jogging action class</a:t>
            </a:r>
            <a:endParaRPr/>
          </a:p>
          <a:p>
            <a:r>
              <a:rPr lang="en-US">
                <a:latin typeface="Arial"/>
              </a:rPr>
              <a:t>#Reading running action class</a:t>
            </a:r>
            <a:endParaRPr/>
          </a:p>
          <a:p>
            <a:r>
              <a:rPr lang="en-US">
                <a:latin typeface="Arial"/>
              </a:rPr>
              <a:t>#Reading walking action class </a:t>
            </a:r>
            <a:endParaRPr/>
          </a:p>
        </p:txBody>
      </p:sp>
      <p:sp>
        <p:nvSpPr>
          <p:cNvPr id="44" name="TextShape 5"/>
          <p:cNvSpPr txBox="1"/>
          <p:nvPr/>
        </p:nvSpPr>
        <p:spPr>
          <a:xfrm>
            <a:off x="595440" y="3840480"/>
            <a:ext cx="9293760" cy="3162240"/>
          </a:xfrm>
          <a:prstGeom prst="rect">
            <a:avLst/>
          </a:prstGeom>
        </p:spPr>
        <p:txBody>
          <a:bodyPr lIns="90000" rIns="90000" tIns="45000" bIns="45000"/>
          <a:p>
            <a:r>
              <a:rPr lang="en-US">
                <a:latin typeface="Arial"/>
              </a:rPr>
              <a:t>Anuj shah</a:t>
            </a:r>
            <a:endParaRPr/>
          </a:p>
          <a:p>
            <a:r>
              <a:rPr lang="en-US">
                <a:latin typeface="Arial"/>
              </a:rPr>
              <a:t>Published on Jun 19, 2016</a:t>
            </a:r>
            <a:endParaRPr/>
          </a:p>
          <a:p>
            <a:r>
              <a:rPr lang="en-US">
                <a:latin typeface="Arial"/>
              </a:rPr>
              <a:t>This video explains the implementation of 3D CNN for action recognition. It explains little theory about 2D and 3D Convolution. The implementation of the 3D CNN in Keras continues in the next part. The codes are available at - http://learnandshare645.blogspot.in/2....  The links in the videos are given below : -</a:t>
            </a:r>
            <a:endParaRPr/>
          </a:p>
          <a:p>
            <a:endParaRPr/>
          </a:p>
          <a:p>
            <a:r>
              <a:rPr lang="en-US">
                <a:latin typeface="Arial"/>
              </a:rPr>
              <a:t>1. Install Keras from https://github.com/MinhazPalasara</a:t>
            </a:r>
            <a:endParaRPr/>
          </a:p>
          <a:p>
            <a:r>
              <a:rPr lang="en-US">
                <a:latin typeface="Arial"/>
              </a:rPr>
              <a:t>        </a:t>
            </a:r>
            <a:r>
              <a:rPr lang="en-US">
                <a:latin typeface="Arial"/>
              </a:rPr>
              <a:t>https://github.com/MinhazPalasara/ker...</a:t>
            </a:r>
            <a:endParaRPr/>
          </a:p>
          <a:p>
            <a:r>
              <a:rPr lang="en-US">
                <a:latin typeface="Arial"/>
              </a:rPr>
              <a:t>2. Download KTH action dataset http://www.nada.kth.se/cvap/actions/</a:t>
            </a:r>
            <a:endParaRPr/>
          </a:p>
          <a:p>
            <a:r>
              <a:rPr lang="en-US">
                <a:latin typeface="Arial"/>
              </a:rPr>
              <a:t>3.Configure opencv for video processing – install ffmeg and set up the path</a:t>
            </a:r>
            <a:endParaRPr/>
          </a:p>
          <a:p>
            <a:r>
              <a:rPr lang="en-US">
                <a:latin typeface="Arial"/>
              </a:rPr>
              <a:t>                                      </a:t>
            </a:r>
            <a:r>
              <a:rPr lang="en-US">
                <a:latin typeface="Arial"/>
              </a:rPr>
              <a:t>http://kronoskoders.logdown.com/</a:t>
            </a:r>
            <a:endParaRPr/>
          </a:p>
        </p:txBody>
      </p:sp>
      <p:sp>
        <p:nvSpPr>
          <p:cNvPr id="45" name="TextShape 6"/>
          <p:cNvSpPr txBox="1"/>
          <p:nvPr/>
        </p:nvSpPr>
        <p:spPr>
          <a:xfrm>
            <a:off x="5760720" y="2103120"/>
            <a:ext cx="3749040" cy="602280"/>
          </a:xfrm>
          <a:prstGeom prst="rect">
            <a:avLst/>
          </a:prstGeom>
        </p:spPr>
        <p:txBody>
          <a:bodyPr lIns="90000" rIns="90000" tIns="45000" bIns="45000"/>
          <a:p>
            <a:r>
              <a:rPr lang="en-US">
                <a:latin typeface="Arial"/>
              </a:rPr>
              <a:t>https://www.youtube.com/watch?v=ecbeIRVqD7g&amp;feature=youtu.be</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 name="TextShape 1"/>
          <p:cNvSpPr txBox="1"/>
          <p:nvPr/>
        </p:nvSpPr>
        <p:spPr>
          <a:xfrm>
            <a:off x="504000" y="301320"/>
            <a:ext cx="9071640" cy="1262160"/>
          </a:xfrm>
          <a:prstGeom prst="rect">
            <a:avLst/>
          </a:prstGeom>
        </p:spPr>
        <p:txBody>
          <a:bodyPr lIns="0" rIns="0" tIns="0" bIns="0" anchor="ctr"/>
          <a:p>
            <a:pPr algn="ctr"/>
            <a:r>
              <a:rPr lang="en-US" sz="4400">
                <a:latin typeface="Arial"/>
              </a:rPr>
              <a:t>12-26-2018 Behavior Analysis </a:t>
            </a:r>
            <a:endParaRPr/>
          </a:p>
        </p:txBody>
      </p:sp>
      <p:pic>
        <p:nvPicPr>
          <p:cNvPr id="47" name="" descr=""/>
          <p:cNvPicPr/>
          <p:nvPr/>
        </p:nvPicPr>
        <p:blipFill>
          <a:blip r:embed="rId1"/>
          <a:stretch>
            <a:fillRect/>
          </a:stretch>
        </p:blipFill>
        <p:spPr>
          <a:xfrm>
            <a:off x="834120" y="1280160"/>
            <a:ext cx="8218440" cy="565560"/>
          </a:xfrm>
          <a:prstGeom prst="rect">
            <a:avLst/>
          </a:prstGeom>
          <a:ln>
            <a:noFill/>
          </a:ln>
        </p:spPr>
      </p:pic>
      <p:sp>
        <p:nvSpPr>
          <p:cNvPr id="48" name="TextShape 2"/>
          <p:cNvSpPr txBox="1"/>
          <p:nvPr/>
        </p:nvSpPr>
        <p:spPr>
          <a:xfrm>
            <a:off x="274320" y="1867320"/>
            <a:ext cx="4846320" cy="3161880"/>
          </a:xfrm>
          <a:prstGeom prst="rect">
            <a:avLst/>
          </a:prstGeom>
        </p:spPr>
        <p:txBody>
          <a:bodyPr lIns="90000" rIns="90000" tIns="45000" bIns="45000"/>
          <a:p>
            <a:r>
              <a:rPr lang="en-US">
                <a:latin typeface="Arial"/>
              </a:rPr>
              <a:t>Konstantinos Makantasis 1</a:t>
            </a:r>
            <a:endParaRPr/>
          </a:p>
          <a:p>
            <a:r>
              <a:rPr lang="en-US">
                <a:latin typeface="Arial"/>
              </a:rPr>
              <a:t>Anastasios Doulamis 2</a:t>
            </a:r>
            <a:endParaRPr/>
          </a:p>
          <a:p>
            <a:r>
              <a:rPr lang="en-US">
                <a:latin typeface="Arial"/>
              </a:rPr>
              <a:t>Nikolaos Doulamis 2</a:t>
            </a:r>
            <a:endParaRPr/>
          </a:p>
          <a:p>
            <a:r>
              <a:rPr lang="en-US">
                <a:latin typeface="Arial"/>
              </a:rPr>
              <a:t>Konstantinos Psychas 3</a:t>
            </a:r>
            <a:endParaRPr/>
          </a:p>
          <a:p>
            <a:r>
              <a:rPr lang="en-US">
                <a:latin typeface="Arial"/>
              </a:rPr>
              <a:t> </a:t>
            </a:r>
            <a:endParaRPr/>
          </a:p>
          <a:p>
            <a:r>
              <a:rPr lang="en-US">
                <a:latin typeface="Arial"/>
              </a:rPr>
              <a:t>1, 2: Technical University of Crete, School of Production Engineering and Management, Chania, Greece; National Technical University of Athens, School of Electrical and Computer Engineering, Athens, Greece</a:t>
            </a:r>
            <a:endParaRPr/>
          </a:p>
          <a:p>
            <a:r>
              <a:rPr lang="en-US">
                <a:latin typeface="Arial"/>
              </a:rPr>
              <a:t>3: Columbia University, Electrical Engineering Department, New York, USA</a:t>
            </a:r>
            <a:endParaRPr/>
          </a:p>
        </p:txBody>
      </p:sp>
      <p:sp>
        <p:nvSpPr>
          <p:cNvPr id="49" name="TextShape 3"/>
          <p:cNvSpPr txBox="1"/>
          <p:nvPr/>
        </p:nvSpPr>
        <p:spPr>
          <a:xfrm>
            <a:off x="274320" y="5120640"/>
            <a:ext cx="7207920" cy="2138040"/>
          </a:xfrm>
          <a:prstGeom prst="rect">
            <a:avLst/>
          </a:prstGeom>
        </p:spPr>
        <p:txBody>
          <a:bodyPr lIns="90000" rIns="90000" tIns="45000" bIns="45000"/>
          <a:p>
            <a:r>
              <a:rPr lang="en-US">
                <a:latin typeface="Arial"/>
              </a:rPr>
              <a:t>The fully automated behavior understanding in industrial environments. we exploit a Convolutional Neural Network (CNN), which automate the process of feature construction. Although such models are limited to handle still 2D inputs, we transform video input to incorporate temporal information into each frame. Our model hierarchically constructs features from both spatial and temporal dimensions. Data taken from Nissan factory, and it achieves superior performance without relying on handcrafted features.</a:t>
            </a:r>
            <a:endParaRPr/>
          </a:p>
        </p:txBody>
      </p:sp>
      <p:sp>
        <p:nvSpPr>
          <p:cNvPr id="50" name="CustomShape 4"/>
          <p:cNvSpPr/>
          <p:nvPr/>
        </p:nvSpPr>
        <p:spPr>
          <a:xfrm>
            <a:off x="274320" y="5120640"/>
            <a:ext cx="7040880" cy="2286000"/>
          </a:xfrm>
          <a:prstGeom prst="rect">
            <a:avLst/>
          </a:prstGeom>
          <a:noFill/>
          <a:ln>
            <a:solidFill>
              <a:srgbClr val="3465a4"/>
            </a:solidFill>
          </a:ln>
        </p:spPr>
      </p:sp>
      <p:sp>
        <p:nvSpPr>
          <p:cNvPr id="51" name="Line 5"/>
          <p:cNvSpPr/>
          <p:nvPr/>
        </p:nvSpPr>
        <p:spPr>
          <a:xfrm>
            <a:off x="1554480" y="6181920"/>
            <a:ext cx="3108960" cy="0"/>
          </a:xfrm>
          <a:prstGeom prst="line">
            <a:avLst/>
          </a:prstGeom>
          <a:ln w="18360">
            <a:solidFill>
              <a:srgbClr val="ff3333"/>
            </a:solidFill>
            <a:round/>
          </a:ln>
        </p:spPr>
      </p:sp>
      <p:sp>
        <p:nvSpPr>
          <p:cNvPr id="52" name="Line 6"/>
          <p:cNvSpPr/>
          <p:nvPr/>
        </p:nvSpPr>
        <p:spPr>
          <a:xfrm>
            <a:off x="584640" y="6420240"/>
            <a:ext cx="2250000" cy="0"/>
          </a:xfrm>
          <a:prstGeom prst="line">
            <a:avLst/>
          </a:prstGeom>
          <a:ln w="18360">
            <a:solidFill>
              <a:srgbClr val="ff3333"/>
            </a:solidFill>
            <a:round/>
          </a:ln>
        </p:spPr>
      </p:sp>
      <p:sp>
        <p:nvSpPr>
          <p:cNvPr id="53" name="Line 7"/>
          <p:cNvSpPr/>
          <p:nvPr/>
        </p:nvSpPr>
        <p:spPr>
          <a:xfrm>
            <a:off x="1664640" y="6924240"/>
            <a:ext cx="2250000" cy="0"/>
          </a:xfrm>
          <a:prstGeom prst="line">
            <a:avLst/>
          </a:prstGeom>
          <a:ln w="18360">
            <a:solidFill>
              <a:srgbClr val="ff3333"/>
            </a:solidFill>
            <a:round/>
          </a:ln>
        </p:spPr>
      </p:sp>
      <p:sp>
        <p:nvSpPr>
          <p:cNvPr id="54" name="TextShape 8"/>
          <p:cNvSpPr txBox="1"/>
          <p:nvPr/>
        </p:nvSpPr>
        <p:spPr>
          <a:xfrm>
            <a:off x="5486400" y="1920240"/>
            <a:ext cx="4297680" cy="1370160"/>
          </a:xfrm>
          <a:prstGeom prst="rect">
            <a:avLst/>
          </a:prstGeom>
        </p:spPr>
        <p:txBody>
          <a:bodyPr lIns="90000" rIns="90000" tIns="45000" bIns="45000"/>
          <a:p>
            <a:r>
              <a:rPr lang="en-US">
                <a:latin typeface="Arial"/>
              </a:rPr>
              <a:t>Rely in tutor to fusing spatio-temporal information of human activities into 2D maps before feding to a CNN, which, in turn, automatically constructs high-level features to capture the human activities.</a:t>
            </a:r>
            <a:endParaRPr/>
          </a:p>
        </p:txBody>
      </p:sp>
      <p:sp>
        <p:nvSpPr>
          <p:cNvPr id="55" name="TextShape 9"/>
          <p:cNvSpPr txBox="1"/>
          <p:nvPr/>
        </p:nvSpPr>
        <p:spPr>
          <a:xfrm>
            <a:off x="5486400" y="3476160"/>
            <a:ext cx="4297680" cy="1370160"/>
          </a:xfrm>
          <a:prstGeom prst="rect">
            <a:avLst/>
          </a:prstGeom>
        </p:spPr>
        <p:txBody>
          <a:bodyPr lIns="90000" rIns="90000" tIns="45000" bIns="45000"/>
          <a:p>
            <a:r>
              <a:rPr lang="en-US">
                <a:latin typeface="Arial"/>
              </a:rPr>
              <a:t>Computational complexity is O(KLM log KLM ) [15], with 2D convolution,O(KL log KL). Variables K and L stand for video’s height and width, while M stands for the number of subsequent frames</a:t>
            </a:r>
            <a:endParaRPr/>
          </a:p>
        </p:txBody>
      </p:sp>
      <p:sp>
        <p:nvSpPr>
          <p:cNvPr id="56" name="TextShape 10"/>
          <p:cNvSpPr txBox="1"/>
          <p:nvPr/>
        </p:nvSpPr>
        <p:spPr>
          <a:xfrm>
            <a:off x="7863840" y="7223760"/>
            <a:ext cx="2011680" cy="262440"/>
          </a:xfrm>
          <a:prstGeom prst="rect">
            <a:avLst/>
          </a:prstGeom>
        </p:spPr>
        <p:txBody>
          <a:bodyPr lIns="90000" rIns="90000" tIns="45000" bIns="45000"/>
          <a:p>
            <a:r>
              <a:rPr b="1" i="1" lang="en-US" sz="1200">
                <a:latin typeface="Arial"/>
              </a:rPr>
              <a:t>Harry Li, Ph.D.</a:t>
            </a: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 name="TextShape 1"/>
          <p:cNvSpPr txBox="1"/>
          <p:nvPr/>
        </p:nvSpPr>
        <p:spPr>
          <a:xfrm>
            <a:off x="504000" y="301320"/>
            <a:ext cx="9071640" cy="1262160"/>
          </a:xfrm>
          <a:prstGeom prst="rect">
            <a:avLst/>
          </a:prstGeom>
        </p:spPr>
        <p:txBody>
          <a:bodyPr lIns="0" rIns="0" tIns="0" bIns="0" anchor="ctr"/>
          <a:p>
            <a:pPr algn="ctr"/>
            <a:r>
              <a:rPr lang="en-US" sz="4400">
                <a:latin typeface="Arial"/>
              </a:rPr>
              <a:t>12-26-2018 DCT Feature Reduction </a:t>
            </a:r>
            <a:endParaRPr/>
          </a:p>
        </p:txBody>
      </p:sp>
      <p:pic>
        <p:nvPicPr>
          <p:cNvPr id="58" name="" descr=""/>
          <p:cNvPicPr/>
          <p:nvPr/>
        </p:nvPicPr>
        <p:blipFill>
          <a:blip r:embed="rId1"/>
          <a:stretch>
            <a:fillRect/>
          </a:stretch>
        </p:blipFill>
        <p:spPr>
          <a:xfrm>
            <a:off x="834120" y="1280160"/>
            <a:ext cx="8218440" cy="565560"/>
          </a:xfrm>
          <a:prstGeom prst="rect">
            <a:avLst/>
          </a:prstGeom>
          <a:ln>
            <a:noFill/>
          </a:ln>
        </p:spPr>
      </p:pic>
      <p:sp>
        <p:nvSpPr>
          <p:cNvPr id="59" name="TextShape 2"/>
          <p:cNvSpPr txBox="1"/>
          <p:nvPr/>
        </p:nvSpPr>
        <p:spPr>
          <a:xfrm>
            <a:off x="7863840" y="7224120"/>
            <a:ext cx="2011680" cy="262440"/>
          </a:xfrm>
          <a:prstGeom prst="rect">
            <a:avLst/>
          </a:prstGeom>
        </p:spPr>
        <p:txBody>
          <a:bodyPr lIns="90000" rIns="90000" tIns="45000" bIns="45000"/>
          <a:p>
            <a:r>
              <a:rPr b="1" i="1" lang="en-US" sz="1200">
                <a:latin typeface="Arial"/>
              </a:rPr>
              <a:t>Harry Li, Ph.D.</a:t>
            </a:r>
            <a:endParaRPr/>
          </a:p>
        </p:txBody>
      </p:sp>
      <p:pic>
        <p:nvPicPr>
          <p:cNvPr id="60" name="" descr=""/>
          <p:cNvPicPr/>
          <p:nvPr/>
        </p:nvPicPr>
        <p:blipFill>
          <a:blip r:embed="rId2"/>
          <a:stretch>
            <a:fillRect/>
          </a:stretch>
        </p:blipFill>
        <p:spPr>
          <a:xfrm>
            <a:off x="548640" y="1924920"/>
            <a:ext cx="4419360" cy="1458360"/>
          </a:xfrm>
          <a:prstGeom prst="rect">
            <a:avLst/>
          </a:prstGeom>
          <a:ln>
            <a:noFill/>
          </a:ln>
        </p:spPr>
      </p:pic>
      <p:sp>
        <p:nvSpPr>
          <p:cNvPr id="61" name="TextShape 3"/>
          <p:cNvSpPr txBox="1"/>
          <p:nvPr/>
        </p:nvSpPr>
        <p:spPr>
          <a:xfrm>
            <a:off x="553320" y="3474720"/>
            <a:ext cx="4600440" cy="858240"/>
          </a:xfrm>
          <a:prstGeom prst="rect">
            <a:avLst/>
          </a:prstGeom>
        </p:spPr>
        <p:txBody>
          <a:bodyPr lIns="90000" rIns="90000" tIns="45000" bIns="45000"/>
          <a:p>
            <a:r>
              <a:rPr lang="en-US">
                <a:latin typeface="Arial"/>
              </a:rPr>
              <a:t>(a) Original frame,(b) MHI for the captured frame and (c) dimension reduction using DCT transform.</a:t>
            </a:r>
            <a:endParaRPr/>
          </a:p>
        </p:txBody>
      </p:sp>
      <p:sp>
        <p:nvSpPr>
          <p:cNvPr id="62" name="TextShape 4"/>
          <p:cNvSpPr txBox="1"/>
          <p:nvPr/>
        </p:nvSpPr>
        <p:spPr>
          <a:xfrm>
            <a:off x="447840" y="4335840"/>
            <a:ext cx="4947120" cy="1882080"/>
          </a:xfrm>
          <a:prstGeom prst="rect">
            <a:avLst/>
          </a:prstGeom>
        </p:spPr>
        <p:txBody>
          <a:bodyPr lIns="90000" rIns="90000" tIns="45000" bIns="45000"/>
          <a:p>
            <a:r>
              <a:rPr lang="en-US">
                <a:latin typeface="Arial"/>
              </a:rPr>
              <a:t>Incorporate temporal information into constructed features, we model the visual content of each frame using its Motion History Image (MHI) over a predefined number frames [17]. It has been shown in [16] that a small number of subsequent frames are enough to achieve an activity recognition performance. </a:t>
            </a:r>
            <a:endParaRPr/>
          </a:p>
        </p:txBody>
      </p:sp>
      <p:sp>
        <p:nvSpPr>
          <p:cNvPr id="63" name="CustomShape 5"/>
          <p:cNvSpPr/>
          <p:nvPr/>
        </p:nvSpPr>
        <p:spPr>
          <a:xfrm>
            <a:off x="447840" y="4335840"/>
            <a:ext cx="4855680" cy="2064960"/>
          </a:xfrm>
          <a:prstGeom prst="rect">
            <a:avLst/>
          </a:prstGeom>
          <a:noFill/>
          <a:ln>
            <a:solidFill>
              <a:srgbClr val="3465a4"/>
            </a:solidFill>
          </a:ln>
        </p:spPr>
      </p:sp>
      <p:sp>
        <p:nvSpPr>
          <p:cNvPr id="64" name="TextShape 6"/>
          <p:cNvSpPr txBox="1"/>
          <p:nvPr/>
        </p:nvSpPr>
        <p:spPr>
          <a:xfrm>
            <a:off x="5594400" y="4935600"/>
            <a:ext cx="4206240" cy="1370160"/>
          </a:xfrm>
          <a:prstGeom prst="rect">
            <a:avLst/>
          </a:prstGeom>
        </p:spPr>
        <p:txBody>
          <a:bodyPr lIns="90000" rIns="90000" tIns="45000" bIns="45000"/>
          <a:p>
            <a:r>
              <a:rPr lang="en-US">
                <a:latin typeface="Arial"/>
              </a:rPr>
              <a:t>To achieve a computational efficient, we split MHI input into non overlapping windows and keep the most dominant Discrete Cosine Transform (DCT) coefficients. </a:t>
            </a:r>
            <a:endParaRPr/>
          </a:p>
        </p:txBody>
      </p:sp>
      <p:sp>
        <p:nvSpPr>
          <p:cNvPr id="65" name="TextShape 7"/>
          <p:cNvSpPr txBox="1"/>
          <p:nvPr/>
        </p:nvSpPr>
        <p:spPr>
          <a:xfrm>
            <a:off x="5486400" y="2286000"/>
            <a:ext cx="1692360" cy="602280"/>
          </a:xfrm>
          <a:prstGeom prst="rect">
            <a:avLst/>
          </a:prstGeom>
        </p:spPr>
        <p:txBody>
          <a:bodyPr lIns="90000" rIns="90000" tIns="45000" bIns="45000"/>
          <a:p>
            <a:r>
              <a:rPr lang="en-US">
                <a:latin typeface="Arial"/>
              </a:rPr>
              <a:t>Motion History Image (MHI)</a:t>
            </a:r>
            <a:endParaRPr/>
          </a:p>
        </p:txBody>
      </p:sp>
      <p:sp>
        <p:nvSpPr>
          <p:cNvPr id="66" name="CustomShape 8"/>
          <p:cNvSpPr/>
          <p:nvPr/>
        </p:nvSpPr>
        <p:spPr>
          <a:xfrm>
            <a:off x="5486400" y="2194560"/>
            <a:ext cx="1645920" cy="1005840"/>
          </a:xfrm>
          <a:prstGeom prst="rect">
            <a:avLst/>
          </a:prstGeom>
          <a:noFill/>
          <a:ln>
            <a:solidFill>
              <a:srgbClr val="3465a4"/>
            </a:solidFill>
          </a:ln>
        </p:spPr>
      </p:sp>
      <p:sp>
        <p:nvSpPr>
          <p:cNvPr id="67" name="TextShape 9"/>
          <p:cNvSpPr txBox="1"/>
          <p:nvPr/>
        </p:nvSpPr>
        <p:spPr>
          <a:xfrm>
            <a:off x="7703640" y="2250000"/>
            <a:ext cx="1692360" cy="858240"/>
          </a:xfrm>
          <a:prstGeom prst="rect">
            <a:avLst/>
          </a:prstGeom>
        </p:spPr>
        <p:txBody>
          <a:bodyPr lIns="90000" rIns="90000" tIns="45000" bIns="45000"/>
          <a:p>
            <a:pPr algn="ctr"/>
            <a:r>
              <a:rPr lang="en-US">
                <a:latin typeface="Arial"/>
              </a:rPr>
              <a:t>Non overlapping windows</a:t>
            </a:r>
            <a:endParaRPr/>
          </a:p>
        </p:txBody>
      </p:sp>
      <p:sp>
        <p:nvSpPr>
          <p:cNvPr id="68" name="CustomShape 10"/>
          <p:cNvSpPr/>
          <p:nvPr/>
        </p:nvSpPr>
        <p:spPr>
          <a:xfrm>
            <a:off x="7703640" y="2194560"/>
            <a:ext cx="1645920" cy="1005840"/>
          </a:xfrm>
          <a:prstGeom prst="rect">
            <a:avLst/>
          </a:prstGeom>
          <a:noFill/>
          <a:ln>
            <a:solidFill>
              <a:srgbClr val="3465a4"/>
            </a:solidFill>
          </a:ln>
        </p:spPr>
      </p:sp>
      <p:sp>
        <p:nvSpPr>
          <p:cNvPr id="69" name="TextShape 11"/>
          <p:cNvSpPr txBox="1"/>
          <p:nvPr/>
        </p:nvSpPr>
        <p:spPr>
          <a:xfrm>
            <a:off x="7703640" y="3890160"/>
            <a:ext cx="1692360" cy="346680"/>
          </a:xfrm>
          <a:prstGeom prst="rect">
            <a:avLst/>
          </a:prstGeom>
        </p:spPr>
        <p:txBody>
          <a:bodyPr lIns="90000" rIns="90000" tIns="45000" bIns="45000"/>
          <a:p>
            <a:pPr algn="ctr"/>
            <a:r>
              <a:rPr lang="en-US">
                <a:latin typeface="Arial"/>
              </a:rPr>
              <a:t>DCT</a:t>
            </a:r>
            <a:endParaRPr/>
          </a:p>
        </p:txBody>
      </p:sp>
      <p:sp>
        <p:nvSpPr>
          <p:cNvPr id="70" name="CustomShape 12"/>
          <p:cNvSpPr/>
          <p:nvPr/>
        </p:nvSpPr>
        <p:spPr>
          <a:xfrm>
            <a:off x="7703640" y="3618720"/>
            <a:ext cx="1645920" cy="1005840"/>
          </a:xfrm>
          <a:prstGeom prst="rect">
            <a:avLst/>
          </a:prstGeom>
          <a:noFill/>
          <a:ln>
            <a:solidFill>
              <a:srgbClr val="3465a4"/>
            </a:solidFill>
          </a:ln>
        </p:spPr>
      </p:sp>
      <p:sp>
        <p:nvSpPr>
          <p:cNvPr id="71" name="TextShape 13"/>
          <p:cNvSpPr txBox="1"/>
          <p:nvPr/>
        </p:nvSpPr>
        <p:spPr>
          <a:xfrm>
            <a:off x="5531400" y="3818160"/>
            <a:ext cx="1692360" cy="602280"/>
          </a:xfrm>
          <a:prstGeom prst="rect">
            <a:avLst/>
          </a:prstGeom>
        </p:spPr>
        <p:txBody>
          <a:bodyPr lIns="90000" rIns="90000" tIns="45000" bIns="45000"/>
          <a:p>
            <a:pPr algn="ctr"/>
            <a:r>
              <a:rPr lang="en-US">
                <a:latin typeface="Arial"/>
              </a:rPr>
              <a:t>ConvolutionalCNN</a:t>
            </a:r>
            <a:endParaRPr/>
          </a:p>
        </p:txBody>
      </p:sp>
      <p:sp>
        <p:nvSpPr>
          <p:cNvPr id="72" name="CustomShape 14"/>
          <p:cNvSpPr/>
          <p:nvPr/>
        </p:nvSpPr>
        <p:spPr>
          <a:xfrm>
            <a:off x="5531400" y="3618720"/>
            <a:ext cx="1645920" cy="1005840"/>
          </a:xfrm>
          <a:prstGeom prst="rect">
            <a:avLst/>
          </a:prstGeom>
          <a:noFill/>
          <a:ln>
            <a:solidFill>
              <a:srgbClr val="3465a4"/>
            </a:solidFill>
          </a:ln>
        </p:spPr>
      </p:sp>
      <p:sp>
        <p:nvSpPr>
          <p:cNvPr id="73" name="Line 15"/>
          <p:cNvSpPr/>
          <p:nvPr/>
        </p:nvSpPr>
        <p:spPr>
          <a:xfrm>
            <a:off x="7132320" y="2651760"/>
            <a:ext cx="571320" cy="0"/>
          </a:xfrm>
          <a:prstGeom prst="line">
            <a:avLst/>
          </a:prstGeom>
          <a:ln>
            <a:solidFill>
              <a:srgbClr val="000000"/>
            </a:solidFill>
            <a:tailEnd len="med" type="triangle" w="med"/>
          </a:ln>
        </p:spPr>
      </p:sp>
      <p:sp>
        <p:nvSpPr>
          <p:cNvPr id="74" name="Line 16"/>
          <p:cNvSpPr/>
          <p:nvPr/>
        </p:nvSpPr>
        <p:spPr>
          <a:xfrm>
            <a:off x="8487360" y="3200400"/>
            <a:ext cx="0" cy="454320"/>
          </a:xfrm>
          <a:prstGeom prst="line">
            <a:avLst/>
          </a:prstGeom>
          <a:ln>
            <a:solidFill>
              <a:srgbClr val="000000"/>
            </a:solidFill>
            <a:tailEnd len="med" type="triangle" w="med"/>
          </a:ln>
        </p:spPr>
      </p:sp>
      <p:sp>
        <p:nvSpPr>
          <p:cNvPr id="75" name="Line 17"/>
          <p:cNvSpPr/>
          <p:nvPr/>
        </p:nvSpPr>
        <p:spPr>
          <a:xfrm flipH="1">
            <a:off x="7223760" y="4114800"/>
            <a:ext cx="479880" cy="0"/>
          </a:xfrm>
          <a:prstGeom prst="line">
            <a:avLst/>
          </a:prstGeom>
          <a:ln>
            <a:solidFill>
              <a:srgbClr val="000000"/>
            </a:solidFill>
            <a:tailEnd len="med" type="triangle" w="med"/>
          </a:ln>
        </p:spPr>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6" name="TextShape 1"/>
          <p:cNvSpPr txBox="1"/>
          <p:nvPr/>
        </p:nvSpPr>
        <p:spPr>
          <a:xfrm>
            <a:off x="504000" y="301320"/>
            <a:ext cx="9071640" cy="1262160"/>
          </a:xfrm>
          <a:prstGeom prst="rect">
            <a:avLst/>
          </a:prstGeom>
        </p:spPr>
        <p:txBody>
          <a:bodyPr lIns="0" rIns="0" tIns="0" bIns="0" anchor="ctr"/>
          <a:p>
            <a:pPr algn="ctr"/>
            <a:r>
              <a:rPr lang="en-US" sz="4400">
                <a:latin typeface="Arial"/>
              </a:rPr>
              <a:t>12-26-2018 CNN Architecture</a:t>
            </a:r>
            <a:endParaRPr/>
          </a:p>
        </p:txBody>
      </p:sp>
      <p:pic>
        <p:nvPicPr>
          <p:cNvPr id="77" name="" descr=""/>
          <p:cNvPicPr/>
          <p:nvPr/>
        </p:nvPicPr>
        <p:blipFill>
          <a:blip r:embed="rId1"/>
          <a:stretch>
            <a:fillRect/>
          </a:stretch>
        </p:blipFill>
        <p:spPr>
          <a:xfrm>
            <a:off x="834120" y="1280160"/>
            <a:ext cx="8218440" cy="565560"/>
          </a:xfrm>
          <a:prstGeom prst="rect">
            <a:avLst/>
          </a:prstGeom>
          <a:ln>
            <a:noFill/>
          </a:ln>
        </p:spPr>
      </p:pic>
      <p:sp>
        <p:nvSpPr>
          <p:cNvPr id="78" name="TextShape 2"/>
          <p:cNvSpPr txBox="1"/>
          <p:nvPr/>
        </p:nvSpPr>
        <p:spPr>
          <a:xfrm>
            <a:off x="7863840" y="7224120"/>
            <a:ext cx="2011680" cy="262440"/>
          </a:xfrm>
          <a:prstGeom prst="rect">
            <a:avLst/>
          </a:prstGeom>
        </p:spPr>
        <p:txBody>
          <a:bodyPr lIns="90000" rIns="90000" tIns="45000" bIns="45000"/>
          <a:p>
            <a:r>
              <a:rPr b="1" i="1" lang="en-US" sz="1200">
                <a:latin typeface="Arial"/>
              </a:rPr>
              <a:t>Harry Li, Ph.D.</a:t>
            </a:r>
            <a:endParaRPr/>
          </a:p>
        </p:txBody>
      </p:sp>
      <p:pic>
        <p:nvPicPr>
          <p:cNvPr id="79" name="" descr=""/>
          <p:cNvPicPr/>
          <p:nvPr/>
        </p:nvPicPr>
        <p:blipFill>
          <a:blip r:embed="rId2"/>
          <a:stretch>
            <a:fillRect/>
          </a:stretch>
        </p:blipFill>
        <p:spPr>
          <a:xfrm>
            <a:off x="241200" y="2173320"/>
            <a:ext cx="4854600" cy="2176920"/>
          </a:xfrm>
          <a:prstGeom prst="rect">
            <a:avLst/>
          </a:prstGeom>
          <a:ln>
            <a:noFill/>
          </a:ln>
        </p:spPr>
      </p:pic>
      <p:sp>
        <p:nvSpPr>
          <p:cNvPr id="80" name="TextShape 3"/>
          <p:cNvSpPr txBox="1"/>
          <p:nvPr/>
        </p:nvSpPr>
        <p:spPr>
          <a:xfrm>
            <a:off x="1155600" y="1992240"/>
            <a:ext cx="3940200" cy="346320"/>
          </a:xfrm>
          <a:prstGeom prst="rect">
            <a:avLst/>
          </a:prstGeom>
        </p:spPr>
        <p:txBody>
          <a:bodyPr lIns="90000" rIns="90000" tIns="45000" bIns="45000"/>
          <a:p>
            <a:r>
              <a:rPr lang="en-US">
                <a:latin typeface="Arial"/>
              </a:rPr>
              <a:t>C1    S1    C2     S2    C3   S3</a:t>
            </a: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TextShape 1"/>
          <p:cNvSpPr txBox="1"/>
          <p:nvPr/>
        </p:nvSpPr>
        <p:spPr>
          <a:xfrm>
            <a:off x="504000" y="301320"/>
            <a:ext cx="9071640" cy="1262160"/>
          </a:xfrm>
          <a:prstGeom prst="rect">
            <a:avLst/>
          </a:prstGeom>
        </p:spPr>
        <p:txBody>
          <a:bodyPr lIns="0" rIns="0" tIns="0" bIns="0" anchor="ctr"/>
          <a:p>
            <a:pPr algn="ctr"/>
            <a:r>
              <a:rPr lang="en-US" sz="4400">
                <a:latin typeface="Arial"/>
              </a:rPr>
              <a:t>12-26-2018 Experimental Setup</a:t>
            </a:r>
            <a:endParaRPr/>
          </a:p>
        </p:txBody>
      </p:sp>
      <p:pic>
        <p:nvPicPr>
          <p:cNvPr id="82" name="" descr=""/>
          <p:cNvPicPr/>
          <p:nvPr/>
        </p:nvPicPr>
        <p:blipFill>
          <a:blip r:embed="rId1"/>
          <a:stretch>
            <a:fillRect/>
          </a:stretch>
        </p:blipFill>
        <p:spPr>
          <a:xfrm>
            <a:off x="834120" y="1280160"/>
            <a:ext cx="8218440" cy="565560"/>
          </a:xfrm>
          <a:prstGeom prst="rect">
            <a:avLst/>
          </a:prstGeom>
          <a:ln>
            <a:noFill/>
          </a:ln>
        </p:spPr>
      </p:pic>
      <p:sp>
        <p:nvSpPr>
          <p:cNvPr id="83" name="TextShape 2"/>
          <p:cNvSpPr txBox="1"/>
          <p:nvPr/>
        </p:nvSpPr>
        <p:spPr>
          <a:xfrm>
            <a:off x="7863840" y="7224120"/>
            <a:ext cx="2011680" cy="262440"/>
          </a:xfrm>
          <a:prstGeom prst="rect">
            <a:avLst/>
          </a:prstGeom>
        </p:spPr>
        <p:txBody>
          <a:bodyPr lIns="90000" rIns="90000" tIns="45000" bIns="45000"/>
          <a:p>
            <a:r>
              <a:rPr b="1" i="1" lang="en-US" sz="1200">
                <a:latin typeface="Arial"/>
              </a:rPr>
              <a:t>Harry Li, Ph.D.</a:t>
            </a:r>
            <a:endParaRPr/>
          </a:p>
        </p:txBody>
      </p:sp>
      <p:sp>
        <p:nvSpPr>
          <p:cNvPr id="84" name="TextShape 3"/>
          <p:cNvSpPr txBox="1"/>
          <p:nvPr/>
        </p:nvSpPr>
        <p:spPr>
          <a:xfrm>
            <a:off x="457200" y="2103120"/>
            <a:ext cx="5212080" cy="1114200"/>
          </a:xfrm>
          <a:prstGeom prst="rect">
            <a:avLst/>
          </a:prstGeom>
        </p:spPr>
        <p:txBody>
          <a:bodyPr lIns="90000" rIns="90000" tIns="45000" bIns="45000"/>
          <a:p>
            <a:r>
              <a:rPr lang="en-US">
                <a:latin typeface="Arial"/>
              </a:rPr>
              <a:t>Deep learning tools </a:t>
            </a:r>
            <a:endParaRPr/>
          </a:p>
          <a:p>
            <a:endParaRPr/>
          </a:p>
          <a:p>
            <a:endParaRPr/>
          </a:p>
          <a:p>
            <a:r>
              <a:rPr lang="en-US">
                <a:latin typeface="Arial"/>
              </a:rPr>
              <a:t>Data set library </a:t>
            </a:r>
            <a:endParaRPr/>
          </a:p>
        </p:txBody>
      </p:sp>
      <p:sp>
        <p:nvSpPr>
          <p:cNvPr id="85" name="TextShape 4"/>
          <p:cNvSpPr txBox="1"/>
          <p:nvPr/>
        </p:nvSpPr>
        <p:spPr>
          <a:xfrm>
            <a:off x="608760" y="2707560"/>
            <a:ext cx="4877640" cy="858600"/>
          </a:xfrm>
          <a:prstGeom prst="rect">
            <a:avLst/>
          </a:prstGeom>
        </p:spPr>
        <p:txBody>
          <a:bodyPr lIns="90000" rIns="90000" tIns="45000" bIns="45000"/>
          <a:p>
            <a:endParaRPr/>
          </a:p>
          <a:p>
            <a:endParaRPr/>
          </a:p>
          <a:p>
            <a:r>
              <a:rPr lang="en-US">
                <a:latin typeface="Arial"/>
              </a:rPr>
              <a:t>The SCOVIS dataset consists of 20 scenarios.</a:t>
            </a:r>
            <a:endParaRPr/>
          </a:p>
        </p:txBody>
      </p:sp>
      <p:sp>
        <p:nvSpPr>
          <p:cNvPr id="86" name="TextShape 5"/>
          <p:cNvSpPr txBox="1"/>
          <p:nvPr/>
        </p:nvSpPr>
        <p:spPr>
          <a:xfrm>
            <a:off x="548640" y="2487960"/>
            <a:ext cx="2573280" cy="346680"/>
          </a:xfrm>
          <a:prstGeom prst="rect">
            <a:avLst/>
          </a:prstGeom>
        </p:spPr>
        <p:txBody>
          <a:bodyPr lIns="90000" rIns="90000" tIns="45000" bIns="45000"/>
          <a:p>
            <a:r>
              <a:rPr lang="en-US">
                <a:latin typeface="Arial"/>
              </a:rPr>
              <a:t>Theano [19, 20] library. </a:t>
            </a:r>
            <a:endParaRPr/>
          </a:p>
        </p:txBody>
      </p:sp>
      <p:sp>
        <p:nvSpPr>
          <p:cNvPr id="87" name="TextShape 6"/>
          <p:cNvSpPr txBox="1"/>
          <p:nvPr/>
        </p:nvSpPr>
        <p:spPr>
          <a:xfrm>
            <a:off x="440640" y="4289400"/>
            <a:ext cx="6393960" cy="2906280"/>
          </a:xfrm>
          <a:prstGeom prst="rect">
            <a:avLst/>
          </a:prstGeom>
        </p:spPr>
        <p:txBody>
          <a:bodyPr lIns="90000" rIns="90000" tIns="45000" bIns="45000"/>
          <a:p>
            <a:r>
              <a:rPr lang="en-US">
                <a:latin typeface="Arial"/>
              </a:rPr>
              <a:t>(i) Echo State Networks (ESN) [4], with handcrafted local motion grid features</a:t>
            </a:r>
            <a:endParaRPr/>
          </a:p>
          <a:p>
            <a:endParaRPr/>
          </a:p>
          <a:p>
            <a:r>
              <a:rPr lang="en-US">
                <a:latin typeface="Arial"/>
              </a:rPr>
              <a:t>(ii) Hidden Markov Model exploiting Particle Filters (HMM-PF)</a:t>
            </a:r>
            <a:endParaRPr/>
          </a:p>
          <a:p>
            <a:r>
              <a:rPr lang="en-US">
                <a:latin typeface="Arial"/>
              </a:rPr>
              <a:t>and Hidden Markov Model using a Neural Network rectifica-</a:t>
            </a:r>
            <a:endParaRPr/>
          </a:p>
          <a:p>
            <a:r>
              <a:rPr lang="en-US">
                <a:latin typeface="Arial"/>
              </a:rPr>
              <a:t>tion scheme (HMM-NN) [5], with handcrafted features using Zernike moments of pixel changing history [21] </a:t>
            </a:r>
            <a:endParaRPr/>
          </a:p>
          <a:p>
            <a:endParaRPr/>
          </a:p>
          <a:p>
            <a:r>
              <a:rPr lang="en-US">
                <a:latin typeface="Arial"/>
              </a:rPr>
              <a:t>(iii) MultiClass Tapped Delay Support Vector Machines (MC-TDSVM) [6] with handcrafted features [5] along with a user feedback strategy. </a:t>
            </a:r>
            <a:endParaRPr/>
          </a:p>
        </p:txBody>
      </p:sp>
      <p:sp>
        <p:nvSpPr>
          <p:cNvPr id="88" name="CustomShape 7"/>
          <p:cNvSpPr/>
          <p:nvPr/>
        </p:nvSpPr>
        <p:spPr>
          <a:xfrm>
            <a:off x="440640" y="4289400"/>
            <a:ext cx="6508800" cy="3025800"/>
          </a:xfrm>
          <a:prstGeom prst="rect">
            <a:avLst/>
          </a:prstGeom>
          <a:noFill/>
          <a:ln>
            <a:solidFill>
              <a:srgbClr val="3465a4"/>
            </a:solidFill>
          </a:ln>
        </p:spPr>
      </p:sp>
      <p:sp>
        <p:nvSpPr>
          <p:cNvPr id="89" name="CustomShape 8"/>
          <p:cNvSpPr/>
          <p:nvPr/>
        </p:nvSpPr>
        <p:spPr>
          <a:xfrm>
            <a:off x="440640" y="4937760"/>
            <a:ext cx="6508800" cy="2377440"/>
          </a:xfrm>
          <a:prstGeom prst="rect">
            <a:avLst/>
          </a:prstGeom>
          <a:noFill/>
          <a:ln>
            <a:solidFill>
              <a:srgbClr val="3465a4"/>
            </a:solidFill>
          </a:ln>
        </p:spPr>
      </p:sp>
      <p:sp>
        <p:nvSpPr>
          <p:cNvPr id="90" name="CustomShape 9"/>
          <p:cNvSpPr/>
          <p:nvPr/>
        </p:nvSpPr>
        <p:spPr>
          <a:xfrm>
            <a:off x="440640" y="6217920"/>
            <a:ext cx="6508800" cy="1097280"/>
          </a:xfrm>
          <a:prstGeom prst="rect">
            <a:avLst/>
          </a:prstGeom>
          <a:noFill/>
          <a:ln>
            <a:solidFill>
              <a:srgbClr val="3465a4"/>
            </a:solidFill>
          </a:ln>
        </p:spPr>
      </p:sp>
      <p:sp>
        <p:nvSpPr>
          <p:cNvPr id="91" name="TextShape 10"/>
          <p:cNvSpPr txBox="1"/>
          <p:nvPr/>
        </p:nvSpPr>
        <p:spPr>
          <a:xfrm>
            <a:off x="440640" y="3912480"/>
            <a:ext cx="3291840" cy="346320"/>
          </a:xfrm>
          <a:prstGeom prst="rect">
            <a:avLst/>
          </a:prstGeom>
        </p:spPr>
        <p:txBody>
          <a:bodyPr lIns="90000" rIns="90000" tIns="45000" bIns="45000"/>
          <a:p>
            <a:r>
              <a:rPr lang="en-US">
                <a:latin typeface="Arial"/>
              </a:rPr>
              <a:t>Table 1. Other approaches </a:t>
            </a:r>
            <a:endParaRPr/>
          </a:p>
        </p:txBody>
      </p:sp>
      <p:pic>
        <p:nvPicPr>
          <p:cNvPr id="92" name="" descr=""/>
          <p:cNvPicPr/>
          <p:nvPr/>
        </p:nvPicPr>
        <p:blipFill>
          <a:blip r:embed="rId2"/>
          <a:stretch>
            <a:fillRect/>
          </a:stretch>
        </p:blipFill>
        <p:spPr>
          <a:xfrm>
            <a:off x="5615280" y="2103480"/>
            <a:ext cx="4168800" cy="1828440"/>
          </a:xfrm>
          <a:prstGeom prst="rect">
            <a:avLst/>
          </a:prstGeom>
          <a:ln>
            <a:noFill/>
          </a:ln>
        </p:spPr>
      </p:pic>
      <p:sp>
        <p:nvSpPr>
          <p:cNvPr id="93" name="CustomShape 11"/>
          <p:cNvSpPr/>
          <p:nvPr/>
        </p:nvSpPr>
        <p:spPr>
          <a:xfrm>
            <a:off x="5577840" y="2103480"/>
            <a:ext cx="4206240" cy="1828440"/>
          </a:xfrm>
          <a:prstGeom prst="rect">
            <a:avLst/>
          </a:prstGeom>
          <a:noFill/>
          <a:ln>
            <a:solidFill>
              <a:srgbClr val="3465a4"/>
            </a:solidFill>
          </a:ln>
        </p:spPr>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TextShape 1"/>
          <p:cNvSpPr txBox="1"/>
          <p:nvPr/>
        </p:nvSpPr>
        <p:spPr>
          <a:xfrm>
            <a:off x="504000" y="301320"/>
            <a:ext cx="9071640" cy="1262160"/>
          </a:xfrm>
          <a:prstGeom prst="rect">
            <a:avLst/>
          </a:prstGeom>
        </p:spPr>
        <p:txBody>
          <a:bodyPr lIns="0" rIns="0" tIns="0" bIns="0" anchor="ctr"/>
          <a:p>
            <a:pPr algn="ctr"/>
            <a:r>
              <a:rPr lang="en-US" sz="4400">
                <a:latin typeface="Arial"/>
              </a:rPr>
              <a:t>12-27-2018 SCOVIS</a:t>
            </a:r>
            <a:endParaRPr/>
          </a:p>
        </p:txBody>
      </p:sp>
      <p:sp>
        <p:nvSpPr>
          <p:cNvPr id="95" name="TextShape 2"/>
          <p:cNvSpPr txBox="1"/>
          <p:nvPr/>
        </p:nvSpPr>
        <p:spPr>
          <a:xfrm>
            <a:off x="7863840" y="7224120"/>
            <a:ext cx="2011680" cy="262440"/>
          </a:xfrm>
          <a:prstGeom prst="rect">
            <a:avLst/>
          </a:prstGeom>
        </p:spPr>
        <p:txBody>
          <a:bodyPr lIns="90000" rIns="90000" tIns="45000" bIns="45000"/>
          <a:p>
            <a:r>
              <a:rPr b="1" i="1" lang="en-US" sz="1200">
                <a:latin typeface="Arial"/>
              </a:rPr>
              <a:t>Harry Li, Ph.D.</a:t>
            </a:r>
            <a:endParaRPr/>
          </a:p>
        </p:txBody>
      </p:sp>
      <p:sp>
        <p:nvSpPr>
          <p:cNvPr id="96" name="TextShape 3"/>
          <p:cNvSpPr txBox="1"/>
          <p:nvPr/>
        </p:nvSpPr>
        <p:spPr>
          <a:xfrm>
            <a:off x="7589520" y="1207800"/>
            <a:ext cx="2300760" cy="346680"/>
          </a:xfrm>
          <a:prstGeom prst="rect">
            <a:avLst/>
          </a:prstGeom>
        </p:spPr>
        <p:txBody>
          <a:bodyPr lIns="90000" rIns="90000" tIns="45000" bIns="45000"/>
          <a:p>
            <a:r>
              <a:rPr lang="en-US">
                <a:latin typeface="Arial"/>
              </a:rPr>
              <a:t>http://archive.li/Ec6qf</a:t>
            </a:r>
            <a:endParaRPr/>
          </a:p>
        </p:txBody>
      </p:sp>
      <p:sp>
        <p:nvSpPr>
          <p:cNvPr id="97" name="TextShape 4"/>
          <p:cNvSpPr txBox="1"/>
          <p:nvPr/>
        </p:nvSpPr>
        <p:spPr>
          <a:xfrm>
            <a:off x="2651760" y="1188720"/>
            <a:ext cx="4754880" cy="613800"/>
          </a:xfrm>
          <a:prstGeom prst="rect">
            <a:avLst/>
          </a:prstGeom>
        </p:spPr>
        <p:txBody>
          <a:bodyPr lIns="90000" rIns="90000" tIns="45000" bIns="45000"/>
          <a:p>
            <a:r>
              <a:rPr b="1" lang="en-US" sz="1600">
                <a:latin typeface="Arial"/>
              </a:rPr>
              <a:t>Self-Configurable Cognitive Video Supervision</a:t>
            </a:r>
            <a:endParaRPr/>
          </a:p>
          <a:p>
            <a:endParaRPr/>
          </a:p>
        </p:txBody>
      </p:sp>
      <p:sp>
        <p:nvSpPr>
          <p:cNvPr id="98" name="TextShape 5"/>
          <p:cNvSpPr txBox="1"/>
          <p:nvPr/>
        </p:nvSpPr>
        <p:spPr>
          <a:xfrm>
            <a:off x="365760" y="1645920"/>
            <a:ext cx="4663440" cy="1626120"/>
          </a:xfrm>
          <a:prstGeom prst="rect">
            <a:avLst/>
          </a:prstGeom>
        </p:spPr>
        <p:txBody>
          <a:bodyPr lIns="90000" rIns="90000" tIns="45000" bIns="45000"/>
          <a:p>
            <a:r>
              <a:rPr lang="en-US">
                <a:latin typeface="Arial"/>
              </a:rPr>
              <a:t>SCOVIS supports the automatic detection of</a:t>
            </a:r>
            <a:endParaRPr/>
          </a:p>
          <a:p>
            <a:r>
              <a:rPr lang="en-US">
                <a:latin typeface="Arial"/>
              </a:rPr>
              <a:t>a) behaviours</a:t>
            </a:r>
            <a:endParaRPr/>
          </a:p>
          <a:p>
            <a:r>
              <a:rPr lang="en-US">
                <a:latin typeface="Arial"/>
              </a:rPr>
              <a:t>b) workflow violation and </a:t>
            </a:r>
            <a:endParaRPr/>
          </a:p>
          <a:p>
            <a:r>
              <a:rPr lang="en-US">
                <a:latin typeface="Arial"/>
              </a:rPr>
              <a:t>c) localization of salient moving or static objects in scenes, monitoring by multiple cameras (static or active).</a:t>
            </a:r>
            <a:endParaRPr/>
          </a:p>
        </p:txBody>
      </p:sp>
      <p:sp>
        <p:nvSpPr>
          <p:cNvPr id="99" name="CustomShape 6"/>
          <p:cNvSpPr/>
          <p:nvPr/>
        </p:nvSpPr>
        <p:spPr>
          <a:xfrm>
            <a:off x="365760" y="1645920"/>
            <a:ext cx="4754880" cy="1737360"/>
          </a:xfrm>
          <a:prstGeom prst="rect">
            <a:avLst/>
          </a:prstGeom>
          <a:noFill/>
          <a:ln>
            <a:solidFill>
              <a:srgbClr val="3465a4"/>
            </a:solidFill>
          </a:ln>
        </p:spPr>
      </p:sp>
      <p:sp>
        <p:nvSpPr>
          <p:cNvPr id="100" name="TextShape 7"/>
          <p:cNvSpPr txBox="1"/>
          <p:nvPr/>
        </p:nvSpPr>
        <p:spPr>
          <a:xfrm>
            <a:off x="372600" y="3621960"/>
            <a:ext cx="4748040" cy="1114200"/>
          </a:xfrm>
          <a:prstGeom prst="rect">
            <a:avLst/>
          </a:prstGeom>
        </p:spPr>
        <p:txBody>
          <a:bodyPr lIns="90000" rIns="90000" tIns="45000" bIns="45000"/>
          <a:p>
            <a:r>
              <a:rPr lang="en-US">
                <a:latin typeface="Arial"/>
              </a:rPr>
              <a:t>Project Coordinator, Institute of Communication and Computer Systems/National Technical University of Athens (ICCS/NTUA) </a:t>
            </a: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TextShape 1"/>
          <p:cNvSpPr txBox="1"/>
          <p:nvPr/>
        </p:nvSpPr>
        <p:spPr>
          <a:xfrm>
            <a:off x="504000" y="301320"/>
            <a:ext cx="9071640" cy="1262160"/>
          </a:xfrm>
          <a:prstGeom prst="rect">
            <a:avLst/>
          </a:prstGeom>
        </p:spPr>
        <p:txBody>
          <a:bodyPr lIns="0" rIns="0" tIns="0" bIns="0" anchor="ctr"/>
          <a:p>
            <a:pPr algn="ctr"/>
            <a:r>
              <a:rPr lang="en-US" sz="4400">
                <a:latin typeface="Arial"/>
              </a:rPr>
              <a:t>12-27-2018 DCT Technique</a:t>
            </a:r>
            <a:endParaRPr/>
          </a:p>
        </p:txBody>
      </p:sp>
      <p:sp>
        <p:nvSpPr>
          <p:cNvPr id="102" name="TextShape 2"/>
          <p:cNvSpPr txBox="1"/>
          <p:nvPr/>
        </p:nvSpPr>
        <p:spPr>
          <a:xfrm>
            <a:off x="7863840" y="7224120"/>
            <a:ext cx="2011680" cy="262440"/>
          </a:xfrm>
          <a:prstGeom prst="rect">
            <a:avLst/>
          </a:prstGeom>
        </p:spPr>
        <p:txBody>
          <a:bodyPr lIns="90000" rIns="90000" tIns="45000" bIns="45000"/>
          <a:p>
            <a:r>
              <a:rPr b="1" i="1" lang="en-US" sz="1200">
                <a:latin typeface="Arial"/>
              </a:rPr>
              <a:t>Harry Li, Ph.D.</a:t>
            </a:r>
            <a:endParaRPr/>
          </a:p>
        </p:txBody>
      </p:sp>
      <p:sp>
        <p:nvSpPr>
          <p:cNvPr id="103" name="TextShape 3"/>
          <p:cNvSpPr txBox="1"/>
          <p:nvPr/>
        </p:nvSpPr>
        <p:spPr>
          <a:xfrm>
            <a:off x="1146600" y="1216800"/>
            <a:ext cx="8180280" cy="346680"/>
          </a:xfrm>
          <a:prstGeom prst="rect">
            <a:avLst/>
          </a:prstGeom>
        </p:spPr>
        <p:txBody>
          <a:bodyPr lIns="90000" rIns="90000" tIns="45000" bIns="45000"/>
          <a:p>
            <a:r>
              <a:rPr lang="en-US">
                <a:latin typeface="Arial"/>
              </a:rPr>
              <a:t>http://www.johnloomis.org/ece563/notes/compression/jpeg/tutorial/jpegtut1.html</a:t>
            </a:r>
            <a:endParaRPr/>
          </a:p>
        </p:txBody>
      </p:sp>
      <p:pic>
        <p:nvPicPr>
          <p:cNvPr id="104" name="" descr=""/>
          <p:cNvPicPr/>
          <p:nvPr/>
        </p:nvPicPr>
        <p:blipFill>
          <a:blip r:embed="rId1"/>
          <a:stretch>
            <a:fillRect/>
          </a:stretch>
        </p:blipFill>
        <p:spPr>
          <a:xfrm>
            <a:off x="365760" y="1737360"/>
            <a:ext cx="4480560" cy="822960"/>
          </a:xfrm>
          <a:prstGeom prst="rect">
            <a:avLst/>
          </a:prstGeom>
          <a:ln>
            <a:noFill/>
          </a:ln>
        </p:spPr>
      </p:pic>
      <p:pic>
        <p:nvPicPr>
          <p:cNvPr id="105" name="" descr=""/>
          <p:cNvPicPr/>
          <p:nvPr/>
        </p:nvPicPr>
        <p:blipFill>
          <a:blip r:embed="rId2"/>
          <a:stretch>
            <a:fillRect/>
          </a:stretch>
        </p:blipFill>
        <p:spPr>
          <a:xfrm>
            <a:off x="511920" y="3017520"/>
            <a:ext cx="4883040" cy="914400"/>
          </a:xfrm>
          <a:prstGeom prst="rect">
            <a:avLst/>
          </a:prstGeom>
          <a:ln>
            <a:noFill/>
          </a:ln>
        </p:spPr>
      </p:pic>
      <p:sp>
        <p:nvSpPr>
          <p:cNvPr id="106" name="TextShape 4"/>
          <p:cNvSpPr txBox="1"/>
          <p:nvPr/>
        </p:nvSpPr>
        <p:spPr>
          <a:xfrm>
            <a:off x="408960" y="3931920"/>
            <a:ext cx="2059920" cy="613800"/>
          </a:xfrm>
          <a:prstGeom prst="rect">
            <a:avLst/>
          </a:prstGeom>
        </p:spPr>
        <p:txBody>
          <a:bodyPr lIns="90000" rIns="90000" tIns="45000" bIns="45000"/>
          <a:p>
            <a:r>
              <a:rPr b="1" lang="en-US" sz="1600">
                <a:latin typeface="Arial"/>
              </a:rPr>
              <a:t>Quantization Matrix</a:t>
            </a:r>
            <a:endParaRPr/>
          </a:p>
          <a:p>
            <a:endParaRPr/>
          </a:p>
        </p:txBody>
      </p:sp>
      <p:sp>
        <p:nvSpPr>
          <p:cNvPr id="107" name="TextShape 5"/>
          <p:cNvSpPr txBox="1"/>
          <p:nvPr/>
        </p:nvSpPr>
        <p:spPr>
          <a:xfrm>
            <a:off x="313920" y="4297680"/>
            <a:ext cx="5815440" cy="3161880"/>
          </a:xfrm>
          <a:prstGeom prst="rect">
            <a:avLst/>
          </a:prstGeom>
        </p:spPr>
        <p:txBody>
          <a:bodyPr lIns="90000" rIns="90000" tIns="45000" bIns="45000"/>
          <a:p>
            <a:r>
              <a:rPr lang="en-US">
                <a:latin typeface="Arial"/>
              </a:rPr>
              <a:t>The quantization matrix is the 8 by 8 matrix of step sizes (sometimes called quantums) - one element for each DCT coefficient. It is usually symmetric. Step sizes will be small in the upper left (low frequencies), and large in the upper right (high frequencies); a step size of 1 is the most precise. The quantizer divides the DCT coefficient by its corresponding quantum, then rounds to the nearest integer. Large quantums drive small coefficients down to zero. The result: many high frequency coefficients become zero, and therefore easier to code. The low frequency coefficients undergo only minor adjustment.</a:t>
            </a:r>
            <a:endParaRPr/>
          </a:p>
        </p:txBody>
      </p:sp>
      <p:pic>
        <p:nvPicPr>
          <p:cNvPr id="108" name="" descr=""/>
          <p:cNvPicPr/>
          <p:nvPr/>
        </p:nvPicPr>
        <p:blipFill>
          <a:blip r:embed="rId3"/>
          <a:stretch>
            <a:fillRect/>
          </a:stretch>
        </p:blipFill>
        <p:spPr>
          <a:xfrm>
            <a:off x="6949440" y="4937760"/>
            <a:ext cx="2198520" cy="2224080"/>
          </a:xfrm>
          <a:prstGeom prst="rect">
            <a:avLst/>
          </a:prstGeom>
          <a:ln>
            <a:noFill/>
          </a:ln>
        </p:spPr>
      </p:pic>
      <p:pic>
        <p:nvPicPr>
          <p:cNvPr id="109" name="" descr=""/>
          <p:cNvPicPr/>
          <p:nvPr/>
        </p:nvPicPr>
        <p:blipFill>
          <a:blip r:embed="rId4"/>
          <a:stretch>
            <a:fillRect/>
          </a:stretch>
        </p:blipFill>
        <p:spPr>
          <a:xfrm>
            <a:off x="4937760" y="1645920"/>
            <a:ext cx="2535840" cy="1447560"/>
          </a:xfrm>
          <a:prstGeom prst="rect">
            <a:avLst/>
          </a:prstGeom>
          <a:ln>
            <a:noFill/>
          </a:ln>
        </p:spPr>
      </p:pic>
      <p:pic>
        <p:nvPicPr>
          <p:cNvPr id="110" name="" descr=""/>
          <p:cNvPicPr/>
          <p:nvPr/>
        </p:nvPicPr>
        <p:blipFill>
          <a:blip r:embed="rId5"/>
          <a:stretch>
            <a:fillRect/>
          </a:stretch>
        </p:blipFill>
        <p:spPr>
          <a:xfrm>
            <a:off x="7589520" y="1704960"/>
            <a:ext cx="2220480" cy="1404000"/>
          </a:xfrm>
          <a:prstGeom prst="rect">
            <a:avLst/>
          </a:prstGeom>
          <a:ln>
            <a:noFill/>
          </a:ln>
        </p:spPr>
      </p:pic>
      <p:sp>
        <p:nvSpPr>
          <p:cNvPr id="111" name="TextShape 6"/>
          <p:cNvSpPr txBox="1"/>
          <p:nvPr/>
        </p:nvSpPr>
        <p:spPr>
          <a:xfrm>
            <a:off x="5852160" y="3093480"/>
            <a:ext cx="1463040" cy="745920"/>
          </a:xfrm>
          <a:prstGeom prst="rect">
            <a:avLst/>
          </a:prstGeom>
        </p:spPr>
        <p:txBody>
          <a:bodyPr lIns="90000" rIns="90000" tIns="45000" bIns="45000"/>
          <a:p>
            <a:r>
              <a:rPr lang="en-US" sz="1400">
                <a:latin typeface="Arial"/>
              </a:rPr>
              <a:t>Quantization table for Luminance</a:t>
            </a:r>
            <a:r>
              <a:rPr lang="en-US">
                <a:latin typeface="Arial"/>
              </a:rPr>
              <a:t> </a:t>
            </a:r>
            <a:endParaRPr/>
          </a:p>
        </p:txBody>
      </p:sp>
      <p:sp>
        <p:nvSpPr>
          <p:cNvPr id="112" name="TextShape 7"/>
          <p:cNvSpPr txBox="1"/>
          <p:nvPr/>
        </p:nvSpPr>
        <p:spPr>
          <a:xfrm>
            <a:off x="5852160" y="3093480"/>
            <a:ext cx="1463040" cy="745920"/>
          </a:xfrm>
          <a:prstGeom prst="rect">
            <a:avLst/>
          </a:prstGeom>
        </p:spPr>
        <p:txBody>
          <a:bodyPr lIns="90000" rIns="90000" tIns="45000" bIns="45000"/>
          <a:p>
            <a:r>
              <a:rPr lang="en-US" sz="1400">
                <a:latin typeface="Arial"/>
              </a:rPr>
              <a:t>Quantization table for Luminance</a:t>
            </a:r>
            <a:r>
              <a:rPr lang="en-US">
                <a:latin typeface="Arial"/>
              </a:rPr>
              <a:t> </a:t>
            </a:r>
            <a:endParaRPr/>
          </a:p>
        </p:txBody>
      </p:sp>
      <p:sp>
        <p:nvSpPr>
          <p:cNvPr id="113" name="TextShape 8"/>
          <p:cNvSpPr txBox="1"/>
          <p:nvPr/>
        </p:nvSpPr>
        <p:spPr>
          <a:xfrm>
            <a:off x="7955280" y="3094560"/>
            <a:ext cx="1463040" cy="745920"/>
          </a:xfrm>
          <a:prstGeom prst="rect">
            <a:avLst/>
          </a:prstGeom>
        </p:spPr>
        <p:txBody>
          <a:bodyPr lIns="90000" rIns="90000" tIns="45000" bIns="45000"/>
          <a:p>
            <a:r>
              <a:rPr lang="en-US" sz="1400">
                <a:latin typeface="Arial"/>
              </a:rPr>
              <a:t>Quantization table for chrominance</a:t>
            </a:r>
            <a:r>
              <a:rPr lang="en-US">
                <a:latin typeface="Arial"/>
              </a:rPr>
              <a:t> </a:t>
            </a:r>
            <a:endParaRPr/>
          </a:p>
        </p:txBody>
      </p:sp>
      <p:sp>
        <p:nvSpPr>
          <p:cNvPr id="114" name="TextShape 9"/>
          <p:cNvSpPr txBox="1"/>
          <p:nvPr/>
        </p:nvSpPr>
        <p:spPr>
          <a:xfrm>
            <a:off x="5943600" y="3839400"/>
            <a:ext cx="3931920" cy="520200"/>
          </a:xfrm>
          <a:prstGeom prst="rect">
            <a:avLst/>
          </a:prstGeom>
        </p:spPr>
        <p:txBody>
          <a:bodyPr lIns="90000" rIns="90000" tIns="45000" bIns="45000"/>
          <a:p>
            <a:r>
              <a:rPr lang="en-US" sz="1500">
                <a:latin typeface="Arial"/>
              </a:rPr>
              <a:t>Then use quantization table cofficient to divide each dct value to finish quantization</a:t>
            </a:r>
            <a:endParaRPr/>
          </a:p>
        </p:txBody>
      </p:sp>
      <p:sp>
        <p:nvSpPr>
          <p:cNvPr id="115" name="TextShape 10"/>
          <p:cNvSpPr txBox="1"/>
          <p:nvPr/>
        </p:nvSpPr>
        <p:spPr>
          <a:xfrm>
            <a:off x="6035040" y="4389120"/>
            <a:ext cx="3749040" cy="459000"/>
          </a:xfrm>
          <a:prstGeom prst="rect">
            <a:avLst/>
          </a:prstGeom>
        </p:spPr>
        <p:txBody>
          <a:bodyPr lIns="90000" rIns="90000" tIns="45000" bIns="45000"/>
          <a:p>
            <a:r>
              <a:rPr lang="en-US" sz="1300">
                <a:latin typeface="Arial"/>
              </a:rPr>
              <a:t>https://www.sciencedirect.com/topics/computer-science/quantization-matrix</a:t>
            </a: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TextShape 1"/>
          <p:cNvSpPr txBox="1"/>
          <p:nvPr/>
        </p:nvSpPr>
        <p:spPr>
          <a:xfrm>
            <a:off x="504000" y="301320"/>
            <a:ext cx="9071640" cy="1262160"/>
          </a:xfrm>
          <a:prstGeom prst="rect">
            <a:avLst/>
          </a:prstGeom>
        </p:spPr>
        <p:txBody>
          <a:bodyPr lIns="0" rIns="0" tIns="0" bIns="0" anchor="ctr"/>
          <a:p>
            <a:pPr algn="ctr"/>
            <a:r>
              <a:rPr lang="en-US" sz="3200">
                <a:latin typeface="Arial"/>
              </a:rPr>
              <a:t>12-27-2018 DCT For 64 Times Image Reduction</a:t>
            </a:r>
            <a:endParaRPr/>
          </a:p>
        </p:txBody>
      </p:sp>
      <p:sp>
        <p:nvSpPr>
          <p:cNvPr id="117" name="TextShape 2"/>
          <p:cNvSpPr txBox="1"/>
          <p:nvPr/>
        </p:nvSpPr>
        <p:spPr>
          <a:xfrm>
            <a:off x="7863840" y="7224120"/>
            <a:ext cx="2011680" cy="262440"/>
          </a:xfrm>
          <a:prstGeom prst="rect">
            <a:avLst/>
          </a:prstGeom>
        </p:spPr>
        <p:txBody>
          <a:bodyPr lIns="90000" rIns="90000" tIns="45000" bIns="45000"/>
          <a:p>
            <a:r>
              <a:rPr b="1" i="1" lang="en-US" sz="1200">
                <a:latin typeface="Arial"/>
              </a:rPr>
              <a:t>Harry Li, Ph.D.</a:t>
            </a:r>
            <a:endParaRPr/>
          </a:p>
        </p:txBody>
      </p:sp>
      <p:pic>
        <p:nvPicPr>
          <p:cNvPr id="118" name="" descr=""/>
          <p:cNvPicPr/>
          <p:nvPr/>
        </p:nvPicPr>
        <p:blipFill>
          <a:blip r:embed="rId1"/>
          <a:stretch>
            <a:fillRect/>
          </a:stretch>
        </p:blipFill>
        <p:spPr>
          <a:xfrm>
            <a:off x="1950480" y="1172520"/>
            <a:ext cx="5932080" cy="365400"/>
          </a:xfrm>
          <a:prstGeom prst="rect">
            <a:avLst/>
          </a:prstGeom>
          <a:ln>
            <a:noFill/>
          </a:ln>
        </p:spPr>
      </p:pic>
      <p:sp>
        <p:nvSpPr>
          <p:cNvPr id="119" name="TextShape 3"/>
          <p:cNvSpPr txBox="1"/>
          <p:nvPr/>
        </p:nvSpPr>
        <p:spPr>
          <a:xfrm>
            <a:off x="531000" y="1811520"/>
            <a:ext cx="8978760" cy="1114560"/>
          </a:xfrm>
          <a:prstGeom prst="rect">
            <a:avLst/>
          </a:prstGeom>
        </p:spPr>
        <p:txBody>
          <a:bodyPr lIns="90000" rIns="90000" tIns="45000" bIns="45000"/>
          <a:p>
            <a:r>
              <a:rPr lang="en-US">
                <a:latin typeface="Arial"/>
              </a:rPr>
              <a:t>Preprocessing: convert 704×576 color to gray scale image, then</a:t>
            </a:r>
            <a:endParaRPr/>
          </a:p>
          <a:p>
            <a:r>
              <a:rPr lang="en-US">
                <a:latin typeface="Arial"/>
              </a:rPr>
              <a:t>1. Split each frame into 32 × 32 non-overlapping blocks to compute its DCT transform;</a:t>
            </a:r>
            <a:endParaRPr/>
          </a:p>
          <a:p>
            <a:r>
              <a:rPr lang="en-US">
                <a:latin typeface="Arial"/>
              </a:rPr>
              <a:t>2. Keep the 16 most dominant DCT coefficients; (so the reduction is from 32x32 to 4x4)</a:t>
            </a:r>
            <a:endParaRPr/>
          </a:p>
          <a:p>
            <a:r>
              <a:rPr lang="en-US">
                <a:latin typeface="Arial"/>
              </a:rPr>
              <a:t>3. Then perform inverse DCT to recover 4x4 image block.</a:t>
            </a:r>
            <a:endParaRPr/>
          </a:p>
        </p:txBody>
      </p:sp>
      <p:pic>
        <p:nvPicPr>
          <p:cNvPr id="120" name="" descr=""/>
          <p:cNvPicPr/>
          <p:nvPr/>
        </p:nvPicPr>
        <p:blipFill>
          <a:blip r:embed="rId2"/>
          <a:stretch>
            <a:fillRect/>
          </a:stretch>
        </p:blipFill>
        <p:spPr>
          <a:xfrm>
            <a:off x="6762600" y="3902400"/>
            <a:ext cx="2198520" cy="2224080"/>
          </a:xfrm>
          <a:prstGeom prst="rect">
            <a:avLst/>
          </a:prstGeom>
          <a:ln>
            <a:noFill/>
          </a:ln>
        </p:spPr>
      </p:pic>
      <p:sp>
        <p:nvSpPr>
          <p:cNvPr id="121" name="TextShape 4"/>
          <p:cNvSpPr txBox="1"/>
          <p:nvPr/>
        </p:nvSpPr>
        <p:spPr>
          <a:xfrm>
            <a:off x="6035040" y="3128040"/>
            <a:ext cx="3724200" cy="602280"/>
          </a:xfrm>
          <a:prstGeom prst="rect">
            <a:avLst/>
          </a:prstGeom>
        </p:spPr>
        <p:txBody>
          <a:bodyPr lIns="90000" rIns="90000" tIns="45000" bIns="45000"/>
          <a:p>
            <a:r>
              <a:rPr lang="en-US">
                <a:latin typeface="Arial"/>
              </a:rPr>
              <a:t>16 most dominant DCT coefficients kept in the following manner</a:t>
            </a:r>
            <a:endParaRPr/>
          </a:p>
        </p:txBody>
      </p:sp>
      <p:sp>
        <p:nvSpPr>
          <p:cNvPr id="122" name="TextShape 5"/>
          <p:cNvSpPr txBox="1"/>
          <p:nvPr/>
        </p:nvSpPr>
        <p:spPr>
          <a:xfrm>
            <a:off x="548640" y="2984400"/>
            <a:ext cx="5303520" cy="858240"/>
          </a:xfrm>
          <a:prstGeom prst="rect">
            <a:avLst/>
          </a:prstGeom>
        </p:spPr>
        <p:txBody>
          <a:bodyPr lIns="90000" rIns="90000" tIns="45000" bIns="45000"/>
          <a:p>
            <a:r>
              <a:rPr lang="en-US">
                <a:latin typeface="Arial"/>
              </a:rPr>
              <a:t>32 × 32 non-overlapping blocks with quantization matrix from (1) luminance, and (2) size extended to 32 x 32 by adding big number 99 as below</a:t>
            </a:r>
            <a:endParaRPr/>
          </a:p>
        </p:txBody>
      </p:sp>
      <p:pic>
        <p:nvPicPr>
          <p:cNvPr id="123" name="" descr=""/>
          <p:cNvPicPr/>
          <p:nvPr/>
        </p:nvPicPr>
        <p:blipFill>
          <a:blip r:embed="rId3"/>
          <a:stretch>
            <a:fillRect/>
          </a:stretch>
        </p:blipFill>
        <p:spPr>
          <a:xfrm>
            <a:off x="640080" y="4002840"/>
            <a:ext cx="1645920" cy="1173240"/>
          </a:xfrm>
          <a:prstGeom prst="rect">
            <a:avLst/>
          </a:prstGeom>
          <a:ln>
            <a:noFill/>
          </a:ln>
        </p:spPr>
      </p:pic>
      <p:sp>
        <p:nvSpPr>
          <p:cNvPr id="124" name="CustomShape 6"/>
          <p:cNvSpPr/>
          <p:nvPr/>
        </p:nvSpPr>
        <p:spPr>
          <a:xfrm>
            <a:off x="640080" y="4038840"/>
            <a:ext cx="3749040" cy="2727720"/>
          </a:xfrm>
          <a:prstGeom prst="rect">
            <a:avLst/>
          </a:prstGeom>
          <a:noFill/>
          <a:ln>
            <a:solidFill>
              <a:srgbClr val="3465a4"/>
            </a:solidFill>
          </a:ln>
        </p:spPr>
      </p:sp>
      <p:sp>
        <p:nvSpPr>
          <p:cNvPr id="125" name="TextShape 7"/>
          <p:cNvSpPr txBox="1"/>
          <p:nvPr/>
        </p:nvSpPr>
        <p:spPr>
          <a:xfrm>
            <a:off x="4480560" y="4937760"/>
            <a:ext cx="457200" cy="365760"/>
          </a:xfrm>
          <a:prstGeom prst="rect">
            <a:avLst/>
          </a:prstGeom>
        </p:spPr>
        <p:txBody>
          <a:bodyPr lIns="90000" rIns="90000" tIns="45000" bIns="45000"/>
          <a:p>
            <a:r>
              <a:rPr lang="en-US">
                <a:latin typeface="Arial"/>
              </a:rPr>
              <a:t>32</a:t>
            </a:r>
            <a:endParaRPr/>
          </a:p>
        </p:txBody>
      </p:sp>
      <p:sp>
        <p:nvSpPr>
          <p:cNvPr id="126" name="TextShape 8"/>
          <p:cNvSpPr txBox="1"/>
          <p:nvPr/>
        </p:nvSpPr>
        <p:spPr>
          <a:xfrm>
            <a:off x="2377440" y="6766560"/>
            <a:ext cx="457200" cy="365760"/>
          </a:xfrm>
          <a:prstGeom prst="rect">
            <a:avLst/>
          </a:prstGeom>
        </p:spPr>
        <p:txBody>
          <a:bodyPr lIns="90000" rIns="90000" tIns="45000" bIns="45000"/>
          <a:p>
            <a:r>
              <a:rPr lang="en-US">
                <a:latin typeface="Arial"/>
              </a:rPr>
              <a:t>32</a:t>
            </a:r>
            <a:endParaRPr/>
          </a:p>
        </p:txBody>
      </p:sp>
      <p:sp>
        <p:nvSpPr>
          <p:cNvPr id="127" name="TextShape 9"/>
          <p:cNvSpPr txBox="1"/>
          <p:nvPr/>
        </p:nvSpPr>
        <p:spPr>
          <a:xfrm>
            <a:off x="8412480" y="6217920"/>
            <a:ext cx="731520" cy="346320"/>
          </a:xfrm>
          <a:prstGeom prst="rect">
            <a:avLst/>
          </a:prstGeom>
        </p:spPr>
        <p:txBody>
          <a:bodyPr lIns="90000" rIns="90000" tIns="45000" bIns="45000"/>
          <a:p>
            <a:r>
              <a:rPr lang="en-US">
                <a:latin typeface="Arial"/>
              </a:rPr>
              <a:t>4 x 4</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