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18" r:id="rId2"/>
    <p:sldId id="469" r:id="rId3"/>
    <p:sldId id="465" r:id="rId4"/>
    <p:sldId id="474" r:id="rId5"/>
    <p:sldId id="470" r:id="rId6"/>
    <p:sldId id="471" r:id="rId7"/>
    <p:sldId id="472" r:id="rId8"/>
    <p:sldId id="473" r:id="rId9"/>
    <p:sldId id="476" r:id="rId10"/>
    <p:sldId id="475" r:id="rId11"/>
    <p:sldId id="477" r:id="rId12"/>
    <p:sldId id="478" r:id="rId13"/>
    <p:sldId id="467" r:id="rId14"/>
    <p:sldId id="464" r:id="rId15"/>
    <p:sldId id="479" r:id="rId16"/>
    <p:sldId id="480" r:id="rId17"/>
    <p:sldId id="42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 autoAdjust="0"/>
    <p:restoredTop sz="77905" autoAdjust="0"/>
  </p:normalViewPr>
  <p:slideViewPr>
    <p:cSldViewPr>
      <p:cViewPr varScale="1">
        <p:scale>
          <a:sx n="74" d="100"/>
          <a:sy n="74" d="100"/>
        </p:scale>
        <p:origin x="-12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9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E125A-7860-4E8D-80E8-3673FDD18FDF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9C889-D66A-4250-8746-F9E408958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6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FD7F-0C35-4EC6-B1FA-9882D1980466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2B294DC-B275-4D42-BAEE-CCDDD3BF45A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FD7F-0C35-4EC6-B1FA-9882D1980466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94DC-B275-4D42-BAEE-CCDDD3BF4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FD7F-0C35-4EC6-B1FA-9882D1980466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94DC-B275-4D42-BAEE-CCDDD3BF4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FD7F-0C35-4EC6-B1FA-9882D1980466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94DC-B275-4D42-BAEE-CCDDD3BF45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FD7F-0C35-4EC6-B1FA-9882D1980466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2B294DC-B275-4D42-BAEE-CCDDD3BF45A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FD7F-0C35-4EC6-B1FA-9882D1980466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94DC-B275-4D42-BAEE-CCDDD3BF45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FD7F-0C35-4EC6-B1FA-9882D1980466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94DC-B275-4D42-BAEE-CCDDD3BF45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FD7F-0C35-4EC6-B1FA-9882D1980466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94DC-B275-4D42-BAEE-CCDDD3BF4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FD7F-0C35-4EC6-B1FA-9882D1980466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94DC-B275-4D42-BAEE-CCDDD3BF4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FD7F-0C35-4EC6-B1FA-9882D1980466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94DC-B275-4D42-BAEE-CCDDD3BF45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FD7F-0C35-4EC6-B1FA-9882D1980466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2B294DC-B275-4D42-BAEE-CCDDD3BF45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A1FFD7F-0C35-4EC6-B1FA-9882D1980466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2B294DC-B275-4D42-BAEE-CCDDD3BF45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rogramiz.com/python-programming/fun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524000"/>
          </a:xfrm>
        </p:spPr>
        <p:txBody>
          <a:bodyPr/>
          <a:lstStyle/>
          <a:p>
            <a:r>
              <a:rPr lang="en-US" dirty="0" smtClean="0"/>
              <a:t>Tony </a:t>
            </a:r>
            <a:r>
              <a:rPr lang="en-US" dirty="0" err="1" smtClean="0"/>
              <a:t>Xu</a:t>
            </a:r>
            <a:endParaRPr lang="en-US" dirty="0" smtClean="0"/>
          </a:p>
          <a:p>
            <a:r>
              <a:rPr lang="en-US" dirty="0" smtClean="0"/>
              <a:t>1</a:t>
            </a:r>
            <a:r>
              <a:rPr lang="en-US" altLang="zh-CN" dirty="0" smtClean="0"/>
              <a:t>1</a:t>
            </a:r>
            <a:r>
              <a:rPr lang="en-US" dirty="0" smtClean="0"/>
              <a:t>/11/2017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Practical Python For </a:t>
            </a:r>
            <a:r>
              <a:rPr lang="en-US" b="1" dirty="0" err="1" smtClean="0"/>
              <a:t>Tensorflow</a:t>
            </a:r>
            <a:r>
              <a:rPr lang="en-US" b="1" dirty="0" smtClean="0"/>
              <a:t> </a:t>
            </a:r>
            <a:endParaRPr lang="en-US" b="1" dirty="0"/>
          </a:p>
        </p:txBody>
      </p:sp>
      <p:pic>
        <p:nvPicPr>
          <p:cNvPr id="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867400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406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Steps To Create a </a:t>
            </a:r>
            <a:r>
              <a:rPr lang="en-US" b="1" dirty="0" err="1" smtClean="0"/>
              <a:t>TFRecords</a:t>
            </a:r>
            <a:r>
              <a:rPr lang="en-US" b="1" dirty="0" smtClean="0"/>
              <a:t>(convert2tfrecord.py)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8077200" cy="4572000"/>
          </a:xfrm>
        </p:spPr>
        <p:txBody>
          <a:bodyPr>
            <a:normAutofit lnSpcReduction="10000"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Open a </a:t>
            </a:r>
            <a:r>
              <a:rPr lang="en-US" dirty="0" err="1"/>
              <a:t>TFRecords</a:t>
            </a:r>
            <a:r>
              <a:rPr lang="en-US" dirty="0"/>
              <a:t> file using </a:t>
            </a:r>
            <a:r>
              <a:rPr lang="en-US" dirty="0" err="1"/>
              <a:t>tf.python_io.TFRecordWriter</a:t>
            </a:r>
            <a:endParaRPr 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Convert your data into the proper data type of the feature using tf.train.Int64List, </a:t>
            </a:r>
            <a:r>
              <a:rPr lang="en-US" dirty="0" err="1"/>
              <a:t>tf.train.BytesList</a:t>
            </a:r>
            <a:r>
              <a:rPr lang="en-US" dirty="0"/>
              <a:t>, or </a:t>
            </a:r>
            <a:r>
              <a:rPr lang="en-US" dirty="0" err="1"/>
              <a:t>tf.train.FloatList</a:t>
            </a:r>
            <a:endParaRPr 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Create a feature using </a:t>
            </a:r>
            <a:r>
              <a:rPr lang="en-US" dirty="0" err="1"/>
              <a:t>tf.train.Feature</a:t>
            </a:r>
            <a:r>
              <a:rPr lang="en-US" dirty="0"/>
              <a:t> and pass the converted data to it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Create an Example protocol buffer using </a:t>
            </a:r>
            <a:r>
              <a:rPr lang="en-US" dirty="0" err="1"/>
              <a:t>tf.train.Example</a:t>
            </a:r>
            <a:r>
              <a:rPr lang="en-US" dirty="0"/>
              <a:t> and pass the feature to it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Serialize the Example to string using </a:t>
            </a:r>
            <a:r>
              <a:rPr lang="en-US" dirty="0" err="1"/>
              <a:t>example.SerializeToString</a:t>
            </a:r>
            <a:r>
              <a:rPr lang="en-US" dirty="0"/>
              <a:t>()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Write the serialized example to </a:t>
            </a:r>
            <a:r>
              <a:rPr lang="en-US" dirty="0" err="1"/>
              <a:t>TFRecords</a:t>
            </a:r>
            <a:r>
              <a:rPr lang="en-US" dirty="0"/>
              <a:t> file using </a:t>
            </a:r>
            <a:r>
              <a:rPr lang="en-US" dirty="0" err="1"/>
              <a:t>writer.write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867400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586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Read From </a:t>
            </a:r>
            <a:r>
              <a:rPr lang="en-US" b="1" dirty="0" err="1" smtClean="0"/>
              <a:t>TFRecords</a:t>
            </a:r>
            <a:r>
              <a:rPr lang="en-US" b="1" dirty="0" smtClean="0"/>
              <a:t>(read_data.py)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219200"/>
            <a:ext cx="7772400" cy="5334000"/>
          </a:xfrm>
        </p:spPr>
        <p:txBody>
          <a:bodyPr>
            <a:normAutofit fontScale="25000" lnSpcReduction="20000"/>
          </a:bodyPr>
          <a:lstStyle/>
          <a:p>
            <a:pPr fontAlgn="base"/>
            <a:r>
              <a:rPr lang="en-US" sz="7200" b="1" dirty="0"/>
              <a:t>Create a list of </a:t>
            </a:r>
            <a:r>
              <a:rPr lang="en-US" sz="7200" b="1" dirty="0" smtClean="0"/>
              <a:t>filenames and create </a:t>
            </a:r>
            <a:r>
              <a:rPr lang="en-US" sz="7200" b="1" dirty="0"/>
              <a:t>a queue to </a:t>
            </a:r>
            <a:r>
              <a:rPr lang="en-US" sz="7200" b="1" dirty="0" smtClean="0"/>
              <a:t>hold them.</a:t>
            </a:r>
          </a:p>
          <a:p>
            <a:pPr marL="0" indent="0" fontAlgn="base">
              <a:buNone/>
            </a:pPr>
            <a:r>
              <a:rPr lang="en-US" sz="7200" b="1" dirty="0" smtClean="0"/>
              <a:t>     </a:t>
            </a:r>
            <a:r>
              <a:rPr lang="en-US" sz="7200" dirty="0"/>
              <a:t> </a:t>
            </a:r>
            <a:r>
              <a:rPr lang="en-US" sz="7200" dirty="0" smtClean="0"/>
              <a:t>use</a:t>
            </a:r>
            <a:r>
              <a:rPr lang="en-US" sz="7200" dirty="0"/>
              <a:t> </a:t>
            </a:r>
            <a:r>
              <a:rPr lang="en-US" sz="7200" dirty="0" err="1"/>
              <a:t>tf.train.string_input_producer</a:t>
            </a:r>
            <a:r>
              <a:rPr lang="en-US" sz="7200" dirty="0"/>
              <a:t> </a:t>
            </a:r>
            <a:r>
              <a:rPr lang="en-US" sz="7200" dirty="0" smtClean="0"/>
              <a:t>function </a:t>
            </a:r>
            <a:r>
              <a:rPr lang="en-US" sz="7200" dirty="0" smtClean="0"/>
              <a:t>holds </a:t>
            </a:r>
            <a:r>
              <a:rPr lang="en-US" sz="7200" dirty="0"/>
              <a:t>filenames in a FIFO queue. </a:t>
            </a:r>
            <a:endParaRPr lang="en-US" sz="7200" dirty="0"/>
          </a:p>
          <a:p>
            <a:pPr lvl="1" fontAlgn="base"/>
            <a:r>
              <a:rPr lang="en-US" sz="7200" dirty="0"/>
              <a:t> </a:t>
            </a:r>
            <a:r>
              <a:rPr lang="en-US" sz="7200" dirty="0" err="1"/>
              <a:t>num_epochs</a:t>
            </a:r>
            <a:r>
              <a:rPr lang="en-US" sz="7200" dirty="0"/>
              <a:t> </a:t>
            </a:r>
            <a:r>
              <a:rPr lang="en-US" sz="7200" dirty="0" smtClean="0"/>
              <a:t>:indicates </a:t>
            </a:r>
            <a:r>
              <a:rPr lang="en-US" sz="7200" dirty="0"/>
              <a:t>the number of epoch you want </a:t>
            </a:r>
            <a:r>
              <a:rPr lang="en-US" sz="7200" dirty="0" smtClean="0"/>
              <a:t>to </a:t>
            </a:r>
            <a:r>
              <a:rPr lang="en-US" sz="7200" dirty="0"/>
              <a:t>load the data </a:t>
            </a:r>
            <a:endParaRPr lang="en-US" sz="7200" dirty="0" smtClean="0"/>
          </a:p>
          <a:p>
            <a:pPr lvl="1" fontAlgn="base"/>
            <a:r>
              <a:rPr lang="en-US" sz="7200" dirty="0"/>
              <a:t>s</a:t>
            </a:r>
            <a:r>
              <a:rPr lang="en-US" sz="7200" dirty="0" smtClean="0"/>
              <a:t>huffle:</a:t>
            </a:r>
            <a:r>
              <a:rPr lang="en-US" sz="7200" dirty="0"/>
              <a:t> </a:t>
            </a:r>
            <a:r>
              <a:rPr lang="en-US" sz="7200" dirty="0" smtClean="0"/>
              <a:t>the </a:t>
            </a:r>
            <a:r>
              <a:rPr lang="en-US" sz="7200" dirty="0"/>
              <a:t>filenames in the list or not. It is set to </a:t>
            </a:r>
            <a:r>
              <a:rPr lang="en-US" sz="7200" b="1" dirty="0"/>
              <a:t>True</a:t>
            </a:r>
            <a:r>
              <a:rPr lang="en-US" sz="7200" dirty="0"/>
              <a:t> by default.</a:t>
            </a:r>
          </a:p>
          <a:p>
            <a:pPr fontAlgn="base"/>
            <a:r>
              <a:rPr lang="en-US" sz="7200" b="1" dirty="0"/>
              <a:t>Define a reader:</a:t>
            </a:r>
            <a:r>
              <a:rPr lang="en-US" sz="7200" dirty="0"/>
              <a:t> </a:t>
            </a:r>
            <a:endParaRPr lang="en-US" sz="7200" dirty="0" smtClean="0"/>
          </a:p>
          <a:p>
            <a:pPr lvl="1" fontAlgn="base"/>
            <a:r>
              <a:rPr lang="en-US" sz="7200" dirty="0" smtClean="0"/>
              <a:t>Define:  </a:t>
            </a:r>
            <a:r>
              <a:rPr lang="en-US" sz="7200" dirty="0" smtClean="0"/>
              <a:t>reader </a:t>
            </a:r>
            <a:r>
              <a:rPr lang="en-US" sz="7200" dirty="0"/>
              <a:t>= </a:t>
            </a:r>
            <a:r>
              <a:rPr lang="en-US" sz="7200" dirty="0" err="1"/>
              <a:t>tf.TFRecordReader</a:t>
            </a:r>
            <a:r>
              <a:rPr lang="en-US" sz="7200" dirty="0"/>
              <a:t>(). </a:t>
            </a:r>
            <a:endParaRPr lang="en-US" sz="7200" dirty="0" smtClean="0"/>
          </a:p>
          <a:p>
            <a:pPr lvl="1" fontAlgn="base"/>
            <a:r>
              <a:rPr lang="en-US" sz="7200" dirty="0" smtClean="0"/>
              <a:t>Read next record: </a:t>
            </a:r>
            <a:r>
              <a:rPr lang="en-US" sz="7200" dirty="0" err="1" smtClean="0"/>
              <a:t>reader.read</a:t>
            </a:r>
            <a:r>
              <a:rPr lang="en-US" sz="7200" dirty="0" smtClean="0"/>
              <a:t>(</a:t>
            </a:r>
            <a:r>
              <a:rPr lang="en-US" sz="7200" dirty="0" err="1" smtClean="0"/>
              <a:t>filename_queue</a:t>
            </a:r>
            <a:r>
              <a:rPr lang="en-US" sz="7200" dirty="0"/>
              <a:t>)</a:t>
            </a:r>
          </a:p>
          <a:p>
            <a:pPr fontAlgn="base"/>
            <a:r>
              <a:rPr lang="en-US" sz="7200" b="1" dirty="0"/>
              <a:t>Define a decoder:</a:t>
            </a:r>
            <a:r>
              <a:rPr lang="en-US" sz="7200" dirty="0"/>
              <a:t> </a:t>
            </a:r>
            <a:r>
              <a:rPr lang="en-US" sz="7200" dirty="0" smtClean="0"/>
              <a:t> </a:t>
            </a:r>
          </a:p>
          <a:p>
            <a:pPr lvl="1" fontAlgn="base"/>
            <a:r>
              <a:rPr lang="en-US" sz="7000" dirty="0" smtClean="0"/>
              <a:t>features </a:t>
            </a:r>
            <a:r>
              <a:rPr lang="en-US" sz="7000" dirty="0"/>
              <a:t>= </a:t>
            </a:r>
            <a:r>
              <a:rPr lang="en-US" sz="7000" dirty="0" err="1"/>
              <a:t>tf.parse_single_example</a:t>
            </a:r>
            <a:r>
              <a:rPr lang="en-US" sz="7000" dirty="0"/>
              <a:t>(</a:t>
            </a:r>
            <a:r>
              <a:rPr lang="en-US" sz="7000" dirty="0" err="1"/>
              <a:t>serialized_example</a:t>
            </a:r>
            <a:r>
              <a:rPr lang="en-US" sz="7000" dirty="0"/>
              <a:t>, features=feature)</a:t>
            </a:r>
          </a:p>
          <a:p>
            <a:pPr fontAlgn="base"/>
            <a:r>
              <a:rPr lang="en-US" sz="7200" b="1" dirty="0"/>
              <a:t>Convert the data from string back to the numbers:</a:t>
            </a:r>
            <a:r>
              <a:rPr lang="en-US" sz="7200" dirty="0"/>
              <a:t> </a:t>
            </a:r>
            <a:endParaRPr lang="en-US" sz="7200" dirty="0" smtClean="0"/>
          </a:p>
          <a:p>
            <a:pPr lvl="1" fontAlgn="base"/>
            <a:r>
              <a:rPr lang="en-US" sz="7200" dirty="0" err="1" smtClean="0"/>
              <a:t>tf.decode_raw</a:t>
            </a:r>
            <a:r>
              <a:rPr lang="en-US" sz="7200" dirty="0" smtClean="0"/>
              <a:t>(bytes</a:t>
            </a:r>
            <a:r>
              <a:rPr lang="en-US" sz="7200" dirty="0"/>
              <a:t>, </a:t>
            </a:r>
            <a:r>
              <a:rPr lang="en-US" sz="7200" dirty="0" err="1"/>
              <a:t>out_type</a:t>
            </a:r>
            <a:r>
              <a:rPr lang="en-US" sz="7200" dirty="0"/>
              <a:t>) </a:t>
            </a:r>
            <a:r>
              <a:rPr lang="en-US" sz="7200" dirty="0" smtClean="0"/>
              <a:t>converts a string </a:t>
            </a:r>
            <a:r>
              <a:rPr lang="en-US" sz="7200" dirty="0" smtClean="0"/>
              <a:t>Tensor string </a:t>
            </a:r>
            <a:r>
              <a:rPr lang="en-US" sz="7200" dirty="0" err="1" smtClean="0"/>
              <a:t>typeout_type</a:t>
            </a:r>
            <a:r>
              <a:rPr lang="en-US" sz="7200" dirty="0" smtClean="0"/>
              <a:t>.</a:t>
            </a:r>
          </a:p>
          <a:p>
            <a:pPr lvl="1" fontAlgn="base"/>
            <a:r>
              <a:rPr lang="en-US" sz="7200" dirty="0" smtClean="0"/>
              <a:t>for labels </a:t>
            </a:r>
            <a:r>
              <a:rPr lang="en-US" sz="7200" dirty="0"/>
              <a:t>to cast them using </a:t>
            </a:r>
            <a:r>
              <a:rPr lang="en-US" sz="7200" dirty="0" err="1"/>
              <a:t>tf.cast</a:t>
            </a:r>
            <a:r>
              <a:rPr lang="en-US" sz="7200" dirty="0"/>
              <a:t>(x, </a:t>
            </a:r>
            <a:r>
              <a:rPr lang="en-US" sz="7200" dirty="0" err="1"/>
              <a:t>dtype</a:t>
            </a:r>
            <a:r>
              <a:rPr lang="en-US" sz="7200" dirty="0"/>
              <a:t>)</a:t>
            </a:r>
          </a:p>
          <a:p>
            <a:pPr fontAlgn="base"/>
            <a:r>
              <a:rPr lang="en-US" sz="7200" b="1" dirty="0"/>
              <a:t>Reshape data into its original shape:</a:t>
            </a:r>
            <a:r>
              <a:rPr lang="en-US" sz="7200" dirty="0"/>
              <a:t> </a:t>
            </a:r>
            <a:r>
              <a:rPr lang="en-US" sz="7200" dirty="0" smtClean="0"/>
              <a:t>image </a:t>
            </a:r>
            <a:r>
              <a:rPr lang="en-US" sz="7200" dirty="0"/>
              <a:t>= </a:t>
            </a:r>
            <a:r>
              <a:rPr lang="en-US" sz="7200" dirty="0" err="1"/>
              <a:t>tf.reshape</a:t>
            </a:r>
            <a:r>
              <a:rPr lang="en-US" sz="7200" dirty="0"/>
              <a:t>(image, [224, 224, 3])</a:t>
            </a:r>
          </a:p>
          <a:p>
            <a:pPr fontAlgn="base"/>
            <a:r>
              <a:rPr lang="en-US" sz="7200" b="1" dirty="0" smtClean="0"/>
              <a:t>Batching</a:t>
            </a:r>
            <a:r>
              <a:rPr lang="en-US" sz="7200" b="1" dirty="0"/>
              <a:t>:</a:t>
            </a:r>
            <a:r>
              <a:rPr lang="en-US" sz="7200" dirty="0"/>
              <a:t> </a:t>
            </a:r>
            <a:r>
              <a:rPr lang="en-US" sz="7200" dirty="0" smtClean="0"/>
              <a:t> </a:t>
            </a:r>
            <a:r>
              <a:rPr lang="en-US" sz="7200" dirty="0"/>
              <a:t>You can create the batch queue using </a:t>
            </a:r>
            <a:r>
              <a:rPr lang="en-US" sz="7200" dirty="0" err="1"/>
              <a:t>tf.train.shuffle_batch</a:t>
            </a:r>
            <a:r>
              <a:rPr lang="en-US" sz="7200" dirty="0"/>
              <a:t>([image, label], </a:t>
            </a:r>
            <a:r>
              <a:rPr lang="en-US" sz="7200" dirty="0" err="1"/>
              <a:t>batch_size</a:t>
            </a:r>
            <a:r>
              <a:rPr lang="en-US" sz="7200" dirty="0"/>
              <a:t>=10, capacity=30, </a:t>
            </a:r>
            <a:r>
              <a:rPr lang="en-US" sz="7200" dirty="0" err="1"/>
              <a:t>num_threads</a:t>
            </a:r>
            <a:r>
              <a:rPr lang="en-US" sz="7200" dirty="0"/>
              <a:t>=1, </a:t>
            </a:r>
            <a:r>
              <a:rPr lang="en-US" sz="7200" dirty="0" err="1"/>
              <a:t>min_after_dequeue</a:t>
            </a:r>
            <a:r>
              <a:rPr lang="en-US" sz="7200" dirty="0"/>
              <a:t>=10) where capacity is the maximum size of queue, </a:t>
            </a:r>
            <a:r>
              <a:rPr lang="en-US" sz="7200" dirty="0" err="1"/>
              <a:t>min_after_dequeue</a:t>
            </a:r>
            <a:r>
              <a:rPr lang="en-US" sz="7200" dirty="0"/>
              <a:t> is the minimum size of queue after </a:t>
            </a:r>
            <a:r>
              <a:rPr lang="en-US" sz="7200" dirty="0" err="1"/>
              <a:t>dequeue</a:t>
            </a:r>
            <a:r>
              <a:rPr lang="en-US" sz="7200" dirty="0"/>
              <a:t>, and </a:t>
            </a:r>
            <a:r>
              <a:rPr lang="en-US" sz="7200" dirty="0" err="1"/>
              <a:t>num_threads</a:t>
            </a:r>
            <a:r>
              <a:rPr lang="en-US" sz="7200" dirty="0"/>
              <a:t> is the number of threads </a:t>
            </a:r>
            <a:r>
              <a:rPr lang="en-US" sz="7200" dirty="0" err="1"/>
              <a:t>enqueuing</a:t>
            </a:r>
            <a:r>
              <a:rPr lang="en-US" sz="7200" dirty="0"/>
              <a:t> examples. Using more than one thread, it comes up with a faster reading. The first argument in a list of tensors which you want to create batches from.</a:t>
            </a:r>
          </a:p>
          <a:p>
            <a:endParaRPr lang="en-US" dirty="0"/>
          </a:p>
        </p:txBody>
      </p:sp>
      <p:pic>
        <p:nvPicPr>
          <p:cNvPr id="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731" y="5105400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032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9767"/>
          </a:xfrm>
        </p:spPr>
        <p:txBody>
          <a:bodyPr/>
          <a:lstStyle/>
          <a:p>
            <a:r>
              <a:rPr lang="en-US" b="1" dirty="0" err="1" smtClean="0"/>
              <a:t>Softmax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73676" y="2123015"/>
            <a:ext cx="2836069" cy="7143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74071" y="2951091"/>
            <a:ext cx="3612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 z     = [1.0, 2.0, 3.0, 4.0, 1.0, 2.0, 3.0] </a:t>
            </a:r>
          </a:p>
        </p:txBody>
      </p:sp>
      <p:sp>
        <p:nvSpPr>
          <p:cNvPr id="6" name="Rectangle 5"/>
          <p:cNvSpPr/>
          <p:nvPr/>
        </p:nvSpPr>
        <p:spPr>
          <a:xfrm>
            <a:off x="1996209" y="3663362"/>
            <a:ext cx="4223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 = [2.72, 7.39, 20.09, 54.6, 2.72, 7.39, 20.09] </a:t>
            </a:r>
          </a:p>
        </p:txBody>
      </p:sp>
      <p:sp>
        <p:nvSpPr>
          <p:cNvPr id="8" name="Rectangle 7"/>
          <p:cNvSpPr/>
          <p:nvPr/>
        </p:nvSpPr>
        <p:spPr>
          <a:xfrm>
            <a:off x="1996208" y="5086026"/>
            <a:ext cx="5395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= [0.024, 0.064, 0.175, 0.475, 0.024, 0.064, 0.175]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071" y="3663364"/>
            <a:ext cx="242888" cy="314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613" y="4375635"/>
            <a:ext cx="735806" cy="504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8995" y="4994161"/>
            <a:ext cx="557213" cy="4953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957020" y="2234676"/>
            <a:ext cx="252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"Euler's number“ (</a:t>
            </a:r>
            <a:r>
              <a:rPr lang="en-US" b="1" dirty="0"/>
              <a:t>2.71828)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290293" y="4958437"/>
            <a:ext cx="4876800" cy="624509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86000" y="4375635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114.8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419600" y="4375635"/>
            <a:ext cx="1158298" cy="55392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77898" y="4190969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up to 1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286000" y="2823502"/>
            <a:ext cx="3000664" cy="624509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12815" y="2766424"/>
            <a:ext cx="1349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Events’ scores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1"/>
            <a:endCxn id="16" idx="6"/>
          </p:cNvCxnSpPr>
          <p:nvPr/>
        </p:nvCxnSpPr>
        <p:spPr>
          <a:xfrm flipH="1">
            <a:off x="5286664" y="2951090"/>
            <a:ext cx="526151" cy="184667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867400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994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3" grpId="0" animBg="1"/>
      <p:bldP spid="3" grpId="0"/>
      <p:bldP spid="21" grpId="0"/>
      <p:bldP spid="16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Softmax</a:t>
            </a:r>
            <a:r>
              <a:rPr lang="en-US" dirty="0" smtClean="0"/>
              <a:t> Classifier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b="1" dirty="0" smtClean="0"/>
          </a:p>
          <a:p>
            <a:r>
              <a:rPr lang="en-US" sz="2400" b="1" dirty="0" smtClean="0"/>
              <a:t>It is loss function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Another equitation:</a:t>
            </a:r>
          </a:p>
          <a:p>
            <a:r>
              <a:rPr lang="en-US" sz="2400" b="1" dirty="0" smtClean="0"/>
              <a:t> </a:t>
            </a:r>
            <a:endParaRPr lang="en-US" sz="2400" b="1" dirty="0"/>
          </a:p>
          <a:p>
            <a:endParaRPr lang="en-US" sz="2400" b="1" dirty="0" smtClean="0"/>
          </a:p>
          <a:p>
            <a:r>
              <a:rPr lang="en-US" sz="2400" b="1" dirty="0" smtClean="0"/>
              <a:t>Please use: </a:t>
            </a:r>
            <a:r>
              <a:rPr lang="en-US" sz="2400" b="1" dirty="0" err="1"/>
              <a:t>tf.nn.softmax_cross_entropy_with_logits</a:t>
            </a:r>
            <a:r>
              <a:rPr lang="en-US" sz="2400" b="1" dirty="0"/>
              <a:t> </a:t>
            </a:r>
          </a:p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600200"/>
            <a:ext cx="286702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152" y="3200400"/>
            <a:ext cx="62007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867400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84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Initialization of Input Images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per_image_standardization</a:t>
            </a:r>
            <a:r>
              <a:rPr lang="en-US" dirty="0" smtClean="0"/>
              <a:t>(image)</a:t>
            </a:r>
          </a:p>
          <a:p>
            <a:pPr lvl="1"/>
            <a:r>
              <a:rPr lang="en-US" dirty="0"/>
              <a:t>Linearly scales image to have zero mean and unit norm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computes </a:t>
            </a:r>
            <a:r>
              <a:rPr lang="en-US" dirty="0"/>
              <a:t>(x - mean) / </a:t>
            </a:r>
            <a:r>
              <a:rPr lang="en-US" dirty="0" err="1"/>
              <a:t>adjusted_stddev</a:t>
            </a:r>
            <a:r>
              <a:rPr lang="en-US" dirty="0"/>
              <a:t>, </a:t>
            </a:r>
            <a:r>
              <a:rPr lang="en-US" dirty="0" err="1" smtClean="0"/>
              <a:t>adjusted_stddev</a:t>
            </a:r>
            <a:r>
              <a:rPr lang="en-US" dirty="0" smtClean="0"/>
              <a:t> </a:t>
            </a:r>
            <a:r>
              <a:rPr lang="en-US" dirty="0"/>
              <a:t>= max(</a:t>
            </a:r>
            <a:r>
              <a:rPr lang="en-US" dirty="0" err="1"/>
              <a:t>stddev</a:t>
            </a:r>
            <a:r>
              <a:rPr lang="en-US" dirty="0"/>
              <a:t>, 1.0/</a:t>
            </a:r>
            <a:r>
              <a:rPr lang="en-US" dirty="0" err="1"/>
              <a:t>sqrt</a:t>
            </a:r>
            <a:r>
              <a:rPr lang="en-US" dirty="0"/>
              <a:t>(</a:t>
            </a:r>
            <a:r>
              <a:rPr lang="en-US" dirty="0" err="1"/>
              <a:t>image.NumElements</a:t>
            </a:r>
            <a:r>
              <a:rPr lang="en-US" dirty="0"/>
              <a:t>())).</a:t>
            </a:r>
          </a:p>
          <a:p>
            <a:pPr lvl="1"/>
            <a:r>
              <a:rPr lang="en-US" dirty="0" err="1"/>
              <a:t>stddev</a:t>
            </a:r>
            <a:r>
              <a:rPr lang="en-US" dirty="0"/>
              <a:t> is the standard deviation of all values in image. It is capped away from zero to protect against division by 0 when handling uniform images</a:t>
            </a:r>
            <a:r>
              <a:rPr lang="en-US" dirty="0" smtClean="0"/>
              <a:t>.</a:t>
            </a:r>
          </a:p>
          <a:p>
            <a:r>
              <a:rPr lang="en-US" dirty="0" err="1"/>
              <a:t>tf.map_fn</a:t>
            </a:r>
            <a:r>
              <a:rPr lang="en-US" dirty="0"/>
              <a:t>(lambda frame: </a:t>
            </a:r>
            <a:r>
              <a:rPr lang="en-US" dirty="0" err="1"/>
              <a:t>tf.image.per_image_standardization</a:t>
            </a:r>
            <a:r>
              <a:rPr lang="en-US" dirty="0"/>
              <a:t>(frame), frames)</a:t>
            </a:r>
          </a:p>
          <a:p>
            <a:endParaRPr lang="en-US" b="1" dirty="0" smtClean="0"/>
          </a:p>
        </p:txBody>
      </p:sp>
      <p:pic>
        <p:nvPicPr>
          <p:cNvPr id="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867400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441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LeNet</a:t>
            </a:r>
            <a:r>
              <a:rPr lang="en-US" dirty="0" smtClean="0"/>
              <a:t>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dirty="0" err="1"/>
              <a:t>lenet</a:t>
            </a:r>
            <a:r>
              <a:rPr lang="en-US" dirty="0"/>
              <a:t>(images, </a:t>
            </a:r>
            <a:r>
              <a:rPr lang="en-US" dirty="0" err="1"/>
              <a:t>num_classes</a:t>
            </a:r>
            <a:r>
              <a:rPr lang="en-US" dirty="0"/>
              <a:t>, </a:t>
            </a:r>
            <a:r>
              <a:rPr lang="en-US" dirty="0" err="1"/>
              <a:t>is_training</a:t>
            </a:r>
            <a:r>
              <a:rPr lang="en-US" dirty="0"/>
              <a:t>=</a:t>
            </a:r>
            <a:r>
              <a:rPr lang="en-US" dirty="0"/>
              <a:t>False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  </a:t>
            </a:r>
            <a:r>
              <a:rPr lang="en-US" dirty="0" err="1"/>
              <a:t>dropout_keep_prob</a:t>
            </a:r>
            <a:r>
              <a:rPr lang="en-US" dirty="0"/>
              <a:t>=</a:t>
            </a:r>
            <a:r>
              <a:rPr lang="en-US" dirty="0"/>
              <a:t>0.5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  scope=</a:t>
            </a:r>
            <a:r>
              <a:rPr lang="en-US" b="1" dirty="0"/>
              <a:t>'</a:t>
            </a:r>
            <a:r>
              <a:rPr lang="en-US" b="1" dirty="0" err="1"/>
              <a:t>LeNet</a:t>
            </a:r>
            <a:r>
              <a:rPr lang="en-US" b="1" dirty="0"/>
              <a:t>'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/>
              <a:t>with </a:t>
            </a:r>
            <a:r>
              <a:rPr lang="en-US" dirty="0" err="1"/>
              <a:t>tf.variable_scope</a:t>
            </a:r>
            <a:r>
              <a:rPr lang="en-US" dirty="0"/>
              <a:t>(scope, </a:t>
            </a:r>
            <a:r>
              <a:rPr lang="en-US" b="1" dirty="0"/>
              <a:t>'</a:t>
            </a:r>
            <a:r>
              <a:rPr lang="en-US" b="1" dirty="0" err="1"/>
              <a:t>LeNet</a:t>
            </a:r>
            <a:r>
              <a:rPr lang="en-US" b="1" dirty="0"/>
              <a:t>'</a:t>
            </a:r>
            <a:r>
              <a:rPr lang="en-US" dirty="0"/>
              <a:t>, [images, </a:t>
            </a:r>
            <a:r>
              <a:rPr lang="en-US" dirty="0" err="1"/>
              <a:t>num_classes</a:t>
            </a:r>
            <a:r>
              <a:rPr lang="en-US" dirty="0"/>
              <a:t>]):</a:t>
            </a:r>
            <a:br>
              <a:rPr lang="en-US" dirty="0"/>
            </a:br>
            <a:r>
              <a:rPr lang="en-US" dirty="0"/>
              <a:t>    net = slim.conv2d(images, </a:t>
            </a:r>
            <a:r>
              <a:rPr lang="en-US" dirty="0"/>
              <a:t>32</a:t>
            </a:r>
            <a:r>
              <a:rPr lang="en-US" dirty="0"/>
              <a:t>, [</a:t>
            </a:r>
            <a:r>
              <a:rPr lang="en-US" dirty="0"/>
              <a:t>5</a:t>
            </a:r>
            <a:r>
              <a:rPr lang="en-US" dirty="0"/>
              <a:t>, </a:t>
            </a:r>
            <a:r>
              <a:rPr lang="en-US" dirty="0"/>
              <a:t>5</a:t>
            </a:r>
            <a:r>
              <a:rPr lang="en-US" dirty="0"/>
              <a:t>], </a:t>
            </a:r>
            <a:r>
              <a:rPr lang="en-US" dirty="0"/>
              <a:t>scope</a:t>
            </a:r>
            <a:r>
              <a:rPr lang="en-US" dirty="0"/>
              <a:t>=</a:t>
            </a:r>
            <a:r>
              <a:rPr lang="en-US" b="1" dirty="0"/>
              <a:t>'conv1'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net = slim.max_pool2d(net, [</a:t>
            </a:r>
            <a:r>
              <a:rPr lang="en-US" dirty="0"/>
              <a:t>2</a:t>
            </a:r>
            <a:r>
              <a:rPr lang="en-US" dirty="0"/>
              <a:t>, </a:t>
            </a:r>
            <a:r>
              <a:rPr lang="en-US" dirty="0"/>
              <a:t>2</a:t>
            </a:r>
            <a:r>
              <a:rPr lang="en-US" dirty="0"/>
              <a:t>], </a:t>
            </a:r>
            <a:r>
              <a:rPr lang="en-US" dirty="0"/>
              <a:t>2</a:t>
            </a:r>
            <a:r>
              <a:rPr lang="en-US" dirty="0"/>
              <a:t>, </a:t>
            </a:r>
            <a:r>
              <a:rPr lang="en-US" dirty="0"/>
              <a:t>scope</a:t>
            </a:r>
            <a:r>
              <a:rPr lang="en-US" dirty="0"/>
              <a:t>=</a:t>
            </a:r>
            <a:r>
              <a:rPr lang="en-US" b="1" dirty="0"/>
              <a:t>'pool1'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net = slim.conv2d(net, </a:t>
            </a:r>
            <a:r>
              <a:rPr lang="en-US" dirty="0"/>
              <a:t>64</a:t>
            </a:r>
            <a:r>
              <a:rPr lang="en-US" dirty="0"/>
              <a:t>, [</a:t>
            </a:r>
            <a:r>
              <a:rPr lang="en-US" dirty="0"/>
              <a:t>5</a:t>
            </a:r>
            <a:r>
              <a:rPr lang="en-US" dirty="0"/>
              <a:t>, </a:t>
            </a:r>
            <a:r>
              <a:rPr lang="en-US" dirty="0"/>
              <a:t>5</a:t>
            </a:r>
            <a:r>
              <a:rPr lang="en-US" dirty="0"/>
              <a:t>], </a:t>
            </a:r>
            <a:r>
              <a:rPr lang="en-US" dirty="0"/>
              <a:t>scope</a:t>
            </a:r>
            <a:r>
              <a:rPr lang="en-US" dirty="0"/>
              <a:t>=</a:t>
            </a:r>
            <a:r>
              <a:rPr lang="en-US" b="1" dirty="0"/>
              <a:t>'conv2'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net = slim.max_pool2d(net, [</a:t>
            </a:r>
            <a:r>
              <a:rPr lang="en-US" dirty="0"/>
              <a:t>2</a:t>
            </a:r>
            <a:r>
              <a:rPr lang="en-US" dirty="0"/>
              <a:t>, </a:t>
            </a:r>
            <a:r>
              <a:rPr lang="en-US" dirty="0"/>
              <a:t>2</a:t>
            </a:r>
            <a:r>
              <a:rPr lang="en-US" dirty="0"/>
              <a:t>], </a:t>
            </a:r>
            <a:r>
              <a:rPr lang="en-US" dirty="0"/>
              <a:t>2</a:t>
            </a:r>
            <a:r>
              <a:rPr lang="en-US" dirty="0"/>
              <a:t>, </a:t>
            </a:r>
            <a:r>
              <a:rPr lang="en-US" dirty="0"/>
              <a:t>scope</a:t>
            </a:r>
            <a:r>
              <a:rPr lang="en-US" dirty="0"/>
              <a:t>=</a:t>
            </a:r>
            <a:r>
              <a:rPr lang="en-US" b="1" dirty="0"/>
              <a:t>'pool2'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net = </a:t>
            </a:r>
            <a:r>
              <a:rPr lang="en-US" dirty="0" err="1"/>
              <a:t>slim.flatten</a:t>
            </a:r>
            <a:r>
              <a:rPr lang="en-US" dirty="0"/>
              <a:t>(net)</a:t>
            </a:r>
            <a:br>
              <a:rPr lang="en-US" dirty="0"/>
            </a:br>
            <a:r>
              <a:rPr lang="en-US" dirty="0"/>
              <a:t>    net = </a:t>
            </a:r>
            <a:r>
              <a:rPr lang="en-US" dirty="0" err="1"/>
              <a:t>slim.fully_connected</a:t>
            </a:r>
            <a:r>
              <a:rPr lang="en-US" dirty="0"/>
              <a:t>(net, </a:t>
            </a:r>
            <a:r>
              <a:rPr lang="en-US" dirty="0"/>
              <a:t>1024</a:t>
            </a:r>
            <a:r>
              <a:rPr lang="en-US" dirty="0"/>
              <a:t>, </a:t>
            </a:r>
            <a:r>
              <a:rPr lang="en-US" dirty="0"/>
              <a:t>scope</a:t>
            </a:r>
            <a:r>
              <a:rPr lang="en-US" dirty="0"/>
              <a:t>=</a:t>
            </a:r>
            <a:r>
              <a:rPr lang="en-US" b="1" dirty="0"/>
              <a:t>'fc3'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net = </a:t>
            </a:r>
            <a:r>
              <a:rPr lang="en-US" dirty="0" err="1"/>
              <a:t>slim.dropout</a:t>
            </a:r>
            <a:r>
              <a:rPr lang="en-US" dirty="0"/>
              <a:t>(net, </a:t>
            </a:r>
            <a:r>
              <a:rPr lang="en-US" dirty="0" err="1"/>
              <a:t>dropout_keep_prob</a:t>
            </a:r>
            <a:r>
              <a:rPr lang="en-US" dirty="0"/>
              <a:t>, </a:t>
            </a:r>
            <a:r>
              <a:rPr lang="en-US" dirty="0" err="1"/>
              <a:t>is_training</a:t>
            </a:r>
            <a:r>
              <a:rPr lang="en-US" dirty="0"/>
              <a:t>=</a:t>
            </a:r>
            <a:r>
              <a:rPr lang="en-US" dirty="0" err="1"/>
              <a:t>is_training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               </a:t>
            </a:r>
            <a:r>
              <a:rPr lang="en-US" dirty="0"/>
              <a:t>scope</a:t>
            </a:r>
            <a:r>
              <a:rPr lang="en-US" dirty="0"/>
              <a:t>=</a:t>
            </a:r>
            <a:r>
              <a:rPr lang="en-US" b="1" dirty="0"/>
              <a:t>'dropout3'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logits</a:t>
            </a:r>
            <a:r>
              <a:rPr lang="en-US" dirty="0"/>
              <a:t> = </a:t>
            </a:r>
            <a:r>
              <a:rPr lang="en-US" dirty="0" err="1"/>
              <a:t>slim.fully_connected</a:t>
            </a:r>
            <a:r>
              <a:rPr lang="en-US" dirty="0"/>
              <a:t>(net, </a:t>
            </a:r>
            <a:r>
              <a:rPr lang="en-US" dirty="0" err="1"/>
              <a:t>num_classes</a:t>
            </a:r>
            <a:r>
              <a:rPr lang="en-US" dirty="0"/>
              <a:t>, </a:t>
            </a:r>
            <a:r>
              <a:rPr lang="en-US" dirty="0" err="1"/>
              <a:t>activation_fn</a:t>
            </a:r>
            <a:r>
              <a:rPr lang="en-US" dirty="0"/>
              <a:t>=</a:t>
            </a:r>
            <a:r>
              <a:rPr lang="en-US" dirty="0"/>
              <a:t>None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                          </a:t>
            </a:r>
            <a:r>
              <a:rPr lang="en-US" dirty="0"/>
              <a:t>scope</a:t>
            </a:r>
            <a:r>
              <a:rPr lang="en-US" dirty="0"/>
              <a:t>=</a:t>
            </a:r>
            <a:r>
              <a:rPr lang="en-US" b="1" dirty="0"/>
              <a:t>'fc4'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/>
              <a:t>return </a:t>
            </a:r>
            <a:r>
              <a:rPr lang="en-US" dirty="0" err="1"/>
              <a:t>logits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16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 A Simple Way to Prevent Neural Networks from </a:t>
            </a:r>
            <a:r>
              <a:rPr lang="en-US" dirty="0" err="1"/>
              <a:t>Overﬁtting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85304"/>
            <a:ext cx="761047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9959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5638"/>
            <a:ext cx="7772400" cy="792162"/>
          </a:xfrm>
        </p:spPr>
        <p:txBody>
          <a:bodyPr/>
          <a:lstStyle/>
          <a:p>
            <a:r>
              <a:rPr lang="en-US" b="1" dirty="0" smtClean="0"/>
              <a:t>The End 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860176" y="1447800"/>
            <a:ext cx="5880847" cy="4572000"/>
          </a:xfrm>
          <a:prstGeom prst="rect">
            <a:avLst/>
          </a:prstGeom>
        </p:spPr>
      </p:pic>
      <p:pic>
        <p:nvPicPr>
          <p:cNvPr id="5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712" y="5399847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00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Some Python Packages Based on  </a:t>
            </a:r>
            <a:r>
              <a:rPr lang="en-US" b="1" dirty="0" err="1" smtClean="0"/>
              <a:t>Tensorflow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Slim: a lighter weight lib</a:t>
            </a:r>
          </a:p>
          <a:p>
            <a:pPr lvl="1"/>
            <a:r>
              <a:rPr lang="en-US" b="1" dirty="0" smtClean="0"/>
              <a:t>import </a:t>
            </a:r>
            <a:r>
              <a:rPr lang="en-US" dirty="0" err="1"/>
              <a:t>tensorflow.contrib.slim</a:t>
            </a:r>
            <a:r>
              <a:rPr lang="en-US" dirty="0"/>
              <a:t> </a:t>
            </a:r>
            <a:r>
              <a:rPr lang="en-US" b="1" dirty="0"/>
              <a:t>as </a:t>
            </a:r>
            <a:r>
              <a:rPr lang="en-US" dirty="0"/>
              <a:t>slim  </a:t>
            </a:r>
            <a:r>
              <a:rPr lang="en-US" i="1" dirty="0"/>
              <a:t>#light weighted lib </a:t>
            </a:r>
            <a:endParaRPr lang="en-US" dirty="0" smtClean="0"/>
          </a:p>
          <a:p>
            <a:r>
              <a:rPr lang="en-US" b="1" dirty="0" err="1" smtClean="0"/>
              <a:t>Keras</a:t>
            </a:r>
            <a:r>
              <a:rPr lang="en-US" b="1" dirty="0" smtClean="0"/>
              <a:t>: is much better choice now since Google supports that. </a:t>
            </a:r>
          </a:p>
          <a:p>
            <a:r>
              <a:rPr lang="en-US" b="1" dirty="0" smtClean="0"/>
              <a:t>Estimator</a:t>
            </a:r>
          </a:p>
          <a:p>
            <a:pPr lvl="1"/>
            <a:r>
              <a:rPr lang="en-US" b="1" dirty="0" smtClean="0"/>
              <a:t>Import </a:t>
            </a:r>
            <a:r>
              <a:rPr lang="en-US" b="1" dirty="0" err="1" smtClean="0"/>
              <a:t>tf.estimator.Estimator</a:t>
            </a:r>
            <a:endParaRPr lang="en-US" b="1" dirty="0" smtClean="0"/>
          </a:p>
        </p:txBody>
      </p:sp>
      <p:pic>
        <p:nvPicPr>
          <p:cNvPr id="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712" y="5399847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668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Lambda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Lambda</a:t>
            </a:r>
            <a:r>
              <a:rPr lang="en-US" b="1" dirty="0" smtClean="0"/>
              <a:t>: </a:t>
            </a:r>
            <a:r>
              <a:rPr lang="en-US" dirty="0" smtClean="0"/>
              <a:t>anonymous </a:t>
            </a:r>
            <a:r>
              <a:rPr lang="en-US" dirty="0"/>
              <a:t>function is a </a:t>
            </a:r>
            <a:r>
              <a:rPr lang="en-US" dirty="0">
                <a:hlinkClick r:id="rId2" tooltip="Functions in Python Programming"/>
              </a:rPr>
              <a:t>function</a:t>
            </a:r>
            <a:r>
              <a:rPr lang="en-US" dirty="0"/>
              <a:t> that is defined without a name</a:t>
            </a:r>
            <a:r>
              <a:rPr lang="en-US" dirty="0" smtClean="0"/>
              <a:t>.</a:t>
            </a:r>
          </a:p>
          <a:p>
            <a:r>
              <a:rPr lang="en-US" b="1" dirty="0"/>
              <a:t>Syntax </a:t>
            </a:r>
            <a:r>
              <a:rPr lang="en-US" b="1" dirty="0" smtClean="0"/>
              <a:t>:</a:t>
            </a:r>
            <a:r>
              <a:rPr lang="en-US" b="1" dirty="0"/>
              <a:t> </a:t>
            </a:r>
            <a:r>
              <a:rPr lang="en-US" dirty="0" smtClean="0"/>
              <a:t>lambda </a:t>
            </a:r>
            <a:r>
              <a:rPr lang="en-US" dirty="0"/>
              <a:t>arguments: </a:t>
            </a:r>
            <a:r>
              <a:rPr lang="en-US" dirty="0" smtClean="0"/>
              <a:t>expression</a:t>
            </a:r>
          </a:p>
          <a:p>
            <a:r>
              <a:rPr lang="en-US" b="1" dirty="0" smtClean="0"/>
              <a:t>Examples:</a:t>
            </a:r>
          </a:p>
        </p:txBody>
      </p:sp>
      <p:pic>
        <p:nvPicPr>
          <p:cNvPr id="4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867400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76599"/>
            <a:ext cx="3429000" cy="2853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449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 Zip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34686" y="1828800"/>
            <a:ext cx="6578210" cy="205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111" y="4800600"/>
            <a:ext cx="6974541" cy="12192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We shall be able to use zip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When in conjunction with the * operator = unzip a list</a:t>
            </a:r>
          </a:p>
          <a:p>
            <a:r>
              <a:rPr lang="en-US" b="1" dirty="0" smtClean="0"/>
              <a:t> </a:t>
            </a:r>
          </a:p>
        </p:txBody>
      </p:sp>
      <p:pic>
        <p:nvPicPr>
          <p:cNvPr id="9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867400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731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 </a:t>
            </a:r>
            <a:r>
              <a:rPr lang="en-US" dirty="0" err="1" smtClean="0"/>
              <a:t>Tensorflow</a:t>
            </a:r>
            <a:r>
              <a:rPr lang="en-US" dirty="0" smtClean="0"/>
              <a:t> Variable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Variable: Internally, a </a:t>
            </a:r>
            <a:r>
              <a:rPr lang="en-US" dirty="0" err="1" smtClean="0"/>
              <a:t>tf.Variable</a:t>
            </a:r>
            <a:r>
              <a:rPr lang="en-US" dirty="0" smtClean="0"/>
              <a:t>(class) stores a persistent </a:t>
            </a:r>
            <a:r>
              <a:rPr lang="en-US" dirty="0" err="1" smtClean="0"/>
              <a:t>tnesor</a:t>
            </a:r>
            <a:r>
              <a:rPr lang="en-US" dirty="0" smtClean="0"/>
              <a:t>. Specific ops allow you to read and modify the values of this tensor. </a:t>
            </a:r>
          </a:p>
          <a:p>
            <a:r>
              <a:rPr lang="en-US" dirty="0" smtClean="0"/>
              <a:t>The best way to create a variable is to call </a:t>
            </a:r>
            <a:r>
              <a:rPr lang="en-US" dirty="0" err="1" smtClean="0"/>
              <a:t>tf.get_variable</a:t>
            </a:r>
            <a:r>
              <a:rPr lang="en-US" dirty="0" smtClean="0"/>
              <a:t> function, which allows you to reuse a previously created variable.</a:t>
            </a:r>
          </a:p>
          <a:p>
            <a:r>
              <a:rPr lang="en-US" dirty="0" err="1" smtClean="0"/>
              <a:t>My_variable</a:t>
            </a:r>
            <a:r>
              <a:rPr lang="en-US" dirty="0" smtClean="0"/>
              <a:t> = </a:t>
            </a:r>
            <a:r>
              <a:rPr lang="en-US" dirty="0" err="1" smtClean="0"/>
              <a:t>tf.get_variable</a:t>
            </a:r>
            <a:r>
              <a:rPr lang="en-US" dirty="0" smtClean="0"/>
              <a:t>(“</a:t>
            </a:r>
            <a:r>
              <a:rPr lang="en-US" dirty="0" err="1" smtClean="0"/>
              <a:t>my_variable</a:t>
            </a:r>
            <a:r>
              <a:rPr lang="en-US" dirty="0" smtClean="0"/>
              <a:t>”, [1,2,3])</a:t>
            </a:r>
          </a:p>
          <a:p>
            <a:pPr lvl="1"/>
            <a:r>
              <a:rPr lang="en-US" dirty="0" smtClean="0"/>
              <a:t>Variable is a [1,2,3] shape. </a:t>
            </a:r>
          </a:p>
          <a:p>
            <a:r>
              <a:rPr lang="en-US" dirty="0" smtClean="0"/>
              <a:t>Device placement: create a variable on GPU 1.</a:t>
            </a:r>
          </a:p>
          <a:p>
            <a:pPr marL="320040" lvl="1" indent="0">
              <a:buNone/>
            </a:pPr>
            <a:r>
              <a:rPr lang="en-US" sz="1800" dirty="0" smtClean="0"/>
              <a:t>With </a:t>
            </a:r>
            <a:r>
              <a:rPr lang="en-US" sz="1800" dirty="0" err="1" smtClean="0"/>
              <a:t>tf.device</a:t>
            </a:r>
            <a:r>
              <a:rPr lang="en-US" sz="1800" dirty="0" smtClean="0"/>
              <a:t>(“/device:GPU:1”):</a:t>
            </a:r>
          </a:p>
          <a:p>
            <a:pPr marL="594360" lvl="2" indent="0">
              <a:buNone/>
            </a:pPr>
            <a:r>
              <a:rPr lang="en-US" sz="1800" dirty="0" smtClean="0"/>
              <a:t>V = </a:t>
            </a:r>
            <a:r>
              <a:rPr lang="en-US" sz="1800" dirty="0" err="1" smtClean="0"/>
              <a:t>tf.get_variable</a:t>
            </a:r>
            <a:r>
              <a:rPr lang="en-US" sz="1800" dirty="0" smtClean="0"/>
              <a:t>(“v”, [1])</a:t>
            </a:r>
          </a:p>
        </p:txBody>
      </p:sp>
      <p:pic>
        <p:nvPicPr>
          <p:cNvPr id="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867400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513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Explicitly passing Variable objects around</a:t>
            </a:r>
          </a:p>
          <a:p>
            <a:r>
              <a:rPr lang="en-US" dirty="0" smtClean="0"/>
              <a:t>Implicitly wrapping Variable objects within a scope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590800"/>
            <a:ext cx="6762750" cy="3019425"/>
          </a:xfrm>
          <a:prstGeom prst="rect">
            <a:avLst/>
          </a:prstGeom>
        </p:spPr>
      </p:pic>
      <p:pic>
        <p:nvPicPr>
          <p:cNvPr id="6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867400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636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368" y="304800"/>
            <a:ext cx="7772400" cy="1143000"/>
          </a:xfrm>
        </p:spPr>
        <p:txBody>
          <a:bodyPr/>
          <a:lstStyle/>
          <a:p>
            <a:r>
              <a:rPr lang="en-US" dirty="0" smtClean="0"/>
              <a:t>How to Use Scope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66800" y="2086454"/>
            <a:ext cx="7772400" cy="100869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4780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 we do that following, it fails: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we define a scope for variables, it works.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368" y="3951581"/>
            <a:ext cx="7936832" cy="2097897"/>
          </a:xfrm>
          <a:prstGeom prst="rect">
            <a:avLst/>
          </a:prstGeom>
        </p:spPr>
      </p:pic>
      <p:pic>
        <p:nvPicPr>
          <p:cNvPr id="7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867400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543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TFRecods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standard data format</a:t>
            </a:r>
          </a:p>
          <a:p>
            <a:r>
              <a:rPr lang="en-US" dirty="0"/>
              <a:t>two </a:t>
            </a:r>
            <a:r>
              <a:rPr lang="en-US" dirty="0" smtClean="0"/>
              <a:t>options to use input data: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feed the data into out </a:t>
            </a:r>
            <a:r>
              <a:rPr lang="en-US" dirty="0" err="1"/>
              <a:t>Tensorflow</a:t>
            </a:r>
            <a:r>
              <a:rPr lang="en-US" dirty="0"/>
              <a:t> program: loading the data using pure python code at each step and feed it into a </a:t>
            </a:r>
            <a:r>
              <a:rPr lang="en-US" dirty="0" smtClean="0"/>
              <a:t>computation graph.</a:t>
            </a:r>
            <a:endParaRPr lang="en-US" dirty="0"/>
          </a:p>
          <a:p>
            <a:pPr lvl="1"/>
            <a:r>
              <a:rPr lang="en-US" dirty="0" smtClean="0"/>
              <a:t>To use </a:t>
            </a:r>
            <a:r>
              <a:rPr lang="en-US" dirty="0"/>
              <a:t>an input pipeline which takes a list of filenames (any supported format), shuffle them (optional), create a file queue, read, and decode the </a:t>
            </a:r>
            <a:r>
              <a:rPr lang="en-US" dirty="0" smtClean="0"/>
              <a:t>data.</a:t>
            </a:r>
            <a:endParaRPr lang="en-US" dirty="0"/>
          </a:p>
        </p:txBody>
      </p:sp>
      <p:pic>
        <p:nvPicPr>
          <p:cNvPr id="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867400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777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 Create a </a:t>
            </a:r>
            <a:r>
              <a:rPr lang="en-US" b="1" dirty="0" err="1" smtClean="0"/>
              <a:t>TFRecords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286000" y="2286000"/>
            <a:ext cx="3810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 Buffer(Example)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352800" y="2514600"/>
            <a:ext cx="457200" cy="304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62400" y="2514600"/>
            <a:ext cx="457200" cy="304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6" idx="7"/>
          </p:cNvCxnSpPr>
          <p:nvPr/>
        </p:nvCxnSpPr>
        <p:spPr>
          <a:xfrm flipH="1">
            <a:off x="4352645" y="1905000"/>
            <a:ext cx="1133755" cy="6542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81459" y="1740362"/>
            <a:ext cx="305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Features (bytes, int64, float)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2"/>
          </p:cNvCxnSpPr>
          <p:nvPr/>
        </p:nvCxnSpPr>
        <p:spPr>
          <a:xfrm>
            <a:off x="4191000" y="3810000"/>
            <a:ext cx="0" cy="1066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Flowchart: Document 14"/>
          <p:cNvSpPr/>
          <p:nvPr/>
        </p:nvSpPr>
        <p:spPr>
          <a:xfrm>
            <a:off x="3581400" y="4876800"/>
            <a:ext cx="1219200" cy="685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950529" y="4678362"/>
            <a:ext cx="35838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6A6A6A"/>
                </a:solidFill>
                <a:latin typeface="Roboto"/>
              </a:rPr>
              <a:t>Serialization</a:t>
            </a:r>
            <a:r>
              <a:rPr lang="en-US" dirty="0">
                <a:solidFill>
                  <a:srgbClr val="545454"/>
                </a:solidFill>
                <a:latin typeface="Roboto"/>
              </a:rPr>
              <a:t> is the process of converting an object into a stream of bytes in order to store the object or transmit it to memory, a database, or a </a:t>
            </a:r>
            <a:r>
              <a:rPr lang="en-US" b="1" dirty="0">
                <a:solidFill>
                  <a:srgbClr val="6A6A6A"/>
                </a:solidFill>
                <a:latin typeface="Roboto"/>
              </a:rPr>
              <a:t>file</a:t>
            </a:r>
            <a:r>
              <a:rPr lang="en-US" dirty="0">
                <a:solidFill>
                  <a:srgbClr val="545454"/>
                </a:solidFill>
                <a:latin typeface="Roboto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3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2" grpId="0"/>
      <p:bldP spid="15" grpId="0" animBg="1"/>
      <p:bldP spid="1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35458</TotalTime>
  <Words>506</Words>
  <Application>Microsoft Office PowerPoint</Application>
  <PresentationFormat>On-screen Show (4:3)</PresentationFormat>
  <Paragraphs>97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Equity</vt:lpstr>
      <vt:lpstr>Practical Python For Tensorflow </vt:lpstr>
      <vt:lpstr>Some Python Packages Based on  Tensorflow</vt:lpstr>
      <vt:lpstr>Lambda </vt:lpstr>
      <vt:lpstr>Revisit Zip</vt:lpstr>
      <vt:lpstr>Revisit Tensorflow Variable </vt:lpstr>
      <vt:lpstr>Sharing Variables</vt:lpstr>
      <vt:lpstr>How to Use Scope</vt:lpstr>
      <vt:lpstr>TFRecods</vt:lpstr>
      <vt:lpstr>To Create a TFRecords</vt:lpstr>
      <vt:lpstr>Steps To Create a TFRecords(convert2tfrecord.py)</vt:lpstr>
      <vt:lpstr>Read From TFRecords(read_data.py)</vt:lpstr>
      <vt:lpstr>Softmax</vt:lpstr>
      <vt:lpstr>Softmax Classifier </vt:lpstr>
      <vt:lpstr>Initialization of Input Images</vt:lpstr>
      <vt:lpstr>LeNet Layers</vt:lpstr>
      <vt:lpstr>Dropout</vt:lpstr>
      <vt:lpstr>The End 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Python</dc:title>
  <dc:creator>tzxu</dc:creator>
  <cp:keywords>CTPClassification=CTP_PUBLIC:VisualMarkings=</cp:keywords>
  <cp:lastModifiedBy>tzxu</cp:lastModifiedBy>
  <cp:revision>421</cp:revision>
  <dcterms:created xsi:type="dcterms:W3CDTF">2017-08-19T21:48:00Z</dcterms:created>
  <dcterms:modified xsi:type="dcterms:W3CDTF">2017-11-11T04:56:35Z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00ba6ed3-ac03-425f-ae2b-b737ccd2cf0f</vt:lpwstr>
  </property>
  <property fmtid="{D5CDD505-2E9C-101B-9397-08002B2CF9AE}" pid="3" name="CTP_TimeStamp">
    <vt:lpwstr>2017-11-11 00:38:26Z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