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18" r:id="rId2"/>
    <p:sldId id="358" r:id="rId3"/>
    <p:sldId id="326" r:id="rId4"/>
    <p:sldId id="331" r:id="rId5"/>
    <p:sldId id="386" r:id="rId6"/>
    <p:sldId id="385" r:id="rId7"/>
    <p:sldId id="343" r:id="rId8"/>
    <p:sldId id="342" r:id="rId9"/>
    <p:sldId id="275" r:id="rId10"/>
    <p:sldId id="347" r:id="rId11"/>
    <p:sldId id="355" r:id="rId12"/>
    <p:sldId id="356" r:id="rId13"/>
    <p:sldId id="353" r:id="rId14"/>
    <p:sldId id="348" r:id="rId15"/>
    <p:sldId id="349" r:id="rId16"/>
    <p:sldId id="354" r:id="rId17"/>
    <p:sldId id="350" r:id="rId18"/>
    <p:sldId id="351" r:id="rId19"/>
    <p:sldId id="352" r:id="rId20"/>
    <p:sldId id="359" r:id="rId21"/>
    <p:sldId id="382" r:id="rId22"/>
    <p:sldId id="375" r:id="rId23"/>
    <p:sldId id="376" r:id="rId24"/>
    <p:sldId id="377" r:id="rId25"/>
    <p:sldId id="378" r:id="rId26"/>
    <p:sldId id="380" r:id="rId27"/>
    <p:sldId id="381" r:id="rId28"/>
    <p:sldId id="372" r:id="rId29"/>
    <p:sldId id="369" r:id="rId30"/>
    <p:sldId id="364" r:id="rId31"/>
    <p:sldId id="383" r:id="rId32"/>
    <p:sldId id="363" r:id="rId33"/>
    <p:sldId id="366" r:id="rId34"/>
    <p:sldId id="367" r:id="rId35"/>
    <p:sldId id="370" r:id="rId36"/>
    <p:sldId id="373" r:id="rId37"/>
    <p:sldId id="37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4" autoAdjust="0"/>
    <p:restoredTop sz="77905" autoAdjust="0"/>
  </p:normalViewPr>
  <p:slideViewPr>
    <p:cSldViewPr>
      <p:cViewPr varScale="1">
        <p:scale>
          <a:sx n="74" d="100"/>
          <a:sy n="74" d="100"/>
        </p:scale>
        <p:origin x="-1254" y="-90"/>
      </p:cViewPr>
      <p:guideLst>
        <p:guide orient="horz" pos="2160"/>
        <p:guide pos="2880"/>
      </p:guideLst>
    </p:cSldViewPr>
  </p:slideViewPr>
  <p:outlineViewPr>
    <p:cViewPr>
      <p:scale>
        <a:sx n="33" d="100"/>
        <a:sy n="33" d="100"/>
      </p:scale>
      <p:origin x="0" y="319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E125A-7860-4E8D-80E8-3673FDD18FDF}" type="datetimeFigureOut">
              <a:rPr lang="en-US" smtClean="0"/>
              <a:t>9/23/2017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9C889-D66A-4250-8746-F9E4089584C0}" type="slidenum">
              <a:rPr lang="en-US" smtClean="0"/>
              <a:t>‹#›</a:t>
            </a:fld>
            <a:endParaRPr lang="en-US"/>
          </a:p>
        </p:txBody>
      </p:sp>
    </p:spTree>
    <p:extLst>
      <p:ext uri="{BB962C8B-B14F-4D97-AF65-F5344CB8AC3E}">
        <p14:creationId xmlns:p14="http://schemas.microsoft.com/office/powerpoint/2010/main" val="1973767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Take for example the simple linear regression WX+B=Y(where W and B stand for the weights and bias and X for the observations' inputs and Y for the observations' outputs). Obviously X and Y are of the same nature which differs from that of W and B. X and Y are values of the samples(observations) and hence need a </a:t>
            </a:r>
            <a:r>
              <a:rPr lang="en-US" sz="1200" b="1" i="0" kern="1200" dirty="0" smtClean="0">
                <a:solidFill>
                  <a:schemeClr val="tx1"/>
                </a:solidFill>
                <a:effectLst/>
                <a:latin typeface="+mn-lt"/>
                <a:ea typeface="+mn-ea"/>
                <a:cs typeface="+mn-cs"/>
              </a:rPr>
              <a:t>place to be filled</a:t>
            </a:r>
            <a:r>
              <a:rPr lang="en-US" sz="1200" b="0" i="0" kern="1200" dirty="0" smtClean="0">
                <a:solidFill>
                  <a:schemeClr val="tx1"/>
                </a:solidFill>
                <a:effectLst/>
                <a:latin typeface="+mn-lt"/>
                <a:ea typeface="+mn-ea"/>
                <a:cs typeface="+mn-cs"/>
              </a:rPr>
              <a:t>, while W and B are the weights and bias, </a:t>
            </a:r>
            <a:r>
              <a:rPr lang="en-US" sz="1200" b="0" i="1"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(the previous value affects the later) in the graph which should be trained using different X and Y pairs. We place different samples to the </a:t>
            </a:r>
            <a:r>
              <a:rPr lang="en-US" sz="1200" b="0" i="1" kern="1200" dirty="0" smtClean="0">
                <a:solidFill>
                  <a:schemeClr val="tx1"/>
                </a:solidFill>
                <a:effectLst/>
                <a:latin typeface="+mn-lt"/>
                <a:ea typeface="+mn-ea"/>
                <a:cs typeface="+mn-cs"/>
              </a:rPr>
              <a:t>Placeholders</a:t>
            </a:r>
            <a:r>
              <a:rPr lang="en-US" sz="1200" b="0" i="0" kern="1200" dirty="0" smtClean="0">
                <a:solidFill>
                  <a:schemeClr val="tx1"/>
                </a:solidFill>
                <a:effectLst/>
                <a:latin typeface="+mn-lt"/>
                <a:ea typeface="+mn-ea"/>
                <a:cs typeface="+mn-cs"/>
              </a:rPr>
              <a:t> to train the </a:t>
            </a:r>
            <a:r>
              <a:rPr lang="en-US" sz="1200" b="0" i="1"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It</a:t>
            </a:r>
            <a:r>
              <a:rPr lang="en-US" sz="1200" b="0" i="0" kern="1200" baseline="0" dirty="0" smtClean="0">
                <a:solidFill>
                  <a:schemeClr val="tx1"/>
                </a:solidFill>
                <a:effectLst/>
                <a:latin typeface="+mn-lt"/>
                <a:ea typeface="+mn-ea"/>
                <a:cs typeface="+mn-cs"/>
              </a:rPr>
              <a:t> will relate to real hardware implementation with different memory/cache and speed.</a:t>
            </a:r>
            <a:endParaRPr lang="en-US" dirty="0"/>
          </a:p>
        </p:txBody>
      </p:sp>
      <p:sp>
        <p:nvSpPr>
          <p:cNvPr id="4" name="Slide Number Placeholder 3"/>
          <p:cNvSpPr>
            <a:spLocks noGrp="1"/>
          </p:cNvSpPr>
          <p:nvPr>
            <p:ph type="sldNum" sz="quarter" idx="10"/>
          </p:nvPr>
        </p:nvSpPr>
        <p:spPr/>
        <p:txBody>
          <a:bodyPr/>
          <a:lstStyle/>
          <a:p>
            <a:fld id="{5579C889-D66A-4250-8746-F9E4089584C0}" type="slidenum">
              <a:rPr lang="en-US" smtClean="0"/>
              <a:t>33</a:t>
            </a:fld>
            <a:endParaRPr lang="en-US"/>
          </a:p>
        </p:txBody>
      </p:sp>
    </p:spTree>
    <p:extLst>
      <p:ext uri="{BB962C8B-B14F-4D97-AF65-F5344CB8AC3E}">
        <p14:creationId xmlns:p14="http://schemas.microsoft.com/office/powerpoint/2010/main" val="428117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A1FFD7F-0C35-4EC6-B1FA-9882D1980466}" type="datetimeFigureOut">
              <a:rPr lang="en-US" smtClean="0"/>
              <a:t>9/23/2017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2B294DC-B275-4D42-BAEE-CCDDD3BF45A7}"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1FFD7F-0C35-4EC6-B1FA-9882D198046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294DC-B275-4D42-BAEE-CCDDD3BF45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1FFD7F-0C35-4EC6-B1FA-9882D198046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294DC-B275-4D42-BAEE-CCDDD3BF45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A1FFD7F-0C35-4EC6-B1FA-9882D198046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294DC-B275-4D42-BAEE-CCDDD3BF45A7}"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1FFD7F-0C35-4EC6-B1FA-9882D1980466}" type="datetimeFigureOut">
              <a:rPr lang="en-US" smtClean="0"/>
              <a:t>9/23/2017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2B294DC-B275-4D42-BAEE-CCDDD3BF45A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A1FFD7F-0C35-4EC6-B1FA-9882D1980466}"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294DC-B275-4D42-BAEE-CCDDD3BF45A7}"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A1FFD7F-0C35-4EC6-B1FA-9882D1980466}" type="datetimeFigureOut">
              <a:rPr lang="en-US" smtClean="0"/>
              <a:t>9/23/2017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294DC-B275-4D42-BAEE-CCDDD3BF45A7}"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1FFD7F-0C35-4EC6-B1FA-9882D1980466}" type="datetimeFigureOut">
              <a:rPr lang="en-US" smtClean="0"/>
              <a:t>9/23/2017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294DC-B275-4D42-BAEE-CCDDD3BF45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FFD7F-0C35-4EC6-B1FA-9882D1980466}" type="datetimeFigureOut">
              <a:rPr lang="en-US" smtClean="0"/>
              <a:t>9/23/2017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294DC-B275-4D42-BAEE-CCDDD3BF45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1FFD7F-0C35-4EC6-B1FA-9882D1980466}"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294DC-B275-4D42-BAEE-CCDDD3BF45A7}"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1FFD7F-0C35-4EC6-B1FA-9882D1980466}" type="datetimeFigureOut">
              <a:rPr lang="en-US" smtClean="0"/>
              <a:t>9/23/2017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2B294DC-B275-4D42-BAEE-CCDDD3BF45A7}"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A1FFD7F-0C35-4EC6-B1FA-9882D1980466}" type="datetimeFigureOut">
              <a:rPr lang="en-US" smtClean="0"/>
              <a:t>9/23/2017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2B294DC-B275-4D42-BAEE-CCDDD3BF45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cs.python.org/library/sys.html#module-sys" TargetMode="External"/><Relationship Id="rId2" Type="http://schemas.openxmlformats.org/officeDocument/2006/relationships/hyperlink" Target="http://docs.python.org/library/os.html#module-o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524000"/>
          </a:xfrm>
        </p:spPr>
        <p:txBody>
          <a:bodyPr/>
          <a:lstStyle/>
          <a:p>
            <a:r>
              <a:rPr lang="en-US" dirty="0" smtClean="0"/>
              <a:t>Tony </a:t>
            </a:r>
            <a:r>
              <a:rPr lang="en-US" dirty="0" err="1" smtClean="0"/>
              <a:t>Xu</a:t>
            </a:r>
            <a:endParaRPr lang="en-US" dirty="0" smtClean="0"/>
          </a:p>
          <a:p>
            <a:r>
              <a:rPr lang="en-US" dirty="0" smtClean="0"/>
              <a:t>9/23/2017 </a:t>
            </a:r>
            <a:endParaRPr lang="en-US" dirty="0"/>
          </a:p>
        </p:txBody>
      </p:sp>
      <p:sp>
        <p:nvSpPr>
          <p:cNvPr id="2" name="Title 1"/>
          <p:cNvSpPr>
            <a:spLocks noGrp="1"/>
          </p:cNvSpPr>
          <p:nvPr>
            <p:ph type="ctrTitle"/>
          </p:nvPr>
        </p:nvSpPr>
        <p:spPr/>
        <p:txBody>
          <a:bodyPr/>
          <a:lstStyle/>
          <a:p>
            <a:r>
              <a:rPr lang="en-US" b="1" dirty="0" smtClean="0"/>
              <a:t>Practical Python For </a:t>
            </a:r>
            <a:r>
              <a:rPr lang="en-US" b="1" dirty="0" err="1" smtClean="0"/>
              <a:t>Tensorflow</a:t>
            </a:r>
            <a:r>
              <a:rPr lang="en-US" b="1" dirty="0" smtClean="0"/>
              <a:t> </a:t>
            </a:r>
            <a:endParaRPr lang="en-US" b="1" dirty="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94069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Study 1</a:t>
            </a:r>
            <a:endParaRPr lang="en-US" b="1" dirty="0"/>
          </a:p>
        </p:txBody>
      </p:sp>
      <p:sp>
        <p:nvSpPr>
          <p:cNvPr id="3" name="Content Placeholder 2"/>
          <p:cNvSpPr>
            <a:spLocks noGrp="1"/>
          </p:cNvSpPr>
          <p:nvPr>
            <p:ph sz="quarter" idx="1"/>
          </p:nvPr>
        </p:nvSpPr>
        <p:spPr/>
        <p:txBody>
          <a:bodyPr>
            <a:normAutofit/>
          </a:bodyPr>
          <a:lstStyle/>
          <a:p>
            <a:r>
              <a:rPr lang="pt-BR" b="1" dirty="0" smtClean="0"/>
              <a:t>“””</a:t>
            </a:r>
            <a:r>
              <a:rPr lang="en-US" b="1" dirty="0" smtClean="0"/>
              <a:t>The </a:t>
            </a:r>
            <a:r>
              <a:rPr lang="en-US" b="1" dirty="0" err="1">
                <a:solidFill>
                  <a:srgbClr val="00B050"/>
                </a:solidFill>
                <a:hlinkClick r:id="rId2" tooltip="(in Python v2.7)"/>
              </a:rPr>
              <a:t>os</a:t>
            </a:r>
            <a:r>
              <a:rPr lang="en-US" b="1" dirty="0">
                <a:solidFill>
                  <a:srgbClr val="FFFF00"/>
                </a:solidFill>
              </a:rPr>
              <a:t> </a:t>
            </a:r>
            <a:r>
              <a:rPr lang="en-US" b="1" dirty="0"/>
              <a:t>and </a:t>
            </a:r>
            <a:r>
              <a:rPr lang="en-US" b="1" dirty="0">
                <a:solidFill>
                  <a:srgbClr val="00B050"/>
                </a:solidFill>
                <a:hlinkClick r:id="rId3" tooltip="(in Python v2.7)"/>
              </a:rPr>
              <a:t>sys</a:t>
            </a:r>
            <a:r>
              <a:rPr lang="en-US" b="1" dirty="0">
                <a:solidFill>
                  <a:srgbClr val="00B050"/>
                </a:solidFill>
              </a:rPr>
              <a:t> </a:t>
            </a:r>
            <a:r>
              <a:rPr lang="en-US" b="1" dirty="0"/>
              <a:t>modules provide numerous tools to deal with filenames, paths, directories</a:t>
            </a:r>
            <a:r>
              <a:rPr lang="en-US" b="1" dirty="0" smtClean="0"/>
              <a:t>.”””</a:t>
            </a:r>
          </a:p>
          <a:p>
            <a:r>
              <a:rPr lang="en-US" dirty="0" smtClean="0"/>
              <a:t> </a:t>
            </a:r>
            <a:r>
              <a:rPr lang="pt-BR" sz="4000" b="1" dirty="0" smtClean="0">
                <a:solidFill>
                  <a:srgbClr val="00B050"/>
                </a:solidFill>
              </a:rPr>
              <a:t>import os, sys</a:t>
            </a:r>
          </a:p>
          <a:p>
            <a:r>
              <a:rPr lang="pt-BR" b="1" dirty="0" smtClean="0"/>
              <a:t>“””OpenCV Computer Vision package which includes numerous functions for image related processing ”””</a:t>
            </a:r>
          </a:p>
          <a:p>
            <a:r>
              <a:rPr lang="pt-BR" sz="4000" b="1" dirty="0" smtClean="0">
                <a:solidFill>
                  <a:srgbClr val="00B050"/>
                </a:solidFill>
              </a:rPr>
              <a:t>import </a:t>
            </a:r>
            <a:r>
              <a:rPr lang="pt-BR" sz="4000" b="1" dirty="0">
                <a:solidFill>
                  <a:srgbClr val="00B050"/>
                </a:solidFill>
              </a:rPr>
              <a:t>cv2</a:t>
            </a:r>
            <a:endParaRPr lang="en-US" sz="4000" b="1" dirty="0">
              <a:solidFill>
                <a:srgbClr val="00B050"/>
              </a:solidFill>
            </a:endParaRPr>
          </a:p>
        </p:txBody>
      </p:sp>
      <p:pic>
        <p:nvPicPr>
          <p:cNvPr id="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3827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 Loop in Python</a:t>
            </a:r>
            <a:endParaRPr lang="en-US" b="1" dirty="0"/>
          </a:p>
        </p:txBody>
      </p:sp>
      <p:sp>
        <p:nvSpPr>
          <p:cNvPr id="3" name="Content Placeholder 2"/>
          <p:cNvSpPr>
            <a:spLocks noGrp="1"/>
          </p:cNvSpPr>
          <p:nvPr>
            <p:ph sz="quarter" idx="1"/>
          </p:nvPr>
        </p:nvSpPr>
        <p:spPr/>
        <p:txBody>
          <a:bodyPr/>
          <a:lstStyle/>
          <a:p>
            <a:r>
              <a:rPr lang="en-US" b="1" dirty="0"/>
              <a:t>for &lt;variable&gt; in &lt;sequence&gt;: </a:t>
            </a:r>
            <a:endParaRPr lang="en-US" b="1" dirty="0" smtClean="0"/>
          </a:p>
          <a:p>
            <a:pPr marL="0" indent="0">
              <a:buNone/>
            </a:pPr>
            <a:r>
              <a:rPr lang="en-US" b="1" dirty="0" smtClean="0"/>
              <a:t>	       &lt;</a:t>
            </a:r>
            <a:r>
              <a:rPr lang="en-US" b="1" dirty="0"/>
              <a:t>statements&gt; </a:t>
            </a:r>
            <a:endParaRPr lang="en-US" b="1" dirty="0" smtClean="0"/>
          </a:p>
          <a:p>
            <a:r>
              <a:rPr lang="en-US" b="1" dirty="0" smtClean="0">
                <a:solidFill>
                  <a:srgbClr val="00B050"/>
                </a:solidFill>
              </a:rPr>
              <a:t>&gt;&gt;&gt; </a:t>
            </a:r>
            <a:r>
              <a:rPr lang="en-US" b="1" dirty="0">
                <a:solidFill>
                  <a:srgbClr val="00B050"/>
                </a:solidFill>
              </a:rPr>
              <a:t>languages = ["C", "C++", "Perl", "Python"] </a:t>
            </a:r>
            <a:endParaRPr lang="en-US" b="1" dirty="0" smtClean="0">
              <a:solidFill>
                <a:srgbClr val="00B050"/>
              </a:solidFill>
            </a:endParaRPr>
          </a:p>
          <a:p>
            <a:pPr marL="0" indent="0">
              <a:buNone/>
            </a:pPr>
            <a:r>
              <a:rPr lang="en-US" b="1" dirty="0">
                <a:solidFill>
                  <a:srgbClr val="00B050"/>
                </a:solidFill>
              </a:rPr>
              <a:t> </a:t>
            </a:r>
            <a:r>
              <a:rPr lang="en-US" b="1" dirty="0" smtClean="0">
                <a:solidFill>
                  <a:srgbClr val="00B050"/>
                </a:solidFill>
              </a:rPr>
              <a:t>   &gt;&gt;&gt; </a:t>
            </a:r>
            <a:r>
              <a:rPr lang="en-US" b="1" dirty="0">
                <a:solidFill>
                  <a:srgbClr val="00B050"/>
                </a:solidFill>
              </a:rPr>
              <a:t>for x in languages: </a:t>
            </a:r>
          </a:p>
          <a:p>
            <a:pPr marL="0" indent="0">
              <a:buNone/>
            </a:pPr>
            <a:r>
              <a:rPr lang="en-US" b="1" dirty="0" smtClean="0">
                <a:solidFill>
                  <a:srgbClr val="00B050"/>
                </a:solidFill>
              </a:rPr>
              <a:t>    &gt;&gt;&gt;       print(x</a:t>
            </a:r>
            <a:r>
              <a:rPr lang="en-US" b="1" dirty="0">
                <a:solidFill>
                  <a:srgbClr val="00B050"/>
                </a:solidFill>
              </a:rPr>
              <a:t>)</a:t>
            </a:r>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42966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Condition Flow Control</a:t>
            </a:r>
            <a:endParaRPr lang="en-US" b="1" dirty="0"/>
          </a:p>
        </p:txBody>
      </p:sp>
      <p:sp>
        <p:nvSpPr>
          <p:cNvPr id="3" name="Content Placeholder 2"/>
          <p:cNvSpPr>
            <a:spLocks noGrp="1"/>
          </p:cNvSpPr>
          <p:nvPr>
            <p:ph sz="quarter" idx="1"/>
          </p:nvPr>
        </p:nvSpPr>
        <p:spPr/>
        <p:txBody>
          <a:bodyPr>
            <a:normAutofit/>
          </a:bodyPr>
          <a:lstStyle/>
          <a:p>
            <a:r>
              <a:rPr lang="en-US" b="1" dirty="0" smtClean="0"/>
              <a:t>if &lt;evaluation&gt; :</a:t>
            </a:r>
          </a:p>
          <a:p>
            <a:pPr marL="0" indent="0">
              <a:buNone/>
            </a:pPr>
            <a:r>
              <a:rPr lang="en-US" b="1" dirty="0"/>
              <a:t>	</a:t>
            </a:r>
            <a:r>
              <a:rPr lang="en-US" b="1" dirty="0" smtClean="0"/>
              <a:t> block of code</a:t>
            </a:r>
          </a:p>
          <a:p>
            <a:pPr marL="0" indent="0">
              <a:buNone/>
            </a:pPr>
            <a:r>
              <a:rPr lang="en-US" b="1" dirty="0" smtClean="0"/>
              <a:t>    else :</a:t>
            </a:r>
          </a:p>
          <a:p>
            <a:pPr marL="0" indent="0">
              <a:buNone/>
            </a:pPr>
            <a:r>
              <a:rPr lang="en-US" b="1" dirty="0" smtClean="0"/>
              <a:t>	 block of code</a:t>
            </a:r>
          </a:p>
          <a:p>
            <a:r>
              <a:rPr lang="en-US" dirty="0"/>
              <a:t>&gt;&gt;&gt; if x &lt; 0</a:t>
            </a:r>
            <a:r>
              <a:rPr lang="en-US" dirty="0" smtClean="0"/>
              <a:t>:</a:t>
            </a:r>
          </a:p>
          <a:p>
            <a:r>
              <a:rPr lang="en-US" dirty="0" smtClean="0"/>
              <a:t>&gt;&gt;&gt;           </a:t>
            </a:r>
            <a:r>
              <a:rPr lang="en-US" dirty="0"/>
              <a:t>x = 0 </a:t>
            </a:r>
          </a:p>
          <a:p>
            <a:r>
              <a:rPr lang="en-US" dirty="0" smtClean="0"/>
              <a:t>&gt;&gt;&gt;           print</a:t>
            </a:r>
            <a:r>
              <a:rPr lang="en-US" dirty="0"/>
              <a:t>('Negative changed to zero</a:t>
            </a:r>
            <a:r>
              <a:rPr lang="en-US" dirty="0" smtClean="0"/>
              <a:t>')</a:t>
            </a:r>
          </a:p>
          <a:p>
            <a:r>
              <a:rPr lang="en-US" dirty="0" smtClean="0"/>
              <a:t>&gt;&gt;&gt; else :</a:t>
            </a:r>
          </a:p>
          <a:p>
            <a:r>
              <a:rPr lang="en-US" dirty="0" smtClean="0"/>
              <a:t>&gt;&gt;&gt; 	print (‘positive number’)</a:t>
            </a:r>
          </a:p>
          <a:p>
            <a:endParaRPr lang="en-US" dirty="0" smtClean="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91914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Concise Version Is Hard </a:t>
            </a:r>
            <a:endParaRPr lang="en-US" b="1" dirty="0"/>
          </a:p>
        </p:txBody>
      </p:sp>
      <p:sp>
        <p:nvSpPr>
          <p:cNvPr id="3" name="Content Placeholder 2"/>
          <p:cNvSpPr>
            <a:spLocks noGrp="1"/>
          </p:cNvSpPr>
          <p:nvPr>
            <p:ph sz="quarter" idx="1"/>
          </p:nvPr>
        </p:nvSpPr>
        <p:spPr/>
        <p:txBody>
          <a:bodyPr>
            <a:normAutofit/>
          </a:bodyPr>
          <a:lstStyle/>
          <a:p>
            <a:r>
              <a:rPr lang="en-US" dirty="0"/>
              <a:t>&gt;&gt;&gt; </a:t>
            </a:r>
            <a:r>
              <a:rPr lang="en-US" dirty="0" smtClean="0"/>
              <a:t>d =[]</a:t>
            </a:r>
          </a:p>
          <a:p>
            <a:r>
              <a:rPr lang="en-US" dirty="0" smtClean="0"/>
              <a:t>&gt;&gt;&gt; a </a:t>
            </a:r>
            <a:r>
              <a:rPr lang="en-US" dirty="0"/>
              <a:t>= [2,3,4,5,6,7,8,9,0] </a:t>
            </a:r>
            <a:endParaRPr lang="en-US" dirty="0" smtClean="0"/>
          </a:p>
          <a:p>
            <a:r>
              <a:rPr lang="en-US" dirty="0" smtClean="0"/>
              <a:t>&gt;&gt;&gt; xyz </a:t>
            </a:r>
            <a:r>
              <a:rPr lang="en-US" dirty="0"/>
              <a:t>= [</a:t>
            </a:r>
            <a:r>
              <a:rPr lang="en-US" dirty="0" smtClean="0"/>
              <a:t>0,12,4,6,242,7,9]</a:t>
            </a:r>
          </a:p>
          <a:p>
            <a:r>
              <a:rPr lang="en-US" dirty="0" smtClean="0"/>
              <a:t>&gt;&gt;&gt; for </a:t>
            </a:r>
            <a:r>
              <a:rPr lang="en-US" dirty="0"/>
              <a:t>x in </a:t>
            </a:r>
            <a:r>
              <a:rPr lang="en-US" dirty="0" smtClean="0"/>
              <a:t>xyz:</a:t>
            </a:r>
          </a:p>
          <a:p>
            <a:r>
              <a:rPr lang="en-US" dirty="0" smtClean="0"/>
              <a:t>&gt;&gt;&gt; 	if </a:t>
            </a:r>
            <a:r>
              <a:rPr lang="en-US" dirty="0"/>
              <a:t>x in a: </a:t>
            </a:r>
          </a:p>
          <a:p>
            <a:r>
              <a:rPr lang="en-US" dirty="0" smtClean="0"/>
              <a:t>&gt;&gt;&gt;            	</a:t>
            </a:r>
            <a:r>
              <a:rPr lang="en-US" dirty="0" err="1" smtClean="0"/>
              <a:t>d.append</a:t>
            </a:r>
            <a:r>
              <a:rPr lang="en-US" dirty="0" smtClean="0"/>
              <a:t>(x)</a:t>
            </a:r>
          </a:p>
          <a:p>
            <a:r>
              <a:rPr lang="en-US" b="1" dirty="0" smtClean="0"/>
              <a:t># it can be do this way</a:t>
            </a:r>
            <a:r>
              <a:rPr lang="en-US" dirty="0" smtClean="0"/>
              <a:t>:</a:t>
            </a:r>
            <a:endParaRPr lang="en-US" dirty="0"/>
          </a:p>
          <a:p>
            <a:r>
              <a:rPr lang="en-US" dirty="0" smtClean="0"/>
              <a:t>&gt;&gt;&gt; </a:t>
            </a:r>
            <a:r>
              <a:rPr lang="en-US" b="1" dirty="0" smtClean="0"/>
              <a:t>d </a:t>
            </a:r>
            <a:r>
              <a:rPr lang="en-US" b="1" dirty="0"/>
              <a:t>= </a:t>
            </a:r>
            <a:r>
              <a:rPr lang="en-US" b="1" dirty="0" smtClean="0"/>
              <a:t>[x </a:t>
            </a:r>
            <a:r>
              <a:rPr lang="en-US" b="1" dirty="0"/>
              <a:t>for x in xyz if x </a:t>
            </a:r>
            <a:r>
              <a:rPr lang="en-US" b="1" dirty="0" smtClean="0"/>
              <a:t>in a] </a:t>
            </a:r>
          </a:p>
          <a:p>
            <a:endParaRPr lang="en-US" dirty="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52919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Study 2</a:t>
            </a:r>
            <a:endParaRPr lang="en-US" b="1" dirty="0"/>
          </a:p>
        </p:txBody>
      </p:sp>
      <p:sp>
        <p:nvSpPr>
          <p:cNvPr id="3" name="Content Placeholder 2"/>
          <p:cNvSpPr>
            <a:spLocks noGrp="1"/>
          </p:cNvSpPr>
          <p:nvPr>
            <p:ph sz="quarter" idx="1"/>
          </p:nvPr>
        </p:nvSpPr>
        <p:spPr/>
        <p:txBody>
          <a:bodyPr>
            <a:normAutofit fontScale="85000" lnSpcReduction="20000"/>
          </a:bodyPr>
          <a:lstStyle/>
          <a:p>
            <a:r>
              <a:rPr lang="en-US" b="1" dirty="0" smtClean="0"/>
              <a:t># assign “Training” to </a:t>
            </a:r>
            <a:r>
              <a:rPr lang="en-US" b="1" dirty="0" err="1" smtClean="0"/>
              <a:t>data_dir</a:t>
            </a:r>
            <a:r>
              <a:rPr lang="en-US" b="1" dirty="0" smtClean="0"/>
              <a:t> as  a string type</a:t>
            </a:r>
          </a:p>
          <a:p>
            <a:r>
              <a:rPr lang="en-US" sz="3300" b="1" dirty="0" err="1" smtClean="0">
                <a:solidFill>
                  <a:srgbClr val="00B050"/>
                </a:solidFill>
              </a:rPr>
              <a:t>data_dir</a:t>
            </a:r>
            <a:r>
              <a:rPr lang="en-US" sz="3300" b="1" dirty="0" smtClean="0">
                <a:solidFill>
                  <a:srgbClr val="00B050"/>
                </a:solidFill>
              </a:rPr>
              <a:t> </a:t>
            </a:r>
            <a:r>
              <a:rPr lang="en-US" sz="3300" b="1" dirty="0">
                <a:solidFill>
                  <a:srgbClr val="00B050"/>
                </a:solidFill>
              </a:rPr>
              <a:t>= "Training"  </a:t>
            </a:r>
            <a:r>
              <a:rPr lang="en-US" sz="3300" b="1" i="1" dirty="0">
                <a:solidFill>
                  <a:srgbClr val="00B050"/>
                </a:solidFill>
              </a:rPr>
              <a:t>#path for the folder  </a:t>
            </a:r>
            <a:endParaRPr lang="en-US" sz="3300" b="1" i="1" dirty="0" smtClean="0">
              <a:solidFill>
                <a:srgbClr val="00B050"/>
              </a:solidFill>
            </a:endParaRPr>
          </a:p>
          <a:p>
            <a:r>
              <a:rPr lang="en-US" b="1" i="1" dirty="0" smtClean="0"/>
              <a:t>#</a:t>
            </a:r>
            <a:r>
              <a:rPr lang="en-US" b="1" i="1" dirty="0"/>
              <a:t>list all the directories which hold all different images in each </a:t>
            </a:r>
            <a:r>
              <a:rPr lang="en-US" b="1" i="1" dirty="0" smtClean="0"/>
              <a:t>directory</a:t>
            </a:r>
          </a:p>
          <a:p>
            <a:r>
              <a:rPr lang="en-US" sz="2800" b="1" dirty="0" smtClean="0">
                <a:solidFill>
                  <a:srgbClr val="00B050"/>
                </a:solidFill>
              </a:rPr>
              <a:t>directories </a:t>
            </a:r>
            <a:r>
              <a:rPr lang="en-US" sz="2800" b="1" dirty="0">
                <a:solidFill>
                  <a:srgbClr val="00B050"/>
                </a:solidFill>
              </a:rPr>
              <a:t>= [d for d in </a:t>
            </a:r>
            <a:r>
              <a:rPr lang="en-US" sz="2800" b="1" dirty="0" err="1">
                <a:solidFill>
                  <a:srgbClr val="00B050"/>
                </a:solidFill>
              </a:rPr>
              <a:t>os.listdir</a:t>
            </a:r>
            <a:r>
              <a:rPr lang="en-US" sz="2800" b="1" dirty="0">
                <a:solidFill>
                  <a:srgbClr val="00B050"/>
                </a:solidFill>
              </a:rPr>
              <a:t>(</a:t>
            </a:r>
            <a:r>
              <a:rPr lang="en-US" sz="2800" b="1" dirty="0" err="1">
                <a:solidFill>
                  <a:srgbClr val="00B050"/>
                </a:solidFill>
              </a:rPr>
              <a:t>data_dir</a:t>
            </a:r>
            <a:r>
              <a:rPr lang="en-US" sz="2800" b="1" dirty="0">
                <a:solidFill>
                  <a:srgbClr val="00B050"/>
                </a:solidFill>
              </a:rPr>
              <a:t>)</a:t>
            </a:r>
            <a:br>
              <a:rPr lang="en-US" sz="2800" b="1" dirty="0">
                <a:solidFill>
                  <a:srgbClr val="00B050"/>
                </a:solidFill>
              </a:rPr>
            </a:br>
            <a:r>
              <a:rPr lang="en-US" sz="2800" b="1" dirty="0">
                <a:solidFill>
                  <a:srgbClr val="00B050"/>
                </a:solidFill>
              </a:rPr>
              <a:t>              if </a:t>
            </a:r>
            <a:r>
              <a:rPr lang="en-US" sz="2800" b="1" dirty="0" err="1">
                <a:solidFill>
                  <a:srgbClr val="00B050"/>
                </a:solidFill>
              </a:rPr>
              <a:t>os.path.isdir</a:t>
            </a:r>
            <a:r>
              <a:rPr lang="en-US" sz="2800" b="1" dirty="0">
                <a:solidFill>
                  <a:srgbClr val="00B050"/>
                </a:solidFill>
              </a:rPr>
              <a:t>(</a:t>
            </a:r>
            <a:r>
              <a:rPr lang="en-US" sz="2800" b="1" dirty="0" err="1">
                <a:solidFill>
                  <a:srgbClr val="00B050"/>
                </a:solidFill>
              </a:rPr>
              <a:t>os.path.join</a:t>
            </a:r>
            <a:r>
              <a:rPr lang="en-US" sz="2800" b="1" dirty="0">
                <a:solidFill>
                  <a:srgbClr val="00B050"/>
                </a:solidFill>
              </a:rPr>
              <a:t>(</a:t>
            </a:r>
            <a:r>
              <a:rPr lang="en-US" sz="2800" b="1" dirty="0" err="1">
                <a:solidFill>
                  <a:srgbClr val="00B050"/>
                </a:solidFill>
              </a:rPr>
              <a:t>data_dir</a:t>
            </a:r>
            <a:r>
              <a:rPr lang="en-US" sz="2800" b="1" dirty="0">
                <a:solidFill>
                  <a:srgbClr val="00B050"/>
                </a:solidFill>
              </a:rPr>
              <a:t>, d</a:t>
            </a:r>
            <a:r>
              <a:rPr lang="en-US" sz="2800" b="1" dirty="0" smtClean="0">
                <a:solidFill>
                  <a:srgbClr val="00B050"/>
                </a:solidFill>
              </a:rPr>
              <a:t>))]</a:t>
            </a:r>
          </a:p>
          <a:p>
            <a:r>
              <a:rPr lang="en-US" sz="2800" dirty="0" smtClean="0"/>
              <a:t>“””</a:t>
            </a:r>
            <a:r>
              <a:rPr lang="en-US" sz="2800" dirty="0" err="1" smtClean="0"/>
              <a:t>os.listdir</a:t>
            </a:r>
            <a:r>
              <a:rPr lang="en-US" sz="2800" dirty="0" smtClean="0"/>
              <a:t> () :The </a:t>
            </a:r>
            <a:r>
              <a:rPr lang="en-US" sz="2800" dirty="0"/>
              <a:t>method </a:t>
            </a:r>
            <a:r>
              <a:rPr lang="en-US" sz="2800" b="1" dirty="0" err="1"/>
              <a:t>listdir</a:t>
            </a:r>
            <a:r>
              <a:rPr lang="en-US" sz="2800" b="1" dirty="0"/>
              <a:t>()</a:t>
            </a:r>
            <a:r>
              <a:rPr lang="en-US" sz="2800" dirty="0"/>
              <a:t> returns a list containing the names of the entries in the directory given by path. The list is in arbitrary order. It does not include the special entries '.' and '..' even if they are present in the </a:t>
            </a:r>
            <a:r>
              <a:rPr lang="en-US" sz="2800" dirty="0" smtClean="0"/>
              <a:t>directory”””</a:t>
            </a:r>
          </a:p>
          <a:p>
            <a:r>
              <a:rPr lang="en-US" sz="2800" dirty="0" smtClean="0"/>
              <a:t>#</a:t>
            </a:r>
            <a:r>
              <a:rPr lang="en-US" sz="2800" dirty="0" err="1" smtClean="0"/>
              <a:t>os.path.isdir</a:t>
            </a:r>
            <a:r>
              <a:rPr lang="en-US" sz="2800" dirty="0" smtClean="0"/>
              <a:t>() : determine if current path is a directory</a:t>
            </a:r>
          </a:p>
          <a:p>
            <a:r>
              <a:rPr lang="en-US" sz="2800" dirty="0" smtClean="0"/>
              <a:t>#</a:t>
            </a:r>
            <a:r>
              <a:rPr lang="en-US" sz="2800" dirty="0" err="1" smtClean="0"/>
              <a:t>os.path.join</a:t>
            </a:r>
            <a:r>
              <a:rPr lang="en-US" sz="2800" dirty="0" smtClean="0"/>
              <a:t>(</a:t>
            </a:r>
            <a:r>
              <a:rPr lang="en-US" sz="2800" dirty="0" err="1" smtClean="0"/>
              <a:t>x,y</a:t>
            </a:r>
            <a:r>
              <a:rPr lang="en-US" sz="2800" dirty="0" smtClean="0"/>
              <a:t>): give you x\y in Windows, x/y in Linux</a:t>
            </a:r>
          </a:p>
          <a:p>
            <a:r>
              <a:rPr lang="en-US" sz="2800" dirty="0" smtClean="0"/>
              <a:t>#it is different than join function in Python</a:t>
            </a:r>
            <a:endParaRPr lang="en-US" sz="2800" dirty="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46055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Study 3</a:t>
            </a:r>
            <a:endParaRPr lang="en-US" b="1" dirty="0"/>
          </a:p>
        </p:txBody>
      </p:sp>
      <p:sp>
        <p:nvSpPr>
          <p:cNvPr id="3" name="Content Placeholder 2"/>
          <p:cNvSpPr>
            <a:spLocks noGrp="1"/>
          </p:cNvSpPr>
          <p:nvPr>
            <p:ph sz="quarter" idx="1"/>
          </p:nvPr>
        </p:nvSpPr>
        <p:spPr/>
        <p:txBody>
          <a:bodyPr>
            <a:normAutofit/>
          </a:bodyPr>
          <a:lstStyle/>
          <a:p>
            <a:r>
              <a:rPr lang="en-US" sz="2400" b="1" dirty="0">
                <a:solidFill>
                  <a:srgbClr val="00B050"/>
                </a:solidFill>
              </a:rPr>
              <a:t>for d in directories:</a:t>
            </a:r>
            <a:br>
              <a:rPr lang="en-US" sz="2400" b="1" dirty="0">
                <a:solidFill>
                  <a:srgbClr val="00B050"/>
                </a:solidFill>
              </a:rPr>
            </a:br>
            <a:r>
              <a:rPr lang="en-US" sz="2400" b="1" dirty="0">
                <a:solidFill>
                  <a:srgbClr val="00B050"/>
                </a:solidFill>
              </a:rPr>
              <a:t>    images = []</a:t>
            </a:r>
            <a:br>
              <a:rPr lang="en-US" sz="2400" b="1" dirty="0">
                <a:solidFill>
                  <a:srgbClr val="00B050"/>
                </a:solidFill>
              </a:rPr>
            </a:br>
            <a:r>
              <a:rPr lang="en-US" sz="2400" b="1" dirty="0">
                <a:solidFill>
                  <a:srgbClr val="00B050"/>
                </a:solidFill>
              </a:rPr>
              <a:t>    </a:t>
            </a:r>
            <a:r>
              <a:rPr lang="en-US" sz="2400" b="1" dirty="0" err="1">
                <a:solidFill>
                  <a:srgbClr val="00B050"/>
                </a:solidFill>
              </a:rPr>
              <a:t>label_dir</a:t>
            </a:r>
            <a:r>
              <a:rPr lang="en-US" sz="2400" b="1" dirty="0">
                <a:solidFill>
                  <a:srgbClr val="00B050"/>
                </a:solidFill>
              </a:rPr>
              <a:t> = </a:t>
            </a:r>
            <a:r>
              <a:rPr lang="en-US" sz="2400" b="1" dirty="0" err="1">
                <a:solidFill>
                  <a:srgbClr val="00B050"/>
                </a:solidFill>
              </a:rPr>
              <a:t>os.path.join</a:t>
            </a:r>
            <a:r>
              <a:rPr lang="en-US" sz="2400" b="1" dirty="0">
                <a:solidFill>
                  <a:srgbClr val="00B050"/>
                </a:solidFill>
              </a:rPr>
              <a:t>(</a:t>
            </a:r>
            <a:r>
              <a:rPr lang="en-US" sz="2400" b="1" dirty="0" err="1">
                <a:solidFill>
                  <a:srgbClr val="00B050"/>
                </a:solidFill>
              </a:rPr>
              <a:t>data_dir</a:t>
            </a:r>
            <a:r>
              <a:rPr lang="en-US" sz="2400" b="1" dirty="0">
                <a:solidFill>
                  <a:srgbClr val="00B050"/>
                </a:solidFill>
              </a:rPr>
              <a:t>, d)</a:t>
            </a:r>
            <a:br>
              <a:rPr lang="en-US" sz="2400" b="1" dirty="0">
                <a:solidFill>
                  <a:srgbClr val="00B050"/>
                </a:solidFill>
              </a:rPr>
            </a:br>
            <a:r>
              <a:rPr lang="en-US" sz="2400" b="1" dirty="0">
                <a:solidFill>
                  <a:srgbClr val="00B050"/>
                </a:solidFill>
              </a:rPr>
              <a:t>    </a:t>
            </a:r>
            <a:r>
              <a:rPr lang="en-US" sz="2400" b="1" dirty="0" err="1">
                <a:solidFill>
                  <a:srgbClr val="00B050"/>
                </a:solidFill>
              </a:rPr>
              <a:t>file_names</a:t>
            </a:r>
            <a:r>
              <a:rPr lang="en-US" sz="2400" b="1" dirty="0">
                <a:solidFill>
                  <a:srgbClr val="00B050"/>
                </a:solidFill>
              </a:rPr>
              <a:t> = [</a:t>
            </a:r>
            <a:r>
              <a:rPr lang="en-US" sz="2400" b="1" dirty="0" err="1">
                <a:solidFill>
                  <a:srgbClr val="00B050"/>
                </a:solidFill>
              </a:rPr>
              <a:t>os.path.join</a:t>
            </a:r>
            <a:r>
              <a:rPr lang="en-US" sz="2400" b="1" dirty="0">
                <a:solidFill>
                  <a:srgbClr val="00B050"/>
                </a:solidFill>
              </a:rPr>
              <a:t>(</a:t>
            </a:r>
            <a:r>
              <a:rPr lang="en-US" sz="2400" b="1" dirty="0" err="1">
                <a:solidFill>
                  <a:srgbClr val="00B050"/>
                </a:solidFill>
              </a:rPr>
              <a:t>label_dir</a:t>
            </a:r>
            <a:r>
              <a:rPr lang="en-US" sz="2400" b="1" dirty="0">
                <a:solidFill>
                  <a:srgbClr val="00B050"/>
                </a:solidFill>
              </a:rPr>
              <a:t>, f)</a:t>
            </a:r>
            <a:br>
              <a:rPr lang="en-US" sz="2400" b="1" dirty="0">
                <a:solidFill>
                  <a:srgbClr val="00B050"/>
                </a:solidFill>
              </a:rPr>
            </a:br>
            <a:r>
              <a:rPr lang="en-US" sz="2400" b="1" dirty="0">
                <a:solidFill>
                  <a:srgbClr val="00B050"/>
                </a:solidFill>
              </a:rPr>
              <a:t>                  for f in </a:t>
            </a:r>
            <a:r>
              <a:rPr lang="en-US" sz="2400" b="1" dirty="0" err="1">
                <a:solidFill>
                  <a:srgbClr val="00B050"/>
                </a:solidFill>
              </a:rPr>
              <a:t>os.listdir</a:t>
            </a:r>
            <a:r>
              <a:rPr lang="en-US" sz="2400" b="1" dirty="0">
                <a:solidFill>
                  <a:srgbClr val="00B050"/>
                </a:solidFill>
              </a:rPr>
              <a:t>(</a:t>
            </a:r>
            <a:r>
              <a:rPr lang="en-US" sz="2400" b="1" dirty="0" err="1">
                <a:solidFill>
                  <a:srgbClr val="00B050"/>
                </a:solidFill>
              </a:rPr>
              <a:t>label_dir</a:t>
            </a:r>
            <a:r>
              <a:rPr lang="en-US" sz="2400" b="1" dirty="0">
                <a:solidFill>
                  <a:srgbClr val="00B050"/>
                </a:solidFill>
              </a:rPr>
              <a:t>)</a:t>
            </a:r>
            <a:br>
              <a:rPr lang="en-US" sz="2400" b="1" dirty="0">
                <a:solidFill>
                  <a:srgbClr val="00B050"/>
                </a:solidFill>
              </a:rPr>
            </a:br>
            <a:r>
              <a:rPr lang="en-US" sz="2400" b="1" dirty="0">
                <a:solidFill>
                  <a:srgbClr val="00B050"/>
                </a:solidFill>
              </a:rPr>
              <a:t>                  if </a:t>
            </a:r>
            <a:r>
              <a:rPr lang="en-US" sz="2400" b="1" dirty="0" err="1">
                <a:solidFill>
                  <a:srgbClr val="00B050"/>
                </a:solidFill>
              </a:rPr>
              <a:t>f.endswith</a:t>
            </a:r>
            <a:r>
              <a:rPr lang="en-US" sz="2400" b="1" dirty="0">
                <a:solidFill>
                  <a:srgbClr val="00B050"/>
                </a:solidFill>
              </a:rPr>
              <a:t>(".ppm") or </a:t>
            </a:r>
            <a:r>
              <a:rPr lang="en-US" sz="2400" b="1" dirty="0" smtClean="0">
                <a:solidFill>
                  <a:srgbClr val="00B050"/>
                </a:solidFill>
              </a:rPr>
              <a:t>			 </a:t>
            </a:r>
            <a:r>
              <a:rPr lang="en-US" sz="2400" b="1" dirty="0">
                <a:solidFill>
                  <a:srgbClr val="00B050"/>
                </a:solidFill>
              </a:rPr>
              <a:t> </a:t>
            </a:r>
            <a:r>
              <a:rPr lang="en-US" sz="2400" b="1" dirty="0" smtClean="0">
                <a:solidFill>
                  <a:srgbClr val="00B050"/>
                </a:solidFill>
              </a:rPr>
              <a:t>     		   </a:t>
            </a:r>
            <a:r>
              <a:rPr lang="en-US" sz="2400" b="1" dirty="0" err="1" smtClean="0">
                <a:solidFill>
                  <a:srgbClr val="00B050"/>
                </a:solidFill>
              </a:rPr>
              <a:t>f.endswith</a:t>
            </a:r>
            <a:r>
              <a:rPr lang="en-US" sz="2400" b="1" dirty="0">
                <a:solidFill>
                  <a:srgbClr val="00B050"/>
                </a:solidFill>
              </a:rPr>
              <a:t>(".JPG</a:t>
            </a:r>
            <a:r>
              <a:rPr lang="en-US" sz="2400" b="1" dirty="0" smtClean="0">
                <a:solidFill>
                  <a:srgbClr val="00B050"/>
                </a:solidFill>
              </a:rPr>
              <a:t>")</a:t>
            </a:r>
            <a:r>
              <a:rPr lang="en-US" sz="2400" b="1" dirty="0">
                <a:solidFill>
                  <a:srgbClr val="00B050"/>
                </a:solidFill>
              </a:rPr>
              <a:t> </a:t>
            </a:r>
            <a:r>
              <a:rPr lang="en-US" sz="2400" b="1" dirty="0" smtClean="0">
                <a:solidFill>
                  <a:srgbClr val="00B050"/>
                </a:solidFill>
              </a:rPr>
              <a:t>or          		 		   </a:t>
            </a:r>
            <a:r>
              <a:rPr lang="en-US" sz="2400" b="1" dirty="0" err="1" smtClean="0">
                <a:solidFill>
                  <a:srgbClr val="00B050"/>
                </a:solidFill>
              </a:rPr>
              <a:t>f.endswith</a:t>
            </a:r>
            <a:r>
              <a:rPr lang="en-US" sz="2400" b="1" dirty="0">
                <a:solidFill>
                  <a:srgbClr val="00B050"/>
                </a:solidFill>
              </a:rPr>
              <a:t>(".</a:t>
            </a:r>
            <a:r>
              <a:rPr lang="en-US" sz="2400" b="1" dirty="0" err="1">
                <a:solidFill>
                  <a:srgbClr val="00B050"/>
                </a:solidFill>
              </a:rPr>
              <a:t>png</a:t>
            </a:r>
            <a:r>
              <a:rPr lang="en-US" sz="2400" b="1" dirty="0" smtClean="0">
                <a:solidFill>
                  <a:srgbClr val="00B050"/>
                </a:solidFill>
              </a:rPr>
              <a:t>")]</a:t>
            </a:r>
          </a:p>
          <a:p>
            <a:r>
              <a:rPr lang="en-US" sz="2800" b="1" dirty="0" smtClean="0"/>
              <a:t># can you tell me what this code is doing?</a:t>
            </a:r>
            <a:endParaRPr lang="en-US" sz="2800" b="1" dirty="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12977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More Human Readable Version</a:t>
            </a:r>
            <a:endParaRPr lang="en-US" b="1" dirty="0"/>
          </a:p>
        </p:txBody>
      </p:sp>
      <p:sp>
        <p:nvSpPr>
          <p:cNvPr id="3" name="Content Placeholder 2"/>
          <p:cNvSpPr>
            <a:spLocks noGrp="1"/>
          </p:cNvSpPr>
          <p:nvPr>
            <p:ph sz="quarter" idx="1"/>
          </p:nvPr>
        </p:nvSpPr>
        <p:spPr/>
        <p:txBody>
          <a:bodyPr>
            <a:normAutofit fontScale="85000" lnSpcReduction="20000"/>
          </a:bodyPr>
          <a:lstStyle/>
          <a:p>
            <a:r>
              <a:rPr lang="en-US" sz="2400" b="1" dirty="0" err="1">
                <a:solidFill>
                  <a:srgbClr val="00B050"/>
                </a:solidFill>
              </a:rPr>
              <a:t>file_names</a:t>
            </a:r>
            <a:r>
              <a:rPr lang="en-US" sz="2400" b="1" dirty="0">
                <a:solidFill>
                  <a:srgbClr val="00B050"/>
                </a:solidFill>
              </a:rPr>
              <a:t> = [</a:t>
            </a:r>
            <a:r>
              <a:rPr lang="en-US" sz="2400" b="1" dirty="0" err="1">
                <a:solidFill>
                  <a:srgbClr val="00B050"/>
                </a:solidFill>
              </a:rPr>
              <a:t>os.path.join</a:t>
            </a:r>
            <a:r>
              <a:rPr lang="en-US" sz="2400" b="1" dirty="0">
                <a:solidFill>
                  <a:srgbClr val="00B050"/>
                </a:solidFill>
              </a:rPr>
              <a:t>(</a:t>
            </a:r>
            <a:r>
              <a:rPr lang="en-US" sz="2400" b="1" dirty="0" err="1">
                <a:solidFill>
                  <a:srgbClr val="00B050"/>
                </a:solidFill>
              </a:rPr>
              <a:t>label_dir</a:t>
            </a:r>
            <a:r>
              <a:rPr lang="en-US" sz="2400" b="1" dirty="0">
                <a:solidFill>
                  <a:srgbClr val="00B050"/>
                </a:solidFill>
              </a:rPr>
              <a:t>, f)</a:t>
            </a:r>
            <a:br>
              <a:rPr lang="en-US" sz="2400" b="1" dirty="0">
                <a:solidFill>
                  <a:srgbClr val="00B050"/>
                </a:solidFill>
              </a:rPr>
            </a:br>
            <a:r>
              <a:rPr lang="en-US" sz="2400" b="1" dirty="0">
                <a:solidFill>
                  <a:srgbClr val="00B050"/>
                </a:solidFill>
              </a:rPr>
              <a:t>                  for f in </a:t>
            </a:r>
            <a:r>
              <a:rPr lang="en-US" sz="2400" b="1" dirty="0" err="1">
                <a:solidFill>
                  <a:srgbClr val="00B050"/>
                </a:solidFill>
              </a:rPr>
              <a:t>os.listdir</a:t>
            </a:r>
            <a:r>
              <a:rPr lang="en-US" sz="2400" b="1" dirty="0">
                <a:solidFill>
                  <a:srgbClr val="00B050"/>
                </a:solidFill>
              </a:rPr>
              <a:t>(</a:t>
            </a:r>
            <a:r>
              <a:rPr lang="en-US" sz="2400" b="1" dirty="0" err="1">
                <a:solidFill>
                  <a:srgbClr val="00B050"/>
                </a:solidFill>
              </a:rPr>
              <a:t>label_dir</a:t>
            </a:r>
            <a:r>
              <a:rPr lang="en-US" sz="2400" b="1" dirty="0">
                <a:solidFill>
                  <a:srgbClr val="00B050"/>
                </a:solidFill>
              </a:rPr>
              <a:t>)</a:t>
            </a:r>
            <a:br>
              <a:rPr lang="en-US" sz="2400" b="1" dirty="0">
                <a:solidFill>
                  <a:srgbClr val="00B050"/>
                </a:solidFill>
              </a:rPr>
            </a:br>
            <a:r>
              <a:rPr lang="en-US" sz="2400" b="1" dirty="0">
                <a:solidFill>
                  <a:srgbClr val="00B050"/>
                </a:solidFill>
              </a:rPr>
              <a:t>                  if </a:t>
            </a:r>
            <a:r>
              <a:rPr lang="en-US" sz="2400" b="1" dirty="0" err="1">
                <a:solidFill>
                  <a:srgbClr val="00B050"/>
                </a:solidFill>
              </a:rPr>
              <a:t>f.endswith</a:t>
            </a:r>
            <a:r>
              <a:rPr lang="en-US" sz="2400" b="1" dirty="0">
                <a:solidFill>
                  <a:srgbClr val="00B050"/>
                </a:solidFill>
              </a:rPr>
              <a:t>(".ppm") or </a:t>
            </a:r>
            <a:r>
              <a:rPr lang="en-US" sz="2400" b="1" dirty="0" err="1">
                <a:solidFill>
                  <a:srgbClr val="00B050"/>
                </a:solidFill>
              </a:rPr>
              <a:t>f.endswith</a:t>
            </a:r>
            <a:r>
              <a:rPr lang="en-US" sz="2400" b="1" dirty="0">
                <a:solidFill>
                  <a:srgbClr val="00B050"/>
                </a:solidFill>
              </a:rPr>
              <a:t>(".JPG")</a:t>
            </a:r>
            <a:br>
              <a:rPr lang="en-US" sz="2400" b="1" dirty="0">
                <a:solidFill>
                  <a:srgbClr val="00B050"/>
                </a:solidFill>
              </a:rPr>
            </a:br>
            <a:r>
              <a:rPr lang="en-US" sz="2400" b="1" dirty="0">
                <a:solidFill>
                  <a:srgbClr val="00B050"/>
                </a:solidFill>
              </a:rPr>
              <a:t>                  or </a:t>
            </a:r>
            <a:r>
              <a:rPr lang="en-US" sz="2400" b="1" dirty="0" err="1">
                <a:solidFill>
                  <a:srgbClr val="00B050"/>
                </a:solidFill>
              </a:rPr>
              <a:t>f.endswith</a:t>
            </a:r>
            <a:r>
              <a:rPr lang="en-US" sz="2400" b="1" dirty="0">
                <a:solidFill>
                  <a:srgbClr val="00B050"/>
                </a:solidFill>
              </a:rPr>
              <a:t>(".</a:t>
            </a:r>
            <a:r>
              <a:rPr lang="en-US" sz="2400" b="1" dirty="0" err="1">
                <a:solidFill>
                  <a:srgbClr val="00B050"/>
                </a:solidFill>
              </a:rPr>
              <a:t>png</a:t>
            </a:r>
            <a:r>
              <a:rPr lang="en-US" sz="2400" b="1" dirty="0">
                <a:solidFill>
                  <a:srgbClr val="00B050"/>
                </a:solidFill>
              </a:rPr>
              <a:t>")]</a:t>
            </a:r>
          </a:p>
          <a:p>
            <a:r>
              <a:rPr lang="en-US" sz="3900" b="1" dirty="0" smtClean="0"/>
              <a:t>#But we want you do this way:</a:t>
            </a:r>
          </a:p>
          <a:p>
            <a:r>
              <a:rPr lang="en-US" sz="3900" b="1" dirty="0" smtClean="0"/>
              <a:t>#KISS: Keep It </a:t>
            </a:r>
            <a:r>
              <a:rPr lang="en-US" sz="3900" b="1" dirty="0"/>
              <a:t>S</a:t>
            </a:r>
            <a:r>
              <a:rPr lang="en-US" sz="3900" b="1" dirty="0" smtClean="0"/>
              <a:t>imple and Stupid</a:t>
            </a:r>
          </a:p>
          <a:p>
            <a:r>
              <a:rPr lang="en-US" sz="2400" b="1" dirty="0" err="1" smtClean="0">
                <a:solidFill>
                  <a:srgbClr val="00B050"/>
                </a:solidFill>
              </a:rPr>
              <a:t>file_names</a:t>
            </a:r>
            <a:r>
              <a:rPr lang="en-US" sz="2400" b="1" dirty="0" smtClean="0">
                <a:solidFill>
                  <a:srgbClr val="00B050"/>
                </a:solidFill>
              </a:rPr>
              <a:t> = []</a:t>
            </a:r>
          </a:p>
          <a:p>
            <a:r>
              <a:rPr lang="en-US" sz="2400" b="1" dirty="0" smtClean="0">
                <a:solidFill>
                  <a:srgbClr val="00B050"/>
                </a:solidFill>
              </a:rPr>
              <a:t>for </a:t>
            </a:r>
            <a:r>
              <a:rPr lang="en-US" sz="2400" b="1" dirty="0">
                <a:solidFill>
                  <a:srgbClr val="00B050"/>
                </a:solidFill>
              </a:rPr>
              <a:t>f in </a:t>
            </a:r>
            <a:r>
              <a:rPr lang="en-US" sz="2400" b="1" dirty="0" err="1" smtClean="0">
                <a:solidFill>
                  <a:srgbClr val="00B050"/>
                </a:solidFill>
              </a:rPr>
              <a:t>os.listdir</a:t>
            </a:r>
            <a:r>
              <a:rPr lang="en-US" sz="2400" b="1" dirty="0" smtClean="0">
                <a:solidFill>
                  <a:srgbClr val="00B050"/>
                </a:solidFill>
              </a:rPr>
              <a:t>(</a:t>
            </a:r>
            <a:r>
              <a:rPr lang="en-US" sz="2400" b="1" dirty="0" err="1" smtClean="0">
                <a:solidFill>
                  <a:srgbClr val="00B050"/>
                </a:solidFill>
              </a:rPr>
              <a:t>label_dir</a:t>
            </a:r>
            <a:r>
              <a:rPr lang="en-US" sz="2400" b="1" dirty="0" smtClean="0">
                <a:solidFill>
                  <a:srgbClr val="00B050"/>
                </a:solidFill>
              </a:rPr>
              <a:t>)</a:t>
            </a:r>
            <a:endParaRPr lang="en-US" sz="2400" b="1" dirty="0">
              <a:solidFill>
                <a:srgbClr val="00B050"/>
              </a:solidFill>
            </a:endParaRPr>
          </a:p>
          <a:p>
            <a:r>
              <a:rPr lang="en-US" sz="2400" b="1" dirty="0" smtClean="0">
                <a:solidFill>
                  <a:srgbClr val="00B050"/>
                </a:solidFill>
              </a:rPr>
              <a:t>       </a:t>
            </a:r>
            <a:r>
              <a:rPr lang="en-US" sz="1800" b="1" dirty="0" smtClean="0">
                <a:solidFill>
                  <a:srgbClr val="00B050"/>
                </a:solidFill>
              </a:rPr>
              <a:t>if </a:t>
            </a:r>
            <a:r>
              <a:rPr lang="en-US" sz="1800" b="1" dirty="0" err="1">
                <a:solidFill>
                  <a:srgbClr val="00B050"/>
                </a:solidFill>
              </a:rPr>
              <a:t>f.endswith</a:t>
            </a:r>
            <a:r>
              <a:rPr lang="en-US" sz="1800" b="1" dirty="0">
                <a:solidFill>
                  <a:srgbClr val="00B050"/>
                </a:solidFill>
              </a:rPr>
              <a:t>(".ppm") or </a:t>
            </a:r>
            <a:r>
              <a:rPr lang="en-US" sz="1800" b="1" dirty="0" smtClean="0">
                <a:solidFill>
                  <a:srgbClr val="00B050"/>
                </a:solidFill>
              </a:rPr>
              <a:t> </a:t>
            </a:r>
            <a:r>
              <a:rPr lang="en-US" sz="1800" b="1" dirty="0" err="1" smtClean="0">
                <a:solidFill>
                  <a:srgbClr val="00B050"/>
                </a:solidFill>
              </a:rPr>
              <a:t>f.endswith</a:t>
            </a:r>
            <a:r>
              <a:rPr lang="en-US" sz="1800" b="1" dirty="0">
                <a:solidFill>
                  <a:srgbClr val="00B050"/>
                </a:solidFill>
              </a:rPr>
              <a:t>(".</a:t>
            </a:r>
            <a:r>
              <a:rPr lang="en-US" sz="1800" b="1" dirty="0" smtClean="0">
                <a:solidFill>
                  <a:srgbClr val="00B050"/>
                </a:solidFill>
              </a:rPr>
              <a:t>JPG“) or </a:t>
            </a:r>
            <a:r>
              <a:rPr lang="en-US" sz="1800" b="1" dirty="0" err="1" smtClean="0">
                <a:solidFill>
                  <a:srgbClr val="00B050"/>
                </a:solidFill>
              </a:rPr>
              <a:t>f.endswith</a:t>
            </a:r>
            <a:r>
              <a:rPr lang="en-US" sz="1800" b="1" dirty="0">
                <a:solidFill>
                  <a:srgbClr val="00B050"/>
                </a:solidFill>
              </a:rPr>
              <a:t>(".</a:t>
            </a:r>
            <a:r>
              <a:rPr lang="en-US" sz="1800" b="1" dirty="0" err="1">
                <a:solidFill>
                  <a:srgbClr val="00B050"/>
                </a:solidFill>
              </a:rPr>
              <a:t>png</a:t>
            </a:r>
            <a:r>
              <a:rPr lang="en-US" sz="1800" b="1" dirty="0" smtClean="0">
                <a:solidFill>
                  <a:srgbClr val="00B050"/>
                </a:solidFill>
              </a:rPr>
              <a:t>"):</a:t>
            </a:r>
          </a:p>
          <a:p>
            <a:r>
              <a:rPr lang="en-US" sz="2400" b="1" dirty="0" smtClean="0">
                <a:solidFill>
                  <a:srgbClr val="00B050"/>
                </a:solidFill>
              </a:rPr>
              <a:t>             </a:t>
            </a:r>
            <a:r>
              <a:rPr lang="en-US" sz="2400" b="1" dirty="0" err="1" smtClean="0">
                <a:solidFill>
                  <a:srgbClr val="00B050"/>
                </a:solidFill>
              </a:rPr>
              <a:t>file_names.append</a:t>
            </a:r>
            <a:r>
              <a:rPr lang="en-US" sz="2400" b="1" dirty="0" smtClean="0">
                <a:solidFill>
                  <a:srgbClr val="00B050"/>
                </a:solidFill>
              </a:rPr>
              <a:t>(</a:t>
            </a:r>
            <a:r>
              <a:rPr lang="en-US" sz="2400" b="1" dirty="0" err="1" smtClean="0">
                <a:solidFill>
                  <a:srgbClr val="00B050"/>
                </a:solidFill>
              </a:rPr>
              <a:t>os.path.join</a:t>
            </a:r>
            <a:r>
              <a:rPr lang="en-US" sz="2400" b="1" dirty="0" smtClean="0">
                <a:solidFill>
                  <a:srgbClr val="00B050"/>
                </a:solidFill>
              </a:rPr>
              <a:t>(</a:t>
            </a:r>
            <a:r>
              <a:rPr lang="en-US" sz="2400" b="1" dirty="0" err="1" smtClean="0">
                <a:solidFill>
                  <a:srgbClr val="00B050"/>
                </a:solidFill>
              </a:rPr>
              <a:t>label_dir</a:t>
            </a:r>
            <a:r>
              <a:rPr lang="en-US" sz="2400" b="1" dirty="0">
                <a:solidFill>
                  <a:srgbClr val="00B050"/>
                </a:solidFill>
              </a:rPr>
              <a:t>, f))</a:t>
            </a:r>
          </a:p>
          <a:p>
            <a:pPr marL="0" indent="0">
              <a:buNone/>
            </a:pPr>
            <a:r>
              <a:rPr lang="en-US" sz="4400" dirty="0" smtClean="0">
                <a:solidFill>
                  <a:srgbClr val="FFC000"/>
                </a:solidFill>
              </a:rPr>
              <a:t>  </a:t>
            </a:r>
            <a:r>
              <a:rPr lang="en-US" sz="4400" dirty="0">
                <a:solidFill>
                  <a:srgbClr val="FFC000"/>
                </a:solidFill>
              </a:rPr>
              <a:t/>
            </a:r>
            <a:br>
              <a:rPr lang="en-US" sz="4400" dirty="0">
                <a:solidFill>
                  <a:srgbClr val="FFC000"/>
                </a:solidFill>
              </a:rPr>
            </a:br>
            <a:endParaRPr lang="en-US" sz="4400" dirty="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70016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 Study </a:t>
            </a:r>
            <a:r>
              <a:rPr lang="en-US" b="1" dirty="0" smtClean="0"/>
              <a:t>4</a:t>
            </a:r>
            <a:endParaRPr lang="en-US" dirty="0"/>
          </a:p>
        </p:txBody>
      </p:sp>
      <p:sp>
        <p:nvSpPr>
          <p:cNvPr id="3" name="Content Placeholder 2"/>
          <p:cNvSpPr>
            <a:spLocks noGrp="1"/>
          </p:cNvSpPr>
          <p:nvPr>
            <p:ph sz="quarter" idx="1"/>
          </p:nvPr>
        </p:nvSpPr>
        <p:spPr/>
        <p:txBody>
          <a:bodyPr/>
          <a:lstStyle/>
          <a:p>
            <a:r>
              <a:rPr lang="en-US" b="1" dirty="0">
                <a:solidFill>
                  <a:srgbClr val="00B050"/>
                </a:solidFill>
              </a:rPr>
              <a:t>for </a:t>
            </a:r>
            <a:r>
              <a:rPr lang="en-US" dirty="0">
                <a:solidFill>
                  <a:srgbClr val="00B050"/>
                </a:solidFill>
              </a:rPr>
              <a:t>f </a:t>
            </a:r>
            <a:r>
              <a:rPr lang="en-US" b="1" dirty="0">
                <a:solidFill>
                  <a:srgbClr val="00B050"/>
                </a:solidFill>
              </a:rPr>
              <a:t>in </a:t>
            </a:r>
            <a:r>
              <a:rPr lang="en-US" dirty="0" err="1">
                <a:solidFill>
                  <a:srgbClr val="00B050"/>
                </a:solidFill>
              </a:rPr>
              <a:t>file_names</a:t>
            </a:r>
            <a:r>
              <a:rPr lang="en-US" dirty="0">
                <a:solidFill>
                  <a:srgbClr val="00B050"/>
                </a:solidFill>
              </a:rPr>
              <a:t>:</a:t>
            </a:r>
            <a:br>
              <a:rPr lang="en-US" dirty="0">
                <a:solidFill>
                  <a:srgbClr val="00B050"/>
                </a:solidFill>
              </a:rPr>
            </a:br>
            <a:r>
              <a:rPr lang="en-US" dirty="0">
                <a:solidFill>
                  <a:srgbClr val="00B050"/>
                </a:solidFill>
              </a:rPr>
              <a:t>    </a:t>
            </a:r>
            <a:r>
              <a:rPr lang="en-US" dirty="0" err="1">
                <a:solidFill>
                  <a:srgbClr val="00B050"/>
                </a:solidFill>
              </a:rPr>
              <a:t>img</a:t>
            </a:r>
            <a:r>
              <a:rPr lang="en-US" dirty="0">
                <a:solidFill>
                  <a:srgbClr val="00B050"/>
                </a:solidFill>
              </a:rPr>
              <a:t> = cv2.imread(f)</a:t>
            </a:r>
            <a:br>
              <a:rPr lang="en-US" dirty="0">
                <a:solidFill>
                  <a:srgbClr val="00B050"/>
                </a:solidFill>
              </a:rPr>
            </a:br>
            <a:r>
              <a:rPr lang="en-US" dirty="0">
                <a:solidFill>
                  <a:srgbClr val="00B050"/>
                </a:solidFill>
              </a:rPr>
              <a:t>    </a:t>
            </a:r>
            <a:r>
              <a:rPr lang="en-US" b="1" dirty="0">
                <a:solidFill>
                  <a:srgbClr val="00B050"/>
                </a:solidFill>
              </a:rPr>
              <a:t>if </a:t>
            </a:r>
            <a:r>
              <a:rPr lang="en-US" dirty="0" err="1">
                <a:solidFill>
                  <a:srgbClr val="00B050"/>
                </a:solidFill>
              </a:rPr>
              <a:t>img</a:t>
            </a:r>
            <a:r>
              <a:rPr lang="en-US" dirty="0">
                <a:solidFill>
                  <a:srgbClr val="00B050"/>
                </a:solidFill>
              </a:rPr>
              <a:t> </a:t>
            </a:r>
            <a:r>
              <a:rPr lang="en-US" b="1" dirty="0">
                <a:solidFill>
                  <a:srgbClr val="00B050"/>
                </a:solidFill>
              </a:rPr>
              <a:t>is not </a:t>
            </a:r>
            <a:r>
              <a:rPr lang="en-US" dirty="0">
                <a:solidFill>
                  <a:srgbClr val="00B050"/>
                </a:solidFill>
              </a:rPr>
              <a:t>None:</a:t>
            </a:r>
            <a:br>
              <a:rPr lang="en-US" dirty="0">
                <a:solidFill>
                  <a:srgbClr val="00B050"/>
                </a:solidFill>
              </a:rPr>
            </a:br>
            <a:r>
              <a:rPr lang="en-US" dirty="0">
                <a:solidFill>
                  <a:srgbClr val="00B050"/>
                </a:solidFill>
              </a:rPr>
              <a:t>        </a:t>
            </a:r>
            <a:r>
              <a:rPr lang="en-US" b="1" dirty="0">
                <a:solidFill>
                  <a:srgbClr val="00B050"/>
                </a:solidFill>
              </a:rPr>
              <a:t>print</a:t>
            </a:r>
            <a:r>
              <a:rPr lang="en-US" dirty="0">
                <a:solidFill>
                  <a:srgbClr val="00B050"/>
                </a:solidFill>
              </a:rPr>
              <a:t>(</a:t>
            </a:r>
            <a:r>
              <a:rPr lang="en-US" b="1" dirty="0">
                <a:solidFill>
                  <a:srgbClr val="00B050"/>
                </a:solidFill>
              </a:rPr>
              <a:t>"Processing" </a:t>
            </a:r>
            <a:r>
              <a:rPr lang="en-US" dirty="0">
                <a:solidFill>
                  <a:srgbClr val="00B050"/>
                </a:solidFill>
              </a:rPr>
              <a:t>+ f</a:t>
            </a:r>
            <a:r>
              <a:rPr lang="en-US" dirty="0" smtClean="0">
                <a:solidFill>
                  <a:srgbClr val="00B050"/>
                </a:solidFill>
              </a:rPr>
              <a:t>)</a:t>
            </a:r>
          </a:p>
          <a:p>
            <a:r>
              <a:rPr lang="en-US" b="1" dirty="0" smtClean="0"/>
              <a:t># </a:t>
            </a:r>
            <a:r>
              <a:rPr lang="en-US" b="1" dirty="0" err="1" smtClean="0"/>
              <a:t>img</a:t>
            </a:r>
            <a:r>
              <a:rPr lang="en-US" b="1" dirty="0" smtClean="0"/>
              <a:t> is a MAT class, please refer to </a:t>
            </a:r>
            <a:r>
              <a:rPr lang="en-US" b="1" dirty="0" err="1" smtClean="0"/>
              <a:t>OpenCV</a:t>
            </a:r>
            <a:r>
              <a:rPr lang="en-US" b="1" dirty="0" smtClean="0"/>
              <a:t> document </a:t>
            </a:r>
          </a:p>
          <a:p>
            <a:r>
              <a:rPr lang="en-US" b="1" dirty="0" smtClean="0"/>
              <a:t># </a:t>
            </a:r>
            <a:r>
              <a:rPr lang="en-US" b="1" dirty="0" err="1" smtClean="0"/>
              <a:t>img</a:t>
            </a:r>
            <a:r>
              <a:rPr lang="en-US" b="1" dirty="0" smtClean="0"/>
              <a:t> has many members and functions</a:t>
            </a:r>
          </a:p>
          <a:p>
            <a:r>
              <a:rPr lang="en-US" b="1" dirty="0" smtClean="0"/>
              <a:t># includes </a:t>
            </a:r>
            <a:r>
              <a:rPr lang="en-US" b="1" dirty="0" err="1" smtClean="0"/>
              <a:t>img.shape</a:t>
            </a:r>
            <a:r>
              <a:rPr lang="en-US" b="1" dirty="0" smtClean="0"/>
              <a:t>[1] image width</a:t>
            </a:r>
            <a:endParaRPr lang="en-US" b="1" dirty="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48974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 Study </a:t>
            </a:r>
            <a:r>
              <a:rPr lang="en-US" b="1" dirty="0" smtClean="0"/>
              <a:t>5</a:t>
            </a:r>
            <a:endParaRPr lang="en-US" dirty="0"/>
          </a:p>
        </p:txBody>
      </p:sp>
      <p:sp>
        <p:nvSpPr>
          <p:cNvPr id="3" name="Content Placeholder 2"/>
          <p:cNvSpPr>
            <a:spLocks noGrp="1"/>
          </p:cNvSpPr>
          <p:nvPr>
            <p:ph sz="quarter" idx="1"/>
          </p:nvPr>
        </p:nvSpPr>
        <p:spPr/>
        <p:txBody>
          <a:bodyPr>
            <a:normAutofit/>
          </a:bodyPr>
          <a:lstStyle/>
          <a:p>
            <a:r>
              <a:rPr lang="en-US" sz="2400" b="1" dirty="0">
                <a:solidFill>
                  <a:srgbClr val="00B050"/>
                </a:solidFill>
              </a:rPr>
              <a:t>M = cv2.getRotationMatrix2D((</a:t>
            </a:r>
            <a:r>
              <a:rPr lang="en-US" sz="2400" b="1" dirty="0" err="1">
                <a:solidFill>
                  <a:srgbClr val="00B050"/>
                </a:solidFill>
              </a:rPr>
              <a:t>img.shape</a:t>
            </a:r>
            <a:r>
              <a:rPr lang="en-US" sz="2400" b="1" dirty="0">
                <a:solidFill>
                  <a:srgbClr val="00B050"/>
                </a:solidFill>
              </a:rPr>
              <a:t>[1] / 2, </a:t>
            </a:r>
            <a:r>
              <a:rPr lang="en-US" sz="2400" b="1" dirty="0" err="1">
                <a:solidFill>
                  <a:srgbClr val="00B050"/>
                </a:solidFill>
              </a:rPr>
              <a:t>img.shape</a:t>
            </a:r>
            <a:r>
              <a:rPr lang="en-US" sz="2400" b="1" dirty="0">
                <a:solidFill>
                  <a:srgbClr val="00B050"/>
                </a:solidFill>
              </a:rPr>
              <a:t>[0] / 2</a:t>
            </a:r>
            <a:r>
              <a:rPr lang="en-US" sz="2400" b="1" dirty="0" smtClean="0">
                <a:solidFill>
                  <a:srgbClr val="00B050"/>
                </a:solidFill>
              </a:rPr>
              <a:t>),10</a:t>
            </a:r>
            <a:r>
              <a:rPr lang="en-US" sz="2400" b="1" dirty="0">
                <a:solidFill>
                  <a:srgbClr val="00B050"/>
                </a:solidFill>
              </a:rPr>
              <a:t>, 1)  </a:t>
            </a:r>
            <a:endParaRPr lang="en-US" sz="2400" b="1" dirty="0" smtClean="0">
              <a:solidFill>
                <a:srgbClr val="00B050"/>
              </a:solidFill>
            </a:endParaRPr>
          </a:p>
          <a:p>
            <a:r>
              <a:rPr lang="en-US" sz="2400" b="1" i="1" dirty="0" smtClean="0"/>
              <a:t># </a:t>
            </a:r>
            <a:r>
              <a:rPr lang="en-US" sz="2400" b="1" i="1" dirty="0"/>
              <a:t>rotation matrix by 10 </a:t>
            </a:r>
            <a:r>
              <a:rPr lang="en-US" sz="2400" b="1" i="1" dirty="0" smtClean="0"/>
              <a:t>degrees</a:t>
            </a:r>
          </a:p>
          <a:p>
            <a:r>
              <a:rPr lang="en-US" sz="2400" b="1" dirty="0">
                <a:solidFill>
                  <a:srgbClr val="00B050"/>
                </a:solidFill>
              </a:rPr>
              <a:t>rotate1 = cv2.warpAffine(</a:t>
            </a:r>
            <a:r>
              <a:rPr lang="en-US" sz="2400" b="1" dirty="0" err="1">
                <a:solidFill>
                  <a:srgbClr val="00B050"/>
                </a:solidFill>
              </a:rPr>
              <a:t>img</a:t>
            </a:r>
            <a:r>
              <a:rPr lang="en-US" sz="2400" b="1" dirty="0">
                <a:solidFill>
                  <a:srgbClr val="00B050"/>
                </a:solidFill>
              </a:rPr>
              <a:t>, M, (</a:t>
            </a:r>
            <a:r>
              <a:rPr lang="en-US" sz="2400" b="1" dirty="0" err="1">
                <a:solidFill>
                  <a:srgbClr val="00B050"/>
                </a:solidFill>
              </a:rPr>
              <a:t>img.shape</a:t>
            </a:r>
            <a:r>
              <a:rPr lang="en-US" sz="2400" b="1" dirty="0">
                <a:solidFill>
                  <a:srgbClr val="00B050"/>
                </a:solidFill>
              </a:rPr>
              <a:t>[1], </a:t>
            </a:r>
            <a:r>
              <a:rPr lang="en-US" sz="2400" b="1" dirty="0" err="1">
                <a:solidFill>
                  <a:srgbClr val="00B050"/>
                </a:solidFill>
              </a:rPr>
              <a:t>img.shape</a:t>
            </a:r>
            <a:r>
              <a:rPr lang="en-US" sz="2400" b="1" dirty="0">
                <a:solidFill>
                  <a:srgbClr val="00B050"/>
                </a:solidFill>
              </a:rPr>
              <a:t>[0</a:t>
            </a:r>
            <a:r>
              <a:rPr lang="en-US" sz="2400" b="1" dirty="0" smtClean="0">
                <a:solidFill>
                  <a:srgbClr val="00B050"/>
                </a:solidFill>
              </a:rPr>
              <a:t>]))</a:t>
            </a:r>
          </a:p>
          <a:p>
            <a:r>
              <a:rPr lang="en-US" sz="2400" b="1" i="1" dirty="0" smtClean="0"/>
              <a:t># </a:t>
            </a:r>
            <a:r>
              <a:rPr lang="en-US" sz="2400" b="1" i="1" dirty="0"/>
              <a:t>rotate image and assign it </a:t>
            </a:r>
            <a:r>
              <a:rPr lang="en-US" sz="2400" b="1" i="1" dirty="0" smtClean="0"/>
              <a:t>back</a:t>
            </a:r>
          </a:p>
          <a:p>
            <a:r>
              <a:rPr lang="en-US" sz="2400" b="1" dirty="0">
                <a:solidFill>
                  <a:srgbClr val="00B050"/>
                </a:solidFill>
              </a:rPr>
              <a:t>blur1 = cv2.GaussianBlur(</a:t>
            </a:r>
            <a:r>
              <a:rPr lang="en-US" sz="2400" b="1" dirty="0" err="1">
                <a:solidFill>
                  <a:srgbClr val="00B050"/>
                </a:solidFill>
              </a:rPr>
              <a:t>img</a:t>
            </a:r>
            <a:r>
              <a:rPr lang="en-US" sz="2400" b="1" dirty="0">
                <a:solidFill>
                  <a:srgbClr val="00B050"/>
                </a:solidFill>
              </a:rPr>
              <a:t>, (5, 5), 3) </a:t>
            </a:r>
            <a:endParaRPr lang="en-US" sz="2400" b="1" dirty="0" smtClean="0">
              <a:solidFill>
                <a:srgbClr val="00B050"/>
              </a:solidFill>
            </a:endParaRPr>
          </a:p>
          <a:p>
            <a:r>
              <a:rPr lang="en-US" sz="2400" b="1" i="1" dirty="0" smtClean="0"/>
              <a:t># </a:t>
            </a:r>
            <a:r>
              <a:rPr lang="en-US" sz="2400" b="1" i="1" dirty="0"/>
              <a:t>5 by 5 kernel, sigma 3</a:t>
            </a:r>
            <a:endParaRPr lang="en-US" sz="2400" b="1" dirty="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01170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Study 6</a:t>
            </a:r>
            <a:endParaRPr lang="en-US" b="1" dirty="0"/>
          </a:p>
        </p:txBody>
      </p:sp>
      <p:sp>
        <p:nvSpPr>
          <p:cNvPr id="3" name="Content Placeholder 2"/>
          <p:cNvSpPr>
            <a:spLocks noGrp="1"/>
          </p:cNvSpPr>
          <p:nvPr>
            <p:ph sz="quarter" idx="1"/>
          </p:nvPr>
        </p:nvSpPr>
        <p:spPr/>
        <p:txBody>
          <a:bodyPr/>
          <a:lstStyle/>
          <a:p>
            <a:r>
              <a:rPr lang="en-US" dirty="0">
                <a:solidFill>
                  <a:srgbClr val="00B050"/>
                </a:solidFill>
              </a:rPr>
              <a:t>cv2.imwrite(f[0:-4] + </a:t>
            </a:r>
            <a:r>
              <a:rPr lang="en-US" b="1" dirty="0">
                <a:solidFill>
                  <a:srgbClr val="00B050"/>
                </a:solidFill>
              </a:rPr>
              <a:t>"_rotate1.jpg"</a:t>
            </a:r>
            <a:r>
              <a:rPr lang="en-US" dirty="0">
                <a:solidFill>
                  <a:srgbClr val="00B050"/>
                </a:solidFill>
              </a:rPr>
              <a:t>, rotate1</a:t>
            </a:r>
            <a:r>
              <a:rPr lang="en-US" dirty="0" smtClean="0">
                <a:solidFill>
                  <a:srgbClr val="00B050"/>
                </a:solidFill>
              </a:rPr>
              <a:t>)</a:t>
            </a:r>
          </a:p>
          <a:p>
            <a:r>
              <a:rPr lang="en-US" dirty="0" smtClean="0"/>
              <a:t># write to image to a file</a:t>
            </a:r>
          </a:p>
          <a:p>
            <a:r>
              <a:rPr lang="en-US" dirty="0" smtClean="0"/>
              <a:t># with name f[0:-4] cutting of last 4 characters </a:t>
            </a:r>
            <a:endParaRPr lang="en-US" dirty="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10714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Autofit/>
          </a:bodyPr>
          <a:lstStyle/>
          <a:p>
            <a:pPr algn="ctr"/>
            <a:r>
              <a:rPr lang="en-US" sz="7200" b="1" dirty="0" smtClean="0"/>
              <a:t>Python</a:t>
            </a:r>
            <a:r>
              <a:rPr lang="en-US" sz="7200" dirty="0" smtClean="0"/>
              <a:t> </a:t>
            </a:r>
            <a:endParaRPr lang="en-US" sz="7200" dirty="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66997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Homework</a:t>
            </a:r>
            <a:endParaRPr lang="en-US" b="1" dirty="0"/>
          </a:p>
        </p:txBody>
      </p:sp>
      <p:sp>
        <p:nvSpPr>
          <p:cNvPr id="3" name="Content Placeholder 2"/>
          <p:cNvSpPr>
            <a:spLocks noGrp="1"/>
          </p:cNvSpPr>
          <p:nvPr>
            <p:ph sz="quarter" idx="1"/>
          </p:nvPr>
        </p:nvSpPr>
        <p:spPr/>
        <p:txBody>
          <a:bodyPr/>
          <a:lstStyle/>
          <a:p>
            <a:r>
              <a:rPr lang="en-US" dirty="0" smtClean="0"/>
              <a:t>Write a python program to display all your directories and files</a:t>
            </a:r>
            <a:endParaRPr lang="en-US" dirty="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18897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Solution</a:t>
            </a:r>
            <a:endParaRPr lang="en-US" dirty="0"/>
          </a:p>
        </p:txBody>
      </p:sp>
      <p:sp>
        <p:nvSpPr>
          <p:cNvPr id="3" name="Content Placeholder 2"/>
          <p:cNvSpPr>
            <a:spLocks noGrp="1"/>
          </p:cNvSpPr>
          <p:nvPr>
            <p:ph sz="quarter" idx="1"/>
          </p:nvPr>
        </p:nvSpPr>
        <p:spPr/>
        <p:txBody>
          <a:bodyPr/>
          <a:lstStyle/>
          <a:p>
            <a:r>
              <a:rPr lang="en-US" dirty="0" smtClean="0"/>
              <a:t>Show python code and execute it…</a:t>
            </a:r>
            <a:endParaRPr lang="en-US" dirty="0"/>
          </a:p>
        </p:txBody>
      </p:sp>
    </p:spTree>
    <p:extLst>
      <p:ext uri="{BB962C8B-B14F-4D97-AF65-F5344CB8AC3E}">
        <p14:creationId xmlns:p14="http://schemas.microsoft.com/office/powerpoint/2010/main" val="3992254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239345"/>
            <a:ext cx="7772400" cy="1143000"/>
          </a:xfrm>
        </p:spPr>
        <p:txBody>
          <a:bodyPr/>
          <a:lstStyle/>
          <a:p>
            <a:r>
              <a:rPr lang="en-US" b="1" dirty="0" smtClean="0"/>
              <a:t>List</a:t>
            </a:r>
            <a:endParaRPr lang="en-US" b="1" dirty="0"/>
          </a:p>
        </p:txBody>
      </p:sp>
      <p:sp>
        <p:nvSpPr>
          <p:cNvPr id="27651" name="Rectangle 3"/>
          <p:cNvSpPr>
            <a:spLocks noGrp="1" noChangeArrowheads="1"/>
          </p:cNvSpPr>
          <p:nvPr>
            <p:ph type="body" idx="1"/>
          </p:nvPr>
        </p:nvSpPr>
        <p:spPr>
          <a:xfrm>
            <a:off x="457200" y="1382345"/>
            <a:ext cx="8229600" cy="4525963"/>
          </a:xfrm>
        </p:spPr>
        <p:txBody>
          <a:bodyPr/>
          <a:lstStyle/>
          <a:p>
            <a:pPr>
              <a:lnSpc>
                <a:spcPct val="90000"/>
              </a:lnSpc>
            </a:pPr>
            <a:r>
              <a:rPr lang="en-US" sz="2800" b="1" dirty="0" smtClean="0">
                <a:effectLst>
                  <a:outerShdw blurRad="38100" dist="38100" dir="2700000" algn="tl">
                    <a:srgbClr val="FFFFFF"/>
                  </a:outerShdw>
                </a:effectLst>
              </a:rPr>
              <a:t>Use bracket [], not () parenthesis</a:t>
            </a:r>
          </a:p>
          <a:p>
            <a:pPr>
              <a:lnSpc>
                <a:spcPct val="90000"/>
              </a:lnSpc>
            </a:pPr>
            <a:r>
              <a:rPr lang="en-US" sz="2800" b="1" dirty="0" smtClean="0"/>
              <a:t>A </a:t>
            </a:r>
            <a:r>
              <a:rPr lang="en-US" sz="2800" b="1" dirty="0"/>
              <a:t>compound data type:</a:t>
            </a:r>
          </a:p>
          <a:p>
            <a:pPr lvl="1">
              <a:lnSpc>
                <a:spcPct val="90000"/>
              </a:lnSpc>
              <a:buFont typeface="Wingdings" pitchFamily="2" charset="2"/>
              <a:buNone/>
            </a:pPr>
            <a:r>
              <a:rPr lang="en-US" sz="2400" dirty="0" smtClean="0"/>
              <a:t>[</a:t>
            </a:r>
            <a:r>
              <a:rPr lang="en-US" sz="2400" dirty="0"/>
              <a:t>2.3, 4.5]</a:t>
            </a:r>
          </a:p>
          <a:p>
            <a:pPr lvl="1">
              <a:lnSpc>
                <a:spcPct val="90000"/>
              </a:lnSpc>
              <a:buFont typeface="Wingdings" pitchFamily="2" charset="2"/>
              <a:buNone/>
            </a:pPr>
            <a:r>
              <a:rPr lang="en-US" sz="2400" dirty="0"/>
              <a:t>[5, "Hello", "there", 9.8]</a:t>
            </a:r>
          </a:p>
          <a:p>
            <a:pPr lvl="1">
              <a:lnSpc>
                <a:spcPct val="90000"/>
              </a:lnSpc>
              <a:buFont typeface="Wingdings" pitchFamily="2" charset="2"/>
              <a:buNone/>
            </a:pPr>
            <a:r>
              <a:rPr lang="en-US" sz="2400" dirty="0"/>
              <a:t>[]</a:t>
            </a:r>
          </a:p>
          <a:p>
            <a:pPr>
              <a:lnSpc>
                <a:spcPct val="90000"/>
              </a:lnSpc>
            </a:pPr>
            <a:r>
              <a:rPr lang="en-US" sz="2800" b="1" dirty="0">
                <a:effectLst>
                  <a:outerShdw blurRad="38100" dist="38100" dir="2700000" algn="tl">
                    <a:srgbClr val="FFFFFF"/>
                  </a:outerShdw>
                </a:effectLst>
              </a:rPr>
              <a:t>Use </a:t>
            </a:r>
            <a:r>
              <a:rPr lang="en-US" sz="2800" b="1" dirty="0" err="1">
                <a:effectLst>
                  <a:outerShdw blurRad="38100" dist="38100" dir="2700000" algn="tl">
                    <a:srgbClr val="FFFFFF"/>
                  </a:outerShdw>
                </a:effectLst>
              </a:rPr>
              <a:t>len</a:t>
            </a:r>
            <a:r>
              <a:rPr lang="en-US" sz="2800" b="1" dirty="0">
                <a:effectLst>
                  <a:outerShdw blurRad="38100" dist="38100" dir="2700000" algn="tl">
                    <a:srgbClr val="FFFFFF"/>
                  </a:outerShdw>
                </a:effectLst>
              </a:rPr>
              <a:t>() to get the </a:t>
            </a:r>
            <a:r>
              <a:rPr lang="en-US" sz="2800" b="1" dirty="0" smtClean="0">
                <a:effectLst>
                  <a:outerShdw blurRad="38100" dist="38100" dir="2700000" algn="tl">
                    <a:srgbClr val="FFFFFF"/>
                  </a:outerShdw>
                </a:effectLst>
              </a:rPr>
              <a:t>length(total items) </a:t>
            </a:r>
            <a:r>
              <a:rPr lang="en-US" sz="2800" b="1" dirty="0">
                <a:effectLst>
                  <a:outerShdw blurRad="38100" dist="38100" dir="2700000" algn="tl">
                    <a:srgbClr val="FFFFFF"/>
                  </a:outerShdw>
                </a:effectLst>
              </a:rPr>
              <a:t>of a list</a:t>
            </a:r>
          </a:p>
          <a:p>
            <a:pPr lvl="1">
              <a:lnSpc>
                <a:spcPct val="90000"/>
              </a:lnSpc>
              <a:buFont typeface="Wingdings" pitchFamily="2" charset="2"/>
              <a:buNone/>
            </a:pPr>
            <a:r>
              <a:rPr lang="en-US" sz="2400" dirty="0"/>
              <a:t>&gt;&gt;&gt; names = [“Ben", “Chen", </a:t>
            </a:r>
            <a:r>
              <a:rPr lang="en-US" sz="2400" dirty="0" smtClean="0"/>
              <a:t>“</a:t>
            </a:r>
            <a:r>
              <a:rPr lang="en-US" dirty="0" smtClean="0"/>
              <a:t>Tony</a:t>
            </a:r>
            <a:r>
              <a:rPr lang="en-US" sz="2400" dirty="0" smtClean="0"/>
              <a:t>"]</a:t>
            </a:r>
            <a:endParaRPr lang="en-US" sz="2400" dirty="0"/>
          </a:p>
          <a:p>
            <a:pPr lvl="1">
              <a:lnSpc>
                <a:spcPct val="90000"/>
              </a:lnSpc>
              <a:buFont typeface="Wingdings" pitchFamily="2" charset="2"/>
              <a:buNone/>
            </a:pPr>
            <a:r>
              <a:rPr lang="en-US" sz="2400" dirty="0"/>
              <a:t>&gt;&gt;&gt; </a:t>
            </a:r>
            <a:r>
              <a:rPr lang="en-US" sz="2400" dirty="0" err="1"/>
              <a:t>len</a:t>
            </a:r>
            <a:r>
              <a:rPr lang="en-US" sz="2400" dirty="0"/>
              <a:t>(names)</a:t>
            </a:r>
          </a:p>
          <a:p>
            <a:pPr lvl="1">
              <a:lnSpc>
                <a:spcPct val="90000"/>
              </a:lnSpc>
              <a:buFont typeface="Wingdings" pitchFamily="2" charset="2"/>
              <a:buNone/>
            </a:pPr>
            <a:r>
              <a:rPr lang="en-US" sz="2400" dirty="0" smtClean="0">
                <a:solidFill>
                  <a:srgbClr val="00B050"/>
                </a:solidFill>
              </a:rPr>
              <a:t>3</a:t>
            </a:r>
            <a:endParaRPr lang="en-US" sz="2400" dirty="0">
              <a:solidFill>
                <a:srgbClr val="00B050"/>
              </a:solidFill>
            </a:endParaRPr>
          </a:p>
        </p:txBody>
      </p:sp>
    </p:spTree>
    <p:extLst>
      <p:ext uri="{BB962C8B-B14F-4D97-AF65-F5344CB8AC3E}">
        <p14:creationId xmlns:p14="http://schemas.microsoft.com/office/powerpoint/2010/main" val="1934965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152400"/>
            <a:ext cx="7772400" cy="1066800"/>
          </a:xfrm>
        </p:spPr>
        <p:txBody>
          <a:bodyPr/>
          <a:lstStyle/>
          <a:p>
            <a:r>
              <a:rPr lang="en-US" b="1" dirty="0" smtClean="0"/>
              <a:t>List Index</a:t>
            </a:r>
            <a:endParaRPr lang="en-US" b="1" dirty="0"/>
          </a:p>
        </p:txBody>
      </p:sp>
      <p:sp>
        <p:nvSpPr>
          <p:cNvPr id="28675" name="Rectangle 3"/>
          <p:cNvSpPr>
            <a:spLocks noGrp="1" noChangeArrowheads="1"/>
          </p:cNvSpPr>
          <p:nvPr>
            <p:ph type="body" idx="1"/>
          </p:nvPr>
        </p:nvSpPr>
        <p:spPr>
          <a:xfrm>
            <a:off x="457200" y="1219200"/>
            <a:ext cx="8229600" cy="4906963"/>
          </a:xfrm>
        </p:spPr>
        <p:txBody>
          <a:bodyPr>
            <a:noAutofit/>
          </a:bodyPr>
          <a:lstStyle/>
          <a:p>
            <a:pPr>
              <a:lnSpc>
                <a:spcPct val="80000"/>
              </a:lnSpc>
              <a:buFont typeface="Wingdings" pitchFamily="2" charset="2"/>
              <a:buNone/>
            </a:pPr>
            <a:r>
              <a:rPr lang="en-US" sz="2000" b="1" dirty="0"/>
              <a:t>&gt;&gt;&gt; names[0]</a:t>
            </a:r>
          </a:p>
          <a:p>
            <a:pPr>
              <a:lnSpc>
                <a:spcPct val="80000"/>
              </a:lnSpc>
              <a:buFont typeface="Wingdings" pitchFamily="2" charset="2"/>
              <a:buNone/>
            </a:pPr>
            <a:r>
              <a:rPr lang="en-US" sz="2000" b="1" dirty="0">
                <a:solidFill>
                  <a:srgbClr val="00B050"/>
                </a:solidFill>
              </a:rPr>
              <a:t>‘Ben'</a:t>
            </a:r>
          </a:p>
          <a:p>
            <a:pPr>
              <a:lnSpc>
                <a:spcPct val="80000"/>
              </a:lnSpc>
              <a:buFont typeface="Wingdings" pitchFamily="2" charset="2"/>
              <a:buNone/>
            </a:pPr>
            <a:r>
              <a:rPr lang="en-US" sz="2000" b="1" dirty="0"/>
              <a:t>&gt;&gt;&gt; names[1]</a:t>
            </a:r>
          </a:p>
          <a:p>
            <a:pPr>
              <a:lnSpc>
                <a:spcPct val="80000"/>
              </a:lnSpc>
              <a:buFont typeface="Wingdings" pitchFamily="2" charset="2"/>
              <a:buNone/>
            </a:pPr>
            <a:r>
              <a:rPr lang="en-US" sz="2000" b="1" dirty="0">
                <a:solidFill>
                  <a:srgbClr val="00B050"/>
                </a:solidFill>
              </a:rPr>
              <a:t>‘Chen'</a:t>
            </a:r>
          </a:p>
          <a:p>
            <a:pPr>
              <a:lnSpc>
                <a:spcPct val="80000"/>
              </a:lnSpc>
              <a:buFont typeface="Wingdings" pitchFamily="2" charset="2"/>
              <a:buNone/>
            </a:pPr>
            <a:r>
              <a:rPr lang="en-US" sz="2000" b="1" dirty="0"/>
              <a:t>&gt;&gt;&gt; names[2]</a:t>
            </a:r>
          </a:p>
          <a:p>
            <a:pPr>
              <a:lnSpc>
                <a:spcPct val="80000"/>
              </a:lnSpc>
              <a:buFont typeface="Wingdings" pitchFamily="2" charset="2"/>
              <a:buNone/>
            </a:pPr>
            <a:r>
              <a:rPr lang="en-US" sz="2000" b="1" dirty="0" smtClean="0">
                <a:solidFill>
                  <a:srgbClr val="00B050"/>
                </a:solidFill>
              </a:rPr>
              <a:t>‘Tony'</a:t>
            </a:r>
            <a:endParaRPr lang="en-US" sz="2000" b="1" dirty="0">
              <a:solidFill>
                <a:srgbClr val="00B050"/>
              </a:solidFill>
            </a:endParaRPr>
          </a:p>
          <a:p>
            <a:pPr>
              <a:lnSpc>
                <a:spcPct val="80000"/>
              </a:lnSpc>
              <a:buFont typeface="Wingdings" pitchFamily="2" charset="2"/>
              <a:buNone/>
            </a:pPr>
            <a:r>
              <a:rPr lang="en-US" sz="2000" b="1" dirty="0"/>
              <a:t>&gt;&gt;&gt; names[3]</a:t>
            </a:r>
          </a:p>
          <a:p>
            <a:pPr>
              <a:lnSpc>
                <a:spcPct val="80000"/>
              </a:lnSpc>
              <a:buFont typeface="Wingdings" pitchFamily="2" charset="2"/>
              <a:buNone/>
            </a:pPr>
            <a:r>
              <a:rPr lang="en-US" sz="2000" b="1" dirty="0" err="1">
                <a:solidFill>
                  <a:srgbClr val="FF0000"/>
                </a:solidFill>
                <a:effectLst>
                  <a:outerShdw blurRad="38100" dist="38100" dir="2700000" algn="tl">
                    <a:srgbClr val="FFFFFF"/>
                  </a:outerShdw>
                </a:effectLst>
              </a:rPr>
              <a:t>Traceback</a:t>
            </a:r>
            <a:r>
              <a:rPr lang="en-US" sz="2000" b="1" dirty="0">
                <a:solidFill>
                  <a:srgbClr val="FF0000"/>
                </a:solidFill>
                <a:effectLst>
                  <a:outerShdw blurRad="38100" dist="38100" dir="2700000" algn="tl">
                    <a:srgbClr val="FFFFFF"/>
                  </a:outerShdw>
                </a:effectLst>
              </a:rPr>
              <a:t> (most recent call last):</a:t>
            </a:r>
          </a:p>
          <a:p>
            <a:pPr>
              <a:lnSpc>
                <a:spcPct val="80000"/>
              </a:lnSpc>
              <a:buFont typeface="Wingdings" pitchFamily="2" charset="2"/>
              <a:buNone/>
            </a:pPr>
            <a:r>
              <a:rPr lang="en-US" sz="2000" b="1" dirty="0">
                <a:solidFill>
                  <a:srgbClr val="FF0000"/>
                </a:solidFill>
                <a:effectLst>
                  <a:outerShdw blurRad="38100" dist="38100" dir="2700000" algn="tl">
                    <a:srgbClr val="FFFFFF"/>
                  </a:outerShdw>
                </a:effectLst>
              </a:rPr>
              <a:t>File "&lt;</a:t>
            </a:r>
            <a:r>
              <a:rPr lang="en-US" sz="2000" b="1" dirty="0" err="1">
                <a:solidFill>
                  <a:srgbClr val="FF0000"/>
                </a:solidFill>
                <a:effectLst>
                  <a:outerShdw blurRad="38100" dist="38100" dir="2700000" algn="tl">
                    <a:srgbClr val="FFFFFF"/>
                  </a:outerShdw>
                </a:effectLst>
              </a:rPr>
              <a:t>stdin</a:t>
            </a:r>
            <a:r>
              <a:rPr lang="en-US" sz="2000" b="1" dirty="0">
                <a:solidFill>
                  <a:srgbClr val="FF0000"/>
                </a:solidFill>
                <a:effectLst>
                  <a:outerShdw blurRad="38100" dist="38100" dir="2700000" algn="tl">
                    <a:srgbClr val="FFFFFF"/>
                  </a:outerShdw>
                </a:effectLst>
              </a:rPr>
              <a:t>&gt;", line 1, in &lt;module&gt;</a:t>
            </a:r>
          </a:p>
          <a:p>
            <a:pPr>
              <a:lnSpc>
                <a:spcPct val="80000"/>
              </a:lnSpc>
              <a:buFont typeface="Wingdings" pitchFamily="2" charset="2"/>
              <a:buNone/>
            </a:pPr>
            <a:r>
              <a:rPr lang="en-US" sz="2000" b="1" dirty="0" err="1">
                <a:solidFill>
                  <a:srgbClr val="FF0000"/>
                </a:solidFill>
                <a:effectLst>
                  <a:outerShdw blurRad="38100" dist="38100" dir="2700000" algn="tl">
                    <a:srgbClr val="FFFFFF"/>
                  </a:outerShdw>
                </a:effectLst>
              </a:rPr>
              <a:t>IndexError</a:t>
            </a:r>
            <a:r>
              <a:rPr lang="en-US" sz="2000" b="1" dirty="0">
                <a:solidFill>
                  <a:srgbClr val="FF0000"/>
                </a:solidFill>
                <a:effectLst>
                  <a:outerShdw blurRad="38100" dist="38100" dir="2700000" algn="tl">
                    <a:srgbClr val="FFFFFF"/>
                  </a:outerShdw>
                </a:effectLst>
              </a:rPr>
              <a:t>: list index out of range</a:t>
            </a:r>
          </a:p>
          <a:p>
            <a:pPr>
              <a:lnSpc>
                <a:spcPct val="80000"/>
              </a:lnSpc>
              <a:buFont typeface="Wingdings" pitchFamily="2" charset="2"/>
              <a:buNone/>
            </a:pPr>
            <a:r>
              <a:rPr lang="en-US" sz="2000" b="1" dirty="0"/>
              <a:t>&gt;&gt;&gt; names[-1]</a:t>
            </a:r>
          </a:p>
          <a:p>
            <a:pPr>
              <a:lnSpc>
                <a:spcPct val="80000"/>
              </a:lnSpc>
              <a:buFont typeface="Wingdings" pitchFamily="2" charset="2"/>
              <a:buNone/>
            </a:pPr>
            <a:r>
              <a:rPr lang="en-US" sz="2000" b="1" dirty="0" smtClean="0">
                <a:solidFill>
                  <a:srgbClr val="00B050"/>
                </a:solidFill>
              </a:rPr>
              <a:t>‘Tony'</a:t>
            </a:r>
            <a:endParaRPr lang="en-US" sz="2000" b="1" dirty="0">
              <a:solidFill>
                <a:srgbClr val="00B050"/>
              </a:solidFill>
            </a:endParaRPr>
          </a:p>
          <a:p>
            <a:pPr>
              <a:lnSpc>
                <a:spcPct val="80000"/>
              </a:lnSpc>
              <a:buFont typeface="Wingdings" pitchFamily="2" charset="2"/>
              <a:buNone/>
            </a:pPr>
            <a:r>
              <a:rPr lang="en-US" sz="2000" b="1" dirty="0"/>
              <a:t>&gt;&gt;&gt; names[-2]</a:t>
            </a:r>
          </a:p>
          <a:p>
            <a:pPr>
              <a:lnSpc>
                <a:spcPct val="80000"/>
              </a:lnSpc>
              <a:buFont typeface="Wingdings" pitchFamily="2" charset="2"/>
              <a:buNone/>
            </a:pPr>
            <a:r>
              <a:rPr lang="en-US" sz="2000" b="1" dirty="0">
                <a:solidFill>
                  <a:srgbClr val="00B050"/>
                </a:solidFill>
              </a:rPr>
              <a:t>‘Chen'</a:t>
            </a:r>
          </a:p>
          <a:p>
            <a:pPr>
              <a:lnSpc>
                <a:spcPct val="80000"/>
              </a:lnSpc>
              <a:buFont typeface="Wingdings" pitchFamily="2" charset="2"/>
              <a:buNone/>
            </a:pPr>
            <a:r>
              <a:rPr lang="en-US" sz="2000" b="1" dirty="0"/>
              <a:t>&gt;&gt;&gt; names[-3]</a:t>
            </a:r>
          </a:p>
          <a:p>
            <a:pPr>
              <a:lnSpc>
                <a:spcPct val="80000"/>
              </a:lnSpc>
              <a:buFont typeface="Wingdings" pitchFamily="2" charset="2"/>
              <a:buNone/>
            </a:pPr>
            <a:r>
              <a:rPr lang="en-US" sz="2000" b="1" dirty="0">
                <a:solidFill>
                  <a:srgbClr val="00B050"/>
                </a:solidFill>
              </a:rPr>
              <a:t>‘Ben'</a:t>
            </a:r>
          </a:p>
        </p:txBody>
      </p:sp>
    </p:spTree>
    <p:extLst>
      <p:ext uri="{BB962C8B-B14F-4D97-AF65-F5344CB8AC3E}">
        <p14:creationId xmlns:p14="http://schemas.microsoft.com/office/powerpoint/2010/main" val="2525028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4000" b="1" dirty="0"/>
              <a:t>Lists </a:t>
            </a:r>
            <a:r>
              <a:rPr lang="en-US" sz="4000" b="1" dirty="0" smtClean="0"/>
              <a:t>Operation</a:t>
            </a:r>
            <a:endParaRPr lang="en-US" sz="4000" b="1" dirty="0"/>
          </a:p>
        </p:txBody>
      </p:sp>
      <p:sp>
        <p:nvSpPr>
          <p:cNvPr id="43011" name="Rectangle 3"/>
          <p:cNvSpPr>
            <a:spLocks noGrp="1" noChangeArrowheads="1"/>
          </p:cNvSpPr>
          <p:nvPr>
            <p:ph type="body" idx="1"/>
          </p:nvPr>
        </p:nvSpPr>
        <p:spPr/>
        <p:txBody>
          <a:bodyPr>
            <a:normAutofit/>
          </a:bodyPr>
          <a:lstStyle/>
          <a:p>
            <a:pPr>
              <a:lnSpc>
                <a:spcPct val="80000"/>
              </a:lnSpc>
              <a:buFont typeface="Wingdings" pitchFamily="2" charset="2"/>
              <a:buNone/>
            </a:pPr>
            <a:r>
              <a:rPr lang="en-US" sz="2400" dirty="0"/>
              <a:t>&gt;&gt;&gt; </a:t>
            </a:r>
            <a:r>
              <a:rPr lang="en-US" sz="2400" b="1" dirty="0"/>
              <a:t>ids = </a:t>
            </a:r>
            <a:r>
              <a:rPr lang="en-US" sz="2400" b="1" dirty="0" smtClean="0"/>
              <a:t>[“3pti</a:t>
            </a:r>
            <a:r>
              <a:rPr lang="en-US" sz="2400" b="1" dirty="0"/>
              <a:t>", "2plv", "1crn"]</a:t>
            </a:r>
          </a:p>
          <a:p>
            <a:pPr>
              <a:lnSpc>
                <a:spcPct val="80000"/>
              </a:lnSpc>
              <a:buFont typeface="Wingdings" pitchFamily="2" charset="2"/>
              <a:buNone/>
            </a:pPr>
            <a:r>
              <a:rPr lang="en-US" sz="2400" b="1" dirty="0"/>
              <a:t>&gt;&gt;&gt; </a:t>
            </a:r>
            <a:r>
              <a:rPr lang="en-US" sz="2400" b="1" dirty="0" err="1"/>
              <a:t>ids.append</a:t>
            </a:r>
            <a:r>
              <a:rPr lang="en-US" sz="2400" b="1" dirty="0" smtClean="0"/>
              <a:t>(“0alm")</a:t>
            </a:r>
            <a:endParaRPr lang="en-US" sz="2400" b="1" dirty="0"/>
          </a:p>
          <a:p>
            <a:pPr>
              <a:lnSpc>
                <a:spcPct val="80000"/>
              </a:lnSpc>
              <a:buFont typeface="Wingdings" pitchFamily="2" charset="2"/>
              <a:buNone/>
            </a:pPr>
            <a:r>
              <a:rPr lang="en-US" sz="2400" b="1" dirty="0" smtClean="0">
                <a:solidFill>
                  <a:srgbClr val="00B050"/>
                </a:solidFill>
                <a:effectLst>
                  <a:outerShdw blurRad="38100" dist="38100" dir="2700000" algn="tl">
                    <a:srgbClr val="FFFFFF"/>
                  </a:outerShdw>
                </a:effectLst>
              </a:rPr>
              <a:t>[‘3pti</a:t>
            </a:r>
            <a:r>
              <a:rPr lang="en-US" sz="2400" b="1" dirty="0">
                <a:solidFill>
                  <a:srgbClr val="00B050"/>
                </a:solidFill>
                <a:effectLst>
                  <a:outerShdw blurRad="38100" dist="38100" dir="2700000" algn="tl">
                    <a:srgbClr val="FFFFFF"/>
                  </a:outerShdw>
                </a:effectLst>
              </a:rPr>
              <a:t>', '2plv', '1crn', </a:t>
            </a:r>
            <a:r>
              <a:rPr lang="en-US" sz="2400" b="1" dirty="0" smtClean="0">
                <a:solidFill>
                  <a:srgbClr val="00B050"/>
                </a:solidFill>
                <a:effectLst>
                  <a:outerShdw blurRad="38100" dist="38100" dir="2700000" algn="tl">
                    <a:srgbClr val="FFFFFF"/>
                  </a:outerShdw>
                </a:effectLst>
              </a:rPr>
              <a:t>‘0alm</a:t>
            </a:r>
            <a:r>
              <a:rPr lang="en-US" sz="2400" b="1" dirty="0">
                <a:solidFill>
                  <a:srgbClr val="00B050"/>
                </a:solidFill>
                <a:effectLst>
                  <a:outerShdw blurRad="38100" dist="38100" dir="2700000" algn="tl">
                    <a:srgbClr val="FFFFFF"/>
                  </a:outerShdw>
                </a:effectLst>
              </a:rPr>
              <a:t>']</a:t>
            </a:r>
          </a:p>
          <a:p>
            <a:pPr>
              <a:lnSpc>
                <a:spcPct val="80000"/>
              </a:lnSpc>
              <a:buFont typeface="Wingdings" pitchFamily="2" charset="2"/>
              <a:buNone/>
            </a:pPr>
            <a:r>
              <a:rPr lang="en-US" sz="2400" b="1" dirty="0" smtClean="0"/>
              <a:t>&gt;&gt;&gt; </a:t>
            </a:r>
            <a:r>
              <a:rPr lang="en-US" sz="2400" b="1" dirty="0"/>
              <a:t>del ids[0]</a:t>
            </a:r>
          </a:p>
          <a:p>
            <a:pPr>
              <a:lnSpc>
                <a:spcPct val="80000"/>
              </a:lnSpc>
              <a:buFont typeface="Wingdings" pitchFamily="2" charset="2"/>
              <a:buNone/>
            </a:pPr>
            <a:r>
              <a:rPr lang="en-US" sz="2400" b="1" dirty="0" smtClean="0">
                <a:solidFill>
                  <a:srgbClr val="00B050"/>
                </a:solidFill>
                <a:effectLst>
                  <a:outerShdw blurRad="38100" dist="38100" dir="2700000" algn="tl">
                    <a:srgbClr val="FFFFFF"/>
                  </a:outerShdw>
                </a:effectLst>
              </a:rPr>
              <a:t>[</a:t>
            </a:r>
            <a:r>
              <a:rPr lang="en-US" sz="2400" b="1" dirty="0">
                <a:solidFill>
                  <a:srgbClr val="00B050"/>
                </a:solidFill>
                <a:effectLst>
                  <a:outerShdw blurRad="38100" dist="38100" dir="2700000" algn="tl">
                    <a:srgbClr val="FFFFFF"/>
                  </a:outerShdw>
                </a:effectLst>
              </a:rPr>
              <a:t>'2plv', '1crn', </a:t>
            </a:r>
            <a:r>
              <a:rPr lang="en-US" sz="2400" b="1" dirty="0" smtClean="0">
                <a:solidFill>
                  <a:srgbClr val="00B050"/>
                </a:solidFill>
                <a:effectLst>
                  <a:outerShdw blurRad="38100" dist="38100" dir="2700000" algn="tl">
                    <a:srgbClr val="FFFFFF"/>
                  </a:outerShdw>
                </a:effectLst>
              </a:rPr>
              <a:t>‘0alm</a:t>
            </a:r>
            <a:r>
              <a:rPr lang="en-US" sz="2400" b="1" dirty="0">
                <a:solidFill>
                  <a:srgbClr val="00B050"/>
                </a:solidFill>
                <a:effectLst>
                  <a:outerShdw blurRad="38100" dist="38100" dir="2700000" algn="tl">
                    <a:srgbClr val="FFFFFF"/>
                  </a:outerShdw>
                </a:effectLst>
              </a:rPr>
              <a:t>']</a:t>
            </a:r>
          </a:p>
          <a:p>
            <a:pPr>
              <a:lnSpc>
                <a:spcPct val="80000"/>
              </a:lnSpc>
              <a:buFont typeface="Wingdings" pitchFamily="2" charset="2"/>
              <a:buNone/>
            </a:pPr>
            <a:r>
              <a:rPr lang="en-US" sz="2400" b="1" dirty="0"/>
              <a:t>&gt;&gt;&gt; </a:t>
            </a:r>
            <a:r>
              <a:rPr lang="en-US" sz="2400" b="1" dirty="0" err="1"/>
              <a:t>ids.sort</a:t>
            </a:r>
            <a:r>
              <a:rPr lang="en-US" sz="2400" b="1" dirty="0"/>
              <a:t>()</a:t>
            </a:r>
          </a:p>
          <a:p>
            <a:pPr>
              <a:lnSpc>
                <a:spcPct val="80000"/>
              </a:lnSpc>
              <a:buFont typeface="Wingdings" pitchFamily="2" charset="2"/>
              <a:buNone/>
            </a:pPr>
            <a:r>
              <a:rPr lang="en-US" sz="2400" b="1" dirty="0" smtClean="0">
                <a:solidFill>
                  <a:srgbClr val="00B050"/>
                </a:solidFill>
                <a:effectLst>
                  <a:outerShdw blurRad="38100" dist="38100" dir="2700000" algn="tl">
                    <a:srgbClr val="FFFFFF"/>
                  </a:outerShdw>
                </a:effectLst>
              </a:rPr>
              <a:t>[‘0alm</a:t>
            </a:r>
            <a:r>
              <a:rPr lang="en-US" sz="2400" b="1" dirty="0">
                <a:solidFill>
                  <a:srgbClr val="00B050"/>
                </a:solidFill>
                <a:effectLst>
                  <a:outerShdw blurRad="38100" dist="38100" dir="2700000" algn="tl">
                    <a:srgbClr val="FFFFFF"/>
                  </a:outerShdw>
                </a:effectLst>
              </a:rPr>
              <a:t>', '1crn', '2plv']</a:t>
            </a:r>
          </a:p>
          <a:p>
            <a:pPr>
              <a:lnSpc>
                <a:spcPct val="80000"/>
              </a:lnSpc>
              <a:buFont typeface="Wingdings" pitchFamily="2" charset="2"/>
              <a:buNone/>
            </a:pPr>
            <a:r>
              <a:rPr lang="en-US" sz="2400" b="1" dirty="0"/>
              <a:t>&gt;&gt;&gt; </a:t>
            </a:r>
            <a:r>
              <a:rPr lang="en-US" sz="2400" b="1" dirty="0" err="1"/>
              <a:t>ids.reverse</a:t>
            </a:r>
            <a:r>
              <a:rPr lang="en-US" sz="2400" b="1" dirty="0"/>
              <a:t>()</a:t>
            </a:r>
          </a:p>
          <a:p>
            <a:pPr>
              <a:lnSpc>
                <a:spcPct val="80000"/>
              </a:lnSpc>
              <a:buFont typeface="Wingdings" pitchFamily="2" charset="2"/>
              <a:buNone/>
            </a:pPr>
            <a:r>
              <a:rPr lang="en-US" sz="2400" b="1" dirty="0" smtClean="0">
                <a:solidFill>
                  <a:srgbClr val="00B050"/>
                </a:solidFill>
                <a:effectLst>
                  <a:outerShdw blurRad="38100" dist="38100" dir="2700000" algn="tl">
                    <a:srgbClr val="FFFFFF"/>
                  </a:outerShdw>
                </a:effectLst>
              </a:rPr>
              <a:t>[</a:t>
            </a:r>
            <a:r>
              <a:rPr lang="en-US" sz="2400" b="1" dirty="0">
                <a:solidFill>
                  <a:srgbClr val="00B050"/>
                </a:solidFill>
                <a:effectLst>
                  <a:outerShdw blurRad="38100" dist="38100" dir="2700000" algn="tl">
                    <a:srgbClr val="FFFFFF"/>
                  </a:outerShdw>
                </a:effectLst>
              </a:rPr>
              <a:t>'2plv', '1crn', </a:t>
            </a:r>
            <a:r>
              <a:rPr lang="en-US" sz="2400" b="1" dirty="0" smtClean="0">
                <a:solidFill>
                  <a:srgbClr val="00B050"/>
                </a:solidFill>
                <a:effectLst>
                  <a:outerShdw blurRad="38100" dist="38100" dir="2700000" algn="tl">
                    <a:srgbClr val="FFFFFF"/>
                  </a:outerShdw>
                </a:effectLst>
              </a:rPr>
              <a:t>‘0alm</a:t>
            </a:r>
            <a:r>
              <a:rPr lang="en-US" sz="2400" b="1" dirty="0">
                <a:solidFill>
                  <a:srgbClr val="00B050"/>
                </a:solidFill>
                <a:effectLst>
                  <a:outerShdw blurRad="38100" dist="38100" dir="2700000" algn="tl">
                    <a:srgbClr val="FFFFFF"/>
                  </a:outerShdw>
                </a:effectLst>
              </a:rPr>
              <a:t>']</a:t>
            </a:r>
          </a:p>
          <a:p>
            <a:pPr>
              <a:lnSpc>
                <a:spcPct val="80000"/>
              </a:lnSpc>
              <a:buFont typeface="Wingdings" pitchFamily="2" charset="2"/>
              <a:buNone/>
            </a:pPr>
            <a:r>
              <a:rPr lang="en-US" sz="2400" b="1" dirty="0"/>
              <a:t>&gt;&gt;&gt; </a:t>
            </a:r>
            <a:r>
              <a:rPr lang="en-US" sz="2400" b="1" dirty="0" err="1"/>
              <a:t>ids.insert</a:t>
            </a:r>
            <a:r>
              <a:rPr lang="en-US" sz="2400" b="1" dirty="0"/>
              <a:t>(0, </a:t>
            </a:r>
            <a:r>
              <a:rPr lang="en-US" sz="2400" b="1" dirty="0" smtClean="0"/>
              <a:t>“3pti</a:t>
            </a:r>
            <a:r>
              <a:rPr lang="en-US" sz="2400" b="1" dirty="0"/>
              <a:t>")</a:t>
            </a:r>
          </a:p>
          <a:p>
            <a:pPr>
              <a:lnSpc>
                <a:spcPct val="80000"/>
              </a:lnSpc>
              <a:buFont typeface="Wingdings" pitchFamily="2" charset="2"/>
              <a:buNone/>
            </a:pPr>
            <a:r>
              <a:rPr lang="en-US" sz="2400" b="1" dirty="0" smtClean="0">
                <a:solidFill>
                  <a:srgbClr val="00B050"/>
                </a:solidFill>
                <a:effectLst>
                  <a:outerShdw blurRad="38100" dist="38100" dir="2700000" algn="tl">
                    <a:srgbClr val="FFFFFF"/>
                  </a:outerShdw>
                </a:effectLst>
              </a:rPr>
              <a:t>[‘3pti</a:t>
            </a:r>
            <a:r>
              <a:rPr lang="en-US" sz="2400" b="1" dirty="0">
                <a:solidFill>
                  <a:srgbClr val="00B050"/>
                </a:solidFill>
                <a:effectLst>
                  <a:outerShdw blurRad="38100" dist="38100" dir="2700000" algn="tl">
                    <a:srgbClr val="FFFFFF"/>
                  </a:outerShdw>
                </a:effectLst>
              </a:rPr>
              <a:t>', '2plv', '1crn', '1alm']</a:t>
            </a:r>
          </a:p>
        </p:txBody>
      </p:sp>
    </p:spTree>
    <p:extLst>
      <p:ext uri="{BB962C8B-B14F-4D97-AF65-F5344CB8AC3E}">
        <p14:creationId xmlns:p14="http://schemas.microsoft.com/office/powerpoint/2010/main" val="2410552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b="1" dirty="0" smtClean="0"/>
              <a:t>Dictionaries Basic</a:t>
            </a:r>
            <a:endParaRPr lang="en-US" b="1" dirty="0"/>
          </a:p>
        </p:txBody>
      </p:sp>
      <p:sp>
        <p:nvSpPr>
          <p:cNvPr id="50179" name="Rectangle 3"/>
          <p:cNvSpPr>
            <a:spLocks noGrp="1" noChangeArrowheads="1"/>
          </p:cNvSpPr>
          <p:nvPr>
            <p:ph type="body" idx="1"/>
          </p:nvPr>
        </p:nvSpPr>
        <p:spPr/>
        <p:txBody>
          <a:bodyPr>
            <a:normAutofit/>
          </a:bodyPr>
          <a:lstStyle/>
          <a:p>
            <a:pPr>
              <a:lnSpc>
                <a:spcPct val="80000"/>
              </a:lnSpc>
            </a:pPr>
            <a:r>
              <a:rPr lang="en-US" sz="2400" b="1" dirty="0">
                <a:effectLst/>
              </a:rPr>
              <a:t>Dictionaries are lookup </a:t>
            </a:r>
            <a:r>
              <a:rPr lang="en-US" sz="2400" b="1" dirty="0" smtClean="0">
                <a:effectLst/>
              </a:rPr>
              <a:t>tables (hash tables)</a:t>
            </a:r>
            <a:endParaRPr lang="en-US" sz="2400" b="1" dirty="0">
              <a:effectLst/>
            </a:endParaRPr>
          </a:p>
          <a:p>
            <a:pPr>
              <a:lnSpc>
                <a:spcPct val="80000"/>
              </a:lnSpc>
            </a:pPr>
            <a:r>
              <a:rPr lang="en-US" sz="2400" b="1" dirty="0">
                <a:effectLst/>
              </a:rPr>
              <a:t>They map from a “key” to a “value”.</a:t>
            </a:r>
          </a:p>
          <a:p>
            <a:pPr>
              <a:lnSpc>
                <a:spcPct val="80000"/>
              </a:lnSpc>
              <a:buFont typeface="Wingdings" pitchFamily="2" charset="2"/>
              <a:buNone/>
            </a:pPr>
            <a:r>
              <a:rPr lang="en-US" sz="2400" b="1" dirty="0">
                <a:effectLst/>
              </a:rPr>
              <a:t>	</a:t>
            </a:r>
            <a:r>
              <a:rPr lang="en-US" sz="2400" b="1" dirty="0" smtClean="0">
                <a:effectLst/>
              </a:rPr>
              <a:t>symbol_2_name </a:t>
            </a:r>
            <a:r>
              <a:rPr lang="en-US" sz="2400" b="1" dirty="0">
                <a:effectLst/>
              </a:rPr>
              <a:t>= {</a:t>
            </a:r>
          </a:p>
          <a:p>
            <a:pPr>
              <a:lnSpc>
                <a:spcPct val="80000"/>
              </a:lnSpc>
              <a:buFont typeface="Wingdings" pitchFamily="2" charset="2"/>
              <a:buNone/>
            </a:pPr>
            <a:r>
              <a:rPr lang="en-US" sz="2400" b="1" dirty="0">
                <a:effectLst/>
              </a:rPr>
              <a:t>		"H": "hydrogen",</a:t>
            </a:r>
          </a:p>
          <a:p>
            <a:pPr>
              <a:lnSpc>
                <a:spcPct val="80000"/>
              </a:lnSpc>
              <a:buFont typeface="Wingdings" pitchFamily="2" charset="2"/>
              <a:buNone/>
            </a:pPr>
            <a:r>
              <a:rPr lang="en-US" sz="2400" b="1" dirty="0">
                <a:effectLst/>
              </a:rPr>
              <a:t>		"He": "helium",</a:t>
            </a:r>
          </a:p>
          <a:p>
            <a:pPr>
              <a:lnSpc>
                <a:spcPct val="80000"/>
              </a:lnSpc>
              <a:buFont typeface="Wingdings" pitchFamily="2" charset="2"/>
              <a:buNone/>
            </a:pPr>
            <a:r>
              <a:rPr lang="en-US" sz="2400" b="1" dirty="0">
                <a:effectLst/>
              </a:rPr>
              <a:t>		"Li": "lithium",</a:t>
            </a:r>
          </a:p>
          <a:p>
            <a:pPr>
              <a:lnSpc>
                <a:spcPct val="80000"/>
              </a:lnSpc>
              <a:buFont typeface="Wingdings" pitchFamily="2" charset="2"/>
              <a:buNone/>
            </a:pPr>
            <a:r>
              <a:rPr lang="en-US" sz="2400" b="1" dirty="0">
                <a:effectLst/>
              </a:rPr>
              <a:t>		"C": "carbon",</a:t>
            </a:r>
          </a:p>
          <a:p>
            <a:pPr>
              <a:lnSpc>
                <a:spcPct val="80000"/>
              </a:lnSpc>
              <a:buFont typeface="Wingdings" pitchFamily="2" charset="2"/>
              <a:buNone/>
            </a:pPr>
            <a:r>
              <a:rPr lang="en-US" sz="2400" b="1" dirty="0">
                <a:effectLst/>
              </a:rPr>
              <a:t>		"O": "oxygen",</a:t>
            </a:r>
          </a:p>
          <a:p>
            <a:pPr>
              <a:lnSpc>
                <a:spcPct val="80000"/>
              </a:lnSpc>
              <a:buFont typeface="Wingdings" pitchFamily="2" charset="2"/>
              <a:buNone/>
            </a:pPr>
            <a:r>
              <a:rPr lang="en-US" sz="2400" b="1" dirty="0">
                <a:effectLst/>
              </a:rPr>
              <a:t>		"N": "nitrogen"</a:t>
            </a:r>
          </a:p>
          <a:p>
            <a:pPr>
              <a:lnSpc>
                <a:spcPct val="80000"/>
              </a:lnSpc>
              <a:buFont typeface="Wingdings" pitchFamily="2" charset="2"/>
              <a:buNone/>
            </a:pPr>
            <a:r>
              <a:rPr lang="en-US" sz="2400" b="1" dirty="0">
                <a:effectLst/>
              </a:rPr>
              <a:t>	}</a:t>
            </a:r>
          </a:p>
          <a:p>
            <a:pPr>
              <a:lnSpc>
                <a:spcPct val="80000"/>
              </a:lnSpc>
            </a:pPr>
            <a:r>
              <a:rPr lang="en-US" sz="2800" b="1" dirty="0">
                <a:solidFill>
                  <a:srgbClr val="FF0000"/>
                </a:solidFill>
                <a:effectLst/>
              </a:rPr>
              <a:t>Duplicate keys are not allowed</a:t>
            </a:r>
          </a:p>
          <a:p>
            <a:pPr>
              <a:lnSpc>
                <a:spcPct val="80000"/>
              </a:lnSpc>
            </a:pPr>
            <a:r>
              <a:rPr lang="en-US" sz="2800" b="1" dirty="0">
                <a:effectLst/>
              </a:rPr>
              <a:t>Duplicate values are </a:t>
            </a:r>
            <a:r>
              <a:rPr lang="en-US" sz="2800" b="1" dirty="0" smtClean="0">
                <a:effectLst/>
              </a:rPr>
              <a:t>okay</a:t>
            </a:r>
            <a:endParaRPr lang="en-US" sz="2800" b="1" dirty="0">
              <a:effectLst/>
            </a:endParaRPr>
          </a:p>
        </p:txBody>
      </p:sp>
    </p:spTree>
    <p:extLst>
      <p:ext uri="{BB962C8B-B14F-4D97-AF65-F5344CB8AC3E}">
        <p14:creationId xmlns:p14="http://schemas.microsoft.com/office/powerpoint/2010/main" val="2833262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28600"/>
            <a:ext cx="8229600" cy="1020762"/>
          </a:xfrm>
        </p:spPr>
        <p:txBody>
          <a:bodyPr/>
          <a:lstStyle/>
          <a:p>
            <a:r>
              <a:rPr lang="en-US" smtClean="0"/>
              <a:t>Dictionary Operation</a:t>
            </a:r>
            <a:endParaRPr lang="en-US" dirty="0"/>
          </a:p>
        </p:txBody>
      </p:sp>
      <p:sp>
        <p:nvSpPr>
          <p:cNvPr id="51203" name="Rectangle 3"/>
          <p:cNvSpPr>
            <a:spLocks noGrp="1" noChangeArrowheads="1"/>
          </p:cNvSpPr>
          <p:nvPr>
            <p:ph type="body" idx="1"/>
          </p:nvPr>
        </p:nvSpPr>
        <p:spPr>
          <a:xfrm>
            <a:off x="457200" y="1371600"/>
            <a:ext cx="8229600" cy="4754563"/>
          </a:xfrm>
        </p:spPr>
        <p:txBody>
          <a:bodyPr/>
          <a:lstStyle/>
          <a:p>
            <a:pPr>
              <a:lnSpc>
                <a:spcPct val="80000"/>
              </a:lnSpc>
              <a:buFont typeface="Wingdings" pitchFamily="2" charset="2"/>
              <a:buNone/>
            </a:pPr>
            <a:r>
              <a:rPr lang="en-US" sz="2000" b="1" dirty="0"/>
              <a:t>&gt;&gt;&gt; </a:t>
            </a:r>
            <a:r>
              <a:rPr lang="en-US" sz="2000" b="1" dirty="0" smtClean="0"/>
              <a:t>symbol_2_name</a:t>
            </a:r>
            <a:r>
              <a:rPr lang="en-US" sz="2000" b="1" dirty="0"/>
              <a:t>["C"]</a:t>
            </a:r>
          </a:p>
          <a:p>
            <a:pPr>
              <a:lnSpc>
                <a:spcPct val="80000"/>
              </a:lnSpc>
              <a:buFont typeface="Wingdings" pitchFamily="2" charset="2"/>
              <a:buNone/>
            </a:pPr>
            <a:r>
              <a:rPr lang="en-US" sz="2000" b="1" dirty="0">
                <a:solidFill>
                  <a:srgbClr val="00B050"/>
                </a:solidFill>
                <a:effectLst>
                  <a:outerShdw blurRad="38100" dist="38100" dir="2700000" algn="tl">
                    <a:srgbClr val="FFFFFF"/>
                  </a:outerShdw>
                </a:effectLst>
              </a:rPr>
              <a:t>'carbon'</a:t>
            </a:r>
          </a:p>
          <a:p>
            <a:pPr>
              <a:lnSpc>
                <a:spcPct val="80000"/>
              </a:lnSpc>
              <a:buFont typeface="Wingdings" pitchFamily="2" charset="2"/>
              <a:buNone/>
            </a:pPr>
            <a:r>
              <a:rPr lang="en-US" sz="2000" b="1" dirty="0"/>
              <a:t>&gt;&gt;&gt; "O" in </a:t>
            </a:r>
            <a:r>
              <a:rPr lang="en-US" sz="2000" b="1" dirty="0" smtClean="0"/>
              <a:t>symbol_2_name</a:t>
            </a:r>
            <a:r>
              <a:rPr lang="en-US" sz="2000" b="1" dirty="0"/>
              <a:t>, "U" in </a:t>
            </a:r>
            <a:r>
              <a:rPr lang="en-US" sz="2000" b="1" dirty="0" smtClean="0"/>
              <a:t>symbol_2_name</a:t>
            </a:r>
            <a:endParaRPr lang="en-US" sz="2000" b="1" dirty="0"/>
          </a:p>
          <a:p>
            <a:pPr>
              <a:lnSpc>
                <a:spcPct val="80000"/>
              </a:lnSpc>
              <a:buFont typeface="Wingdings" pitchFamily="2" charset="2"/>
              <a:buNone/>
            </a:pPr>
            <a:r>
              <a:rPr lang="en-US" sz="2000" b="1" dirty="0">
                <a:solidFill>
                  <a:srgbClr val="00B050"/>
                </a:solidFill>
                <a:effectLst>
                  <a:outerShdw blurRad="38100" dist="38100" dir="2700000" algn="tl">
                    <a:srgbClr val="FFFFFF"/>
                  </a:outerShdw>
                </a:effectLst>
              </a:rPr>
              <a:t>(True, False)</a:t>
            </a:r>
          </a:p>
          <a:p>
            <a:pPr>
              <a:lnSpc>
                <a:spcPct val="80000"/>
              </a:lnSpc>
              <a:buFont typeface="Wingdings" pitchFamily="2" charset="2"/>
              <a:buNone/>
            </a:pPr>
            <a:r>
              <a:rPr lang="en-US" sz="2000" dirty="0"/>
              <a:t>&gt;&gt;&gt; </a:t>
            </a:r>
            <a:r>
              <a:rPr lang="en-US" sz="2000" b="1" dirty="0"/>
              <a:t>"oxygen" in </a:t>
            </a:r>
            <a:r>
              <a:rPr lang="en-US" sz="2000" b="1" dirty="0" smtClean="0"/>
              <a:t>symbol_2_name</a:t>
            </a:r>
            <a:endParaRPr lang="en-US" sz="2000" b="1" dirty="0"/>
          </a:p>
          <a:p>
            <a:pPr>
              <a:lnSpc>
                <a:spcPct val="80000"/>
              </a:lnSpc>
              <a:buFont typeface="Wingdings" pitchFamily="2" charset="2"/>
              <a:buNone/>
            </a:pPr>
            <a:r>
              <a:rPr lang="en-US" sz="2000" b="1" dirty="0">
                <a:solidFill>
                  <a:srgbClr val="00B050"/>
                </a:solidFill>
              </a:rPr>
              <a:t>False</a:t>
            </a:r>
          </a:p>
          <a:p>
            <a:pPr>
              <a:lnSpc>
                <a:spcPct val="80000"/>
              </a:lnSpc>
              <a:buFont typeface="Wingdings" pitchFamily="2" charset="2"/>
              <a:buNone/>
            </a:pPr>
            <a:r>
              <a:rPr lang="en-US" sz="2000" b="1" dirty="0">
                <a:effectLst>
                  <a:outerShdw blurRad="38100" dist="38100" dir="2700000" algn="tl">
                    <a:srgbClr val="FFFFFF"/>
                  </a:outerShdw>
                </a:effectLst>
              </a:rPr>
              <a:t>&gt;&gt;&gt; </a:t>
            </a:r>
            <a:r>
              <a:rPr lang="en-US" sz="2000" b="1" dirty="0" smtClean="0">
                <a:effectLst>
                  <a:outerShdw blurRad="38100" dist="38100" dir="2700000" algn="tl">
                    <a:srgbClr val="FFFFFF"/>
                  </a:outerShdw>
                </a:effectLst>
              </a:rPr>
              <a:t>symbol_2_name</a:t>
            </a:r>
            <a:r>
              <a:rPr lang="en-US" sz="2000" b="1" dirty="0">
                <a:effectLst>
                  <a:outerShdw blurRad="38100" dist="38100" dir="2700000" algn="tl">
                    <a:srgbClr val="FFFFFF"/>
                  </a:outerShdw>
                </a:effectLst>
              </a:rPr>
              <a:t>["P"]</a:t>
            </a:r>
          </a:p>
          <a:p>
            <a:pPr>
              <a:lnSpc>
                <a:spcPct val="80000"/>
              </a:lnSpc>
              <a:buFont typeface="Wingdings" pitchFamily="2" charset="2"/>
              <a:buNone/>
            </a:pPr>
            <a:r>
              <a:rPr lang="en-US" sz="2000" dirty="0" err="1">
                <a:solidFill>
                  <a:srgbClr val="FF0000"/>
                </a:solidFill>
                <a:effectLst>
                  <a:outerShdw blurRad="38100" dist="38100" dir="2700000" algn="tl">
                    <a:srgbClr val="FFFFFF"/>
                  </a:outerShdw>
                </a:effectLst>
              </a:rPr>
              <a:t>Traceback</a:t>
            </a:r>
            <a:r>
              <a:rPr lang="en-US" sz="2000" dirty="0">
                <a:solidFill>
                  <a:srgbClr val="FF0000"/>
                </a:solidFill>
                <a:effectLst>
                  <a:outerShdw blurRad="38100" dist="38100" dir="2700000" algn="tl">
                    <a:srgbClr val="FFFFFF"/>
                  </a:outerShdw>
                </a:effectLst>
              </a:rPr>
              <a:t> (most recent call last):</a:t>
            </a:r>
          </a:p>
          <a:p>
            <a:pPr>
              <a:lnSpc>
                <a:spcPct val="80000"/>
              </a:lnSpc>
              <a:buFont typeface="Wingdings" pitchFamily="2" charset="2"/>
              <a:buNone/>
            </a:pPr>
            <a:r>
              <a:rPr lang="en-US" sz="2000" dirty="0">
                <a:solidFill>
                  <a:srgbClr val="FF0000"/>
                </a:solidFill>
                <a:effectLst>
                  <a:outerShdw blurRad="38100" dist="38100" dir="2700000" algn="tl">
                    <a:srgbClr val="FFFFFF"/>
                  </a:outerShdw>
                </a:effectLst>
              </a:rPr>
              <a:t>File "&lt;</a:t>
            </a:r>
            <a:r>
              <a:rPr lang="en-US" sz="2000" dirty="0" err="1">
                <a:solidFill>
                  <a:srgbClr val="FF0000"/>
                </a:solidFill>
                <a:effectLst>
                  <a:outerShdw blurRad="38100" dist="38100" dir="2700000" algn="tl">
                    <a:srgbClr val="FFFFFF"/>
                  </a:outerShdw>
                </a:effectLst>
              </a:rPr>
              <a:t>stdin</a:t>
            </a:r>
            <a:r>
              <a:rPr lang="en-US" sz="2000" dirty="0">
                <a:solidFill>
                  <a:srgbClr val="FF0000"/>
                </a:solidFill>
                <a:effectLst>
                  <a:outerShdw blurRad="38100" dist="38100" dir="2700000" algn="tl">
                    <a:srgbClr val="FFFFFF"/>
                  </a:outerShdw>
                </a:effectLst>
              </a:rPr>
              <a:t>&gt;", line 1, in &lt;module&gt;</a:t>
            </a:r>
          </a:p>
          <a:p>
            <a:pPr>
              <a:lnSpc>
                <a:spcPct val="80000"/>
              </a:lnSpc>
              <a:buFont typeface="Wingdings" pitchFamily="2" charset="2"/>
              <a:buNone/>
            </a:pPr>
            <a:r>
              <a:rPr lang="en-US" sz="2000" dirty="0" err="1">
                <a:solidFill>
                  <a:srgbClr val="FF0000"/>
                </a:solidFill>
                <a:effectLst>
                  <a:outerShdw blurRad="38100" dist="38100" dir="2700000" algn="tl">
                    <a:srgbClr val="FFFFFF"/>
                  </a:outerShdw>
                </a:effectLst>
              </a:rPr>
              <a:t>KeyError</a:t>
            </a:r>
            <a:r>
              <a:rPr lang="en-US" sz="2000" dirty="0">
                <a:solidFill>
                  <a:srgbClr val="FF0000"/>
                </a:solidFill>
                <a:effectLst>
                  <a:outerShdw blurRad="38100" dist="38100" dir="2700000" algn="tl">
                    <a:srgbClr val="FFFFFF"/>
                  </a:outerShdw>
                </a:effectLst>
              </a:rPr>
              <a:t>: 'P'</a:t>
            </a:r>
          </a:p>
          <a:p>
            <a:pPr>
              <a:lnSpc>
                <a:spcPct val="80000"/>
              </a:lnSpc>
              <a:buFont typeface="Wingdings" pitchFamily="2" charset="2"/>
              <a:buNone/>
            </a:pPr>
            <a:r>
              <a:rPr lang="en-US" sz="2000" dirty="0"/>
              <a:t>&gt;&gt;&gt; </a:t>
            </a:r>
            <a:r>
              <a:rPr lang="en-US" sz="2000" b="1" dirty="0" smtClean="0"/>
              <a:t>symbol_2_name.get</a:t>
            </a:r>
            <a:r>
              <a:rPr lang="en-US" sz="2000" b="1" dirty="0"/>
              <a:t>("P", "unknown")</a:t>
            </a:r>
          </a:p>
          <a:p>
            <a:pPr>
              <a:lnSpc>
                <a:spcPct val="80000"/>
              </a:lnSpc>
              <a:buFont typeface="Wingdings" pitchFamily="2" charset="2"/>
              <a:buNone/>
            </a:pPr>
            <a:r>
              <a:rPr lang="en-US" sz="2000" b="1" dirty="0">
                <a:solidFill>
                  <a:srgbClr val="00B050"/>
                </a:solidFill>
                <a:effectLst>
                  <a:outerShdw blurRad="38100" dist="38100" dir="2700000" algn="tl">
                    <a:srgbClr val="FFFFFF"/>
                  </a:outerShdw>
                </a:effectLst>
              </a:rPr>
              <a:t>'unknown'</a:t>
            </a:r>
          </a:p>
          <a:p>
            <a:pPr>
              <a:lnSpc>
                <a:spcPct val="80000"/>
              </a:lnSpc>
              <a:buFont typeface="Wingdings" pitchFamily="2" charset="2"/>
              <a:buNone/>
            </a:pPr>
            <a:r>
              <a:rPr lang="en-US" sz="2000" dirty="0"/>
              <a:t>&gt;&gt;&gt; </a:t>
            </a:r>
            <a:r>
              <a:rPr lang="en-US" sz="2000" b="1" dirty="0" smtClean="0"/>
              <a:t>symbol_2_name.get</a:t>
            </a:r>
            <a:r>
              <a:rPr lang="en-US" sz="2000" b="1" dirty="0"/>
              <a:t>("C", "unknown")</a:t>
            </a:r>
          </a:p>
          <a:p>
            <a:pPr>
              <a:lnSpc>
                <a:spcPct val="80000"/>
              </a:lnSpc>
              <a:buFont typeface="Wingdings" pitchFamily="2" charset="2"/>
              <a:buNone/>
            </a:pPr>
            <a:r>
              <a:rPr lang="en-US" sz="2000" b="1" dirty="0">
                <a:solidFill>
                  <a:srgbClr val="00B050"/>
                </a:solidFill>
                <a:effectLst>
                  <a:outerShdw blurRad="38100" dist="38100" dir="2700000" algn="tl">
                    <a:srgbClr val="FFFFFF"/>
                  </a:outerShdw>
                </a:effectLst>
              </a:rPr>
              <a:t>'carbon'</a:t>
            </a:r>
          </a:p>
        </p:txBody>
      </p:sp>
    </p:spTree>
    <p:extLst>
      <p:ext uri="{BB962C8B-B14F-4D97-AF65-F5344CB8AC3E}">
        <p14:creationId xmlns:p14="http://schemas.microsoft.com/office/powerpoint/2010/main" val="2481571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38200" y="152400"/>
            <a:ext cx="7772400" cy="1143000"/>
          </a:xfrm>
        </p:spPr>
        <p:txBody>
          <a:bodyPr>
            <a:normAutofit/>
          </a:bodyPr>
          <a:lstStyle/>
          <a:p>
            <a:r>
              <a:rPr lang="en-US" b="1" dirty="0"/>
              <a:t>Some D</a:t>
            </a:r>
            <a:r>
              <a:rPr lang="en-US" b="1" dirty="0" smtClean="0"/>
              <a:t>ictionary </a:t>
            </a:r>
            <a:r>
              <a:rPr lang="en-US" b="1" dirty="0"/>
              <a:t>M</a:t>
            </a:r>
            <a:r>
              <a:rPr lang="en-US" b="1" dirty="0" smtClean="0"/>
              <a:t>ethods</a:t>
            </a:r>
            <a:endParaRPr lang="en-US" b="1" dirty="0"/>
          </a:p>
        </p:txBody>
      </p:sp>
      <p:sp>
        <p:nvSpPr>
          <p:cNvPr id="53251" name="Rectangle 3"/>
          <p:cNvSpPr>
            <a:spLocks noGrp="1" noChangeArrowheads="1"/>
          </p:cNvSpPr>
          <p:nvPr>
            <p:ph type="body" idx="1"/>
          </p:nvPr>
        </p:nvSpPr>
        <p:spPr>
          <a:xfrm>
            <a:off x="457200" y="1524000"/>
            <a:ext cx="8458200" cy="4530725"/>
          </a:xfrm>
        </p:spPr>
        <p:txBody>
          <a:bodyPr>
            <a:normAutofit/>
          </a:bodyPr>
          <a:lstStyle/>
          <a:p>
            <a:pPr>
              <a:lnSpc>
                <a:spcPct val="80000"/>
              </a:lnSpc>
              <a:buFont typeface="Wingdings" pitchFamily="2" charset="2"/>
              <a:buNone/>
            </a:pPr>
            <a:r>
              <a:rPr lang="en-US" sz="2000" b="1" dirty="0"/>
              <a:t>&gt;&gt;&gt; </a:t>
            </a:r>
            <a:r>
              <a:rPr lang="en-US" sz="2000" b="1" dirty="0" smtClean="0"/>
              <a:t>symbol_2_name.keys</a:t>
            </a:r>
            <a:r>
              <a:rPr lang="en-US" sz="2000" b="1" dirty="0"/>
              <a:t>()</a:t>
            </a:r>
          </a:p>
          <a:p>
            <a:pPr>
              <a:lnSpc>
                <a:spcPct val="80000"/>
              </a:lnSpc>
              <a:buFont typeface="Wingdings" pitchFamily="2" charset="2"/>
              <a:buNone/>
            </a:pPr>
            <a:r>
              <a:rPr lang="en-US" sz="2000" b="1" dirty="0">
                <a:solidFill>
                  <a:srgbClr val="00B050"/>
                </a:solidFill>
                <a:effectLst>
                  <a:outerShdw blurRad="38100" dist="38100" dir="2700000" algn="tl">
                    <a:srgbClr val="FFFFFF"/>
                  </a:outerShdw>
                </a:effectLst>
              </a:rPr>
              <a:t>['C', 'H', 'O', 'N', 'Li', 'He']</a:t>
            </a:r>
          </a:p>
          <a:p>
            <a:pPr>
              <a:lnSpc>
                <a:spcPct val="80000"/>
              </a:lnSpc>
              <a:buFont typeface="Wingdings" pitchFamily="2" charset="2"/>
              <a:buNone/>
            </a:pPr>
            <a:endParaRPr lang="en-US" sz="2000" dirty="0">
              <a:solidFill>
                <a:srgbClr val="99FF33"/>
              </a:solidFill>
              <a:effectLst>
                <a:outerShdw blurRad="38100" dist="38100" dir="2700000" algn="tl">
                  <a:srgbClr val="FFFFFF"/>
                </a:outerShdw>
              </a:effectLst>
            </a:endParaRPr>
          </a:p>
          <a:p>
            <a:pPr>
              <a:lnSpc>
                <a:spcPct val="80000"/>
              </a:lnSpc>
              <a:buFont typeface="Wingdings" pitchFamily="2" charset="2"/>
              <a:buNone/>
            </a:pPr>
            <a:r>
              <a:rPr lang="en-US" sz="2000" b="1" dirty="0"/>
              <a:t>&gt;&gt;&gt; </a:t>
            </a:r>
            <a:r>
              <a:rPr lang="en-US" sz="2000" b="1" dirty="0" smtClean="0"/>
              <a:t>symbol_2_name.values</a:t>
            </a:r>
            <a:r>
              <a:rPr lang="en-US" sz="2000" b="1" dirty="0"/>
              <a:t>()</a:t>
            </a:r>
          </a:p>
          <a:p>
            <a:pPr>
              <a:lnSpc>
                <a:spcPct val="80000"/>
              </a:lnSpc>
              <a:buFont typeface="Wingdings" pitchFamily="2" charset="2"/>
              <a:buNone/>
            </a:pPr>
            <a:r>
              <a:rPr lang="en-US" sz="2000" b="1" dirty="0">
                <a:solidFill>
                  <a:srgbClr val="00B050"/>
                </a:solidFill>
                <a:effectLst>
                  <a:outerShdw blurRad="38100" dist="38100" dir="2700000" algn="tl">
                    <a:srgbClr val="FFFFFF"/>
                  </a:outerShdw>
                </a:effectLst>
              </a:rPr>
              <a:t>['carbon', 'hydrogen', 'oxygen', 'nitrogen', 'lithium', 'helium']</a:t>
            </a:r>
          </a:p>
          <a:p>
            <a:pPr>
              <a:lnSpc>
                <a:spcPct val="80000"/>
              </a:lnSpc>
              <a:buFont typeface="Wingdings" pitchFamily="2" charset="2"/>
              <a:buNone/>
            </a:pPr>
            <a:endParaRPr lang="en-US" sz="2000" dirty="0">
              <a:solidFill>
                <a:srgbClr val="99FF33"/>
              </a:solidFill>
              <a:effectLst>
                <a:outerShdw blurRad="38100" dist="38100" dir="2700000" algn="tl">
                  <a:srgbClr val="FFFFFF"/>
                </a:outerShdw>
              </a:effectLst>
            </a:endParaRPr>
          </a:p>
          <a:p>
            <a:pPr>
              <a:lnSpc>
                <a:spcPct val="80000"/>
              </a:lnSpc>
              <a:buFont typeface="Wingdings" pitchFamily="2" charset="2"/>
              <a:buNone/>
            </a:pPr>
            <a:r>
              <a:rPr lang="en-US" sz="2000" b="1" dirty="0"/>
              <a:t>&gt;&gt;&gt; </a:t>
            </a:r>
            <a:r>
              <a:rPr lang="en-US" sz="2000" b="1" dirty="0" smtClean="0"/>
              <a:t>symbol_2_name.update</a:t>
            </a:r>
            <a:r>
              <a:rPr lang="en-US" sz="2000" b="1" dirty="0"/>
              <a:t>( {"P": "phosphorous", "S": "sulfur"} )</a:t>
            </a:r>
          </a:p>
          <a:p>
            <a:pPr>
              <a:lnSpc>
                <a:spcPct val="80000"/>
              </a:lnSpc>
              <a:buFont typeface="Wingdings" pitchFamily="2" charset="2"/>
              <a:buNone/>
            </a:pPr>
            <a:r>
              <a:rPr lang="en-US" sz="2000" b="1" dirty="0"/>
              <a:t>&gt;&gt;&gt; </a:t>
            </a:r>
            <a:r>
              <a:rPr lang="en-US" sz="2000" b="1" dirty="0" smtClean="0"/>
              <a:t>symbol_2_name.items</a:t>
            </a:r>
            <a:r>
              <a:rPr lang="en-US" sz="2000" b="1" dirty="0"/>
              <a:t>()</a:t>
            </a:r>
          </a:p>
          <a:p>
            <a:pPr>
              <a:lnSpc>
                <a:spcPct val="80000"/>
              </a:lnSpc>
              <a:buFont typeface="Wingdings" pitchFamily="2" charset="2"/>
              <a:buNone/>
            </a:pPr>
            <a:r>
              <a:rPr lang="en-US" sz="2000" b="1" dirty="0">
                <a:solidFill>
                  <a:srgbClr val="00B050"/>
                </a:solidFill>
                <a:effectLst>
                  <a:outerShdw blurRad="38100" dist="38100" dir="2700000" algn="tl">
                    <a:srgbClr val="FFFFFF"/>
                  </a:outerShdw>
                </a:effectLst>
              </a:rPr>
              <a:t>[('C', 'carbon'), ('H', 'hydrogen'), ('O', 'oxygen'), ('N', 'nitrogen'), ('P', 'phosphorous'), ('S', 'sulfur'), ('Li', 'lithium'), ('He', 'helium')]</a:t>
            </a:r>
          </a:p>
          <a:p>
            <a:pPr>
              <a:lnSpc>
                <a:spcPct val="80000"/>
              </a:lnSpc>
              <a:buFont typeface="Wingdings" pitchFamily="2" charset="2"/>
              <a:buNone/>
            </a:pPr>
            <a:endParaRPr lang="en-US" sz="2000" b="1" dirty="0">
              <a:solidFill>
                <a:srgbClr val="00B050"/>
              </a:solidFill>
              <a:effectLst>
                <a:outerShdw blurRad="38100" dist="38100" dir="2700000" algn="tl">
                  <a:srgbClr val="FFFFFF"/>
                </a:outerShdw>
              </a:effectLst>
            </a:endParaRPr>
          </a:p>
          <a:p>
            <a:pPr>
              <a:lnSpc>
                <a:spcPct val="80000"/>
              </a:lnSpc>
              <a:buFont typeface="Wingdings" pitchFamily="2" charset="2"/>
              <a:buNone/>
            </a:pPr>
            <a:r>
              <a:rPr lang="en-US" sz="2000" b="1" dirty="0"/>
              <a:t>&gt;&gt;&gt; del </a:t>
            </a:r>
            <a:r>
              <a:rPr lang="en-US" sz="2000" b="1" dirty="0" smtClean="0"/>
              <a:t>symbol_2_name</a:t>
            </a:r>
            <a:r>
              <a:rPr lang="en-US" sz="2000" b="1" dirty="0"/>
              <a:t>['C']</a:t>
            </a:r>
          </a:p>
          <a:p>
            <a:pPr>
              <a:lnSpc>
                <a:spcPct val="80000"/>
              </a:lnSpc>
              <a:buFont typeface="Wingdings" pitchFamily="2" charset="2"/>
              <a:buNone/>
            </a:pPr>
            <a:r>
              <a:rPr lang="en-US" sz="2000" b="1" dirty="0"/>
              <a:t>&gt;&gt;&gt; </a:t>
            </a:r>
            <a:r>
              <a:rPr lang="en-US" sz="2000" b="1" dirty="0" smtClean="0"/>
              <a:t>symbol_2_name</a:t>
            </a:r>
            <a:endParaRPr lang="en-US" sz="2000" b="1" dirty="0"/>
          </a:p>
          <a:p>
            <a:pPr>
              <a:lnSpc>
                <a:spcPct val="80000"/>
              </a:lnSpc>
              <a:buFont typeface="Wingdings" pitchFamily="2" charset="2"/>
              <a:buNone/>
            </a:pPr>
            <a:r>
              <a:rPr lang="en-US" sz="2000" b="1" dirty="0">
                <a:solidFill>
                  <a:srgbClr val="00B050"/>
                </a:solidFill>
                <a:effectLst>
                  <a:outerShdw blurRad="38100" dist="38100" dir="2700000" algn="tl">
                    <a:srgbClr val="FFFFFF"/>
                  </a:outerShdw>
                </a:effectLst>
              </a:rPr>
              <a:t>{'H': 'hydrogen', 'O': 'oxygen', 'N': 'nitrogen', 'Li': 'lithium', 'He': 'helium'}</a:t>
            </a:r>
          </a:p>
        </p:txBody>
      </p:sp>
    </p:spTree>
    <p:extLst>
      <p:ext uri="{BB962C8B-B14F-4D97-AF65-F5344CB8AC3E}">
        <p14:creationId xmlns:p14="http://schemas.microsoft.com/office/powerpoint/2010/main" val="2620458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00"/>
            <a:ext cx="7772400" cy="1143000"/>
          </a:xfrm>
        </p:spPr>
        <p:txBody>
          <a:bodyPr/>
          <a:lstStyle/>
          <a:p>
            <a:r>
              <a:rPr lang="en-US" dirty="0" err="1" smtClean="0"/>
              <a:t>TensorFlow</a:t>
            </a:r>
            <a:r>
              <a:rPr lang="en-US" dirty="0" smtClean="0"/>
              <a:t> Basic </a:t>
            </a:r>
            <a:endParaRPr lang="en-US" dirty="0"/>
          </a:p>
        </p:txBody>
      </p:sp>
    </p:spTree>
    <p:extLst>
      <p:ext uri="{BB962C8B-B14F-4D97-AF65-F5344CB8AC3E}">
        <p14:creationId xmlns:p14="http://schemas.microsoft.com/office/powerpoint/2010/main" val="4067043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“Hello World” From </a:t>
            </a:r>
            <a:r>
              <a:rPr lang="en-US" b="1" dirty="0" err="1" smtClean="0"/>
              <a:t>TensorFlow</a:t>
            </a:r>
            <a:endParaRPr lang="en-US" b="1" dirty="0"/>
          </a:p>
        </p:txBody>
      </p:sp>
      <p:sp>
        <p:nvSpPr>
          <p:cNvPr id="3" name="Content Placeholder 2"/>
          <p:cNvSpPr>
            <a:spLocks noGrp="1"/>
          </p:cNvSpPr>
          <p:nvPr>
            <p:ph sz="quarter" idx="1"/>
          </p:nvPr>
        </p:nvSpPr>
        <p:spPr/>
        <p:txBody>
          <a:bodyPr/>
          <a:lstStyle/>
          <a:p>
            <a:r>
              <a:rPr lang="en-US" b="1" dirty="0" smtClean="0"/>
              <a:t>Start your python:</a:t>
            </a:r>
          </a:p>
          <a:p>
            <a:pPr lvl="1"/>
            <a:r>
              <a:rPr lang="en-US" dirty="0" smtClean="0"/>
              <a:t>$source </a:t>
            </a:r>
            <a:r>
              <a:rPr lang="en-US" dirty="0" err="1" smtClean="0"/>
              <a:t>yourenv</a:t>
            </a:r>
            <a:r>
              <a:rPr lang="en-US" dirty="0" smtClean="0"/>
              <a:t>/bin/activate</a:t>
            </a:r>
          </a:p>
          <a:p>
            <a:pPr lvl="1"/>
            <a:r>
              <a:rPr lang="en-US" dirty="0" smtClean="0"/>
              <a:t>(</a:t>
            </a:r>
            <a:r>
              <a:rPr lang="en-US" dirty="0" err="1" smtClean="0"/>
              <a:t>yourenv</a:t>
            </a:r>
            <a:r>
              <a:rPr lang="en-US" dirty="0" smtClean="0"/>
              <a:t>)$python</a:t>
            </a:r>
          </a:p>
          <a:p>
            <a:r>
              <a:rPr lang="en-US" b="1" dirty="0" smtClean="0"/>
              <a:t>Code:</a:t>
            </a:r>
          </a:p>
          <a:p>
            <a:r>
              <a:rPr lang="en-US" dirty="0" smtClean="0"/>
              <a:t>&gt;&gt;&gt;import </a:t>
            </a:r>
            <a:r>
              <a:rPr lang="en-US" dirty="0" err="1" smtClean="0"/>
              <a:t>tensorflow</a:t>
            </a:r>
            <a:r>
              <a:rPr lang="en-US" dirty="0" smtClean="0"/>
              <a:t> as </a:t>
            </a:r>
            <a:r>
              <a:rPr lang="en-US" dirty="0" err="1" smtClean="0"/>
              <a:t>tf</a:t>
            </a:r>
            <a:endParaRPr lang="en-US" dirty="0" smtClean="0"/>
          </a:p>
          <a:p>
            <a:r>
              <a:rPr lang="en-US" dirty="0" smtClean="0"/>
              <a:t>&gt;&gt;&gt;with </a:t>
            </a:r>
            <a:r>
              <a:rPr lang="en-US" dirty="0" err="1" smtClean="0"/>
              <a:t>tf.Session</a:t>
            </a:r>
            <a:r>
              <a:rPr lang="en-US" dirty="0" smtClean="0"/>
              <a:t>() as </a:t>
            </a:r>
            <a:r>
              <a:rPr lang="en-US" dirty="0" err="1" smtClean="0"/>
              <a:t>sess</a:t>
            </a:r>
            <a:r>
              <a:rPr lang="en-US" dirty="0"/>
              <a:t>:</a:t>
            </a:r>
            <a:endParaRPr lang="en-US" dirty="0" smtClean="0"/>
          </a:p>
          <a:p>
            <a:r>
              <a:rPr lang="en-US" dirty="0" smtClean="0"/>
              <a:t>&gt;&gt;&gt;		hello = </a:t>
            </a:r>
            <a:r>
              <a:rPr lang="en-US" dirty="0" err="1" smtClean="0"/>
              <a:t>tf.constant</a:t>
            </a:r>
            <a:r>
              <a:rPr lang="en-US" dirty="0" smtClean="0"/>
              <a:t>(‘Hello World’)</a:t>
            </a:r>
          </a:p>
          <a:p>
            <a:r>
              <a:rPr lang="en-US" dirty="0" smtClean="0"/>
              <a:t>&gt;&gt;&gt;		</a:t>
            </a:r>
            <a:r>
              <a:rPr lang="en-US" dirty="0" err="1" smtClean="0"/>
              <a:t>sess.run</a:t>
            </a:r>
            <a:r>
              <a:rPr lang="en-US" dirty="0" smtClean="0"/>
              <a:t>(hello)</a:t>
            </a:r>
            <a:endParaRPr lang="en-US" dirty="0"/>
          </a:p>
        </p:txBody>
      </p:sp>
    </p:spTree>
    <p:extLst>
      <p:ext uri="{BB962C8B-B14F-4D97-AF65-F5344CB8AC3E}">
        <p14:creationId xmlns:p14="http://schemas.microsoft.com/office/powerpoint/2010/main" val="3335410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Setup Virtual Environment</a:t>
            </a:r>
            <a:endParaRPr lang="en-US" b="1" dirty="0"/>
          </a:p>
        </p:txBody>
      </p:sp>
      <p:sp>
        <p:nvSpPr>
          <p:cNvPr id="3" name="Content Placeholder 2"/>
          <p:cNvSpPr>
            <a:spLocks noGrp="1"/>
          </p:cNvSpPr>
          <p:nvPr>
            <p:ph sz="quarter" idx="1"/>
          </p:nvPr>
        </p:nvSpPr>
        <p:spPr/>
        <p:txBody>
          <a:bodyPr/>
          <a:lstStyle/>
          <a:p>
            <a:r>
              <a:rPr lang="en-US" b="1" dirty="0" smtClean="0"/>
              <a:t>A tool: </a:t>
            </a:r>
            <a:r>
              <a:rPr lang="en-US" b="1" dirty="0" err="1" smtClean="0"/>
              <a:t>virtualenv</a:t>
            </a:r>
            <a:endParaRPr lang="en-US" b="1" dirty="0" smtClean="0"/>
          </a:p>
          <a:p>
            <a:r>
              <a:rPr lang="en-US" b="1" dirty="0" smtClean="0"/>
              <a:t>Create a Separate </a:t>
            </a:r>
            <a:r>
              <a:rPr lang="en-US" b="1" dirty="0" err="1" smtClean="0"/>
              <a:t>Env</a:t>
            </a:r>
            <a:r>
              <a:rPr lang="en-US" b="1" dirty="0" smtClean="0"/>
              <a:t>.</a:t>
            </a:r>
          </a:p>
          <a:p>
            <a:pPr lvl="1"/>
            <a:r>
              <a:rPr lang="en-US" dirty="0"/>
              <a:t>$ [</a:t>
            </a:r>
            <a:r>
              <a:rPr lang="en-US" dirty="0" err="1"/>
              <a:t>sudo</a:t>
            </a:r>
            <a:r>
              <a:rPr lang="en-US" dirty="0"/>
              <a:t>] pip install </a:t>
            </a:r>
            <a:r>
              <a:rPr lang="en-US" dirty="0" err="1"/>
              <a:t>virtualenv</a:t>
            </a:r>
            <a:r>
              <a:rPr lang="en-US" dirty="0"/>
              <a:t> </a:t>
            </a:r>
            <a:endParaRPr lang="en-US" dirty="0" smtClean="0"/>
          </a:p>
          <a:p>
            <a:pPr lvl="1"/>
            <a:r>
              <a:rPr lang="en-US" dirty="0" err="1"/>
              <a:t>virtualenv</a:t>
            </a:r>
            <a:r>
              <a:rPr lang="en-US" dirty="0"/>
              <a:t> -p </a:t>
            </a:r>
            <a:r>
              <a:rPr lang="en-US" dirty="0" smtClean="0"/>
              <a:t>python p27env </a:t>
            </a:r>
          </a:p>
          <a:p>
            <a:r>
              <a:rPr lang="en-US" b="1" dirty="0" smtClean="0"/>
              <a:t>Use it</a:t>
            </a:r>
            <a:endParaRPr lang="en-US" b="1" dirty="0"/>
          </a:p>
          <a:p>
            <a:pPr lvl="1"/>
            <a:r>
              <a:rPr lang="en-US" dirty="0" smtClean="0"/>
              <a:t>$ source  ./p27env/bin/activate </a:t>
            </a:r>
          </a:p>
          <a:p>
            <a:pPr lvl="1"/>
            <a:r>
              <a:rPr lang="en-US" dirty="0" smtClean="0"/>
              <a:t>Using python here…(installing packages)</a:t>
            </a:r>
            <a:endParaRPr lang="en-US" dirty="0"/>
          </a:p>
          <a:p>
            <a:pPr lvl="1"/>
            <a:r>
              <a:rPr lang="en-US" dirty="0" smtClean="0"/>
              <a:t>$ deactivate</a:t>
            </a:r>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42765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a:t>
            </a:r>
            <a:r>
              <a:rPr lang="en-US" dirty="0" err="1" smtClean="0"/>
              <a:t>TensorFlow</a:t>
            </a:r>
            <a:endParaRPr lang="en-US" dirty="0"/>
          </a:p>
        </p:txBody>
      </p:sp>
      <p:sp>
        <p:nvSpPr>
          <p:cNvPr id="3" name="Content Placeholder 2"/>
          <p:cNvSpPr>
            <a:spLocks noGrp="1"/>
          </p:cNvSpPr>
          <p:nvPr>
            <p:ph sz="quarter" idx="1"/>
          </p:nvPr>
        </p:nvSpPr>
        <p:spPr/>
        <p:txBody>
          <a:bodyPr/>
          <a:lstStyle/>
          <a:p>
            <a:r>
              <a:rPr lang="en-US" dirty="0" smtClean="0"/>
              <a:t>Load </a:t>
            </a:r>
            <a:r>
              <a:rPr lang="en-US" dirty="0" err="1" smtClean="0"/>
              <a:t>TensorFlow</a:t>
            </a:r>
            <a:r>
              <a:rPr lang="en-US" dirty="0" smtClean="0"/>
              <a:t> into python framework</a:t>
            </a:r>
          </a:p>
          <a:p>
            <a:r>
              <a:rPr lang="en-US" dirty="0"/>
              <a:t>$</a:t>
            </a:r>
            <a:r>
              <a:rPr lang="en-US" dirty="0" smtClean="0"/>
              <a:t>source tensorflowwithpyhon2/bin/activate</a:t>
            </a:r>
          </a:p>
          <a:p>
            <a:r>
              <a:rPr lang="en-US" dirty="0" smtClean="0"/>
              <a:t>(tensorflowwithpython2)$python</a:t>
            </a:r>
          </a:p>
          <a:p>
            <a:r>
              <a:rPr lang="en-US" dirty="0" smtClean="0"/>
              <a:t>&gt;&gt;&gt;import </a:t>
            </a:r>
            <a:r>
              <a:rPr lang="en-US" dirty="0" err="1" smtClean="0"/>
              <a:t>tensorflow</a:t>
            </a:r>
            <a:r>
              <a:rPr lang="en-US" dirty="0" smtClean="0"/>
              <a:t> as </a:t>
            </a:r>
            <a:r>
              <a:rPr lang="en-US" dirty="0" err="1" smtClean="0"/>
              <a:t>tf</a:t>
            </a:r>
            <a:endParaRPr lang="en-US" dirty="0" smtClean="0"/>
          </a:p>
          <a:p>
            <a:r>
              <a:rPr lang="en-US" dirty="0"/>
              <a:t>classes, methods, and </a:t>
            </a:r>
            <a:r>
              <a:rPr lang="en-US" dirty="0" smtClean="0"/>
              <a:t>symbols in </a:t>
            </a:r>
            <a:r>
              <a:rPr lang="en-US" dirty="0" err="1" smtClean="0"/>
              <a:t>tensorflow</a:t>
            </a:r>
            <a:r>
              <a:rPr lang="en-US" dirty="0" smtClean="0"/>
              <a:t> can be accessed by </a:t>
            </a:r>
            <a:r>
              <a:rPr lang="en-US" dirty="0" err="1" smtClean="0"/>
              <a:t>tf.xxx</a:t>
            </a:r>
            <a:r>
              <a:rPr lang="en-US" dirty="0" smtClean="0"/>
              <a:t> (name space)</a:t>
            </a:r>
          </a:p>
          <a:p>
            <a:pPr marL="320040" lvl="1" indent="0">
              <a:buNone/>
            </a:pPr>
            <a:endParaRPr lang="en-US" dirty="0"/>
          </a:p>
        </p:txBody>
      </p:sp>
    </p:spTree>
    <p:extLst>
      <p:ext uri="{BB962C8B-B14F-4D97-AF65-F5344CB8AC3E}">
        <p14:creationId xmlns:p14="http://schemas.microsoft.com/office/powerpoint/2010/main" val="1506966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Python “With” Statement</a:t>
            </a:r>
            <a:endParaRPr lang="en-US" b="1" dirty="0"/>
          </a:p>
        </p:txBody>
      </p:sp>
      <p:sp>
        <p:nvSpPr>
          <p:cNvPr id="3" name="Content Placeholder 2"/>
          <p:cNvSpPr>
            <a:spLocks noGrp="1"/>
          </p:cNvSpPr>
          <p:nvPr>
            <p:ph sz="quarter" idx="1"/>
          </p:nvPr>
        </p:nvSpPr>
        <p:spPr>
          <a:xfrm>
            <a:off x="685800" y="1417638"/>
            <a:ext cx="7772400" cy="4572000"/>
          </a:xfrm>
        </p:spPr>
        <p:txBody>
          <a:bodyPr/>
          <a:lstStyle/>
          <a:p>
            <a:r>
              <a:rPr lang="en-US" dirty="0" smtClean="0"/>
              <a:t>Two </a:t>
            </a:r>
            <a:r>
              <a:rPr lang="en-US" dirty="0"/>
              <a:t>related operations which you’d like to execute as a pair, with a block of code in between. </a:t>
            </a:r>
            <a:endParaRPr lang="en-US" dirty="0" smtClean="0"/>
          </a:p>
          <a:p>
            <a:r>
              <a:rPr lang="en-US" dirty="0" smtClean="0"/>
              <a:t>The </a:t>
            </a:r>
            <a:r>
              <a:rPr lang="en-US" dirty="0"/>
              <a:t>classic example is opening a file, manipulating the file, then closing it</a:t>
            </a:r>
            <a:r>
              <a:rPr lang="en-US" dirty="0" smtClean="0"/>
              <a:t>:</a:t>
            </a:r>
          </a:p>
          <a:p>
            <a:r>
              <a:rPr lang="en-US" b="1" dirty="0" smtClean="0"/>
              <a:t>&gt;&gt;&gt;with open(‘output.txt’, ‘w’) as f:</a:t>
            </a:r>
          </a:p>
          <a:p>
            <a:r>
              <a:rPr lang="en-US" b="1" dirty="0" smtClean="0"/>
              <a:t>&gt;&gt;&gt;		</a:t>
            </a:r>
            <a:r>
              <a:rPr lang="en-US" b="1" dirty="0" err="1" smtClean="0"/>
              <a:t>f.write</a:t>
            </a:r>
            <a:r>
              <a:rPr lang="en-US" b="1" dirty="0" smtClean="0"/>
              <a:t>(‘Welcome to </a:t>
            </a:r>
            <a:r>
              <a:rPr lang="en-US" b="1" dirty="0" err="1" smtClean="0"/>
              <a:t>Tensorflow</a:t>
            </a:r>
            <a:r>
              <a:rPr lang="en-US" b="1" dirty="0" smtClean="0"/>
              <a:t>’)</a:t>
            </a:r>
          </a:p>
          <a:p>
            <a:r>
              <a:rPr lang="en-US" dirty="0" smtClean="0"/>
              <a:t>”With” statement </a:t>
            </a:r>
            <a:r>
              <a:rPr lang="en-US" dirty="0"/>
              <a:t>will automatically close the file after the nested block of </a:t>
            </a:r>
            <a:r>
              <a:rPr lang="en-US" dirty="0" smtClean="0"/>
              <a:t>code.</a:t>
            </a:r>
          </a:p>
          <a:p>
            <a:endParaRPr lang="en-US" dirty="0" smtClean="0"/>
          </a:p>
          <a:p>
            <a:endParaRPr lang="en-US" dirty="0"/>
          </a:p>
        </p:txBody>
      </p:sp>
      <p:sp>
        <p:nvSpPr>
          <p:cNvPr id="7" name="Rectangle 6"/>
          <p:cNvSpPr>
            <a:spLocks noChangeArrowheads="1"/>
          </p:cNvSpPr>
          <p:nvPr/>
        </p:nvSpPr>
        <p:spPr bwMode="auto">
          <a:xfrm>
            <a:off x="344031" y="5562600"/>
            <a:ext cx="8455937" cy="709460"/>
          </a:xfrm>
          <a:prstGeom prst="rect">
            <a:avLst/>
          </a:prstGeom>
          <a:gradFill rotWithShape="1">
            <a:gsLst>
              <a:gs pos="0">
                <a:srgbClr val="FFFFCC"/>
              </a:gs>
              <a:gs pos="100000">
                <a:srgbClr val="663300"/>
              </a:gs>
            </a:gsLst>
            <a:lin ang="0" scaled="1"/>
          </a:gradFill>
          <a:ln w="19050">
            <a:solidFill>
              <a:schemeClr val="tx1"/>
            </a:solidFill>
            <a:miter lim="800000"/>
            <a:headEnd/>
            <a:tailEnd/>
          </a:ln>
        </p:spPr>
        <p:txBody>
          <a:bodyPr wrap="none" anchor="ctr"/>
          <a:lstStyle/>
          <a:p>
            <a:pPr algn="l"/>
            <a:r>
              <a:rPr lang="en-US" sz="2500" dirty="0" smtClean="0">
                <a:solidFill>
                  <a:schemeClr val="accent5">
                    <a:lumMod val="10000"/>
                  </a:schemeClr>
                </a:solidFill>
              </a:rPr>
              <a:t>Always use this way to invoke </a:t>
            </a:r>
            <a:r>
              <a:rPr lang="en-US" sz="2500" dirty="0" err="1" smtClean="0">
                <a:solidFill>
                  <a:schemeClr val="accent5">
                    <a:lumMod val="10000"/>
                  </a:schemeClr>
                </a:solidFill>
              </a:rPr>
              <a:t>TensorFlow</a:t>
            </a:r>
            <a:r>
              <a:rPr lang="en-US" sz="2500" dirty="0" smtClean="0">
                <a:solidFill>
                  <a:schemeClr val="accent5">
                    <a:lumMod val="10000"/>
                  </a:schemeClr>
                </a:solidFill>
              </a:rPr>
              <a:t> Session</a:t>
            </a:r>
            <a:endParaRPr lang="en-US" sz="3200" dirty="0">
              <a:solidFill>
                <a:schemeClr val="accent5">
                  <a:lumMod val="10000"/>
                </a:schemeClr>
              </a:solidFill>
            </a:endParaRPr>
          </a:p>
        </p:txBody>
      </p:sp>
    </p:spTree>
    <p:extLst>
      <p:ext uri="{BB962C8B-B14F-4D97-AF65-F5344CB8AC3E}">
        <p14:creationId xmlns:p14="http://schemas.microsoft.com/office/powerpoint/2010/main" val="106260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96962"/>
          </a:xfrm>
        </p:spPr>
        <p:txBody>
          <a:bodyPr/>
          <a:lstStyle/>
          <a:p>
            <a:r>
              <a:rPr lang="en-US" dirty="0" smtClean="0"/>
              <a:t>Tensor</a:t>
            </a:r>
            <a:endParaRPr lang="en-US" dirty="0"/>
          </a:p>
        </p:txBody>
      </p:sp>
      <p:sp>
        <p:nvSpPr>
          <p:cNvPr id="3" name="Content Placeholder 2"/>
          <p:cNvSpPr>
            <a:spLocks noGrp="1"/>
          </p:cNvSpPr>
          <p:nvPr>
            <p:ph sz="quarter" idx="1"/>
          </p:nvPr>
        </p:nvSpPr>
        <p:spPr>
          <a:xfrm>
            <a:off x="838200" y="1295400"/>
            <a:ext cx="7772400" cy="3810000"/>
          </a:xfrm>
        </p:spPr>
        <p:txBody>
          <a:bodyPr>
            <a:normAutofit/>
          </a:bodyPr>
          <a:lstStyle/>
          <a:p>
            <a:r>
              <a:rPr lang="en-US" sz="3600" b="1" dirty="0" smtClean="0">
                <a:solidFill>
                  <a:srgbClr val="990000"/>
                </a:solidFill>
              </a:rPr>
              <a:t>3</a:t>
            </a:r>
            <a:r>
              <a:rPr lang="en-US" dirty="0" smtClean="0"/>
              <a:t> </a:t>
            </a:r>
            <a:r>
              <a:rPr lang="en-US" dirty="0"/>
              <a:t># a rank 0 tensor; this is a scalar with shape </a:t>
            </a:r>
            <a:r>
              <a:rPr lang="en-US" dirty="0" smtClean="0"/>
              <a:t>[]</a:t>
            </a:r>
          </a:p>
          <a:p>
            <a:r>
              <a:rPr lang="en-US" sz="3200" b="1" dirty="0" smtClean="0">
                <a:solidFill>
                  <a:srgbClr val="C00000"/>
                </a:solidFill>
              </a:rPr>
              <a:t>[</a:t>
            </a:r>
            <a:r>
              <a:rPr lang="en-US" sz="3200" b="1" dirty="0">
                <a:solidFill>
                  <a:srgbClr val="C00000"/>
                </a:solidFill>
              </a:rPr>
              <a:t>1., 2., 3.] </a:t>
            </a:r>
            <a:r>
              <a:rPr lang="en-US" dirty="0"/>
              <a:t># a rank 1 tensor; this is a vector with shape [3</a:t>
            </a:r>
            <a:r>
              <a:rPr lang="en-US" dirty="0" smtClean="0"/>
              <a:t>]</a:t>
            </a:r>
          </a:p>
          <a:p>
            <a:r>
              <a:rPr lang="en-US" b="1" dirty="0" smtClean="0">
                <a:solidFill>
                  <a:srgbClr val="C00000"/>
                </a:solidFill>
              </a:rPr>
              <a:t>[[</a:t>
            </a:r>
            <a:r>
              <a:rPr lang="en-US" b="1" dirty="0">
                <a:solidFill>
                  <a:srgbClr val="C00000"/>
                </a:solidFill>
              </a:rPr>
              <a:t>1., 2., 3.], [4., 5., 6.]] </a:t>
            </a:r>
            <a:r>
              <a:rPr lang="en-US" dirty="0"/>
              <a:t># a rank 2 tensor; a matrix with shape [2, 3</a:t>
            </a:r>
            <a:r>
              <a:rPr lang="en-US" dirty="0" smtClean="0"/>
              <a:t>]			</a:t>
            </a:r>
            <a:r>
              <a:rPr lang="en-US" dirty="0" smtClean="0"/>
              <a:t>1</a:t>
            </a:r>
            <a:r>
              <a:rPr lang="en-US" dirty="0" smtClean="0"/>
              <a:t>. 	2.	3.</a:t>
            </a:r>
          </a:p>
          <a:p>
            <a:pPr marL="0" indent="0">
              <a:buNone/>
            </a:pPr>
            <a:r>
              <a:rPr lang="en-US" dirty="0"/>
              <a:t>	</a:t>
            </a:r>
            <a:r>
              <a:rPr lang="en-US" dirty="0" smtClean="0"/>
              <a:t>			4.	5.	6.</a:t>
            </a:r>
          </a:p>
          <a:p>
            <a:r>
              <a:rPr lang="en-US" b="1" dirty="0" smtClean="0">
                <a:solidFill>
                  <a:schemeClr val="accent2"/>
                </a:solidFill>
              </a:rPr>
              <a:t>[[[</a:t>
            </a:r>
            <a:r>
              <a:rPr lang="en-US" b="1" dirty="0">
                <a:solidFill>
                  <a:schemeClr val="accent2"/>
                </a:solidFill>
              </a:rPr>
              <a:t>1., 2., 3.]], [[7., 8., 9.]]] </a:t>
            </a:r>
            <a:r>
              <a:rPr lang="en-US" dirty="0"/>
              <a:t># a rank 3 tensor with shape [2, 1, 3]</a:t>
            </a:r>
            <a:br>
              <a:rPr lang="en-US" dirty="0"/>
            </a:br>
            <a:r>
              <a:rPr lang="en-US" dirty="0" smtClean="0"/>
              <a:t>				</a:t>
            </a:r>
            <a:endParaRPr lang="en-US" dirty="0"/>
          </a:p>
        </p:txBody>
      </p:sp>
      <p:sp>
        <p:nvSpPr>
          <p:cNvPr id="4" name="Left Bracket 3"/>
          <p:cNvSpPr/>
          <p:nvPr/>
        </p:nvSpPr>
        <p:spPr>
          <a:xfrm>
            <a:off x="4343400" y="3048000"/>
            <a:ext cx="152400" cy="7620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ket 4"/>
          <p:cNvSpPr/>
          <p:nvPr/>
        </p:nvSpPr>
        <p:spPr>
          <a:xfrm>
            <a:off x="6781800" y="3023155"/>
            <a:ext cx="76200" cy="7620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232108" y="5248997"/>
            <a:ext cx="304800" cy="369332"/>
          </a:xfrm>
          <a:prstGeom prst="rect">
            <a:avLst/>
          </a:prstGeom>
          <a:solidFill>
            <a:srgbClr val="C00000"/>
          </a:solidFill>
        </p:spPr>
        <p:txBody>
          <a:bodyPr wrap="square" rtlCol="0">
            <a:spAutoFit/>
          </a:bodyPr>
          <a:lstStyle/>
          <a:p>
            <a:r>
              <a:rPr lang="en-US" dirty="0" smtClean="0"/>
              <a:t>9</a:t>
            </a:r>
            <a:endParaRPr lang="en-US" dirty="0"/>
          </a:p>
        </p:txBody>
      </p:sp>
      <p:sp>
        <p:nvSpPr>
          <p:cNvPr id="8" name="TextBox 7"/>
          <p:cNvSpPr txBox="1"/>
          <p:nvPr/>
        </p:nvSpPr>
        <p:spPr>
          <a:xfrm>
            <a:off x="4970061" y="5433663"/>
            <a:ext cx="304800" cy="369332"/>
          </a:xfrm>
          <a:prstGeom prst="rect">
            <a:avLst/>
          </a:prstGeom>
          <a:solidFill>
            <a:srgbClr val="C00000"/>
          </a:solidFill>
        </p:spPr>
        <p:txBody>
          <a:bodyPr wrap="square" rtlCol="0">
            <a:spAutoFit/>
          </a:bodyPr>
          <a:lstStyle/>
          <a:p>
            <a:r>
              <a:rPr lang="en-US" dirty="0"/>
              <a:t>8</a:t>
            </a:r>
          </a:p>
        </p:txBody>
      </p:sp>
      <p:sp>
        <p:nvSpPr>
          <p:cNvPr id="9" name="TextBox 8"/>
          <p:cNvSpPr txBox="1"/>
          <p:nvPr/>
        </p:nvSpPr>
        <p:spPr>
          <a:xfrm>
            <a:off x="4682322" y="5648321"/>
            <a:ext cx="304800" cy="369332"/>
          </a:xfrm>
          <a:prstGeom prst="rect">
            <a:avLst/>
          </a:prstGeom>
          <a:solidFill>
            <a:srgbClr val="990000"/>
          </a:solidFill>
        </p:spPr>
        <p:txBody>
          <a:bodyPr wrap="square" rtlCol="0">
            <a:spAutoFit/>
          </a:bodyPr>
          <a:lstStyle/>
          <a:p>
            <a:r>
              <a:rPr lang="en-US" dirty="0"/>
              <a:t>7</a:t>
            </a:r>
          </a:p>
        </p:txBody>
      </p:sp>
      <p:sp>
        <p:nvSpPr>
          <p:cNvPr id="10" name="TextBox 9"/>
          <p:cNvSpPr txBox="1"/>
          <p:nvPr/>
        </p:nvSpPr>
        <p:spPr>
          <a:xfrm>
            <a:off x="4665261" y="5278989"/>
            <a:ext cx="304800" cy="369332"/>
          </a:xfrm>
          <a:prstGeom prst="rect">
            <a:avLst/>
          </a:prstGeom>
          <a:solidFill>
            <a:srgbClr val="FFFF00"/>
          </a:solidFill>
        </p:spPr>
        <p:txBody>
          <a:bodyPr wrap="square" rtlCol="0">
            <a:spAutoFit/>
          </a:bodyPr>
          <a:lstStyle/>
          <a:p>
            <a:r>
              <a:rPr lang="en-US" dirty="0" smtClean="0"/>
              <a:t>1</a:t>
            </a:r>
            <a:endParaRPr lang="en-US" dirty="0"/>
          </a:p>
        </p:txBody>
      </p:sp>
      <p:sp>
        <p:nvSpPr>
          <p:cNvPr id="11" name="TextBox 10"/>
          <p:cNvSpPr txBox="1"/>
          <p:nvPr/>
        </p:nvSpPr>
        <p:spPr>
          <a:xfrm>
            <a:off x="4940490" y="5064331"/>
            <a:ext cx="304800" cy="369332"/>
          </a:xfrm>
          <a:prstGeom prst="rect">
            <a:avLst/>
          </a:prstGeom>
          <a:solidFill>
            <a:srgbClr val="FFFF00"/>
          </a:solidFill>
        </p:spPr>
        <p:txBody>
          <a:bodyPr wrap="square" rtlCol="0">
            <a:spAutoFit/>
          </a:bodyPr>
          <a:lstStyle/>
          <a:p>
            <a:r>
              <a:rPr lang="en-US" dirty="0"/>
              <a:t>2</a:t>
            </a:r>
          </a:p>
        </p:txBody>
      </p:sp>
      <p:sp>
        <p:nvSpPr>
          <p:cNvPr id="12" name="TextBox 11"/>
          <p:cNvSpPr txBox="1"/>
          <p:nvPr/>
        </p:nvSpPr>
        <p:spPr>
          <a:xfrm>
            <a:off x="5245290" y="4879665"/>
            <a:ext cx="304800" cy="369332"/>
          </a:xfrm>
          <a:prstGeom prst="rect">
            <a:avLst/>
          </a:prstGeom>
          <a:solidFill>
            <a:srgbClr val="FFFF00"/>
          </a:solidFill>
        </p:spPr>
        <p:txBody>
          <a:bodyPr wrap="square" rtlCol="0">
            <a:spAutoFit/>
          </a:bodyPr>
          <a:lstStyle/>
          <a:p>
            <a:r>
              <a:rPr lang="en-US" dirty="0"/>
              <a:t>3</a:t>
            </a:r>
          </a:p>
        </p:txBody>
      </p:sp>
    </p:spTree>
    <p:extLst>
      <p:ext uri="{BB962C8B-B14F-4D97-AF65-F5344CB8AC3E}">
        <p14:creationId xmlns:p14="http://schemas.microsoft.com/office/powerpoint/2010/main" val="4478338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Constant and Variable </a:t>
            </a:r>
            <a:endParaRPr lang="en-US" dirty="0"/>
          </a:p>
        </p:txBody>
      </p:sp>
      <p:sp>
        <p:nvSpPr>
          <p:cNvPr id="3" name="Content Placeholder 2"/>
          <p:cNvSpPr>
            <a:spLocks noGrp="1"/>
          </p:cNvSpPr>
          <p:nvPr>
            <p:ph sz="quarter" idx="1"/>
          </p:nvPr>
        </p:nvSpPr>
        <p:spPr/>
        <p:txBody>
          <a:bodyPr>
            <a:normAutofit/>
          </a:bodyPr>
          <a:lstStyle/>
          <a:p>
            <a:r>
              <a:rPr lang="en-US" dirty="0" smtClean="0"/>
              <a:t>Constants: initialized </a:t>
            </a:r>
            <a:r>
              <a:rPr lang="en-US" dirty="0"/>
              <a:t>when you call </a:t>
            </a:r>
            <a:r>
              <a:rPr lang="en-US" dirty="0" err="1"/>
              <a:t>tf.constant</a:t>
            </a:r>
            <a:r>
              <a:rPr lang="en-US" dirty="0"/>
              <a:t>, and their value can never </a:t>
            </a:r>
            <a:r>
              <a:rPr lang="en-US" dirty="0" smtClean="0"/>
              <a:t>change.</a:t>
            </a:r>
          </a:p>
          <a:p>
            <a:pPr lvl="1"/>
            <a:r>
              <a:rPr lang="en-US" dirty="0" smtClean="0"/>
              <a:t>&gt;&gt;&gt;node1 </a:t>
            </a:r>
            <a:r>
              <a:rPr lang="en-US" dirty="0"/>
              <a:t>= </a:t>
            </a:r>
            <a:r>
              <a:rPr lang="en-US" dirty="0" err="1"/>
              <a:t>tf.constant</a:t>
            </a:r>
            <a:r>
              <a:rPr lang="en-US" dirty="0"/>
              <a:t>(3.0, </a:t>
            </a:r>
            <a:r>
              <a:rPr lang="en-US" dirty="0" err="1"/>
              <a:t>dtype</a:t>
            </a:r>
            <a:r>
              <a:rPr lang="en-US" dirty="0"/>
              <a:t>=tf.float32</a:t>
            </a:r>
            <a:r>
              <a:rPr lang="en-US" dirty="0" smtClean="0"/>
              <a:t>)</a:t>
            </a:r>
          </a:p>
          <a:p>
            <a:pPr lvl="1"/>
            <a:r>
              <a:rPr lang="en-US" dirty="0" smtClean="0"/>
              <a:t>&gt;&gt;&gt;node2 </a:t>
            </a:r>
            <a:r>
              <a:rPr lang="en-US" dirty="0"/>
              <a:t>= </a:t>
            </a:r>
            <a:r>
              <a:rPr lang="en-US" dirty="0" err="1"/>
              <a:t>tf.constant</a:t>
            </a:r>
            <a:r>
              <a:rPr lang="en-US" dirty="0"/>
              <a:t>(4.0) # also tf.float32 </a:t>
            </a:r>
            <a:r>
              <a:rPr lang="en-US" dirty="0" smtClean="0"/>
              <a:t>implicitly</a:t>
            </a:r>
          </a:p>
          <a:p>
            <a:r>
              <a:rPr lang="en-US" dirty="0" smtClean="0"/>
              <a:t>Variables: not </a:t>
            </a:r>
            <a:r>
              <a:rPr lang="en-US" dirty="0"/>
              <a:t>initialized when you call </a:t>
            </a:r>
            <a:r>
              <a:rPr lang="en-US" dirty="0" err="1"/>
              <a:t>tf.Variable</a:t>
            </a:r>
            <a:r>
              <a:rPr lang="en-US" dirty="0"/>
              <a:t>. </a:t>
            </a:r>
            <a:endParaRPr lang="en-US" dirty="0" smtClean="0"/>
          </a:p>
          <a:p>
            <a:pPr lvl="1"/>
            <a:r>
              <a:rPr lang="en-US" dirty="0" smtClean="0"/>
              <a:t>&gt;&gt;&gt;W </a:t>
            </a:r>
            <a:r>
              <a:rPr lang="en-US" dirty="0"/>
              <a:t>= </a:t>
            </a:r>
            <a:r>
              <a:rPr lang="en-US" dirty="0" err="1"/>
              <a:t>tf.Variable</a:t>
            </a:r>
            <a:r>
              <a:rPr lang="en-US" dirty="0"/>
              <a:t>([.3], </a:t>
            </a:r>
            <a:r>
              <a:rPr lang="en-US" dirty="0" err="1"/>
              <a:t>dtype</a:t>
            </a:r>
            <a:r>
              <a:rPr lang="en-US" dirty="0"/>
              <a:t>=tf.float32</a:t>
            </a:r>
            <a:r>
              <a:rPr lang="en-US" dirty="0" smtClean="0"/>
              <a:t>)</a:t>
            </a:r>
          </a:p>
          <a:p>
            <a:r>
              <a:rPr lang="en-US" dirty="0" smtClean="0"/>
              <a:t>Placeholders: similar to variables.</a:t>
            </a:r>
          </a:p>
          <a:p>
            <a:pPr lvl="1"/>
            <a:r>
              <a:rPr lang="en-US" dirty="0" smtClean="0"/>
              <a:t>Variables (like weights and bias) </a:t>
            </a:r>
            <a:r>
              <a:rPr lang="en-US" dirty="0"/>
              <a:t>are trained over time, placeholders are </a:t>
            </a:r>
            <a:r>
              <a:rPr lang="en-US" dirty="0" smtClean="0"/>
              <a:t>input </a:t>
            </a:r>
            <a:r>
              <a:rPr lang="en-US" dirty="0"/>
              <a:t>data that doesn't change as your model trains (like input images, and class labels for those images)</a:t>
            </a:r>
          </a:p>
        </p:txBody>
      </p:sp>
    </p:spTree>
    <p:extLst>
      <p:ext uri="{BB962C8B-B14F-4D97-AF65-F5344CB8AC3E}">
        <p14:creationId xmlns:p14="http://schemas.microsoft.com/office/powerpoint/2010/main" val="3863120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and Graph</a:t>
            </a:r>
            <a:endParaRPr lang="en-US" dirty="0"/>
          </a:p>
        </p:txBody>
      </p:sp>
      <p:sp>
        <p:nvSpPr>
          <p:cNvPr id="3" name="Content Placeholder 2"/>
          <p:cNvSpPr>
            <a:spLocks noGrp="1"/>
          </p:cNvSpPr>
          <p:nvPr>
            <p:ph sz="quarter" idx="1"/>
          </p:nvPr>
        </p:nvSpPr>
        <p:spPr/>
        <p:txBody>
          <a:bodyPr/>
          <a:lstStyle/>
          <a:p>
            <a:r>
              <a:rPr lang="en-US" dirty="0" smtClean="0"/>
              <a:t>A </a:t>
            </a:r>
            <a:r>
              <a:rPr lang="en-US" dirty="0"/>
              <a:t>graph defines </a:t>
            </a:r>
            <a:r>
              <a:rPr lang="en-US" dirty="0" smtClean="0"/>
              <a:t>how to compute/operation on nodes. </a:t>
            </a:r>
            <a:r>
              <a:rPr lang="en-US" dirty="0"/>
              <a:t>It doesn’t compute </a:t>
            </a:r>
            <a:r>
              <a:rPr lang="en-US" dirty="0" smtClean="0"/>
              <a:t>anything; doesn’t </a:t>
            </a:r>
            <a:r>
              <a:rPr lang="en-US" dirty="0"/>
              <a:t>hold any </a:t>
            </a:r>
            <a:r>
              <a:rPr lang="en-US" dirty="0" smtClean="0"/>
              <a:t>values.</a:t>
            </a:r>
            <a:endParaRPr lang="en-US" dirty="0"/>
          </a:p>
          <a:p>
            <a:r>
              <a:rPr lang="en-US" dirty="0"/>
              <a:t>A session </a:t>
            </a:r>
            <a:r>
              <a:rPr lang="en-US" dirty="0" smtClean="0"/>
              <a:t>executes </a:t>
            </a:r>
            <a:r>
              <a:rPr lang="en-US" dirty="0"/>
              <a:t>graphs or part of graphs. It allocates </a:t>
            </a:r>
            <a:r>
              <a:rPr lang="en-US" dirty="0" smtClean="0"/>
              <a:t>resources </a:t>
            </a:r>
            <a:r>
              <a:rPr lang="en-US" dirty="0"/>
              <a:t>and holds the actual values of intermediate results and variables</a:t>
            </a:r>
            <a:r>
              <a:rPr lang="en-US" dirty="0" smtClean="0"/>
              <a:t>.</a:t>
            </a:r>
          </a:p>
          <a:p>
            <a:r>
              <a:rPr lang="en-US" dirty="0" err="1" smtClean="0"/>
              <a:t>TensorFlow</a:t>
            </a:r>
            <a:r>
              <a:rPr lang="en-US" dirty="0" smtClean="0"/>
              <a:t> </a:t>
            </a:r>
            <a:r>
              <a:rPr lang="en-US" dirty="0"/>
              <a:t>Core programs as consisting of two discrete sections:</a:t>
            </a:r>
          </a:p>
          <a:p>
            <a:pPr lvl="1"/>
            <a:r>
              <a:rPr lang="en-US" dirty="0" smtClean="0"/>
              <a:t>Define computation (graph)</a:t>
            </a:r>
            <a:endParaRPr lang="en-US" dirty="0"/>
          </a:p>
          <a:p>
            <a:pPr lvl="1"/>
            <a:r>
              <a:rPr lang="en-US" smtClean="0"/>
              <a:t>Execute computation </a:t>
            </a:r>
            <a:r>
              <a:rPr lang="en-US" dirty="0" smtClean="0"/>
              <a:t>(session)</a:t>
            </a:r>
            <a:endParaRPr lang="en-US" dirty="0"/>
          </a:p>
          <a:p>
            <a:endParaRPr lang="en-US" dirty="0"/>
          </a:p>
          <a:p>
            <a:endParaRPr lang="en-US" dirty="0"/>
          </a:p>
        </p:txBody>
      </p:sp>
    </p:spTree>
    <p:extLst>
      <p:ext uri="{BB962C8B-B14F-4D97-AF65-F5344CB8AC3E}">
        <p14:creationId xmlns:p14="http://schemas.microsoft.com/office/powerpoint/2010/main" val="1232327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lstStyle/>
          <a:p>
            <a:r>
              <a:rPr lang="en-US" b="1" dirty="0" smtClean="0"/>
              <a:t>Tensor Sample</a:t>
            </a:r>
            <a:endParaRPr lang="en-US" b="1" dirty="0"/>
          </a:p>
        </p:txBody>
      </p:sp>
      <p:sp>
        <p:nvSpPr>
          <p:cNvPr id="3" name="Content Placeholder 2"/>
          <p:cNvSpPr>
            <a:spLocks noGrp="1"/>
          </p:cNvSpPr>
          <p:nvPr>
            <p:ph sz="quarter" idx="1"/>
          </p:nvPr>
        </p:nvSpPr>
        <p:spPr/>
        <p:txBody>
          <a:bodyPr/>
          <a:lstStyle/>
          <a:p>
            <a:r>
              <a:rPr lang="en-US" b="1" dirty="0" smtClean="0"/>
              <a:t>&gt;&gt;&gt;import </a:t>
            </a:r>
            <a:r>
              <a:rPr lang="en-US" b="1" dirty="0" err="1"/>
              <a:t>tensorflow</a:t>
            </a:r>
            <a:r>
              <a:rPr lang="en-US" b="1" dirty="0"/>
              <a:t> as </a:t>
            </a:r>
            <a:r>
              <a:rPr lang="en-US" b="1" dirty="0" err="1" smtClean="0"/>
              <a:t>tf</a:t>
            </a:r>
            <a:endParaRPr lang="en-US" b="1" dirty="0" smtClean="0"/>
          </a:p>
          <a:p>
            <a:r>
              <a:rPr lang="en-US" b="1" dirty="0" smtClean="0"/>
              <a:t>&gt;&gt;&gt;x1 </a:t>
            </a:r>
            <a:r>
              <a:rPr lang="en-US" b="1" dirty="0"/>
              <a:t>= </a:t>
            </a:r>
            <a:r>
              <a:rPr lang="en-US" b="1" dirty="0" err="1"/>
              <a:t>tf.constant</a:t>
            </a:r>
            <a:r>
              <a:rPr lang="en-US" b="1" dirty="0"/>
              <a:t>([1,2,3,4</a:t>
            </a:r>
            <a:r>
              <a:rPr lang="en-US" b="1" dirty="0" smtClean="0"/>
              <a:t>])</a:t>
            </a:r>
          </a:p>
          <a:p>
            <a:r>
              <a:rPr lang="en-US" b="1" dirty="0" smtClean="0"/>
              <a:t>&gt;&gt;&gt;x2 </a:t>
            </a:r>
            <a:r>
              <a:rPr lang="en-US" b="1" dirty="0"/>
              <a:t>= </a:t>
            </a:r>
            <a:r>
              <a:rPr lang="en-US" b="1" dirty="0" err="1"/>
              <a:t>tf.constant</a:t>
            </a:r>
            <a:r>
              <a:rPr lang="en-US" b="1" dirty="0"/>
              <a:t>([5,6,7,8</a:t>
            </a:r>
            <a:r>
              <a:rPr lang="en-US" b="1" dirty="0" smtClean="0"/>
              <a:t>])</a:t>
            </a:r>
          </a:p>
          <a:p>
            <a:r>
              <a:rPr lang="en-US" b="1" dirty="0" smtClean="0"/>
              <a:t># Multiply</a:t>
            </a:r>
          </a:p>
          <a:p>
            <a:r>
              <a:rPr lang="en-US" b="1" dirty="0" smtClean="0"/>
              <a:t>&gt;&gt;&gt;result </a:t>
            </a:r>
            <a:r>
              <a:rPr lang="en-US" b="1" dirty="0"/>
              <a:t>= </a:t>
            </a:r>
            <a:r>
              <a:rPr lang="en-US" b="1" dirty="0" err="1"/>
              <a:t>tf.multiply</a:t>
            </a:r>
            <a:r>
              <a:rPr lang="en-US" b="1" dirty="0"/>
              <a:t>(x1, x2</a:t>
            </a:r>
            <a:r>
              <a:rPr lang="en-US" b="1" dirty="0" smtClean="0"/>
              <a:t>)</a:t>
            </a:r>
          </a:p>
          <a:p>
            <a:r>
              <a:rPr lang="en-US" b="1" dirty="0" smtClean="0"/>
              <a:t># </a:t>
            </a:r>
            <a:r>
              <a:rPr lang="en-US" b="1" dirty="0"/>
              <a:t>Print the </a:t>
            </a:r>
            <a:r>
              <a:rPr lang="en-US" b="1" dirty="0" smtClean="0"/>
              <a:t>result</a:t>
            </a:r>
          </a:p>
          <a:p>
            <a:r>
              <a:rPr lang="en-US" b="1" dirty="0" smtClean="0"/>
              <a:t>&gt;&gt;&gt;print(result</a:t>
            </a:r>
            <a:r>
              <a:rPr lang="en-US" b="1" dirty="0"/>
              <a:t>)</a:t>
            </a:r>
          </a:p>
        </p:txBody>
      </p:sp>
    </p:spTree>
    <p:extLst>
      <p:ext uri="{BB962C8B-B14F-4D97-AF65-F5344CB8AC3E}">
        <p14:creationId xmlns:p14="http://schemas.microsoft.com/office/powerpoint/2010/main" val="3088191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TensorFlow</a:t>
            </a:r>
            <a:r>
              <a:rPr lang="en-US" b="1" dirty="0" smtClean="0"/>
              <a:t> Requires Explicit Evaluation!</a:t>
            </a:r>
            <a:endParaRPr lang="en-US" b="1" dirty="0"/>
          </a:p>
        </p:txBody>
      </p:sp>
      <p:sp>
        <p:nvSpPr>
          <p:cNvPr id="3" name="Content Placeholder 2"/>
          <p:cNvSpPr>
            <a:spLocks noGrp="1"/>
          </p:cNvSpPr>
          <p:nvPr>
            <p:ph sz="quarter" idx="1"/>
          </p:nvPr>
        </p:nvSpPr>
        <p:spPr/>
        <p:txBody>
          <a:bodyPr/>
          <a:lstStyle/>
          <a:p>
            <a:r>
              <a:rPr lang="en-US" b="1" dirty="0"/>
              <a:t>&gt;&gt;&gt;import </a:t>
            </a:r>
            <a:r>
              <a:rPr lang="en-US" b="1" dirty="0" err="1"/>
              <a:t>tensorflow</a:t>
            </a:r>
            <a:r>
              <a:rPr lang="en-US" b="1" dirty="0"/>
              <a:t> as </a:t>
            </a:r>
            <a:r>
              <a:rPr lang="en-US" b="1" dirty="0" err="1"/>
              <a:t>tf</a:t>
            </a:r>
            <a:endParaRPr lang="en-US" b="1" dirty="0"/>
          </a:p>
          <a:p>
            <a:r>
              <a:rPr lang="en-US" b="1" dirty="0"/>
              <a:t>&gt;&gt;&gt;x1 = </a:t>
            </a:r>
            <a:r>
              <a:rPr lang="en-US" b="1" dirty="0" err="1"/>
              <a:t>tf.constant</a:t>
            </a:r>
            <a:r>
              <a:rPr lang="en-US" b="1" dirty="0"/>
              <a:t>([1,2,3,4])</a:t>
            </a:r>
          </a:p>
          <a:p>
            <a:r>
              <a:rPr lang="en-US" b="1" dirty="0"/>
              <a:t>&gt;&gt;&gt;x2 = </a:t>
            </a:r>
            <a:r>
              <a:rPr lang="en-US" b="1" dirty="0" err="1"/>
              <a:t>tf.constant</a:t>
            </a:r>
            <a:r>
              <a:rPr lang="en-US" b="1" dirty="0"/>
              <a:t>([5,6,7,8])</a:t>
            </a:r>
          </a:p>
          <a:p>
            <a:r>
              <a:rPr lang="en-US" b="1" dirty="0"/>
              <a:t># Multiply</a:t>
            </a:r>
          </a:p>
          <a:p>
            <a:r>
              <a:rPr lang="en-US" b="1" dirty="0"/>
              <a:t>&gt;&gt;&gt;result = </a:t>
            </a:r>
            <a:r>
              <a:rPr lang="en-US" b="1" dirty="0" err="1"/>
              <a:t>tf.multiply</a:t>
            </a:r>
            <a:r>
              <a:rPr lang="en-US" b="1" dirty="0"/>
              <a:t>(x1, x2)</a:t>
            </a:r>
          </a:p>
          <a:p>
            <a:r>
              <a:rPr lang="en-US" b="1" dirty="0"/>
              <a:t># Print the result</a:t>
            </a:r>
          </a:p>
          <a:p>
            <a:r>
              <a:rPr lang="en-US" b="1" dirty="0" smtClean="0"/>
              <a:t>&gt;&gt;&gt;with </a:t>
            </a:r>
            <a:r>
              <a:rPr lang="en-US" b="1" dirty="0" err="1" smtClean="0"/>
              <a:t>tf.Session</a:t>
            </a:r>
            <a:r>
              <a:rPr lang="en-US" b="1" dirty="0" smtClean="0"/>
              <a:t>() as </a:t>
            </a:r>
            <a:r>
              <a:rPr lang="en-US" b="1" dirty="0" err="1" smtClean="0"/>
              <a:t>sess</a:t>
            </a:r>
            <a:r>
              <a:rPr lang="en-US" b="1" dirty="0" smtClean="0"/>
              <a:t>:</a:t>
            </a:r>
          </a:p>
          <a:p>
            <a:r>
              <a:rPr lang="en-US" b="1" dirty="0" smtClean="0"/>
              <a:t>&gt;&gt;&gt;		print(</a:t>
            </a:r>
            <a:r>
              <a:rPr lang="en-US" b="1" dirty="0" err="1" smtClean="0"/>
              <a:t>sess.run</a:t>
            </a:r>
            <a:r>
              <a:rPr lang="en-US" b="1" dirty="0" smtClean="0"/>
              <a:t>(result))</a:t>
            </a:r>
          </a:p>
          <a:p>
            <a:r>
              <a:rPr lang="en-US" b="1" dirty="0" smtClean="0"/>
              <a:t>&gt;&gt;&gt;		print(</a:t>
            </a:r>
            <a:r>
              <a:rPr lang="en-US" b="1" dirty="0" err="1" smtClean="0"/>
              <a:t>result.eval</a:t>
            </a:r>
            <a:r>
              <a:rPr lang="en-US" b="1" dirty="0" smtClean="0"/>
              <a:t>())</a:t>
            </a:r>
            <a:endParaRPr lang="en-US" b="1" dirty="0"/>
          </a:p>
          <a:p>
            <a:endParaRPr lang="en-US" dirty="0"/>
          </a:p>
        </p:txBody>
      </p:sp>
    </p:spTree>
    <p:extLst>
      <p:ext uri="{BB962C8B-B14F-4D97-AF65-F5344CB8AC3E}">
        <p14:creationId xmlns:p14="http://schemas.microsoft.com/office/powerpoint/2010/main" val="4032697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Constants</a:t>
            </a:r>
            <a:endParaRPr lang="en-US" dirty="0"/>
          </a:p>
        </p:txBody>
      </p:sp>
      <p:sp>
        <p:nvSpPr>
          <p:cNvPr id="3" name="Content Placeholder 2"/>
          <p:cNvSpPr>
            <a:spLocks noGrp="1"/>
          </p:cNvSpPr>
          <p:nvPr>
            <p:ph sz="quarter" idx="1"/>
          </p:nvPr>
        </p:nvSpPr>
        <p:spPr/>
        <p:txBody>
          <a:bodyPr/>
          <a:lstStyle/>
          <a:p>
            <a:r>
              <a:rPr lang="en-US" dirty="0" err="1" smtClean="0"/>
              <a:t>tf.constant</a:t>
            </a:r>
            <a:r>
              <a:rPr lang="en-US" dirty="0" smtClean="0"/>
              <a:t>(value, </a:t>
            </a:r>
            <a:r>
              <a:rPr lang="en-US" dirty="0" err="1" smtClean="0"/>
              <a:t>dtype</a:t>
            </a:r>
            <a:r>
              <a:rPr lang="en-US" dirty="0" smtClean="0"/>
              <a:t>=None, shape=None, name=‘</a:t>
            </a:r>
            <a:r>
              <a:rPr lang="en-US" dirty="0" err="1" smtClean="0"/>
              <a:t>Const</a:t>
            </a:r>
            <a:r>
              <a:rPr lang="en-US" dirty="0" smtClean="0"/>
              <a:t>’,</a:t>
            </a:r>
            <a:r>
              <a:rPr lang="en-US" dirty="0" err="1" smtClean="0"/>
              <a:t>verify_shape</a:t>
            </a:r>
            <a:r>
              <a:rPr lang="en-US" dirty="0" smtClean="0"/>
              <a:t>=False)</a:t>
            </a:r>
          </a:p>
          <a:p>
            <a:r>
              <a:rPr lang="en-US" dirty="0" err="1" smtClean="0"/>
              <a:t>tf.zeros</a:t>
            </a:r>
            <a:r>
              <a:rPr lang="en-US" dirty="0" smtClean="0"/>
              <a:t>([2,3], tf.int32) </a:t>
            </a:r>
          </a:p>
          <a:p>
            <a:r>
              <a:rPr lang="en-US" dirty="0" err="1" smtClean="0"/>
              <a:t>tf.zeros_like</a:t>
            </a:r>
            <a:r>
              <a:rPr lang="en-US" dirty="0" smtClean="0"/>
              <a:t>(</a:t>
            </a:r>
            <a:r>
              <a:rPr lang="en-US" dirty="0" err="1" smtClean="0"/>
              <a:t>input_tensor</a:t>
            </a:r>
            <a:r>
              <a:rPr lang="en-US" smtClean="0"/>
              <a:t>)</a:t>
            </a:r>
            <a:endParaRPr lang="en-US" dirty="0"/>
          </a:p>
        </p:txBody>
      </p:sp>
    </p:spTree>
    <p:extLst>
      <p:ext uri="{BB962C8B-B14F-4D97-AF65-F5344CB8AC3E}">
        <p14:creationId xmlns:p14="http://schemas.microsoft.com/office/powerpoint/2010/main" val="146251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b="1" dirty="0" smtClean="0"/>
              <a:t>Start Python</a:t>
            </a:r>
            <a:endParaRPr lang="en-US" b="1" dirty="0"/>
          </a:p>
        </p:txBody>
      </p:sp>
      <p:sp>
        <p:nvSpPr>
          <p:cNvPr id="27651" name="Rectangle 3"/>
          <p:cNvSpPr>
            <a:spLocks noGrp="1" noChangeArrowheads="1"/>
          </p:cNvSpPr>
          <p:nvPr>
            <p:ph sz="quarter" idx="1"/>
          </p:nvPr>
        </p:nvSpPr>
        <p:spPr>
          <a:xfrm>
            <a:off x="462815" y="1417638"/>
            <a:ext cx="8229600" cy="4525963"/>
          </a:xfrm>
        </p:spPr>
        <p:txBody>
          <a:bodyPr>
            <a:normAutofit/>
          </a:bodyPr>
          <a:lstStyle/>
          <a:p>
            <a:pPr>
              <a:lnSpc>
                <a:spcPct val="90000"/>
              </a:lnSpc>
            </a:pPr>
            <a:r>
              <a:rPr lang="en-US" b="1" dirty="0" smtClean="0">
                <a:effectLst>
                  <a:outerShdw blurRad="38100" dist="38100" dir="2700000" algn="tl">
                    <a:srgbClr val="FFFFFF"/>
                  </a:outerShdw>
                </a:effectLst>
              </a:rPr>
              <a:t>Interactive mode:</a:t>
            </a:r>
            <a:endParaRPr lang="en-US" b="1" dirty="0">
              <a:effectLst>
                <a:outerShdw blurRad="38100" dist="38100" dir="2700000" algn="tl">
                  <a:srgbClr val="FFFFFF"/>
                </a:outerShdw>
              </a:effectLst>
            </a:endParaRPr>
          </a:p>
          <a:p>
            <a:pPr lvl="1">
              <a:lnSpc>
                <a:spcPct val="90000"/>
              </a:lnSpc>
            </a:pPr>
            <a:r>
              <a:rPr lang="en-US" sz="2400" dirty="0" smtClean="0">
                <a:effectLst>
                  <a:outerShdw blurRad="38100" dist="38100" dir="2700000" algn="tl">
                    <a:srgbClr val="FFFFFF"/>
                  </a:outerShdw>
                </a:effectLst>
              </a:rPr>
              <a:t>Go to your virtual environment</a:t>
            </a:r>
          </a:p>
          <a:p>
            <a:pPr lvl="1">
              <a:lnSpc>
                <a:spcPct val="90000"/>
              </a:lnSpc>
            </a:pPr>
            <a:r>
              <a:rPr lang="en-US" sz="2400" dirty="0" smtClean="0">
                <a:effectLst>
                  <a:outerShdw blurRad="38100" dist="38100" dir="2700000" algn="tl">
                    <a:srgbClr val="FFFFFF"/>
                  </a:outerShdw>
                </a:effectLst>
              </a:rPr>
              <a:t>Type in “python” or “python3.5” in command line</a:t>
            </a:r>
          </a:p>
          <a:p>
            <a:pPr>
              <a:lnSpc>
                <a:spcPct val="90000"/>
              </a:lnSpc>
            </a:pPr>
            <a:r>
              <a:rPr lang="en-US" b="1" dirty="0" smtClean="0">
                <a:effectLst>
                  <a:outerShdw blurRad="38100" dist="38100" dir="2700000" algn="tl">
                    <a:srgbClr val="FFFFFF"/>
                  </a:outerShdw>
                </a:effectLst>
              </a:rPr>
              <a:t>Script mode:</a:t>
            </a:r>
          </a:p>
          <a:p>
            <a:pPr lvl="1">
              <a:lnSpc>
                <a:spcPct val="90000"/>
              </a:lnSpc>
            </a:pPr>
            <a:r>
              <a:rPr lang="en-US" sz="2400" dirty="0">
                <a:effectLst>
                  <a:outerShdw blurRad="38100" dist="38100" dir="2700000" algn="tl">
                    <a:srgbClr val="FFFFFF"/>
                  </a:outerShdw>
                </a:effectLst>
              </a:rPr>
              <a:t>Go to your virtual environment</a:t>
            </a:r>
          </a:p>
          <a:p>
            <a:pPr lvl="1">
              <a:lnSpc>
                <a:spcPct val="90000"/>
              </a:lnSpc>
            </a:pPr>
            <a:r>
              <a:rPr lang="en-US" sz="2400" dirty="0" smtClean="0">
                <a:effectLst>
                  <a:outerShdw blurRad="38100" dist="38100" dir="2700000" algn="tl">
                    <a:srgbClr val="FFFFFF"/>
                  </a:outerShdw>
                </a:effectLst>
              </a:rPr>
              <a:t>Use your IDE to program </a:t>
            </a:r>
          </a:p>
          <a:p>
            <a:pPr lvl="2">
              <a:lnSpc>
                <a:spcPct val="90000"/>
              </a:lnSpc>
            </a:pPr>
            <a:r>
              <a:rPr lang="en-US" sz="2000" dirty="0" err="1" smtClean="0">
                <a:effectLst>
                  <a:outerShdw blurRad="38100" dist="38100" dir="2700000" algn="tl">
                    <a:srgbClr val="FFFFFF"/>
                  </a:outerShdw>
                </a:effectLst>
              </a:rPr>
              <a:t>Pycharm</a:t>
            </a:r>
            <a:r>
              <a:rPr lang="en-US" sz="2000" dirty="0" smtClean="0">
                <a:effectLst>
                  <a:outerShdw blurRad="38100" dist="38100" dir="2700000" algn="tl">
                    <a:srgbClr val="FFFFFF"/>
                  </a:outerShdw>
                </a:effectLst>
              </a:rPr>
              <a:t> e.g. </a:t>
            </a:r>
          </a:p>
          <a:p>
            <a:pPr lvl="1">
              <a:lnSpc>
                <a:spcPct val="90000"/>
              </a:lnSpc>
            </a:pPr>
            <a:r>
              <a:rPr lang="en-US" dirty="0" smtClean="0">
                <a:effectLst>
                  <a:outerShdw blurRad="38100" dist="38100" dir="2700000" algn="tl">
                    <a:srgbClr val="FFFFFF"/>
                  </a:outerShdw>
                </a:effectLst>
              </a:rPr>
              <a:t>File with .</a:t>
            </a:r>
            <a:r>
              <a:rPr lang="en-US" dirty="0" err="1" smtClean="0">
                <a:effectLst>
                  <a:outerShdw blurRad="38100" dist="38100" dir="2700000" algn="tl">
                    <a:srgbClr val="FFFFFF"/>
                  </a:outerShdw>
                </a:effectLst>
              </a:rPr>
              <a:t>py</a:t>
            </a:r>
            <a:r>
              <a:rPr lang="en-US" dirty="0" smtClean="0">
                <a:effectLst>
                  <a:outerShdw blurRad="38100" dist="38100" dir="2700000" algn="tl">
                    <a:srgbClr val="FFFFFF"/>
                  </a:outerShdw>
                </a:effectLst>
              </a:rPr>
              <a:t> extension</a:t>
            </a:r>
          </a:p>
          <a:p>
            <a:pPr lvl="1">
              <a:lnSpc>
                <a:spcPct val="90000"/>
              </a:lnSpc>
            </a:pPr>
            <a:r>
              <a:rPr lang="en-US" dirty="0" smtClean="0">
                <a:effectLst>
                  <a:outerShdw blurRad="38100" dist="38100" dir="2700000" algn="tl">
                    <a:srgbClr val="FFFFFF"/>
                  </a:outerShdw>
                </a:effectLst>
              </a:rPr>
              <a:t>Execution: </a:t>
            </a:r>
            <a:r>
              <a:rPr lang="en-US" dirty="0">
                <a:effectLst>
                  <a:outerShdw blurRad="38100" dist="38100" dir="2700000" algn="tl">
                    <a:srgbClr val="FFFFFF"/>
                  </a:outerShdw>
                </a:effectLst>
              </a:rPr>
              <a:t>p</a:t>
            </a:r>
            <a:r>
              <a:rPr lang="en-US" dirty="0" smtClean="0">
                <a:effectLst>
                  <a:outerShdw blurRad="38100" dist="38100" dir="2700000" algn="tl">
                    <a:srgbClr val="FFFFFF"/>
                  </a:outerShdw>
                </a:effectLst>
              </a:rPr>
              <a:t>ython mycode.py</a:t>
            </a:r>
          </a:p>
          <a:p>
            <a:pPr lvl="1">
              <a:lnSpc>
                <a:spcPct val="90000"/>
              </a:lnSpc>
            </a:pPr>
            <a:r>
              <a:rPr lang="en-US" dirty="0" smtClean="0">
                <a:effectLst>
                  <a:outerShdw blurRad="38100" dist="38100" dir="2700000" algn="tl">
                    <a:srgbClr val="FFFFFF"/>
                  </a:outerShdw>
                </a:effectLst>
              </a:rPr>
              <a:t>Execution without typing python:</a:t>
            </a:r>
          </a:p>
          <a:p>
            <a:pPr lvl="2">
              <a:lnSpc>
                <a:spcPct val="90000"/>
              </a:lnSpc>
            </a:pPr>
            <a:r>
              <a:rPr lang="en-US" dirty="0" smtClean="0">
                <a:effectLst>
                  <a:outerShdw blurRad="38100" dist="38100" dir="2700000" algn="tl">
                    <a:srgbClr val="FFFFFF"/>
                  </a:outerShdw>
                </a:effectLst>
              </a:rPr>
              <a:t>Add this first line </a:t>
            </a:r>
            <a:r>
              <a:rPr lang="en-US" dirty="0" smtClean="0">
                <a:solidFill>
                  <a:srgbClr val="C00000"/>
                </a:solidFill>
                <a:effectLst>
                  <a:outerShdw blurRad="38100" dist="38100" dir="2700000" algn="tl">
                    <a:srgbClr val="FFFFFF"/>
                  </a:outerShdw>
                </a:effectLst>
              </a:rPr>
              <a:t>#! /</a:t>
            </a:r>
            <a:r>
              <a:rPr lang="en-US" dirty="0" err="1" smtClean="0">
                <a:solidFill>
                  <a:srgbClr val="C00000"/>
                </a:solidFill>
                <a:effectLst>
                  <a:outerShdw blurRad="38100" dist="38100" dir="2700000" algn="tl">
                    <a:srgbClr val="FFFFFF"/>
                  </a:outerShdw>
                </a:effectLst>
              </a:rPr>
              <a:t>usr</a:t>
            </a:r>
            <a:r>
              <a:rPr lang="en-US" dirty="0" smtClean="0">
                <a:solidFill>
                  <a:srgbClr val="C00000"/>
                </a:solidFill>
                <a:effectLst>
                  <a:outerShdw blurRad="38100" dist="38100" dir="2700000" algn="tl">
                    <a:srgbClr val="FFFFFF"/>
                  </a:outerShdw>
                </a:effectLst>
              </a:rPr>
              <a:t>/bin/</a:t>
            </a:r>
            <a:r>
              <a:rPr lang="en-US" dirty="0" err="1" smtClean="0">
                <a:solidFill>
                  <a:srgbClr val="C00000"/>
                </a:solidFill>
                <a:effectLst>
                  <a:outerShdw blurRad="38100" dist="38100" dir="2700000" algn="tl">
                    <a:srgbClr val="FFFFFF"/>
                  </a:outerShdw>
                </a:effectLst>
              </a:rPr>
              <a:t>env</a:t>
            </a:r>
            <a:r>
              <a:rPr lang="en-US" dirty="0" smtClean="0">
                <a:solidFill>
                  <a:srgbClr val="C00000"/>
                </a:solidFill>
                <a:effectLst>
                  <a:outerShdw blurRad="38100" dist="38100" dir="2700000" algn="tl">
                    <a:srgbClr val="FFFFFF"/>
                  </a:outerShdw>
                </a:effectLst>
              </a:rPr>
              <a:t> python</a:t>
            </a:r>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91234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Good Coding Habits</a:t>
            </a:r>
            <a:endParaRPr lang="en-US" b="1" dirty="0"/>
          </a:p>
        </p:txBody>
      </p:sp>
      <p:sp>
        <p:nvSpPr>
          <p:cNvPr id="3" name="Content Placeholder 2"/>
          <p:cNvSpPr>
            <a:spLocks noGrp="1"/>
          </p:cNvSpPr>
          <p:nvPr>
            <p:ph sz="quarter" idx="1"/>
          </p:nvPr>
        </p:nvSpPr>
        <p:spPr/>
        <p:txBody>
          <a:bodyPr/>
          <a:lstStyle/>
          <a:p>
            <a:r>
              <a:rPr lang="en-US" b="1" dirty="0" smtClean="0"/>
              <a:t>KISS : Keep it Simple, Stupid </a:t>
            </a:r>
          </a:p>
          <a:p>
            <a:r>
              <a:rPr lang="en-US" b="1" dirty="0" smtClean="0"/>
              <a:t>Always put comments in your code</a:t>
            </a:r>
          </a:p>
          <a:p>
            <a:pPr lvl="1"/>
            <a:r>
              <a:rPr lang="en-US" dirty="0" smtClean="0"/>
              <a:t># for single line</a:t>
            </a:r>
          </a:p>
          <a:p>
            <a:pPr lvl="1"/>
            <a:r>
              <a:rPr lang="en-US" dirty="0" smtClean="0"/>
              <a:t>“”” multiple lines “””</a:t>
            </a:r>
          </a:p>
          <a:p>
            <a:r>
              <a:rPr lang="en-US" b="1" dirty="0" smtClean="0"/>
              <a:t>Don’t change variable type </a:t>
            </a:r>
          </a:p>
          <a:p>
            <a:pPr lvl="1"/>
            <a:r>
              <a:rPr lang="en-US" dirty="0" smtClean="0"/>
              <a:t>X = 1 ….  </a:t>
            </a:r>
            <a:r>
              <a:rPr lang="en-US" dirty="0"/>
              <a:t> </a:t>
            </a:r>
            <a:r>
              <a:rPr lang="en-US" dirty="0" smtClean="0"/>
              <a:t>X = “</a:t>
            </a:r>
            <a:r>
              <a:rPr lang="en-US" dirty="0" err="1" smtClean="0"/>
              <a:t>abc</a:t>
            </a:r>
            <a:r>
              <a:rPr lang="en-US" dirty="0" smtClean="0"/>
              <a:t>”</a:t>
            </a:r>
          </a:p>
          <a:p>
            <a:r>
              <a:rPr lang="en-US" b="1" dirty="0" smtClean="0"/>
              <a:t>Meaningful function/variable names</a:t>
            </a:r>
          </a:p>
          <a:p>
            <a:pPr lvl="1"/>
            <a:r>
              <a:rPr lang="en-US" dirty="0" smtClean="0"/>
              <a:t>Variable name: Something; </a:t>
            </a:r>
            <a:r>
              <a:rPr lang="en-US" dirty="0" err="1" smtClean="0"/>
              <a:t>SecondPerMinute</a:t>
            </a:r>
            <a:endParaRPr lang="en-US" dirty="0" smtClean="0"/>
          </a:p>
          <a:p>
            <a:pPr lvl="1"/>
            <a:r>
              <a:rPr lang="en-US" dirty="0" smtClean="0"/>
              <a:t>Function name: </a:t>
            </a:r>
            <a:r>
              <a:rPr lang="en-US" dirty="0" err="1" smtClean="0"/>
              <a:t>doSomething</a:t>
            </a:r>
            <a:r>
              <a:rPr lang="en-US" dirty="0" smtClean="0"/>
              <a:t>(); </a:t>
            </a:r>
            <a:r>
              <a:rPr lang="en-US" dirty="0" err="1" smtClean="0"/>
              <a:t>displayWindow</a:t>
            </a:r>
            <a:r>
              <a:rPr lang="en-US" dirty="0" smtClean="0"/>
              <a:t>()</a:t>
            </a:r>
          </a:p>
          <a:p>
            <a:r>
              <a:rPr lang="en-US" b="1" dirty="0" smtClean="0"/>
              <a:t>Unit Test</a:t>
            </a:r>
          </a:p>
          <a:p>
            <a:pPr marL="0" indent="0">
              <a:buNone/>
            </a:pPr>
            <a:endParaRPr lang="en-US" dirty="0"/>
          </a:p>
        </p:txBody>
      </p:sp>
    </p:spTree>
    <p:extLst>
      <p:ext uri="{BB962C8B-B14F-4D97-AF65-F5344CB8AC3E}">
        <p14:creationId xmlns:p14="http://schemas.microsoft.com/office/powerpoint/2010/main" val="2671542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Who Loves </a:t>
            </a:r>
            <a:r>
              <a:rPr lang="en-US" sz="5400" dirty="0" smtClean="0"/>
              <a:t>“;” </a:t>
            </a:r>
            <a:endParaRPr lang="en-US" sz="5400" dirty="0"/>
          </a:p>
        </p:txBody>
      </p:sp>
      <p:sp>
        <p:nvSpPr>
          <p:cNvPr id="3" name="Content Placeholder 2"/>
          <p:cNvSpPr>
            <a:spLocks noGrp="1"/>
          </p:cNvSpPr>
          <p:nvPr>
            <p:ph idx="1"/>
          </p:nvPr>
        </p:nvSpPr>
        <p:spPr/>
        <p:txBody>
          <a:bodyPr>
            <a:normAutofit/>
          </a:bodyPr>
          <a:lstStyle/>
          <a:p>
            <a:r>
              <a:rPr lang="en-US" sz="4800" dirty="0" smtClean="0"/>
              <a:t>He: You are “;” to my code</a:t>
            </a:r>
          </a:p>
          <a:p>
            <a:r>
              <a:rPr lang="en-US" sz="4800" dirty="0" smtClean="0"/>
              <a:t>She: Sorry, I Code in Python</a:t>
            </a:r>
            <a:endParaRPr lang="en-US" sz="4800" dirty="0"/>
          </a:p>
        </p:txBody>
      </p:sp>
    </p:spTree>
    <p:extLst>
      <p:ext uri="{BB962C8B-B14F-4D97-AF65-F5344CB8AC3E}">
        <p14:creationId xmlns:p14="http://schemas.microsoft.com/office/powerpoint/2010/main" val="142693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Print is Your Best Friend</a:t>
            </a:r>
            <a:endParaRPr lang="en-US" b="1" dirty="0"/>
          </a:p>
        </p:txBody>
      </p:sp>
      <p:sp>
        <p:nvSpPr>
          <p:cNvPr id="3" name="Content Placeholder 2"/>
          <p:cNvSpPr>
            <a:spLocks noGrp="1"/>
          </p:cNvSpPr>
          <p:nvPr>
            <p:ph sz="quarter" idx="1"/>
          </p:nvPr>
        </p:nvSpPr>
        <p:spPr>
          <a:xfrm>
            <a:off x="457200" y="1371600"/>
            <a:ext cx="8229600" cy="4754563"/>
          </a:xfrm>
        </p:spPr>
        <p:txBody>
          <a:bodyPr>
            <a:normAutofit fontScale="92500" lnSpcReduction="20000"/>
          </a:bodyPr>
          <a:lstStyle/>
          <a:p>
            <a:r>
              <a:rPr lang="en-US" b="1" dirty="0" smtClean="0"/>
              <a:t>Helps </a:t>
            </a:r>
            <a:r>
              <a:rPr lang="en-US" b="1" dirty="0" smtClean="0"/>
              <a:t>you learn and </a:t>
            </a:r>
            <a:r>
              <a:rPr lang="en-US" b="1" dirty="0"/>
              <a:t>debug, </a:t>
            </a:r>
            <a:r>
              <a:rPr lang="en-US" b="1" dirty="0" smtClean="0"/>
              <a:t>use </a:t>
            </a:r>
            <a:r>
              <a:rPr lang="en-US" b="1" dirty="0"/>
              <a:t>it </a:t>
            </a:r>
            <a:r>
              <a:rPr lang="en-US" b="1" dirty="0" smtClean="0"/>
              <a:t>whenever </a:t>
            </a:r>
            <a:r>
              <a:rPr lang="en-US" b="1" dirty="0"/>
              <a:t>you have doubts </a:t>
            </a:r>
            <a:endParaRPr lang="en-US" b="1" dirty="0" smtClean="0"/>
          </a:p>
          <a:p>
            <a:r>
              <a:rPr lang="en-US" b="1" dirty="0" smtClean="0"/>
              <a:t>Python 3.x </a:t>
            </a:r>
          </a:p>
          <a:p>
            <a:pPr lvl="1"/>
            <a:r>
              <a:rPr lang="en-US" dirty="0" smtClean="0"/>
              <a:t>&gt;&gt;&gt; print(‘</a:t>
            </a:r>
            <a:r>
              <a:rPr lang="en-US" dirty="0" err="1" smtClean="0"/>
              <a:t>abc</a:t>
            </a:r>
            <a:r>
              <a:rPr lang="en-US" dirty="0" smtClean="0"/>
              <a:t>’)</a:t>
            </a:r>
          </a:p>
          <a:p>
            <a:r>
              <a:rPr lang="en-US" b="1" dirty="0" smtClean="0"/>
              <a:t>Python 2.7 both legal</a:t>
            </a:r>
            <a:endParaRPr lang="en-US" b="1" dirty="0"/>
          </a:p>
          <a:p>
            <a:pPr lvl="1"/>
            <a:r>
              <a:rPr lang="en-US" dirty="0" smtClean="0"/>
              <a:t>&gt;&gt;&gt; print(‘</a:t>
            </a:r>
            <a:r>
              <a:rPr lang="en-US" dirty="0" err="1" smtClean="0"/>
              <a:t>abc</a:t>
            </a:r>
            <a:r>
              <a:rPr lang="en-US" dirty="0" smtClean="0"/>
              <a:t>’)</a:t>
            </a:r>
          </a:p>
          <a:p>
            <a:pPr lvl="1"/>
            <a:r>
              <a:rPr lang="en-US" dirty="0" smtClean="0"/>
              <a:t>&gt;&gt;&gt; print ‘</a:t>
            </a:r>
            <a:r>
              <a:rPr lang="en-US" dirty="0" err="1" smtClean="0"/>
              <a:t>abc</a:t>
            </a:r>
            <a:r>
              <a:rPr lang="en-US" dirty="0" smtClean="0"/>
              <a:t>’</a:t>
            </a:r>
          </a:p>
          <a:p>
            <a:r>
              <a:rPr lang="en-US" b="1" dirty="0" smtClean="0"/>
              <a:t>Print out floats (You need that in your </a:t>
            </a:r>
            <a:r>
              <a:rPr lang="en-US" b="1" dirty="0" err="1" smtClean="0"/>
              <a:t>Tensorflow</a:t>
            </a:r>
            <a:r>
              <a:rPr lang="en-US" b="1" dirty="0" smtClean="0"/>
              <a:t>)</a:t>
            </a:r>
          </a:p>
          <a:p>
            <a:pPr lvl="1"/>
            <a:r>
              <a:rPr lang="en-US" dirty="0" smtClean="0"/>
              <a:t>&gt;&gt;&gt; var1 = 1.0</a:t>
            </a:r>
          </a:p>
          <a:p>
            <a:pPr lvl="1"/>
            <a:r>
              <a:rPr lang="en-US" dirty="0" smtClean="0"/>
              <a:t>&gt;&gt;&gt; val2 = 2.2</a:t>
            </a:r>
          </a:p>
          <a:p>
            <a:pPr lvl="1"/>
            <a:r>
              <a:rPr lang="en-US" dirty="0" smtClean="0"/>
              <a:t>&gt;&gt;&gt; print(“%.2f kg = %.2f </a:t>
            </a:r>
            <a:r>
              <a:rPr lang="en-US" dirty="0" err="1" smtClean="0"/>
              <a:t>lb</a:t>
            </a:r>
            <a:r>
              <a:rPr lang="en-US" dirty="0" smtClean="0"/>
              <a:t>”) % (var1, var2)</a:t>
            </a:r>
          </a:p>
          <a:p>
            <a:pPr lvl="1"/>
            <a:r>
              <a:rPr lang="en-US" dirty="0"/>
              <a:t>&gt;&gt;&gt; print</a:t>
            </a:r>
            <a:r>
              <a:rPr lang="en-US" dirty="0" smtClean="0"/>
              <a:t>((“%.</a:t>
            </a:r>
            <a:r>
              <a:rPr lang="en-US" dirty="0"/>
              <a:t>2f kg = %.2f </a:t>
            </a:r>
            <a:r>
              <a:rPr lang="en-US" dirty="0" err="1"/>
              <a:t>lb</a:t>
            </a:r>
            <a:r>
              <a:rPr lang="en-US" dirty="0"/>
              <a:t>”) % (var1, var2</a:t>
            </a:r>
            <a:r>
              <a:rPr lang="en-US" dirty="0" smtClean="0"/>
              <a:t>)) (python 3.x)</a:t>
            </a:r>
          </a:p>
          <a:p>
            <a:r>
              <a:rPr lang="en-US" b="1" dirty="0" smtClean="0"/>
              <a:t>Help(variable) is also useful</a:t>
            </a:r>
          </a:p>
          <a:p>
            <a:endParaRPr lang="en-US" b="1" dirty="0"/>
          </a:p>
          <a:p>
            <a:pPr lvl="1"/>
            <a:endParaRPr lang="en-US" dirty="0" smtClean="0"/>
          </a:p>
          <a:p>
            <a:endParaRPr lang="en-US" b="1" dirty="0" smtClean="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97948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b="1" dirty="0" smtClean="0"/>
              <a:t>Something You Need to Know</a:t>
            </a:r>
            <a:endParaRPr lang="en-US" b="1" dirty="0"/>
          </a:p>
        </p:txBody>
      </p:sp>
      <p:sp>
        <p:nvSpPr>
          <p:cNvPr id="3" name="Content Placeholder 2"/>
          <p:cNvSpPr>
            <a:spLocks noGrp="1"/>
          </p:cNvSpPr>
          <p:nvPr>
            <p:ph sz="quarter" idx="1"/>
          </p:nvPr>
        </p:nvSpPr>
        <p:spPr>
          <a:xfrm>
            <a:off x="457200" y="1371600"/>
            <a:ext cx="8229600" cy="4754563"/>
          </a:xfrm>
        </p:spPr>
        <p:txBody>
          <a:bodyPr>
            <a:normAutofit fontScale="92500" lnSpcReduction="20000"/>
          </a:bodyPr>
          <a:lstStyle/>
          <a:p>
            <a:r>
              <a:rPr lang="en-US" b="1" dirty="0" smtClean="0"/>
              <a:t>Convert strings to numbers</a:t>
            </a:r>
          </a:p>
          <a:p>
            <a:pPr lvl="1"/>
            <a:r>
              <a:rPr lang="en-US" dirty="0" smtClean="0"/>
              <a:t>&gt;&gt;&gt; a </a:t>
            </a:r>
            <a:r>
              <a:rPr lang="en-US" dirty="0"/>
              <a:t>= "545.2222"</a:t>
            </a:r>
          </a:p>
          <a:p>
            <a:pPr lvl="1"/>
            <a:r>
              <a:rPr lang="en-US" dirty="0"/>
              <a:t>&gt;&gt;&gt; float(a)</a:t>
            </a:r>
          </a:p>
          <a:p>
            <a:pPr lvl="1"/>
            <a:r>
              <a:rPr lang="en-US" dirty="0"/>
              <a:t>545.22220000000004</a:t>
            </a:r>
          </a:p>
          <a:p>
            <a:pPr lvl="1"/>
            <a:r>
              <a:rPr lang="en-US" dirty="0"/>
              <a:t>&gt;&gt;&gt; </a:t>
            </a:r>
            <a:r>
              <a:rPr lang="en-US" dirty="0" err="1"/>
              <a:t>int</a:t>
            </a:r>
            <a:r>
              <a:rPr lang="en-US" dirty="0"/>
              <a:t>(float(a))</a:t>
            </a:r>
          </a:p>
          <a:p>
            <a:pPr lvl="1"/>
            <a:r>
              <a:rPr lang="en-US" dirty="0" smtClean="0"/>
              <a:t>545</a:t>
            </a:r>
          </a:p>
          <a:p>
            <a:pPr marL="514350" indent="-457200"/>
            <a:r>
              <a:rPr lang="en-US" b="1" dirty="0"/>
              <a:t>Priority</a:t>
            </a:r>
            <a:r>
              <a:rPr lang="en-US" dirty="0"/>
              <a:t> : </a:t>
            </a:r>
            <a:r>
              <a:rPr lang="en-US" b="1" dirty="0"/>
              <a:t>always use (parentheses) as a good habit!</a:t>
            </a:r>
          </a:p>
          <a:p>
            <a:pPr lvl="1"/>
            <a:r>
              <a:rPr lang="en-US" dirty="0"/>
              <a:t>&gt;&gt;&gt; 2 + 3 * 5  </a:t>
            </a:r>
          </a:p>
          <a:p>
            <a:pPr lvl="1"/>
            <a:r>
              <a:rPr lang="en-US" dirty="0"/>
              <a:t>&gt;&gt;&gt; (2+3) * 5 </a:t>
            </a:r>
            <a:endParaRPr lang="en-US" dirty="0" smtClean="0"/>
          </a:p>
          <a:p>
            <a:r>
              <a:rPr lang="en-US" b="1" dirty="0" smtClean="0"/>
              <a:t>Make sure types:</a:t>
            </a:r>
            <a:endParaRPr lang="en-US" b="1" dirty="0"/>
          </a:p>
          <a:p>
            <a:pPr marL="971550" lvl="1" indent="-514350">
              <a:buFont typeface="+mj-lt"/>
              <a:buAutoNum type="arabicPeriod"/>
            </a:pPr>
            <a:r>
              <a:rPr lang="en-US" dirty="0"/>
              <a:t>&gt;&gt;&gt; 2/5     #what do you think you will get?</a:t>
            </a:r>
          </a:p>
          <a:p>
            <a:pPr marL="971550" lvl="1" indent="-514350">
              <a:buFont typeface="+mj-lt"/>
              <a:buAutoNum type="arabicPeriod"/>
            </a:pPr>
            <a:r>
              <a:rPr lang="en-US" dirty="0"/>
              <a:t>&gt;&gt;&gt; 2%5</a:t>
            </a:r>
          </a:p>
          <a:p>
            <a:pPr marL="971550" lvl="1" indent="-514350">
              <a:buFont typeface="+mj-lt"/>
              <a:buAutoNum type="arabicPeriod"/>
            </a:pPr>
            <a:r>
              <a:rPr lang="en-US" dirty="0"/>
              <a:t>&gt;&gt;&gt; 2 .0/5 </a:t>
            </a:r>
          </a:p>
          <a:p>
            <a:pPr marL="971550" lvl="1" indent="-514350">
              <a:buFont typeface="+mj-lt"/>
              <a:buAutoNum type="arabicPeriod"/>
            </a:pPr>
            <a:endParaRPr lang="en-US" dirty="0" smtClean="0"/>
          </a:p>
          <a:p>
            <a:pPr marL="971550" lvl="1" indent="-514350">
              <a:buFont typeface="+mj-lt"/>
              <a:buAutoNum type="arabicPeriod"/>
            </a:pPr>
            <a:endParaRPr lang="en-US" dirty="0"/>
          </a:p>
          <a:p>
            <a:pPr lvl="1"/>
            <a:endParaRPr lang="en-US" dirty="0" smtClean="0"/>
          </a:p>
          <a:p>
            <a:pPr lvl="1"/>
            <a:endParaRPr lang="en-US" dirty="0"/>
          </a:p>
          <a:p>
            <a:endParaRPr lang="en-US" dirty="0" smtClean="0"/>
          </a:p>
          <a:p>
            <a:endParaRPr lang="en-US" dirty="0"/>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00981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b="1" dirty="0"/>
              <a:t>“\” </a:t>
            </a:r>
            <a:r>
              <a:rPr lang="en-US" b="1" dirty="0" smtClean="0"/>
              <a:t>A Special Character</a:t>
            </a:r>
            <a:endParaRPr lang="en-US" b="1" dirty="0"/>
          </a:p>
        </p:txBody>
      </p:sp>
      <p:sp>
        <p:nvSpPr>
          <p:cNvPr id="38915" name="Rectangle 3"/>
          <p:cNvSpPr>
            <a:spLocks noGrp="1" noChangeArrowheads="1"/>
          </p:cNvSpPr>
          <p:nvPr>
            <p:ph sz="quarter" idx="1"/>
          </p:nvPr>
        </p:nvSpPr>
        <p:spPr/>
        <p:txBody>
          <a:bodyPr/>
          <a:lstStyle/>
          <a:p>
            <a:r>
              <a:rPr lang="en-US" b="1" dirty="0"/>
              <a:t>\n -&gt; newline</a:t>
            </a:r>
          </a:p>
          <a:p>
            <a:r>
              <a:rPr lang="en-US" b="1" dirty="0"/>
              <a:t>\t -&gt; tab</a:t>
            </a:r>
          </a:p>
          <a:p>
            <a:r>
              <a:rPr lang="en-US" b="1" dirty="0"/>
              <a:t>\\ -&gt; backslash</a:t>
            </a:r>
          </a:p>
          <a:p>
            <a:r>
              <a:rPr lang="en-US" b="1" dirty="0" smtClean="0"/>
              <a:t>Trouble to open your files:</a:t>
            </a:r>
            <a:endParaRPr lang="en-US" b="1" dirty="0">
              <a:solidFill>
                <a:srgbClr val="99FF33"/>
              </a:solidFill>
              <a:effectLst/>
            </a:endParaRPr>
          </a:p>
          <a:p>
            <a:pPr lvl="1">
              <a:buFont typeface="Wingdings" pitchFamily="2" charset="2"/>
              <a:buNone/>
            </a:pPr>
            <a:r>
              <a:rPr lang="en-US" sz="2000" dirty="0" smtClean="0">
                <a:effectLst/>
              </a:rPr>
              <a:t>&gt;&gt;&gt; filename </a:t>
            </a:r>
            <a:r>
              <a:rPr lang="en-US" sz="2000" dirty="0">
                <a:effectLst/>
              </a:rPr>
              <a:t>= "M:\nickel_project\reactive.smi" # DANGER!</a:t>
            </a:r>
          </a:p>
          <a:p>
            <a:pPr lvl="1">
              <a:buFont typeface="Wingdings" pitchFamily="2" charset="2"/>
              <a:buNone/>
            </a:pPr>
            <a:r>
              <a:rPr lang="en-US" sz="2000" dirty="0" smtClean="0"/>
              <a:t>&gt;&gt;&gt; </a:t>
            </a:r>
            <a:r>
              <a:rPr lang="en-US" sz="2000" dirty="0" smtClean="0">
                <a:effectLst/>
              </a:rPr>
              <a:t>filename </a:t>
            </a:r>
            <a:r>
              <a:rPr lang="en-US" sz="2000" dirty="0">
                <a:effectLst/>
              </a:rPr>
              <a:t>= "M:\\nickel_project\\reactive.smi" # Better!</a:t>
            </a:r>
          </a:p>
          <a:p>
            <a:pPr lvl="1">
              <a:buFont typeface="Wingdings" pitchFamily="2" charset="2"/>
              <a:buNone/>
            </a:pPr>
            <a:r>
              <a:rPr lang="en-US" sz="2000" dirty="0" smtClean="0">
                <a:effectLst/>
              </a:rPr>
              <a:t>&gt;&gt;&gt; filename </a:t>
            </a:r>
            <a:r>
              <a:rPr lang="en-US" sz="2000" dirty="0">
                <a:effectLst/>
              </a:rPr>
              <a:t>= "M:/nickel_project/reactive.smi" # </a:t>
            </a:r>
            <a:r>
              <a:rPr lang="en-US" sz="2000" dirty="0" smtClean="0">
                <a:effectLst/>
              </a:rPr>
              <a:t>Usually works</a:t>
            </a:r>
          </a:p>
          <a:p>
            <a:pPr lvl="1">
              <a:buNone/>
            </a:pPr>
            <a:r>
              <a:rPr lang="en-US" sz="2000" dirty="0" smtClean="0"/>
              <a:t>&gt;&gt;&gt; filename </a:t>
            </a:r>
            <a:r>
              <a:rPr lang="en-US" sz="2000" dirty="0"/>
              <a:t>= </a:t>
            </a:r>
            <a:r>
              <a:rPr lang="en-US" sz="2000" dirty="0" err="1" smtClean="0"/>
              <a:t>r"M</a:t>
            </a:r>
            <a:r>
              <a:rPr lang="en-US" sz="2000" dirty="0"/>
              <a:t>:\nickel_project\reactive.smi" </a:t>
            </a:r>
          </a:p>
          <a:p>
            <a:pPr lvl="1">
              <a:buFont typeface="Wingdings" pitchFamily="2" charset="2"/>
              <a:buNone/>
            </a:pPr>
            <a:endParaRPr lang="en-US" sz="2000" dirty="0" smtClean="0">
              <a:effectLst/>
            </a:endParaRPr>
          </a:p>
          <a:p>
            <a:pPr lvl="1">
              <a:buFont typeface="Wingdings" pitchFamily="2" charset="2"/>
              <a:buNone/>
            </a:pPr>
            <a:endParaRPr lang="en-US" sz="2000" dirty="0">
              <a:effectLst/>
            </a:endParaRPr>
          </a:p>
        </p:txBody>
      </p:sp>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525462" cy="525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89113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12016</TotalTime>
  <Words>1652</Words>
  <Application>Microsoft Office PowerPoint</Application>
  <PresentationFormat>On-screen Show (4:3)</PresentationFormat>
  <Paragraphs>306</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Equity</vt:lpstr>
      <vt:lpstr>Practical Python For Tensorflow </vt:lpstr>
      <vt:lpstr>Python </vt:lpstr>
      <vt:lpstr>Setup Virtual Environment</vt:lpstr>
      <vt:lpstr>Start Python</vt:lpstr>
      <vt:lpstr>Good Coding Habits</vt:lpstr>
      <vt:lpstr>Who Loves “;” </vt:lpstr>
      <vt:lpstr>Print is Your Best Friend</vt:lpstr>
      <vt:lpstr>Something You Need to Know</vt:lpstr>
      <vt:lpstr>“\” A Special Character</vt:lpstr>
      <vt:lpstr>Code Study 1</vt:lpstr>
      <vt:lpstr>For Loop in Python</vt:lpstr>
      <vt:lpstr>Condition Flow Control</vt:lpstr>
      <vt:lpstr>Concise Version Is Hard </vt:lpstr>
      <vt:lpstr>Code Study 2</vt:lpstr>
      <vt:lpstr>Code Study 3</vt:lpstr>
      <vt:lpstr>More Human Readable Version</vt:lpstr>
      <vt:lpstr>Code Study 4</vt:lpstr>
      <vt:lpstr>Code Study 5</vt:lpstr>
      <vt:lpstr>Code Study 6</vt:lpstr>
      <vt:lpstr>Homework</vt:lpstr>
      <vt:lpstr>Homework Solution</vt:lpstr>
      <vt:lpstr>List</vt:lpstr>
      <vt:lpstr>List Index</vt:lpstr>
      <vt:lpstr>Lists Operation</vt:lpstr>
      <vt:lpstr>Dictionaries Basic</vt:lpstr>
      <vt:lpstr>Dictionary Operation</vt:lpstr>
      <vt:lpstr>Some Dictionary Methods</vt:lpstr>
      <vt:lpstr>TensorFlow Basic </vt:lpstr>
      <vt:lpstr>“Hello World” From TensorFlow</vt:lpstr>
      <vt:lpstr>Import TensorFlow</vt:lpstr>
      <vt:lpstr>Python “With” Statement</vt:lpstr>
      <vt:lpstr>Tensor</vt:lpstr>
      <vt:lpstr>Tensor: Constant and Variable </vt:lpstr>
      <vt:lpstr>Session and Graph</vt:lpstr>
      <vt:lpstr>Tensor Sample</vt:lpstr>
      <vt:lpstr>TensorFlow Requires Explicit Evaluation!</vt:lpstr>
      <vt:lpstr>More on Constants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Python</dc:title>
  <dc:creator>tzxu</dc:creator>
  <cp:lastModifiedBy>tzxu</cp:lastModifiedBy>
  <cp:revision>185</cp:revision>
  <dcterms:created xsi:type="dcterms:W3CDTF">2017-08-19T21:48:00Z</dcterms:created>
  <dcterms:modified xsi:type="dcterms:W3CDTF">2017-09-23T16:15:32Z</dcterms:modified>
</cp:coreProperties>
</file>