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462D8D-C7BB-418A-BAFE-96D3C6A95E1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98840" y="9555120"/>
            <a:ext cx="3349800" cy="47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7672B49C-6E66-4F4F-A926-8AEC37EAF91F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398840" y="9555120"/>
            <a:ext cx="3351600" cy="4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76EE8E9-B418-4A4C-BACD-92ACD98BA7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777960" y="4776840"/>
            <a:ext cx="6212160" cy="45198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4880" cy="4502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691280" y="977760"/>
            <a:ext cx="8903520" cy="11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4000"/>
              </a:lnSpc>
            </a:pPr>
            <a:r>
              <a:rPr lang="en-US" sz="3990">
                <a:solidFill>
                  <a:srgbClr val="000000"/>
                </a:solidFill>
                <a:latin typeface="Arial"/>
                <a:ea typeface="Arial"/>
              </a:rPr>
              <a:t>102-object-tracker-HL-2020-4-16.odp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3264480" y="3152520"/>
            <a:ext cx="5887440" cy="2900520"/>
          </a:xfrm>
          <a:prstGeom prst="rect">
            <a:avLst/>
          </a:prstGeom>
          <a:noFill/>
          <a:ln>
            <a:noFill/>
          </a:ln>
        </p:spPr>
        <p:txBody>
          <a:bodyPr lIns="81720" rIns="81720" tIns="40680" bIns="40680"/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Version: x0.1 (Alpha)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Date: Mar 6, 2020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Project Lead: Harry Li, Ph.D. 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Team members: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640">
                <a:solidFill>
                  <a:srgbClr val="000000"/>
                </a:solidFill>
                <a:latin typeface="Arial"/>
                <a:ea typeface="Arial"/>
              </a:rPr>
              <a:t>Minh Duc Ong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Sample Code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1280160" y="1339200"/>
            <a:ext cx="4663440" cy="7639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200">
                <a:latin typeface="Arial"/>
              </a:rPr>
              <a:t>Structure of the distribution files 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828800"/>
            <a:ext cx="5303520" cy="2743200"/>
          </a:xfrm>
          <a:prstGeom prst="rect">
            <a:avLst/>
          </a:prstGeom>
          <a:ln>
            <a:noFill/>
          </a:ln>
        </p:spPr>
      </p:pic>
      <p:sp>
        <p:nvSpPr>
          <p:cNvPr id="149" name="Line 3"/>
          <p:cNvSpPr/>
          <p:nvPr/>
        </p:nvSpPr>
        <p:spPr>
          <a:xfrm flipV="1">
            <a:off x="4846320" y="3017520"/>
            <a:ext cx="914400" cy="18288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</p:sp>
      <p:sp>
        <p:nvSpPr>
          <p:cNvPr id="150" name="TextShape 4"/>
          <p:cNvSpPr txBox="1"/>
          <p:nvPr/>
        </p:nvSpPr>
        <p:spPr>
          <a:xfrm>
            <a:off x="5777280" y="2599200"/>
            <a:ext cx="438912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You can replace the centroid tracker based on the techniques in ROI localization</a:t>
            </a:r>
            <a:endParaRPr/>
          </a:p>
        </p:txBody>
      </p:sp>
      <p:sp>
        <p:nvSpPr>
          <p:cNvPr id="151" name="TextShape 5"/>
          <p:cNvSpPr txBox="1"/>
          <p:nvPr/>
        </p:nvSpPr>
        <p:spPr>
          <a:xfrm>
            <a:off x="2194560" y="1005840"/>
            <a:ext cx="829440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https://www.pyimagesearch.com/2018/07/23/simple-object-tracking-with-opencv/</a:t>
            </a:r>
            <a:endParaRPr/>
          </a:p>
        </p:txBody>
      </p:sp>
      <p:sp>
        <p:nvSpPr>
          <p:cNvPr id="152" name="TextShape 6"/>
          <p:cNvSpPr txBox="1"/>
          <p:nvPr/>
        </p:nvSpPr>
        <p:spPr>
          <a:xfrm>
            <a:off x="4389120" y="4683240"/>
            <a:ext cx="6597720" cy="137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remaining .prototxt and .caffemodel</a:t>
            </a:r>
            <a:endParaRPr/>
          </a:p>
          <a:p>
            <a:r>
              <a:rPr lang="en-US">
                <a:latin typeface="Arial"/>
              </a:rPr>
              <a:t>  </a:t>
            </a:r>
            <a:r>
              <a:rPr lang="en-US">
                <a:latin typeface="Arial"/>
              </a:rPr>
              <a:t>files are part of the OpenCV deep learning face detector. They are necessary for today’s face detection + tracking method, but you could easily use another form of detection (more on that later).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ObjectID Tracker Algorithm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773160" y="1047240"/>
            <a:ext cx="5499000" cy="1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u="sng">
                <a:solidFill>
                  <a:srgbClr val="0000ff"/>
                </a:solidFill>
                <a:latin typeface="Arial"/>
                <a:ea typeface="Arial"/>
              </a:rPr>
              <a:t>https://www.pyimagesearch.com/2018/07/23/simple-object-tracking-with-opencv/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731520" y="1516680"/>
            <a:ext cx="6768000" cy="314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latin typeface="Arial"/>
              </a:rPr>
              <a:t>An ideal object tracking algorithm will:</a:t>
            </a:r>
            <a:endParaRPr/>
          </a:p>
          <a:p>
            <a:r>
              <a:rPr lang="en-US" sz="1500">
                <a:latin typeface="Arial"/>
              </a:rPr>
              <a:t>1. Only require the object detection phase once (i.e., when the object is initially detected)</a:t>
            </a:r>
            <a:endParaRPr/>
          </a:p>
          <a:p>
            <a:r>
              <a:rPr lang="en-US" sz="1500">
                <a:latin typeface="Arial"/>
              </a:rPr>
              <a:t>2. Will be extremely fast — much faster than running the actual object detector itself</a:t>
            </a:r>
            <a:endParaRPr/>
          </a:p>
          <a:p>
            <a:r>
              <a:rPr lang="en-US" sz="1500">
                <a:latin typeface="Arial"/>
              </a:rPr>
              <a:t>3. Be able to handle when the tracked object “disappears” or moves outside the boundaries of the video frame</a:t>
            </a:r>
            <a:endParaRPr/>
          </a:p>
          <a:p>
            <a:r>
              <a:rPr lang="en-US" sz="1500">
                <a:latin typeface="Arial"/>
              </a:rPr>
              <a:t>4. Be robust to occlusion</a:t>
            </a:r>
            <a:endParaRPr/>
          </a:p>
          <a:p>
            <a:r>
              <a:rPr lang="en-US" sz="1500">
                <a:latin typeface="Arial"/>
              </a:rPr>
              <a:t>5. Be able to pick up objects it has “lost” in between frames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DeepFace+ObjectID Tracker</a:t>
            </a:r>
            <a:endParaRPr/>
          </a:p>
        </p:txBody>
      </p:sp>
      <p:pic>
        <p:nvPicPr>
          <p:cNvPr id="157" name="Google Shape;140;p1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91440"/>
            <a:ext cx="638280" cy="63828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812520" y="1218600"/>
            <a:ext cx="232956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Algorithm: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757800" y="1595880"/>
            <a:ext cx="21783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Use DeepFace training model to recognize and classify new faces. (new Face ID)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2936880" y="2109960"/>
            <a:ext cx="20484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61" name="CustomShape 5"/>
          <p:cNvSpPr/>
          <p:nvPr/>
        </p:nvSpPr>
        <p:spPr>
          <a:xfrm>
            <a:off x="3142440" y="1595880"/>
            <a:ext cx="21783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Use ObjectID Tracker to assign ID to each face object (Object ID)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5321880" y="2109960"/>
            <a:ext cx="18396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63" name="CustomShape 7"/>
          <p:cNvSpPr/>
          <p:nvPr/>
        </p:nvSpPr>
        <p:spPr>
          <a:xfrm>
            <a:off x="5506560" y="1595880"/>
            <a:ext cx="21783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Assign Face ID to each Object ID</a:t>
            </a:r>
            <a:endParaRPr/>
          </a:p>
        </p:txBody>
      </p:sp>
      <p:sp>
        <p:nvSpPr>
          <p:cNvPr id="164" name="CustomShape 8"/>
          <p:cNvSpPr/>
          <p:nvPr/>
        </p:nvSpPr>
        <p:spPr>
          <a:xfrm>
            <a:off x="7685640" y="2109960"/>
            <a:ext cx="20484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65" name="CustomShape 9"/>
          <p:cNvSpPr/>
          <p:nvPr/>
        </p:nvSpPr>
        <p:spPr>
          <a:xfrm>
            <a:off x="7891200" y="1595880"/>
            <a:ext cx="23295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Deregister Object ID and FaceID when person move out of the frame.</a:t>
            </a:r>
            <a:endParaRPr/>
          </a:p>
        </p:txBody>
      </p:sp>
      <p:sp>
        <p:nvSpPr>
          <p:cNvPr id="166" name="CustomShape 10"/>
          <p:cNvSpPr/>
          <p:nvPr/>
        </p:nvSpPr>
        <p:spPr>
          <a:xfrm>
            <a:off x="10513800" y="1595880"/>
            <a:ext cx="144900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new person come inside the frame</a:t>
            </a:r>
            <a:endParaRPr/>
          </a:p>
        </p:txBody>
      </p:sp>
      <p:sp>
        <p:nvSpPr>
          <p:cNvPr id="167" name="CustomShape 11"/>
          <p:cNvSpPr/>
          <p:nvPr/>
        </p:nvSpPr>
        <p:spPr>
          <a:xfrm>
            <a:off x="10221480" y="2109960"/>
            <a:ext cx="29196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68" name="CustomShape 12"/>
          <p:cNvSpPr/>
          <p:nvPr/>
        </p:nvSpPr>
        <p:spPr>
          <a:xfrm rot="5400000">
            <a:off x="6543360" y="-2070720"/>
            <a:ext cx="360" cy="9390600"/>
          </a:xfrm>
          <a:prstGeom prst="bentConnector3">
            <a:avLst>
              <a:gd name="adj1" fmla="val 50237500"/>
            </a:avLst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pic>
        <p:nvPicPr>
          <p:cNvPr id="169" name="Google Shape;152;p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42440" y="3123360"/>
            <a:ext cx="5059440" cy="3179520"/>
          </a:xfrm>
          <a:prstGeom prst="rect">
            <a:avLst/>
          </a:prstGeom>
          <a:ln>
            <a:noFill/>
          </a:ln>
        </p:spPr>
      </p:pic>
      <p:sp>
        <p:nvSpPr>
          <p:cNvPr id="170" name="CustomShape 13"/>
          <p:cNvSpPr/>
          <p:nvPr/>
        </p:nvSpPr>
        <p:spPr>
          <a:xfrm>
            <a:off x="3075120" y="6349680"/>
            <a:ext cx="5428440" cy="25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Fig4. Result of FaceID + ObjectID with frame rate is 20 frames/s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ObjectID Tracker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042560" y="1640520"/>
            <a:ext cx="10476720" cy="13114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The Process of Object ID tracking is: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Taking an initial set of object detections (such as an input set of bounding box coordinates).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Creating a unique ID for each of the initial detections.</a:t>
            </a:r>
            <a:endParaRPr/>
          </a:p>
          <a:p>
            <a:pPr>
              <a:lnSpc>
                <a:spcPct val="115000"/>
              </a:lnSpc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And then tracking each of the objects as they move around frames in a video, maintaining the assignment of unique IDs.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3773160" y="1047240"/>
            <a:ext cx="5499000" cy="1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u="sng">
                <a:solidFill>
                  <a:srgbClr val="0000ff"/>
                </a:solidFill>
                <a:latin typeface="Arial"/>
                <a:ea typeface="Arial"/>
              </a:rPr>
              <a:t>https://www.pyimagesearch.com/2018/07/23/simple-object-tracking-with-opencv/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1047240" y="3226320"/>
            <a:ext cx="232956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Algorithm: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1152720" y="3603600"/>
            <a:ext cx="21783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Accept bounding box coordinates and compute centroids of each face object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3332160" y="4117680"/>
            <a:ext cx="18324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85" name="CustomShape 7"/>
          <p:cNvSpPr/>
          <p:nvPr/>
        </p:nvSpPr>
        <p:spPr>
          <a:xfrm>
            <a:off x="3515760" y="3603600"/>
            <a:ext cx="21783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Compute Euclidean distance between new bounding boxes and existing objects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5695200" y="4117680"/>
            <a:ext cx="23040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87" name="CustomShape 9"/>
          <p:cNvSpPr/>
          <p:nvPr/>
        </p:nvSpPr>
        <p:spPr>
          <a:xfrm>
            <a:off x="5925960" y="3603600"/>
            <a:ext cx="217836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Update (x, y)-coordinates of existing object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8105040" y="4117680"/>
            <a:ext cx="27252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89" name="CustomShape 11"/>
          <p:cNvSpPr/>
          <p:nvPr/>
        </p:nvSpPr>
        <p:spPr>
          <a:xfrm>
            <a:off x="8378640" y="3603600"/>
            <a:ext cx="148032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Register new objects</a:t>
            </a:r>
            <a:endParaRPr/>
          </a:p>
        </p:txBody>
      </p:sp>
      <p:sp>
        <p:nvSpPr>
          <p:cNvPr id="90" name="CustomShape 12"/>
          <p:cNvSpPr/>
          <p:nvPr/>
        </p:nvSpPr>
        <p:spPr>
          <a:xfrm>
            <a:off x="10133280" y="3603600"/>
            <a:ext cx="1480320" cy="102744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Deregister old objects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9859680" y="4117680"/>
            <a:ext cx="272520" cy="360"/>
          </a:xfrm>
          <a:prstGeom prst="straightConnector1">
            <a:avLst/>
          </a:prstGeom>
          <a:noFill/>
          <a:ln w="9360">
            <a:solidFill>
              <a:srgbClr val="1f497d"/>
            </a:solidFill>
            <a:round/>
            <a:tailEnd len="med" type="triangle" w="med"/>
          </a:ln>
        </p:spPr>
      </p:sp>
      <p:pic>
        <p:nvPicPr>
          <p:cNvPr id="92" name="Google Shape;131;p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0" y="4688280"/>
            <a:ext cx="2567880" cy="217836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32;p1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21000" y="4715640"/>
            <a:ext cx="2567880" cy="217836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33;p1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95200" y="4719240"/>
            <a:ext cx="2494800" cy="2116440"/>
          </a:xfrm>
          <a:prstGeom prst="rect">
            <a:avLst/>
          </a:prstGeom>
          <a:ln>
            <a:noFill/>
          </a:ln>
        </p:spPr>
      </p:pic>
      <p:pic>
        <p:nvPicPr>
          <p:cNvPr id="95" name="Google Shape;134;p1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41960" y="4746600"/>
            <a:ext cx="2494800" cy="211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Step 0. Compute Bounding Box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914400" y="1575000"/>
            <a:ext cx="10789920" cy="264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These bounding boxes can be produced by object detector of your choice: </a:t>
            </a:r>
            <a:endParaRPr/>
          </a:p>
          <a:p>
            <a:r>
              <a:rPr lang="en-US">
                <a:latin typeface="Arial"/>
              </a:rPr>
              <a:t>1. color thresholding + contour extraction;</a:t>
            </a:r>
            <a:endParaRPr/>
          </a:p>
          <a:p>
            <a:r>
              <a:rPr lang="en-US">
                <a:latin typeface="Arial"/>
              </a:rPr>
              <a:t>2. Haar cascades;</a:t>
            </a:r>
            <a:endParaRPr/>
          </a:p>
          <a:p>
            <a:r>
              <a:rPr lang="en-US">
                <a:latin typeface="Arial"/>
              </a:rPr>
              <a:t>3. HOG + Linear SVM; (HOG: Histogram of Oriented Gradient, </a:t>
            </a:r>
            <a:r>
              <a:rPr lang="en-US">
                <a:latin typeface="Arial"/>
              </a:rPr>
              <a:t>https://www.learnopencv.com/tag/hog/</a:t>
            </a:r>
            <a:r>
              <a:rPr lang="en-US">
                <a:latin typeface="Arial"/>
              </a:rPr>
              <a:t> ) </a:t>
            </a:r>
            <a:endParaRPr/>
          </a:p>
          <a:p>
            <a:r>
              <a:rPr lang="en-US">
                <a:latin typeface="Arial"/>
              </a:rPr>
              <a:t>4. SSDs; (single shot detection </a:t>
            </a:r>
            <a:r>
              <a:rPr lang="en-US">
                <a:latin typeface="Arial"/>
              </a:rPr>
              <a:t>https://honingds.com/blog/ssd-single-shot-object-detection-mobilenet-opencv/</a:t>
            </a:r>
            <a:r>
              <a:rPr lang="en-US">
                <a:latin typeface="Arial"/>
              </a:rPr>
              <a:t> ) </a:t>
            </a:r>
            <a:endParaRPr/>
          </a:p>
          <a:p>
            <a:r>
              <a:rPr lang="en-US">
                <a:latin typeface="Arial"/>
              </a:rPr>
              <a:t>5. Faster R-CNNs;</a:t>
            </a:r>
            <a:endParaRPr/>
          </a:p>
          <a:p>
            <a:r>
              <a:rPr lang="en-US">
                <a:latin typeface="Arial"/>
              </a:rPr>
              <a:t>6. Yolo (you look only once).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They are computed for every frame in the video.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Step 1. Compute Centroid 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81360" y="1554480"/>
            <a:ext cx="5159520" cy="417960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7680960" y="1463040"/>
            <a:ext cx="3749040" cy="21380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algorithm: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1. Compute centroids,  computation is given in my lecture on binary image processing and moments computation 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2. Assign ID to each centroid (box)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Step 2. Compute Distance Between Boxes 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686800" y="1483200"/>
            <a:ext cx="3017520" cy="264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Original: pink (from previous frame)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New: yellow (the current frame)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Algorithm: compute distance between each pair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  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5800" y="1463040"/>
            <a:ext cx="5105160" cy="4114440"/>
          </a:xfrm>
          <a:prstGeom prst="rect">
            <a:avLst/>
          </a:prstGeom>
          <a:ln>
            <a:noFill/>
          </a:ln>
        </p:spPr>
      </p:pic>
      <p:sp>
        <p:nvSpPr>
          <p:cNvPr id="104" name="TextShape 3"/>
          <p:cNvSpPr txBox="1"/>
          <p:nvPr/>
        </p:nvSpPr>
        <p:spPr>
          <a:xfrm>
            <a:off x="1734480" y="3108960"/>
            <a:ext cx="8229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O1</a:t>
            </a:r>
            <a:endParaRPr/>
          </a:p>
        </p:txBody>
      </p:sp>
      <p:sp>
        <p:nvSpPr>
          <p:cNvPr id="105" name="Freeform 4"/>
          <p:cNvSpPr/>
          <p:nvPr/>
        </p:nvSpPr>
        <p:spPr>
          <a:xfrm>
            <a:off x="2194560" y="2926080"/>
            <a:ext cx="1280520" cy="366120"/>
          </a:xfrm>
          <a:custGeom>
            <a:avLst/>
            <a:gdLst/>
            <a:ahLst/>
            <a:rect l="0" t="0" r="r" b="b"/>
            <a:pathLst>
              <a:path w="3557" h="1017">
                <a:moveTo>
                  <a:pt x="0" y="1016"/>
                </a:moveTo>
                <a:cubicBezTo>
                  <a:pt x="2540" y="1016"/>
                  <a:pt x="3556" y="0"/>
                  <a:pt x="3556" y="0"/>
                </a:cubicBezTo>
              </a:path>
            </a:pathLst>
          </a:custGeom>
          <a:ln w="54720">
            <a:solidFill>
              <a:srgbClr val="ffff99"/>
            </a:solidFill>
            <a:round/>
          </a:ln>
        </p:spPr>
      </p:sp>
      <p:sp>
        <p:nvSpPr>
          <p:cNvPr id="106" name="TextShape 5"/>
          <p:cNvSpPr txBox="1"/>
          <p:nvPr/>
        </p:nvSpPr>
        <p:spPr>
          <a:xfrm>
            <a:off x="7863840" y="3677040"/>
            <a:ext cx="8229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O2</a:t>
            </a:r>
            <a:endParaRPr/>
          </a:p>
        </p:txBody>
      </p:sp>
      <p:sp>
        <p:nvSpPr>
          <p:cNvPr id="107" name="Freeform 6"/>
          <p:cNvSpPr/>
          <p:nvPr/>
        </p:nvSpPr>
        <p:spPr>
          <a:xfrm>
            <a:off x="6766560" y="3657600"/>
            <a:ext cx="1097640" cy="457560"/>
          </a:xfrm>
          <a:custGeom>
            <a:avLst/>
            <a:gdLst/>
            <a:ahLst/>
            <a:rect l="0" t="0" r="r" b="b"/>
            <a:pathLst>
              <a:path w="3049" h="1271">
                <a:moveTo>
                  <a:pt x="0" y="0"/>
                </a:moveTo>
                <a:cubicBezTo>
                  <a:pt x="2032" y="1270"/>
                  <a:pt x="3048" y="762"/>
                  <a:pt x="3048" y="762"/>
                </a:cubicBezTo>
              </a:path>
            </a:pathLst>
          </a:custGeom>
          <a:ln w="36720">
            <a:solidFill>
              <a:srgbClr val="ffff99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Step 3. Compute Distance Between Boxes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004960" y="1483200"/>
            <a:ext cx="4023360" cy="2357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Original: pink (from previous frame)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New: yellow (the current frame)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Algorithm: compute distance between each pair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  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5800" y="1463040"/>
            <a:ext cx="5105160" cy="4114440"/>
          </a:xfrm>
          <a:prstGeom prst="rect">
            <a:avLst/>
          </a:prstGeom>
          <a:ln>
            <a:noFill/>
          </a:ln>
        </p:spPr>
      </p:pic>
      <p:sp>
        <p:nvSpPr>
          <p:cNvPr id="111" name="Freeform 3"/>
          <p:cNvSpPr/>
          <p:nvPr/>
        </p:nvSpPr>
        <p:spPr>
          <a:xfrm>
            <a:off x="2194560" y="2926080"/>
            <a:ext cx="1280520" cy="366120"/>
          </a:xfrm>
          <a:custGeom>
            <a:avLst/>
            <a:gdLst/>
            <a:ahLst/>
            <a:rect l="0" t="0" r="r" b="b"/>
            <a:pathLst>
              <a:path w="3557" h="1017">
                <a:moveTo>
                  <a:pt x="0" y="1016"/>
                </a:moveTo>
                <a:cubicBezTo>
                  <a:pt x="2540" y="1016"/>
                  <a:pt x="3556" y="0"/>
                  <a:pt x="3556" y="0"/>
                </a:cubicBezTo>
              </a:path>
            </a:pathLst>
          </a:custGeom>
          <a:ln w="54720">
            <a:solidFill>
              <a:srgbClr val="ffff99"/>
            </a:solidFill>
            <a:round/>
          </a:ln>
        </p:spPr>
      </p:sp>
      <p:sp>
        <p:nvSpPr>
          <p:cNvPr id="112" name="Freeform 4"/>
          <p:cNvSpPr/>
          <p:nvPr/>
        </p:nvSpPr>
        <p:spPr>
          <a:xfrm>
            <a:off x="6766560" y="3657600"/>
            <a:ext cx="1097640" cy="457560"/>
          </a:xfrm>
          <a:custGeom>
            <a:avLst/>
            <a:gdLst/>
            <a:ahLst/>
            <a:rect l="0" t="0" r="r" b="b"/>
            <a:pathLst>
              <a:path w="3049" h="1271">
                <a:moveTo>
                  <a:pt x="0" y="0"/>
                </a:moveTo>
                <a:cubicBezTo>
                  <a:pt x="2032" y="1270"/>
                  <a:pt x="3048" y="762"/>
                  <a:pt x="3048" y="762"/>
                </a:cubicBezTo>
              </a:path>
            </a:pathLst>
          </a:custGeom>
          <a:ln w="36720">
            <a:solidFill>
              <a:srgbClr val="ffff99"/>
            </a:solidFill>
            <a:round/>
          </a:ln>
        </p:spPr>
      </p:sp>
      <p:sp>
        <p:nvSpPr>
          <p:cNvPr id="113" name="TextShape 5"/>
          <p:cNvSpPr txBox="1"/>
          <p:nvPr/>
        </p:nvSpPr>
        <p:spPr>
          <a:xfrm>
            <a:off x="1734480" y="310896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O1</a:t>
            </a:r>
            <a:endParaRPr/>
          </a:p>
        </p:txBody>
      </p:sp>
      <p:sp>
        <p:nvSpPr>
          <p:cNvPr id="114" name="TextShape 6"/>
          <p:cNvSpPr txBox="1"/>
          <p:nvPr/>
        </p:nvSpPr>
        <p:spPr>
          <a:xfrm>
            <a:off x="8046720" y="404856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O2</a:t>
            </a:r>
            <a:endParaRPr/>
          </a:p>
        </p:txBody>
      </p:sp>
      <p:sp>
        <p:nvSpPr>
          <p:cNvPr id="115" name="TextShape 7"/>
          <p:cNvSpPr txBox="1"/>
          <p:nvPr/>
        </p:nvSpPr>
        <p:spPr>
          <a:xfrm>
            <a:off x="7398720" y="296856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N1</a:t>
            </a:r>
            <a:endParaRPr/>
          </a:p>
        </p:txBody>
      </p:sp>
      <p:sp>
        <p:nvSpPr>
          <p:cNvPr id="116" name="TextShape 8"/>
          <p:cNvSpPr txBox="1"/>
          <p:nvPr/>
        </p:nvSpPr>
        <p:spPr>
          <a:xfrm>
            <a:off x="3197520" y="210312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N2</a:t>
            </a:r>
            <a:endParaRPr/>
          </a:p>
        </p:txBody>
      </p:sp>
      <p:sp>
        <p:nvSpPr>
          <p:cNvPr id="117" name="TextShape 9"/>
          <p:cNvSpPr txBox="1"/>
          <p:nvPr/>
        </p:nvSpPr>
        <p:spPr>
          <a:xfrm>
            <a:off x="3291840" y="477432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N3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</a:rPr>
              <a:t>Step 4. Update Box ID with Shortest Distance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658560" y="1915200"/>
            <a:ext cx="4937760" cy="392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Original: pink (from previous frame)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New: yellow (the current frame)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Algorithm:  find shortest distance to match the pair.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Example: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O1 &gt; N1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O2 &gt; N2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And New N3 appeared on this frame</a:t>
            </a:r>
            <a:endParaRPr/>
          </a:p>
          <a:p>
            <a:r>
              <a:rPr lang="en-US">
                <a:latin typeface="Arial"/>
              </a:rPr>
              <a:t>  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45920"/>
            <a:ext cx="5170320" cy="4179600"/>
          </a:xfrm>
          <a:prstGeom prst="rect">
            <a:avLst/>
          </a:prstGeom>
          <a:ln>
            <a:noFill/>
          </a:ln>
        </p:spPr>
      </p:pic>
      <p:sp>
        <p:nvSpPr>
          <p:cNvPr id="121" name="TextShape 3"/>
          <p:cNvSpPr txBox="1"/>
          <p:nvPr/>
        </p:nvSpPr>
        <p:spPr>
          <a:xfrm>
            <a:off x="1734480" y="328896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O1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5238720" y="365256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O2</a:t>
            </a:r>
            <a:endParaRPr/>
          </a:p>
        </p:txBody>
      </p:sp>
      <p:sp>
        <p:nvSpPr>
          <p:cNvPr id="123" name="TextShape 5"/>
          <p:cNvSpPr txBox="1"/>
          <p:nvPr/>
        </p:nvSpPr>
        <p:spPr>
          <a:xfrm>
            <a:off x="5598720" y="253656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N2</a:t>
            </a:r>
            <a:endParaRPr/>
          </a:p>
        </p:txBody>
      </p:sp>
      <p:sp>
        <p:nvSpPr>
          <p:cNvPr id="124" name="TextShape 6"/>
          <p:cNvSpPr txBox="1"/>
          <p:nvPr/>
        </p:nvSpPr>
        <p:spPr>
          <a:xfrm>
            <a:off x="1325520" y="231912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N1</a:t>
            </a:r>
            <a:endParaRPr/>
          </a:p>
        </p:txBody>
      </p:sp>
      <p:sp>
        <p:nvSpPr>
          <p:cNvPr id="125" name="TextShape 7"/>
          <p:cNvSpPr txBox="1"/>
          <p:nvPr/>
        </p:nvSpPr>
        <p:spPr>
          <a:xfrm>
            <a:off x="2823840" y="4774320"/>
            <a:ext cx="55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N3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Step 5. Add New Object ID then Back to Step 2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658560" y="1339200"/>
            <a:ext cx="4937760" cy="264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Algorithm:  add ID to the new object, e.g., register the new object ID.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Example: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Object 1, with ID O1</a:t>
            </a:r>
            <a:endParaRPr/>
          </a:p>
          <a:p>
            <a:r>
              <a:rPr lang="en-US">
                <a:latin typeface="Arial"/>
              </a:rPr>
              <a:t>Object 2, with ID O2  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And New object ID: O3</a:t>
            </a:r>
            <a:endParaRPr/>
          </a:p>
          <a:p>
            <a:r>
              <a:rPr lang="en-US">
                <a:latin typeface="Arial"/>
              </a:rPr>
              <a:t>  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569960"/>
            <a:ext cx="5170320" cy="4190760"/>
          </a:xfrm>
          <a:prstGeom prst="rect">
            <a:avLst/>
          </a:prstGeom>
          <a:ln>
            <a:noFill/>
          </a:ln>
        </p:spPr>
      </p:pic>
      <p:sp>
        <p:nvSpPr>
          <p:cNvPr id="129" name="TextShape 3"/>
          <p:cNvSpPr txBox="1"/>
          <p:nvPr/>
        </p:nvSpPr>
        <p:spPr>
          <a:xfrm>
            <a:off x="6494400" y="4514040"/>
            <a:ext cx="5027040" cy="1429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Registration table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Object 1.      O1     x1-bar, y1-bar</a:t>
            </a:r>
            <a:endParaRPr/>
          </a:p>
          <a:p>
            <a:r>
              <a:rPr lang="en-US">
                <a:latin typeface="Arial"/>
              </a:rPr>
              <a:t>Object 2.      O2     x2-bar, y2-bar</a:t>
            </a:r>
            <a:endParaRPr/>
          </a:p>
          <a:p>
            <a:r>
              <a:rPr lang="en-US">
                <a:latin typeface="Arial"/>
              </a:rPr>
              <a:t>Object 3.      O3     x3-bar, y3-bar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6494400" y="4937760"/>
            <a:ext cx="456984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31" name="CustomShape 5"/>
          <p:cNvSpPr/>
          <p:nvPr/>
        </p:nvSpPr>
        <p:spPr>
          <a:xfrm>
            <a:off x="7680960" y="4937760"/>
            <a:ext cx="338328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32" name="CustomShape 6"/>
          <p:cNvSpPr/>
          <p:nvPr/>
        </p:nvSpPr>
        <p:spPr>
          <a:xfrm>
            <a:off x="7680960" y="4937760"/>
            <a:ext cx="64008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33" name="CustomShape 7"/>
          <p:cNvSpPr/>
          <p:nvPr/>
        </p:nvSpPr>
        <p:spPr>
          <a:xfrm>
            <a:off x="6494400" y="5303520"/>
            <a:ext cx="456984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34" name="CustomShape 8"/>
          <p:cNvSpPr/>
          <p:nvPr/>
        </p:nvSpPr>
        <p:spPr>
          <a:xfrm>
            <a:off x="6494400" y="5577840"/>
            <a:ext cx="456984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48640" y="182880"/>
            <a:ext cx="109706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Step 6. Remove Object ID in N Frames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280160" y="1339200"/>
            <a:ext cx="10316160" cy="2382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200">
                <a:latin typeface="Arial"/>
              </a:rPr>
              <a:t>Object tracking needs to be able to handle when an object has been (1) lost, (2) disappeared, or (3) left the field of view.</a:t>
            </a:r>
            <a:endParaRPr/>
          </a:p>
          <a:p>
            <a:endParaRPr/>
          </a:p>
          <a:p>
            <a:r>
              <a:rPr lang="en-US" sz="2200">
                <a:latin typeface="Arial"/>
              </a:rPr>
              <a:t>e.g.  will deregister old objects when they cannot be matched to any existing objects for a total of N  subsequent frames.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6494400" y="3326040"/>
            <a:ext cx="5027040" cy="1429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Update the Registration table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Object 1.      O1     x1-bar, y1-bar</a:t>
            </a:r>
            <a:endParaRPr/>
          </a:p>
          <a:p>
            <a:r>
              <a:rPr lang="en-US">
                <a:latin typeface="Arial"/>
              </a:rPr>
              <a:t>Object 2.      O2     x2-bar, y2-bar</a:t>
            </a:r>
            <a:endParaRPr/>
          </a:p>
          <a:p>
            <a:r>
              <a:rPr lang="en-US">
                <a:latin typeface="Arial"/>
              </a:rPr>
              <a:t>Object 3.      O3     x3-bar, y3-bar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6494400" y="3749760"/>
            <a:ext cx="456984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39" name="CustomShape 5"/>
          <p:cNvSpPr/>
          <p:nvPr/>
        </p:nvSpPr>
        <p:spPr>
          <a:xfrm>
            <a:off x="7680960" y="3749760"/>
            <a:ext cx="338328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40" name="CustomShape 6"/>
          <p:cNvSpPr/>
          <p:nvPr/>
        </p:nvSpPr>
        <p:spPr>
          <a:xfrm>
            <a:off x="7680960" y="3749760"/>
            <a:ext cx="64008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41" name="CustomShape 7"/>
          <p:cNvSpPr/>
          <p:nvPr/>
        </p:nvSpPr>
        <p:spPr>
          <a:xfrm>
            <a:off x="6494400" y="4115520"/>
            <a:ext cx="456984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42" name="CustomShape 8"/>
          <p:cNvSpPr/>
          <p:nvPr/>
        </p:nvSpPr>
        <p:spPr>
          <a:xfrm>
            <a:off x="6494400" y="4389840"/>
            <a:ext cx="456984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43" name="CustomShape 9"/>
          <p:cNvSpPr/>
          <p:nvPr/>
        </p:nvSpPr>
        <p:spPr>
          <a:xfrm>
            <a:off x="6494400" y="4226400"/>
            <a:ext cx="4569840" cy="91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4" name="Line 10"/>
          <p:cNvSpPr/>
          <p:nvPr/>
        </p:nvSpPr>
        <p:spPr>
          <a:xfrm flipV="1">
            <a:off x="5669280" y="4317840"/>
            <a:ext cx="825120" cy="346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5" name="TextShape 11"/>
          <p:cNvSpPr txBox="1"/>
          <p:nvPr/>
        </p:nvSpPr>
        <p:spPr>
          <a:xfrm>
            <a:off x="2632320" y="4664160"/>
            <a:ext cx="356616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 frames later, this disappeared object is removed from the registration table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