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4.jpg"/><Relationship Id="rId4" Type="http://schemas.openxmlformats.org/officeDocument/2006/relationships/image" Target="../media/image02.jpg"/><Relationship Id="rId5" Type="http://schemas.openxmlformats.org/officeDocument/2006/relationships/image" Target="../media/image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nvSpPr>
        <p:spPr>
          <a:xfrm>
            <a:off x="1799200" y="2675425"/>
            <a:ext cx="1451399" cy="434699"/>
          </a:xfrm>
          <a:prstGeom prst="rect">
            <a:avLst/>
          </a:prstGeom>
          <a:noFill/>
          <a:ln>
            <a:noFill/>
          </a:ln>
        </p:spPr>
        <p:txBody>
          <a:bodyPr anchorCtr="0" anchor="t" bIns="91425" lIns="91425" rIns="91425" tIns="91425">
            <a:noAutofit/>
          </a:bodyPr>
          <a:lstStyle/>
          <a:p>
            <a:pPr lvl="0">
              <a:spcBef>
                <a:spcPts val="0"/>
              </a:spcBef>
              <a:buNone/>
            </a:pPr>
            <a:r>
              <a:rPr lang="en"/>
              <a:t>Start</a:t>
            </a:r>
          </a:p>
        </p:txBody>
      </p:sp>
      <p:sp>
        <p:nvSpPr>
          <p:cNvPr id="55" name="Shape 55"/>
          <p:cNvSpPr txBox="1"/>
          <p:nvPr/>
        </p:nvSpPr>
        <p:spPr>
          <a:xfrm>
            <a:off x="4287350" y="2675425"/>
            <a:ext cx="1016699" cy="274199"/>
          </a:xfrm>
          <a:prstGeom prst="rect">
            <a:avLst/>
          </a:prstGeom>
          <a:noFill/>
          <a:ln>
            <a:noFill/>
          </a:ln>
        </p:spPr>
        <p:txBody>
          <a:bodyPr anchorCtr="0" anchor="t" bIns="91425" lIns="91425" rIns="91425" tIns="91425">
            <a:noAutofit/>
          </a:bodyPr>
          <a:lstStyle/>
          <a:p>
            <a:pPr lvl="0">
              <a:spcBef>
                <a:spcPts val="0"/>
              </a:spcBef>
              <a:buNone/>
            </a:pPr>
            <a:r>
              <a:rPr lang="en"/>
              <a:t>Quit</a:t>
            </a:r>
          </a:p>
        </p:txBody>
      </p:sp>
      <p:sp>
        <p:nvSpPr>
          <p:cNvPr id="56" name="Shape 56"/>
          <p:cNvSpPr txBox="1"/>
          <p:nvPr/>
        </p:nvSpPr>
        <p:spPr>
          <a:xfrm>
            <a:off x="809325" y="1525000"/>
            <a:ext cx="5865899" cy="1010099"/>
          </a:xfrm>
          <a:prstGeom prst="rect">
            <a:avLst/>
          </a:prstGeom>
          <a:noFill/>
          <a:ln>
            <a:noFill/>
          </a:ln>
        </p:spPr>
        <p:txBody>
          <a:bodyPr anchorCtr="0" anchor="t" bIns="91425" lIns="91425" rIns="91425" tIns="91425">
            <a:noAutofit/>
          </a:bodyPr>
          <a:lstStyle/>
          <a:p>
            <a:pPr lvl="0">
              <a:spcBef>
                <a:spcPts val="0"/>
              </a:spcBef>
              <a:buNone/>
            </a:pPr>
            <a:r>
              <a:rPr lang="en" sz="3600"/>
              <a:t>Welcome to Space Hunter!</a:t>
            </a:r>
          </a:p>
        </p:txBody>
      </p:sp>
      <p:sp>
        <p:nvSpPr>
          <p:cNvPr id="57" name="Shape 57"/>
          <p:cNvSpPr txBox="1"/>
          <p:nvPr/>
        </p:nvSpPr>
        <p:spPr>
          <a:xfrm>
            <a:off x="7417600" y="20075"/>
            <a:ext cx="1698899" cy="5063100"/>
          </a:xfrm>
          <a:prstGeom prst="rect">
            <a:avLst/>
          </a:prstGeom>
          <a:noFill/>
          <a:ln>
            <a:noFill/>
          </a:ln>
        </p:spPr>
        <p:txBody>
          <a:bodyPr anchorCtr="0" anchor="t" bIns="91425" lIns="91425" rIns="91425" tIns="91425">
            <a:noAutofit/>
          </a:bodyPr>
          <a:lstStyle/>
          <a:p>
            <a:pPr lvl="0" rtl="0">
              <a:spcBef>
                <a:spcPts val="0"/>
              </a:spcBef>
              <a:buNone/>
            </a:pPr>
            <a:r>
              <a:rPr lang="en"/>
              <a:t>This is the start menu.If the start button is pressed, then the main game window is launched. If the quit button is pressed then the window is closed</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Clr>
                <a:schemeClr val="dk1"/>
              </a:buClr>
              <a:buFont typeface="Arial"/>
              <a:buNone/>
            </a:pPr>
            <a:r>
              <a:t/>
            </a:r>
            <a:endParaRPr>
              <a:solidFill>
                <a:schemeClr val="dk1"/>
              </a:solidFill>
            </a:endParaRPr>
          </a:p>
          <a:p>
            <a:pPr lvl="0" rtl="0">
              <a:spcBef>
                <a:spcPts val="0"/>
              </a:spcBef>
              <a:buNone/>
            </a:pPr>
            <a:r>
              <a:rPr lang="en">
                <a:solidFill>
                  <a:schemeClr val="dk1"/>
                </a:solidFill>
              </a:rPr>
              <a:t>Petru-Stefan Salanta</a:t>
            </a:r>
          </a:p>
          <a:p>
            <a:pPr lvl="0" rtl="0">
              <a:spcBef>
                <a:spcPts val="0"/>
              </a:spcBef>
              <a:buNone/>
            </a:pPr>
            <a:r>
              <a:rPr lang="en">
                <a:solidFill>
                  <a:schemeClr val="dk1"/>
                </a:solidFill>
              </a:rPr>
              <a:t>#2016</a:t>
            </a:r>
          </a:p>
          <a:p>
            <a:pPr lvl="0" rtl="0">
              <a:spcBef>
                <a:spcPts val="0"/>
              </a:spcBef>
              <a:buClr>
                <a:schemeClr val="dk1"/>
              </a:buClr>
              <a:buFont typeface="Arial"/>
              <a:buNone/>
            </a:pPr>
            <a:r>
              <a:t/>
            </a:r>
            <a:endParaRPr>
              <a:solidFill>
                <a:schemeClr val="dk1"/>
              </a:solidFill>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8057100" y="0"/>
            <a:ext cx="1086900" cy="5103299"/>
          </a:xfrm>
          <a:prstGeom prst="rect">
            <a:avLst/>
          </a:prstGeom>
        </p:spPr>
        <p:txBody>
          <a:bodyPr anchorCtr="0" anchor="t" bIns="91425" lIns="91425" rIns="91425" tIns="91425">
            <a:noAutofit/>
          </a:bodyPr>
          <a:lstStyle/>
          <a:p>
            <a:pPr lvl="0" rtl="0">
              <a:lnSpc>
                <a:spcPct val="115000"/>
              </a:lnSpc>
              <a:spcBef>
                <a:spcPts val="0"/>
              </a:spcBef>
              <a:buClr>
                <a:schemeClr val="dk1"/>
              </a:buClr>
              <a:buSzPct val="137500"/>
              <a:buFont typeface="Arial"/>
              <a:buNone/>
            </a:pPr>
            <a:r>
              <a:rPr lang="en" sz="800">
                <a:latin typeface="Calibri"/>
                <a:ea typeface="Calibri"/>
                <a:cs typeface="Calibri"/>
                <a:sym typeface="Calibri"/>
              </a:rPr>
              <a:t>Initial game screen before start has been pressed and before all required inputs have been filled. The octagons are spawn locations and the user indicates which one to spawn at by clicking on the desired one. Each time for example square or blue is clicked on by the user, the amount of items of that type to be found by the rocket is incremented by one. The time field will use a textbox and the Sort fields will use dropdown boxes that reduce typing errors and inform the user how the list can be sorted. Finally a larger box will be used to store the collected items. Each input has a clear title above to show where the information needs to be entered by the user. By George Coleman</a:t>
            </a:r>
          </a:p>
          <a:p>
            <a:pPr lvl="0">
              <a:spcBef>
                <a:spcPts val="0"/>
              </a:spcBef>
              <a:buNone/>
            </a:pPr>
            <a:r>
              <a:t/>
            </a:r>
            <a:endParaRPr sz="800"/>
          </a:p>
        </p:txBody>
      </p:sp>
      <p:pic>
        <p:nvPicPr>
          <p:cNvPr id="63" name="Shape 63"/>
          <p:cNvPicPr preferRelativeResize="0"/>
          <p:nvPr/>
        </p:nvPicPr>
        <p:blipFill rotWithShape="1">
          <a:blip r:embed="rId3">
            <a:alphaModFix/>
          </a:blip>
          <a:srcRect b="0" l="0" r="25373" t="0"/>
          <a:stretch/>
        </p:blipFill>
        <p:spPr>
          <a:xfrm>
            <a:off x="0" y="0"/>
            <a:ext cx="6066524" cy="5143500"/>
          </a:xfrm>
          <a:prstGeom prst="rect">
            <a:avLst/>
          </a:prstGeom>
          <a:noFill/>
          <a:ln>
            <a:noFill/>
          </a:ln>
        </p:spPr>
      </p:pic>
      <p:pic>
        <p:nvPicPr>
          <p:cNvPr id="64" name="Shape 64"/>
          <p:cNvPicPr preferRelativeResize="0"/>
          <p:nvPr/>
        </p:nvPicPr>
        <p:blipFill>
          <a:blip r:embed="rId4">
            <a:alphaModFix/>
          </a:blip>
          <a:stretch>
            <a:fillRect/>
          </a:stretch>
        </p:blipFill>
        <p:spPr>
          <a:xfrm>
            <a:off x="6066525" y="0"/>
            <a:ext cx="1990574" cy="51434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113949" y="271650"/>
            <a:ext cx="7118275" cy="4440202"/>
          </a:xfrm>
          <a:prstGeom prst="rect">
            <a:avLst/>
          </a:prstGeom>
          <a:noFill/>
          <a:ln>
            <a:noFill/>
          </a:ln>
        </p:spPr>
      </p:pic>
      <p:sp>
        <p:nvSpPr>
          <p:cNvPr id="70" name="Shape 70"/>
          <p:cNvSpPr txBox="1"/>
          <p:nvPr/>
        </p:nvSpPr>
        <p:spPr>
          <a:xfrm>
            <a:off x="7183525" y="392700"/>
            <a:ext cx="1725899" cy="4358100"/>
          </a:xfrm>
          <a:prstGeom prst="rect">
            <a:avLst/>
          </a:prstGeom>
          <a:noFill/>
          <a:ln>
            <a:noFill/>
          </a:ln>
        </p:spPr>
        <p:txBody>
          <a:bodyPr anchorCtr="0" anchor="t" bIns="91425" lIns="91425" rIns="91425" tIns="91425">
            <a:noAutofit/>
          </a:bodyPr>
          <a:lstStyle/>
          <a:p>
            <a:pPr lvl="0" rtl="0">
              <a:spcBef>
                <a:spcPts val="0"/>
              </a:spcBef>
              <a:buNone/>
            </a:pPr>
            <a:r>
              <a:rPr lang="en"/>
              <a:t>At this point, everything is spawned in. This means the sprites are generated in for the rocket ship, objects and obstacles.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0" lvl="0" marL="457200">
              <a:spcBef>
                <a:spcPts val="0"/>
              </a:spcBef>
              <a:buNone/>
            </a:pPr>
            <a:r>
              <a:rPr lang="en" sz="900"/>
              <a:t>             -Sam Rockett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pic>
        <p:nvPicPr>
          <p:cNvPr id="75" name="Shape 75"/>
          <p:cNvPicPr preferRelativeResize="0"/>
          <p:nvPr/>
        </p:nvPicPr>
        <p:blipFill>
          <a:blip r:embed="rId3">
            <a:alphaModFix/>
          </a:blip>
          <a:stretch>
            <a:fillRect/>
          </a:stretch>
        </p:blipFill>
        <p:spPr>
          <a:xfrm>
            <a:off x="5476275" y="140500"/>
            <a:ext cx="2041650" cy="4792475"/>
          </a:xfrm>
          <a:prstGeom prst="rect">
            <a:avLst/>
          </a:prstGeom>
          <a:noFill/>
          <a:ln>
            <a:noFill/>
          </a:ln>
        </p:spPr>
      </p:pic>
      <p:pic>
        <p:nvPicPr>
          <p:cNvPr id="76" name="Shape 76"/>
          <p:cNvPicPr preferRelativeResize="0"/>
          <p:nvPr/>
        </p:nvPicPr>
        <p:blipFill>
          <a:blip r:embed="rId4">
            <a:alphaModFix/>
          </a:blip>
          <a:stretch>
            <a:fillRect/>
          </a:stretch>
        </p:blipFill>
        <p:spPr>
          <a:xfrm rot="-6220963">
            <a:off x="1904728" y="409863"/>
            <a:ext cx="434042" cy="868102"/>
          </a:xfrm>
          <a:prstGeom prst="rect">
            <a:avLst/>
          </a:prstGeom>
          <a:noFill/>
          <a:ln>
            <a:noFill/>
          </a:ln>
        </p:spPr>
      </p:pic>
      <p:sp>
        <p:nvSpPr>
          <p:cNvPr id="77" name="Shape 77"/>
          <p:cNvSpPr/>
          <p:nvPr/>
        </p:nvSpPr>
        <p:spPr>
          <a:xfrm>
            <a:off x="3163700" y="374575"/>
            <a:ext cx="1116899" cy="702299"/>
          </a:xfrm>
          <a:prstGeom prst="ellipse">
            <a:avLst/>
          </a:prstGeom>
          <a:solidFill>
            <a:srgbClr val="FFFF00"/>
          </a:solidFill>
          <a:ln cap="flat" cmpd="sng" w="952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836050" y="1732350"/>
            <a:ext cx="1123799" cy="702299"/>
          </a:xfrm>
          <a:prstGeom prst="ellipse">
            <a:avLst/>
          </a:prstGeom>
          <a:solidFill>
            <a:srgbClr val="FFFF00"/>
          </a:solidFill>
          <a:ln cap="flat" cmpd="sng" w="952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996575" y="571825"/>
            <a:ext cx="327600" cy="307800"/>
          </a:xfrm>
          <a:prstGeom prst="triangle">
            <a:avLst>
              <a:gd fmla="val 50000"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1444725" y="3498125"/>
            <a:ext cx="1116899" cy="541800"/>
          </a:xfrm>
          <a:prstGeom prst="rect">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1003275" y="2862700"/>
            <a:ext cx="367799" cy="341100"/>
          </a:xfrm>
          <a:prstGeom prst="triangle">
            <a:avLst>
              <a:gd fmla="val 50000" name="adj"/>
            </a:avLst>
          </a:prstGeom>
          <a:solidFill>
            <a:srgbClr val="38761D"/>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5691950" y="3832550"/>
            <a:ext cx="448199" cy="207299"/>
          </a:xfrm>
          <a:prstGeom prst="rect">
            <a:avLst/>
          </a:prstGeom>
          <a:solidFill>
            <a:srgbClr val="38761D"/>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6220350" y="3832550"/>
            <a:ext cx="294299" cy="207299"/>
          </a:xfrm>
          <a:prstGeom prst="triangle">
            <a:avLst>
              <a:gd fmla="val 50000" name="adj"/>
            </a:avLst>
          </a:prstGeom>
          <a:solidFill>
            <a:srgbClr val="0000FF"/>
          </a:solid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6755425" y="3879425"/>
            <a:ext cx="448199" cy="160500"/>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txBox="1"/>
          <p:nvPr/>
        </p:nvSpPr>
        <p:spPr>
          <a:xfrm>
            <a:off x="7611575" y="200650"/>
            <a:ext cx="1431300" cy="4688699"/>
          </a:xfrm>
          <a:prstGeom prst="rect">
            <a:avLst/>
          </a:prstGeom>
          <a:noFill/>
          <a:ln>
            <a:noFill/>
          </a:ln>
        </p:spPr>
        <p:txBody>
          <a:bodyPr anchorCtr="0" anchor="t" bIns="91425" lIns="91425" rIns="91425" tIns="91425">
            <a:noAutofit/>
          </a:bodyPr>
          <a:lstStyle/>
          <a:p>
            <a:pPr lvl="0" rtl="0">
              <a:spcBef>
                <a:spcPts val="0"/>
              </a:spcBef>
              <a:buClr>
                <a:schemeClr val="dk1"/>
              </a:buClr>
              <a:buSzPct val="122222"/>
              <a:buFont typeface="Arial"/>
              <a:buNone/>
            </a:pPr>
            <a:r>
              <a:rPr lang="en" sz="900">
                <a:solidFill>
                  <a:srgbClr val="373E4D"/>
                </a:solidFill>
                <a:highlight>
                  <a:srgbClr val="FEFEFE"/>
                </a:highlight>
              </a:rPr>
              <a:t> </a:t>
            </a:r>
          </a:p>
          <a:p>
            <a:pPr lvl="0" rtl="0">
              <a:spcBef>
                <a:spcPts val="0"/>
              </a:spcBef>
              <a:buClr>
                <a:schemeClr val="dk1"/>
              </a:buClr>
              <a:buFont typeface="Arial"/>
              <a:buNone/>
            </a:pPr>
            <a:r>
              <a:rPr lang="en">
                <a:solidFill>
                  <a:srgbClr val="373E4D"/>
                </a:solidFill>
                <a:highlight>
                  <a:srgbClr val="FEFEFE"/>
                </a:highlight>
              </a:rPr>
              <a:t>Rocket begins movement towards objects. Avoiding the circular objects. However, when the rocket hits a desired object, the object disappears from the map and appears in the collected items box.</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rPr lang="en"/>
              <a:t>Petru-Stefan Salanta</a:t>
            </a:r>
          </a:p>
        </p:txBody>
      </p:sp>
      <p:pic>
        <p:nvPicPr>
          <p:cNvPr id="86" name="Shape 86"/>
          <p:cNvPicPr preferRelativeResize="0"/>
          <p:nvPr/>
        </p:nvPicPr>
        <p:blipFill>
          <a:blip r:embed="rId5">
            <a:alphaModFix/>
          </a:blip>
          <a:stretch>
            <a:fillRect/>
          </a:stretch>
        </p:blipFill>
        <p:spPr>
          <a:xfrm>
            <a:off x="5441099" y="76199"/>
            <a:ext cx="2112007" cy="4924348"/>
          </a:xfrm>
          <a:prstGeom prst="rect">
            <a:avLst/>
          </a:prstGeom>
          <a:noFill/>
          <a:ln>
            <a:noFill/>
          </a:ln>
        </p:spPr>
      </p:pic>
      <p:sp>
        <p:nvSpPr>
          <p:cNvPr id="87" name="Shape 87"/>
          <p:cNvSpPr/>
          <p:nvPr/>
        </p:nvSpPr>
        <p:spPr>
          <a:xfrm>
            <a:off x="5772275" y="3908750"/>
            <a:ext cx="207299" cy="207299"/>
          </a:xfrm>
          <a:prstGeom prst="triangle">
            <a:avLst>
              <a:gd fmla="val 50000" name="adj"/>
            </a:avLst>
          </a:prstGeom>
          <a:solidFill>
            <a:srgbClr val="FF0000"/>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5772275" y="4213550"/>
            <a:ext cx="207299" cy="207299"/>
          </a:xfrm>
          <a:prstGeom prst="triangle">
            <a:avLst>
              <a:gd fmla="val 50000" name="adj"/>
            </a:avLst>
          </a:prstGeom>
          <a:solidFill>
            <a:srgbClr val="0000FF"/>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6991475" y="3908750"/>
            <a:ext cx="207299" cy="207299"/>
          </a:xfrm>
          <a:prstGeom prst="triangle">
            <a:avLst>
              <a:gd fmla="val 50000" name="adj"/>
            </a:avLst>
          </a:prstGeom>
          <a:solidFill>
            <a:srgbClr val="38761D"/>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6052325" y="3937800"/>
            <a:ext cx="294299" cy="160500"/>
          </a:xfrm>
          <a:prstGeom prst="rect">
            <a:avLst/>
          </a:prstGeom>
          <a:solidFill>
            <a:srgbClr val="38761D"/>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6052325" y="4242600"/>
            <a:ext cx="294299" cy="160500"/>
          </a:xfrm>
          <a:prstGeom prst="rect">
            <a:avLst/>
          </a:prstGeom>
          <a:solidFill>
            <a:srgbClr val="FF0000"/>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6509525" y="3937800"/>
            <a:ext cx="294299" cy="160500"/>
          </a:xfrm>
          <a:prstGeom prst="rect">
            <a:avLst/>
          </a:prstGeom>
          <a:solidFill>
            <a:srgbClr val="0000FF"/>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p:nvPr/>
        </p:nvSpPr>
        <p:spPr>
          <a:xfrm>
            <a:off x="1073950" y="2483075"/>
            <a:ext cx="341699" cy="315299"/>
          </a:xfrm>
          <a:prstGeom prst="triangle">
            <a:avLst>
              <a:gd fmla="val 50000" name="adj"/>
            </a:avLst>
          </a:prstGeom>
          <a:solidFill>
            <a:srgbClr val="00FF00"/>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1958425" y="4028900"/>
            <a:ext cx="341699" cy="315299"/>
          </a:xfrm>
          <a:prstGeom prst="triangle">
            <a:avLst>
              <a:gd fmla="val 50000" name="adj"/>
            </a:avLst>
          </a:prstGeom>
          <a:solidFill>
            <a:srgbClr val="00FF00"/>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3514825" y="2916625"/>
            <a:ext cx="341699" cy="315299"/>
          </a:xfrm>
          <a:prstGeom prst="rect">
            <a:avLst/>
          </a:prstGeom>
          <a:solidFill>
            <a:srgbClr val="00FF00"/>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1958425" y="2864125"/>
            <a:ext cx="827999" cy="634500"/>
          </a:xfrm>
          <a:prstGeom prst="ellipse">
            <a:avLst/>
          </a:prstGeom>
          <a:solidFill>
            <a:schemeClr val="accent6"/>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3302350" y="3869300"/>
            <a:ext cx="827999" cy="634500"/>
          </a:xfrm>
          <a:prstGeom prst="ellipse">
            <a:avLst/>
          </a:prstGeom>
          <a:solidFill>
            <a:schemeClr val="accent6"/>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2892975" y="1382100"/>
            <a:ext cx="827999" cy="634500"/>
          </a:xfrm>
          <a:prstGeom prst="ellipse">
            <a:avLst/>
          </a:prstGeom>
          <a:solidFill>
            <a:schemeClr val="accent6"/>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txBox="1"/>
          <p:nvPr/>
        </p:nvSpPr>
        <p:spPr>
          <a:xfrm>
            <a:off x="1319900" y="1965309"/>
            <a:ext cx="2716499" cy="1212000"/>
          </a:xfrm>
          <a:prstGeom prst="rect">
            <a:avLst/>
          </a:prstGeom>
          <a:solidFill>
            <a:srgbClr val="E9EFED">
              <a:alpha val="80000"/>
            </a:srgbClr>
          </a:solidFill>
          <a:ln>
            <a:noFill/>
          </a:ln>
        </p:spPr>
        <p:txBody>
          <a:bodyPr anchorCtr="0" anchor="t" bIns="91425" lIns="91425" rIns="91425" tIns="91425">
            <a:noAutofit/>
          </a:bodyPr>
          <a:lstStyle/>
          <a:p>
            <a:pPr lvl="0">
              <a:spcBef>
                <a:spcPts val="0"/>
              </a:spcBef>
              <a:buNone/>
            </a:pPr>
            <a:r>
              <a:rPr lang="en" sz="7200"/>
              <a:t>SORT</a:t>
            </a:r>
          </a:p>
        </p:txBody>
      </p:sp>
      <p:sp>
        <p:nvSpPr>
          <p:cNvPr id="104" name="Shape 104"/>
          <p:cNvSpPr/>
          <p:nvPr/>
        </p:nvSpPr>
        <p:spPr>
          <a:xfrm>
            <a:off x="1345823" y="1966184"/>
            <a:ext cx="2664599" cy="12120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170775" y="139600"/>
            <a:ext cx="7185899" cy="48632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txBox="1"/>
          <p:nvPr/>
        </p:nvSpPr>
        <p:spPr>
          <a:xfrm>
            <a:off x="7356550" y="182400"/>
            <a:ext cx="1641600" cy="4792499"/>
          </a:xfrm>
          <a:prstGeom prst="rect">
            <a:avLst/>
          </a:prstGeom>
          <a:noFill/>
          <a:ln>
            <a:noFill/>
          </a:ln>
        </p:spPr>
        <p:txBody>
          <a:bodyPr anchorCtr="0" anchor="t" bIns="91425" lIns="91425" rIns="91425" tIns="91425">
            <a:noAutofit/>
          </a:bodyPr>
          <a:lstStyle/>
          <a:p>
            <a:pPr lvl="0" rtl="0">
              <a:spcBef>
                <a:spcPts val="0"/>
              </a:spcBef>
              <a:buNone/>
            </a:pPr>
            <a:r>
              <a:rPr lang="en"/>
              <a:t>This shows the screen when the searching algorithm is complete. Thus all objects on the list have been found. </a:t>
            </a:r>
          </a:p>
          <a:p>
            <a:pPr lvl="0" rtl="0">
              <a:spcBef>
                <a:spcPts val="0"/>
              </a:spcBef>
              <a:buNone/>
            </a:pPr>
            <a:r>
              <a:t/>
            </a:r>
            <a:endParaRPr/>
          </a:p>
          <a:p>
            <a:pPr lvl="0">
              <a:spcBef>
                <a:spcPts val="0"/>
              </a:spcBef>
              <a:buNone/>
            </a:pPr>
            <a:r>
              <a:rPr lang="en"/>
              <a:t>Alternatively the game can end if the time runs out. Thus the user must now press the sort button which will launch a new window.</a:t>
            </a:r>
          </a:p>
        </p:txBody>
      </p:sp>
      <p:sp>
        <p:nvSpPr>
          <p:cNvPr id="107" name="Shape 107"/>
          <p:cNvSpPr txBox="1"/>
          <p:nvPr/>
        </p:nvSpPr>
        <p:spPr>
          <a:xfrm>
            <a:off x="8037475" y="4608600"/>
            <a:ext cx="960599" cy="366300"/>
          </a:xfrm>
          <a:prstGeom prst="rect">
            <a:avLst/>
          </a:prstGeom>
          <a:noFill/>
          <a:ln>
            <a:noFill/>
          </a:ln>
        </p:spPr>
        <p:txBody>
          <a:bodyPr anchorCtr="0" anchor="t" bIns="91425" lIns="91425" rIns="91425" tIns="91425">
            <a:noAutofit/>
          </a:bodyPr>
          <a:lstStyle/>
          <a:p>
            <a:pPr lvl="0">
              <a:spcBef>
                <a:spcPts val="0"/>
              </a:spcBef>
              <a:buNone/>
            </a:pPr>
            <a:r>
              <a:rPr lang="en" sz="1100"/>
              <a:t>Tim Howard</a:t>
            </a:r>
          </a:p>
        </p:txBody>
      </p:sp>
      <p:pic>
        <p:nvPicPr>
          <p:cNvPr id="108" name="Shape 108"/>
          <p:cNvPicPr preferRelativeResize="0"/>
          <p:nvPr/>
        </p:nvPicPr>
        <p:blipFill>
          <a:blip r:embed="rId3">
            <a:alphaModFix/>
          </a:blip>
          <a:stretch>
            <a:fillRect/>
          </a:stretch>
        </p:blipFill>
        <p:spPr>
          <a:xfrm>
            <a:off x="5284700" y="139599"/>
            <a:ext cx="2071849" cy="48633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