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9D0C3E-4B75-43E6-A4FC-3E2BE92A2C9F}" type="datetimeFigureOut">
              <a:rPr lang="en-US" smtClean="0"/>
              <a:pPr/>
              <a:t>11/8/2017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F3433E1-048A-4F0C-A406-CD3491B7EC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D0C3E-4B75-43E6-A4FC-3E2BE92A2C9F}"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D0C3E-4B75-43E6-A4FC-3E2BE92A2C9F}"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D0C3E-4B75-43E6-A4FC-3E2BE92A2C9F}"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9D0C3E-4B75-43E6-A4FC-3E2BE92A2C9F}" type="datetimeFigureOut">
              <a:rPr lang="en-US" smtClean="0"/>
              <a:pPr/>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33E1-048A-4F0C-A406-CD3491B7ECE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9D0C3E-4B75-43E6-A4FC-3E2BE92A2C9F}"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9D0C3E-4B75-43E6-A4FC-3E2BE92A2C9F}" type="datetimeFigureOut">
              <a:rPr lang="en-US" smtClean="0"/>
              <a:pPr/>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9D0C3E-4B75-43E6-A4FC-3E2BE92A2C9F}" type="datetimeFigureOut">
              <a:rPr lang="en-US" smtClean="0"/>
              <a:pPr/>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D0C3E-4B75-43E6-A4FC-3E2BE92A2C9F}" type="datetimeFigureOut">
              <a:rPr lang="en-US" smtClean="0"/>
              <a:pPr/>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9D0C3E-4B75-43E6-A4FC-3E2BE92A2C9F}"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33E1-048A-4F0C-A406-CD3491B7EC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9D0C3E-4B75-43E6-A4FC-3E2BE92A2C9F}" type="datetimeFigureOut">
              <a:rPr lang="en-US" smtClean="0"/>
              <a:pPr/>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F3433E1-048A-4F0C-A406-CD3491B7ECE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9D0C3E-4B75-43E6-A4FC-3E2BE92A2C9F}" type="datetimeFigureOut">
              <a:rPr lang="en-US" smtClean="0"/>
              <a:pPr/>
              <a:t>11/8/2017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F3433E1-048A-4F0C-A406-CD3491B7ECE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oper Black" pitchFamily="18" charset="0"/>
              </a:rPr>
              <a:t>Diabetes Onset Prediction</a:t>
            </a:r>
            <a:endParaRPr lang="en-US" dirty="0">
              <a:latin typeface="Cooper Blac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Initialize theta vector to zero , X matrix to input data and y vector to output data.</a:t>
            </a:r>
          </a:p>
          <a:p>
            <a:pPr lvl="0"/>
            <a:r>
              <a:rPr lang="en-US" dirty="0"/>
              <a:t>Plot data with a scatter plot </a:t>
            </a:r>
            <a:r>
              <a:rPr lang="en-US" dirty="0" err="1"/>
              <a:t>w.r.t</a:t>
            </a:r>
            <a:r>
              <a:rPr lang="en-US" dirty="0"/>
              <a:t> all parameters.</a:t>
            </a:r>
          </a:p>
          <a:p>
            <a:pPr lvl="0"/>
            <a:r>
              <a:rPr lang="en-US" dirty="0"/>
              <a:t>Check cost and gradient using initialized theta and random theta.</a:t>
            </a:r>
          </a:p>
          <a:p>
            <a:pPr lvl="0"/>
            <a:r>
              <a:rPr lang="en-US" dirty="0"/>
              <a:t>Then optimize theta using built in </a:t>
            </a:r>
            <a:r>
              <a:rPr lang="en-US" dirty="0" err="1"/>
              <a:t>fminunc</a:t>
            </a:r>
            <a:r>
              <a:rPr lang="en-US" dirty="0"/>
              <a:t> function such that cost function is minimized.</a:t>
            </a:r>
          </a:p>
          <a:p>
            <a:pPr lvl="0"/>
            <a:r>
              <a:rPr lang="en-US" dirty="0"/>
              <a:t>Find cost function and gradient using the optimized theta.</a:t>
            </a:r>
          </a:p>
          <a:p>
            <a:pPr lvl="0"/>
            <a:r>
              <a:rPr lang="en-US" dirty="0"/>
              <a:t>Sigmoid function (1/(1+e^(-h))) where h is hypothesis function.</a:t>
            </a:r>
          </a:p>
          <a:p>
            <a:pPr lvl="0"/>
            <a:r>
              <a:rPr lang="en-US" dirty="0"/>
              <a:t>Find sigmoid of product of test data and theta to get probability of diabetes.</a:t>
            </a:r>
          </a:p>
          <a:p>
            <a:pPr lvl="0"/>
            <a:r>
              <a:rPr lang="en-US" dirty="0"/>
              <a:t>If probability is greater than 0.5 ,predict 1 otherwise predict 0</a:t>
            </a:r>
          </a:p>
          <a:p>
            <a:pPr lvl="0"/>
            <a:r>
              <a:rPr lang="en-US" dirty="0"/>
              <a:t>Test the obtained theta using accuracy of obtained theta.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In this project , we paid close attention to logistic regression and observed its performance through various metrics. </a:t>
            </a:r>
          </a:p>
          <a:p>
            <a:r>
              <a:rPr lang="en-US" dirty="0" smtClean="0"/>
              <a:t>This work gave me a better understanding of machine learning applications in medical diagnosis. </a:t>
            </a:r>
          </a:p>
          <a:p>
            <a:r>
              <a:rPr lang="en-US" dirty="0" smtClean="0"/>
              <a:t>This is also focused on data transforms and algorithm analysis. </a:t>
            </a:r>
            <a:endParaRPr lang="en-US" dirty="0" smtClean="0"/>
          </a:p>
          <a:p>
            <a:r>
              <a:rPr lang="en-US" dirty="0" smtClean="0"/>
              <a:t>I believe that  this is good start for building methods that help predicting the onset of diabetes.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noAutofit/>
          </a:bodyPr>
          <a:lstStyle/>
          <a:p>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b="1" dirty="0"/>
              <a:t>Diabetes mellitus</a:t>
            </a:r>
            <a:r>
              <a:rPr lang="en-US" dirty="0"/>
              <a:t> (</a:t>
            </a:r>
            <a:r>
              <a:rPr lang="en-US" b="1" dirty="0"/>
              <a:t>DM</a:t>
            </a:r>
            <a:r>
              <a:rPr lang="en-US" dirty="0"/>
              <a:t>), commonly referred to as </a:t>
            </a:r>
            <a:r>
              <a:rPr lang="en-US" b="1" dirty="0"/>
              <a:t>diabetes</a:t>
            </a:r>
            <a:r>
              <a:rPr lang="en-US" dirty="0"/>
              <a:t>, is a group of </a:t>
            </a:r>
            <a:r>
              <a:rPr lang="en-US" dirty="0" smtClean="0"/>
              <a:t>metabolic disorders</a:t>
            </a:r>
            <a:r>
              <a:rPr lang="en-US" dirty="0"/>
              <a:t> in which there are high blood sugar levels over a prolonged period</a:t>
            </a:r>
            <a:r>
              <a:rPr lang="en-US" dirty="0" smtClean="0"/>
              <a:t>.</a:t>
            </a:r>
            <a:r>
              <a:rPr lang="en-US" dirty="0"/>
              <a:t> Symptoms of high blood sugar include frequent urination, increased thirst, and increased </a:t>
            </a:r>
            <a:r>
              <a:rPr lang="en-US" dirty="0" smtClean="0"/>
              <a:t>hunger.</a:t>
            </a:r>
            <a:r>
              <a:rPr lang="en-US" dirty="0"/>
              <a:t> If left untreated, diabetes can cause </a:t>
            </a:r>
            <a:r>
              <a:rPr lang="en-US" dirty="0" smtClean="0"/>
              <a:t>many complications. Acute complications can include diabetic </a:t>
            </a:r>
            <a:r>
              <a:rPr lang="en-US" dirty="0" err="1" smtClean="0"/>
              <a:t>ketoacidosis</a:t>
            </a:r>
            <a:r>
              <a:rPr lang="en-US" dirty="0" smtClean="0"/>
              <a:t> , </a:t>
            </a:r>
            <a:r>
              <a:rPr lang="en-US" dirty="0" err="1" smtClean="0"/>
              <a:t>hyperosmolar</a:t>
            </a:r>
            <a:r>
              <a:rPr lang="en-US" dirty="0" smtClean="0"/>
              <a:t> hyperglycemic state, or death. Serious long-term complications include cardiovascular disease, stroke, chronic kidney disease, foot ulcers, and damage to the eyes.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 the Onset of Diabetes</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Data </a:t>
            </a:r>
            <a:r>
              <a:rPr lang="en-US" dirty="0"/>
              <a:t>mining and machine learning is helping medical professionals make diagnosis easier by bridging the gap between huge data sets and human knowledge. We can begin to apply machine learning techniques for classification in a dataset that describes a population that is under a high risk of the onset of diabetes.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fontAlgn="base"/>
            <a:endParaRPr lang="en-US" dirty="0" smtClean="0"/>
          </a:p>
          <a:p>
            <a:pPr fontAlgn="base"/>
            <a:endParaRPr lang="en-US" dirty="0"/>
          </a:p>
          <a:p>
            <a:pPr fontAlgn="base"/>
            <a:r>
              <a:rPr lang="en-US" dirty="0" smtClean="0"/>
              <a:t>For </a:t>
            </a:r>
            <a:r>
              <a:rPr lang="en-US" dirty="0"/>
              <a:t>the purposes of this dataset, diabetes was diagnosed according to World Health Organization Criteria, which stated that if the 2 hour post-load glucose was at least 200 mg/dl at any survey exam or if the Indian Health Service Hospital serving the community found a glucose concentration of at least 200 mg/dl during the course of routine medical care.</a:t>
            </a:r>
          </a:p>
          <a:p>
            <a:pPr fontAlgn="base"/>
            <a:r>
              <a:rPr lang="en-US" dirty="0"/>
              <a:t>Given the medical data we can gather about people, we should be able to make better predictions on how likely a person is to suffer the onset of diabetes, and therefore act appropriately to help. We can start analyzing data and experimenting with algorithms that will help us study the onset of diabetes in Pima Indians.</a:t>
            </a:r>
          </a:p>
          <a:p>
            <a:endParaRPr lang="en-US" dirty="0"/>
          </a:p>
        </p:txBody>
      </p:sp>
      <p:pic>
        <p:nvPicPr>
          <p:cNvPr id="4" name="Picture 3" descr="diabetes.jpg"/>
          <p:cNvPicPr>
            <a:picLocks noChangeAspect="1"/>
          </p:cNvPicPr>
          <p:nvPr/>
        </p:nvPicPr>
        <p:blipFill>
          <a:blip r:embed="rId2" cstate="print"/>
          <a:stretch>
            <a:fillRect/>
          </a:stretch>
        </p:blipFill>
        <p:spPr>
          <a:xfrm>
            <a:off x="2895600" y="228600"/>
            <a:ext cx="3121152" cy="20695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We can learn from the data found on UCI Machine Learning Repository which contains data on female patients at least 21 years old of Pima Indian heritage.</a:t>
            </a:r>
          </a:p>
          <a:p>
            <a:pPr fontAlgn="base"/>
            <a:r>
              <a:rPr lang="en-US" dirty="0"/>
              <a:t>We have 768 instances and the following 8 attributes:</a:t>
            </a:r>
          </a:p>
          <a:p>
            <a:pPr fontAlgn="base"/>
            <a:r>
              <a:rPr lang="en-US" dirty="0"/>
              <a:t> Number of times pregnant (</a:t>
            </a:r>
            <a:r>
              <a:rPr lang="en-US" dirty="0" err="1"/>
              <a:t>preg</a:t>
            </a:r>
            <a:r>
              <a:rPr lang="en-US" dirty="0"/>
              <a:t>)</a:t>
            </a:r>
          </a:p>
          <a:p>
            <a:pPr fontAlgn="base"/>
            <a:r>
              <a:rPr lang="en-US" dirty="0"/>
              <a:t>Plasma glucose concentration a 2 hours in an oral glucose tolerance test (</a:t>
            </a:r>
            <a:r>
              <a:rPr lang="en-US" dirty="0" err="1"/>
              <a:t>plas</a:t>
            </a:r>
            <a:r>
              <a:rPr lang="en-US" dirty="0"/>
              <a:t>)</a:t>
            </a:r>
          </a:p>
          <a:p>
            <a:pPr fontAlgn="base"/>
            <a:r>
              <a:rPr lang="en-US" dirty="0"/>
              <a:t>Diastolic blood pressure in mm Hg (pres)</a:t>
            </a:r>
          </a:p>
          <a:p>
            <a:pPr fontAlgn="base"/>
            <a:r>
              <a:rPr lang="en-US" dirty="0"/>
              <a:t>Triceps skin fold thickness in mm (skin)</a:t>
            </a:r>
          </a:p>
          <a:p>
            <a:pPr fontAlgn="base"/>
            <a:r>
              <a:rPr lang="en-US" dirty="0"/>
              <a:t>2-Hour serum insulin in mu U/ml (</a:t>
            </a:r>
            <a:r>
              <a:rPr lang="en-US" dirty="0" err="1"/>
              <a:t>insu</a:t>
            </a:r>
            <a:r>
              <a:rPr lang="en-US" dirty="0"/>
              <a:t>)</a:t>
            </a:r>
          </a:p>
          <a:p>
            <a:pPr fontAlgn="base"/>
            <a:r>
              <a:rPr lang="en-US" dirty="0"/>
              <a:t>Body mass index measured as weight in kg/(height in m)^2 (mass)</a:t>
            </a:r>
          </a:p>
          <a:p>
            <a:pPr fontAlgn="base"/>
            <a:r>
              <a:rPr lang="en-US" dirty="0"/>
              <a:t>Diabetes pedigree function (</a:t>
            </a:r>
            <a:r>
              <a:rPr lang="en-US" dirty="0" err="1"/>
              <a:t>pedi</a:t>
            </a:r>
            <a:r>
              <a:rPr lang="en-US" dirty="0"/>
              <a:t>)</a:t>
            </a:r>
          </a:p>
          <a:p>
            <a:pPr fontAlgn="base"/>
            <a:r>
              <a:rPr lang="en-US" dirty="0"/>
              <a:t>Age in years (age)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DPF(Diabetes Pedigree Function)</a:t>
            </a:r>
            <a:endParaRPr lang="en-US" dirty="0"/>
          </a:p>
        </p:txBody>
      </p:sp>
      <p:sp>
        <p:nvSpPr>
          <p:cNvPr id="3" name="Content Placeholder 2"/>
          <p:cNvSpPr>
            <a:spLocks noGrp="1"/>
          </p:cNvSpPr>
          <p:nvPr>
            <p:ph idx="1"/>
          </p:nvPr>
        </p:nvSpPr>
        <p:spPr/>
        <p:txBody>
          <a:bodyPr/>
          <a:lstStyle/>
          <a:p>
            <a:r>
              <a:rPr lang="en-US" dirty="0"/>
              <a:t>It provided some data on diabetes mellitus history in relatives and the genetic relationship of those relatives to the patient. This measure of genetic influence gave us an idea of the hereditary risk one might have with the onset of diabetes mellitus. Based on observations in the proceeding section, it is </a:t>
            </a:r>
            <a:r>
              <a:rPr lang="en-US" dirty="0" smtClean="0"/>
              <a:t>uncovered </a:t>
            </a:r>
            <a:r>
              <a:rPr lang="en-US" dirty="0"/>
              <a:t>how well this function predicts the onset of diabetes.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Observations from Data</a:t>
            </a:r>
            <a:br>
              <a:rPr lang="en-US" b="1" dirty="0"/>
            </a:br>
            <a:endParaRPr lang="en-US" dirty="0"/>
          </a:p>
        </p:txBody>
      </p:sp>
      <p:sp>
        <p:nvSpPr>
          <p:cNvPr id="3" name="Content Placeholder 2"/>
          <p:cNvSpPr>
            <a:spLocks noGrp="1"/>
          </p:cNvSpPr>
          <p:nvPr>
            <p:ph idx="1"/>
          </p:nvPr>
        </p:nvSpPr>
        <p:spPr/>
        <p:txBody>
          <a:bodyPr>
            <a:normAutofit/>
          </a:bodyPr>
          <a:lstStyle/>
          <a:p>
            <a:pPr>
              <a:buNone/>
            </a:pPr>
            <a:r>
              <a:rPr lang="en-US" dirty="0" smtClean="0"/>
              <a:t>Based on look up at first 10 columns of data we know that :</a:t>
            </a:r>
          </a:p>
          <a:p>
            <a:pPr fontAlgn="base"/>
            <a:r>
              <a:rPr lang="en-US" dirty="0"/>
              <a:t>The </a:t>
            </a:r>
            <a:r>
              <a:rPr lang="en-US" dirty="0" err="1"/>
              <a:t>preg</a:t>
            </a:r>
            <a:r>
              <a:rPr lang="en-US" dirty="0"/>
              <a:t> and age attributes are integers.</a:t>
            </a:r>
          </a:p>
          <a:p>
            <a:pPr fontAlgn="base"/>
            <a:r>
              <a:rPr lang="en-US" dirty="0"/>
              <a:t>The population is generally young, less than 50 years old.</a:t>
            </a:r>
          </a:p>
          <a:p>
            <a:pPr fontAlgn="base"/>
            <a:r>
              <a:rPr lang="en-US" dirty="0"/>
              <a:t>Some attributes where a zero value exist seem to be errors in the data (e.g. </a:t>
            </a:r>
            <a:r>
              <a:rPr lang="en-US" dirty="0" err="1"/>
              <a:t>plas</a:t>
            </a:r>
            <a:r>
              <a:rPr lang="en-US" dirty="0"/>
              <a:t>, pres, skin, </a:t>
            </a:r>
            <a:r>
              <a:rPr lang="en-US" dirty="0" err="1"/>
              <a:t>insu</a:t>
            </a:r>
            <a:r>
              <a:rPr lang="en-US" dirty="0"/>
              <a:t>, and mass</a:t>
            </a:r>
            <a:r>
              <a:rPr lang="en-US" dirty="0" smtClean="0"/>
              <a:t>).</a:t>
            </a:r>
          </a:p>
          <a:p>
            <a:pPr fontAlgn="base"/>
            <a:r>
              <a:rPr lang="en-US" dirty="0" smtClean="0"/>
              <a:t>This data shall be either removed or handled carefully.</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pic>
        <p:nvPicPr>
          <p:cNvPr id="4" name="Content Placeholder 3" descr="scatter plot1.PNG"/>
          <p:cNvPicPr>
            <a:picLocks noGrp="1" noChangeAspect="1"/>
          </p:cNvPicPr>
          <p:nvPr>
            <p:ph idx="1"/>
          </p:nvPr>
        </p:nvPicPr>
        <p:blipFill>
          <a:blip r:embed="rId2"/>
          <a:stretch>
            <a:fillRect/>
          </a:stretch>
        </p:blipFill>
        <p:spPr>
          <a:xfrm>
            <a:off x="457200" y="2015529"/>
            <a:ext cx="8229600" cy="422870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scatter plot</a:t>
            </a:r>
            <a:endParaRPr lang="en-US" dirty="0"/>
          </a:p>
        </p:txBody>
      </p:sp>
      <p:sp>
        <p:nvSpPr>
          <p:cNvPr id="3" name="Content Placeholder 2"/>
          <p:cNvSpPr>
            <a:spLocks noGrp="1"/>
          </p:cNvSpPr>
          <p:nvPr>
            <p:ph idx="1"/>
          </p:nvPr>
        </p:nvSpPr>
        <p:spPr/>
        <p:txBody>
          <a:bodyPr>
            <a:normAutofit fontScale="92500" lnSpcReduction="10000"/>
          </a:bodyPr>
          <a:lstStyle/>
          <a:p>
            <a:pPr fontAlgn="base">
              <a:buNone/>
            </a:pPr>
            <a:r>
              <a:rPr lang="en-US" dirty="0"/>
              <a:t>Reviewing scatter plots of all attributes in the dataset shows that:</a:t>
            </a:r>
          </a:p>
          <a:p>
            <a:pPr fontAlgn="base"/>
            <a:r>
              <a:rPr lang="en-US" dirty="0"/>
              <a:t>There is no obvious relationship between age and onset of diabetes.</a:t>
            </a:r>
          </a:p>
          <a:p>
            <a:pPr fontAlgn="base"/>
            <a:r>
              <a:rPr lang="en-US" dirty="0"/>
              <a:t>There is no obvious relationship between </a:t>
            </a:r>
            <a:r>
              <a:rPr lang="en-US" dirty="0" err="1"/>
              <a:t>pedi</a:t>
            </a:r>
            <a:r>
              <a:rPr lang="en-US" dirty="0"/>
              <a:t> function and onset of diabetes.</a:t>
            </a:r>
          </a:p>
          <a:p>
            <a:pPr fontAlgn="base"/>
            <a:r>
              <a:rPr lang="en-US" dirty="0"/>
              <a:t>This may suggest that diabetes is not hereditary, or that the Diabetes Pedigree Function needs work.</a:t>
            </a:r>
          </a:p>
          <a:p>
            <a:pPr fontAlgn="base"/>
            <a:r>
              <a:rPr lang="en-US" dirty="0"/>
              <a:t>Larger values of </a:t>
            </a:r>
            <a:r>
              <a:rPr lang="en-US" dirty="0" err="1"/>
              <a:t>plas</a:t>
            </a:r>
            <a:r>
              <a:rPr lang="en-US" dirty="0"/>
              <a:t> combined with larger values for age, </a:t>
            </a:r>
            <a:r>
              <a:rPr lang="en-US" dirty="0" err="1"/>
              <a:t>pedi</a:t>
            </a:r>
            <a:r>
              <a:rPr lang="en-US" dirty="0"/>
              <a:t>, mass, </a:t>
            </a:r>
            <a:r>
              <a:rPr lang="en-US" dirty="0" err="1"/>
              <a:t>insu</a:t>
            </a:r>
            <a:r>
              <a:rPr lang="en-US" dirty="0"/>
              <a:t>, skin, pres, and </a:t>
            </a:r>
            <a:r>
              <a:rPr lang="en-US" dirty="0" err="1"/>
              <a:t>preg</a:t>
            </a:r>
            <a:r>
              <a:rPr lang="en-US" dirty="0"/>
              <a:t> tends to show greater likelihood of testing positive for diabetes.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TotalTime>
  <Words>507</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Diabetes Onset Prediction</vt:lpstr>
      <vt:lpstr>INTRODUCTION</vt:lpstr>
      <vt:lpstr>Predict the Onset of Diabetes </vt:lpstr>
      <vt:lpstr>Slide 4</vt:lpstr>
      <vt:lpstr>Parameters</vt:lpstr>
      <vt:lpstr>DPF(Diabetes Pedigree Function)</vt:lpstr>
      <vt:lpstr>Observations from Data </vt:lpstr>
      <vt:lpstr>Scatter plot</vt:lpstr>
      <vt:lpstr>Observations from scatter plot</vt:lpstr>
      <vt:lpstr>Method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Onset Prediction</dc:title>
  <dc:creator>Asus</dc:creator>
  <cp:lastModifiedBy>Asus</cp:lastModifiedBy>
  <cp:revision>8</cp:revision>
  <dcterms:created xsi:type="dcterms:W3CDTF">2017-11-04T08:00:36Z</dcterms:created>
  <dcterms:modified xsi:type="dcterms:W3CDTF">2017-11-08T10:20:43Z</dcterms:modified>
</cp:coreProperties>
</file>