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27488" y="1624370"/>
            <a:ext cx="4919306" cy="4980862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Text 2"/>
          <p:cNvSpPr txBox="1"/>
          <p:nvPr/>
        </p:nvSpPr>
        <p:spPr>
          <a:xfrm>
            <a:off x="839510" y="1914643"/>
            <a:ext cx="7464981" cy="2029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7700"/>
              </a:lnSpc>
              <a:defRPr b="1" sz="61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Introduction to Apache CouchDB</a:t>
            </a:r>
          </a:p>
        </p:txBody>
      </p:sp>
      <p:sp>
        <p:nvSpPr>
          <p:cNvPr id="25" name="Text 3"/>
          <p:cNvSpPr txBox="1"/>
          <p:nvPr/>
        </p:nvSpPr>
        <p:spPr>
          <a:xfrm>
            <a:off x="839510" y="4211240"/>
            <a:ext cx="7464981" cy="1136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is a NoSQL database known for its simplicity, scalability, and flexibility. It provides a document-oriented approach to data storage and retrieval, making it suitable for a wide range of applications.</a:t>
            </a:r>
          </a:p>
        </p:txBody>
      </p:sp>
      <p:sp>
        <p:nvSpPr>
          <p:cNvPr id="26" name="Shape 4"/>
          <p:cNvSpPr/>
          <p:nvPr/>
        </p:nvSpPr>
        <p:spPr>
          <a:xfrm>
            <a:off x="793790" y="5934907"/>
            <a:ext cx="362904" cy="362904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Text 5"/>
          <p:cNvSpPr txBox="1"/>
          <p:nvPr/>
        </p:nvSpPr>
        <p:spPr>
          <a:xfrm>
            <a:off x="1315759" y="5918001"/>
            <a:ext cx="1816694" cy="47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100"/>
              </a:lnSpc>
              <a:defRPr b="1" sz="2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by Abhijith 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8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 2"/>
          <p:cNvSpPr txBox="1"/>
          <p:nvPr/>
        </p:nvSpPr>
        <p:spPr>
          <a:xfrm>
            <a:off x="669250" y="1054059"/>
            <a:ext cx="7805499" cy="63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300"/>
              </a:lnSpc>
              <a:defRPr b="1" sz="3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 and Recommendations</a:t>
            </a:r>
          </a:p>
        </p:txBody>
      </p:sp>
      <p:sp>
        <p:nvSpPr>
          <p:cNvPr id="189" name="Text 3"/>
          <p:cNvSpPr txBox="1"/>
          <p:nvPr/>
        </p:nvSpPr>
        <p:spPr>
          <a:xfrm>
            <a:off x="669250" y="2434708"/>
            <a:ext cx="7805499" cy="914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2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is a powerful and versatile NoSQL database that can be a valuable addition to Spring Boot applications. Its strengths lie in its simplicity, scalability, and flexibility, making it suitable for a wide range of use cases.</a:t>
            </a:r>
          </a:p>
        </p:txBody>
      </p:sp>
      <p:sp>
        <p:nvSpPr>
          <p:cNvPr id="190" name="Shape 4"/>
          <p:cNvSpPr/>
          <p:nvPr/>
        </p:nvSpPr>
        <p:spPr>
          <a:xfrm>
            <a:off x="623530" y="3489840"/>
            <a:ext cx="3859411" cy="2181107"/>
          </a:xfrm>
          <a:prstGeom prst="roundRect">
            <a:avLst>
              <a:gd name="adj" fmla="val 419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Text 5"/>
          <p:cNvSpPr txBox="1"/>
          <p:nvPr/>
        </p:nvSpPr>
        <p:spPr>
          <a:xfrm>
            <a:off x="854988" y="3675577"/>
            <a:ext cx="2083294" cy="35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100"/>
              </a:lnSpc>
              <a:defRPr b="1" sz="17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Consider CouchDB</a:t>
            </a:r>
          </a:p>
        </p:txBody>
      </p:sp>
      <p:sp>
        <p:nvSpPr>
          <p:cNvPr id="192" name="Text 6"/>
          <p:cNvSpPr txBox="1"/>
          <p:nvPr/>
        </p:nvSpPr>
        <p:spPr>
          <a:xfrm>
            <a:off x="854988" y="4060626"/>
            <a:ext cx="3396496" cy="1473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2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When your application requires a document-oriented database with a focus on simplicity, scalability, and data consistency, CouchDB is a strong contender.</a:t>
            </a:r>
          </a:p>
        </p:txBody>
      </p:sp>
      <p:sp>
        <p:nvSpPr>
          <p:cNvPr id="193" name="Shape 7"/>
          <p:cNvSpPr/>
          <p:nvPr/>
        </p:nvSpPr>
        <p:spPr>
          <a:xfrm>
            <a:off x="4661058" y="3489840"/>
            <a:ext cx="3859412" cy="2181107"/>
          </a:xfrm>
          <a:prstGeom prst="roundRect">
            <a:avLst>
              <a:gd name="adj" fmla="val 419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Text 8"/>
          <p:cNvSpPr txBox="1"/>
          <p:nvPr/>
        </p:nvSpPr>
        <p:spPr>
          <a:xfrm>
            <a:off x="4892516" y="3675577"/>
            <a:ext cx="3006456" cy="35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100"/>
              </a:lnSpc>
              <a:defRPr b="1" sz="17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Integration with Spring Boot</a:t>
            </a:r>
          </a:p>
        </p:txBody>
      </p:sp>
      <p:sp>
        <p:nvSpPr>
          <p:cNvPr id="195" name="Text 9"/>
          <p:cNvSpPr txBox="1"/>
          <p:nvPr/>
        </p:nvSpPr>
        <p:spPr>
          <a:xfrm>
            <a:off x="4892516" y="4060626"/>
            <a:ext cx="3396496" cy="119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2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Boot's seamless integration with CouchDB simplifies development and deployment, enabling efficient data storage and retrieval.</a:t>
            </a:r>
          </a:p>
        </p:txBody>
      </p:sp>
      <p:sp>
        <p:nvSpPr>
          <p:cNvPr id="196" name="Shape 10"/>
          <p:cNvSpPr/>
          <p:nvPr/>
        </p:nvSpPr>
        <p:spPr>
          <a:xfrm>
            <a:off x="623530" y="5849063"/>
            <a:ext cx="7896939" cy="1326357"/>
          </a:xfrm>
          <a:prstGeom prst="roundRect">
            <a:avLst>
              <a:gd name="adj" fmla="val 689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Text 11"/>
          <p:cNvSpPr txBox="1"/>
          <p:nvPr/>
        </p:nvSpPr>
        <p:spPr>
          <a:xfrm>
            <a:off x="854987" y="6034802"/>
            <a:ext cx="2167947" cy="35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100"/>
              </a:lnSpc>
              <a:defRPr b="1" sz="17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Explore its Features</a:t>
            </a:r>
          </a:p>
        </p:txBody>
      </p:sp>
      <p:sp>
        <p:nvSpPr>
          <p:cNvPr id="198" name="Text 12"/>
          <p:cNvSpPr txBox="1"/>
          <p:nvPr/>
        </p:nvSpPr>
        <p:spPr>
          <a:xfrm>
            <a:off x="854988" y="6419850"/>
            <a:ext cx="7434024" cy="6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2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Investigate CouchDB's features, including map-reduce, replication, and versioning, to leverage its capabilities effectively in your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628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45919" y="262771"/>
            <a:ext cx="3738444" cy="2102882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 2"/>
          <p:cNvSpPr txBox="1"/>
          <p:nvPr/>
        </p:nvSpPr>
        <p:spPr>
          <a:xfrm>
            <a:off x="781645" y="3370302"/>
            <a:ext cx="6796712" cy="729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100"/>
              </a:lnSpc>
              <a:defRPr b="1" sz="41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What is Apache CouchDB?</a:t>
            </a:r>
          </a:p>
        </p:txBody>
      </p:sp>
      <p:sp>
        <p:nvSpPr>
          <p:cNvPr id="34" name="Text 3"/>
          <p:cNvSpPr txBox="1"/>
          <p:nvPr/>
        </p:nvSpPr>
        <p:spPr>
          <a:xfrm>
            <a:off x="781645" y="4342686"/>
            <a:ext cx="13067109" cy="732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is a document-oriented database that uses JSON documents and stores them in a key-value format. It features a unique architecture that enables distributed storage and replication, enhancing availability and fault tolerance.</a:t>
            </a:r>
          </a:p>
        </p:txBody>
      </p:sp>
      <p:sp>
        <p:nvSpPr>
          <p:cNvPr id="35" name="Shape 4"/>
          <p:cNvSpPr/>
          <p:nvPr/>
        </p:nvSpPr>
        <p:spPr>
          <a:xfrm>
            <a:off x="735924" y="5251846"/>
            <a:ext cx="4246009" cy="2235876"/>
          </a:xfrm>
          <a:prstGeom prst="roundRect">
            <a:avLst>
              <a:gd name="adj" fmla="val 409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Text 5"/>
          <p:cNvSpPr txBox="1"/>
          <p:nvPr/>
        </p:nvSpPr>
        <p:spPr>
          <a:xfrm>
            <a:off x="999529" y="5469730"/>
            <a:ext cx="2249499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JSON Documents</a:t>
            </a:r>
          </a:p>
        </p:txBody>
      </p:sp>
      <p:sp>
        <p:nvSpPr>
          <p:cNvPr id="37" name="Text 6"/>
          <p:cNvSpPr txBox="1"/>
          <p:nvPr/>
        </p:nvSpPr>
        <p:spPr>
          <a:xfrm>
            <a:off x="999530" y="5924430"/>
            <a:ext cx="3718798" cy="139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stores data in JSON documents, making it easy to represent complex data structures and relationships.</a:t>
            </a:r>
          </a:p>
        </p:txBody>
      </p:sp>
      <p:sp>
        <p:nvSpPr>
          <p:cNvPr id="38" name="Shape 7"/>
          <p:cNvSpPr/>
          <p:nvPr/>
        </p:nvSpPr>
        <p:spPr>
          <a:xfrm>
            <a:off x="5192197" y="5251846"/>
            <a:ext cx="4246008" cy="2235876"/>
          </a:xfrm>
          <a:prstGeom prst="roundRect">
            <a:avLst>
              <a:gd name="adj" fmla="val 409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ext 8"/>
          <p:cNvSpPr txBox="1"/>
          <p:nvPr/>
        </p:nvSpPr>
        <p:spPr>
          <a:xfrm>
            <a:off x="5455800" y="5469730"/>
            <a:ext cx="2038287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Key-Value Store</a:t>
            </a:r>
          </a:p>
        </p:txBody>
      </p:sp>
      <p:sp>
        <p:nvSpPr>
          <p:cNvPr id="40" name="Text 9"/>
          <p:cNvSpPr txBox="1"/>
          <p:nvPr/>
        </p:nvSpPr>
        <p:spPr>
          <a:xfrm>
            <a:off x="5455801" y="5924431"/>
            <a:ext cx="3718799" cy="106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Data is accessed and stored using unique keys, enabling efficient retrieval and manipulation.</a:t>
            </a:r>
          </a:p>
        </p:txBody>
      </p:sp>
      <p:sp>
        <p:nvSpPr>
          <p:cNvPr id="41" name="Shape 10"/>
          <p:cNvSpPr/>
          <p:nvPr/>
        </p:nvSpPr>
        <p:spPr>
          <a:xfrm>
            <a:off x="9648467" y="5251846"/>
            <a:ext cx="4246008" cy="2235876"/>
          </a:xfrm>
          <a:prstGeom prst="roundRect">
            <a:avLst>
              <a:gd name="adj" fmla="val 409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ext 11"/>
          <p:cNvSpPr txBox="1"/>
          <p:nvPr/>
        </p:nvSpPr>
        <p:spPr>
          <a:xfrm>
            <a:off x="9912072" y="5469730"/>
            <a:ext cx="3002196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Distributed Architecture</a:t>
            </a:r>
          </a:p>
        </p:txBody>
      </p:sp>
      <p:sp>
        <p:nvSpPr>
          <p:cNvPr id="43" name="Text 12"/>
          <p:cNvSpPr txBox="1"/>
          <p:nvPr/>
        </p:nvSpPr>
        <p:spPr>
          <a:xfrm>
            <a:off x="9912072" y="5924430"/>
            <a:ext cx="3718799" cy="139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can be deployed across multiple nodes, providing high availability and scalability for large datasets.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418756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Text 2"/>
          <p:cNvSpPr txBox="1"/>
          <p:nvPr/>
        </p:nvSpPr>
        <p:spPr>
          <a:xfrm>
            <a:off x="963216" y="2951558"/>
            <a:ext cx="6057228" cy="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700"/>
              </a:lnSpc>
              <a:defRPr b="1" sz="38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Key Features of CouchDB</a:t>
            </a:r>
          </a:p>
        </p:txBody>
      </p:sp>
      <p:sp>
        <p:nvSpPr>
          <p:cNvPr id="49" name="Text 3"/>
          <p:cNvSpPr txBox="1"/>
          <p:nvPr/>
        </p:nvSpPr>
        <p:spPr>
          <a:xfrm>
            <a:off x="963215" y="3846314"/>
            <a:ext cx="10085393" cy="379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4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offers a compelling set of features that contribute to its popularity in modern software development.</a:t>
            </a:r>
          </a:p>
        </p:txBody>
      </p:sp>
      <p:sp>
        <p:nvSpPr>
          <p:cNvPr id="50" name="Shape 4"/>
          <p:cNvSpPr/>
          <p:nvPr/>
        </p:nvSpPr>
        <p:spPr>
          <a:xfrm>
            <a:off x="917496" y="4591168"/>
            <a:ext cx="435294" cy="435294"/>
          </a:xfrm>
          <a:prstGeom prst="roundRect">
            <a:avLst>
              <a:gd name="adj" fmla="val 2101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1" name="Text 5"/>
          <p:cNvSpPr txBox="1"/>
          <p:nvPr/>
        </p:nvSpPr>
        <p:spPr>
          <a:xfrm>
            <a:off x="1005317" y="4663678"/>
            <a:ext cx="259530" cy="37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2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2" name="Text 6"/>
          <p:cNvSpPr txBox="1"/>
          <p:nvPr/>
        </p:nvSpPr>
        <p:spPr>
          <a:xfrm>
            <a:off x="1591984" y="4591168"/>
            <a:ext cx="1472176" cy="38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Easy to Use</a:t>
            </a:r>
          </a:p>
        </p:txBody>
      </p:sp>
      <p:sp>
        <p:nvSpPr>
          <p:cNvPr id="53" name="Text 7"/>
          <p:cNvSpPr txBox="1"/>
          <p:nvPr/>
        </p:nvSpPr>
        <p:spPr>
          <a:xfrm>
            <a:off x="1591984" y="5009674"/>
            <a:ext cx="5580700" cy="68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CouchDB's simple RESTful API makes it easy to interact with, even for developers with limited database experience.</a:t>
            </a:r>
          </a:p>
        </p:txBody>
      </p:sp>
      <p:sp>
        <p:nvSpPr>
          <p:cNvPr id="54" name="Shape 8"/>
          <p:cNvSpPr/>
          <p:nvPr/>
        </p:nvSpPr>
        <p:spPr>
          <a:xfrm>
            <a:off x="7411879" y="4591168"/>
            <a:ext cx="435294" cy="435294"/>
          </a:xfrm>
          <a:prstGeom prst="roundRect">
            <a:avLst>
              <a:gd name="adj" fmla="val 2101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Text 9"/>
          <p:cNvSpPr txBox="1"/>
          <p:nvPr/>
        </p:nvSpPr>
        <p:spPr>
          <a:xfrm>
            <a:off x="7499761" y="4663678"/>
            <a:ext cx="259530" cy="37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2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6" name="Text 10"/>
          <p:cNvSpPr txBox="1"/>
          <p:nvPr/>
        </p:nvSpPr>
        <p:spPr>
          <a:xfrm>
            <a:off x="8086367" y="4591168"/>
            <a:ext cx="3117210" cy="38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Scalability and Availability</a:t>
            </a:r>
          </a:p>
        </p:txBody>
      </p:sp>
      <p:sp>
        <p:nvSpPr>
          <p:cNvPr id="57" name="Text 11"/>
          <p:cNvSpPr txBox="1"/>
          <p:nvPr/>
        </p:nvSpPr>
        <p:spPr>
          <a:xfrm>
            <a:off x="8086367" y="5009674"/>
            <a:ext cx="5580700" cy="98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Its distributed nature allows for horizontal scaling and replication, ensuring data availability even in case of failures.</a:t>
            </a:r>
          </a:p>
        </p:txBody>
      </p:sp>
      <p:sp>
        <p:nvSpPr>
          <p:cNvPr id="58" name="Shape 12"/>
          <p:cNvSpPr/>
          <p:nvPr/>
        </p:nvSpPr>
        <p:spPr>
          <a:xfrm>
            <a:off x="917496" y="6349484"/>
            <a:ext cx="435294" cy="435294"/>
          </a:xfrm>
          <a:prstGeom prst="roundRect">
            <a:avLst>
              <a:gd name="adj" fmla="val 2101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Text 13"/>
          <p:cNvSpPr txBox="1"/>
          <p:nvPr/>
        </p:nvSpPr>
        <p:spPr>
          <a:xfrm>
            <a:off x="1005317" y="6421992"/>
            <a:ext cx="259530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2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" name="Text 14"/>
          <p:cNvSpPr txBox="1"/>
          <p:nvPr/>
        </p:nvSpPr>
        <p:spPr>
          <a:xfrm>
            <a:off x="1591984" y="6349484"/>
            <a:ext cx="4112691" cy="38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Versioning and Conflict Resolution</a:t>
            </a:r>
          </a:p>
        </p:txBody>
      </p:sp>
      <p:sp>
        <p:nvSpPr>
          <p:cNvPr id="61" name="Text 15"/>
          <p:cNvSpPr txBox="1"/>
          <p:nvPr/>
        </p:nvSpPr>
        <p:spPr>
          <a:xfrm>
            <a:off x="1591984" y="6767989"/>
            <a:ext cx="5580700" cy="98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 automatically manages document versions and provides mechanisms for resolving conflicts, making it suitable for collaborative environments.</a:t>
            </a:r>
          </a:p>
        </p:txBody>
      </p:sp>
      <p:sp>
        <p:nvSpPr>
          <p:cNvPr id="62" name="Shape 16"/>
          <p:cNvSpPr/>
          <p:nvPr/>
        </p:nvSpPr>
        <p:spPr>
          <a:xfrm>
            <a:off x="7411879" y="6349484"/>
            <a:ext cx="435294" cy="435294"/>
          </a:xfrm>
          <a:prstGeom prst="roundRect">
            <a:avLst>
              <a:gd name="adj" fmla="val 2101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Text 17"/>
          <p:cNvSpPr txBox="1"/>
          <p:nvPr/>
        </p:nvSpPr>
        <p:spPr>
          <a:xfrm>
            <a:off x="7499761" y="6421992"/>
            <a:ext cx="259530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2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4" name="Text 18"/>
          <p:cNvSpPr txBox="1"/>
          <p:nvPr/>
        </p:nvSpPr>
        <p:spPr>
          <a:xfrm>
            <a:off x="8086367" y="6349484"/>
            <a:ext cx="2128917" cy="380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Flexible Querying</a:t>
            </a:r>
          </a:p>
        </p:txBody>
      </p:sp>
      <p:sp>
        <p:nvSpPr>
          <p:cNvPr id="65" name="Text 19"/>
          <p:cNvSpPr txBox="1"/>
          <p:nvPr/>
        </p:nvSpPr>
        <p:spPr>
          <a:xfrm>
            <a:off x="8086367" y="6767989"/>
            <a:ext cx="5580700" cy="988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Its map-reduce functionality enables complex queries to extract insights from data, offering a powerful analytical capability.</a:t>
            </a:r>
          </a:p>
        </p:txBody>
      </p:sp>
      <p:pic>
        <p:nvPicPr>
          <p:cNvPr id="66" name="Image 2" descr="Image 2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42152" y="7589519"/>
            <a:ext cx="2296808" cy="548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ext 2"/>
          <p:cNvSpPr txBox="1"/>
          <p:nvPr/>
        </p:nvSpPr>
        <p:spPr>
          <a:xfrm>
            <a:off x="689848" y="1081087"/>
            <a:ext cx="7764304" cy="1225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500"/>
              </a:lnSpc>
              <a:defRPr b="1" sz="36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CouchDB vs. MongoDB: Differences and Similarities</a:t>
            </a:r>
          </a:p>
        </p:txBody>
      </p:sp>
      <p:sp>
        <p:nvSpPr>
          <p:cNvPr id="72" name="Text 3"/>
          <p:cNvSpPr txBox="1"/>
          <p:nvPr/>
        </p:nvSpPr>
        <p:spPr>
          <a:xfrm>
            <a:off x="689848" y="2507456"/>
            <a:ext cx="7764304" cy="65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Both CouchDB and MongoDB are popular NoSQL databases, but they differ in several key aspects, making them suitable for different use cases.</a:t>
            </a:r>
          </a:p>
        </p:txBody>
      </p:sp>
      <p:sp>
        <p:nvSpPr>
          <p:cNvPr id="73" name="Shape 4"/>
          <p:cNvSpPr/>
          <p:nvPr/>
        </p:nvSpPr>
        <p:spPr>
          <a:xfrm>
            <a:off x="644127" y="3303389"/>
            <a:ext cx="7855745" cy="3845124"/>
          </a:xfrm>
          <a:prstGeom prst="roundRect">
            <a:avLst>
              <a:gd name="adj" fmla="val 238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hape 5"/>
          <p:cNvSpPr/>
          <p:nvPr/>
        </p:nvSpPr>
        <p:spPr>
          <a:xfrm>
            <a:off x="651747" y="3311009"/>
            <a:ext cx="7839672" cy="530424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ext 6"/>
          <p:cNvSpPr txBox="1"/>
          <p:nvPr/>
        </p:nvSpPr>
        <p:spPr>
          <a:xfrm>
            <a:off x="882253" y="3428999"/>
            <a:ext cx="746408" cy="36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Feature</a:t>
            </a:r>
          </a:p>
        </p:txBody>
      </p:sp>
      <p:sp>
        <p:nvSpPr>
          <p:cNvPr id="76" name="Text 7"/>
          <p:cNvSpPr txBox="1"/>
          <p:nvPr/>
        </p:nvSpPr>
        <p:spPr>
          <a:xfrm>
            <a:off x="3499008" y="3428999"/>
            <a:ext cx="914052" cy="36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</a:t>
            </a:r>
          </a:p>
        </p:txBody>
      </p:sp>
      <p:sp>
        <p:nvSpPr>
          <p:cNvPr id="77" name="Text 8"/>
          <p:cNvSpPr txBox="1"/>
          <p:nvPr/>
        </p:nvSpPr>
        <p:spPr>
          <a:xfrm>
            <a:off x="6111954" y="3428999"/>
            <a:ext cx="943482" cy="36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MongoDB</a:t>
            </a:r>
          </a:p>
        </p:txBody>
      </p:sp>
      <p:sp>
        <p:nvSpPr>
          <p:cNvPr id="78" name="Shape 9"/>
          <p:cNvSpPr/>
          <p:nvPr/>
        </p:nvSpPr>
        <p:spPr>
          <a:xfrm>
            <a:off x="651747" y="3841432"/>
            <a:ext cx="7839672" cy="824865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Text 10"/>
          <p:cNvSpPr txBox="1"/>
          <p:nvPr/>
        </p:nvSpPr>
        <p:spPr>
          <a:xfrm>
            <a:off x="882253" y="3959423"/>
            <a:ext cx="1052523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Data Model</a:t>
            </a:r>
          </a:p>
        </p:txBody>
      </p:sp>
      <p:sp>
        <p:nvSpPr>
          <p:cNvPr id="80" name="Text 11"/>
          <p:cNvSpPr txBox="1"/>
          <p:nvPr/>
        </p:nvSpPr>
        <p:spPr>
          <a:xfrm>
            <a:off x="3499008" y="3959423"/>
            <a:ext cx="2145984" cy="65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Document-oriented, JSON-based</a:t>
            </a:r>
          </a:p>
        </p:txBody>
      </p:sp>
      <p:sp>
        <p:nvSpPr>
          <p:cNvPr id="81" name="Text 12"/>
          <p:cNvSpPr txBox="1"/>
          <p:nvPr/>
        </p:nvSpPr>
        <p:spPr>
          <a:xfrm>
            <a:off x="6111954" y="3959423"/>
            <a:ext cx="2149793" cy="65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Document-oriented, BSON-based</a:t>
            </a:r>
          </a:p>
        </p:txBody>
      </p:sp>
      <p:sp>
        <p:nvSpPr>
          <p:cNvPr id="82" name="Shape 13"/>
          <p:cNvSpPr/>
          <p:nvPr/>
        </p:nvSpPr>
        <p:spPr>
          <a:xfrm>
            <a:off x="651747" y="4666296"/>
            <a:ext cx="7839672" cy="824865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Text 14"/>
          <p:cNvSpPr txBox="1"/>
          <p:nvPr/>
        </p:nvSpPr>
        <p:spPr>
          <a:xfrm>
            <a:off x="882253" y="4784287"/>
            <a:ext cx="1200892" cy="36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Data Storage</a:t>
            </a:r>
          </a:p>
        </p:txBody>
      </p:sp>
      <p:sp>
        <p:nvSpPr>
          <p:cNvPr id="84" name="Text 15"/>
          <p:cNvSpPr txBox="1"/>
          <p:nvPr/>
        </p:nvSpPr>
        <p:spPr>
          <a:xfrm>
            <a:off x="3499008" y="4784287"/>
            <a:ext cx="2145984" cy="65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Key-value with versioning</a:t>
            </a:r>
          </a:p>
        </p:txBody>
      </p:sp>
      <p:sp>
        <p:nvSpPr>
          <p:cNvPr id="85" name="Text 16"/>
          <p:cNvSpPr txBox="1"/>
          <p:nvPr/>
        </p:nvSpPr>
        <p:spPr>
          <a:xfrm>
            <a:off x="6111954" y="4784287"/>
            <a:ext cx="2149793" cy="65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Key-value with embedded documents</a:t>
            </a:r>
          </a:p>
        </p:txBody>
      </p:sp>
      <p:sp>
        <p:nvSpPr>
          <p:cNvPr id="86" name="Shape 17"/>
          <p:cNvSpPr/>
          <p:nvPr/>
        </p:nvSpPr>
        <p:spPr>
          <a:xfrm>
            <a:off x="651747" y="5491162"/>
            <a:ext cx="7839672" cy="824865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Text 18"/>
          <p:cNvSpPr txBox="1"/>
          <p:nvPr/>
        </p:nvSpPr>
        <p:spPr>
          <a:xfrm>
            <a:off x="882253" y="5609152"/>
            <a:ext cx="884620" cy="36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Querying</a:t>
            </a:r>
          </a:p>
        </p:txBody>
      </p:sp>
      <p:sp>
        <p:nvSpPr>
          <p:cNvPr id="88" name="Text 19"/>
          <p:cNvSpPr txBox="1"/>
          <p:nvPr/>
        </p:nvSpPr>
        <p:spPr>
          <a:xfrm>
            <a:off x="3499008" y="5609152"/>
            <a:ext cx="2231491" cy="36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Map-reduce, RESTful API</a:t>
            </a:r>
          </a:p>
        </p:txBody>
      </p:sp>
      <p:sp>
        <p:nvSpPr>
          <p:cNvPr id="89" name="Text 20"/>
          <p:cNvSpPr txBox="1"/>
          <p:nvPr/>
        </p:nvSpPr>
        <p:spPr>
          <a:xfrm>
            <a:off x="6111954" y="5609152"/>
            <a:ext cx="2149793" cy="950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Query language (MongoDB Query Language)</a:t>
            </a:r>
          </a:p>
        </p:txBody>
      </p:sp>
      <p:sp>
        <p:nvSpPr>
          <p:cNvPr id="90" name="Shape 21"/>
          <p:cNvSpPr/>
          <p:nvPr/>
        </p:nvSpPr>
        <p:spPr>
          <a:xfrm>
            <a:off x="651747" y="6316028"/>
            <a:ext cx="7839672" cy="824865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Text 22"/>
          <p:cNvSpPr txBox="1"/>
          <p:nvPr/>
        </p:nvSpPr>
        <p:spPr>
          <a:xfrm>
            <a:off x="882253" y="6434018"/>
            <a:ext cx="983678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Scalability</a:t>
            </a:r>
          </a:p>
        </p:txBody>
      </p:sp>
      <p:sp>
        <p:nvSpPr>
          <p:cNvPr id="92" name="Text 23"/>
          <p:cNvSpPr txBox="1"/>
          <p:nvPr/>
        </p:nvSpPr>
        <p:spPr>
          <a:xfrm>
            <a:off x="3499008" y="6434018"/>
            <a:ext cx="2145984" cy="658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Distributed, replication-based</a:t>
            </a:r>
          </a:p>
        </p:txBody>
      </p:sp>
      <p:sp>
        <p:nvSpPr>
          <p:cNvPr id="93" name="Text 24"/>
          <p:cNvSpPr txBox="1"/>
          <p:nvPr/>
        </p:nvSpPr>
        <p:spPr>
          <a:xfrm>
            <a:off x="6111954" y="6434018"/>
            <a:ext cx="1951941" cy="36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300"/>
              </a:lnSpc>
              <a:defRPr b="1" sz="14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Sharding, replica 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ext 2"/>
          <p:cNvSpPr txBox="1"/>
          <p:nvPr/>
        </p:nvSpPr>
        <p:spPr>
          <a:xfrm>
            <a:off x="839510" y="916780"/>
            <a:ext cx="12951381" cy="1477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Use Cases of CouchDB in Spring Boot Applications</a:t>
            </a:r>
          </a:p>
        </p:txBody>
      </p:sp>
      <p:sp>
        <p:nvSpPr>
          <p:cNvPr id="98" name="Text 3"/>
          <p:cNvSpPr txBox="1"/>
          <p:nvPr/>
        </p:nvSpPr>
        <p:spPr>
          <a:xfrm>
            <a:off x="839510" y="2787967"/>
            <a:ext cx="12951381" cy="7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Boot's integration with CouchDB provides a powerful platform for building applications that require a flexible and scalable data storage solution.</a:t>
            </a:r>
          </a:p>
        </p:txBody>
      </p:sp>
      <p:sp>
        <p:nvSpPr>
          <p:cNvPr id="99" name="Text 4"/>
          <p:cNvSpPr txBox="1"/>
          <p:nvPr/>
        </p:nvSpPr>
        <p:spPr>
          <a:xfrm>
            <a:off x="839509" y="3995737"/>
            <a:ext cx="3886678" cy="772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Content Management Systems</a:t>
            </a:r>
          </a:p>
        </p:txBody>
      </p:sp>
      <p:sp>
        <p:nvSpPr>
          <p:cNvPr id="100" name="Text 5"/>
          <p:cNvSpPr txBox="1"/>
          <p:nvPr/>
        </p:nvSpPr>
        <p:spPr>
          <a:xfrm>
            <a:off x="839509" y="4931212"/>
            <a:ext cx="3886678" cy="2203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CouchDB's document-oriented nature makes it suitable for storing content, metadata, and user information in applications like blogs, wikis, and online communities.</a:t>
            </a:r>
          </a:p>
        </p:txBody>
      </p:sp>
      <p:sp>
        <p:nvSpPr>
          <p:cNvPr id="101" name="Text 6"/>
          <p:cNvSpPr txBox="1"/>
          <p:nvPr/>
        </p:nvSpPr>
        <p:spPr>
          <a:xfrm>
            <a:off x="5378647" y="3995737"/>
            <a:ext cx="2744253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Real-Time Analytics</a:t>
            </a:r>
          </a:p>
        </p:txBody>
      </p:sp>
      <p:sp>
        <p:nvSpPr>
          <p:cNvPr id="102" name="Text 7"/>
          <p:cNvSpPr txBox="1"/>
          <p:nvPr/>
        </p:nvSpPr>
        <p:spPr>
          <a:xfrm>
            <a:off x="5378647" y="4576881"/>
            <a:ext cx="3886678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Its map-reduce functionality enables real-time analytics, allowing applications to process and analyze data as it arrives, generating valuable insights.</a:t>
            </a:r>
          </a:p>
        </p:txBody>
      </p:sp>
      <p:sp>
        <p:nvSpPr>
          <p:cNvPr id="103" name="Text 8"/>
          <p:cNvSpPr txBox="1"/>
          <p:nvPr/>
        </p:nvSpPr>
        <p:spPr>
          <a:xfrm>
            <a:off x="9917787" y="3995737"/>
            <a:ext cx="2991729" cy="43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IoT Data Management</a:t>
            </a:r>
          </a:p>
        </p:txBody>
      </p:sp>
      <p:sp>
        <p:nvSpPr>
          <p:cNvPr id="104" name="Text 9"/>
          <p:cNvSpPr txBox="1"/>
          <p:nvPr/>
        </p:nvSpPr>
        <p:spPr>
          <a:xfrm>
            <a:off x="9917787" y="4576881"/>
            <a:ext cx="3886677" cy="1847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 b="1" sz="17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CouchDB's scalability and flexibility make it ideal for handling large volumes of sensor data, enabling applications to monitor and control devices.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1984654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 2"/>
          <p:cNvSpPr txBox="1"/>
          <p:nvPr/>
        </p:nvSpPr>
        <p:spPr>
          <a:xfrm>
            <a:off x="2111216" y="2618422"/>
            <a:ext cx="8831478" cy="578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900"/>
              </a:lnSpc>
              <a:defRPr b="1" sz="31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Advantages of Using CouchDB over MongoDB</a:t>
            </a:r>
          </a:p>
        </p:txBody>
      </p:sp>
      <p:sp>
        <p:nvSpPr>
          <p:cNvPr id="110" name="Text 3"/>
          <p:cNvSpPr txBox="1"/>
          <p:nvPr/>
        </p:nvSpPr>
        <p:spPr>
          <a:xfrm>
            <a:off x="2111216" y="3352681"/>
            <a:ext cx="7886512" cy="32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Choosing CouchDB over MongoDB can be beneficial for certain use cases, leveraging its unique strengths.</a:t>
            </a:r>
          </a:p>
        </p:txBody>
      </p:sp>
      <p:pic>
        <p:nvPicPr>
          <p:cNvPr id="111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65496" y="3785353"/>
            <a:ext cx="793791" cy="127016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 4"/>
          <p:cNvSpPr txBox="1"/>
          <p:nvPr/>
        </p:nvSpPr>
        <p:spPr>
          <a:xfrm>
            <a:off x="3143130" y="3944063"/>
            <a:ext cx="2651986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Simple API and Architecture</a:t>
            </a:r>
          </a:p>
        </p:txBody>
      </p:sp>
      <p:sp>
        <p:nvSpPr>
          <p:cNvPr id="113" name="Text 5"/>
          <p:cNvSpPr txBox="1"/>
          <p:nvPr/>
        </p:nvSpPr>
        <p:spPr>
          <a:xfrm>
            <a:off x="3143130" y="4287322"/>
            <a:ext cx="9375935" cy="32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CouchDB's RESTful API and straightforward design make it easier to learn and use, leading to quicker development cycles.</a:t>
            </a:r>
          </a:p>
        </p:txBody>
      </p:sp>
      <p:pic>
        <p:nvPicPr>
          <p:cNvPr id="114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65496" y="5055513"/>
            <a:ext cx="793791" cy="127016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ext 6"/>
          <p:cNvSpPr txBox="1"/>
          <p:nvPr/>
        </p:nvSpPr>
        <p:spPr>
          <a:xfrm>
            <a:off x="3143130" y="5214222"/>
            <a:ext cx="2592176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Excellent Data Consistency</a:t>
            </a:r>
          </a:p>
        </p:txBody>
      </p:sp>
      <p:sp>
        <p:nvSpPr>
          <p:cNvPr id="116" name="Text 7"/>
          <p:cNvSpPr txBox="1"/>
          <p:nvPr/>
        </p:nvSpPr>
        <p:spPr>
          <a:xfrm>
            <a:off x="3143130" y="5557480"/>
            <a:ext cx="9375935" cy="32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Its replication-based architecture ensures data consistency across multiple nodes, enhancing fault tolerance and reliability.</a:t>
            </a:r>
          </a:p>
        </p:txBody>
      </p:sp>
      <p:pic>
        <p:nvPicPr>
          <p:cNvPr id="117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65496" y="6325672"/>
            <a:ext cx="793791" cy="1270160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 8"/>
          <p:cNvSpPr txBox="1"/>
          <p:nvPr/>
        </p:nvSpPr>
        <p:spPr>
          <a:xfrm>
            <a:off x="3143130" y="6484382"/>
            <a:ext cx="3977672" cy="32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Built-in Versioning and Conflict Resolution</a:t>
            </a:r>
          </a:p>
        </p:txBody>
      </p:sp>
      <p:sp>
        <p:nvSpPr>
          <p:cNvPr id="119" name="Text 9"/>
          <p:cNvSpPr txBox="1"/>
          <p:nvPr/>
        </p:nvSpPr>
        <p:spPr>
          <a:xfrm>
            <a:off x="3143130" y="6827639"/>
            <a:ext cx="9142697" cy="32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CouchDB's versioning system and conflict resolution mechanisms simplify data management in collaborative environments.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2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5328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 2"/>
          <p:cNvSpPr txBox="1"/>
          <p:nvPr/>
        </p:nvSpPr>
        <p:spPr>
          <a:xfrm>
            <a:off x="754856" y="3094315"/>
            <a:ext cx="9156183" cy="70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900"/>
              </a:lnSpc>
              <a:defRPr b="1" sz="3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Integrating CouchDB with Spring Boot</a:t>
            </a:r>
          </a:p>
        </p:txBody>
      </p:sp>
      <p:sp>
        <p:nvSpPr>
          <p:cNvPr id="125" name="Text 3"/>
          <p:cNvSpPr txBox="1"/>
          <p:nvPr/>
        </p:nvSpPr>
        <p:spPr>
          <a:xfrm>
            <a:off x="754856" y="4031336"/>
            <a:ext cx="13120687" cy="706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Boot provides seamless integration with CouchDB through libraries and frameworks, making it straightforward to connect and utilize the database in your applications.</a:t>
            </a:r>
          </a:p>
        </p:txBody>
      </p:sp>
      <p:pic>
        <p:nvPicPr>
          <p:cNvPr id="126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135" y="4907636"/>
            <a:ext cx="506493" cy="50649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 4"/>
          <p:cNvSpPr txBox="1"/>
          <p:nvPr/>
        </p:nvSpPr>
        <p:spPr>
          <a:xfrm>
            <a:off x="754855" y="5616654"/>
            <a:ext cx="2825954" cy="39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4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Spring Data Couchbase</a:t>
            </a:r>
          </a:p>
        </p:txBody>
      </p:sp>
      <p:sp>
        <p:nvSpPr>
          <p:cNvPr id="128" name="Text 5"/>
          <p:cNvSpPr txBox="1"/>
          <p:nvPr/>
        </p:nvSpPr>
        <p:spPr>
          <a:xfrm>
            <a:off x="754855" y="6054685"/>
            <a:ext cx="4110040" cy="134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This library provides a convenient abstraction layer for interacting with CouchDB, simplifying common operations and data access.</a:t>
            </a:r>
          </a:p>
        </p:txBody>
      </p:sp>
      <p:pic>
        <p:nvPicPr>
          <p:cNvPr id="129" name="Image 3" descr="Imag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14461" y="4907636"/>
            <a:ext cx="506493" cy="50649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 6"/>
          <p:cNvSpPr txBox="1"/>
          <p:nvPr/>
        </p:nvSpPr>
        <p:spPr>
          <a:xfrm>
            <a:off x="5260181" y="5616654"/>
            <a:ext cx="4110039" cy="39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Spring Boot Auto-Configuration</a:t>
            </a:r>
          </a:p>
        </p:txBody>
      </p:sp>
      <p:sp>
        <p:nvSpPr>
          <p:cNvPr id="131" name="Text 7"/>
          <p:cNvSpPr txBox="1"/>
          <p:nvPr/>
        </p:nvSpPr>
        <p:spPr>
          <a:xfrm>
            <a:off x="5260181" y="6371152"/>
            <a:ext cx="4110039" cy="102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Boot offers automatic configuration for CouchDB, reducing boilerplate code and enabling quick setup and deployment.</a:t>
            </a:r>
          </a:p>
        </p:txBody>
      </p:sp>
      <p:pic>
        <p:nvPicPr>
          <p:cNvPr id="132" name="Image 4" descr="Imag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19785" y="4907636"/>
            <a:ext cx="506493" cy="50649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 8"/>
          <p:cNvSpPr txBox="1"/>
          <p:nvPr/>
        </p:nvSpPr>
        <p:spPr>
          <a:xfrm>
            <a:off x="9765505" y="5616654"/>
            <a:ext cx="3228434" cy="390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400"/>
              </a:lnSpc>
              <a:defRPr b="1" sz="19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Couchbase Client Libraries</a:t>
            </a:r>
          </a:p>
        </p:txBody>
      </p:sp>
      <p:sp>
        <p:nvSpPr>
          <p:cNvPr id="134" name="Text 9"/>
          <p:cNvSpPr txBox="1"/>
          <p:nvPr/>
        </p:nvSpPr>
        <p:spPr>
          <a:xfrm>
            <a:off x="9765505" y="6054685"/>
            <a:ext cx="4110039" cy="1341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b="1" sz="15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Couchbase provides Java client libraries for interacting with CouchDB, offering a wide range of features for data manipulation and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3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 2"/>
          <p:cNvSpPr txBox="1"/>
          <p:nvPr/>
        </p:nvSpPr>
        <p:spPr>
          <a:xfrm>
            <a:off x="6087784" y="580429"/>
            <a:ext cx="7941232" cy="107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900"/>
              </a:lnSpc>
              <a:defRPr b="1" sz="31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Querying and Accessing Data in CouchDB from Spring Boot</a:t>
            </a:r>
          </a:p>
        </p:txBody>
      </p:sp>
      <p:sp>
        <p:nvSpPr>
          <p:cNvPr id="140" name="Text 3"/>
          <p:cNvSpPr txBox="1"/>
          <p:nvPr/>
        </p:nvSpPr>
        <p:spPr>
          <a:xfrm>
            <a:off x="6087784" y="1810822"/>
            <a:ext cx="7941232" cy="583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Data Couchbase simplifies data access in Spring Boot applications by providing an intuitive and efficient interface.</a:t>
            </a:r>
          </a:p>
        </p:txBody>
      </p:sp>
      <p:sp>
        <p:nvSpPr>
          <p:cNvPr id="141" name="Shape 4"/>
          <p:cNvSpPr/>
          <p:nvPr/>
        </p:nvSpPr>
        <p:spPr>
          <a:xfrm>
            <a:off x="6268759" y="2497573"/>
            <a:ext cx="22861" cy="5151478"/>
          </a:xfrm>
          <a:prstGeom prst="roundRect">
            <a:avLst>
              <a:gd name="adj" fmla="val 40000"/>
            </a:avLst>
          </a:prstGeom>
          <a:solidFill>
            <a:srgbClr val="000000">
              <a:alpha val="8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Shape 5"/>
          <p:cNvSpPr/>
          <p:nvPr/>
        </p:nvSpPr>
        <p:spPr>
          <a:xfrm>
            <a:off x="6435923" y="2843332"/>
            <a:ext cx="555666" cy="22861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Shape 6"/>
          <p:cNvSpPr/>
          <p:nvPr/>
        </p:nvSpPr>
        <p:spPr>
          <a:xfrm>
            <a:off x="6101596" y="2676168"/>
            <a:ext cx="357189" cy="357189"/>
          </a:xfrm>
          <a:prstGeom prst="roundRect">
            <a:avLst>
              <a:gd name="adj" fmla="val 2560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Text 7"/>
          <p:cNvSpPr txBox="1"/>
          <p:nvPr/>
        </p:nvSpPr>
        <p:spPr>
          <a:xfrm>
            <a:off x="6164551" y="2735698"/>
            <a:ext cx="231278" cy="326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800"/>
              </a:lnSpc>
              <a:defRPr b="1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5" name="Text 8"/>
          <p:cNvSpPr txBox="1"/>
          <p:nvPr/>
        </p:nvSpPr>
        <p:spPr>
          <a:xfrm>
            <a:off x="7199114" y="2656283"/>
            <a:ext cx="1946168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Repository Interface</a:t>
            </a:r>
          </a:p>
        </p:txBody>
      </p:sp>
      <p:sp>
        <p:nvSpPr>
          <p:cNvPr id="146" name="Text 9"/>
          <p:cNvSpPr txBox="1"/>
          <p:nvPr/>
        </p:nvSpPr>
        <p:spPr>
          <a:xfrm>
            <a:off x="7199114" y="2999541"/>
            <a:ext cx="6829902" cy="583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Define a repository interface using the Spring Data JPA annotations to specify the CRUD operations and custom queries.</a:t>
            </a:r>
          </a:p>
        </p:txBody>
      </p:sp>
      <p:sp>
        <p:nvSpPr>
          <p:cNvPr id="147" name="Shape 10"/>
          <p:cNvSpPr/>
          <p:nvPr/>
        </p:nvSpPr>
        <p:spPr>
          <a:xfrm>
            <a:off x="6435923" y="4170877"/>
            <a:ext cx="555666" cy="22861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Shape 11"/>
          <p:cNvSpPr/>
          <p:nvPr/>
        </p:nvSpPr>
        <p:spPr>
          <a:xfrm>
            <a:off x="6101596" y="4003714"/>
            <a:ext cx="357189" cy="357189"/>
          </a:xfrm>
          <a:prstGeom prst="roundRect">
            <a:avLst>
              <a:gd name="adj" fmla="val 2560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Text 12"/>
          <p:cNvSpPr txBox="1"/>
          <p:nvPr/>
        </p:nvSpPr>
        <p:spPr>
          <a:xfrm>
            <a:off x="6164551" y="4063246"/>
            <a:ext cx="231278" cy="326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800"/>
              </a:lnSpc>
              <a:defRPr b="1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0" name="Text 13"/>
          <p:cNvSpPr txBox="1"/>
          <p:nvPr/>
        </p:nvSpPr>
        <p:spPr>
          <a:xfrm>
            <a:off x="7199114" y="3983830"/>
            <a:ext cx="2559805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Repository Implementation</a:t>
            </a:r>
          </a:p>
        </p:txBody>
      </p:sp>
      <p:sp>
        <p:nvSpPr>
          <p:cNvPr id="151" name="Text 14"/>
          <p:cNvSpPr txBox="1"/>
          <p:nvPr/>
        </p:nvSpPr>
        <p:spPr>
          <a:xfrm>
            <a:off x="7199114" y="4327087"/>
            <a:ext cx="6829902" cy="583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Spring Boot will automatically generate a repository implementation based on the interface, enabling data access through Spring Data Couchbase.</a:t>
            </a:r>
          </a:p>
        </p:txBody>
      </p:sp>
      <p:sp>
        <p:nvSpPr>
          <p:cNvPr id="152" name="Shape 15"/>
          <p:cNvSpPr/>
          <p:nvPr/>
        </p:nvSpPr>
        <p:spPr>
          <a:xfrm>
            <a:off x="6435923" y="5498424"/>
            <a:ext cx="555666" cy="22861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hape 16"/>
          <p:cNvSpPr/>
          <p:nvPr/>
        </p:nvSpPr>
        <p:spPr>
          <a:xfrm>
            <a:off x="6101596" y="5331262"/>
            <a:ext cx="357189" cy="357189"/>
          </a:xfrm>
          <a:prstGeom prst="roundRect">
            <a:avLst>
              <a:gd name="adj" fmla="val 2560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Text 17"/>
          <p:cNvSpPr txBox="1"/>
          <p:nvPr/>
        </p:nvSpPr>
        <p:spPr>
          <a:xfrm>
            <a:off x="6164551" y="5390793"/>
            <a:ext cx="231277" cy="326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800"/>
              </a:lnSpc>
              <a:defRPr b="1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5" name="Text 18"/>
          <p:cNvSpPr txBox="1"/>
          <p:nvPr/>
        </p:nvSpPr>
        <p:spPr>
          <a:xfrm>
            <a:off x="7199114" y="5311378"/>
            <a:ext cx="1712973" cy="32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CRUD Operations</a:t>
            </a:r>
          </a:p>
        </p:txBody>
      </p:sp>
      <p:sp>
        <p:nvSpPr>
          <p:cNvPr id="156" name="Text 19"/>
          <p:cNvSpPr txBox="1"/>
          <p:nvPr/>
        </p:nvSpPr>
        <p:spPr>
          <a:xfrm>
            <a:off x="7199114" y="5654635"/>
            <a:ext cx="6829902" cy="583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Utilize the repository instance to perform basic operations like creating, reading, updating, and deleting documents in CouchDB.</a:t>
            </a:r>
          </a:p>
        </p:txBody>
      </p:sp>
      <p:sp>
        <p:nvSpPr>
          <p:cNvPr id="157" name="Shape 20"/>
          <p:cNvSpPr/>
          <p:nvPr/>
        </p:nvSpPr>
        <p:spPr>
          <a:xfrm>
            <a:off x="6435923" y="6825971"/>
            <a:ext cx="555666" cy="22861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Shape 21"/>
          <p:cNvSpPr/>
          <p:nvPr/>
        </p:nvSpPr>
        <p:spPr>
          <a:xfrm>
            <a:off x="6101596" y="6658808"/>
            <a:ext cx="357189" cy="357189"/>
          </a:xfrm>
          <a:prstGeom prst="roundRect">
            <a:avLst>
              <a:gd name="adj" fmla="val 2560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Text 22"/>
          <p:cNvSpPr txBox="1"/>
          <p:nvPr/>
        </p:nvSpPr>
        <p:spPr>
          <a:xfrm>
            <a:off x="6164551" y="6718340"/>
            <a:ext cx="231277" cy="326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800"/>
              </a:lnSpc>
              <a:defRPr b="1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60" name="Text 23"/>
          <p:cNvSpPr txBox="1"/>
          <p:nvPr/>
        </p:nvSpPr>
        <p:spPr>
          <a:xfrm>
            <a:off x="7199114" y="6638924"/>
            <a:ext cx="1575586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Custom Queries</a:t>
            </a:r>
          </a:p>
        </p:txBody>
      </p:sp>
      <p:sp>
        <p:nvSpPr>
          <p:cNvPr id="161" name="Text 24"/>
          <p:cNvSpPr txBox="1"/>
          <p:nvPr/>
        </p:nvSpPr>
        <p:spPr>
          <a:xfrm>
            <a:off x="7199114" y="6982182"/>
            <a:ext cx="6829902" cy="583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Define custom queries using Spring Data's query annotation language, enabling complex data retrieval based on specific criteria.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 2"/>
          <p:cNvSpPr txBox="1"/>
          <p:nvPr/>
        </p:nvSpPr>
        <p:spPr>
          <a:xfrm>
            <a:off x="6087784" y="1538645"/>
            <a:ext cx="7941232" cy="1073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900"/>
              </a:lnSpc>
              <a:defRPr b="1" sz="31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Best Practices for Deploying CouchDB in Production</a:t>
            </a:r>
          </a:p>
        </p:txBody>
      </p:sp>
      <p:sp>
        <p:nvSpPr>
          <p:cNvPr id="167" name="Text 3"/>
          <p:cNvSpPr txBox="1"/>
          <p:nvPr/>
        </p:nvSpPr>
        <p:spPr>
          <a:xfrm>
            <a:off x="6087784" y="2769036"/>
            <a:ext cx="7941232" cy="583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Deploying CouchDB in production requires careful consideration of scalability, security, and reliability to ensure optimal performance and data integrity.</a:t>
            </a:r>
          </a:p>
        </p:txBody>
      </p:sp>
      <p:sp>
        <p:nvSpPr>
          <p:cNvPr id="168" name="Shape 4"/>
          <p:cNvSpPr/>
          <p:nvPr/>
        </p:nvSpPr>
        <p:spPr>
          <a:xfrm>
            <a:off x="6042064" y="3634382"/>
            <a:ext cx="357189" cy="357189"/>
          </a:xfrm>
          <a:prstGeom prst="roundRect">
            <a:avLst>
              <a:gd name="adj" fmla="val 2560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Text 5"/>
          <p:cNvSpPr txBox="1"/>
          <p:nvPr/>
        </p:nvSpPr>
        <p:spPr>
          <a:xfrm>
            <a:off x="6105019" y="3693914"/>
            <a:ext cx="231278" cy="326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800"/>
              </a:lnSpc>
              <a:defRPr b="1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0" name="Text 6"/>
          <p:cNvSpPr txBox="1"/>
          <p:nvPr/>
        </p:nvSpPr>
        <p:spPr>
          <a:xfrm>
            <a:off x="6603683" y="3634382"/>
            <a:ext cx="2061975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Cluster Configuration</a:t>
            </a:r>
          </a:p>
        </p:txBody>
      </p:sp>
      <p:sp>
        <p:nvSpPr>
          <p:cNvPr id="171" name="Text 7"/>
          <p:cNvSpPr txBox="1"/>
          <p:nvPr/>
        </p:nvSpPr>
        <p:spPr>
          <a:xfrm>
            <a:off x="6603683" y="3977640"/>
            <a:ext cx="3329703" cy="837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Deploy CouchDB in a cluster using multiple nodes to distribute the workload and enhance scalability and availability.</a:t>
            </a:r>
          </a:p>
        </p:txBody>
      </p:sp>
      <p:sp>
        <p:nvSpPr>
          <p:cNvPr id="172" name="Shape 8"/>
          <p:cNvSpPr/>
          <p:nvPr/>
        </p:nvSpPr>
        <p:spPr>
          <a:xfrm>
            <a:off x="10137815" y="3634382"/>
            <a:ext cx="357189" cy="357189"/>
          </a:xfrm>
          <a:prstGeom prst="roundRect">
            <a:avLst>
              <a:gd name="adj" fmla="val 2560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Text 9"/>
          <p:cNvSpPr txBox="1"/>
          <p:nvPr/>
        </p:nvSpPr>
        <p:spPr>
          <a:xfrm>
            <a:off x="10200769" y="3693914"/>
            <a:ext cx="231278" cy="326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800"/>
              </a:lnSpc>
              <a:defRPr b="1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4" name="Text 10"/>
          <p:cNvSpPr txBox="1"/>
          <p:nvPr/>
        </p:nvSpPr>
        <p:spPr>
          <a:xfrm>
            <a:off x="10699433" y="3634382"/>
            <a:ext cx="1787759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Security Measures</a:t>
            </a:r>
          </a:p>
        </p:txBody>
      </p:sp>
      <p:sp>
        <p:nvSpPr>
          <p:cNvPr id="175" name="Text 11"/>
          <p:cNvSpPr txBox="1"/>
          <p:nvPr/>
        </p:nvSpPr>
        <p:spPr>
          <a:xfrm>
            <a:off x="10699433" y="3977640"/>
            <a:ext cx="3329703" cy="109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Implement appropriate security measures like authentication and authorization, access control, and data encryption to protect sensitive data.</a:t>
            </a:r>
          </a:p>
        </p:txBody>
      </p:sp>
      <p:sp>
        <p:nvSpPr>
          <p:cNvPr id="176" name="Shape 12"/>
          <p:cNvSpPr/>
          <p:nvPr/>
        </p:nvSpPr>
        <p:spPr>
          <a:xfrm>
            <a:off x="6042064" y="5331262"/>
            <a:ext cx="357189" cy="357189"/>
          </a:xfrm>
          <a:prstGeom prst="roundRect">
            <a:avLst>
              <a:gd name="adj" fmla="val 2560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Text 13"/>
          <p:cNvSpPr txBox="1"/>
          <p:nvPr/>
        </p:nvSpPr>
        <p:spPr>
          <a:xfrm>
            <a:off x="6105020" y="5390793"/>
            <a:ext cx="231277" cy="326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800"/>
              </a:lnSpc>
              <a:defRPr b="1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8" name="Text 14"/>
          <p:cNvSpPr txBox="1"/>
          <p:nvPr/>
        </p:nvSpPr>
        <p:spPr>
          <a:xfrm>
            <a:off x="6603683" y="5331262"/>
            <a:ext cx="2283729" cy="32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Monitoring and Logging</a:t>
            </a:r>
          </a:p>
        </p:txBody>
      </p:sp>
      <p:sp>
        <p:nvSpPr>
          <p:cNvPr id="179" name="Text 15"/>
          <p:cNvSpPr txBox="1"/>
          <p:nvPr/>
        </p:nvSpPr>
        <p:spPr>
          <a:xfrm>
            <a:off x="6603683" y="5674519"/>
            <a:ext cx="3329703" cy="109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Set up monitoring tools to track system health, performance, and resource usage, enabling early detection and resolution of issues.</a:t>
            </a:r>
          </a:p>
        </p:txBody>
      </p:sp>
      <p:sp>
        <p:nvSpPr>
          <p:cNvPr id="180" name="Shape 16"/>
          <p:cNvSpPr/>
          <p:nvPr/>
        </p:nvSpPr>
        <p:spPr>
          <a:xfrm>
            <a:off x="10137815" y="5331262"/>
            <a:ext cx="357189" cy="357189"/>
          </a:xfrm>
          <a:prstGeom prst="roundRect">
            <a:avLst>
              <a:gd name="adj" fmla="val 2560"/>
            </a:avLst>
          </a:prstGeom>
          <a:solidFill>
            <a:srgbClr val="F8ECE4"/>
          </a:solidFill>
          <a:ln w="7620">
            <a:solidFill>
              <a:srgbClr val="15161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Text 17"/>
          <p:cNvSpPr txBox="1"/>
          <p:nvPr/>
        </p:nvSpPr>
        <p:spPr>
          <a:xfrm>
            <a:off x="10200770" y="5390793"/>
            <a:ext cx="231277" cy="326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1800"/>
              </a:lnSpc>
              <a:defRPr b="1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2" name="Text 18"/>
          <p:cNvSpPr txBox="1"/>
          <p:nvPr/>
        </p:nvSpPr>
        <p:spPr>
          <a:xfrm>
            <a:off x="10699433" y="5331262"/>
            <a:ext cx="2094624" cy="32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b="1" sz="1500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Backup and Recovery</a:t>
            </a:r>
          </a:p>
        </p:txBody>
      </p:sp>
      <p:sp>
        <p:nvSpPr>
          <p:cNvPr id="183" name="Text 19"/>
          <p:cNvSpPr txBox="1"/>
          <p:nvPr/>
        </p:nvSpPr>
        <p:spPr>
          <a:xfrm>
            <a:off x="10699433" y="5674519"/>
            <a:ext cx="3329703" cy="837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000"/>
              </a:lnSpc>
              <a:defRPr b="1" sz="1200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</a:lstStyle>
          <a:p>
            <a:pPr/>
            <a:r>
              <a:t>Establish regular backup routines to ensure data recovery in case of hardware failures or accidental data loss.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