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5740" y="283488"/>
            <a:ext cx="4302801" cy="766262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 2"/>
          <p:cNvSpPr txBox="1"/>
          <p:nvPr/>
        </p:nvSpPr>
        <p:spPr>
          <a:xfrm>
            <a:off x="839510" y="1606986"/>
            <a:ext cx="7464981" cy="3007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700"/>
              </a:lnSpc>
              <a:defRPr b="1" sz="6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 &amp; Spring Data Redis: An Introduction</a:t>
            </a:r>
          </a:p>
        </p:txBody>
      </p:sp>
      <p:sp>
        <p:nvSpPr>
          <p:cNvPr id="25" name="Text 3"/>
          <p:cNvSpPr txBox="1"/>
          <p:nvPr/>
        </p:nvSpPr>
        <p:spPr>
          <a:xfrm>
            <a:off x="839510" y="4881800"/>
            <a:ext cx="7464981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is a powerful in-memory data store used for building high-performance, scalable applications. Spring Data Redis simplifies the process of integrating Redis into your Spring applications.</a:t>
            </a:r>
          </a:p>
        </p:txBody>
      </p:sp>
      <p:sp>
        <p:nvSpPr>
          <p:cNvPr id="26" name="Shape 4"/>
          <p:cNvSpPr/>
          <p:nvPr/>
        </p:nvSpPr>
        <p:spPr>
          <a:xfrm>
            <a:off x="793790" y="6242565"/>
            <a:ext cx="362904" cy="362904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ext 5"/>
          <p:cNvSpPr txBox="1"/>
          <p:nvPr/>
        </p:nvSpPr>
        <p:spPr>
          <a:xfrm>
            <a:off x="1315759" y="6225659"/>
            <a:ext cx="1816694" cy="47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100"/>
              </a:lnSpc>
              <a:defRPr b="1" sz="2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by Abhijith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 2"/>
          <p:cNvSpPr txBox="1"/>
          <p:nvPr/>
        </p:nvSpPr>
        <p:spPr>
          <a:xfrm>
            <a:off x="6325909" y="711636"/>
            <a:ext cx="7464982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Redis: The In-Memory Key-Value Store</a:t>
            </a:r>
          </a:p>
        </p:txBody>
      </p:sp>
      <p:sp>
        <p:nvSpPr>
          <p:cNvPr id="33" name="Shape 3"/>
          <p:cNvSpPr/>
          <p:nvPr/>
        </p:nvSpPr>
        <p:spPr>
          <a:xfrm>
            <a:off x="6280189" y="2469356"/>
            <a:ext cx="3664865" cy="3136703"/>
          </a:xfrm>
          <a:prstGeom prst="roundRect">
            <a:avLst>
              <a:gd name="adj" fmla="val 2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ext 4"/>
          <p:cNvSpPr txBox="1"/>
          <p:nvPr/>
        </p:nvSpPr>
        <p:spPr>
          <a:xfrm>
            <a:off x="6560343" y="2703790"/>
            <a:ext cx="2201006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Key-Value Pairs</a:t>
            </a:r>
          </a:p>
        </p:txBody>
      </p:sp>
      <p:sp>
        <p:nvSpPr>
          <p:cNvPr id="35" name="Text 5"/>
          <p:cNvSpPr txBox="1"/>
          <p:nvPr/>
        </p:nvSpPr>
        <p:spPr>
          <a:xfrm>
            <a:off x="6560343" y="3194208"/>
            <a:ext cx="3104556" cy="220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stores data as key-value pairs. The key is a unique identifier for the data, and the value can be a string, list, set, hash, or sorted set.</a:t>
            </a:r>
          </a:p>
        </p:txBody>
      </p:sp>
      <p:sp>
        <p:nvSpPr>
          <p:cNvPr id="36" name="Shape 6"/>
          <p:cNvSpPr/>
          <p:nvPr/>
        </p:nvSpPr>
        <p:spPr>
          <a:xfrm>
            <a:off x="10171866" y="2469356"/>
            <a:ext cx="3664864" cy="3136703"/>
          </a:xfrm>
          <a:prstGeom prst="roundRect">
            <a:avLst>
              <a:gd name="adj" fmla="val 2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ext 7"/>
          <p:cNvSpPr txBox="1"/>
          <p:nvPr/>
        </p:nvSpPr>
        <p:spPr>
          <a:xfrm>
            <a:off x="10452020" y="2703790"/>
            <a:ext cx="2634703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In-Memory Storage</a:t>
            </a:r>
          </a:p>
        </p:txBody>
      </p:sp>
      <p:sp>
        <p:nvSpPr>
          <p:cNvPr id="38" name="Text 8"/>
          <p:cNvSpPr txBox="1"/>
          <p:nvPr/>
        </p:nvSpPr>
        <p:spPr>
          <a:xfrm>
            <a:off x="10452020" y="3194208"/>
            <a:ext cx="3104557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stores all data in memory, which provides extremely fast read and write operations.</a:t>
            </a:r>
          </a:p>
        </p:txBody>
      </p:sp>
      <p:sp>
        <p:nvSpPr>
          <p:cNvPr id="39" name="Shape 9"/>
          <p:cNvSpPr/>
          <p:nvPr/>
        </p:nvSpPr>
        <p:spPr>
          <a:xfrm>
            <a:off x="6280189" y="5832871"/>
            <a:ext cx="7556422" cy="1685093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ext 10"/>
          <p:cNvSpPr txBox="1"/>
          <p:nvPr/>
        </p:nvSpPr>
        <p:spPr>
          <a:xfrm>
            <a:off x="6560343" y="6067306"/>
            <a:ext cx="1672901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Persistence</a:t>
            </a:r>
          </a:p>
        </p:txBody>
      </p:sp>
      <p:sp>
        <p:nvSpPr>
          <p:cNvPr id="41" name="Text 11"/>
          <p:cNvSpPr txBox="1"/>
          <p:nvPr/>
        </p:nvSpPr>
        <p:spPr>
          <a:xfrm>
            <a:off x="6560343" y="6557723"/>
            <a:ext cx="6996113" cy="7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configured to persist data to disk, ensuring that data is not lost even if the server restarts.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 2"/>
          <p:cNvSpPr txBox="1"/>
          <p:nvPr/>
        </p:nvSpPr>
        <p:spPr>
          <a:xfrm>
            <a:off x="6325909" y="743902"/>
            <a:ext cx="7464982" cy="77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The Advantages of Redis</a:t>
            </a:r>
          </a:p>
        </p:txBody>
      </p:sp>
      <p:sp>
        <p:nvSpPr>
          <p:cNvPr id="47" name="Shape 3"/>
          <p:cNvSpPr/>
          <p:nvPr/>
        </p:nvSpPr>
        <p:spPr>
          <a:xfrm>
            <a:off x="6280189" y="2756773"/>
            <a:ext cx="510303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 4"/>
          <p:cNvSpPr txBox="1"/>
          <p:nvPr/>
        </p:nvSpPr>
        <p:spPr>
          <a:xfrm>
            <a:off x="6391390" y="2841783"/>
            <a:ext cx="287782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" name="Text 5"/>
          <p:cNvSpPr txBox="1"/>
          <p:nvPr/>
        </p:nvSpPr>
        <p:spPr>
          <a:xfrm>
            <a:off x="7063025" y="2756773"/>
            <a:ext cx="2510692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High Performance</a:t>
            </a:r>
          </a:p>
        </p:txBody>
      </p:sp>
      <p:sp>
        <p:nvSpPr>
          <p:cNvPr id="50" name="Text 6"/>
          <p:cNvSpPr txBox="1"/>
          <p:nvPr/>
        </p:nvSpPr>
        <p:spPr>
          <a:xfrm>
            <a:off x="7063025" y="3247191"/>
            <a:ext cx="283630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Redis's in-memory storage makes it significantly faster than traditional disk-based databases.</a:t>
            </a:r>
          </a:p>
        </p:txBody>
      </p:sp>
      <p:sp>
        <p:nvSpPr>
          <p:cNvPr id="51" name="Shape 7"/>
          <p:cNvSpPr/>
          <p:nvPr/>
        </p:nvSpPr>
        <p:spPr>
          <a:xfrm>
            <a:off x="10171866" y="2756773"/>
            <a:ext cx="510303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ext 8"/>
          <p:cNvSpPr txBox="1"/>
          <p:nvPr/>
        </p:nvSpPr>
        <p:spPr>
          <a:xfrm>
            <a:off x="10283127" y="2841783"/>
            <a:ext cx="287782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" name="Text 9"/>
          <p:cNvSpPr txBox="1"/>
          <p:nvPr/>
        </p:nvSpPr>
        <p:spPr>
          <a:xfrm>
            <a:off x="10954702" y="2756773"/>
            <a:ext cx="1486271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Scalability</a:t>
            </a:r>
          </a:p>
        </p:txBody>
      </p:sp>
      <p:sp>
        <p:nvSpPr>
          <p:cNvPr id="54" name="Text 10"/>
          <p:cNvSpPr txBox="1"/>
          <p:nvPr/>
        </p:nvSpPr>
        <p:spPr>
          <a:xfrm>
            <a:off x="10954702" y="3247191"/>
            <a:ext cx="2836308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easily scaled horizontally by adding more servers to a cluster.</a:t>
            </a:r>
          </a:p>
        </p:txBody>
      </p:sp>
      <p:sp>
        <p:nvSpPr>
          <p:cNvPr id="55" name="Shape 11"/>
          <p:cNvSpPr/>
          <p:nvPr/>
        </p:nvSpPr>
        <p:spPr>
          <a:xfrm>
            <a:off x="6280189" y="5180767"/>
            <a:ext cx="510303" cy="510303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 12"/>
          <p:cNvSpPr txBox="1"/>
          <p:nvPr/>
        </p:nvSpPr>
        <p:spPr>
          <a:xfrm>
            <a:off x="6391390" y="5265777"/>
            <a:ext cx="287783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" name="Text 13"/>
          <p:cNvSpPr txBox="1"/>
          <p:nvPr/>
        </p:nvSpPr>
        <p:spPr>
          <a:xfrm>
            <a:off x="7063025" y="5180767"/>
            <a:ext cx="1392819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Flexibility</a:t>
            </a:r>
          </a:p>
        </p:txBody>
      </p:sp>
      <p:sp>
        <p:nvSpPr>
          <p:cNvPr id="58" name="Text 14"/>
          <p:cNvSpPr txBox="1"/>
          <p:nvPr/>
        </p:nvSpPr>
        <p:spPr>
          <a:xfrm>
            <a:off x="7063025" y="5671184"/>
            <a:ext cx="2836308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offers a wide range of data structures to meet the needs of various applications.</a:t>
            </a:r>
          </a:p>
        </p:txBody>
      </p:sp>
      <p:sp>
        <p:nvSpPr>
          <p:cNvPr id="59" name="Shape 15"/>
          <p:cNvSpPr/>
          <p:nvPr/>
        </p:nvSpPr>
        <p:spPr>
          <a:xfrm>
            <a:off x="10171866" y="5180767"/>
            <a:ext cx="510303" cy="510303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ext 16"/>
          <p:cNvSpPr txBox="1"/>
          <p:nvPr/>
        </p:nvSpPr>
        <p:spPr>
          <a:xfrm>
            <a:off x="10283067" y="5265777"/>
            <a:ext cx="287782" cy="43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b="1" sz="2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" name="Text 17"/>
          <p:cNvSpPr txBox="1"/>
          <p:nvPr/>
        </p:nvSpPr>
        <p:spPr>
          <a:xfrm>
            <a:off x="10954702" y="5180767"/>
            <a:ext cx="1423924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Reliability</a:t>
            </a:r>
          </a:p>
        </p:txBody>
      </p:sp>
      <p:sp>
        <p:nvSpPr>
          <p:cNvPr id="62" name="Text 18"/>
          <p:cNvSpPr txBox="1"/>
          <p:nvPr/>
        </p:nvSpPr>
        <p:spPr>
          <a:xfrm>
            <a:off x="10954702" y="5671184"/>
            <a:ext cx="2836308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offers features like persistence and replication to ensure data durability and availability.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ext 2"/>
          <p:cNvSpPr txBox="1"/>
          <p:nvPr/>
        </p:nvSpPr>
        <p:spPr>
          <a:xfrm>
            <a:off x="839510" y="2177058"/>
            <a:ext cx="7319154" cy="778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Redis: Use Cases in Action</a:t>
            </a:r>
          </a:p>
        </p:txBody>
      </p:sp>
      <p:sp>
        <p:nvSpPr>
          <p:cNvPr id="67" name="Text 3"/>
          <p:cNvSpPr txBox="1"/>
          <p:nvPr/>
        </p:nvSpPr>
        <p:spPr>
          <a:xfrm>
            <a:off x="839509" y="3452812"/>
            <a:ext cx="1206325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Caching</a:t>
            </a:r>
          </a:p>
        </p:txBody>
      </p:sp>
      <p:sp>
        <p:nvSpPr>
          <p:cNvPr id="68" name="Text 4"/>
          <p:cNvSpPr txBox="1"/>
          <p:nvPr/>
        </p:nvSpPr>
        <p:spPr>
          <a:xfrm>
            <a:off x="839509" y="4033956"/>
            <a:ext cx="3886677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used to store frequently accessed data in memory, reducing the need to query the database, resulting in faster response times for users.</a:t>
            </a:r>
          </a:p>
        </p:txBody>
      </p:sp>
      <p:sp>
        <p:nvSpPr>
          <p:cNvPr id="69" name="Text 7"/>
          <p:cNvSpPr txBox="1"/>
          <p:nvPr/>
        </p:nvSpPr>
        <p:spPr>
          <a:xfrm>
            <a:off x="5496891" y="3356105"/>
            <a:ext cx="1951892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Leaderboards</a:t>
            </a:r>
          </a:p>
        </p:txBody>
      </p:sp>
      <p:sp>
        <p:nvSpPr>
          <p:cNvPr id="70" name="Text 8"/>
          <p:cNvSpPr txBox="1"/>
          <p:nvPr/>
        </p:nvSpPr>
        <p:spPr>
          <a:xfrm>
            <a:off x="5496891" y="3937249"/>
            <a:ext cx="3886677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Redis can be used to track and display rankings, such as high scores in games or the most popular products on an e-commerce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7488" y="2884883"/>
            <a:ext cx="4919425" cy="245971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ext 2"/>
          <p:cNvSpPr txBox="1"/>
          <p:nvPr/>
        </p:nvSpPr>
        <p:spPr>
          <a:xfrm>
            <a:off x="839510" y="2691526"/>
            <a:ext cx="7464981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Spring Data Redis: Simplifying Your Life</a:t>
            </a:r>
          </a:p>
        </p:txBody>
      </p:sp>
      <p:sp>
        <p:nvSpPr>
          <p:cNvPr id="77" name="Text 3"/>
          <p:cNvSpPr txBox="1"/>
          <p:nvPr/>
        </p:nvSpPr>
        <p:spPr>
          <a:xfrm>
            <a:off x="839510" y="4449247"/>
            <a:ext cx="7464981" cy="78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offers a simple and efficient way to integrate Redis into your Spring applications, providing a higher level of abstraction.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 2"/>
          <p:cNvSpPr txBox="1"/>
          <p:nvPr/>
        </p:nvSpPr>
        <p:spPr>
          <a:xfrm>
            <a:off x="6249591" y="663415"/>
            <a:ext cx="7617619" cy="1351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000"/>
              </a:lnSpc>
              <a:defRPr b="1" sz="4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Spring Data Redis: Key Features</a:t>
            </a:r>
          </a:p>
        </p:txBody>
      </p:sp>
      <p:pic>
        <p:nvPicPr>
          <p:cNvPr id="83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870" y="2251948"/>
            <a:ext cx="1024891" cy="183713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 3"/>
          <p:cNvSpPr txBox="1"/>
          <p:nvPr/>
        </p:nvSpPr>
        <p:spPr>
          <a:xfrm>
            <a:off x="7581900" y="2456855"/>
            <a:ext cx="1642651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Repositories</a:t>
            </a:r>
          </a:p>
        </p:txBody>
      </p:sp>
      <p:sp>
        <p:nvSpPr>
          <p:cNvPr id="85" name="Text 4"/>
          <p:cNvSpPr txBox="1"/>
          <p:nvPr/>
        </p:nvSpPr>
        <p:spPr>
          <a:xfrm>
            <a:off x="7581900" y="2900123"/>
            <a:ext cx="6285309" cy="709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provides a repository abstraction that allows you to interact with Redis data using familiar CRUD operations.</a:t>
            </a:r>
          </a:p>
        </p:txBody>
      </p:sp>
      <p:pic>
        <p:nvPicPr>
          <p:cNvPr id="86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03870" y="4089082"/>
            <a:ext cx="1024891" cy="183713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ext 5"/>
          <p:cNvSpPr txBox="1"/>
          <p:nvPr/>
        </p:nvSpPr>
        <p:spPr>
          <a:xfrm>
            <a:off x="7581900" y="4293989"/>
            <a:ext cx="1995622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Structures</a:t>
            </a:r>
          </a:p>
        </p:txBody>
      </p:sp>
      <p:sp>
        <p:nvSpPr>
          <p:cNvPr id="88" name="Text 6"/>
          <p:cNvSpPr txBox="1"/>
          <p:nvPr/>
        </p:nvSpPr>
        <p:spPr>
          <a:xfrm>
            <a:off x="7581900" y="4737258"/>
            <a:ext cx="6285309" cy="1027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supports all of Redis's built-in data structures, allowing you to leverage their functionality within your Spring applications.</a:t>
            </a:r>
          </a:p>
        </p:txBody>
      </p:sp>
      <p:pic>
        <p:nvPicPr>
          <p:cNvPr id="89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03870" y="5926216"/>
            <a:ext cx="1024891" cy="163996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ext 7"/>
          <p:cNvSpPr txBox="1"/>
          <p:nvPr/>
        </p:nvSpPr>
        <p:spPr>
          <a:xfrm>
            <a:off x="7581900" y="6131123"/>
            <a:ext cx="1585600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Annotations</a:t>
            </a:r>
          </a:p>
        </p:txBody>
      </p:sp>
      <p:sp>
        <p:nvSpPr>
          <p:cNvPr id="91" name="Text 8"/>
          <p:cNvSpPr txBox="1"/>
          <p:nvPr/>
        </p:nvSpPr>
        <p:spPr>
          <a:xfrm>
            <a:off x="7581900" y="6574393"/>
            <a:ext cx="6285309" cy="709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Redis provides annotations for configuring Redis connections, caching, and other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83523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 2"/>
          <p:cNvSpPr txBox="1"/>
          <p:nvPr/>
        </p:nvSpPr>
        <p:spPr>
          <a:xfrm>
            <a:off x="839510" y="4290655"/>
            <a:ext cx="12951381" cy="778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Connecting to Redis with Spring Data Redis</a:t>
            </a:r>
          </a:p>
        </p:txBody>
      </p:sp>
      <p:sp>
        <p:nvSpPr>
          <p:cNvPr id="97" name="Text 3"/>
          <p:cNvSpPr txBox="1"/>
          <p:nvPr/>
        </p:nvSpPr>
        <p:spPr>
          <a:xfrm>
            <a:off x="839510" y="6048375"/>
            <a:ext cx="12951381" cy="78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Connecting to Redis with Spring Data Redis is straightforward. Simply configure the Redis connection in your application context and use the provided annotations to define your Redis entities.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