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5740" y="283488"/>
            <a:ext cx="4302801" cy="766262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 2"/>
          <p:cNvSpPr txBox="1"/>
          <p:nvPr/>
        </p:nvSpPr>
        <p:spPr>
          <a:xfrm>
            <a:off x="839510" y="1606986"/>
            <a:ext cx="7464981" cy="3007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700"/>
              </a:lnSpc>
              <a:defRPr b="1" sz="6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 &amp; Spring Data Redis: An Introduction</a:t>
            </a:r>
          </a:p>
        </p:txBody>
      </p:sp>
      <p:sp>
        <p:nvSpPr>
          <p:cNvPr id="25" name="Text 3"/>
          <p:cNvSpPr txBox="1"/>
          <p:nvPr/>
        </p:nvSpPr>
        <p:spPr>
          <a:xfrm>
            <a:off x="839510" y="4881800"/>
            <a:ext cx="7464981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is a powerful in-memory data store used for building high-performance, scalable applications. Spring Data Redis simplifies the process of integrating Redis into your Spring applications.</a:t>
            </a:r>
          </a:p>
        </p:txBody>
      </p:sp>
      <p:sp>
        <p:nvSpPr>
          <p:cNvPr id="26" name="Shape 4"/>
          <p:cNvSpPr/>
          <p:nvPr/>
        </p:nvSpPr>
        <p:spPr>
          <a:xfrm>
            <a:off x="793790" y="6242565"/>
            <a:ext cx="362904" cy="362904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Text 5"/>
          <p:cNvSpPr txBox="1"/>
          <p:nvPr/>
        </p:nvSpPr>
        <p:spPr>
          <a:xfrm>
            <a:off x="1315759" y="6225659"/>
            <a:ext cx="1816694" cy="47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100"/>
              </a:lnSpc>
              <a:defRPr b="1" sz="2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by Abhijith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 2"/>
          <p:cNvSpPr txBox="1"/>
          <p:nvPr/>
        </p:nvSpPr>
        <p:spPr>
          <a:xfrm>
            <a:off x="839510" y="2328623"/>
            <a:ext cx="7464981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 and Spring Data Redis: Why They Matter</a:t>
            </a:r>
          </a:p>
        </p:txBody>
      </p:sp>
      <p:sp>
        <p:nvSpPr>
          <p:cNvPr id="137" name="Text 3"/>
          <p:cNvSpPr txBox="1"/>
          <p:nvPr/>
        </p:nvSpPr>
        <p:spPr>
          <a:xfrm>
            <a:off x="839510" y="4086343"/>
            <a:ext cx="7464981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and Spring Data Redis offer a powerful combination for building high-performance and scalable applications. By leveraging the power of Redis, you can achieve improved performance, increased scalability, and enhanced flexibility in your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 2"/>
          <p:cNvSpPr txBox="1"/>
          <p:nvPr/>
        </p:nvSpPr>
        <p:spPr>
          <a:xfrm>
            <a:off x="6325909" y="711636"/>
            <a:ext cx="7464982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Redis: The In-Memory Key-Value Store</a:t>
            </a:r>
          </a:p>
        </p:txBody>
      </p:sp>
      <p:sp>
        <p:nvSpPr>
          <p:cNvPr id="33" name="Shape 3"/>
          <p:cNvSpPr/>
          <p:nvPr/>
        </p:nvSpPr>
        <p:spPr>
          <a:xfrm>
            <a:off x="6280189" y="2469356"/>
            <a:ext cx="3664865" cy="3136703"/>
          </a:xfrm>
          <a:prstGeom prst="roundRect">
            <a:avLst>
              <a:gd name="adj" fmla="val 2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ext 4"/>
          <p:cNvSpPr txBox="1"/>
          <p:nvPr/>
        </p:nvSpPr>
        <p:spPr>
          <a:xfrm>
            <a:off x="6560344" y="2703790"/>
            <a:ext cx="2201005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Key-Value Pairs</a:t>
            </a:r>
          </a:p>
        </p:txBody>
      </p:sp>
      <p:sp>
        <p:nvSpPr>
          <p:cNvPr id="35" name="Text 5"/>
          <p:cNvSpPr txBox="1"/>
          <p:nvPr/>
        </p:nvSpPr>
        <p:spPr>
          <a:xfrm>
            <a:off x="6560344" y="3194208"/>
            <a:ext cx="3104556" cy="220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stores data as key-value pairs. The key is a unique identifier for the data, and the value can be a string, list, set, hash, or sorted set.</a:t>
            </a:r>
          </a:p>
        </p:txBody>
      </p:sp>
      <p:sp>
        <p:nvSpPr>
          <p:cNvPr id="36" name="Shape 6"/>
          <p:cNvSpPr/>
          <p:nvPr/>
        </p:nvSpPr>
        <p:spPr>
          <a:xfrm>
            <a:off x="10171866" y="2469356"/>
            <a:ext cx="3664864" cy="3136703"/>
          </a:xfrm>
          <a:prstGeom prst="roundRect">
            <a:avLst>
              <a:gd name="adj" fmla="val 2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ext 7"/>
          <p:cNvSpPr txBox="1"/>
          <p:nvPr/>
        </p:nvSpPr>
        <p:spPr>
          <a:xfrm>
            <a:off x="10452021" y="2703790"/>
            <a:ext cx="2634703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In-Memory Storage</a:t>
            </a:r>
          </a:p>
        </p:txBody>
      </p:sp>
      <p:sp>
        <p:nvSpPr>
          <p:cNvPr id="38" name="Text 8"/>
          <p:cNvSpPr txBox="1"/>
          <p:nvPr/>
        </p:nvSpPr>
        <p:spPr>
          <a:xfrm>
            <a:off x="10452021" y="3194208"/>
            <a:ext cx="3104556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stores all data in memory, which provides extremely fast read and write operations.</a:t>
            </a:r>
          </a:p>
        </p:txBody>
      </p:sp>
      <p:sp>
        <p:nvSpPr>
          <p:cNvPr id="39" name="Shape 9"/>
          <p:cNvSpPr/>
          <p:nvPr/>
        </p:nvSpPr>
        <p:spPr>
          <a:xfrm>
            <a:off x="6280189" y="5832871"/>
            <a:ext cx="7556422" cy="1685093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ext 10"/>
          <p:cNvSpPr txBox="1"/>
          <p:nvPr/>
        </p:nvSpPr>
        <p:spPr>
          <a:xfrm>
            <a:off x="6560344" y="6067306"/>
            <a:ext cx="1672901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Persistence</a:t>
            </a:r>
          </a:p>
        </p:txBody>
      </p:sp>
      <p:sp>
        <p:nvSpPr>
          <p:cNvPr id="41" name="Text 11"/>
          <p:cNvSpPr txBox="1"/>
          <p:nvPr/>
        </p:nvSpPr>
        <p:spPr>
          <a:xfrm>
            <a:off x="6560344" y="6557723"/>
            <a:ext cx="6996113" cy="7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configured to persist data to disk, ensuring that data is not lost even if the server restarts.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 2"/>
          <p:cNvSpPr txBox="1"/>
          <p:nvPr/>
        </p:nvSpPr>
        <p:spPr>
          <a:xfrm>
            <a:off x="6325909" y="743902"/>
            <a:ext cx="7464982" cy="77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The Advantages of Redis</a:t>
            </a:r>
          </a:p>
        </p:txBody>
      </p:sp>
      <p:sp>
        <p:nvSpPr>
          <p:cNvPr id="47" name="Shape 3"/>
          <p:cNvSpPr/>
          <p:nvPr/>
        </p:nvSpPr>
        <p:spPr>
          <a:xfrm>
            <a:off x="6280189" y="2756773"/>
            <a:ext cx="510303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ext 4"/>
          <p:cNvSpPr txBox="1"/>
          <p:nvPr/>
        </p:nvSpPr>
        <p:spPr>
          <a:xfrm>
            <a:off x="6391390" y="2841783"/>
            <a:ext cx="287782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" name="Text 5"/>
          <p:cNvSpPr txBox="1"/>
          <p:nvPr/>
        </p:nvSpPr>
        <p:spPr>
          <a:xfrm>
            <a:off x="7063025" y="2756773"/>
            <a:ext cx="2510692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High Performance</a:t>
            </a:r>
          </a:p>
        </p:txBody>
      </p:sp>
      <p:sp>
        <p:nvSpPr>
          <p:cNvPr id="50" name="Text 6"/>
          <p:cNvSpPr txBox="1"/>
          <p:nvPr/>
        </p:nvSpPr>
        <p:spPr>
          <a:xfrm>
            <a:off x="7063025" y="3247191"/>
            <a:ext cx="2836308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Redis's in-memory storage makes it significantly faster than traditional disk-based databases.</a:t>
            </a:r>
          </a:p>
        </p:txBody>
      </p:sp>
      <p:sp>
        <p:nvSpPr>
          <p:cNvPr id="51" name="Shape 7"/>
          <p:cNvSpPr/>
          <p:nvPr/>
        </p:nvSpPr>
        <p:spPr>
          <a:xfrm>
            <a:off x="10171866" y="2756773"/>
            <a:ext cx="510303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ext 8"/>
          <p:cNvSpPr txBox="1"/>
          <p:nvPr/>
        </p:nvSpPr>
        <p:spPr>
          <a:xfrm>
            <a:off x="10283126" y="2841783"/>
            <a:ext cx="287783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" name="Text 9"/>
          <p:cNvSpPr txBox="1"/>
          <p:nvPr/>
        </p:nvSpPr>
        <p:spPr>
          <a:xfrm>
            <a:off x="10954702" y="2756773"/>
            <a:ext cx="1486271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Scalability</a:t>
            </a:r>
          </a:p>
        </p:txBody>
      </p:sp>
      <p:sp>
        <p:nvSpPr>
          <p:cNvPr id="54" name="Text 10"/>
          <p:cNvSpPr txBox="1"/>
          <p:nvPr/>
        </p:nvSpPr>
        <p:spPr>
          <a:xfrm>
            <a:off x="10954702" y="3247191"/>
            <a:ext cx="2836309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easily scaled horizontally by adding more servers to a cluster.</a:t>
            </a:r>
          </a:p>
        </p:txBody>
      </p:sp>
      <p:sp>
        <p:nvSpPr>
          <p:cNvPr id="55" name="Shape 11"/>
          <p:cNvSpPr/>
          <p:nvPr/>
        </p:nvSpPr>
        <p:spPr>
          <a:xfrm>
            <a:off x="6280189" y="5180767"/>
            <a:ext cx="510303" cy="510303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 12"/>
          <p:cNvSpPr txBox="1"/>
          <p:nvPr/>
        </p:nvSpPr>
        <p:spPr>
          <a:xfrm>
            <a:off x="6391390" y="5265777"/>
            <a:ext cx="287783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" name="Text 13"/>
          <p:cNvSpPr txBox="1"/>
          <p:nvPr/>
        </p:nvSpPr>
        <p:spPr>
          <a:xfrm>
            <a:off x="7063025" y="5180767"/>
            <a:ext cx="1392819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Flexibility</a:t>
            </a:r>
          </a:p>
        </p:txBody>
      </p:sp>
      <p:sp>
        <p:nvSpPr>
          <p:cNvPr id="58" name="Text 14"/>
          <p:cNvSpPr txBox="1"/>
          <p:nvPr/>
        </p:nvSpPr>
        <p:spPr>
          <a:xfrm>
            <a:off x="7063025" y="5671184"/>
            <a:ext cx="2836308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offers a wide range of data structures to meet the needs of various applications.</a:t>
            </a:r>
          </a:p>
        </p:txBody>
      </p:sp>
      <p:sp>
        <p:nvSpPr>
          <p:cNvPr id="59" name="Shape 15"/>
          <p:cNvSpPr/>
          <p:nvPr/>
        </p:nvSpPr>
        <p:spPr>
          <a:xfrm>
            <a:off x="10171866" y="5180767"/>
            <a:ext cx="510303" cy="510303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ext 16"/>
          <p:cNvSpPr txBox="1"/>
          <p:nvPr/>
        </p:nvSpPr>
        <p:spPr>
          <a:xfrm>
            <a:off x="10283067" y="5265777"/>
            <a:ext cx="287782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" name="Text 17"/>
          <p:cNvSpPr txBox="1"/>
          <p:nvPr/>
        </p:nvSpPr>
        <p:spPr>
          <a:xfrm>
            <a:off x="10954702" y="5180767"/>
            <a:ext cx="1423924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Reliability</a:t>
            </a:r>
          </a:p>
        </p:txBody>
      </p:sp>
      <p:sp>
        <p:nvSpPr>
          <p:cNvPr id="62" name="Text 18"/>
          <p:cNvSpPr txBox="1"/>
          <p:nvPr/>
        </p:nvSpPr>
        <p:spPr>
          <a:xfrm>
            <a:off x="10954702" y="5671184"/>
            <a:ext cx="2836309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offers features like persistence and replication to ensure data durability and availability.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ext 2"/>
          <p:cNvSpPr txBox="1"/>
          <p:nvPr/>
        </p:nvSpPr>
        <p:spPr>
          <a:xfrm>
            <a:off x="839510" y="2177057"/>
            <a:ext cx="7319154" cy="77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Redis: Use Cases in Action</a:t>
            </a:r>
          </a:p>
        </p:txBody>
      </p:sp>
      <p:sp>
        <p:nvSpPr>
          <p:cNvPr id="67" name="Text 3"/>
          <p:cNvSpPr txBox="1"/>
          <p:nvPr/>
        </p:nvSpPr>
        <p:spPr>
          <a:xfrm>
            <a:off x="839509" y="3452812"/>
            <a:ext cx="1206325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Caching</a:t>
            </a:r>
          </a:p>
        </p:txBody>
      </p:sp>
      <p:sp>
        <p:nvSpPr>
          <p:cNvPr id="68" name="Text 4"/>
          <p:cNvSpPr txBox="1"/>
          <p:nvPr/>
        </p:nvSpPr>
        <p:spPr>
          <a:xfrm>
            <a:off x="839509" y="4033956"/>
            <a:ext cx="3886678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used to store frequently accessed data in memory, reducing the need to query the database, resulting in faster response times for users.</a:t>
            </a:r>
          </a:p>
        </p:txBody>
      </p:sp>
      <p:sp>
        <p:nvSpPr>
          <p:cNvPr id="69" name="Text 5"/>
          <p:cNvSpPr txBox="1"/>
          <p:nvPr/>
        </p:nvSpPr>
        <p:spPr>
          <a:xfrm>
            <a:off x="5378647" y="3452812"/>
            <a:ext cx="1237158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Pub/Sub</a:t>
            </a:r>
          </a:p>
        </p:txBody>
      </p:sp>
      <p:sp>
        <p:nvSpPr>
          <p:cNvPr id="70" name="Text 6"/>
          <p:cNvSpPr txBox="1"/>
          <p:nvPr/>
        </p:nvSpPr>
        <p:spPr>
          <a:xfrm>
            <a:off x="5378647" y="4033956"/>
            <a:ext cx="3886678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used to build real-time messaging systems, where clients can subscribe to channels and receive notifications when new data is published.</a:t>
            </a:r>
          </a:p>
        </p:txBody>
      </p:sp>
      <p:sp>
        <p:nvSpPr>
          <p:cNvPr id="71" name="Text 7"/>
          <p:cNvSpPr txBox="1"/>
          <p:nvPr/>
        </p:nvSpPr>
        <p:spPr>
          <a:xfrm>
            <a:off x="9917787" y="3452812"/>
            <a:ext cx="1951891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Leaderboards</a:t>
            </a:r>
          </a:p>
        </p:txBody>
      </p:sp>
      <p:sp>
        <p:nvSpPr>
          <p:cNvPr id="72" name="Text 8"/>
          <p:cNvSpPr txBox="1"/>
          <p:nvPr/>
        </p:nvSpPr>
        <p:spPr>
          <a:xfrm>
            <a:off x="9917787" y="4033956"/>
            <a:ext cx="3886677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used to track and display rankings, such as high scores in games or the most popular products on an e-commerce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7488" y="2884883"/>
            <a:ext cx="4919425" cy="2459714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Text 2"/>
          <p:cNvSpPr txBox="1"/>
          <p:nvPr/>
        </p:nvSpPr>
        <p:spPr>
          <a:xfrm>
            <a:off x="839510" y="2691526"/>
            <a:ext cx="7464981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Spring Data Redis: Simplifying Your Life</a:t>
            </a:r>
          </a:p>
        </p:txBody>
      </p:sp>
      <p:sp>
        <p:nvSpPr>
          <p:cNvPr id="79" name="Text 3"/>
          <p:cNvSpPr txBox="1"/>
          <p:nvPr/>
        </p:nvSpPr>
        <p:spPr>
          <a:xfrm>
            <a:off x="839510" y="4449247"/>
            <a:ext cx="7464981" cy="78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offers a simple and efficient way to integrate Redis into your Spring applications, providing a higher level of abstraction.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ext 2"/>
          <p:cNvSpPr txBox="1"/>
          <p:nvPr/>
        </p:nvSpPr>
        <p:spPr>
          <a:xfrm>
            <a:off x="6249590" y="663416"/>
            <a:ext cx="7617620" cy="135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000"/>
              </a:lnSpc>
              <a:defRPr b="1" sz="4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Spring Data Redis: Key Features</a:t>
            </a:r>
          </a:p>
        </p:txBody>
      </p:sp>
      <p:pic>
        <p:nvPicPr>
          <p:cNvPr id="85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870" y="2251948"/>
            <a:ext cx="1024891" cy="183713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ext 3"/>
          <p:cNvSpPr txBox="1"/>
          <p:nvPr/>
        </p:nvSpPr>
        <p:spPr>
          <a:xfrm>
            <a:off x="7581900" y="2456855"/>
            <a:ext cx="1642652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Repositories</a:t>
            </a:r>
          </a:p>
        </p:txBody>
      </p:sp>
      <p:sp>
        <p:nvSpPr>
          <p:cNvPr id="87" name="Text 4"/>
          <p:cNvSpPr txBox="1"/>
          <p:nvPr/>
        </p:nvSpPr>
        <p:spPr>
          <a:xfrm>
            <a:off x="7581900" y="2900123"/>
            <a:ext cx="6285310" cy="709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provides a repository abstraction that allows you to interact with Redis data using familiar CRUD operations.</a:t>
            </a:r>
          </a:p>
        </p:txBody>
      </p:sp>
      <p:pic>
        <p:nvPicPr>
          <p:cNvPr id="88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03870" y="4089082"/>
            <a:ext cx="1024891" cy="183713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Text 5"/>
          <p:cNvSpPr txBox="1"/>
          <p:nvPr/>
        </p:nvSpPr>
        <p:spPr>
          <a:xfrm>
            <a:off x="7581900" y="4293989"/>
            <a:ext cx="1995622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Structures</a:t>
            </a:r>
          </a:p>
        </p:txBody>
      </p:sp>
      <p:sp>
        <p:nvSpPr>
          <p:cNvPr id="90" name="Text 6"/>
          <p:cNvSpPr txBox="1"/>
          <p:nvPr/>
        </p:nvSpPr>
        <p:spPr>
          <a:xfrm>
            <a:off x="7581900" y="4737258"/>
            <a:ext cx="6285310" cy="1027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supports all of Redis's built-in data structures, allowing you to leverage their functionality within your Spring applications.</a:t>
            </a:r>
          </a:p>
        </p:txBody>
      </p:sp>
      <p:pic>
        <p:nvPicPr>
          <p:cNvPr id="91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03870" y="5926216"/>
            <a:ext cx="1024891" cy="163996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ext 7"/>
          <p:cNvSpPr txBox="1"/>
          <p:nvPr/>
        </p:nvSpPr>
        <p:spPr>
          <a:xfrm>
            <a:off x="7581900" y="6131123"/>
            <a:ext cx="1585601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Annotations</a:t>
            </a:r>
          </a:p>
        </p:txBody>
      </p:sp>
      <p:sp>
        <p:nvSpPr>
          <p:cNvPr id="93" name="Text 8"/>
          <p:cNvSpPr txBox="1"/>
          <p:nvPr/>
        </p:nvSpPr>
        <p:spPr>
          <a:xfrm>
            <a:off x="7581900" y="6574393"/>
            <a:ext cx="6285310" cy="709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provides annotations for configuring Redis connections, caching, and other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83523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 2"/>
          <p:cNvSpPr txBox="1"/>
          <p:nvPr/>
        </p:nvSpPr>
        <p:spPr>
          <a:xfrm>
            <a:off x="839510" y="4290655"/>
            <a:ext cx="12951381" cy="778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Connecting to Redis with Spring Data Redis</a:t>
            </a:r>
          </a:p>
        </p:txBody>
      </p:sp>
      <p:sp>
        <p:nvSpPr>
          <p:cNvPr id="99" name="Text 3"/>
          <p:cNvSpPr txBox="1"/>
          <p:nvPr/>
        </p:nvSpPr>
        <p:spPr>
          <a:xfrm>
            <a:off x="839510" y="6048374"/>
            <a:ext cx="12951381" cy="7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Connecting to Redis with Spring Data Redis is straightforward. Simply configure the Redis connection in your application context and use the provided annotations to define your Redis entities.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729152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 2"/>
          <p:cNvSpPr txBox="1"/>
          <p:nvPr/>
        </p:nvSpPr>
        <p:spPr>
          <a:xfrm>
            <a:off x="809862" y="3329463"/>
            <a:ext cx="10862517" cy="75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300"/>
              </a:lnSpc>
              <a:defRPr b="1" sz="4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Caching with Redis and Spring Data Redis</a:t>
            </a:r>
          </a:p>
        </p:txBody>
      </p:sp>
      <p:sp>
        <p:nvSpPr>
          <p:cNvPr id="105" name="Shape 3"/>
          <p:cNvSpPr/>
          <p:nvPr/>
        </p:nvSpPr>
        <p:spPr>
          <a:xfrm>
            <a:off x="764142" y="4339232"/>
            <a:ext cx="13102115" cy="3292079"/>
          </a:xfrm>
          <a:prstGeom prst="roundRect">
            <a:avLst>
              <a:gd name="adj" fmla="val 278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4"/>
          <p:cNvSpPr/>
          <p:nvPr/>
        </p:nvSpPr>
        <p:spPr>
          <a:xfrm>
            <a:off x="771762" y="4346852"/>
            <a:ext cx="13086876" cy="1325167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ext 5"/>
          <p:cNvSpPr txBox="1"/>
          <p:nvPr/>
        </p:nvSpPr>
        <p:spPr>
          <a:xfrm>
            <a:off x="1035724" y="4485442"/>
            <a:ext cx="1483772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Caching Data</a:t>
            </a:r>
          </a:p>
        </p:txBody>
      </p:sp>
      <p:sp>
        <p:nvSpPr>
          <p:cNvPr id="108" name="Text 6"/>
          <p:cNvSpPr txBox="1"/>
          <p:nvPr/>
        </p:nvSpPr>
        <p:spPr>
          <a:xfrm>
            <a:off x="7582972" y="4485442"/>
            <a:ext cx="6011705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is a powerful tool for implementing caching, reducing the number of times your application needs to query the database.</a:t>
            </a:r>
          </a:p>
        </p:txBody>
      </p:sp>
      <p:sp>
        <p:nvSpPr>
          <p:cNvPr id="109" name="Shape 7"/>
          <p:cNvSpPr/>
          <p:nvPr/>
        </p:nvSpPr>
        <p:spPr>
          <a:xfrm>
            <a:off x="771762" y="5672018"/>
            <a:ext cx="13086876" cy="975837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Text 8"/>
          <p:cNvSpPr txBox="1"/>
          <p:nvPr/>
        </p:nvSpPr>
        <p:spPr>
          <a:xfrm>
            <a:off x="1035724" y="5810606"/>
            <a:ext cx="3139076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Integration</a:t>
            </a:r>
          </a:p>
        </p:txBody>
      </p:sp>
      <p:sp>
        <p:nvSpPr>
          <p:cNvPr id="111" name="Text 9"/>
          <p:cNvSpPr txBox="1"/>
          <p:nvPr/>
        </p:nvSpPr>
        <p:spPr>
          <a:xfrm>
            <a:off x="7582972" y="5810606"/>
            <a:ext cx="6011705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provides annotations to easily configure caching and manage cache evictions.</a:t>
            </a:r>
          </a:p>
        </p:txBody>
      </p:sp>
      <p:sp>
        <p:nvSpPr>
          <p:cNvPr id="112" name="Shape 10"/>
          <p:cNvSpPr/>
          <p:nvPr/>
        </p:nvSpPr>
        <p:spPr>
          <a:xfrm>
            <a:off x="771762" y="6647854"/>
            <a:ext cx="13086876" cy="975837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 11"/>
          <p:cNvSpPr txBox="1"/>
          <p:nvPr/>
        </p:nvSpPr>
        <p:spPr>
          <a:xfrm>
            <a:off x="1035724" y="6786443"/>
            <a:ext cx="2515833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Enhanced Performance</a:t>
            </a:r>
          </a:p>
        </p:txBody>
      </p:sp>
      <p:sp>
        <p:nvSpPr>
          <p:cNvPr id="114" name="Text 12"/>
          <p:cNvSpPr txBox="1"/>
          <p:nvPr/>
        </p:nvSpPr>
        <p:spPr>
          <a:xfrm>
            <a:off x="7582972" y="6786443"/>
            <a:ext cx="6011705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Caching improves application performance by reducing database load and speeding up response times.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503766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2"/>
          <p:cNvSpPr txBox="1"/>
          <p:nvPr/>
        </p:nvSpPr>
        <p:spPr>
          <a:xfrm>
            <a:off x="746760" y="3215164"/>
            <a:ext cx="10013043" cy="70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900"/>
              </a:lnSpc>
              <a:defRPr b="1" sz="3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 Data Structures: Beyond the Basics</a:t>
            </a:r>
          </a:p>
        </p:txBody>
      </p:sp>
      <p:pic>
        <p:nvPicPr>
          <p:cNvPr id="120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040" y="4141470"/>
            <a:ext cx="500659" cy="50065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 3"/>
          <p:cNvSpPr txBox="1"/>
          <p:nvPr/>
        </p:nvSpPr>
        <p:spPr>
          <a:xfrm>
            <a:off x="746760" y="4842390"/>
            <a:ext cx="667331" cy="39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122" name="Text 4"/>
          <p:cNvSpPr txBox="1"/>
          <p:nvPr/>
        </p:nvSpPr>
        <p:spPr>
          <a:xfrm>
            <a:off x="746759" y="5275421"/>
            <a:ext cx="2990257" cy="229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Lists are ordered collections that allow you to store elements in a specific sequence. They are useful for implementing queues, stacks, and other ordered data structures.</a:t>
            </a:r>
          </a:p>
        </p:txBody>
      </p:sp>
      <p:pic>
        <p:nvPicPr>
          <p:cNvPr id="123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3129" y="4141470"/>
            <a:ext cx="500659" cy="5006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 5"/>
          <p:cNvSpPr txBox="1"/>
          <p:nvPr/>
        </p:nvSpPr>
        <p:spPr>
          <a:xfrm>
            <a:off x="4128849" y="4842390"/>
            <a:ext cx="613840" cy="39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Sets</a:t>
            </a:r>
          </a:p>
        </p:txBody>
      </p:sp>
      <p:sp>
        <p:nvSpPr>
          <p:cNvPr id="125" name="Text 6"/>
          <p:cNvSpPr txBox="1"/>
          <p:nvPr/>
        </p:nvSpPr>
        <p:spPr>
          <a:xfrm>
            <a:off x="4128849" y="5275421"/>
            <a:ext cx="2990375" cy="165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Sets are unordered collections of unique elements. They are useful for implementing operations like union, intersection, and difference.</a:t>
            </a:r>
          </a:p>
        </p:txBody>
      </p:sp>
      <p:pic>
        <p:nvPicPr>
          <p:cNvPr id="126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5338" y="4141470"/>
            <a:ext cx="500659" cy="50065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 7"/>
          <p:cNvSpPr txBox="1"/>
          <p:nvPr/>
        </p:nvSpPr>
        <p:spPr>
          <a:xfrm>
            <a:off x="7511058" y="4842390"/>
            <a:ext cx="962594" cy="39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Hashes</a:t>
            </a:r>
          </a:p>
        </p:txBody>
      </p:sp>
      <p:sp>
        <p:nvSpPr>
          <p:cNvPr id="128" name="Text 8"/>
          <p:cNvSpPr txBox="1"/>
          <p:nvPr/>
        </p:nvSpPr>
        <p:spPr>
          <a:xfrm>
            <a:off x="7511058" y="5275421"/>
            <a:ext cx="2990375" cy="102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Hashes are key-value pairs that allow you to store complex data objects in a structured way.</a:t>
            </a:r>
          </a:p>
        </p:txBody>
      </p:sp>
      <p:pic>
        <p:nvPicPr>
          <p:cNvPr id="129" name="Image 5" descr="Imag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47545" y="4141470"/>
            <a:ext cx="500659" cy="50065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9"/>
          <p:cNvSpPr txBox="1"/>
          <p:nvPr/>
        </p:nvSpPr>
        <p:spPr>
          <a:xfrm>
            <a:off x="10893265" y="4842390"/>
            <a:ext cx="1445076" cy="39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Sorted Sets</a:t>
            </a:r>
          </a:p>
        </p:txBody>
      </p:sp>
      <p:sp>
        <p:nvSpPr>
          <p:cNvPr id="131" name="Text 10"/>
          <p:cNvSpPr txBox="1"/>
          <p:nvPr/>
        </p:nvSpPr>
        <p:spPr>
          <a:xfrm>
            <a:off x="10893265" y="5275420"/>
            <a:ext cx="2990375" cy="197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Sorted sets are similar to sets, but elements are sorted based on a specified score. They are useful for implementing leaderboards and other ranked data 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