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375" r:id="rId3"/>
    <p:sldId id="545" r:id="rId4"/>
    <p:sldId id="378" r:id="rId5"/>
    <p:sldId id="536" r:id="rId6"/>
    <p:sldId id="537" r:id="rId7"/>
    <p:sldId id="538" r:id="rId8"/>
    <p:sldId id="539" r:id="rId9"/>
    <p:sldId id="379" r:id="rId10"/>
    <p:sldId id="457" r:id="rId11"/>
    <p:sldId id="385" r:id="rId12"/>
    <p:sldId id="501" r:id="rId13"/>
    <p:sldId id="502" r:id="rId14"/>
    <p:sldId id="519" r:id="rId15"/>
    <p:sldId id="527" r:id="rId16"/>
    <p:sldId id="389" r:id="rId17"/>
    <p:sldId id="487" r:id="rId18"/>
    <p:sldId id="533" r:id="rId19"/>
    <p:sldId id="534" r:id="rId20"/>
    <p:sldId id="535" r:id="rId21"/>
    <p:sldId id="488" r:id="rId22"/>
    <p:sldId id="525" r:id="rId23"/>
    <p:sldId id="436" r:id="rId24"/>
    <p:sldId id="437" r:id="rId25"/>
    <p:sldId id="508" r:id="rId26"/>
    <p:sldId id="506" r:id="rId27"/>
    <p:sldId id="491" r:id="rId28"/>
    <p:sldId id="505" r:id="rId29"/>
    <p:sldId id="482" r:id="rId30"/>
    <p:sldId id="481" r:id="rId31"/>
    <p:sldId id="484" r:id="rId32"/>
    <p:sldId id="512" r:id="rId33"/>
    <p:sldId id="509" r:id="rId34"/>
    <p:sldId id="510" r:id="rId35"/>
    <p:sldId id="511" r:id="rId36"/>
    <p:sldId id="362" r:id="rId37"/>
    <p:sldId id="540" r:id="rId38"/>
    <p:sldId id="541" r:id="rId39"/>
    <p:sldId id="542" r:id="rId40"/>
    <p:sldId id="543" r:id="rId41"/>
    <p:sldId id="544" r:id="rId42"/>
    <p:sldId id="546" r:id="rId43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00"/>
    <a:srgbClr val="33CCFF"/>
    <a:srgbClr val="FF7C80"/>
    <a:srgbClr val="FF0000"/>
    <a:srgbClr val="0000FF"/>
    <a:srgbClr val="C0C0C0"/>
    <a:srgbClr val="969696"/>
    <a:srgbClr val="AE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fld id="{BC2C16E7-EB64-0648-AB55-7F591ADA1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9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2CFAD4-7943-4741-9053-8A65850DB85B}" type="slidenum">
              <a:rPr lang="en-US"/>
              <a:pPr/>
              <a:t>37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9BC0AE-C05C-9841-8E54-FFC855B6B3C5}" type="slidenum">
              <a:rPr lang="en-US"/>
              <a:pPr/>
              <a:t>38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4620EA-817D-964E-8C57-005870E5D574}" type="slidenum">
              <a:rPr lang="en-US"/>
              <a:pPr/>
              <a:t>39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4620EA-817D-964E-8C57-005870E5D574}" type="slidenum">
              <a:rPr lang="en-US"/>
              <a:pPr/>
              <a:t>40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EE81EC-E70C-124E-8361-D3F427DBF450}" type="slidenum">
              <a:rPr lang="en-US"/>
              <a:pPr/>
              <a:t>41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2C16E7-EB64-0648-AB55-7F591ADA198F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2C16E7-EB64-0648-AB55-7F591ADA198F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E072FF-6807-9B49-B9FB-51B516EE93BF}" type="slidenum">
              <a:rPr lang="en-US"/>
              <a:pPr/>
              <a:t>23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6A76B4-D230-8D46-A084-29312DAB0B7F}" type="slidenum">
              <a:rPr lang="en-US"/>
              <a:pPr/>
              <a:t>24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6A76B4-D230-8D46-A084-29312DAB0B7F}" type="slidenum">
              <a:rPr lang="en-US"/>
              <a:pPr/>
              <a:t>25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6A76B4-D230-8D46-A084-29312DAB0B7F}" type="slidenum">
              <a:rPr lang="en-US"/>
              <a:pPr/>
              <a:t>26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62AF53-8803-3748-AE06-43EEFA776F0F}" type="slidenum">
              <a:rPr lang="en-US"/>
              <a:pPr/>
              <a:t>32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4AAFB-2255-F144-AF14-EAB3342E5421}" type="slidenum">
              <a:rPr lang="en-US"/>
              <a:pPr/>
              <a:t>36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15A26E-D37E-7F4F-8195-92FDA50A24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C9BB5-1210-A04C-9194-6E3CFFE5E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DB460-BBEB-F540-9CD3-1F43C3B0D7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F4434-B0D1-DC4E-B296-6E80CE7BE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7FE77-7B54-994D-8D1C-83626FE551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A9154-773C-6941-9CBB-11712CDAAF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85565-A26A-9B4B-BA9A-71A06A2228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E0039-7D5F-0447-9210-5A5F213D7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2BE8A-848E-DF4E-9CF3-539648776E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750FA-E250-7E45-BC1F-302E433A1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A41F38-45E1-1540-8F56-2367387E63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 userDrawn="1"/>
        </p:nvGrpSpPr>
        <p:grpSpPr bwMode="auto">
          <a:xfrm>
            <a:off x="-53975" y="5562600"/>
            <a:ext cx="5387975" cy="1309688"/>
            <a:chOff x="-53561" y="5001993"/>
            <a:chExt cx="4572000" cy="1870128"/>
          </a:xfrm>
        </p:grpSpPr>
        <p:grpSp>
          <p:nvGrpSpPr>
            <p:cNvPr id="1032" name="Group 10"/>
            <p:cNvGrpSpPr>
              <a:grpSpLocks/>
            </p:cNvGrpSpPr>
            <p:nvPr userDrawn="1"/>
          </p:nvGrpSpPr>
          <p:grpSpPr bwMode="auto">
            <a:xfrm>
              <a:off x="-53561" y="5001993"/>
              <a:ext cx="4572000" cy="1870128"/>
              <a:chOff x="-53561" y="5001993"/>
              <a:chExt cx="4572000" cy="1870128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716971" y="5001993"/>
                <a:ext cx="3801468" cy="1443966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-329" y="347"/>
                    </a:moveTo>
                    <a:lnTo>
                      <a:pt x="7156" y="682"/>
                    </a:lnTo>
                    <a:lnTo>
                      <a:pt x="5229" y="682"/>
                    </a:lnTo>
                    <a:lnTo>
                      <a:pt x="-328" y="345"/>
                    </a:lnTo>
                  </a:path>
                </a:pathLst>
              </a:custGeom>
              <a:solidFill>
                <a:schemeClr val="accent1">
                  <a:tint val="65000"/>
                  <a:satMod val="115000"/>
                  <a:alpha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-53561" y="5784047"/>
                <a:ext cx="3801468" cy="838724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817" y="97"/>
                    </a:moveTo>
                    <a:lnTo>
                      <a:pt x="6408" y="682"/>
                    </a:lnTo>
                    <a:lnTo>
                      <a:pt x="5232" y="685"/>
                    </a:lnTo>
                    <a:lnTo>
                      <a:pt x="829" y="101"/>
                    </a:ln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Right Triangle 13"/>
              <p:cNvSpPr>
                <a:spLocks/>
              </p:cNvSpPr>
              <p:nvPr/>
            </p:nvSpPr>
            <p:spPr bwMode="auto">
              <a:xfrm>
                <a:off x="-6042" y="5791253"/>
                <a:ext cx="3402314" cy="1080868"/>
              </a:xfrm>
              <a:prstGeom prst="rtTriangle">
                <a:avLst/>
              </a:prstGeom>
              <a:blipFill>
                <a:blip r:embed="rId13">
                  <a:alphaModFix amt="50000"/>
                </a:blip>
                <a:tile tx="0" ty="0" sx="50000" sy="50000" flip="none" algn="t"/>
              </a:blip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-9237" y="5787738"/>
              <a:ext cx="3405509" cy="108438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73183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2286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F8FEF83-A30C-B748-B40A-0ACC576BE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libri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charset="2"/>
        <a:buChar char=""/>
        <a:defRPr sz="2700" kern="1200">
          <a:solidFill>
            <a:schemeClr val="tx1"/>
          </a:solidFill>
          <a:latin typeface="Calibri"/>
          <a:ea typeface="ＭＳ Ｐゴシック" charset="-128"/>
          <a:cs typeface="ＭＳ Ｐゴシック" charset="-128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charset="0"/>
        <a:buChar char="◦"/>
        <a:defRPr sz="2300" kern="1200">
          <a:solidFill>
            <a:schemeClr val="tx1"/>
          </a:solidFill>
          <a:latin typeface="Calibri"/>
          <a:ea typeface="ＭＳ Ｐゴシック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2"/>
        <a:buChar char=""/>
        <a:defRPr sz="2100" kern="1200">
          <a:solidFill>
            <a:schemeClr val="tx1"/>
          </a:solidFill>
          <a:latin typeface="Calibri"/>
          <a:ea typeface="ＭＳ Ｐゴシック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1900" kern="1200">
          <a:solidFill>
            <a:schemeClr val="tx1"/>
          </a:solidFill>
          <a:latin typeface="Calibri"/>
          <a:ea typeface="ＭＳ Ｐゴシック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2000" kern="1200">
          <a:solidFill>
            <a:schemeClr val="tx1"/>
          </a:solidFill>
          <a:latin typeface="Calibri"/>
          <a:ea typeface="ＭＳ Ｐゴシック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amol@cs.umd.edu" TargetMode="External"/><Relationship Id="rId4" Type="http://schemas.openxmlformats.org/officeDocument/2006/relationships/hyperlink" Target="http://www.cs.umd.edu/~amol" TargetMode="External"/><Relationship Id="rId5" Type="http://schemas.openxmlformats.org/officeDocument/2006/relationships/hyperlink" Target="http://www.cs.umd.edu/~clas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yale.edu/homes/avi/index.html" TargetMode="External"/><Relationship Id="rId4" Type="http://schemas.openxmlformats.org/officeDocument/2006/relationships/hyperlink" Target="http://www.lehigh.edu/~hfk2/hfk2.html" TargetMode="External"/><Relationship Id="rId5" Type="http://schemas.openxmlformats.org/officeDocument/2006/relationships/hyperlink" Target="http://www.cse.iitb.ernet.in/~sudarsh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oreignaffairs.com/articles/139104/kenneth-neil-cukier-and-viktor-mayer-schoenberger/the-rise-of-big-data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red.com/2014/08/sciences-big-data-proble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990600"/>
            <a:ext cx="7162800" cy="14700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r>
              <a:rPr lang="en-US" u="sng" dirty="0">
                <a:ea typeface="+mj-ea"/>
                <a:cs typeface="+mj-cs"/>
              </a:rPr>
              <a:t>Introduction/Overview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34290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>
                <a:latin typeface="Calibri" charset="0"/>
              </a:rPr>
              <a:t>                   amol@cs.umd.edu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 smtClean="0">
                <a:latin typeface="Calibri" charset="0"/>
              </a:rPr>
              <a:t>What to do with the data ? How to process/analyze it ?</a:t>
            </a:r>
          </a:p>
          <a:p>
            <a:pPr lvl="1"/>
            <a:r>
              <a:rPr lang="en-US" sz="2000" dirty="0" smtClean="0">
                <a:latin typeface="Calibri" charset="0"/>
              </a:rPr>
              <a:t>text search ?</a:t>
            </a:r>
          </a:p>
          <a:p>
            <a:pPr lvl="2"/>
            <a:r>
              <a:rPr lang="en-US" sz="1800" dirty="0" smtClean="0">
                <a:latin typeface="Calibri" charset="0"/>
              </a:rPr>
              <a:t>Very limited </a:t>
            </a:r>
          </a:p>
          <a:p>
            <a:pPr lvl="4"/>
            <a:endParaRPr lang="en-US" sz="1700" dirty="0" smtClean="0">
              <a:latin typeface="Calibri" charset="0"/>
            </a:endParaRPr>
          </a:p>
          <a:p>
            <a:pPr lvl="1"/>
            <a:r>
              <a:rPr lang="en-US" sz="2000" dirty="0" smtClean="0">
                <a:latin typeface="Calibri" charset="0"/>
              </a:rPr>
              <a:t>“find the stores with the maximum increase in sales in last month”</a:t>
            </a:r>
          </a:p>
          <a:p>
            <a:pPr lvl="2"/>
            <a:r>
              <a:rPr lang="en-US" sz="1800" dirty="0" smtClean="0">
                <a:latin typeface="Calibri" charset="0"/>
              </a:rPr>
              <a:t>We can’t expect the users to write Java programs</a:t>
            </a:r>
          </a:p>
          <a:p>
            <a:pPr lvl="5"/>
            <a:endParaRPr lang="en-US" sz="1900" dirty="0" smtClean="0">
              <a:latin typeface="Calibri" charset="0"/>
            </a:endParaRPr>
          </a:p>
          <a:p>
            <a:pPr lvl="1"/>
            <a:r>
              <a:rPr lang="en-US" sz="2000" dirty="0" smtClean="0">
                <a:latin typeface="Calibri" charset="0"/>
              </a:rPr>
              <a:t>“how much time from here to Pittsburgh if I start at 2pm ?”</a:t>
            </a:r>
          </a:p>
          <a:p>
            <a:pPr lvl="2"/>
            <a:r>
              <a:rPr lang="en-US" sz="2000" dirty="0" smtClean="0">
                <a:latin typeface="Calibri" charset="0"/>
              </a:rPr>
              <a:t>Data is there; more will be soon (GPS, live traffic data)</a:t>
            </a:r>
          </a:p>
          <a:p>
            <a:pPr lvl="2"/>
            <a:r>
              <a:rPr lang="en-US" sz="2000" dirty="0" smtClean="0">
                <a:latin typeface="Calibri" charset="0"/>
              </a:rPr>
              <a:t>Requires predictive capabilities</a:t>
            </a:r>
          </a:p>
          <a:p>
            <a:pPr lvl="5"/>
            <a:endParaRPr lang="en-US" sz="1900" dirty="0" smtClean="0">
              <a:latin typeface="Calibri" charset="0"/>
            </a:endParaRPr>
          </a:p>
          <a:p>
            <a:pPr lvl="1"/>
            <a:r>
              <a:rPr lang="en-US" sz="2000" dirty="0" smtClean="0">
                <a:latin typeface="Calibri" charset="0"/>
              </a:rPr>
              <a:t>Increasing need to convert “information” to “knowledge”: </a:t>
            </a:r>
            <a:r>
              <a:rPr lang="en-US" sz="2000" b="1" dirty="0" smtClean="0">
                <a:solidFill>
                  <a:srgbClr val="FF0000"/>
                </a:solidFill>
                <a:latin typeface="Calibri" charset="0"/>
              </a:rPr>
              <a:t>Data mining</a:t>
            </a:r>
          </a:p>
          <a:p>
            <a:pPr lvl="2"/>
            <a:r>
              <a:rPr lang="en-US" sz="1800" dirty="0" smtClean="0">
                <a:latin typeface="Calibri" charset="0"/>
              </a:rPr>
              <a:t>“How many DVDs should we order?” (</a:t>
            </a:r>
            <a:r>
              <a:rPr lang="en-US" sz="1800" dirty="0" err="1" smtClean="0">
                <a:latin typeface="Calibri" charset="0"/>
              </a:rPr>
              <a:t>Netflix</a:t>
            </a:r>
            <a:r>
              <a:rPr lang="en-US" sz="1800" dirty="0" smtClean="0">
                <a:latin typeface="Calibri" charset="0"/>
              </a:rPr>
              <a:t>)</a:t>
            </a:r>
            <a:endParaRPr lang="en-US" sz="1400" dirty="0" smtClean="0">
              <a:latin typeface="Calibri" charset="0"/>
            </a:endParaRPr>
          </a:p>
          <a:p>
            <a:pPr lvl="2"/>
            <a:r>
              <a:rPr lang="en-US" sz="1800" dirty="0" smtClean="0">
                <a:latin typeface="Calibri" charset="0"/>
              </a:rPr>
              <a:t>Find videos with this type of an event (say car break-ins)</a:t>
            </a:r>
            <a:endParaRPr lang="en-US" dirty="0" smtClean="0">
              <a:latin typeface="Calibri" charset="0"/>
            </a:endParaRPr>
          </a:p>
          <a:p>
            <a:pPr lvl="2"/>
            <a:r>
              <a:rPr lang="en-US" sz="1800" dirty="0" smtClean="0">
                <a:latin typeface="Calibri" charset="0"/>
              </a:rPr>
              <a:t>Mine the “blogs” to detect “buzz” </a:t>
            </a:r>
          </a:p>
          <a:p>
            <a:pPr lvl="1">
              <a:buNone/>
            </a:pPr>
            <a:endParaRPr lang="en-US" sz="2000" dirty="0" smtClean="0">
              <a:latin typeface="Calibri" charset="0"/>
            </a:endParaRPr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Motivation: Data Overload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sz="2400" dirty="0" smtClean="0">
                <a:latin typeface="Calibri" charset="0"/>
              </a:rPr>
              <a:t>Speed !! </a:t>
            </a:r>
          </a:p>
          <a:p>
            <a:pPr lvl="1"/>
            <a:r>
              <a:rPr lang="en-US" sz="2000" dirty="0" smtClean="0">
                <a:latin typeface="Calibri" charset="0"/>
              </a:rPr>
              <a:t>With TB’s of data, just finding something (even if you know what), is not easy</a:t>
            </a:r>
          </a:p>
          <a:p>
            <a:pPr lvl="2"/>
            <a:r>
              <a:rPr lang="en-US" sz="2000" dirty="0" smtClean="0">
                <a:latin typeface="Calibri" charset="0"/>
              </a:rPr>
              <a:t>Reading a file with TB of data can take hours</a:t>
            </a:r>
          </a:p>
          <a:p>
            <a:pPr lvl="1"/>
            <a:r>
              <a:rPr lang="en-US" sz="2000" dirty="0" smtClean="0">
                <a:latin typeface="Calibri" charset="0"/>
              </a:rPr>
              <a:t>Imagine a bank and millions of ATMs</a:t>
            </a:r>
          </a:p>
          <a:p>
            <a:pPr lvl="2"/>
            <a:r>
              <a:rPr lang="en-US" sz="2000" dirty="0" smtClean="0">
                <a:latin typeface="Calibri" charset="0"/>
              </a:rPr>
              <a:t>How much time does it take you to do a withdrawal ?</a:t>
            </a:r>
          </a:p>
          <a:p>
            <a:pPr lvl="2"/>
            <a:r>
              <a:rPr lang="en-US" sz="2000" dirty="0" smtClean="0">
                <a:latin typeface="Calibri" charset="0"/>
              </a:rPr>
              <a:t>The data is not local</a:t>
            </a:r>
          </a:p>
          <a:p>
            <a:pPr lvl="2">
              <a:spcAft>
                <a:spcPts val="600"/>
              </a:spcAft>
            </a:pPr>
            <a:endParaRPr lang="en-US" sz="2000" dirty="0" smtClean="0"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Calibri" charset="0"/>
              </a:rPr>
              <a:t>How do we guarantee the data will be there 10 years from now ?</a:t>
            </a:r>
          </a:p>
          <a:p>
            <a:pPr lvl="2">
              <a:spcAft>
                <a:spcPts val="600"/>
              </a:spcAft>
            </a:pPr>
            <a:endParaRPr lang="en-US" sz="2000" dirty="0" smtClean="0"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Calibri" charset="0"/>
              </a:rPr>
              <a:t>Privacy and security !!!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>
                <a:latin typeface="Calibri" charset="0"/>
              </a:rPr>
              <a:t>Every other day we see some database leaked on the web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>
                <a:latin typeface="Calibri" charset="0"/>
              </a:rPr>
              <a:t>How to make sure different users’ data is protected from each other </a:t>
            </a:r>
          </a:p>
          <a:p>
            <a:endParaRPr lang="en-US" sz="2800" dirty="0" smtClean="0">
              <a:latin typeface="Calibri" charset="0"/>
            </a:endParaRPr>
          </a:p>
          <a:p>
            <a:endParaRPr lang="en-US" sz="2400" dirty="0" smtClean="0">
              <a:latin typeface="Calibri" charset="0"/>
            </a:endParaRPr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Motivation: Data Overload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Drawbacks of using file systems to store data: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Data redundancy and inconsistency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Multiple file formats, duplication of information in different files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Difficulty in accessing data 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Need to write a new program to carry out each new task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Data isolation — multiple files and formats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Integrity problems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Integrity constraints  (e.g., account balance &gt; 0) become “buried” in program code rather than being stated explicitly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Hard to add new constraints or change existing ones</a:t>
            </a:r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Why not use file systems 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Drawbacks of using file systems to store data: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Atomicity of updates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Failures may leave database in an inconsistent state with partial updates carried out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Example: Transfer of funds from one account to another should either complete or not happen at all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Concurrent access by multiple users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Concurrent access needed for performance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Uncontrolled concurrent accesses can lead to inconsistencies</a:t>
            </a:r>
          </a:p>
          <a:p>
            <a:pPr lvl="3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Example: Two people reading a balance (say 100) and updating it by withdrawing money (say 50 each) at the same time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Security problems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Hard to provide user access to some, but not all, data</a:t>
            </a:r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Why not use file systems 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Motivation: Why study databases ? </a:t>
            </a:r>
            <a:r>
              <a:rPr lang="en-US" dirty="0" smtClean="0">
                <a:solidFill>
                  <a:srgbClr val="FF0000"/>
                </a:solidFill>
                <a:latin typeface="Calibri" charset="0"/>
              </a:rPr>
              <a:t>What is databases ?</a:t>
            </a:r>
          </a:p>
          <a:p>
            <a:endParaRPr lang="en-US" dirty="0" err="1" smtClean="0">
              <a:latin typeface="Calibri" charset="0"/>
            </a:endParaRPr>
          </a:p>
          <a:p>
            <a:r>
              <a:rPr lang="en-US" dirty="0" err="1" smtClean="0">
                <a:latin typeface="Calibri" charset="0"/>
              </a:rPr>
              <a:t>Administrivia</a:t>
            </a:r>
            <a:endParaRPr lang="en-US" dirty="0" smtClean="0">
              <a:latin typeface="Calibri" charset="0"/>
            </a:endParaRPr>
          </a:p>
          <a:p>
            <a:pPr lvl="1"/>
            <a:r>
              <a:rPr lang="en-US" dirty="0" smtClean="0">
                <a:latin typeface="Calibri" charset="0"/>
              </a:rPr>
              <a:t>Workload etc.</a:t>
            </a:r>
          </a:p>
          <a:p>
            <a:endParaRPr lang="en-US" dirty="0" smtClean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Current Industry Outlook</a:t>
            </a:r>
          </a:p>
          <a:p>
            <a:endParaRPr lang="en-US" dirty="0" smtClean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A typical DBMS at a glance</a:t>
            </a:r>
          </a:p>
          <a:p>
            <a:endParaRPr lang="en-US" dirty="0" smtClean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No laptop use allowed in the class !!</a:t>
            </a:r>
          </a:p>
          <a:p>
            <a:endParaRPr lang="en-US" dirty="0" smtClean="0">
              <a:latin typeface="Calibri" charset="0"/>
            </a:endParaRPr>
          </a:p>
        </p:txBody>
      </p:sp>
      <p:sp>
        <p:nvSpPr>
          <p:cNvPr id="3686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Today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Motivation: Why study databases ? </a:t>
            </a:r>
            <a:r>
              <a:rPr lang="en-US" dirty="0" smtClean="0">
                <a:solidFill>
                  <a:srgbClr val="FF0000"/>
                </a:solidFill>
                <a:latin typeface="Calibri" charset="0"/>
              </a:rPr>
              <a:t>What is databases ?</a:t>
            </a:r>
          </a:p>
          <a:p>
            <a:pPr lvl="1"/>
            <a:r>
              <a:rPr lang="en-US" dirty="0" smtClean="0">
                <a:latin typeface="Calibri" charset="0"/>
              </a:rPr>
              <a:t>Key Concept: Data Modeling</a:t>
            </a:r>
          </a:p>
          <a:p>
            <a:pPr lvl="1"/>
            <a:r>
              <a:rPr lang="en-US" dirty="0" smtClean="0">
                <a:latin typeface="Calibri" charset="0"/>
              </a:rPr>
              <a:t>Key Concept: Data Abstraction</a:t>
            </a:r>
          </a:p>
          <a:p>
            <a:pPr lvl="1"/>
            <a:r>
              <a:rPr lang="en-US" dirty="0" smtClean="0">
                <a:latin typeface="Calibri" charset="0"/>
              </a:rPr>
              <a:t>Database Design</a:t>
            </a:r>
          </a:p>
          <a:p>
            <a:endParaRPr lang="en-US" dirty="0" err="1" smtClean="0">
              <a:latin typeface="Calibri" charset="0"/>
            </a:endParaRPr>
          </a:p>
          <a:p>
            <a:r>
              <a:rPr lang="en-US" dirty="0" err="1" smtClean="0">
                <a:latin typeface="Calibri" charset="0"/>
              </a:rPr>
              <a:t>Administrivia</a:t>
            </a:r>
            <a:endParaRPr lang="en-US" dirty="0" smtClean="0">
              <a:latin typeface="Calibri" charset="0"/>
            </a:endParaRPr>
          </a:p>
          <a:p>
            <a:pPr lvl="1"/>
            <a:r>
              <a:rPr lang="en-US" dirty="0" smtClean="0">
                <a:latin typeface="Calibri" charset="0"/>
              </a:rPr>
              <a:t>Workload etc.</a:t>
            </a:r>
          </a:p>
          <a:p>
            <a:r>
              <a:rPr lang="en-US" dirty="0" smtClean="0">
                <a:latin typeface="Calibri" charset="0"/>
              </a:rPr>
              <a:t>Current Industry Outlook</a:t>
            </a:r>
          </a:p>
          <a:p>
            <a:r>
              <a:rPr lang="en-US" dirty="0" smtClean="0">
                <a:latin typeface="Calibri" charset="0"/>
              </a:rPr>
              <a:t>A typical DBMS at a glance</a:t>
            </a:r>
          </a:p>
          <a:p>
            <a:r>
              <a:rPr lang="en-US" dirty="0" smtClean="0">
                <a:latin typeface="Calibri" charset="0"/>
              </a:rPr>
              <a:t>No laptop use allowed in the class !!</a:t>
            </a:r>
          </a:p>
          <a:p>
            <a:endParaRPr lang="en-US" dirty="0" smtClean="0">
              <a:latin typeface="Calibri" charset="0"/>
            </a:endParaRPr>
          </a:p>
        </p:txBody>
      </p:sp>
      <p:sp>
        <p:nvSpPr>
          <p:cNvPr id="3686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08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066800"/>
            <a:ext cx="8991600" cy="5105400"/>
          </a:xfrm>
        </p:spPr>
        <p:txBody>
          <a:bodyPr/>
          <a:lstStyle/>
          <a:p>
            <a:r>
              <a:rPr lang="en-US" sz="2000" dirty="0" smtClean="0">
                <a:latin typeface="Calibri" charset="0"/>
              </a:rPr>
              <a:t>Provide a systematic way to answer many of these questions…</a:t>
            </a:r>
          </a:p>
          <a:p>
            <a:r>
              <a:rPr lang="en-US" sz="2000" dirty="0" smtClean="0">
                <a:latin typeface="Calibri" charset="0"/>
              </a:rPr>
              <a:t>Aim is to allow easy management of high volumes of data</a:t>
            </a:r>
          </a:p>
          <a:p>
            <a:pPr lvl="1"/>
            <a:r>
              <a:rPr lang="en-US" sz="2000" dirty="0" smtClean="0">
                <a:latin typeface="Calibri" charset="0"/>
              </a:rPr>
              <a:t>Storing , Updating, Querying, Analyzing ….</a:t>
            </a:r>
          </a:p>
          <a:p>
            <a:endParaRPr lang="en-US" sz="2000" dirty="0" smtClean="0">
              <a:latin typeface="Calibri" charset="0"/>
            </a:endParaRPr>
          </a:p>
          <a:p>
            <a:r>
              <a:rPr lang="en-US" sz="2000" u="sng" dirty="0" smtClean="0">
                <a:latin typeface="Calibri" charset="0"/>
              </a:rPr>
              <a:t>What is a Database ?</a:t>
            </a:r>
          </a:p>
          <a:p>
            <a:pPr lvl="1"/>
            <a:r>
              <a:rPr lang="en-US" sz="2000" dirty="0" smtClean="0">
                <a:latin typeface="Calibri" charset="0"/>
              </a:rPr>
              <a:t>A large, integrated collection of (mostly </a:t>
            </a:r>
            <a:r>
              <a:rPr lang="en-US" sz="2000" i="1" dirty="0" smtClean="0">
                <a:latin typeface="Calibri" charset="0"/>
              </a:rPr>
              <a:t>structured</a:t>
            </a:r>
            <a:r>
              <a:rPr lang="en-US" sz="2000" dirty="0" smtClean="0">
                <a:latin typeface="Calibri" charset="0"/>
              </a:rPr>
              <a:t>) data</a:t>
            </a:r>
          </a:p>
          <a:p>
            <a:pPr lvl="1"/>
            <a:r>
              <a:rPr lang="en-US" sz="2000" dirty="0" smtClean="0">
                <a:latin typeface="Calibri" charset="0"/>
              </a:rPr>
              <a:t>Typically models and captures information about a real-world </a:t>
            </a:r>
            <a:r>
              <a:rPr lang="en-US" sz="2000" b="1" i="1" dirty="0" smtClean="0">
                <a:solidFill>
                  <a:srgbClr val="FF0000"/>
                </a:solidFill>
                <a:latin typeface="Calibri" charset="0"/>
              </a:rPr>
              <a:t>enterprise 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  <a:latin typeface="Calibri" charset="0"/>
              </a:rPr>
              <a:t>Entities</a:t>
            </a:r>
            <a:r>
              <a:rPr lang="en-US" sz="2000" dirty="0" smtClean="0">
                <a:latin typeface="Calibri" charset="0"/>
              </a:rPr>
              <a:t> </a:t>
            </a:r>
            <a:r>
              <a:rPr lang="en-US" sz="2000" i="1" dirty="0" smtClean="0">
                <a:latin typeface="Calibri" charset="0"/>
              </a:rPr>
              <a:t>(e.g. courses, students)</a:t>
            </a:r>
          </a:p>
          <a:p>
            <a:pPr lvl="2">
              <a:spcAft>
                <a:spcPts val="600"/>
              </a:spcAft>
            </a:pPr>
            <a:r>
              <a:rPr lang="en-US" sz="2000" dirty="0" smtClean="0">
                <a:solidFill>
                  <a:srgbClr val="FF0000"/>
                </a:solidFill>
                <a:latin typeface="Calibri" charset="0"/>
              </a:rPr>
              <a:t>Relationships</a:t>
            </a:r>
            <a:r>
              <a:rPr lang="en-US" sz="2000" dirty="0" smtClean="0">
                <a:latin typeface="Calibri" charset="0"/>
              </a:rPr>
              <a:t> </a:t>
            </a:r>
            <a:r>
              <a:rPr lang="en-US" sz="2000" i="1" dirty="0" smtClean="0">
                <a:latin typeface="Calibri" charset="0"/>
              </a:rPr>
              <a:t>(e.g. </a:t>
            </a:r>
            <a:r>
              <a:rPr lang="en-US" sz="2000" b="1" i="1" dirty="0" smtClean="0">
                <a:latin typeface="Calibri" charset="0"/>
              </a:rPr>
              <a:t>John</a:t>
            </a:r>
            <a:r>
              <a:rPr lang="en-US" sz="2000" i="1" dirty="0" smtClean="0">
                <a:latin typeface="Calibri" charset="0"/>
              </a:rPr>
              <a:t> is taking </a:t>
            </a:r>
            <a:r>
              <a:rPr lang="en-US" sz="2000" b="1" i="1" dirty="0" smtClean="0">
                <a:latin typeface="Calibri" charset="0"/>
              </a:rPr>
              <a:t>CMSC 424</a:t>
            </a:r>
            <a:r>
              <a:rPr lang="en-US" sz="2000" i="1" dirty="0" smtClean="0">
                <a:latin typeface="Calibri" charset="0"/>
              </a:rPr>
              <a:t>)</a:t>
            </a:r>
            <a:r>
              <a:rPr lang="en-US" sz="1800" dirty="0" smtClean="0">
                <a:latin typeface="Calibri" charset="0"/>
              </a:rPr>
              <a:t>				</a:t>
            </a:r>
          </a:p>
          <a:p>
            <a:pPr lvl="2"/>
            <a:r>
              <a:rPr lang="en-US" sz="2000" dirty="0" smtClean="0">
                <a:latin typeface="Calibri" charset="0"/>
              </a:rPr>
              <a:t>Usually also contains:</a:t>
            </a:r>
          </a:p>
          <a:p>
            <a:pPr lvl="3"/>
            <a:r>
              <a:rPr lang="en-US" sz="2000" dirty="0" smtClean="0">
                <a:latin typeface="Calibri" charset="0"/>
              </a:rPr>
              <a:t>Knowledge of </a:t>
            </a:r>
            <a:r>
              <a:rPr lang="en-US" sz="2000" dirty="0" smtClean="0">
                <a:solidFill>
                  <a:srgbClr val="FF0000"/>
                </a:solidFill>
                <a:latin typeface="Calibri" charset="0"/>
              </a:rPr>
              <a:t>constraints</a:t>
            </a:r>
            <a:r>
              <a:rPr lang="en-US" sz="2000" dirty="0" smtClean="0">
                <a:latin typeface="Calibri" charset="0"/>
              </a:rPr>
              <a:t> on the data </a:t>
            </a:r>
            <a:r>
              <a:rPr lang="en-US" sz="2000" i="1" dirty="0" smtClean="0">
                <a:latin typeface="Calibri" charset="0"/>
              </a:rPr>
              <a:t>(e.g. course capacities)</a:t>
            </a:r>
          </a:p>
          <a:p>
            <a:pPr lvl="3"/>
            <a:r>
              <a:rPr lang="en-US" sz="2000" dirty="0" smtClean="0">
                <a:solidFill>
                  <a:srgbClr val="FF0000"/>
                </a:solidFill>
                <a:latin typeface="Calibri" charset="0"/>
              </a:rPr>
              <a:t>Business logic</a:t>
            </a:r>
            <a:r>
              <a:rPr lang="en-US" sz="2000" dirty="0" smtClean="0">
                <a:latin typeface="Calibri" charset="0"/>
              </a:rPr>
              <a:t> </a:t>
            </a:r>
            <a:r>
              <a:rPr lang="en-US" sz="2000" i="1" dirty="0" smtClean="0">
                <a:latin typeface="Calibri" charset="0"/>
              </a:rPr>
              <a:t>(e.g. pre-requisite rules)</a:t>
            </a:r>
          </a:p>
          <a:p>
            <a:pPr lvl="3"/>
            <a:r>
              <a:rPr lang="en-US" dirty="0" smtClean="0">
                <a:latin typeface="Calibri" charset="0"/>
              </a:rPr>
              <a:t>Encoded as part of the data model (preferable) or through external programs</a:t>
            </a: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DBMSs to the Rescue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458200" cy="5257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 smtClean="0">
                <a:latin typeface="Calibri" charset="0"/>
              </a:rPr>
              <a:t>Massively successful for </a:t>
            </a:r>
            <a:r>
              <a:rPr lang="en-US" sz="2400" i="1" dirty="0" smtClean="0">
                <a:solidFill>
                  <a:srgbClr val="FF0000"/>
                </a:solidFill>
                <a:latin typeface="Calibri" charset="0"/>
              </a:rPr>
              <a:t>highly structured data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>
                <a:latin typeface="Calibri" charset="0"/>
              </a:rPr>
              <a:t>Why ? Structure in the data (if any) can be exploited for ease of use and efficiency</a:t>
            </a:r>
          </a:p>
          <a:p>
            <a:pPr lvl="2">
              <a:spcAft>
                <a:spcPts val="600"/>
              </a:spcAft>
            </a:pPr>
            <a:r>
              <a:rPr lang="en-US" sz="2200" dirty="0" smtClean="0">
                <a:latin typeface="Calibri" charset="0"/>
              </a:rPr>
              <a:t>If there is no structure in the data, hard to do much</a:t>
            </a:r>
          </a:p>
          <a:p>
            <a:pPr lvl="2">
              <a:spcAft>
                <a:spcPts val="600"/>
              </a:spcAft>
            </a:pPr>
            <a:r>
              <a:rPr lang="en-US" sz="2200" dirty="0" smtClean="0">
                <a:solidFill>
                  <a:srgbClr val="FF0000"/>
                </a:solidFill>
                <a:latin typeface="Calibri" charset="0"/>
              </a:rPr>
              <a:t>Contrast managing emails vs managing photos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>
                <a:latin typeface="Calibri" charset="0"/>
              </a:rPr>
              <a:t>Much of the data we need to deal with is highly structured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latin typeface="Calibri" charset="0"/>
              </a:rPr>
              <a:t>Some data is </a:t>
            </a:r>
            <a:r>
              <a:rPr lang="en-US" sz="2400" i="1" dirty="0" smtClean="0">
                <a:latin typeface="Calibri" charset="0"/>
              </a:rPr>
              <a:t>semi-structured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sz="2200" dirty="0" smtClean="0">
                <a:latin typeface="Calibri" charset="0"/>
              </a:rPr>
              <a:t>E.g.: Resumes, Webpages, Blogs etc.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latin typeface="Calibri" charset="0"/>
              </a:rPr>
              <a:t>Some has complicated structure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sz="2200" dirty="0" smtClean="0">
                <a:latin typeface="Calibri" charset="0"/>
              </a:rPr>
              <a:t>E.g.: Social networks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latin typeface="Calibri" charset="0"/>
              </a:rPr>
              <a:t>Some has no structure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sz="2200" dirty="0" smtClean="0">
                <a:latin typeface="Calibri" charset="0"/>
              </a:rPr>
              <a:t>E.g.: Text data, Video/Image data etc.</a:t>
            </a:r>
          </a:p>
          <a:p>
            <a:pPr lvl="1">
              <a:spcAft>
                <a:spcPts val="600"/>
              </a:spcAft>
            </a:pPr>
            <a:endParaRPr lang="en-US" sz="2400" dirty="0" smtClean="0">
              <a:latin typeface="Calibri" charset="0"/>
            </a:endParaRPr>
          </a:p>
          <a:p>
            <a:pPr lvl="2">
              <a:spcAft>
                <a:spcPts val="600"/>
              </a:spcAft>
              <a:buNone/>
            </a:pPr>
            <a:endParaRPr lang="en-US" sz="2400" dirty="0" smtClean="0">
              <a:latin typeface="Calibri" charset="0"/>
            </a:endParaRP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DBMSs to the Rescue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Calibri" charset="0"/>
              </a:rPr>
              <a:t>A lot of the data we encounter is structured</a:t>
            </a:r>
          </a:p>
          <a:p>
            <a:pPr lvl="1"/>
            <a:r>
              <a:rPr lang="en-US" sz="2000" dirty="0" smtClean="0">
                <a:latin typeface="Calibri" charset="0"/>
              </a:rPr>
              <a:t>Some have very simple structures </a:t>
            </a:r>
          </a:p>
          <a:p>
            <a:pPr lvl="2"/>
            <a:r>
              <a:rPr lang="en-US" sz="2000" dirty="0" smtClean="0">
                <a:latin typeface="Calibri" charset="0"/>
              </a:rPr>
              <a:t>E.g. Data that can be represented in tabular forms</a:t>
            </a:r>
          </a:p>
          <a:p>
            <a:pPr lvl="1"/>
            <a:r>
              <a:rPr lang="en-US" sz="2000" dirty="0" smtClean="0">
                <a:latin typeface="Calibri" charset="0"/>
              </a:rPr>
              <a:t>Significantly easier to deal with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Calibri" charset="0"/>
              </a:rPr>
              <a:t>We will focus on such data for much of the class</a:t>
            </a:r>
          </a:p>
          <a:p>
            <a:pPr lvl="2"/>
            <a:endParaRPr lang="en-US" sz="2000" dirty="0" smtClean="0">
              <a:latin typeface="Calibri" charset="0"/>
            </a:endParaRPr>
          </a:p>
          <a:p>
            <a:pPr lvl="2"/>
            <a:endParaRPr lang="en-US" sz="2000" dirty="0" smtClean="0">
              <a:latin typeface="Calibri" charset="0"/>
            </a:endParaRP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Structured </a:t>
            </a:r>
            <a:r>
              <a:rPr lang="en-US" dirty="0" err="1" smtClean="0"/>
              <a:t>vs</a:t>
            </a:r>
            <a:r>
              <a:rPr lang="en-US" dirty="0" smtClean="0"/>
              <a:t> Unstructured Data</a:t>
            </a:r>
            <a:endParaRPr lang="en-US" dirty="0"/>
          </a:p>
        </p:txBody>
      </p:sp>
      <p:graphicFrame>
        <p:nvGraphicFramePr>
          <p:cNvPr id="415905" name="Group 161"/>
          <p:cNvGraphicFramePr>
            <a:graphicFrameLocks noGrp="1"/>
          </p:cNvGraphicFramePr>
          <p:nvPr/>
        </p:nvGraphicFramePr>
        <p:xfrm>
          <a:off x="304800" y="3733800"/>
          <a:ext cx="3886200" cy="2027238"/>
        </p:xfrm>
        <a:graphic>
          <a:graphicData uri="http://schemas.openxmlformats.org/drawingml/2006/table">
            <a:tbl>
              <a:tblPr/>
              <a:tblGrid>
                <a:gridCol w="1477963"/>
                <a:gridCol w="1263650"/>
                <a:gridCol w="1144587"/>
              </a:tblGrid>
              <a:tr h="35083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Account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bname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acct_no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balance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5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Downtown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Mianus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Perry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R.H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A-101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A-215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A-102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A-305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500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700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400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350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5906" name="Group 162"/>
          <p:cNvGraphicFramePr>
            <a:graphicFrameLocks noGrp="1"/>
          </p:cNvGraphicFramePr>
          <p:nvPr/>
        </p:nvGraphicFramePr>
        <p:xfrm>
          <a:off x="4953000" y="3735388"/>
          <a:ext cx="3810000" cy="1982788"/>
        </p:xfrm>
        <a:graphic>
          <a:graphicData uri="http://schemas.openxmlformats.org/drawingml/2006/table">
            <a:tbl>
              <a:tblPr/>
              <a:tblGrid>
                <a:gridCol w="1301750"/>
                <a:gridCol w="1304925"/>
                <a:gridCol w="1203325"/>
              </a:tblGrid>
              <a:tr h="22066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Customer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cname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cstreet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ccity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0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Jones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Smith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Hayes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Curry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Lindsay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Main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North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Main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North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Park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Harrison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Rye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Harrison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Rye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Pittsfield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391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-76200" y="1066800"/>
            <a:ext cx="5715000" cy="5105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Calibri" charset="0"/>
              </a:rPr>
              <a:t>Some data has a little </a:t>
            </a:r>
            <a:r>
              <a:rPr lang="en-US" sz="2000" dirty="0" smtClean="0">
                <a:solidFill>
                  <a:srgbClr val="FF0000"/>
                </a:solidFill>
                <a:latin typeface="Calibri" charset="0"/>
              </a:rPr>
              <a:t>more complicated structure</a:t>
            </a:r>
          </a:p>
          <a:p>
            <a:pPr lvl="1">
              <a:spcAft>
                <a:spcPts val="600"/>
              </a:spcAft>
            </a:pPr>
            <a:r>
              <a:rPr lang="en-US" sz="2000" dirty="0" err="1" smtClean="0">
                <a:latin typeface="Calibri" charset="0"/>
              </a:rPr>
              <a:t>E.g</a:t>
            </a:r>
            <a:r>
              <a:rPr lang="en-US" sz="2000" dirty="0" smtClean="0">
                <a:latin typeface="Calibri" charset="0"/>
              </a:rPr>
              <a:t> graph structures</a:t>
            </a:r>
          </a:p>
          <a:p>
            <a:pPr lvl="2">
              <a:spcAft>
                <a:spcPts val="600"/>
              </a:spcAft>
            </a:pPr>
            <a:r>
              <a:rPr lang="en-US" sz="2000" dirty="0" smtClean="0">
                <a:latin typeface="Calibri" charset="0"/>
              </a:rPr>
              <a:t>Map data, social networks data, the web link structure </a:t>
            </a:r>
            <a:r>
              <a:rPr lang="en-US" sz="2000" dirty="0" err="1" smtClean="0">
                <a:latin typeface="Calibri" charset="0"/>
              </a:rPr>
              <a:t>etc</a:t>
            </a:r>
            <a:endParaRPr lang="en-US" sz="2000" dirty="0" smtClean="0">
              <a:latin typeface="Calibri" charset="0"/>
            </a:endParaRPr>
          </a:p>
          <a:p>
            <a:pPr lvl="1">
              <a:spcAft>
                <a:spcPts val="600"/>
              </a:spcAft>
            </a:pPr>
            <a:r>
              <a:rPr lang="en-US" sz="2000" dirty="0" smtClean="0">
                <a:latin typeface="Calibri" charset="0"/>
              </a:rPr>
              <a:t>Can convert to tabular forms for storage, but may not be optimal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>
                <a:latin typeface="Calibri" charset="0"/>
              </a:rPr>
              <a:t>Queries often reason about graph structure</a:t>
            </a:r>
          </a:p>
          <a:p>
            <a:pPr lvl="2">
              <a:spcAft>
                <a:spcPts val="600"/>
              </a:spcAft>
            </a:pPr>
            <a:r>
              <a:rPr lang="en-US" sz="2000" i="1" dirty="0" smtClean="0">
                <a:latin typeface="Calibri" charset="0"/>
              </a:rPr>
              <a:t>Find my “</a:t>
            </a:r>
            <a:r>
              <a:rPr lang="en-US" sz="2000" i="1" dirty="0" err="1" smtClean="0">
                <a:latin typeface="Calibri" charset="0"/>
              </a:rPr>
              <a:t>Erdos</a:t>
            </a:r>
            <a:r>
              <a:rPr lang="en-US" sz="2000" i="1" dirty="0" smtClean="0">
                <a:latin typeface="Calibri" charset="0"/>
              </a:rPr>
              <a:t> number”</a:t>
            </a:r>
          </a:p>
          <a:p>
            <a:pPr lvl="2">
              <a:spcAft>
                <a:spcPts val="600"/>
              </a:spcAft>
            </a:pPr>
            <a:r>
              <a:rPr lang="en-US" sz="2000" i="1" dirty="0" smtClean="0">
                <a:latin typeface="Calibri" charset="0"/>
              </a:rPr>
              <a:t>Suggest friends based on current friends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>
                <a:latin typeface="Calibri" charset="0"/>
              </a:rPr>
              <a:t>Growing importance in recent years in a variety of domains: Biological, social networks, web…</a:t>
            </a:r>
          </a:p>
          <a:p>
            <a:pPr lvl="2">
              <a:spcAft>
                <a:spcPts val="600"/>
              </a:spcAft>
            </a:pPr>
            <a:endParaRPr lang="en-US" sz="2000" dirty="0" smtClean="0">
              <a:latin typeface="Calibri" charset="0"/>
            </a:endParaRPr>
          </a:p>
          <a:p>
            <a:pPr lvl="2">
              <a:spcAft>
                <a:spcPts val="600"/>
              </a:spcAft>
            </a:pPr>
            <a:endParaRPr lang="en-US" sz="2000" dirty="0" smtClean="0">
              <a:latin typeface="Calibri" charset="0"/>
            </a:endParaRPr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Structured </a:t>
            </a:r>
            <a:r>
              <a:rPr lang="en-US" dirty="0" err="1" smtClean="0"/>
              <a:t>vs</a:t>
            </a:r>
            <a:r>
              <a:rPr lang="en-US" dirty="0" smtClean="0"/>
              <a:t> Unstructured Data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295400"/>
            <a:ext cx="3352800" cy="402336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6633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Motivation: Why study databases ? What is databases ?</a:t>
            </a:r>
          </a:p>
          <a:p>
            <a:endParaRPr lang="en-US" dirty="0" err="1" smtClean="0">
              <a:latin typeface="Calibri" charset="0"/>
            </a:endParaRPr>
          </a:p>
          <a:p>
            <a:r>
              <a:rPr lang="en-US" dirty="0" err="1" smtClean="0">
                <a:latin typeface="Calibri" charset="0"/>
              </a:rPr>
              <a:t>Administrivia</a:t>
            </a:r>
            <a:endParaRPr lang="en-US" dirty="0" smtClean="0">
              <a:latin typeface="Calibri" charset="0"/>
            </a:endParaRPr>
          </a:p>
          <a:p>
            <a:pPr lvl="1"/>
            <a:r>
              <a:rPr lang="en-US" dirty="0" smtClean="0">
                <a:latin typeface="Calibri" charset="0"/>
              </a:rPr>
              <a:t>Workload etc.</a:t>
            </a:r>
          </a:p>
          <a:p>
            <a:endParaRPr lang="en-US" dirty="0" smtClean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Current Industry Outlook</a:t>
            </a:r>
          </a:p>
          <a:p>
            <a:endParaRPr lang="en-US" dirty="0" smtClean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A typical DBMS at a glance</a:t>
            </a:r>
          </a:p>
          <a:p>
            <a:endParaRPr lang="en-US" dirty="0" smtClean="0">
              <a:latin typeface="Calibri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alibri" charset="0"/>
              </a:rPr>
              <a:t>No laptop use allowed in the class !!</a:t>
            </a:r>
          </a:p>
          <a:p>
            <a:endParaRPr lang="en-US" dirty="0" smtClean="0">
              <a:latin typeface="Calibri" charset="0"/>
            </a:endParaRPr>
          </a:p>
        </p:txBody>
      </p:sp>
      <p:sp>
        <p:nvSpPr>
          <p:cNvPr id="3686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Today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066800"/>
            <a:ext cx="6705600" cy="5105400"/>
          </a:xfrm>
        </p:spPr>
        <p:txBody>
          <a:bodyPr/>
          <a:lstStyle/>
          <a:p>
            <a:r>
              <a:rPr lang="en-US" sz="2000" dirty="0" smtClean="0">
                <a:latin typeface="Calibri" charset="0"/>
              </a:rPr>
              <a:t>Increasing amount of data in a </a:t>
            </a:r>
            <a:r>
              <a:rPr lang="en-US" sz="2000" dirty="0" smtClean="0">
                <a:solidFill>
                  <a:srgbClr val="FF0000"/>
                </a:solidFill>
                <a:latin typeface="Calibri" charset="0"/>
              </a:rPr>
              <a:t>semi-structured format</a:t>
            </a:r>
          </a:p>
          <a:p>
            <a:pPr lvl="1"/>
            <a:r>
              <a:rPr lang="en-US" sz="1800" dirty="0" smtClean="0">
                <a:latin typeface="Calibri" charset="0"/>
              </a:rPr>
              <a:t>XML – Self-describing tags (HTML ?)</a:t>
            </a:r>
          </a:p>
          <a:p>
            <a:pPr lvl="1"/>
            <a:r>
              <a:rPr lang="en-US" sz="1800" dirty="0" smtClean="0">
                <a:latin typeface="Calibri" charset="0"/>
              </a:rPr>
              <a:t>Complicates a lot of things</a:t>
            </a:r>
          </a:p>
          <a:p>
            <a:pPr lvl="1"/>
            <a:r>
              <a:rPr lang="en-US" sz="1800" dirty="0" smtClean="0">
                <a:latin typeface="Calibri" charset="0"/>
              </a:rPr>
              <a:t>We will discuss this toward the end</a:t>
            </a:r>
          </a:p>
          <a:p>
            <a:pPr lvl="1"/>
            <a:endParaRPr lang="en-US" sz="1800" dirty="0" smtClean="0">
              <a:latin typeface="Calibri" charset="0"/>
            </a:endParaRPr>
          </a:p>
          <a:p>
            <a:pPr>
              <a:spcAft>
                <a:spcPts val="0"/>
              </a:spcAft>
            </a:pPr>
            <a:r>
              <a:rPr lang="en-US" sz="2000" dirty="0" smtClean="0">
                <a:latin typeface="Calibri" charset="0"/>
              </a:rPr>
              <a:t>A huge amount of data is unfortunately </a:t>
            </a:r>
            <a:r>
              <a:rPr lang="en-US" sz="2000" dirty="0" smtClean="0">
                <a:solidFill>
                  <a:srgbClr val="FF0000"/>
                </a:solidFill>
                <a:latin typeface="Calibri" charset="0"/>
              </a:rPr>
              <a:t>unstructured</a:t>
            </a:r>
          </a:p>
          <a:p>
            <a:pPr lvl="1">
              <a:spcAft>
                <a:spcPts val="0"/>
              </a:spcAft>
            </a:pPr>
            <a:r>
              <a:rPr lang="en-US" sz="1800" dirty="0" smtClean="0">
                <a:latin typeface="Calibri" charset="0"/>
              </a:rPr>
              <a:t>Books, WWW </a:t>
            </a:r>
          </a:p>
          <a:p>
            <a:pPr lvl="1">
              <a:spcAft>
                <a:spcPts val="0"/>
              </a:spcAft>
            </a:pPr>
            <a:r>
              <a:rPr lang="en-US" sz="1800" dirty="0" smtClean="0">
                <a:latin typeface="Calibri" charset="0"/>
              </a:rPr>
              <a:t>Amenable to pretty much only text search… so far</a:t>
            </a:r>
          </a:p>
          <a:p>
            <a:pPr lvl="2">
              <a:spcAft>
                <a:spcPts val="0"/>
              </a:spcAft>
            </a:pPr>
            <a:r>
              <a:rPr lang="en-US" sz="1800" dirty="0" smtClean="0">
                <a:latin typeface="Calibri" charset="0"/>
              </a:rPr>
              <a:t>Information </a:t>
            </a:r>
            <a:r>
              <a:rPr lang="en-US" sz="1800" dirty="0" err="1" smtClean="0">
                <a:latin typeface="Calibri" charset="0"/>
              </a:rPr>
              <a:t>Retreival</a:t>
            </a:r>
            <a:r>
              <a:rPr lang="en-US" sz="1800" dirty="0" smtClean="0">
                <a:latin typeface="Calibri" charset="0"/>
              </a:rPr>
              <a:t> research deals with this topic</a:t>
            </a:r>
          </a:p>
          <a:p>
            <a:pPr lvl="1">
              <a:spcAft>
                <a:spcPts val="0"/>
              </a:spcAft>
            </a:pPr>
            <a:r>
              <a:rPr lang="en-US" sz="1800" dirty="0" smtClean="0">
                <a:latin typeface="Calibri" charset="0"/>
              </a:rPr>
              <a:t>What about Google search ?</a:t>
            </a:r>
          </a:p>
          <a:p>
            <a:pPr lvl="2">
              <a:spcAft>
                <a:spcPts val="0"/>
              </a:spcAft>
            </a:pPr>
            <a:r>
              <a:rPr lang="en-US" sz="1800" dirty="0" smtClean="0">
                <a:latin typeface="Calibri" charset="0"/>
              </a:rPr>
              <a:t>Google search is mainly successful because it uses the structure (in its original incarnation)</a:t>
            </a:r>
          </a:p>
          <a:p>
            <a:pPr lvl="2">
              <a:spcAft>
                <a:spcPts val="0"/>
              </a:spcAft>
            </a:pPr>
            <a:endParaRPr lang="en-US" sz="1800" dirty="0" smtClean="0">
              <a:latin typeface="Calibri" charset="0"/>
            </a:endParaRPr>
          </a:p>
          <a:p>
            <a:pPr>
              <a:spcAft>
                <a:spcPts val="0"/>
              </a:spcAft>
            </a:pPr>
            <a:r>
              <a:rPr lang="en-US" sz="2000" dirty="0" smtClean="0">
                <a:latin typeface="Calibri" charset="0"/>
              </a:rPr>
              <a:t>Video ? Music ?</a:t>
            </a:r>
          </a:p>
          <a:p>
            <a:pPr lvl="1">
              <a:spcAft>
                <a:spcPts val="0"/>
              </a:spcAft>
            </a:pPr>
            <a:r>
              <a:rPr lang="en-US" sz="1600" dirty="0" smtClean="0">
                <a:latin typeface="Calibri" charset="0"/>
              </a:rPr>
              <a:t>Can represent in DBMS’s, but can’t really operate on them</a:t>
            </a:r>
          </a:p>
          <a:p>
            <a:pPr lvl="1"/>
            <a:endParaRPr lang="en-US" sz="1800" dirty="0" smtClean="0">
              <a:latin typeface="Calibri" charset="0"/>
            </a:endParaRPr>
          </a:p>
          <a:p>
            <a:pPr lvl="2"/>
            <a:endParaRPr lang="en-US" sz="1800" dirty="0" smtClean="0">
              <a:latin typeface="Calibri" charset="0"/>
            </a:endParaRPr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Structured </a:t>
            </a:r>
            <a:r>
              <a:rPr lang="en-US" dirty="0" err="1" smtClean="0"/>
              <a:t>vs</a:t>
            </a:r>
            <a:r>
              <a:rPr lang="en-US" dirty="0" smtClean="0"/>
              <a:t> Unstructured Data</a:t>
            </a:r>
            <a:endParaRPr lang="en-US" dirty="0"/>
          </a:p>
        </p:txBody>
      </p:sp>
      <p:pic>
        <p:nvPicPr>
          <p:cNvPr id="34820" name="Picture 3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1066800"/>
            <a:ext cx="2438400" cy="196263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4038600"/>
            <a:ext cx="2511552" cy="20254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6096000"/>
            <a:ext cx="41148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 baseline="0"/>
              <a:t>circle size == page importance == </a:t>
            </a:r>
            <a:r>
              <a:rPr lang="en-US" sz="1200" b="1" baseline="0">
                <a:solidFill>
                  <a:srgbClr val="FF0000"/>
                </a:solidFill>
              </a:rPr>
              <a:t>pagerank </a:t>
            </a:r>
          </a:p>
          <a:p>
            <a:r>
              <a:rPr lang="en-US" sz="1200" baseline="0"/>
              <a:t>more incoming links </a:t>
            </a:r>
            <a:r>
              <a:rPr lang="en-US" sz="1200" baseline="0">
                <a:sym typeface="Wingdings"/>
              </a:rPr>
              <a:t> higher pagerank</a:t>
            </a:r>
          </a:p>
          <a:p>
            <a:r>
              <a:rPr lang="en-US" sz="1200" baseline="0">
                <a:sym typeface="Wingdings"/>
              </a:rPr>
              <a:t>incoming links from important pages  higher pagerank</a:t>
            </a:r>
            <a:endParaRPr lang="en-US" sz="1200" baseline="0"/>
          </a:p>
        </p:txBody>
      </p:sp>
    </p:spTree>
    <p:extLst>
      <p:ext uri="{BB962C8B-B14F-4D97-AF65-F5344CB8AC3E}">
        <p14:creationId xmlns:p14="http://schemas.microsoft.com/office/powerpoint/2010/main" val="2287661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libri" charset="0"/>
              </a:rPr>
              <a:t>Massively successful for </a:t>
            </a:r>
            <a:r>
              <a:rPr lang="en-US" sz="2400" i="1" dirty="0" smtClean="0">
                <a:solidFill>
                  <a:srgbClr val="FF0000"/>
                </a:solidFill>
                <a:latin typeface="Calibri" charset="0"/>
              </a:rPr>
              <a:t>highly structured data</a:t>
            </a:r>
          </a:p>
          <a:p>
            <a:pPr lvl="1"/>
            <a:r>
              <a:rPr lang="en-US" sz="2400" dirty="0" smtClean="0">
                <a:latin typeface="Calibri" charset="0"/>
              </a:rPr>
              <a:t>Why ? Structure in the data (if any) can be exploited for ease of use and efficiency</a:t>
            </a:r>
          </a:p>
          <a:p>
            <a:pPr lvl="2"/>
            <a:endParaRPr lang="en-US" sz="2200" dirty="0" smtClean="0">
              <a:latin typeface="Calibri" charset="0"/>
            </a:endParaRPr>
          </a:p>
          <a:p>
            <a:pPr lvl="1"/>
            <a:r>
              <a:rPr lang="en-US" sz="2400" dirty="0" smtClean="0">
                <a:latin typeface="Calibri" charset="0"/>
              </a:rPr>
              <a:t>How ?	</a:t>
            </a:r>
          </a:p>
          <a:p>
            <a:pPr lvl="3"/>
            <a:endParaRPr lang="en-US" sz="2000" dirty="0" smtClean="0">
              <a:latin typeface="Calibri" charset="0"/>
            </a:endParaRPr>
          </a:p>
          <a:p>
            <a:pPr lvl="1"/>
            <a:r>
              <a:rPr lang="en-US" sz="2400" dirty="0" smtClean="0">
                <a:latin typeface="Calibri" charset="0"/>
              </a:rPr>
              <a:t>Two Key Concepts:</a:t>
            </a:r>
          </a:p>
          <a:p>
            <a:pPr lvl="2"/>
            <a:r>
              <a:rPr lang="en-US" sz="2200" u="sng" dirty="0" smtClean="0">
                <a:solidFill>
                  <a:srgbClr val="FF0000"/>
                </a:solidFill>
                <a:latin typeface="Calibri" charset="0"/>
              </a:rPr>
              <a:t>Data Modeling</a:t>
            </a:r>
            <a:r>
              <a:rPr lang="en-US" sz="2200" dirty="0" smtClean="0">
                <a:latin typeface="Calibri" charset="0"/>
              </a:rPr>
              <a:t>: Allows reasoning about the data at a high level</a:t>
            </a:r>
          </a:p>
          <a:p>
            <a:pPr lvl="3"/>
            <a:r>
              <a:rPr lang="en-US" sz="2000" dirty="0" smtClean="0">
                <a:latin typeface="Calibri" charset="0"/>
              </a:rPr>
              <a:t>e.g. “emails” have “sender”, “receiver”, “…”</a:t>
            </a:r>
          </a:p>
          <a:p>
            <a:pPr lvl="3"/>
            <a:r>
              <a:rPr lang="en-US" sz="2000" dirty="0" smtClean="0">
                <a:latin typeface="Calibri" charset="0"/>
              </a:rPr>
              <a:t>Once we can describe the data, we can start “querying” it</a:t>
            </a:r>
          </a:p>
          <a:p>
            <a:pPr lvl="2"/>
            <a:r>
              <a:rPr lang="en-US" sz="2200" u="sng" dirty="0" smtClean="0">
                <a:solidFill>
                  <a:srgbClr val="FF0000"/>
                </a:solidFill>
                <a:latin typeface="Calibri" charset="0"/>
              </a:rPr>
              <a:t>Data Abstraction/Independence:</a:t>
            </a:r>
          </a:p>
          <a:p>
            <a:pPr lvl="3"/>
            <a:r>
              <a:rPr lang="en-US" sz="2000" dirty="0" smtClean="0">
                <a:latin typeface="Calibri" charset="0"/>
              </a:rPr>
              <a:t>Layer the system so that the users/applications are insulated from the low-level details</a:t>
            </a: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DBMSs to the Rescue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8915400" cy="5105400"/>
          </a:xfrm>
        </p:spPr>
        <p:txBody>
          <a:bodyPr/>
          <a:lstStyle/>
          <a:p>
            <a:r>
              <a:rPr lang="en-US" sz="2400" dirty="0" smtClean="0">
                <a:latin typeface="Calibri" charset="0"/>
              </a:rPr>
              <a:t>Data modeling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Calibri" charset="0"/>
              </a:rPr>
              <a:t>Data model</a:t>
            </a:r>
            <a:r>
              <a:rPr lang="en-US" sz="2000" dirty="0" smtClean="0">
                <a:latin typeface="Calibri" charset="0"/>
              </a:rPr>
              <a:t>: A collection of concepts that describes how data is represented and accessed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Calibri" charset="0"/>
              </a:rPr>
              <a:t>Schema:</a:t>
            </a:r>
            <a:r>
              <a:rPr lang="en-US" sz="2000" dirty="0" smtClean="0">
                <a:latin typeface="Calibri" charset="0"/>
              </a:rPr>
              <a:t> A description of a specific collection of data, using a given data model</a:t>
            </a:r>
          </a:p>
          <a:p>
            <a:pPr lvl="3"/>
            <a:endParaRPr lang="en-US" sz="2000" dirty="0" smtClean="0">
              <a:latin typeface="Calibri" charset="0"/>
            </a:endParaRPr>
          </a:p>
          <a:p>
            <a:pPr lvl="1"/>
            <a:r>
              <a:rPr lang="en-US" sz="2000" dirty="0" smtClean="0">
                <a:latin typeface="Calibri" charset="0"/>
              </a:rPr>
              <a:t>Some examples of data models that we will see</a:t>
            </a:r>
          </a:p>
          <a:p>
            <a:pPr lvl="2"/>
            <a:r>
              <a:rPr lang="en-US" sz="2000" dirty="0" smtClean="0">
                <a:latin typeface="Calibri" charset="0"/>
              </a:rPr>
              <a:t>Relational, </a:t>
            </a:r>
            <a:r>
              <a:rPr lang="en-US" sz="2000" dirty="0" smtClean="0">
                <a:latin typeface="Calibri" charset="0"/>
                <a:sym typeface="Wingdings"/>
              </a:rPr>
              <a:t>Entity-relationship model, XML. JSON…</a:t>
            </a:r>
          </a:p>
          <a:p>
            <a:pPr lvl="2"/>
            <a:r>
              <a:rPr lang="en-US" sz="2000" dirty="0" smtClean="0">
                <a:latin typeface="Calibri" charset="0"/>
                <a:sym typeface="Wingdings"/>
              </a:rPr>
              <a:t>Object-oriented, object-relational, semantic data model, RDF…</a:t>
            </a:r>
          </a:p>
          <a:p>
            <a:pPr lvl="4"/>
            <a:endParaRPr lang="en-US" dirty="0" smtClean="0">
              <a:latin typeface="Calibri" charset="0"/>
              <a:sym typeface="Wingdings"/>
            </a:endParaRPr>
          </a:p>
          <a:p>
            <a:pPr lvl="1"/>
            <a:r>
              <a:rPr lang="en-US" sz="2000" dirty="0" smtClean="0">
                <a:latin typeface="Calibri" charset="0"/>
                <a:sym typeface="Wingdings"/>
              </a:rPr>
              <a:t>Why so many models ?</a:t>
            </a:r>
          </a:p>
          <a:p>
            <a:pPr lvl="2"/>
            <a:r>
              <a:rPr lang="en-US" sz="1800" dirty="0" smtClean="0">
                <a:latin typeface="Calibri" charset="0"/>
                <a:sym typeface="Wingdings"/>
              </a:rPr>
              <a:t>Tension between descriptive power and ease of use/efficiency</a:t>
            </a:r>
          </a:p>
          <a:p>
            <a:pPr lvl="2"/>
            <a:r>
              <a:rPr lang="en-US" sz="1800" dirty="0" smtClean="0">
                <a:latin typeface="Calibri" charset="0"/>
                <a:sym typeface="Wingdings"/>
              </a:rPr>
              <a:t>More powerful models  more data can be represented</a:t>
            </a:r>
          </a:p>
          <a:p>
            <a:pPr lvl="2"/>
            <a:r>
              <a:rPr lang="en-US" sz="1800" dirty="0" smtClean="0">
                <a:latin typeface="Calibri" charset="0"/>
                <a:sym typeface="Wingdings"/>
              </a:rPr>
              <a:t>More powerful models  harder to use, to query, and less efficient</a:t>
            </a:r>
            <a:endParaRPr lang="en-US" sz="1800" dirty="0" smtClean="0">
              <a:latin typeface="Calibri" charset="0"/>
            </a:endParaRPr>
          </a:p>
          <a:p>
            <a:pPr lvl="2">
              <a:buNone/>
            </a:pPr>
            <a:endParaRPr lang="en-US" sz="2400" dirty="0" smtClean="0">
              <a:latin typeface="Calibri" charset="0"/>
            </a:endParaRP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DBMSs to the Rescue: Data Modeling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Probably </a:t>
            </a:r>
            <a:r>
              <a:rPr lang="en-US" i="1" u="sng" dirty="0">
                <a:latin typeface="Calibri" charset="0"/>
              </a:rPr>
              <a:t>the </a:t>
            </a:r>
            <a:r>
              <a:rPr lang="en-US" dirty="0">
                <a:latin typeface="Calibri" charset="0"/>
              </a:rPr>
              <a:t>most important purpose of a DBMS</a:t>
            </a:r>
          </a:p>
          <a:p>
            <a:pPr eaLnBrk="1" hangingPunct="1"/>
            <a:r>
              <a:rPr lang="en-US" dirty="0">
                <a:latin typeface="Calibri" charset="0"/>
              </a:rPr>
              <a:t>Goal: Hiding </a:t>
            </a:r>
            <a:r>
              <a:rPr lang="en-US" i="1" u="sng" dirty="0">
                <a:latin typeface="Calibri" charset="0"/>
              </a:rPr>
              <a:t>low-level details</a:t>
            </a:r>
            <a:r>
              <a:rPr lang="en-US" dirty="0">
                <a:latin typeface="Calibri" charset="0"/>
              </a:rPr>
              <a:t> from the users of the system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Alternatively: the principle that</a:t>
            </a:r>
          </a:p>
          <a:p>
            <a:pPr lvl="2" eaLnBrk="1" hangingPunct="1"/>
            <a:r>
              <a:rPr lang="en-US" i="1" dirty="0">
                <a:latin typeface="Calibri" charset="0"/>
              </a:rPr>
              <a:t>applications and users should be insulated from how data is structured and stored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Also called </a:t>
            </a:r>
            <a:r>
              <a:rPr lang="en-US" i="1" u="sng" dirty="0">
                <a:latin typeface="Calibri" charset="0"/>
              </a:rPr>
              <a:t>data independence</a:t>
            </a:r>
            <a:endParaRPr lang="en-US" u="sng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Through use of </a:t>
            </a:r>
            <a:r>
              <a:rPr lang="en-US" i="1" dirty="0">
                <a:latin typeface="Calibri" charset="0"/>
              </a:rPr>
              <a:t>logical abstractions</a:t>
            </a:r>
            <a:endParaRPr lang="en-US" dirty="0">
              <a:latin typeface="Calibri" charset="0"/>
            </a:endParaRP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DBMSs to the Rescue: </a:t>
            </a:r>
            <a:r>
              <a:rPr lang="en-US" dirty="0">
                <a:ea typeface="+mj-ea"/>
                <a:cs typeface="+mj-cs"/>
              </a:rPr>
              <a:t>Data Abstraction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Data Abstraction</a:t>
            </a:r>
          </a:p>
        </p:txBody>
      </p:sp>
      <p:sp>
        <p:nvSpPr>
          <p:cNvPr id="488451" name="Rectangle 3"/>
          <p:cNvSpPr>
            <a:spLocks noChangeArrowheads="1"/>
          </p:cNvSpPr>
          <p:nvPr/>
        </p:nvSpPr>
        <p:spPr bwMode="auto">
          <a:xfrm>
            <a:off x="4578350" y="2819400"/>
            <a:ext cx="2514600" cy="1219200"/>
          </a:xfrm>
          <a:prstGeom prst="rect">
            <a:avLst/>
          </a:prstGeom>
          <a:noFill/>
          <a:ln w="38100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Logical</a:t>
            </a:r>
          </a:p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Level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4654550" y="4648200"/>
            <a:ext cx="2514600" cy="1219200"/>
          </a:xfrm>
          <a:prstGeom prst="rect">
            <a:avLst/>
          </a:prstGeom>
          <a:noFill/>
          <a:ln w="38100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baseline="0">
                <a:solidFill>
                  <a:srgbClr val="FF0000"/>
                </a:solidFill>
              </a:rPr>
              <a:t>Physical </a:t>
            </a:r>
          </a:p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Level</a:t>
            </a:r>
          </a:p>
        </p:txBody>
      </p:sp>
      <p:sp>
        <p:nvSpPr>
          <p:cNvPr id="488453" name="Line 5"/>
          <p:cNvSpPr>
            <a:spLocks noChangeShapeType="1"/>
          </p:cNvSpPr>
          <p:nvPr/>
        </p:nvSpPr>
        <p:spPr bwMode="auto">
          <a:xfrm>
            <a:off x="5873750" y="22098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8454" name="Line 6"/>
          <p:cNvSpPr>
            <a:spLocks noChangeShapeType="1"/>
          </p:cNvSpPr>
          <p:nvPr/>
        </p:nvSpPr>
        <p:spPr bwMode="auto">
          <a:xfrm>
            <a:off x="5873750" y="40386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130550" y="1066800"/>
            <a:ext cx="5638800" cy="1143000"/>
            <a:chOff x="1632" y="864"/>
            <a:chExt cx="3888" cy="960"/>
          </a:xfrm>
        </p:grpSpPr>
        <p:sp>
          <p:nvSpPr>
            <p:cNvPr id="82955" name="Rectangle 8"/>
            <p:cNvSpPr>
              <a:spLocks noChangeArrowheads="1"/>
            </p:cNvSpPr>
            <p:nvPr/>
          </p:nvSpPr>
          <p:spPr bwMode="auto">
            <a:xfrm>
              <a:off x="1632" y="864"/>
              <a:ext cx="3888" cy="960"/>
            </a:xfrm>
            <a:prstGeom prst="rect">
              <a:avLst/>
            </a:prstGeom>
            <a:noFill/>
            <a:ln w="38100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 baseline="0">
                  <a:solidFill>
                    <a:srgbClr val="FF0000"/>
                  </a:solidFill>
                </a:rPr>
                <a:t>View Level</a:t>
              </a:r>
            </a:p>
          </p:txBody>
        </p:sp>
        <p:sp>
          <p:nvSpPr>
            <p:cNvPr id="82956" name="Rectangle 9"/>
            <p:cNvSpPr>
              <a:spLocks noChangeArrowheads="1"/>
            </p:cNvSpPr>
            <p:nvPr/>
          </p:nvSpPr>
          <p:spPr bwMode="auto">
            <a:xfrm>
              <a:off x="1872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1</a:t>
              </a:r>
            </a:p>
          </p:txBody>
        </p:sp>
        <p:sp>
          <p:nvSpPr>
            <p:cNvPr id="82957" name="Rectangle 10"/>
            <p:cNvSpPr>
              <a:spLocks noChangeArrowheads="1"/>
            </p:cNvSpPr>
            <p:nvPr/>
          </p:nvSpPr>
          <p:spPr bwMode="auto">
            <a:xfrm>
              <a:off x="2880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2</a:t>
              </a:r>
            </a:p>
          </p:txBody>
        </p:sp>
        <p:sp>
          <p:nvSpPr>
            <p:cNvPr id="82958" name="Rectangle 11"/>
            <p:cNvSpPr>
              <a:spLocks noChangeArrowheads="1"/>
            </p:cNvSpPr>
            <p:nvPr/>
          </p:nvSpPr>
          <p:spPr bwMode="auto">
            <a:xfrm>
              <a:off x="4608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n</a:t>
              </a:r>
            </a:p>
          </p:txBody>
        </p:sp>
        <p:sp>
          <p:nvSpPr>
            <p:cNvPr id="82959" name="Text Box 12"/>
            <p:cNvSpPr txBox="1">
              <a:spLocks noChangeArrowheads="1"/>
            </p:cNvSpPr>
            <p:nvPr/>
          </p:nvSpPr>
          <p:spPr bwMode="auto">
            <a:xfrm>
              <a:off x="3888" y="1056"/>
              <a:ext cx="432" cy="6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800" baseline="0"/>
                <a:t>…</a:t>
              </a:r>
            </a:p>
          </p:txBody>
        </p:sp>
      </p:grpSp>
      <p:sp>
        <p:nvSpPr>
          <p:cNvPr id="82952" name="Text Box 13"/>
          <p:cNvSpPr txBox="1">
            <a:spLocks noChangeArrowheads="1"/>
          </p:cNvSpPr>
          <p:nvPr/>
        </p:nvSpPr>
        <p:spPr bwMode="auto">
          <a:xfrm>
            <a:off x="387350" y="4724400"/>
            <a:ext cx="3652838" cy="9159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u="sng" baseline="0"/>
              <a:t>How data is actually stored ?</a:t>
            </a:r>
          </a:p>
          <a:p>
            <a:pPr algn="l"/>
            <a:r>
              <a:rPr lang="en-US" baseline="0"/>
              <a:t>    e.g. are we using disks ? Which</a:t>
            </a:r>
          </a:p>
          <a:p>
            <a:pPr algn="l"/>
            <a:r>
              <a:rPr lang="en-US" baseline="0"/>
              <a:t>    file system ?</a:t>
            </a:r>
          </a:p>
        </p:txBody>
      </p:sp>
      <p:sp>
        <p:nvSpPr>
          <p:cNvPr id="488462" name="Text Box 14"/>
          <p:cNvSpPr txBox="1">
            <a:spLocks noChangeArrowheads="1"/>
          </p:cNvSpPr>
          <p:nvPr/>
        </p:nvSpPr>
        <p:spPr bwMode="auto">
          <a:xfrm>
            <a:off x="387350" y="3124200"/>
            <a:ext cx="3894138" cy="9159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u="sng" baseline="0"/>
              <a:t>What data is stored ?</a:t>
            </a:r>
          </a:p>
          <a:p>
            <a:pPr algn="l"/>
            <a:r>
              <a:rPr lang="en-US" baseline="0"/>
              <a:t>    describe data properties such as </a:t>
            </a:r>
          </a:p>
          <a:p>
            <a:pPr algn="l"/>
            <a:r>
              <a:rPr lang="en-US" baseline="0"/>
              <a:t>    data semantics, data relationships</a:t>
            </a:r>
          </a:p>
        </p:txBody>
      </p:sp>
      <p:sp>
        <p:nvSpPr>
          <p:cNvPr id="488463" name="Text Box 15"/>
          <p:cNvSpPr txBox="1">
            <a:spLocks noChangeArrowheads="1"/>
          </p:cNvSpPr>
          <p:nvPr/>
        </p:nvSpPr>
        <p:spPr bwMode="auto">
          <a:xfrm>
            <a:off x="228600" y="1219200"/>
            <a:ext cx="2597150" cy="9159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b="1" u="sng" baseline="0"/>
              <a:t>What data users and application programs  see ? </a:t>
            </a:r>
            <a:endParaRPr lang="en-US" baseline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Data Abstraction</a:t>
            </a:r>
          </a:p>
        </p:txBody>
      </p:sp>
      <p:sp>
        <p:nvSpPr>
          <p:cNvPr id="488451" name="Rectangle 3"/>
          <p:cNvSpPr>
            <a:spLocks noChangeArrowheads="1"/>
          </p:cNvSpPr>
          <p:nvPr/>
        </p:nvSpPr>
        <p:spPr bwMode="auto">
          <a:xfrm>
            <a:off x="4419600" y="3200400"/>
            <a:ext cx="2514600" cy="1219200"/>
          </a:xfrm>
          <a:prstGeom prst="rect">
            <a:avLst/>
          </a:prstGeom>
          <a:noFill/>
          <a:ln w="38100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Logical</a:t>
            </a:r>
          </a:p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Level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4495800" y="5029200"/>
            <a:ext cx="2514600" cy="1219200"/>
          </a:xfrm>
          <a:prstGeom prst="rect">
            <a:avLst/>
          </a:prstGeom>
          <a:noFill/>
          <a:ln w="38100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baseline="0">
                <a:solidFill>
                  <a:srgbClr val="FF0000"/>
                </a:solidFill>
              </a:rPr>
              <a:t>Physical </a:t>
            </a:r>
          </a:p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Level</a:t>
            </a:r>
          </a:p>
        </p:txBody>
      </p:sp>
      <p:sp>
        <p:nvSpPr>
          <p:cNvPr id="488453" name="Line 5"/>
          <p:cNvSpPr>
            <a:spLocks noChangeShapeType="1"/>
          </p:cNvSpPr>
          <p:nvPr/>
        </p:nvSpPr>
        <p:spPr bwMode="auto">
          <a:xfrm>
            <a:off x="5715000" y="25908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8454" name="Line 6"/>
          <p:cNvSpPr>
            <a:spLocks noChangeShapeType="1"/>
          </p:cNvSpPr>
          <p:nvPr/>
        </p:nvSpPr>
        <p:spPr bwMode="auto">
          <a:xfrm>
            <a:off x="5715000" y="44196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71800" y="1447800"/>
            <a:ext cx="5638800" cy="1143000"/>
            <a:chOff x="1632" y="864"/>
            <a:chExt cx="3888" cy="960"/>
          </a:xfrm>
        </p:grpSpPr>
        <p:sp>
          <p:nvSpPr>
            <p:cNvPr id="82955" name="Rectangle 8"/>
            <p:cNvSpPr>
              <a:spLocks noChangeArrowheads="1"/>
            </p:cNvSpPr>
            <p:nvPr/>
          </p:nvSpPr>
          <p:spPr bwMode="auto">
            <a:xfrm>
              <a:off x="1632" y="864"/>
              <a:ext cx="3888" cy="960"/>
            </a:xfrm>
            <a:prstGeom prst="rect">
              <a:avLst/>
            </a:prstGeom>
            <a:noFill/>
            <a:ln w="38100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 baseline="0">
                  <a:solidFill>
                    <a:srgbClr val="FF0000"/>
                  </a:solidFill>
                </a:rPr>
                <a:t>View Level</a:t>
              </a:r>
            </a:p>
          </p:txBody>
        </p:sp>
        <p:sp>
          <p:nvSpPr>
            <p:cNvPr id="82956" name="Rectangle 9"/>
            <p:cNvSpPr>
              <a:spLocks noChangeArrowheads="1"/>
            </p:cNvSpPr>
            <p:nvPr/>
          </p:nvSpPr>
          <p:spPr bwMode="auto">
            <a:xfrm>
              <a:off x="1872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1</a:t>
              </a:r>
            </a:p>
          </p:txBody>
        </p:sp>
        <p:sp>
          <p:nvSpPr>
            <p:cNvPr id="82957" name="Rectangle 10"/>
            <p:cNvSpPr>
              <a:spLocks noChangeArrowheads="1"/>
            </p:cNvSpPr>
            <p:nvPr/>
          </p:nvSpPr>
          <p:spPr bwMode="auto">
            <a:xfrm>
              <a:off x="2880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2</a:t>
              </a:r>
            </a:p>
          </p:txBody>
        </p:sp>
        <p:sp>
          <p:nvSpPr>
            <p:cNvPr id="82958" name="Rectangle 11"/>
            <p:cNvSpPr>
              <a:spLocks noChangeArrowheads="1"/>
            </p:cNvSpPr>
            <p:nvPr/>
          </p:nvSpPr>
          <p:spPr bwMode="auto">
            <a:xfrm>
              <a:off x="4608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n</a:t>
              </a:r>
            </a:p>
          </p:txBody>
        </p:sp>
        <p:sp>
          <p:nvSpPr>
            <p:cNvPr id="82959" name="Text Box 12"/>
            <p:cNvSpPr txBox="1">
              <a:spLocks noChangeArrowheads="1"/>
            </p:cNvSpPr>
            <p:nvPr/>
          </p:nvSpPr>
          <p:spPr bwMode="auto">
            <a:xfrm>
              <a:off x="3888" y="1056"/>
              <a:ext cx="432" cy="6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800" baseline="0"/>
                <a:t>…</a:t>
              </a:r>
            </a:p>
          </p:txBody>
        </p:sp>
      </p:grpSp>
      <p:sp>
        <p:nvSpPr>
          <p:cNvPr id="488462" name="Text Box 14"/>
          <p:cNvSpPr txBox="1">
            <a:spLocks noChangeArrowheads="1"/>
          </p:cNvSpPr>
          <p:nvPr/>
        </p:nvSpPr>
        <p:spPr bwMode="auto">
          <a:xfrm>
            <a:off x="0" y="2743200"/>
            <a:ext cx="3574982" cy="92333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baseline="0"/>
              <a:t>Logical Data Independence</a:t>
            </a:r>
          </a:p>
          <a:p>
            <a:pPr algn="l"/>
            <a:r>
              <a:rPr lang="en-US" i="1" baseline="0"/>
              <a:t>Protection from logical changes</a:t>
            </a:r>
          </a:p>
          <a:p>
            <a:pPr algn="l"/>
            <a:r>
              <a:rPr lang="en-US" i="1" baseline="0"/>
              <a:t>to the schema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3352800" y="2667000"/>
            <a:ext cx="228600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0" y="4572000"/>
            <a:ext cx="3384640" cy="92333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baseline="0"/>
              <a:t>Physical Data Independence</a:t>
            </a:r>
          </a:p>
          <a:p>
            <a:pPr algn="l"/>
            <a:r>
              <a:rPr lang="en-US" i="1" baseline="0"/>
              <a:t>Protection from changes to the</a:t>
            </a:r>
          </a:p>
          <a:p>
            <a:pPr algn="l"/>
            <a:r>
              <a:rPr lang="en-US" i="1" baseline="0"/>
              <a:t>physical structure of the data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352800" y="4495800"/>
            <a:ext cx="228600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Data Abstractions: Example</a:t>
            </a:r>
          </a:p>
        </p:txBody>
      </p:sp>
      <p:sp>
        <p:nvSpPr>
          <p:cNvPr id="488451" name="Rectangle 3"/>
          <p:cNvSpPr>
            <a:spLocks noChangeArrowheads="1"/>
          </p:cNvSpPr>
          <p:nvPr/>
        </p:nvSpPr>
        <p:spPr bwMode="auto">
          <a:xfrm>
            <a:off x="4419600" y="3200400"/>
            <a:ext cx="2514600" cy="1219200"/>
          </a:xfrm>
          <a:prstGeom prst="rect">
            <a:avLst/>
          </a:prstGeom>
          <a:noFill/>
          <a:ln w="38100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Logical</a:t>
            </a:r>
          </a:p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Level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4495800" y="5029200"/>
            <a:ext cx="2514600" cy="1219200"/>
          </a:xfrm>
          <a:prstGeom prst="rect">
            <a:avLst/>
          </a:prstGeom>
          <a:noFill/>
          <a:ln w="38100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baseline="0">
                <a:solidFill>
                  <a:srgbClr val="FF0000"/>
                </a:solidFill>
              </a:rPr>
              <a:t>Physical </a:t>
            </a:r>
          </a:p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Level</a:t>
            </a:r>
          </a:p>
        </p:txBody>
      </p:sp>
      <p:sp>
        <p:nvSpPr>
          <p:cNvPr id="488453" name="Line 5"/>
          <p:cNvSpPr>
            <a:spLocks noChangeShapeType="1"/>
          </p:cNvSpPr>
          <p:nvPr/>
        </p:nvSpPr>
        <p:spPr bwMode="auto">
          <a:xfrm>
            <a:off x="5715000" y="25908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8454" name="Line 6"/>
          <p:cNvSpPr>
            <a:spLocks noChangeShapeType="1"/>
          </p:cNvSpPr>
          <p:nvPr/>
        </p:nvSpPr>
        <p:spPr bwMode="auto">
          <a:xfrm>
            <a:off x="5715000" y="44196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71800" y="1447800"/>
            <a:ext cx="5638800" cy="1143000"/>
            <a:chOff x="1632" y="864"/>
            <a:chExt cx="3888" cy="960"/>
          </a:xfrm>
        </p:grpSpPr>
        <p:sp>
          <p:nvSpPr>
            <p:cNvPr id="82955" name="Rectangle 8"/>
            <p:cNvSpPr>
              <a:spLocks noChangeArrowheads="1"/>
            </p:cNvSpPr>
            <p:nvPr/>
          </p:nvSpPr>
          <p:spPr bwMode="auto">
            <a:xfrm>
              <a:off x="1632" y="864"/>
              <a:ext cx="3888" cy="960"/>
            </a:xfrm>
            <a:prstGeom prst="rect">
              <a:avLst/>
            </a:prstGeom>
            <a:noFill/>
            <a:ln w="38100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 baseline="0">
                  <a:solidFill>
                    <a:srgbClr val="FF0000"/>
                  </a:solidFill>
                </a:rPr>
                <a:t>View Level</a:t>
              </a:r>
            </a:p>
          </p:txBody>
        </p:sp>
        <p:sp>
          <p:nvSpPr>
            <p:cNvPr id="82956" name="Rectangle 9"/>
            <p:cNvSpPr>
              <a:spLocks noChangeArrowheads="1"/>
            </p:cNvSpPr>
            <p:nvPr/>
          </p:nvSpPr>
          <p:spPr bwMode="auto">
            <a:xfrm>
              <a:off x="1872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1</a:t>
              </a:r>
            </a:p>
          </p:txBody>
        </p:sp>
        <p:sp>
          <p:nvSpPr>
            <p:cNvPr id="82957" name="Rectangle 10"/>
            <p:cNvSpPr>
              <a:spLocks noChangeArrowheads="1"/>
            </p:cNvSpPr>
            <p:nvPr/>
          </p:nvSpPr>
          <p:spPr bwMode="auto">
            <a:xfrm>
              <a:off x="2880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2</a:t>
              </a:r>
            </a:p>
          </p:txBody>
        </p:sp>
        <p:sp>
          <p:nvSpPr>
            <p:cNvPr id="82958" name="Rectangle 11"/>
            <p:cNvSpPr>
              <a:spLocks noChangeArrowheads="1"/>
            </p:cNvSpPr>
            <p:nvPr/>
          </p:nvSpPr>
          <p:spPr bwMode="auto">
            <a:xfrm>
              <a:off x="4608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n</a:t>
              </a:r>
            </a:p>
          </p:txBody>
        </p:sp>
        <p:sp>
          <p:nvSpPr>
            <p:cNvPr id="82959" name="Text Box 12"/>
            <p:cNvSpPr txBox="1">
              <a:spLocks noChangeArrowheads="1"/>
            </p:cNvSpPr>
            <p:nvPr/>
          </p:nvSpPr>
          <p:spPr bwMode="auto">
            <a:xfrm>
              <a:off x="3888" y="1056"/>
              <a:ext cx="432" cy="6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800" baseline="0"/>
                <a:t>…</a:t>
              </a:r>
            </a:p>
          </p:txBody>
        </p:sp>
      </p:grpSp>
      <p:sp>
        <p:nvSpPr>
          <p:cNvPr id="488462" name="Text Box 14"/>
          <p:cNvSpPr txBox="1">
            <a:spLocks noChangeArrowheads="1"/>
          </p:cNvSpPr>
          <p:nvPr/>
        </p:nvSpPr>
        <p:spPr bwMode="auto">
          <a:xfrm>
            <a:off x="0" y="3048000"/>
            <a:ext cx="3318001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baseline="0"/>
              <a:t>Logical Schema</a:t>
            </a:r>
          </a:p>
          <a:p>
            <a:pPr algn="l"/>
            <a:r>
              <a:rPr lang="en-US" i="1" baseline="0"/>
              <a:t>students(sid, name, major, …)</a:t>
            </a:r>
          </a:p>
          <a:p>
            <a:pPr algn="l"/>
            <a:r>
              <a:rPr lang="en-US" i="1" baseline="0"/>
              <a:t>courses(cid, name, …)</a:t>
            </a:r>
          </a:p>
          <a:p>
            <a:pPr algn="l"/>
            <a:r>
              <a:rPr lang="en-US" i="1" baseline="0"/>
              <a:t>enrolled(sid, cid, …)</a:t>
            </a:r>
          </a:p>
        </p:txBody>
      </p:sp>
      <p:sp>
        <p:nvSpPr>
          <p:cNvPr id="488463" name="Text Box 15"/>
          <p:cNvSpPr txBox="1">
            <a:spLocks noChangeArrowheads="1"/>
          </p:cNvSpPr>
          <p:nvPr/>
        </p:nvSpPr>
        <p:spPr bwMode="auto">
          <a:xfrm>
            <a:off x="0" y="1066800"/>
            <a:ext cx="3048000" cy="6463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baseline="0"/>
              <a:t>A View Schema</a:t>
            </a:r>
          </a:p>
          <a:p>
            <a:pPr algn="l"/>
            <a:r>
              <a:rPr lang="en-US" i="1" baseline="0"/>
              <a:t>course_info(#registered,…)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0" y="5029200"/>
            <a:ext cx="5029200" cy="92333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baseline="0"/>
              <a:t>Physical Schema</a:t>
            </a:r>
          </a:p>
          <a:p>
            <a:pPr algn="l"/>
            <a:r>
              <a:rPr lang="en-US" i="1" baseline="0"/>
              <a:t>all students in one file ordered by sid</a:t>
            </a:r>
          </a:p>
          <a:p>
            <a:pPr algn="l"/>
            <a:r>
              <a:rPr lang="en-US" i="1" baseline="0"/>
              <a:t>courses split into multiple files by colleges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715000"/>
          </a:xfrm>
        </p:spPr>
        <p:txBody>
          <a:bodyPr/>
          <a:lstStyle/>
          <a:p>
            <a:r>
              <a:rPr lang="en-US" sz="2400" dirty="0"/>
              <a:t>A DBMS is a software system designed to store, manage,	 facilitate access to databases</a:t>
            </a:r>
          </a:p>
          <a:p>
            <a:pPr lvl="2"/>
            <a:endParaRPr lang="en-US" sz="1800" dirty="0"/>
          </a:p>
          <a:p>
            <a:r>
              <a:rPr lang="en-US" sz="2400" dirty="0"/>
              <a:t>Provides:</a:t>
            </a:r>
          </a:p>
          <a:p>
            <a:pPr lvl="1"/>
            <a:r>
              <a:rPr lang="en-US" sz="2000" dirty="0"/>
              <a:t>Data Definition Language (DDL)</a:t>
            </a:r>
          </a:p>
          <a:p>
            <a:pPr lvl="2"/>
            <a:r>
              <a:rPr lang="en-US" sz="2000" dirty="0"/>
              <a:t>For defining and modifying the schemas</a:t>
            </a:r>
          </a:p>
          <a:p>
            <a:pPr lvl="1"/>
            <a:r>
              <a:rPr lang="en-US" sz="2000" dirty="0"/>
              <a:t>Data Manipulation Language (DML)</a:t>
            </a:r>
          </a:p>
          <a:p>
            <a:pPr lvl="2"/>
            <a:r>
              <a:rPr lang="en-US" sz="2000" dirty="0"/>
              <a:t>For retrieving, modifying, analyzing the data itself</a:t>
            </a:r>
          </a:p>
          <a:p>
            <a:pPr lvl="1"/>
            <a:r>
              <a:rPr lang="en-US" sz="2000" dirty="0"/>
              <a:t>Guarantees about correctness in presence of failures and concurrency, data semantics etc.</a:t>
            </a:r>
          </a:p>
          <a:p>
            <a:pPr lvl="2"/>
            <a:endParaRPr lang="en-US" sz="1800" dirty="0"/>
          </a:p>
          <a:p>
            <a:r>
              <a:rPr lang="en-US" sz="2400" dirty="0"/>
              <a:t>Common use patterns</a:t>
            </a:r>
          </a:p>
          <a:p>
            <a:pPr lvl="1"/>
            <a:r>
              <a:rPr lang="en-US" sz="2000" dirty="0"/>
              <a:t>Handling transactions (e.g. ATM Transactions, flight reservations)</a:t>
            </a:r>
          </a:p>
          <a:p>
            <a:pPr lvl="1"/>
            <a:r>
              <a:rPr lang="en-US" sz="2000" dirty="0"/>
              <a:t>Archival (storing historical data)</a:t>
            </a:r>
          </a:p>
          <a:p>
            <a:pPr lvl="1"/>
            <a:r>
              <a:rPr lang="en-US" sz="2000" dirty="0"/>
              <a:t>Analytics (e.g. identifying trends, </a:t>
            </a:r>
            <a:r>
              <a:rPr lang="en-US" sz="2000" b="1" dirty="0"/>
              <a:t>Data Mining</a:t>
            </a:r>
            <a:r>
              <a:rPr lang="en-US" sz="20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a Database </a:t>
            </a:r>
            <a:r>
              <a:rPr lang="en-US" u="sng" dirty="0" smtClean="0"/>
              <a:t>System 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715000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SQL</a:t>
            </a:r>
            <a:r>
              <a:rPr lang="en-US" sz="2400" dirty="0"/>
              <a:t> (sequel): Structured Query Language</a:t>
            </a:r>
          </a:p>
          <a:p>
            <a:pPr lvl="3"/>
            <a:endParaRPr lang="en-US" sz="1600" dirty="0"/>
          </a:p>
          <a:p>
            <a:r>
              <a:rPr lang="en-US" sz="2400" b="1" dirty="0">
                <a:solidFill>
                  <a:srgbClr val="FF0000"/>
                </a:solidFill>
              </a:rPr>
              <a:t>Data definition (DDL)</a:t>
            </a:r>
          </a:p>
          <a:p>
            <a:pPr lvl="1"/>
            <a:r>
              <a:rPr lang="en-US" sz="2400" b="1" dirty="0"/>
              <a:t>create table</a:t>
            </a:r>
            <a:r>
              <a:rPr lang="en-US" sz="2400" dirty="0"/>
              <a:t> </a:t>
            </a:r>
            <a:r>
              <a:rPr lang="en-US" sz="2400" i="1" dirty="0"/>
              <a:t>instructor</a:t>
            </a:r>
            <a:r>
              <a:rPr lang="en-US" sz="2400" dirty="0"/>
              <a:t> (</a:t>
            </a:r>
            <a:br>
              <a:rPr lang="en-US" sz="2400" dirty="0"/>
            </a:br>
            <a:r>
              <a:rPr lang="en-US" sz="2400" dirty="0"/>
              <a:t>                             </a:t>
            </a:r>
            <a:r>
              <a:rPr lang="en-US" sz="2400" i="1" dirty="0"/>
              <a:t>ID</a:t>
            </a:r>
            <a:r>
              <a:rPr lang="en-US" sz="2400" dirty="0"/>
              <a:t>                </a:t>
            </a:r>
            <a:r>
              <a:rPr lang="en-US" sz="2400" b="1" dirty="0"/>
              <a:t>char</a:t>
            </a:r>
            <a:r>
              <a:rPr lang="en-US" sz="2400" dirty="0"/>
              <a:t>(5),</a:t>
            </a:r>
            <a:br>
              <a:rPr lang="en-US" sz="2400" dirty="0"/>
            </a:br>
            <a:r>
              <a:rPr lang="en-US" sz="2400" dirty="0"/>
              <a:t>                             </a:t>
            </a:r>
            <a:r>
              <a:rPr lang="en-US" sz="2400" i="1" dirty="0"/>
              <a:t>name           </a:t>
            </a:r>
            <a:r>
              <a:rPr lang="en-US" sz="2400" b="1" dirty="0" err="1"/>
              <a:t>varchar</a:t>
            </a:r>
            <a:r>
              <a:rPr lang="en-US" sz="2400" dirty="0"/>
              <a:t>(20)</a:t>
            </a:r>
            <a:r>
              <a:rPr lang="en-US" sz="2400" b="1" dirty="0"/>
              <a:t>,</a:t>
            </a:r>
            <a:r>
              <a:rPr lang="en-US" sz="2400" b="1" i="1" dirty="0"/>
              <a:t/>
            </a:r>
            <a:br>
              <a:rPr lang="en-US" sz="2400" b="1" i="1" dirty="0"/>
            </a:br>
            <a:r>
              <a:rPr lang="en-US" sz="2400" b="1" i="1" dirty="0"/>
              <a:t>                             </a:t>
            </a:r>
            <a:r>
              <a:rPr lang="en-US" sz="2400" i="1" dirty="0" err="1"/>
              <a:t>dept_name</a:t>
            </a:r>
            <a:r>
              <a:rPr lang="en-US" sz="2400" i="1" dirty="0"/>
              <a:t>  </a:t>
            </a:r>
            <a:r>
              <a:rPr lang="en-US" sz="2400" b="1" dirty="0" err="1"/>
              <a:t>varchar</a:t>
            </a:r>
            <a:r>
              <a:rPr lang="en-US" sz="2400" dirty="0"/>
              <a:t>(20),</a:t>
            </a:r>
            <a:br>
              <a:rPr lang="en-US" sz="2400" dirty="0"/>
            </a:br>
            <a:r>
              <a:rPr lang="en-US" sz="2400" dirty="0"/>
              <a:t>                             </a:t>
            </a:r>
            <a:r>
              <a:rPr lang="en-US" sz="2400" i="1" dirty="0"/>
              <a:t>salary</a:t>
            </a:r>
            <a:r>
              <a:rPr lang="en-US" sz="2400" dirty="0"/>
              <a:t>           </a:t>
            </a:r>
            <a:r>
              <a:rPr lang="en-US" sz="2400" b="1" dirty="0"/>
              <a:t>numeric</a:t>
            </a:r>
            <a:r>
              <a:rPr lang="en-US" sz="2400" dirty="0"/>
              <a:t>(8,2))</a:t>
            </a:r>
          </a:p>
          <a:p>
            <a:pPr lvl="4"/>
            <a:endParaRPr lang="en-US" sz="2500" dirty="0"/>
          </a:p>
          <a:p>
            <a:r>
              <a:rPr lang="en-US" sz="2400" b="1" dirty="0">
                <a:solidFill>
                  <a:srgbClr val="FF0000"/>
                </a:solidFill>
              </a:rPr>
              <a:t>Data manipulation (DML)</a:t>
            </a:r>
          </a:p>
          <a:p>
            <a:pPr lvl="1"/>
            <a:r>
              <a:rPr lang="en-US" sz="2400" dirty="0"/>
              <a:t>Example: Find the name of the instructor with ID 22222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1" dirty="0"/>
              <a:t>select	</a:t>
            </a:r>
            <a:r>
              <a:rPr lang="en-US" sz="2400" i="1" dirty="0"/>
              <a:t>name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1" dirty="0"/>
              <a:t>from	</a:t>
            </a:r>
            <a:r>
              <a:rPr lang="en-US" sz="2400" i="1" dirty="0"/>
              <a:t>instructor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1" dirty="0"/>
              <a:t>where</a:t>
            </a:r>
            <a:r>
              <a:rPr lang="en-US" sz="2400" dirty="0"/>
              <a:t>	</a:t>
            </a:r>
            <a:r>
              <a:rPr lang="en-US" sz="2400" i="1" dirty="0" err="1"/>
              <a:t>instructor.ID</a:t>
            </a:r>
            <a:r>
              <a:rPr lang="en-US" sz="2400" i="1" dirty="0"/>
              <a:t> </a:t>
            </a:r>
            <a:r>
              <a:rPr lang="en-US" sz="2400" dirty="0"/>
              <a:t>= ‘22222’</a:t>
            </a:r>
          </a:p>
          <a:p>
            <a:pPr lvl="1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731838"/>
          </a:xfrm>
        </p:spPr>
        <p:txBody>
          <a:bodyPr>
            <a:normAutofit/>
          </a:bodyPr>
          <a:lstStyle/>
          <a:p>
            <a:r>
              <a:rPr lang="en-US"/>
              <a:t>Relational DBMS: SQL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105400"/>
          </a:xfrm>
        </p:spPr>
        <p:txBody>
          <a:bodyPr/>
          <a:lstStyle/>
          <a:p>
            <a:r>
              <a:rPr lang="en-US" sz="2400" dirty="0" smtClean="0"/>
              <a:t>Relational </a:t>
            </a:r>
            <a:r>
              <a:rPr lang="en-US" sz="2400" dirty="0" err="1" smtClean="0"/>
              <a:t>DBMSs</a:t>
            </a:r>
            <a:endParaRPr lang="en-US" sz="2400" dirty="0" smtClean="0"/>
          </a:p>
          <a:p>
            <a:pPr lvl="1"/>
            <a:r>
              <a:rPr lang="en-US" sz="2000" dirty="0" smtClean="0"/>
              <a:t>Oracle, IBM DB2, Microsoft SQL Server, Sybase</a:t>
            </a:r>
          </a:p>
          <a:p>
            <a:pPr lvl="6"/>
            <a:endParaRPr lang="en-US" sz="1300" dirty="0" smtClean="0"/>
          </a:p>
          <a:p>
            <a:r>
              <a:rPr lang="en-US" sz="2400" dirty="0" smtClean="0"/>
              <a:t>Open source alternatives</a:t>
            </a:r>
          </a:p>
          <a:p>
            <a:pPr lvl="1"/>
            <a:r>
              <a:rPr lang="en-US" sz="2000" dirty="0" smtClean="0"/>
              <a:t>MySQL, </a:t>
            </a:r>
            <a:r>
              <a:rPr lang="en-US" sz="2000" dirty="0" err="1" smtClean="0">
                <a:solidFill>
                  <a:srgbClr val="FF0000"/>
                </a:solidFill>
              </a:rPr>
              <a:t>PostgreSQL</a:t>
            </a:r>
            <a:r>
              <a:rPr lang="en-US" sz="2000" dirty="0" smtClean="0"/>
              <a:t>, </a:t>
            </a:r>
            <a:r>
              <a:rPr lang="en-US" sz="2000" dirty="0" smtClean="0"/>
              <a:t>SQLite (primarily embedded), </a:t>
            </a:r>
            <a:r>
              <a:rPr lang="en-US" sz="2000" dirty="0" smtClean="0"/>
              <a:t>Apache </a:t>
            </a:r>
            <a:r>
              <a:rPr lang="en-US" sz="2000" dirty="0" smtClean="0"/>
              <a:t>Derby, </a:t>
            </a:r>
            <a:r>
              <a:rPr lang="en-US" sz="2000" dirty="0" err="1" smtClean="0"/>
              <a:t>BerkeleyDB</a:t>
            </a:r>
            <a:r>
              <a:rPr lang="en-US" sz="2000" dirty="0" smtClean="0"/>
              <a:t> (mainly a storage engine – no SQL), neo4j (graph data) …</a:t>
            </a:r>
          </a:p>
          <a:p>
            <a:pPr lvl="6"/>
            <a:endParaRPr lang="en-US" sz="1300" dirty="0" smtClean="0"/>
          </a:p>
          <a:p>
            <a:r>
              <a:rPr lang="en-US" sz="2400" dirty="0" smtClean="0"/>
              <a:t>Data Warehousing Solutions</a:t>
            </a:r>
          </a:p>
          <a:p>
            <a:pPr lvl="1"/>
            <a:r>
              <a:rPr lang="en-US" sz="2000" dirty="0" smtClean="0"/>
              <a:t>Geared towards very large volumes of data and on analyzing them</a:t>
            </a:r>
          </a:p>
          <a:p>
            <a:pPr lvl="1"/>
            <a:r>
              <a:rPr lang="en-US" sz="2000" dirty="0" smtClean="0"/>
              <a:t>Long list: </a:t>
            </a:r>
            <a:r>
              <a:rPr lang="en-US" sz="2000" dirty="0" err="1" smtClean="0"/>
              <a:t>Teradata</a:t>
            </a:r>
            <a:r>
              <a:rPr lang="en-US" sz="2000" dirty="0" smtClean="0"/>
              <a:t>, Oracle </a:t>
            </a:r>
            <a:r>
              <a:rPr lang="en-US" sz="2000" dirty="0" err="1" smtClean="0"/>
              <a:t>Exadata</a:t>
            </a:r>
            <a:r>
              <a:rPr lang="en-US" sz="2000" dirty="0" smtClean="0"/>
              <a:t>, </a:t>
            </a:r>
            <a:r>
              <a:rPr lang="en-US" sz="2000" dirty="0" err="1" smtClean="0"/>
              <a:t>Netezza</a:t>
            </a:r>
            <a:r>
              <a:rPr lang="en-US" sz="2000" dirty="0" smtClean="0"/>
              <a:t> (based on </a:t>
            </a:r>
            <a:r>
              <a:rPr lang="en-US" sz="2000" dirty="0" err="1" smtClean="0"/>
              <a:t>FPGAs</a:t>
            </a:r>
            <a:r>
              <a:rPr lang="en-US" sz="2000" dirty="0" smtClean="0"/>
              <a:t>), Aster Data (founded 2005), </a:t>
            </a:r>
            <a:r>
              <a:rPr lang="en-US" sz="2000" dirty="0" err="1" smtClean="0"/>
              <a:t>Vertica</a:t>
            </a:r>
            <a:r>
              <a:rPr lang="en-US" sz="2000" dirty="0" smtClean="0"/>
              <a:t> (column-based), </a:t>
            </a:r>
            <a:r>
              <a:rPr lang="en-US" sz="2000" dirty="0" err="1" smtClean="0"/>
              <a:t>Kickfire</a:t>
            </a:r>
            <a:r>
              <a:rPr lang="en-US" sz="2000" dirty="0" smtClean="0"/>
              <a:t>, </a:t>
            </a:r>
            <a:r>
              <a:rPr lang="en-US" sz="2000" dirty="0" err="1" smtClean="0"/>
              <a:t>Xtremedata</a:t>
            </a:r>
            <a:r>
              <a:rPr lang="en-US" sz="2000" dirty="0" smtClean="0"/>
              <a:t> (released 2009), Sybase IQ, </a:t>
            </a:r>
            <a:r>
              <a:rPr lang="en-US" sz="2000" dirty="0" err="1" smtClean="0"/>
              <a:t>Greenplum</a:t>
            </a:r>
            <a:r>
              <a:rPr lang="en-US" sz="2000" dirty="0" smtClean="0"/>
              <a:t> (eBay, Fox Networks use them)</a:t>
            </a:r>
          </a:p>
          <a:p>
            <a:pPr lvl="1"/>
            <a:r>
              <a:rPr lang="en-US" sz="2000" dirty="0" smtClean="0"/>
              <a:t>Usually sell package/services and charge per TB of managed data</a:t>
            </a:r>
          </a:p>
          <a:p>
            <a:pPr lvl="1"/>
            <a:r>
              <a:rPr lang="en-US" sz="2000" dirty="0" smtClean="0"/>
              <a:t>Many (especially recent ones) start with </a:t>
            </a:r>
            <a:r>
              <a:rPr lang="en-US" sz="2000" dirty="0" err="1" smtClean="0"/>
              <a:t>MySQL</a:t>
            </a:r>
            <a:r>
              <a:rPr lang="en-US" sz="2000" dirty="0" smtClean="0"/>
              <a:t> or </a:t>
            </a:r>
            <a:r>
              <a:rPr lang="en-US" sz="2000" dirty="0" err="1" smtClean="0"/>
              <a:t>PostgreSQL</a:t>
            </a:r>
            <a:r>
              <a:rPr lang="en-US" sz="2000" dirty="0" smtClean="0"/>
              <a:t> and make them parallel/faster etc..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Industry Outlook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Sign up for Piazza !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Set up the computing environment </a:t>
            </a:r>
            <a:r>
              <a:rPr lang="en-US" dirty="0" smtClean="0">
                <a:latin typeface="Calibri" charset="0"/>
              </a:rPr>
              <a:t>(project0)</a:t>
            </a:r>
            <a:r>
              <a:rPr lang="en-US" dirty="0" smtClean="0">
                <a:latin typeface="Calibri" charset="0"/>
              </a:rPr>
              <a:t>, and make sure you can run </a:t>
            </a:r>
            <a:r>
              <a:rPr lang="en-US" dirty="0" err="1" smtClean="0">
                <a:latin typeface="Calibri" charset="0"/>
              </a:rPr>
              <a:t>Vagrant+VirtualBox</a:t>
            </a:r>
            <a:r>
              <a:rPr lang="en-US" dirty="0" smtClean="0">
                <a:latin typeface="Calibri" charset="0"/>
              </a:rPr>
              <a:t>, </a:t>
            </a:r>
            <a:r>
              <a:rPr lang="en-US" dirty="0" err="1" smtClean="0">
                <a:latin typeface="Calibri" charset="0"/>
              </a:rPr>
              <a:t>PostgreSQL</a:t>
            </a:r>
            <a:r>
              <a:rPr lang="en-US" dirty="0" smtClean="0">
                <a:latin typeface="Calibri" charset="0"/>
              </a:rPr>
              <a:t>, </a:t>
            </a:r>
            <a:r>
              <a:rPr lang="en-US" dirty="0" err="1" smtClean="0">
                <a:latin typeface="Calibri" charset="0"/>
              </a:rPr>
              <a:t>IPython</a:t>
            </a:r>
            <a:r>
              <a:rPr lang="en-US" dirty="0" smtClean="0">
                <a:latin typeface="Calibri" charset="0"/>
              </a:rPr>
              <a:t>, etc.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Upcoming: Reading Homework 1, </a:t>
            </a:r>
            <a:r>
              <a:rPr lang="en-US" dirty="0" smtClean="0">
                <a:latin typeface="Calibri" charset="0"/>
              </a:rPr>
              <a:t>Project 1: SQL</a:t>
            </a:r>
            <a:endParaRPr lang="en-US" dirty="0" smtClean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</p:txBody>
      </p:sp>
      <p:sp>
        <p:nvSpPr>
          <p:cNvPr id="3686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Some To-Dos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7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105400"/>
          </a:xfrm>
        </p:spPr>
        <p:txBody>
          <a:bodyPr/>
          <a:lstStyle/>
          <a:p>
            <a:r>
              <a:rPr lang="en-US" sz="2400" dirty="0" smtClean="0"/>
              <a:t>Ongoing debate/issue </a:t>
            </a:r>
          </a:p>
          <a:p>
            <a:pPr lvl="1"/>
            <a:r>
              <a:rPr lang="en-US" sz="2000" dirty="0" smtClean="0"/>
              <a:t>Cloud computing seems to eschew </a:t>
            </a:r>
            <a:r>
              <a:rPr lang="en-US" sz="2000" dirty="0" err="1" smtClean="0"/>
              <a:t>DBMSs</a:t>
            </a:r>
            <a:r>
              <a:rPr lang="en-US" sz="2000" dirty="0" smtClean="0"/>
              <a:t> in favor of homegrown solutions</a:t>
            </a:r>
          </a:p>
          <a:p>
            <a:pPr lvl="1"/>
            <a:r>
              <a:rPr lang="en-US" sz="2000" dirty="0" smtClean="0"/>
              <a:t>E.g. Google, </a:t>
            </a:r>
            <a:r>
              <a:rPr lang="en-US" sz="2000" dirty="0" err="1" smtClean="0"/>
              <a:t>Facebook</a:t>
            </a:r>
            <a:r>
              <a:rPr lang="en-US" sz="2000" dirty="0" smtClean="0"/>
              <a:t>, Amazon etc…</a:t>
            </a:r>
          </a:p>
          <a:p>
            <a:pPr lvl="3"/>
            <a:endParaRPr lang="en-US" sz="1400" dirty="0" smtClean="0"/>
          </a:p>
          <a:p>
            <a:r>
              <a:rPr lang="en-US" sz="2400" dirty="0" err="1" smtClean="0"/>
              <a:t>MapReduce</a:t>
            </a:r>
            <a:r>
              <a:rPr lang="en-US" sz="2400" dirty="0" smtClean="0"/>
              <a:t>: A paradigm for large-scale data analysis</a:t>
            </a:r>
          </a:p>
          <a:p>
            <a:pPr lvl="1"/>
            <a:r>
              <a:rPr lang="en-US" sz="2000" dirty="0" err="1" smtClean="0"/>
              <a:t>Hadoop</a:t>
            </a:r>
            <a:r>
              <a:rPr lang="en-US" sz="2000" dirty="0" smtClean="0"/>
              <a:t>: An open source implementation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Apache Spark</a:t>
            </a:r>
            <a:r>
              <a:rPr lang="en-US" sz="2000" dirty="0" smtClean="0"/>
              <a:t>: a better open source implementation</a:t>
            </a:r>
          </a:p>
          <a:p>
            <a:pPr lvl="3"/>
            <a:endParaRPr lang="en-US" sz="1400" dirty="0" smtClean="0"/>
          </a:p>
          <a:p>
            <a:r>
              <a:rPr lang="en-US" sz="2400" dirty="0" smtClean="0"/>
              <a:t>Why ? </a:t>
            </a:r>
          </a:p>
          <a:p>
            <a:pPr lvl="1"/>
            <a:r>
              <a:rPr lang="en-US" sz="2000" dirty="0" err="1" smtClean="0"/>
              <a:t>DBMSs</a:t>
            </a:r>
            <a:r>
              <a:rPr lang="en-US" sz="2000" dirty="0" smtClean="0"/>
              <a:t> can’t scale to the needs, not fault-tolerant enough</a:t>
            </a:r>
          </a:p>
          <a:p>
            <a:pPr lvl="2"/>
            <a:r>
              <a:rPr lang="en-US" sz="1800" dirty="0" smtClean="0"/>
              <a:t>These apps don’t need things like transactions, that complicate </a:t>
            </a:r>
            <a:r>
              <a:rPr lang="en-US" sz="1800" dirty="0" err="1" smtClean="0"/>
              <a:t>DBMSs</a:t>
            </a:r>
            <a:r>
              <a:rPr lang="en-US" sz="1800" dirty="0" smtClean="0"/>
              <a:t> (???)</a:t>
            </a:r>
          </a:p>
          <a:p>
            <a:pPr lvl="1"/>
            <a:r>
              <a:rPr lang="en-US" sz="2000" dirty="0" err="1" smtClean="0"/>
              <a:t>Mapreduce</a:t>
            </a:r>
            <a:r>
              <a:rPr lang="en-US" sz="2000" dirty="0" smtClean="0"/>
              <a:t> favors Unix-style programming, doesn’t require SQL</a:t>
            </a:r>
          </a:p>
          <a:p>
            <a:pPr lvl="2"/>
            <a:r>
              <a:rPr lang="en-US" sz="2000" dirty="0" smtClean="0"/>
              <a:t>Try writing </a:t>
            </a:r>
            <a:r>
              <a:rPr lang="en-US" sz="2000" dirty="0" err="1" smtClean="0"/>
              <a:t>SVMs</a:t>
            </a:r>
            <a:r>
              <a:rPr lang="en-US" sz="2000" dirty="0" smtClean="0"/>
              <a:t> or decision trees in SQL</a:t>
            </a:r>
          </a:p>
          <a:p>
            <a:pPr lvl="1"/>
            <a:r>
              <a:rPr lang="en-US" sz="2000" dirty="0" smtClean="0"/>
              <a:t>Cost</a:t>
            </a:r>
          </a:p>
          <a:p>
            <a:pPr lvl="2"/>
            <a:r>
              <a:rPr lang="en-US" dirty="0" smtClean="0"/>
              <a:t>Companies like </a:t>
            </a:r>
            <a:r>
              <a:rPr lang="en-US" dirty="0" err="1" smtClean="0"/>
              <a:t>Teradata</a:t>
            </a:r>
            <a:r>
              <a:rPr lang="en-US" dirty="0" smtClean="0"/>
              <a:t> may charge $100,000 per TB of data managed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Scale Data Management,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5029200"/>
          </a:xfrm>
          <a:solidFill>
            <a:schemeClr val="bg1"/>
          </a:solidFill>
        </p:spPr>
        <p:txBody>
          <a:bodyPr/>
          <a:lstStyle/>
          <a:p>
            <a:pPr lvl="5">
              <a:buNone/>
            </a:pPr>
            <a:endParaRPr lang="en-US" sz="1600" dirty="0" smtClean="0"/>
          </a:p>
          <a:p>
            <a:r>
              <a:rPr lang="en-US" sz="2400" dirty="0" err="1" smtClean="0"/>
              <a:t>Bigtable</a:t>
            </a:r>
            <a:r>
              <a:rPr lang="en-US" sz="2400" dirty="0" smtClean="0"/>
              <a:t>-like</a:t>
            </a:r>
          </a:p>
          <a:p>
            <a:pPr lvl="1"/>
            <a:r>
              <a:rPr lang="en-US" sz="2000" dirty="0" smtClean="0"/>
              <a:t>Called “key-value stores”</a:t>
            </a:r>
          </a:p>
          <a:p>
            <a:pPr lvl="1"/>
            <a:r>
              <a:rPr lang="en-US" sz="2000" dirty="0" smtClean="0"/>
              <a:t>Think highly distributed hash tables</a:t>
            </a:r>
          </a:p>
          <a:p>
            <a:pPr lvl="1"/>
            <a:r>
              <a:rPr lang="en-US" sz="2000" dirty="0" smtClean="0"/>
              <a:t>Allow some transactional capabilities – still evolving area</a:t>
            </a:r>
          </a:p>
          <a:p>
            <a:pPr lvl="1"/>
            <a:r>
              <a:rPr lang="en-US" sz="2000" dirty="0" smtClean="0"/>
              <a:t>PNUTS (Yahoo), </a:t>
            </a:r>
            <a:r>
              <a:rPr lang="en-US" sz="2000" dirty="0" smtClean="0">
                <a:solidFill>
                  <a:srgbClr val="FF0000"/>
                </a:solidFill>
              </a:rPr>
              <a:t>Apache Cassandra </a:t>
            </a:r>
            <a:r>
              <a:rPr lang="en-US" sz="2000" dirty="0" smtClean="0"/>
              <a:t>(Facebook), Dynamo (Amazon), and many many others</a:t>
            </a:r>
          </a:p>
          <a:p>
            <a:pPr lvl="2"/>
            <a:endParaRPr lang="en-US" sz="1800" dirty="0" err="1" smtClean="0"/>
          </a:p>
          <a:p>
            <a:r>
              <a:rPr lang="en-US" sz="2400" dirty="0" err="1" smtClean="0"/>
              <a:t>Mapreduce</a:t>
            </a:r>
            <a:r>
              <a:rPr lang="en-US" sz="2400" dirty="0" smtClean="0"/>
              <a:t>-like</a:t>
            </a:r>
          </a:p>
          <a:p>
            <a:pPr lvl="1"/>
            <a:r>
              <a:rPr lang="en-US" sz="2000" dirty="0" err="1" smtClean="0"/>
              <a:t>Hadoop</a:t>
            </a:r>
            <a:r>
              <a:rPr lang="en-US" sz="2000" dirty="0" smtClean="0"/>
              <a:t> (open source), Pig (@Yahoo), Dryad (@Microsoft), Spark</a:t>
            </a:r>
          </a:p>
          <a:p>
            <a:pPr lvl="1"/>
            <a:r>
              <a:rPr lang="en-US" sz="2000" dirty="0" smtClean="0"/>
              <a:t>Amazon EC2 Framework</a:t>
            </a:r>
          </a:p>
          <a:p>
            <a:pPr lvl="1"/>
            <a:r>
              <a:rPr lang="en-US" sz="2000" dirty="0" smtClean="0"/>
              <a:t>Not really a database – but increasing declarative SQL-like capabilities are being added (e.g. HIVE at </a:t>
            </a:r>
            <a:r>
              <a:rPr lang="en-US" sz="2000" dirty="0" err="1" smtClean="0"/>
              <a:t>Facebook</a:t>
            </a:r>
            <a:r>
              <a:rPr lang="en-US" sz="2000" dirty="0" smtClean="0"/>
              <a:t>)</a:t>
            </a:r>
          </a:p>
          <a:p>
            <a:pPr lvl="3"/>
            <a:endParaRPr lang="en-US" sz="1600" dirty="0" smtClean="0"/>
          </a:p>
          <a:p>
            <a:r>
              <a:rPr lang="en-US" sz="2400" dirty="0" smtClean="0"/>
              <a:t>Much ongoing research in industry and academia</a:t>
            </a:r>
          </a:p>
          <a:p>
            <a:endParaRPr lang="en-US" sz="2400" dirty="0" smtClean="0"/>
          </a:p>
          <a:p>
            <a:pPr lvl="5"/>
            <a:endParaRPr lang="en-US" sz="1600" dirty="0" smtClean="0"/>
          </a:p>
          <a:p>
            <a:pPr lvl="1"/>
            <a:endParaRPr lang="en-US" sz="2000" dirty="0" smtClean="0"/>
          </a:p>
          <a:p>
            <a:pPr lvl="5"/>
            <a:endParaRPr lang="en-U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Industry Outlook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Data Models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Conceptual representation of the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Data Retrieval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How to ask questions of the database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How to answer those questions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Data Storage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How/where to store data, how to access it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Data Integrity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Manage crashes, concurrency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Manage semantic inconsistencies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Not fully disjoint categorization !!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Calibri" charset="0"/>
            </a:endParaRP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DBMS at a glance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libri" charset="0"/>
              </a:rPr>
              <a:t>We will mainly discuss structured data</a:t>
            </a:r>
          </a:p>
          <a:p>
            <a:pPr lvl="1"/>
            <a:r>
              <a:rPr lang="en-US" sz="2000" dirty="0" smtClean="0">
                <a:latin typeface="Calibri" charset="0"/>
              </a:rPr>
              <a:t>That can be represented in tabular forms (called Relational data)</a:t>
            </a:r>
          </a:p>
          <a:p>
            <a:pPr lvl="1"/>
            <a:r>
              <a:rPr lang="en-US" sz="2000" dirty="0" smtClean="0">
                <a:latin typeface="Calibri" charset="0"/>
              </a:rPr>
              <a:t>We will spend some time on XML</a:t>
            </a:r>
          </a:p>
          <a:p>
            <a:pPr lvl="1"/>
            <a:r>
              <a:rPr lang="en-US" sz="2000" dirty="0" smtClean="0">
                <a:latin typeface="Calibri" charset="0"/>
              </a:rPr>
              <a:t>We will also spend some time on </a:t>
            </a:r>
            <a:r>
              <a:rPr lang="en-US" sz="2000" dirty="0" err="1" smtClean="0">
                <a:latin typeface="Calibri" charset="0"/>
              </a:rPr>
              <a:t>Mapreduce</a:t>
            </a:r>
            <a:r>
              <a:rPr lang="en-US" sz="2000" dirty="0" smtClean="0">
                <a:latin typeface="Calibri" charset="0"/>
              </a:rPr>
              <a:t>-like stuff</a:t>
            </a:r>
          </a:p>
          <a:p>
            <a:pPr lvl="3"/>
            <a:endParaRPr lang="en-US" sz="1600" dirty="0" smtClean="0">
              <a:latin typeface="Calibri" charset="0"/>
            </a:endParaRPr>
          </a:p>
          <a:p>
            <a:r>
              <a:rPr lang="en-US" sz="2400" dirty="0" smtClean="0">
                <a:latin typeface="Calibri" charset="0"/>
              </a:rPr>
              <a:t>Still the biggest and most important business (?)</a:t>
            </a:r>
          </a:p>
          <a:p>
            <a:pPr lvl="1"/>
            <a:r>
              <a:rPr lang="en-US" sz="2000" dirty="0" smtClean="0">
                <a:latin typeface="Calibri" charset="0"/>
              </a:rPr>
              <a:t>Well defined problem with really good solutions that work</a:t>
            </a:r>
          </a:p>
          <a:p>
            <a:pPr lvl="2"/>
            <a:r>
              <a:rPr lang="en-US" sz="2000" dirty="0" smtClean="0">
                <a:latin typeface="Calibri" charset="0"/>
              </a:rPr>
              <a:t>Contrast </a:t>
            </a:r>
            <a:r>
              <a:rPr lang="en-US" sz="2000" dirty="0" err="1" smtClean="0">
                <a:latin typeface="Calibri" charset="0"/>
              </a:rPr>
              <a:t>XQuery</a:t>
            </a:r>
            <a:r>
              <a:rPr lang="en-US" sz="2000" dirty="0" smtClean="0">
                <a:latin typeface="Calibri" charset="0"/>
              </a:rPr>
              <a:t> for XML </a:t>
            </a:r>
            <a:r>
              <a:rPr lang="en-US" sz="2000" dirty="0" err="1" smtClean="0">
                <a:latin typeface="Calibri" charset="0"/>
              </a:rPr>
              <a:t>vs</a:t>
            </a:r>
            <a:r>
              <a:rPr lang="en-US" sz="2000" dirty="0" smtClean="0">
                <a:latin typeface="Calibri" charset="0"/>
              </a:rPr>
              <a:t> SQL for relational </a:t>
            </a:r>
          </a:p>
          <a:p>
            <a:pPr lvl="1"/>
            <a:r>
              <a:rPr lang="en-US" sz="2000" dirty="0" smtClean="0">
                <a:latin typeface="Calibri" charset="0"/>
              </a:rPr>
              <a:t>Solid technological foundations</a:t>
            </a:r>
          </a:p>
          <a:p>
            <a:pPr lvl="3"/>
            <a:endParaRPr lang="en-US" sz="1600" dirty="0" smtClean="0">
              <a:latin typeface="Calibri" charset="0"/>
            </a:endParaRPr>
          </a:p>
          <a:p>
            <a:r>
              <a:rPr lang="en-US" sz="2400" dirty="0" smtClean="0">
                <a:latin typeface="Calibri" charset="0"/>
              </a:rPr>
              <a:t>Many of the basic techniques however are directly applicable</a:t>
            </a:r>
          </a:p>
          <a:p>
            <a:pPr lvl="1"/>
            <a:r>
              <a:rPr lang="en-US" sz="2000" dirty="0" smtClean="0">
                <a:latin typeface="Calibri" charset="0"/>
              </a:rPr>
              <a:t>E.g. reliable data storage etc.</a:t>
            </a:r>
          </a:p>
          <a:p>
            <a:pPr lvl="1"/>
            <a:r>
              <a:rPr lang="en-US" sz="2000" dirty="0" smtClean="0">
                <a:latin typeface="Calibri" charset="0"/>
              </a:rPr>
              <a:t>Cf. Many recent attempts to add SQL-like capabilities, transactions to </a:t>
            </a:r>
            <a:r>
              <a:rPr lang="en-US" sz="2000" dirty="0" err="1" smtClean="0">
                <a:latin typeface="Calibri" charset="0"/>
              </a:rPr>
              <a:t>Mapreduce</a:t>
            </a:r>
            <a:r>
              <a:rPr lang="en-US" sz="2000" dirty="0" smtClean="0">
                <a:latin typeface="Calibri" charset="0"/>
              </a:rPr>
              <a:t> and related technologies</a:t>
            </a:r>
          </a:p>
          <a:p>
            <a:pPr lvl="2"/>
            <a:r>
              <a:rPr lang="en-US" sz="1800" dirty="0" smtClean="0">
                <a:latin typeface="Calibri" charset="0"/>
              </a:rPr>
              <a:t>E.g., Spark </a:t>
            </a:r>
            <a:r>
              <a:rPr lang="en-US" sz="1800" dirty="0" err="1" smtClean="0">
                <a:latin typeface="Calibri" charset="0"/>
              </a:rPr>
              <a:t>DataFrames</a:t>
            </a:r>
            <a:endParaRPr lang="en-US" sz="1800" dirty="0" smtClean="0">
              <a:latin typeface="Calibri" charset="0"/>
            </a:endParaRPr>
          </a:p>
        </p:txBody>
      </p:sp>
      <p:sp>
        <p:nvSpPr>
          <p:cNvPr id="4454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What we will cover…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458200" cy="5105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 smtClean="0">
                <a:latin typeface="Calibri" charset="0"/>
              </a:rPr>
              <a:t>representing information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>
                <a:latin typeface="Calibri" charset="0"/>
              </a:rPr>
              <a:t>data modeling</a:t>
            </a:r>
            <a:endParaRPr lang="en-US" sz="2000" i="1" dirty="0" smtClean="0">
              <a:solidFill>
                <a:srgbClr val="FF0000"/>
              </a:solidFill>
              <a:latin typeface="Calibri" charset="0"/>
            </a:endParaRPr>
          </a:p>
          <a:p>
            <a:pPr lvl="1">
              <a:spcAft>
                <a:spcPts val="600"/>
              </a:spcAft>
            </a:pPr>
            <a:r>
              <a:rPr lang="en-US" sz="2000" dirty="0" smtClean="0">
                <a:latin typeface="Calibri" charset="0"/>
              </a:rPr>
              <a:t>semantic constraints</a:t>
            </a:r>
            <a:endParaRPr lang="en-US" sz="2000" dirty="0" smtClean="0">
              <a:solidFill>
                <a:srgbClr val="FF0000"/>
              </a:solidFill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Calibri" charset="0"/>
              </a:rPr>
              <a:t>languages and systems for querying data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>
                <a:latin typeface="Calibri" charset="0"/>
              </a:rPr>
              <a:t>complex queries &amp; query semantics</a:t>
            </a:r>
            <a:endParaRPr lang="en-US" sz="2000" dirty="0" smtClean="0">
              <a:solidFill>
                <a:srgbClr val="FF0000"/>
              </a:solidFill>
              <a:latin typeface="Calibri" charset="0"/>
            </a:endParaRPr>
          </a:p>
          <a:p>
            <a:pPr lvl="1">
              <a:spcAft>
                <a:spcPts val="600"/>
              </a:spcAft>
            </a:pPr>
            <a:r>
              <a:rPr lang="en-US" sz="2000" dirty="0" smtClean="0">
                <a:latin typeface="Calibri" charset="0"/>
              </a:rPr>
              <a:t>over massive data sets</a:t>
            </a:r>
            <a:endParaRPr lang="en-US" sz="2000" dirty="0" smtClean="0">
              <a:solidFill>
                <a:srgbClr val="FF0000"/>
              </a:solidFill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Calibri" charset="0"/>
              </a:rPr>
              <a:t>concurrency control for data manipulation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>
                <a:latin typeface="Calibri" charset="0"/>
              </a:rPr>
              <a:t>ensuring transactional semantics</a:t>
            </a:r>
            <a:endParaRPr lang="en-US" sz="2000" dirty="0" smtClean="0">
              <a:solidFill>
                <a:srgbClr val="FF0000"/>
              </a:solidFill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Calibri" charset="0"/>
              </a:rPr>
              <a:t>reliable data storage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>
                <a:latin typeface="Calibri" charset="0"/>
              </a:rPr>
              <a:t>maintain data semantics even if you pull the plug</a:t>
            </a:r>
            <a:endParaRPr lang="en-US" sz="2000" dirty="0" smtClean="0">
              <a:solidFill>
                <a:srgbClr val="FF0000"/>
              </a:solidFill>
              <a:latin typeface="Calibri" charset="0"/>
            </a:endParaRPr>
          </a:p>
          <a:p>
            <a:pPr lvl="1">
              <a:spcAft>
                <a:spcPts val="600"/>
              </a:spcAft>
            </a:pPr>
            <a:r>
              <a:rPr lang="en-US" sz="2000" dirty="0" smtClean="0">
                <a:latin typeface="Calibri" charset="0"/>
              </a:rPr>
              <a:t>fault tolerance</a:t>
            </a:r>
            <a:endParaRPr lang="en-US" sz="2000" i="1" dirty="0" smtClean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What we will cover…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458200" cy="5105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 smtClean="0">
                <a:latin typeface="Calibri" charset="0"/>
              </a:rPr>
              <a:t>representing information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>
                <a:latin typeface="Calibri" charset="0"/>
              </a:rPr>
              <a:t>data modeling</a:t>
            </a:r>
            <a:r>
              <a:rPr lang="en-US" sz="2000" dirty="0" smtClean="0">
                <a:solidFill>
                  <a:srgbClr val="FF0000"/>
                </a:solidFill>
                <a:latin typeface="Calibri" charset="0"/>
              </a:rPr>
              <a:t>: </a:t>
            </a:r>
            <a:r>
              <a:rPr lang="en-US" sz="2000" i="1" dirty="0" smtClean="0">
                <a:solidFill>
                  <a:srgbClr val="FF0000"/>
                </a:solidFill>
                <a:latin typeface="Calibri" charset="0"/>
              </a:rPr>
              <a:t>relational models, E/R models, XML/JSON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>
                <a:latin typeface="Calibri" charset="0"/>
              </a:rPr>
              <a:t>semantic constraints:</a:t>
            </a:r>
            <a:r>
              <a:rPr lang="en-US" sz="2000" dirty="0" smtClean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  <a:latin typeface="Calibri" charset="0"/>
              </a:rPr>
              <a:t>integrity constraints, triggers</a:t>
            </a:r>
            <a:endParaRPr lang="en-US" sz="2000" dirty="0" smtClean="0">
              <a:solidFill>
                <a:srgbClr val="FF0000"/>
              </a:solidFill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Calibri" charset="0"/>
              </a:rPr>
              <a:t>languages and systems for querying data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>
                <a:latin typeface="Calibri" charset="0"/>
              </a:rPr>
              <a:t>complex queries &amp; query semantics</a:t>
            </a:r>
            <a:r>
              <a:rPr lang="en-US" sz="2000" i="1" dirty="0" smtClean="0">
                <a:solidFill>
                  <a:srgbClr val="FF0000"/>
                </a:solidFill>
                <a:latin typeface="Calibri" charset="0"/>
              </a:rPr>
              <a:t>: SQL</a:t>
            </a:r>
            <a:endParaRPr lang="en-US" sz="2000" dirty="0" smtClean="0">
              <a:solidFill>
                <a:srgbClr val="FF0000"/>
              </a:solidFill>
              <a:latin typeface="Calibri" charset="0"/>
            </a:endParaRPr>
          </a:p>
          <a:p>
            <a:pPr lvl="1">
              <a:spcAft>
                <a:spcPts val="600"/>
              </a:spcAft>
            </a:pPr>
            <a:r>
              <a:rPr lang="en-US" sz="2000" dirty="0" smtClean="0">
                <a:latin typeface="Calibri" charset="0"/>
              </a:rPr>
              <a:t>over massive data sets</a:t>
            </a:r>
            <a:r>
              <a:rPr lang="en-US" sz="2000" i="1" dirty="0" smtClean="0">
                <a:latin typeface="Calibri" charset="0"/>
              </a:rPr>
              <a:t>:</a:t>
            </a:r>
            <a:r>
              <a:rPr lang="en-US" sz="2000" i="1" dirty="0" smtClean="0">
                <a:solidFill>
                  <a:srgbClr val="FF0000"/>
                </a:solidFill>
                <a:latin typeface="Calibri" charset="0"/>
              </a:rPr>
              <a:t> indexes, query processing, optimization, parallelization/cluster processing, streaming</a:t>
            </a:r>
            <a:endParaRPr lang="en-US" sz="2000" dirty="0" smtClean="0">
              <a:solidFill>
                <a:srgbClr val="FF0000"/>
              </a:solidFill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Calibri" charset="0"/>
              </a:rPr>
              <a:t>concurrency control for data manipulation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>
                <a:latin typeface="Calibri" charset="0"/>
              </a:rPr>
              <a:t>ensuring transactional semantics: </a:t>
            </a:r>
            <a:r>
              <a:rPr lang="en-US" sz="2000" i="1" dirty="0" smtClean="0">
                <a:solidFill>
                  <a:srgbClr val="FF0000"/>
                </a:solidFill>
                <a:latin typeface="Calibri" charset="0"/>
              </a:rPr>
              <a:t>ACID properties, distributed consistency</a:t>
            </a:r>
            <a:endParaRPr lang="en-US" sz="2000" dirty="0" smtClean="0">
              <a:solidFill>
                <a:srgbClr val="FF0000"/>
              </a:solidFill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Calibri" charset="0"/>
              </a:rPr>
              <a:t>reliable data storage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>
                <a:latin typeface="Calibri" charset="0"/>
              </a:rPr>
              <a:t>maintain data semantics even if you pull the plug: </a:t>
            </a:r>
            <a:r>
              <a:rPr lang="en-US" sz="2000" i="1" dirty="0" smtClean="0">
                <a:solidFill>
                  <a:srgbClr val="FF0000"/>
                </a:solidFill>
                <a:latin typeface="Calibri" charset="0"/>
              </a:rPr>
              <a:t>durability</a:t>
            </a:r>
            <a:endParaRPr lang="en-US" sz="2000" dirty="0" smtClean="0">
              <a:solidFill>
                <a:srgbClr val="FF0000"/>
              </a:solidFill>
              <a:latin typeface="Calibri" charset="0"/>
            </a:endParaRPr>
          </a:p>
          <a:p>
            <a:pPr lvl="1">
              <a:spcAft>
                <a:spcPts val="600"/>
              </a:spcAft>
            </a:pPr>
            <a:r>
              <a:rPr lang="en-US" sz="2000" dirty="0" smtClean="0">
                <a:latin typeface="Calibri" charset="0"/>
              </a:rPr>
              <a:t>fault tolerance: </a:t>
            </a:r>
            <a:r>
              <a:rPr lang="en-US" sz="2000" i="1" dirty="0" smtClean="0">
                <a:solidFill>
                  <a:srgbClr val="FF0000"/>
                </a:solidFill>
                <a:latin typeface="Calibri" charset="0"/>
              </a:rPr>
              <a:t>RAID</a:t>
            </a:r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What we will cover…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Why study databases ?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Shift from </a:t>
            </a:r>
            <a:r>
              <a:rPr lang="en-US" sz="2400" i="1" dirty="0">
                <a:latin typeface="Calibri" charset="0"/>
              </a:rPr>
              <a:t>computation</a:t>
            </a:r>
            <a:r>
              <a:rPr lang="en-US" sz="2400" dirty="0">
                <a:latin typeface="Calibri" charset="0"/>
              </a:rPr>
              <a:t> to </a:t>
            </a:r>
            <a:r>
              <a:rPr lang="en-US" sz="2400" i="1" dirty="0">
                <a:latin typeface="Calibri" charset="0"/>
              </a:rPr>
              <a:t>information</a:t>
            </a:r>
          </a:p>
          <a:p>
            <a:pPr lvl="2" eaLnBrk="1" hangingPunct="1"/>
            <a:r>
              <a:rPr lang="en-US" sz="2400" dirty="0">
                <a:latin typeface="Calibri" charset="0"/>
              </a:rPr>
              <a:t>Always true in </a:t>
            </a:r>
            <a:r>
              <a:rPr lang="en-US" sz="2400" i="1" dirty="0">
                <a:latin typeface="Calibri" charset="0"/>
              </a:rPr>
              <a:t>corporate</a:t>
            </a:r>
            <a:r>
              <a:rPr lang="en-US" sz="2400" dirty="0">
                <a:latin typeface="Calibri" charset="0"/>
              </a:rPr>
              <a:t> domains</a:t>
            </a:r>
          </a:p>
          <a:p>
            <a:pPr lvl="2" eaLnBrk="1" hangingPunct="1"/>
            <a:r>
              <a:rPr lang="en-US" sz="2400" dirty="0">
                <a:latin typeface="Calibri" charset="0"/>
              </a:rPr>
              <a:t>Increasing true for </a:t>
            </a:r>
            <a:r>
              <a:rPr lang="en-US" sz="2400" i="1" dirty="0">
                <a:latin typeface="Calibri" charset="0"/>
              </a:rPr>
              <a:t>personal</a:t>
            </a:r>
            <a:r>
              <a:rPr lang="en-US" sz="2400" dirty="0">
                <a:latin typeface="Calibri" charset="0"/>
              </a:rPr>
              <a:t> and </a:t>
            </a:r>
            <a:r>
              <a:rPr lang="en-US" sz="2400" i="1" dirty="0">
                <a:latin typeface="Calibri" charset="0"/>
              </a:rPr>
              <a:t>scientific</a:t>
            </a:r>
            <a:r>
              <a:rPr lang="en-US" sz="2400" dirty="0">
                <a:latin typeface="Calibri" charset="0"/>
              </a:rPr>
              <a:t> domains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Need has exploded in recent years</a:t>
            </a:r>
          </a:p>
          <a:p>
            <a:pPr lvl="2" eaLnBrk="1" hangingPunct="1"/>
            <a:r>
              <a:rPr lang="en-US" sz="2400" dirty="0">
                <a:latin typeface="Calibri" charset="0"/>
              </a:rPr>
              <a:t>Data is growing at a very fast rate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Solving the data management problems is going to be a key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Database Management Systems provide 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Data abstraction: Key in evolving systems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Guarantees about data integrity</a:t>
            </a:r>
          </a:p>
          <a:p>
            <a:pPr lvl="2" eaLnBrk="1" hangingPunct="1"/>
            <a:r>
              <a:rPr lang="en-US" sz="2400" dirty="0">
                <a:latin typeface="Calibri" charset="0"/>
              </a:rPr>
              <a:t>In presence of concurrent access, failures…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Speed !!</a:t>
            </a:r>
          </a:p>
          <a:p>
            <a:pPr eaLnBrk="1" hangingPunct="1"/>
            <a:endParaRPr lang="en-US" sz="2800" dirty="0">
              <a:latin typeface="Calibri" charset="0"/>
            </a:endParaRPr>
          </a:p>
          <a:p>
            <a:pPr eaLnBrk="1" hangingPunct="1"/>
            <a:endParaRPr lang="en-US" sz="2800" dirty="0">
              <a:latin typeface="Calibri" charset="0"/>
            </a:endParaRPr>
          </a:p>
          <a:p>
            <a:pPr lvl="1" eaLnBrk="1" hangingPunct="1"/>
            <a:endParaRPr lang="en-US" sz="2400" dirty="0">
              <a:latin typeface="Calibri" charset="0"/>
            </a:endParaRP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Summary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>
                <a:latin typeface="Calibri" charset="0"/>
              </a:rPr>
              <a:t>Instructor: Amol Deshpande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3221 AV Williams Bldg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>
                <a:latin typeface="Calibri" charset="0"/>
                <a:hlinkClick r:id="rId3"/>
              </a:rPr>
              <a:t>amol@cs.umd.edu</a:t>
            </a:r>
            <a:endParaRPr lang="en-US" sz="2400" dirty="0">
              <a:latin typeface="Calibri" charset="0"/>
            </a:endParaRP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Class Webpage: 	</a:t>
            </a:r>
          </a:p>
          <a:p>
            <a:pPr lvl="2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Off of </a:t>
            </a:r>
            <a:r>
              <a:rPr lang="en-US" sz="2400" dirty="0">
                <a:latin typeface="Calibri" charset="0"/>
                <a:hlinkClick r:id="rId4"/>
              </a:rPr>
              <a:t>http://www.cs.umd.edu/~amol</a:t>
            </a:r>
            <a:r>
              <a:rPr lang="en-US" sz="2400" dirty="0">
                <a:latin typeface="Calibri" charset="0"/>
              </a:rPr>
              <a:t>, </a:t>
            </a:r>
          </a:p>
          <a:p>
            <a:pPr lvl="2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Or </a:t>
            </a:r>
            <a:r>
              <a:rPr lang="en-US" sz="2400" dirty="0">
                <a:latin typeface="Calibri" charset="0"/>
                <a:hlinkClick r:id="rId5"/>
              </a:rPr>
              <a:t>http://www.cs.umd.edu/class</a:t>
            </a:r>
            <a:r>
              <a:rPr lang="en-US" sz="2400" dirty="0">
                <a:latin typeface="Calibri" charset="0"/>
              </a:rPr>
              <a:t> </a:t>
            </a:r>
            <a:endParaRPr lang="en-US" sz="2400" dirty="0" smtClean="0">
              <a:latin typeface="Calibri" charset="0"/>
            </a:endParaRPr>
          </a:p>
          <a:p>
            <a:pPr lvl="2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 smtClean="0">
                <a:latin typeface="Calibri" charset="0"/>
              </a:rPr>
              <a:t>Or through ELMS</a:t>
            </a:r>
            <a:endParaRPr lang="en-US" sz="24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>
                <a:latin typeface="Calibri" charset="0"/>
              </a:rPr>
              <a:t>Email to me: write CMSC424 in the </a:t>
            </a:r>
            <a:r>
              <a:rPr lang="en-US" sz="2800" dirty="0" smtClean="0">
                <a:latin typeface="Calibri" charset="0"/>
              </a:rPr>
              <a:t>title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 smtClean="0">
                <a:latin typeface="Calibri" charset="0"/>
              </a:rPr>
              <a:t>Piazza (public or private messages) much preferred</a:t>
            </a:r>
            <a:endParaRPr lang="en-US" sz="2400" dirty="0">
              <a:latin typeface="Calibri" charset="0"/>
            </a:endParaRP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endParaRPr lang="en-US" sz="24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 smtClean="0">
                <a:latin typeface="Calibri" charset="0"/>
              </a:rPr>
              <a:t>TAs: </a:t>
            </a:r>
            <a:r>
              <a:rPr lang="en-US" sz="2800" dirty="0" err="1" smtClean="0">
                <a:latin typeface="Calibri" charset="0"/>
              </a:rPr>
              <a:t>Souvik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Bhattacharjee</a:t>
            </a:r>
            <a:r>
              <a:rPr lang="en-US" sz="2800" dirty="0" smtClean="0">
                <a:latin typeface="Calibri" charset="0"/>
              </a:rPr>
              <a:t>, </a:t>
            </a:r>
            <a:r>
              <a:rPr lang="en-US" sz="2800" dirty="0" err="1" smtClean="0">
                <a:latin typeface="Calibri" charset="0"/>
              </a:rPr>
              <a:t>Hui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smtClean="0">
                <a:latin typeface="Calibri" charset="0"/>
              </a:rPr>
              <a:t>Miao, </a:t>
            </a:r>
            <a:r>
              <a:rPr lang="en-US" sz="2800" dirty="0" err="1" smtClean="0">
                <a:latin typeface="Calibri" charset="0"/>
              </a:rPr>
              <a:t>Parth</a:t>
            </a:r>
            <a:r>
              <a:rPr lang="en-US" sz="2800" dirty="0" smtClean="0">
                <a:latin typeface="Calibri" charset="0"/>
              </a:rPr>
              <a:t> Desai</a:t>
            </a:r>
            <a:endParaRPr lang="en-US" sz="2800" dirty="0">
              <a:latin typeface="Calibri" charset="0"/>
            </a:endParaRPr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Logistics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76689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001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Textbook: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Database System Concepts</a:t>
            </a:r>
          </a:p>
          <a:p>
            <a:pPr marL="1143000" lvl="2" eaLnBrk="1" hangingPunct="1">
              <a:lnSpc>
                <a:spcPct val="90000"/>
              </a:lnSpc>
            </a:pPr>
            <a:r>
              <a:rPr lang="en-US" dirty="0" smtClean="0">
                <a:latin typeface="Calibri" charset="0"/>
              </a:rPr>
              <a:t>Sixth Edition</a:t>
            </a:r>
            <a:endParaRPr lang="en-US" dirty="0">
              <a:latin typeface="Calibri" charset="0"/>
            </a:endParaRPr>
          </a:p>
          <a:p>
            <a:pPr marL="1143000" lvl="2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hlinkClick r:id="rId3"/>
              </a:rPr>
              <a:t>Abraham Silberschatz</a:t>
            </a:r>
            <a:r>
              <a:rPr lang="en-US" dirty="0">
                <a:latin typeface="Calibri" charset="0"/>
              </a:rPr>
              <a:t>, </a:t>
            </a:r>
            <a:r>
              <a:rPr lang="en-US" dirty="0">
                <a:latin typeface="Calibri" charset="0"/>
                <a:hlinkClick r:id="rId4"/>
              </a:rPr>
              <a:t>Henry F. Korth</a:t>
            </a:r>
            <a:r>
              <a:rPr lang="en-US" dirty="0">
                <a:latin typeface="Calibri" charset="0"/>
              </a:rPr>
              <a:t>, </a:t>
            </a:r>
            <a:r>
              <a:rPr lang="en-US" dirty="0">
                <a:latin typeface="Calibri" charset="0"/>
                <a:hlinkClick r:id="rId5"/>
              </a:rPr>
              <a:t>S. Sudarshan</a:t>
            </a:r>
            <a:endParaRPr lang="en-US" dirty="0">
              <a:latin typeface="Calibri" charset="0"/>
            </a:endParaRPr>
          </a:p>
          <a:p>
            <a:pPr marL="1265237" lvl="3" indent="-285750" eaLnBrk="1" hangingPunct="1">
              <a:lnSpc>
                <a:spcPct val="90000"/>
              </a:lnSpc>
            </a:pPr>
            <a:endParaRPr lang="en-US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alibri" charset="0"/>
              </a:rPr>
              <a:t>Lecture notes will be posted on the </a:t>
            </a:r>
            <a:r>
              <a:rPr lang="en-US" dirty="0" smtClean="0">
                <a:latin typeface="Calibri" charset="0"/>
              </a:rPr>
              <a:t>webpage</a:t>
            </a:r>
          </a:p>
          <a:p>
            <a:pPr lvl="4" eaLnBrk="1" hangingPunct="1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Calibri" charset="0"/>
              </a:rPr>
              <a:t>Piazza</a:t>
            </a:r>
            <a:endParaRPr lang="en-US" dirty="0">
              <a:latin typeface="Calibri" charset="0"/>
            </a:endParaRPr>
          </a:p>
          <a:p>
            <a:pPr marL="742950" lvl="1" indent="-28575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alibri" charset="0"/>
              </a:rPr>
              <a:t>We will use this in place of a newsgroup</a:t>
            </a:r>
          </a:p>
          <a:p>
            <a:pPr marL="742950" lvl="1" indent="-28575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alibri" charset="0"/>
              </a:rPr>
              <a:t>First resort for any questions</a:t>
            </a:r>
          </a:p>
          <a:p>
            <a:pPr marL="742950" lvl="1" indent="-28575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alibri" charset="0"/>
              </a:rPr>
              <a:t>General announcements will be posted there</a:t>
            </a:r>
          </a:p>
          <a:p>
            <a:pPr marL="742950" lvl="1" indent="-28575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alibri" charset="0"/>
              </a:rPr>
              <a:t>Register today !</a:t>
            </a:r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Logistics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0411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229600" cy="51054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Workload:</a:t>
            </a:r>
          </a:p>
          <a:p>
            <a:pPr marL="742950" lvl="1" indent="-285750" eaLnBrk="1" hangingPunct="1"/>
            <a:r>
              <a:rPr lang="en-US" sz="2400" dirty="0">
                <a:latin typeface="Calibri" charset="0"/>
              </a:rPr>
              <a:t>6</a:t>
            </a:r>
            <a:r>
              <a:rPr lang="en-US" sz="2400" dirty="0" smtClean="0">
                <a:latin typeface="Calibri" charset="0"/>
              </a:rPr>
              <a:t> (individual) programming projects (30%)</a:t>
            </a:r>
          </a:p>
          <a:p>
            <a:pPr marL="981075" lvl="2" indent="-285750" eaLnBrk="1" hangingPunct="1"/>
            <a:r>
              <a:rPr lang="en-US" sz="2200" dirty="0" smtClean="0">
                <a:latin typeface="Calibri" charset="0"/>
              </a:rPr>
              <a:t>10 late days in total, no more than </a:t>
            </a:r>
            <a:r>
              <a:rPr lang="en-US" sz="2200" dirty="0" smtClean="0">
                <a:latin typeface="Calibri" charset="0"/>
              </a:rPr>
              <a:t>4 </a:t>
            </a:r>
            <a:r>
              <a:rPr lang="en-US" sz="2200" dirty="0" smtClean="0">
                <a:latin typeface="Calibri" charset="0"/>
              </a:rPr>
              <a:t>for any project</a:t>
            </a:r>
          </a:p>
          <a:p>
            <a:pPr marL="742950" lvl="1" indent="-285750" eaLnBrk="1" hangingPunct="1"/>
            <a:r>
              <a:rPr lang="en-US" sz="2400" dirty="0" smtClean="0">
                <a:latin typeface="Calibri" charset="0"/>
              </a:rPr>
              <a:t>2 midterms (25%), Final (25%)</a:t>
            </a:r>
          </a:p>
          <a:p>
            <a:pPr marL="742950" lvl="1" indent="-285750" eaLnBrk="1" hangingPunct="1"/>
            <a:r>
              <a:rPr lang="en-US" sz="2400" dirty="0" smtClean="0">
                <a:latin typeface="Calibri" charset="0"/>
              </a:rPr>
              <a:t>Reading </a:t>
            </a:r>
            <a:r>
              <a:rPr lang="en-US" sz="2400" dirty="0" err="1" smtClean="0">
                <a:latin typeface="Calibri" charset="0"/>
              </a:rPr>
              <a:t>homeworks</a:t>
            </a:r>
            <a:r>
              <a:rPr lang="en-US" sz="2400" dirty="0" smtClean="0">
                <a:latin typeface="Calibri" charset="0"/>
              </a:rPr>
              <a:t> (12%)</a:t>
            </a:r>
          </a:p>
          <a:p>
            <a:pPr marL="981075" lvl="2" indent="-285750" eaLnBrk="1" hangingPunct="1"/>
            <a:r>
              <a:rPr lang="en-US" sz="2200" dirty="0" smtClean="0">
                <a:latin typeface="Calibri" charset="0"/>
              </a:rPr>
              <a:t>One every week (can get full credit with 12/14)</a:t>
            </a:r>
          </a:p>
          <a:p>
            <a:pPr marL="981075" lvl="2" indent="-285750" eaLnBrk="1" hangingPunct="1"/>
            <a:r>
              <a:rPr lang="en-US" sz="2200" dirty="0" smtClean="0">
                <a:latin typeface="Calibri" charset="0"/>
              </a:rPr>
              <a:t>Assigned reading, simple questions on the reading (to ensure you read it) and homework on the previous week’s material</a:t>
            </a:r>
          </a:p>
          <a:p>
            <a:pPr marL="1265237" lvl="3" indent="-285750" eaLnBrk="1" hangingPunct="1"/>
            <a:r>
              <a:rPr lang="en-US" sz="2000" dirty="0" smtClean="0">
                <a:latin typeface="Calibri" charset="0"/>
              </a:rPr>
              <a:t>Readings will refer to the Sixth edition of the book</a:t>
            </a:r>
            <a:endParaRPr lang="en-US" sz="2200" dirty="0" smtClean="0">
              <a:latin typeface="Calibri" charset="0"/>
            </a:endParaRPr>
          </a:p>
          <a:p>
            <a:pPr marL="981075" lvl="2" indent="-285750" eaLnBrk="1" hangingPunct="1"/>
            <a:r>
              <a:rPr lang="en-US" sz="2200" dirty="0" smtClean="0">
                <a:latin typeface="Calibri" charset="0"/>
              </a:rPr>
              <a:t>Expect to spend about 1.5-2 hours on each </a:t>
            </a:r>
          </a:p>
          <a:p>
            <a:pPr marL="1265237" lvl="3" indent="-285750" eaLnBrk="1" hangingPunct="1"/>
            <a:r>
              <a:rPr lang="en-US" sz="2000" dirty="0" smtClean="0">
                <a:latin typeface="Calibri" charset="0"/>
              </a:rPr>
              <a:t>With the exception of the ones for the cancelled classes</a:t>
            </a:r>
          </a:p>
          <a:p>
            <a:pPr marL="742950" lvl="1" indent="-285750" eaLnBrk="1" hangingPunct="1"/>
            <a:r>
              <a:rPr lang="en-US" sz="2400" dirty="0" smtClean="0">
                <a:latin typeface="Calibri" charset="0"/>
              </a:rPr>
              <a:t>Class participation (7%)</a:t>
            </a:r>
          </a:p>
          <a:p>
            <a:pPr marL="981075" lvl="2" indent="-285750" eaLnBrk="1" hangingPunct="1"/>
            <a:r>
              <a:rPr lang="en-US" sz="2200" dirty="0" smtClean="0">
                <a:latin typeface="Calibri" charset="0"/>
              </a:rPr>
              <a:t>May do in-class activities later</a:t>
            </a:r>
          </a:p>
          <a:p>
            <a:pPr marL="742950" lvl="1" indent="-285750" eaLnBrk="1" hangingPunct="1"/>
            <a:r>
              <a:rPr lang="en-US" sz="2400" dirty="0" smtClean="0">
                <a:latin typeface="Calibri" charset="0"/>
              </a:rPr>
              <a:t>Meet the instructor (1%)</a:t>
            </a:r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ea typeface="+mj-ea"/>
                <a:cs typeface="+mj-cs"/>
              </a:rPr>
              <a:t>Administrivia</a:t>
            </a:r>
            <a:r>
              <a:rPr lang="en-US" dirty="0">
                <a:ea typeface="+mj-ea"/>
                <a:cs typeface="+mj-cs"/>
              </a:rPr>
              <a:t> Break</a:t>
            </a:r>
          </a:p>
        </p:txBody>
      </p:sp>
    </p:spTree>
    <p:extLst>
      <p:ext uri="{BB962C8B-B14F-4D97-AF65-F5344CB8AC3E}">
        <p14:creationId xmlns:p14="http://schemas.microsoft.com/office/powerpoint/2010/main" val="2328198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 smtClean="0"/>
              <a:t>Explosion </a:t>
            </a:r>
            <a:r>
              <a:rPr lang="en-US" dirty="0"/>
              <a:t>of data, in pretty much every </a:t>
            </a:r>
            <a:r>
              <a:rPr lang="en-US" dirty="0" smtClean="0"/>
              <a:t>domain</a:t>
            </a:r>
          </a:p>
          <a:p>
            <a:pPr lvl="1"/>
            <a:r>
              <a:rPr lang="en-US" dirty="0" smtClean="0"/>
              <a:t>Sensing </a:t>
            </a:r>
            <a:r>
              <a:rPr lang="en-US" dirty="0"/>
              <a:t>devices and sensor networks that can monitor everything 24/7 from temperature to pollution to vital </a:t>
            </a:r>
            <a:r>
              <a:rPr lang="en-US" dirty="0" smtClean="0"/>
              <a:t>signs</a:t>
            </a:r>
          </a:p>
          <a:p>
            <a:pPr lvl="1"/>
            <a:r>
              <a:rPr lang="en-US" dirty="0" smtClean="0"/>
              <a:t>Increasingly </a:t>
            </a:r>
            <a:r>
              <a:rPr lang="en-US" dirty="0"/>
              <a:t>sophisticated smart </a:t>
            </a:r>
            <a:r>
              <a:rPr lang="en-US" dirty="0" smtClean="0"/>
              <a:t>phones</a:t>
            </a:r>
          </a:p>
          <a:p>
            <a:pPr lvl="1"/>
            <a:r>
              <a:rPr lang="en-US" dirty="0" smtClean="0"/>
              <a:t>Internet</a:t>
            </a:r>
            <a:r>
              <a:rPr lang="en-US" dirty="0"/>
              <a:t>, social networks makes it easy to publish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Scientific </a:t>
            </a:r>
            <a:r>
              <a:rPr lang="en-US" dirty="0"/>
              <a:t>experiments and simulations produce astronomical volumes of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Internet </a:t>
            </a:r>
            <a:r>
              <a:rPr lang="en-US" dirty="0"/>
              <a:t>of </a:t>
            </a:r>
            <a:r>
              <a:rPr lang="en-US" dirty="0" smtClean="0"/>
              <a:t>Things</a:t>
            </a:r>
          </a:p>
          <a:p>
            <a:pPr lvl="1"/>
            <a:r>
              <a:rPr lang="en-US" dirty="0" smtClean="0">
                <a:hlinkClick r:id="rId2"/>
              </a:rPr>
              <a:t>Dataification</a:t>
            </a:r>
            <a:r>
              <a:rPr lang="en-US" dirty="0" smtClean="0"/>
              <a:t>: </a:t>
            </a:r>
            <a:r>
              <a:rPr lang="en-US" dirty="0"/>
              <a:t>taking all aspects of life and turning them into data (e.g., what you like/enjoy </a:t>
            </a:r>
            <a:r>
              <a:rPr lang="en-US" dirty="0" smtClean="0"/>
              <a:t>turned </a:t>
            </a:r>
            <a:r>
              <a:rPr lang="en-US" dirty="0"/>
              <a:t>into a stream of your "</a:t>
            </a:r>
            <a:r>
              <a:rPr lang="en-US" dirty="0" smtClean="0"/>
              <a:t>likes”)</a:t>
            </a:r>
          </a:p>
          <a:p>
            <a:r>
              <a:rPr lang="en-US" dirty="0" smtClean="0"/>
              <a:t>How </a:t>
            </a:r>
            <a:r>
              <a:rPr lang="en-US" dirty="0"/>
              <a:t>to handle that data? How to extract interesting actionable insights and scientific knowledge</a:t>
            </a:r>
            <a:r>
              <a:rPr lang="en-US" dirty="0" smtClean="0"/>
              <a:t>?</a:t>
            </a:r>
          </a:p>
          <a:p>
            <a:r>
              <a:rPr lang="en-US" dirty="0" smtClean="0"/>
              <a:t>Data </a:t>
            </a:r>
            <a:r>
              <a:rPr lang="en-US" dirty="0"/>
              <a:t>volumes expected to get much worse</a:t>
            </a:r>
            <a:endParaRPr lang="en-US" dirty="0" smtClean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Motivation: Data Overload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229600" cy="51054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Calibri" charset="0"/>
              </a:rPr>
              <a:t>Project </a:t>
            </a:r>
            <a:r>
              <a:rPr lang="en-US" sz="2400" dirty="0" smtClean="0">
                <a:latin typeface="Calibri" charset="0"/>
              </a:rPr>
              <a:t>1: </a:t>
            </a:r>
            <a:r>
              <a:rPr lang="en-US" sz="2400" dirty="0" smtClean="0">
                <a:latin typeface="Calibri" charset="0"/>
              </a:rPr>
              <a:t>SQL (out by tomorrow)</a:t>
            </a:r>
            <a:endParaRPr lang="en-US" sz="2400" dirty="0" smtClean="0">
              <a:latin typeface="Calibri" charset="0"/>
            </a:endParaRPr>
          </a:p>
          <a:p>
            <a:pPr lvl="1" eaLnBrk="1" hangingPunct="1"/>
            <a:r>
              <a:rPr lang="en-US" sz="2000" dirty="0" smtClean="0">
                <a:latin typeface="Calibri" charset="0"/>
              </a:rPr>
              <a:t>May want to get started on this </a:t>
            </a:r>
            <a:r>
              <a:rPr lang="en-US" sz="2000" dirty="0" smtClean="0">
                <a:latin typeface="Calibri" charset="0"/>
              </a:rPr>
              <a:t>soon since </a:t>
            </a:r>
            <a:r>
              <a:rPr lang="en-US" sz="2000" dirty="0" smtClean="0">
                <a:latin typeface="Calibri" charset="0"/>
              </a:rPr>
              <a:t>it covers the same stuff as </a:t>
            </a:r>
            <a:r>
              <a:rPr lang="en-US" sz="2000" dirty="0" smtClean="0">
                <a:latin typeface="Calibri" charset="0"/>
              </a:rPr>
              <a:t>the first </a:t>
            </a:r>
            <a:r>
              <a:rPr lang="en-US" sz="2000" dirty="0" smtClean="0">
                <a:latin typeface="Calibri" charset="0"/>
              </a:rPr>
              <a:t>reading homework</a:t>
            </a:r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Logistics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1194"/>
            <a:ext cx="9144000" cy="448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5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800" dirty="0">
                <a:latin typeface="Calibri" charset="0"/>
              </a:rPr>
              <a:t>Grading</a:t>
            </a:r>
          </a:p>
          <a:p>
            <a:pPr marL="742950" lvl="1" indent="-285750" eaLnBrk="1" hangingPunct="1">
              <a:lnSpc>
                <a:spcPct val="120000"/>
              </a:lnSpc>
            </a:pPr>
            <a:r>
              <a:rPr lang="en-US" sz="2400" dirty="0" smtClean="0">
                <a:latin typeface="Calibri" charset="0"/>
              </a:rPr>
              <a:t>Approximate cut-offs</a:t>
            </a:r>
            <a:endParaRPr lang="en-US" sz="2400" dirty="0">
              <a:latin typeface="Calibri" charset="0"/>
            </a:endParaRPr>
          </a:p>
          <a:p>
            <a:pPr marL="742950" lvl="1" indent="-285750" eaLnBrk="1" hangingPunct="1">
              <a:lnSpc>
                <a:spcPct val="120000"/>
              </a:lnSpc>
            </a:pPr>
            <a:r>
              <a:rPr lang="en-US" sz="2400" dirty="0">
                <a:latin typeface="Calibri" charset="0"/>
              </a:rPr>
              <a:t>80+: A</a:t>
            </a:r>
          </a:p>
          <a:p>
            <a:pPr marL="742950" lvl="1" indent="-285750" eaLnBrk="1" hangingPunct="1">
              <a:lnSpc>
                <a:spcPct val="120000"/>
              </a:lnSpc>
            </a:pPr>
            <a:r>
              <a:rPr lang="en-US" sz="2400" dirty="0">
                <a:latin typeface="Calibri" charset="0"/>
              </a:rPr>
              <a:t>70+: B</a:t>
            </a:r>
          </a:p>
          <a:p>
            <a:pPr marL="742950" lvl="1" indent="-285750" eaLnBrk="1" hangingPunct="1">
              <a:lnSpc>
                <a:spcPct val="120000"/>
              </a:lnSpc>
            </a:pPr>
            <a:r>
              <a:rPr lang="en-US" sz="2400" dirty="0">
                <a:latin typeface="Calibri" charset="0"/>
              </a:rPr>
              <a:t>60+: C</a:t>
            </a:r>
            <a:endParaRPr lang="en-US" sz="2400" dirty="0" smtClean="0">
              <a:latin typeface="Calibri" charset="0"/>
            </a:endParaRPr>
          </a:p>
          <a:p>
            <a:pPr marL="742950" lvl="1" indent="-285750" eaLnBrk="1" hangingPunct="1">
              <a:lnSpc>
                <a:spcPct val="120000"/>
              </a:lnSpc>
            </a:pPr>
            <a:r>
              <a:rPr lang="en-US" sz="2400" dirty="0" smtClean="0">
                <a:latin typeface="Calibri" charset="0"/>
              </a:rPr>
              <a:t>60</a:t>
            </a:r>
            <a:r>
              <a:rPr lang="en-US" sz="2400" dirty="0">
                <a:latin typeface="Calibri" charset="0"/>
              </a:rPr>
              <a:t>-: D/</a:t>
            </a:r>
            <a:r>
              <a:rPr lang="en-US" sz="2400" dirty="0" smtClean="0">
                <a:latin typeface="Calibri" charset="0"/>
              </a:rPr>
              <a:t>F</a:t>
            </a:r>
          </a:p>
          <a:p>
            <a:pPr marL="487362" indent="-285750" eaLnBrk="1" hangingPunct="1">
              <a:lnSpc>
                <a:spcPct val="120000"/>
              </a:lnSpc>
            </a:pPr>
            <a:r>
              <a:rPr lang="en-US" sz="2800" dirty="0" smtClean="0">
                <a:latin typeface="Calibri" charset="0"/>
              </a:rPr>
              <a:t>Most had 40+ on non-exams last two times (out of 50)</a:t>
            </a:r>
          </a:p>
          <a:p>
            <a:pPr marL="742950" lvl="1" indent="-285750" eaLnBrk="1" hangingPunct="1">
              <a:lnSpc>
                <a:spcPct val="120000"/>
              </a:lnSpc>
            </a:pPr>
            <a:r>
              <a:rPr lang="en-US" sz="2400" dirty="0" smtClean="0">
                <a:latin typeface="Calibri" charset="0"/>
              </a:rPr>
              <a:t>Exams are usually somewhat </a:t>
            </a:r>
            <a:r>
              <a:rPr lang="en-US" sz="2400" dirty="0" smtClean="0">
                <a:latin typeface="Calibri" charset="0"/>
              </a:rPr>
              <a:t>harder (no curves)</a:t>
            </a:r>
            <a:endParaRPr lang="en-US" sz="2400" dirty="0" smtClean="0">
              <a:latin typeface="Calibri" charset="0"/>
            </a:endParaRPr>
          </a:p>
          <a:p>
            <a:pPr marL="742950" lvl="1" indent="-285750" eaLnBrk="1" hangingPunct="1">
              <a:lnSpc>
                <a:spcPct val="120000"/>
              </a:lnSpc>
            </a:pPr>
            <a:r>
              <a:rPr lang="en-US" sz="2400" dirty="0" smtClean="0">
                <a:latin typeface="Calibri" charset="0"/>
              </a:rPr>
              <a:t>We would enforce a minimum passing grade on the total exam score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Logistics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83701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Sign up for Piazza !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Set up the computing environment </a:t>
            </a:r>
            <a:r>
              <a:rPr lang="en-US" dirty="0" smtClean="0">
                <a:latin typeface="Calibri" charset="0"/>
              </a:rPr>
              <a:t>(project0)</a:t>
            </a:r>
            <a:r>
              <a:rPr lang="en-US" dirty="0" smtClean="0">
                <a:latin typeface="Calibri" charset="0"/>
              </a:rPr>
              <a:t>, and make sure you can </a:t>
            </a:r>
            <a:r>
              <a:rPr lang="en-US" dirty="0" smtClean="0">
                <a:latin typeface="Calibri" charset="0"/>
              </a:rPr>
              <a:t>run </a:t>
            </a:r>
            <a:r>
              <a:rPr lang="en-US" dirty="0" err="1" smtClean="0">
                <a:latin typeface="Calibri" charset="0"/>
              </a:rPr>
              <a:t>Vagrant+VirtualBox</a:t>
            </a:r>
            <a:r>
              <a:rPr lang="en-US" dirty="0" smtClean="0">
                <a:latin typeface="Calibri" charset="0"/>
              </a:rPr>
              <a:t>, </a:t>
            </a:r>
            <a:r>
              <a:rPr lang="en-US" dirty="0" err="1" smtClean="0">
                <a:latin typeface="Calibri" charset="0"/>
              </a:rPr>
              <a:t>PostgreSQL</a:t>
            </a:r>
            <a:r>
              <a:rPr lang="en-US" dirty="0" smtClean="0">
                <a:latin typeface="Calibri" charset="0"/>
              </a:rPr>
              <a:t>, </a:t>
            </a:r>
            <a:r>
              <a:rPr lang="en-US" dirty="0" err="1" smtClean="0">
                <a:latin typeface="Calibri" charset="0"/>
              </a:rPr>
              <a:t>IPython</a:t>
            </a:r>
            <a:r>
              <a:rPr lang="en-US" dirty="0" smtClean="0">
                <a:latin typeface="Calibri" charset="0"/>
              </a:rPr>
              <a:t>, etc.</a:t>
            </a:r>
            <a:endParaRPr lang="en-US" dirty="0" smtClean="0">
              <a:latin typeface="Calibri" charset="0"/>
            </a:endParaRPr>
          </a:p>
          <a:p>
            <a:endParaRPr lang="en-US" dirty="0" smtClean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Upcoming: Reading Homework 1 (Due next Wednesday), Project 1: SQL (Sept 16)</a:t>
            </a:r>
            <a:endParaRPr lang="en-US" dirty="0">
              <a:latin typeface="Calibri" charset="0"/>
            </a:endParaRPr>
          </a:p>
        </p:txBody>
      </p:sp>
      <p:sp>
        <p:nvSpPr>
          <p:cNvPr id="3686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Some To-Dos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1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Increasing data Volumes </a:t>
            </a:r>
          </a:p>
          <a:p>
            <a:pPr lvl="1"/>
            <a:r>
              <a:rPr lang="en-US" dirty="0" smtClean="0">
                <a:hlinkClick r:id="rId2"/>
              </a:rPr>
              <a:t>Scientific data</a:t>
            </a:r>
            <a:r>
              <a:rPr lang="en-US" dirty="0" smtClean="0"/>
              <a:t>: 1.5GB/genome </a:t>
            </a:r>
            <a:r>
              <a:rPr lang="en-US" dirty="0"/>
              <a:t>-- can be sequenced in .5 </a:t>
            </a:r>
            <a:r>
              <a:rPr lang="en-US" dirty="0" err="1"/>
              <a:t>hrs</a:t>
            </a:r>
            <a:r>
              <a:rPr lang="en-US" dirty="0"/>
              <a:t>; LHC generates 100TB of data a </a:t>
            </a:r>
            <a:r>
              <a:rPr lang="en-US" dirty="0" smtClean="0"/>
              <a:t>day</a:t>
            </a:r>
          </a:p>
          <a:p>
            <a:pPr lvl="1"/>
            <a:r>
              <a:rPr lang="en-US" dirty="0" smtClean="0"/>
              <a:t>500M </a:t>
            </a:r>
            <a:r>
              <a:rPr lang="en-US" dirty="0"/>
              <a:t>tweets per day (as of 2013)</a:t>
            </a:r>
          </a:p>
          <a:p>
            <a:pPr lvl="1"/>
            <a:r>
              <a:rPr lang="en-US" dirty="0"/>
              <a:t>As of 2012: 2.5 </a:t>
            </a:r>
            <a:r>
              <a:rPr lang="en-US" dirty="0" err="1"/>
              <a:t>Exabytes</a:t>
            </a:r>
            <a:r>
              <a:rPr lang="en-US" dirty="0"/>
              <a:t> of data </a:t>
            </a:r>
            <a:r>
              <a:rPr lang="en-US" dirty="0" smtClean="0"/>
              <a:t>created </a:t>
            </a:r>
            <a:r>
              <a:rPr lang="en-US" dirty="0"/>
              <a:t>every day</a:t>
            </a:r>
          </a:p>
          <a:p>
            <a:pPr lvl="1"/>
            <a:r>
              <a:rPr lang="en-US" dirty="0"/>
              <a:t>EBay: Two data warehouses with 7.5PB and </a:t>
            </a:r>
            <a:r>
              <a:rPr lang="en-US" dirty="0" smtClean="0"/>
              <a:t>40PB</a:t>
            </a:r>
          </a:p>
          <a:p>
            <a:pPr lvl="1"/>
            <a:r>
              <a:rPr lang="en-US" sz="2400" dirty="0" err="1" smtClean="0">
                <a:latin typeface="Calibri" charset="0"/>
              </a:rPr>
              <a:t>Walmart</a:t>
            </a:r>
            <a:r>
              <a:rPr lang="en-US" sz="2400" dirty="0">
                <a:latin typeface="Calibri" charset="0"/>
              </a:rPr>
              <a:t>: 583 terabytes of sales and inventory </a:t>
            </a:r>
            <a:r>
              <a:rPr lang="en-US" sz="2400" dirty="0" smtClean="0">
                <a:latin typeface="Calibri" charset="0"/>
              </a:rPr>
              <a:t>data</a:t>
            </a:r>
            <a:endParaRPr lang="en-US" dirty="0"/>
          </a:p>
          <a:p>
            <a:pPr lvl="1"/>
            <a:r>
              <a:rPr lang="en-US" dirty="0"/>
              <a:t>FICO monitors 2.5 billion active accounts worldwide</a:t>
            </a:r>
          </a:p>
          <a:p>
            <a:r>
              <a:rPr lang="en-US" dirty="0"/>
              <a:t>Variety:</a:t>
            </a:r>
          </a:p>
          <a:p>
            <a:pPr lvl="1"/>
            <a:r>
              <a:rPr lang="en-US" dirty="0"/>
              <a:t>Structured data, spreadsheets, photos, videos, natural text, ...</a:t>
            </a:r>
          </a:p>
          <a:p>
            <a:r>
              <a:rPr lang="en-US" dirty="0"/>
              <a:t>Velocity</a:t>
            </a:r>
          </a:p>
          <a:p>
            <a:r>
              <a:rPr lang="en-US" dirty="0" smtClean="0"/>
              <a:t>Veracity</a:t>
            </a:r>
            <a:endParaRPr lang="en-US" dirty="0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Four V’s of Big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03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 smtClean="0"/>
              <a:t>Increasing data Volumes </a:t>
            </a:r>
          </a:p>
          <a:p>
            <a:r>
              <a:rPr lang="en-US" dirty="0" smtClean="0"/>
              <a:t>Variety</a:t>
            </a:r>
          </a:p>
          <a:p>
            <a:r>
              <a:rPr lang="en-US" dirty="0" smtClean="0"/>
              <a:t>Velocity</a:t>
            </a:r>
            <a:endParaRPr lang="en-US" dirty="0"/>
          </a:p>
          <a:p>
            <a:pPr lvl="1"/>
            <a:r>
              <a:rPr lang="en-US" dirty="0"/>
              <a:t>Sensors everywhere -- can generate </a:t>
            </a:r>
            <a:r>
              <a:rPr lang="en-US" dirty="0" smtClean="0"/>
              <a:t>tremendous </a:t>
            </a:r>
            <a:r>
              <a:rPr lang="en-US" dirty="0"/>
              <a:t>volumes of "data streams"</a:t>
            </a:r>
          </a:p>
          <a:p>
            <a:pPr lvl="1"/>
            <a:r>
              <a:rPr lang="en-US" dirty="0"/>
              <a:t>Real-time analytics requires data to be consumed as fast as it is generated</a:t>
            </a:r>
          </a:p>
          <a:p>
            <a:r>
              <a:rPr lang="en-US" dirty="0"/>
              <a:t>Veracity</a:t>
            </a:r>
          </a:p>
          <a:p>
            <a:pPr lvl="1"/>
            <a:r>
              <a:rPr lang="en-US" dirty="0"/>
              <a:t>How do you decide what to trust? How to remove noise? How to fill in missing values?</a:t>
            </a:r>
            <a:endParaRPr lang="en-US" dirty="0" smtClean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Four V’s of Big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73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Terms increasingly used synonymously: also data analytics, data mining, business </a:t>
            </a:r>
            <a:r>
              <a:rPr lang="en-US" dirty="0" smtClean="0"/>
              <a:t>intelligence</a:t>
            </a:r>
          </a:p>
          <a:p>
            <a:pPr lvl="1"/>
            <a:r>
              <a:rPr lang="en-US" dirty="0" smtClean="0"/>
              <a:t>Loosely </a:t>
            </a:r>
            <a:r>
              <a:rPr lang="en-US" dirty="0"/>
              <a:t>used </a:t>
            </a:r>
            <a:r>
              <a:rPr lang="en-US" dirty="0" smtClean="0"/>
              <a:t>for any </a:t>
            </a:r>
            <a:r>
              <a:rPr lang="en-US" dirty="0"/>
              <a:t>process where interesting things are inferred from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Google search: “How </a:t>
            </a:r>
            <a:r>
              <a:rPr lang="en-US" dirty="0"/>
              <a:t>Big Data Will </a:t>
            </a:r>
            <a:r>
              <a:rPr lang="en-US" dirty="0" smtClean="0"/>
              <a:t>Change”</a:t>
            </a:r>
          </a:p>
          <a:p>
            <a:r>
              <a:rPr lang="en-US" dirty="0" smtClean="0"/>
              <a:t>Data </a:t>
            </a:r>
            <a:r>
              <a:rPr lang="en-US" dirty="0"/>
              <a:t>scientist called the sexiest job of the 21st </a:t>
            </a:r>
            <a:r>
              <a:rPr lang="en-US" dirty="0" smtClean="0"/>
              <a:t>century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term has becoming very muddled at this point</a:t>
            </a:r>
          </a:p>
          <a:p>
            <a:r>
              <a:rPr lang="en-US" dirty="0" smtClean="0"/>
              <a:t>Overhyped words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are headed toward the </a:t>
            </a:r>
            <a:endParaRPr lang="en-US" dirty="0" smtClean="0"/>
          </a:p>
          <a:p>
            <a:pPr marL="392113" lvl="1" indent="0">
              <a:buNone/>
            </a:pPr>
            <a:r>
              <a:rPr lang="en-US" dirty="0"/>
              <a:t>t</a:t>
            </a:r>
            <a:r>
              <a:rPr lang="en-US" dirty="0" smtClean="0"/>
              <a:t>rough </a:t>
            </a:r>
            <a:r>
              <a:rPr lang="en-US" dirty="0"/>
              <a:t>of Disillusionment</a:t>
            </a:r>
            <a:endParaRPr lang="en-US" dirty="0" smtClean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Big Data and Data Science to the Rescue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232" y="3975020"/>
            <a:ext cx="4612768" cy="28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1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 smtClean="0"/>
              <a:t>No: Extracting </a:t>
            </a:r>
            <a:r>
              <a:rPr lang="en-US" dirty="0"/>
              <a:t>insights and knowledge from data very important, and will continue to increase in </a:t>
            </a:r>
            <a:r>
              <a:rPr lang="en-US" dirty="0" smtClean="0"/>
              <a:t>importance </a:t>
            </a:r>
          </a:p>
          <a:p>
            <a:pPr lvl="1"/>
            <a:r>
              <a:rPr lang="en-US" dirty="0" smtClean="0"/>
              <a:t>Big </a:t>
            </a:r>
            <a:r>
              <a:rPr lang="en-US" dirty="0"/>
              <a:t>data techniques are revolutionizing things in many domains like Education, Food Supply, Disease Epidemics, ...</a:t>
            </a:r>
          </a:p>
          <a:p>
            <a:r>
              <a:rPr lang="en-US" dirty="0" smtClean="0"/>
              <a:t>But</a:t>
            </a:r>
            <a:r>
              <a:rPr lang="en-US" dirty="0"/>
              <a:t>: it is not much different from what we, especially statisticians, have been doing for many years</a:t>
            </a:r>
          </a:p>
          <a:p>
            <a:r>
              <a:rPr lang="en-US" dirty="0" smtClean="0"/>
              <a:t>What </a:t>
            </a:r>
            <a:r>
              <a:rPr lang="en-US" dirty="0"/>
              <a:t>is different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Much </a:t>
            </a:r>
            <a:r>
              <a:rPr lang="en-US" dirty="0"/>
              <a:t>more data is digitally available than was </a:t>
            </a:r>
            <a:r>
              <a:rPr lang="en-US" dirty="0" smtClean="0"/>
              <a:t>before</a:t>
            </a:r>
          </a:p>
          <a:p>
            <a:pPr lvl="1"/>
            <a:r>
              <a:rPr lang="en-US" dirty="0" smtClean="0"/>
              <a:t>Inexpensive </a:t>
            </a:r>
            <a:r>
              <a:rPr lang="en-US" dirty="0"/>
              <a:t>computing + Cloud + Easy-to-use programming frameworks = Much easier to analyze </a:t>
            </a:r>
            <a:r>
              <a:rPr lang="en-US" dirty="0" smtClean="0"/>
              <a:t>it</a:t>
            </a:r>
          </a:p>
          <a:p>
            <a:pPr lvl="1"/>
            <a:r>
              <a:rPr lang="en-US" dirty="0" smtClean="0"/>
              <a:t>Often</a:t>
            </a:r>
            <a:r>
              <a:rPr lang="en-US" dirty="0"/>
              <a:t>: large-scale data + simple algorithms &gt; small data + complex </a:t>
            </a:r>
            <a:r>
              <a:rPr lang="en-US" dirty="0" smtClean="0"/>
              <a:t>algorithms</a:t>
            </a:r>
          </a:p>
          <a:p>
            <a:pPr lvl="2"/>
            <a:r>
              <a:rPr lang="en-US" dirty="0" smtClean="0"/>
              <a:t>Changes </a:t>
            </a:r>
            <a:r>
              <a:rPr lang="en-US" dirty="0"/>
              <a:t>how you do analysis dramatically</a:t>
            </a:r>
            <a:endParaRPr lang="en-US" dirty="0" smtClean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Is it all hype?</a:t>
            </a:r>
          </a:p>
        </p:txBody>
      </p:sp>
    </p:spTree>
    <p:extLst>
      <p:ext uri="{BB962C8B-B14F-4D97-AF65-F5344CB8AC3E}">
        <p14:creationId xmlns:p14="http://schemas.microsoft.com/office/powerpoint/2010/main" val="14988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915400" cy="5105400"/>
          </a:xfrm>
        </p:spPr>
        <p:txBody>
          <a:bodyPr/>
          <a:lstStyle/>
          <a:p>
            <a:r>
              <a:rPr lang="en-US" sz="2000" dirty="0" smtClean="0">
                <a:latin typeface="Calibri" charset="0"/>
              </a:rPr>
              <a:t>How do we do anything with this data?</a:t>
            </a:r>
          </a:p>
          <a:p>
            <a:endParaRPr lang="en-US" sz="2000" dirty="0" smtClean="0">
              <a:latin typeface="Calibri" charset="0"/>
            </a:endParaRPr>
          </a:p>
          <a:p>
            <a:r>
              <a:rPr lang="en-US" sz="2000" dirty="0" smtClean="0">
                <a:latin typeface="Calibri" charset="0"/>
              </a:rPr>
              <a:t>Where and how do we store it ?</a:t>
            </a:r>
          </a:p>
          <a:p>
            <a:pPr lvl="1"/>
            <a:r>
              <a:rPr lang="en-US" sz="2000" dirty="0" smtClean="0">
                <a:latin typeface="Calibri" charset="0"/>
              </a:rPr>
              <a:t>Disks are doubling every 18 months or so -- not enough</a:t>
            </a:r>
          </a:p>
          <a:p>
            <a:pPr lvl="1"/>
            <a:r>
              <a:rPr lang="en-US" sz="2000" dirty="0" smtClean="0">
                <a:latin typeface="Calibri" charset="0"/>
              </a:rPr>
              <a:t>In many cases, the data is not actually recorded as it is; </a:t>
            </a:r>
            <a:r>
              <a:rPr lang="en-US" sz="2000" i="1" dirty="0" smtClean="0">
                <a:latin typeface="Calibri" charset="0"/>
              </a:rPr>
              <a:t>summarized </a:t>
            </a:r>
            <a:r>
              <a:rPr lang="en-US" sz="2000" dirty="0" smtClean="0">
                <a:latin typeface="Calibri" charset="0"/>
              </a:rPr>
              <a:t>first</a:t>
            </a:r>
          </a:p>
          <a:p>
            <a:endParaRPr lang="en-US" sz="2000" dirty="0" smtClean="0">
              <a:latin typeface="Calibri" charset="0"/>
            </a:endParaRPr>
          </a:p>
          <a:p>
            <a:r>
              <a:rPr lang="en-US" sz="2000" dirty="0" smtClean="0">
                <a:latin typeface="Calibri" charset="0"/>
              </a:rPr>
              <a:t>What if the disks crash ?</a:t>
            </a:r>
          </a:p>
          <a:p>
            <a:pPr lvl="1"/>
            <a:r>
              <a:rPr lang="en-US" sz="2000" dirty="0" smtClean="0">
                <a:latin typeface="Calibri" charset="0"/>
              </a:rPr>
              <a:t>Very common, especially with 10,000’s of disks</a:t>
            </a:r>
          </a:p>
          <a:p>
            <a:pPr lvl="1"/>
            <a:endParaRPr lang="en-US" sz="2000" dirty="0" smtClean="0">
              <a:latin typeface="Calibri" charset="0"/>
            </a:endParaRPr>
          </a:p>
          <a:p>
            <a:r>
              <a:rPr lang="en-US" sz="2000" dirty="0" smtClean="0">
                <a:latin typeface="Calibri" charset="0"/>
              </a:rPr>
              <a:t>How do we ensure “correctness” ?</a:t>
            </a:r>
          </a:p>
          <a:p>
            <a:pPr lvl="1"/>
            <a:r>
              <a:rPr lang="en-US" sz="2000" dirty="0" smtClean="0">
                <a:latin typeface="Calibri" charset="0"/>
              </a:rPr>
              <a:t>What if the system crashes in the middle of an ATM transaction ?</a:t>
            </a:r>
          </a:p>
          <a:p>
            <a:pPr lvl="2"/>
            <a:r>
              <a:rPr lang="en-US" sz="1800" dirty="0" smtClean="0">
                <a:latin typeface="Calibri" charset="0"/>
              </a:rPr>
              <a:t>Can’t have money disappearing</a:t>
            </a:r>
          </a:p>
          <a:p>
            <a:pPr lvl="1"/>
            <a:r>
              <a:rPr lang="en-US" sz="2000" dirty="0" smtClean="0">
                <a:latin typeface="Calibri" charset="0"/>
              </a:rPr>
              <a:t>What happens when a million people try to buy tickets to </a:t>
            </a:r>
            <a:r>
              <a:rPr lang="en-US" sz="2000" i="1" dirty="0" smtClean="0">
                <a:solidFill>
                  <a:srgbClr val="FF0000"/>
                </a:solidFill>
                <a:latin typeface="Calibri" charset="0"/>
              </a:rPr>
              <a:t>&lt;your favorite artist&gt;’s</a:t>
            </a:r>
            <a:r>
              <a:rPr lang="en-US" sz="2000" dirty="0" smtClean="0">
                <a:solidFill>
                  <a:srgbClr val="FF0000"/>
                </a:solidFill>
                <a:latin typeface="Calibri" charset="0"/>
              </a:rPr>
              <a:t> concert </a:t>
            </a:r>
            <a:r>
              <a:rPr lang="en-US" sz="2000" dirty="0" smtClean="0">
                <a:latin typeface="Calibri" charset="0"/>
              </a:rPr>
              <a:t>at the same time ?</a:t>
            </a:r>
          </a:p>
          <a:p>
            <a:pPr lvl="1">
              <a:buNone/>
            </a:pPr>
            <a:endParaRPr lang="en-US" sz="2000" dirty="0" smtClean="0">
              <a:latin typeface="Calibri" charset="0"/>
            </a:endParaRPr>
          </a:p>
          <a:p>
            <a:pPr lvl="1"/>
            <a:endParaRPr lang="en-US" sz="2000" dirty="0" smtClean="0">
              <a:latin typeface="Calibri" charset="0"/>
            </a:endParaRPr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Motivation: Data Overload</a:t>
            </a:r>
            <a:endParaRPr lang="en-US" dirty="0"/>
          </a:p>
        </p:txBody>
      </p:sp>
      <p:pic>
        <p:nvPicPr>
          <p:cNvPr id="24580" name="Picture 4" descr="overl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381000"/>
            <a:ext cx="125435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17540</TotalTime>
  <Words>3122</Words>
  <Application>Microsoft Macintosh PowerPoint</Application>
  <PresentationFormat>On-screen Show (4:3)</PresentationFormat>
  <Paragraphs>538</Paragraphs>
  <Slides>42</Slides>
  <Notes>14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Concourse</vt:lpstr>
      <vt:lpstr>CMSC424: Database Design Introduction/Overview</vt:lpstr>
      <vt:lpstr>Today</vt:lpstr>
      <vt:lpstr>Some To-Dos</vt:lpstr>
      <vt:lpstr>Motivation: Data Overload</vt:lpstr>
      <vt:lpstr>Four V’s of Big Data</vt:lpstr>
      <vt:lpstr>Four V’s of Big Data</vt:lpstr>
      <vt:lpstr>Big Data and Data Science to the Rescue</vt:lpstr>
      <vt:lpstr>Is it all hype?</vt:lpstr>
      <vt:lpstr>Motivation: Data Overload</vt:lpstr>
      <vt:lpstr>Motivation: Data Overload</vt:lpstr>
      <vt:lpstr>Motivation: Data Overload</vt:lpstr>
      <vt:lpstr>Why not use file systems ?</vt:lpstr>
      <vt:lpstr>Why not use file systems ?</vt:lpstr>
      <vt:lpstr>Today</vt:lpstr>
      <vt:lpstr>Today</vt:lpstr>
      <vt:lpstr>DBMSs to the Rescue</vt:lpstr>
      <vt:lpstr>DBMSs to the Rescue</vt:lpstr>
      <vt:lpstr>Structured vs Unstructured Data</vt:lpstr>
      <vt:lpstr>Structured vs Unstructured Data</vt:lpstr>
      <vt:lpstr>Structured vs Unstructured Data</vt:lpstr>
      <vt:lpstr>DBMSs to the Rescue</vt:lpstr>
      <vt:lpstr>DBMSs to the Rescue: Data Modeling</vt:lpstr>
      <vt:lpstr>DBMSs to the Rescue: Data Abstraction</vt:lpstr>
      <vt:lpstr>Data Abstraction</vt:lpstr>
      <vt:lpstr>Data Abstraction</vt:lpstr>
      <vt:lpstr>Data Abstractions: Example</vt:lpstr>
      <vt:lpstr>What about a Database System ?</vt:lpstr>
      <vt:lpstr>Relational DBMS: SQL</vt:lpstr>
      <vt:lpstr>Current Industry Outlook </vt:lpstr>
      <vt:lpstr>Web Scale Data Management, Analysis</vt:lpstr>
      <vt:lpstr>Current Industry Outlook</vt:lpstr>
      <vt:lpstr>DBMS at a glance</vt:lpstr>
      <vt:lpstr>What we will cover…</vt:lpstr>
      <vt:lpstr>What we will cover…</vt:lpstr>
      <vt:lpstr>What we will cover…</vt:lpstr>
      <vt:lpstr>Summary</vt:lpstr>
      <vt:lpstr>Logistics</vt:lpstr>
      <vt:lpstr>Logistics</vt:lpstr>
      <vt:lpstr>Administrivia Break</vt:lpstr>
      <vt:lpstr>Logistics</vt:lpstr>
      <vt:lpstr>Logistics</vt:lpstr>
      <vt:lpstr>Some To-Dos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Amol Deshpande</cp:lastModifiedBy>
  <cp:revision>189</cp:revision>
  <cp:lastPrinted>2012-01-13T15:17:00Z</cp:lastPrinted>
  <dcterms:created xsi:type="dcterms:W3CDTF">2012-01-24T15:48:45Z</dcterms:created>
  <dcterms:modified xsi:type="dcterms:W3CDTF">2016-08-29T20:52:51Z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