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5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3" r:id="rId3"/>
    <p:sldId id="264" r:id="rId4"/>
    <p:sldId id="270" r:id="rId5"/>
    <p:sldId id="266" r:id="rId6"/>
    <p:sldId id="267" r:id="rId7"/>
    <p:sldId id="269" r:id="rId8"/>
    <p:sldId id="274" r:id="rId9"/>
    <p:sldId id="265" r:id="rId10"/>
    <p:sldId id="271" r:id="rId11"/>
    <p:sldId id="273" r:id="rId12"/>
    <p:sldId id="272" r:id="rId13"/>
    <p:sldId id="275" r:id="rId14"/>
    <p:sldId id="276" r:id="rId15"/>
    <p:sldId id="278" r:id="rId16"/>
    <p:sldId id="279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za Abid" userId="d6d2e7f8-d039-481e-a40e-f0891abc7ae5" providerId="ADAL" clId="{A6ADC810-CE75-453D-A349-F74C929EAC04}"/>
    <pc:docChg chg="modSld">
      <pc:chgData name="Hamza Abid" userId="d6d2e7f8-d039-481e-a40e-f0891abc7ae5" providerId="ADAL" clId="{A6ADC810-CE75-453D-A349-F74C929EAC04}" dt="2020-06-01T16:09:07.920" v="22" actId="20577"/>
      <pc:docMkLst>
        <pc:docMk/>
      </pc:docMkLst>
      <pc:sldChg chg="modSp mod">
        <pc:chgData name="Hamza Abid" userId="d6d2e7f8-d039-481e-a40e-f0891abc7ae5" providerId="ADAL" clId="{A6ADC810-CE75-453D-A349-F74C929EAC04}" dt="2020-06-01T16:09:07.920" v="22" actId="20577"/>
        <pc:sldMkLst>
          <pc:docMk/>
          <pc:sldMk cId="1486958136" sldId="278"/>
        </pc:sldMkLst>
        <pc:spChg chg="mod">
          <ac:chgData name="Hamza Abid" userId="d6d2e7f8-d039-481e-a40e-f0891abc7ae5" providerId="ADAL" clId="{A6ADC810-CE75-453D-A349-F74C929EAC04}" dt="2020-06-01T16:09:07.920" v="22" actId="20577"/>
          <ac:spMkLst>
            <pc:docMk/>
            <pc:sldMk cId="1486958136" sldId="278"/>
            <ac:spMk id="2" creationId="{B6304078-9115-4BCF-B803-D3433594176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mza\Desktop\Clipboar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Primary Energy Supply by Source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Sheet4!$B$123</c:f>
              <c:strCache>
                <c:ptCount val="1"/>
                <c:pt idx="0">
                  <c:v>Biomass -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Sheet4!$C$122:$E$122</c:f>
              <c:strCache>
                <c:ptCount val="3"/>
                <c:pt idx="0">
                  <c:v>DEA Wind 2050</c:v>
                </c:pt>
                <c:pt idx="1">
                  <c:v>IDA Energy Vision 2050</c:v>
                </c:pt>
                <c:pt idx="2">
                  <c:v>DEA Fossil 2050</c:v>
                </c:pt>
              </c:strCache>
            </c:strRef>
          </c:cat>
          <c:val>
            <c:numRef>
              <c:f>Sheet4!$C$123:$E$123</c:f>
              <c:numCache>
                <c:formatCode>General</c:formatCode>
                <c:ptCount val="3"/>
                <c:pt idx="0">
                  <c:v>86.89</c:v>
                </c:pt>
                <c:pt idx="1">
                  <c:v>64.64</c:v>
                </c:pt>
                <c:pt idx="2">
                  <c:v>25.57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66-4156-8AD3-5C35514C45F2}"/>
            </c:ext>
          </c:extLst>
        </c:ser>
        <c:ser>
          <c:idx val="1"/>
          <c:order val="1"/>
          <c:tx>
            <c:strRef>
              <c:f>Sheet4!$B$124</c:f>
              <c:strCache>
                <c:ptCount val="1"/>
                <c:pt idx="0">
                  <c:v>Onshore Wind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Sheet4!$C$122:$E$122</c:f>
              <c:strCache>
                <c:ptCount val="3"/>
                <c:pt idx="0">
                  <c:v>DEA Wind 2050</c:v>
                </c:pt>
                <c:pt idx="1">
                  <c:v>IDA Energy Vision 2050</c:v>
                </c:pt>
                <c:pt idx="2">
                  <c:v>DEA Fossil 2050</c:v>
                </c:pt>
              </c:strCache>
            </c:strRef>
          </c:cat>
          <c:val>
            <c:numRef>
              <c:f>Sheet4!$C$124:$E$124</c:f>
              <c:numCache>
                <c:formatCode>General</c:formatCode>
                <c:ptCount val="3"/>
                <c:pt idx="0">
                  <c:v>10.78</c:v>
                </c:pt>
                <c:pt idx="1">
                  <c:v>16.2</c:v>
                </c:pt>
                <c:pt idx="2">
                  <c:v>10.8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66-4156-8AD3-5C35514C45F2}"/>
            </c:ext>
          </c:extLst>
        </c:ser>
        <c:ser>
          <c:idx val="2"/>
          <c:order val="2"/>
          <c:tx>
            <c:strRef>
              <c:f>Sheet4!$B$125</c:f>
              <c:strCache>
                <c:ptCount val="1"/>
                <c:pt idx="0">
                  <c:v>Offshore Wind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Sheet4!$C$122:$E$122</c:f>
              <c:strCache>
                <c:ptCount val="3"/>
                <c:pt idx="0">
                  <c:v>DEA Wind 2050</c:v>
                </c:pt>
                <c:pt idx="1">
                  <c:v>IDA Energy Vision 2050</c:v>
                </c:pt>
                <c:pt idx="2">
                  <c:v>DEA Fossil 2050</c:v>
                </c:pt>
              </c:strCache>
            </c:strRef>
          </c:cat>
          <c:val>
            <c:numRef>
              <c:f>Sheet4!$C$125:$E$125</c:f>
              <c:numCache>
                <c:formatCode>General</c:formatCode>
                <c:ptCount val="3"/>
                <c:pt idx="0">
                  <c:v>57.6</c:v>
                </c:pt>
                <c:pt idx="1">
                  <c:v>57.6</c:v>
                </c:pt>
                <c:pt idx="2">
                  <c:v>20.7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66-4156-8AD3-5C35514C45F2}"/>
            </c:ext>
          </c:extLst>
        </c:ser>
        <c:ser>
          <c:idx val="3"/>
          <c:order val="3"/>
          <c:tx>
            <c:strRef>
              <c:f>Sheet4!$B$126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Sheet4!$C$122:$E$122</c:f>
              <c:strCache>
                <c:ptCount val="3"/>
                <c:pt idx="0">
                  <c:v>DEA Wind 2050</c:v>
                </c:pt>
                <c:pt idx="1">
                  <c:v>IDA Energy Vision 2050</c:v>
                </c:pt>
                <c:pt idx="2">
                  <c:v>DEA Fossil 2050</c:v>
                </c:pt>
              </c:strCache>
            </c:strRef>
          </c:cat>
          <c:val>
            <c:numRef>
              <c:f>Sheet4!$C$126:$E$126</c:f>
              <c:numCache>
                <c:formatCode>General</c:formatCode>
                <c:ptCount val="3"/>
                <c:pt idx="0">
                  <c:v>1.7</c:v>
                </c:pt>
                <c:pt idx="1">
                  <c:v>1.7</c:v>
                </c:pt>
                <c:pt idx="2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66-4156-8AD3-5C35514C45F2}"/>
            </c:ext>
          </c:extLst>
        </c:ser>
        <c:ser>
          <c:idx val="4"/>
          <c:order val="4"/>
          <c:tx>
            <c:strRef>
              <c:f>Sheet4!$B$127</c:f>
              <c:strCache>
                <c:ptCount val="1"/>
                <c:pt idx="0">
                  <c:v>Geo-thermal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Sheet4!$C$122:$E$122</c:f>
              <c:strCache>
                <c:ptCount val="3"/>
                <c:pt idx="0">
                  <c:v>DEA Wind 2050</c:v>
                </c:pt>
                <c:pt idx="1">
                  <c:v>IDA Energy Vision 2050</c:v>
                </c:pt>
                <c:pt idx="2">
                  <c:v>DEA Fossil 2050</c:v>
                </c:pt>
              </c:strCache>
            </c:strRef>
          </c:cat>
          <c:val>
            <c:numRef>
              <c:f>Sheet4!$C$127:$E$127</c:f>
              <c:numCache>
                <c:formatCode>General</c:formatCode>
                <c:ptCount val="3"/>
                <c:pt idx="0">
                  <c:v>1.23</c:v>
                </c:pt>
                <c:pt idx="1">
                  <c:v>4.6399999999999997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66-4156-8AD3-5C35514C45F2}"/>
            </c:ext>
          </c:extLst>
        </c:ser>
        <c:ser>
          <c:idx val="5"/>
          <c:order val="5"/>
          <c:tx>
            <c:strRef>
              <c:f>Sheet4!$B$128</c:f>
              <c:strCache>
                <c:ptCount val="1"/>
                <c:pt idx="0">
                  <c:v>Solar-thermal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Sheet4!$C$122:$E$122</c:f>
              <c:strCache>
                <c:ptCount val="3"/>
                <c:pt idx="0">
                  <c:v>DEA Wind 2050</c:v>
                </c:pt>
                <c:pt idx="1">
                  <c:v>IDA Energy Vision 2050</c:v>
                </c:pt>
                <c:pt idx="2">
                  <c:v>DEA Fossil 2050</c:v>
                </c:pt>
              </c:strCache>
            </c:strRef>
          </c:cat>
          <c:val>
            <c:numRef>
              <c:f>Sheet4!$C$128:$E$128</c:f>
              <c:numCache>
                <c:formatCode>General</c:formatCode>
                <c:ptCount val="3"/>
                <c:pt idx="0">
                  <c:v>3.13</c:v>
                </c:pt>
                <c:pt idx="1">
                  <c:v>4.59</c:v>
                </c:pt>
                <c:pt idx="2">
                  <c:v>3.13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66-4156-8AD3-5C35514C45F2}"/>
            </c:ext>
          </c:extLst>
        </c:ser>
        <c:ser>
          <c:idx val="6"/>
          <c:order val="6"/>
          <c:tx>
            <c:strRef>
              <c:f>Sheet4!$B$129</c:f>
              <c:strCache>
                <c:ptCount val="1"/>
                <c:pt idx="0">
                  <c:v>Coal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Sheet4!$C$122:$E$122</c:f>
              <c:strCache>
                <c:ptCount val="3"/>
                <c:pt idx="0">
                  <c:v>DEA Wind 2050</c:v>
                </c:pt>
                <c:pt idx="1">
                  <c:v>IDA Energy Vision 2050</c:v>
                </c:pt>
                <c:pt idx="2">
                  <c:v>DEA Fossil 2050</c:v>
                </c:pt>
              </c:strCache>
            </c:strRef>
          </c:cat>
          <c:val>
            <c:numRef>
              <c:f>Sheet4!$C$129:$E$129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54.89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66-4156-8AD3-5C35514C45F2}"/>
            </c:ext>
          </c:extLst>
        </c:ser>
        <c:ser>
          <c:idx val="7"/>
          <c:order val="7"/>
          <c:tx>
            <c:strRef>
              <c:f>Sheet4!$B$130</c:f>
              <c:strCache>
                <c:ptCount val="1"/>
                <c:pt idx="0">
                  <c:v>Oil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Sheet4!$C$122:$E$122</c:f>
              <c:strCache>
                <c:ptCount val="3"/>
                <c:pt idx="0">
                  <c:v>DEA Wind 2050</c:v>
                </c:pt>
                <c:pt idx="1">
                  <c:v>IDA Energy Vision 2050</c:v>
                </c:pt>
                <c:pt idx="2">
                  <c:v>DEA Fossil 2050</c:v>
                </c:pt>
              </c:strCache>
            </c:strRef>
          </c:cat>
          <c:val>
            <c:numRef>
              <c:f>Sheet4!$C$130:$E$130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32.06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866-4156-8AD3-5C35514C45F2}"/>
            </c:ext>
          </c:extLst>
        </c:ser>
        <c:ser>
          <c:idx val="8"/>
          <c:order val="8"/>
          <c:tx>
            <c:strRef>
              <c:f>Sheet4!$B$131</c:f>
              <c:strCache>
                <c:ptCount val="1"/>
                <c:pt idx="0">
                  <c:v>Gas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Sheet4!$C$122:$E$122</c:f>
              <c:strCache>
                <c:ptCount val="3"/>
                <c:pt idx="0">
                  <c:v>DEA Wind 2050</c:v>
                </c:pt>
                <c:pt idx="1">
                  <c:v>IDA Energy Vision 2050</c:v>
                </c:pt>
                <c:pt idx="2">
                  <c:v>DEA Fossil 2050</c:v>
                </c:pt>
              </c:strCache>
            </c:strRef>
          </c:cat>
          <c:val>
            <c:numRef>
              <c:f>Sheet4!$C$131:$E$131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13.84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66-4156-8AD3-5C35514C45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4856736"/>
        <c:axId val="1906156288"/>
      </c:barChart>
      <c:catAx>
        <c:axId val="56485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156288"/>
        <c:crosses val="autoZero"/>
        <c:auto val="1"/>
        <c:lblAlgn val="ctr"/>
        <c:lblOffset val="100"/>
        <c:noMultiLvlLbl val="0"/>
      </c:catAx>
      <c:valAx>
        <c:axId val="190615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Supply (TWh)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5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IDA Transport Energy Demand Scenarios 2050</a:t>
            </a:r>
          </a:p>
        </c:rich>
      </c:tx>
      <c:layout>
        <c:manualLayout>
          <c:xMode val="edge"/>
          <c:yMode val="edge"/>
          <c:x val="0.201698957428387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'IDA 2050'!$H$12</c:f>
              <c:strCache>
                <c:ptCount val="1"/>
                <c:pt idx="0">
                  <c:v>Jet Fuel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'IDA 2050'!$I$11:$J$11</c:f>
              <c:strCache>
                <c:ptCount val="2"/>
                <c:pt idx="0">
                  <c:v>IDA 2050 (Electrofuels)</c:v>
                </c:pt>
                <c:pt idx="1">
                  <c:v>IDA 2050 (Direct Electrification)</c:v>
                </c:pt>
              </c:strCache>
            </c:strRef>
          </c:cat>
          <c:val>
            <c:numRef>
              <c:f>'IDA 2050'!$I$12:$J$12</c:f>
              <c:numCache>
                <c:formatCode>General</c:formatCode>
                <c:ptCount val="2"/>
                <c:pt idx="0">
                  <c:v>10.119999999999999</c:v>
                </c:pt>
                <c:pt idx="1">
                  <c:v>10.119999999999999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04-4003-95A8-E3AC90827191}"/>
            </c:ext>
          </c:extLst>
        </c:ser>
        <c:ser>
          <c:idx val="1"/>
          <c:order val="1"/>
          <c:tx>
            <c:strRef>
              <c:f>'IDA 2050'!$H$13</c:f>
              <c:strCache>
                <c:ptCount val="1"/>
                <c:pt idx="0">
                  <c:v>Diesel-DME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'IDA 2050'!$I$11:$J$11</c:f>
              <c:strCache>
                <c:ptCount val="2"/>
                <c:pt idx="0">
                  <c:v>IDA 2050 (Electrofuels)</c:v>
                </c:pt>
                <c:pt idx="1">
                  <c:v>IDA 2050 (Direct Electrification)</c:v>
                </c:pt>
              </c:strCache>
            </c:strRef>
          </c:cat>
          <c:val>
            <c:numRef>
              <c:f>'IDA 2050'!$I$13:$J$13</c:f>
              <c:numCache>
                <c:formatCode>General</c:formatCode>
                <c:ptCount val="2"/>
                <c:pt idx="0">
                  <c:v>21.01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04-4003-95A8-E3AC90827191}"/>
            </c:ext>
          </c:extLst>
        </c:ser>
        <c:ser>
          <c:idx val="2"/>
          <c:order val="2"/>
          <c:tx>
            <c:strRef>
              <c:f>'IDA 2050'!$H$14</c:f>
              <c:strCache>
                <c:ptCount val="1"/>
                <c:pt idx="0">
                  <c:v>Petrol-Methanol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'IDA 2050'!$I$11:$J$11</c:f>
              <c:strCache>
                <c:ptCount val="2"/>
                <c:pt idx="0">
                  <c:v>IDA 2050 (Electrofuels)</c:v>
                </c:pt>
                <c:pt idx="1">
                  <c:v>IDA 2050 (Direct Electrification)</c:v>
                </c:pt>
              </c:strCache>
            </c:strRef>
          </c:cat>
          <c:val>
            <c:numRef>
              <c:f>'IDA 2050'!$I$14:$J$14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04-4003-95A8-E3AC90827191}"/>
            </c:ext>
          </c:extLst>
        </c:ser>
        <c:ser>
          <c:idx val="3"/>
          <c:order val="3"/>
          <c:tx>
            <c:strRef>
              <c:f>'IDA 2050'!$H$15</c:f>
              <c:strCache>
                <c:ptCount val="1"/>
                <c:pt idx="0">
                  <c:v>Ngas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'IDA 2050'!$I$11:$J$11</c:f>
              <c:strCache>
                <c:ptCount val="2"/>
                <c:pt idx="0">
                  <c:v>IDA 2050 (Electrofuels)</c:v>
                </c:pt>
                <c:pt idx="1">
                  <c:v>IDA 2050 (Direct Electrification)</c:v>
                </c:pt>
              </c:strCache>
            </c:strRef>
          </c:cat>
          <c:val>
            <c:numRef>
              <c:f>'IDA 2050'!$I$15:$J$15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04-4003-95A8-E3AC90827191}"/>
            </c:ext>
          </c:extLst>
        </c:ser>
        <c:ser>
          <c:idx val="4"/>
          <c:order val="4"/>
          <c:tx>
            <c:strRef>
              <c:f>'IDA 2050'!$H$16</c:f>
              <c:strCache>
                <c:ptCount val="1"/>
                <c:pt idx="0">
                  <c:v>LPG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'IDA 2050'!$I$11:$J$11</c:f>
              <c:strCache>
                <c:ptCount val="2"/>
                <c:pt idx="0">
                  <c:v>IDA 2050 (Electrofuels)</c:v>
                </c:pt>
                <c:pt idx="1">
                  <c:v>IDA 2050 (Direct Electrification)</c:v>
                </c:pt>
              </c:strCache>
            </c:strRef>
          </c:cat>
          <c:val>
            <c:numRef>
              <c:f>'IDA 2050'!$I$16:$J$16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04-4003-95A8-E3AC90827191}"/>
            </c:ext>
          </c:extLst>
        </c:ser>
        <c:ser>
          <c:idx val="5"/>
          <c:order val="5"/>
          <c:tx>
            <c:strRef>
              <c:f>'IDA 2050'!$H$17</c:f>
              <c:strCache>
                <c:ptCount val="1"/>
                <c:pt idx="0">
                  <c:v>Electric (Dump Charge)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'IDA 2050'!$I$11:$J$11</c:f>
              <c:strCache>
                <c:ptCount val="2"/>
                <c:pt idx="0">
                  <c:v>IDA 2050 (Electrofuels)</c:v>
                </c:pt>
                <c:pt idx="1">
                  <c:v>IDA 2050 (Direct Electrification)</c:v>
                </c:pt>
              </c:strCache>
            </c:strRef>
          </c:cat>
          <c:val>
            <c:numRef>
              <c:f>'IDA 2050'!$I$17:$J$17</c:f>
              <c:numCache>
                <c:formatCode>General</c:formatCode>
                <c:ptCount val="2"/>
                <c:pt idx="0">
                  <c:v>2.64</c:v>
                </c:pt>
                <c:pt idx="1">
                  <c:v>28.64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04-4003-95A8-E3AC90827191}"/>
            </c:ext>
          </c:extLst>
        </c:ser>
        <c:ser>
          <c:idx val="6"/>
          <c:order val="6"/>
          <c:tx>
            <c:strRef>
              <c:f>'IDA 2050'!$H$18</c:f>
              <c:strCache>
                <c:ptCount val="1"/>
                <c:pt idx="0">
                  <c:v>Electric (Smart Charge)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'IDA 2050'!$I$11:$J$11</c:f>
              <c:strCache>
                <c:ptCount val="2"/>
                <c:pt idx="0">
                  <c:v>IDA 2050 (Electrofuels)</c:v>
                </c:pt>
                <c:pt idx="1">
                  <c:v>IDA 2050 (Direct Electrification)</c:v>
                </c:pt>
              </c:strCache>
            </c:strRef>
          </c:cat>
          <c:val>
            <c:numRef>
              <c:f>'IDA 2050'!$I$18:$J$18</c:f>
              <c:numCache>
                <c:formatCode>General</c:formatCode>
                <c:ptCount val="2"/>
                <c:pt idx="0">
                  <c:v>6.46</c:v>
                </c:pt>
                <c:pt idx="1">
                  <c:v>6.46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04-4003-95A8-E3AC90827191}"/>
            </c:ext>
          </c:extLst>
        </c:ser>
        <c:ser>
          <c:idx val="7"/>
          <c:order val="7"/>
          <c:tx>
            <c:strRef>
              <c:f>'IDA 2050'!$H$19</c:f>
              <c:strCache>
                <c:ptCount val="1"/>
                <c:pt idx="0">
                  <c:v>Hydrogen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'IDA 2050'!$I$11:$J$11</c:f>
              <c:strCache>
                <c:ptCount val="2"/>
                <c:pt idx="0">
                  <c:v>IDA 2050 (Electrofuels)</c:v>
                </c:pt>
                <c:pt idx="1">
                  <c:v>IDA 2050 (Direct Electrification)</c:v>
                </c:pt>
              </c:strCache>
            </c:strRef>
          </c:cat>
          <c:val>
            <c:numRef>
              <c:f>'IDA 2050'!$I$19:$J$19</c:f>
              <c:numCache>
                <c:formatCode>General</c:formatCode>
                <c:ptCount val="2"/>
                <c:pt idx="0">
                  <c:v>4.99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D04-4003-95A8-E3AC908271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0797424"/>
        <c:axId val="1906151296"/>
      </c:barChart>
      <c:catAx>
        <c:axId val="56079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151296"/>
        <c:crosses val="autoZero"/>
        <c:auto val="1"/>
        <c:lblAlgn val="ctr"/>
        <c:lblOffset val="100"/>
        <c:noMultiLvlLbl val="0"/>
      </c:catAx>
      <c:valAx>
        <c:axId val="190615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Demand (TWh)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79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'IDA 2050'!$K$42</c:f>
              <c:strCache>
                <c:ptCount val="1"/>
                <c:pt idx="0">
                  <c:v>Transport Fuel  Demand (TWh/year)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'IDA 2050'!$J$43:$J$44</c:f>
              <c:strCache>
                <c:ptCount val="2"/>
                <c:pt idx="0">
                  <c:v>IDA 2050 (Electrofuels)</c:v>
                </c:pt>
                <c:pt idx="1">
                  <c:v>IDA 2050 (Direct Electrification)</c:v>
                </c:pt>
              </c:strCache>
            </c:strRef>
          </c:cat>
          <c:val>
            <c:numRef>
              <c:f>'IDA 2050'!$K$43:$K$44</c:f>
              <c:numCache>
                <c:formatCode>General</c:formatCode>
                <c:ptCount val="2"/>
                <c:pt idx="0">
                  <c:v>36.119999999999997</c:v>
                </c:pt>
                <c:pt idx="1">
                  <c:v>10.119999999999999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F5-4B59-B736-82845C7C0B56}"/>
            </c:ext>
          </c:extLst>
        </c:ser>
        <c:ser>
          <c:idx val="1"/>
          <c:order val="1"/>
          <c:tx>
            <c:strRef>
              <c:f>'IDA 2050'!$L$42</c:f>
              <c:strCache>
                <c:ptCount val="1"/>
                <c:pt idx="0">
                  <c:v>CEEP Avg (MW)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'IDA 2050'!$J$43:$J$44</c:f>
              <c:strCache>
                <c:ptCount val="2"/>
                <c:pt idx="0">
                  <c:v>IDA 2050 (Electrofuels)</c:v>
                </c:pt>
                <c:pt idx="1">
                  <c:v>IDA 2050 (Direct Electrification)</c:v>
                </c:pt>
              </c:strCache>
            </c:strRef>
          </c:cat>
          <c:val>
            <c:numRef>
              <c:f>'IDA 2050'!$L$43:$L$44</c:f>
              <c:numCache>
                <c:formatCode>General</c:formatCode>
                <c:ptCount val="2"/>
                <c:pt idx="0">
                  <c:v>412</c:v>
                </c:pt>
                <c:pt idx="1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F5-4B59-B736-82845C7C0B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122978976"/>
        <c:axId val="1906152544"/>
      </c:barChart>
      <c:catAx>
        <c:axId val="2122978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152544"/>
        <c:crosses val="autoZero"/>
        <c:auto val="1"/>
        <c:lblAlgn val="ctr"/>
        <c:lblOffset val="100"/>
        <c:noMultiLvlLbl val="0"/>
      </c:catAx>
      <c:valAx>
        <c:axId val="1906152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97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DEA Wind 2050 Transport Energy Demand Scenarios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'Wind 2050'!$F$8</c:f>
              <c:strCache>
                <c:ptCount val="1"/>
                <c:pt idx="0">
                  <c:v>Jet Fuel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'Wind 2050'!$G$7:$H$7</c:f>
              <c:strCache>
                <c:ptCount val="2"/>
                <c:pt idx="0">
                  <c:v>Wind 2050</c:v>
                </c:pt>
                <c:pt idx="1">
                  <c:v>Wind 2050 (Direct Electrification)</c:v>
                </c:pt>
              </c:strCache>
            </c:strRef>
          </c:cat>
          <c:val>
            <c:numRef>
              <c:f>'Wind 2050'!$G$8:$H$8</c:f>
              <c:numCache>
                <c:formatCode>General</c:formatCode>
                <c:ptCount val="2"/>
                <c:pt idx="0">
                  <c:v>10.46</c:v>
                </c:pt>
                <c:pt idx="1">
                  <c:v>10.46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D-4116-9391-4FBBC0CA368A}"/>
            </c:ext>
          </c:extLst>
        </c:ser>
        <c:ser>
          <c:idx val="1"/>
          <c:order val="1"/>
          <c:tx>
            <c:strRef>
              <c:f>'Wind 2050'!$F$9</c:f>
              <c:strCache>
                <c:ptCount val="1"/>
                <c:pt idx="0">
                  <c:v>Diesel-DME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'Wind 2050'!$G$7:$H$7</c:f>
              <c:strCache>
                <c:ptCount val="2"/>
                <c:pt idx="0">
                  <c:v>Wind 2050</c:v>
                </c:pt>
                <c:pt idx="1">
                  <c:v>Wind 2050 (Direct Electrification)</c:v>
                </c:pt>
              </c:strCache>
            </c:strRef>
          </c:cat>
          <c:val>
            <c:numRef>
              <c:f>'Wind 2050'!$G$9:$H$9</c:f>
              <c:numCache>
                <c:formatCode>General</c:formatCode>
                <c:ptCount val="2"/>
                <c:pt idx="0">
                  <c:v>7.08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ED-4116-9391-4FBBC0CA368A}"/>
            </c:ext>
          </c:extLst>
        </c:ser>
        <c:ser>
          <c:idx val="2"/>
          <c:order val="2"/>
          <c:tx>
            <c:strRef>
              <c:f>'Wind 2050'!$F$10</c:f>
              <c:strCache>
                <c:ptCount val="1"/>
                <c:pt idx="0">
                  <c:v>Petrol-Methanol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'Wind 2050'!$G$7:$H$7</c:f>
              <c:strCache>
                <c:ptCount val="2"/>
                <c:pt idx="0">
                  <c:v>Wind 2050</c:v>
                </c:pt>
                <c:pt idx="1">
                  <c:v>Wind 2050 (Direct Electrification)</c:v>
                </c:pt>
              </c:strCache>
            </c:strRef>
          </c:cat>
          <c:val>
            <c:numRef>
              <c:f>'Wind 2050'!$G$10:$H$10</c:f>
              <c:numCache>
                <c:formatCode>General</c:formatCode>
                <c:ptCount val="2"/>
                <c:pt idx="0">
                  <c:v>7.33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ED-4116-9391-4FBBC0CA368A}"/>
            </c:ext>
          </c:extLst>
        </c:ser>
        <c:ser>
          <c:idx val="3"/>
          <c:order val="3"/>
          <c:tx>
            <c:strRef>
              <c:f>'Wind 2050'!$F$11</c:f>
              <c:strCache>
                <c:ptCount val="1"/>
                <c:pt idx="0">
                  <c:v>Ngas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'Wind 2050'!$G$7:$H$7</c:f>
              <c:strCache>
                <c:ptCount val="2"/>
                <c:pt idx="0">
                  <c:v>Wind 2050</c:v>
                </c:pt>
                <c:pt idx="1">
                  <c:v>Wind 2050 (Direct Electrification)</c:v>
                </c:pt>
              </c:strCache>
            </c:strRef>
          </c:cat>
          <c:val>
            <c:numRef>
              <c:f>'Wind 2050'!$G$11:$H$11</c:f>
              <c:numCache>
                <c:formatCode>General</c:formatCode>
                <c:ptCount val="2"/>
                <c:pt idx="0">
                  <c:v>7.98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ED-4116-9391-4FBBC0CA368A}"/>
            </c:ext>
          </c:extLst>
        </c:ser>
        <c:ser>
          <c:idx val="4"/>
          <c:order val="4"/>
          <c:tx>
            <c:strRef>
              <c:f>'Wind 2050'!$F$12</c:f>
              <c:strCache>
                <c:ptCount val="1"/>
                <c:pt idx="0">
                  <c:v>LPG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'Wind 2050'!$G$7:$H$7</c:f>
              <c:strCache>
                <c:ptCount val="2"/>
                <c:pt idx="0">
                  <c:v>Wind 2050</c:v>
                </c:pt>
                <c:pt idx="1">
                  <c:v>Wind 2050 (Direct Electrification)</c:v>
                </c:pt>
              </c:strCache>
            </c:strRef>
          </c:cat>
          <c:val>
            <c:numRef>
              <c:f>'Wind 2050'!$G$12:$H$12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ED-4116-9391-4FBBC0CA368A}"/>
            </c:ext>
          </c:extLst>
        </c:ser>
        <c:ser>
          <c:idx val="5"/>
          <c:order val="5"/>
          <c:tx>
            <c:strRef>
              <c:f>'Wind 2050'!$F$13</c:f>
              <c:strCache>
                <c:ptCount val="1"/>
                <c:pt idx="0">
                  <c:v>Electric (Dump Charge)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'Wind 2050'!$G$7:$H$7</c:f>
              <c:strCache>
                <c:ptCount val="2"/>
                <c:pt idx="0">
                  <c:v>Wind 2050</c:v>
                </c:pt>
                <c:pt idx="1">
                  <c:v>Wind 2050 (Direct Electrification)</c:v>
                </c:pt>
              </c:strCache>
            </c:strRef>
          </c:cat>
          <c:val>
            <c:numRef>
              <c:f>'Wind 2050'!$G$13:$H$13</c:f>
              <c:numCache>
                <c:formatCode>General</c:formatCode>
                <c:ptCount val="2"/>
                <c:pt idx="0">
                  <c:v>0.9</c:v>
                </c:pt>
                <c:pt idx="1">
                  <c:v>29.52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ED-4116-9391-4FBBC0CA368A}"/>
            </c:ext>
          </c:extLst>
        </c:ser>
        <c:ser>
          <c:idx val="6"/>
          <c:order val="6"/>
          <c:tx>
            <c:strRef>
              <c:f>'Wind 2050'!$F$14</c:f>
              <c:strCache>
                <c:ptCount val="1"/>
                <c:pt idx="0">
                  <c:v>Electric (Smart Charge)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 2050'!$G$7:$H$7</c:f>
              <c:strCache>
                <c:ptCount val="2"/>
                <c:pt idx="0">
                  <c:v>Wind 2050</c:v>
                </c:pt>
                <c:pt idx="1">
                  <c:v>Wind 2050 (Direct Electrification)</c:v>
                </c:pt>
              </c:strCache>
            </c:strRef>
          </c:cat>
          <c:val>
            <c:numRef>
              <c:f>'Wind 2050'!$G$14:$H$14</c:f>
              <c:numCache>
                <c:formatCode>General</c:formatCode>
                <c:ptCount val="2"/>
                <c:pt idx="0">
                  <c:v>11.21</c:v>
                </c:pt>
                <c:pt idx="1">
                  <c:v>11.21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ED-4116-9391-4FBBC0CA368A}"/>
            </c:ext>
          </c:extLst>
        </c:ser>
        <c:ser>
          <c:idx val="7"/>
          <c:order val="7"/>
          <c:tx>
            <c:strRef>
              <c:f>'Wind 2050'!$F$15</c:f>
              <c:strCache>
                <c:ptCount val="1"/>
                <c:pt idx="0">
                  <c:v>Hydrogen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 2050'!$G$7:$H$7</c:f>
              <c:strCache>
                <c:ptCount val="2"/>
                <c:pt idx="0">
                  <c:v>Wind 2050</c:v>
                </c:pt>
                <c:pt idx="1">
                  <c:v>Wind 2050 (Direct Electrification)</c:v>
                </c:pt>
              </c:strCache>
            </c:strRef>
          </c:cat>
          <c:val>
            <c:numRef>
              <c:f>'Wind 2050'!$G$15:$H$15</c:f>
              <c:numCache>
                <c:formatCode>General</c:formatCode>
                <c:ptCount val="2"/>
                <c:pt idx="0">
                  <c:v>6.23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CED-4116-9391-4FBBC0CA3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1985632"/>
        <c:axId val="1905135824"/>
      </c:barChart>
      <c:catAx>
        <c:axId val="202198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135824"/>
        <c:crosses val="autoZero"/>
        <c:auto val="1"/>
        <c:lblAlgn val="ctr"/>
        <c:lblOffset val="100"/>
        <c:noMultiLvlLbl val="0"/>
      </c:catAx>
      <c:valAx>
        <c:axId val="19051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Demand (TWh)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98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'Wind 2050'!$H$35</c:f>
              <c:strCache>
                <c:ptCount val="1"/>
                <c:pt idx="0">
                  <c:v>Transport Fuel  Demand (TWh/year)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'Wind 2050'!$G$36:$G$37</c:f>
              <c:strCache>
                <c:ptCount val="2"/>
                <c:pt idx="0">
                  <c:v>Wind 2050 (Electrofuels)</c:v>
                </c:pt>
                <c:pt idx="1">
                  <c:v>Wind 2050 (Direct Electrification)</c:v>
                </c:pt>
              </c:strCache>
            </c:strRef>
          </c:cat>
          <c:val>
            <c:numRef>
              <c:f>'Wind 2050'!$H$36:$H$37</c:f>
              <c:numCache>
                <c:formatCode>General</c:formatCode>
                <c:ptCount val="2"/>
                <c:pt idx="0">
                  <c:v>39.08</c:v>
                </c:pt>
                <c:pt idx="1">
                  <c:v>10.46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66-4D4B-B907-876684BF8013}"/>
            </c:ext>
          </c:extLst>
        </c:ser>
        <c:ser>
          <c:idx val="1"/>
          <c:order val="1"/>
          <c:tx>
            <c:strRef>
              <c:f>'Wind 2050'!$I$35</c:f>
              <c:strCache>
                <c:ptCount val="1"/>
                <c:pt idx="0">
                  <c:v>CEEP Avg (MW)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'Wind 2050'!$G$36:$G$37</c:f>
              <c:strCache>
                <c:ptCount val="2"/>
                <c:pt idx="0">
                  <c:v>Wind 2050 (Electrofuels)</c:v>
                </c:pt>
                <c:pt idx="1">
                  <c:v>Wind 2050 (Direct Electrification)</c:v>
                </c:pt>
              </c:strCache>
            </c:strRef>
          </c:cat>
          <c:val>
            <c:numRef>
              <c:f>'Wind 2050'!$I$36:$I$37</c:f>
              <c:numCache>
                <c:formatCode>General</c:formatCode>
                <c:ptCount val="2"/>
                <c:pt idx="0">
                  <c:v>1862</c:v>
                </c:pt>
                <c:pt idx="1">
                  <c:v>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66-4D4B-B907-876684BF80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18872976"/>
        <c:axId val="1904982256"/>
      </c:barChart>
      <c:catAx>
        <c:axId val="2018872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982256"/>
        <c:crosses val="autoZero"/>
        <c:auto val="1"/>
        <c:lblAlgn val="ctr"/>
        <c:lblOffset val="100"/>
        <c:noMultiLvlLbl val="0"/>
      </c:catAx>
      <c:valAx>
        <c:axId val="1904982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87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DEA Fossil 2050 Transport Energy Demand Scenarios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'Fossil 2050'!$F$11</c:f>
              <c:strCache>
                <c:ptCount val="1"/>
                <c:pt idx="0">
                  <c:v>Jet Fuel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'Fossil 2050'!$G$10:$H$10</c:f>
              <c:strCache>
                <c:ptCount val="2"/>
                <c:pt idx="0">
                  <c:v>DEA Fossil 2050</c:v>
                </c:pt>
                <c:pt idx="1">
                  <c:v>DEA Fossil 2050 (Direct Electrification)</c:v>
                </c:pt>
              </c:strCache>
            </c:strRef>
          </c:cat>
          <c:val>
            <c:numRef>
              <c:f>'Fossil 2050'!$G$11:$H$11</c:f>
              <c:numCache>
                <c:formatCode>General</c:formatCode>
                <c:ptCount val="2"/>
                <c:pt idx="0">
                  <c:v>10.46</c:v>
                </c:pt>
                <c:pt idx="1">
                  <c:v>10.46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2-40DB-8392-7D3E0985EB89}"/>
            </c:ext>
          </c:extLst>
        </c:ser>
        <c:ser>
          <c:idx val="1"/>
          <c:order val="1"/>
          <c:tx>
            <c:strRef>
              <c:f>'Fossil 2050'!$F$12</c:f>
              <c:strCache>
                <c:ptCount val="1"/>
                <c:pt idx="0">
                  <c:v>Diesel-DME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'Fossil 2050'!$G$10:$H$10</c:f>
              <c:strCache>
                <c:ptCount val="2"/>
                <c:pt idx="0">
                  <c:v>DEA Fossil 2050</c:v>
                </c:pt>
                <c:pt idx="1">
                  <c:v>DEA Fossil 2050 (Direct Electrification)</c:v>
                </c:pt>
              </c:strCache>
            </c:strRef>
          </c:cat>
          <c:val>
            <c:numRef>
              <c:f>'Fossil 2050'!$G$12:$H$12</c:f>
              <c:numCache>
                <c:formatCode>General</c:formatCode>
                <c:ptCount val="2"/>
                <c:pt idx="0">
                  <c:v>14.02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32-40DB-8392-7D3E0985EB89}"/>
            </c:ext>
          </c:extLst>
        </c:ser>
        <c:ser>
          <c:idx val="2"/>
          <c:order val="2"/>
          <c:tx>
            <c:strRef>
              <c:f>'Fossil 2050'!$F$13</c:f>
              <c:strCache>
                <c:ptCount val="1"/>
                <c:pt idx="0">
                  <c:v>Petrol-Methanol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'Fossil 2050'!$G$10:$H$10</c:f>
              <c:strCache>
                <c:ptCount val="2"/>
                <c:pt idx="0">
                  <c:v>DEA Fossil 2050</c:v>
                </c:pt>
                <c:pt idx="1">
                  <c:v>DEA Fossil 2050 (Direct Electrification)</c:v>
                </c:pt>
              </c:strCache>
            </c:strRef>
          </c:cat>
          <c:val>
            <c:numRef>
              <c:f>'Fossil 2050'!$G$13:$H$13</c:f>
              <c:numCache>
                <c:formatCode>General</c:formatCode>
                <c:ptCount val="2"/>
                <c:pt idx="0">
                  <c:v>7.57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32-40DB-8392-7D3E0985EB89}"/>
            </c:ext>
          </c:extLst>
        </c:ser>
        <c:ser>
          <c:idx val="3"/>
          <c:order val="3"/>
          <c:tx>
            <c:strRef>
              <c:f>'Fossil 2050'!$F$14</c:f>
              <c:strCache>
                <c:ptCount val="1"/>
                <c:pt idx="0">
                  <c:v>Ngas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'Fossil 2050'!$G$10:$H$10</c:f>
              <c:strCache>
                <c:ptCount val="2"/>
                <c:pt idx="0">
                  <c:v>DEA Fossil 2050</c:v>
                </c:pt>
                <c:pt idx="1">
                  <c:v>DEA Fossil 2050 (Direct Electrification)</c:v>
                </c:pt>
              </c:strCache>
            </c:strRef>
          </c:cat>
          <c:val>
            <c:numRef>
              <c:f>'Fossil 2050'!$G$14:$H$14</c:f>
              <c:numCache>
                <c:formatCode>General</c:formatCode>
                <c:ptCount val="2"/>
                <c:pt idx="0">
                  <c:v>7.54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32-40DB-8392-7D3E0985EB89}"/>
            </c:ext>
          </c:extLst>
        </c:ser>
        <c:ser>
          <c:idx val="4"/>
          <c:order val="4"/>
          <c:tx>
            <c:strRef>
              <c:f>'Fossil 2050'!$F$15</c:f>
              <c:strCache>
                <c:ptCount val="1"/>
                <c:pt idx="0">
                  <c:v>LPG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'Fossil 2050'!$G$10:$H$10</c:f>
              <c:strCache>
                <c:ptCount val="2"/>
                <c:pt idx="0">
                  <c:v>DEA Fossil 2050</c:v>
                </c:pt>
                <c:pt idx="1">
                  <c:v>DEA Fossil 2050 (Direct Electrification)</c:v>
                </c:pt>
              </c:strCache>
            </c:strRef>
          </c:cat>
          <c:val>
            <c:numRef>
              <c:f>'Fossil 2050'!$G$15:$H$15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32-40DB-8392-7D3E0985EB89}"/>
            </c:ext>
          </c:extLst>
        </c:ser>
        <c:ser>
          <c:idx val="5"/>
          <c:order val="5"/>
          <c:tx>
            <c:strRef>
              <c:f>'Fossil 2050'!$F$16</c:f>
              <c:strCache>
                <c:ptCount val="1"/>
                <c:pt idx="0">
                  <c:v>Electric (Dump Charge)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'Fossil 2050'!$G$10:$H$10</c:f>
              <c:strCache>
                <c:ptCount val="2"/>
                <c:pt idx="0">
                  <c:v>DEA Fossil 2050</c:v>
                </c:pt>
                <c:pt idx="1">
                  <c:v>DEA Fossil 2050 (Direct Electrification)</c:v>
                </c:pt>
              </c:strCache>
            </c:strRef>
          </c:cat>
          <c:val>
            <c:numRef>
              <c:f>'Fossil 2050'!$G$16:$H$16</c:f>
              <c:numCache>
                <c:formatCode>General</c:formatCode>
                <c:ptCount val="2"/>
                <c:pt idx="0">
                  <c:v>0.9</c:v>
                </c:pt>
                <c:pt idx="1">
                  <c:v>30.029999999999998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332-40DB-8392-7D3E0985EB89}"/>
            </c:ext>
          </c:extLst>
        </c:ser>
        <c:ser>
          <c:idx val="6"/>
          <c:order val="6"/>
          <c:tx>
            <c:strRef>
              <c:f>'Fossil 2050'!$F$17</c:f>
              <c:strCache>
                <c:ptCount val="1"/>
                <c:pt idx="0">
                  <c:v>Electric (Smart Charge)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'Fossil 2050'!$G$10:$H$10</c:f>
              <c:strCache>
                <c:ptCount val="2"/>
                <c:pt idx="0">
                  <c:v>DEA Fossil 2050</c:v>
                </c:pt>
                <c:pt idx="1">
                  <c:v>DEA Fossil 2050 (Direct Electrification)</c:v>
                </c:pt>
              </c:strCache>
            </c:strRef>
          </c:cat>
          <c:val>
            <c:numRef>
              <c:f>'Fossil 2050'!$G$17:$H$17</c:f>
              <c:numCache>
                <c:formatCode>General</c:formatCode>
                <c:ptCount val="2"/>
                <c:pt idx="0">
                  <c:v>8.7200000000000006</c:v>
                </c:pt>
                <c:pt idx="1">
                  <c:v>8.7200000000000006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32-40DB-8392-7D3E0985EB89}"/>
            </c:ext>
          </c:extLst>
        </c:ser>
        <c:ser>
          <c:idx val="7"/>
          <c:order val="7"/>
          <c:tx>
            <c:strRef>
              <c:f>'Fossil 2050'!$F$18</c:f>
              <c:strCache>
                <c:ptCount val="1"/>
                <c:pt idx="0">
                  <c:v>Hydrogen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'Fossil 2050'!$G$10:$H$10</c:f>
              <c:strCache>
                <c:ptCount val="2"/>
                <c:pt idx="0">
                  <c:v>DEA Fossil 2050</c:v>
                </c:pt>
                <c:pt idx="1">
                  <c:v>DEA Fossil 2050 (Direct Electrification)</c:v>
                </c:pt>
              </c:strCache>
            </c:strRef>
          </c:cat>
          <c:val>
            <c:numRef>
              <c:f>'Fossil 2050'!$G$18:$H$18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332-40DB-8392-7D3E0985E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547375"/>
        <c:axId val="129473503"/>
      </c:barChart>
      <c:catAx>
        <c:axId val="132547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73503"/>
        <c:crosses val="autoZero"/>
        <c:auto val="1"/>
        <c:lblAlgn val="ctr"/>
        <c:lblOffset val="100"/>
        <c:noMultiLvlLbl val="0"/>
      </c:catAx>
      <c:valAx>
        <c:axId val="12947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Demand (TWh)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4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'Fossil 2050'!$G$29</c:f>
              <c:strCache>
                <c:ptCount val="1"/>
                <c:pt idx="0">
                  <c:v>CEEP Avg (MW)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'Fossil 2050'!$F$30:$F$31</c:f>
              <c:strCache>
                <c:ptCount val="2"/>
                <c:pt idx="0">
                  <c:v>DEA Fossil 2050 </c:v>
                </c:pt>
                <c:pt idx="1">
                  <c:v>DEA Fossil 2050 (Electrification) </c:v>
                </c:pt>
              </c:strCache>
            </c:strRef>
          </c:cat>
          <c:val>
            <c:numRef>
              <c:f>'Fossil 2050'!$G$30:$G$31</c:f>
              <c:numCache>
                <c:formatCode>General</c:formatCode>
                <c:ptCount val="2"/>
                <c:pt idx="0">
                  <c:v>788</c:v>
                </c:pt>
                <c:pt idx="1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06-4780-85D6-4CB97774961A}"/>
            </c:ext>
          </c:extLst>
        </c:ser>
        <c:ser>
          <c:idx val="1"/>
          <c:order val="1"/>
          <c:tx>
            <c:strRef>
              <c:f>'Fossil 2050'!$H$29</c:f>
              <c:strCache>
                <c:ptCount val="1"/>
                <c:pt idx="0">
                  <c:v>Transport Fuel  Demand (TWh/year)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'Fossil 2050'!$F$30:$F$31</c:f>
              <c:strCache>
                <c:ptCount val="2"/>
                <c:pt idx="0">
                  <c:v>DEA Fossil 2050 </c:v>
                </c:pt>
                <c:pt idx="1">
                  <c:v>DEA Fossil 2050 (Electrification) </c:v>
                </c:pt>
              </c:strCache>
            </c:strRef>
          </c:cat>
          <c:val>
            <c:numRef>
              <c:f>'Fossil 2050'!$H$30:$H$31</c:f>
              <c:numCache>
                <c:formatCode>General</c:formatCode>
                <c:ptCount val="2"/>
                <c:pt idx="0">
                  <c:v>39.6</c:v>
                </c:pt>
                <c:pt idx="1">
                  <c:v>10.46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06-4780-85D6-4CB97774961A}"/>
            </c:ext>
          </c:extLst>
        </c:ser>
        <c:ser>
          <c:idx val="2"/>
          <c:order val="2"/>
          <c:tx>
            <c:strRef>
              <c:f>'Fossil 2050'!$I$29</c:f>
              <c:strCache>
                <c:ptCount val="1"/>
                <c:pt idx="0">
                  <c:v>CO2 (Mt)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'Fossil 2050'!$F$30:$F$31</c:f>
              <c:strCache>
                <c:ptCount val="2"/>
                <c:pt idx="0">
                  <c:v>DEA Fossil 2050 </c:v>
                </c:pt>
                <c:pt idx="1">
                  <c:v>DEA Fossil 2050 (Electrification) </c:v>
                </c:pt>
              </c:strCache>
            </c:strRef>
          </c:cat>
          <c:val>
            <c:numRef>
              <c:f>'Fossil 2050'!$I$30:$I$31</c:f>
              <c:numCache>
                <c:formatCode>General</c:formatCode>
                <c:ptCount val="2"/>
                <c:pt idx="0">
                  <c:v>23.27</c:v>
                </c:pt>
                <c:pt idx="1">
                  <c:v>28.61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06-4780-85D6-4CB9777496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256015"/>
        <c:axId val="129486815"/>
      </c:barChart>
      <c:catAx>
        <c:axId val="20425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86815"/>
        <c:crosses val="autoZero"/>
        <c:auto val="1"/>
        <c:lblAlgn val="ctr"/>
        <c:lblOffset val="100"/>
        <c:noMultiLvlLbl val="0"/>
      </c:catAx>
      <c:valAx>
        <c:axId val="12948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56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2020</a:t>
            </a:r>
            <a:r>
              <a:rPr lang="en-US" baseline="0"/>
              <a:t> Transport Demand Reduction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Scenarios!$L$34</c:f>
              <c:strCache>
                <c:ptCount val="1"/>
                <c:pt idx="0">
                  <c:v>Jet Fuel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Scenarios!$M$33:$O$33</c:f>
              <c:strCache>
                <c:ptCount val="3"/>
                <c:pt idx="0">
                  <c:v>Reference</c:v>
                </c:pt>
                <c:pt idx="1">
                  <c:v>Aviation </c:v>
                </c:pt>
                <c:pt idx="2">
                  <c:v>Aviation + Road</c:v>
                </c:pt>
              </c:strCache>
            </c:strRef>
          </c:cat>
          <c:val>
            <c:numRef>
              <c:f>Scenarios!$M$34:$O$34</c:f>
              <c:numCache>
                <c:formatCode>General</c:formatCode>
                <c:ptCount val="3"/>
                <c:pt idx="0">
                  <c:v>11.82</c:v>
                </c:pt>
                <c:pt idx="1">
                  <c:v>4.2552000000000003</c:v>
                </c:pt>
                <c:pt idx="2">
                  <c:v>4.2552000000000003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7-4F2F-9CF3-695A7469A729}"/>
            </c:ext>
          </c:extLst>
        </c:ser>
        <c:ser>
          <c:idx val="1"/>
          <c:order val="1"/>
          <c:tx>
            <c:strRef>
              <c:f>Scenarios!$L$35</c:f>
              <c:strCache>
                <c:ptCount val="1"/>
                <c:pt idx="0">
                  <c:v>Diesel-DME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Scenarios!$M$33:$O$33</c:f>
              <c:strCache>
                <c:ptCount val="3"/>
                <c:pt idx="0">
                  <c:v>Reference</c:v>
                </c:pt>
                <c:pt idx="1">
                  <c:v>Aviation </c:v>
                </c:pt>
                <c:pt idx="2">
                  <c:v>Aviation + Road</c:v>
                </c:pt>
              </c:strCache>
            </c:strRef>
          </c:cat>
          <c:val>
            <c:numRef>
              <c:f>Scenarios!$M$35:$O$35</c:f>
              <c:numCache>
                <c:formatCode>General</c:formatCode>
                <c:ptCount val="3"/>
                <c:pt idx="0">
                  <c:v>32.75</c:v>
                </c:pt>
                <c:pt idx="1">
                  <c:v>32.75</c:v>
                </c:pt>
                <c:pt idx="2">
                  <c:v>16.375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77-4F2F-9CF3-695A7469A729}"/>
            </c:ext>
          </c:extLst>
        </c:ser>
        <c:ser>
          <c:idx val="2"/>
          <c:order val="2"/>
          <c:tx>
            <c:strRef>
              <c:f>Scenarios!$L$36</c:f>
              <c:strCache>
                <c:ptCount val="1"/>
                <c:pt idx="0">
                  <c:v>Petrol-Methanol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Scenarios!$M$33:$O$33</c:f>
              <c:strCache>
                <c:ptCount val="3"/>
                <c:pt idx="0">
                  <c:v>Reference</c:v>
                </c:pt>
                <c:pt idx="1">
                  <c:v>Aviation </c:v>
                </c:pt>
                <c:pt idx="2">
                  <c:v>Aviation + Road</c:v>
                </c:pt>
              </c:strCache>
            </c:strRef>
          </c:cat>
          <c:val>
            <c:numRef>
              <c:f>Scenarios!$M$36:$O$36</c:f>
              <c:numCache>
                <c:formatCode>General</c:formatCode>
                <c:ptCount val="3"/>
                <c:pt idx="0">
                  <c:v>15.34</c:v>
                </c:pt>
                <c:pt idx="1">
                  <c:v>15.34</c:v>
                </c:pt>
                <c:pt idx="2">
                  <c:v>7.67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77-4F2F-9CF3-695A7469A729}"/>
            </c:ext>
          </c:extLst>
        </c:ser>
        <c:ser>
          <c:idx val="3"/>
          <c:order val="3"/>
          <c:tx>
            <c:strRef>
              <c:f>Scenarios!$L$37</c:f>
              <c:strCache>
                <c:ptCount val="1"/>
                <c:pt idx="0">
                  <c:v>Ngas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Scenarios!$M$33:$O$33</c:f>
              <c:strCache>
                <c:ptCount val="3"/>
                <c:pt idx="0">
                  <c:v>Reference</c:v>
                </c:pt>
                <c:pt idx="1">
                  <c:v>Aviation </c:v>
                </c:pt>
                <c:pt idx="2">
                  <c:v>Aviation + Road</c:v>
                </c:pt>
              </c:strCache>
            </c:strRef>
          </c:cat>
          <c:val>
            <c:numRef>
              <c:f>Scenarios!$M$37:$O$37</c:f>
              <c:numCache>
                <c:formatCode>General</c:formatCode>
                <c:ptCount val="3"/>
                <c:pt idx="0">
                  <c:v>0.06</c:v>
                </c:pt>
                <c:pt idx="1">
                  <c:v>0.06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77-4F2F-9CF3-695A7469A729}"/>
            </c:ext>
          </c:extLst>
        </c:ser>
        <c:ser>
          <c:idx val="4"/>
          <c:order val="4"/>
          <c:tx>
            <c:strRef>
              <c:f>Scenarios!$L$38</c:f>
              <c:strCache>
                <c:ptCount val="1"/>
                <c:pt idx="0">
                  <c:v>Navigation (sea) fuel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Scenarios!$M$33:$O$33</c:f>
              <c:strCache>
                <c:ptCount val="3"/>
                <c:pt idx="0">
                  <c:v>Reference</c:v>
                </c:pt>
                <c:pt idx="1">
                  <c:v>Aviation </c:v>
                </c:pt>
                <c:pt idx="2">
                  <c:v>Aviation + Road</c:v>
                </c:pt>
              </c:strCache>
            </c:strRef>
          </c:cat>
          <c:val>
            <c:numRef>
              <c:f>Scenarios!$M$38:$O$38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77-4F2F-9CF3-695A7469A729}"/>
            </c:ext>
          </c:extLst>
        </c:ser>
        <c:ser>
          <c:idx val="5"/>
          <c:order val="5"/>
          <c:tx>
            <c:strRef>
              <c:f>Scenarios!$L$39</c:f>
              <c:strCache>
                <c:ptCount val="1"/>
                <c:pt idx="0">
                  <c:v>LPG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Scenarios!$M$33:$O$33</c:f>
              <c:strCache>
                <c:ptCount val="3"/>
                <c:pt idx="0">
                  <c:v>Reference</c:v>
                </c:pt>
                <c:pt idx="1">
                  <c:v>Aviation </c:v>
                </c:pt>
                <c:pt idx="2">
                  <c:v>Aviation + Road</c:v>
                </c:pt>
              </c:strCache>
            </c:strRef>
          </c:cat>
          <c:val>
            <c:numRef>
              <c:f>Scenarios!$M$39:$O$39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77-4F2F-9CF3-695A7469A729}"/>
            </c:ext>
          </c:extLst>
        </c:ser>
        <c:ser>
          <c:idx val="6"/>
          <c:order val="6"/>
          <c:tx>
            <c:strRef>
              <c:f>Scenarios!$L$40</c:f>
              <c:strCache>
                <c:ptCount val="1"/>
                <c:pt idx="0">
                  <c:v>Electric (Dump Charge)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Scenarios!$M$33:$O$33</c:f>
              <c:strCache>
                <c:ptCount val="3"/>
                <c:pt idx="0">
                  <c:v>Reference</c:v>
                </c:pt>
                <c:pt idx="1">
                  <c:v>Aviation </c:v>
                </c:pt>
                <c:pt idx="2">
                  <c:v>Aviation + Road</c:v>
                </c:pt>
              </c:strCache>
            </c:strRef>
          </c:cat>
          <c:val>
            <c:numRef>
              <c:f>Scenarios!$M$40:$O$40</c:f>
              <c:numCache>
                <c:formatCode>General</c:formatCode>
                <c:ptCount val="3"/>
                <c:pt idx="0">
                  <c:v>0.53</c:v>
                </c:pt>
                <c:pt idx="1">
                  <c:v>0.53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77-4F2F-9CF3-695A7469A729}"/>
            </c:ext>
          </c:extLst>
        </c:ser>
        <c:ser>
          <c:idx val="7"/>
          <c:order val="7"/>
          <c:tx>
            <c:strRef>
              <c:f>Scenarios!$L$41</c:f>
              <c:strCache>
                <c:ptCount val="1"/>
                <c:pt idx="0">
                  <c:v>Electric (Smart Charge)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Scenarios!$M$33:$O$33</c:f>
              <c:strCache>
                <c:ptCount val="3"/>
                <c:pt idx="0">
                  <c:v>Reference</c:v>
                </c:pt>
                <c:pt idx="1">
                  <c:v>Aviation </c:v>
                </c:pt>
                <c:pt idx="2">
                  <c:v>Aviation + Road</c:v>
                </c:pt>
              </c:strCache>
            </c:strRef>
          </c:cat>
          <c:val>
            <c:numRef>
              <c:f>Scenarios!$M$41:$O$41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D77-4F2F-9CF3-695A7469A729}"/>
            </c:ext>
          </c:extLst>
        </c:ser>
        <c:ser>
          <c:idx val="8"/>
          <c:order val="8"/>
          <c:tx>
            <c:strRef>
              <c:f>Scenarios!$L$42</c:f>
              <c:strCache>
                <c:ptCount val="1"/>
                <c:pt idx="0">
                  <c:v>Hydrogen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Scenarios!$M$33:$O$33</c:f>
              <c:strCache>
                <c:ptCount val="3"/>
                <c:pt idx="0">
                  <c:v>Reference</c:v>
                </c:pt>
                <c:pt idx="1">
                  <c:v>Aviation </c:v>
                </c:pt>
                <c:pt idx="2">
                  <c:v>Aviation + Road</c:v>
                </c:pt>
              </c:strCache>
            </c:strRef>
          </c:cat>
          <c:val>
            <c:numRef>
              <c:f>Scenarios!$M$42:$O$42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77-4F2F-9CF3-695A7469A7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3174815"/>
        <c:axId val="1839630767"/>
      </c:barChart>
      <c:catAx>
        <c:axId val="263174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630767"/>
        <c:crosses val="autoZero"/>
        <c:auto val="1"/>
        <c:lblAlgn val="ctr"/>
        <c:lblOffset val="100"/>
        <c:noMultiLvlLbl val="0"/>
      </c:catAx>
      <c:valAx>
        <c:axId val="183963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</a:t>
                </a:r>
                <a:r>
                  <a:rPr lang="en-US" baseline="0"/>
                  <a:t> Demand (TWh)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174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Transport</a:t>
            </a:r>
            <a:r>
              <a:rPr lang="en-US" baseline="0"/>
              <a:t> Emissions Reductions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Scenarios!$G$51</c:f>
              <c:strCache>
                <c:ptCount val="1"/>
                <c:pt idx="0">
                  <c:v>Reference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Scenarios!$H$50</c:f>
              <c:strCache>
                <c:ptCount val="1"/>
                <c:pt idx="0">
                  <c:v>CO2 emissions Net (Mt)</c:v>
                </c:pt>
              </c:strCache>
            </c:strRef>
          </c:cat>
          <c:val>
            <c:numRef>
              <c:f>Scenarios!$H$51</c:f>
              <c:numCache>
                <c:formatCode>General</c:formatCode>
                <c:ptCount val="1"/>
                <c:pt idx="0">
                  <c:v>32.06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C-4B44-ACDF-1E978674AC59}"/>
            </c:ext>
          </c:extLst>
        </c:ser>
        <c:ser>
          <c:idx val="1"/>
          <c:order val="1"/>
          <c:tx>
            <c:strRef>
              <c:f>Scenarios!$G$52</c:f>
              <c:strCache>
                <c:ptCount val="1"/>
                <c:pt idx="0">
                  <c:v>Aviation + Road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Scenarios!$H$50</c:f>
              <c:strCache>
                <c:ptCount val="1"/>
                <c:pt idx="0">
                  <c:v>CO2 emissions Net (Mt)</c:v>
                </c:pt>
              </c:strCache>
            </c:strRef>
          </c:cat>
          <c:val>
            <c:numRef>
              <c:f>Scenarios!$H$52</c:f>
              <c:numCache>
                <c:formatCode>General</c:formatCode>
                <c:ptCount val="1"/>
                <c:pt idx="0">
                  <c:v>23.9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2C-4B44-ACDF-1E978674AC59}"/>
            </c:ext>
          </c:extLst>
        </c:ser>
        <c:ser>
          <c:idx val="2"/>
          <c:order val="2"/>
          <c:tx>
            <c:strRef>
              <c:f>Scenarios!$G$53</c:f>
              <c:strCache>
                <c:ptCount val="1"/>
                <c:pt idx="0">
                  <c:v>Aviation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Scenarios!$H$50</c:f>
              <c:strCache>
                <c:ptCount val="1"/>
                <c:pt idx="0">
                  <c:v>CO2 emissions Net (Mt)</c:v>
                </c:pt>
              </c:strCache>
            </c:strRef>
          </c:cat>
          <c:val>
            <c:numRef>
              <c:f>Scenarios!$H$53</c:f>
              <c:numCache>
                <c:formatCode>General</c:formatCode>
                <c:ptCount val="1"/>
                <c:pt idx="0">
                  <c:v>29.42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2C-4B44-ACDF-1E978674AC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5470479"/>
        <c:axId val="2137182335"/>
      </c:barChart>
      <c:catAx>
        <c:axId val="265470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7182335"/>
        <c:crosses val="autoZero"/>
        <c:auto val="1"/>
        <c:lblAlgn val="ctr"/>
        <c:lblOffset val="100"/>
        <c:noMultiLvlLbl val="0"/>
      </c:catAx>
      <c:valAx>
        <c:axId val="213718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</a:t>
                </a:r>
                <a:r>
                  <a:rPr lang="en-US" baseline="0"/>
                  <a:t> Emissions (Mt)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47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Transport</a:t>
            </a:r>
            <a:r>
              <a:rPr lang="en-US" baseline="0" dirty="0"/>
              <a:t> Emissions Reduction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Scenarios!$G$51</c:f>
              <c:strCache>
                <c:ptCount val="1"/>
                <c:pt idx="0">
                  <c:v>Reference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Scenarios!$H$50</c:f>
              <c:strCache>
                <c:ptCount val="1"/>
                <c:pt idx="0">
                  <c:v>CO2 emissions Net (Mt)</c:v>
                </c:pt>
              </c:strCache>
            </c:strRef>
          </c:cat>
          <c:val>
            <c:numRef>
              <c:f>Scenarios!$H$51</c:f>
              <c:numCache>
                <c:formatCode>General</c:formatCode>
                <c:ptCount val="1"/>
                <c:pt idx="0">
                  <c:v>32.06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C-4B44-ACDF-1E978674AC59}"/>
            </c:ext>
          </c:extLst>
        </c:ser>
        <c:ser>
          <c:idx val="1"/>
          <c:order val="1"/>
          <c:tx>
            <c:strRef>
              <c:f>Scenarios!$G$52</c:f>
              <c:strCache>
                <c:ptCount val="1"/>
                <c:pt idx="0">
                  <c:v>Aviation + Road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Scenarios!$H$50</c:f>
              <c:strCache>
                <c:ptCount val="1"/>
                <c:pt idx="0">
                  <c:v>CO2 emissions Net (Mt)</c:v>
                </c:pt>
              </c:strCache>
            </c:strRef>
          </c:cat>
          <c:val>
            <c:numRef>
              <c:f>Scenarios!$H$52</c:f>
              <c:numCache>
                <c:formatCode>General</c:formatCode>
                <c:ptCount val="1"/>
                <c:pt idx="0">
                  <c:v>23.9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2C-4B44-ACDF-1E978674AC59}"/>
            </c:ext>
          </c:extLst>
        </c:ser>
        <c:ser>
          <c:idx val="2"/>
          <c:order val="2"/>
          <c:tx>
            <c:strRef>
              <c:f>Scenarios!$G$53</c:f>
              <c:strCache>
                <c:ptCount val="1"/>
                <c:pt idx="0">
                  <c:v>Aviation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Scenarios!$H$50</c:f>
              <c:strCache>
                <c:ptCount val="1"/>
                <c:pt idx="0">
                  <c:v>CO2 emissions Net (Mt)</c:v>
                </c:pt>
              </c:strCache>
            </c:strRef>
          </c:cat>
          <c:val>
            <c:numRef>
              <c:f>Scenarios!$H$53</c:f>
              <c:numCache>
                <c:formatCode>General</c:formatCode>
                <c:ptCount val="1"/>
                <c:pt idx="0">
                  <c:v>29.42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2C-4B44-ACDF-1E978674AC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5470479"/>
        <c:axId val="2137182335"/>
      </c:barChart>
      <c:catAx>
        <c:axId val="265470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7182335"/>
        <c:crosses val="autoZero"/>
        <c:auto val="1"/>
        <c:lblAlgn val="ctr"/>
        <c:lblOffset val="100"/>
        <c:noMultiLvlLbl val="0"/>
      </c:catAx>
      <c:valAx>
        <c:axId val="213718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</a:t>
                </a:r>
                <a:r>
                  <a:rPr lang="en-US" baseline="0"/>
                  <a:t> Emissions (Mt)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47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Primary Energy Supply by Source (DEA 2020)</a:t>
            </a:r>
          </a:p>
        </c:rich>
      </c:tx>
      <c:layout>
        <c:manualLayout>
          <c:xMode val="edge"/>
          <c:yMode val="edge"/>
          <c:x val="0.14883887459449072"/>
          <c:y val="2.3797677276341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Sheet4!$B$6</c:f>
              <c:strCache>
                <c:ptCount val="1"/>
                <c:pt idx="0">
                  <c:v>Coal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Sheet4!$C$6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0E-4C10-ABF1-126A6DE71638}"/>
            </c:ext>
          </c:extLst>
        </c:ser>
        <c:ser>
          <c:idx val="1"/>
          <c:order val="1"/>
          <c:tx>
            <c:strRef>
              <c:f>Sheet4!$B$7</c:f>
              <c:strCache>
                <c:ptCount val="1"/>
                <c:pt idx="0">
                  <c:v>Oil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Sheet4!$C$7</c:f>
              <c:numCache>
                <c:formatCode>General</c:formatCode>
                <c:ptCount val="1"/>
                <c:pt idx="0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0E-4C10-ABF1-126A6DE71638}"/>
            </c:ext>
          </c:extLst>
        </c:ser>
        <c:ser>
          <c:idx val="2"/>
          <c:order val="2"/>
          <c:tx>
            <c:strRef>
              <c:f>Sheet4!$B$8</c:f>
              <c:strCache>
                <c:ptCount val="1"/>
                <c:pt idx="0">
                  <c:v>Gas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Sheet4!$C$8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0E-4C10-ABF1-126A6DE71638}"/>
            </c:ext>
          </c:extLst>
        </c:ser>
        <c:ser>
          <c:idx val="3"/>
          <c:order val="3"/>
          <c:tx>
            <c:strRef>
              <c:f>Sheet4!$B$9</c:f>
              <c:strCache>
                <c:ptCount val="1"/>
                <c:pt idx="0">
                  <c:v>Biomass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Sheet4!$C$9</c:f>
              <c:numCache>
                <c:formatCode>General</c:formatCode>
                <c:ptCount val="1"/>
                <c:pt idx="0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0E-4C10-ABF1-126A6DE71638}"/>
            </c:ext>
          </c:extLst>
        </c:ser>
        <c:ser>
          <c:idx val="4"/>
          <c:order val="4"/>
          <c:tx>
            <c:strRef>
              <c:f>Sheet4!$B$10</c:f>
              <c:strCache>
                <c:ptCount val="1"/>
                <c:pt idx="0">
                  <c:v>Variable RES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Sheet4!$C$10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0E-4C10-ABF1-126A6DE71638}"/>
            </c:ext>
          </c:extLst>
        </c:ser>
        <c:ser>
          <c:idx val="5"/>
          <c:order val="5"/>
          <c:tx>
            <c:strRef>
              <c:f>Sheet4!$B$11</c:f>
              <c:strCache>
                <c:ptCount val="1"/>
                <c:pt idx="0">
                  <c:v>Waste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Sheet4!$C$11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40E-4C10-ABF1-126A6DE716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22235088"/>
        <c:axId val="1906143392"/>
      </c:barChart>
      <c:catAx>
        <c:axId val="2022235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06143392"/>
        <c:crosses val="autoZero"/>
        <c:auto val="1"/>
        <c:lblAlgn val="ctr"/>
        <c:lblOffset val="100"/>
        <c:noMultiLvlLbl val="0"/>
      </c:catAx>
      <c:valAx>
        <c:axId val="190614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 Primary Energy Supply (</a:t>
                </a:r>
                <a:r>
                  <a:rPr lang="en-US" dirty="0" err="1"/>
                  <a:t>TWh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23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Transport Energy Demand (DEA 2020)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988303154378411E-2"/>
          <c:y val="0.20905747777269112"/>
          <c:w val="0.87939485433462883"/>
          <c:h val="0.679732790400693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Sheet4!$B$41</c:f>
              <c:strCache>
                <c:ptCount val="1"/>
                <c:pt idx="0">
                  <c:v>Jet Fuel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Sheet4!$C$41</c:f>
              <c:numCache>
                <c:formatCode>General</c:formatCode>
                <c:ptCount val="1"/>
                <c:pt idx="0">
                  <c:v>11.82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67-4A7A-9462-274F07109E82}"/>
            </c:ext>
          </c:extLst>
        </c:ser>
        <c:ser>
          <c:idx val="1"/>
          <c:order val="1"/>
          <c:tx>
            <c:strRef>
              <c:f>Sheet4!$B$42</c:f>
              <c:strCache>
                <c:ptCount val="1"/>
                <c:pt idx="0">
                  <c:v>Diesel-DME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Sheet4!$C$42</c:f>
              <c:numCache>
                <c:formatCode>General</c:formatCode>
                <c:ptCount val="1"/>
                <c:pt idx="0">
                  <c:v>32.75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67-4A7A-9462-274F07109E82}"/>
            </c:ext>
          </c:extLst>
        </c:ser>
        <c:ser>
          <c:idx val="2"/>
          <c:order val="2"/>
          <c:tx>
            <c:strRef>
              <c:f>Sheet4!$B$43</c:f>
              <c:strCache>
                <c:ptCount val="1"/>
                <c:pt idx="0">
                  <c:v>Petrol-Methanol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Sheet4!$C$43</c:f>
              <c:numCache>
                <c:formatCode>General</c:formatCode>
                <c:ptCount val="1"/>
                <c:pt idx="0">
                  <c:v>15.34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67-4A7A-9462-274F07109E82}"/>
            </c:ext>
          </c:extLst>
        </c:ser>
        <c:ser>
          <c:idx val="6"/>
          <c:order val="6"/>
          <c:tx>
            <c:strRef>
              <c:f>Sheet4!$B$47</c:f>
              <c:strCache>
                <c:ptCount val="1"/>
                <c:pt idx="0">
                  <c:v>Electric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Sheet4!$C$47</c:f>
              <c:numCache>
                <c:formatCode>General</c:formatCode>
                <c:ptCount val="1"/>
                <c:pt idx="0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67-4A7A-9462-274F07109E8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97622640"/>
        <c:axId val="2075902096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Sheet4!$B$44</c15:sqref>
                        </c15:formulaRef>
                      </c:ext>
                    </c:extLst>
                    <c:strCache>
                      <c:ptCount val="1"/>
                      <c:pt idx="0">
                        <c:v>Ngas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val>
                  <c:numRef>
                    <c:extLst>
                      <c:ext uri="{02D57815-91ED-43cb-92C2-25804820EDAC}">
                        <c15:formulaRef>
                          <c15:sqref>Sheet4!$C$44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0.06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6467-4A7A-9462-274F07109E82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Sheet4!$B$45</c15:sqref>
                        </c15:formulaRef>
                      </c:ext>
                    </c:extLst>
                    <c:strCache>
                      <c:ptCount val="1"/>
                      <c:pt idx="0">
                        <c:v>-Navigation (sea) fuel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Sheet4!$C$45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6467-4A7A-9462-274F07109E82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Sheet4!$B$46</c15:sqref>
                        </c15:formulaRef>
                      </c:ext>
                    </c:extLst>
                    <c:strCache>
                      <c:ptCount val="1"/>
                      <c:pt idx="0">
                        <c:v>LPG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Sheet4!$C$46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467-4A7A-9462-274F07109E82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Sheet4!$B$48</c15:sqref>
                        </c15:formulaRef>
                      </c:ext>
                    </c:extLst>
                    <c:strCache>
                      <c:ptCount val="1"/>
                      <c:pt idx="0">
                        <c:v>-Electricity Evs (Smart Transport Electricity)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Sheet4!$C$48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6467-4A7A-9462-274F07109E82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Sheet4!$B$49</c15:sqref>
                        </c15:formulaRef>
                      </c:ext>
                    </c:extLst>
                    <c:strCache>
                      <c:ptCount val="1"/>
                      <c:pt idx="0">
                        <c:v>-Hydrogen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Sheet4!$C$49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6467-4A7A-9462-274F07109E82}"/>
                  </c:ext>
                </c:extLst>
              </c15:ser>
            </c15:filteredBarSeries>
          </c:ext>
        </c:extLst>
      </c:barChart>
      <c:catAx>
        <c:axId val="1897622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5902096"/>
        <c:crosses val="autoZero"/>
        <c:auto val="1"/>
        <c:lblAlgn val="ctr"/>
        <c:lblOffset val="100"/>
        <c:noMultiLvlLbl val="0"/>
      </c:catAx>
      <c:valAx>
        <c:axId val="207590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Energy Demand (</a:t>
                </a:r>
                <a:r>
                  <a:rPr lang="en-US" sz="1400" dirty="0" err="1"/>
                  <a:t>TWh</a:t>
                </a:r>
                <a:r>
                  <a:rPr lang="en-US" sz="1400" dirty="0"/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0.240839517625231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62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Transport Energy Demand IDA 2050  </a:t>
            </a:r>
          </a:p>
        </c:rich>
      </c:tx>
      <c:layout>
        <c:manualLayout>
          <c:xMode val="edge"/>
          <c:yMode val="edge"/>
          <c:x val="0.24275857454774949"/>
          <c:y val="2.0516659015550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Sheet4!$B$58</c:f>
              <c:strCache>
                <c:ptCount val="1"/>
                <c:pt idx="0">
                  <c:v>Jet Fuel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Sheet4!$C$58</c:f>
              <c:numCache>
                <c:formatCode>General</c:formatCode>
                <c:ptCount val="1"/>
                <c:pt idx="0">
                  <c:v>10.119999999999999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C-49F0-9D22-081D9FC8F393}"/>
            </c:ext>
          </c:extLst>
        </c:ser>
        <c:ser>
          <c:idx val="1"/>
          <c:order val="1"/>
          <c:tx>
            <c:strRef>
              <c:f>Sheet4!$B$59</c:f>
              <c:strCache>
                <c:ptCount val="1"/>
                <c:pt idx="0">
                  <c:v>Diesel-DME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Sheet4!$C$59</c:f>
              <c:numCache>
                <c:formatCode>General</c:formatCode>
                <c:ptCount val="1"/>
                <c:pt idx="0">
                  <c:v>21.01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C-49F0-9D22-081D9FC8F393}"/>
            </c:ext>
          </c:extLst>
        </c:ser>
        <c:ser>
          <c:idx val="2"/>
          <c:order val="2"/>
          <c:tx>
            <c:strRef>
              <c:f>Sheet4!$B$60</c:f>
              <c:strCache>
                <c:ptCount val="1"/>
                <c:pt idx="0">
                  <c:v>Electric (Dump Charge)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Sheet4!$C$60</c:f>
              <c:numCache>
                <c:formatCode>General</c:formatCode>
                <c:ptCount val="1"/>
                <c:pt idx="0">
                  <c:v>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C-49F0-9D22-081D9FC8F393}"/>
            </c:ext>
          </c:extLst>
        </c:ser>
        <c:ser>
          <c:idx val="3"/>
          <c:order val="3"/>
          <c:tx>
            <c:strRef>
              <c:f>Sheet4!$B$61</c:f>
              <c:strCache>
                <c:ptCount val="1"/>
                <c:pt idx="0">
                  <c:v>Electric (Smart Charge)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Sheet4!$C$61</c:f>
              <c:numCache>
                <c:formatCode>General</c:formatCode>
                <c:ptCount val="1"/>
                <c:pt idx="0">
                  <c:v>6.46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4C-49F0-9D22-081D9FC8F393}"/>
            </c:ext>
          </c:extLst>
        </c:ser>
        <c:ser>
          <c:idx val="4"/>
          <c:order val="4"/>
          <c:tx>
            <c:strRef>
              <c:f>Sheet4!$B$62</c:f>
              <c:strCache>
                <c:ptCount val="1"/>
                <c:pt idx="0">
                  <c:v>Hydrogen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Sheet4!$C$62</c:f>
              <c:numCache>
                <c:formatCode>General</c:formatCode>
                <c:ptCount val="1"/>
                <c:pt idx="0">
                  <c:v>4.99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4C-49F0-9D22-081D9FC8F39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37714496"/>
        <c:axId val="2019826128"/>
      </c:barChart>
      <c:catAx>
        <c:axId val="2137714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19826128"/>
        <c:crosses val="autoZero"/>
        <c:auto val="1"/>
        <c:lblAlgn val="ctr"/>
        <c:lblOffset val="100"/>
        <c:noMultiLvlLbl val="0"/>
      </c:catAx>
      <c:valAx>
        <c:axId val="201982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Demand (TWh)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71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Primary Energy Supply By Source</a:t>
            </a:r>
            <a:r>
              <a:rPr lang="en-US" baseline="0" dirty="0"/>
              <a:t> </a:t>
            </a:r>
            <a:r>
              <a:rPr lang="en-US" dirty="0"/>
              <a:t>IDA 2050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Sheet4!$B$74</c:f>
              <c:strCache>
                <c:ptCount val="1"/>
                <c:pt idx="0">
                  <c:v>Biomass -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Sheet4!$C$74</c:f>
              <c:numCache>
                <c:formatCode>General</c:formatCode>
                <c:ptCount val="1"/>
                <c:pt idx="0">
                  <c:v>64.64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42-44F0-A42A-4FA6CB171CB3}"/>
            </c:ext>
          </c:extLst>
        </c:ser>
        <c:ser>
          <c:idx val="1"/>
          <c:order val="1"/>
          <c:tx>
            <c:strRef>
              <c:f>Sheet4!$B$75</c:f>
              <c:strCache>
                <c:ptCount val="1"/>
                <c:pt idx="0">
                  <c:v>Onshore Wind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Sheet4!$C$75</c:f>
              <c:numCache>
                <c:formatCode>General</c:formatCode>
                <c:ptCount val="1"/>
                <c:pt idx="0">
                  <c:v>16.2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42-44F0-A42A-4FA6CB171CB3}"/>
            </c:ext>
          </c:extLst>
        </c:ser>
        <c:ser>
          <c:idx val="2"/>
          <c:order val="2"/>
          <c:tx>
            <c:strRef>
              <c:f>Sheet4!$B$76</c:f>
              <c:strCache>
                <c:ptCount val="1"/>
                <c:pt idx="0">
                  <c:v>Offshore Wind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Sheet4!$C$76</c:f>
              <c:numCache>
                <c:formatCode>General</c:formatCode>
                <c:ptCount val="1"/>
                <c:pt idx="0">
                  <c:v>57.6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42-44F0-A42A-4FA6CB171CB3}"/>
            </c:ext>
          </c:extLst>
        </c:ser>
        <c:ser>
          <c:idx val="3"/>
          <c:order val="3"/>
          <c:tx>
            <c:strRef>
              <c:f>Sheet4!$B$77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Sheet4!$C$77</c:f>
              <c:numCache>
                <c:formatCode>General</c:formatCode>
                <c:ptCount val="1"/>
                <c:pt idx="0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42-44F0-A42A-4FA6CB171CB3}"/>
            </c:ext>
          </c:extLst>
        </c:ser>
        <c:ser>
          <c:idx val="4"/>
          <c:order val="4"/>
          <c:tx>
            <c:strRef>
              <c:f>Sheet4!$B$78</c:f>
              <c:strCache>
                <c:ptCount val="1"/>
                <c:pt idx="0">
                  <c:v>Geo-thermal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Sheet4!$C$78</c:f>
              <c:numCache>
                <c:formatCode>General</c:formatCode>
                <c:ptCount val="1"/>
                <c:pt idx="0">
                  <c:v>4.6399999999999997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42-44F0-A42A-4FA6CB171CB3}"/>
            </c:ext>
          </c:extLst>
        </c:ser>
        <c:ser>
          <c:idx val="5"/>
          <c:order val="5"/>
          <c:tx>
            <c:strRef>
              <c:f>Sheet4!$B$79</c:f>
              <c:strCache>
                <c:ptCount val="1"/>
                <c:pt idx="0">
                  <c:v>Solar-thermal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Sheet4!$C$79</c:f>
              <c:numCache>
                <c:formatCode>General</c:formatCode>
                <c:ptCount val="1"/>
                <c:pt idx="0">
                  <c:v>4.59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42-44F0-A42A-4FA6CB171C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5699008"/>
        <c:axId val="2028169360"/>
      </c:barChart>
      <c:catAx>
        <c:axId val="2135699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8169360"/>
        <c:crosses val="autoZero"/>
        <c:auto val="1"/>
        <c:lblAlgn val="ctr"/>
        <c:lblOffset val="100"/>
        <c:noMultiLvlLbl val="0"/>
      </c:catAx>
      <c:valAx>
        <c:axId val="202816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Supply (TWh)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69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Transport Energy Demand (DEA Wind 2050)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Sheet4!$D$103</c:f>
              <c:strCache>
                <c:ptCount val="1"/>
                <c:pt idx="0">
                  <c:v>Jet Fuel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Sheet4!$E$103</c:f>
              <c:numCache>
                <c:formatCode>General</c:formatCode>
                <c:ptCount val="1"/>
                <c:pt idx="0">
                  <c:v>10.46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E8-4ABD-B030-6C2653813EF2}"/>
            </c:ext>
          </c:extLst>
        </c:ser>
        <c:ser>
          <c:idx val="1"/>
          <c:order val="1"/>
          <c:tx>
            <c:strRef>
              <c:f>Sheet4!$D$104</c:f>
              <c:strCache>
                <c:ptCount val="1"/>
                <c:pt idx="0">
                  <c:v>Diesel-DME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Sheet4!$E$104</c:f>
              <c:numCache>
                <c:formatCode>General</c:formatCode>
                <c:ptCount val="1"/>
                <c:pt idx="0">
                  <c:v>7.08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E8-4ABD-B030-6C2653813EF2}"/>
            </c:ext>
          </c:extLst>
        </c:ser>
        <c:ser>
          <c:idx val="2"/>
          <c:order val="2"/>
          <c:tx>
            <c:strRef>
              <c:f>Sheet4!$D$105</c:f>
              <c:strCache>
                <c:ptCount val="1"/>
                <c:pt idx="0">
                  <c:v>Petrol-Methanol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Sheet4!$E$105</c:f>
              <c:numCache>
                <c:formatCode>General</c:formatCode>
                <c:ptCount val="1"/>
                <c:pt idx="0">
                  <c:v>7.33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E8-4ABD-B030-6C2653813EF2}"/>
            </c:ext>
          </c:extLst>
        </c:ser>
        <c:ser>
          <c:idx val="3"/>
          <c:order val="3"/>
          <c:tx>
            <c:strRef>
              <c:f>Sheet4!$D$106</c:f>
              <c:strCache>
                <c:ptCount val="1"/>
                <c:pt idx="0">
                  <c:v>Ngas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Sheet4!$E$106</c:f>
              <c:numCache>
                <c:formatCode>General</c:formatCode>
                <c:ptCount val="1"/>
                <c:pt idx="0">
                  <c:v>7.98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E8-4ABD-B030-6C2653813EF2}"/>
            </c:ext>
          </c:extLst>
        </c:ser>
        <c:ser>
          <c:idx val="5"/>
          <c:order val="5"/>
          <c:tx>
            <c:strRef>
              <c:f>Sheet4!$D$108</c:f>
              <c:strCache>
                <c:ptCount val="1"/>
                <c:pt idx="0">
                  <c:v>Elecctric (Dump Charge)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Sheet4!$E$108</c:f>
              <c:numCache>
                <c:formatCode>General</c:formatCode>
                <c:ptCount val="1"/>
                <c:pt idx="0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E8-4ABD-B030-6C2653813EF2}"/>
            </c:ext>
          </c:extLst>
        </c:ser>
        <c:ser>
          <c:idx val="6"/>
          <c:order val="6"/>
          <c:tx>
            <c:strRef>
              <c:f>Sheet4!$D$109</c:f>
              <c:strCache>
                <c:ptCount val="1"/>
                <c:pt idx="0">
                  <c:v>Electric (Smart Charge)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Sheet4!$E$109</c:f>
              <c:numCache>
                <c:formatCode>General</c:formatCode>
                <c:ptCount val="1"/>
                <c:pt idx="0">
                  <c:v>11.21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E8-4ABD-B030-6C2653813EF2}"/>
            </c:ext>
          </c:extLst>
        </c:ser>
        <c:ser>
          <c:idx val="7"/>
          <c:order val="7"/>
          <c:tx>
            <c:strRef>
              <c:f>Sheet4!$D$110</c:f>
              <c:strCache>
                <c:ptCount val="1"/>
                <c:pt idx="0">
                  <c:v>Hydrogen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Sheet4!$E$110</c:f>
              <c:numCache>
                <c:formatCode>General</c:formatCode>
                <c:ptCount val="1"/>
                <c:pt idx="0">
                  <c:v>6.23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3E8-4ABD-B030-6C2653813E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01619104"/>
        <c:axId val="201298966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Sheet4!$D$107</c15:sqref>
                        </c15:formulaRef>
                      </c:ext>
                    </c:extLst>
                    <c:strCache>
                      <c:ptCount val="1"/>
                      <c:pt idx="0">
                        <c:v>LPG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Sheet4!$E$107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B3E8-4ABD-B030-6C2653813EF2}"/>
                  </c:ext>
                </c:extLst>
              </c15:ser>
            </c15:filteredBarSeries>
          </c:ext>
        </c:extLst>
      </c:barChart>
      <c:catAx>
        <c:axId val="1901619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12989664"/>
        <c:crosses val="autoZero"/>
        <c:auto val="1"/>
        <c:lblAlgn val="ctr"/>
        <c:lblOffset val="100"/>
        <c:noMultiLvlLbl val="0"/>
      </c:catAx>
      <c:valAx>
        <c:axId val="201298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Demand (TWh)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61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Primary Energy Supply By Source (DEA Wind 2050)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Sheet4!$B$123</c:f>
              <c:strCache>
                <c:ptCount val="1"/>
                <c:pt idx="0">
                  <c:v>Biomass -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Sheet4!$C$123</c:f>
              <c:numCache>
                <c:formatCode>General</c:formatCode>
                <c:ptCount val="1"/>
                <c:pt idx="0">
                  <c:v>86.89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A4-4F1C-AC35-E3061D5FDDDB}"/>
            </c:ext>
          </c:extLst>
        </c:ser>
        <c:ser>
          <c:idx val="1"/>
          <c:order val="1"/>
          <c:tx>
            <c:strRef>
              <c:f>Sheet4!$B$124</c:f>
              <c:strCache>
                <c:ptCount val="1"/>
                <c:pt idx="0">
                  <c:v>Onshore Wind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Sheet4!$C$124</c:f>
              <c:numCache>
                <c:formatCode>General</c:formatCode>
                <c:ptCount val="1"/>
                <c:pt idx="0">
                  <c:v>10.78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A4-4F1C-AC35-E3061D5FDDDB}"/>
            </c:ext>
          </c:extLst>
        </c:ser>
        <c:ser>
          <c:idx val="2"/>
          <c:order val="2"/>
          <c:tx>
            <c:strRef>
              <c:f>Sheet4!$B$125</c:f>
              <c:strCache>
                <c:ptCount val="1"/>
                <c:pt idx="0">
                  <c:v>Offshore Wind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Sheet4!$C$125</c:f>
              <c:numCache>
                <c:formatCode>General</c:formatCode>
                <c:ptCount val="1"/>
                <c:pt idx="0">
                  <c:v>57.6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A4-4F1C-AC35-E3061D5FDDDB}"/>
            </c:ext>
          </c:extLst>
        </c:ser>
        <c:ser>
          <c:idx val="3"/>
          <c:order val="3"/>
          <c:tx>
            <c:strRef>
              <c:f>Sheet4!$B$126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Sheet4!$C$126</c:f>
              <c:numCache>
                <c:formatCode>General</c:formatCode>
                <c:ptCount val="1"/>
                <c:pt idx="0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A4-4F1C-AC35-E3061D5FDDDB}"/>
            </c:ext>
          </c:extLst>
        </c:ser>
        <c:ser>
          <c:idx val="4"/>
          <c:order val="4"/>
          <c:tx>
            <c:strRef>
              <c:f>Sheet4!$B$127</c:f>
              <c:strCache>
                <c:ptCount val="1"/>
                <c:pt idx="0">
                  <c:v>Geo-thermal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Sheet4!$C$127</c:f>
              <c:numCache>
                <c:formatCode>General</c:formatCode>
                <c:ptCount val="1"/>
                <c:pt idx="0">
                  <c:v>1.23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A4-4F1C-AC35-E3061D5FDDDB}"/>
            </c:ext>
          </c:extLst>
        </c:ser>
        <c:ser>
          <c:idx val="5"/>
          <c:order val="5"/>
          <c:tx>
            <c:strRef>
              <c:f>Sheet4!$B$128</c:f>
              <c:strCache>
                <c:ptCount val="1"/>
                <c:pt idx="0">
                  <c:v>Solar-thermal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Sheet4!$C$128</c:f>
              <c:numCache>
                <c:formatCode>General</c:formatCode>
                <c:ptCount val="1"/>
                <c:pt idx="0">
                  <c:v>3.13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A4-4F1C-AC35-E3061D5FDDDB}"/>
            </c:ext>
          </c:extLst>
        </c:ser>
        <c:ser>
          <c:idx val="6"/>
          <c:order val="6"/>
          <c:tx>
            <c:strRef>
              <c:f>Sheet4!$B$129</c:f>
              <c:strCache>
                <c:ptCount val="1"/>
                <c:pt idx="0">
                  <c:v>Coal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Sheet4!$C$129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A4-4F1C-AC35-E3061D5FDDDB}"/>
            </c:ext>
          </c:extLst>
        </c:ser>
        <c:ser>
          <c:idx val="7"/>
          <c:order val="7"/>
          <c:tx>
            <c:strRef>
              <c:f>Sheet4!$B$130</c:f>
              <c:strCache>
                <c:ptCount val="1"/>
                <c:pt idx="0">
                  <c:v>Oil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Sheet4!$C$130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7A4-4F1C-AC35-E3061D5FDDDB}"/>
            </c:ext>
          </c:extLst>
        </c:ser>
        <c:ser>
          <c:idx val="8"/>
          <c:order val="8"/>
          <c:tx>
            <c:strRef>
              <c:f>Sheet4!$B$131</c:f>
              <c:strCache>
                <c:ptCount val="1"/>
                <c:pt idx="0">
                  <c:v>Gas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Sheet4!$C$131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A4-4F1C-AC35-E3061D5FDD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4855936"/>
        <c:axId val="2067270912"/>
      </c:barChart>
      <c:catAx>
        <c:axId val="564855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67270912"/>
        <c:crosses val="autoZero"/>
        <c:auto val="1"/>
        <c:lblAlgn val="ctr"/>
        <c:lblOffset val="100"/>
        <c:noMultiLvlLbl val="0"/>
      </c:catAx>
      <c:valAx>
        <c:axId val="206727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Supply (TWh)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5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DEA Fossil 2050 Transport Energy Demand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'Fossil 2050'!$F$11</c:f>
              <c:strCache>
                <c:ptCount val="1"/>
                <c:pt idx="0">
                  <c:v>Jet Fuel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'Fossil 2050'!$G$10</c:f>
              <c:strCache>
                <c:ptCount val="1"/>
                <c:pt idx="0">
                  <c:v>DEA Fossil 2050</c:v>
                </c:pt>
              </c:strCache>
            </c:strRef>
          </c:cat>
          <c:val>
            <c:numRef>
              <c:f>'Fossil 2050'!$G$11</c:f>
              <c:numCache>
                <c:formatCode>General</c:formatCode>
                <c:ptCount val="1"/>
                <c:pt idx="0">
                  <c:v>10.46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AE-4AE9-8517-B54A117CCC73}"/>
            </c:ext>
          </c:extLst>
        </c:ser>
        <c:ser>
          <c:idx val="1"/>
          <c:order val="1"/>
          <c:tx>
            <c:strRef>
              <c:f>'Fossil 2050'!$F$12</c:f>
              <c:strCache>
                <c:ptCount val="1"/>
                <c:pt idx="0">
                  <c:v>Diesel-DME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'Fossil 2050'!$G$10</c:f>
              <c:strCache>
                <c:ptCount val="1"/>
                <c:pt idx="0">
                  <c:v>DEA Fossil 2050</c:v>
                </c:pt>
              </c:strCache>
            </c:strRef>
          </c:cat>
          <c:val>
            <c:numRef>
              <c:f>'Fossil 2050'!$G$12</c:f>
              <c:numCache>
                <c:formatCode>General</c:formatCode>
                <c:ptCount val="1"/>
                <c:pt idx="0">
                  <c:v>14.02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AE-4AE9-8517-B54A117CCC73}"/>
            </c:ext>
          </c:extLst>
        </c:ser>
        <c:ser>
          <c:idx val="2"/>
          <c:order val="2"/>
          <c:tx>
            <c:strRef>
              <c:f>'Fossil 2050'!$F$13</c:f>
              <c:strCache>
                <c:ptCount val="1"/>
                <c:pt idx="0">
                  <c:v>Petrol-Methanol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'Fossil 2050'!$G$10</c:f>
              <c:strCache>
                <c:ptCount val="1"/>
                <c:pt idx="0">
                  <c:v>DEA Fossil 2050</c:v>
                </c:pt>
              </c:strCache>
            </c:strRef>
          </c:cat>
          <c:val>
            <c:numRef>
              <c:f>'Fossil 2050'!$G$13</c:f>
              <c:numCache>
                <c:formatCode>General</c:formatCode>
                <c:ptCount val="1"/>
                <c:pt idx="0">
                  <c:v>7.57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AE-4AE9-8517-B54A117CCC73}"/>
            </c:ext>
          </c:extLst>
        </c:ser>
        <c:ser>
          <c:idx val="3"/>
          <c:order val="3"/>
          <c:tx>
            <c:strRef>
              <c:f>'Fossil 2050'!$F$14</c:f>
              <c:strCache>
                <c:ptCount val="1"/>
                <c:pt idx="0">
                  <c:v>Ngas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'Fossil 2050'!$G$10</c:f>
              <c:strCache>
                <c:ptCount val="1"/>
                <c:pt idx="0">
                  <c:v>DEA Fossil 2050</c:v>
                </c:pt>
              </c:strCache>
            </c:strRef>
          </c:cat>
          <c:val>
            <c:numRef>
              <c:f>'Fossil 2050'!$G$14</c:f>
              <c:numCache>
                <c:formatCode>General</c:formatCode>
                <c:ptCount val="1"/>
                <c:pt idx="0">
                  <c:v>7.54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AE-4AE9-8517-B54A117CCC73}"/>
            </c:ext>
          </c:extLst>
        </c:ser>
        <c:ser>
          <c:idx val="4"/>
          <c:order val="4"/>
          <c:tx>
            <c:strRef>
              <c:f>'Fossil 2050'!$F$15</c:f>
              <c:strCache>
                <c:ptCount val="1"/>
                <c:pt idx="0">
                  <c:v>LPG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'Fossil 2050'!$G$10</c:f>
              <c:strCache>
                <c:ptCount val="1"/>
                <c:pt idx="0">
                  <c:v>DEA Fossil 2050</c:v>
                </c:pt>
              </c:strCache>
            </c:strRef>
          </c:cat>
          <c:val>
            <c:numRef>
              <c:f>'Fossil 2050'!$G$15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AE-4AE9-8517-B54A117CCC73}"/>
            </c:ext>
          </c:extLst>
        </c:ser>
        <c:ser>
          <c:idx val="5"/>
          <c:order val="5"/>
          <c:tx>
            <c:strRef>
              <c:f>'Fossil 2050'!$F$16</c:f>
              <c:strCache>
                <c:ptCount val="1"/>
                <c:pt idx="0">
                  <c:v>Electric (Dump Charge)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'Fossil 2050'!$G$10</c:f>
              <c:strCache>
                <c:ptCount val="1"/>
                <c:pt idx="0">
                  <c:v>DEA Fossil 2050</c:v>
                </c:pt>
              </c:strCache>
            </c:strRef>
          </c:cat>
          <c:val>
            <c:numRef>
              <c:f>'Fossil 2050'!$G$16</c:f>
              <c:numCache>
                <c:formatCode>General</c:formatCode>
                <c:ptCount val="1"/>
                <c:pt idx="0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FAE-4AE9-8517-B54A117CCC73}"/>
            </c:ext>
          </c:extLst>
        </c:ser>
        <c:ser>
          <c:idx val="6"/>
          <c:order val="6"/>
          <c:tx>
            <c:strRef>
              <c:f>'Fossil 2050'!$F$17</c:f>
              <c:strCache>
                <c:ptCount val="1"/>
                <c:pt idx="0">
                  <c:v>Electric (Smart Charge)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'Fossil 2050'!$G$10</c:f>
              <c:strCache>
                <c:ptCount val="1"/>
                <c:pt idx="0">
                  <c:v>DEA Fossil 2050</c:v>
                </c:pt>
              </c:strCache>
            </c:strRef>
          </c:cat>
          <c:val>
            <c:numRef>
              <c:f>'Fossil 2050'!$G$17</c:f>
              <c:numCache>
                <c:formatCode>General</c:formatCode>
                <c:ptCount val="1"/>
                <c:pt idx="0">
                  <c:v>8.7200000000000006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FAE-4AE9-8517-B54A117CCC73}"/>
            </c:ext>
          </c:extLst>
        </c:ser>
        <c:ser>
          <c:idx val="7"/>
          <c:order val="7"/>
          <c:tx>
            <c:strRef>
              <c:f>'Fossil 2050'!$F$18</c:f>
              <c:strCache>
                <c:ptCount val="1"/>
                <c:pt idx="0">
                  <c:v>Hydrogen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'Fossil 2050'!$G$10</c:f>
              <c:strCache>
                <c:ptCount val="1"/>
                <c:pt idx="0">
                  <c:v>DEA Fossil 2050</c:v>
                </c:pt>
              </c:strCache>
            </c:strRef>
          </c:cat>
          <c:val>
            <c:numRef>
              <c:f>'Fossil 2050'!$G$18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FAE-4AE9-8517-B54A117CC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6529136"/>
        <c:axId val="2018851840"/>
      </c:barChart>
      <c:catAx>
        <c:axId val="66652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851840"/>
        <c:crosses val="autoZero"/>
        <c:auto val="1"/>
        <c:lblAlgn val="ctr"/>
        <c:lblOffset val="100"/>
        <c:noMultiLvlLbl val="0"/>
      </c:catAx>
      <c:valAx>
        <c:axId val="201885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Demand (TWh)</a:t>
                </a:r>
              </a:p>
            </c:rich>
          </c:tx>
          <c:layout>
            <c:manualLayout>
              <c:xMode val="edge"/>
              <c:yMode val="edge"/>
              <c:x val="2.3701532759139776E-2"/>
              <c:y val="0.22907919357218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52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DEA Fossil 2050 Primary</a:t>
            </a:r>
            <a:r>
              <a:rPr lang="en-US" baseline="0"/>
              <a:t> Energy Supply By Source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'Fossil 2050'!$F$11</c:f>
              <c:strCache>
                <c:ptCount val="1"/>
                <c:pt idx="0">
                  <c:v>Jet Fuel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'Fossil 2050'!$G$10</c:f>
              <c:strCache>
                <c:ptCount val="1"/>
                <c:pt idx="0">
                  <c:v>DEA Fossil 2050</c:v>
                </c:pt>
              </c:strCache>
            </c:strRef>
          </c:cat>
          <c:val>
            <c:numRef>
              <c:f>'Fossil 2050'!$G$11</c:f>
              <c:numCache>
                <c:formatCode>General</c:formatCode>
                <c:ptCount val="1"/>
                <c:pt idx="0">
                  <c:v>10.46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0B-4497-8ED5-3762025D0ED2}"/>
            </c:ext>
          </c:extLst>
        </c:ser>
        <c:ser>
          <c:idx val="1"/>
          <c:order val="1"/>
          <c:tx>
            <c:strRef>
              <c:f>'Fossil 2050'!$F$12</c:f>
              <c:strCache>
                <c:ptCount val="1"/>
                <c:pt idx="0">
                  <c:v>Diesel-DME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'Fossil 2050'!$G$10</c:f>
              <c:strCache>
                <c:ptCount val="1"/>
                <c:pt idx="0">
                  <c:v>DEA Fossil 2050</c:v>
                </c:pt>
              </c:strCache>
            </c:strRef>
          </c:cat>
          <c:val>
            <c:numRef>
              <c:f>'Fossil 2050'!$G$12</c:f>
              <c:numCache>
                <c:formatCode>General</c:formatCode>
                <c:ptCount val="1"/>
                <c:pt idx="0">
                  <c:v>14.02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0B-4497-8ED5-3762025D0ED2}"/>
            </c:ext>
          </c:extLst>
        </c:ser>
        <c:ser>
          <c:idx val="2"/>
          <c:order val="2"/>
          <c:tx>
            <c:strRef>
              <c:f>'Fossil 2050'!$F$13</c:f>
              <c:strCache>
                <c:ptCount val="1"/>
                <c:pt idx="0">
                  <c:v>Petrol-Methanol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'Fossil 2050'!$G$10</c:f>
              <c:strCache>
                <c:ptCount val="1"/>
                <c:pt idx="0">
                  <c:v>DEA Fossil 2050</c:v>
                </c:pt>
              </c:strCache>
            </c:strRef>
          </c:cat>
          <c:val>
            <c:numRef>
              <c:f>'Fossil 2050'!$G$13</c:f>
              <c:numCache>
                <c:formatCode>General</c:formatCode>
                <c:ptCount val="1"/>
                <c:pt idx="0">
                  <c:v>7.57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0B-4497-8ED5-3762025D0ED2}"/>
            </c:ext>
          </c:extLst>
        </c:ser>
        <c:ser>
          <c:idx val="3"/>
          <c:order val="3"/>
          <c:tx>
            <c:strRef>
              <c:f>'Fossil 2050'!$F$14</c:f>
              <c:strCache>
                <c:ptCount val="1"/>
                <c:pt idx="0">
                  <c:v>Ngas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'Fossil 2050'!$G$10</c:f>
              <c:strCache>
                <c:ptCount val="1"/>
                <c:pt idx="0">
                  <c:v>DEA Fossil 2050</c:v>
                </c:pt>
              </c:strCache>
            </c:strRef>
          </c:cat>
          <c:val>
            <c:numRef>
              <c:f>'Fossil 2050'!$G$14</c:f>
              <c:numCache>
                <c:formatCode>General</c:formatCode>
                <c:ptCount val="1"/>
                <c:pt idx="0">
                  <c:v>7.54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0B-4497-8ED5-3762025D0ED2}"/>
            </c:ext>
          </c:extLst>
        </c:ser>
        <c:ser>
          <c:idx val="5"/>
          <c:order val="5"/>
          <c:tx>
            <c:strRef>
              <c:f>'Fossil 2050'!$F$16</c:f>
              <c:strCache>
                <c:ptCount val="1"/>
                <c:pt idx="0">
                  <c:v>Electric (Dump Charge)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'Fossil 2050'!$G$10</c:f>
              <c:strCache>
                <c:ptCount val="1"/>
                <c:pt idx="0">
                  <c:v>DEA Fossil 2050</c:v>
                </c:pt>
              </c:strCache>
            </c:strRef>
          </c:cat>
          <c:val>
            <c:numRef>
              <c:f>'Fossil 2050'!$G$16</c:f>
              <c:numCache>
                <c:formatCode>General</c:formatCode>
                <c:ptCount val="1"/>
                <c:pt idx="0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0B-4497-8ED5-3762025D0ED2}"/>
            </c:ext>
          </c:extLst>
        </c:ser>
        <c:ser>
          <c:idx val="6"/>
          <c:order val="6"/>
          <c:tx>
            <c:strRef>
              <c:f>'Fossil 2050'!$F$17</c:f>
              <c:strCache>
                <c:ptCount val="1"/>
                <c:pt idx="0">
                  <c:v>Electric (Smart Charge)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'Fossil 2050'!$G$10</c:f>
              <c:strCache>
                <c:ptCount val="1"/>
                <c:pt idx="0">
                  <c:v>DEA Fossil 2050</c:v>
                </c:pt>
              </c:strCache>
            </c:strRef>
          </c:cat>
          <c:val>
            <c:numRef>
              <c:f>'Fossil 2050'!$G$17</c:f>
              <c:numCache>
                <c:formatCode>General</c:formatCode>
                <c:ptCount val="1"/>
                <c:pt idx="0">
                  <c:v>8.7200000000000006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20B-4497-8ED5-3762025D0E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22992176"/>
        <c:axId val="2018853920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'Fossil 2050'!$F$15</c15:sqref>
                        </c15:formulaRef>
                      </c:ext>
                    </c:extLst>
                    <c:strCache>
                      <c:ptCount val="1"/>
                      <c:pt idx="0">
                        <c:v>LPG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'Fossil 2050'!$G$10</c15:sqref>
                        </c15:formulaRef>
                      </c:ext>
                    </c:extLst>
                    <c:strCache>
                      <c:ptCount val="1"/>
                      <c:pt idx="0">
                        <c:v>DEA Fossil 2050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'Fossil 2050'!$G$15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620B-4497-8ED5-3762025D0ED2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'Fossil 2050'!$F$18</c15:sqref>
                        </c15:formulaRef>
                      </c:ext>
                    </c:extLst>
                    <c:strCache>
                      <c:ptCount val="1"/>
                      <c:pt idx="0">
                        <c:v>Hydrogen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'Fossil 2050'!$G$10</c15:sqref>
                        </c15:formulaRef>
                      </c:ext>
                    </c:extLst>
                    <c:strCache>
                      <c:ptCount val="1"/>
                      <c:pt idx="0">
                        <c:v>DEA Fossil 2050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'Fossil 2050'!$G$18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20B-4497-8ED5-3762025D0ED2}"/>
                  </c:ext>
                </c:extLst>
              </c15:ser>
            </c15:filteredBarSeries>
          </c:ext>
        </c:extLst>
      </c:barChart>
      <c:catAx>
        <c:axId val="212299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853920"/>
        <c:crosses val="autoZero"/>
        <c:auto val="1"/>
        <c:lblAlgn val="ctr"/>
        <c:lblOffset val="100"/>
        <c:noMultiLvlLbl val="0"/>
      </c:catAx>
      <c:valAx>
        <c:axId val="201885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</a:t>
                </a:r>
                <a:r>
                  <a:rPr lang="en-US" baseline="0"/>
                  <a:t> Demand (TWh)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99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DF09E-F25F-4BA0-8574-C0F91CCAC65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63140-D604-433E-837F-F82217ACC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3140-D604-433E-837F-F82217ACC8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9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Gas busses and trucks are included in both fossil and wind scenarios,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as an input from the gas 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3140-D604-433E-837F-F82217ACC8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67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3140-D604-433E-837F-F82217ACC8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8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3140-D604-433E-837F-F82217ACC8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6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3140-D604-433E-837F-F82217ACC8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7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3140-D604-433E-837F-F82217ACC8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59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3140-D604-433E-837F-F82217ACC8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6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3140-D604-433E-837F-F82217ACC8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8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3140-D604-433E-837F-F82217ACC8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34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3140-D604-433E-837F-F82217ACC8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3140-D604-433E-837F-F82217ACC8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7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3140-D604-433E-837F-F82217ACC8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2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biofuels or </a:t>
            </a:r>
            <a:r>
              <a:rPr lang="en-US" dirty="0" err="1"/>
              <a:t>electrofuels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3140-D604-433E-837F-F82217ACC8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21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3140-D604-433E-837F-F82217ACC8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3140-D604-433E-837F-F82217ACC8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8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B5F7-BB68-48F8-A44D-2D056860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424AB-BAC3-4993-B679-97FF0BAD0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5012-E493-4339-BBB1-6631C585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12C4-A963-460C-8E2E-5A3E2151522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8A545-A1CD-4578-A6CB-52BBE5B1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EB50-1EEB-4E3B-84AB-2DBC151E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C94-5471-439D-8028-84DFF65B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4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D2F2-6528-4116-AB05-AE15118B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4C637-B39B-40C9-97C8-4F2D9B76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83AB-93FF-42AC-9B41-D997B07B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12C4-A963-460C-8E2E-5A3E2151522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0D20-D118-4FE1-BAEA-8708E474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9EBF1-D6A1-4287-BC19-B8CCE9C4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C94-5471-439D-8028-84DFF65B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6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F1C39-F5F1-485D-956B-5BAC1AAE9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4DC93-35B1-4E3B-A8A1-07AEA658F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EB141-1229-4CB6-B84D-753EF52C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12C4-A963-460C-8E2E-5A3E2151522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E764-027D-4284-945E-10AA6B27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FB4AF-B7E9-49F3-9493-EB74D45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C94-5471-439D-8028-84DFF65B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5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3FE8-93CD-48C3-B148-1FC18913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D9515-985E-4772-9886-07EC5A82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A6F0-CC2D-44C9-8EFB-CCFE411F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12C4-A963-460C-8E2E-5A3E2151522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4F70-9C46-4F84-B25B-401ACDA3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542B1-2CD4-48D2-913E-483BA163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C94-5471-439D-8028-84DFF65B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6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98DC-88A9-419F-8EAE-74FDD090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94448-7BEB-4622-A3F9-A81C2BEF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B953D-4B97-4874-9FB7-D04469D9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12C4-A963-460C-8E2E-5A3E2151522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A0668-05BA-4D5C-95C2-76C2CB08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06E6D-3136-4A85-AAB7-C33DAE61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C94-5471-439D-8028-84DFF65B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727F-F002-4969-AA54-32930ED2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3257-F28A-456E-81F2-0AAC5A8D7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F147B-8D09-4399-9FF6-23632C6F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4D9E2-C321-4403-B8F7-6F5A3F22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12C4-A963-460C-8E2E-5A3E2151522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179E5-285A-4162-AEC2-9AAE9730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8A72-4D66-4190-8DB3-96F0D2E2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C94-5471-439D-8028-84DFF65B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6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2546-0286-408C-813D-64BD3524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36FEF-80DF-48FA-937A-BE188ADF3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2C048-3B04-4887-A833-8D08EBFC6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2BA87-66C8-47A4-A6F5-A12688100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6F344-AF28-459D-B0C1-3CA053FC3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9156B-72E5-4EB8-B75C-F5B4FC4A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12C4-A963-460C-8E2E-5A3E2151522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54977-AD21-4043-A9AD-0750E5AE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B4BB7-5861-421E-AF52-2693A69C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C94-5471-439D-8028-84DFF65B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77EB-3B70-49E3-A7E4-36FB628B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D867D-3C11-48BE-83BE-5FE8C892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12C4-A963-460C-8E2E-5A3E2151522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12A70-9BE0-4ABC-B756-2AC22234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D4A33-A231-429E-B665-06867169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C94-5471-439D-8028-84DFF65B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4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532FA-29CE-4E56-B1C2-83FE6233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12C4-A963-460C-8E2E-5A3E2151522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9444E-9A9D-488E-8210-AF1FA9D2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B2A48-4A08-42EC-9141-B9338C50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C94-5471-439D-8028-84DFF65B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30ED-D880-4B34-877F-F73F964B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C294-7732-4F41-BE41-6CA980F5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A6E3A-E714-4B8A-A165-E6CAFC7E1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598B0-F664-4F85-893E-2BCB8792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12C4-A963-460C-8E2E-5A3E2151522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F5D8A-E4F1-46C7-8F3E-279CE761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959ED-4456-4609-A22B-F6CCB0E7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C94-5471-439D-8028-84DFF65B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6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E625-AE33-4DFE-8E6F-8E82B623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7F96B-1710-46F2-B41E-0339DAB00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C6F0B-FC77-4D8B-AB88-2DDE3AAED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C44C9-FBC1-4C0A-A8C3-76081566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12C4-A963-460C-8E2E-5A3E2151522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AA66D-194A-42A7-976C-A0C7A3AC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EB49C-BCFC-4707-8A9F-A38CD823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C94-5471-439D-8028-84DFF65B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D4796-0403-45B2-8B74-DF28B913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8B2E7-B29F-43F3-8F61-25CB47FEE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823F5-018F-44B1-A97F-FA8BAC4D7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12C4-A963-460C-8E2E-5A3E2151522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55D9-ADFC-4ED4-A1BB-6C772399D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A9149-35AB-4C2E-8881-BA06888C8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CC94-5471-439D-8028-84DFF65B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BBC8C-DB8D-4389-975D-2DC6AA3F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r>
              <a:rPr lang="en-US" sz="2900" dirty="0"/>
              <a:t>PhD Course:</a:t>
            </a:r>
            <a:br>
              <a:rPr lang="en-US" sz="2900" dirty="0"/>
            </a:br>
            <a:r>
              <a:rPr lang="en-US" sz="2900" dirty="0"/>
              <a:t>Advanced Energy Systems Analysis on the </a:t>
            </a:r>
            <a:r>
              <a:rPr lang="en-US" sz="2900" dirty="0" err="1"/>
              <a:t>EnergyPLAN</a:t>
            </a:r>
            <a:r>
              <a:rPr lang="en-US" sz="2900" dirty="0"/>
              <a:t> Model</a:t>
            </a:r>
            <a:br>
              <a:rPr lang="en-US" sz="2900" dirty="0"/>
            </a:b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Danish Case: Transport Sector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98081-BFA5-4935-B821-1BFD8E95B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Hamza Abid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7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078-9115-4BCF-B803-D343359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IDA 2050: Transport Electrification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D74F45-8080-4B0A-A938-D9F1833DF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38846"/>
              </p:ext>
            </p:extLst>
          </p:nvPr>
        </p:nvGraphicFramePr>
        <p:xfrm>
          <a:off x="838200" y="1964987"/>
          <a:ext cx="4716294" cy="1729740"/>
        </p:xfrm>
        <a:graphic>
          <a:graphicData uri="http://schemas.openxmlformats.org/drawingml/2006/table">
            <a:tbl>
              <a:tblPr/>
              <a:tblGrid>
                <a:gridCol w="1078891">
                  <a:extLst>
                    <a:ext uri="{9D8B030D-6E8A-4147-A177-3AD203B41FA5}">
                      <a16:colId xmlns:a16="http://schemas.microsoft.com/office/drawing/2014/main" val="2296619074"/>
                    </a:ext>
                  </a:extLst>
                </a:gridCol>
                <a:gridCol w="1274119">
                  <a:extLst>
                    <a:ext uri="{9D8B030D-6E8A-4147-A177-3AD203B41FA5}">
                      <a16:colId xmlns:a16="http://schemas.microsoft.com/office/drawing/2014/main" val="3616936283"/>
                    </a:ext>
                  </a:extLst>
                </a:gridCol>
                <a:gridCol w="1130266">
                  <a:extLst>
                    <a:ext uri="{9D8B030D-6E8A-4147-A177-3AD203B41FA5}">
                      <a16:colId xmlns:a16="http://schemas.microsoft.com/office/drawing/2014/main" val="1373625326"/>
                    </a:ext>
                  </a:extLst>
                </a:gridCol>
                <a:gridCol w="1233018">
                  <a:extLst>
                    <a:ext uri="{9D8B030D-6E8A-4147-A177-3AD203B41FA5}">
                      <a16:colId xmlns:a16="http://schemas.microsoft.com/office/drawing/2014/main" val="778117927"/>
                    </a:ext>
                  </a:extLst>
                </a:gridCol>
              </a:tblGrid>
              <a:tr h="625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Fuel  Demand (TWh/year)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CEEP Avg (MW)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(Mt)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16615"/>
                  </a:ext>
                </a:extLst>
              </a:tr>
              <a:tr h="419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 2050 (Electrofuels)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42306"/>
                  </a:ext>
                </a:extLst>
              </a:tr>
              <a:tr h="419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 2050 (Direct Electrification)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6460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7E75849-3D4D-4690-AB7D-6FA99CE39F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697915"/>
              </p:ext>
            </p:extLst>
          </p:nvPr>
        </p:nvGraphicFramePr>
        <p:xfrm>
          <a:off x="7081736" y="14582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586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078-9115-4BCF-B803-D343359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DEA Wind 2050: Transport Electrification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B14D0D-437C-47E3-A74D-77E4EB33C4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912697"/>
              </p:ext>
            </p:extLst>
          </p:nvPr>
        </p:nvGraphicFramePr>
        <p:xfrm>
          <a:off x="2485534" y="1847653"/>
          <a:ext cx="7220932" cy="420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E1539E-C706-421C-8B41-F84E83CB65B2}"/>
              </a:ext>
            </a:extLst>
          </p:cNvPr>
          <p:cNvSpPr txBox="1"/>
          <p:nvPr/>
        </p:nvSpPr>
        <p:spPr>
          <a:xfrm>
            <a:off x="2485534" y="6231265"/>
            <a:ext cx="6476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IDA Energy Vision, Technical Data and Methods Report 2015</a:t>
            </a:r>
          </a:p>
        </p:txBody>
      </p:sp>
    </p:spTree>
    <p:extLst>
      <p:ext uri="{BB962C8B-B14F-4D97-AF65-F5344CB8AC3E}">
        <p14:creationId xmlns:p14="http://schemas.microsoft.com/office/powerpoint/2010/main" val="308915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078-9115-4BCF-B803-D343359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DEA Wind 2050: Transport Electrification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D74F45-8080-4B0A-A938-D9F1833DF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93700"/>
              </p:ext>
            </p:extLst>
          </p:nvPr>
        </p:nvGraphicFramePr>
        <p:xfrm>
          <a:off x="838200" y="1964987"/>
          <a:ext cx="4716294" cy="1729740"/>
        </p:xfrm>
        <a:graphic>
          <a:graphicData uri="http://schemas.openxmlformats.org/drawingml/2006/table">
            <a:tbl>
              <a:tblPr/>
              <a:tblGrid>
                <a:gridCol w="1078891">
                  <a:extLst>
                    <a:ext uri="{9D8B030D-6E8A-4147-A177-3AD203B41FA5}">
                      <a16:colId xmlns:a16="http://schemas.microsoft.com/office/drawing/2014/main" val="2296619074"/>
                    </a:ext>
                  </a:extLst>
                </a:gridCol>
                <a:gridCol w="1274119">
                  <a:extLst>
                    <a:ext uri="{9D8B030D-6E8A-4147-A177-3AD203B41FA5}">
                      <a16:colId xmlns:a16="http://schemas.microsoft.com/office/drawing/2014/main" val="3616936283"/>
                    </a:ext>
                  </a:extLst>
                </a:gridCol>
                <a:gridCol w="1130266">
                  <a:extLst>
                    <a:ext uri="{9D8B030D-6E8A-4147-A177-3AD203B41FA5}">
                      <a16:colId xmlns:a16="http://schemas.microsoft.com/office/drawing/2014/main" val="1373625326"/>
                    </a:ext>
                  </a:extLst>
                </a:gridCol>
                <a:gridCol w="1233018">
                  <a:extLst>
                    <a:ext uri="{9D8B030D-6E8A-4147-A177-3AD203B41FA5}">
                      <a16:colId xmlns:a16="http://schemas.microsoft.com/office/drawing/2014/main" val="778117927"/>
                    </a:ext>
                  </a:extLst>
                </a:gridCol>
              </a:tblGrid>
              <a:tr h="625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Fuel  Demand (TWh/year)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CEEP Avg (MW)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(Mt)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16615"/>
                  </a:ext>
                </a:extLst>
              </a:tr>
              <a:tr h="419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 2050 (Electro fuels)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42306"/>
                  </a:ext>
                </a:extLst>
              </a:tr>
              <a:tr h="419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 2050 (Direct Electrification)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6460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3B51DD-2067-437B-BB51-D5BAAB9CF5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221520"/>
              </p:ext>
            </p:extLst>
          </p:nvPr>
        </p:nvGraphicFramePr>
        <p:xfrm>
          <a:off x="5554494" y="1690688"/>
          <a:ext cx="62941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050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078-9115-4BCF-B803-D343359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DEA Fossil 2050: Transport Electrification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00D0FAB-701D-452B-9CBC-4E9F1D346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679836"/>
              </p:ext>
            </p:extLst>
          </p:nvPr>
        </p:nvGraphicFramePr>
        <p:xfrm>
          <a:off x="2458064" y="1690688"/>
          <a:ext cx="6587613" cy="426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B818C3-B19A-4CA2-9746-D9381D4C9425}"/>
              </a:ext>
            </a:extLst>
          </p:cNvPr>
          <p:cNvSpPr txBox="1"/>
          <p:nvPr/>
        </p:nvSpPr>
        <p:spPr>
          <a:xfrm>
            <a:off x="2458064" y="6062838"/>
            <a:ext cx="6476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IDA Energy Vision, Technical Data and Methods Report 2015</a:t>
            </a:r>
          </a:p>
        </p:txBody>
      </p:sp>
    </p:spTree>
    <p:extLst>
      <p:ext uri="{BB962C8B-B14F-4D97-AF65-F5344CB8AC3E}">
        <p14:creationId xmlns:p14="http://schemas.microsoft.com/office/powerpoint/2010/main" val="31056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078-9115-4BCF-B803-D343359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DEA Fossil 2050: Transport Electrification 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F506A2-FC22-46F4-870A-DD23D77FE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533824"/>
              </p:ext>
            </p:extLst>
          </p:nvPr>
        </p:nvGraphicFramePr>
        <p:xfrm>
          <a:off x="6083709" y="1690228"/>
          <a:ext cx="5270091" cy="4306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9FFCF20-511E-4312-AEA0-6EFD7672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605626"/>
              </p:ext>
            </p:extLst>
          </p:nvPr>
        </p:nvGraphicFramePr>
        <p:xfrm>
          <a:off x="104673" y="2141031"/>
          <a:ext cx="5598036" cy="1303020"/>
        </p:xfrm>
        <a:graphic>
          <a:graphicData uri="http://schemas.openxmlformats.org/drawingml/2006/table">
            <a:tbl>
              <a:tblPr/>
              <a:tblGrid>
                <a:gridCol w="1697023">
                  <a:extLst>
                    <a:ext uri="{9D8B030D-6E8A-4147-A177-3AD203B41FA5}">
                      <a16:colId xmlns:a16="http://schemas.microsoft.com/office/drawing/2014/main" val="4287701376"/>
                    </a:ext>
                  </a:extLst>
                </a:gridCol>
                <a:gridCol w="1468470">
                  <a:extLst>
                    <a:ext uri="{9D8B030D-6E8A-4147-A177-3AD203B41FA5}">
                      <a16:colId xmlns:a16="http://schemas.microsoft.com/office/drawing/2014/main" val="2870566475"/>
                    </a:ext>
                  </a:extLst>
                </a:gridCol>
                <a:gridCol w="1115358">
                  <a:extLst>
                    <a:ext uri="{9D8B030D-6E8A-4147-A177-3AD203B41FA5}">
                      <a16:colId xmlns:a16="http://schemas.microsoft.com/office/drawing/2014/main" val="1310714885"/>
                    </a:ext>
                  </a:extLst>
                </a:gridCol>
                <a:gridCol w="1317185">
                  <a:extLst>
                    <a:ext uri="{9D8B030D-6E8A-4147-A177-3AD203B41FA5}">
                      <a16:colId xmlns:a16="http://schemas.microsoft.com/office/drawing/2014/main" val="36776300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CEEP Avg (MW)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Fuel  Demand (TWh/year)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(Mt)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949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 Fossil 2050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0738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 Fossil 2050 (Electrification)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52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86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078-9115-4BCF-B803-D343359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Impact of Covid-19 on Danish Transport Emissions: 2020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579856-626E-470C-B9FC-04FD1E7A07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894200"/>
              </p:ext>
            </p:extLst>
          </p:nvPr>
        </p:nvGraphicFramePr>
        <p:xfrm>
          <a:off x="838199" y="1690688"/>
          <a:ext cx="6054213" cy="4405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84C10AA-F1C1-408D-8214-47510DD40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291927"/>
              </p:ext>
            </p:extLst>
          </p:nvPr>
        </p:nvGraphicFramePr>
        <p:xfrm>
          <a:off x="706374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8695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078-9115-4BCF-B803-D343359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2020: Impact of Covid-19 on Transport Emissions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84C10AA-F1C1-408D-8214-47510DD40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539350"/>
              </p:ext>
            </p:extLst>
          </p:nvPr>
        </p:nvGraphicFramePr>
        <p:xfrm>
          <a:off x="7193280" y="21183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669055-01D3-4F03-B85B-65637091F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205413"/>
              </p:ext>
            </p:extLst>
          </p:nvPr>
        </p:nvGraphicFramePr>
        <p:xfrm>
          <a:off x="426720" y="2476500"/>
          <a:ext cx="6642100" cy="1574324"/>
        </p:xfrm>
        <a:graphic>
          <a:graphicData uri="http://schemas.openxmlformats.org/drawingml/2006/table">
            <a:tbl>
              <a:tblPr/>
              <a:tblGrid>
                <a:gridCol w="2908300">
                  <a:extLst>
                    <a:ext uri="{9D8B030D-6E8A-4147-A177-3AD203B41FA5}">
                      <a16:colId xmlns:a16="http://schemas.microsoft.com/office/drawing/2014/main" val="38796080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9637622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966468018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71505639"/>
                    </a:ext>
                  </a:extLst>
                </a:gridCol>
              </a:tblGrid>
              <a:tr h="637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emissions Net (Mt)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Annual Costs (Million Euro)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Fuel  Demand (TWh/year)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7685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 + Road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055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717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Reduction - Aviation + Road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545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Reduction - Aviation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01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34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0C65-B653-42D3-80A3-0AFC3CC4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26" y="140283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 </a:t>
            </a:r>
            <a:r>
              <a:rPr lang="en-US" sz="4800" dirty="0">
                <a:sym typeface="Wingdings" panose="05000000000000000000" pitchFamily="2" charset="2"/>
              </a:rPr>
              <a:t> 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74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078-9115-4BCF-B803-D3433594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0003-FDC2-4D9A-BA74-D6C060EB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202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i="1"/>
          </a:p>
          <a:p>
            <a:pPr marL="0" indent="0" algn="just">
              <a:buNone/>
            </a:pPr>
            <a:endParaRPr lang="en-US" sz="2000" i="1"/>
          </a:p>
          <a:p>
            <a:pPr marL="0" indent="0" algn="just">
              <a:buNone/>
            </a:pPr>
            <a:r>
              <a:rPr lang="en-US" sz="2000" i="1"/>
              <a:t>“Quantification of synergies between energy efficiency first principle and renewable energy systems for 2050 decarbonization”</a:t>
            </a:r>
            <a:endParaRPr lang="en-US" sz="2000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82FD5B-49D4-4AC7-913A-AF44BA9EA439}"/>
              </a:ext>
            </a:extLst>
          </p:cNvPr>
          <p:cNvGrpSpPr/>
          <p:nvPr/>
        </p:nvGrpSpPr>
        <p:grpSpPr>
          <a:xfrm>
            <a:off x="6677321" y="2008189"/>
            <a:ext cx="5014593" cy="2708668"/>
            <a:chOff x="924128" y="2806986"/>
            <a:chExt cx="6579140" cy="35049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101E80-1064-4E8C-887C-43EDF5C23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128" y="2806986"/>
              <a:ext cx="6579140" cy="350491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3AC73B-84E6-4547-9C0D-B08BF239EAFB}"/>
                </a:ext>
              </a:extLst>
            </p:cNvPr>
            <p:cNvSpPr/>
            <p:nvPr/>
          </p:nvSpPr>
          <p:spPr>
            <a:xfrm>
              <a:off x="1018396" y="3780150"/>
              <a:ext cx="1819072" cy="70701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sEEnergies- Home">
            <a:extLst>
              <a:ext uri="{FF2B5EF4-FFF2-40B4-BE49-F238E27FC236}">
                <a16:creationId xmlns:a16="http://schemas.microsoft.com/office/drawing/2014/main" id="{3EDDD196-9D73-4E65-976F-2B96B828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21" y="615157"/>
            <a:ext cx="3810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51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078-9115-4BCF-B803-D3433594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0003-FDC2-4D9A-BA74-D6C060EB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638"/>
            <a:ext cx="905994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Reference Year: 2020</a:t>
            </a:r>
          </a:p>
          <a:p>
            <a:pPr marL="0" indent="0" algn="just">
              <a:buNone/>
            </a:pPr>
            <a:r>
              <a:rPr lang="en-US" sz="2000" dirty="0"/>
              <a:t> 	DEA Energy and Climate Outlook 2018 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Existing Scenarios</a:t>
            </a:r>
          </a:p>
          <a:p>
            <a:pPr marL="0" indent="0" algn="just">
              <a:buNone/>
            </a:pPr>
            <a:r>
              <a:rPr lang="en-US" sz="2000" dirty="0"/>
              <a:t>	IDA Energy Vision 2050</a:t>
            </a:r>
          </a:p>
          <a:p>
            <a:pPr marL="0" indent="0" algn="just">
              <a:buNone/>
            </a:pPr>
            <a:r>
              <a:rPr lang="en-US" sz="2000" dirty="0"/>
              <a:t>	DEA Wind 2050</a:t>
            </a:r>
          </a:p>
          <a:p>
            <a:pPr marL="0" indent="0" algn="just">
              <a:buNone/>
            </a:pPr>
            <a:r>
              <a:rPr lang="en-US" sz="2000" dirty="0"/>
              <a:t>	DEA Fossil 2050</a:t>
            </a:r>
          </a:p>
          <a:p>
            <a:pPr algn="just"/>
            <a:endParaRPr lang="en-US" sz="2400" dirty="0"/>
          </a:p>
        </p:txBody>
      </p:sp>
      <p:pic>
        <p:nvPicPr>
          <p:cNvPr id="2050" name="Picture 2" descr="IDA's Energy Vision 2050: A Smart Energy System strategy for 100 ...">
            <a:extLst>
              <a:ext uri="{FF2B5EF4-FFF2-40B4-BE49-F238E27FC236}">
                <a16:creationId xmlns:a16="http://schemas.microsoft.com/office/drawing/2014/main" id="{B65399BB-C055-49EB-ADF9-BB9E2C4F1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770" y="0"/>
            <a:ext cx="4830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75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078-9115-4BCF-B803-D3433594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Denmark 2050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0003-FDC2-4D9A-BA74-D6C060EB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638"/>
            <a:ext cx="905994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000" dirty="0"/>
              <a:t> 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88EA6-0145-42E5-A61D-73DE7845ED57}"/>
              </a:ext>
            </a:extLst>
          </p:cNvPr>
          <p:cNvSpPr txBox="1"/>
          <p:nvPr/>
        </p:nvSpPr>
        <p:spPr>
          <a:xfrm>
            <a:off x="838200" y="5590890"/>
            <a:ext cx="6476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IDA Energy Vision, Technical Data and Methods Report 2015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7A2C2D1-2C04-4FBC-A68D-D091746203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932574"/>
              </p:ext>
            </p:extLst>
          </p:nvPr>
        </p:nvGraphicFramePr>
        <p:xfrm>
          <a:off x="1871078" y="1570112"/>
          <a:ext cx="6994187" cy="376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054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078-9115-4BCF-B803-D3433594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Denmark Energy and Climate Outlook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0003-FDC2-4D9A-BA74-D6C060EB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638"/>
            <a:ext cx="905994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000" dirty="0"/>
              <a:t> 	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C3133E-2E32-46A4-B5E8-6FD745B3B3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40019"/>
              </p:ext>
            </p:extLst>
          </p:nvPr>
        </p:nvGraphicFramePr>
        <p:xfrm>
          <a:off x="764425" y="2498103"/>
          <a:ext cx="5245256" cy="33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088EA6-0145-42E5-A61D-73DE7845ED57}"/>
              </a:ext>
            </a:extLst>
          </p:cNvPr>
          <p:cNvSpPr txBox="1"/>
          <p:nvPr/>
        </p:nvSpPr>
        <p:spPr>
          <a:xfrm>
            <a:off x="1097904" y="5780960"/>
            <a:ext cx="6476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DEA Climate Outlook 2018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2A9058F-FBE0-4CE6-8A79-C2F9FE88C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427562"/>
              </p:ext>
            </p:extLst>
          </p:nvPr>
        </p:nvGraphicFramePr>
        <p:xfrm>
          <a:off x="6009681" y="2391770"/>
          <a:ext cx="6186791" cy="33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7955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078-9115-4BCF-B803-D3433594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Denmark IDA Energy Vision 2050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0003-FDC2-4D9A-BA74-D6C060EB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638"/>
            <a:ext cx="905994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000" dirty="0"/>
              <a:t> 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88EA6-0145-42E5-A61D-73DE7845ED57}"/>
              </a:ext>
            </a:extLst>
          </p:cNvPr>
          <p:cNvSpPr txBox="1"/>
          <p:nvPr/>
        </p:nvSpPr>
        <p:spPr>
          <a:xfrm>
            <a:off x="838200" y="5742272"/>
            <a:ext cx="6476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IDA Energy Vision, Technical Data and Methods Report 2015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79D1920-6A59-4CDF-9FC7-7A5BE017C2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269018"/>
              </p:ext>
            </p:extLst>
          </p:nvPr>
        </p:nvGraphicFramePr>
        <p:xfrm>
          <a:off x="838200" y="1759638"/>
          <a:ext cx="6008451" cy="3714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BBB331E-C9DD-4A0C-94F1-7F125FF1D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741026"/>
              </p:ext>
            </p:extLst>
          </p:nvPr>
        </p:nvGraphicFramePr>
        <p:xfrm>
          <a:off x="7000672" y="2211489"/>
          <a:ext cx="4789251" cy="2895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5076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078-9115-4BCF-B803-D3433594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Denmark DEA Wind 2050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0003-FDC2-4D9A-BA74-D6C060EB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638"/>
            <a:ext cx="905994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000" dirty="0"/>
              <a:t> 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88EA6-0145-42E5-A61D-73DE7845ED57}"/>
              </a:ext>
            </a:extLst>
          </p:cNvPr>
          <p:cNvSpPr txBox="1"/>
          <p:nvPr/>
        </p:nvSpPr>
        <p:spPr>
          <a:xfrm>
            <a:off x="838200" y="5590890"/>
            <a:ext cx="6476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IDA Energy Vision, Technical Data and Methods Report 2015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255FCD6-B495-4AA5-8FDA-FDACD82EA9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174827"/>
              </p:ext>
            </p:extLst>
          </p:nvPr>
        </p:nvGraphicFramePr>
        <p:xfrm>
          <a:off x="796172" y="2057399"/>
          <a:ext cx="5536534" cy="3331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7A17BB3-B6EB-46FE-869D-ECE91842A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233214"/>
              </p:ext>
            </p:extLst>
          </p:nvPr>
        </p:nvGraphicFramePr>
        <p:xfrm>
          <a:off x="6524017" y="2057399"/>
          <a:ext cx="5257800" cy="3070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8775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078-9115-4BCF-B803-D3433594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Denmark DEA Fossil 2050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0003-FDC2-4D9A-BA74-D6C060EB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638"/>
            <a:ext cx="905994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000" dirty="0"/>
              <a:t> 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88EA6-0145-42E5-A61D-73DE7845ED57}"/>
              </a:ext>
            </a:extLst>
          </p:cNvPr>
          <p:cNvSpPr txBox="1"/>
          <p:nvPr/>
        </p:nvSpPr>
        <p:spPr>
          <a:xfrm>
            <a:off x="838200" y="5590890"/>
            <a:ext cx="6476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IDA Energy Vision, Technical Data and Methods Report 2015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A7E1099-98D2-425F-9B3A-0C59392084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056556"/>
              </p:ext>
            </p:extLst>
          </p:nvPr>
        </p:nvGraphicFramePr>
        <p:xfrm>
          <a:off x="5505255" y="1442301"/>
          <a:ext cx="623111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9EE798C-8F1E-49E5-9841-92F265FDAA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529900"/>
              </p:ext>
            </p:extLst>
          </p:nvPr>
        </p:nvGraphicFramePr>
        <p:xfrm>
          <a:off x="455629" y="1759638"/>
          <a:ext cx="5049626" cy="3444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244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078-9115-4BCF-B803-D343359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IDA 2050: Transport Electrification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E514DFE-1A52-418F-974D-8FD48A508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954542"/>
              </p:ext>
            </p:extLst>
          </p:nvPr>
        </p:nvGraphicFramePr>
        <p:xfrm>
          <a:off x="2850046" y="1582533"/>
          <a:ext cx="6767209" cy="443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570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611</Words>
  <Application>Microsoft Office PowerPoint</Application>
  <PresentationFormat>Widescreen</PresentationFormat>
  <Paragraphs>160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PhD Course: Advanced Energy Systems Analysis on the EnergyPLAN Model   Danish Case: Transport Sector </vt:lpstr>
      <vt:lpstr>Introduction</vt:lpstr>
      <vt:lpstr>Introduction</vt:lpstr>
      <vt:lpstr>Denmark 2050 Scenarios</vt:lpstr>
      <vt:lpstr>Denmark Energy and Climate Outlook 2018</vt:lpstr>
      <vt:lpstr>Denmark IDA Energy Vision 2050</vt:lpstr>
      <vt:lpstr>Denmark DEA Wind 2050</vt:lpstr>
      <vt:lpstr>Denmark DEA Fossil 2050</vt:lpstr>
      <vt:lpstr>IDA 2050: Transport Electrification</vt:lpstr>
      <vt:lpstr>IDA 2050: Transport Electrification Results</vt:lpstr>
      <vt:lpstr>DEA Wind 2050: Transport Electrification</vt:lpstr>
      <vt:lpstr>DEA Wind 2050: Transport Electrification Results</vt:lpstr>
      <vt:lpstr>DEA Fossil 2050: Transport Electrification</vt:lpstr>
      <vt:lpstr>DEA Fossil 2050: Transport Electrification Results</vt:lpstr>
      <vt:lpstr>Impact of Covid-19 on Danish Transport Emissions: 2020</vt:lpstr>
      <vt:lpstr>2020: Impact of Covid-19 on Transport Emissions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Course: Advanced Energy Systems Analysis on the EnergyPLAN Model   Danish Case: Transport Sector </dc:title>
  <dc:creator>Hamza Abid</dc:creator>
  <cp:lastModifiedBy>Hamza Abid</cp:lastModifiedBy>
  <cp:revision>8</cp:revision>
  <dcterms:created xsi:type="dcterms:W3CDTF">2020-05-05T16:58:33Z</dcterms:created>
  <dcterms:modified xsi:type="dcterms:W3CDTF">2020-06-01T16:09:40Z</dcterms:modified>
</cp:coreProperties>
</file>