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E96F963-99C0-4A54-9FF3-1F6624E93BBE}">
  <a:tblStyle styleId="{4E96F963-99C0-4A54-9FF3-1F6624E93B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9dcda096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9dcda096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9dcda096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9dcda096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9dcda0966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9dcda0966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9dcda0966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9dcda0966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9dcda0966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9dcda0966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9dcda0966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9dcda0966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49dcda096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49dcda096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9dcda096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9dcda096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49dcda096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9dcda096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9dcda096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9dcda096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49dcda096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9dcda096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9dcda096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9dcda096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9dcda096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9dcda096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9dcda0966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9dcda0966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9dcda096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9dcda096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Modelling Assignment</a:t>
            </a:r>
            <a:endParaRPr/>
          </a:p>
        </p:txBody>
      </p:sp>
      <p:sp>
        <p:nvSpPr>
          <p:cNvPr id="278" name="Google Shape;278;p13"/>
          <p:cNvSpPr txBox="1"/>
          <p:nvPr>
            <p:ph idx="1" type="subTitle"/>
          </p:nvPr>
        </p:nvSpPr>
        <p:spPr>
          <a:xfrm>
            <a:off x="824000" y="3596300"/>
            <a:ext cx="4255500" cy="116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Abid Hamza</a:t>
            </a:r>
            <a:endParaRPr/>
          </a:p>
          <a:p>
            <a:pPr indent="0" lvl="0" marL="0" rtl="0" algn="l">
              <a:spcBef>
                <a:spcPts val="0"/>
              </a:spcBef>
              <a:spcAft>
                <a:spcPts val="0"/>
              </a:spcAft>
              <a:buNone/>
            </a:pPr>
            <a:r>
              <a:rPr lang="en-GB"/>
              <a:t>Andruetto Claudia</a:t>
            </a:r>
            <a:endParaRPr/>
          </a:p>
          <a:p>
            <a:pPr indent="0" lvl="0" marL="0" rtl="0" algn="l">
              <a:spcBef>
                <a:spcPts val="0"/>
              </a:spcBef>
              <a:spcAft>
                <a:spcPts val="0"/>
              </a:spcAft>
              <a:buNone/>
            </a:pPr>
            <a:r>
              <a:rPr lang="en-GB"/>
              <a:t>Barzmehri Mahdi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Warm Climate - Roma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Insulation and windows</a:t>
            </a:r>
            <a:endParaRPr/>
          </a:p>
        </p:txBody>
      </p:sp>
      <p:sp>
        <p:nvSpPr>
          <p:cNvPr id="345" name="Google Shape;345;p23"/>
          <p:cNvSpPr txBox="1"/>
          <p:nvPr>
            <p:ph idx="1" type="body"/>
          </p:nvPr>
        </p:nvSpPr>
        <p:spPr>
          <a:xfrm>
            <a:off x="1303875" y="1484300"/>
            <a:ext cx="34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1100"/>
              <a:buFont typeface="Arial"/>
              <a:buNone/>
            </a:pPr>
            <a:r>
              <a:rPr lang="en-GB"/>
              <a:t>External walls</a:t>
            </a:r>
            <a:endParaRPr/>
          </a:p>
          <a:p>
            <a:pPr indent="-311150" lvl="0" marL="457200" rtl="0" algn="l">
              <a:spcBef>
                <a:spcPts val="0"/>
              </a:spcBef>
              <a:spcAft>
                <a:spcPts val="0"/>
              </a:spcAft>
              <a:buSzPts val="1300"/>
              <a:buChar char="-"/>
            </a:pPr>
            <a:r>
              <a:rPr lang="en-GB"/>
              <a:t>U = 2.034 W/m2K</a:t>
            </a:r>
            <a:endParaRPr/>
          </a:p>
          <a:p>
            <a:pPr indent="-311150" lvl="0" marL="457200" rtl="0" algn="l">
              <a:spcBef>
                <a:spcPts val="0"/>
              </a:spcBef>
              <a:spcAft>
                <a:spcPts val="0"/>
              </a:spcAft>
              <a:buSzPts val="1300"/>
              <a:buChar char="-"/>
            </a:pPr>
            <a:r>
              <a:rPr lang="en-GB"/>
              <a:t>Thickness = 0.304 </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GB"/>
              <a:t>Wi</a:t>
            </a:r>
            <a:endParaRPr/>
          </a:p>
          <a:p>
            <a:pPr indent="0" lvl="0" marL="0" rtl="0" algn="l">
              <a:spcBef>
                <a:spcPts val="1600"/>
              </a:spcBef>
              <a:spcAft>
                <a:spcPts val="0"/>
              </a:spcAft>
              <a:buNone/>
            </a:pPr>
            <a:r>
              <a:rPr lang="en-GB"/>
              <a:t>Windows</a:t>
            </a:r>
            <a:r>
              <a:rPr lang="en-GB"/>
              <a:t> </a:t>
            </a:r>
            <a:endParaRPr/>
          </a:p>
          <a:p>
            <a:pPr indent="0" lvl="0" marL="0" rtl="0" algn="l">
              <a:spcBef>
                <a:spcPts val="1600"/>
              </a:spcBef>
              <a:spcAft>
                <a:spcPts val="0"/>
              </a:spcAft>
              <a:buNone/>
            </a:pPr>
            <a:r>
              <a:t/>
            </a:r>
            <a:endParaRPr/>
          </a:p>
          <a:p>
            <a:pPr indent="0" lvl="0" marL="0" rtl="0" algn="l">
              <a:spcBef>
                <a:spcPts val="0"/>
              </a:spcBef>
              <a:spcAft>
                <a:spcPts val="1600"/>
              </a:spcAft>
              <a:buNone/>
            </a:pPr>
            <a:r>
              <a:t/>
            </a:r>
            <a:endParaRPr/>
          </a:p>
        </p:txBody>
      </p:sp>
      <p:sp>
        <p:nvSpPr>
          <p:cNvPr id="346" name="Google Shape;346;p23"/>
          <p:cNvSpPr txBox="1"/>
          <p:nvPr>
            <p:ph idx="2" type="body"/>
          </p:nvPr>
        </p:nvSpPr>
        <p:spPr>
          <a:xfrm>
            <a:off x="4903725" y="1484300"/>
            <a:ext cx="3430500" cy="254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Roof</a:t>
            </a:r>
            <a:endParaRPr/>
          </a:p>
          <a:p>
            <a:pPr indent="-311150" lvl="0" marL="457200" rtl="0" algn="l">
              <a:spcBef>
                <a:spcPts val="0"/>
              </a:spcBef>
              <a:spcAft>
                <a:spcPts val="0"/>
              </a:spcAft>
              <a:buSzPts val="1300"/>
              <a:buChar char="-"/>
            </a:pPr>
            <a:r>
              <a:rPr lang="en-GB"/>
              <a:t>U = 2.034 W/m2K</a:t>
            </a:r>
            <a:endParaRPr/>
          </a:p>
          <a:p>
            <a:pPr indent="-311150" lvl="0" marL="457200" rtl="0" algn="l">
              <a:spcBef>
                <a:spcPts val="0"/>
              </a:spcBef>
              <a:spcAft>
                <a:spcPts val="0"/>
              </a:spcAft>
              <a:buSzPts val="1300"/>
              <a:buChar char="-"/>
            </a:pPr>
            <a:r>
              <a:rPr lang="en-GB"/>
              <a:t>Thickness = 0.304 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7" name="Google Shape;347;p23"/>
          <p:cNvPicPr preferRelativeResize="0"/>
          <p:nvPr/>
        </p:nvPicPr>
        <p:blipFill>
          <a:blip r:embed="rId3">
            <a:alphaModFix/>
          </a:blip>
          <a:stretch>
            <a:fillRect/>
          </a:stretch>
        </p:blipFill>
        <p:spPr>
          <a:xfrm>
            <a:off x="4979923" y="2255448"/>
            <a:ext cx="3633114" cy="999300"/>
          </a:xfrm>
          <a:prstGeom prst="rect">
            <a:avLst/>
          </a:prstGeom>
          <a:noFill/>
          <a:ln>
            <a:noFill/>
          </a:ln>
        </p:spPr>
      </p:pic>
      <p:pic>
        <p:nvPicPr>
          <p:cNvPr id="348" name="Google Shape;348;p23"/>
          <p:cNvPicPr preferRelativeResize="0"/>
          <p:nvPr/>
        </p:nvPicPr>
        <p:blipFill rotWithShape="1">
          <a:blip r:embed="rId4">
            <a:alphaModFix/>
          </a:blip>
          <a:srcRect b="0" l="0" r="0" t="7961"/>
          <a:stretch/>
        </p:blipFill>
        <p:spPr>
          <a:xfrm>
            <a:off x="1062275" y="2255450"/>
            <a:ext cx="3925435" cy="999300"/>
          </a:xfrm>
          <a:prstGeom prst="rect">
            <a:avLst/>
          </a:prstGeom>
          <a:noFill/>
          <a:ln>
            <a:noFill/>
          </a:ln>
        </p:spPr>
      </p:pic>
      <p:pic>
        <p:nvPicPr>
          <p:cNvPr id="349" name="Google Shape;349;p23"/>
          <p:cNvPicPr preferRelativeResize="0"/>
          <p:nvPr/>
        </p:nvPicPr>
        <p:blipFill>
          <a:blip r:embed="rId5">
            <a:alphaModFix/>
          </a:blip>
          <a:stretch>
            <a:fillRect/>
          </a:stretch>
        </p:blipFill>
        <p:spPr>
          <a:xfrm>
            <a:off x="1303863" y="3530000"/>
            <a:ext cx="5305425" cy="144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Heating and cooling system</a:t>
            </a:r>
            <a:endParaRPr/>
          </a:p>
        </p:txBody>
      </p:sp>
      <p:sp>
        <p:nvSpPr>
          <p:cNvPr id="355" name="Google Shape;355;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Added heating/cooling systems (floor heating and cooling) in some zones, for a total of </a:t>
            </a:r>
            <a:r>
              <a:rPr lang="en-GB"/>
              <a:t>4277.5 </a:t>
            </a:r>
            <a:r>
              <a:rPr lang="en-GB"/>
              <a:t>W of heating and cooling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GB"/>
              <a:t>Window opening schedule is set to PI control and summer to help cooling in the summer (the windows are open only during the period March 1st to November 1st if the temperature inside is higher than the setpoint (which is 24°C) and it is higher the outside temperature)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25"/>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Heat Pump and Solar Thermal</a:t>
            </a:r>
            <a:endParaRPr/>
          </a:p>
        </p:txBody>
      </p:sp>
      <p:sp>
        <p:nvSpPr>
          <p:cNvPr id="361" name="Google Shape;361;p25"/>
          <p:cNvSpPr txBox="1"/>
          <p:nvPr>
            <p:ph idx="1" type="body"/>
          </p:nvPr>
        </p:nvSpPr>
        <p:spPr>
          <a:xfrm>
            <a:off x="1303800" y="2309675"/>
            <a:ext cx="3011100" cy="222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Base cooling: 70kW</a:t>
            </a:r>
            <a:endParaRPr/>
          </a:p>
          <a:p>
            <a:pPr indent="-311150" lvl="0" marL="457200" rtl="0" algn="l">
              <a:spcBef>
                <a:spcPts val="0"/>
              </a:spcBef>
              <a:spcAft>
                <a:spcPts val="0"/>
              </a:spcAft>
              <a:buSzPts val="1300"/>
              <a:buChar char="-"/>
            </a:pPr>
            <a:r>
              <a:rPr lang="en-GB"/>
              <a:t>Base heating: 10kW</a:t>
            </a:r>
            <a:endParaRPr/>
          </a:p>
          <a:p>
            <a:pPr indent="-311150" lvl="0" marL="457200" rtl="0" algn="l">
              <a:spcBef>
                <a:spcPts val="0"/>
              </a:spcBef>
              <a:spcAft>
                <a:spcPts val="0"/>
              </a:spcAft>
              <a:buSzPts val="1300"/>
              <a:buChar char="-"/>
            </a:pPr>
            <a:r>
              <a:rPr lang="en-GB"/>
              <a:t>Chiller: Brine to Water</a:t>
            </a:r>
            <a:endParaRPr/>
          </a:p>
          <a:p>
            <a:pPr indent="-311150" lvl="0" marL="457200" rtl="0" algn="l">
              <a:spcBef>
                <a:spcPts val="0"/>
              </a:spcBef>
              <a:spcAft>
                <a:spcPts val="0"/>
              </a:spcAft>
              <a:buSzPts val="1300"/>
              <a:buChar char="-"/>
            </a:pPr>
            <a:r>
              <a:rPr lang="en-GB"/>
              <a:t>Ground heat exchange: 4 holes, length of 75m</a:t>
            </a:r>
            <a:endParaRPr/>
          </a:p>
          <a:p>
            <a:pPr indent="-311150" lvl="0" marL="457200" rtl="0" algn="l">
              <a:spcBef>
                <a:spcPts val="0"/>
              </a:spcBef>
              <a:spcAft>
                <a:spcPts val="0"/>
              </a:spcAft>
              <a:buSzPts val="1300"/>
              <a:buChar char="-"/>
            </a:pPr>
            <a:r>
              <a:rPr lang="en-GB"/>
              <a:t>Solar plates: area of 20m2</a:t>
            </a:r>
            <a:endParaRPr/>
          </a:p>
          <a:p>
            <a:pPr indent="-311150" lvl="0" marL="457200" rtl="0" algn="l">
              <a:spcBef>
                <a:spcPts val="0"/>
              </a:spcBef>
              <a:spcAft>
                <a:spcPts val="0"/>
              </a:spcAft>
              <a:buSzPts val="1300"/>
              <a:buChar char="-"/>
            </a:pPr>
            <a:r>
              <a:rPr lang="en-GB"/>
              <a:t>PV panels: area of 100m2</a:t>
            </a:r>
            <a:endParaRPr/>
          </a:p>
        </p:txBody>
      </p:sp>
      <p:pic>
        <p:nvPicPr>
          <p:cNvPr id="362" name="Google Shape;362;p25"/>
          <p:cNvPicPr preferRelativeResize="0"/>
          <p:nvPr/>
        </p:nvPicPr>
        <p:blipFill>
          <a:blip r:embed="rId3">
            <a:alphaModFix/>
          </a:blip>
          <a:stretch>
            <a:fillRect/>
          </a:stretch>
        </p:blipFill>
        <p:spPr>
          <a:xfrm>
            <a:off x="4563375" y="482400"/>
            <a:ext cx="4223401" cy="40029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graphicFrame>
        <p:nvGraphicFramePr>
          <p:cNvPr id="368" name="Google Shape;368;p26"/>
          <p:cNvGraphicFramePr/>
          <p:nvPr/>
        </p:nvGraphicFramePr>
        <p:xfrm>
          <a:off x="1303800" y="1096850"/>
          <a:ext cx="3000000" cy="3000000"/>
        </p:xfrm>
        <a:graphic>
          <a:graphicData uri="http://schemas.openxmlformats.org/drawingml/2006/table">
            <a:tbl>
              <a:tblPr>
                <a:noFill/>
                <a:tableStyleId>{4E96F963-99C0-4A54-9FF3-1F6624E93BBE}</a:tableStyleId>
              </a:tblPr>
              <a:tblGrid>
                <a:gridCol w="2199125"/>
                <a:gridCol w="5039875"/>
              </a:tblGrid>
              <a:tr h="332700">
                <a:tc>
                  <a:txBody>
                    <a:bodyPr/>
                    <a:lstStyle/>
                    <a:p>
                      <a:pPr indent="0" lvl="0" marL="0" rtl="0" algn="l">
                        <a:spcBef>
                          <a:spcPts val="0"/>
                        </a:spcBef>
                        <a:spcAft>
                          <a:spcPts val="0"/>
                        </a:spcAft>
                        <a:buNone/>
                      </a:pPr>
                      <a:r>
                        <a:rPr lang="en-GB"/>
                        <a:t>Operating temperature</a:t>
                      </a:r>
                      <a:endParaRPr/>
                    </a:p>
                  </a:txBody>
                  <a:tcPr marT="91425" marB="91425" marR="91425" marL="91425"/>
                </a:tc>
                <a:tc>
                  <a:txBody>
                    <a:bodyPr/>
                    <a:lstStyle/>
                    <a:p>
                      <a:pPr indent="0" lvl="0" marL="0" rtl="0" algn="l">
                        <a:spcBef>
                          <a:spcPts val="0"/>
                        </a:spcBef>
                        <a:spcAft>
                          <a:spcPts val="0"/>
                        </a:spcAft>
                        <a:buNone/>
                      </a:pPr>
                      <a:r>
                        <a:rPr lang="en-GB"/>
                        <a:t>Higher than 21°C in winter and lower than (or equal to) 24°C in summer</a:t>
                      </a:r>
                      <a:endParaRPr/>
                    </a:p>
                  </a:txBody>
                  <a:tcPr marT="91425" marB="91425" marR="91425" marL="91425"/>
                </a:tc>
              </a:tr>
              <a:tr h="332700">
                <a:tc>
                  <a:txBody>
                    <a:bodyPr/>
                    <a:lstStyle/>
                    <a:p>
                      <a:pPr indent="0" lvl="0" marL="0" rtl="0" algn="l">
                        <a:spcBef>
                          <a:spcPts val="0"/>
                        </a:spcBef>
                        <a:spcAft>
                          <a:spcPts val="0"/>
                        </a:spcAft>
                        <a:buNone/>
                      </a:pPr>
                      <a:r>
                        <a:rPr lang="en-GB"/>
                        <a:t>CO2</a:t>
                      </a:r>
                      <a:endParaRPr/>
                    </a:p>
                  </a:txBody>
                  <a:tcPr marT="91425" marB="91425" marR="91425" marL="91425"/>
                </a:tc>
                <a:tc>
                  <a:txBody>
                    <a:bodyPr/>
                    <a:lstStyle/>
                    <a:p>
                      <a:pPr indent="0" lvl="0" marL="0" rtl="0" algn="l">
                        <a:spcBef>
                          <a:spcPts val="0"/>
                        </a:spcBef>
                        <a:spcAft>
                          <a:spcPts val="0"/>
                        </a:spcAft>
                        <a:buNone/>
                      </a:pPr>
                      <a:r>
                        <a:rPr lang="en-GB"/>
                        <a:t>Values below 1000 ppm (vol.), as asked by the requirements </a:t>
                      </a:r>
                      <a:endParaRPr/>
                    </a:p>
                  </a:txBody>
                  <a:tcPr marT="91425" marB="91425" marR="91425" marL="91425"/>
                </a:tc>
              </a:tr>
              <a:tr h="591125">
                <a:tc>
                  <a:txBody>
                    <a:bodyPr/>
                    <a:lstStyle/>
                    <a:p>
                      <a:pPr indent="0" lvl="0" marL="0" rtl="0" algn="l">
                        <a:spcBef>
                          <a:spcPts val="0"/>
                        </a:spcBef>
                        <a:spcAft>
                          <a:spcPts val="0"/>
                        </a:spcAft>
                        <a:buNone/>
                      </a:pPr>
                      <a:r>
                        <a:rPr lang="en-GB"/>
                        <a:t>Total heating</a:t>
                      </a:r>
                      <a:endParaRPr/>
                    </a:p>
                    <a:p>
                      <a:pPr indent="0" lvl="0" marL="0" rtl="0" algn="l">
                        <a:spcBef>
                          <a:spcPts val="0"/>
                        </a:spcBef>
                        <a:spcAft>
                          <a:spcPts val="0"/>
                        </a:spcAft>
                        <a:buNone/>
                      </a:pPr>
                      <a:r>
                        <a:rPr lang="en-GB" sz="1000"/>
                        <a:t>(excluding surroundings and downstairs)</a:t>
                      </a:r>
                      <a:endParaRPr sz="1000"/>
                    </a:p>
                  </a:txBody>
                  <a:tcPr marT="91425" marB="91425" marR="91425" marL="91425"/>
                </a:tc>
                <a:tc>
                  <a:txBody>
                    <a:bodyPr/>
                    <a:lstStyle/>
                    <a:p>
                      <a:pPr indent="0" lvl="0" marL="0" rtl="0" algn="l">
                        <a:spcBef>
                          <a:spcPts val="0"/>
                        </a:spcBef>
                        <a:spcAft>
                          <a:spcPts val="0"/>
                        </a:spcAft>
                        <a:buNone/>
                      </a:pPr>
                      <a:r>
                        <a:rPr lang="en-GB"/>
                        <a:t>28</a:t>
                      </a:r>
                      <a:r>
                        <a:rPr lang="en-GB"/>
                        <a:t> kW</a:t>
                      </a:r>
                      <a:endParaRPr/>
                    </a:p>
                    <a:p>
                      <a:pPr indent="0" lvl="0" marL="0" rtl="0" algn="l">
                        <a:spcBef>
                          <a:spcPts val="0"/>
                        </a:spcBef>
                        <a:spcAft>
                          <a:spcPts val="0"/>
                        </a:spcAft>
                        <a:buNone/>
                      </a:pPr>
                      <a:r>
                        <a:rPr lang="en-GB"/>
                        <a:t>37 W/m2  → </a:t>
                      </a:r>
                      <a:r>
                        <a:rPr b="1" lang="en-GB"/>
                        <a:t>SILVER</a:t>
                      </a:r>
                      <a:endParaRPr b="1"/>
                    </a:p>
                  </a:txBody>
                  <a:tcPr marT="91425" marB="91425" marR="91425" marL="91425"/>
                </a:tc>
              </a:tr>
              <a:tr h="591125">
                <a:tc>
                  <a:txBody>
                    <a:bodyPr/>
                    <a:lstStyle/>
                    <a:p>
                      <a:pPr indent="0" lvl="0" marL="0" rtl="0" algn="l">
                        <a:spcBef>
                          <a:spcPts val="0"/>
                        </a:spcBef>
                        <a:spcAft>
                          <a:spcPts val="0"/>
                        </a:spcAft>
                        <a:buNone/>
                      </a:pPr>
                      <a:r>
                        <a:rPr lang="en-GB"/>
                        <a:t>Total cooling</a:t>
                      </a:r>
                      <a:endParaRPr/>
                    </a:p>
                    <a:p>
                      <a:pPr indent="0" lvl="0" marL="0" rtl="0" algn="l">
                        <a:spcBef>
                          <a:spcPts val="0"/>
                        </a:spcBef>
                        <a:spcAft>
                          <a:spcPts val="0"/>
                        </a:spcAft>
                        <a:buClr>
                          <a:srgbClr val="000000"/>
                        </a:buClr>
                        <a:buSzPts val="1100"/>
                        <a:buFont typeface="Arial"/>
                        <a:buNone/>
                      </a:pPr>
                      <a:r>
                        <a:rPr lang="en-GB" sz="1000"/>
                        <a:t>(excluding surroundings and downstairs)</a:t>
                      </a:r>
                      <a:endParaRPr/>
                    </a:p>
                  </a:txBody>
                  <a:tcPr marT="91425" marB="91425" marR="91425" marL="91425"/>
                </a:tc>
                <a:tc>
                  <a:txBody>
                    <a:bodyPr/>
                    <a:lstStyle/>
                    <a:p>
                      <a:pPr indent="0" lvl="0" marL="0" rtl="0" algn="l">
                        <a:spcBef>
                          <a:spcPts val="0"/>
                        </a:spcBef>
                        <a:spcAft>
                          <a:spcPts val="0"/>
                        </a:spcAft>
                        <a:buNone/>
                      </a:pPr>
                      <a:r>
                        <a:rPr lang="en-GB"/>
                        <a:t>66 kW</a:t>
                      </a:r>
                      <a:endParaRPr/>
                    </a:p>
                    <a:p>
                      <a:pPr indent="0" lvl="0" marL="0" rtl="0" algn="l">
                        <a:spcBef>
                          <a:spcPts val="0"/>
                        </a:spcBef>
                        <a:spcAft>
                          <a:spcPts val="0"/>
                        </a:spcAft>
                        <a:buNone/>
                      </a:pPr>
                      <a:r>
                        <a:rPr lang="en-GB"/>
                        <a:t>87 W/m2</a:t>
                      </a:r>
                      <a:endParaRPr/>
                    </a:p>
                  </a:txBody>
                  <a:tcPr marT="91425" marB="91425" marR="91425" marL="91425"/>
                </a:tc>
              </a:tr>
              <a:tr h="332700">
                <a:tc>
                  <a:txBody>
                    <a:bodyPr/>
                    <a:lstStyle/>
                    <a:p>
                      <a:pPr indent="0" lvl="0" marL="0" rtl="0" algn="l">
                        <a:spcBef>
                          <a:spcPts val="0"/>
                        </a:spcBef>
                        <a:spcAft>
                          <a:spcPts val="0"/>
                        </a:spcAft>
                        <a:buNone/>
                      </a:pPr>
                      <a:r>
                        <a:rPr lang="en-GB"/>
                        <a:t>PPD%</a:t>
                      </a:r>
                      <a:endParaRPr/>
                    </a:p>
                  </a:txBody>
                  <a:tcPr marT="91425" marB="91425" marR="91425" marL="91425"/>
                </a:tc>
                <a:tc>
                  <a:txBody>
                    <a:bodyPr/>
                    <a:lstStyle/>
                    <a:p>
                      <a:pPr indent="0" lvl="0" marL="0" rtl="0" algn="l">
                        <a:spcBef>
                          <a:spcPts val="0"/>
                        </a:spcBef>
                        <a:spcAft>
                          <a:spcPts val="0"/>
                        </a:spcAft>
                        <a:buNone/>
                      </a:pPr>
                      <a:r>
                        <a:rPr lang="en-GB"/>
                        <a:t>Less than 10% in all rooms → </a:t>
                      </a:r>
                      <a:r>
                        <a:rPr b="1" lang="en-GB"/>
                        <a:t>GOLD</a:t>
                      </a:r>
                      <a:endParaRPr b="1"/>
                    </a:p>
                  </a:txBody>
                  <a:tcPr marT="91425" marB="91425" marR="91425" marL="91425"/>
                </a:tc>
              </a:tr>
              <a:tr h="332700">
                <a:tc>
                  <a:txBody>
                    <a:bodyPr/>
                    <a:lstStyle/>
                    <a:p>
                      <a:pPr indent="0" lvl="0" marL="0" rtl="0" algn="l">
                        <a:spcBef>
                          <a:spcPts val="0"/>
                        </a:spcBef>
                        <a:spcAft>
                          <a:spcPts val="0"/>
                        </a:spcAft>
                        <a:buNone/>
                      </a:pPr>
                      <a:r>
                        <a:rPr lang="en-GB"/>
                        <a:t>Solar gain</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en-GB"/>
                        <a:t>Custom simulation from 20th March to 20th April shows a maximum solar gain below 25 W/m2 in every room → </a:t>
                      </a:r>
                      <a:r>
                        <a:rPr b="1" lang="en-GB"/>
                        <a:t>GOLD</a:t>
                      </a:r>
                      <a:endParaRPr b="1"/>
                    </a:p>
                  </a:txBody>
                  <a:tcPr marT="91425" marB="91425" marR="91425" marL="91425"/>
                </a:tc>
              </a:tr>
              <a:tr h="332700">
                <a:tc>
                  <a:txBody>
                    <a:bodyPr/>
                    <a:lstStyle/>
                    <a:p>
                      <a:pPr indent="0" lvl="0" marL="0" rtl="0" algn="l">
                        <a:spcBef>
                          <a:spcPts val="0"/>
                        </a:spcBef>
                        <a:spcAft>
                          <a:spcPts val="0"/>
                        </a:spcAft>
                        <a:buNone/>
                      </a:pPr>
                      <a:r>
                        <a:rPr lang="en-GB"/>
                        <a:t>BBR</a:t>
                      </a:r>
                      <a:endParaRPr/>
                    </a:p>
                  </a:txBody>
                  <a:tcPr marT="91425" marB="91425" marR="91425" marL="91425"/>
                </a:tc>
                <a:tc>
                  <a:txBody>
                    <a:bodyPr/>
                    <a:lstStyle/>
                    <a:p>
                      <a:pPr indent="0" lvl="0" marL="0" rtl="0" algn="l">
                        <a:spcBef>
                          <a:spcPts val="0"/>
                        </a:spcBef>
                        <a:spcAft>
                          <a:spcPts val="0"/>
                        </a:spcAft>
                        <a:buNone/>
                      </a:pPr>
                      <a:r>
                        <a:rPr lang="en-GB"/>
                        <a:t>152, which is less than 1.8 BBR(=154) → </a:t>
                      </a:r>
                      <a:r>
                        <a:rPr b="1" lang="en-GB"/>
                        <a:t>BRONZE</a:t>
                      </a:r>
                      <a:endParaRPr/>
                    </a:p>
                    <a:p>
                      <a:pPr indent="0" lvl="0" marL="0" rtl="0" algn="l">
                        <a:spcBef>
                          <a:spcPts val="0"/>
                        </a:spcBef>
                        <a:spcAft>
                          <a:spcPts val="0"/>
                        </a:spcAft>
                        <a:buNone/>
                      </a:pPr>
                      <a:r>
                        <a:rPr lang="en-GB"/>
                        <a:t>(Energy class E)</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Daylight results</a:t>
            </a:r>
            <a:endParaRPr/>
          </a:p>
        </p:txBody>
      </p:sp>
      <p:pic>
        <p:nvPicPr>
          <p:cNvPr id="374" name="Google Shape;374;p27"/>
          <p:cNvPicPr preferRelativeResize="0"/>
          <p:nvPr/>
        </p:nvPicPr>
        <p:blipFill rotWithShape="1">
          <a:blip r:embed="rId3">
            <a:alphaModFix/>
          </a:blip>
          <a:srcRect b="14222" l="2160" r="34847" t="13397"/>
          <a:stretch/>
        </p:blipFill>
        <p:spPr>
          <a:xfrm>
            <a:off x="1132838" y="1597875"/>
            <a:ext cx="3712352" cy="2345776"/>
          </a:xfrm>
          <a:prstGeom prst="rect">
            <a:avLst/>
          </a:prstGeom>
          <a:noFill/>
          <a:ln>
            <a:noFill/>
          </a:ln>
        </p:spPr>
      </p:pic>
      <p:pic>
        <p:nvPicPr>
          <p:cNvPr id="375" name="Google Shape;375;p27"/>
          <p:cNvPicPr preferRelativeResize="0"/>
          <p:nvPr/>
        </p:nvPicPr>
        <p:blipFill rotWithShape="1">
          <a:blip r:embed="rId4">
            <a:alphaModFix/>
          </a:blip>
          <a:srcRect b="13834" l="1312" r="36763" t="13316"/>
          <a:stretch/>
        </p:blipFill>
        <p:spPr>
          <a:xfrm>
            <a:off x="4845188" y="1597875"/>
            <a:ext cx="3660073" cy="2345776"/>
          </a:xfrm>
          <a:prstGeom prst="rect">
            <a:avLst/>
          </a:prstGeom>
          <a:noFill/>
          <a:ln>
            <a:noFill/>
          </a:ln>
        </p:spPr>
      </p:pic>
      <p:sp>
        <p:nvSpPr>
          <p:cNvPr id="376" name="Google Shape;376;p27"/>
          <p:cNvSpPr txBox="1"/>
          <p:nvPr/>
        </p:nvSpPr>
        <p:spPr>
          <a:xfrm>
            <a:off x="1132850" y="4045925"/>
            <a:ext cx="73725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Upper floor								Main floor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Daylight median is more than 1% in mostly all the rooms with windows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Questions</a:t>
            </a:r>
            <a:endParaRPr/>
          </a:p>
        </p:txBody>
      </p:sp>
      <p:sp>
        <p:nvSpPr>
          <p:cNvPr id="382" name="Google Shape;382;p28"/>
          <p:cNvSpPr txBox="1"/>
          <p:nvPr>
            <p:ph idx="1" type="body"/>
          </p:nvPr>
        </p:nvSpPr>
        <p:spPr>
          <a:xfrm>
            <a:off x="1303800" y="1473550"/>
            <a:ext cx="7030500" cy="2988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Is it ok to run the solar gain simulation from 20 March to 20 April, as we did in the Shading Exercise?</a:t>
            </a:r>
            <a:endParaRPr/>
          </a:p>
          <a:p>
            <a:pPr indent="-311150" lvl="0" marL="457200" rtl="0" algn="l">
              <a:spcBef>
                <a:spcPts val="0"/>
              </a:spcBef>
              <a:spcAft>
                <a:spcPts val="0"/>
              </a:spcAft>
              <a:buSzPts val="1300"/>
              <a:buChar char="-"/>
            </a:pPr>
            <a:r>
              <a:rPr lang="en-GB"/>
              <a:t>When do we need to simulate the cooling (Rome) and heating (Stockholm) energy consumptions ? We get different values depending on how long and when the simulation is. How do we improve it further more?</a:t>
            </a:r>
            <a:endParaRPr/>
          </a:p>
          <a:p>
            <a:pPr indent="-311150" lvl="0" marL="457200" rtl="0" algn="l">
              <a:spcBef>
                <a:spcPts val="0"/>
              </a:spcBef>
              <a:spcAft>
                <a:spcPts val="0"/>
              </a:spcAft>
              <a:buSzPts val="1300"/>
              <a:buChar char="-"/>
            </a:pPr>
            <a:r>
              <a:rPr lang="en-GB"/>
              <a:t>Are we supposed to change the number of occupants?</a:t>
            </a:r>
            <a:endParaRPr/>
          </a:p>
          <a:p>
            <a:pPr indent="-311150" lvl="0" marL="457200" rtl="0" algn="l">
              <a:spcBef>
                <a:spcPts val="0"/>
              </a:spcBef>
              <a:spcAft>
                <a:spcPts val="0"/>
              </a:spcAft>
              <a:buSzPts val="1300"/>
              <a:buChar char="-"/>
            </a:pPr>
            <a:r>
              <a:rPr lang="en-GB"/>
              <a:t>Is it correct to assume that the PI control is on when “the windows are open only during the period March 1st to November 1st if the temperature inside is higher than the setpoint (which is 24°C) and it is higher the outside temperature”</a:t>
            </a:r>
            <a:endParaRPr/>
          </a:p>
          <a:p>
            <a:pPr indent="-311150" lvl="0" marL="457200" rtl="0" algn="l">
              <a:spcBef>
                <a:spcPts val="0"/>
              </a:spcBef>
              <a:spcAft>
                <a:spcPts val="0"/>
              </a:spcAft>
              <a:buSzPts val="1300"/>
              <a:buChar char="-"/>
            </a:pPr>
            <a:r>
              <a:rPr lang="en-GB"/>
              <a:t>What is the indoor climate criteria?</a:t>
            </a:r>
            <a:endParaRPr/>
          </a:p>
          <a:p>
            <a:pPr indent="-311150" lvl="0" marL="457200" rtl="0" algn="l">
              <a:spcBef>
                <a:spcPts val="0"/>
              </a:spcBef>
              <a:spcAft>
                <a:spcPts val="0"/>
              </a:spcAft>
              <a:buSzPts val="1300"/>
              <a:buChar char="-"/>
            </a:pPr>
            <a:r>
              <a:rPr lang="en-GB"/>
              <a:t>What are the different meanings in the heating table? Do we have something wrong?</a:t>
            </a:r>
            <a:endParaRPr/>
          </a:p>
          <a:p>
            <a:pPr indent="-311150" lvl="0" marL="457200" rtl="0" algn="l">
              <a:spcBef>
                <a:spcPts val="0"/>
              </a:spcBef>
              <a:spcAft>
                <a:spcPts val="0"/>
              </a:spcAft>
              <a:buSzPts val="1300"/>
              <a:buChar char="-"/>
            </a:pPr>
            <a:r>
              <a:rPr lang="en-GB"/>
              <a:t>BBR calculation - for 1 month or for the entire year?</a:t>
            </a:r>
            <a:endParaRPr/>
          </a:p>
          <a:p>
            <a:pPr indent="-311150" lvl="0" marL="457200" rtl="0" algn="l">
              <a:spcBef>
                <a:spcPts val="0"/>
              </a:spcBef>
              <a:spcAft>
                <a:spcPts val="0"/>
              </a:spcAft>
              <a:buSzPts val="1300"/>
              <a:buChar char="-"/>
            </a:pPr>
            <a:r>
              <a:rPr lang="en-GB"/>
              <a:t>Simulation Time?</a:t>
            </a:r>
            <a:endParaRPr/>
          </a:p>
          <a:p>
            <a:pPr indent="-311150" lvl="0" marL="457200" rtl="0" algn="l">
              <a:spcBef>
                <a:spcPts val="0"/>
              </a:spcBef>
              <a:spcAft>
                <a:spcPts val="0"/>
              </a:spcAft>
              <a:buSzPts val="1300"/>
              <a:buChar char="-"/>
            </a:pPr>
            <a:r>
              <a:rPr lang="en-GB"/>
              <a:t>Can we lower the temperature in the corridors in winter?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Building Model</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Downstairs and surroundings zones</a:t>
            </a:r>
            <a:endParaRPr/>
          </a:p>
          <a:p>
            <a:pPr indent="-311150" lvl="0" marL="457200" rtl="0" algn="l">
              <a:spcBef>
                <a:spcPts val="0"/>
              </a:spcBef>
              <a:spcAft>
                <a:spcPts val="0"/>
              </a:spcAft>
              <a:buSzPts val="1300"/>
              <a:buChar char="-"/>
            </a:pPr>
            <a:r>
              <a:rPr lang="en-GB"/>
              <a:t>Windows and radiators</a:t>
            </a:r>
            <a:endParaRPr/>
          </a:p>
          <a:p>
            <a:pPr indent="-311150" lvl="0" marL="457200" rtl="0" algn="l">
              <a:spcBef>
                <a:spcPts val="0"/>
              </a:spcBef>
              <a:spcAft>
                <a:spcPts val="0"/>
              </a:spcAft>
              <a:buSzPts val="1300"/>
              <a:buChar char="-"/>
            </a:pPr>
            <a:r>
              <a:rPr lang="en-GB"/>
              <a:t>Internal gains</a:t>
            </a:r>
            <a:endParaRPr/>
          </a:p>
          <a:p>
            <a:pPr indent="-311150" lvl="0" marL="457200" rtl="0" algn="l">
              <a:spcBef>
                <a:spcPts val="0"/>
              </a:spcBef>
              <a:spcAft>
                <a:spcPts val="0"/>
              </a:spcAft>
              <a:buSzPts val="1300"/>
              <a:buChar char="-"/>
            </a:pPr>
            <a:r>
              <a:rPr lang="en-GB"/>
              <a:t>Extra energy and losses</a:t>
            </a:r>
            <a:endParaRPr/>
          </a:p>
          <a:p>
            <a:pPr indent="-311150" lvl="0" marL="457200" rtl="0" algn="l">
              <a:spcBef>
                <a:spcPts val="0"/>
              </a:spcBef>
              <a:spcAft>
                <a:spcPts val="0"/>
              </a:spcAft>
              <a:buSzPts val="1300"/>
              <a:buChar char="-"/>
            </a:pPr>
            <a:r>
              <a:rPr lang="en-GB"/>
              <a:t>Efficiency of heat exchanger (0.75)</a:t>
            </a:r>
            <a:endParaRPr/>
          </a:p>
          <a:p>
            <a:pPr indent="-311150" lvl="0" marL="457200" rtl="0" algn="l">
              <a:spcBef>
                <a:spcPts val="0"/>
              </a:spcBef>
              <a:spcAft>
                <a:spcPts val="0"/>
              </a:spcAft>
              <a:buSzPts val="1300"/>
              <a:buChar char="-"/>
            </a:pPr>
            <a:r>
              <a:rPr lang="en-GB"/>
              <a:t>Air infiltration, wind driven (1 l/sm2)</a:t>
            </a:r>
            <a:endParaRPr/>
          </a:p>
          <a:p>
            <a:pPr indent="-311150" lvl="0" marL="457200" rtl="0" algn="l">
              <a:spcBef>
                <a:spcPts val="0"/>
              </a:spcBef>
              <a:spcAft>
                <a:spcPts val="0"/>
              </a:spcAft>
              <a:buSzPts val="1300"/>
              <a:buChar char="-"/>
            </a:pPr>
            <a:r>
              <a:rPr lang="en-GB"/>
              <a:t>Window frame (0.25)</a:t>
            </a:r>
            <a:endParaRPr/>
          </a:p>
          <a:p>
            <a:pPr indent="-311150" lvl="0" marL="457200" rtl="0" algn="l">
              <a:spcBef>
                <a:spcPts val="0"/>
              </a:spcBef>
              <a:spcAft>
                <a:spcPts val="0"/>
              </a:spcAft>
              <a:buSzPts val="1300"/>
              <a:buChar char="-"/>
            </a:pPr>
            <a:r>
              <a:rPr lang="en-GB"/>
              <a:t>Thermal bridges to typical values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Shading and Daylight</a:t>
            </a:r>
            <a:endParaRPr/>
          </a:p>
        </p:txBody>
      </p:sp>
      <p:sp>
        <p:nvSpPr>
          <p:cNvPr id="290" name="Google Shape;290;p15"/>
          <p:cNvSpPr txBox="1"/>
          <p:nvPr>
            <p:ph idx="1" type="body"/>
          </p:nvPr>
        </p:nvSpPr>
        <p:spPr>
          <a:xfrm>
            <a:off x="1303800" y="1990050"/>
            <a:ext cx="43776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Drop arm awning</a:t>
            </a:r>
            <a:endParaRPr/>
          </a:p>
          <a:p>
            <a:pPr indent="-298450" lvl="1" marL="914400" rtl="0" algn="l">
              <a:spcBef>
                <a:spcPts val="0"/>
              </a:spcBef>
              <a:spcAft>
                <a:spcPts val="0"/>
              </a:spcAft>
              <a:buSzPts val="1100"/>
              <a:buChar char="-"/>
            </a:pPr>
            <a:r>
              <a:rPr lang="en-GB"/>
              <a:t>The length is adjusted based on the different sizes of the windows</a:t>
            </a:r>
            <a:endParaRPr/>
          </a:p>
          <a:p>
            <a:pPr indent="-298450" lvl="1" marL="914400" rtl="0" algn="l">
              <a:spcBef>
                <a:spcPts val="0"/>
              </a:spcBef>
              <a:spcAft>
                <a:spcPts val="0"/>
              </a:spcAft>
              <a:buSzPts val="1100"/>
              <a:buChar char="-"/>
            </a:pPr>
            <a:r>
              <a:rPr lang="en-GB"/>
              <a:t>The control is sun + schedule (summer)</a:t>
            </a:r>
            <a:endParaRPr/>
          </a:p>
          <a:p>
            <a:pPr indent="-298450" lvl="1" marL="914400" rtl="0" algn="l">
              <a:spcBef>
                <a:spcPts val="0"/>
              </a:spcBef>
              <a:spcAft>
                <a:spcPts val="0"/>
              </a:spcAft>
              <a:buSzPts val="1100"/>
              <a:buChar char="-"/>
            </a:pPr>
            <a:r>
              <a:rPr lang="en-GB"/>
              <a:t>Only in the rooms where it is needed</a:t>
            </a:r>
            <a:endParaRPr/>
          </a:p>
          <a:p>
            <a:pPr indent="-311150" lvl="0" marL="457200" rtl="0" algn="l">
              <a:spcBef>
                <a:spcPts val="0"/>
              </a:spcBef>
              <a:spcAft>
                <a:spcPts val="0"/>
              </a:spcAft>
              <a:buSzPts val="1300"/>
              <a:buChar char="-"/>
            </a:pPr>
            <a:r>
              <a:rPr lang="en-GB"/>
              <a:t>Mirror surfaces on all the walls </a:t>
            </a:r>
            <a:endParaRPr/>
          </a:p>
        </p:txBody>
      </p:sp>
      <p:pic>
        <p:nvPicPr>
          <p:cNvPr id="291" name="Google Shape;291;p15"/>
          <p:cNvPicPr preferRelativeResize="0"/>
          <p:nvPr/>
        </p:nvPicPr>
        <p:blipFill>
          <a:blip r:embed="rId3">
            <a:alphaModFix/>
          </a:blip>
          <a:stretch>
            <a:fillRect/>
          </a:stretch>
        </p:blipFill>
        <p:spPr>
          <a:xfrm>
            <a:off x="5623058" y="2043825"/>
            <a:ext cx="3292292" cy="2255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Cold Climate - Stockholm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Insulation and windows</a:t>
            </a:r>
            <a:endParaRPr/>
          </a:p>
        </p:txBody>
      </p:sp>
      <p:sp>
        <p:nvSpPr>
          <p:cNvPr id="302" name="Google Shape;302;p17"/>
          <p:cNvSpPr txBox="1"/>
          <p:nvPr>
            <p:ph idx="1" type="body"/>
          </p:nvPr>
        </p:nvSpPr>
        <p:spPr>
          <a:xfrm>
            <a:off x="1303875" y="148430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External Walls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Internal Floor</a:t>
            </a:r>
            <a:endParaRPr/>
          </a:p>
        </p:txBody>
      </p:sp>
      <p:sp>
        <p:nvSpPr>
          <p:cNvPr id="303" name="Google Shape;303;p17"/>
          <p:cNvSpPr txBox="1"/>
          <p:nvPr>
            <p:ph idx="2" type="body"/>
          </p:nvPr>
        </p:nvSpPr>
        <p:spPr>
          <a:xfrm>
            <a:off x="4903725" y="1484300"/>
            <a:ext cx="34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Roof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Windows</a:t>
            </a:r>
            <a:endParaRPr/>
          </a:p>
        </p:txBody>
      </p:sp>
      <p:pic>
        <p:nvPicPr>
          <p:cNvPr id="304" name="Google Shape;304;p17"/>
          <p:cNvPicPr preferRelativeResize="0"/>
          <p:nvPr/>
        </p:nvPicPr>
        <p:blipFill>
          <a:blip r:embed="rId3">
            <a:alphaModFix/>
          </a:blip>
          <a:stretch>
            <a:fillRect/>
          </a:stretch>
        </p:blipFill>
        <p:spPr>
          <a:xfrm>
            <a:off x="1400196" y="1802600"/>
            <a:ext cx="2948876" cy="1221075"/>
          </a:xfrm>
          <a:prstGeom prst="rect">
            <a:avLst/>
          </a:prstGeom>
          <a:noFill/>
          <a:ln>
            <a:noFill/>
          </a:ln>
        </p:spPr>
      </p:pic>
      <p:pic>
        <p:nvPicPr>
          <p:cNvPr id="305" name="Google Shape;305;p17"/>
          <p:cNvPicPr preferRelativeResize="0"/>
          <p:nvPr/>
        </p:nvPicPr>
        <p:blipFill>
          <a:blip r:embed="rId4">
            <a:alphaModFix/>
          </a:blip>
          <a:stretch>
            <a:fillRect/>
          </a:stretch>
        </p:blipFill>
        <p:spPr>
          <a:xfrm>
            <a:off x="4669950" y="1802600"/>
            <a:ext cx="3123972" cy="1221075"/>
          </a:xfrm>
          <a:prstGeom prst="rect">
            <a:avLst/>
          </a:prstGeom>
          <a:noFill/>
          <a:ln>
            <a:noFill/>
          </a:ln>
        </p:spPr>
      </p:pic>
      <p:pic>
        <p:nvPicPr>
          <p:cNvPr id="306" name="Google Shape;306;p17"/>
          <p:cNvPicPr preferRelativeResize="0"/>
          <p:nvPr/>
        </p:nvPicPr>
        <p:blipFill>
          <a:blip r:embed="rId5">
            <a:alphaModFix/>
          </a:blip>
          <a:stretch>
            <a:fillRect/>
          </a:stretch>
        </p:blipFill>
        <p:spPr>
          <a:xfrm>
            <a:off x="664442" y="3553900"/>
            <a:ext cx="3684633" cy="1356275"/>
          </a:xfrm>
          <a:prstGeom prst="rect">
            <a:avLst/>
          </a:prstGeom>
          <a:noFill/>
          <a:ln>
            <a:noFill/>
          </a:ln>
        </p:spPr>
      </p:pic>
      <p:pic>
        <p:nvPicPr>
          <p:cNvPr id="307" name="Google Shape;307;p17"/>
          <p:cNvPicPr preferRelativeResize="0"/>
          <p:nvPr/>
        </p:nvPicPr>
        <p:blipFill>
          <a:blip r:embed="rId6">
            <a:alphaModFix/>
          </a:blip>
          <a:stretch>
            <a:fillRect/>
          </a:stretch>
        </p:blipFill>
        <p:spPr>
          <a:xfrm>
            <a:off x="4669950" y="3553900"/>
            <a:ext cx="2345875" cy="1356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Heating and cooling system</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Added heating/cooling systems (floor heating and cooling) in some zones, for a total of 5149.8 W of heating and cooling</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n-GB"/>
              <a:t>Window opening schedule is set to PI control and summer to help cooling in the summer (</a:t>
            </a:r>
            <a:r>
              <a:rPr lang="en-GB"/>
              <a:t>the windows are open only during the period March 1st to November 1st if the temperature inside is higher than the setpoint (which is 24°C) and it is higher the outside temperature)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Heat Pump and Solar Thermal</a:t>
            </a:r>
            <a:endParaRPr/>
          </a:p>
        </p:txBody>
      </p:sp>
      <p:pic>
        <p:nvPicPr>
          <p:cNvPr id="319" name="Google Shape;319;p19"/>
          <p:cNvPicPr preferRelativeResize="0"/>
          <p:nvPr/>
        </p:nvPicPr>
        <p:blipFill>
          <a:blip r:embed="rId3">
            <a:alphaModFix/>
          </a:blip>
          <a:stretch>
            <a:fillRect/>
          </a:stretch>
        </p:blipFill>
        <p:spPr>
          <a:xfrm>
            <a:off x="4464525" y="451950"/>
            <a:ext cx="4498950" cy="4351876"/>
          </a:xfrm>
          <a:prstGeom prst="rect">
            <a:avLst/>
          </a:prstGeom>
          <a:noFill/>
          <a:ln>
            <a:noFill/>
          </a:ln>
        </p:spPr>
      </p:pic>
      <p:sp>
        <p:nvSpPr>
          <p:cNvPr id="320" name="Google Shape;320;p19"/>
          <p:cNvSpPr txBox="1"/>
          <p:nvPr>
            <p:ph idx="1" type="body"/>
          </p:nvPr>
        </p:nvSpPr>
        <p:spPr>
          <a:xfrm>
            <a:off x="1303800" y="2309675"/>
            <a:ext cx="3011100" cy="222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Base heating: 35kW</a:t>
            </a:r>
            <a:endParaRPr/>
          </a:p>
          <a:p>
            <a:pPr indent="-311150" lvl="0" marL="457200" rtl="0" algn="l">
              <a:spcBef>
                <a:spcPts val="0"/>
              </a:spcBef>
              <a:spcAft>
                <a:spcPts val="0"/>
              </a:spcAft>
              <a:buSzPts val="1300"/>
              <a:buChar char="-"/>
            </a:pPr>
            <a:r>
              <a:rPr lang="en-GB"/>
              <a:t>Top-up heating: 3kW (10% of base heating)</a:t>
            </a:r>
            <a:endParaRPr/>
          </a:p>
          <a:p>
            <a:pPr indent="-311150" lvl="0" marL="457200" rtl="0" algn="l">
              <a:spcBef>
                <a:spcPts val="0"/>
              </a:spcBef>
              <a:spcAft>
                <a:spcPts val="0"/>
              </a:spcAft>
              <a:buSzPts val="1300"/>
              <a:buChar char="-"/>
            </a:pPr>
            <a:r>
              <a:rPr lang="en-GB"/>
              <a:t>Heat pump: Brine to Water</a:t>
            </a:r>
            <a:endParaRPr/>
          </a:p>
          <a:p>
            <a:pPr indent="-311150" lvl="0" marL="457200" rtl="0" algn="l">
              <a:spcBef>
                <a:spcPts val="0"/>
              </a:spcBef>
              <a:spcAft>
                <a:spcPts val="0"/>
              </a:spcAft>
              <a:buSzPts val="1300"/>
              <a:buChar char="-"/>
            </a:pPr>
            <a:r>
              <a:rPr lang="en-GB"/>
              <a:t>Ground heat exchange: 2 holes, length of 75m</a:t>
            </a:r>
            <a:endParaRPr/>
          </a:p>
          <a:p>
            <a:pPr indent="-311150" lvl="0" marL="457200" rtl="0" algn="l">
              <a:spcBef>
                <a:spcPts val="0"/>
              </a:spcBef>
              <a:spcAft>
                <a:spcPts val="0"/>
              </a:spcAft>
              <a:buSzPts val="1300"/>
              <a:buChar char="-"/>
            </a:pPr>
            <a:r>
              <a:rPr lang="en-GB"/>
              <a:t>Solar plates: area of 20m2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Results</a:t>
            </a:r>
            <a:endParaRPr/>
          </a:p>
        </p:txBody>
      </p:sp>
      <p:graphicFrame>
        <p:nvGraphicFramePr>
          <p:cNvPr id="326" name="Google Shape;326;p20"/>
          <p:cNvGraphicFramePr/>
          <p:nvPr/>
        </p:nvGraphicFramePr>
        <p:xfrm>
          <a:off x="1303800" y="1109500"/>
          <a:ext cx="3000000" cy="3000000"/>
        </p:xfrm>
        <a:graphic>
          <a:graphicData uri="http://schemas.openxmlformats.org/drawingml/2006/table">
            <a:tbl>
              <a:tblPr>
                <a:noFill/>
                <a:tableStyleId>{4E96F963-99C0-4A54-9FF3-1F6624E93BBE}</a:tableStyleId>
              </a:tblPr>
              <a:tblGrid>
                <a:gridCol w="2199125"/>
                <a:gridCol w="5039875"/>
              </a:tblGrid>
              <a:tr h="332700">
                <a:tc>
                  <a:txBody>
                    <a:bodyPr/>
                    <a:lstStyle/>
                    <a:p>
                      <a:pPr indent="0" lvl="0" marL="0" rtl="0" algn="l">
                        <a:spcBef>
                          <a:spcPts val="0"/>
                        </a:spcBef>
                        <a:spcAft>
                          <a:spcPts val="0"/>
                        </a:spcAft>
                        <a:buNone/>
                      </a:pPr>
                      <a:r>
                        <a:rPr lang="en-GB"/>
                        <a:t>Operating temperature</a:t>
                      </a:r>
                      <a:endParaRPr/>
                    </a:p>
                  </a:txBody>
                  <a:tcPr marT="91425" marB="91425" marR="91425" marL="91425"/>
                </a:tc>
                <a:tc>
                  <a:txBody>
                    <a:bodyPr/>
                    <a:lstStyle/>
                    <a:p>
                      <a:pPr indent="0" lvl="0" marL="0" rtl="0" algn="l">
                        <a:spcBef>
                          <a:spcPts val="0"/>
                        </a:spcBef>
                        <a:spcAft>
                          <a:spcPts val="0"/>
                        </a:spcAft>
                        <a:buNone/>
                      </a:pPr>
                      <a:r>
                        <a:rPr lang="en-GB"/>
                        <a:t>Higher than 21°C in winter and lower than 24°C in summer</a:t>
                      </a:r>
                      <a:endParaRPr/>
                    </a:p>
                  </a:txBody>
                  <a:tcPr marT="91425" marB="91425" marR="91425" marL="91425"/>
                </a:tc>
              </a:tr>
              <a:tr h="332700">
                <a:tc>
                  <a:txBody>
                    <a:bodyPr/>
                    <a:lstStyle/>
                    <a:p>
                      <a:pPr indent="0" lvl="0" marL="0" rtl="0" algn="l">
                        <a:spcBef>
                          <a:spcPts val="0"/>
                        </a:spcBef>
                        <a:spcAft>
                          <a:spcPts val="0"/>
                        </a:spcAft>
                        <a:buNone/>
                      </a:pPr>
                      <a:r>
                        <a:rPr lang="en-GB"/>
                        <a:t>CO2</a:t>
                      </a:r>
                      <a:endParaRPr/>
                    </a:p>
                  </a:txBody>
                  <a:tcPr marT="91425" marB="91425" marR="91425" marL="91425"/>
                </a:tc>
                <a:tc>
                  <a:txBody>
                    <a:bodyPr/>
                    <a:lstStyle/>
                    <a:p>
                      <a:pPr indent="0" lvl="0" marL="0" rtl="0" algn="l">
                        <a:spcBef>
                          <a:spcPts val="0"/>
                        </a:spcBef>
                        <a:spcAft>
                          <a:spcPts val="0"/>
                        </a:spcAft>
                        <a:buNone/>
                      </a:pPr>
                      <a:r>
                        <a:rPr lang="en-GB"/>
                        <a:t>Values below 1000 ppm (vol.), as asked by the requirements </a:t>
                      </a:r>
                      <a:endParaRPr/>
                    </a:p>
                  </a:txBody>
                  <a:tcPr marT="91425" marB="91425" marR="91425" marL="91425"/>
                </a:tc>
              </a:tr>
              <a:tr h="591125">
                <a:tc>
                  <a:txBody>
                    <a:bodyPr/>
                    <a:lstStyle/>
                    <a:p>
                      <a:pPr indent="0" lvl="0" marL="0" rtl="0" algn="l">
                        <a:spcBef>
                          <a:spcPts val="0"/>
                        </a:spcBef>
                        <a:spcAft>
                          <a:spcPts val="0"/>
                        </a:spcAft>
                        <a:buNone/>
                      </a:pPr>
                      <a:r>
                        <a:rPr lang="en-GB"/>
                        <a:t>Total heating</a:t>
                      </a:r>
                      <a:endParaRPr/>
                    </a:p>
                    <a:p>
                      <a:pPr indent="0" lvl="0" marL="0" rtl="0" algn="l">
                        <a:spcBef>
                          <a:spcPts val="0"/>
                        </a:spcBef>
                        <a:spcAft>
                          <a:spcPts val="0"/>
                        </a:spcAft>
                        <a:buNone/>
                      </a:pPr>
                      <a:r>
                        <a:rPr lang="en-GB" sz="1000"/>
                        <a:t>(excluding surroundings and downstairs)</a:t>
                      </a:r>
                      <a:endParaRPr sz="1000"/>
                    </a:p>
                  </a:txBody>
                  <a:tcPr marT="91425" marB="91425" marR="91425" marL="91425"/>
                </a:tc>
                <a:tc>
                  <a:txBody>
                    <a:bodyPr/>
                    <a:lstStyle/>
                    <a:p>
                      <a:pPr indent="0" lvl="0" marL="0" rtl="0" algn="l">
                        <a:spcBef>
                          <a:spcPts val="0"/>
                        </a:spcBef>
                        <a:spcAft>
                          <a:spcPts val="0"/>
                        </a:spcAft>
                        <a:buNone/>
                      </a:pPr>
                      <a:r>
                        <a:rPr lang="en-GB"/>
                        <a:t>31 kW</a:t>
                      </a:r>
                      <a:endParaRPr/>
                    </a:p>
                    <a:p>
                      <a:pPr indent="0" lvl="0" marL="0" rtl="0" algn="l">
                        <a:spcBef>
                          <a:spcPts val="0"/>
                        </a:spcBef>
                        <a:spcAft>
                          <a:spcPts val="0"/>
                        </a:spcAft>
                        <a:buNone/>
                      </a:pPr>
                      <a:r>
                        <a:rPr lang="en-GB"/>
                        <a:t>41 W/m2  → </a:t>
                      </a:r>
                      <a:r>
                        <a:rPr b="1" lang="en-GB"/>
                        <a:t>SILVER</a:t>
                      </a:r>
                      <a:endParaRPr b="1"/>
                    </a:p>
                  </a:txBody>
                  <a:tcPr marT="91425" marB="91425" marR="91425" marL="91425"/>
                </a:tc>
              </a:tr>
              <a:tr h="591125">
                <a:tc>
                  <a:txBody>
                    <a:bodyPr/>
                    <a:lstStyle/>
                    <a:p>
                      <a:pPr indent="0" lvl="0" marL="0" rtl="0" algn="l">
                        <a:spcBef>
                          <a:spcPts val="0"/>
                        </a:spcBef>
                        <a:spcAft>
                          <a:spcPts val="0"/>
                        </a:spcAft>
                        <a:buNone/>
                      </a:pPr>
                      <a:r>
                        <a:rPr lang="en-GB"/>
                        <a:t>Total cooling</a:t>
                      </a:r>
                      <a:endParaRPr/>
                    </a:p>
                    <a:p>
                      <a:pPr indent="0" lvl="0" marL="0" rtl="0" algn="l">
                        <a:spcBef>
                          <a:spcPts val="0"/>
                        </a:spcBef>
                        <a:spcAft>
                          <a:spcPts val="0"/>
                        </a:spcAft>
                        <a:buClr>
                          <a:srgbClr val="000000"/>
                        </a:buClr>
                        <a:buSzPts val="1100"/>
                        <a:buFont typeface="Arial"/>
                        <a:buNone/>
                      </a:pPr>
                      <a:r>
                        <a:rPr lang="en-GB" sz="1000"/>
                        <a:t>(excluding surroundings and downstairs)</a:t>
                      </a:r>
                      <a:endParaRPr/>
                    </a:p>
                  </a:txBody>
                  <a:tcPr marT="91425" marB="91425" marR="91425" marL="91425"/>
                </a:tc>
                <a:tc>
                  <a:txBody>
                    <a:bodyPr/>
                    <a:lstStyle/>
                    <a:p>
                      <a:pPr indent="0" lvl="0" marL="0" rtl="0" algn="l">
                        <a:spcBef>
                          <a:spcPts val="0"/>
                        </a:spcBef>
                        <a:spcAft>
                          <a:spcPts val="0"/>
                        </a:spcAft>
                        <a:buNone/>
                      </a:pPr>
                      <a:r>
                        <a:rPr lang="en-GB"/>
                        <a:t>41 kW</a:t>
                      </a:r>
                      <a:endParaRPr/>
                    </a:p>
                    <a:p>
                      <a:pPr indent="0" lvl="0" marL="0" rtl="0" algn="l">
                        <a:spcBef>
                          <a:spcPts val="0"/>
                        </a:spcBef>
                        <a:spcAft>
                          <a:spcPts val="0"/>
                        </a:spcAft>
                        <a:buNone/>
                      </a:pPr>
                      <a:r>
                        <a:rPr lang="en-GB"/>
                        <a:t>54 W/m2</a:t>
                      </a:r>
                      <a:endParaRPr/>
                    </a:p>
                  </a:txBody>
                  <a:tcPr marT="91425" marB="91425" marR="91425" marL="91425"/>
                </a:tc>
              </a:tr>
              <a:tr h="332700">
                <a:tc>
                  <a:txBody>
                    <a:bodyPr/>
                    <a:lstStyle/>
                    <a:p>
                      <a:pPr indent="0" lvl="0" marL="0" rtl="0" algn="l">
                        <a:spcBef>
                          <a:spcPts val="0"/>
                        </a:spcBef>
                        <a:spcAft>
                          <a:spcPts val="0"/>
                        </a:spcAft>
                        <a:buNone/>
                      </a:pPr>
                      <a:r>
                        <a:rPr lang="en-GB"/>
                        <a:t>PPD%</a:t>
                      </a:r>
                      <a:endParaRPr/>
                    </a:p>
                  </a:txBody>
                  <a:tcPr marT="91425" marB="91425" marR="91425" marL="91425"/>
                </a:tc>
                <a:tc>
                  <a:txBody>
                    <a:bodyPr/>
                    <a:lstStyle/>
                    <a:p>
                      <a:pPr indent="0" lvl="0" marL="0" rtl="0" algn="l">
                        <a:spcBef>
                          <a:spcPts val="0"/>
                        </a:spcBef>
                        <a:spcAft>
                          <a:spcPts val="0"/>
                        </a:spcAft>
                        <a:buNone/>
                      </a:pPr>
                      <a:r>
                        <a:rPr lang="en-GB"/>
                        <a:t>Less than 8% in all rooms</a:t>
                      </a:r>
                      <a:endParaRPr/>
                    </a:p>
                  </a:txBody>
                  <a:tcPr marT="91425" marB="91425" marR="91425" marL="91425"/>
                </a:tc>
              </a:tr>
              <a:tr h="332700">
                <a:tc>
                  <a:txBody>
                    <a:bodyPr/>
                    <a:lstStyle/>
                    <a:p>
                      <a:pPr indent="0" lvl="0" marL="0" rtl="0" algn="l">
                        <a:spcBef>
                          <a:spcPts val="0"/>
                        </a:spcBef>
                        <a:spcAft>
                          <a:spcPts val="0"/>
                        </a:spcAft>
                        <a:buNone/>
                      </a:pPr>
                      <a:r>
                        <a:rPr lang="en-GB"/>
                        <a:t>Solar gain</a:t>
                      </a:r>
                      <a:endParaRPr/>
                    </a:p>
                  </a:txBody>
                  <a:tcPr marT="91425" marB="91425" marR="91425" marL="91425"/>
                </a:tc>
                <a:tc>
                  <a:txBody>
                    <a:bodyPr/>
                    <a:lstStyle/>
                    <a:p>
                      <a:pPr indent="0" lvl="0" marL="0" rtl="0" algn="l">
                        <a:spcBef>
                          <a:spcPts val="0"/>
                        </a:spcBef>
                        <a:spcAft>
                          <a:spcPts val="0"/>
                        </a:spcAft>
                        <a:buNone/>
                      </a:pPr>
                      <a:r>
                        <a:rPr lang="en-GB"/>
                        <a:t>Max solar gain of 50 W/m2 in Zone 46</a:t>
                      </a:r>
                      <a:endParaRPr/>
                    </a:p>
                    <a:p>
                      <a:pPr indent="0" lvl="0" marL="0" rtl="0" algn="l">
                        <a:spcBef>
                          <a:spcPts val="0"/>
                        </a:spcBef>
                        <a:spcAft>
                          <a:spcPts val="0"/>
                        </a:spcAft>
                        <a:buNone/>
                      </a:pPr>
                      <a:r>
                        <a:rPr lang="en-GB"/>
                        <a:t>All other zones are below 35 W/m2</a:t>
                      </a:r>
                      <a:endParaRPr/>
                    </a:p>
                  </a:txBody>
                  <a:tcPr marT="91425" marB="91425" marR="91425" marL="91425"/>
                </a:tc>
              </a:tr>
              <a:tr h="332700">
                <a:tc>
                  <a:txBody>
                    <a:bodyPr/>
                    <a:lstStyle/>
                    <a:p>
                      <a:pPr indent="0" lvl="0" marL="0" rtl="0" algn="l">
                        <a:spcBef>
                          <a:spcPts val="0"/>
                        </a:spcBef>
                        <a:spcAft>
                          <a:spcPts val="0"/>
                        </a:spcAft>
                        <a:buNone/>
                      </a:pPr>
                      <a:r>
                        <a:rPr lang="en-GB"/>
                        <a:t>BBR</a:t>
                      </a:r>
                      <a:endParaRPr/>
                    </a:p>
                  </a:txBody>
                  <a:tcPr marT="91425" marB="91425" marR="91425" marL="91425"/>
                </a:tc>
                <a:tc>
                  <a:txBody>
                    <a:bodyPr/>
                    <a:lstStyle/>
                    <a:p>
                      <a:pPr indent="0" lvl="0" marL="0" rtl="0" algn="l">
                        <a:spcBef>
                          <a:spcPts val="0"/>
                        </a:spcBef>
                        <a:spcAft>
                          <a:spcPts val="0"/>
                        </a:spcAft>
                        <a:buNone/>
                      </a:pPr>
                      <a:r>
                        <a:rPr lang="en-GB"/>
                        <a:t>HVAC = 23.57 kWh/m2; Equipment = 7.306 kWh/m2</a:t>
                      </a:r>
                      <a:endParaRPr/>
                    </a:p>
                    <a:p>
                      <a:pPr indent="0" lvl="0" marL="0" rtl="0" algn="l">
                        <a:spcBef>
                          <a:spcPts val="0"/>
                        </a:spcBef>
                        <a:spcAft>
                          <a:spcPts val="0"/>
                        </a:spcAft>
                        <a:buNone/>
                      </a:pPr>
                      <a:r>
                        <a:rPr lang="en-GB"/>
                        <a:t>BBR = 49.38, less than 1.0 BBR (=85.64) → </a:t>
                      </a:r>
                      <a:r>
                        <a:rPr b="1" lang="en-GB"/>
                        <a:t>GOLD</a:t>
                      </a:r>
                      <a:endParaRPr/>
                    </a:p>
                    <a:p>
                      <a:pPr indent="0" lvl="0" marL="0" rtl="0" algn="l">
                        <a:spcBef>
                          <a:spcPts val="0"/>
                        </a:spcBef>
                        <a:spcAft>
                          <a:spcPts val="0"/>
                        </a:spcAft>
                        <a:buNone/>
                      </a:pPr>
                      <a:r>
                        <a:rPr lang="en-GB"/>
                        <a:t>(Energy class C)</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Daylight results</a:t>
            </a:r>
            <a:endParaRPr/>
          </a:p>
        </p:txBody>
      </p:sp>
      <p:sp>
        <p:nvSpPr>
          <p:cNvPr id="332" name="Google Shape;332;p21"/>
          <p:cNvSpPr txBox="1"/>
          <p:nvPr/>
        </p:nvSpPr>
        <p:spPr>
          <a:xfrm>
            <a:off x="1132850" y="4045925"/>
            <a:ext cx="73725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Upper floor								Main floor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Daylight median is more than 1% in mostly all the rooms with windows</a:t>
            </a:r>
            <a:endParaRPr/>
          </a:p>
        </p:txBody>
      </p:sp>
      <p:pic>
        <p:nvPicPr>
          <p:cNvPr id="333" name="Google Shape;333;p21"/>
          <p:cNvPicPr preferRelativeResize="0"/>
          <p:nvPr/>
        </p:nvPicPr>
        <p:blipFill>
          <a:blip r:embed="rId3">
            <a:alphaModFix/>
          </a:blip>
          <a:stretch>
            <a:fillRect/>
          </a:stretch>
        </p:blipFill>
        <p:spPr>
          <a:xfrm>
            <a:off x="196675" y="1756700"/>
            <a:ext cx="4838639" cy="2130387"/>
          </a:xfrm>
          <a:prstGeom prst="rect">
            <a:avLst/>
          </a:prstGeom>
          <a:noFill/>
          <a:ln>
            <a:noFill/>
          </a:ln>
        </p:spPr>
      </p:pic>
      <p:pic>
        <p:nvPicPr>
          <p:cNvPr id="334" name="Google Shape;334;p21"/>
          <p:cNvPicPr preferRelativeResize="0"/>
          <p:nvPr/>
        </p:nvPicPr>
        <p:blipFill rotWithShape="1">
          <a:blip r:embed="rId4">
            <a:alphaModFix/>
          </a:blip>
          <a:srcRect b="7192" l="0" r="12180" t="0"/>
          <a:stretch/>
        </p:blipFill>
        <p:spPr>
          <a:xfrm>
            <a:off x="4495475" y="1756713"/>
            <a:ext cx="4573201" cy="2130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