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260" r:id="rId3"/>
    <p:sldId id="284" r:id="rId4"/>
    <p:sldId id="285" r:id="rId5"/>
    <p:sldId id="256" r:id="rId6"/>
    <p:sldId id="281" r:id="rId7"/>
    <p:sldId id="277" r:id="rId8"/>
    <p:sldId id="339" r:id="rId9"/>
    <p:sldId id="287" r:id="rId10"/>
    <p:sldId id="271" r:id="rId11"/>
    <p:sldId id="257" r:id="rId12"/>
    <p:sldId id="270" r:id="rId13"/>
    <p:sldId id="290" r:id="rId14"/>
    <p:sldId id="340" r:id="rId15"/>
    <p:sldId id="272" r:id="rId16"/>
    <p:sldId id="273" r:id="rId17"/>
    <p:sldId id="291" r:id="rId18"/>
    <p:sldId id="288" r:id="rId19"/>
    <p:sldId id="289" r:id="rId20"/>
    <p:sldId id="341" r:id="rId21"/>
    <p:sldId id="342" r:id="rId22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5854" autoAdjust="0"/>
  </p:normalViewPr>
  <p:slideViewPr>
    <p:cSldViewPr snapToGrid="0">
      <p:cViewPr varScale="1">
        <p:scale>
          <a:sx n="88" d="100"/>
          <a:sy n="88" d="100"/>
        </p:scale>
        <p:origin x="51" y="12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lal%20Siddique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lal%20Siddique\Desktop\Thesis\Tables%20&amp;%20Graphs\graph%20wind%20curtalment%20in%20German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lal%20Siddique\Documents\Masters%20in%20Energy\Thesis\report\presentation\Levelized%20cost%20range%20only%20tw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Sidewalk\Business%20Case\Competitor%20Analysis%20Grid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Sidewalk\Business%20Case\Competitor%20Analysis%20Grid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Amount of Wind Curtailed in Germany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Amount Curtailed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40-4287-9567-5CEDCBC17B7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40-4287-9567-5CEDCBC17B7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40-4287-9567-5CEDCBC17B7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40-4287-9567-5CEDCBC17B7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40-4287-9567-5CEDCBC17B7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40-4287-9567-5CEDCBC17B73}"/>
                </c:ext>
              </c:extLst>
            </c:dLbl>
            <c:dLbl>
              <c:idx val="6"/>
              <c:layout>
                <c:manualLayout>
                  <c:x val="-5.6118961692288645E-2"/>
                  <c:y val="-6.9444444444444448E-2"/>
                </c:manualLayout>
              </c:layout>
              <c:tx>
                <c:rich>
                  <a:bodyPr/>
                  <a:lstStyle/>
                  <a:p>
                    <a:fld id="{E6BA876D-921B-4653-8071-81A16D5EFBC4}" type="VALUE">
                      <a:rPr lang="en-US" sz="1400" b="1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540-4287-9567-5CEDCBC17B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Sheet1!$F$5:$F$11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Sheet1!$G$5:$G$11</c:f>
              <c:numCache>
                <c:formatCode>General</c:formatCode>
                <c:ptCount val="7"/>
                <c:pt idx="0">
                  <c:v>73.7</c:v>
                </c:pt>
                <c:pt idx="1">
                  <c:v>126.8</c:v>
                </c:pt>
                <c:pt idx="2">
                  <c:v>420.6</c:v>
                </c:pt>
                <c:pt idx="3">
                  <c:v>384.8</c:v>
                </c:pt>
                <c:pt idx="4">
                  <c:v>554.79999999999995</c:v>
                </c:pt>
                <c:pt idx="5">
                  <c:v>1580.6</c:v>
                </c:pt>
                <c:pt idx="6">
                  <c:v>4124.8999999999996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540-4287-9567-5CEDCBC17B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81126432"/>
        <c:axId val="581124800"/>
      </c:lineChart>
      <c:catAx>
        <c:axId val="581126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24800"/>
        <c:crosses val="autoZero"/>
        <c:auto val="1"/>
        <c:lblAlgn val="ctr"/>
        <c:lblOffset val="100"/>
        <c:noMultiLvlLbl val="0"/>
      </c:catAx>
      <c:valAx>
        <c:axId val="58112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 GWh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2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Share(%) of wind energy in Germany's</a:t>
            </a:r>
            <a:r>
              <a:rPr lang="en-US" baseline="0"/>
              <a:t> total electricity production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3"/>
          <c:order val="0"/>
          <c:tx>
            <c:strRef>
              <c:f>Sheet1!$G$6</c:f>
              <c:strCache>
                <c:ptCount val="1"/>
                <c:pt idx="0">
                  <c:v>Share 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Sheet1!$E$9:$E$13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Sheet1!$G$9:$G$13</c:f>
              <c:numCache>
                <c:formatCode>0%</c:formatCode>
                <c:ptCount val="5"/>
                <c:pt idx="0">
                  <c:v>0.08</c:v>
                </c:pt>
                <c:pt idx="1">
                  <c:v>0.08</c:v>
                </c:pt>
                <c:pt idx="2" formatCode="0.0%">
                  <c:v>8.1000000000000003E-2</c:v>
                </c:pt>
                <c:pt idx="3" formatCode="0.0%">
                  <c:v>9.0999999999999998E-2</c:v>
                </c:pt>
                <c:pt idx="4" formatCode="0.0%">
                  <c:v>0.14599999999999999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3B-4743-9457-CB6B57E88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929968"/>
        <c:axId val="94383712"/>
      </c:lineChart>
      <c:catAx>
        <c:axId val="4069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83712"/>
        <c:crosses val="autoZero"/>
        <c:auto val="1"/>
        <c:lblAlgn val="ctr"/>
        <c:lblOffset val="100"/>
        <c:noMultiLvlLbl val="0"/>
      </c:catAx>
      <c:valAx>
        <c:axId val="9438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2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401266517331885"/>
          <c:y val="4.954954954954955E-2"/>
          <c:w val="0.57498345438501219"/>
          <c:h val="0.7734900528738255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ysClr val="window" lastClr="FFFFFF"/>
            </a:solidFill>
            <a:ln>
              <a:noFill/>
            </a:ln>
            <a:effectLst/>
          </c:spPr>
          <c:invertIfNegative val="0"/>
          <c:cat>
            <c:strRef>
              <c:f>Sheet1!$A$4:$A$5</c:f>
              <c:strCache>
                <c:ptCount val="2"/>
                <c:pt idx="0">
                  <c:v>LCOE of diesel generators from LAZARD analysis</c:v>
                </c:pt>
                <c:pt idx="1">
                  <c:v>LCOE of Proposed Storage Systems</c:v>
                </c:pt>
              </c:strCache>
            </c:strRef>
          </c:cat>
          <c:val>
            <c:numRef>
              <c:f>Sheet1!$B$4:$B$5</c:f>
              <c:numCache>
                <c:formatCode>General</c:formatCode>
                <c:ptCount val="2"/>
                <c:pt idx="0">
                  <c:v>0.19700000000000001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E-4474-AD82-8536F9A75E3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Sheet1!$A$4:$A$5</c:f>
              <c:strCache>
                <c:ptCount val="2"/>
                <c:pt idx="0">
                  <c:v>LCOE of diesel generators from LAZARD analysis</c:v>
                </c:pt>
                <c:pt idx="1">
                  <c:v>LCOE of Proposed Storage Systems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8.4000000000000019E-2</c:v>
                </c:pt>
                <c:pt idx="1">
                  <c:v>0.12900000000000003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EE-4474-AD82-8536F9A75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0119680"/>
        <c:axId val="510121976"/>
      </c:barChart>
      <c:catAx>
        <c:axId val="5101196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121976"/>
        <c:crosses val="autoZero"/>
        <c:auto val="1"/>
        <c:lblAlgn val="ctr"/>
        <c:lblOffset val="100"/>
        <c:noMultiLvlLbl val="0"/>
      </c:catAx>
      <c:valAx>
        <c:axId val="510121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/>
                  <a:t>$/kWh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11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Competitor Analysis Grid - Technology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Lutellica</c:v>
                </c:pt>
              </c:strCache>
            </c:strRef>
          </c:tx>
          <c:spPr>
            <a:ln w="762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Sheet1!$B$8:$B$11</c:f>
              <c:strCache>
                <c:ptCount val="4"/>
                <c:pt idx="0">
                  <c:v>Ease of Access</c:v>
                </c:pt>
                <c:pt idx="1">
                  <c:v>Price</c:v>
                </c:pt>
                <c:pt idx="2">
                  <c:v>Emissions</c:v>
                </c:pt>
                <c:pt idx="3">
                  <c:v>Haeth and Safety </c:v>
                </c:pt>
              </c:strCache>
            </c:strRef>
          </c:xVal>
          <c:yVal>
            <c:numRef>
              <c:f>Sheet1!$C$8:$C$11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9</c:v>
                </c:pt>
                <c:pt idx="3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73F-4379-B1B4-436DF235B13A}"/>
            </c:ext>
          </c:extLst>
        </c:ser>
        <c:ser>
          <c:idx val="1"/>
          <c:order val="1"/>
          <c:tx>
            <c:strRef>
              <c:f>Sheet1!$D$7</c:f>
              <c:strCache>
                <c:ptCount val="1"/>
                <c:pt idx="0">
                  <c:v>Diesel Generators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Sheet1!$B$8:$B$11</c:f>
              <c:strCache>
                <c:ptCount val="4"/>
                <c:pt idx="0">
                  <c:v>Ease of Access</c:v>
                </c:pt>
                <c:pt idx="1">
                  <c:v>Price</c:v>
                </c:pt>
                <c:pt idx="2">
                  <c:v>Emissions</c:v>
                </c:pt>
                <c:pt idx="3">
                  <c:v>Haeth and Safety </c:v>
                </c:pt>
              </c:strCache>
            </c:strRef>
          </c:xVal>
          <c:yVal>
            <c:numRef>
              <c:f>Sheet1!$D$8:$D$11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73F-4379-B1B4-436DF235B13A}"/>
            </c:ext>
          </c:extLst>
        </c:ser>
        <c:ser>
          <c:idx val="2"/>
          <c:order val="2"/>
          <c:tx>
            <c:strRef>
              <c:f>Sheet1!$E$7</c:f>
              <c:strCache>
                <c:ptCount val="1"/>
                <c:pt idx="0">
                  <c:v>Hydrogen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Sheet1!$B$8:$B$11</c:f>
              <c:strCache>
                <c:ptCount val="4"/>
                <c:pt idx="0">
                  <c:v>Ease of Access</c:v>
                </c:pt>
                <c:pt idx="1">
                  <c:v>Price</c:v>
                </c:pt>
                <c:pt idx="2">
                  <c:v>Emissions</c:v>
                </c:pt>
                <c:pt idx="3">
                  <c:v>Haeth and Safety </c:v>
                </c:pt>
              </c:strCache>
            </c:strRef>
          </c:xVal>
          <c:yVal>
            <c:numRef>
              <c:f>Sheet1!$E$8:$E$11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9</c:v>
                </c:pt>
                <c:pt idx="3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73F-4379-B1B4-436DF235B13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92118576"/>
        <c:axId val="392120872"/>
      </c:scatterChart>
      <c:valAx>
        <c:axId val="3921185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Domains</a:t>
                </a:r>
              </a:p>
            </c:rich>
          </c:tx>
          <c:layout>
            <c:manualLayout>
              <c:xMode val="edge"/>
              <c:yMode val="edge"/>
              <c:x val="0.59077664962938148"/>
              <c:y val="0.920446293722271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392120872"/>
        <c:crosses val="autoZero"/>
        <c:crossBetween val="midCat"/>
      </c:valAx>
      <c:valAx>
        <c:axId val="39212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Relative Perceived 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2118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840504930926123"/>
          <c:y val="0.95286517573066021"/>
          <c:w val="0.30841450973273027"/>
          <c:h val="4.21404370560722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Competitor Analysis Grid - Existing</a:t>
            </a:r>
            <a:r>
              <a:rPr lang="en-US" baseline="0"/>
              <a:t> Companies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Grenner!$C$7</c:f>
              <c:strCache>
                <c:ptCount val="1"/>
                <c:pt idx="0">
                  <c:v>Lutellica</c:v>
                </c:pt>
              </c:strCache>
            </c:strRef>
          </c:tx>
          <c:spPr>
            <a:ln w="762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Grenner!$B$8:$B$11</c:f>
              <c:strCache>
                <c:ptCount val="4"/>
                <c:pt idx="0">
                  <c:v>Ease of Access</c:v>
                </c:pt>
                <c:pt idx="1">
                  <c:v>Price</c:v>
                </c:pt>
                <c:pt idx="2">
                  <c:v>Emissions</c:v>
                </c:pt>
                <c:pt idx="3">
                  <c:v>Haeth and Safety </c:v>
                </c:pt>
              </c:strCache>
            </c:strRef>
          </c:xVal>
          <c:yVal>
            <c:numRef>
              <c:f>Grenner!$C$8:$C$11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9</c:v>
                </c:pt>
                <c:pt idx="3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B0-43FE-86CC-86B40BD16C2A}"/>
            </c:ext>
          </c:extLst>
        </c:ser>
        <c:ser>
          <c:idx val="1"/>
          <c:order val="1"/>
          <c:tx>
            <c:strRef>
              <c:f>Grenner!$D$7</c:f>
              <c:strCache>
                <c:ptCount val="1"/>
                <c:pt idx="0">
                  <c:v>Greener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Grenner!$B$8:$B$11</c:f>
              <c:strCache>
                <c:ptCount val="4"/>
                <c:pt idx="0">
                  <c:v>Ease of Access</c:v>
                </c:pt>
                <c:pt idx="1">
                  <c:v>Price</c:v>
                </c:pt>
                <c:pt idx="2">
                  <c:v>Emissions</c:v>
                </c:pt>
                <c:pt idx="3">
                  <c:v>Haeth and Safety </c:v>
                </c:pt>
              </c:strCache>
            </c:strRef>
          </c:xVal>
          <c:yVal>
            <c:numRef>
              <c:f>Grenner!$D$8:$D$11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AB0-43FE-86CC-86B40BD16C2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92118576"/>
        <c:axId val="392120872"/>
      </c:scatterChart>
      <c:valAx>
        <c:axId val="3921185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Domains</a:t>
                </a:r>
              </a:p>
            </c:rich>
          </c:tx>
          <c:layout>
            <c:manualLayout>
              <c:xMode val="edge"/>
              <c:yMode val="edge"/>
              <c:x val="0.59077664962938148"/>
              <c:y val="0.920446293722271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392120872"/>
        <c:crosses val="autoZero"/>
        <c:crossBetween val="midCat"/>
      </c:valAx>
      <c:valAx>
        <c:axId val="39212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Relative Perceived 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2118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840504930926123"/>
          <c:y val="0.95286517573066021"/>
          <c:w val="0.30841450973273027"/>
          <c:h val="4.21404370560722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0.21967</cdr:x>
      <cdr:y>0.88037</cdr:y>
    </cdr:from>
    <cdr:to>
      <cdr:x>0.31913</cdr:x>
      <cdr:y>0.9271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3FE33D5-0BDC-4954-B7DB-E156693DCAB3}"/>
            </a:ext>
          </a:extLst>
        </cdr:cNvPr>
        <cdr:cNvSpPr txBox="1"/>
      </cdr:nvSpPr>
      <cdr:spPr>
        <a:xfrm xmlns:a="http://schemas.openxmlformats.org/drawingml/2006/main">
          <a:off x="1720922" y="4032607"/>
          <a:ext cx="779123" cy="214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0.23934</cdr:x>
      <cdr:y>0.87664</cdr:y>
    </cdr:from>
    <cdr:to>
      <cdr:x>0.3694</cdr:x>
      <cdr:y>0.93832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260A968-E101-4EAF-A566-BB43B4A73186}"/>
            </a:ext>
          </a:extLst>
        </cdr:cNvPr>
        <cdr:cNvSpPr txBox="1"/>
      </cdr:nvSpPr>
      <cdr:spPr>
        <a:xfrm xmlns:a="http://schemas.openxmlformats.org/drawingml/2006/main">
          <a:off x="3248187" y="6072143"/>
          <a:ext cx="1764998" cy="4272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Ease of Access</a:t>
          </a:r>
        </a:p>
      </cdr:txBody>
    </cdr:sp>
  </cdr:relSizeAnchor>
  <cdr:relSizeAnchor xmlns:cdr="http://schemas.openxmlformats.org/drawingml/2006/chartDrawing">
    <cdr:from>
      <cdr:x>0.83098</cdr:x>
      <cdr:y>0.87994</cdr:y>
    </cdr:from>
    <cdr:to>
      <cdr:x>0.96103</cdr:x>
      <cdr:y>0.94163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5CD3AFB-1F56-44B4-9F18-9902DADB6893}"/>
            </a:ext>
          </a:extLst>
        </cdr:cNvPr>
        <cdr:cNvSpPr txBox="1"/>
      </cdr:nvSpPr>
      <cdr:spPr>
        <a:xfrm xmlns:a="http://schemas.openxmlformats.org/drawingml/2006/main">
          <a:off x="11277361" y="6095049"/>
          <a:ext cx="1764999" cy="4272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Health and Safety</a:t>
          </a:r>
        </a:p>
        <a:p xmlns:a="http://schemas.openxmlformats.org/drawingml/2006/main">
          <a:endParaRPr lang="en-US" sz="1100" b="1"/>
        </a:p>
      </cdr:txBody>
    </cdr:sp>
  </cdr:relSizeAnchor>
  <cdr:relSizeAnchor xmlns:cdr="http://schemas.openxmlformats.org/drawingml/2006/chartDrawing">
    <cdr:from>
      <cdr:x>0.64226</cdr:x>
      <cdr:y>0.86929</cdr:y>
    </cdr:from>
    <cdr:to>
      <cdr:x>0.85082</cdr:x>
      <cdr:y>0.93097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25CD3AFB-1F56-44B4-9F18-9902DADB6893}"/>
            </a:ext>
          </a:extLst>
        </cdr:cNvPr>
        <cdr:cNvSpPr txBox="1"/>
      </cdr:nvSpPr>
      <cdr:spPr>
        <a:xfrm xmlns:a="http://schemas.openxmlformats.org/drawingml/2006/main">
          <a:off x="6279752" y="4420971"/>
          <a:ext cx="2039211" cy="3136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Emissions</a:t>
          </a:r>
        </a:p>
        <a:p xmlns:a="http://schemas.openxmlformats.org/drawingml/2006/main">
          <a:endParaRPr lang="en-US" sz="1100" b="1"/>
        </a:p>
      </cdr:txBody>
    </cdr:sp>
  </cdr:relSizeAnchor>
  <cdr:relSizeAnchor xmlns:cdr="http://schemas.openxmlformats.org/drawingml/2006/chartDrawing">
    <cdr:from>
      <cdr:x>0.44801</cdr:x>
      <cdr:y>0.87651</cdr:y>
    </cdr:from>
    <cdr:to>
      <cdr:x>0.51913</cdr:x>
      <cdr:y>0.93819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25CD3AFB-1F56-44B4-9F18-9902DADB6893}"/>
            </a:ext>
          </a:extLst>
        </cdr:cNvPr>
        <cdr:cNvSpPr txBox="1"/>
      </cdr:nvSpPr>
      <cdr:spPr>
        <a:xfrm xmlns:a="http://schemas.openxmlformats.org/drawingml/2006/main">
          <a:off x="6080090" y="6071280"/>
          <a:ext cx="965065" cy="4272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Price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0.21967</cdr:x>
      <cdr:y>0.88037</cdr:y>
    </cdr:from>
    <cdr:to>
      <cdr:x>0.31913</cdr:x>
      <cdr:y>0.9271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3FE33D5-0BDC-4954-B7DB-E156693DCAB3}"/>
            </a:ext>
          </a:extLst>
        </cdr:cNvPr>
        <cdr:cNvSpPr txBox="1"/>
      </cdr:nvSpPr>
      <cdr:spPr>
        <a:xfrm xmlns:a="http://schemas.openxmlformats.org/drawingml/2006/main">
          <a:off x="1720922" y="4032607"/>
          <a:ext cx="779123" cy="214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0.23934</cdr:x>
      <cdr:y>0.87664</cdr:y>
    </cdr:from>
    <cdr:to>
      <cdr:x>0.3694</cdr:x>
      <cdr:y>0.93832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260A968-E101-4EAF-A566-BB43B4A73186}"/>
            </a:ext>
          </a:extLst>
        </cdr:cNvPr>
        <cdr:cNvSpPr txBox="1"/>
      </cdr:nvSpPr>
      <cdr:spPr>
        <a:xfrm xmlns:a="http://schemas.openxmlformats.org/drawingml/2006/main">
          <a:off x="3248187" y="6072143"/>
          <a:ext cx="1764998" cy="4272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Ease of Access</a:t>
          </a:r>
        </a:p>
      </cdr:txBody>
    </cdr:sp>
  </cdr:relSizeAnchor>
  <cdr:relSizeAnchor xmlns:cdr="http://schemas.openxmlformats.org/drawingml/2006/chartDrawing">
    <cdr:from>
      <cdr:x>0.83098</cdr:x>
      <cdr:y>0.87994</cdr:y>
    </cdr:from>
    <cdr:to>
      <cdr:x>0.96103</cdr:x>
      <cdr:y>0.94163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5CD3AFB-1F56-44B4-9F18-9902DADB6893}"/>
            </a:ext>
          </a:extLst>
        </cdr:cNvPr>
        <cdr:cNvSpPr txBox="1"/>
      </cdr:nvSpPr>
      <cdr:spPr>
        <a:xfrm xmlns:a="http://schemas.openxmlformats.org/drawingml/2006/main">
          <a:off x="11277361" y="6095049"/>
          <a:ext cx="1764999" cy="4272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Health and Safety</a:t>
          </a:r>
        </a:p>
        <a:p xmlns:a="http://schemas.openxmlformats.org/drawingml/2006/main">
          <a:endParaRPr lang="en-US" sz="1100" b="1"/>
        </a:p>
      </cdr:txBody>
    </cdr:sp>
  </cdr:relSizeAnchor>
  <cdr:relSizeAnchor xmlns:cdr="http://schemas.openxmlformats.org/drawingml/2006/chartDrawing">
    <cdr:from>
      <cdr:x>0.64226</cdr:x>
      <cdr:y>0.86929</cdr:y>
    </cdr:from>
    <cdr:to>
      <cdr:x>0.85082</cdr:x>
      <cdr:y>0.93097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25CD3AFB-1F56-44B4-9F18-9902DADB6893}"/>
            </a:ext>
          </a:extLst>
        </cdr:cNvPr>
        <cdr:cNvSpPr txBox="1"/>
      </cdr:nvSpPr>
      <cdr:spPr>
        <a:xfrm xmlns:a="http://schemas.openxmlformats.org/drawingml/2006/main">
          <a:off x="6279752" y="4420971"/>
          <a:ext cx="2039211" cy="3136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Emissions</a:t>
          </a:r>
        </a:p>
        <a:p xmlns:a="http://schemas.openxmlformats.org/drawingml/2006/main">
          <a:endParaRPr lang="en-US" sz="1100" b="1"/>
        </a:p>
      </cdr:txBody>
    </cdr:sp>
  </cdr:relSizeAnchor>
  <cdr:relSizeAnchor xmlns:cdr="http://schemas.openxmlformats.org/drawingml/2006/chartDrawing">
    <cdr:from>
      <cdr:x>0.44801</cdr:x>
      <cdr:y>0.87651</cdr:y>
    </cdr:from>
    <cdr:to>
      <cdr:x>0.51913</cdr:x>
      <cdr:y>0.93819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25CD3AFB-1F56-44B4-9F18-9902DADB6893}"/>
            </a:ext>
          </a:extLst>
        </cdr:cNvPr>
        <cdr:cNvSpPr txBox="1"/>
      </cdr:nvSpPr>
      <cdr:spPr>
        <a:xfrm xmlns:a="http://schemas.openxmlformats.org/drawingml/2006/main">
          <a:off x="6080090" y="6071280"/>
          <a:ext cx="965065" cy="4272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Price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204DFD-C20B-4D8A-9E08-F0D6B6FC8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2737C-212F-4BC9-946F-8E0F992E75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EE58-B318-4EE5-AADE-4B52644616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33DEF-915D-48C9-97B2-808F9FE598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DC32E-C825-4398-9607-F858ED6FC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B96A8-EB68-4B43-A691-9257CCC2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7100B-D817-4D67-ABCA-168C61802D3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AE83-2D67-4B24-B71D-CE41E8CD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3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AE83-2D67-4B24-B71D-CE41E8CDAF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6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AE83-2D67-4B24-B71D-CE41E8CDAF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2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AE83-2D67-4B24-B71D-CE41E8CDAF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6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AE83-2D67-4B24-B71D-CE41E8CDA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AE83-2D67-4B24-B71D-CE41E8CDAF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AE83-2D67-4B24-B71D-CE41E8CDAF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AE83-2D67-4B24-B71D-CE41E8CDAF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183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12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AE83-2D67-4B24-B71D-CE41E8CDAF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AE83-2D67-4B24-B71D-CE41E8CDAF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A3C6-C7B2-43A0-B5B6-96AD2DDB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A20ED-B376-45D5-9A29-DDA201DFE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B224-603D-4C21-814E-900D6009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606E-44C0-4DD2-8622-12E7ACB6165E}" type="datetime1">
              <a:rPr lang="x-none" smtClean="0"/>
              <a:t>2/17/2020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B0126-CD7E-4F83-A87D-5EFF4626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80D4-DDEE-4335-A3B2-9DB7FBE8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2952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98BE-D8CA-4284-849A-1143B014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21D17-F839-41C7-8F10-24B7F6FD1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7780-1C6E-440F-8F2A-40EE89C3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917-7347-4FDA-8F98-92CE794EE949}" type="datetime1">
              <a:rPr lang="x-none" smtClean="0"/>
              <a:t>2/17/2020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B257-FC24-4675-A012-C3C03561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B96E-9960-41A5-859B-625E0319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49187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33FE4-C30C-4D7A-BE28-E50D12C32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E9793-58B6-4089-8A0A-BF0B2005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5CDE-16F2-4359-AED9-A1783117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700E-BB3E-4535-85B3-B15708C7EBD6}" type="datetime1">
              <a:rPr lang="x-none" smtClean="0"/>
              <a:t>2/17/2020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5583-2408-40FF-9660-9ECCE9C1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ABB0-3A65-4462-AE89-2B5A8866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7142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1E55-2C1B-4949-864B-95B884B8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6813-6582-429D-89D8-C668623B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9506-68DA-4EDA-A2F4-674B7C6F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2EA0-5384-426B-AFA5-10AB60482A5F}" type="datetime1">
              <a:rPr lang="x-none" smtClean="0"/>
              <a:t>2/17/2020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976D-4235-4AE7-8DBB-31F0F780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299A-1F2E-4C31-A08B-BFD7917B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17412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D032-7DE5-48C1-BEDC-2CCB9D5F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F4A6-0044-4971-9B33-4267A469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BA01-31E1-44D1-A8F4-CAC1608D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CB9E-B54D-4C5E-A79D-D36133DFEFF3}" type="datetime1">
              <a:rPr lang="x-none" smtClean="0"/>
              <a:t>2/17/2020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46F7-F26A-4AA8-8DDC-5FD22881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1490-7AB6-4092-B1D7-0A40223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1989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070D-CC2D-460C-AB8E-FE7E6FD9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071A-B091-4D02-9E96-6216D3C8E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84B00-EDA1-4FB6-B491-039459B93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8E99-660A-4F30-A81D-0D1DC6DA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2E9E-4483-4494-B529-90B40793D872}" type="datetime1">
              <a:rPr lang="x-none" smtClean="0"/>
              <a:t>2/17/2020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7534A-F748-47F0-AB49-DCED1C8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71381-D3D0-403B-BD5F-518D0C35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1730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3160-5AEE-430C-B0E2-164DF2FB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B4160-AF11-4E29-BD2A-715D1ECDE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91470-66BF-4C6E-A4E9-3955CD29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7AB6E-EC06-43E0-B047-A0330E4F8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F9497-8BBE-43AE-9EC1-76C2C2F73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7CEF2-9DB8-4822-9BBC-79AE8A53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0CA0-5C41-4C3D-8FA9-2F09C3FCA126}" type="datetime1">
              <a:rPr lang="x-none" smtClean="0"/>
              <a:t>2/17/2020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68C11-1307-4944-899E-9919C26B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1B7F1-473A-4A27-9B58-9EF6D0A7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828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587F-9C96-4E76-AEC9-D29487FC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3D83E-5688-4118-BD3F-F2617C1A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6FD-EA22-4E72-BFBA-47A96724D334}" type="datetime1">
              <a:rPr lang="x-none" smtClean="0"/>
              <a:t>2/17/2020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56370-2D2C-40AF-8DAE-89574CB4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61329-6334-414D-9F54-52ED86F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2612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9FB13-EE64-455C-8491-B8BD6DE9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33EC-C1DE-4750-AFE2-36AC054F9A53}" type="datetime1">
              <a:rPr lang="x-none" smtClean="0"/>
              <a:t>2/17/2020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20409-C7AC-42EC-8126-ADD87A89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85190-F26F-42FE-AB23-460DCF03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5836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F295-3279-42E0-803B-00B9DAF6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C0FE-88EE-4581-9F58-E7D800492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BD192-6620-44AD-832A-CCB8722C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C4357-B569-4A2D-B995-319D7819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31F-FD90-4AFE-8497-31B3A752B60F}" type="datetime1">
              <a:rPr lang="x-none" smtClean="0"/>
              <a:t>2/17/2020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62791-8FA1-4DAF-864A-4237D35E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F16BE-98E7-4222-BAAE-42281C94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9734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DCB2-C1EC-41B4-BCB0-D7A68975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2AB7C-1C88-4FA0-A873-A9DEBB6D5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950A7-8BEF-4691-85A6-BB5814B6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F26A9-7023-463C-886E-C8DF5648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0E-2CA4-407B-BE32-DACB1FF51BE3}" type="datetime1">
              <a:rPr lang="x-none" smtClean="0"/>
              <a:t>2/17/2020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7A5DD-F389-4916-AA38-CFDFF7D5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3CB0-DA62-464F-B89D-3F210964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6008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17C60-0269-4719-BC71-3BE72B50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0FAB-3E3B-4C37-B0F4-08B78AB9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CE28-3FF7-4025-B71C-A30DD3DB1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3B6F-ED4A-4853-B329-1E796096A6D3}" type="datetime1">
              <a:rPr lang="x-none" smtClean="0"/>
              <a:t>2/17/2020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470F-C669-46C7-BC75-0E4C8EA6F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3AE3-55CB-49C7-B215-16B3DC68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C906-E34E-4365-9B62-05B8B0CABB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084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oter green image result">
            <a:extLst>
              <a:ext uri="{FF2B5EF4-FFF2-40B4-BE49-F238E27FC236}">
                <a16:creationId xmlns:a16="http://schemas.microsoft.com/office/drawing/2014/main" id="{3F9DE2F4-2F30-4920-832D-1637CC16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6" y="4147457"/>
            <a:ext cx="12154904" cy="271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E08C6-EE35-4433-9DA2-8FA2C9B15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42" y="1144360"/>
            <a:ext cx="4705316" cy="2478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1E631-E9DC-4670-82FD-AC927C1BF6CD}"/>
              </a:ext>
            </a:extLst>
          </p:cNvPr>
          <p:cNvSpPr txBox="1"/>
          <p:nvPr/>
        </p:nvSpPr>
        <p:spPr>
          <a:xfrm>
            <a:off x="4327489" y="3437827"/>
            <a:ext cx="41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“Clean Energy for your off-grid Needs”</a:t>
            </a:r>
          </a:p>
        </p:txBody>
      </p:sp>
    </p:spTree>
    <p:extLst>
      <p:ext uri="{BB962C8B-B14F-4D97-AF65-F5344CB8AC3E}">
        <p14:creationId xmlns:p14="http://schemas.microsoft.com/office/powerpoint/2010/main" val="420326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 – customer segment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92530" y="1892808"/>
            <a:ext cx="9806940" cy="3419856"/>
            <a:chOff x="0" y="0"/>
            <a:chExt cx="6827520" cy="1798320"/>
          </a:xfrm>
        </p:grpSpPr>
        <p:pic>
          <p:nvPicPr>
            <p:cNvPr id="5" name="Google Shape;99;p4"/>
            <p:cNvPicPr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85" t="9459" r="6940" b="9131"/>
            <a:stretch/>
          </p:blipFill>
          <p:spPr>
            <a:xfrm>
              <a:off x="3360420" y="30480"/>
              <a:ext cx="3467100" cy="1767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94;p3"/>
            <p:cNvPicPr>
              <a:picLocks noGrp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0" t="7161" r="11748" b="9132"/>
            <a:stretch/>
          </p:blipFill>
          <p:spPr>
            <a:xfrm>
              <a:off x="0" y="0"/>
              <a:ext cx="3360420" cy="17983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6949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 – customer segment</a:t>
            </a:r>
          </a:p>
        </p:txBody>
      </p:sp>
      <p:pic>
        <p:nvPicPr>
          <p:cNvPr id="5" name="Google Shape;89;p2"/>
          <p:cNvPicPr/>
          <p:nvPr/>
        </p:nvPicPr>
        <p:blipFill rotWithShape="1">
          <a:blip r:embed="rId3">
            <a:alphaModFix/>
          </a:blip>
          <a:srcRect l="6174" t="6951" r="8550" b="11273"/>
          <a:stretch/>
        </p:blipFill>
        <p:spPr>
          <a:xfrm>
            <a:off x="1709928" y="2176272"/>
            <a:ext cx="8449056" cy="357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3305-BE3B-42F9-830A-4A8E557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Marketing Strategy – customer segment</a:t>
            </a:r>
            <a:br>
              <a:rPr lang="en-US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D19B8-CC57-4E7E-A096-325BC10FB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Building permits for new construction, dwellings by type of building in Stockholm Lan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06C09-B74B-43D1-ACCA-46DC99C7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6" y="2699077"/>
            <a:ext cx="10850188" cy="19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Market Insights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06" name="Google Shape;106;p5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Focused more on health and safety standards more than sustainability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Drilling and mining applications need air ventilation when using diesel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70 % construction in summers, 30 % in winter (Stockholm)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 – Pricing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Three Storage system</a:t>
            </a:r>
          </a:p>
          <a:p>
            <a:r>
              <a:rPr lang="en-US" sz="1600" dirty="0"/>
              <a:t>Size = 1.5 MWh</a:t>
            </a:r>
          </a:p>
          <a:p>
            <a:r>
              <a:rPr lang="en-GB" sz="1600" dirty="0"/>
              <a:t>Dimensions = 40 ft Shipping container</a:t>
            </a:r>
          </a:p>
          <a:p>
            <a:r>
              <a:rPr lang="en-GB" sz="1600" dirty="0"/>
              <a:t>Project life = 10 years</a:t>
            </a:r>
          </a:p>
          <a:p>
            <a:r>
              <a:rPr lang="en-GB" sz="1600" b="1" dirty="0"/>
              <a:t>LCOS = 0.25 $/kWh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B8DF2DA-77E8-4EC6-9B32-CDBAEF7AEB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577553"/>
              </p:ext>
            </p:extLst>
          </p:nvPr>
        </p:nvGraphicFramePr>
        <p:xfrm>
          <a:off x="2477729" y="3977763"/>
          <a:ext cx="6699824" cy="288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EF7601-C5EB-45E7-A887-0326CC9BF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85" y="1285045"/>
            <a:ext cx="3016915" cy="20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 – Pricing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base pricing strategy</a:t>
            </a:r>
          </a:p>
          <a:p>
            <a:pPr lvl="1"/>
            <a:r>
              <a:rPr lang="en-US" dirty="0"/>
              <a:t>Environmental and health and safety value</a:t>
            </a:r>
          </a:p>
          <a:p>
            <a:r>
              <a:rPr lang="en-US" dirty="0"/>
              <a:t>Our price = Competing price to diesel generator + premium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84436" y="3297807"/>
          <a:ext cx="9223128" cy="312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974"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Generator QAS150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Power (kW)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 marL="9144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120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CO2 emission (kg/liter)[40]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gridSpan="2">
                  <a:txBody>
                    <a:bodyPr/>
                    <a:lstStyle/>
                    <a:p>
                      <a:pPr marL="9144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2.6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Load rating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100 %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75%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Operating hours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12.5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16.67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Total energy produced (kWh)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1500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Fuel consumption (liters/hour)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27.7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Fuel price ($/liter)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1.3899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1.3899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Total fuel price ($)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555.96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641.80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Rent per day ($)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173.8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173.8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Total price ($)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729.76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815.60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Total CO2 emissions (kg)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1200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Price per unit ($/kWh)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0.4865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0.5437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635240" y="6176963"/>
            <a:ext cx="3072324" cy="245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2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strategy – customer outreach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clients in Mining and Construction industry</a:t>
            </a:r>
          </a:p>
          <a:p>
            <a:r>
              <a:rPr lang="en-US" dirty="0"/>
              <a:t>Participation in business creation programs ( e.g., Sidewalk )</a:t>
            </a:r>
          </a:p>
          <a:p>
            <a:pPr lvl="1"/>
            <a:r>
              <a:rPr lang="en-US" dirty="0"/>
              <a:t>Contacts with key industry professionals, investors, contractors</a:t>
            </a:r>
          </a:p>
          <a:p>
            <a:r>
              <a:rPr lang="en-US" dirty="0"/>
              <a:t>After product/service ready market by energy competitions and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5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strategy – customer outreach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clients in Mining and Construction industry</a:t>
            </a:r>
          </a:p>
          <a:p>
            <a:r>
              <a:rPr lang="en-US" dirty="0"/>
              <a:t>Participation in business creation programs ( e.g., Sidewalk )</a:t>
            </a:r>
          </a:p>
          <a:p>
            <a:pPr lvl="1"/>
            <a:r>
              <a:rPr lang="en-US" dirty="0"/>
              <a:t>Contacts with key industry professionals, investors, contractors</a:t>
            </a:r>
          </a:p>
          <a:p>
            <a:r>
              <a:rPr lang="en-US" dirty="0"/>
              <a:t>After product/service ready market by energy competitions and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DC1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24AC8-7959-46DA-9AB5-4904EF8C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93C906-E34E-4365-9B62-05B8B0CABBD0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B39A50-76E6-4995-9E7C-21EBB81F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5171" y="119743"/>
            <a:ext cx="5266324" cy="6002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Competitors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42882A-AEB1-4BE9-997D-E40D311A0086}"/>
              </a:ext>
            </a:extLst>
          </p:cNvPr>
          <p:cNvGraphicFramePr>
            <a:graphicFrameLocks/>
          </p:cNvGraphicFramePr>
          <p:nvPr/>
        </p:nvGraphicFramePr>
        <p:xfrm>
          <a:off x="265415" y="886145"/>
          <a:ext cx="11661169" cy="5085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754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DC1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24AC8-7959-46DA-9AB5-4904EF8C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93C906-E34E-4365-9B62-05B8B0CABBD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B39A50-76E6-4995-9E7C-21EBB81F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5171" y="119743"/>
            <a:ext cx="5266324" cy="6002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Competitors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46CF80-5936-4B64-8910-12B61D7905DD}"/>
              </a:ext>
            </a:extLst>
          </p:cNvPr>
          <p:cNvGraphicFramePr>
            <a:graphicFrameLocks/>
          </p:cNvGraphicFramePr>
          <p:nvPr/>
        </p:nvGraphicFramePr>
        <p:xfrm>
          <a:off x="1207212" y="886145"/>
          <a:ext cx="9777575" cy="5085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756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5F41304-6272-42D4-9F30-4BDD2BBE8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5AEFF-F924-46F7-93F6-7521E07F8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53" r="-3" b="17163"/>
          <a:stretch/>
        </p:blipFill>
        <p:spPr>
          <a:xfrm>
            <a:off x="5926239" y="10"/>
            <a:ext cx="6265760" cy="1709918"/>
          </a:xfrm>
          <a:custGeom>
            <a:avLst/>
            <a:gdLst>
              <a:gd name="connsiteX0" fmla="*/ 0 w 6265760"/>
              <a:gd name="connsiteY0" fmla="*/ 0 h 1709928"/>
              <a:gd name="connsiteX1" fmla="*/ 6265760 w 6265760"/>
              <a:gd name="connsiteY1" fmla="*/ 0 h 1709928"/>
              <a:gd name="connsiteX2" fmla="*/ 6265760 w 6265760"/>
              <a:gd name="connsiteY2" fmla="*/ 1709928 h 1709928"/>
              <a:gd name="connsiteX3" fmla="*/ 795246 w 6265760"/>
              <a:gd name="connsiteY3" fmla="*/ 1709928 h 1709928"/>
              <a:gd name="connsiteX4" fmla="*/ 790682 w 6265760"/>
              <a:gd name="connsiteY4" fmla="*/ 1700078 h 1709928"/>
              <a:gd name="connsiteX5" fmla="*/ 787724 w 6265760"/>
              <a:gd name="connsiteY5" fmla="*/ 170007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60" h="1709928">
                <a:moveTo>
                  <a:pt x="0" y="0"/>
                </a:moveTo>
                <a:lnTo>
                  <a:pt x="6265760" y="0"/>
                </a:lnTo>
                <a:lnTo>
                  <a:pt x="6265760" y="1709928"/>
                </a:lnTo>
                <a:lnTo>
                  <a:pt x="795246" y="1709928"/>
                </a:lnTo>
                <a:lnTo>
                  <a:pt x="790682" y="1700078"/>
                </a:lnTo>
                <a:lnTo>
                  <a:pt x="787724" y="1700078"/>
                </a:lnTo>
                <a:close/>
              </a:path>
            </a:pathLst>
          </a:custGeom>
        </p:spPr>
      </p:pic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93197ED-3A3B-4D04-833E-829DC071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34" y="265654"/>
            <a:ext cx="5707565" cy="86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Problem #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6A69E-2992-4315-ACDC-8EB22C852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38" r="-2" b="34457"/>
          <a:stretch/>
        </p:blipFill>
        <p:spPr>
          <a:xfrm>
            <a:off x="6721487" y="1709929"/>
            <a:ext cx="5470513" cy="1709928"/>
          </a:xfrm>
          <a:custGeom>
            <a:avLst/>
            <a:gdLst>
              <a:gd name="connsiteX0" fmla="*/ 0 w 5470513"/>
              <a:gd name="connsiteY0" fmla="*/ 0 h 1709928"/>
              <a:gd name="connsiteX1" fmla="*/ 5470513 w 5470513"/>
              <a:gd name="connsiteY1" fmla="*/ 0 h 1709928"/>
              <a:gd name="connsiteX2" fmla="*/ 5470513 w 5470513"/>
              <a:gd name="connsiteY2" fmla="*/ 1709928 h 1709928"/>
              <a:gd name="connsiteX3" fmla="*/ 792289 w 5470513"/>
              <a:gd name="connsiteY3" fmla="*/ 170992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13" h="1709928">
                <a:moveTo>
                  <a:pt x="0" y="0"/>
                </a:moveTo>
                <a:lnTo>
                  <a:pt x="5470513" y="0"/>
                </a:lnTo>
                <a:lnTo>
                  <a:pt x="5470513" y="1709928"/>
                </a:lnTo>
                <a:lnTo>
                  <a:pt x="792289" y="1709928"/>
                </a:lnTo>
                <a:close/>
              </a:path>
            </a:pathLst>
          </a:custGeom>
        </p:spPr>
      </p:pic>
      <p:pic>
        <p:nvPicPr>
          <p:cNvPr id="28" name="Content Placeholder 4" descr="A person standing in front of a truck&#10;&#10;Description automatically generated">
            <a:extLst>
              <a:ext uri="{FF2B5EF4-FFF2-40B4-BE49-F238E27FC236}">
                <a16:creationId xmlns:a16="http://schemas.microsoft.com/office/drawing/2014/main" id="{7E9872FA-124F-4A93-868E-91E52A0F7A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254" r="-3" b="17390"/>
          <a:stretch/>
        </p:blipFill>
        <p:spPr>
          <a:xfrm>
            <a:off x="7509464" y="3410554"/>
            <a:ext cx="4682536" cy="1709928"/>
          </a:xfrm>
          <a:custGeom>
            <a:avLst/>
            <a:gdLst>
              <a:gd name="connsiteX0" fmla="*/ 0 w 4682536"/>
              <a:gd name="connsiteY0" fmla="*/ 0 h 1709928"/>
              <a:gd name="connsiteX1" fmla="*/ 4682536 w 4682536"/>
              <a:gd name="connsiteY1" fmla="*/ 0 h 1709928"/>
              <a:gd name="connsiteX2" fmla="*/ 4682536 w 4682536"/>
              <a:gd name="connsiteY2" fmla="*/ 1709928 h 1709928"/>
              <a:gd name="connsiteX3" fmla="*/ 792291 w 4682536"/>
              <a:gd name="connsiteY3" fmla="*/ 1709928 h 1709928"/>
              <a:gd name="connsiteX4" fmla="*/ 404649 w 4682536"/>
              <a:gd name="connsiteY4" fmla="*/ 873316 h 1709928"/>
              <a:gd name="connsiteX5" fmla="*/ 404648 w 4682536"/>
              <a:gd name="connsiteY5" fmla="*/ 873316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2536" h="1709928">
                <a:moveTo>
                  <a:pt x="0" y="0"/>
                </a:moveTo>
                <a:lnTo>
                  <a:pt x="4682536" y="0"/>
                </a:lnTo>
                <a:lnTo>
                  <a:pt x="4682536" y="1709928"/>
                </a:lnTo>
                <a:lnTo>
                  <a:pt x="792291" y="1709928"/>
                </a:lnTo>
                <a:lnTo>
                  <a:pt x="404649" y="873316"/>
                </a:lnTo>
                <a:lnTo>
                  <a:pt x="404648" y="873316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0BF0A-A397-4DAE-A6C0-4FB70D6374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033" r="1" b="13102"/>
          <a:stretch/>
        </p:blipFill>
        <p:spPr>
          <a:xfrm>
            <a:off x="7352035" y="5120483"/>
            <a:ext cx="4839964" cy="1737518"/>
          </a:xfrm>
          <a:custGeom>
            <a:avLst/>
            <a:gdLst>
              <a:gd name="connsiteX0" fmla="*/ 949721 w 4839964"/>
              <a:gd name="connsiteY0" fmla="*/ 0 h 1737518"/>
              <a:gd name="connsiteX1" fmla="*/ 4839964 w 4839964"/>
              <a:gd name="connsiteY1" fmla="*/ 0 h 1737518"/>
              <a:gd name="connsiteX2" fmla="*/ 4839964 w 4839964"/>
              <a:gd name="connsiteY2" fmla="*/ 1737518 h 1737518"/>
              <a:gd name="connsiteX3" fmla="*/ 0 w 4839964"/>
              <a:gd name="connsiteY3" fmla="*/ 1737518 h 1737518"/>
              <a:gd name="connsiteX4" fmla="*/ 0 w 4839964"/>
              <a:gd name="connsiteY4" fmla="*/ 1737517 h 1737518"/>
              <a:gd name="connsiteX5" fmla="*/ 1750164 w 4839964"/>
              <a:gd name="connsiteY5" fmla="*/ 1737517 h 1737518"/>
              <a:gd name="connsiteX6" fmla="*/ 1750164 w 4839964"/>
              <a:gd name="connsiteY6" fmla="*/ 1737516 h 1737518"/>
              <a:gd name="connsiteX7" fmla="*/ 1754794 w 4839964"/>
              <a:gd name="connsiteY7" fmla="*/ 1737516 h 173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9964" h="1737518">
                <a:moveTo>
                  <a:pt x="949721" y="0"/>
                </a:moveTo>
                <a:lnTo>
                  <a:pt x="4839964" y="0"/>
                </a:lnTo>
                <a:lnTo>
                  <a:pt x="4839964" y="1737518"/>
                </a:lnTo>
                <a:lnTo>
                  <a:pt x="0" y="1737518"/>
                </a:lnTo>
                <a:lnTo>
                  <a:pt x="0" y="1737517"/>
                </a:lnTo>
                <a:lnTo>
                  <a:pt x="1750164" y="1737517"/>
                </a:lnTo>
                <a:lnTo>
                  <a:pt x="1750164" y="1737516"/>
                </a:lnTo>
                <a:lnTo>
                  <a:pt x="1754794" y="1737516"/>
                </a:lnTo>
                <a:close/>
              </a:path>
            </a:pathLst>
          </a:custGeom>
        </p:spPr>
      </p:pic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EDD31C99-E972-4B80-8233-5DA46291CC46}"/>
              </a:ext>
            </a:extLst>
          </p:cNvPr>
          <p:cNvSpPr txBox="1">
            <a:spLocks/>
          </p:cNvSpPr>
          <p:nvPr/>
        </p:nvSpPr>
        <p:spPr>
          <a:xfrm>
            <a:off x="388434" y="1134714"/>
            <a:ext cx="6668148" cy="495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 grid Consumptions</a:t>
            </a:r>
          </a:p>
          <a:p>
            <a:pPr lvl="1"/>
            <a:r>
              <a:rPr lang="en-US" dirty="0"/>
              <a:t>Concert, Festivals, Construction Sites</a:t>
            </a:r>
          </a:p>
          <a:p>
            <a:r>
              <a:rPr lang="en-US" dirty="0"/>
              <a:t>Inefficient off-grid solutions</a:t>
            </a:r>
          </a:p>
          <a:p>
            <a:r>
              <a:rPr lang="en-US" dirty="0"/>
              <a:t>Use of fossil fuel for remote activities</a:t>
            </a:r>
          </a:p>
          <a:p>
            <a:r>
              <a:rPr lang="en-US" dirty="0"/>
              <a:t>Noise and environmental Concerns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200" dirty="0"/>
              <a:t>8000 festivals in Germany alone emitting </a:t>
            </a:r>
            <a:r>
              <a:rPr lang="en-US" sz="2000" b="1" i="1" dirty="0">
                <a:solidFill>
                  <a:srgbClr val="C00000"/>
                </a:solidFill>
              </a:rPr>
              <a:t>5 million ton CO2 per year.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0FF321-402B-4BEC-A43E-01E1787E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1110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DC1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24AC8-7959-46DA-9AB5-4904EF8C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93C906-E34E-4365-9B62-05B8B0CABBD0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B39A50-76E6-4995-9E7C-21EBB81F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5171" y="119743"/>
            <a:ext cx="5266324" cy="6002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Revenue Streams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47EFD-63B0-4304-92C5-CFABE6E9E8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07" y="1297662"/>
            <a:ext cx="7042385" cy="39765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6FD25-1E5C-41F6-BDBD-5927C5FD9686}"/>
              </a:ext>
            </a:extLst>
          </p:cNvPr>
          <p:cNvSpPr txBox="1"/>
          <p:nvPr/>
        </p:nvSpPr>
        <p:spPr>
          <a:xfrm>
            <a:off x="707923" y="1297662"/>
            <a:ext cx="38149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revenue streams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Frequency reserve:</a:t>
            </a:r>
          </a:p>
          <a:p>
            <a:r>
              <a:rPr lang="en-US" sz="2000" dirty="0"/>
              <a:t> 	Capacity price = 30$/kW</a:t>
            </a:r>
          </a:p>
          <a:p>
            <a:r>
              <a:rPr lang="en-US" sz="2000" dirty="0"/>
              <a:t>	4 Winter Months</a:t>
            </a:r>
          </a:p>
          <a:p>
            <a:r>
              <a:rPr lang="en-US" sz="2000" dirty="0"/>
              <a:t>	Cycle utilization = 50%</a:t>
            </a:r>
          </a:p>
          <a:p>
            <a:pPr marL="342900" indent="-342900">
              <a:buAutoNum type="arabicPeriod" startAt="2"/>
            </a:pPr>
            <a:r>
              <a:rPr lang="en-US" sz="2000" dirty="0"/>
              <a:t>Off-grid market</a:t>
            </a:r>
          </a:p>
          <a:p>
            <a:r>
              <a:rPr lang="en-US" sz="2000" dirty="0"/>
              <a:t>	Price = 0.6$/kWh</a:t>
            </a:r>
          </a:p>
          <a:p>
            <a:r>
              <a:rPr lang="en-US" sz="2000" dirty="0"/>
              <a:t>	 Cycle utilization = 50%</a:t>
            </a:r>
          </a:p>
          <a:p>
            <a:r>
              <a:rPr lang="en-US" sz="2000" dirty="0"/>
              <a:t>3. Capital </a:t>
            </a:r>
          </a:p>
          <a:p>
            <a:r>
              <a:rPr lang="en-US" sz="2000" dirty="0"/>
              <a:t>	Cost of battery = 1.3 mil.$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7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DC1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24AC8-7959-46DA-9AB5-4904EF8C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93C906-E34E-4365-9B62-05B8B0CABBD0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9C598-450A-490C-98A2-8A2B2A16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23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5F41304-6272-42D4-9F30-4BDD2BBE8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93197ED-3A3B-4D04-833E-829DC071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34" y="265654"/>
            <a:ext cx="5707565" cy="86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Problem # 2</a:t>
            </a:r>
          </a:p>
        </p:txBody>
      </p:sp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EDD31C99-E972-4B80-8233-5DA46291CC46}"/>
              </a:ext>
            </a:extLst>
          </p:cNvPr>
          <p:cNvSpPr txBox="1">
            <a:spLocks/>
          </p:cNvSpPr>
          <p:nvPr/>
        </p:nvSpPr>
        <p:spPr>
          <a:xfrm>
            <a:off x="388434" y="1134714"/>
            <a:ext cx="10660566" cy="495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 Curtailment</a:t>
            </a:r>
          </a:p>
          <a:p>
            <a:pPr lvl="2"/>
            <a:r>
              <a:rPr lang="en-GB" dirty="0"/>
              <a:t>Wind curtailment is the reduction in electricity generation below the full capacity of wind farm. It represents a significant loss in economic and energy efficiency.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Wind energy is Highly Variable and Unpredictable</a:t>
            </a:r>
          </a:p>
          <a:p>
            <a:r>
              <a:rPr lang="en-US" dirty="0"/>
              <a:t>Inefficient Grid capacity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“Full potential of wind energy is not being utilized”</a:t>
            </a:r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0FF321-402B-4BEC-A43E-01E1787E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2740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5F41304-6272-42D4-9F30-4BDD2BBE8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93197ED-3A3B-4D04-833E-829DC071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34" y="265654"/>
            <a:ext cx="5707565" cy="86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Problem # 2</a:t>
            </a:r>
          </a:p>
        </p:txBody>
      </p:sp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EDD31C99-E972-4B80-8233-5DA46291CC46}"/>
              </a:ext>
            </a:extLst>
          </p:cNvPr>
          <p:cNvSpPr txBox="1">
            <a:spLocks/>
          </p:cNvSpPr>
          <p:nvPr/>
        </p:nvSpPr>
        <p:spPr>
          <a:xfrm>
            <a:off x="388434" y="1134714"/>
            <a:ext cx="10660566" cy="495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0FF321-402B-4BEC-A43E-01E1787E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C906-E34E-4365-9B62-05B8B0CABBD0}" type="slidenum">
              <a:rPr lang="aa-ET" smtClean="0"/>
              <a:t>4</a:t>
            </a:fld>
            <a:endParaRPr lang="aa-ET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435BEF-83E4-4A0A-B717-0C42713E6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555875"/>
              </p:ext>
            </p:extLst>
          </p:nvPr>
        </p:nvGraphicFramePr>
        <p:xfrm>
          <a:off x="571702" y="1336475"/>
          <a:ext cx="5197728" cy="3213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D454BC-966D-47F7-99DB-C7188E6F68E5}"/>
              </a:ext>
            </a:extLst>
          </p:cNvPr>
          <p:cNvSpPr txBox="1"/>
          <p:nvPr/>
        </p:nvSpPr>
        <p:spPr>
          <a:xfrm>
            <a:off x="2340429" y="5225143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Increasing penetration of renewable energy leads to increased curtailment due to insufficient grid capacity. </a:t>
            </a:r>
            <a:endParaRPr lang="en-BE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289B801-BFDB-44C8-96BB-F6C75F6FB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417812"/>
              </p:ext>
            </p:extLst>
          </p:nvPr>
        </p:nvGraphicFramePr>
        <p:xfrm>
          <a:off x="6157864" y="1336474"/>
          <a:ext cx="4716965" cy="3116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528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9">
            <a:extLst>
              <a:ext uri="{FF2B5EF4-FFF2-40B4-BE49-F238E27FC236}">
                <a16:creationId xmlns:a16="http://schemas.microsoft.com/office/drawing/2014/main" id="{3D8EB342-7AE1-46F6-82E3-7454055ABB52}"/>
              </a:ext>
            </a:extLst>
          </p:cNvPr>
          <p:cNvSpPr txBox="1">
            <a:spLocks/>
          </p:cNvSpPr>
          <p:nvPr/>
        </p:nvSpPr>
        <p:spPr>
          <a:xfrm>
            <a:off x="0" y="125769"/>
            <a:ext cx="5344612" cy="869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Business Model / Our Service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9FB392-A103-4C79-9956-3EE9B75D0FC0}"/>
              </a:ext>
            </a:extLst>
          </p:cNvPr>
          <p:cNvCxnSpPr/>
          <p:nvPr/>
        </p:nvCxnSpPr>
        <p:spPr>
          <a:xfrm>
            <a:off x="1248052" y="5772440"/>
            <a:ext cx="910481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48052" y="999732"/>
            <a:ext cx="9104811" cy="4709651"/>
            <a:chOff x="7070177" y="18983765"/>
            <a:chExt cx="16494048" cy="748074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DA7D01-81AE-4C9C-8FD4-E88D42269CDA}"/>
                </a:ext>
              </a:extLst>
            </p:cNvPr>
            <p:cNvGrpSpPr/>
            <p:nvPr/>
          </p:nvGrpSpPr>
          <p:grpSpPr>
            <a:xfrm>
              <a:off x="7070177" y="18983765"/>
              <a:ext cx="15683470" cy="7480742"/>
              <a:chOff x="275808" y="0"/>
              <a:chExt cx="9865719" cy="5170997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15D7761-518F-4632-BE13-14F22AFB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4016" y="0"/>
                <a:ext cx="742044" cy="742044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E0ACBC5-C707-4031-813D-357D6B6F7787}"/>
                  </a:ext>
                </a:extLst>
              </p:cNvPr>
              <p:cNvGrpSpPr/>
              <p:nvPr/>
            </p:nvGrpSpPr>
            <p:grpSpPr>
              <a:xfrm>
                <a:off x="275808" y="185439"/>
                <a:ext cx="9865719" cy="4985558"/>
                <a:chOff x="275808" y="185439"/>
                <a:chExt cx="9865719" cy="4985558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E1807AE5-64F0-4F42-ABA4-5B2AA5D2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808" y="1920589"/>
                  <a:ext cx="1406652" cy="1406652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58ED348F-0D76-4778-BEF9-B586D032DD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4553" y="2934757"/>
                  <a:ext cx="1147763" cy="1147763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FA506BBC-012E-487B-8733-949A4E378DB6}"/>
                    </a:ext>
                  </a:extLst>
                </p:cNvPr>
                <p:cNvPicPr/>
                <p:nvPr/>
              </p:nvPicPr>
              <p:blipFill rotWithShape="1"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522" t="33461" r="1073" b="34093"/>
                <a:stretch/>
              </p:blipFill>
              <p:spPr bwMode="auto">
                <a:xfrm>
                  <a:off x="1557642" y="1920589"/>
                  <a:ext cx="1226820" cy="1147763"/>
                </a:xfrm>
                <a:prstGeom prst="rect">
                  <a:avLst/>
                </a:prstGeom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C0950A35-C302-424B-B230-25C654C466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74077" y="1824762"/>
                  <a:ext cx="4159828" cy="2190843"/>
                </a:xfrm>
                <a:prstGeom prst="rect">
                  <a:avLst/>
                </a:prstGeom>
              </p:spPr>
            </p:pic>
            <p:sp>
              <p:nvSpPr>
                <p:cNvPr id="42" name="Arrow: Curved Down 67">
                  <a:extLst>
                    <a:ext uri="{FF2B5EF4-FFF2-40B4-BE49-F238E27FC236}">
                      <a16:creationId xmlns:a16="http://schemas.microsoft.com/office/drawing/2014/main" id="{9BACC28F-E01F-4165-9E2E-99BDD298A979}"/>
                    </a:ext>
                  </a:extLst>
                </p:cNvPr>
                <p:cNvSpPr/>
                <p:nvPr/>
              </p:nvSpPr>
              <p:spPr>
                <a:xfrm>
                  <a:off x="1766455" y="724787"/>
                  <a:ext cx="8375072" cy="1088477"/>
                </a:xfrm>
                <a:prstGeom prst="curvedDownArrow">
                  <a:avLst>
                    <a:gd name="adj1" fmla="val 22817"/>
                    <a:gd name="adj2" fmla="val 57826"/>
                    <a:gd name="adj3" fmla="val 32763"/>
                  </a:avLst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aa-E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Arrow: Curved Down 68">
                  <a:extLst>
                    <a:ext uri="{FF2B5EF4-FFF2-40B4-BE49-F238E27FC236}">
                      <a16:creationId xmlns:a16="http://schemas.microsoft.com/office/drawing/2014/main" id="{986E73A4-9A10-4467-904C-89A5F2F5822C}"/>
                    </a:ext>
                  </a:extLst>
                </p:cNvPr>
                <p:cNvSpPr/>
                <p:nvPr/>
              </p:nvSpPr>
              <p:spPr>
                <a:xfrm rot="10800000">
                  <a:off x="1682460" y="4082520"/>
                  <a:ext cx="8375072" cy="1088477"/>
                </a:xfrm>
                <a:prstGeom prst="curvedDownArrow">
                  <a:avLst>
                    <a:gd name="adj1" fmla="val 22817"/>
                    <a:gd name="adj2" fmla="val 57826"/>
                    <a:gd name="adj3" fmla="val 32763"/>
                  </a:avLst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aa-ET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7EAB356C-8AC2-4C16-89B8-4BC730CE5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4024" y="4364325"/>
                  <a:ext cx="799819" cy="799819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D56F2CB4-6665-4B0D-8764-96766CF47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704" t="12657" r="-1054" b="10282"/>
                <a:stretch/>
              </p:blipFill>
              <p:spPr>
                <a:xfrm rot="5400000">
                  <a:off x="6064754" y="4431302"/>
                  <a:ext cx="446809" cy="801603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BDF61F42-3045-4BF8-AE82-8B3FEC455E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78" r="76588" b="15014"/>
                <a:stretch/>
              </p:blipFill>
              <p:spPr>
                <a:xfrm rot="5400000">
                  <a:off x="5502625" y="67672"/>
                  <a:ext cx="446809" cy="68234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" name="Group 29"/>
            <p:cNvGrpSpPr/>
            <p:nvPr/>
          </p:nvGrpSpPr>
          <p:grpSpPr>
            <a:xfrm>
              <a:off x="21576315" y="21736426"/>
              <a:ext cx="1987910" cy="2559079"/>
              <a:chOff x="21612264" y="21987166"/>
              <a:chExt cx="1987910" cy="2559079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77613" y="21987166"/>
                <a:ext cx="1552508" cy="2559079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20121" y="22905186"/>
                <a:ext cx="980053" cy="161547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12264" y="23591165"/>
                <a:ext cx="576051" cy="9495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136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4401-0A11-49F0-AD89-D31EBBB4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Wind Curtailment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EA86-CB2F-49E8-95F8-0685359A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527717"/>
            <a:ext cx="12009863" cy="496515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B0F5AC-3948-4F88-AD91-7DAC72C3B4A7}"/>
              </a:ext>
            </a:extLst>
          </p:cNvPr>
          <p:cNvGraphicFramePr>
            <a:graphicFrameLocks noGrp="1"/>
          </p:cNvGraphicFramePr>
          <p:nvPr/>
        </p:nvGraphicFramePr>
        <p:xfrm>
          <a:off x="1193180" y="2111007"/>
          <a:ext cx="9411630" cy="39615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89318">
                  <a:extLst>
                    <a:ext uri="{9D8B030D-6E8A-4147-A177-3AD203B41FA5}">
                      <a16:colId xmlns:a16="http://schemas.microsoft.com/office/drawing/2014/main" val="97511543"/>
                    </a:ext>
                  </a:extLst>
                </a:gridCol>
                <a:gridCol w="3052104">
                  <a:extLst>
                    <a:ext uri="{9D8B030D-6E8A-4147-A177-3AD203B41FA5}">
                      <a16:colId xmlns:a16="http://schemas.microsoft.com/office/drawing/2014/main" val="213822132"/>
                    </a:ext>
                  </a:extLst>
                </a:gridCol>
                <a:gridCol w="2769428">
                  <a:extLst>
                    <a:ext uri="{9D8B030D-6E8A-4147-A177-3AD203B41FA5}">
                      <a16:colId xmlns:a16="http://schemas.microsoft.com/office/drawing/2014/main" val="1065231359"/>
                    </a:ext>
                  </a:extLst>
                </a:gridCol>
                <a:gridCol w="2400780">
                  <a:extLst>
                    <a:ext uri="{9D8B030D-6E8A-4147-A177-3AD203B41FA5}">
                      <a16:colId xmlns:a16="http://schemas.microsoft.com/office/drawing/2014/main" val="3706884392"/>
                    </a:ext>
                  </a:extLst>
                </a:gridCol>
              </a:tblGrid>
              <a:tr h="14174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Curtailment duration in 2017 (hours)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power of each turbine (MWh)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curtailed energy (MWh)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434868"/>
                  </a:ext>
                </a:extLst>
              </a:tr>
              <a:tr h="5899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16,469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80530"/>
                  </a:ext>
                </a:extLst>
              </a:tr>
              <a:tr h="516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3,356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92,626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2800465"/>
                  </a:ext>
                </a:extLst>
              </a:tr>
              <a:tr h="5899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169,895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130069"/>
                  </a:ext>
                </a:extLst>
              </a:tr>
              <a:tr h="8480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2,856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197,111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243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1F506-8E9F-4F6F-AE95-883BA3A8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B51-0E26-43FE-9BF8-264D95F48C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90B8D02-71C8-49D1-BC11-E653C0CB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42" y="406470"/>
            <a:ext cx="4878658" cy="6132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8860E-6B9C-4670-BF77-7F03621CECDD}"/>
              </a:ext>
            </a:extLst>
          </p:cNvPr>
          <p:cNvSpPr txBox="1"/>
          <p:nvPr/>
        </p:nvSpPr>
        <p:spPr>
          <a:xfrm>
            <a:off x="838200" y="188173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BC60C-442A-48A6-946D-6CA9CD23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B51-0E26-43FE-9BF8-264D95F48C9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4D72C-D26C-41F2-A0B9-FAB01A8EA128}"/>
              </a:ext>
            </a:extLst>
          </p:cNvPr>
          <p:cNvSpPr txBox="1"/>
          <p:nvPr/>
        </p:nvSpPr>
        <p:spPr>
          <a:xfrm>
            <a:off x="3990166" y="6205309"/>
            <a:ext cx="2484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GIS Map of interesting wind farms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1A594C-2A49-4167-8474-BA6D40B5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069A-914D-4B11-8A8E-A701128A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Curtailment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D658-2646-4C15-9CE9-7F12E7F6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Total duration of curtailment = </a:t>
            </a:r>
            <a:r>
              <a:rPr lang="en-US" dirty="0">
                <a:solidFill>
                  <a:srgbClr val="FF0000"/>
                </a:solidFill>
              </a:rPr>
              <a:t>2831 hours (32 %)</a:t>
            </a:r>
          </a:p>
          <a:p>
            <a:pPr>
              <a:lnSpc>
                <a:spcPct val="200000"/>
              </a:lnSpc>
            </a:pPr>
            <a:r>
              <a:rPr lang="en-US" dirty="0"/>
              <a:t>Total energy curtailed = </a:t>
            </a:r>
            <a:r>
              <a:rPr lang="en-US" dirty="0">
                <a:solidFill>
                  <a:srgbClr val="FF0000"/>
                </a:solidFill>
              </a:rPr>
              <a:t>134 GWh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7F0D-FFF9-4F62-8C4A-7A65BF1A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B51-0E26-43FE-9BF8-264D95F48C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F2F2-D690-45D7-9203-D305E818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Curtailment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CF50-8C0C-4770-8A2F-650BD228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Monthly curtailment profile            Daily Average Curtailment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F8974-4FC5-41B6-9051-79FBC32BE4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60267"/>
            <a:ext cx="4383616" cy="26634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673A1-FE66-4023-AD7C-A326A678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B51-0E26-43FE-9BF8-264D95F48C96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524E3-EB23-4AF0-AFC2-3124773968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091" y="2669551"/>
            <a:ext cx="4063433" cy="2663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A6DB65-077C-4C9E-8650-084DB39DF664}"/>
              </a:ext>
            </a:extLst>
          </p:cNvPr>
          <p:cNvSpPr txBox="1"/>
          <p:nvPr/>
        </p:nvSpPr>
        <p:spPr>
          <a:xfrm>
            <a:off x="7525305" y="5358690"/>
            <a:ext cx="2464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Daily Average Curtailment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8EB7F-D407-4066-B416-F88319283FF9}"/>
              </a:ext>
            </a:extLst>
          </p:cNvPr>
          <p:cNvSpPr txBox="1"/>
          <p:nvPr/>
        </p:nvSpPr>
        <p:spPr>
          <a:xfrm>
            <a:off x="1578745" y="5358690"/>
            <a:ext cx="2143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Monthly Curtailment Profile</a:t>
            </a:r>
          </a:p>
        </p:txBody>
      </p:sp>
    </p:spTree>
    <p:extLst>
      <p:ext uri="{BB962C8B-B14F-4D97-AF65-F5344CB8AC3E}">
        <p14:creationId xmlns:p14="http://schemas.microsoft.com/office/powerpoint/2010/main" val="33610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648</Words>
  <Application>Microsoft Office PowerPoint</Application>
  <PresentationFormat>Widescreen</PresentationFormat>
  <Paragraphs>180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– Wind Curtailment</vt:lpstr>
      <vt:lpstr>PowerPoint Presentation</vt:lpstr>
      <vt:lpstr>Calculating Curtailment Profile</vt:lpstr>
      <vt:lpstr>Calculating Curtailment Profile</vt:lpstr>
      <vt:lpstr>Marketing Strategy – customer segment</vt:lpstr>
      <vt:lpstr>Marketing Strategy – customer segment</vt:lpstr>
      <vt:lpstr>Marketing Strategy – customer segment  </vt:lpstr>
      <vt:lpstr>Construction Market Insights</vt:lpstr>
      <vt:lpstr>Marketing strategy – Pricing Analysis</vt:lpstr>
      <vt:lpstr>Marketing strategy – Pricing strategy</vt:lpstr>
      <vt:lpstr>Market strategy – customer outreach</vt:lpstr>
      <vt:lpstr>Market strategy – customer outreach</vt:lpstr>
      <vt:lpstr>Competitors Analysis</vt:lpstr>
      <vt:lpstr>Competitors Analysis</vt:lpstr>
      <vt:lpstr>Revenue Streams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Abid</dc:creator>
  <cp:lastModifiedBy>Hassan Abid</cp:lastModifiedBy>
  <cp:revision>73</cp:revision>
  <cp:lastPrinted>2018-12-20T17:24:07Z</cp:lastPrinted>
  <dcterms:created xsi:type="dcterms:W3CDTF">2018-12-16T13:44:55Z</dcterms:created>
  <dcterms:modified xsi:type="dcterms:W3CDTF">2020-02-17T15:40:22Z</dcterms:modified>
</cp:coreProperties>
</file>