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  <p:sldMasterId id="2147483649" r:id="rId3"/>
  </p:sldMasterIdLst>
  <p:notesMasterIdLst>
    <p:notesMasterId r:id="rId24"/>
  </p:notesMasterIdLst>
  <p:sldIdLst>
    <p:sldId id="256" r:id="rId4"/>
    <p:sldId id="257" r:id="rId5"/>
    <p:sldId id="258" r:id="rId6"/>
    <p:sldId id="273" r:id="rId7"/>
    <p:sldId id="272" r:id="rId8"/>
    <p:sldId id="259" r:id="rId9"/>
    <p:sldId id="260" r:id="rId10"/>
    <p:sldId id="262" r:id="rId11"/>
    <p:sldId id="276" r:id="rId12"/>
    <p:sldId id="263" r:id="rId13"/>
    <p:sldId id="277" r:id="rId14"/>
    <p:sldId id="264" r:id="rId15"/>
    <p:sldId id="278" r:id="rId16"/>
    <p:sldId id="274" r:id="rId17"/>
    <p:sldId id="281" r:id="rId18"/>
    <p:sldId id="275" r:id="rId19"/>
    <p:sldId id="268" r:id="rId20"/>
    <p:sldId id="282" r:id="rId21"/>
    <p:sldId id="269" r:id="rId22"/>
    <p:sldId id="280" r:id="rId2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59"/>
    <a:srgbClr val="F2F2F2"/>
    <a:srgbClr val="FF7900"/>
    <a:srgbClr val="860000"/>
    <a:srgbClr val="C14FA9"/>
    <a:srgbClr val="005776"/>
    <a:srgbClr val="0085B4"/>
    <a:srgbClr val="724830"/>
    <a:srgbClr val="C03D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  <p:guide pos="29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5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4278313" y="0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6C5D0B13-0BBA-49CB-B4DB-F106DBB97E76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644CF9-2765-43EA-9126-AC1C9B8C507A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de-DE" sz="1400" smtClean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8BED40E-69D2-473C-A848-3468F9758E4F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74384E-384D-467C-8D19-8C6C5579447E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de-DE" sz="1400" smtClean="0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05B372D-DA55-4917-9C63-67863E93338B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EE7A70-8E5C-4362-AD1E-B095D58E5E6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de-DE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23202EE-3FE4-4260-A316-57D6091A4A50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481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EE7A70-8E5C-4362-AD1E-B095D58E5E6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de-DE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23202EE-3FE4-4260-A316-57D6091A4A50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750709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7678B4-A6BD-46F4-8F61-319EAFF9F86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de-DE" sz="140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853674B-C4B4-4F64-8F07-C3256527DC47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5EF0F6-62A9-41C2-BDE3-B5DDF9F78DD4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de-DE" sz="1400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CFF46E7-4329-4599-A195-B8CC84A0895A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644CF9-2765-43EA-9126-AC1C9B8C507A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de-DE" sz="1400" smtClean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8BED40E-69D2-473C-A848-3468F9758E4F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66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1CB275-0A2E-4521-AA0E-FDEC4FA61873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de-DE" sz="1400" smtClean="0"/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499D93A-B8B8-47D7-A978-1093409668F7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0C301-4B02-443A-8F49-2F1E93CAF256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de-DE" sz="1400" smtClean="0"/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5B5D849-E45F-464A-ADF7-81B2B427D512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F55857-144B-4DC5-931B-9D2F0DC1DB30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de-DE" sz="1400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812800"/>
            <a:ext cx="5322887" cy="39925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2500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EE7A70-8E5C-4362-AD1E-B095D58E5E6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de-DE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23202EE-3FE4-4260-A316-57D6091A4A50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7613A6-D422-492E-B63E-8EA8E59D474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de-DE" sz="140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4C41977-7DE0-4CBF-AC1B-2217274B92D1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EE7A70-8E5C-4362-AD1E-B095D58E5E6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de-DE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23202EE-3FE4-4260-A316-57D6091A4A50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97415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2B9E75-3D47-4A93-B6C8-5D0734B7E93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de-DE" sz="1400" smtClean="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763895C-7239-45CF-A668-8C8A7A619DDB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EE7A70-8E5C-4362-AD1E-B095D58E5E61}" type="slidenum">
              <a:rPr lang="en-US" altLang="de-DE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de-DE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23202EE-3FE4-4260-A316-57D6091A4A50}" type="slidenum">
              <a:rPr lang="en-US" altLang="de-DE" sz="1400">
                <a:cs typeface="DejaVu Sans" panose="020B0603030804020204" pitchFamily="34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de-DE" sz="1400">
              <a:cs typeface="DejaVu Sans" panose="020B0603030804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8724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3050"/>
            <a:ext cx="2052637" cy="5289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05513" cy="52895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5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4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9075" cy="39576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4963"/>
            <a:ext cx="4029075" cy="39576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5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5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75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1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3050"/>
            <a:ext cx="2052637" cy="5289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05513" cy="52895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1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9075" cy="39576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4963"/>
            <a:ext cx="4029075" cy="39576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2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2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6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7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455613" cy="5180013"/>
          </a:xfrm>
          <a:prstGeom prst="rect">
            <a:avLst/>
          </a:prstGeom>
          <a:solidFill>
            <a:srgbClr val="FF7900">
              <a:alpha val="6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5959475"/>
            <a:ext cx="9142413" cy="896938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56325"/>
            <a:ext cx="12938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905000"/>
            <a:ext cx="455613" cy="9128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2819400"/>
            <a:ext cx="455613" cy="3138488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1524000"/>
            <a:ext cx="455613" cy="36560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3124200"/>
            <a:ext cx="455613" cy="7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381000"/>
            <a:ext cx="455613" cy="74613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5876925"/>
            <a:ext cx="455613" cy="80963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6781800"/>
            <a:ext cx="9142413" cy="74613"/>
          </a:xfrm>
          <a:prstGeom prst="rect">
            <a:avLst/>
          </a:prstGeom>
          <a:solidFill>
            <a:srgbClr val="0074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0" y="0"/>
            <a:ext cx="455613" cy="4556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1219200"/>
            <a:ext cx="455613" cy="1508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5257800"/>
            <a:ext cx="455613" cy="1508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pic>
        <p:nvPicPr>
          <p:cNvPr id="1039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342063"/>
            <a:ext cx="6873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10550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04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055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455613" cy="5180013"/>
          </a:xfrm>
          <a:prstGeom prst="rect">
            <a:avLst/>
          </a:prstGeom>
          <a:solidFill>
            <a:srgbClr val="FF7900">
              <a:alpha val="6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5959475"/>
            <a:ext cx="9142413" cy="896938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56325"/>
            <a:ext cx="12938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05000"/>
            <a:ext cx="455613" cy="9128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2819400"/>
            <a:ext cx="455613" cy="3138488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1524000"/>
            <a:ext cx="455613" cy="36560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0" y="3124200"/>
            <a:ext cx="455613" cy="7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0" y="381000"/>
            <a:ext cx="455613" cy="74613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0" y="5876925"/>
            <a:ext cx="455613" cy="80963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0" y="6781800"/>
            <a:ext cx="9142413" cy="74613"/>
          </a:xfrm>
          <a:prstGeom prst="rect">
            <a:avLst/>
          </a:prstGeom>
          <a:solidFill>
            <a:srgbClr val="0074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0" y="0"/>
            <a:ext cx="455613" cy="4556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0" y="1219200"/>
            <a:ext cx="455613" cy="1508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62" name="Rectangle 13"/>
          <p:cNvSpPr>
            <a:spLocks noChangeArrowheads="1"/>
          </p:cNvSpPr>
          <p:nvPr/>
        </p:nvSpPr>
        <p:spPr bwMode="auto">
          <a:xfrm>
            <a:off x="0" y="5257800"/>
            <a:ext cx="455613" cy="150813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pic>
        <p:nvPicPr>
          <p:cNvPr id="2063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342063"/>
            <a:ext cx="6873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6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10550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065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055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899592" y="3930906"/>
            <a:ext cx="4464496" cy="201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288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Blerta Hamzallari	Marco Klamke </a:t>
            </a:r>
            <a:endParaRPr lang="de-DE" altLang="de-DE" sz="16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Felix Griesau		Simon Heinke </a:t>
            </a:r>
          </a:p>
          <a:p>
            <a:pPr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Julius Lerm		Sugandha Sachdeva          </a:t>
            </a:r>
          </a:p>
          <a:p>
            <a:pPr eaLnBrk="1">
              <a:lnSpc>
                <a:spcPct val="150000"/>
              </a:lnSpc>
              <a:spcBef>
                <a:spcPct val="0"/>
              </a:spcBef>
              <a:buClrTx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Lars Debor		Petros Simidyan  </a:t>
            </a:r>
          </a:p>
          <a:p>
            <a:pPr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6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6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8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spcBef>
                <a:spcPct val="0"/>
              </a:spcBef>
              <a:buClrTx/>
              <a:buFontTx/>
              <a:buNone/>
            </a:pP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  <a:p>
            <a:pPr eaLnBrk="1">
              <a:spcBef>
                <a:spcPct val="0"/>
              </a:spcBef>
              <a:buClrTx/>
              <a:buFontTx/>
              <a:buNone/>
            </a:pP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  <a:p>
            <a:pPr eaLnBrk="1">
              <a:spcBef>
                <a:spcPct val="0"/>
              </a:spcBef>
              <a:buClrTx/>
              <a:buFontTx/>
              <a:buNone/>
            </a:pP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428942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259821"/>
            <a:ext cx="7776864" cy="23083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1"/>
            <a:r>
              <a:rPr lang="de-DE" altLang="de-DE" sz="7200" b="1" dirty="0" smtClean="0">
                <a:solidFill>
                  <a:srgbClr val="FF7900"/>
                </a:solidFill>
                <a:latin typeface="+mj-lt"/>
                <a:ea typeface="ＭＳ Ｐゴシック" panose="020B0600070205080204" pitchFamily="34" charset="-128"/>
              </a:rPr>
              <a:t>Real-Time Mesh Utilities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344062" y="4562018"/>
            <a:ext cx="3404402" cy="1067096"/>
          </a:xfrm>
          <a:prstGeom prst="rect">
            <a:avLst/>
          </a:prstGeom>
          <a:solidFill>
            <a:srgbClr val="FF7900"/>
          </a:solidFill>
          <a:ln>
            <a:solidFill>
              <a:schemeClr val="dk1"/>
            </a:solidFill>
          </a:ln>
          <a:effectLst/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de-DE" sz="2000" b="1" dirty="0" smtClean="0">
                <a:solidFill>
                  <a:srgbClr val="F2F2F2"/>
                </a:solidFill>
              </a:rPr>
              <a:t>Multithreaded iterative </a:t>
            </a:r>
            <a:r>
              <a:rPr lang="en-US" altLang="de-DE" sz="2000" b="1" dirty="0" err="1" smtClean="0">
                <a:solidFill>
                  <a:srgbClr val="F2F2F2"/>
                </a:solidFill>
              </a:rPr>
              <a:t>Dijkstra</a:t>
            </a:r>
            <a:endParaRPr lang="en-US" altLang="de-DE" sz="2000" b="1" dirty="0">
              <a:solidFill>
                <a:srgbClr val="F2F2F2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6" y="1926595"/>
            <a:ext cx="349885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Freeform 4"/>
          <p:cNvSpPr>
            <a:spLocks noChangeArrowheads="1"/>
          </p:cNvSpPr>
          <p:nvPr/>
        </p:nvSpPr>
        <p:spPr bwMode="auto">
          <a:xfrm>
            <a:off x="2460623" y="2420571"/>
            <a:ext cx="384175" cy="384175"/>
          </a:xfrm>
          <a:custGeom>
            <a:avLst/>
            <a:gdLst>
              <a:gd name="T0" fmla="*/ 1080752573 w 21600"/>
              <a:gd name="T1" fmla="*/ 0 h 21600"/>
              <a:gd name="T2" fmla="*/ 316520982 w 21600"/>
              <a:gd name="T3" fmla="*/ 316520982 h 21600"/>
              <a:gd name="T4" fmla="*/ 0 w 21600"/>
              <a:gd name="T5" fmla="*/ 1080752573 h 21600"/>
              <a:gd name="T6" fmla="*/ 316520982 w 21600"/>
              <a:gd name="T7" fmla="*/ 1844978454 h 21600"/>
              <a:gd name="T8" fmla="*/ 1080752573 w 21600"/>
              <a:gd name="T9" fmla="*/ 2147483646 h 21600"/>
              <a:gd name="T10" fmla="*/ 1844978454 w 21600"/>
              <a:gd name="T11" fmla="*/ 1844978454 h 21600"/>
              <a:gd name="T12" fmla="*/ 2147483646 w 21600"/>
              <a:gd name="T13" fmla="*/ 1080752573 h 21600"/>
              <a:gd name="T14" fmla="*/ 1844978454 w 21600"/>
              <a:gd name="T15" fmla="*/ 31652098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491" name="TextBox 10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B782842-655C-4A16-9926-E99D1149653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10</a:t>
            </a:fld>
            <a:endParaRPr lang="de-DE" altLang="de-DE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173037"/>
            <a:ext cx="9144000" cy="12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SCDC</a:t>
            </a:r>
          </a:p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30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 2</a:t>
            </a:r>
            <a:endParaRPr lang="de-DE" altLang="de-DE" sz="30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8476" y="5444448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Todo insert cool images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344062" y="2304008"/>
            <a:ext cx="3404402" cy="1961058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</a:gradFill>
          <a:ln>
            <a:solidFill>
              <a:schemeClr val="dk1"/>
            </a:solidFill>
          </a:ln>
          <a:effectLst/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de-DE" sz="2000" dirty="0" smtClean="0"/>
              <a:t>Folded surface</a:t>
            </a:r>
          </a:p>
          <a:p>
            <a:pPr marL="342900" indent="-34290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de-DE" sz="2000" dirty="0" smtClean="0"/>
              <a:t>Distance between 2 vertices?</a:t>
            </a:r>
          </a:p>
          <a:p>
            <a:pPr marL="342900" indent="-34290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de-DE" sz="2000" dirty="0" smtClean="0"/>
              <a:t>Euclidian distance inaccurate</a:t>
            </a:r>
            <a:endParaRPr lang="en-US" altLang="de-DE" sz="2000" dirty="0"/>
          </a:p>
        </p:txBody>
      </p:sp>
      <p:sp>
        <p:nvSpPr>
          <p:cNvPr id="18" name="Isosceles Triangle 17"/>
          <p:cNvSpPr/>
          <p:nvPr/>
        </p:nvSpPr>
        <p:spPr bwMode="auto">
          <a:xfrm rot="5400000">
            <a:off x="5449297" y="4752354"/>
            <a:ext cx="184941" cy="211342"/>
          </a:xfrm>
          <a:prstGeom prst="triangle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https://camo.githubusercontent.com/34879d690f5e3eadee628a05ae7cb4c20b567892/687474703a2f2f7777772e6d6e652d6370702e6f72672f77702d636f6e74656e742f75706c6f6164732f323031362f30362f4d4e452d4350505f4769744875625f4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370263"/>
            <a:ext cx="51117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850900" y="1141413"/>
            <a:ext cx="7848600" cy="46672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203200" algn="ctr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altLang="de-DE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23925" y="1820863"/>
            <a:ext cx="18288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Sensor</a:t>
            </a:r>
            <a:b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Mapping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820863" y="3008313"/>
            <a:ext cx="914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SCDC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12825" y="3994150"/>
            <a:ext cx="1736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Interpolation</a:t>
            </a:r>
          </a:p>
        </p:txBody>
      </p:sp>
      <p:sp>
        <p:nvSpPr>
          <p:cNvPr id="14347" name="TextBox 23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6648547-7500-400B-89F5-89A97B3A278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11</a:t>
            </a:fld>
            <a:endParaRPr lang="de-DE" altLang="de-DE"/>
          </a:p>
        </p:txBody>
      </p:sp>
      <p:sp>
        <p:nvSpPr>
          <p:cNvPr id="14351" name="Down Arrow Callout 87"/>
          <p:cNvSpPr>
            <a:spLocks noChangeArrowheads="1"/>
          </p:cNvSpPr>
          <p:nvPr/>
        </p:nvSpPr>
        <p:spPr bwMode="auto">
          <a:xfrm>
            <a:off x="4672013" y="3392488"/>
            <a:ext cx="3457575" cy="1081087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754563" y="3475038"/>
            <a:ext cx="1463675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Distance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588125" y="34750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>
                <a:solidFill>
                  <a:srgbClr val="F2F2F2"/>
                </a:solidFill>
              </a:rPr>
              <a:t>Function</a:t>
            </a:r>
          </a:p>
        </p:txBody>
      </p:sp>
      <p:sp>
        <p:nvSpPr>
          <p:cNvPr id="14354" name="Down Arrow Callout 91"/>
          <p:cNvSpPr>
            <a:spLocks noChangeArrowheads="1"/>
          </p:cNvSpPr>
          <p:nvPr/>
        </p:nvSpPr>
        <p:spPr bwMode="auto">
          <a:xfrm>
            <a:off x="3787775" y="2387600"/>
            <a:ext cx="3457575" cy="1081088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3870325" y="2470150"/>
            <a:ext cx="1463675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Sensors on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Mesh</a:t>
            </a:r>
          </a:p>
        </p:txBody>
      </p:sp>
      <p:sp>
        <p:nvSpPr>
          <p:cNvPr id="94" name="Rectangle 11"/>
          <p:cNvSpPr>
            <a:spLocks noChangeArrowheads="1"/>
          </p:cNvSpPr>
          <p:nvPr/>
        </p:nvSpPr>
        <p:spPr bwMode="auto">
          <a:xfrm>
            <a:off x="5703888" y="2470150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sp>
        <p:nvSpPr>
          <p:cNvPr id="14357" name="Down Arrow Callout 94"/>
          <p:cNvSpPr>
            <a:spLocks noChangeArrowheads="1"/>
          </p:cNvSpPr>
          <p:nvPr/>
        </p:nvSpPr>
        <p:spPr bwMode="auto">
          <a:xfrm>
            <a:off x="2876550" y="1385888"/>
            <a:ext cx="3455988" cy="1081087"/>
          </a:xfrm>
          <a:prstGeom prst="downArrowCallout">
            <a:avLst>
              <a:gd name="adj1" fmla="val 25012"/>
              <a:gd name="adj2" fmla="val 25012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2959100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 smtClean="0">
                <a:solidFill>
                  <a:schemeClr val="bg1">
                    <a:lumMod val="95000"/>
                  </a:schemeClr>
                </a:solidFill>
              </a:rPr>
              <a:t>Sensors</a:t>
            </a:r>
            <a:endParaRPr lang="en-US" altLang="de-DE" sz="1600" b="1" dirty="0">
              <a:solidFill>
                <a:schemeClr val="tx1"/>
              </a:solidFill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4792663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cxnSp>
        <p:nvCxnSpPr>
          <p:cNvPr id="14360" name="Straight Arrow Connector 62"/>
          <p:cNvCxnSpPr>
            <a:cxnSpLocks noChangeShapeType="1"/>
            <a:stCxn id="8205" idx="3"/>
          </p:cNvCxnSpPr>
          <p:nvPr/>
        </p:nvCxnSpPr>
        <p:spPr bwMode="auto">
          <a:xfrm>
            <a:off x="2752725" y="2205038"/>
            <a:ext cx="1387475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Straight Arrow Connector 104"/>
          <p:cNvCxnSpPr>
            <a:cxnSpLocks noChangeShapeType="1"/>
            <a:stCxn id="8206" idx="3"/>
          </p:cNvCxnSpPr>
          <p:nvPr/>
        </p:nvCxnSpPr>
        <p:spPr bwMode="auto">
          <a:xfrm>
            <a:off x="2735263" y="3213100"/>
            <a:ext cx="227488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Straight Arrow Connector 105"/>
          <p:cNvCxnSpPr>
            <a:cxnSpLocks noChangeShapeType="1"/>
            <a:stCxn id="8207" idx="3"/>
          </p:cNvCxnSpPr>
          <p:nvPr/>
        </p:nvCxnSpPr>
        <p:spPr bwMode="auto">
          <a:xfrm>
            <a:off x="2749550" y="4198938"/>
            <a:ext cx="3117850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64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5220072" y="3804581"/>
                <a:ext cx="3528392" cy="1944216"/>
              </a:xfrm>
              <a:prstGeom prst="rect">
                <a:avLst/>
              </a:prstGeom>
              <a:solidFill>
                <a:srgbClr val="FF7900"/>
              </a:solidFill>
              <a:ln>
                <a:solidFill>
                  <a:schemeClr val="dk1"/>
                </a:solidFill>
              </a:ln>
              <a:effectLst/>
            </p:spPr>
            <p:txBody>
              <a:bodyPr lIns="90000" tIns="60840" rIns="90000" bIns="45000"/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marL="342900" indent="-342900" eaLnBrk="1">
                  <a:lnSpc>
                    <a:spcPct val="15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Char char="•"/>
                </a:pPr>
                <a:r>
                  <a:rPr lang="en-US" altLang="de-DE" sz="2000" b="1" dirty="0" smtClean="0">
                    <a:solidFill>
                      <a:srgbClr val="F2F2F2"/>
                    </a:solidFill>
                  </a:rPr>
                  <a:t>Weight matrix (</a:t>
                </a:r>
                <a14:m>
                  <m:oMath xmlns:m="http://schemas.openxmlformats.org/officeDocument/2006/math">
                    <m:r>
                      <a:rPr lang="de-DE" sz="2000" b="1" i="1" smtClean="0">
                        <a:solidFill>
                          <a:srgbClr val="F2F2F2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de-DE" sz="2000" b="1" dirty="0" smtClean="0">
                    <a:solidFill>
                      <a:srgbClr val="F2F2F2"/>
                    </a:solidFill>
                  </a:rPr>
                  <a:t>)</a:t>
                </a:r>
              </a:p>
              <a:p>
                <a:pPr marL="342900" indent="-342900" eaLnBrk="1">
                  <a:lnSpc>
                    <a:spcPct val="15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Char char="•"/>
                </a:pPr>
                <a:r>
                  <a:rPr lang="en-US" altLang="de-DE" sz="2000" b="1" dirty="0" smtClean="0">
                    <a:solidFill>
                      <a:srgbClr val="F2F2F2"/>
                    </a:solidFill>
                  </a:rPr>
                  <a:t>Multiplication calculate the wanted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</a:rPr>
                          <m:t>𝒇𝒖𝒍𝒍</m:t>
                        </m:r>
                      </m:sub>
                    </m:sSub>
                    <m:r>
                      <a:rPr lang="de-DE" sz="2000" b="1" i="1" smtClean="0">
                        <a:solidFill>
                          <a:srgbClr val="F2F2F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1" i="1" smtClean="0">
                        <a:solidFill>
                          <a:srgbClr val="F2F2F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2000" b="1" i="1" smtClean="0">
                        <a:solidFill>
                          <a:srgbClr val="F2F2F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2000" b="1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2F2F2"/>
                            </a:solidFill>
                            <a:latin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de-DE" sz="2000" b="1" dirty="0" smtClean="0">
                    <a:solidFill>
                      <a:srgbClr val="F2F2F2"/>
                    </a:solidFill>
                  </a:rPr>
                  <a:t>)</a:t>
                </a:r>
                <a:endParaRPr lang="de-DE" sz="2000" b="1" dirty="0">
                  <a:solidFill>
                    <a:srgbClr val="F2F2F2"/>
                  </a:solidFill>
                </a:endParaRPr>
              </a:p>
              <a:p>
                <a:pPr marL="342900" indent="-342900" eaLnBrk="1">
                  <a:lnSpc>
                    <a:spcPct val="15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Char char="•"/>
                </a:pPr>
                <a:endParaRPr lang="en-US" altLang="de-DE" sz="2000" b="1" dirty="0">
                  <a:solidFill>
                    <a:srgbClr val="F2F2F2"/>
                  </a:solidFill>
                </a:endParaRPr>
              </a:p>
            </p:txBody>
          </p:sp>
        </mc:Choice>
        <mc:Fallback xmlns="">
          <p:sp>
            <p:nvSpPr>
              <p:cNvPr id="16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3804581"/>
                <a:ext cx="3528392" cy="1944216"/>
              </a:xfrm>
              <a:prstGeom prst="rect">
                <a:avLst/>
              </a:prstGeom>
              <a:blipFill>
                <a:blip r:embed="rId3"/>
                <a:stretch>
                  <a:fillRect l="-1377" b="-3427"/>
                </a:stretch>
              </a:blipFill>
              <a:ln>
                <a:solidFill>
                  <a:schemeClr val="dk1"/>
                </a:solidFill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5220072" y="1994357"/>
                <a:ext cx="3528392" cy="1536155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  <a:tint val="66000"/>
                      <a:satMod val="160000"/>
                      <a:alpha val="64000"/>
                    </a:schemeClr>
                  </a:gs>
                  <a:gs pos="50000">
                    <a:schemeClr val="bg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bg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3500000" scaled="1"/>
              </a:gradFill>
              <a:ln>
                <a:solidFill>
                  <a:schemeClr val="dk1"/>
                </a:solidFill>
              </a:ln>
              <a:effectLst/>
            </p:spPr>
            <p:txBody>
              <a:bodyPr lIns="90000" tIns="60840" rIns="90000" bIns="45000"/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marL="342900" indent="-342900" eaLnBrk="1">
                  <a:lnSpc>
                    <a:spcPct val="107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en-US" altLang="de-DE" sz="2000" dirty="0" smtClean="0"/>
                  <a:t>Activity at certain points given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en-US" altLang="de-DE" sz="2000" dirty="0" smtClean="0"/>
                  <a:t>)</a:t>
                </a:r>
              </a:p>
              <a:p>
                <a:pPr marL="342900" indent="-342900" eaLnBrk="1">
                  <a:lnSpc>
                    <a:spcPct val="107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en-US" altLang="de-DE" sz="2000" dirty="0" smtClean="0"/>
                  <a:t>Activity at all points wanted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𝒇𝒖𝒍𝒍</m:t>
                        </m:r>
                      </m:sub>
                    </m:sSub>
                  </m:oMath>
                </a14:m>
                <a:r>
                  <a:rPr lang="en-US" altLang="de-DE" sz="2000" dirty="0" smtClean="0"/>
                  <a:t>)</a:t>
                </a:r>
                <a:endParaRPr lang="en-US" altLang="de-DE" sz="2000" dirty="0"/>
              </a:p>
            </p:txBody>
          </p:sp>
        </mc:Choice>
        <mc:Fallback xmlns="">
          <p:sp>
            <p:nvSpPr>
              <p:cNvPr id="17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1994357"/>
                <a:ext cx="3528392" cy="1536155"/>
              </a:xfrm>
              <a:prstGeom prst="rect">
                <a:avLst/>
              </a:prstGeom>
              <a:blipFill>
                <a:blip r:embed="rId4"/>
                <a:stretch>
                  <a:fillRect l="-1377" t="-787"/>
                </a:stretch>
              </a:blipFill>
              <a:ln>
                <a:solidFill>
                  <a:schemeClr val="dk1"/>
                </a:solidFill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/>
          <p:cNvSpPr/>
          <p:nvPr/>
        </p:nvSpPr>
        <p:spPr bwMode="auto">
          <a:xfrm rot="5400000">
            <a:off x="5305280" y="4026495"/>
            <a:ext cx="184941" cy="211342"/>
          </a:xfrm>
          <a:prstGeom prst="triangle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36427"/>
            <a:ext cx="2419350" cy="193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9C10EA34-64FF-4339-A3A5-1821D011D675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12</a:t>
            </a:fld>
            <a:endParaRPr lang="de-DE" altLang="de-DE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0" y="173037"/>
            <a:ext cx="9144000" cy="12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Interpolation</a:t>
            </a:r>
          </a:p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30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 3</a:t>
            </a:r>
            <a:endParaRPr lang="de-DE" altLang="de-DE" sz="30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0225" y="1691766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Todo insert cool images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5400000">
            <a:off x="5305280" y="4486078"/>
            <a:ext cx="184941" cy="211342"/>
          </a:xfrm>
          <a:prstGeom prst="triangle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https://camo.githubusercontent.com/34879d690f5e3eadee628a05ae7cb4c20b567892/687474703a2f2f7777772e6d6e652d6370702e6f72672f77702d636f6e74656e742f75706c6f6164732f323031362f30362f4d4e452d4350505f4769744875625f4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370263"/>
            <a:ext cx="51117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850900" y="1141413"/>
            <a:ext cx="7848600" cy="46672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203200" algn="ctr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altLang="de-DE"/>
          </a:p>
        </p:txBody>
      </p:sp>
      <p:cxnSp>
        <p:nvCxnSpPr>
          <p:cNvPr id="14340" name="Elbow Connector 82"/>
          <p:cNvCxnSpPr>
            <a:cxnSpLocks noChangeShapeType="1"/>
          </p:cNvCxnSpPr>
          <p:nvPr/>
        </p:nvCxnSpPr>
        <p:spPr bwMode="auto">
          <a:xfrm rot="10800000" flipH="1" flipV="1">
            <a:off x="5668963" y="4716463"/>
            <a:ext cx="280987" cy="233362"/>
          </a:xfrm>
          <a:prstGeom prst="bentConnector4">
            <a:avLst>
              <a:gd name="adj1" fmla="val -150745"/>
              <a:gd name="adj2" fmla="val 304111"/>
            </a:avLst>
          </a:prstGeom>
          <a:ln w="95250">
            <a:solidFill>
              <a:srgbClr val="003359"/>
            </a:solidFill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Features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668963" y="4479925"/>
            <a:ext cx="1463675" cy="457200"/>
          </a:xfrm>
          <a:prstGeom prst="rect">
            <a:avLst/>
          </a:prstGeom>
          <a:solidFill>
            <a:srgbClr val="F2F2F2"/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Weight matrix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23925" y="1820863"/>
            <a:ext cx="18288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>
                <a:solidFill>
                  <a:srgbClr val="003359"/>
                </a:solidFill>
                <a:ea typeface="ＭＳ Ｐゴシック" panose="020B0600070205080204" pitchFamily="34" charset="-128"/>
              </a:rPr>
              <a:t>Sensor</a:t>
            </a:r>
            <a:br>
              <a:rPr lang="de-DE" altLang="de-DE" sz="2000" b="1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>
                <a:solidFill>
                  <a:srgbClr val="003359"/>
                </a:solidFill>
                <a:ea typeface="ＭＳ Ｐゴシック" panose="020B0600070205080204" pitchFamily="34" charset="-128"/>
              </a:rPr>
              <a:t>Mapping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820863" y="3008313"/>
            <a:ext cx="914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>
                <a:solidFill>
                  <a:srgbClr val="003359"/>
                </a:solidFill>
                <a:ea typeface="ＭＳ Ｐゴシック" panose="020B0600070205080204" pitchFamily="34" charset="-128"/>
              </a:rPr>
              <a:t>SCDC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12825" y="3994150"/>
            <a:ext cx="1736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Interpolation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012826" y="4822825"/>
            <a:ext cx="17399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Signal</a:t>
            </a:r>
            <a:b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Interpolation</a:t>
            </a:r>
          </a:p>
        </p:txBody>
      </p:sp>
      <p:sp>
        <p:nvSpPr>
          <p:cNvPr id="14347" name="TextBox 23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6648547-7500-400B-89F5-89A97B3A278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13</a:t>
            </a:fld>
            <a:endParaRPr lang="de-DE" altLang="de-DE"/>
          </a:p>
        </p:txBody>
      </p:sp>
      <p:cxnSp>
        <p:nvCxnSpPr>
          <p:cNvPr id="14349" name="Straight Connector 40"/>
          <p:cNvCxnSpPr>
            <a:cxnSpLocks noChangeShapeType="1"/>
          </p:cNvCxnSpPr>
          <p:nvPr/>
        </p:nvCxnSpPr>
        <p:spPr bwMode="auto">
          <a:xfrm>
            <a:off x="6084888" y="4937125"/>
            <a:ext cx="914400" cy="914400"/>
          </a:xfrm>
          <a:prstGeom prst="line">
            <a:avLst/>
          </a:prstGeom>
          <a:noFill/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0" name="Rounded Rectangle 51"/>
          <p:cNvSpPr>
            <a:spLocks noChangeArrowheads="1"/>
          </p:cNvSpPr>
          <p:nvPr/>
        </p:nvSpPr>
        <p:spPr bwMode="auto">
          <a:xfrm>
            <a:off x="5767388" y="4840288"/>
            <a:ext cx="365125" cy="101600"/>
          </a:xfrm>
          <a:prstGeom prst="roundRect">
            <a:avLst>
              <a:gd name="adj" fmla="val 16667"/>
            </a:avLst>
          </a:prstGeom>
          <a:solidFill>
            <a:srgbClr val="00B8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4351" name="Down Arrow Callout 87"/>
          <p:cNvSpPr>
            <a:spLocks noChangeArrowheads="1"/>
          </p:cNvSpPr>
          <p:nvPr/>
        </p:nvSpPr>
        <p:spPr bwMode="auto">
          <a:xfrm>
            <a:off x="4672013" y="3392488"/>
            <a:ext cx="3457575" cy="1081087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754563" y="3475038"/>
            <a:ext cx="1463675" cy="457200"/>
          </a:xfrm>
          <a:prstGeom prst="rect">
            <a:avLst/>
          </a:prstGeom>
          <a:solidFill>
            <a:srgbClr val="F2F2F2"/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Distance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588125" y="34750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>
                <a:solidFill>
                  <a:srgbClr val="F2F2F2"/>
                </a:solidFill>
              </a:rPr>
              <a:t>Function</a:t>
            </a:r>
          </a:p>
        </p:txBody>
      </p:sp>
      <p:sp>
        <p:nvSpPr>
          <p:cNvPr id="14354" name="Down Arrow Callout 91"/>
          <p:cNvSpPr>
            <a:spLocks noChangeArrowheads="1"/>
          </p:cNvSpPr>
          <p:nvPr/>
        </p:nvSpPr>
        <p:spPr bwMode="auto">
          <a:xfrm>
            <a:off x="3787775" y="2387600"/>
            <a:ext cx="3457575" cy="1081088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3870325" y="2470150"/>
            <a:ext cx="1463675" cy="457200"/>
          </a:xfrm>
          <a:prstGeom prst="rect">
            <a:avLst/>
          </a:prstGeom>
          <a:solidFill>
            <a:srgbClr val="F2F2F2"/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Sensors on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Mesh</a:t>
            </a:r>
          </a:p>
        </p:txBody>
      </p:sp>
      <p:sp>
        <p:nvSpPr>
          <p:cNvPr id="94" name="Rectangle 11"/>
          <p:cNvSpPr>
            <a:spLocks noChangeArrowheads="1"/>
          </p:cNvSpPr>
          <p:nvPr/>
        </p:nvSpPr>
        <p:spPr bwMode="auto">
          <a:xfrm>
            <a:off x="5703888" y="2470150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sp>
        <p:nvSpPr>
          <p:cNvPr id="14357" name="Down Arrow Callout 94"/>
          <p:cNvSpPr>
            <a:spLocks noChangeArrowheads="1"/>
          </p:cNvSpPr>
          <p:nvPr/>
        </p:nvSpPr>
        <p:spPr bwMode="auto">
          <a:xfrm>
            <a:off x="2876550" y="1385888"/>
            <a:ext cx="3455988" cy="1081087"/>
          </a:xfrm>
          <a:prstGeom prst="downArrowCallout">
            <a:avLst>
              <a:gd name="adj1" fmla="val 25012"/>
              <a:gd name="adj2" fmla="val 25012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2959100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 smtClean="0">
                <a:solidFill>
                  <a:schemeClr val="bg1">
                    <a:lumMod val="95000"/>
                  </a:schemeClr>
                </a:solidFill>
              </a:rPr>
              <a:t>Sensors</a:t>
            </a:r>
            <a:endParaRPr lang="en-US" altLang="de-DE" sz="1600" b="1" dirty="0">
              <a:solidFill>
                <a:schemeClr val="tx1"/>
              </a:solidFill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4792663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cxnSp>
        <p:nvCxnSpPr>
          <p:cNvPr id="14360" name="Straight Arrow Connector 62"/>
          <p:cNvCxnSpPr>
            <a:cxnSpLocks noChangeShapeType="1"/>
            <a:stCxn id="8205" idx="3"/>
          </p:cNvCxnSpPr>
          <p:nvPr/>
        </p:nvCxnSpPr>
        <p:spPr bwMode="auto">
          <a:xfrm>
            <a:off x="2752725" y="2205038"/>
            <a:ext cx="1387475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Straight Arrow Connector 104"/>
          <p:cNvCxnSpPr>
            <a:cxnSpLocks noChangeShapeType="1"/>
            <a:stCxn id="8206" idx="3"/>
          </p:cNvCxnSpPr>
          <p:nvPr/>
        </p:nvCxnSpPr>
        <p:spPr bwMode="auto">
          <a:xfrm>
            <a:off x="2735263" y="3213100"/>
            <a:ext cx="227488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Straight Arrow Connector 105"/>
          <p:cNvCxnSpPr>
            <a:cxnSpLocks noChangeShapeType="1"/>
            <a:stCxn id="8207" idx="3"/>
          </p:cNvCxnSpPr>
          <p:nvPr/>
        </p:nvCxnSpPr>
        <p:spPr bwMode="auto">
          <a:xfrm>
            <a:off x="2749550" y="4198938"/>
            <a:ext cx="3117850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Straight Arrow Connector 106"/>
          <p:cNvCxnSpPr>
            <a:cxnSpLocks noChangeShapeType="1"/>
            <a:stCxn id="8212" idx="3"/>
          </p:cNvCxnSpPr>
          <p:nvPr/>
        </p:nvCxnSpPr>
        <p:spPr bwMode="auto">
          <a:xfrm flipV="1">
            <a:off x="2752725" y="5203825"/>
            <a:ext cx="2136775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65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73037"/>
            <a:ext cx="9144000" cy="12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SensorDataTreeItem</a:t>
            </a:r>
          </a:p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30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 4</a:t>
            </a:r>
            <a:endParaRPr lang="de-DE" altLang="de-DE" sz="30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5013176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Todo insert basic tree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Plus veranschaulichung der Datenströme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https://camo.githubusercontent.com/34879d690f5e3eadee628a05ae7cb4c20b567892/687474703a2f2f7777772e6d6e652d6370702e6f72672f77702d636f6e74656e742f75706c6f6164732f323031362f30362f4d4e452d4350505f4769744875625f4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370263"/>
            <a:ext cx="51117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850900" y="1141413"/>
            <a:ext cx="7848600" cy="46672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203200" algn="ctr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altLang="de-DE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Features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668963" y="4479925"/>
            <a:ext cx="1463675" cy="457200"/>
          </a:xfrm>
          <a:prstGeom prst="rect">
            <a:avLst/>
          </a:prstGeom>
          <a:solidFill>
            <a:srgbClr val="F2F2F2"/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Weight matrix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23925" y="1820863"/>
            <a:ext cx="18288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Sensor</a:t>
            </a:r>
            <a:b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Mapping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820863" y="3008313"/>
            <a:ext cx="914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>
                <a:solidFill>
                  <a:srgbClr val="003359"/>
                </a:solidFill>
                <a:ea typeface="ＭＳ Ｐゴシック" panose="020B0600070205080204" pitchFamily="34" charset="-128"/>
              </a:rPr>
              <a:t>SCDC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12825" y="3994150"/>
            <a:ext cx="1736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Interpolation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012826" y="4822825"/>
            <a:ext cx="17399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Signal</a:t>
            </a:r>
            <a:b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Interpolation</a:t>
            </a:r>
          </a:p>
        </p:txBody>
      </p:sp>
      <p:sp>
        <p:nvSpPr>
          <p:cNvPr id="14347" name="TextBox 23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6648547-7500-400B-89F5-89A97B3A278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15</a:t>
            </a:fld>
            <a:endParaRPr lang="de-DE" altLang="de-DE"/>
          </a:p>
        </p:txBody>
      </p:sp>
      <p:cxnSp>
        <p:nvCxnSpPr>
          <p:cNvPr id="14349" name="Straight Connector 40"/>
          <p:cNvCxnSpPr>
            <a:cxnSpLocks noChangeShapeType="1"/>
          </p:cNvCxnSpPr>
          <p:nvPr/>
        </p:nvCxnSpPr>
        <p:spPr bwMode="auto">
          <a:xfrm>
            <a:off x="6084888" y="4937125"/>
            <a:ext cx="914400" cy="914400"/>
          </a:xfrm>
          <a:prstGeom prst="line">
            <a:avLst/>
          </a:prstGeom>
          <a:noFill/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0" name="Rounded Rectangle 51"/>
          <p:cNvSpPr>
            <a:spLocks noChangeArrowheads="1"/>
          </p:cNvSpPr>
          <p:nvPr/>
        </p:nvSpPr>
        <p:spPr bwMode="auto">
          <a:xfrm>
            <a:off x="5767388" y="4840288"/>
            <a:ext cx="365125" cy="101600"/>
          </a:xfrm>
          <a:prstGeom prst="roundRect">
            <a:avLst>
              <a:gd name="adj" fmla="val 16667"/>
            </a:avLst>
          </a:prstGeom>
          <a:solidFill>
            <a:srgbClr val="00B8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4351" name="Down Arrow Callout 87"/>
          <p:cNvSpPr>
            <a:spLocks noChangeArrowheads="1"/>
          </p:cNvSpPr>
          <p:nvPr/>
        </p:nvSpPr>
        <p:spPr bwMode="auto">
          <a:xfrm>
            <a:off x="4672013" y="3392488"/>
            <a:ext cx="3457575" cy="1081087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754563" y="3475038"/>
            <a:ext cx="1463675" cy="457200"/>
          </a:xfrm>
          <a:prstGeom prst="rect">
            <a:avLst/>
          </a:prstGeom>
          <a:solidFill>
            <a:srgbClr val="F2F2F2"/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Distance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588125" y="34750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>
                <a:solidFill>
                  <a:srgbClr val="F2F2F2"/>
                </a:solidFill>
              </a:rPr>
              <a:t>Function</a:t>
            </a:r>
          </a:p>
        </p:txBody>
      </p:sp>
      <p:sp>
        <p:nvSpPr>
          <p:cNvPr id="14354" name="Down Arrow Callout 91"/>
          <p:cNvSpPr>
            <a:spLocks noChangeArrowheads="1"/>
          </p:cNvSpPr>
          <p:nvPr/>
        </p:nvSpPr>
        <p:spPr bwMode="auto">
          <a:xfrm>
            <a:off x="3787775" y="2387600"/>
            <a:ext cx="3457575" cy="1081088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3870325" y="2470150"/>
            <a:ext cx="1463675" cy="457200"/>
          </a:xfrm>
          <a:prstGeom prst="rect">
            <a:avLst/>
          </a:prstGeom>
          <a:solidFill>
            <a:srgbClr val="F2F2F2"/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Sensors on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Mesh</a:t>
            </a:r>
          </a:p>
        </p:txBody>
      </p:sp>
      <p:sp>
        <p:nvSpPr>
          <p:cNvPr id="94" name="Rectangle 11"/>
          <p:cNvSpPr>
            <a:spLocks noChangeArrowheads="1"/>
          </p:cNvSpPr>
          <p:nvPr/>
        </p:nvSpPr>
        <p:spPr bwMode="auto">
          <a:xfrm>
            <a:off x="5703888" y="2470150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sp>
        <p:nvSpPr>
          <p:cNvPr id="14357" name="Down Arrow Callout 94"/>
          <p:cNvSpPr>
            <a:spLocks noChangeArrowheads="1"/>
          </p:cNvSpPr>
          <p:nvPr/>
        </p:nvSpPr>
        <p:spPr bwMode="auto">
          <a:xfrm>
            <a:off x="2876550" y="1385888"/>
            <a:ext cx="3455988" cy="1081087"/>
          </a:xfrm>
          <a:prstGeom prst="downArrowCallout">
            <a:avLst>
              <a:gd name="adj1" fmla="val 25012"/>
              <a:gd name="adj2" fmla="val 25012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2959100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 smtClean="0">
                <a:solidFill>
                  <a:schemeClr val="bg1">
                    <a:lumMod val="95000"/>
                  </a:schemeClr>
                </a:solidFill>
              </a:rPr>
              <a:t>Sensors</a:t>
            </a:r>
            <a:endParaRPr lang="en-US" altLang="de-DE" sz="1600" b="1" dirty="0">
              <a:solidFill>
                <a:schemeClr val="tx1"/>
              </a:solidFill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4792663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cxnSp>
        <p:nvCxnSpPr>
          <p:cNvPr id="14360" name="Straight Arrow Connector 62"/>
          <p:cNvCxnSpPr>
            <a:cxnSpLocks noChangeShapeType="1"/>
            <a:stCxn id="8205" idx="3"/>
          </p:cNvCxnSpPr>
          <p:nvPr/>
        </p:nvCxnSpPr>
        <p:spPr bwMode="auto">
          <a:xfrm>
            <a:off x="2752725" y="2205038"/>
            <a:ext cx="1387475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Straight Arrow Connector 104"/>
          <p:cNvCxnSpPr>
            <a:cxnSpLocks noChangeShapeType="1"/>
            <a:stCxn id="8206" idx="3"/>
          </p:cNvCxnSpPr>
          <p:nvPr/>
        </p:nvCxnSpPr>
        <p:spPr bwMode="auto">
          <a:xfrm>
            <a:off x="2735263" y="3213100"/>
            <a:ext cx="227488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Straight Arrow Connector 105"/>
          <p:cNvCxnSpPr>
            <a:cxnSpLocks noChangeShapeType="1"/>
            <a:stCxn id="8207" idx="3"/>
          </p:cNvCxnSpPr>
          <p:nvPr/>
        </p:nvCxnSpPr>
        <p:spPr bwMode="auto">
          <a:xfrm>
            <a:off x="2749550" y="4198938"/>
            <a:ext cx="3117850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Straight Arrow Connector 106"/>
          <p:cNvCxnSpPr>
            <a:cxnSpLocks noChangeShapeType="1"/>
            <a:stCxn id="8212" idx="3"/>
          </p:cNvCxnSpPr>
          <p:nvPr/>
        </p:nvCxnSpPr>
        <p:spPr bwMode="auto">
          <a:xfrm flipV="1">
            <a:off x="2752725" y="5203825"/>
            <a:ext cx="2136775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012825" y="1302544"/>
            <a:ext cx="1397794" cy="3651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de-DE" sz="2000" b="1" dirty="0" smtClean="0">
                <a:solidFill>
                  <a:srgbClr val="003359"/>
                </a:solidFill>
              </a:rPr>
              <a:t>Tree-Item</a:t>
            </a:r>
          </a:p>
        </p:txBody>
      </p:sp>
      <p:cxnSp>
        <p:nvCxnSpPr>
          <p:cNvPr id="28" name="Elbow Connector 82"/>
          <p:cNvCxnSpPr>
            <a:cxnSpLocks noChangeShapeType="1"/>
          </p:cNvCxnSpPr>
          <p:nvPr/>
        </p:nvCxnSpPr>
        <p:spPr bwMode="auto">
          <a:xfrm rot="10800000" flipH="1" flipV="1">
            <a:off x="5668963" y="4716463"/>
            <a:ext cx="280987" cy="233362"/>
          </a:xfrm>
          <a:prstGeom prst="bentConnector4">
            <a:avLst>
              <a:gd name="adj1" fmla="val -150745"/>
              <a:gd name="adj2" fmla="val 304111"/>
            </a:avLst>
          </a:prstGeom>
          <a:ln w="95250">
            <a:solidFill>
              <a:srgbClr val="003359"/>
            </a:solidFill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Software Demonstration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36675" y="1695250"/>
            <a:ext cx="7258050" cy="23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de-DE" altLang="de-DE" sz="24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features </a:t>
            </a:r>
            <a:r>
              <a:rPr lang="de-DE" altLang="de-DE" sz="2400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1, 2, 3 and 4 implemented and </a:t>
            </a:r>
            <a:r>
              <a:rPr lang="de-DE" altLang="de-DE" sz="24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operational</a:t>
            </a:r>
          </a:p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de-DE" altLang="de-DE" sz="2400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computation fast </a:t>
            </a:r>
          </a:p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de-DE" altLang="de-DE" sz="2400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integrated into existing </a:t>
            </a:r>
            <a:r>
              <a:rPr lang="de-DE" altLang="de-DE" sz="24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project</a:t>
            </a:r>
            <a:endParaRPr lang="de-DE" altLang="de-DE" sz="24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35" name="TextBox 10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4B5F9DE4-AA41-4058-8037-446286FC2F79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17</a:t>
            </a:fld>
            <a:endParaRPr lang="de-DE" altLang="de-DE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Status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Review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7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08063" y="1511300"/>
            <a:ext cx="7488237" cy="342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200" dirty="0" smtClean="0">
                <a:solidFill>
                  <a:schemeClr val="tx1"/>
                </a:solidFill>
              </a:rPr>
              <a:t>MNE-CPP is an Open-Source project</a:t>
            </a:r>
          </a:p>
          <a:p>
            <a:pPr marL="342900" indent="-342900"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200" dirty="0" smtClean="0">
                <a:solidFill>
                  <a:schemeClr val="tx1"/>
                </a:solidFill>
              </a:rPr>
              <a:t>therefore further development</a:t>
            </a:r>
          </a:p>
          <a:p>
            <a:pPr marL="342900" indent="-342900"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200" dirty="0" smtClean="0">
                <a:solidFill>
                  <a:schemeClr val="tx1"/>
                </a:solidFill>
              </a:rPr>
              <a:t>the generic features (SCDC, projecting, interpolation) will be used in other functionalities</a:t>
            </a:r>
          </a:p>
          <a:p>
            <a:pPr marL="342900" indent="-342900"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200" dirty="0" smtClean="0">
                <a:solidFill>
                  <a:schemeClr val="tx1"/>
                </a:solidFill>
              </a:rPr>
              <a:t>the code is documented as required by the project, it fits in seamlessly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de-DE" dirty="0" smtClean="0">
              <a:solidFill>
                <a:srgbClr val="800000"/>
              </a:solidFill>
            </a:endParaRPr>
          </a:p>
        </p:txBody>
      </p:sp>
      <p:pic>
        <p:nvPicPr>
          <p:cNvPr id="28676" name="Picture 5" descr="http://www.mne-cpp.org/wp-content/uploads/2016/06/MNE-CPP_GitHu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149725"/>
            <a:ext cx="2547938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A51BFFD-18AD-4429-B683-78500ABF0570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19</a:t>
            </a:fld>
            <a:endParaRPr lang="de-DE" altLang="de-DE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Outlook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646238" y="182563"/>
            <a:ext cx="60610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endParaRPr lang="de-DE" altLang="de-DE" sz="54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187450" y="1317625"/>
            <a:ext cx="56816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14350" indent="-514350" eaLnBrk="1">
              <a:lnSpc>
                <a:spcPct val="107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de-DE" altLang="de-DE" sz="3200" dirty="0" smtClean="0">
                <a:solidFill>
                  <a:schemeClr val="accent2">
                    <a:lumMod val="50000"/>
                  </a:schemeClr>
                </a:solidFill>
                <a:ea typeface="ＭＳ Ｐゴシック" panose="020B0600070205080204" pitchFamily="34" charset="-128"/>
              </a:rPr>
              <a:t>Assignment / Task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187450" y="2147888"/>
            <a:ext cx="4679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14350" indent="-51435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Features</a:t>
            </a:r>
            <a:endParaRPr lang="de-DE" altLang="de-DE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87450" y="2971800"/>
            <a:ext cx="599598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14350" indent="-51435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Software </a:t>
            </a:r>
            <a:r>
              <a:rPr lang="de-DE" altLang="de-DE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Demonstration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187450" y="3795713"/>
            <a:ext cx="4679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14350" indent="-51435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Status</a:t>
            </a:r>
            <a:endParaRPr lang="de-DE" altLang="de-DE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187450" y="4619625"/>
            <a:ext cx="4679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14350" indent="-514350" eaLnBrk="1">
              <a:lnSpc>
                <a:spcPct val="107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Outlook</a:t>
            </a:r>
            <a:endParaRPr lang="de-DE" altLang="de-DE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52" name="TextBox 9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324A9EBE-1D23-469F-A0AA-764FDAEC5555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2</a:t>
            </a:fld>
            <a:endParaRPr lang="de-DE" altLang="de-DE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Outline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899592" y="3930906"/>
            <a:ext cx="4464496" cy="201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288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Blerta Hamzallari	Marco Klamke </a:t>
            </a:r>
            <a:endParaRPr lang="de-DE" altLang="de-DE" sz="16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Felix Griesau		Simon Heinke </a:t>
            </a:r>
          </a:p>
          <a:p>
            <a:pPr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Julius Lerm		Sugandha Sachdeva          </a:t>
            </a:r>
          </a:p>
          <a:p>
            <a:pPr eaLnBrk="1">
              <a:lnSpc>
                <a:spcPct val="150000"/>
              </a:lnSpc>
              <a:spcBef>
                <a:spcPct val="0"/>
              </a:spcBef>
              <a:buClrTx/>
            </a:pPr>
            <a:r>
              <a:rPr lang="de-DE" altLang="de-DE" sz="1600" dirty="0" smtClean="0">
                <a:solidFill>
                  <a:srgbClr val="003359"/>
                </a:solidFill>
                <a:ea typeface="ＭＳ Ｐゴシック" panose="020B0600070205080204" pitchFamily="34" charset="-128"/>
              </a:rPr>
              <a:t>Lars Debor		Petros Simidyan  </a:t>
            </a:r>
          </a:p>
          <a:p>
            <a:pPr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6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6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800" dirty="0">
              <a:solidFill>
                <a:srgbClr val="003359"/>
              </a:solidFill>
              <a:ea typeface="ＭＳ Ｐゴシック" panose="020B0600070205080204" pitchFamily="34" charset="-128"/>
            </a:endParaRPr>
          </a:p>
          <a:p>
            <a:pPr eaLnBrk="1">
              <a:spcBef>
                <a:spcPct val="0"/>
              </a:spcBef>
              <a:buClrTx/>
              <a:buFontTx/>
              <a:buNone/>
            </a:pP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  <a:p>
            <a:pPr eaLnBrk="1">
              <a:spcBef>
                <a:spcPct val="0"/>
              </a:spcBef>
              <a:buClrTx/>
              <a:buFontTx/>
              <a:buNone/>
            </a:pP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  <a:p>
            <a:pPr eaLnBrk="1">
              <a:spcBef>
                <a:spcPct val="0"/>
              </a:spcBef>
              <a:buClrTx/>
              <a:buFontTx/>
              <a:buNone/>
            </a:pP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428942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259821"/>
            <a:ext cx="7776864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1"/>
            <a:r>
              <a:rPr lang="de-DE" altLang="de-DE" sz="5400" b="1" dirty="0" smtClean="0">
                <a:solidFill>
                  <a:srgbClr val="FF7900"/>
                </a:solidFill>
                <a:latin typeface="+mj-lt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644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https://c2.staticflickr.com/4/3747/13878767643_fa048de9ac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1988" r="17762" b="14086"/>
          <a:stretch/>
        </p:blipFill>
        <p:spPr bwMode="auto">
          <a:xfrm>
            <a:off x="2267744" y="1124744"/>
            <a:ext cx="4608512" cy="3479895"/>
          </a:xfrm>
          <a:prstGeom prst="rect">
            <a:avLst/>
          </a:prstGeom>
          <a:ln>
            <a:noFill/>
          </a:ln>
          <a:effectLst>
            <a:outerShdw blurRad="215900" algn="tl" rotWithShape="0">
              <a:srgbClr val="000000">
                <a:alpha val="8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Text Box 1"/>
          <p:cNvSpPr txBox="1">
            <a:spLocks noChangeArrowheads="1"/>
          </p:cNvSpPr>
          <p:nvPr/>
        </p:nvSpPr>
        <p:spPr bwMode="auto">
          <a:xfrm>
            <a:off x="755650" y="160338"/>
            <a:ext cx="79914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endParaRPr lang="de-DE" altLang="de-DE" sz="54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1108880" y="4802634"/>
            <a:ext cx="7285013" cy="93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16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7000"/>
              </a:lnSpc>
              <a:buClrTx/>
              <a:buFontTx/>
              <a:buNone/>
              <a:defRPr/>
            </a:pPr>
            <a:r>
              <a:rPr lang="de-DE" altLang="de-DE" sz="2600" b="1" dirty="0" smtClean="0">
                <a:solidFill>
                  <a:schemeClr val="accent2">
                    <a:lumMod val="50000"/>
                  </a:schemeClr>
                </a:solidFill>
                <a:ea typeface="ＭＳ Ｐゴシック" panose="020B0600070205080204" pitchFamily="34" charset="-128"/>
              </a:rPr>
              <a:t>Goal: </a:t>
            </a:r>
            <a:r>
              <a:rPr lang="de-DE" altLang="de-DE" sz="2600" dirty="0" smtClean="0">
                <a:solidFill>
                  <a:schemeClr val="accent2">
                    <a:lumMod val="50000"/>
                  </a:schemeClr>
                </a:solidFill>
                <a:ea typeface="ＭＳ Ｐゴシック" panose="020B0600070205080204" pitchFamily="34" charset="-128"/>
              </a:rPr>
              <a:t>Utilities for real-time capable interpolation and visualization of MEG/EEG sensor data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600450" y="2016125"/>
            <a:ext cx="306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altLang="de-DE" sz="1800">
              <a:solidFill>
                <a:srgbClr val="FFFFFF"/>
              </a:solidFill>
            </a:endParaRP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6DFB117-E722-49AC-B8C6-F68E7B3C55D4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</a:t>
            </a:fld>
            <a:endParaRPr lang="de-DE" altLang="de-D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Assignment/Task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s://www.mne-cpp.org/wp-content/uploads/2015/11/BR_screenshot.png"/>
          <p:cNvPicPr>
            <a:picLocks noChangeAspect="1" noChangeArrowheads="1"/>
          </p:cNvPicPr>
          <p:nvPr/>
        </p:nvPicPr>
        <p:blipFill rotWithShape="1">
          <a:blip r:embed="rId2"/>
          <a:srcRect l="16333" t="5687" r="26837" b="37329"/>
          <a:stretch/>
        </p:blipFill>
        <p:spPr bwMode="auto">
          <a:xfrm>
            <a:off x="899592" y="1052736"/>
            <a:ext cx="7777235" cy="4704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6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55B33CFA-16D0-461D-86CD-CFECFCAAEFA0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</a:t>
            </a:fld>
            <a:endParaRPr lang="de-DE" altLang="de-DE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Standard Visualization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843213" y="1700213"/>
            <a:ext cx="42497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Todo insert screenshot of disp3D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B8D35FCB-11C3-48FD-BC8A-E1BAE4A2209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</a:t>
            </a:fld>
            <a:endParaRPr lang="de-DE" altLang="de-DE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3D Visualization</a:t>
            </a:r>
            <a:endParaRPr lang="de-DE" altLang="de-DE" sz="48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3" descr="https://camo.githubusercontent.com/34879d690f5e3eadee628a05ae7cb4c20b567892/687474703a2f2f7777772e6d6e652d6370702e6f72672f77702d636f6e74656e742f75706c6f6164732f323031362f30362f4d4e452d4350505f4769744875625f4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2781300"/>
            <a:ext cx="511016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188" y="1484313"/>
            <a:ext cx="8207375" cy="36004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rgbClr val="3465A4"/>
            </a:solidFill>
            <a:round/>
            <a:headEnd/>
            <a:tailEnd/>
          </a:ln>
          <a:effectLst>
            <a:outerShdw blurRad="203200" algn="ctr" rotWithShape="0">
              <a:srgbClr val="000000">
                <a:alpha val="59000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altLang="de-DE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73138" y="1989138"/>
            <a:ext cx="2805112" cy="2592387"/>
          </a:xfrm>
          <a:prstGeom prst="rect">
            <a:avLst/>
          </a:prstGeom>
          <a:solidFill>
            <a:srgbClr val="FF7900">
              <a:alpha val="43000"/>
            </a:srgb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  <a:defRPr/>
            </a:pPr>
            <a:r>
              <a:rPr lang="en-US" altLang="de-DE" b="1" u="sng" dirty="0" smtClean="0">
                <a:solidFill>
                  <a:srgbClr val="000000"/>
                </a:solidFill>
              </a:rPr>
              <a:t>Input:</a:t>
            </a:r>
            <a:endParaRPr lang="en-US" altLang="de-DE" dirty="0" smtClean="0">
              <a:solidFill>
                <a:srgbClr val="000000"/>
              </a:solidFill>
            </a:endParaRPr>
          </a:p>
          <a:p>
            <a:pPr marL="285750" indent="-285750" eaLnBrk="1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de-DE" dirty="0" smtClean="0">
                <a:solidFill>
                  <a:srgbClr val="000000"/>
                </a:solidFill>
              </a:rPr>
              <a:t>vertices </a:t>
            </a:r>
            <a:r>
              <a:rPr lang="en-US" altLang="de-DE" dirty="0">
                <a:solidFill>
                  <a:srgbClr val="000000"/>
                </a:solidFill>
              </a:rPr>
              <a:t>(</a:t>
            </a:r>
            <a:r>
              <a:rPr lang="en-US" altLang="de-DE" dirty="0" smtClean="0">
                <a:solidFill>
                  <a:srgbClr val="000000"/>
                </a:solidFill>
              </a:rPr>
              <a:t>x, y, z</a:t>
            </a:r>
            <a:r>
              <a:rPr lang="en-US" altLang="de-DE" dirty="0">
                <a:solidFill>
                  <a:srgbClr val="000000"/>
                </a:solidFill>
              </a:rPr>
              <a:t>)</a:t>
            </a:r>
          </a:p>
          <a:p>
            <a:pPr marL="285750" indent="-285750" eaLnBrk="1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de-DE" dirty="0" err="1" smtClean="0">
                <a:solidFill>
                  <a:srgbClr val="000000"/>
                </a:solidFill>
              </a:rPr>
              <a:t>Neighbour</a:t>
            </a:r>
            <a:r>
              <a:rPr lang="en-US" altLang="de-DE" dirty="0" smtClean="0">
                <a:solidFill>
                  <a:srgbClr val="000000"/>
                </a:solidFill>
              </a:rPr>
              <a:t>-relationships</a:t>
            </a:r>
          </a:p>
          <a:p>
            <a:pPr marL="285750" indent="-285750" eaLnBrk="1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de-DE" dirty="0" smtClean="0">
                <a:solidFill>
                  <a:srgbClr val="000000"/>
                </a:solidFill>
              </a:rPr>
              <a:t>Sensor </a:t>
            </a:r>
            <a:r>
              <a:rPr lang="en-US" altLang="de-DE" dirty="0">
                <a:solidFill>
                  <a:srgbClr val="000000"/>
                </a:solidFill>
              </a:rPr>
              <a:t>points (</a:t>
            </a:r>
            <a:r>
              <a:rPr lang="en-US" altLang="de-DE" dirty="0" smtClean="0">
                <a:solidFill>
                  <a:srgbClr val="000000"/>
                </a:solidFill>
              </a:rPr>
              <a:t>x, y, z)</a:t>
            </a:r>
          </a:p>
          <a:p>
            <a:pPr marL="285750" indent="-285750" eaLnBrk="1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de-DE" dirty="0" err="1" smtClean="0">
                <a:solidFill>
                  <a:srgbClr val="000000"/>
                </a:solidFill>
              </a:rPr>
              <a:t>Sensordata</a:t>
            </a:r>
            <a:r>
              <a:rPr lang="en-US" altLang="de-DE" dirty="0" smtClean="0">
                <a:solidFill>
                  <a:srgbClr val="000000"/>
                </a:solidFill>
              </a:rPr>
              <a:t> </a:t>
            </a:r>
            <a:r>
              <a:rPr lang="en-US" altLang="de-DE" dirty="0">
                <a:solidFill>
                  <a:srgbClr val="000000"/>
                </a:solidFill>
              </a:rPr>
              <a:t>(1000hz)</a:t>
            </a:r>
          </a:p>
          <a:p>
            <a:pPr marL="285750" indent="-285750" eaLnBrk="1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endParaRPr lang="en-US" altLang="de-DE" dirty="0" smtClean="0">
              <a:solidFill>
                <a:srgbClr val="000000"/>
              </a:solidFill>
            </a:endParaRPr>
          </a:p>
          <a:p>
            <a:pPr marL="285750" indent="-285750" eaLnBrk="1">
              <a:lnSpc>
                <a:spcPct val="93000"/>
              </a:lnSpc>
              <a:buSzPct val="100000"/>
              <a:buFont typeface="Wingdings" panose="05000000000000000000" pitchFamily="2" charset="2"/>
              <a:buChar char="§"/>
              <a:defRPr/>
            </a:pPr>
            <a:endParaRPr lang="en-US" altLang="de-DE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  <a:defRPr/>
            </a:pPr>
            <a:endParaRPr lang="en-US" altLang="de-DE" dirty="0" smtClean="0">
              <a:solidFill>
                <a:srgbClr val="000000"/>
              </a:solidFill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670550" y="1989139"/>
            <a:ext cx="2809875" cy="2592386"/>
          </a:xfrm>
          <a:prstGeom prst="rect">
            <a:avLst/>
          </a:prstGeom>
          <a:solidFill>
            <a:srgbClr val="FF7900">
              <a:alpha val="43000"/>
            </a:srgb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  <a:defRPr/>
            </a:pPr>
            <a:r>
              <a:rPr lang="en-US" altLang="de-DE" b="1" u="sng" dirty="0" smtClean="0">
                <a:solidFill>
                  <a:srgbClr val="000000"/>
                </a:solidFill>
              </a:rPr>
              <a:t>Output:</a:t>
            </a:r>
            <a:endParaRPr lang="en-US" altLang="de-DE" dirty="0">
              <a:solidFill>
                <a:srgbClr val="000000"/>
              </a:solidFill>
            </a:endParaRPr>
          </a:p>
          <a:p>
            <a:pPr marL="285750" indent="-285750" eaLnBrk="1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de-DE" dirty="0" smtClean="0">
                <a:solidFill>
                  <a:srgbClr val="000000"/>
                </a:solidFill>
              </a:rPr>
              <a:t>Matrix containing intensities for every vertex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73100" y="1544638"/>
            <a:ext cx="1414463" cy="3651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de-DE" sz="2000" b="1" dirty="0" smtClean="0">
                <a:solidFill>
                  <a:schemeClr val="accent2">
                    <a:lumMod val="50000"/>
                  </a:schemeClr>
                </a:solidFill>
              </a:rPr>
              <a:t>MNE-CPP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219700" y="3284538"/>
            <a:ext cx="4508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40200" y="2781300"/>
            <a:ext cx="1079500" cy="1008063"/>
          </a:xfrm>
          <a:prstGeom prst="rect">
            <a:avLst/>
          </a:prstGeom>
          <a:solidFill>
            <a:schemeClr val="accent2">
              <a:lumMod val="50000"/>
              <a:alpha val="58000"/>
            </a:schemeClr>
          </a:solidFill>
          <a:ln w="22225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de-DE" b="1" dirty="0" smtClean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</p:txBody>
      </p: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7233C693-478E-46F6-AF29-E4B512D70618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6</a:t>
            </a:fld>
            <a:endParaRPr lang="de-DE" altLang="de-DE"/>
          </a:p>
        </p:txBody>
      </p:sp>
      <p:cxnSp>
        <p:nvCxnSpPr>
          <p:cNvPr id="12299" name="Straight Connector 3"/>
          <p:cNvCxnSpPr>
            <a:cxnSpLocks noChangeShapeType="1"/>
            <a:stCxn id="7172" idx="3"/>
            <a:endCxn id="7177" idx="1"/>
          </p:cNvCxnSpPr>
          <p:nvPr/>
        </p:nvCxnSpPr>
        <p:spPr bwMode="auto">
          <a:xfrm>
            <a:off x="3778250" y="3285332"/>
            <a:ext cx="36195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Input/Output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https://camo.githubusercontent.com/34879d690f5e3eadee628a05ae7cb4c20b567892/687474703a2f2f7777772e6d6e652d6370702e6f72672f77702d636f6e74656e742f75706c6f6164732f323031362f30362f4d4e452d4350505f4769744875625f4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370263"/>
            <a:ext cx="51117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850900" y="1141413"/>
            <a:ext cx="7848600" cy="46672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203200" algn="ctr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altLang="de-DE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23925" y="1820863"/>
            <a:ext cx="18288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Sensor</a:t>
            </a:r>
            <a:b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Mapping</a:t>
            </a:r>
          </a:p>
        </p:txBody>
      </p:sp>
      <p:sp>
        <p:nvSpPr>
          <p:cNvPr id="14347" name="TextBox 23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6648547-7500-400B-89F5-89A97B3A278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7</a:t>
            </a:fld>
            <a:endParaRPr lang="de-DE" altLang="de-DE"/>
          </a:p>
        </p:txBody>
      </p:sp>
      <p:cxnSp>
        <p:nvCxnSpPr>
          <p:cNvPr id="14349" name="Straight Connector 40"/>
          <p:cNvCxnSpPr>
            <a:cxnSpLocks noChangeShapeType="1"/>
          </p:cNvCxnSpPr>
          <p:nvPr/>
        </p:nvCxnSpPr>
        <p:spPr bwMode="auto">
          <a:xfrm>
            <a:off x="6084888" y="4937125"/>
            <a:ext cx="914400" cy="914400"/>
          </a:xfrm>
          <a:prstGeom prst="line">
            <a:avLst/>
          </a:prstGeom>
          <a:noFill/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0" name="Rounded Rectangle 51"/>
          <p:cNvSpPr>
            <a:spLocks noChangeArrowheads="1"/>
          </p:cNvSpPr>
          <p:nvPr/>
        </p:nvSpPr>
        <p:spPr bwMode="auto">
          <a:xfrm>
            <a:off x="5767388" y="4840288"/>
            <a:ext cx="365125" cy="101600"/>
          </a:xfrm>
          <a:prstGeom prst="roundRect">
            <a:avLst>
              <a:gd name="adj" fmla="val 16667"/>
            </a:avLst>
          </a:prstGeom>
          <a:solidFill>
            <a:srgbClr val="00B8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4357" name="Down Arrow Callout 94"/>
          <p:cNvSpPr>
            <a:spLocks noChangeArrowheads="1"/>
          </p:cNvSpPr>
          <p:nvPr/>
        </p:nvSpPr>
        <p:spPr bwMode="auto">
          <a:xfrm>
            <a:off x="2876550" y="1385888"/>
            <a:ext cx="3455988" cy="1081087"/>
          </a:xfrm>
          <a:prstGeom prst="downArrowCallout">
            <a:avLst>
              <a:gd name="adj1" fmla="val 25012"/>
              <a:gd name="adj2" fmla="val 25012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2959100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 smtClean="0">
                <a:solidFill>
                  <a:schemeClr val="bg1">
                    <a:lumMod val="95000"/>
                  </a:schemeClr>
                </a:solidFill>
              </a:rPr>
              <a:t>Sensors</a:t>
            </a:r>
            <a:endParaRPr lang="en-US" altLang="de-DE" sz="1600" b="1" dirty="0">
              <a:solidFill>
                <a:schemeClr val="tx1"/>
              </a:solidFill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4792663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cxnSp>
        <p:nvCxnSpPr>
          <p:cNvPr id="14360" name="Straight Arrow Connector 62"/>
          <p:cNvCxnSpPr>
            <a:cxnSpLocks noChangeShapeType="1"/>
            <a:stCxn id="8205" idx="3"/>
          </p:cNvCxnSpPr>
          <p:nvPr/>
        </p:nvCxnSpPr>
        <p:spPr bwMode="auto">
          <a:xfrm>
            <a:off x="2752725" y="2205038"/>
            <a:ext cx="1387475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reeform 1"/>
          <p:cNvSpPr>
            <a:spLocks/>
          </p:cNvSpPr>
          <p:nvPr/>
        </p:nvSpPr>
        <p:spPr bwMode="auto">
          <a:xfrm>
            <a:off x="955675" y="3335338"/>
            <a:ext cx="252413" cy="85725"/>
          </a:xfrm>
          <a:custGeom>
            <a:avLst/>
            <a:gdLst>
              <a:gd name="T0" fmla="*/ 0 w 893"/>
              <a:gd name="T1" fmla="*/ 0 h 240"/>
              <a:gd name="T2" fmla="*/ 2147483646 w 893"/>
              <a:gd name="T3" fmla="*/ 2147483646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93" h="240">
                <a:moveTo>
                  <a:pt x="0" y="0"/>
                </a:moveTo>
                <a:lnTo>
                  <a:pt x="892" y="239"/>
                </a:lnTo>
              </a:path>
            </a:pathLst>
          </a:custGeom>
          <a:noFill/>
          <a:ln w="9360" cap="flat">
            <a:solidFill>
              <a:srgbClr val="2BD27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00" y="2519363"/>
            <a:ext cx="3567112" cy="214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14400" y="3302000"/>
            <a:ext cx="80963" cy="80963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192213" y="2663825"/>
            <a:ext cx="80962" cy="80963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751388" y="2743200"/>
            <a:ext cx="95250" cy="80963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817938" y="2011363"/>
            <a:ext cx="95250" cy="80962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4479925" y="2378075"/>
            <a:ext cx="95250" cy="80963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3886200" y="2103438"/>
            <a:ext cx="46038" cy="228600"/>
          </a:xfrm>
          <a:custGeom>
            <a:avLst/>
            <a:gdLst>
              <a:gd name="T0" fmla="*/ 0 w 97"/>
              <a:gd name="T1" fmla="*/ 0 h 957"/>
              <a:gd name="T2" fmla="*/ 2147483646 w 97"/>
              <a:gd name="T3" fmla="*/ 2147483646 h 95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" h="957">
                <a:moveTo>
                  <a:pt x="0" y="0"/>
                </a:moveTo>
                <a:lnTo>
                  <a:pt x="96" y="956"/>
                </a:lnTo>
              </a:path>
            </a:pathLst>
          </a:custGeom>
          <a:noFill/>
          <a:ln w="9360" cap="flat">
            <a:solidFill>
              <a:srgbClr val="2BD27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267200" y="2438400"/>
            <a:ext cx="212725" cy="225425"/>
          </a:xfrm>
          <a:custGeom>
            <a:avLst/>
            <a:gdLst>
              <a:gd name="T0" fmla="*/ 2147483646 w 1130"/>
              <a:gd name="T1" fmla="*/ 0 h 1166"/>
              <a:gd name="T2" fmla="*/ 0 w 1130"/>
              <a:gd name="T3" fmla="*/ 2147483646 h 1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30" h="1166">
                <a:moveTo>
                  <a:pt x="1129" y="0"/>
                </a:moveTo>
                <a:lnTo>
                  <a:pt x="0" y="1165"/>
                </a:lnTo>
              </a:path>
            </a:pathLst>
          </a:custGeom>
          <a:noFill/>
          <a:ln w="9360" cap="flat">
            <a:solidFill>
              <a:srgbClr val="2BD27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4433888" y="2784475"/>
            <a:ext cx="304800" cy="258763"/>
          </a:xfrm>
          <a:custGeom>
            <a:avLst/>
            <a:gdLst>
              <a:gd name="T0" fmla="*/ 2147483646 w 845"/>
              <a:gd name="T1" fmla="*/ 0 h 717"/>
              <a:gd name="T2" fmla="*/ 0 w 845"/>
              <a:gd name="T3" fmla="*/ 2147483646 h 71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45" h="717">
                <a:moveTo>
                  <a:pt x="844" y="0"/>
                </a:moveTo>
                <a:lnTo>
                  <a:pt x="0" y="716"/>
                </a:lnTo>
              </a:path>
            </a:pathLst>
          </a:custGeom>
          <a:noFill/>
          <a:ln w="9360" cap="flat">
            <a:solidFill>
              <a:srgbClr val="2BD27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2003425" y="1800225"/>
            <a:ext cx="300038" cy="536575"/>
          </a:xfrm>
          <a:custGeom>
            <a:avLst/>
            <a:gdLst>
              <a:gd name="T0" fmla="*/ 0 w 334"/>
              <a:gd name="T1" fmla="*/ 0 h 685"/>
              <a:gd name="T2" fmla="*/ 2147483646 w 334"/>
              <a:gd name="T3" fmla="*/ 2147483646 h 6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4" h="685">
                <a:moveTo>
                  <a:pt x="0" y="0"/>
                </a:moveTo>
                <a:lnTo>
                  <a:pt x="333" y="684"/>
                </a:lnTo>
              </a:path>
            </a:pathLst>
          </a:custGeom>
          <a:noFill/>
          <a:ln w="9360" cap="flat">
            <a:solidFill>
              <a:srgbClr val="2BD27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1279525" y="2743200"/>
            <a:ext cx="155575" cy="306388"/>
          </a:xfrm>
          <a:custGeom>
            <a:avLst/>
            <a:gdLst>
              <a:gd name="T0" fmla="*/ 0 w 460"/>
              <a:gd name="T1" fmla="*/ 0 h 845"/>
              <a:gd name="T2" fmla="*/ 2147483646 w 460"/>
              <a:gd name="T3" fmla="*/ 2147483646 h 8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0" h="845">
                <a:moveTo>
                  <a:pt x="0" y="0"/>
                </a:moveTo>
                <a:lnTo>
                  <a:pt x="459" y="844"/>
                </a:lnTo>
              </a:path>
            </a:pathLst>
          </a:custGeom>
          <a:noFill/>
          <a:ln w="9360" cap="flat">
            <a:solidFill>
              <a:srgbClr val="2BD27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371600" y="3017838"/>
            <a:ext cx="182563" cy="182562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44063" y="2332038"/>
            <a:ext cx="3404401" cy="1961058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</a:gradFill>
          <a:ln>
            <a:solidFill>
              <a:schemeClr val="dk1"/>
            </a:solidFill>
          </a:ln>
          <a:effectLst/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de-DE" sz="2000" dirty="0" err="1" smtClean="0"/>
              <a:t>Sensorpoints</a:t>
            </a:r>
            <a:r>
              <a:rPr lang="en-US" altLang="de-DE" sz="2000" dirty="0" smtClean="0"/>
              <a:t> are not part of the mesh</a:t>
            </a:r>
            <a:endParaRPr lang="en-US" altLang="de-DE" sz="2000" dirty="0"/>
          </a:p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de-DE" sz="2000" dirty="0" smtClean="0"/>
              <a:t>relative </a:t>
            </a:r>
            <a:r>
              <a:rPr lang="en-US" altLang="de-DE" sz="2000" dirty="0"/>
              <a:t>position on surface unknown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1189038" y="3335338"/>
            <a:ext cx="182562" cy="182562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2230438" y="2336800"/>
            <a:ext cx="182562" cy="182563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3871913" y="2327275"/>
            <a:ext cx="182562" cy="182563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114800" y="2630488"/>
            <a:ext cx="182563" cy="182562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4297363" y="3017838"/>
            <a:ext cx="182562" cy="182562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8459" name="TextBox 26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642E45B4-0A12-43F6-975E-A5E9C525E259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</a:t>
            </a:fld>
            <a:endParaRPr lang="de-DE" altLang="de-DE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173037"/>
            <a:ext cx="9144000" cy="12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Sensor Mapping</a:t>
            </a:r>
          </a:p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3000" b="1" dirty="0" smtClean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 1</a:t>
            </a:r>
            <a:endParaRPr lang="de-DE" altLang="de-DE" sz="3000" b="1" dirty="0">
              <a:solidFill>
                <a:srgbClr val="FF79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688" y="4858025"/>
            <a:ext cx="419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TODO: Julius macht nen kopf als mesh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344062" y="4562018"/>
            <a:ext cx="3404402" cy="1067096"/>
          </a:xfrm>
          <a:prstGeom prst="rect">
            <a:avLst/>
          </a:prstGeom>
          <a:solidFill>
            <a:srgbClr val="FF7900"/>
          </a:solidFill>
          <a:ln>
            <a:solidFill>
              <a:schemeClr val="dk1"/>
            </a:solidFill>
          </a:ln>
          <a:effectLst/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de-DE" sz="2000" b="1" dirty="0" smtClean="0">
                <a:solidFill>
                  <a:srgbClr val="F2F2F2"/>
                </a:solidFill>
              </a:rPr>
              <a:t>Multithreaded linear search</a:t>
            </a:r>
            <a:endParaRPr lang="en-US" altLang="de-DE" sz="2000" b="1" dirty="0">
              <a:solidFill>
                <a:srgbClr val="F2F2F2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5449297" y="4752354"/>
            <a:ext cx="184941" cy="211342"/>
          </a:xfrm>
          <a:prstGeom prst="triangle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https://camo.githubusercontent.com/34879d690f5e3eadee628a05ae7cb4c20b567892/687474703a2f2f7777772e6d6e652d6370702e6f72672f77702d636f6e74656e742f75706c6f6164732f323031362f30362f4d4e452d4350505f4769744875625f4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370263"/>
            <a:ext cx="51117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850900" y="1141413"/>
            <a:ext cx="7848600" cy="46672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  <a:alpha val="64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203200" algn="ctr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altLang="de-DE" b="1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73038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6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de-DE" altLang="de-DE" sz="4800" b="1" dirty="0">
                <a:solidFill>
                  <a:srgbClr val="FF7900"/>
                </a:solidFill>
                <a:ea typeface="ＭＳ Ｐゴシック" panose="020B0600070205080204" pitchFamily="34" charset="-128"/>
              </a:rPr>
              <a:t>Features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23925" y="1820863"/>
            <a:ext cx="18288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Sensor</a:t>
            </a:r>
            <a:b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</a:br>
            <a:r>
              <a:rPr lang="de-DE" altLang="de-DE" sz="2000" b="1" dirty="0">
                <a:solidFill>
                  <a:srgbClr val="003359"/>
                </a:solidFill>
                <a:ea typeface="ＭＳ Ｐゴシック" panose="020B0600070205080204" pitchFamily="34" charset="-128"/>
              </a:rPr>
              <a:t>Mapping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820863" y="3008313"/>
            <a:ext cx="914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000" b="1">
                <a:solidFill>
                  <a:srgbClr val="003359"/>
                </a:solidFill>
                <a:ea typeface="ＭＳ Ｐゴシック" panose="020B0600070205080204" pitchFamily="34" charset="-128"/>
              </a:rPr>
              <a:t>SCDC</a:t>
            </a:r>
          </a:p>
        </p:txBody>
      </p:sp>
      <p:sp>
        <p:nvSpPr>
          <p:cNvPr id="14347" name="TextBox 23"/>
          <p:cNvSpPr txBox="1">
            <a:spLocks noChangeArrowheads="1"/>
          </p:cNvSpPr>
          <p:nvPr/>
        </p:nvSpPr>
        <p:spPr bwMode="auto">
          <a:xfrm>
            <a:off x="611188" y="6308725"/>
            <a:ext cx="2376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/>
              <a:t>Slide </a:t>
            </a:r>
            <a:fld id="{A6648547-7500-400B-89F5-89A97B3A278E}" type="slidenum">
              <a:rPr lang="de-DE" altLang="de-DE"/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9</a:t>
            </a:fld>
            <a:endParaRPr lang="de-DE" altLang="de-DE"/>
          </a:p>
        </p:txBody>
      </p:sp>
      <p:sp>
        <p:nvSpPr>
          <p:cNvPr id="14354" name="Down Arrow Callout 91"/>
          <p:cNvSpPr>
            <a:spLocks noChangeArrowheads="1"/>
          </p:cNvSpPr>
          <p:nvPr/>
        </p:nvSpPr>
        <p:spPr bwMode="auto">
          <a:xfrm>
            <a:off x="3787775" y="2387600"/>
            <a:ext cx="3457575" cy="1081088"/>
          </a:xfrm>
          <a:prstGeom prst="downArrowCallout">
            <a:avLst>
              <a:gd name="adj1" fmla="val 25023"/>
              <a:gd name="adj2" fmla="val 25023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3870325" y="2470150"/>
            <a:ext cx="1463675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36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Sensors on</a:t>
            </a:r>
          </a:p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 smtClean="0">
                <a:solidFill>
                  <a:schemeClr val="tx1"/>
                </a:solidFill>
              </a:rPr>
              <a:t>Mesh</a:t>
            </a:r>
          </a:p>
        </p:txBody>
      </p:sp>
      <p:sp>
        <p:nvSpPr>
          <p:cNvPr id="94" name="Rectangle 11"/>
          <p:cNvSpPr>
            <a:spLocks noChangeArrowheads="1"/>
          </p:cNvSpPr>
          <p:nvPr/>
        </p:nvSpPr>
        <p:spPr bwMode="auto">
          <a:xfrm>
            <a:off x="5703888" y="2470150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sp>
        <p:nvSpPr>
          <p:cNvPr id="14357" name="Down Arrow Callout 94"/>
          <p:cNvSpPr>
            <a:spLocks noChangeArrowheads="1"/>
          </p:cNvSpPr>
          <p:nvPr/>
        </p:nvSpPr>
        <p:spPr bwMode="auto">
          <a:xfrm>
            <a:off x="2876550" y="1385888"/>
            <a:ext cx="3455988" cy="1081087"/>
          </a:xfrm>
          <a:prstGeom prst="downArrowCallout">
            <a:avLst>
              <a:gd name="adj1" fmla="val 25012"/>
              <a:gd name="adj2" fmla="val 25012"/>
              <a:gd name="adj3" fmla="val 25000"/>
              <a:gd name="adj4" fmla="val 56380"/>
            </a:avLst>
          </a:prstGeom>
          <a:solidFill>
            <a:srgbClr val="0033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2959100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de-DE" sz="1600" b="1" dirty="0" smtClean="0">
                <a:solidFill>
                  <a:schemeClr val="bg1">
                    <a:lumMod val="95000"/>
                  </a:schemeClr>
                </a:solidFill>
              </a:rPr>
              <a:t>Sensors</a:t>
            </a:r>
            <a:endParaRPr lang="en-US" altLang="de-DE" sz="1600" b="1" dirty="0">
              <a:solidFill>
                <a:schemeClr val="tx1"/>
              </a:solidFill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4792663" y="1468438"/>
            <a:ext cx="1463675" cy="457200"/>
          </a:xfrm>
          <a:prstGeom prst="rect">
            <a:avLst/>
          </a:prstGeom>
          <a:solidFill>
            <a:srgbClr val="FF7900"/>
          </a:solidFill>
          <a:ln w="9360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  <a:defRPr/>
            </a:pPr>
            <a:r>
              <a:rPr lang="en-US" altLang="de-DE" sz="1600" b="1" dirty="0">
                <a:solidFill>
                  <a:schemeClr val="bg1">
                    <a:lumMod val="95000"/>
                  </a:schemeClr>
                </a:solidFill>
              </a:rPr>
              <a:t>Mesh</a:t>
            </a:r>
          </a:p>
        </p:txBody>
      </p:sp>
      <p:cxnSp>
        <p:nvCxnSpPr>
          <p:cNvPr id="14360" name="Straight Arrow Connector 62"/>
          <p:cNvCxnSpPr>
            <a:cxnSpLocks noChangeShapeType="1"/>
            <a:stCxn id="8205" idx="3"/>
          </p:cNvCxnSpPr>
          <p:nvPr/>
        </p:nvCxnSpPr>
        <p:spPr bwMode="auto">
          <a:xfrm>
            <a:off x="2752725" y="2205038"/>
            <a:ext cx="1387475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Straight Arrow Connector 104"/>
          <p:cNvCxnSpPr>
            <a:cxnSpLocks noChangeShapeType="1"/>
            <a:stCxn id="8206" idx="3"/>
          </p:cNvCxnSpPr>
          <p:nvPr/>
        </p:nvCxnSpPr>
        <p:spPr bwMode="auto">
          <a:xfrm>
            <a:off x="2735263" y="3213100"/>
            <a:ext cx="227488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3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6f1117b-965f-44e2-a34a-56d157a44c9a" Revision="1" Stencil="System.MyShapes" StencilVersion="1.0"/>
</Control>
</file>

<file path=customXml/itemProps1.xml><?xml version="1.0" encoding="utf-8"?>
<ds:datastoreItem xmlns:ds="http://schemas.openxmlformats.org/officeDocument/2006/customXml" ds:itemID="{C119CC58-501E-417B-B383-BBC6A49751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On-screen Show (4:3)</PresentationFormat>
  <Paragraphs>172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Cambria Math</vt:lpstr>
      <vt:lpstr>DejaVu Sans</vt:lpstr>
      <vt:lpstr>Noto Sans CJK SC Regular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Torsten Weilepp</dc:creator>
  <cp:keywords/>
  <dc:description/>
  <cp:lastModifiedBy>Felix Griesau</cp:lastModifiedBy>
  <cp:revision>458</cp:revision>
  <cp:lastPrinted>2017-06-28T14:30:04Z</cp:lastPrinted>
  <dcterms:created xsi:type="dcterms:W3CDTF">2008-09-25T07:57:29Z</dcterms:created>
  <dcterms:modified xsi:type="dcterms:W3CDTF">2017-06-28T14:38:54Z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Torsten Weilepp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1</vt:r8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</vt:r8>
  </property>
  <property fmtid="{D5CDD505-2E9C-101B-9397-08002B2CF9AE}" pid="13" name="Tfs.IsStoryboard">
    <vt:bool>true</vt:bool>
  </property>
</Properties>
</file>