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62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71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3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30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1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08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2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6F46-85A0-4A2D-B518-E5308448F94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8A3B-BE57-4225-9A47-460B16685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5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Online Datenverarbeitung von EEG/MEG für Brain-Computer-Interfaces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Wo bekommen wir den Logo her?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40" y="4162208"/>
            <a:ext cx="4582160" cy="269579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987280" y="6451600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www.mne-cpp.org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56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Integration in Disp3D</a:t>
            </a:r>
          </a:p>
          <a:p>
            <a:r>
              <a:rPr lang="en-US" dirty="0"/>
              <a:t>In order to ensure usability within the given framework MNE-CPP, the final visualization</a:t>
            </a:r>
          </a:p>
          <a:p>
            <a:r>
              <a:rPr lang="en-US" dirty="0"/>
              <a:t>must be integrated into the preexisting GUI, namely Disp3D.</a:t>
            </a:r>
          </a:p>
          <a:p>
            <a:r>
              <a:rPr lang="en-US" dirty="0"/>
              <a:t>C141 A new function must be added to the Disp3D tree model. Internally this function</a:t>
            </a:r>
          </a:p>
          <a:p>
            <a:r>
              <a:rPr lang="en-US" dirty="0"/>
              <a:t>must create a new handler.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4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Analyse, Priorisierung und Klassifizierung der Anforderungen (Muss- und Kann-Anforderungen)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2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Anforderungsanalyse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71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Grobentwurfs (mittels geeigneter Diagramme)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Vorstellung grundlegender Entwurfsentscheidungen und eventueller Entwurfsalternativen</a:t>
            </a:r>
          </a:p>
          <a:p>
            <a:r>
              <a:rPr lang="de-DE" dirty="0"/>
              <a:t>grundlegende Softwarearchitektur</a:t>
            </a:r>
          </a:p>
          <a:p>
            <a:pPr lvl="1"/>
            <a:r>
              <a:rPr lang="de-DE" dirty="0"/>
              <a:t>Vorstellung grundlegender Systemkomponenten (Struktur, grundlegendes Verhalten, Zuständigkeiten)</a:t>
            </a:r>
          </a:p>
          <a:p>
            <a:pPr lvl="1"/>
            <a:r>
              <a:rPr lang="de-DE" dirty="0"/>
              <a:t>Schnittstellen der Komponenten</a:t>
            </a:r>
          </a:p>
          <a:p>
            <a:pPr lvl="1"/>
            <a:r>
              <a:rPr lang="de-DE" dirty="0"/>
              <a:t>Beziehungen zwischen den Komponenten</a:t>
            </a:r>
          </a:p>
          <a:p>
            <a:r>
              <a:rPr lang="de-DE" dirty="0"/>
              <a:t>evtl. verwendete Architekturmuster</a:t>
            </a:r>
          </a:p>
          <a:p>
            <a:r>
              <a:rPr lang="de-DE" dirty="0"/>
              <a:t>Grobkonzept und grundlegende Softwarearchitektur</a:t>
            </a:r>
          </a:p>
          <a:p>
            <a:pPr lvl="1"/>
            <a:r>
              <a:rPr lang="de-DE" dirty="0"/>
              <a:t>hauptsächlich sequentiell (einen </a:t>
            </a:r>
            <a:r>
              <a:rPr lang="de-DE" dirty="0" err="1"/>
              <a:t>Algo</a:t>
            </a:r>
            <a:r>
              <a:rPr lang="de-DE" dirty="0"/>
              <a:t> nach dem anderen)</a:t>
            </a:r>
          </a:p>
          <a:p>
            <a:pPr lvl="1"/>
            <a:r>
              <a:rPr lang="de-DE" dirty="0"/>
              <a:t>Einbau in Klassen </a:t>
            </a:r>
            <a:r>
              <a:rPr lang="de-DE" dirty="0" err="1"/>
              <a:t>GeometryInfo</a:t>
            </a:r>
            <a:r>
              <a:rPr lang="de-DE" dirty="0"/>
              <a:t> / Interpolation</a:t>
            </a:r>
          </a:p>
          <a:p>
            <a:pPr lvl="1"/>
            <a:r>
              <a:rPr lang="de-DE" dirty="0"/>
              <a:t>Aber: wird in existierendes Framework eingepflegt</a:t>
            </a:r>
          </a:p>
          <a:p>
            <a:pPr lvl="1"/>
            <a:r>
              <a:rPr lang="de-DE" dirty="0"/>
              <a:t>=&gt; groben Aufbau von MNE-CPP erklären</a:t>
            </a:r>
          </a:p>
          <a:p>
            <a:pPr lvl="1"/>
            <a:r>
              <a:rPr lang="de-DE" dirty="0"/>
              <a:t>Schnittstellen: rel. einfach (Parameterübergabe der einzelnen </a:t>
            </a:r>
            <a:r>
              <a:rPr lang="de-DE" dirty="0" err="1"/>
              <a:t>Algos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UML-Modell: </a:t>
            </a:r>
            <a:r>
              <a:rPr lang="de-DE" dirty="0" err="1"/>
              <a:t>Klassendiagramm:Frage</a:t>
            </a:r>
            <a:r>
              <a:rPr lang="de-DE" dirty="0"/>
              <a:t> wie groß -&gt; gesamtes MNE-CPP </a:t>
            </a:r>
            <a:r>
              <a:rPr lang="de-DE" dirty="0" err="1"/>
              <a:t>Orjekt</a:t>
            </a:r>
            <a:r>
              <a:rPr lang="de-DE" dirty="0"/>
              <a:t> oder nur unser Kram ?</a:t>
            </a:r>
          </a:p>
        </p:txBody>
      </p:sp>
    </p:spTree>
    <p:extLst>
      <p:ext uri="{BB962C8B-B14F-4D97-AF65-F5344CB8AC3E}">
        <p14:creationId xmlns:p14="http://schemas.microsoft.com/office/powerpoint/2010/main" val="192663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 und Entwicklungswerkzeuge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61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 und Entwicklungswerkzeuge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1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 und Entwicklungswerkzeuge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Sprachen: C++</a:t>
            </a:r>
          </a:p>
          <a:p>
            <a:r>
              <a:rPr lang="de-DE" dirty="0" err="1"/>
              <a:t>API's</a:t>
            </a:r>
            <a:r>
              <a:rPr lang="de-DE" dirty="0"/>
              <a:t>: </a:t>
            </a:r>
            <a:r>
              <a:rPr lang="de-DE" dirty="0" err="1"/>
              <a:t>Qt</a:t>
            </a:r>
            <a:r>
              <a:rPr lang="de-DE" dirty="0"/>
              <a:t>, Eigen, OpenGL</a:t>
            </a:r>
          </a:p>
          <a:p>
            <a:r>
              <a:rPr lang="de-DE" dirty="0"/>
              <a:t>Tools: Versionierung: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IDE: </a:t>
            </a:r>
            <a:r>
              <a:rPr lang="de-DE" dirty="0" err="1"/>
              <a:t>QtCreator</a:t>
            </a:r>
            <a:endParaRPr lang="de-DE" dirty="0"/>
          </a:p>
          <a:p>
            <a:r>
              <a:rPr lang="de-DE" dirty="0"/>
              <a:t>Bugtracking: Jira</a:t>
            </a:r>
          </a:p>
          <a:p>
            <a:r>
              <a:rPr lang="de-DE" dirty="0"/>
              <a:t>Dokumentierung: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 err="1"/>
              <a:t>FileSharing</a:t>
            </a:r>
            <a:r>
              <a:rPr lang="de-DE" dirty="0"/>
              <a:t>: </a:t>
            </a:r>
            <a:r>
              <a:rPr lang="de-DE" dirty="0" err="1"/>
              <a:t>Confluence</a:t>
            </a:r>
            <a:endParaRPr lang="de-DE" dirty="0"/>
          </a:p>
          <a:p>
            <a:r>
              <a:rPr lang="de-DE" dirty="0"/>
              <a:t>Diagramme: Visual </a:t>
            </a:r>
            <a:r>
              <a:rPr lang="de-DE" dirty="0" err="1"/>
              <a:t>Paradigm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7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Auswahl, Begründung und Beschreibung des Vorgehens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SCRUM</a:t>
            </a:r>
          </a:p>
          <a:p>
            <a:r>
              <a:rPr lang="de-DE" dirty="0"/>
              <a:t>Sprints über 2 Wochen</a:t>
            </a:r>
          </a:p>
          <a:p>
            <a:r>
              <a:rPr lang="de-DE" dirty="0"/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54176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Richtlinien, Werte und 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testgetriebenes Vorgehen</a:t>
            </a:r>
          </a:p>
          <a:p>
            <a:r>
              <a:rPr lang="de-DE" dirty="0"/>
              <a:t>enge Zusammenarbeit mit dem Kunden</a:t>
            </a:r>
          </a:p>
          <a:p>
            <a:r>
              <a:rPr lang="de-DE" dirty="0"/>
              <a:t>Mut und Offenheit für Änderungen bedeutender als das Befolgen eines Plans</a:t>
            </a:r>
          </a:p>
          <a:p>
            <a:r>
              <a:rPr lang="de-DE" dirty="0"/>
              <a:t>Gemeinsamer Codebesitz</a:t>
            </a:r>
          </a:p>
          <a:p>
            <a:r>
              <a:rPr lang="de-DE" dirty="0"/>
              <a:t>ständige Lauffähigkeit des Codes</a:t>
            </a:r>
          </a:p>
          <a:p>
            <a:r>
              <a:rPr lang="de-DE" dirty="0"/>
              <a:t>Pair-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200906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Echtzeitvisualisierung von Hirnsignalen.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Neue Features für Interpolation und Echtzeitvisualisierung von Hirnsignalen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Integration von diese Features in dem MNE-CPP Software Framework</a:t>
            </a:r>
          </a:p>
        </p:txBody>
      </p:sp>
    </p:spTree>
    <p:extLst>
      <p:ext uri="{BB962C8B-B14F-4D97-AF65-F5344CB8AC3E}">
        <p14:creationId xmlns:p14="http://schemas.microsoft.com/office/powerpoint/2010/main" val="143470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Entwickelter Projektplan mit Aufwands- und Risikoabschätzung, sowie Meilensteinen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Meilensteine: - SCDC fertig</a:t>
            </a:r>
          </a:p>
          <a:p>
            <a:r>
              <a:rPr lang="de-DE" dirty="0" err="1"/>
              <a:t>Projecting</a:t>
            </a:r>
            <a:r>
              <a:rPr lang="de-DE" dirty="0"/>
              <a:t> fertig</a:t>
            </a:r>
          </a:p>
          <a:p>
            <a:r>
              <a:rPr lang="de-DE" dirty="0"/>
              <a:t>Interpolation fertig</a:t>
            </a:r>
          </a:p>
          <a:p>
            <a:r>
              <a:rPr lang="de-DE" dirty="0"/>
              <a:t>Integration ins MNE-CPP GUI fertig</a:t>
            </a:r>
          </a:p>
        </p:txBody>
      </p:sp>
    </p:spTree>
    <p:extLst>
      <p:ext uri="{BB962C8B-B14F-4D97-AF65-F5344CB8AC3E}">
        <p14:creationId xmlns:p14="http://schemas.microsoft.com/office/powerpoint/2010/main" val="117169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Organisation der 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Rollenverteilung: Lorenz + Thomas: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, SCRUM-Master: Simon, Entwicklungsteam: Alle von uns</a:t>
            </a:r>
          </a:p>
          <a:p>
            <a:r>
              <a:rPr lang="de-DE" dirty="0"/>
              <a:t>Kommunikationswege: - </a:t>
            </a:r>
            <a:r>
              <a:rPr lang="de-DE" dirty="0" err="1"/>
              <a:t>Telegram</a:t>
            </a:r>
            <a:r>
              <a:rPr lang="de-DE" dirty="0"/>
              <a:t>, Mail, Jira</a:t>
            </a:r>
          </a:p>
          <a:p>
            <a:r>
              <a:rPr lang="de-DE" dirty="0"/>
              <a:t>Gruppentreffen: - wöchentliches Treffen mit Betreuer, Teamtreffen mit zwei bis drei Tagen Abstand</a:t>
            </a:r>
          </a:p>
        </p:txBody>
      </p:sp>
    </p:spTree>
    <p:extLst>
      <p:ext uri="{BB962C8B-B14F-4D97-AF65-F5344CB8AC3E}">
        <p14:creationId xmlns:p14="http://schemas.microsoft.com/office/powerpoint/2010/main" val="97665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5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in der ersten Iteration zu realisierenden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6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ersten Ergebnisse (Prototyp)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7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für die nächste Iteration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erklären was MNE-CPP ist oder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4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Architecture </a:t>
            </a:r>
            <a:r>
              <a:rPr lang="de-DE" dirty="0" err="1"/>
              <a:t>of</a:t>
            </a:r>
            <a:r>
              <a:rPr lang="de-DE" dirty="0"/>
              <a:t> MNE-CPP erklären oder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9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4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4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Surface constrained distance calculation (Geodesic problem on meshes)</a:t>
            </a:r>
          </a:p>
          <a:p>
            <a:r>
              <a:rPr lang="en-US" dirty="0"/>
              <a:t>Because the brain has an uneven surface, a function for calculating the distance between</a:t>
            </a:r>
          </a:p>
          <a:p>
            <a:r>
              <a:rPr lang="en-US" dirty="0"/>
              <a:t>two separate points is needed.</a:t>
            </a:r>
          </a:p>
          <a:p>
            <a:r>
              <a:rPr lang="en-US" dirty="0"/>
              <a:t>As the </a:t>
            </a:r>
            <a:r>
              <a:rPr lang="en-US" dirty="0" err="1"/>
              <a:t>euclidian</a:t>
            </a:r>
            <a:r>
              <a:rPr lang="en-US" dirty="0"/>
              <a:t> distance would not respect the structure of the surface, a different approach</a:t>
            </a:r>
          </a:p>
          <a:p>
            <a:r>
              <a:rPr lang="en-US" dirty="0"/>
              <a:t>for determining the exact distances has to be implemented. The function receives input data</a:t>
            </a:r>
          </a:p>
          <a:p>
            <a:r>
              <a:rPr lang="en-US" dirty="0"/>
              <a:t>in form of a preprocessed triangulated surface mesh and calculates the distance between the</a:t>
            </a:r>
          </a:p>
          <a:p>
            <a:r>
              <a:rPr lang="en-US" dirty="0"/>
              <a:t>vertices.</a:t>
            </a:r>
          </a:p>
          <a:p>
            <a:r>
              <a:rPr lang="en-US" dirty="0"/>
              <a:t>C111 Based on that data, the function calculates a matrix that holds values describing the</a:t>
            </a:r>
          </a:p>
          <a:p>
            <a:r>
              <a:rPr lang="en-US" dirty="0"/>
              <a:t>distances between all vertices using double precision.</a:t>
            </a:r>
          </a:p>
          <a:p>
            <a:r>
              <a:rPr lang="en-US" dirty="0"/>
              <a:t>C112 The function must be able to process up to 200,000 vertices.</a:t>
            </a:r>
          </a:p>
          <a:p>
            <a:r>
              <a:rPr lang="en-US" dirty="0"/>
              <a:t>C113 The user can limit the calculation to a subset of vertices.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6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Point to plane mapping</a:t>
            </a:r>
          </a:p>
          <a:p>
            <a:r>
              <a:rPr lang="en-US" dirty="0"/>
              <a:t>Since the sensors do not directly touch the head, therefore float slightly above it, an accurate</a:t>
            </a:r>
          </a:p>
          <a:p>
            <a:r>
              <a:rPr lang="en-US" dirty="0"/>
              <a:t>projection is needed to exactly localize their positions regarding the brain.</a:t>
            </a:r>
          </a:p>
          <a:p>
            <a:r>
              <a:rPr lang="en-US" dirty="0"/>
              <a:t>Hence a function must be implemented to solve this problem. The function receives a set of</a:t>
            </a:r>
          </a:p>
          <a:p>
            <a:r>
              <a:rPr lang="en-US" dirty="0"/>
              <a:t>sensor locations in 3D-Space and maps them onto the underlying surface mesh. Thus every</a:t>
            </a:r>
          </a:p>
          <a:p>
            <a:r>
              <a:rPr lang="en-US" dirty="0"/>
              <a:t>sensor gets assigned to a vertex of the mesh.</a:t>
            </a:r>
          </a:p>
          <a:p>
            <a:r>
              <a:rPr lang="en-US" dirty="0"/>
              <a:t>C121 The function must be able to handle data from MEG-sensors which have a known</a:t>
            </a:r>
          </a:p>
          <a:p>
            <a:r>
              <a:rPr lang="en-US" dirty="0"/>
              <a:t>orientation.</a:t>
            </a:r>
          </a:p>
          <a:p>
            <a:r>
              <a:rPr lang="en-US" dirty="0"/>
              <a:t>C122 The function must be able to handle data from EEG-sensors which are non-orientated.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3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Interpolation algorithm</a:t>
            </a:r>
          </a:p>
          <a:p>
            <a:r>
              <a:rPr lang="en-US" dirty="0"/>
              <a:t>The algorithm receives a mesh and a subset of vertices</a:t>
            </a:r>
          </a:p>
          <a:p>
            <a:r>
              <a:rPr lang="en-US" dirty="0"/>
              <a:t>C131 Based on the said subset the algorithm must calculate the values for every vertex of</a:t>
            </a:r>
          </a:p>
          <a:p>
            <a:r>
              <a:rPr lang="en-US" dirty="0"/>
              <a:t>the mesh.</a:t>
            </a:r>
          </a:p>
          <a:p>
            <a:r>
              <a:rPr lang="en-US" dirty="0"/>
              <a:t>C132 For this, the algorithm creates a matrix storing weights for the later interpolation.</a:t>
            </a:r>
          </a:p>
          <a:p>
            <a:r>
              <a:rPr lang="en-US" dirty="0"/>
              <a:t>The interpolation process can be summarized by the following equation:</a:t>
            </a:r>
          </a:p>
          <a:p>
            <a:r>
              <a:rPr lang="en-US" dirty="0" err="1"/>
              <a:t>yf</a:t>
            </a:r>
            <a:r>
              <a:rPr lang="en-US" dirty="0"/>
              <a:t> </a:t>
            </a:r>
            <a:r>
              <a:rPr lang="en-US" dirty="0" err="1"/>
              <a:t>ull</a:t>
            </a:r>
            <a:r>
              <a:rPr lang="en-US" dirty="0"/>
              <a:t> = W · </a:t>
            </a:r>
            <a:r>
              <a:rPr lang="en-US" dirty="0" err="1"/>
              <a:t>ysub</a:t>
            </a:r>
            <a:r>
              <a:rPr lang="en-US" dirty="0"/>
              <a:t> , where W is the mentioned matrix and </a:t>
            </a:r>
            <a:r>
              <a:rPr lang="en-US" dirty="0" err="1"/>
              <a:t>ysub</a:t>
            </a:r>
            <a:r>
              <a:rPr lang="en-US" dirty="0"/>
              <a:t> is the current dataset</a:t>
            </a:r>
          </a:p>
          <a:p>
            <a:r>
              <a:rPr lang="en-US" dirty="0"/>
              <a:t>for the known sensors, i.e. vertices.</a:t>
            </a:r>
          </a:p>
          <a:p>
            <a:r>
              <a:rPr lang="en-US" dirty="0"/>
              <a:t>C133 The calculation of the weight matrix must be based on the result of the SCDC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9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Breitbild</PresentationFormat>
  <Paragraphs>105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</vt:lpstr>
      <vt:lpstr>Online Datenverarbeitung von EEG/MEG für Brain-Computer-Interfaces</vt:lpstr>
      <vt:lpstr>Ziel des Projektes</vt:lpstr>
      <vt:lpstr>Kurz erklären was MNE-CPP ist oder nicht?</vt:lpstr>
      <vt:lpstr>Layer Architecture of MNE-CPP erklären oder nicht?</vt:lpstr>
      <vt:lpstr>Systemumgebung</vt:lpstr>
      <vt:lpstr>Randbedingungen</vt:lpstr>
      <vt:lpstr>Funktionale Anforderungen</vt:lpstr>
      <vt:lpstr>Funktionale Anforderungen</vt:lpstr>
      <vt:lpstr>Funktionale Anforderungen</vt:lpstr>
      <vt:lpstr>Funktionale Anforderungen</vt:lpstr>
      <vt:lpstr>Nichtfunktionale Anforderungen</vt:lpstr>
      <vt:lpstr>Analyse, Priorisierung und Klassifizierung der Anforderungen (Muss- und Kann-Anforderungen)</vt:lpstr>
      <vt:lpstr>Ergebnisse der Anforderungsanalyse</vt:lpstr>
      <vt:lpstr>Vorstellung des Grobentwurfs (mittels geeigneter Diagramme)</vt:lpstr>
      <vt:lpstr>Verwendete Technologien und Entwicklungswerkzeuge</vt:lpstr>
      <vt:lpstr>Verwendete Technologien und Entwicklungswerkzeuge</vt:lpstr>
      <vt:lpstr>Verwendete Technologien und Entwicklungswerkzeuge</vt:lpstr>
      <vt:lpstr>Auswahl, Begründung und Beschreibung des Vorgehens</vt:lpstr>
      <vt:lpstr>Richtlinien, Werte und Prinzipien</vt:lpstr>
      <vt:lpstr>Entwickelter Projektplan mit Aufwands- und Risikoabschätzung, sowie Meilensteinen</vt:lpstr>
      <vt:lpstr>Interne Organisation der Gruppe</vt:lpstr>
      <vt:lpstr>Stand des Projekts</vt:lpstr>
      <vt:lpstr>Vorstellung der in der ersten Iteration zu realisierenden Anforderungen</vt:lpstr>
      <vt:lpstr>Vorstellung der ersten Ergebnisse (Prototyp)</vt:lpstr>
      <vt:lpstr>Aufgaben für die nächste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Sugandha</dc:creator>
  <cp:lastModifiedBy>Sugandha</cp:lastModifiedBy>
  <cp:revision>54</cp:revision>
  <dcterms:created xsi:type="dcterms:W3CDTF">2017-04-21T18:23:16Z</dcterms:created>
  <dcterms:modified xsi:type="dcterms:W3CDTF">2017-04-28T15:47:42Z</dcterms:modified>
</cp:coreProperties>
</file>