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73879" autoAdjust="0"/>
  </p:normalViewPr>
  <p:slideViewPr>
    <p:cSldViewPr snapToGrid="0">
      <p:cViewPr>
        <p:scale>
          <a:sx n="72" d="100"/>
          <a:sy n="72" d="100"/>
        </p:scale>
        <p:origin x="77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4940-F9E6-439C-A55C-AF525C59EADC}" type="datetimeFigureOut">
              <a:rPr lang="de-DE" smtClean="0"/>
              <a:t>18.03.17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3EF1-A4FE-4F69-895D-EDE1FA958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Ausgedrucktes</a:t>
            </a:r>
            <a:r>
              <a:rPr lang="de-DE" baseline="0" dirty="0"/>
              <a:t> Modulhandbuch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Kompliziert alle Regeln zu beachten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Eigentlich muss man ganzes Modulhandbuch lesen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Schwer sich zu entscheiden: Welche Module nimmt man am besten wann?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Nicht selten: Fehler bemerkt man viel zu spät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1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Ansatz: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Nutzen von existierenden Methoden zur Prozessverifikation und –</a:t>
            </a:r>
            <a:r>
              <a:rPr lang="de-DE" baseline="0" dirty="0" err="1"/>
              <a:t>generierung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Aufgabenstellung: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Modular (z.B. auf Dozenten erweiterbar)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Benutzerorientierte Darstellung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7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Nutzerzentriert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Erweiterbar durch</a:t>
            </a:r>
            <a:r>
              <a:rPr lang="de-DE" baseline="0" dirty="0"/>
              <a:t> </a:t>
            </a:r>
            <a:r>
              <a:rPr lang="de-DE" baseline="0" dirty="0" err="1"/>
              <a:t>Shibboleth</a:t>
            </a:r>
            <a:r>
              <a:rPr lang="de-DE" baseline="0" dirty="0"/>
              <a:t> Identity Provider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Eigenes Profil mit bestandenen Modulen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Erstellte Studienpläne speicherbar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Benutzeradäquate Darstellung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Studienpläne keine Workflows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Graphische Oberfläche: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Um Ziel im Kopf zu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Auf Basis davon: Anwendungsfälle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Seit dem nur noch minimal angepasst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6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Hibernate</a:t>
            </a:r>
            <a:r>
              <a:rPr lang="de-DE" dirty="0"/>
              <a:t> (ORM)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Jersey (REST-Framework)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MySQL</a:t>
            </a:r>
            <a:r>
              <a:rPr lang="de-DE" baseline="0" dirty="0"/>
              <a:t> Connector (MYSQL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Tomcat</a:t>
            </a:r>
            <a:r>
              <a:rPr lang="de-DE" baseline="0" dirty="0"/>
              <a:t> (Server)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Velocity</a:t>
            </a:r>
            <a:r>
              <a:rPr lang="de-DE" baseline="0" dirty="0"/>
              <a:t> (Templates)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Bearbeitung: Neue Benutzeroberfläche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z.B.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 </a:t>
            </a:r>
            <a:r>
              <a:rPr lang="de-DE" baseline="0" dirty="0" err="1"/>
              <a:t>OAuth</a:t>
            </a:r>
            <a:r>
              <a:rPr lang="de-DE" baseline="0" dirty="0"/>
              <a:t> Implementierung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REST-Schnittstelle </a:t>
            </a:r>
            <a:r>
              <a:rPr lang="de-DE" b="1" baseline="0" dirty="0"/>
              <a:t>gegen Anwendungsfälle getestet</a:t>
            </a:r>
            <a:endParaRPr lang="de-DE" b="0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Client: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(DOM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UI (Drag </a:t>
            </a:r>
            <a:r>
              <a:rPr lang="de-DE" b="0" baseline="0" dirty="0" err="1"/>
              <a:t>and</a:t>
            </a:r>
            <a:r>
              <a:rPr lang="de-DE" b="0" baseline="0" dirty="0"/>
              <a:t> Drop)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Underscore</a:t>
            </a:r>
            <a:r>
              <a:rPr lang="de-DE" b="0" baseline="0" dirty="0"/>
              <a:t> (Framework Basis, Template Engine)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Backbone (Framework)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JS Cookie (Cookie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RequireJS</a:t>
            </a:r>
            <a:r>
              <a:rPr lang="de-DE" b="0" baseline="0" dirty="0"/>
              <a:t> (Abhängigkeitsverwaltung)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Shepherd</a:t>
            </a:r>
            <a:r>
              <a:rPr lang="de-DE" b="0" baseline="0" dirty="0"/>
              <a:t> (Tour-Framework)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9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  <a:r>
              <a:rPr lang="de-DE" baseline="0" dirty="0"/>
              <a:t> an Studienpläne werden Modelliert durch: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3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32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7000"/>
              </a:schemeClr>
            </a:gs>
            <a:gs pos="32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Studienplanung als Generierung von</a:t>
            </a:r>
            <a:br>
              <a:rPr lang="de-DE" sz="2400" dirty="0"/>
            </a:br>
            <a:r>
              <a:rPr lang="de-DE" sz="2400" dirty="0"/>
              <a:t>Workflows mit</a:t>
            </a:r>
            <a:br>
              <a:rPr lang="de-DE" sz="2400" dirty="0"/>
            </a:br>
            <a:r>
              <a:rPr lang="de-DE" sz="2400" dirty="0"/>
              <a:t>Compliance-Anforderungen:</a:t>
            </a:r>
            <a:br>
              <a:rPr lang="de-DE" sz="2400" dirty="0"/>
            </a:br>
            <a:r>
              <a:rPr lang="de-DE" sz="2400" dirty="0"/>
              <a:t>Planerstellung und Visualisierung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" y="4394039"/>
            <a:ext cx="8744943" cy="1117687"/>
          </a:xfrm>
        </p:spPr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Chatti</a:t>
            </a:r>
            <a:r>
              <a:rPr lang="en-US" dirty="0"/>
              <a:t>, Daniel </a:t>
            </a:r>
            <a:r>
              <a:rPr lang="en-US" dirty="0" err="1"/>
              <a:t>Jungkind</a:t>
            </a:r>
            <a:r>
              <a:rPr lang="en-US" dirty="0"/>
              <a:t>, Ulrike </a:t>
            </a:r>
            <a:r>
              <a:rPr lang="en-US" dirty="0" err="1"/>
              <a:t>Rheinheimer</a:t>
            </a:r>
            <a:r>
              <a:rPr lang="en-US" dirty="0"/>
              <a:t>, Hannes </a:t>
            </a:r>
            <a:r>
              <a:rPr lang="en-US" dirty="0" err="1"/>
              <a:t>Kuchelmeister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Paul Samuel M. Teuber, Tim </a:t>
            </a:r>
            <a:r>
              <a:rPr lang="en-US" b="1" dirty="0" err="1"/>
              <a:t>Niklas</a:t>
            </a:r>
            <a:r>
              <a:rPr lang="en-US" b="1" dirty="0"/>
              <a:t> </a:t>
            </a:r>
            <a:r>
              <a:rPr lang="en-US" b="1" dirty="0" err="1"/>
              <a:t>Uhl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Ansatz: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Automatisierte Verifikation und Generierung von Studienplänen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Aufgabe: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Webbasierte Benutzeroberfläche für die Studienplanung</a:t>
            </a:r>
          </a:p>
        </p:txBody>
      </p:sp>
    </p:spTree>
    <p:extLst>
      <p:ext uri="{BB962C8B-B14F-4D97-AF65-F5344CB8AC3E}">
        <p14:creationId xmlns:p14="http://schemas.microsoft.com/office/powerpoint/2010/main" val="5902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Ziele: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Nutzerzentriertes System mit Login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Benutzeradäquate Darstellung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Entwurf der graphischen Oberfläche</a:t>
            </a:r>
          </a:p>
        </p:txBody>
      </p:sp>
    </p:spTree>
    <p:extLst>
      <p:ext uri="{BB962C8B-B14F-4D97-AF65-F5344CB8AC3E}">
        <p14:creationId xmlns:p14="http://schemas.microsoft.com/office/powerpoint/2010/main" val="13441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Architektur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REST-Schnittstelle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Abgesichert mit </a:t>
            </a:r>
            <a:r>
              <a:rPr lang="de-DE" sz="1800" dirty="0" err="1"/>
              <a:t>OAuth</a:t>
            </a:r>
            <a:endParaRPr lang="de-DE" sz="18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platzhalt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3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</a:t>
            </a:r>
            <a:r>
              <a:rPr lang="de-DE" dirty="0" err="1"/>
              <a:t>Anforderungs</a:t>
            </a:r>
            <a:r>
              <a:rPr lang="de-DE" dirty="0"/>
              <a:t> Modellierung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4 Typen: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Voraussetzung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Semester-Verknüpfung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Plan-Verknüpfung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Überlappung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Fields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/>
              <a:t>Minimale ECTS-Anzahl pro Semester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/>
              <a:t>Minimale/Maximale Modul Anzahl</a:t>
            </a:r>
          </a:p>
        </p:txBody>
      </p:sp>
    </p:spTree>
    <p:extLst>
      <p:ext uri="{BB962C8B-B14F-4D97-AF65-F5344CB8AC3E}">
        <p14:creationId xmlns:p14="http://schemas.microsoft.com/office/powerpoint/2010/main" val="1145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Ziele</a:t>
            </a:r>
          </a:p>
          <a:p>
            <a:pPr lvl="1"/>
            <a:r>
              <a:rPr lang="de-DE" dirty="0"/>
              <a:t>Minimale ECTS-Zahl</a:t>
            </a:r>
          </a:p>
          <a:p>
            <a:pPr lvl="1"/>
            <a:r>
              <a:rPr lang="de-DE" dirty="0"/>
              <a:t>Minimale Semester Zahl</a:t>
            </a:r>
          </a:p>
          <a:p>
            <a:pPr lvl="1"/>
            <a:r>
              <a:rPr lang="de-DE" dirty="0"/>
              <a:t>Präferenzen</a:t>
            </a:r>
          </a:p>
        </p:txBody>
      </p:sp>
    </p:spTree>
    <p:extLst>
      <p:ext uri="{BB962C8B-B14F-4D97-AF65-F5344CB8AC3E}">
        <p14:creationId xmlns:p14="http://schemas.microsoft.com/office/powerpoint/2010/main" val="23513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Jeder Student will (teilweise) </a:t>
            </a:r>
            <a:r>
              <a:rPr lang="de-DE" b="1" dirty="0"/>
              <a:t>alle</a:t>
            </a:r>
            <a:r>
              <a:rPr lang="de-DE" dirty="0"/>
              <a:t> Ziele erreichen</a:t>
            </a:r>
          </a:p>
        </p:txBody>
      </p:sp>
      <p:grpSp>
        <p:nvGrpSpPr>
          <p:cNvPr id="83" name="Gruppierung 82"/>
          <p:cNvGrpSpPr/>
          <p:nvPr/>
        </p:nvGrpSpPr>
        <p:grpSpPr>
          <a:xfrm>
            <a:off x="757457" y="3024994"/>
            <a:ext cx="10110409" cy="3413902"/>
            <a:chOff x="757457" y="3024994"/>
            <a:chExt cx="10110409" cy="3413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8" name="Gruppierung 57"/>
            <p:cNvGrpSpPr/>
            <p:nvPr/>
          </p:nvGrpSpPr>
          <p:grpSpPr>
            <a:xfrm>
              <a:off x="2600787" y="3024994"/>
              <a:ext cx="8267079" cy="3413902"/>
              <a:chOff x="1371596" y="3024994"/>
              <a:chExt cx="8994196" cy="3599316"/>
            </a:xfrm>
            <a:effectLst/>
          </p:grpSpPr>
          <p:sp>
            <p:nvSpPr>
              <p:cNvPr id="4" name="Rechteck 3"/>
              <p:cNvSpPr/>
              <p:nvPr/>
            </p:nvSpPr>
            <p:spPr>
              <a:xfrm>
                <a:off x="1371596" y="5089357"/>
                <a:ext cx="2618511" cy="5474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2"/>
                    </a:solidFill>
                  </a:rPr>
                  <a:t>ECTS Standard Deviation</a:t>
                </a: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1371598" y="3024994"/>
                <a:ext cx="2618511" cy="5474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2"/>
                    </a:solidFill>
                  </a:rPr>
                  <a:t>Minimal ECTS</a:t>
                </a: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1371598" y="3713115"/>
                <a:ext cx="2618511" cy="5474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2"/>
                    </a:solidFill>
                  </a:rPr>
                  <a:t>Minimal Semester</a:t>
                </a: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1371597" y="4401236"/>
                <a:ext cx="2618511" cy="5474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2"/>
                    </a:solidFill>
                  </a:rPr>
                  <a:t>Preferences</a:t>
                </a:r>
                <a:endParaRPr lang="de-DE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1371596" y="6051199"/>
                <a:ext cx="2618511" cy="547442"/>
              </a:xfrm>
              <a:prstGeom prst="rect">
                <a:avLst/>
              </a:prstGeom>
              <a:gradFill>
                <a:gsLst>
                  <a:gs pos="1000">
                    <a:schemeClr val="accent3"/>
                  </a:gs>
                  <a:gs pos="87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accent1"/>
                    </a:solidFill>
                  </a:rPr>
                  <a:t>User </a:t>
                </a:r>
                <a:r>
                  <a:rPr lang="de-DE" dirty="0" err="1" smtClean="0">
                    <a:solidFill>
                      <a:schemeClr val="accent1"/>
                    </a:solidFill>
                  </a:rPr>
                  <a:t>Selection</a:t>
                </a:r>
                <a:endParaRPr lang="de-DE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5798380" y="3962744"/>
                <a:ext cx="698805" cy="6964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600" dirty="0" smtClean="0">
                    <a:solidFill>
                      <a:schemeClr val="tx2"/>
                    </a:solidFill>
                  </a:rPr>
                  <a:t>∅</a:t>
                </a:r>
                <a:endParaRPr lang="de-DE" dirty="0" smtClean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1" name="Gewinkelte Verbindung 10"/>
              <p:cNvCxnSpPr>
                <a:stCxn id="5" idx="3"/>
                <a:endCxn id="9" idx="1"/>
              </p:cNvCxnSpPr>
              <p:nvPr/>
            </p:nvCxnSpPr>
            <p:spPr>
              <a:xfrm>
                <a:off x="3990109" y="3298715"/>
                <a:ext cx="1808271" cy="10122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winkelte Verbindung 11"/>
              <p:cNvCxnSpPr>
                <a:stCxn id="6" idx="3"/>
                <a:endCxn id="9" idx="1"/>
              </p:cNvCxnSpPr>
              <p:nvPr/>
            </p:nvCxnSpPr>
            <p:spPr>
              <a:xfrm>
                <a:off x="3990109" y="3986836"/>
                <a:ext cx="1808271" cy="32414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winkelte Verbindung 14"/>
              <p:cNvCxnSpPr>
                <a:stCxn id="7" idx="3"/>
                <a:endCxn id="9" idx="1"/>
              </p:cNvCxnSpPr>
              <p:nvPr/>
            </p:nvCxnSpPr>
            <p:spPr>
              <a:xfrm flipV="1">
                <a:off x="3990108" y="4310979"/>
                <a:ext cx="1808272" cy="36397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winkelte Verbindung 17"/>
              <p:cNvCxnSpPr>
                <a:stCxn id="4" idx="3"/>
                <a:endCxn id="9" idx="1"/>
              </p:cNvCxnSpPr>
              <p:nvPr/>
            </p:nvCxnSpPr>
            <p:spPr>
              <a:xfrm flipV="1">
                <a:off x="3990107" y="4310979"/>
                <a:ext cx="1808273" cy="105209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hteck 34"/>
              <p:cNvSpPr/>
              <p:nvPr/>
            </p:nvSpPr>
            <p:spPr>
              <a:xfrm>
                <a:off x="4811842" y="6051199"/>
                <a:ext cx="1685343" cy="57311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solidFill>
                      <a:schemeClr val="tx2"/>
                    </a:solidFill>
                  </a:rPr>
                  <a:t>x</a:t>
                </a:r>
                <a:r>
                  <a:rPr lang="de-DE" sz="2000" dirty="0" smtClean="0">
                    <a:solidFill>
                      <a:schemeClr val="tx2"/>
                    </a:solidFill>
                  </a:rPr>
                  <a:t> &lt; 0.5 ? 0 : x</a:t>
                </a:r>
                <a:endParaRPr lang="de-DE" sz="1400" dirty="0" smtClean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1" name="Gerade Verbindung mit Pfeil 40"/>
              <p:cNvCxnSpPr>
                <a:stCxn id="8" idx="3"/>
                <a:endCxn id="35" idx="1"/>
              </p:cNvCxnSpPr>
              <p:nvPr/>
            </p:nvCxnSpPr>
            <p:spPr>
              <a:xfrm>
                <a:off x="3990107" y="6324920"/>
                <a:ext cx="821735" cy="12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hteck 44"/>
              <p:cNvSpPr/>
              <p:nvPr/>
            </p:nvSpPr>
            <p:spPr>
              <a:xfrm>
                <a:off x="8067488" y="4674957"/>
                <a:ext cx="698805" cy="6964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5400" dirty="0">
                    <a:solidFill>
                      <a:schemeClr val="tx2"/>
                    </a:solidFill>
                  </a:rPr>
                  <a:t>*</a:t>
                </a:r>
                <a:endParaRPr lang="de-DE" sz="1400" dirty="0" smtClean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7" name="Gewinkelte Verbindung 46"/>
              <p:cNvCxnSpPr>
                <a:stCxn id="35" idx="3"/>
                <a:endCxn id="45" idx="1"/>
              </p:cNvCxnSpPr>
              <p:nvPr/>
            </p:nvCxnSpPr>
            <p:spPr>
              <a:xfrm flipV="1">
                <a:off x="6497185" y="5023192"/>
                <a:ext cx="1570303" cy="131456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winkelte Verbindung 48"/>
              <p:cNvCxnSpPr>
                <a:stCxn id="9" idx="3"/>
                <a:endCxn id="45" idx="1"/>
              </p:cNvCxnSpPr>
              <p:nvPr/>
            </p:nvCxnSpPr>
            <p:spPr>
              <a:xfrm>
                <a:off x="6497185" y="4310979"/>
                <a:ext cx="1570303" cy="7122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/>
              <p:cNvSpPr txBox="1"/>
              <p:nvPr/>
            </p:nvSpPr>
            <p:spPr>
              <a:xfrm>
                <a:off x="9613663" y="4823136"/>
                <a:ext cx="7521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/>
                  <a:t>score</a:t>
                </a:r>
              </a:p>
            </p:txBody>
          </p:sp>
          <p:cxnSp>
            <p:nvCxnSpPr>
              <p:cNvPr id="57" name="Gerade Verbindung mit Pfeil 56"/>
              <p:cNvCxnSpPr>
                <a:stCxn id="45" idx="3"/>
                <a:endCxn id="54" idx="1"/>
              </p:cNvCxnSpPr>
              <p:nvPr/>
            </p:nvCxnSpPr>
            <p:spPr>
              <a:xfrm flipV="1">
                <a:off x="8766293" y="5023191"/>
                <a:ext cx="84737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feld 58"/>
            <p:cNvSpPr txBox="1"/>
            <p:nvPr/>
          </p:nvSpPr>
          <p:spPr>
            <a:xfrm>
              <a:off x="757457" y="4543629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/>
                <a:t>p</a:t>
              </a:r>
              <a:r>
                <a:rPr lang="de-DE" sz="2000" smtClean="0"/>
                <a:t>lan</a:t>
              </a:r>
            </a:p>
          </p:txBody>
        </p:sp>
        <p:cxnSp>
          <p:nvCxnSpPr>
            <p:cNvPr id="63" name="Gewinkelte Verbindung 62"/>
            <p:cNvCxnSpPr>
              <a:stCxn id="59" idx="3"/>
              <a:endCxn id="5" idx="1"/>
            </p:cNvCxnSpPr>
            <p:nvPr/>
          </p:nvCxnSpPr>
          <p:spPr>
            <a:xfrm flipV="1">
              <a:off x="1397376" y="3284615"/>
              <a:ext cx="1203413" cy="14590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 Verbindung 63"/>
            <p:cNvCxnSpPr>
              <a:stCxn id="59" idx="3"/>
              <a:endCxn id="6" idx="1"/>
            </p:cNvCxnSpPr>
            <p:nvPr/>
          </p:nvCxnSpPr>
          <p:spPr>
            <a:xfrm flipV="1">
              <a:off x="1397376" y="3937288"/>
              <a:ext cx="1203413" cy="8063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66"/>
            <p:cNvCxnSpPr>
              <a:stCxn id="59" idx="3"/>
              <a:endCxn id="7" idx="1"/>
            </p:cNvCxnSpPr>
            <p:nvPr/>
          </p:nvCxnSpPr>
          <p:spPr>
            <a:xfrm flipV="1">
              <a:off x="1397376" y="4589962"/>
              <a:ext cx="1203412" cy="1537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69"/>
            <p:cNvCxnSpPr>
              <a:stCxn id="59" idx="3"/>
              <a:endCxn id="4" idx="1"/>
            </p:cNvCxnSpPr>
            <p:nvPr/>
          </p:nvCxnSpPr>
          <p:spPr>
            <a:xfrm>
              <a:off x="1397376" y="4743684"/>
              <a:ext cx="1203411" cy="4989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72"/>
            <p:cNvCxnSpPr>
              <a:stCxn id="59" idx="3"/>
              <a:endCxn id="8" idx="1"/>
            </p:cNvCxnSpPr>
            <p:nvPr/>
          </p:nvCxnSpPr>
          <p:spPr>
            <a:xfrm>
              <a:off x="1397376" y="4743684"/>
              <a:ext cx="1203411" cy="14112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8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3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4033917[[fn=Berlin]]_novariants">
  <a:themeElements>
    <a:clrScheme name="Benutzerdefiniert 17">
      <a:dk1>
        <a:srgbClr val="83D9CC"/>
      </a:dk1>
      <a:lt1>
        <a:srgbClr val="434443"/>
      </a:lt1>
      <a:dk2>
        <a:srgbClr val="97D8CC"/>
      </a:dk2>
      <a:lt2>
        <a:srgbClr val="FFFFFF"/>
      </a:lt2>
      <a:accent1>
        <a:srgbClr val="367664"/>
      </a:accent1>
      <a:accent2>
        <a:srgbClr val="EDEEED"/>
      </a:accent2>
      <a:accent3>
        <a:srgbClr val="83D9CC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323</Words>
  <Application>Microsoft Macintosh PowerPoint</Application>
  <PresentationFormat>Breitbild</PresentationFormat>
  <Paragraphs>96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Corbel</vt:lpstr>
      <vt:lpstr>Wingdings</vt:lpstr>
      <vt:lpstr>Arial</vt:lpstr>
      <vt:lpstr>TM04033917[[fn=Berlin]]_novariants</vt:lpstr>
      <vt:lpstr>Studienplanung als Generierung von Workflows mit Compliance-Anforderungen: Planerstellung und Visualisierung</vt:lpstr>
      <vt:lpstr>Aufgabenstellung</vt:lpstr>
      <vt:lpstr>Pflichtenheft</vt:lpstr>
      <vt:lpstr>Entwurf: Architektur</vt:lpstr>
      <vt:lpstr>Entwurf: Anforderungs Modellierung</vt:lpstr>
      <vt:lpstr>Zielfunktionen für Generierung</vt:lpstr>
      <vt:lpstr>Zielfunktionen für Generierung</vt:lpstr>
      <vt:lpstr>Generierung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Teuber</dc:creator>
  <cp:lastModifiedBy>Niklas Uhl</cp:lastModifiedBy>
  <cp:revision>58</cp:revision>
  <dcterms:created xsi:type="dcterms:W3CDTF">2015-09-21T23:12:49Z</dcterms:created>
  <dcterms:modified xsi:type="dcterms:W3CDTF">2017-03-18T20:07:16Z</dcterms:modified>
</cp:coreProperties>
</file>