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1" autoAdjust="0"/>
    <p:restoredTop sz="73879" autoAdjust="0"/>
  </p:normalViewPr>
  <p:slideViewPr>
    <p:cSldViewPr snapToGrid="0">
      <p:cViewPr varScale="1">
        <p:scale>
          <a:sx n="64" d="100"/>
          <a:sy n="64" d="100"/>
        </p:scale>
        <p:origin x="128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4940-F9E6-439C-A55C-AF525C59EADC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23EF1-A4FE-4F69-895D-EDE1FA958D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55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Motivation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Ausgedrucktes</a:t>
            </a:r>
            <a:r>
              <a:rPr lang="de-DE" baseline="0" dirty="0"/>
              <a:t> Modulhandbuch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Kompliziert alle Regeln zu beachten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Eigentlich muss man ganzes Modulhandbuch lesen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Schwer sich zu entscheiden: Welche Module nimmt man am besten wann?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Nicht selten: Fehler bemerkt man viel zu spät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1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Ansatz:</a:t>
            </a:r>
            <a:endParaRPr lang="de-D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Nutzen von existierenden Methoden zur Prozessverifikation und –</a:t>
            </a:r>
            <a:r>
              <a:rPr lang="de-DE" baseline="0" dirty="0" err="1"/>
              <a:t>generierung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Aufgabenstellung: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Modular (z.B. auf Dozenten erweiterbar)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Benutzerorientierte Darstellung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7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Zunächst Ideensammlung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Ziele: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Nutzerzentriert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Erweiterbar durch</a:t>
            </a:r>
            <a:r>
              <a:rPr lang="de-DE" baseline="0" dirty="0"/>
              <a:t> </a:t>
            </a:r>
            <a:r>
              <a:rPr lang="de-DE" baseline="0" dirty="0" err="1"/>
              <a:t>Shibboleth</a:t>
            </a:r>
            <a:r>
              <a:rPr lang="de-DE" baseline="0" dirty="0"/>
              <a:t> Identity Provider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Eigenes Profil mit bestandenen Modulen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Erstellte Studienpläne speicherbar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Benutzeradäquate Darstellung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Studienpläne keine Workflows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Graphische Oberfläche: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Um Ziel im Kopf zu haben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Auf Basis davon: Anwendungsfälle erstellt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Seit dem nur noch minimal angepasst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56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Wichtige Entscheidung: Mehr als nur die entwickelte </a:t>
            </a:r>
            <a:r>
              <a:rPr lang="de-DE" baseline="0" dirty="0" err="1"/>
              <a:t>WebApp</a:t>
            </a:r>
            <a:r>
              <a:rPr lang="de-DE" baseline="0" dirty="0"/>
              <a:t> (=&gt; Plattform)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Ohne Bearbeitung: Neue Benutzeroberfläche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z.B.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 </a:t>
            </a:r>
            <a:r>
              <a:rPr lang="de-DE" baseline="0" dirty="0" err="1"/>
              <a:t>OAuth</a:t>
            </a:r>
            <a:r>
              <a:rPr lang="de-DE" baseline="0" dirty="0"/>
              <a:t> Implementierung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REST-Schnittstelle </a:t>
            </a:r>
            <a:r>
              <a:rPr lang="de-DE" b="1" baseline="0" dirty="0"/>
              <a:t>gegen Anwendungsfälle getestet</a:t>
            </a:r>
            <a:endParaRPr lang="de-DE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Hibernate</a:t>
            </a:r>
            <a:r>
              <a:rPr lang="de-DE" dirty="0"/>
              <a:t> (ORM)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Jersey (REST-Framework)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MySQL</a:t>
            </a:r>
            <a:r>
              <a:rPr lang="de-DE" baseline="0" dirty="0"/>
              <a:t> Connector (MYSQL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Tomcat</a:t>
            </a:r>
            <a:r>
              <a:rPr lang="de-DE" baseline="0" dirty="0"/>
              <a:t> (Server)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Velocity</a:t>
            </a:r>
            <a:r>
              <a:rPr lang="de-DE" baseline="0" dirty="0"/>
              <a:t> (Templates)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Client: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(DOM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UI (Drag </a:t>
            </a:r>
            <a:r>
              <a:rPr lang="de-DE" b="0" baseline="0" dirty="0" err="1"/>
              <a:t>and</a:t>
            </a:r>
            <a:r>
              <a:rPr lang="de-DE" b="0" baseline="0" dirty="0"/>
              <a:t> Drop)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Underscore</a:t>
            </a:r>
            <a:r>
              <a:rPr lang="de-DE" b="0" baseline="0" dirty="0"/>
              <a:t> (Framework Basis, Template Engine)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Backbone (Framework)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JS Cookie (Cookie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RequireJS</a:t>
            </a:r>
            <a:r>
              <a:rPr lang="de-DE" b="0" baseline="0" dirty="0"/>
              <a:t> (Abhängigkeitsverwaltung)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Shepherd</a:t>
            </a:r>
            <a:r>
              <a:rPr lang="de-DE" b="0" baseline="0" dirty="0"/>
              <a:t> (Tour-Framework)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19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Anforderungen</a:t>
            </a:r>
            <a:r>
              <a:rPr lang="de-DE" baseline="0" dirty="0"/>
              <a:t> an Studienpläne werden Modelliert durch: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Modul </a:t>
            </a:r>
            <a:r>
              <a:rPr lang="de-DE" dirty="0" err="1"/>
              <a:t>Constraints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Fields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3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geben einen Wert aus dem </a:t>
            </a:r>
            <a:r>
              <a:rPr lang="de-DE" dirty="0" err="1"/>
              <a:t>Interval</a:t>
            </a:r>
            <a:r>
              <a:rPr lang="de-DE" dirty="0"/>
              <a:t> [0,1] zurück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44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Evolutionärer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Mehrfache Generierung von „Plan-Familien“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10</a:t>
            </a:r>
            <a:r>
              <a:rPr lang="de-DE" baseline="0" dirty="0"/>
              <a:t> Pläne/Familie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5 Familien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Immer auf Basis der vorherigen Familie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Dauer der Implementierung des Algorithmus (ca. 6-7 Wochen)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Erste Code Zeile bis erster verifizierter Plan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86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„Wasserfall mit Rückkopplung“ hat für uns funktioniert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Pflichtenheft: Gute</a:t>
            </a:r>
            <a:r>
              <a:rPr lang="de-DE" baseline="0" dirty="0"/>
              <a:t> Grundlage =&gt; „Alle sprechen die selbe Sprache“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Entwurf: Erfolgreich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Wenig Änderungen in Implementierung notwendig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„Perfektionierung“ während Qualitätssicherung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Insgesamt: Sehr erfolgreiches Projekt mit zufriedenstellendem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75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7000"/>
              </a:schemeClr>
            </a:gs>
            <a:gs pos="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Studienplanung als Generierung von</a:t>
            </a:r>
            <a:br>
              <a:rPr lang="de-DE" sz="2400" dirty="0"/>
            </a:br>
            <a:r>
              <a:rPr lang="de-DE" sz="2400" dirty="0"/>
              <a:t>Workflows mit</a:t>
            </a:r>
            <a:br>
              <a:rPr lang="de-DE" sz="2400" dirty="0"/>
            </a:br>
            <a:r>
              <a:rPr lang="de-DE" sz="2400" dirty="0"/>
              <a:t>Compliance-Anforderungen:</a:t>
            </a:r>
            <a:br>
              <a:rPr lang="de-DE" sz="2400" dirty="0"/>
            </a:br>
            <a:r>
              <a:rPr lang="de-DE" sz="2400" dirty="0"/>
              <a:t>Planerstellung und Visualisierung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3" y="4394039"/>
            <a:ext cx="8744943" cy="1117687"/>
          </a:xfrm>
        </p:spPr>
        <p:txBody>
          <a:bodyPr/>
          <a:lstStyle/>
          <a:p>
            <a:r>
              <a:rPr lang="en-US" dirty="0"/>
              <a:t>Nada </a:t>
            </a:r>
            <a:r>
              <a:rPr lang="en-US" dirty="0" err="1"/>
              <a:t>Chatti</a:t>
            </a:r>
            <a:r>
              <a:rPr lang="en-US" dirty="0"/>
              <a:t>, Daniel </a:t>
            </a:r>
            <a:r>
              <a:rPr lang="en-US" dirty="0" err="1"/>
              <a:t>Jungkind</a:t>
            </a:r>
            <a:r>
              <a:rPr lang="en-US" dirty="0"/>
              <a:t>, Ulrike </a:t>
            </a:r>
            <a:r>
              <a:rPr lang="en-US" dirty="0" err="1"/>
              <a:t>Rheinheimer</a:t>
            </a:r>
            <a:r>
              <a:rPr lang="en-US" dirty="0"/>
              <a:t>, Hannes </a:t>
            </a:r>
            <a:r>
              <a:rPr lang="en-US" dirty="0" err="1"/>
              <a:t>Kuchelmeister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/>
              <a:t>Paul Samuel M. Teuber, Tim </a:t>
            </a:r>
            <a:r>
              <a:rPr lang="en-US" b="1" dirty="0" err="1"/>
              <a:t>Niklas</a:t>
            </a:r>
            <a:r>
              <a:rPr lang="en-US" b="1" dirty="0"/>
              <a:t> </a:t>
            </a:r>
            <a:r>
              <a:rPr lang="en-US" b="1" dirty="0" err="1"/>
              <a:t>Uhl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Denn was helfen 220 Seiten Dokumentation,</a:t>
            </a:r>
            <a:br>
              <a:rPr lang="de-DE" dirty="0"/>
            </a:br>
            <a:r>
              <a:rPr lang="de-DE" dirty="0"/>
              <a:t>wenn das Produkt nicht funktioniert?</a:t>
            </a:r>
          </a:p>
        </p:txBody>
      </p:sp>
    </p:spTree>
    <p:extLst>
      <p:ext uri="{BB962C8B-B14F-4D97-AF65-F5344CB8AC3E}">
        <p14:creationId xmlns:p14="http://schemas.microsoft.com/office/powerpoint/2010/main" val="352695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Erfolgreicher Entwurf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Wenige Änderungen in Implementierungsphase notwendig</a:t>
            </a:r>
          </a:p>
          <a:p>
            <a:r>
              <a:rPr lang="de-DE" dirty="0"/>
              <a:t>Erfolgreiches Projekt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Software entspricht allen Spezifikationen des Pflichtenhefts</a:t>
            </a:r>
          </a:p>
        </p:txBody>
      </p:sp>
    </p:spTree>
    <p:extLst>
      <p:ext uri="{BB962C8B-B14F-4D97-AF65-F5344CB8AC3E}">
        <p14:creationId xmlns:p14="http://schemas.microsoft.com/office/powerpoint/2010/main" val="214895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Ansatz: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Automatisierte Verifikation und Generierung von Studienplänen</a:t>
            </a:r>
          </a:p>
          <a:p>
            <a:pPr>
              <a:lnSpc>
                <a:spcPct val="150000"/>
              </a:lnSpc>
            </a:pPr>
            <a:r>
              <a:rPr lang="de-DE" dirty="0"/>
              <a:t>Aufgabe: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Webbasierte Benutzeroberfläche für die Studienplanung</a:t>
            </a:r>
          </a:p>
        </p:txBody>
      </p:sp>
    </p:spTree>
    <p:extLst>
      <p:ext uri="{BB962C8B-B14F-4D97-AF65-F5344CB8AC3E}">
        <p14:creationId xmlns:p14="http://schemas.microsoft.com/office/powerpoint/2010/main" val="59023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Ziele: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Nutzerzentriertes System mit Login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Benutzeradäquate Darstellung</a:t>
            </a:r>
          </a:p>
          <a:p>
            <a:pPr>
              <a:lnSpc>
                <a:spcPct val="150000"/>
              </a:lnSpc>
            </a:pPr>
            <a:r>
              <a:rPr lang="de-DE" dirty="0"/>
              <a:t>Entwurf der graphischen Oberfläche</a:t>
            </a:r>
          </a:p>
        </p:txBody>
      </p:sp>
    </p:spTree>
    <p:extLst>
      <p:ext uri="{BB962C8B-B14F-4D97-AF65-F5344CB8AC3E}">
        <p14:creationId xmlns:p14="http://schemas.microsoft.com/office/powerpoint/2010/main" val="13441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Architektur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idx="15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REST-Schnittstelle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idx="21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Abgesichert mit </a:t>
            </a:r>
            <a:r>
              <a:rPr lang="de-DE" sz="1800" dirty="0" err="1"/>
              <a:t>OAuth</a:t>
            </a:r>
            <a:endParaRPr lang="de-DE" sz="18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idx="22"/>
          </p:nvPr>
        </p:nvSpPr>
        <p:spPr/>
      </p:sp>
      <p:sp>
        <p:nvSpPr>
          <p:cNvPr id="11" name="Textplatzhalt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32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</a:t>
            </a:r>
            <a:r>
              <a:rPr lang="de-DE" dirty="0" err="1"/>
              <a:t>Anforderungs</a:t>
            </a:r>
            <a:r>
              <a:rPr lang="de-DE" dirty="0"/>
              <a:t> Modellierung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Modul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4 Typen: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Voraussetzung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Semester-Verknüpfung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Plan-Verknüpfung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Überlappung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Fields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dirty="0"/>
              <a:t>Minimale ECTS-Anzahl pro Semester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dirty="0"/>
              <a:t>Minimale/Maximale Modul Anzahl</a:t>
            </a:r>
          </a:p>
        </p:txBody>
      </p:sp>
    </p:spTree>
    <p:extLst>
      <p:ext uri="{BB962C8B-B14F-4D97-AF65-F5344CB8AC3E}">
        <p14:creationId xmlns:p14="http://schemas.microsoft.com/office/powerpoint/2010/main" val="11456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Zielfunktionen für 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Mögliche Ziele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Minimale ECTS-Zahl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Minimale Semester Zahl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Präferenzen</a:t>
            </a:r>
          </a:p>
        </p:txBody>
      </p:sp>
    </p:spTree>
    <p:extLst>
      <p:ext uri="{BB962C8B-B14F-4D97-AF65-F5344CB8AC3E}">
        <p14:creationId xmlns:p14="http://schemas.microsoft.com/office/powerpoint/2010/main" val="235132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Zielfunktionen für 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 Jeder Student will (teilweise) </a:t>
            </a:r>
            <a:r>
              <a:rPr lang="de-DE" b="1" dirty="0"/>
              <a:t>alle</a:t>
            </a:r>
            <a:r>
              <a:rPr lang="de-DE" dirty="0"/>
              <a:t> Ziele erreichen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808669" y="3024994"/>
            <a:ext cx="10059197" cy="3413902"/>
            <a:chOff x="808669" y="3024994"/>
            <a:chExt cx="10059197" cy="3413902"/>
          </a:xfrm>
        </p:grpSpPr>
        <p:sp>
          <p:nvSpPr>
            <p:cNvPr id="4" name="Rechteck 3"/>
            <p:cNvSpPr/>
            <p:nvPr/>
          </p:nvSpPr>
          <p:spPr>
            <a:xfrm>
              <a:off x="2600787" y="4983014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ECTS Standard Deviation</a:t>
              </a:r>
            </a:p>
          </p:txBody>
        </p:sp>
        <p:sp>
          <p:nvSpPr>
            <p:cNvPr id="5" name="Rechteck 4"/>
            <p:cNvSpPr/>
            <p:nvPr/>
          </p:nvSpPr>
          <p:spPr>
            <a:xfrm>
              <a:off x="2600789" y="3024994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Minimal ECTS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2600789" y="3677667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Minimal Semester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600788" y="4330341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2"/>
                  </a:solidFill>
                </a:rPr>
                <a:t>Preferences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600787" y="5895308"/>
              <a:ext cx="2406823" cy="5192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1"/>
                  </a:solidFill>
                </a:rPr>
                <a:t>User </a:t>
              </a:r>
              <a:r>
                <a:rPr lang="de-DE" dirty="0" err="1">
                  <a:solidFill>
                    <a:schemeClr val="accent1"/>
                  </a:solidFill>
                </a:rPr>
                <a:t>Selection</a:t>
              </a:r>
              <a:endParaRPr lang="de-DE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669697" y="3914437"/>
              <a:ext cx="642312" cy="6605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>
                  <a:solidFill>
                    <a:schemeClr val="tx2"/>
                  </a:solidFill>
                </a:rPr>
                <a:t>∅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Gewinkelte Verbindung 10"/>
            <p:cNvCxnSpPr>
              <a:stCxn id="5" idx="3"/>
              <a:endCxn id="9" idx="1"/>
            </p:cNvCxnSpPr>
            <p:nvPr/>
          </p:nvCxnSpPr>
          <p:spPr>
            <a:xfrm>
              <a:off x="5007612" y="3284615"/>
              <a:ext cx="1662085" cy="9601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winkelte Verbindung 11"/>
            <p:cNvCxnSpPr>
              <a:stCxn id="6" idx="3"/>
              <a:endCxn id="9" idx="1"/>
            </p:cNvCxnSpPr>
            <p:nvPr/>
          </p:nvCxnSpPr>
          <p:spPr>
            <a:xfrm>
              <a:off x="5007612" y="3937288"/>
              <a:ext cx="1662085" cy="3074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winkelte Verbindung 14"/>
            <p:cNvCxnSpPr>
              <a:stCxn id="7" idx="3"/>
              <a:endCxn id="9" idx="1"/>
            </p:cNvCxnSpPr>
            <p:nvPr/>
          </p:nvCxnSpPr>
          <p:spPr>
            <a:xfrm flipV="1">
              <a:off x="5007611" y="4244733"/>
              <a:ext cx="1662086" cy="3452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winkelte Verbindung 17"/>
            <p:cNvCxnSpPr>
              <a:stCxn id="4" idx="3"/>
              <a:endCxn id="9" idx="1"/>
            </p:cNvCxnSpPr>
            <p:nvPr/>
          </p:nvCxnSpPr>
          <p:spPr>
            <a:xfrm flipV="1">
              <a:off x="5007610" y="4244733"/>
              <a:ext cx="1662087" cy="9979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hteck 34"/>
            <p:cNvSpPr/>
            <p:nvPr/>
          </p:nvSpPr>
          <p:spPr>
            <a:xfrm>
              <a:off x="5762913" y="5895308"/>
              <a:ext cx="1549095" cy="54358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2"/>
                  </a:solidFill>
                </a:rPr>
                <a:t>x &lt; 0.5 ? 0 : x</a:t>
              </a:r>
              <a:endParaRPr lang="de-DE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8" idx="3"/>
              <a:endCxn id="35" idx="1"/>
            </p:cNvCxnSpPr>
            <p:nvPr/>
          </p:nvCxnSpPr>
          <p:spPr>
            <a:xfrm>
              <a:off x="5007610" y="6154929"/>
              <a:ext cx="755304" cy="12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/>
            <p:cNvSpPr/>
            <p:nvPr/>
          </p:nvSpPr>
          <p:spPr>
            <a:xfrm>
              <a:off x="8755364" y="4589961"/>
              <a:ext cx="642312" cy="6605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>
                  <a:solidFill>
                    <a:schemeClr val="tx2"/>
                  </a:solidFill>
                </a:rPr>
                <a:t>*</a:t>
              </a:r>
              <a:endParaRPr lang="de-DE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47" name="Gewinkelte Verbindung 46"/>
            <p:cNvCxnSpPr>
              <a:stCxn id="35" idx="3"/>
              <a:endCxn id="45" idx="1"/>
            </p:cNvCxnSpPr>
            <p:nvPr/>
          </p:nvCxnSpPr>
          <p:spPr>
            <a:xfrm flipV="1">
              <a:off x="7312008" y="4920257"/>
              <a:ext cx="1443355" cy="12468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winkelte Verbindung 48"/>
            <p:cNvCxnSpPr>
              <a:stCxn id="9" idx="3"/>
              <a:endCxn id="45" idx="1"/>
            </p:cNvCxnSpPr>
            <p:nvPr/>
          </p:nvCxnSpPr>
          <p:spPr>
            <a:xfrm>
              <a:off x="7312008" y="4244733"/>
              <a:ext cx="1443355" cy="6755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10176541" y="4730507"/>
              <a:ext cx="691325" cy="379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score</a:t>
              </a:r>
            </a:p>
          </p:txBody>
        </p:sp>
        <p:cxnSp>
          <p:nvCxnSpPr>
            <p:cNvPr id="57" name="Gerade Verbindung mit Pfeil 56"/>
            <p:cNvCxnSpPr>
              <a:stCxn id="45" idx="3"/>
              <a:endCxn id="54" idx="1"/>
            </p:cNvCxnSpPr>
            <p:nvPr/>
          </p:nvCxnSpPr>
          <p:spPr>
            <a:xfrm flipV="1">
              <a:off x="9397675" y="4920257"/>
              <a:ext cx="7788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808669" y="4720201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plan</a:t>
              </a:r>
            </a:p>
          </p:txBody>
        </p:sp>
        <p:cxnSp>
          <p:nvCxnSpPr>
            <p:cNvPr id="63" name="Gewinkelte Verbindung 62"/>
            <p:cNvCxnSpPr>
              <a:stCxn id="59" idx="3"/>
              <a:endCxn id="5" idx="1"/>
            </p:cNvCxnSpPr>
            <p:nvPr/>
          </p:nvCxnSpPr>
          <p:spPr>
            <a:xfrm flipV="1">
              <a:off x="1448588" y="3284615"/>
              <a:ext cx="1152201" cy="16356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winkelte Verbindung 63"/>
            <p:cNvCxnSpPr>
              <a:stCxn id="59" idx="3"/>
              <a:endCxn id="6" idx="1"/>
            </p:cNvCxnSpPr>
            <p:nvPr/>
          </p:nvCxnSpPr>
          <p:spPr>
            <a:xfrm flipV="1">
              <a:off x="1448588" y="3937288"/>
              <a:ext cx="1152201" cy="9829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66"/>
            <p:cNvCxnSpPr>
              <a:stCxn id="59" idx="3"/>
              <a:endCxn id="7" idx="1"/>
            </p:cNvCxnSpPr>
            <p:nvPr/>
          </p:nvCxnSpPr>
          <p:spPr>
            <a:xfrm flipV="1">
              <a:off x="1448588" y="4589962"/>
              <a:ext cx="1152200" cy="3302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69"/>
            <p:cNvCxnSpPr>
              <a:stCxn id="59" idx="3"/>
              <a:endCxn id="4" idx="1"/>
            </p:cNvCxnSpPr>
            <p:nvPr/>
          </p:nvCxnSpPr>
          <p:spPr>
            <a:xfrm>
              <a:off x="1448588" y="4920256"/>
              <a:ext cx="1152199" cy="3223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72"/>
            <p:cNvCxnSpPr>
              <a:stCxn id="59" idx="3"/>
              <a:endCxn id="8" idx="1"/>
            </p:cNvCxnSpPr>
            <p:nvPr/>
          </p:nvCxnSpPr>
          <p:spPr>
            <a:xfrm>
              <a:off x="1448588" y="4920256"/>
              <a:ext cx="1152199" cy="1234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83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59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Evolutionärer Algorithmus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Mehrfache Generierung/Modifizierung von Plänen</a:t>
            </a:r>
          </a:p>
          <a:p>
            <a:pPr>
              <a:lnSpc>
                <a:spcPct val="150000"/>
              </a:lnSpc>
            </a:pPr>
            <a:r>
              <a:rPr lang="de-DE" dirty="0"/>
              <a:t>Schritte: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Erstellung eines Abhängigkeitsgraphen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Zufälliges hinzufügen/austauschen von Module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Topologische Sortierung des Graphs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„Parallelisierung“ der Sortierung</a:t>
            </a:r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39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&amp; Qualitätssicherung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613601"/>
            <a:ext cx="2291478" cy="1164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800" b="1" dirty="0"/>
              <a:t>21.711</a:t>
            </a:r>
            <a:br>
              <a:rPr lang="de-DE" sz="3600" b="1" dirty="0"/>
            </a:br>
            <a:r>
              <a:rPr lang="de-DE" sz="1800" b="1" dirty="0" err="1"/>
              <a:t>LoC</a:t>
            </a:r>
            <a:endParaRPr lang="de-DE" sz="3600" b="1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88286" y="4586913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~45%</a:t>
            </a:r>
            <a:br>
              <a:rPr lang="de-DE" sz="3600" b="1" dirty="0"/>
            </a:br>
            <a:r>
              <a:rPr lang="de-DE" sz="1800" b="1" dirty="0"/>
              <a:t>Testüberdeckung Client</a:t>
            </a:r>
            <a:endParaRPr lang="de-DE" sz="3600" b="1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049476" y="4586913"/>
            <a:ext cx="2875547" cy="153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~60%</a:t>
            </a:r>
            <a:br>
              <a:rPr lang="de-DE" sz="3600" b="1" dirty="0"/>
            </a:br>
            <a:r>
              <a:rPr lang="de-DE" sz="1800" b="1" dirty="0"/>
              <a:t>Testüberdeckung</a:t>
            </a:r>
            <a:br>
              <a:rPr lang="de-DE" sz="1800" b="1" dirty="0"/>
            </a:br>
            <a:r>
              <a:rPr lang="de-DE" sz="1800" b="1" dirty="0"/>
              <a:t>(ohne REST-Paket) </a:t>
            </a:r>
            <a:endParaRPr lang="de-DE" sz="3600" b="1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002702" y="4586913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viele</a:t>
            </a:r>
            <a:br>
              <a:rPr lang="de-DE" sz="4800" b="1" dirty="0"/>
            </a:br>
            <a:r>
              <a:rPr lang="de-DE" sz="1800" b="1" dirty="0"/>
              <a:t>durchgemachte Nächte</a:t>
            </a:r>
            <a:endParaRPr lang="de-DE" sz="3600" b="1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049477" y="2613601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&gt;1.400</a:t>
            </a:r>
            <a:br>
              <a:rPr lang="de-DE" sz="3600" b="1" dirty="0"/>
            </a:br>
            <a:r>
              <a:rPr lang="de-DE" sz="1800" b="1" dirty="0" err="1"/>
              <a:t>Commits</a:t>
            </a:r>
            <a:endParaRPr lang="de-DE" sz="36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8002702" y="2613601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&gt;220</a:t>
            </a:r>
            <a:br>
              <a:rPr lang="de-DE" sz="3600" b="1" dirty="0"/>
            </a:br>
            <a:r>
              <a:rPr lang="de-DE" sz="1800" b="1" dirty="0"/>
              <a:t>Seiten Dokumentation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463086847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nutzerdefiniert 17">
      <a:dk1>
        <a:srgbClr val="83D9CC"/>
      </a:dk1>
      <a:lt1>
        <a:srgbClr val="434443"/>
      </a:lt1>
      <a:dk2>
        <a:srgbClr val="97D8CC"/>
      </a:dk2>
      <a:lt2>
        <a:srgbClr val="FFFFFF"/>
      </a:lt2>
      <a:accent1>
        <a:srgbClr val="367664"/>
      </a:accent1>
      <a:accent2>
        <a:srgbClr val="EDEEED"/>
      </a:accent2>
      <a:accent3>
        <a:srgbClr val="83D9CC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498</Words>
  <Application>Microsoft Office PowerPoint</Application>
  <PresentationFormat>Breitbild</PresentationFormat>
  <Paragraphs>136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TM04033917[[fn=Berlin]]_novariants</vt:lpstr>
      <vt:lpstr>Studienplanung als Generierung von Workflows mit Compliance-Anforderungen: Planerstellung und Visualisierung</vt:lpstr>
      <vt:lpstr>Aufgabenstellung</vt:lpstr>
      <vt:lpstr>Pflichtenheft</vt:lpstr>
      <vt:lpstr>Entwurf: Architektur</vt:lpstr>
      <vt:lpstr>Entwurf: Anforderungs Modellierung</vt:lpstr>
      <vt:lpstr>Entwurf: Zielfunktionen für Generierung</vt:lpstr>
      <vt:lpstr>Entwurf: Zielfunktionen für Generierung</vt:lpstr>
      <vt:lpstr>Entwurf: Generierungsalgorithmus</vt:lpstr>
      <vt:lpstr>Implementierung &amp; Qualitätssicherung</vt:lpstr>
      <vt:lpstr>Vorführung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Teuber</dc:creator>
  <cp:lastModifiedBy>Samuel Teuber</cp:lastModifiedBy>
  <cp:revision>116</cp:revision>
  <dcterms:created xsi:type="dcterms:W3CDTF">2015-09-21T23:12:49Z</dcterms:created>
  <dcterms:modified xsi:type="dcterms:W3CDTF">2017-03-20T09:53:33Z</dcterms:modified>
</cp:coreProperties>
</file>