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660"/>
  </p:normalViewPr>
  <p:slideViewPr>
    <p:cSldViewPr snapToGrid="0">
      <p:cViewPr>
        <p:scale>
          <a:sx n="50" d="100"/>
          <a:sy n="50" d="100"/>
        </p:scale>
        <p:origin x="16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0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7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4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0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3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5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6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48CF-A5E4-4F4F-A403-726EADDFC12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D845-3EC1-4BE8-A6B7-DC5C624B1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798896" y="1260909"/>
            <a:ext cx="10645542" cy="43121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295232" tIns="147616" rIns="295232" bIns="147616" anchor="ctr"/>
          <a:lstStyle/>
          <a:p>
            <a:pPr algn="ctr" defTabSz="2952750" eaLnBrk="1" latinLnBrk="1" hangingPunct="1">
              <a:defRPr/>
            </a:pPr>
            <a:r>
              <a:rPr lang="ko-KR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날씨에 따른 서울특별시 대중교통 </a:t>
            </a:r>
            <a:r>
              <a:rPr lang="ko-KR" alt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이용량</a:t>
            </a:r>
            <a:r>
              <a:rPr lang="ko-KR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예측에 관한 </a:t>
            </a:r>
            <a:r>
              <a:rPr lang="ko-KR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연구</a:t>
            </a:r>
            <a:endParaRPr lang="en-US" altLang="ko-KR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defTabSz="2952750" eaLnBrk="1" latinLnBrk="1" hangingPunct="1">
              <a:defRPr/>
            </a:pPr>
            <a:r>
              <a:rPr lang="ko-KR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김희진</a:t>
            </a:r>
            <a:r>
              <a:rPr lang="en-US" altLang="ko-KR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오수진</a:t>
            </a:r>
            <a:r>
              <a:rPr lang="en-US" altLang="ko-KR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김응모</a:t>
            </a:r>
            <a: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성균관대학교 소프트웨어대학</a:t>
            </a:r>
            <a:endParaRPr lang="en-US" altLang="ko-KR" sz="2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2952750" eaLnBrk="1" latinLnBrk="1" hangingPunct="1"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e-mail : thguffkd@naver.com, bgbanana4@gmail.com, ukim@skku.edu</a:t>
            </a:r>
            <a: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 Study on the Prediction of Public Transportation</a:t>
            </a:r>
          </a:p>
          <a:p>
            <a:pPr algn="ctr" defTabSz="2952750" eaLnBrk="1" latinLnBrk="1" hangingPunct="1">
              <a:defRPr/>
            </a:pPr>
            <a:r>
              <a:rPr lang="en-US" altLang="ko-KR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Consumption in Seoul by </a:t>
            </a:r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Weather</a:t>
            </a:r>
          </a:p>
          <a:p>
            <a:pPr algn="ctr" defTabSz="2952750" eaLnBrk="1" latinLnBrk="1" hangingPunct="1">
              <a:defRPr/>
            </a:pPr>
            <a:r>
              <a:rPr lang="en-US" altLang="ko-K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Hee</a:t>
            </a:r>
            <a:r>
              <a:rPr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-Jin Kim, </a:t>
            </a:r>
            <a:r>
              <a:rPr lang="en-US" altLang="ko-KR" sz="24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Sujin</a:t>
            </a:r>
            <a:r>
              <a:rPr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OH, Ung-Mo Kim</a:t>
            </a:r>
            <a:endParaRPr lang="en-US" altLang="ko-KR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2952750" eaLnBrk="1" latinLnBrk="1" hangingPunct="1"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College of Software, </a:t>
            </a:r>
            <a:r>
              <a:rPr lang="en-US" altLang="ko-KR" sz="24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Sungkyunkwan</a:t>
            </a:r>
            <a:r>
              <a:rPr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University</a:t>
            </a:r>
            <a:endParaRPr lang="en-US" altLang="ko-KR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-3829"/>
            <a:ext cx="12192000" cy="540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0" y="6318000"/>
            <a:ext cx="12192000" cy="540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39695"/>
              </p:ext>
            </p:extLst>
          </p:nvPr>
        </p:nvGraphicFramePr>
        <p:xfrm>
          <a:off x="368299" y="292946"/>
          <a:ext cx="7353303" cy="629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1"/>
                <a:gridCol w="1617358"/>
                <a:gridCol w="1617358"/>
                <a:gridCol w="1617358"/>
                <a:gridCol w="1617358"/>
              </a:tblGrid>
              <a:tr h="52422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Test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Predict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Sub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Rate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24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1297894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1741135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443240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25.45697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1742700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1708277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34424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1.975326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1017756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1349691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331935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24.59341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922260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948990.1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26730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2.816679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1671879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1663782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8098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0.484365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228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 . .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214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931660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931660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0.000107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215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999405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867250.3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132155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13.22337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216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1698054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1532882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165173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9.727194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217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1164737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1601316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436578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27.26372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218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781559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794623.6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13064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1.64405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46" marR="91446" marT="45718" marB="4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832158" y="1364993"/>
            <a:ext cx="43217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Test : </a:t>
            </a:r>
            <a:r>
              <a:rPr lang="ko-KR" altLang="en-US" sz="2400" dirty="0" smtClean="0"/>
              <a:t>실제 대중교통 </a:t>
            </a:r>
            <a:r>
              <a:rPr lang="ko-KR" altLang="en-US" sz="2400" dirty="0" err="1" smtClean="0"/>
              <a:t>이용량</a:t>
            </a:r>
            <a:endParaRPr lang="en-US" altLang="ko-KR" sz="2400" dirty="0"/>
          </a:p>
          <a:p>
            <a:r>
              <a:rPr lang="en-US" altLang="ko-KR" sz="2400" dirty="0" smtClean="0"/>
              <a:t>	( = </a:t>
            </a:r>
            <a:r>
              <a:rPr lang="ko-KR" altLang="en-US" sz="2400" dirty="0" smtClean="0"/>
              <a:t>실제 값 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Predict : </a:t>
            </a:r>
            <a:r>
              <a:rPr lang="ko-KR" altLang="en-US" sz="2400" dirty="0" smtClean="0"/>
              <a:t>지도 학습 결과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	</a:t>
            </a:r>
            <a:r>
              <a:rPr lang="en-US" altLang="ko-KR" sz="2400" dirty="0" smtClean="0"/>
              <a:t>( = </a:t>
            </a:r>
            <a:r>
              <a:rPr lang="ko-KR" altLang="en-US" sz="2400" dirty="0" smtClean="0"/>
              <a:t>예측 값 </a:t>
            </a:r>
            <a:r>
              <a:rPr lang="en-US" altLang="ko-KR" sz="2400" dirty="0" smtClean="0"/>
              <a:t>)</a:t>
            </a:r>
          </a:p>
          <a:p>
            <a:pPr lvl="1"/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Sub : | </a:t>
            </a:r>
            <a:r>
              <a:rPr lang="ko-KR" altLang="en-US" sz="2400" dirty="0" smtClean="0"/>
              <a:t>실제 값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예측 값 </a:t>
            </a:r>
            <a:r>
              <a:rPr lang="en-US" altLang="ko-KR" sz="2400" dirty="0" smtClean="0"/>
              <a:t>|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dirty="0" smtClean="0"/>
              <a:t>( = </a:t>
            </a:r>
            <a:r>
              <a:rPr lang="ko-KR" altLang="en-US" sz="2400" dirty="0" smtClean="0"/>
              <a:t>오차 </a:t>
            </a:r>
            <a:r>
              <a:rPr lang="en-US" altLang="ko-KR" sz="2400" dirty="0" smtClean="0"/>
              <a:t>)</a:t>
            </a:r>
          </a:p>
          <a:p>
            <a:pPr lvl="1"/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Rate :</a:t>
            </a:r>
            <a:r>
              <a:rPr lang="ko-KR" altLang="en-US" sz="2400" dirty="0" smtClean="0"/>
              <a:t>오차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실제 값 </a:t>
            </a:r>
            <a:r>
              <a:rPr lang="en-US" altLang="ko-KR" sz="2400" dirty="0" smtClean="0"/>
              <a:t>x 100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dirty="0" smtClean="0"/>
              <a:t>( = </a:t>
            </a:r>
            <a:r>
              <a:rPr lang="ko-KR" altLang="en-US" sz="2400" dirty="0" smtClean="0"/>
              <a:t>오차율 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194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82" y="87682"/>
            <a:ext cx="11990018" cy="1295400"/>
            <a:chOff x="23" y="5092"/>
            <a:chExt cx="6618" cy="81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 eaLnBrk="1" latinLnBrk="1" hangingPunct="1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결 론</a:t>
                </a:r>
                <a:endPara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5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066800" y="2010145"/>
            <a:ext cx="10058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학습 데이터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검증 데이터 </a:t>
            </a:r>
            <a:r>
              <a:rPr lang="en-US" altLang="ko-KR" sz="2800" dirty="0" smtClean="0"/>
              <a:t>= 7 : 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 err="1" smtClean="0"/>
              <a:t>GaussianProcessRegressor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학습 모델 이용</a:t>
            </a:r>
            <a:endParaRPr lang="en-US" altLang="ko-K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평균 오차율 </a:t>
            </a:r>
            <a:r>
              <a:rPr lang="en-US" altLang="ko-KR" sz="2800" dirty="0" smtClean="0"/>
              <a:t>(r) = 15.49%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날씨에 따른 버스와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지하철 배차 간격 조절 등의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ko-KR" altLang="en-US" sz="2800" dirty="0" smtClean="0"/>
              <a:t>대중교통 배치 판단 결정 기초자료로 사용 기대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3146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7682" y="87682"/>
            <a:ext cx="11990018" cy="1295400"/>
            <a:chOff x="23" y="5092"/>
            <a:chExt cx="6618" cy="81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 eaLnBrk="1" latinLnBrk="1" hangingPunct="1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서 론</a:t>
                </a:r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7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8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" name="모서리가 둥근 직사각형 10"/>
          <p:cNvSpPr/>
          <p:nvPr/>
        </p:nvSpPr>
        <p:spPr bwMode="auto">
          <a:xfrm>
            <a:off x="1147543" y="1819645"/>
            <a:ext cx="9952257" cy="1169988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defTabSz="2952750" eaLnBrk="1" latinLnBrk="1" hangingPunct="1">
              <a:defRPr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2016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년 서울특별시 대중교통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이용량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algn="ctr" defTabSz="2952750" eaLnBrk="1" latinLnBrk="1" hangingPunct="1">
              <a:defRPr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→ 49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천만여 명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하루 평균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13,491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천명 이용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147543" y="3894508"/>
            <a:ext cx="9952257" cy="1668092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defTabSz="2952750" eaLnBrk="1" latinLnBrk="1" hangingPunct="1">
              <a:defRPr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잡코리아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설문조사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algn="ctr" defTabSz="2952750" eaLnBrk="1" latinLnBrk="1" hangingPunct="1">
              <a:defRPr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직장인과 대학생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873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명 중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81.5%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가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algn="ctr" defTabSz="2952750" eaLnBrk="1" latinLnBrk="1" hangingPunct="1">
              <a:defRPr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출퇴근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통학 시 대중교통을 이용한다고 답변</a:t>
            </a:r>
          </a:p>
        </p:txBody>
      </p:sp>
      <p:sp>
        <p:nvSpPr>
          <p:cNvPr id="15" name="덧셈 기호 14"/>
          <p:cNvSpPr/>
          <p:nvPr/>
        </p:nvSpPr>
        <p:spPr bwMode="auto">
          <a:xfrm>
            <a:off x="5745163" y="3072183"/>
            <a:ext cx="720725" cy="720725"/>
          </a:xfrm>
          <a:prstGeom prst="mathPlus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 defTabSz="2952750" eaLnBrk="1" latinLnBrk="1" hangingPunct="1">
              <a:defRPr/>
            </a:pPr>
            <a:endParaRPr lang="ko-KR" altLang="en-US" dirty="0"/>
          </a:p>
        </p:txBody>
      </p:sp>
      <p:sp>
        <p:nvSpPr>
          <p:cNvPr id="16" name="아래쪽 화살표 3"/>
          <p:cNvSpPr>
            <a:spLocks noChangeArrowheads="1"/>
          </p:cNvSpPr>
          <p:nvPr/>
        </p:nvSpPr>
        <p:spPr bwMode="auto">
          <a:xfrm>
            <a:off x="5757863" y="5867770"/>
            <a:ext cx="720725" cy="5397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143000" y="1897433"/>
            <a:ext cx="10020299" cy="921967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defTabSz="2952750" eaLnBrk="1" latinLnBrk="1" hangingPunct="1">
              <a:defRPr/>
            </a:pP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ISSUE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대중교통 수요 예측 및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배차 조절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143001" y="3870694"/>
            <a:ext cx="10020298" cy="1260105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defTabSz="2952750" eaLnBrk="1" latinLnBrk="1" hangingPunct="1">
              <a:defRPr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따라서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날씨에 따른 대중교통 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이용량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algn="ctr" defTabSz="2952750" eaLnBrk="1" latinLnBrk="1" hangingPunct="1">
              <a:defRPr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변화 양상을 학습하여 예측하는 연구를 진행</a:t>
            </a:r>
          </a:p>
        </p:txBody>
      </p:sp>
      <p:sp>
        <p:nvSpPr>
          <p:cNvPr id="4" name="아래쪽 화살표 61"/>
          <p:cNvSpPr>
            <a:spLocks noChangeArrowheads="1"/>
          </p:cNvSpPr>
          <p:nvPr/>
        </p:nvSpPr>
        <p:spPr bwMode="auto">
          <a:xfrm>
            <a:off x="5757863" y="3078533"/>
            <a:ext cx="720725" cy="5413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2952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952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952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952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952750"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kumimoji="1" sz="5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7682" y="87682"/>
            <a:ext cx="11990018" cy="1295400"/>
            <a:chOff x="23" y="5092"/>
            <a:chExt cx="6618" cy="816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10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 eaLnBrk="1" latinLnBrk="1" hangingPunct="1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서 론</a:t>
                </a: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8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9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73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82" y="87682"/>
            <a:ext cx="11990018" cy="1295400"/>
            <a:chOff x="23" y="5092"/>
            <a:chExt cx="6618" cy="81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 eaLnBrk="1" latinLnBrk="1" hangingPunct="1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데이터 처리</a:t>
                </a:r>
                <a:endPara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5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066800" y="1629145"/>
            <a:ext cx="10058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2800" dirty="0"/>
              <a:t>데이터 범위 </a:t>
            </a:r>
            <a:r>
              <a:rPr lang="en-US" altLang="ko-KR" sz="2800" dirty="0" smtClean="0"/>
              <a:t>:</a:t>
            </a:r>
            <a:endParaRPr lang="en-US" altLang="ko-KR" sz="2800" dirty="0"/>
          </a:p>
          <a:p>
            <a:pPr>
              <a:defRPr/>
            </a:pPr>
            <a:r>
              <a:rPr lang="en-US" altLang="ko-KR" sz="2800" dirty="0"/>
              <a:t>2015</a:t>
            </a:r>
            <a:r>
              <a:rPr lang="ko-KR" altLang="en-US" sz="2800" dirty="0"/>
              <a:t>년 </a:t>
            </a:r>
            <a:r>
              <a:rPr lang="en-US" altLang="ko-KR" sz="2800" dirty="0"/>
              <a:t>1</a:t>
            </a:r>
            <a:r>
              <a:rPr lang="ko-KR" altLang="en-US" sz="2800" dirty="0"/>
              <a:t>월 </a:t>
            </a:r>
            <a:r>
              <a:rPr lang="en-US" altLang="ko-KR" sz="2800" dirty="0"/>
              <a:t>~ 2017</a:t>
            </a:r>
            <a:r>
              <a:rPr lang="ko-KR" altLang="en-US" sz="2800" dirty="0"/>
              <a:t>년 </a:t>
            </a:r>
            <a:r>
              <a:rPr lang="en-US" altLang="ko-KR" sz="2800" dirty="0"/>
              <a:t>5</a:t>
            </a:r>
            <a:r>
              <a:rPr lang="ko-KR" altLang="en-US" sz="2800" dirty="0"/>
              <a:t>월 </a:t>
            </a:r>
            <a:r>
              <a:rPr lang="en-US" altLang="ko-KR" sz="2800" dirty="0"/>
              <a:t>( 29</a:t>
            </a:r>
            <a:r>
              <a:rPr lang="ko-KR" altLang="en-US" sz="2800" dirty="0"/>
              <a:t>개월</a:t>
            </a:r>
            <a:r>
              <a:rPr lang="en-US" altLang="ko-KR" sz="2800" dirty="0"/>
              <a:t> )</a:t>
            </a:r>
          </a:p>
          <a:p>
            <a:pPr>
              <a:defRPr/>
            </a:pPr>
            <a:endParaRPr lang="en-US" altLang="ko-KR" sz="2800" b="1" dirty="0"/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2800" dirty="0"/>
              <a:t>대중교통 데이터 선정 </a:t>
            </a:r>
            <a:r>
              <a:rPr lang="en-US" altLang="ko-KR" sz="2800" dirty="0"/>
              <a:t>: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ko-KR" altLang="en-US" sz="2800" dirty="0"/>
              <a:t>서울특별시 </a:t>
            </a:r>
            <a:r>
              <a:rPr lang="en-US" altLang="ko-KR" sz="2800" dirty="0"/>
              <a:t>25</a:t>
            </a:r>
            <a:r>
              <a:rPr lang="ko-KR" altLang="en-US" sz="2800" dirty="0"/>
              <a:t>개의 자치구로 지하철역 분류</a:t>
            </a:r>
            <a:endParaRPr lang="en-US" altLang="ko-KR" sz="2800" dirty="0"/>
          </a:p>
          <a:p>
            <a:pPr marL="514350" indent="-514350">
              <a:buFontTx/>
              <a:buAutoNum type="arabicParenR"/>
              <a:defRPr/>
            </a:pPr>
            <a:r>
              <a:rPr lang="ko-KR" altLang="en-US" sz="2800" dirty="0"/>
              <a:t>지하철 역 이름을 포함하는 버스정류장만 선택</a:t>
            </a:r>
            <a:endParaRPr lang="en-US" altLang="ko-KR" sz="2800" dirty="0"/>
          </a:p>
          <a:p>
            <a:pPr marL="514350" indent="-514350">
              <a:buFontTx/>
              <a:buAutoNum type="arabicParenR"/>
              <a:defRPr/>
            </a:pPr>
            <a:r>
              <a:rPr lang="ko-KR" altLang="en-US" sz="2800" dirty="0"/>
              <a:t>지하철과 버스 월 평균 승∙하차 인원 계산</a:t>
            </a:r>
            <a:endParaRPr lang="en-US" altLang="ko-KR" sz="2800" dirty="0"/>
          </a:p>
          <a:p>
            <a:pPr marL="514350" indent="-514350">
              <a:buFontTx/>
              <a:buAutoNum type="arabicParenR"/>
              <a:defRPr/>
            </a:pPr>
            <a:r>
              <a:rPr lang="en-US" altLang="ko-KR" sz="2800" dirty="0"/>
              <a:t>3)</a:t>
            </a:r>
            <a:r>
              <a:rPr lang="ko-KR" altLang="en-US" sz="2800" dirty="0"/>
              <a:t>을 기준으로 자치구별 상위 </a:t>
            </a:r>
            <a:r>
              <a:rPr lang="en-US" altLang="ko-KR" sz="2800" dirty="0"/>
              <a:t>4</a:t>
            </a:r>
            <a:r>
              <a:rPr lang="ko-KR" altLang="en-US" sz="2800" dirty="0"/>
              <a:t>개의 역 선정</a:t>
            </a:r>
            <a:endParaRPr lang="en-US" altLang="ko-KR" sz="2800" dirty="0"/>
          </a:p>
          <a:p>
            <a:pPr marL="514350" indent="-514350">
              <a:buFontTx/>
              <a:buAutoNum type="arabicParenR"/>
              <a:defRPr/>
            </a:pPr>
            <a:r>
              <a:rPr lang="ko-KR" altLang="en-US" sz="2800" dirty="0"/>
              <a:t>선정된 역을 </a:t>
            </a:r>
            <a:r>
              <a:rPr lang="ko-KR" altLang="en-US" sz="2800" dirty="0" smtClean="0"/>
              <a:t>기준으로</a:t>
            </a:r>
            <a:endParaRPr lang="en-US" altLang="ko-KR" sz="2800" dirty="0" smtClean="0"/>
          </a:p>
          <a:p>
            <a:pPr>
              <a:defRPr/>
            </a:pPr>
            <a:r>
              <a:rPr lang="en-US" altLang="ko-KR" sz="2800" dirty="0" smtClean="0"/>
              <a:t>    </a:t>
            </a:r>
            <a:r>
              <a:rPr lang="ko-KR" altLang="en-US" sz="2800" dirty="0" smtClean="0"/>
              <a:t>자치구별 </a:t>
            </a:r>
            <a:r>
              <a:rPr lang="ko-KR" altLang="en-US" sz="2800" dirty="0"/>
              <a:t>대중교통 월 평균 승∙하차 인원 </a:t>
            </a:r>
            <a:r>
              <a:rPr lang="ko-KR" altLang="en-US" sz="2800" dirty="0" smtClean="0"/>
              <a:t>계산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313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82" y="87682"/>
            <a:ext cx="11990018" cy="1295400"/>
            <a:chOff x="23" y="5092"/>
            <a:chExt cx="6618" cy="81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 eaLnBrk="1" latinLnBrk="1" hangingPunct="1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데이터 처리</a:t>
                </a:r>
                <a:endPara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5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066800" y="1629145"/>
            <a:ext cx="10058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2800" dirty="0" smtClean="0"/>
              <a:t>날씨 데이터 선정 </a:t>
            </a:r>
            <a:r>
              <a:rPr lang="en-US" altLang="ko-KR" sz="2800" dirty="0" smtClean="0"/>
              <a:t>:</a:t>
            </a:r>
          </a:p>
          <a:p>
            <a:pPr>
              <a:defRPr/>
            </a:pPr>
            <a:endParaRPr lang="en-US" altLang="ko-KR" sz="2800" dirty="0" smtClean="0"/>
          </a:p>
          <a:p>
            <a:pPr marL="514350" indent="-514350">
              <a:buAutoNum type="arabicParenR"/>
              <a:defRPr/>
            </a:pPr>
            <a:r>
              <a:rPr lang="ko-KR" altLang="en-US" sz="2800" dirty="0" smtClean="0"/>
              <a:t>기온</a:t>
            </a:r>
            <a:r>
              <a:rPr lang="en-US" altLang="ko-KR" sz="2800" dirty="0"/>
              <a:t>(</a:t>
            </a:r>
            <a:r>
              <a:rPr lang="ko-KR" altLang="en-US" sz="2800" dirty="0"/>
              <a:t>℃</a:t>
            </a:r>
            <a:r>
              <a:rPr lang="en-US" altLang="ko-KR" sz="2800" dirty="0"/>
              <a:t>), </a:t>
            </a:r>
            <a:r>
              <a:rPr lang="ko-KR" altLang="en-US" sz="2800" dirty="0"/>
              <a:t>강수량</a:t>
            </a:r>
            <a:r>
              <a:rPr lang="en-US" altLang="ko-KR" sz="2800" dirty="0"/>
              <a:t>(mm), </a:t>
            </a:r>
            <a:r>
              <a:rPr lang="ko-KR" altLang="en-US" sz="2800" dirty="0" smtClean="0"/>
              <a:t>상대습도</a:t>
            </a:r>
            <a:r>
              <a:rPr lang="en-US" altLang="ko-KR" sz="2800" dirty="0"/>
              <a:t>(%), </a:t>
            </a:r>
            <a:r>
              <a:rPr lang="ko-KR" altLang="en-US" sz="2800" dirty="0"/>
              <a:t>미세먼지</a:t>
            </a:r>
            <a:r>
              <a:rPr lang="en-US" altLang="ko-KR" sz="2800" dirty="0"/>
              <a:t>(</a:t>
            </a:r>
            <a:r>
              <a:rPr lang="ko-KR" altLang="en-US" sz="2800" dirty="0"/>
              <a:t>㎍</a:t>
            </a:r>
            <a:r>
              <a:rPr lang="en-US" altLang="ko-KR" sz="2800" dirty="0"/>
              <a:t>/㎥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로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ko-KR" altLang="en-US" sz="2800" dirty="0" smtClean="0"/>
              <a:t>날씨 데이터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차 선정</a:t>
            </a:r>
            <a:endParaRPr lang="en-US" altLang="ko-KR" sz="2800" dirty="0" smtClean="0"/>
          </a:p>
          <a:p>
            <a:pPr marL="514350" indent="-514350">
              <a:buAutoNum type="arabicParenR"/>
              <a:defRPr/>
            </a:pPr>
            <a:endParaRPr lang="en-US" altLang="ko-KR" sz="2800" dirty="0" smtClean="0"/>
          </a:p>
          <a:p>
            <a:pPr marL="514350" indent="-514350">
              <a:buAutoNum type="arabicParenR"/>
              <a:defRPr/>
            </a:pPr>
            <a:r>
              <a:rPr lang="ko-KR" altLang="en-US" sz="2800" dirty="0" smtClean="0"/>
              <a:t>강수량과 상대습도의 상관관계 </a:t>
            </a:r>
            <a:r>
              <a:rPr lang="en-US" altLang="ko-KR" sz="2800" dirty="0" smtClean="0"/>
              <a:t>=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+</a:t>
            </a:r>
            <a:r>
              <a:rPr lang="en-US" altLang="ko-KR" sz="2800" dirty="0" smtClean="0"/>
              <a:t>0.641</a:t>
            </a:r>
          </a:p>
          <a:p>
            <a:pPr lvl="1">
              <a:defRPr/>
            </a:pPr>
            <a:r>
              <a:rPr lang="en-US" altLang="ko-KR" sz="2800" dirty="0" smtClean="0"/>
              <a:t>						( </a:t>
            </a:r>
            <a:r>
              <a:rPr lang="ko-KR" altLang="en-US" sz="2800" dirty="0" smtClean="0"/>
              <a:t>뚜렷한 </a:t>
            </a:r>
            <a:r>
              <a:rPr lang="ko-KR" altLang="en-US" sz="2800" dirty="0"/>
              <a:t>양적 </a:t>
            </a:r>
            <a:r>
              <a:rPr lang="ko-KR" altLang="en-US" sz="2800" dirty="0" smtClean="0"/>
              <a:t>선형관계 </a:t>
            </a:r>
            <a:r>
              <a:rPr lang="en-US" altLang="ko-KR" sz="2800" dirty="0" smtClean="0"/>
              <a:t>)</a:t>
            </a:r>
          </a:p>
          <a:p>
            <a:pPr lvl="1">
              <a:defRPr/>
            </a:pPr>
            <a:endParaRPr lang="en-US" altLang="ko-KR" sz="2800" dirty="0" smtClean="0"/>
          </a:p>
          <a:p>
            <a:pPr marL="514350" indent="-514350">
              <a:buAutoNum type="arabicParenR"/>
              <a:defRPr/>
            </a:pPr>
            <a:r>
              <a:rPr lang="ko-KR" altLang="en-US" sz="2800" dirty="0" smtClean="0"/>
              <a:t>학습 모델 구축의 간결함을 고려하여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날씨 데이터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          </a:t>
            </a:r>
            <a:r>
              <a:rPr lang="ko-KR" altLang="en-US" sz="2800" dirty="0" smtClean="0"/>
              <a:t>기온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℃</a:t>
            </a:r>
            <a:r>
              <a:rPr lang="en-US" altLang="ko-KR" sz="2800" dirty="0" smtClean="0"/>
              <a:t>), </a:t>
            </a:r>
            <a:r>
              <a:rPr lang="ko-KR" altLang="en-US" sz="2800" dirty="0" smtClean="0"/>
              <a:t>강수량</a:t>
            </a:r>
            <a:r>
              <a:rPr lang="en-US" altLang="ko-KR" sz="2800" dirty="0" smtClean="0"/>
              <a:t>(mm), </a:t>
            </a:r>
            <a:r>
              <a:rPr lang="ko-KR" altLang="en-US" sz="2800" dirty="0" smtClean="0"/>
              <a:t>미세먼지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㎍</a:t>
            </a:r>
            <a:r>
              <a:rPr lang="en-US" altLang="ko-KR" sz="2800" dirty="0" smtClean="0"/>
              <a:t>/㎥)</a:t>
            </a:r>
            <a:r>
              <a:rPr lang="ko-KR" altLang="en-US" sz="2800" dirty="0" smtClean="0"/>
              <a:t>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선정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954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72" y="1295400"/>
            <a:ext cx="8616430" cy="487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66800" y="6061445"/>
            <a:ext cx="1005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/>
              <a:t>X</a:t>
            </a:r>
            <a:r>
              <a:rPr lang="ko-KR" altLang="en-US" sz="2800" dirty="0"/>
              <a:t>축 </a:t>
            </a:r>
            <a:r>
              <a:rPr lang="en-US" altLang="ko-KR" sz="2800" dirty="0"/>
              <a:t>: </a:t>
            </a:r>
            <a:r>
              <a:rPr lang="ko-KR" altLang="en-US" sz="2800" dirty="0"/>
              <a:t>강수량</a:t>
            </a:r>
            <a:r>
              <a:rPr lang="en-US" altLang="ko-KR" sz="2800" dirty="0"/>
              <a:t>, y</a:t>
            </a:r>
            <a:r>
              <a:rPr lang="ko-KR" altLang="en-US" sz="2800" dirty="0"/>
              <a:t>축 </a:t>
            </a:r>
            <a:r>
              <a:rPr lang="en-US" altLang="ko-KR" sz="2800" dirty="0"/>
              <a:t>: </a:t>
            </a:r>
            <a:r>
              <a:rPr lang="ko-KR" altLang="en-US" sz="2800" dirty="0" smtClean="0"/>
              <a:t>상대습도</a:t>
            </a:r>
            <a:endParaRPr lang="en-US" altLang="ko-KR" sz="2800" dirty="0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87682" y="87682"/>
            <a:ext cx="11990018" cy="1295400"/>
            <a:chOff x="23" y="5092"/>
            <a:chExt cx="6618" cy="816"/>
          </a:xfrm>
        </p:grpSpPr>
        <p:grpSp>
          <p:nvGrpSpPr>
            <p:cNvPr id="13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17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 eaLnBrk="1" latinLnBrk="1" hangingPunct="1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데이터 처리</a:t>
                </a:r>
                <a:endPara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14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15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16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7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82" y="87682"/>
            <a:ext cx="11990018" cy="1295400"/>
            <a:chOff x="23" y="5092"/>
            <a:chExt cx="6618" cy="81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 eaLnBrk="1" latinLnBrk="1" hangingPunct="1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지도 학습</a:t>
                </a:r>
                <a:endPara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5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66800" y="1629145"/>
                <a:ext cx="10058400" cy="4047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r>
                  <a:rPr lang="en-US" altLang="ko-KR" sz="2800" dirty="0" smtClean="0"/>
                  <a:t>Regression </a:t>
                </a:r>
                <a:r>
                  <a:rPr lang="ko-KR" altLang="en-US" sz="2800" dirty="0"/>
                  <a:t>함수 선정 </a:t>
                </a:r>
                <a:r>
                  <a:rPr lang="en-US" altLang="ko-KR" sz="2800" dirty="0"/>
                  <a:t>:</a:t>
                </a:r>
              </a:p>
              <a:p>
                <a:pPr>
                  <a:defRPr/>
                </a:pPr>
                <a:endParaRPr lang="en-US" altLang="ko-KR" sz="2800" dirty="0" smtClean="0"/>
              </a:p>
              <a:p>
                <a:pPr>
                  <a:defRPr/>
                </a:pPr>
                <a:r>
                  <a:rPr lang="ko-KR" altLang="en-US" sz="2800" dirty="0" smtClean="0"/>
                  <a:t>여러 </a:t>
                </a:r>
                <a:r>
                  <a:rPr lang="en-US" altLang="ko-KR" sz="2800" dirty="0"/>
                  <a:t>Regression </a:t>
                </a:r>
                <a:r>
                  <a:rPr lang="ko-KR" altLang="en-US" sz="2800" dirty="0"/>
                  <a:t>함수의 평균 오차율</a:t>
                </a:r>
                <a:r>
                  <a:rPr lang="en-US" altLang="ko-KR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2800" dirty="0" smtClean="0"/>
                  <a:t>)</a:t>
                </a:r>
                <a:r>
                  <a:rPr lang="ko-KR" altLang="en-US" sz="2800" dirty="0"/>
                  <a:t>을 </a:t>
                </a:r>
                <a:r>
                  <a:rPr lang="ko-KR" altLang="en-US" sz="2800" dirty="0" smtClean="0"/>
                  <a:t>계산</a:t>
                </a:r>
                <a:endParaRPr lang="en-US" altLang="ko-KR" sz="2800" dirty="0" smtClean="0"/>
              </a:p>
              <a:p>
                <a:pPr>
                  <a:defRPr/>
                </a:pPr>
                <a:endParaRPr lang="en-US" altLang="ko-KR" sz="28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예</m:t>
                              </m:r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측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sz="2800" i="1" smtClean="0"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</m:e>
                          </m:d>
                        </m:num>
                        <m:den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실</m:t>
                          </m:r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제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값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altLang="ko-KR" sz="2800" dirty="0" smtClean="0"/>
              </a:p>
              <a:p>
                <a:pPr>
                  <a:defRPr/>
                </a:pPr>
                <a:endParaRPr lang="en-US" altLang="ko-KR" sz="2800" dirty="0"/>
              </a:p>
              <a:p>
                <a:pPr>
                  <a:defRPr/>
                </a:pPr>
                <a:r>
                  <a:rPr lang="ko-KR" altLang="en-US" sz="2800" dirty="0" smtClean="0"/>
                  <a:t>총 </a:t>
                </a:r>
                <a:r>
                  <a:rPr lang="en-US" altLang="ko-KR" sz="2800" dirty="0" smtClean="0"/>
                  <a:t>19</a:t>
                </a:r>
                <a:r>
                  <a:rPr lang="ko-KR" altLang="en-US" sz="2800" dirty="0" smtClean="0"/>
                  <a:t>개의 </a:t>
                </a:r>
                <a:r>
                  <a:rPr lang="en-US" altLang="ko-KR" sz="2800" dirty="0" smtClean="0"/>
                  <a:t>Regression </a:t>
                </a:r>
                <a:r>
                  <a:rPr lang="ko-KR" altLang="en-US" sz="2800" dirty="0" smtClean="0"/>
                  <a:t>함수 중 가장 </a:t>
                </a:r>
                <a:r>
                  <a:rPr lang="ko-KR" altLang="en-US" sz="2800" dirty="0"/>
                  <a:t>낮은 평균 오차율</a:t>
                </a:r>
                <a:r>
                  <a:rPr lang="en-US" altLang="ko-KR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2800" dirty="0" smtClean="0"/>
                  <a:t>)</a:t>
                </a:r>
                <a:r>
                  <a:rPr lang="ko-KR" altLang="en-US" sz="2800" dirty="0" smtClean="0"/>
                  <a:t>을</a:t>
                </a:r>
                <a:endParaRPr lang="en-US" altLang="ko-KR" sz="2800" dirty="0" smtClean="0"/>
              </a:p>
              <a:p>
                <a:pPr>
                  <a:defRPr/>
                </a:pPr>
                <a:r>
                  <a:rPr lang="ko-KR" altLang="en-US" sz="2800" dirty="0" smtClean="0"/>
                  <a:t>가지는</a:t>
                </a:r>
                <a:r>
                  <a:rPr lang="en-US" altLang="ko-KR" sz="2800" dirty="0" smtClean="0"/>
                  <a:t> </a:t>
                </a:r>
                <a:r>
                  <a:rPr lang="en-US" altLang="ko-KR" sz="2800" dirty="0" err="1" smtClean="0"/>
                  <a:t>GaussianProcessRegressor</a:t>
                </a:r>
                <a:r>
                  <a:rPr lang="ko-KR" altLang="en-US" sz="2800" dirty="0"/>
                  <a:t>를 지도 학습 함수로 </a:t>
                </a:r>
                <a:r>
                  <a:rPr lang="ko-KR" altLang="en-US" sz="2800" dirty="0" smtClean="0"/>
                  <a:t>선정</a:t>
                </a:r>
                <a:endParaRPr lang="en-US" altLang="ko-KR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29145"/>
                <a:ext cx="10058400" cy="4047647"/>
              </a:xfrm>
              <a:prstGeom prst="rect">
                <a:avLst/>
              </a:prstGeom>
              <a:blipFill rotWithShape="0">
                <a:blip r:embed="rId2"/>
                <a:stretch>
                  <a:fillRect l="-1212" t="-1506" b="-3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1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82" y="87682"/>
            <a:ext cx="11990018" cy="1295400"/>
            <a:chOff x="23" y="5092"/>
            <a:chExt cx="6618" cy="81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 eaLnBrk="1" latinLnBrk="1" hangingPunct="1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지도 학습</a:t>
                </a:r>
                <a:endPara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5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p:pic>
        <p:nvPicPr>
          <p:cNvPr id="10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383082"/>
            <a:ext cx="10075545" cy="538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82" y="87682"/>
            <a:ext cx="11990018" cy="1295400"/>
            <a:chOff x="23" y="5092"/>
            <a:chExt cx="6618" cy="81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" y="5092"/>
              <a:ext cx="6618" cy="771"/>
              <a:chOff x="23" y="5092"/>
              <a:chExt cx="6618" cy="771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51163" eaLnBrk="1" latinLnBrk="1" hangingPunct="1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ko-KR" alt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지도 학습</a:t>
                </a:r>
                <a:endPara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85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6000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079" y="5228"/>
              <a:ext cx="3250" cy="680"/>
              <a:chOff x="2079" y="5228"/>
              <a:chExt cx="3250" cy="680"/>
            </a:xfrm>
          </p:grpSpPr>
          <p:sp>
            <p:nvSpPr>
              <p:cNvPr id="5" name="Arc 9"/>
              <p:cNvSpPr>
                <a:spLocks/>
              </p:cNvSpPr>
              <p:nvPr/>
            </p:nvSpPr>
            <p:spPr bwMode="auto">
              <a:xfrm flipV="1">
                <a:off x="2291" y="5273"/>
                <a:ext cx="3038" cy="6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  <p:sp>
            <p:nvSpPr>
              <p:cNvPr id="6" name="Arc 10"/>
              <p:cNvSpPr>
                <a:spLocks/>
              </p:cNvSpPr>
              <p:nvPr/>
            </p:nvSpPr>
            <p:spPr bwMode="auto">
              <a:xfrm flipV="1">
                <a:off x="2079" y="5228"/>
                <a:ext cx="3069" cy="680"/>
              </a:xfrm>
              <a:custGeom>
                <a:avLst/>
                <a:gdLst>
                  <a:gd name="T0" fmla="*/ 0 w 21818"/>
                  <a:gd name="T1" fmla="*/ 0 h 21600"/>
                  <a:gd name="T2" fmla="*/ 0 w 21818"/>
                  <a:gd name="T3" fmla="*/ 0 h 21600"/>
                  <a:gd name="T4" fmla="*/ 0 w 218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8"/>
                  <a:gd name="T10" fmla="*/ 0 h 21600"/>
                  <a:gd name="T11" fmla="*/ 21818 w 218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8" h="21600" fill="none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</a:path>
                  <a:path w="21818" h="21600" stroke="0" extrusionOk="0">
                    <a:moveTo>
                      <a:pt x="0" y="1"/>
                    </a:moveTo>
                    <a:cubicBezTo>
                      <a:pt x="72" y="0"/>
                      <a:pt x="145" y="-1"/>
                      <a:pt x="218" y="0"/>
                    </a:cubicBezTo>
                    <a:cubicBezTo>
                      <a:pt x="12147" y="0"/>
                      <a:pt x="21818" y="9670"/>
                      <a:pt x="21818" y="21600"/>
                    </a:cubicBezTo>
                    <a:lnTo>
                      <a:pt x="218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66800" y="1629145"/>
                <a:ext cx="100584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r>
                  <a:rPr lang="ko-KR" altLang="en-US" sz="2800" dirty="0" smtClean="0"/>
                  <a:t>지도 학습 결과</a:t>
                </a:r>
                <a:endParaRPr lang="en-US" altLang="ko-KR" sz="2800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endParaRPr lang="en-US" altLang="ko-KR" sz="2800" dirty="0" smtClean="0"/>
              </a:p>
              <a:p>
                <a:pPr>
                  <a:defRPr/>
                </a:pPr>
                <a:r>
                  <a:rPr lang="en-US" altLang="ko-KR" sz="2800" dirty="0" err="1" smtClean="0"/>
                  <a:t>GaussianProcessRegressor</a:t>
                </a:r>
                <a:r>
                  <a:rPr lang="ko-KR" altLang="en-US" sz="2800" dirty="0" smtClean="0"/>
                  <a:t>를 사용하여</a:t>
                </a:r>
                <a:endParaRPr lang="en-US" altLang="ko-KR" sz="2800" dirty="0" smtClean="0"/>
              </a:p>
              <a:p>
                <a:pPr>
                  <a:defRPr/>
                </a:pPr>
                <a:r>
                  <a:rPr lang="en-US" altLang="ko-KR" sz="2800" dirty="0" smtClean="0"/>
                  <a:t>[ </a:t>
                </a:r>
                <a:r>
                  <a:rPr lang="ko-KR" altLang="en-US" sz="2800" dirty="0" smtClean="0"/>
                  <a:t>기온</a:t>
                </a:r>
                <a:r>
                  <a:rPr lang="en-US" altLang="ko-KR" sz="2800" dirty="0" smtClean="0"/>
                  <a:t>, </a:t>
                </a:r>
                <a:r>
                  <a:rPr lang="ko-KR" altLang="en-US" sz="2800" dirty="0" smtClean="0"/>
                  <a:t>강수량</a:t>
                </a:r>
                <a:r>
                  <a:rPr lang="en-US" altLang="ko-KR" sz="2800" dirty="0" smtClean="0"/>
                  <a:t>, </a:t>
                </a:r>
                <a:r>
                  <a:rPr lang="ko-KR" altLang="en-US" sz="2800" dirty="0" smtClean="0"/>
                  <a:t>미세먼지</a:t>
                </a:r>
                <a:r>
                  <a:rPr lang="en-US" altLang="ko-KR" sz="2800" dirty="0" smtClean="0"/>
                  <a:t>, </a:t>
                </a:r>
                <a:r>
                  <a:rPr lang="ko-KR" altLang="en-US" sz="2800" dirty="0" smtClean="0"/>
                  <a:t>대중교통 </a:t>
                </a:r>
                <a:r>
                  <a:rPr lang="ko-KR" altLang="en-US" sz="2800" dirty="0" err="1" smtClean="0"/>
                  <a:t>이용량</a:t>
                </a:r>
                <a:r>
                  <a:rPr lang="en-US" altLang="ko-KR" sz="2800" dirty="0" smtClean="0"/>
                  <a:t>]</a:t>
                </a:r>
                <a:r>
                  <a:rPr lang="ko-KR" altLang="en-US" sz="2800" dirty="0" smtClean="0"/>
                  <a:t>을</a:t>
                </a:r>
                <a:endParaRPr lang="en-US" altLang="ko-KR" sz="2800" dirty="0" smtClean="0"/>
              </a:p>
              <a:p>
                <a:pPr>
                  <a:defRPr/>
                </a:pPr>
                <a:r>
                  <a:rPr lang="ko-KR" altLang="en-US" sz="2800" dirty="0" smtClean="0"/>
                  <a:t>학습 데이터로 가지는 학습 모델 구축한 뒤</a:t>
                </a:r>
                <a:r>
                  <a:rPr lang="en-US" altLang="ko-KR" sz="2800" dirty="0" smtClean="0"/>
                  <a:t>, </a:t>
                </a:r>
                <a:r>
                  <a:rPr lang="ko-KR" altLang="en-US" sz="2800" dirty="0" smtClean="0"/>
                  <a:t>검증 데이터를</a:t>
                </a:r>
                <a:endParaRPr lang="en-US" altLang="ko-KR" sz="2800" dirty="0" smtClean="0"/>
              </a:p>
              <a:p>
                <a:pPr>
                  <a:defRPr/>
                </a:pPr>
                <a:r>
                  <a:rPr lang="ko-KR" altLang="en-US" sz="2800" dirty="0" smtClean="0"/>
                  <a:t>이용하여 모델을 검증했다</a:t>
                </a:r>
                <a:r>
                  <a:rPr lang="en-US" altLang="ko-KR" sz="2800" dirty="0" smtClean="0"/>
                  <a:t>.</a:t>
                </a:r>
              </a:p>
              <a:p>
                <a:pPr>
                  <a:defRPr/>
                </a:pPr>
                <a:endParaRPr lang="en-US" altLang="ko-KR" sz="2800" dirty="0"/>
              </a:p>
              <a:p>
                <a:pPr>
                  <a:defRPr/>
                </a:pPr>
                <a:r>
                  <a:rPr lang="ko-KR" altLang="en-US" sz="2800" dirty="0" smtClean="0"/>
                  <a:t>본 연구에서 검증 데이터로 사용된 데이터는 총 </a:t>
                </a:r>
                <a:r>
                  <a:rPr lang="en-US" altLang="ko-KR" sz="2800" dirty="0" smtClean="0"/>
                  <a:t>218</a:t>
                </a:r>
                <a:r>
                  <a:rPr lang="ko-KR" altLang="en-US" sz="2800" dirty="0" smtClean="0"/>
                  <a:t>개로 </a:t>
                </a:r>
                <a:r>
                  <a:rPr lang="en-US" altLang="ko-KR" sz="2800" dirty="0" smtClean="0"/>
                  <a:t>15.49%</a:t>
                </a:r>
                <a:r>
                  <a:rPr lang="ko-KR" altLang="en-US" sz="2800" dirty="0" smtClean="0"/>
                  <a:t>의 낮은 평균 오차율</a:t>
                </a:r>
                <a:r>
                  <a:rPr lang="en-US" altLang="ko-KR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2800" dirty="0" smtClean="0"/>
                  <a:t>)</a:t>
                </a:r>
                <a:r>
                  <a:rPr lang="ko-KR" altLang="en-US" sz="2800" dirty="0" smtClean="0"/>
                  <a:t>을 가진다</a:t>
                </a:r>
                <a:r>
                  <a:rPr lang="en-US" altLang="ko-KR" sz="2800" dirty="0" smtClean="0"/>
                  <a:t>.</a:t>
                </a:r>
                <a:endParaRPr lang="en-US" altLang="ko-KR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29145"/>
                <a:ext cx="10058400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212" t="-1534" b="-3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6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375</Words>
  <Application>Microsoft Office PowerPoint</Application>
  <PresentationFormat>와이드스크린</PresentationFormat>
  <Paragraphs>141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heejin</dc:creator>
  <cp:lastModifiedBy>heejin</cp:lastModifiedBy>
  <cp:revision>9</cp:revision>
  <dcterms:created xsi:type="dcterms:W3CDTF">2017-10-31T05:29:18Z</dcterms:created>
  <dcterms:modified xsi:type="dcterms:W3CDTF">2017-10-31T06:23:09Z</dcterms:modified>
</cp:coreProperties>
</file>