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60" r:id="rId5"/>
    <p:sldId id="256" r:id="rId6"/>
    <p:sldId id="257" r:id="rId7"/>
    <p:sldId id="258" r:id="rId8"/>
    <p:sldId id="259" r:id="rId9"/>
    <p:sldId id="261" r:id="rId10"/>
    <p:sldId id="262" r:id="rId11"/>
    <p:sldId id="263"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E46CD65-A5D1-4484-A9A8-E00FACAA14C1}" v="58" dt="2024-03-19T20:16:03.70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9" d="100"/>
          <a:sy n="79" d="100"/>
        </p:scale>
        <p:origin x="773"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microsoft.com/office/2015/10/relationships/revisionInfo" Target="revisionInfo.xml"/><Relationship Id="rId8"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C0A18D6-6941-EB63-F036-62C55C095D75}"/>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4018757B-68F2-5FA6-ED21-D607469A4D8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AAD48F72-FC73-0A24-514D-4EA3D6C8FA79}"/>
              </a:ext>
            </a:extLst>
          </p:cNvPr>
          <p:cNvSpPr>
            <a:spLocks noGrp="1"/>
          </p:cNvSpPr>
          <p:nvPr>
            <p:ph type="dt" sz="half" idx="10"/>
          </p:nvPr>
        </p:nvSpPr>
        <p:spPr/>
        <p:txBody>
          <a:bodyPr/>
          <a:lstStyle/>
          <a:p>
            <a:fld id="{8BCB39E0-FB64-48AF-8CAD-459DD55DFEBE}" type="datetimeFigureOut">
              <a:rPr lang="tr-TR" smtClean="0"/>
              <a:t>19.03.2024</a:t>
            </a:fld>
            <a:endParaRPr lang="tr-TR"/>
          </a:p>
        </p:txBody>
      </p:sp>
      <p:sp>
        <p:nvSpPr>
          <p:cNvPr id="5" name="Alt Bilgi Yer Tutucusu 4">
            <a:extLst>
              <a:ext uri="{FF2B5EF4-FFF2-40B4-BE49-F238E27FC236}">
                <a16:creationId xmlns:a16="http://schemas.microsoft.com/office/drawing/2014/main" id="{6CB8890B-C290-EAD2-26E2-53ABBFA5A680}"/>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F26790B5-1538-0F24-DF35-D84A610AC10B}"/>
              </a:ext>
            </a:extLst>
          </p:cNvPr>
          <p:cNvSpPr>
            <a:spLocks noGrp="1"/>
          </p:cNvSpPr>
          <p:nvPr>
            <p:ph type="sldNum" sz="quarter" idx="12"/>
          </p:nvPr>
        </p:nvSpPr>
        <p:spPr/>
        <p:txBody>
          <a:bodyPr/>
          <a:lstStyle/>
          <a:p>
            <a:fld id="{553E7104-A757-409B-AEDF-FD3F14631718}" type="slidenum">
              <a:rPr lang="tr-TR" smtClean="0"/>
              <a:t>‹#›</a:t>
            </a:fld>
            <a:endParaRPr lang="tr-TR"/>
          </a:p>
        </p:txBody>
      </p:sp>
    </p:spTree>
    <p:extLst>
      <p:ext uri="{BB962C8B-B14F-4D97-AF65-F5344CB8AC3E}">
        <p14:creationId xmlns:p14="http://schemas.microsoft.com/office/powerpoint/2010/main" val="12406753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A382A4C-F05E-3423-16CC-F58E8C7CC030}"/>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A59DDEAE-9646-F134-2F11-CDFBF5EC530A}"/>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22A029D7-D592-34AE-50A8-4FFCA2C73BBE}"/>
              </a:ext>
            </a:extLst>
          </p:cNvPr>
          <p:cNvSpPr>
            <a:spLocks noGrp="1"/>
          </p:cNvSpPr>
          <p:nvPr>
            <p:ph type="dt" sz="half" idx="10"/>
          </p:nvPr>
        </p:nvSpPr>
        <p:spPr/>
        <p:txBody>
          <a:bodyPr/>
          <a:lstStyle/>
          <a:p>
            <a:fld id="{8BCB39E0-FB64-48AF-8CAD-459DD55DFEBE}" type="datetimeFigureOut">
              <a:rPr lang="tr-TR" smtClean="0"/>
              <a:t>19.03.2024</a:t>
            </a:fld>
            <a:endParaRPr lang="tr-TR"/>
          </a:p>
        </p:txBody>
      </p:sp>
      <p:sp>
        <p:nvSpPr>
          <p:cNvPr id="5" name="Alt Bilgi Yer Tutucusu 4">
            <a:extLst>
              <a:ext uri="{FF2B5EF4-FFF2-40B4-BE49-F238E27FC236}">
                <a16:creationId xmlns:a16="http://schemas.microsoft.com/office/drawing/2014/main" id="{A139044E-CD02-E66B-55A9-84A3A60CD361}"/>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01FC1A0E-93B6-5BC9-1EF0-5D60D24AB4EC}"/>
              </a:ext>
            </a:extLst>
          </p:cNvPr>
          <p:cNvSpPr>
            <a:spLocks noGrp="1"/>
          </p:cNvSpPr>
          <p:nvPr>
            <p:ph type="sldNum" sz="quarter" idx="12"/>
          </p:nvPr>
        </p:nvSpPr>
        <p:spPr/>
        <p:txBody>
          <a:bodyPr/>
          <a:lstStyle/>
          <a:p>
            <a:fld id="{553E7104-A757-409B-AEDF-FD3F14631718}" type="slidenum">
              <a:rPr lang="tr-TR" smtClean="0"/>
              <a:t>‹#›</a:t>
            </a:fld>
            <a:endParaRPr lang="tr-TR"/>
          </a:p>
        </p:txBody>
      </p:sp>
    </p:spTree>
    <p:extLst>
      <p:ext uri="{BB962C8B-B14F-4D97-AF65-F5344CB8AC3E}">
        <p14:creationId xmlns:p14="http://schemas.microsoft.com/office/powerpoint/2010/main" val="26151158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24F444E5-564A-7B7B-B089-E297157429A3}"/>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277EF380-AA43-89A0-8F31-1BC825A24F1A}"/>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A9349598-F982-C86C-103A-D83CADF67D94}"/>
              </a:ext>
            </a:extLst>
          </p:cNvPr>
          <p:cNvSpPr>
            <a:spLocks noGrp="1"/>
          </p:cNvSpPr>
          <p:nvPr>
            <p:ph type="dt" sz="half" idx="10"/>
          </p:nvPr>
        </p:nvSpPr>
        <p:spPr/>
        <p:txBody>
          <a:bodyPr/>
          <a:lstStyle/>
          <a:p>
            <a:fld id="{8BCB39E0-FB64-48AF-8CAD-459DD55DFEBE}" type="datetimeFigureOut">
              <a:rPr lang="tr-TR" smtClean="0"/>
              <a:t>19.03.2024</a:t>
            </a:fld>
            <a:endParaRPr lang="tr-TR"/>
          </a:p>
        </p:txBody>
      </p:sp>
      <p:sp>
        <p:nvSpPr>
          <p:cNvPr id="5" name="Alt Bilgi Yer Tutucusu 4">
            <a:extLst>
              <a:ext uri="{FF2B5EF4-FFF2-40B4-BE49-F238E27FC236}">
                <a16:creationId xmlns:a16="http://schemas.microsoft.com/office/drawing/2014/main" id="{CFB94490-CBE3-0F49-A073-FFBE288277FD}"/>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091734B6-286E-39EB-273C-8B93EC7121F1}"/>
              </a:ext>
            </a:extLst>
          </p:cNvPr>
          <p:cNvSpPr>
            <a:spLocks noGrp="1"/>
          </p:cNvSpPr>
          <p:nvPr>
            <p:ph type="sldNum" sz="quarter" idx="12"/>
          </p:nvPr>
        </p:nvSpPr>
        <p:spPr/>
        <p:txBody>
          <a:bodyPr/>
          <a:lstStyle/>
          <a:p>
            <a:fld id="{553E7104-A757-409B-AEDF-FD3F14631718}" type="slidenum">
              <a:rPr lang="tr-TR" smtClean="0"/>
              <a:t>‹#›</a:t>
            </a:fld>
            <a:endParaRPr lang="tr-TR"/>
          </a:p>
        </p:txBody>
      </p:sp>
    </p:spTree>
    <p:extLst>
      <p:ext uri="{BB962C8B-B14F-4D97-AF65-F5344CB8AC3E}">
        <p14:creationId xmlns:p14="http://schemas.microsoft.com/office/powerpoint/2010/main" val="19942255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552C073-103B-7215-DEAF-EFCA43CC02AE}"/>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1CDFF6EF-F66C-0CB2-CE04-29C144B67A07}"/>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3D8B9B12-4750-8B8E-7476-F3E8F3190DA4}"/>
              </a:ext>
            </a:extLst>
          </p:cNvPr>
          <p:cNvSpPr>
            <a:spLocks noGrp="1"/>
          </p:cNvSpPr>
          <p:nvPr>
            <p:ph type="dt" sz="half" idx="10"/>
          </p:nvPr>
        </p:nvSpPr>
        <p:spPr/>
        <p:txBody>
          <a:bodyPr/>
          <a:lstStyle/>
          <a:p>
            <a:fld id="{8BCB39E0-FB64-48AF-8CAD-459DD55DFEBE}" type="datetimeFigureOut">
              <a:rPr lang="tr-TR" smtClean="0"/>
              <a:t>19.03.2024</a:t>
            </a:fld>
            <a:endParaRPr lang="tr-TR"/>
          </a:p>
        </p:txBody>
      </p:sp>
      <p:sp>
        <p:nvSpPr>
          <p:cNvPr id="5" name="Alt Bilgi Yer Tutucusu 4">
            <a:extLst>
              <a:ext uri="{FF2B5EF4-FFF2-40B4-BE49-F238E27FC236}">
                <a16:creationId xmlns:a16="http://schemas.microsoft.com/office/drawing/2014/main" id="{2B6F352C-37E1-663A-C241-B594B63442C8}"/>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E10DDF9C-FC41-E300-0D95-0128E97E089A}"/>
              </a:ext>
            </a:extLst>
          </p:cNvPr>
          <p:cNvSpPr>
            <a:spLocks noGrp="1"/>
          </p:cNvSpPr>
          <p:nvPr>
            <p:ph type="sldNum" sz="quarter" idx="12"/>
          </p:nvPr>
        </p:nvSpPr>
        <p:spPr/>
        <p:txBody>
          <a:bodyPr/>
          <a:lstStyle/>
          <a:p>
            <a:fld id="{553E7104-A757-409B-AEDF-FD3F14631718}" type="slidenum">
              <a:rPr lang="tr-TR" smtClean="0"/>
              <a:t>‹#›</a:t>
            </a:fld>
            <a:endParaRPr lang="tr-TR"/>
          </a:p>
        </p:txBody>
      </p:sp>
    </p:spTree>
    <p:extLst>
      <p:ext uri="{BB962C8B-B14F-4D97-AF65-F5344CB8AC3E}">
        <p14:creationId xmlns:p14="http://schemas.microsoft.com/office/powerpoint/2010/main" val="35250281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FE2E104-E7BC-78A6-F605-D2766F92613F}"/>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D605DD4A-93E0-8541-561A-343285EBA6A6}"/>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754C4733-C61D-9DEE-8185-64A9410A3FF4}"/>
              </a:ext>
            </a:extLst>
          </p:cNvPr>
          <p:cNvSpPr>
            <a:spLocks noGrp="1"/>
          </p:cNvSpPr>
          <p:nvPr>
            <p:ph type="dt" sz="half" idx="10"/>
          </p:nvPr>
        </p:nvSpPr>
        <p:spPr/>
        <p:txBody>
          <a:bodyPr/>
          <a:lstStyle/>
          <a:p>
            <a:fld id="{8BCB39E0-FB64-48AF-8CAD-459DD55DFEBE}" type="datetimeFigureOut">
              <a:rPr lang="tr-TR" smtClean="0"/>
              <a:t>19.03.2024</a:t>
            </a:fld>
            <a:endParaRPr lang="tr-TR"/>
          </a:p>
        </p:txBody>
      </p:sp>
      <p:sp>
        <p:nvSpPr>
          <p:cNvPr id="5" name="Alt Bilgi Yer Tutucusu 4">
            <a:extLst>
              <a:ext uri="{FF2B5EF4-FFF2-40B4-BE49-F238E27FC236}">
                <a16:creationId xmlns:a16="http://schemas.microsoft.com/office/drawing/2014/main" id="{26F6D51A-1C7D-A86B-400B-DE8C51674C2D}"/>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37CAF6F8-B042-B2AA-091B-5163E21EE86D}"/>
              </a:ext>
            </a:extLst>
          </p:cNvPr>
          <p:cNvSpPr>
            <a:spLocks noGrp="1"/>
          </p:cNvSpPr>
          <p:nvPr>
            <p:ph type="sldNum" sz="quarter" idx="12"/>
          </p:nvPr>
        </p:nvSpPr>
        <p:spPr/>
        <p:txBody>
          <a:bodyPr/>
          <a:lstStyle/>
          <a:p>
            <a:fld id="{553E7104-A757-409B-AEDF-FD3F14631718}" type="slidenum">
              <a:rPr lang="tr-TR" smtClean="0"/>
              <a:t>‹#›</a:t>
            </a:fld>
            <a:endParaRPr lang="tr-TR"/>
          </a:p>
        </p:txBody>
      </p:sp>
    </p:spTree>
    <p:extLst>
      <p:ext uri="{BB962C8B-B14F-4D97-AF65-F5344CB8AC3E}">
        <p14:creationId xmlns:p14="http://schemas.microsoft.com/office/powerpoint/2010/main" val="3351405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2BE6F5A-5522-A2A8-8EC8-560296C4B6B2}"/>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73B24E27-C90C-313D-DA47-5E4821B98816}"/>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2EFAB227-3DF9-2B33-432C-F44C881DA295}"/>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AA241B1C-43E4-DB57-AD24-8D6EBA07001A}"/>
              </a:ext>
            </a:extLst>
          </p:cNvPr>
          <p:cNvSpPr>
            <a:spLocks noGrp="1"/>
          </p:cNvSpPr>
          <p:nvPr>
            <p:ph type="dt" sz="half" idx="10"/>
          </p:nvPr>
        </p:nvSpPr>
        <p:spPr/>
        <p:txBody>
          <a:bodyPr/>
          <a:lstStyle/>
          <a:p>
            <a:fld id="{8BCB39E0-FB64-48AF-8CAD-459DD55DFEBE}" type="datetimeFigureOut">
              <a:rPr lang="tr-TR" smtClean="0"/>
              <a:t>19.03.2024</a:t>
            </a:fld>
            <a:endParaRPr lang="tr-TR"/>
          </a:p>
        </p:txBody>
      </p:sp>
      <p:sp>
        <p:nvSpPr>
          <p:cNvPr id="6" name="Alt Bilgi Yer Tutucusu 5">
            <a:extLst>
              <a:ext uri="{FF2B5EF4-FFF2-40B4-BE49-F238E27FC236}">
                <a16:creationId xmlns:a16="http://schemas.microsoft.com/office/drawing/2014/main" id="{F55EB38B-7C84-8605-81ED-C6ABA05CD6F0}"/>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1A259173-0B21-8044-11F3-E2A439218D78}"/>
              </a:ext>
            </a:extLst>
          </p:cNvPr>
          <p:cNvSpPr>
            <a:spLocks noGrp="1"/>
          </p:cNvSpPr>
          <p:nvPr>
            <p:ph type="sldNum" sz="quarter" idx="12"/>
          </p:nvPr>
        </p:nvSpPr>
        <p:spPr/>
        <p:txBody>
          <a:bodyPr/>
          <a:lstStyle/>
          <a:p>
            <a:fld id="{553E7104-A757-409B-AEDF-FD3F14631718}" type="slidenum">
              <a:rPr lang="tr-TR" smtClean="0"/>
              <a:t>‹#›</a:t>
            </a:fld>
            <a:endParaRPr lang="tr-TR"/>
          </a:p>
        </p:txBody>
      </p:sp>
    </p:spTree>
    <p:extLst>
      <p:ext uri="{BB962C8B-B14F-4D97-AF65-F5344CB8AC3E}">
        <p14:creationId xmlns:p14="http://schemas.microsoft.com/office/powerpoint/2010/main" val="4198706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C36188E-E1AF-F989-CDC5-D77A60090D44}"/>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204D5E13-00B3-8678-DB6E-1E3F8BF06CD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7F4BB05C-6F21-E9E2-862F-6A97C6C10EB5}"/>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2FDE097D-DE45-801E-7501-8A9280F9ABC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3FD4DC7B-1861-B9E5-CC31-F61599ADEFA5}"/>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F388E831-6066-5E18-302E-E44A387E41DD}"/>
              </a:ext>
            </a:extLst>
          </p:cNvPr>
          <p:cNvSpPr>
            <a:spLocks noGrp="1"/>
          </p:cNvSpPr>
          <p:nvPr>
            <p:ph type="dt" sz="half" idx="10"/>
          </p:nvPr>
        </p:nvSpPr>
        <p:spPr/>
        <p:txBody>
          <a:bodyPr/>
          <a:lstStyle/>
          <a:p>
            <a:fld id="{8BCB39E0-FB64-48AF-8CAD-459DD55DFEBE}" type="datetimeFigureOut">
              <a:rPr lang="tr-TR" smtClean="0"/>
              <a:t>19.03.2024</a:t>
            </a:fld>
            <a:endParaRPr lang="tr-TR"/>
          </a:p>
        </p:txBody>
      </p:sp>
      <p:sp>
        <p:nvSpPr>
          <p:cNvPr id="8" name="Alt Bilgi Yer Tutucusu 7">
            <a:extLst>
              <a:ext uri="{FF2B5EF4-FFF2-40B4-BE49-F238E27FC236}">
                <a16:creationId xmlns:a16="http://schemas.microsoft.com/office/drawing/2014/main" id="{A06E6E6D-4D27-A398-CAC8-922DDE90E589}"/>
              </a:ext>
            </a:extLst>
          </p:cNvPr>
          <p:cNvSpPr>
            <a:spLocks noGrp="1"/>
          </p:cNvSpPr>
          <p:nvPr>
            <p:ph type="ftr" sz="quarter" idx="11"/>
          </p:nvPr>
        </p:nvSpPr>
        <p:spPr/>
        <p:txBody>
          <a:bodyPr/>
          <a:lstStyle/>
          <a:p>
            <a:endParaRPr lang="tr-TR"/>
          </a:p>
        </p:txBody>
      </p:sp>
      <p:sp>
        <p:nvSpPr>
          <p:cNvPr id="9" name="Slayt Numarası Yer Tutucusu 8">
            <a:extLst>
              <a:ext uri="{FF2B5EF4-FFF2-40B4-BE49-F238E27FC236}">
                <a16:creationId xmlns:a16="http://schemas.microsoft.com/office/drawing/2014/main" id="{F295DA15-A9CB-DDE4-EB7E-D0701F133A33}"/>
              </a:ext>
            </a:extLst>
          </p:cNvPr>
          <p:cNvSpPr>
            <a:spLocks noGrp="1"/>
          </p:cNvSpPr>
          <p:nvPr>
            <p:ph type="sldNum" sz="quarter" idx="12"/>
          </p:nvPr>
        </p:nvSpPr>
        <p:spPr/>
        <p:txBody>
          <a:bodyPr/>
          <a:lstStyle/>
          <a:p>
            <a:fld id="{553E7104-A757-409B-AEDF-FD3F14631718}" type="slidenum">
              <a:rPr lang="tr-TR" smtClean="0"/>
              <a:t>‹#›</a:t>
            </a:fld>
            <a:endParaRPr lang="tr-TR"/>
          </a:p>
        </p:txBody>
      </p:sp>
    </p:spTree>
    <p:extLst>
      <p:ext uri="{BB962C8B-B14F-4D97-AF65-F5344CB8AC3E}">
        <p14:creationId xmlns:p14="http://schemas.microsoft.com/office/powerpoint/2010/main" val="41531628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EA0791E-C903-3D26-B136-C1B61D04448B}"/>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D365E8FF-BD7A-013B-FCB3-EEDD898EC394}"/>
              </a:ext>
            </a:extLst>
          </p:cNvPr>
          <p:cNvSpPr>
            <a:spLocks noGrp="1"/>
          </p:cNvSpPr>
          <p:nvPr>
            <p:ph type="dt" sz="half" idx="10"/>
          </p:nvPr>
        </p:nvSpPr>
        <p:spPr/>
        <p:txBody>
          <a:bodyPr/>
          <a:lstStyle/>
          <a:p>
            <a:fld id="{8BCB39E0-FB64-48AF-8CAD-459DD55DFEBE}" type="datetimeFigureOut">
              <a:rPr lang="tr-TR" smtClean="0"/>
              <a:t>19.03.2024</a:t>
            </a:fld>
            <a:endParaRPr lang="tr-TR"/>
          </a:p>
        </p:txBody>
      </p:sp>
      <p:sp>
        <p:nvSpPr>
          <p:cNvPr id="4" name="Alt Bilgi Yer Tutucusu 3">
            <a:extLst>
              <a:ext uri="{FF2B5EF4-FFF2-40B4-BE49-F238E27FC236}">
                <a16:creationId xmlns:a16="http://schemas.microsoft.com/office/drawing/2014/main" id="{836E8C1A-5E06-D04F-B11D-340965D0E33B}"/>
              </a:ext>
            </a:extLst>
          </p:cNvPr>
          <p:cNvSpPr>
            <a:spLocks noGrp="1"/>
          </p:cNvSpPr>
          <p:nvPr>
            <p:ph type="ftr" sz="quarter" idx="11"/>
          </p:nvPr>
        </p:nvSpPr>
        <p:spPr/>
        <p:txBody>
          <a:bodyPr/>
          <a:lstStyle/>
          <a:p>
            <a:endParaRPr lang="tr-TR"/>
          </a:p>
        </p:txBody>
      </p:sp>
      <p:sp>
        <p:nvSpPr>
          <p:cNvPr id="5" name="Slayt Numarası Yer Tutucusu 4">
            <a:extLst>
              <a:ext uri="{FF2B5EF4-FFF2-40B4-BE49-F238E27FC236}">
                <a16:creationId xmlns:a16="http://schemas.microsoft.com/office/drawing/2014/main" id="{0B24D65C-6A61-9A53-85A5-C92A9A480AFD}"/>
              </a:ext>
            </a:extLst>
          </p:cNvPr>
          <p:cNvSpPr>
            <a:spLocks noGrp="1"/>
          </p:cNvSpPr>
          <p:nvPr>
            <p:ph type="sldNum" sz="quarter" idx="12"/>
          </p:nvPr>
        </p:nvSpPr>
        <p:spPr/>
        <p:txBody>
          <a:bodyPr/>
          <a:lstStyle/>
          <a:p>
            <a:fld id="{553E7104-A757-409B-AEDF-FD3F14631718}" type="slidenum">
              <a:rPr lang="tr-TR" smtClean="0"/>
              <a:t>‹#›</a:t>
            </a:fld>
            <a:endParaRPr lang="tr-TR"/>
          </a:p>
        </p:txBody>
      </p:sp>
    </p:spTree>
    <p:extLst>
      <p:ext uri="{BB962C8B-B14F-4D97-AF65-F5344CB8AC3E}">
        <p14:creationId xmlns:p14="http://schemas.microsoft.com/office/powerpoint/2010/main" val="23608828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340F4EEE-46BB-6B38-3FEB-46F7A8677A54}"/>
              </a:ext>
            </a:extLst>
          </p:cNvPr>
          <p:cNvSpPr>
            <a:spLocks noGrp="1"/>
          </p:cNvSpPr>
          <p:nvPr>
            <p:ph type="dt" sz="half" idx="10"/>
          </p:nvPr>
        </p:nvSpPr>
        <p:spPr/>
        <p:txBody>
          <a:bodyPr/>
          <a:lstStyle/>
          <a:p>
            <a:fld id="{8BCB39E0-FB64-48AF-8CAD-459DD55DFEBE}" type="datetimeFigureOut">
              <a:rPr lang="tr-TR" smtClean="0"/>
              <a:t>19.03.2024</a:t>
            </a:fld>
            <a:endParaRPr lang="tr-TR"/>
          </a:p>
        </p:txBody>
      </p:sp>
      <p:sp>
        <p:nvSpPr>
          <p:cNvPr id="3" name="Alt Bilgi Yer Tutucusu 2">
            <a:extLst>
              <a:ext uri="{FF2B5EF4-FFF2-40B4-BE49-F238E27FC236}">
                <a16:creationId xmlns:a16="http://schemas.microsoft.com/office/drawing/2014/main" id="{CE98CB25-8087-E2C5-60C5-5A8289B182B9}"/>
              </a:ext>
            </a:extLst>
          </p:cNvPr>
          <p:cNvSpPr>
            <a:spLocks noGrp="1"/>
          </p:cNvSpPr>
          <p:nvPr>
            <p:ph type="ftr" sz="quarter" idx="11"/>
          </p:nvPr>
        </p:nvSpPr>
        <p:spPr/>
        <p:txBody>
          <a:bodyPr/>
          <a:lstStyle/>
          <a:p>
            <a:endParaRPr lang="tr-TR"/>
          </a:p>
        </p:txBody>
      </p:sp>
      <p:sp>
        <p:nvSpPr>
          <p:cNvPr id="4" name="Slayt Numarası Yer Tutucusu 3">
            <a:extLst>
              <a:ext uri="{FF2B5EF4-FFF2-40B4-BE49-F238E27FC236}">
                <a16:creationId xmlns:a16="http://schemas.microsoft.com/office/drawing/2014/main" id="{96AD1912-1719-9437-86B4-13CAE7870536}"/>
              </a:ext>
            </a:extLst>
          </p:cNvPr>
          <p:cNvSpPr>
            <a:spLocks noGrp="1"/>
          </p:cNvSpPr>
          <p:nvPr>
            <p:ph type="sldNum" sz="quarter" idx="12"/>
          </p:nvPr>
        </p:nvSpPr>
        <p:spPr/>
        <p:txBody>
          <a:bodyPr/>
          <a:lstStyle/>
          <a:p>
            <a:fld id="{553E7104-A757-409B-AEDF-FD3F14631718}" type="slidenum">
              <a:rPr lang="tr-TR" smtClean="0"/>
              <a:t>‹#›</a:t>
            </a:fld>
            <a:endParaRPr lang="tr-TR"/>
          </a:p>
        </p:txBody>
      </p:sp>
    </p:spTree>
    <p:extLst>
      <p:ext uri="{BB962C8B-B14F-4D97-AF65-F5344CB8AC3E}">
        <p14:creationId xmlns:p14="http://schemas.microsoft.com/office/powerpoint/2010/main" val="13014563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9C40093-46DC-69A9-90EF-DE6196CD6C3D}"/>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C9C589EA-4739-A7A4-544D-A1D6690EF24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2FA5AF14-40F7-1F0A-DCE7-25EB2BFFF1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681DA6D1-54BA-F256-122C-30F2C3724BCD}"/>
              </a:ext>
            </a:extLst>
          </p:cNvPr>
          <p:cNvSpPr>
            <a:spLocks noGrp="1"/>
          </p:cNvSpPr>
          <p:nvPr>
            <p:ph type="dt" sz="half" idx="10"/>
          </p:nvPr>
        </p:nvSpPr>
        <p:spPr/>
        <p:txBody>
          <a:bodyPr/>
          <a:lstStyle/>
          <a:p>
            <a:fld id="{8BCB39E0-FB64-48AF-8CAD-459DD55DFEBE}" type="datetimeFigureOut">
              <a:rPr lang="tr-TR" smtClean="0"/>
              <a:t>19.03.2024</a:t>
            </a:fld>
            <a:endParaRPr lang="tr-TR"/>
          </a:p>
        </p:txBody>
      </p:sp>
      <p:sp>
        <p:nvSpPr>
          <p:cNvPr id="6" name="Alt Bilgi Yer Tutucusu 5">
            <a:extLst>
              <a:ext uri="{FF2B5EF4-FFF2-40B4-BE49-F238E27FC236}">
                <a16:creationId xmlns:a16="http://schemas.microsoft.com/office/drawing/2014/main" id="{E3448292-5214-A869-15B7-E8812E7E6E3E}"/>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10F18DDE-4A0F-C541-56E5-5B2F973C5007}"/>
              </a:ext>
            </a:extLst>
          </p:cNvPr>
          <p:cNvSpPr>
            <a:spLocks noGrp="1"/>
          </p:cNvSpPr>
          <p:nvPr>
            <p:ph type="sldNum" sz="quarter" idx="12"/>
          </p:nvPr>
        </p:nvSpPr>
        <p:spPr/>
        <p:txBody>
          <a:bodyPr/>
          <a:lstStyle/>
          <a:p>
            <a:fld id="{553E7104-A757-409B-AEDF-FD3F14631718}" type="slidenum">
              <a:rPr lang="tr-TR" smtClean="0"/>
              <a:t>‹#›</a:t>
            </a:fld>
            <a:endParaRPr lang="tr-TR"/>
          </a:p>
        </p:txBody>
      </p:sp>
    </p:spTree>
    <p:extLst>
      <p:ext uri="{BB962C8B-B14F-4D97-AF65-F5344CB8AC3E}">
        <p14:creationId xmlns:p14="http://schemas.microsoft.com/office/powerpoint/2010/main" val="37900769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666EB5B-8D2C-D0F3-A62D-AEE1A8AE95C8}"/>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892AAD5D-0BFF-5260-B031-CFF7FFF6924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a:extLst>
              <a:ext uri="{FF2B5EF4-FFF2-40B4-BE49-F238E27FC236}">
                <a16:creationId xmlns:a16="http://schemas.microsoft.com/office/drawing/2014/main" id="{4023DB53-F157-A562-5C94-F244AC132A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81965FC5-1317-A4FD-BF03-B8E6C97C4AE0}"/>
              </a:ext>
            </a:extLst>
          </p:cNvPr>
          <p:cNvSpPr>
            <a:spLocks noGrp="1"/>
          </p:cNvSpPr>
          <p:nvPr>
            <p:ph type="dt" sz="half" idx="10"/>
          </p:nvPr>
        </p:nvSpPr>
        <p:spPr/>
        <p:txBody>
          <a:bodyPr/>
          <a:lstStyle/>
          <a:p>
            <a:fld id="{8BCB39E0-FB64-48AF-8CAD-459DD55DFEBE}" type="datetimeFigureOut">
              <a:rPr lang="tr-TR" smtClean="0"/>
              <a:t>19.03.2024</a:t>
            </a:fld>
            <a:endParaRPr lang="tr-TR"/>
          </a:p>
        </p:txBody>
      </p:sp>
      <p:sp>
        <p:nvSpPr>
          <p:cNvPr id="6" name="Alt Bilgi Yer Tutucusu 5">
            <a:extLst>
              <a:ext uri="{FF2B5EF4-FFF2-40B4-BE49-F238E27FC236}">
                <a16:creationId xmlns:a16="http://schemas.microsoft.com/office/drawing/2014/main" id="{9DDA7AA7-7090-209F-17ED-05FF858FCE22}"/>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55E1A5B5-3931-E577-9508-01860D1AE379}"/>
              </a:ext>
            </a:extLst>
          </p:cNvPr>
          <p:cNvSpPr>
            <a:spLocks noGrp="1"/>
          </p:cNvSpPr>
          <p:nvPr>
            <p:ph type="sldNum" sz="quarter" idx="12"/>
          </p:nvPr>
        </p:nvSpPr>
        <p:spPr/>
        <p:txBody>
          <a:bodyPr/>
          <a:lstStyle/>
          <a:p>
            <a:fld id="{553E7104-A757-409B-AEDF-FD3F14631718}" type="slidenum">
              <a:rPr lang="tr-TR" smtClean="0"/>
              <a:t>‹#›</a:t>
            </a:fld>
            <a:endParaRPr lang="tr-TR"/>
          </a:p>
        </p:txBody>
      </p:sp>
    </p:spTree>
    <p:extLst>
      <p:ext uri="{BB962C8B-B14F-4D97-AF65-F5344CB8AC3E}">
        <p14:creationId xmlns:p14="http://schemas.microsoft.com/office/powerpoint/2010/main" val="1624510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78849B4E-8F78-7698-A009-E01F0C749E1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776E515C-3DA8-6E22-205F-B6AFFD39B7C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711EAEEC-D14C-4C36-B6D9-A48639C1D69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BCB39E0-FB64-48AF-8CAD-459DD55DFEBE}" type="datetimeFigureOut">
              <a:rPr lang="tr-TR" smtClean="0"/>
              <a:t>19.03.2024</a:t>
            </a:fld>
            <a:endParaRPr lang="tr-TR"/>
          </a:p>
        </p:txBody>
      </p:sp>
      <p:sp>
        <p:nvSpPr>
          <p:cNvPr id="5" name="Alt Bilgi Yer Tutucusu 4">
            <a:extLst>
              <a:ext uri="{FF2B5EF4-FFF2-40B4-BE49-F238E27FC236}">
                <a16:creationId xmlns:a16="http://schemas.microsoft.com/office/drawing/2014/main" id="{A3D0AD7D-76E3-D367-8E97-689B877046D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tr-TR"/>
          </a:p>
        </p:txBody>
      </p:sp>
      <p:sp>
        <p:nvSpPr>
          <p:cNvPr id="6" name="Slayt Numarası Yer Tutucusu 5">
            <a:extLst>
              <a:ext uri="{FF2B5EF4-FFF2-40B4-BE49-F238E27FC236}">
                <a16:creationId xmlns:a16="http://schemas.microsoft.com/office/drawing/2014/main" id="{261ACDB2-5954-A8AC-EDE8-B8EDA83E30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53E7104-A757-409B-AEDF-FD3F14631718}" type="slidenum">
              <a:rPr lang="tr-TR" smtClean="0"/>
              <a:t>‹#›</a:t>
            </a:fld>
            <a:endParaRPr lang="tr-TR"/>
          </a:p>
        </p:txBody>
      </p:sp>
    </p:spTree>
    <p:extLst>
      <p:ext uri="{BB962C8B-B14F-4D97-AF65-F5344CB8AC3E}">
        <p14:creationId xmlns:p14="http://schemas.microsoft.com/office/powerpoint/2010/main" val="5192516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1C70C11-CAEE-40DD-139B-6926A50B7997}"/>
              </a:ext>
            </a:extLst>
          </p:cNvPr>
          <p:cNvSpPr>
            <a:spLocks noGrp="1"/>
          </p:cNvSpPr>
          <p:nvPr>
            <p:ph type="title"/>
          </p:nvPr>
        </p:nvSpPr>
        <p:spPr>
          <a:xfrm>
            <a:off x="838200" y="365125"/>
            <a:ext cx="10515600" cy="1325563"/>
          </a:xfrm>
        </p:spPr>
        <p:txBody>
          <a:bodyPr/>
          <a:lstStyle/>
          <a:p>
            <a:r>
              <a:rPr lang="tr-TR" dirty="0">
                <a:solidFill>
                  <a:schemeClr val="bg1">
                    <a:lumMod val="95000"/>
                  </a:schemeClr>
                </a:solidFill>
              </a:rPr>
              <a:t>Bilişim Sistemleri ve Yönetimi</a:t>
            </a:r>
          </a:p>
        </p:txBody>
      </p:sp>
      <p:sp>
        <p:nvSpPr>
          <p:cNvPr id="3" name="İçerik Yer Tutucusu 2">
            <a:extLst>
              <a:ext uri="{FF2B5EF4-FFF2-40B4-BE49-F238E27FC236}">
                <a16:creationId xmlns:a16="http://schemas.microsoft.com/office/drawing/2014/main" id="{165CFB5B-593D-19E4-3F54-9FA20735A345}"/>
              </a:ext>
            </a:extLst>
          </p:cNvPr>
          <p:cNvSpPr>
            <a:spLocks noGrp="1"/>
          </p:cNvSpPr>
          <p:nvPr>
            <p:ph idx="1"/>
          </p:nvPr>
        </p:nvSpPr>
        <p:spPr/>
        <p:txBody>
          <a:bodyPr/>
          <a:lstStyle/>
          <a:p>
            <a:endParaRPr lang="tr-TR" dirty="0"/>
          </a:p>
        </p:txBody>
      </p:sp>
      <p:sp>
        <p:nvSpPr>
          <p:cNvPr id="4" name="Dikdörtgen: Köşeleri Yuvarlatılmış 3">
            <a:extLst>
              <a:ext uri="{FF2B5EF4-FFF2-40B4-BE49-F238E27FC236}">
                <a16:creationId xmlns:a16="http://schemas.microsoft.com/office/drawing/2014/main" id="{A5927E5D-C35B-F187-6B8D-25D6AB12489F}"/>
              </a:ext>
            </a:extLst>
          </p:cNvPr>
          <p:cNvSpPr/>
          <p:nvPr/>
        </p:nvSpPr>
        <p:spPr>
          <a:xfrm>
            <a:off x="838200" y="1825625"/>
            <a:ext cx="10515600" cy="4351338"/>
          </a:xfrm>
          <a:prstGeom prst="roundRect">
            <a:avLst/>
          </a:prstGeom>
          <a:solidFill>
            <a:schemeClr val="bg2">
              <a:lumMod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tr-TR" sz="3000" dirty="0"/>
              <a:t>Bilişim sistemi, organizasyonlarda karar verme aşamasına kadar bilgiyi toplamak, düzenlemek, işlemek ve saklamak olarak tanımlanabilir. Bilişim sistemlerinde üç aktivite bilgiyi üretmek için gereklidir.</a:t>
            </a:r>
          </a:p>
        </p:txBody>
      </p:sp>
    </p:spTree>
    <p:extLst>
      <p:ext uri="{BB962C8B-B14F-4D97-AF65-F5344CB8AC3E}">
        <p14:creationId xmlns:p14="http://schemas.microsoft.com/office/powerpoint/2010/main" val="1984963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Dikdörtgen: Köşeleri Yuvarlatılmış 2">
            <a:extLst>
              <a:ext uri="{FF2B5EF4-FFF2-40B4-BE49-F238E27FC236}">
                <a16:creationId xmlns:a16="http://schemas.microsoft.com/office/drawing/2014/main" id="{9BAAE465-F2E5-A519-B386-9680734FC951}"/>
              </a:ext>
            </a:extLst>
          </p:cNvPr>
          <p:cNvSpPr/>
          <p:nvPr/>
        </p:nvSpPr>
        <p:spPr>
          <a:xfrm>
            <a:off x="905741" y="644235"/>
            <a:ext cx="10380518" cy="654627"/>
          </a:xfrm>
          <a:prstGeom prst="round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tr-TR" sz="2800" dirty="0">
                <a:solidFill>
                  <a:schemeClr val="tx1">
                    <a:lumMod val="95000"/>
                    <a:lumOff val="5000"/>
                  </a:schemeClr>
                </a:solidFill>
              </a:rPr>
              <a:t>Hiyerarşik Veri Modeli</a:t>
            </a:r>
            <a:endParaRPr lang="tr-TR" sz="2500" dirty="0">
              <a:solidFill>
                <a:schemeClr val="tx1">
                  <a:lumMod val="95000"/>
                  <a:lumOff val="5000"/>
                </a:schemeClr>
              </a:solidFill>
            </a:endParaRPr>
          </a:p>
        </p:txBody>
      </p:sp>
      <p:sp>
        <p:nvSpPr>
          <p:cNvPr id="2" name="Metin kutusu 1">
            <a:extLst>
              <a:ext uri="{FF2B5EF4-FFF2-40B4-BE49-F238E27FC236}">
                <a16:creationId xmlns:a16="http://schemas.microsoft.com/office/drawing/2014/main" id="{EABF5FA7-FA88-8C33-9C90-FF21A8EF8622}"/>
              </a:ext>
            </a:extLst>
          </p:cNvPr>
          <p:cNvSpPr txBox="1"/>
          <p:nvPr/>
        </p:nvSpPr>
        <p:spPr>
          <a:xfrm>
            <a:off x="905741" y="1613118"/>
            <a:ext cx="10380518" cy="1631216"/>
          </a:xfrm>
          <a:prstGeom prst="rect">
            <a:avLst/>
          </a:prstGeom>
          <a:noFill/>
        </p:spPr>
        <p:txBody>
          <a:bodyPr wrap="square" rtlCol="0">
            <a:spAutoFit/>
          </a:bodyPr>
          <a:lstStyle/>
          <a:p>
            <a:r>
              <a:rPr lang="tr-TR" sz="2500" dirty="0">
                <a:solidFill>
                  <a:schemeClr val="bg1">
                    <a:lumMod val="95000"/>
                  </a:schemeClr>
                </a:solidFill>
              </a:rPr>
              <a:t>Kayıtlar ağaç mimarisi şeklinde yukarıdan aşağı sıralanmaktadır. Kök adı verilen ilk kaydın bir veya daha çok çocuk kayıtları vardır. Çocuk kayıtlarında kendi çocuk kayıtları olabilir. Kök haricinde bütün kayıtların bir ebeveyni vardır.</a:t>
            </a:r>
          </a:p>
        </p:txBody>
      </p:sp>
      <p:pic>
        <p:nvPicPr>
          <p:cNvPr id="12" name="Resim 11" descr="metin, yazı tipi, ekran görüntüsü, dikdörtgen içeren bir resim&#10;&#10;Açıklama otomatik olarak oluşturuldu">
            <a:extLst>
              <a:ext uri="{FF2B5EF4-FFF2-40B4-BE49-F238E27FC236}">
                <a16:creationId xmlns:a16="http://schemas.microsoft.com/office/drawing/2014/main" id="{4869413D-3915-0B4C-0E66-66267B7F16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3401" y="3744293"/>
            <a:ext cx="5945197" cy="2679364"/>
          </a:xfrm>
          <a:prstGeom prst="rect">
            <a:avLst/>
          </a:prstGeom>
        </p:spPr>
      </p:pic>
    </p:spTree>
    <p:extLst>
      <p:ext uri="{BB962C8B-B14F-4D97-AF65-F5344CB8AC3E}">
        <p14:creationId xmlns:p14="http://schemas.microsoft.com/office/powerpoint/2010/main" val="31896191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Dikdörtgen: Köşeleri Yuvarlatılmış 3">
            <a:extLst>
              <a:ext uri="{FF2B5EF4-FFF2-40B4-BE49-F238E27FC236}">
                <a16:creationId xmlns:a16="http://schemas.microsoft.com/office/drawing/2014/main" id="{6C675506-856F-26AC-FD26-66F45D435E9A}"/>
              </a:ext>
            </a:extLst>
          </p:cNvPr>
          <p:cNvSpPr/>
          <p:nvPr/>
        </p:nvSpPr>
        <p:spPr>
          <a:xfrm>
            <a:off x="905741" y="644236"/>
            <a:ext cx="10380518" cy="654627"/>
          </a:xfrm>
          <a:prstGeom prst="roundRect">
            <a:avLst/>
          </a:prstGeom>
          <a:solidFill>
            <a:schemeClr val="bg2">
              <a:lumMod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s-ES" sz="2800" dirty="0"/>
              <a:t>Düz </a:t>
            </a:r>
            <a:r>
              <a:rPr lang="tr-TR" sz="2800" dirty="0"/>
              <a:t>M</a:t>
            </a:r>
            <a:r>
              <a:rPr lang="es-ES" sz="2800" dirty="0"/>
              <a:t>odel veya </a:t>
            </a:r>
            <a:r>
              <a:rPr lang="tr-TR" sz="2800" dirty="0"/>
              <a:t>T</a:t>
            </a:r>
            <a:r>
              <a:rPr lang="es-ES" sz="2800" dirty="0"/>
              <a:t>ablo </a:t>
            </a:r>
            <a:r>
              <a:rPr lang="tr-TR" sz="2800" dirty="0"/>
              <a:t>M</a:t>
            </a:r>
            <a:r>
              <a:rPr lang="es-ES" sz="2800" dirty="0"/>
              <a:t>odeli</a:t>
            </a:r>
            <a:endParaRPr lang="tr-TR" sz="2500" dirty="0"/>
          </a:p>
        </p:txBody>
      </p:sp>
      <p:sp>
        <p:nvSpPr>
          <p:cNvPr id="3" name="Dikdörtgen: Köşeleri Yuvarlatılmış 2">
            <a:extLst>
              <a:ext uri="{FF2B5EF4-FFF2-40B4-BE49-F238E27FC236}">
                <a16:creationId xmlns:a16="http://schemas.microsoft.com/office/drawing/2014/main" id="{9BAAE465-F2E5-A519-B386-9680734FC951}"/>
              </a:ext>
            </a:extLst>
          </p:cNvPr>
          <p:cNvSpPr/>
          <p:nvPr/>
        </p:nvSpPr>
        <p:spPr>
          <a:xfrm>
            <a:off x="905741" y="1381991"/>
            <a:ext cx="10380518" cy="654627"/>
          </a:xfrm>
          <a:prstGeom prst="roundRect">
            <a:avLst/>
          </a:prstGeom>
          <a:solidFill>
            <a:schemeClr val="bg2">
              <a:lumMod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tr-TR" sz="2800" dirty="0">
                <a:solidFill>
                  <a:schemeClr val="bg1"/>
                </a:solidFill>
              </a:rPr>
              <a:t>Hiyerarşik Veri Modeli</a:t>
            </a:r>
            <a:endParaRPr lang="tr-TR" sz="2500" dirty="0">
              <a:solidFill>
                <a:schemeClr val="bg1"/>
              </a:solidFill>
            </a:endParaRPr>
          </a:p>
        </p:txBody>
      </p:sp>
      <p:sp>
        <p:nvSpPr>
          <p:cNvPr id="5" name="Dikdörtgen: Köşeleri Yuvarlatılmış 4">
            <a:extLst>
              <a:ext uri="{FF2B5EF4-FFF2-40B4-BE49-F238E27FC236}">
                <a16:creationId xmlns:a16="http://schemas.microsoft.com/office/drawing/2014/main" id="{7458EAAF-C7F8-8139-566B-C82795325E68}"/>
              </a:ext>
            </a:extLst>
          </p:cNvPr>
          <p:cNvSpPr/>
          <p:nvPr/>
        </p:nvSpPr>
        <p:spPr>
          <a:xfrm>
            <a:off x="905741" y="2119746"/>
            <a:ext cx="10380518" cy="654627"/>
          </a:xfrm>
          <a:prstGeom prst="round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tr-TR" sz="2800" dirty="0">
                <a:solidFill>
                  <a:schemeClr val="tx1"/>
                </a:solidFill>
              </a:rPr>
              <a:t>Ağ Veri Modeli</a:t>
            </a:r>
            <a:endParaRPr lang="tr-TR" sz="2500" dirty="0">
              <a:solidFill>
                <a:schemeClr val="tx1"/>
              </a:solidFill>
            </a:endParaRPr>
          </a:p>
        </p:txBody>
      </p:sp>
      <p:sp>
        <p:nvSpPr>
          <p:cNvPr id="6" name="Dikdörtgen: Köşeleri Yuvarlatılmış 5">
            <a:extLst>
              <a:ext uri="{FF2B5EF4-FFF2-40B4-BE49-F238E27FC236}">
                <a16:creationId xmlns:a16="http://schemas.microsoft.com/office/drawing/2014/main" id="{62D32CC3-881E-F32B-903B-6E8D3939DBE9}"/>
              </a:ext>
            </a:extLst>
          </p:cNvPr>
          <p:cNvSpPr/>
          <p:nvPr/>
        </p:nvSpPr>
        <p:spPr>
          <a:xfrm>
            <a:off x="905741" y="2857501"/>
            <a:ext cx="10380518" cy="654627"/>
          </a:xfrm>
          <a:prstGeom prst="roundRect">
            <a:avLst/>
          </a:prstGeom>
          <a:solidFill>
            <a:schemeClr val="bg2">
              <a:lumMod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tr-TR" sz="2800" dirty="0"/>
              <a:t>İlişkisel Veri Modeli</a:t>
            </a:r>
            <a:endParaRPr lang="tr-TR" sz="2500" dirty="0"/>
          </a:p>
        </p:txBody>
      </p:sp>
      <p:sp>
        <p:nvSpPr>
          <p:cNvPr id="7" name="Dikdörtgen: Köşeleri Yuvarlatılmış 6">
            <a:extLst>
              <a:ext uri="{FF2B5EF4-FFF2-40B4-BE49-F238E27FC236}">
                <a16:creationId xmlns:a16="http://schemas.microsoft.com/office/drawing/2014/main" id="{9008F254-9656-46C2-538A-A5260323E9C2}"/>
              </a:ext>
            </a:extLst>
          </p:cNvPr>
          <p:cNvSpPr/>
          <p:nvPr/>
        </p:nvSpPr>
        <p:spPr>
          <a:xfrm>
            <a:off x="905741" y="3595256"/>
            <a:ext cx="10380518" cy="654627"/>
          </a:xfrm>
          <a:prstGeom prst="roundRect">
            <a:avLst/>
          </a:prstGeom>
          <a:solidFill>
            <a:schemeClr val="bg2">
              <a:lumMod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tr-TR" sz="2800" dirty="0"/>
              <a:t>Nesne Yönelimli Veri Modeli</a:t>
            </a:r>
            <a:endParaRPr lang="tr-TR" sz="2500" dirty="0"/>
          </a:p>
        </p:txBody>
      </p:sp>
      <p:sp>
        <p:nvSpPr>
          <p:cNvPr id="8" name="Dikdörtgen: Köşeleri Yuvarlatılmış 7">
            <a:extLst>
              <a:ext uri="{FF2B5EF4-FFF2-40B4-BE49-F238E27FC236}">
                <a16:creationId xmlns:a16="http://schemas.microsoft.com/office/drawing/2014/main" id="{06A09FA0-275D-41BA-69E4-3184647721D4}"/>
              </a:ext>
            </a:extLst>
          </p:cNvPr>
          <p:cNvSpPr/>
          <p:nvPr/>
        </p:nvSpPr>
        <p:spPr>
          <a:xfrm>
            <a:off x="905741" y="4333011"/>
            <a:ext cx="10380518" cy="654627"/>
          </a:xfrm>
          <a:prstGeom prst="roundRect">
            <a:avLst/>
          </a:prstGeom>
          <a:solidFill>
            <a:schemeClr val="bg2">
              <a:lumMod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tr-TR" sz="2800" dirty="0"/>
              <a:t>Nesne İlişkisel Veri Modeli</a:t>
            </a:r>
            <a:endParaRPr lang="tr-TR" sz="2500" dirty="0"/>
          </a:p>
        </p:txBody>
      </p:sp>
      <p:sp>
        <p:nvSpPr>
          <p:cNvPr id="9" name="Dikdörtgen: Köşeleri Yuvarlatılmış 8">
            <a:extLst>
              <a:ext uri="{FF2B5EF4-FFF2-40B4-BE49-F238E27FC236}">
                <a16:creationId xmlns:a16="http://schemas.microsoft.com/office/drawing/2014/main" id="{8C0E9EA7-1236-8794-FFDD-CDFFF3C695F9}"/>
              </a:ext>
            </a:extLst>
          </p:cNvPr>
          <p:cNvSpPr/>
          <p:nvPr/>
        </p:nvSpPr>
        <p:spPr>
          <a:xfrm>
            <a:off x="905741" y="5070766"/>
            <a:ext cx="10380518" cy="654627"/>
          </a:xfrm>
          <a:prstGeom prst="roundRect">
            <a:avLst/>
          </a:prstGeom>
          <a:solidFill>
            <a:schemeClr val="bg2">
              <a:lumMod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tr-TR" sz="2800" dirty="0"/>
              <a:t>Çoklu Ortam Veri Modeli</a:t>
            </a:r>
            <a:endParaRPr lang="tr-TR" sz="2500" dirty="0"/>
          </a:p>
        </p:txBody>
      </p:sp>
      <p:sp>
        <p:nvSpPr>
          <p:cNvPr id="10" name="Dikdörtgen: Köşeleri Yuvarlatılmış 9">
            <a:extLst>
              <a:ext uri="{FF2B5EF4-FFF2-40B4-BE49-F238E27FC236}">
                <a16:creationId xmlns:a16="http://schemas.microsoft.com/office/drawing/2014/main" id="{CAD6AF76-9FE3-4B6F-8868-C032FE5E5CE1}"/>
              </a:ext>
            </a:extLst>
          </p:cNvPr>
          <p:cNvSpPr/>
          <p:nvPr/>
        </p:nvSpPr>
        <p:spPr>
          <a:xfrm>
            <a:off x="905741" y="5808521"/>
            <a:ext cx="10380518" cy="654627"/>
          </a:xfrm>
          <a:prstGeom prst="roundRect">
            <a:avLst/>
          </a:prstGeom>
          <a:solidFill>
            <a:schemeClr val="bg2">
              <a:lumMod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tr-TR" sz="2800" dirty="0"/>
              <a:t>Dağıtık Veri Modeli</a:t>
            </a:r>
            <a:endParaRPr lang="tr-TR" sz="2500" dirty="0"/>
          </a:p>
        </p:txBody>
      </p:sp>
    </p:spTree>
    <p:extLst>
      <p:ext uri="{BB962C8B-B14F-4D97-AF65-F5344CB8AC3E}">
        <p14:creationId xmlns:p14="http://schemas.microsoft.com/office/powerpoint/2010/main" val="12231965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Dikdörtgen: Köşeleri Yuvarlatılmış 4">
            <a:extLst>
              <a:ext uri="{FF2B5EF4-FFF2-40B4-BE49-F238E27FC236}">
                <a16:creationId xmlns:a16="http://schemas.microsoft.com/office/drawing/2014/main" id="{7458EAAF-C7F8-8139-566B-C82795325E68}"/>
              </a:ext>
            </a:extLst>
          </p:cNvPr>
          <p:cNvSpPr/>
          <p:nvPr/>
        </p:nvSpPr>
        <p:spPr>
          <a:xfrm>
            <a:off x="905741" y="644236"/>
            <a:ext cx="10380518" cy="654627"/>
          </a:xfrm>
          <a:prstGeom prst="round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tr-TR" sz="2800" dirty="0">
                <a:solidFill>
                  <a:schemeClr val="tx1"/>
                </a:solidFill>
              </a:rPr>
              <a:t>Ağ Veri Modeli</a:t>
            </a:r>
            <a:endParaRPr lang="tr-TR" sz="2500" dirty="0">
              <a:solidFill>
                <a:schemeClr val="tx1"/>
              </a:solidFill>
            </a:endParaRPr>
          </a:p>
        </p:txBody>
      </p:sp>
      <p:sp>
        <p:nvSpPr>
          <p:cNvPr id="2" name="Metin kutusu 1">
            <a:extLst>
              <a:ext uri="{FF2B5EF4-FFF2-40B4-BE49-F238E27FC236}">
                <a16:creationId xmlns:a16="http://schemas.microsoft.com/office/drawing/2014/main" id="{C027084E-6784-0EB9-FCB4-3F931913BDDE}"/>
              </a:ext>
            </a:extLst>
          </p:cNvPr>
          <p:cNvSpPr txBox="1"/>
          <p:nvPr/>
        </p:nvSpPr>
        <p:spPr>
          <a:xfrm>
            <a:off x="905741" y="1613118"/>
            <a:ext cx="10380518" cy="1631216"/>
          </a:xfrm>
          <a:prstGeom prst="rect">
            <a:avLst/>
          </a:prstGeom>
          <a:noFill/>
        </p:spPr>
        <p:txBody>
          <a:bodyPr wrap="square" rtlCol="0">
            <a:spAutoFit/>
          </a:bodyPr>
          <a:lstStyle/>
          <a:p>
            <a:r>
              <a:rPr lang="tr-TR" sz="2500" dirty="0">
                <a:solidFill>
                  <a:schemeClr val="bg1"/>
                </a:solidFill>
              </a:rPr>
              <a:t>Ağ modelinin hiyerarşik modelden en önemli farkı, uç-düğüm pozisyonundaki verinin iç-düğüme işaret edebilmesidir. Böylelikle ağ modelinde bire-çok ilişkiler yanında, </a:t>
            </a:r>
            <a:r>
              <a:rPr lang="tr-TR" sz="2500" dirty="0" err="1">
                <a:solidFill>
                  <a:schemeClr val="bg1"/>
                </a:solidFill>
              </a:rPr>
              <a:t>çoka</a:t>
            </a:r>
            <a:r>
              <a:rPr lang="tr-TR" sz="2500" dirty="0">
                <a:solidFill>
                  <a:schemeClr val="bg1"/>
                </a:solidFill>
              </a:rPr>
              <a:t>-çok ilişkiler de modellenebilir. Bu veri tekrarını önemli ölçüde azaltır.</a:t>
            </a:r>
          </a:p>
        </p:txBody>
      </p:sp>
      <p:pic>
        <p:nvPicPr>
          <p:cNvPr id="13" name="Resim 12" descr="metin, yazı tipi, ekran görüntüsü, logo içeren bir resim&#10;&#10;Açıklama otomatik olarak oluşturuldu">
            <a:extLst>
              <a:ext uri="{FF2B5EF4-FFF2-40B4-BE49-F238E27FC236}">
                <a16:creationId xmlns:a16="http://schemas.microsoft.com/office/drawing/2014/main" id="{621EF79A-1B85-808C-74D3-8F1787C153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3088" y="3743255"/>
            <a:ext cx="8505823" cy="1966665"/>
          </a:xfrm>
          <a:prstGeom prst="rect">
            <a:avLst/>
          </a:prstGeom>
        </p:spPr>
      </p:pic>
    </p:spTree>
    <p:extLst>
      <p:ext uri="{BB962C8B-B14F-4D97-AF65-F5344CB8AC3E}">
        <p14:creationId xmlns:p14="http://schemas.microsoft.com/office/powerpoint/2010/main" val="17545083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Dikdörtgen: Köşeleri Yuvarlatılmış 3">
            <a:extLst>
              <a:ext uri="{FF2B5EF4-FFF2-40B4-BE49-F238E27FC236}">
                <a16:creationId xmlns:a16="http://schemas.microsoft.com/office/drawing/2014/main" id="{6C675506-856F-26AC-FD26-66F45D435E9A}"/>
              </a:ext>
            </a:extLst>
          </p:cNvPr>
          <p:cNvSpPr/>
          <p:nvPr/>
        </p:nvSpPr>
        <p:spPr>
          <a:xfrm>
            <a:off x="905741" y="644236"/>
            <a:ext cx="10380518" cy="654627"/>
          </a:xfrm>
          <a:prstGeom prst="roundRect">
            <a:avLst/>
          </a:prstGeom>
          <a:solidFill>
            <a:schemeClr val="bg2">
              <a:lumMod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s-ES" sz="2800" dirty="0"/>
              <a:t>Düz </a:t>
            </a:r>
            <a:r>
              <a:rPr lang="tr-TR" sz="2800" dirty="0"/>
              <a:t>M</a:t>
            </a:r>
            <a:r>
              <a:rPr lang="es-ES" sz="2800" dirty="0"/>
              <a:t>odel veya </a:t>
            </a:r>
            <a:r>
              <a:rPr lang="tr-TR" sz="2800" dirty="0"/>
              <a:t>T</a:t>
            </a:r>
            <a:r>
              <a:rPr lang="es-ES" sz="2800" dirty="0"/>
              <a:t>ablo </a:t>
            </a:r>
            <a:r>
              <a:rPr lang="tr-TR" sz="2800" dirty="0"/>
              <a:t>M</a:t>
            </a:r>
            <a:r>
              <a:rPr lang="es-ES" sz="2800" dirty="0"/>
              <a:t>odeli</a:t>
            </a:r>
            <a:endParaRPr lang="tr-TR" sz="2500" dirty="0"/>
          </a:p>
        </p:txBody>
      </p:sp>
      <p:sp>
        <p:nvSpPr>
          <p:cNvPr id="3" name="Dikdörtgen: Köşeleri Yuvarlatılmış 2">
            <a:extLst>
              <a:ext uri="{FF2B5EF4-FFF2-40B4-BE49-F238E27FC236}">
                <a16:creationId xmlns:a16="http://schemas.microsoft.com/office/drawing/2014/main" id="{9BAAE465-F2E5-A519-B386-9680734FC951}"/>
              </a:ext>
            </a:extLst>
          </p:cNvPr>
          <p:cNvSpPr/>
          <p:nvPr/>
        </p:nvSpPr>
        <p:spPr>
          <a:xfrm>
            <a:off x="905741" y="1381991"/>
            <a:ext cx="10380518" cy="654627"/>
          </a:xfrm>
          <a:prstGeom prst="roundRect">
            <a:avLst/>
          </a:prstGeom>
          <a:solidFill>
            <a:schemeClr val="bg2">
              <a:lumMod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tr-TR" sz="2800" dirty="0">
                <a:solidFill>
                  <a:schemeClr val="bg1"/>
                </a:solidFill>
              </a:rPr>
              <a:t>Hiyerarşik Veri Modeli</a:t>
            </a:r>
            <a:endParaRPr lang="tr-TR" sz="2500" dirty="0">
              <a:solidFill>
                <a:schemeClr val="bg1"/>
              </a:solidFill>
            </a:endParaRPr>
          </a:p>
        </p:txBody>
      </p:sp>
      <p:sp>
        <p:nvSpPr>
          <p:cNvPr id="5" name="Dikdörtgen: Köşeleri Yuvarlatılmış 4">
            <a:extLst>
              <a:ext uri="{FF2B5EF4-FFF2-40B4-BE49-F238E27FC236}">
                <a16:creationId xmlns:a16="http://schemas.microsoft.com/office/drawing/2014/main" id="{7458EAAF-C7F8-8139-566B-C82795325E68}"/>
              </a:ext>
            </a:extLst>
          </p:cNvPr>
          <p:cNvSpPr/>
          <p:nvPr/>
        </p:nvSpPr>
        <p:spPr>
          <a:xfrm>
            <a:off x="905741" y="2119746"/>
            <a:ext cx="10380518" cy="654627"/>
          </a:xfrm>
          <a:prstGeom prst="roundRect">
            <a:avLst/>
          </a:prstGeom>
          <a:solidFill>
            <a:schemeClr val="bg2">
              <a:lumMod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tr-TR" sz="2800" dirty="0">
                <a:solidFill>
                  <a:schemeClr val="bg1"/>
                </a:solidFill>
              </a:rPr>
              <a:t>Ağ Veri Modeli</a:t>
            </a:r>
            <a:endParaRPr lang="tr-TR" sz="2500" dirty="0">
              <a:solidFill>
                <a:schemeClr val="bg1"/>
              </a:solidFill>
            </a:endParaRPr>
          </a:p>
        </p:txBody>
      </p:sp>
      <p:sp>
        <p:nvSpPr>
          <p:cNvPr id="6" name="Dikdörtgen: Köşeleri Yuvarlatılmış 5">
            <a:extLst>
              <a:ext uri="{FF2B5EF4-FFF2-40B4-BE49-F238E27FC236}">
                <a16:creationId xmlns:a16="http://schemas.microsoft.com/office/drawing/2014/main" id="{62D32CC3-881E-F32B-903B-6E8D3939DBE9}"/>
              </a:ext>
            </a:extLst>
          </p:cNvPr>
          <p:cNvSpPr/>
          <p:nvPr/>
        </p:nvSpPr>
        <p:spPr>
          <a:xfrm>
            <a:off x="905741" y="2857501"/>
            <a:ext cx="10380518" cy="654627"/>
          </a:xfrm>
          <a:prstGeom prst="round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tr-TR" sz="2800" dirty="0">
                <a:solidFill>
                  <a:schemeClr val="tx1"/>
                </a:solidFill>
              </a:rPr>
              <a:t>İlişkisel Veri Modeli</a:t>
            </a:r>
            <a:endParaRPr lang="tr-TR" sz="2500" dirty="0">
              <a:solidFill>
                <a:schemeClr val="tx1"/>
              </a:solidFill>
            </a:endParaRPr>
          </a:p>
        </p:txBody>
      </p:sp>
      <p:sp>
        <p:nvSpPr>
          <p:cNvPr id="7" name="Dikdörtgen: Köşeleri Yuvarlatılmış 6">
            <a:extLst>
              <a:ext uri="{FF2B5EF4-FFF2-40B4-BE49-F238E27FC236}">
                <a16:creationId xmlns:a16="http://schemas.microsoft.com/office/drawing/2014/main" id="{9008F254-9656-46C2-538A-A5260323E9C2}"/>
              </a:ext>
            </a:extLst>
          </p:cNvPr>
          <p:cNvSpPr/>
          <p:nvPr/>
        </p:nvSpPr>
        <p:spPr>
          <a:xfrm>
            <a:off x="905741" y="3595256"/>
            <a:ext cx="10380518" cy="654627"/>
          </a:xfrm>
          <a:prstGeom prst="roundRect">
            <a:avLst/>
          </a:prstGeom>
          <a:solidFill>
            <a:schemeClr val="bg2">
              <a:lumMod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tr-TR" sz="2800" dirty="0"/>
              <a:t>Nesne Yönelimli Veri Modeli</a:t>
            </a:r>
            <a:endParaRPr lang="tr-TR" sz="2500" dirty="0"/>
          </a:p>
        </p:txBody>
      </p:sp>
      <p:sp>
        <p:nvSpPr>
          <p:cNvPr id="8" name="Dikdörtgen: Köşeleri Yuvarlatılmış 7">
            <a:extLst>
              <a:ext uri="{FF2B5EF4-FFF2-40B4-BE49-F238E27FC236}">
                <a16:creationId xmlns:a16="http://schemas.microsoft.com/office/drawing/2014/main" id="{06A09FA0-275D-41BA-69E4-3184647721D4}"/>
              </a:ext>
            </a:extLst>
          </p:cNvPr>
          <p:cNvSpPr/>
          <p:nvPr/>
        </p:nvSpPr>
        <p:spPr>
          <a:xfrm>
            <a:off x="905741" y="4333011"/>
            <a:ext cx="10380518" cy="654627"/>
          </a:xfrm>
          <a:prstGeom prst="roundRect">
            <a:avLst/>
          </a:prstGeom>
          <a:solidFill>
            <a:schemeClr val="bg2">
              <a:lumMod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tr-TR" sz="2800" dirty="0"/>
              <a:t>Nesne İlişkisel Veri Modeli</a:t>
            </a:r>
            <a:endParaRPr lang="tr-TR" sz="2500" dirty="0"/>
          </a:p>
        </p:txBody>
      </p:sp>
      <p:sp>
        <p:nvSpPr>
          <p:cNvPr id="9" name="Dikdörtgen: Köşeleri Yuvarlatılmış 8">
            <a:extLst>
              <a:ext uri="{FF2B5EF4-FFF2-40B4-BE49-F238E27FC236}">
                <a16:creationId xmlns:a16="http://schemas.microsoft.com/office/drawing/2014/main" id="{8C0E9EA7-1236-8794-FFDD-CDFFF3C695F9}"/>
              </a:ext>
            </a:extLst>
          </p:cNvPr>
          <p:cNvSpPr/>
          <p:nvPr/>
        </p:nvSpPr>
        <p:spPr>
          <a:xfrm>
            <a:off x="905741" y="5070766"/>
            <a:ext cx="10380518" cy="654627"/>
          </a:xfrm>
          <a:prstGeom prst="roundRect">
            <a:avLst/>
          </a:prstGeom>
          <a:solidFill>
            <a:schemeClr val="bg2">
              <a:lumMod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tr-TR" sz="2800" dirty="0"/>
              <a:t>Çoklu Ortam Veri Modeli</a:t>
            </a:r>
            <a:endParaRPr lang="tr-TR" sz="2500" dirty="0"/>
          </a:p>
        </p:txBody>
      </p:sp>
      <p:sp>
        <p:nvSpPr>
          <p:cNvPr id="10" name="Dikdörtgen: Köşeleri Yuvarlatılmış 9">
            <a:extLst>
              <a:ext uri="{FF2B5EF4-FFF2-40B4-BE49-F238E27FC236}">
                <a16:creationId xmlns:a16="http://schemas.microsoft.com/office/drawing/2014/main" id="{CAD6AF76-9FE3-4B6F-8868-C032FE5E5CE1}"/>
              </a:ext>
            </a:extLst>
          </p:cNvPr>
          <p:cNvSpPr/>
          <p:nvPr/>
        </p:nvSpPr>
        <p:spPr>
          <a:xfrm>
            <a:off x="905741" y="5808521"/>
            <a:ext cx="10380518" cy="654627"/>
          </a:xfrm>
          <a:prstGeom prst="roundRect">
            <a:avLst/>
          </a:prstGeom>
          <a:solidFill>
            <a:schemeClr val="bg2">
              <a:lumMod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tr-TR" sz="2800" dirty="0"/>
              <a:t>Dağıtık Veri Modeli</a:t>
            </a:r>
            <a:endParaRPr lang="tr-TR" sz="2500" dirty="0"/>
          </a:p>
        </p:txBody>
      </p:sp>
    </p:spTree>
    <p:extLst>
      <p:ext uri="{BB962C8B-B14F-4D97-AF65-F5344CB8AC3E}">
        <p14:creationId xmlns:p14="http://schemas.microsoft.com/office/powerpoint/2010/main" val="5311035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6" name="Dikdörtgen: Köşeleri Yuvarlatılmış 5">
            <a:extLst>
              <a:ext uri="{FF2B5EF4-FFF2-40B4-BE49-F238E27FC236}">
                <a16:creationId xmlns:a16="http://schemas.microsoft.com/office/drawing/2014/main" id="{62D32CC3-881E-F32B-903B-6E8D3939DBE9}"/>
              </a:ext>
            </a:extLst>
          </p:cNvPr>
          <p:cNvSpPr/>
          <p:nvPr/>
        </p:nvSpPr>
        <p:spPr>
          <a:xfrm>
            <a:off x="905741" y="644236"/>
            <a:ext cx="10380518" cy="654627"/>
          </a:xfrm>
          <a:prstGeom prst="round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tr-TR" sz="2800" dirty="0">
                <a:solidFill>
                  <a:schemeClr val="tx1"/>
                </a:solidFill>
              </a:rPr>
              <a:t>İlişkisel Veri Modeli</a:t>
            </a:r>
            <a:endParaRPr lang="tr-TR" sz="2500" dirty="0">
              <a:solidFill>
                <a:schemeClr val="tx1"/>
              </a:solidFill>
            </a:endParaRPr>
          </a:p>
        </p:txBody>
      </p:sp>
      <p:sp>
        <p:nvSpPr>
          <p:cNvPr id="12" name="Metin kutusu 11">
            <a:extLst>
              <a:ext uri="{FF2B5EF4-FFF2-40B4-BE49-F238E27FC236}">
                <a16:creationId xmlns:a16="http://schemas.microsoft.com/office/drawing/2014/main" id="{BA9785F3-BC65-FC0A-C6DE-61E4787D77D4}"/>
              </a:ext>
            </a:extLst>
          </p:cNvPr>
          <p:cNvSpPr txBox="1"/>
          <p:nvPr/>
        </p:nvSpPr>
        <p:spPr>
          <a:xfrm>
            <a:off x="905741" y="1613118"/>
            <a:ext cx="10380518" cy="1631216"/>
          </a:xfrm>
          <a:prstGeom prst="rect">
            <a:avLst/>
          </a:prstGeom>
          <a:noFill/>
        </p:spPr>
        <p:txBody>
          <a:bodyPr wrap="square" rtlCol="0">
            <a:spAutoFit/>
          </a:bodyPr>
          <a:lstStyle/>
          <a:p>
            <a:r>
              <a:rPr lang="tr-TR" sz="2500" dirty="0">
                <a:solidFill>
                  <a:schemeClr val="bg1"/>
                </a:solidFill>
              </a:rPr>
              <a:t>Çeşitli ilişki örneklerinden oluşur. Kavramsal olarak ilişkiler, satır ve sütunlardan oluşan iki boyutlu tablolarla karakterize edilir. Genellikle veri tabanında her tablo için bir dosya bulunur. Tablonun her satırı birbiriyle ilişkili verilerin bir topluluğudur. </a:t>
            </a:r>
          </a:p>
        </p:txBody>
      </p:sp>
      <p:pic>
        <p:nvPicPr>
          <p:cNvPr id="14" name="Resim 13" descr="metin, ekran görüntüsü, yazı tipi, çizgi içeren bir resim&#10;&#10;Açıklama otomatik olarak oluşturuldu">
            <a:extLst>
              <a:ext uri="{FF2B5EF4-FFF2-40B4-BE49-F238E27FC236}">
                <a16:creationId xmlns:a16="http://schemas.microsoft.com/office/drawing/2014/main" id="{8EBC363D-7E25-07AE-A880-2FF9F5E48D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1376" y="3558589"/>
            <a:ext cx="8009248" cy="2456824"/>
          </a:xfrm>
          <a:prstGeom prst="rect">
            <a:avLst/>
          </a:prstGeom>
        </p:spPr>
      </p:pic>
    </p:spTree>
    <p:extLst>
      <p:ext uri="{BB962C8B-B14F-4D97-AF65-F5344CB8AC3E}">
        <p14:creationId xmlns:p14="http://schemas.microsoft.com/office/powerpoint/2010/main" val="42182151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Dikdörtgen: Köşeleri Yuvarlatılmış 3">
            <a:extLst>
              <a:ext uri="{FF2B5EF4-FFF2-40B4-BE49-F238E27FC236}">
                <a16:creationId xmlns:a16="http://schemas.microsoft.com/office/drawing/2014/main" id="{6C675506-856F-26AC-FD26-66F45D435E9A}"/>
              </a:ext>
            </a:extLst>
          </p:cNvPr>
          <p:cNvSpPr/>
          <p:nvPr/>
        </p:nvSpPr>
        <p:spPr>
          <a:xfrm>
            <a:off x="905741" y="644236"/>
            <a:ext cx="10380518" cy="654627"/>
          </a:xfrm>
          <a:prstGeom prst="roundRect">
            <a:avLst/>
          </a:prstGeom>
          <a:solidFill>
            <a:schemeClr val="bg2">
              <a:lumMod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s-ES" sz="2800" dirty="0"/>
              <a:t>Düz </a:t>
            </a:r>
            <a:r>
              <a:rPr lang="tr-TR" sz="2800" dirty="0"/>
              <a:t>M</a:t>
            </a:r>
            <a:r>
              <a:rPr lang="es-ES" sz="2800" dirty="0"/>
              <a:t>odel veya </a:t>
            </a:r>
            <a:r>
              <a:rPr lang="tr-TR" sz="2800" dirty="0"/>
              <a:t>T</a:t>
            </a:r>
            <a:r>
              <a:rPr lang="es-ES" sz="2800" dirty="0"/>
              <a:t>ablo </a:t>
            </a:r>
            <a:r>
              <a:rPr lang="tr-TR" sz="2800" dirty="0"/>
              <a:t>M</a:t>
            </a:r>
            <a:r>
              <a:rPr lang="es-ES" sz="2800" dirty="0"/>
              <a:t>odeli</a:t>
            </a:r>
            <a:endParaRPr lang="tr-TR" sz="2500" dirty="0"/>
          </a:p>
        </p:txBody>
      </p:sp>
      <p:sp>
        <p:nvSpPr>
          <p:cNvPr id="3" name="Dikdörtgen: Köşeleri Yuvarlatılmış 2">
            <a:extLst>
              <a:ext uri="{FF2B5EF4-FFF2-40B4-BE49-F238E27FC236}">
                <a16:creationId xmlns:a16="http://schemas.microsoft.com/office/drawing/2014/main" id="{9BAAE465-F2E5-A519-B386-9680734FC951}"/>
              </a:ext>
            </a:extLst>
          </p:cNvPr>
          <p:cNvSpPr/>
          <p:nvPr/>
        </p:nvSpPr>
        <p:spPr>
          <a:xfrm>
            <a:off x="905741" y="1381991"/>
            <a:ext cx="10380518" cy="654627"/>
          </a:xfrm>
          <a:prstGeom prst="roundRect">
            <a:avLst/>
          </a:prstGeom>
          <a:solidFill>
            <a:schemeClr val="bg2">
              <a:lumMod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tr-TR" sz="2800" dirty="0">
                <a:solidFill>
                  <a:schemeClr val="bg1"/>
                </a:solidFill>
              </a:rPr>
              <a:t>Hiyerarşik Veri Modeli</a:t>
            </a:r>
            <a:endParaRPr lang="tr-TR" sz="2500" dirty="0">
              <a:solidFill>
                <a:schemeClr val="bg1"/>
              </a:solidFill>
            </a:endParaRPr>
          </a:p>
        </p:txBody>
      </p:sp>
      <p:sp>
        <p:nvSpPr>
          <p:cNvPr id="5" name="Dikdörtgen: Köşeleri Yuvarlatılmış 4">
            <a:extLst>
              <a:ext uri="{FF2B5EF4-FFF2-40B4-BE49-F238E27FC236}">
                <a16:creationId xmlns:a16="http://schemas.microsoft.com/office/drawing/2014/main" id="{7458EAAF-C7F8-8139-566B-C82795325E68}"/>
              </a:ext>
            </a:extLst>
          </p:cNvPr>
          <p:cNvSpPr/>
          <p:nvPr/>
        </p:nvSpPr>
        <p:spPr>
          <a:xfrm>
            <a:off x="905741" y="2119746"/>
            <a:ext cx="10380518" cy="654627"/>
          </a:xfrm>
          <a:prstGeom prst="roundRect">
            <a:avLst/>
          </a:prstGeom>
          <a:solidFill>
            <a:schemeClr val="bg2">
              <a:lumMod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tr-TR" sz="2800" dirty="0">
                <a:solidFill>
                  <a:schemeClr val="bg1"/>
                </a:solidFill>
              </a:rPr>
              <a:t>Ağ Veri Modeli</a:t>
            </a:r>
            <a:endParaRPr lang="tr-TR" sz="2500" dirty="0">
              <a:solidFill>
                <a:schemeClr val="bg1"/>
              </a:solidFill>
            </a:endParaRPr>
          </a:p>
        </p:txBody>
      </p:sp>
      <p:sp>
        <p:nvSpPr>
          <p:cNvPr id="6" name="Dikdörtgen: Köşeleri Yuvarlatılmış 5">
            <a:extLst>
              <a:ext uri="{FF2B5EF4-FFF2-40B4-BE49-F238E27FC236}">
                <a16:creationId xmlns:a16="http://schemas.microsoft.com/office/drawing/2014/main" id="{62D32CC3-881E-F32B-903B-6E8D3939DBE9}"/>
              </a:ext>
            </a:extLst>
          </p:cNvPr>
          <p:cNvSpPr/>
          <p:nvPr/>
        </p:nvSpPr>
        <p:spPr>
          <a:xfrm>
            <a:off x="905741" y="2857501"/>
            <a:ext cx="10380518" cy="654627"/>
          </a:xfrm>
          <a:prstGeom prst="roundRect">
            <a:avLst/>
          </a:prstGeom>
          <a:solidFill>
            <a:schemeClr val="bg2">
              <a:lumMod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tr-TR" sz="2800" dirty="0">
                <a:solidFill>
                  <a:schemeClr val="bg1"/>
                </a:solidFill>
              </a:rPr>
              <a:t>İlişkisel Veri Modeli</a:t>
            </a:r>
            <a:endParaRPr lang="tr-TR" sz="2500" dirty="0">
              <a:solidFill>
                <a:schemeClr val="bg1"/>
              </a:solidFill>
            </a:endParaRPr>
          </a:p>
        </p:txBody>
      </p:sp>
      <p:sp>
        <p:nvSpPr>
          <p:cNvPr id="7" name="Dikdörtgen: Köşeleri Yuvarlatılmış 6">
            <a:extLst>
              <a:ext uri="{FF2B5EF4-FFF2-40B4-BE49-F238E27FC236}">
                <a16:creationId xmlns:a16="http://schemas.microsoft.com/office/drawing/2014/main" id="{9008F254-9656-46C2-538A-A5260323E9C2}"/>
              </a:ext>
            </a:extLst>
          </p:cNvPr>
          <p:cNvSpPr/>
          <p:nvPr/>
        </p:nvSpPr>
        <p:spPr>
          <a:xfrm>
            <a:off x="905741" y="3595256"/>
            <a:ext cx="10380518" cy="654627"/>
          </a:xfrm>
          <a:prstGeom prst="round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tr-TR" sz="2800" dirty="0">
                <a:solidFill>
                  <a:schemeClr val="tx1"/>
                </a:solidFill>
              </a:rPr>
              <a:t>Nesne Yönelimli Veri Modeli</a:t>
            </a:r>
            <a:endParaRPr lang="tr-TR" sz="2500" dirty="0">
              <a:solidFill>
                <a:schemeClr val="tx1"/>
              </a:solidFill>
            </a:endParaRPr>
          </a:p>
        </p:txBody>
      </p:sp>
      <p:sp>
        <p:nvSpPr>
          <p:cNvPr id="8" name="Dikdörtgen: Köşeleri Yuvarlatılmış 7">
            <a:extLst>
              <a:ext uri="{FF2B5EF4-FFF2-40B4-BE49-F238E27FC236}">
                <a16:creationId xmlns:a16="http://schemas.microsoft.com/office/drawing/2014/main" id="{06A09FA0-275D-41BA-69E4-3184647721D4}"/>
              </a:ext>
            </a:extLst>
          </p:cNvPr>
          <p:cNvSpPr/>
          <p:nvPr/>
        </p:nvSpPr>
        <p:spPr>
          <a:xfrm>
            <a:off x="905741" y="4333011"/>
            <a:ext cx="10380518" cy="654627"/>
          </a:xfrm>
          <a:prstGeom prst="roundRect">
            <a:avLst/>
          </a:prstGeom>
          <a:solidFill>
            <a:schemeClr val="bg2">
              <a:lumMod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tr-TR" sz="2800" dirty="0"/>
              <a:t>Nesne İlişkisel Veri Modeli</a:t>
            </a:r>
            <a:endParaRPr lang="tr-TR" sz="2500" dirty="0"/>
          </a:p>
        </p:txBody>
      </p:sp>
      <p:sp>
        <p:nvSpPr>
          <p:cNvPr id="9" name="Dikdörtgen: Köşeleri Yuvarlatılmış 8">
            <a:extLst>
              <a:ext uri="{FF2B5EF4-FFF2-40B4-BE49-F238E27FC236}">
                <a16:creationId xmlns:a16="http://schemas.microsoft.com/office/drawing/2014/main" id="{8C0E9EA7-1236-8794-FFDD-CDFFF3C695F9}"/>
              </a:ext>
            </a:extLst>
          </p:cNvPr>
          <p:cNvSpPr/>
          <p:nvPr/>
        </p:nvSpPr>
        <p:spPr>
          <a:xfrm>
            <a:off x="905741" y="5070766"/>
            <a:ext cx="10380518" cy="654627"/>
          </a:xfrm>
          <a:prstGeom prst="roundRect">
            <a:avLst/>
          </a:prstGeom>
          <a:solidFill>
            <a:schemeClr val="bg2">
              <a:lumMod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tr-TR" sz="2800" dirty="0"/>
              <a:t>Çoklu Ortam Veri Modeli</a:t>
            </a:r>
            <a:endParaRPr lang="tr-TR" sz="2500" dirty="0"/>
          </a:p>
        </p:txBody>
      </p:sp>
      <p:sp>
        <p:nvSpPr>
          <p:cNvPr id="10" name="Dikdörtgen: Köşeleri Yuvarlatılmış 9">
            <a:extLst>
              <a:ext uri="{FF2B5EF4-FFF2-40B4-BE49-F238E27FC236}">
                <a16:creationId xmlns:a16="http://schemas.microsoft.com/office/drawing/2014/main" id="{CAD6AF76-9FE3-4B6F-8868-C032FE5E5CE1}"/>
              </a:ext>
            </a:extLst>
          </p:cNvPr>
          <p:cNvSpPr/>
          <p:nvPr/>
        </p:nvSpPr>
        <p:spPr>
          <a:xfrm>
            <a:off x="905741" y="5808521"/>
            <a:ext cx="10380518" cy="654627"/>
          </a:xfrm>
          <a:prstGeom prst="roundRect">
            <a:avLst/>
          </a:prstGeom>
          <a:solidFill>
            <a:schemeClr val="bg2">
              <a:lumMod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tr-TR" sz="2800" dirty="0"/>
              <a:t>Dağıtık Veri Modeli</a:t>
            </a:r>
            <a:endParaRPr lang="tr-TR" sz="2500" dirty="0"/>
          </a:p>
        </p:txBody>
      </p:sp>
    </p:spTree>
    <p:extLst>
      <p:ext uri="{BB962C8B-B14F-4D97-AF65-F5344CB8AC3E}">
        <p14:creationId xmlns:p14="http://schemas.microsoft.com/office/powerpoint/2010/main" val="28482228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Dikdörtgen: Köşeleri Yuvarlatılmış 6">
            <a:extLst>
              <a:ext uri="{FF2B5EF4-FFF2-40B4-BE49-F238E27FC236}">
                <a16:creationId xmlns:a16="http://schemas.microsoft.com/office/drawing/2014/main" id="{9008F254-9656-46C2-538A-A5260323E9C2}"/>
              </a:ext>
            </a:extLst>
          </p:cNvPr>
          <p:cNvSpPr/>
          <p:nvPr/>
        </p:nvSpPr>
        <p:spPr>
          <a:xfrm>
            <a:off x="905741" y="644235"/>
            <a:ext cx="10380518" cy="654627"/>
          </a:xfrm>
          <a:prstGeom prst="round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tr-TR" sz="2800" dirty="0">
                <a:solidFill>
                  <a:schemeClr val="tx1"/>
                </a:solidFill>
              </a:rPr>
              <a:t>Nesne Yönelimli Veri Modeli</a:t>
            </a:r>
            <a:endParaRPr lang="tr-TR" sz="2500" dirty="0">
              <a:solidFill>
                <a:schemeClr val="tx1"/>
              </a:solidFill>
            </a:endParaRPr>
          </a:p>
        </p:txBody>
      </p:sp>
      <p:sp>
        <p:nvSpPr>
          <p:cNvPr id="2" name="Metin kutusu 1">
            <a:extLst>
              <a:ext uri="{FF2B5EF4-FFF2-40B4-BE49-F238E27FC236}">
                <a16:creationId xmlns:a16="http://schemas.microsoft.com/office/drawing/2014/main" id="{97751B8D-AB75-B519-D0E3-C793EFA20069}"/>
              </a:ext>
            </a:extLst>
          </p:cNvPr>
          <p:cNvSpPr txBox="1"/>
          <p:nvPr/>
        </p:nvSpPr>
        <p:spPr>
          <a:xfrm>
            <a:off x="905741" y="1613118"/>
            <a:ext cx="10380518" cy="477054"/>
          </a:xfrm>
          <a:prstGeom prst="rect">
            <a:avLst/>
          </a:prstGeom>
          <a:noFill/>
        </p:spPr>
        <p:txBody>
          <a:bodyPr wrap="square" rtlCol="0">
            <a:spAutoFit/>
          </a:bodyPr>
          <a:lstStyle/>
          <a:p>
            <a:r>
              <a:rPr lang="tr-TR" sz="2500" dirty="0">
                <a:solidFill>
                  <a:schemeClr val="bg1"/>
                </a:solidFill>
              </a:rPr>
              <a:t>Nesne yönelimli programlamaya dayanan veri modelidir.</a:t>
            </a:r>
          </a:p>
        </p:txBody>
      </p:sp>
      <p:pic>
        <p:nvPicPr>
          <p:cNvPr id="12" name="Resim 11" descr="metin, ekran görüntüsü, yazı tipi, çizgi içeren bir resim&#10;&#10;Açıklama otomatik olarak oluşturuldu">
            <a:extLst>
              <a:ext uri="{FF2B5EF4-FFF2-40B4-BE49-F238E27FC236}">
                <a16:creationId xmlns:a16="http://schemas.microsoft.com/office/drawing/2014/main" id="{95B3FEFD-6A1A-35E3-EE5B-9DC25411DF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1912" y="3090560"/>
            <a:ext cx="8668176" cy="2154322"/>
          </a:xfrm>
          <a:prstGeom prst="rect">
            <a:avLst/>
          </a:prstGeom>
        </p:spPr>
      </p:pic>
    </p:spTree>
    <p:extLst>
      <p:ext uri="{BB962C8B-B14F-4D97-AF65-F5344CB8AC3E}">
        <p14:creationId xmlns:p14="http://schemas.microsoft.com/office/powerpoint/2010/main" val="8224232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Dikdörtgen: Köşeleri Yuvarlatılmış 3">
            <a:extLst>
              <a:ext uri="{FF2B5EF4-FFF2-40B4-BE49-F238E27FC236}">
                <a16:creationId xmlns:a16="http://schemas.microsoft.com/office/drawing/2014/main" id="{6C675506-856F-26AC-FD26-66F45D435E9A}"/>
              </a:ext>
            </a:extLst>
          </p:cNvPr>
          <p:cNvSpPr/>
          <p:nvPr/>
        </p:nvSpPr>
        <p:spPr>
          <a:xfrm>
            <a:off x="905741" y="644236"/>
            <a:ext cx="10380518" cy="654627"/>
          </a:xfrm>
          <a:prstGeom prst="roundRect">
            <a:avLst/>
          </a:prstGeom>
          <a:solidFill>
            <a:schemeClr val="bg2">
              <a:lumMod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s-ES" sz="2800" dirty="0"/>
              <a:t>Düz </a:t>
            </a:r>
            <a:r>
              <a:rPr lang="tr-TR" sz="2800" dirty="0"/>
              <a:t>M</a:t>
            </a:r>
            <a:r>
              <a:rPr lang="es-ES" sz="2800" dirty="0"/>
              <a:t>odel veya </a:t>
            </a:r>
            <a:r>
              <a:rPr lang="tr-TR" sz="2800" dirty="0"/>
              <a:t>T</a:t>
            </a:r>
            <a:r>
              <a:rPr lang="es-ES" sz="2800" dirty="0"/>
              <a:t>ablo </a:t>
            </a:r>
            <a:r>
              <a:rPr lang="tr-TR" sz="2800" dirty="0"/>
              <a:t>M</a:t>
            </a:r>
            <a:r>
              <a:rPr lang="es-ES" sz="2800" dirty="0"/>
              <a:t>odeli</a:t>
            </a:r>
            <a:endParaRPr lang="tr-TR" sz="2500" dirty="0"/>
          </a:p>
        </p:txBody>
      </p:sp>
      <p:sp>
        <p:nvSpPr>
          <p:cNvPr id="3" name="Dikdörtgen: Köşeleri Yuvarlatılmış 2">
            <a:extLst>
              <a:ext uri="{FF2B5EF4-FFF2-40B4-BE49-F238E27FC236}">
                <a16:creationId xmlns:a16="http://schemas.microsoft.com/office/drawing/2014/main" id="{9BAAE465-F2E5-A519-B386-9680734FC951}"/>
              </a:ext>
            </a:extLst>
          </p:cNvPr>
          <p:cNvSpPr/>
          <p:nvPr/>
        </p:nvSpPr>
        <p:spPr>
          <a:xfrm>
            <a:off x="905741" y="1381991"/>
            <a:ext cx="10380518" cy="654627"/>
          </a:xfrm>
          <a:prstGeom prst="roundRect">
            <a:avLst/>
          </a:prstGeom>
          <a:solidFill>
            <a:schemeClr val="bg2">
              <a:lumMod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tr-TR" sz="2800" dirty="0">
                <a:solidFill>
                  <a:schemeClr val="bg1"/>
                </a:solidFill>
              </a:rPr>
              <a:t>Hiyerarşik Veri Modeli</a:t>
            </a:r>
            <a:endParaRPr lang="tr-TR" sz="2500" dirty="0">
              <a:solidFill>
                <a:schemeClr val="bg1"/>
              </a:solidFill>
            </a:endParaRPr>
          </a:p>
        </p:txBody>
      </p:sp>
      <p:sp>
        <p:nvSpPr>
          <p:cNvPr id="5" name="Dikdörtgen: Köşeleri Yuvarlatılmış 4">
            <a:extLst>
              <a:ext uri="{FF2B5EF4-FFF2-40B4-BE49-F238E27FC236}">
                <a16:creationId xmlns:a16="http://schemas.microsoft.com/office/drawing/2014/main" id="{7458EAAF-C7F8-8139-566B-C82795325E68}"/>
              </a:ext>
            </a:extLst>
          </p:cNvPr>
          <p:cNvSpPr/>
          <p:nvPr/>
        </p:nvSpPr>
        <p:spPr>
          <a:xfrm>
            <a:off x="905741" y="2119746"/>
            <a:ext cx="10380518" cy="654627"/>
          </a:xfrm>
          <a:prstGeom prst="roundRect">
            <a:avLst/>
          </a:prstGeom>
          <a:solidFill>
            <a:schemeClr val="bg2">
              <a:lumMod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tr-TR" sz="2800" dirty="0">
                <a:solidFill>
                  <a:schemeClr val="bg1"/>
                </a:solidFill>
              </a:rPr>
              <a:t>Ağ Veri Modeli</a:t>
            </a:r>
            <a:endParaRPr lang="tr-TR" sz="2500" dirty="0">
              <a:solidFill>
                <a:schemeClr val="bg1"/>
              </a:solidFill>
            </a:endParaRPr>
          </a:p>
        </p:txBody>
      </p:sp>
      <p:sp>
        <p:nvSpPr>
          <p:cNvPr id="6" name="Dikdörtgen: Köşeleri Yuvarlatılmış 5">
            <a:extLst>
              <a:ext uri="{FF2B5EF4-FFF2-40B4-BE49-F238E27FC236}">
                <a16:creationId xmlns:a16="http://schemas.microsoft.com/office/drawing/2014/main" id="{62D32CC3-881E-F32B-903B-6E8D3939DBE9}"/>
              </a:ext>
            </a:extLst>
          </p:cNvPr>
          <p:cNvSpPr/>
          <p:nvPr/>
        </p:nvSpPr>
        <p:spPr>
          <a:xfrm>
            <a:off x="905741" y="2857501"/>
            <a:ext cx="10380518" cy="654627"/>
          </a:xfrm>
          <a:prstGeom prst="roundRect">
            <a:avLst/>
          </a:prstGeom>
          <a:solidFill>
            <a:schemeClr val="bg2">
              <a:lumMod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tr-TR" sz="2800" dirty="0">
                <a:solidFill>
                  <a:schemeClr val="bg1"/>
                </a:solidFill>
              </a:rPr>
              <a:t>İlişkisel Veri Modeli</a:t>
            </a:r>
            <a:endParaRPr lang="tr-TR" sz="2500" dirty="0">
              <a:solidFill>
                <a:schemeClr val="bg1"/>
              </a:solidFill>
            </a:endParaRPr>
          </a:p>
        </p:txBody>
      </p:sp>
      <p:sp>
        <p:nvSpPr>
          <p:cNvPr id="7" name="Dikdörtgen: Köşeleri Yuvarlatılmış 6">
            <a:extLst>
              <a:ext uri="{FF2B5EF4-FFF2-40B4-BE49-F238E27FC236}">
                <a16:creationId xmlns:a16="http://schemas.microsoft.com/office/drawing/2014/main" id="{9008F254-9656-46C2-538A-A5260323E9C2}"/>
              </a:ext>
            </a:extLst>
          </p:cNvPr>
          <p:cNvSpPr/>
          <p:nvPr/>
        </p:nvSpPr>
        <p:spPr>
          <a:xfrm>
            <a:off x="905741" y="3595256"/>
            <a:ext cx="10380518" cy="654627"/>
          </a:xfrm>
          <a:prstGeom prst="roundRect">
            <a:avLst/>
          </a:prstGeom>
          <a:solidFill>
            <a:schemeClr val="bg2">
              <a:lumMod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tr-TR" sz="2800" dirty="0">
                <a:solidFill>
                  <a:schemeClr val="bg1"/>
                </a:solidFill>
              </a:rPr>
              <a:t>Nesne Yönelimli Veri Modeli</a:t>
            </a:r>
            <a:endParaRPr lang="tr-TR" sz="2500" dirty="0">
              <a:solidFill>
                <a:schemeClr val="bg1"/>
              </a:solidFill>
            </a:endParaRPr>
          </a:p>
        </p:txBody>
      </p:sp>
      <p:sp>
        <p:nvSpPr>
          <p:cNvPr id="8" name="Dikdörtgen: Köşeleri Yuvarlatılmış 7">
            <a:extLst>
              <a:ext uri="{FF2B5EF4-FFF2-40B4-BE49-F238E27FC236}">
                <a16:creationId xmlns:a16="http://schemas.microsoft.com/office/drawing/2014/main" id="{06A09FA0-275D-41BA-69E4-3184647721D4}"/>
              </a:ext>
            </a:extLst>
          </p:cNvPr>
          <p:cNvSpPr/>
          <p:nvPr/>
        </p:nvSpPr>
        <p:spPr>
          <a:xfrm>
            <a:off x="905741" y="4333011"/>
            <a:ext cx="10380518" cy="654627"/>
          </a:xfrm>
          <a:prstGeom prst="round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tr-TR" sz="2800" dirty="0">
                <a:solidFill>
                  <a:schemeClr val="tx1"/>
                </a:solidFill>
              </a:rPr>
              <a:t>Nesne İlişkisel Veri Modeli</a:t>
            </a:r>
            <a:endParaRPr lang="tr-TR" sz="2500" dirty="0">
              <a:solidFill>
                <a:schemeClr val="tx1"/>
              </a:solidFill>
            </a:endParaRPr>
          </a:p>
        </p:txBody>
      </p:sp>
      <p:sp>
        <p:nvSpPr>
          <p:cNvPr id="9" name="Dikdörtgen: Köşeleri Yuvarlatılmış 8">
            <a:extLst>
              <a:ext uri="{FF2B5EF4-FFF2-40B4-BE49-F238E27FC236}">
                <a16:creationId xmlns:a16="http://schemas.microsoft.com/office/drawing/2014/main" id="{8C0E9EA7-1236-8794-FFDD-CDFFF3C695F9}"/>
              </a:ext>
            </a:extLst>
          </p:cNvPr>
          <p:cNvSpPr/>
          <p:nvPr/>
        </p:nvSpPr>
        <p:spPr>
          <a:xfrm>
            <a:off x="905741" y="5070766"/>
            <a:ext cx="10380518" cy="654627"/>
          </a:xfrm>
          <a:prstGeom prst="roundRect">
            <a:avLst/>
          </a:prstGeom>
          <a:solidFill>
            <a:schemeClr val="bg2">
              <a:lumMod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tr-TR" sz="2800" dirty="0"/>
              <a:t>Çoklu Ortam Veri Modeli</a:t>
            </a:r>
            <a:endParaRPr lang="tr-TR" sz="2500" dirty="0"/>
          </a:p>
        </p:txBody>
      </p:sp>
      <p:sp>
        <p:nvSpPr>
          <p:cNvPr id="10" name="Dikdörtgen: Köşeleri Yuvarlatılmış 9">
            <a:extLst>
              <a:ext uri="{FF2B5EF4-FFF2-40B4-BE49-F238E27FC236}">
                <a16:creationId xmlns:a16="http://schemas.microsoft.com/office/drawing/2014/main" id="{CAD6AF76-9FE3-4B6F-8868-C032FE5E5CE1}"/>
              </a:ext>
            </a:extLst>
          </p:cNvPr>
          <p:cNvSpPr/>
          <p:nvPr/>
        </p:nvSpPr>
        <p:spPr>
          <a:xfrm>
            <a:off x="905741" y="5808521"/>
            <a:ext cx="10380518" cy="654627"/>
          </a:xfrm>
          <a:prstGeom prst="roundRect">
            <a:avLst/>
          </a:prstGeom>
          <a:solidFill>
            <a:schemeClr val="bg2">
              <a:lumMod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tr-TR" sz="2800" dirty="0"/>
              <a:t>Dağıtık Veri Modeli</a:t>
            </a:r>
            <a:endParaRPr lang="tr-TR" sz="2500" dirty="0"/>
          </a:p>
        </p:txBody>
      </p:sp>
    </p:spTree>
    <p:extLst>
      <p:ext uri="{BB962C8B-B14F-4D97-AF65-F5344CB8AC3E}">
        <p14:creationId xmlns:p14="http://schemas.microsoft.com/office/powerpoint/2010/main" val="20635833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Dikdörtgen: Köşeleri Yuvarlatılmış 7">
            <a:extLst>
              <a:ext uri="{FF2B5EF4-FFF2-40B4-BE49-F238E27FC236}">
                <a16:creationId xmlns:a16="http://schemas.microsoft.com/office/drawing/2014/main" id="{06A09FA0-275D-41BA-69E4-3184647721D4}"/>
              </a:ext>
            </a:extLst>
          </p:cNvPr>
          <p:cNvSpPr/>
          <p:nvPr/>
        </p:nvSpPr>
        <p:spPr>
          <a:xfrm>
            <a:off x="905741" y="644236"/>
            <a:ext cx="10380518" cy="654627"/>
          </a:xfrm>
          <a:prstGeom prst="round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tr-TR" sz="2800" dirty="0">
                <a:solidFill>
                  <a:schemeClr val="tx1"/>
                </a:solidFill>
              </a:rPr>
              <a:t>Nesne İlişkisel Veri Modeli</a:t>
            </a:r>
            <a:endParaRPr lang="tr-TR" sz="2500" dirty="0">
              <a:solidFill>
                <a:schemeClr val="tx1"/>
              </a:solidFill>
            </a:endParaRPr>
          </a:p>
        </p:txBody>
      </p:sp>
      <p:sp>
        <p:nvSpPr>
          <p:cNvPr id="12" name="Metin kutusu 11">
            <a:extLst>
              <a:ext uri="{FF2B5EF4-FFF2-40B4-BE49-F238E27FC236}">
                <a16:creationId xmlns:a16="http://schemas.microsoft.com/office/drawing/2014/main" id="{BA4CF5A8-9FFD-95BC-7737-4D7EBFBA7939}"/>
              </a:ext>
            </a:extLst>
          </p:cNvPr>
          <p:cNvSpPr txBox="1"/>
          <p:nvPr/>
        </p:nvSpPr>
        <p:spPr>
          <a:xfrm>
            <a:off x="905741" y="1613118"/>
            <a:ext cx="10380518" cy="861774"/>
          </a:xfrm>
          <a:prstGeom prst="rect">
            <a:avLst/>
          </a:prstGeom>
          <a:noFill/>
        </p:spPr>
        <p:txBody>
          <a:bodyPr wrap="square" rtlCol="0">
            <a:spAutoFit/>
          </a:bodyPr>
          <a:lstStyle/>
          <a:p>
            <a:r>
              <a:rPr lang="tr-TR" sz="2500" dirty="0">
                <a:solidFill>
                  <a:schemeClr val="bg1"/>
                </a:solidFill>
              </a:rPr>
              <a:t>İlişkisel veri tabanları içinde nesne yönelimli karakteristikler içeren modeldir.</a:t>
            </a:r>
          </a:p>
        </p:txBody>
      </p:sp>
      <p:pic>
        <p:nvPicPr>
          <p:cNvPr id="14" name="Resim 13" descr="metin, ekran görüntüsü, yazı tipi, sayı, numara içeren bir resim&#10;&#10;Açıklama otomatik olarak oluşturuldu">
            <a:extLst>
              <a:ext uri="{FF2B5EF4-FFF2-40B4-BE49-F238E27FC236}">
                <a16:creationId xmlns:a16="http://schemas.microsoft.com/office/drawing/2014/main" id="{52F2EE4C-369B-5FE8-A12D-83509DEFB3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7943" y="2789147"/>
            <a:ext cx="7596114" cy="3196017"/>
          </a:xfrm>
          <a:prstGeom prst="rect">
            <a:avLst/>
          </a:prstGeom>
        </p:spPr>
      </p:pic>
    </p:spTree>
    <p:extLst>
      <p:ext uri="{BB962C8B-B14F-4D97-AF65-F5344CB8AC3E}">
        <p14:creationId xmlns:p14="http://schemas.microsoft.com/office/powerpoint/2010/main" val="31205244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Dikdörtgen: Köşeleri Yuvarlatılmış 3">
            <a:extLst>
              <a:ext uri="{FF2B5EF4-FFF2-40B4-BE49-F238E27FC236}">
                <a16:creationId xmlns:a16="http://schemas.microsoft.com/office/drawing/2014/main" id="{6C675506-856F-26AC-FD26-66F45D435E9A}"/>
              </a:ext>
            </a:extLst>
          </p:cNvPr>
          <p:cNvSpPr/>
          <p:nvPr/>
        </p:nvSpPr>
        <p:spPr>
          <a:xfrm>
            <a:off x="905741" y="644236"/>
            <a:ext cx="10380518" cy="654627"/>
          </a:xfrm>
          <a:prstGeom prst="roundRect">
            <a:avLst/>
          </a:prstGeom>
          <a:solidFill>
            <a:schemeClr val="bg2">
              <a:lumMod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s-ES" sz="2800" dirty="0"/>
              <a:t>Düz </a:t>
            </a:r>
            <a:r>
              <a:rPr lang="tr-TR" sz="2800" dirty="0"/>
              <a:t>M</a:t>
            </a:r>
            <a:r>
              <a:rPr lang="es-ES" sz="2800" dirty="0"/>
              <a:t>odel veya </a:t>
            </a:r>
            <a:r>
              <a:rPr lang="tr-TR" sz="2800" dirty="0"/>
              <a:t>T</a:t>
            </a:r>
            <a:r>
              <a:rPr lang="es-ES" sz="2800" dirty="0"/>
              <a:t>ablo </a:t>
            </a:r>
            <a:r>
              <a:rPr lang="tr-TR" sz="2800" dirty="0"/>
              <a:t>M</a:t>
            </a:r>
            <a:r>
              <a:rPr lang="es-ES" sz="2800" dirty="0"/>
              <a:t>odeli</a:t>
            </a:r>
            <a:endParaRPr lang="tr-TR" sz="2500" dirty="0"/>
          </a:p>
        </p:txBody>
      </p:sp>
      <p:sp>
        <p:nvSpPr>
          <p:cNvPr id="3" name="Dikdörtgen: Köşeleri Yuvarlatılmış 2">
            <a:extLst>
              <a:ext uri="{FF2B5EF4-FFF2-40B4-BE49-F238E27FC236}">
                <a16:creationId xmlns:a16="http://schemas.microsoft.com/office/drawing/2014/main" id="{9BAAE465-F2E5-A519-B386-9680734FC951}"/>
              </a:ext>
            </a:extLst>
          </p:cNvPr>
          <p:cNvSpPr/>
          <p:nvPr/>
        </p:nvSpPr>
        <p:spPr>
          <a:xfrm>
            <a:off x="905741" y="1381991"/>
            <a:ext cx="10380518" cy="654627"/>
          </a:xfrm>
          <a:prstGeom prst="roundRect">
            <a:avLst/>
          </a:prstGeom>
          <a:solidFill>
            <a:schemeClr val="bg2">
              <a:lumMod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tr-TR" sz="2800" dirty="0">
                <a:solidFill>
                  <a:schemeClr val="bg1"/>
                </a:solidFill>
              </a:rPr>
              <a:t>Hiyerarşik Veri Modeli</a:t>
            </a:r>
            <a:endParaRPr lang="tr-TR" sz="2500" dirty="0">
              <a:solidFill>
                <a:schemeClr val="bg1"/>
              </a:solidFill>
            </a:endParaRPr>
          </a:p>
        </p:txBody>
      </p:sp>
      <p:sp>
        <p:nvSpPr>
          <p:cNvPr id="5" name="Dikdörtgen: Köşeleri Yuvarlatılmış 4">
            <a:extLst>
              <a:ext uri="{FF2B5EF4-FFF2-40B4-BE49-F238E27FC236}">
                <a16:creationId xmlns:a16="http://schemas.microsoft.com/office/drawing/2014/main" id="{7458EAAF-C7F8-8139-566B-C82795325E68}"/>
              </a:ext>
            </a:extLst>
          </p:cNvPr>
          <p:cNvSpPr/>
          <p:nvPr/>
        </p:nvSpPr>
        <p:spPr>
          <a:xfrm>
            <a:off x="905741" y="2119746"/>
            <a:ext cx="10380518" cy="654627"/>
          </a:xfrm>
          <a:prstGeom prst="roundRect">
            <a:avLst/>
          </a:prstGeom>
          <a:solidFill>
            <a:schemeClr val="bg2">
              <a:lumMod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tr-TR" sz="2800" dirty="0">
                <a:solidFill>
                  <a:schemeClr val="bg1"/>
                </a:solidFill>
              </a:rPr>
              <a:t>Ağ Veri Modeli</a:t>
            </a:r>
            <a:endParaRPr lang="tr-TR" sz="2500" dirty="0">
              <a:solidFill>
                <a:schemeClr val="bg1"/>
              </a:solidFill>
            </a:endParaRPr>
          </a:p>
        </p:txBody>
      </p:sp>
      <p:sp>
        <p:nvSpPr>
          <p:cNvPr id="6" name="Dikdörtgen: Köşeleri Yuvarlatılmış 5">
            <a:extLst>
              <a:ext uri="{FF2B5EF4-FFF2-40B4-BE49-F238E27FC236}">
                <a16:creationId xmlns:a16="http://schemas.microsoft.com/office/drawing/2014/main" id="{62D32CC3-881E-F32B-903B-6E8D3939DBE9}"/>
              </a:ext>
            </a:extLst>
          </p:cNvPr>
          <p:cNvSpPr/>
          <p:nvPr/>
        </p:nvSpPr>
        <p:spPr>
          <a:xfrm>
            <a:off x="905741" y="2857501"/>
            <a:ext cx="10380518" cy="654627"/>
          </a:xfrm>
          <a:prstGeom prst="roundRect">
            <a:avLst/>
          </a:prstGeom>
          <a:solidFill>
            <a:schemeClr val="bg2">
              <a:lumMod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tr-TR" sz="2800" dirty="0">
                <a:solidFill>
                  <a:schemeClr val="bg1"/>
                </a:solidFill>
              </a:rPr>
              <a:t>İlişkisel Veri Modeli</a:t>
            </a:r>
            <a:endParaRPr lang="tr-TR" sz="2500" dirty="0">
              <a:solidFill>
                <a:schemeClr val="bg1"/>
              </a:solidFill>
            </a:endParaRPr>
          </a:p>
        </p:txBody>
      </p:sp>
      <p:sp>
        <p:nvSpPr>
          <p:cNvPr id="7" name="Dikdörtgen: Köşeleri Yuvarlatılmış 6">
            <a:extLst>
              <a:ext uri="{FF2B5EF4-FFF2-40B4-BE49-F238E27FC236}">
                <a16:creationId xmlns:a16="http://schemas.microsoft.com/office/drawing/2014/main" id="{9008F254-9656-46C2-538A-A5260323E9C2}"/>
              </a:ext>
            </a:extLst>
          </p:cNvPr>
          <p:cNvSpPr/>
          <p:nvPr/>
        </p:nvSpPr>
        <p:spPr>
          <a:xfrm>
            <a:off x="905741" y="3595256"/>
            <a:ext cx="10380518" cy="654627"/>
          </a:xfrm>
          <a:prstGeom prst="roundRect">
            <a:avLst/>
          </a:prstGeom>
          <a:solidFill>
            <a:schemeClr val="bg2">
              <a:lumMod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tr-TR" sz="2800" dirty="0">
                <a:solidFill>
                  <a:schemeClr val="bg1"/>
                </a:solidFill>
              </a:rPr>
              <a:t>Nesne Yönelimli Veri Modeli</a:t>
            </a:r>
            <a:endParaRPr lang="tr-TR" sz="2500" dirty="0">
              <a:solidFill>
                <a:schemeClr val="bg1"/>
              </a:solidFill>
            </a:endParaRPr>
          </a:p>
        </p:txBody>
      </p:sp>
      <p:sp>
        <p:nvSpPr>
          <p:cNvPr id="8" name="Dikdörtgen: Köşeleri Yuvarlatılmış 7">
            <a:extLst>
              <a:ext uri="{FF2B5EF4-FFF2-40B4-BE49-F238E27FC236}">
                <a16:creationId xmlns:a16="http://schemas.microsoft.com/office/drawing/2014/main" id="{06A09FA0-275D-41BA-69E4-3184647721D4}"/>
              </a:ext>
            </a:extLst>
          </p:cNvPr>
          <p:cNvSpPr/>
          <p:nvPr/>
        </p:nvSpPr>
        <p:spPr>
          <a:xfrm>
            <a:off x="905741" y="4333011"/>
            <a:ext cx="10380518" cy="654627"/>
          </a:xfrm>
          <a:prstGeom prst="roundRect">
            <a:avLst/>
          </a:prstGeom>
          <a:solidFill>
            <a:schemeClr val="bg2">
              <a:lumMod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tr-TR" sz="2800" dirty="0">
                <a:solidFill>
                  <a:schemeClr val="bg1"/>
                </a:solidFill>
              </a:rPr>
              <a:t>Nesne İlişkisel Veri Modeli</a:t>
            </a:r>
            <a:endParaRPr lang="tr-TR" sz="2500" dirty="0">
              <a:solidFill>
                <a:schemeClr val="bg1"/>
              </a:solidFill>
            </a:endParaRPr>
          </a:p>
        </p:txBody>
      </p:sp>
      <p:sp>
        <p:nvSpPr>
          <p:cNvPr id="9" name="Dikdörtgen: Köşeleri Yuvarlatılmış 8">
            <a:extLst>
              <a:ext uri="{FF2B5EF4-FFF2-40B4-BE49-F238E27FC236}">
                <a16:creationId xmlns:a16="http://schemas.microsoft.com/office/drawing/2014/main" id="{8C0E9EA7-1236-8794-FFDD-CDFFF3C695F9}"/>
              </a:ext>
            </a:extLst>
          </p:cNvPr>
          <p:cNvSpPr/>
          <p:nvPr/>
        </p:nvSpPr>
        <p:spPr>
          <a:xfrm>
            <a:off x="905741" y="5070766"/>
            <a:ext cx="10380518" cy="654627"/>
          </a:xfrm>
          <a:prstGeom prst="round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tr-TR" sz="2800" dirty="0">
                <a:solidFill>
                  <a:schemeClr val="tx1"/>
                </a:solidFill>
              </a:rPr>
              <a:t>Çoklu Ortam Veri Modeli</a:t>
            </a:r>
            <a:endParaRPr lang="tr-TR" sz="2500" dirty="0">
              <a:solidFill>
                <a:schemeClr val="tx1"/>
              </a:solidFill>
            </a:endParaRPr>
          </a:p>
        </p:txBody>
      </p:sp>
      <p:sp>
        <p:nvSpPr>
          <p:cNvPr id="10" name="Dikdörtgen: Köşeleri Yuvarlatılmış 9">
            <a:extLst>
              <a:ext uri="{FF2B5EF4-FFF2-40B4-BE49-F238E27FC236}">
                <a16:creationId xmlns:a16="http://schemas.microsoft.com/office/drawing/2014/main" id="{CAD6AF76-9FE3-4B6F-8868-C032FE5E5CE1}"/>
              </a:ext>
            </a:extLst>
          </p:cNvPr>
          <p:cNvSpPr/>
          <p:nvPr/>
        </p:nvSpPr>
        <p:spPr>
          <a:xfrm>
            <a:off x="905741" y="5808521"/>
            <a:ext cx="10380518" cy="654627"/>
          </a:xfrm>
          <a:prstGeom prst="roundRect">
            <a:avLst/>
          </a:prstGeom>
          <a:solidFill>
            <a:schemeClr val="bg2">
              <a:lumMod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tr-TR" sz="2800" dirty="0"/>
              <a:t>Dağıtık Veri Modeli</a:t>
            </a:r>
            <a:endParaRPr lang="tr-TR" sz="2500" dirty="0"/>
          </a:p>
        </p:txBody>
      </p:sp>
    </p:spTree>
    <p:extLst>
      <p:ext uri="{BB962C8B-B14F-4D97-AF65-F5344CB8AC3E}">
        <p14:creationId xmlns:p14="http://schemas.microsoft.com/office/powerpoint/2010/main" val="33328051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Dikdörtgen: Köşeleri Yuvarlatılmış 4">
            <a:extLst>
              <a:ext uri="{FF2B5EF4-FFF2-40B4-BE49-F238E27FC236}">
                <a16:creationId xmlns:a16="http://schemas.microsoft.com/office/drawing/2014/main" id="{31D867EB-2419-03AC-E149-EF5B9868B496}"/>
              </a:ext>
            </a:extLst>
          </p:cNvPr>
          <p:cNvSpPr/>
          <p:nvPr/>
        </p:nvSpPr>
        <p:spPr>
          <a:xfrm>
            <a:off x="617911" y="969585"/>
            <a:ext cx="2842261" cy="3737495"/>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tr-TR" sz="2500" dirty="0">
                <a:solidFill>
                  <a:schemeClr val="tx1"/>
                </a:solidFill>
              </a:rPr>
              <a:t>Girdi:</a:t>
            </a:r>
          </a:p>
          <a:p>
            <a:pPr algn="ctr"/>
            <a:r>
              <a:rPr lang="tr-TR" sz="2500" dirty="0">
                <a:solidFill>
                  <a:schemeClr val="tx1"/>
                </a:solidFill>
              </a:rPr>
              <a:t> organizasyonun içinden veya dış çevresinden, ham bilgileri (veriyi) toplamaktır.</a:t>
            </a:r>
          </a:p>
        </p:txBody>
      </p:sp>
      <p:sp>
        <p:nvSpPr>
          <p:cNvPr id="6" name="Dikdörtgen: Köşeleri Yuvarlatılmış 5">
            <a:extLst>
              <a:ext uri="{FF2B5EF4-FFF2-40B4-BE49-F238E27FC236}">
                <a16:creationId xmlns:a16="http://schemas.microsoft.com/office/drawing/2014/main" id="{157D938A-C4E3-003E-14A2-1CF6E38DB74B}"/>
              </a:ext>
            </a:extLst>
          </p:cNvPr>
          <p:cNvSpPr/>
          <p:nvPr/>
        </p:nvSpPr>
        <p:spPr>
          <a:xfrm>
            <a:off x="4750029" y="969584"/>
            <a:ext cx="2842261" cy="3737495"/>
          </a:xfrm>
          <a:prstGeom prst="roundRect">
            <a:avLst/>
          </a:prstGeom>
          <a:solidFill>
            <a:schemeClr val="bg2">
              <a:lumMod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tr-TR" sz="2500" dirty="0">
                <a:solidFill>
                  <a:schemeClr val="tx1"/>
                </a:solidFill>
              </a:rPr>
              <a:t>İşlem:</a:t>
            </a:r>
          </a:p>
          <a:p>
            <a:pPr algn="ctr"/>
            <a:r>
              <a:rPr lang="tr-TR" sz="2500" dirty="0">
                <a:solidFill>
                  <a:schemeClr val="tx1"/>
                </a:solidFill>
              </a:rPr>
              <a:t> bu ham veriyi daha anlamlı biçime çevirir.</a:t>
            </a:r>
          </a:p>
        </p:txBody>
      </p:sp>
      <p:sp>
        <p:nvSpPr>
          <p:cNvPr id="7" name="Dikdörtgen: Köşeleri Yuvarlatılmış 6">
            <a:extLst>
              <a:ext uri="{FF2B5EF4-FFF2-40B4-BE49-F238E27FC236}">
                <a16:creationId xmlns:a16="http://schemas.microsoft.com/office/drawing/2014/main" id="{9E1B5F6D-A044-8C1F-41B4-950D6E41A76B}"/>
              </a:ext>
            </a:extLst>
          </p:cNvPr>
          <p:cNvSpPr/>
          <p:nvPr/>
        </p:nvSpPr>
        <p:spPr>
          <a:xfrm>
            <a:off x="8882147" y="969586"/>
            <a:ext cx="2842261" cy="3737495"/>
          </a:xfrm>
          <a:prstGeom prst="roundRect">
            <a:avLst/>
          </a:prstGeom>
          <a:solidFill>
            <a:schemeClr val="bg2">
              <a:lumMod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tr-TR" sz="2500" dirty="0">
                <a:solidFill>
                  <a:schemeClr val="tx1"/>
                </a:solidFill>
              </a:rPr>
              <a:t>Çıktı:</a:t>
            </a:r>
          </a:p>
          <a:p>
            <a:pPr algn="ctr"/>
            <a:r>
              <a:rPr lang="tr-TR" sz="2500" dirty="0">
                <a:solidFill>
                  <a:schemeClr val="tx1"/>
                </a:solidFill>
              </a:rPr>
              <a:t>işlenmiş bilgiyi (enformasyon), insanlara veya kullanılacak olan aktivitelere aktarır.</a:t>
            </a:r>
          </a:p>
        </p:txBody>
      </p:sp>
      <p:sp>
        <p:nvSpPr>
          <p:cNvPr id="10" name="Dikdörtgen: Köşeleri Yuvarlatılmış 9">
            <a:extLst>
              <a:ext uri="{FF2B5EF4-FFF2-40B4-BE49-F238E27FC236}">
                <a16:creationId xmlns:a16="http://schemas.microsoft.com/office/drawing/2014/main" id="{0370F4E8-53CF-56DB-DB97-7B526DC85413}"/>
              </a:ext>
            </a:extLst>
          </p:cNvPr>
          <p:cNvSpPr/>
          <p:nvPr/>
        </p:nvSpPr>
        <p:spPr>
          <a:xfrm>
            <a:off x="617911" y="5403272"/>
            <a:ext cx="11106497" cy="485141"/>
          </a:xfrm>
          <a:prstGeom prst="roundRect">
            <a:avLst/>
          </a:prstGeom>
          <a:solidFill>
            <a:schemeClr val="tx1">
              <a:lumMod val="85000"/>
              <a:lumOff val="15000"/>
            </a:schemeClr>
          </a:solidFill>
          <a:ln>
            <a:noFill/>
          </a:ln>
          <a:effectLst>
            <a:softEdge rad="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4" name="Oval 13">
            <a:extLst>
              <a:ext uri="{FF2B5EF4-FFF2-40B4-BE49-F238E27FC236}">
                <a16:creationId xmlns:a16="http://schemas.microsoft.com/office/drawing/2014/main" id="{EFD5DB0E-2444-51EE-E6EA-81B06B2CC0BA}"/>
              </a:ext>
            </a:extLst>
          </p:cNvPr>
          <p:cNvSpPr/>
          <p:nvPr/>
        </p:nvSpPr>
        <p:spPr>
          <a:xfrm>
            <a:off x="1800049" y="5403271"/>
            <a:ext cx="486000" cy="485141"/>
          </a:xfrm>
          <a:prstGeom prst="ellipse">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40717146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9" name="Dikdörtgen: Köşeleri Yuvarlatılmış 8">
            <a:extLst>
              <a:ext uri="{FF2B5EF4-FFF2-40B4-BE49-F238E27FC236}">
                <a16:creationId xmlns:a16="http://schemas.microsoft.com/office/drawing/2014/main" id="{8C0E9EA7-1236-8794-FFDD-CDFFF3C695F9}"/>
              </a:ext>
            </a:extLst>
          </p:cNvPr>
          <p:cNvSpPr/>
          <p:nvPr/>
        </p:nvSpPr>
        <p:spPr>
          <a:xfrm>
            <a:off x="905741" y="644236"/>
            <a:ext cx="10380518" cy="654627"/>
          </a:xfrm>
          <a:prstGeom prst="round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tr-TR" sz="2800" dirty="0">
                <a:solidFill>
                  <a:schemeClr val="tx1"/>
                </a:solidFill>
              </a:rPr>
              <a:t>Çoklu Ortam Veri Modeli</a:t>
            </a:r>
            <a:endParaRPr lang="tr-TR" sz="2500" dirty="0">
              <a:solidFill>
                <a:schemeClr val="tx1"/>
              </a:solidFill>
            </a:endParaRPr>
          </a:p>
        </p:txBody>
      </p:sp>
      <p:sp>
        <p:nvSpPr>
          <p:cNvPr id="2" name="Metin kutusu 1">
            <a:extLst>
              <a:ext uri="{FF2B5EF4-FFF2-40B4-BE49-F238E27FC236}">
                <a16:creationId xmlns:a16="http://schemas.microsoft.com/office/drawing/2014/main" id="{B7246457-99B1-9F71-3CCE-BD1C40AD83E4}"/>
              </a:ext>
            </a:extLst>
          </p:cNvPr>
          <p:cNvSpPr txBox="1"/>
          <p:nvPr/>
        </p:nvSpPr>
        <p:spPr>
          <a:xfrm>
            <a:off x="905741" y="1613118"/>
            <a:ext cx="10380518" cy="2015936"/>
          </a:xfrm>
          <a:prstGeom prst="rect">
            <a:avLst/>
          </a:prstGeom>
          <a:noFill/>
        </p:spPr>
        <p:txBody>
          <a:bodyPr wrap="square" rtlCol="0">
            <a:spAutoFit/>
          </a:bodyPr>
          <a:lstStyle/>
          <a:p>
            <a:r>
              <a:rPr lang="tr-TR" sz="2500" dirty="0">
                <a:solidFill>
                  <a:schemeClr val="bg1"/>
                </a:solidFill>
              </a:rPr>
              <a:t>Büyük nesneleri işlemek ve bu nesneleri işlerken adımları kullanıcıya göstermemek için bazı özellikler taşır. Çoklu ortam veri tabanlarının desteklemesi gereken üç temel özellik; Veri miktarı, Süreklilik ve Senkronizasyondur. imge görüntüleme, uzaktan görüntülü eğitim, üç boyutlu tıbbi görüntü kayıtları depolanması konularında kullanılır.</a:t>
            </a:r>
          </a:p>
        </p:txBody>
      </p:sp>
    </p:spTree>
    <p:extLst>
      <p:ext uri="{BB962C8B-B14F-4D97-AF65-F5344CB8AC3E}">
        <p14:creationId xmlns:p14="http://schemas.microsoft.com/office/powerpoint/2010/main" val="34769844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Dikdörtgen: Köşeleri Yuvarlatılmış 3">
            <a:extLst>
              <a:ext uri="{FF2B5EF4-FFF2-40B4-BE49-F238E27FC236}">
                <a16:creationId xmlns:a16="http://schemas.microsoft.com/office/drawing/2014/main" id="{6C675506-856F-26AC-FD26-66F45D435E9A}"/>
              </a:ext>
            </a:extLst>
          </p:cNvPr>
          <p:cNvSpPr/>
          <p:nvPr/>
        </p:nvSpPr>
        <p:spPr>
          <a:xfrm>
            <a:off x="905741" y="644236"/>
            <a:ext cx="10380518" cy="654627"/>
          </a:xfrm>
          <a:prstGeom prst="roundRect">
            <a:avLst/>
          </a:prstGeom>
          <a:solidFill>
            <a:schemeClr val="bg2">
              <a:lumMod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s-ES" sz="2800" dirty="0"/>
              <a:t>Düz </a:t>
            </a:r>
            <a:r>
              <a:rPr lang="tr-TR" sz="2800" dirty="0"/>
              <a:t>M</a:t>
            </a:r>
            <a:r>
              <a:rPr lang="es-ES" sz="2800" dirty="0"/>
              <a:t>odel veya </a:t>
            </a:r>
            <a:r>
              <a:rPr lang="tr-TR" sz="2800" dirty="0"/>
              <a:t>T</a:t>
            </a:r>
            <a:r>
              <a:rPr lang="es-ES" sz="2800" dirty="0"/>
              <a:t>ablo </a:t>
            </a:r>
            <a:r>
              <a:rPr lang="tr-TR" sz="2800" dirty="0"/>
              <a:t>M</a:t>
            </a:r>
            <a:r>
              <a:rPr lang="es-ES" sz="2800" dirty="0"/>
              <a:t>odeli</a:t>
            </a:r>
            <a:endParaRPr lang="tr-TR" sz="2500" dirty="0"/>
          </a:p>
        </p:txBody>
      </p:sp>
      <p:sp>
        <p:nvSpPr>
          <p:cNvPr id="3" name="Dikdörtgen: Köşeleri Yuvarlatılmış 2">
            <a:extLst>
              <a:ext uri="{FF2B5EF4-FFF2-40B4-BE49-F238E27FC236}">
                <a16:creationId xmlns:a16="http://schemas.microsoft.com/office/drawing/2014/main" id="{9BAAE465-F2E5-A519-B386-9680734FC951}"/>
              </a:ext>
            </a:extLst>
          </p:cNvPr>
          <p:cNvSpPr/>
          <p:nvPr/>
        </p:nvSpPr>
        <p:spPr>
          <a:xfrm>
            <a:off x="905741" y="1381991"/>
            <a:ext cx="10380518" cy="654627"/>
          </a:xfrm>
          <a:prstGeom prst="roundRect">
            <a:avLst/>
          </a:prstGeom>
          <a:solidFill>
            <a:schemeClr val="bg2">
              <a:lumMod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tr-TR" sz="2800" dirty="0">
                <a:solidFill>
                  <a:schemeClr val="bg1"/>
                </a:solidFill>
              </a:rPr>
              <a:t>Hiyerarşik Veri Modeli</a:t>
            </a:r>
            <a:endParaRPr lang="tr-TR" sz="2500" dirty="0">
              <a:solidFill>
                <a:schemeClr val="bg1"/>
              </a:solidFill>
            </a:endParaRPr>
          </a:p>
        </p:txBody>
      </p:sp>
      <p:sp>
        <p:nvSpPr>
          <p:cNvPr id="5" name="Dikdörtgen: Köşeleri Yuvarlatılmış 4">
            <a:extLst>
              <a:ext uri="{FF2B5EF4-FFF2-40B4-BE49-F238E27FC236}">
                <a16:creationId xmlns:a16="http://schemas.microsoft.com/office/drawing/2014/main" id="{7458EAAF-C7F8-8139-566B-C82795325E68}"/>
              </a:ext>
            </a:extLst>
          </p:cNvPr>
          <p:cNvSpPr/>
          <p:nvPr/>
        </p:nvSpPr>
        <p:spPr>
          <a:xfrm>
            <a:off x="905741" y="2119746"/>
            <a:ext cx="10380518" cy="654627"/>
          </a:xfrm>
          <a:prstGeom prst="roundRect">
            <a:avLst/>
          </a:prstGeom>
          <a:solidFill>
            <a:schemeClr val="bg2">
              <a:lumMod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tr-TR" sz="2800" dirty="0">
                <a:solidFill>
                  <a:schemeClr val="bg1"/>
                </a:solidFill>
              </a:rPr>
              <a:t>Ağ Veri Modeli</a:t>
            </a:r>
            <a:endParaRPr lang="tr-TR" sz="2500" dirty="0">
              <a:solidFill>
                <a:schemeClr val="bg1"/>
              </a:solidFill>
            </a:endParaRPr>
          </a:p>
        </p:txBody>
      </p:sp>
      <p:sp>
        <p:nvSpPr>
          <p:cNvPr id="6" name="Dikdörtgen: Köşeleri Yuvarlatılmış 5">
            <a:extLst>
              <a:ext uri="{FF2B5EF4-FFF2-40B4-BE49-F238E27FC236}">
                <a16:creationId xmlns:a16="http://schemas.microsoft.com/office/drawing/2014/main" id="{62D32CC3-881E-F32B-903B-6E8D3939DBE9}"/>
              </a:ext>
            </a:extLst>
          </p:cNvPr>
          <p:cNvSpPr/>
          <p:nvPr/>
        </p:nvSpPr>
        <p:spPr>
          <a:xfrm>
            <a:off x="905741" y="2857501"/>
            <a:ext cx="10380518" cy="654627"/>
          </a:xfrm>
          <a:prstGeom prst="roundRect">
            <a:avLst/>
          </a:prstGeom>
          <a:solidFill>
            <a:schemeClr val="bg2">
              <a:lumMod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tr-TR" sz="2800" dirty="0">
                <a:solidFill>
                  <a:schemeClr val="bg1"/>
                </a:solidFill>
              </a:rPr>
              <a:t>İlişkisel Veri Modeli</a:t>
            </a:r>
            <a:endParaRPr lang="tr-TR" sz="2500" dirty="0">
              <a:solidFill>
                <a:schemeClr val="bg1"/>
              </a:solidFill>
            </a:endParaRPr>
          </a:p>
        </p:txBody>
      </p:sp>
      <p:sp>
        <p:nvSpPr>
          <p:cNvPr id="7" name="Dikdörtgen: Köşeleri Yuvarlatılmış 6">
            <a:extLst>
              <a:ext uri="{FF2B5EF4-FFF2-40B4-BE49-F238E27FC236}">
                <a16:creationId xmlns:a16="http://schemas.microsoft.com/office/drawing/2014/main" id="{9008F254-9656-46C2-538A-A5260323E9C2}"/>
              </a:ext>
            </a:extLst>
          </p:cNvPr>
          <p:cNvSpPr/>
          <p:nvPr/>
        </p:nvSpPr>
        <p:spPr>
          <a:xfrm>
            <a:off x="905741" y="3595256"/>
            <a:ext cx="10380518" cy="654627"/>
          </a:xfrm>
          <a:prstGeom prst="roundRect">
            <a:avLst/>
          </a:prstGeom>
          <a:solidFill>
            <a:schemeClr val="bg2">
              <a:lumMod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tr-TR" sz="2800" dirty="0">
                <a:solidFill>
                  <a:schemeClr val="bg1"/>
                </a:solidFill>
              </a:rPr>
              <a:t>Nesne Yönelimli Veri Modeli</a:t>
            </a:r>
            <a:endParaRPr lang="tr-TR" sz="2500" dirty="0">
              <a:solidFill>
                <a:schemeClr val="bg1"/>
              </a:solidFill>
            </a:endParaRPr>
          </a:p>
        </p:txBody>
      </p:sp>
      <p:sp>
        <p:nvSpPr>
          <p:cNvPr id="8" name="Dikdörtgen: Köşeleri Yuvarlatılmış 7">
            <a:extLst>
              <a:ext uri="{FF2B5EF4-FFF2-40B4-BE49-F238E27FC236}">
                <a16:creationId xmlns:a16="http://schemas.microsoft.com/office/drawing/2014/main" id="{06A09FA0-275D-41BA-69E4-3184647721D4}"/>
              </a:ext>
            </a:extLst>
          </p:cNvPr>
          <p:cNvSpPr/>
          <p:nvPr/>
        </p:nvSpPr>
        <p:spPr>
          <a:xfrm>
            <a:off x="905741" y="4333011"/>
            <a:ext cx="10380518" cy="654627"/>
          </a:xfrm>
          <a:prstGeom prst="roundRect">
            <a:avLst/>
          </a:prstGeom>
          <a:solidFill>
            <a:schemeClr val="bg2">
              <a:lumMod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tr-TR" sz="2800" dirty="0">
                <a:solidFill>
                  <a:schemeClr val="bg1"/>
                </a:solidFill>
              </a:rPr>
              <a:t>Nesne İlişkisel Veri Modeli</a:t>
            </a:r>
            <a:endParaRPr lang="tr-TR" sz="2500" dirty="0">
              <a:solidFill>
                <a:schemeClr val="bg1"/>
              </a:solidFill>
            </a:endParaRPr>
          </a:p>
        </p:txBody>
      </p:sp>
      <p:sp>
        <p:nvSpPr>
          <p:cNvPr id="9" name="Dikdörtgen: Köşeleri Yuvarlatılmış 8">
            <a:extLst>
              <a:ext uri="{FF2B5EF4-FFF2-40B4-BE49-F238E27FC236}">
                <a16:creationId xmlns:a16="http://schemas.microsoft.com/office/drawing/2014/main" id="{8C0E9EA7-1236-8794-FFDD-CDFFF3C695F9}"/>
              </a:ext>
            </a:extLst>
          </p:cNvPr>
          <p:cNvSpPr/>
          <p:nvPr/>
        </p:nvSpPr>
        <p:spPr>
          <a:xfrm>
            <a:off x="905741" y="5070766"/>
            <a:ext cx="10380518" cy="654627"/>
          </a:xfrm>
          <a:prstGeom prst="roundRect">
            <a:avLst/>
          </a:prstGeom>
          <a:solidFill>
            <a:schemeClr val="bg2">
              <a:lumMod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tr-TR" sz="2800" dirty="0">
                <a:solidFill>
                  <a:schemeClr val="bg1"/>
                </a:solidFill>
              </a:rPr>
              <a:t>Çoklu Ortam Veri Modeli</a:t>
            </a:r>
            <a:endParaRPr lang="tr-TR" sz="2500" dirty="0">
              <a:solidFill>
                <a:schemeClr val="bg1"/>
              </a:solidFill>
            </a:endParaRPr>
          </a:p>
        </p:txBody>
      </p:sp>
      <p:sp>
        <p:nvSpPr>
          <p:cNvPr id="10" name="Dikdörtgen: Köşeleri Yuvarlatılmış 9">
            <a:extLst>
              <a:ext uri="{FF2B5EF4-FFF2-40B4-BE49-F238E27FC236}">
                <a16:creationId xmlns:a16="http://schemas.microsoft.com/office/drawing/2014/main" id="{CAD6AF76-9FE3-4B6F-8868-C032FE5E5CE1}"/>
              </a:ext>
            </a:extLst>
          </p:cNvPr>
          <p:cNvSpPr/>
          <p:nvPr/>
        </p:nvSpPr>
        <p:spPr>
          <a:xfrm>
            <a:off x="905741" y="5808521"/>
            <a:ext cx="10380518" cy="654627"/>
          </a:xfrm>
          <a:prstGeom prst="round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tr-TR" sz="2800" dirty="0">
                <a:solidFill>
                  <a:schemeClr val="tx1">
                    <a:lumMod val="95000"/>
                    <a:lumOff val="5000"/>
                  </a:schemeClr>
                </a:solidFill>
              </a:rPr>
              <a:t>Dağıtık Veri Modeli</a:t>
            </a:r>
            <a:endParaRPr lang="tr-TR" sz="2500" dirty="0">
              <a:solidFill>
                <a:schemeClr val="tx1">
                  <a:lumMod val="95000"/>
                  <a:lumOff val="5000"/>
                </a:schemeClr>
              </a:solidFill>
            </a:endParaRPr>
          </a:p>
        </p:txBody>
      </p:sp>
    </p:spTree>
    <p:extLst>
      <p:ext uri="{BB962C8B-B14F-4D97-AF65-F5344CB8AC3E}">
        <p14:creationId xmlns:p14="http://schemas.microsoft.com/office/powerpoint/2010/main" val="39639017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0" name="Dikdörtgen: Köşeleri Yuvarlatılmış 9">
            <a:extLst>
              <a:ext uri="{FF2B5EF4-FFF2-40B4-BE49-F238E27FC236}">
                <a16:creationId xmlns:a16="http://schemas.microsoft.com/office/drawing/2014/main" id="{CAD6AF76-9FE3-4B6F-8868-C032FE5E5CE1}"/>
              </a:ext>
            </a:extLst>
          </p:cNvPr>
          <p:cNvSpPr/>
          <p:nvPr/>
        </p:nvSpPr>
        <p:spPr>
          <a:xfrm>
            <a:off x="905741" y="644235"/>
            <a:ext cx="10380518" cy="654627"/>
          </a:xfrm>
          <a:prstGeom prst="round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tr-TR" sz="2800" dirty="0">
                <a:solidFill>
                  <a:schemeClr val="tx1">
                    <a:lumMod val="95000"/>
                    <a:lumOff val="5000"/>
                  </a:schemeClr>
                </a:solidFill>
              </a:rPr>
              <a:t>Dağıtık Veri Modeli</a:t>
            </a:r>
            <a:endParaRPr lang="tr-TR" sz="2500" dirty="0">
              <a:solidFill>
                <a:schemeClr val="tx1">
                  <a:lumMod val="95000"/>
                  <a:lumOff val="5000"/>
                </a:schemeClr>
              </a:solidFill>
            </a:endParaRPr>
          </a:p>
        </p:txBody>
      </p:sp>
      <p:sp>
        <p:nvSpPr>
          <p:cNvPr id="2" name="Metin kutusu 1">
            <a:extLst>
              <a:ext uri="{FF2B5EF4-FFF2-40B4-BE49-F238E27FC236}">
                <a16:creationId xmlns:a16="http://schemas.microsoft.com/office/drawing/2014/main" id="{C219B189-194A-EE37-B7AB-E94A17B540A4}"/>
              </a:ext>
            </a:extLst>
          </p:cNvPr>
          <p:cNvSpPr txBox="1"/>
          <p:nvPr/>
        </p:nvSpPr>
        <p:spPr>
          <a:xfrm>
            <a:off x="905741" y="1613118"/>
            <a:ext cx="10380518" cy="2015936"/>
          </a:xfrm>
          <a:prstGeom prst="rect">
            <a:avLst/>
          </a:prstGeom>
          <a:noFill/>
        </p:spPr>
        <p:txBody>
          <a:bodyPr wrap="square" rtlCol="0">
            <a:spAutoFit/>
          </a:bodyPr>
          <a:lstStyle/>
          <a:p>
            <a:r>
              <a:rPr lang="tr-TR" sz="2500" dirty="0">
                <a:solidFill>
                  <a:schemeClr val="bg1"/>
                </a:solidFill>
              </a:rPr>
              <a:t>İki ya da daha fazla bilgisayarda depolanan ve bir ağ üzerinde dağıtılan bilgiler için kullanılan veri tabanı grubudur. Veri tabanını ağ üzerinden paralel kullanmak için parçalara ayırmak, sorguların daha hızlı işlenmesini sağlar. Böyle bir sistemde, birden fazla veri tabanına erişilmesine rağmen, kullanıcı bir tek veri tabanıyla çalışıyormuş gibi işlem yapar.</a:t>
            </a:r>
          </a:p>
        </p:txBody>
      </p:sp>
    </p:spTree>
    <p:extLst>
      <p:ext uri="{BB962C8B-B14F-4D97-AF65-F5344CB8AC3E}">
        <p14:creationId xmlns:p14="http://schemas.microsoft.com/office/powerpoint/2010/main" val="42254983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3" name="Başlık 12">
            <a:extLst>
              <a:ext uri="{FF2B5EF4-FFF2-40B4-BE49-F238E27FC236}">
                <a16:creationId xmlns:a16="http://schemas.microsoft.com/office/drawing/2014/main" id="{028977D3-0320-A7CF-9CB5-570539C12361}"/>
              </a:ext>
            </a:extLst>
          </p:cNvPr>
          <p:cNvSpPr>
            <a:spLocks noGrp="1"/>
          </p:cNvSpPr>
          <p:nvPr>
            <p:ph type="title"/>
          </p:nvPr>
        </p:nvSpPr>
        <p:spPr/>
        <p:txBody>
          <a:bodyPr/>
          <a:lstStyle/>
          <a:p>
            <a:r>
              <a:rPr lang="tr-TR" dirty="0">
                <a:solidFill>
                  <a:schemeClr val="bg1">
                    <a:lumMod val="95000"/>
                  </a:schemeClr>
                </a:solidFill>
              </a:rPr>
              <a:t>İlişkisel ve İlişkisel Olmayan Veri Sistemleri</a:t>
            </a:r>
          </a:p>
        </p:txBody>
      </p:sp>
      <p:sp>
        <p:nvSpPr>
          <p:cNvPr id="2" name="Dikdörtgen: Köşeleri Yuvarlatılmış 1">
            <a:extLst>
              <a:ext uri="{FF2B5EF4-FFF2-40B4-BE49-F238E27FC236}">
                <a16:creationId xmlns:a16="http://schemas.microsoft.com/office/drawing/2014/main" id="{63BDE4FB-9A31-1280-BB28-078E8C80E006}"/>
              </a:ext>
            </a:extLst>
          </p:cNvPr>
          <p:cNvSpPr/>
          <p:nvPr/>
        </p:nvSpPr>
        <p:spPr>
          <a:xfrm>
            <a:off x="905741" y="1690688"/>
            <a:ext cx="10380518" cy="654627"/>
          </a:xfrm>
          <a:prstGeom prst="roundRect">
            <a:avLst/>
          </a:prstGeom>
          <a:solidFill>
            <a:schemeClr val="bg2">
              <a:lumMod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tr-TR" sz="2800" dirty="0">
                <a:solidFill>
                  <a:schemeClr val="bg1"/>
                </a:solidFill>
              </a:rPr>
              <a:t>İlişkisel Veri Tabanı</a:t>
            </a:r>
            <a:endParaRPr lang="tr-TR" sz="2500" dirty="0">
              <a:solidFill>
                <a:schemeClr val="bg1"/>
              </a:solidFill>
            </a:endParaRPr>
          </a:p>
        </p:txBody>
      </p:sp>
      <p:sp>
        <p:nvSpPr>
          <p:cNvPr id="3" name="Dikdörtgen: Köşeleri Yuvarlatılmış 2">
            <a:extLst>
              <a:ext uri="{FF2B5EF4-FFF2-40B4-BE49-F238E27FC236}">
                <a16:creationId xmlns:a16="http://schemas.microsoft.com/office/drawing/2014/main" id="{272DF20D-BCC1-EECE-EB8D-849DED2958CC}"/>
              </a:ext>
            </a:extLst>
          </p:cNvPr>
          <p:cNvSpPr/>
          <p:nvPr/>
        </p:nvSpPr>
        <p:spPr>
          <a:xfrm>
            <a:off x="905741" y="2514601"/>
            <a:ext cx="10380518" cy="654627"/>
          </a:xfrm>
          <a:prstGeom prst="roundRect">
            <a:avLst/>
          </a:prstGeom>
          <a:solidFill>
            <a:schemeClr val="bg2">
              <a:lumMod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tr-TR" sz="2800" dirty="0">
                <a:solidFill>
                  <a:schemeClr val="bg1"/>
                </a:solidFill>
              </a:rPr>
              <a:t>İlişkisel Olmayan Veri Tabanı</a:t>
            </a:r>
            <a:endParaRPr lang="tr-TR" sz="2500" dirty="0">
              <a:solidFill>
                <a:schemeClr val="bg1"/>
              </a:solidFill>
            </a:endParaRPr>
          </a:p>
        </p:txBody>
      </p:sp>
    </p:spTree>
    <p:extLst>
      <p:ext uri="{BB962C8B-B14F-4D97-AF65-F5344CB8AC3E}">
        <p14:creationId xmlns:p14="http://schemas.microsoft.com/office/powerpoint/2010/main" val="18701923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Dikdörtgen: Köşeleri Yuvarlatılmış 1">
            <a:extLst>
              <a:ext uri="{FF2B5EF4-FFF2-40B4-BE49-F238E27FC236}">
                <a16:creationId xmlns:a16="http://schemas.microsoft.com/office/drawing/2014/main" id="{63BDE4FB-9A31-1280-BB28-078E8C80E006}"/>
              </a:ext>
            </a:extLst>
          </p:cNvPr>
          <p:cNvSpPr/>
          <p:nvPr/>
        </p:nvSpPr>
        <p:spPr>
          <a:xfrm>
            <a:off x="905741" y="700592"/>
            <a:ext cx="10380518" cy="654627"/>
          </a:xfrm>
          <a:prstGeom prst="roundRect">
            <a:avLst/>
          </a:prstGeom>
          <a:solidFill>
            <a:schemeClr val="bg2">
              <a:lumMod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tr-TR" sz="2800" dirty="0">
                <a:solidFill>
                  <a:schemeClr val="bg1"/>
                </a:solidFill>
              </a:rPr>
              <a:t>İlişkisel Veri Tabanı</a:t>
            </a:r>
            <a:endParaRPr lang="tr-TR" sz="2500" dirty="0">
              <a:solidFill>
                <a:schemeClr val="bg1"/>
              </a:solidFill>
            </a:endParaRPr>
          </a:p>
        </p:txBody>
      </p:sp>
      <p:sp>
        <p:nvSpPr>
          <p:cNvPr id="7" name="Metin kutusu 6">
            <a:extLst>
              <a:ext uri="{FF2B5EF4-FFF2-40B4-BE49-F238E27FC236}">
                <a16:creationId xmlns:a16="http://schemas.microsoft.com/office/drawing/2014/main" id="{C74EF6E4-D90E-33D2-9A65-2F4534F96F86}"/>
              </a:ext>
            </a:extLst>
          </p:cNvPr>
          <p:cNvSpPr txBox="1"/>
          <p:nvPr/>
        </p:nvSpPr>
        <p:spPr>
          <a:xfrm>
            <a:off x="905741" y="1613118"/>
            <a:ext cx="10380518" cy="1246495"/>
          </a:xfrm>
          <a:prstGeom prst="rect">
            <a:avLst/>
          </a:prstGeom>
          <a:noFill/>
        </p:spPr>
        <p:txBody>
          <a:bodyPr wrap="square" rtlCol="0">
            <a:spAutoFit/>
          </a:bodyPr>
          <a:lstStyle/>
          <a:p>
            <a:r>
              <a:rPr lang="tr-TR" sz="2500" dirty="0">
                <a:solidFill>
                  <a:schemeClr val="bg1"/>
                </a:solidFill>
              </a:rPr>
              <a:t>Bir veri tabanında ilişkiden söz edebilmek için en az iki tablonun yer alması ve iki tablodaki verilerin birbiri ile bir şekilde ilişkilendiriliyor olması gerekir. Her bir tablo, belli yapıya uygun verileri saklamak üzere tasarlanır.</a:t>
            </a:r>
          </a:p>
        </p:txBody>
      </p:sp>
      <p:sp>
        <p:nvSpPr>
          <p:cNvPr id="8" name="Metin kutusu 7">
            <a:extLst>
              <a:ext uri="{FF2B5EF4-FFF2-40B4-BE49-F238E27FC236}">
                <a16:creationId xmlns:a16="http://schemas.microsoft.com/office/drawing/2014/main" id="{10FED68F-586A-6A5E-B3A9-F49AE0C843EE}"/>
              </a:ext>
            </a:extLst>
          </p:cNvPr>
          <p:cNvSpPr txBox="1"/>
          <p:nvPr/>
        </p:nvSpPr>
        <p:spPr>
          <a:xfrm>
            <a:off x="905741" y="3117512"/>
            <a:ext cx="10380518" cy="2400657"/>
          </a:xfrm>
          <a:prstGeom prst="rect">
            <a:avLst/>
          </a:prstGeom>
          <a:noFill/>
        </p:spPr>
        <p:txBody>
          <a:bodyPr wrap="square" rtlCol="0">
            <a:spAutoFit/>
          </a:bodyPr>
          <a:lstStyle/>
          <a:p>
            <a:r>
              <a:rPr lang="tr-TR" sz="2500" dirty="0">
                <a:solidFill>
                  <a:schemeClr val="bg1"/>
                </a:solidFill>
              </a:rPr>
              <a:t>Klasik ilişkisel veri tabanı sistemlerinde sağlanan temel özellikler aşağıda sunulmuştur. </a:t>
            </a:r>
          </a:p>
          <a:p>
            <a:r>
              <a:rPr lang="tr-TR" sz="2500" dirty="0">
                <a:solidFill>
                  <a:schemeClr val="bg1"/>
                </a:solidFill>
              </a:rPr>
              <a:t> -Bölünmezlik (</a:t>
            </a:r>
            <a:r>
              <a:rPr lang="tr-TR" sz="2500" dirty="0" err="1">
                <a:solidFill>
                  <a:schemeClr val="bg1"/>
                </a:solidFill>
              </a:rPr>
              <a:t>Atomicity</a:t>
            </a:r>
            <a:r>
              <a:rPr lang="tr-TR" sz="2500" dirty="0">
                <a:solidFill>
                  <a:schemeClr val="bg1"/>
                </a:solidFill>
              </a:rPr>
              <a:t>) </a:t>
            </a:r>
          </a:p>
          <a:p>
            <a:r>
              <a:rPr lang="tr-TR" sz="2500" dirty="0">
                <a:solidFill>
                  <a:schemeClr val="bg1"/>
                </a:solidFill>
              </a:rPr>
              <a:t> -Tutarlılık (</a:t>
            </a:r>
            <a:r>
              <a:rPr lang="tr-TR" sz="2500" dirty="0" err="1">
                <a:solidFill>
                  <a:schemeClr val="bg1"/>
                </a:solidFill>
              </a:rPr>
              <a:t>Consistency</a:t>
            </a:r>
            <a:r>
              <a:rPr lang="tr-TR" sz="2500" dirty="0">
                <a:solidFill>
                  <a:schemeClr val="bg1"/>
                </a:solidFill>
              </a:rPr>
              <a:t>) </a:t>
            </a:r>
          </a:p>
          <a:p>
            <a:r>
              <a:rPr lang="tr-TR" sz="2500" dirty="0">
                <a:solidFill>
                  <a:schemeClr val="bg1"/>
                </a:solidFill>
              </a:rPr>
              <a:t> -İzolasyon (</a:t>
            </a:r>
            <a:r>
              <a:rPr lang="tr-TR" sz="2500" dirty="0" err="1">
                <a:solidFill>
                  <a:schemeClr val="bg1"/>
                </a:solidFill>
              </a:rPr>
              <a:t>Isolation</a:t>
            </a:r>
            <a:r>
              <a:rPr lang="tr-TR" sz="2500" dirty="0">
                <a:solidFill>
                  <a:schemeClr val="bg1"/>
                </a:solidFill>
              </a:rPr>
              <a:t>) </a:t>
            </a:r>
          </a:p>
          <a:p>
            <a:r>
              <a:rPr lang="tr-TR" sz="2500" dirty="0">
                <a:solidFill>
                  <a:schemeClr val="bg1"/>
                </a:solidFill>
              </a:rPr>
              <a:t> -Dayanıklılık (</a:t>
            </a:r>
            <a:r>
              <a:rPr lang="tr-TR" sz="2500" dirty="0" err="1">
                <a:solidFill>
                  <a:schemeClr val="bg1"/>
                </a:solidFill>
              </a:rPr>
              <a:t>Durability</a:t>
            </a:r>
            <a:r>
              <a:rPr lang="tr-TR" sz="2500" dirty="0">
                <a:solidFill>
                  <a:schemeClr val="bg1"/>
                </a:solidFill>
              </a:rPr>
              <a:t>)</a:t>
            </a:r>
          </a:p>
        </p:txBody>
      </p:sp>
    </p:spTree>
    <p:extLst>
      <p:ext uri="{BB962C8B-B14F-4D97-AF65-F5344CB8AC3E}">
        <p14:creationId xmlns:p14="http://schemas.microsoft.com/office/powerpoint/2010/main" val="2621941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Dikdörtgen: Köşeleri Yuvarlatılmış 1">
            <a:extLst>
              <a:ext uri="{FF2B5EF4-FFF2-40B4-BE49-F238E27FC236}">
                <a16:creationId xmlns:a16="http://schemas.microsoft.com/office/drawing/2014/main" id="{63BDE4FB-9A31-1280-BB28-078E8C80E006}"/>
              </a:ext>
            </a:extLst>
          </p:cNvPr>
          <p:cNvSpPr/>
          <p:nvPr/>
        </p:nvSpPr>
        <p:spPr>
          <a:xfrm>
            <a:off x="905741" y="700592"/>
            <a:ext cx="10380518" cy="654627"/>
          </a:xfrm>
          <a:prstGeom prst="roundRect">
            <a:avLst/>
          </a:prstGeom>
          <a:solidFill>
            <a:schemeClr val="bg2">
              <a:lumMod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tr-TR" sz="2800" dirty="0">
                <a:solidFill>
                  <a:schemeClr val="bg1"/>
                </a:solidFill>
              </a:rPr>
              <a:t>İlişkisel Olmayan Veri Tabanı</a:t>
            </a:r>
            <a:endParaRPr lang="tr-TR" sz="2500" dirty="0">
              <a:solidFill>
                <a:schemeClr val="bg1"/>
              </a:solidFill>
            </a:endParaRPr>
          </a:p>
        </p:txBody>
      </p:sp>
      <p:sp>
        <p:nvSpPr>
          <p:cNvPr id="7" name="Metin kutusu 6">
            <a:extLst>
              <a:ext uri="{FF2B5EF4-FFF2-40B4-BE49-F238E27FC236}">
                <a16:creationId xmlns:a16="http://schemas.microsoft.com/office/drawing/2014/main" id="{C74EF6E4-D90E-33D2-9A65-2F4534F96F86}"/>
              </a:ext>
            </a:extLst>
          </p:cNvPr>
          <p:cNvSpPr txBox="1"/>
          <p:nvPr/>
        </p:nvSpPr>
        <p:spPr>
          <a:xfrm>
            <a:off x="905741" y="1613118"/>
            <a:ext cx="10380518" cy="3170099"/>
          </a:xfrm>
          <a:prstGeom prst="rect">
            <a:avLst/>
          </a:prstGeom>
          <a:noFill/>
        </p:spPr>
        <p:txBody>
          <a:bodyPr wrap="square" rtlCol="0">
            <a:spAutoFit/>
          </a:bodyPr>
          <a:lstStyle/>
          <a:p>
            <a:r>
              <a:rPr lang="tr-TR" sz="2500" dirty="0">
                <a:solidFill>
                  <a:schemeClr val="bg1"/>
                </a:solidFill>
              </a:rPr>
              <a:t>Veri tabanlarına ilişkin problemlerden biri olan ölçek sorununa, diğer çözümlerin içinde en iyi cevap vereni </a:t>
            </a:r>
            <a:r>
              <a:rPr lang="tr-TR" sz="2500" dirty="0" err="1">
                <a:solidFill>
                  <a:schemeClr val="bg1"/>
                </a:solidFill>
              </a:rPr>
              <a:t>NoSQL’dir</a:t>
            </a:r>
            <a:r>
              <a:rPr lang="tr-TR" sz="2500" dirty="0">
                <a:solidFill>
                  <a:schemeClr val="bg1"/>
                </a:solidFill>
              </a:rPr>
              <a:t>. çok büyük verilerin depolanması ve yazılmasında ilişkisel veri tabanlarının eksik kaldığı hususlarda, yatay ölçekleme yapan dağıtık </a:t>
            </a:r>
            <a:r>
              <a:rPr lang="tr-TR" sz="2500" dirty="0" err="1">
                <a:solidFill>
                  <a:schemeClr val="bg1"/>
                </a:solidFill>
              </a:rPr>
              <a:t>NoSQL</a:t>
            </a:r>
            <a:r>
              <a:rPr lang="tr-TR" sz="2500" dirty="0">
                <a:solidFill>
                  <a:schemeClr val="bg1"/>
                </a:solidFill>
              </a:rPr>
              <a:t> çözümleri geliştirilmiştir. </a:t>
            </a:r>
          </a:p>
          <a:p>
            <a:endParaRPr lang="tr-TR" sz="2500" dirty="0">
              <a:solidFill>
                <a:schemeClr val="bg1"/>
              </a:solidFill>
            </a:endParaRPr>
          </a:p>
          <a:p>
            <a:r>
              <a:rPr lang="tr-TR" sz="2500" dirty="0">
                <a:solidFill>
                  <a:schemeClr val="bg1"/>
                </a:solidFill>
              </a:rPr>
              <a:t>Peki kullanıcılar neden </a:t>
            </a:r>
            <a:r>
              <a:rPr lang="tr-TR" sz="2500" dirty="0" err="1">
                <a:solidFill>
                  <a:schemeClr val="bg1"/>
                </a:solidFill>
              </a:rPr>
              <a:t>NoSQL</a:t>
            </a:r>
            <a:r>
              <a:rPr lang="tr-TR" sz="2500" dirty="0">
                <a:solidFill>
                  <a:schemeClr val="bg1"/>
                </a:solidFill>
              </a:rPr>
              <a:t> veri tabanına geçmek istemiştir? İlişkisel veri tabanının eksikleri nelerdir?</a:t>
            </a:r>
          </a:p>
        </p:txBody>
      </p:sp>
    </p:spTree>
    <p:extLst>
      <p:ext uri="{BB962C8B-B14F-4D97-AF65-F5344CB8AC3E}">
        <p14:creationId xmlns:p14="http://schemas.microsoft.com/office/powerpoint/2010/main" val="14336391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Dikdörtgen: Köşeleri Yuvarlatılmış 1">
            <a:extLst>
              <a:ext uri="{FF2B5EF4-FFF2-40B4-BE49-F238E27FC236}">
                <a16:creationId xmlns:a16="http://schemas.microsoft.com/office/drawing/2014/main" id="{63BDE4FB-9A31-1280-BB28-078E8C80E006}"/>
              </a:ext>
            </a:extLst>
          </p:cNvPr>
          <p:cNvSpPr/>
          <p:nvPr/>
        </p:nvSpPr>
        <p:spPr>
          <a:xfrm>
            <a:off x="905741" y="700592"/>
            <a:ext cx="10380518" cy="654627"/>
          </a:xfrm>
          <a:prstGeom prst="roundRect">
            <a:avLst/>
          </a:prstGeom>
          <a:solidFill>
            <a:schemeClr val="bg2">
              <a:lumMod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tr-TR" sz="2800" dirty="0">
                <a:solidFill>
                  <a:schemeClr val="bg1"/>
                </a:solidFill>
              </a:rPr>
              <a:t>İlişkisel Olmayan Veri Tabanı</a:t>
            </a:r>
            <a:endParaRPr lang="tr-TR" sz="2500" dirty="0">
              <a:solidFill>
                <a:schemeClr val="bg1"/>
              </a:solidFill>
            </a:endParaRPr>
          </a:p>
        </p:txBody>
      </p:sp>
      <p:sp>
        <p:nvSpPr>
          <p:cNvPr id="7" name="Metin kutusu 6">
            <a:extLst>
              <a:ext uri="{FF2B5EF4-FFF2-40B4-BE49-F238E27FC236}">
                <a16:creationId xmlns:a16="http://schemas.microsoft.com/office/drawing/2014/main" id="{C74EF6E4-D90E-33D2-9A65-2F4534F96F86}"/>
              </a:ext>
            </a:extLst>
          </p:cNvPr>
          <p:cNvSpPr txBox="1"/>
          <p:nvPr/>
        </p:nvSpPr>
        <p:spPr>
          <a:xfrm>
            <a:off x="6095999" y="1726105"/>
            <a:ext cx="5190259" cy="2785378"/>
          </a:xfrm>
          <a:prstGeom prst="rect">
            <a:avLst/>
          </a:prstGeom>
          <a:noFill/>
        </p:spPr>
        <p:txBody>
          <a:bodyPr wrap="square" rtlCol="0">
            <a:spAutoFit/>
          </a:bodyPr>
          <a:lstStyle/>
          <a:p>
            <a:r>
              <a:rPr lang="tr-TR" sz="2500" dirty="0">
                <a:solidFill>
                  <a:schemeClr val="bg1"/>
                </a:solidFill>
              </a:rPr>
              <a:t>Neden </a:t>
            </a:r>
            <a:r>
              <a:rPr lang="tr-TR" sz="2500" dirty="0" err="1">
                <a:solidFill>
                  <a:schemeClr val="bg1"/>
                </a:solidFill>
              </a:rPr>
              <a:t>NoSQL</a:t>
            </a:r>
            <a:r>
              <a:rPr lang="tr-TR" sz="2500" dirty="0">
                <a:solidFill>
                  <a:schemeClr val="bg1"/>
                </a:solidFill>
              </a:rPr>
              <a:t>?</a:t>
            </a:r>
          </a:p>
          <a:p>
            <a:endParaRPr lang="tr-TR" sz="2500" dirty="0">
              <a:solidFill>
                <a:schemeClr val="bg1"/>
              </a:solidFill>
            </a:endParaRPr>
          </a:p>
          <a:p>
            <a:r>
              <a:rPr lang="tr-TR" sz="2500" dirty="0">
                <a:solidFill>
                  <a:schemeClr val="bg1"/>
                </a:solidFill>
              </a:rPr>
              <a:t>-Kolay Ulaşılabilirlik</a:t>
            </a:r>
          </a:p>
          <a:p>
            <a:endParaRPr lang="tr-TR" sz="2500" dirty="0">
              <a:solidFill>
                <a:schemeClr val="bg1"/>
              </a:solidFill>
            </a:endParaRPr>
          </a:p>
          <a:p>
            <a:r>
              <a:rPr lang="tr-TR" sz="2500" dirty="0">
                <a:solidFill>
                  <a:schemeClr val="bg1"/>
                </a:solidFill>
              </a:rPr>
              <a:t>-Esnek Durum</a:t>
            </a:r>
          </a:p>
          <a:p>
            <a:endParaRPr lang="tr-TR" sz="2500" dirty="0">
              <a:solidFill>
                <a:schemeClr val="bg1"/>
              </a:solidFill>
            </a:endParaRPr>
          </a:p>
          <a:p>
            <a:r>
              <a:rPr lang="tr-TR" sz="2500" dirty="0">
                <a:solidFill>
                  <a:schemeClr val="bg1"/>
                </a:solidFill>
              </a:rPr>
              <a:t>-Tutarlı</a:t>
            </a:r>
          </a:p>
        </p:txBody>
      </p:sp>
      <p:pic>
        <p:nvPicPr>
          <p:cNvPr id="4" name="Resim 3" descr="metin, ekran görüntüsü, çizgi, sayı, numara içeren bir resim&#10;&#10;Açıklama otomatik olarak oluşturuldu">
            <a:extLst>
              <a:ext uri="{FF2B5EF4-FFF2-40B4-BE49-F238E27FC236}">
                <a16:creationId xmlns:a16="http://schemas.microsoft.com/office/drawing/2014/main" id="{FD4A687E-42C9-1DD0-59ED-D1AB02B088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5742" y="1726105"/>
            <a:ext cx="4871604" cy="2360944"/>
          </a:xfrm>
          <a:prstGeom prst="rect">
            <a:avLst/>
          </a:prstGeom>
        </p:spPr>
      </p:pic>
    </p:spTree>
    <p:extLst>
      <p:ext uri="{BB962C8B-B14F-4D97-AF65-F5344CB8AC3E}">
        <p14:creationId xmlns:p14="http://schemas.microsoft.com/office/powerpoint/2010/main" val="14474037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Dikdörtgen: Köşeleri Yuvarlatılmış 4">
            <a:extLst>
              <a:ext uri="{FF2B5EF4-FFF2-40B4-BE49-F238E27FC236}">
                <a16:creationId xmlns:a16="http://schemas.microsoft.com/office/drawing/2014/main" id="{31D867EB-2419-03AC-E149-EF5B9868B496}"/>
              </a:ext>
            </a:extLst>
          </p:cNvPr>
          <p:cNvSpPr/>
          <p:nvPr/>
        </p:nvSpPr>
        <p:spPr>
          <a:xfrm>
            <a:off x="617911" y="969585"/>
            <a:ext cx="2842261" cy="3737495"/>
          </a:xfrm>
          <a:prstGeom prst="roundRect">
            <a:avLst/>
          </a:prstGeom>
          <a:solidFill>
            <a:schemeClr val="bg2">
              <a:lumMod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tr-TR" sz="2500" dirty="0">
                <a:solidFill>
                  <a:schemeClr val="tx1"/>
                </a:solidFill>
              </a:rPr>
              <a:t>Girdi:</a:t>
            </a:r>
          </a:p>
          <a:p>
            <a:pPr algn="ctr"/>
            <a:r>
              <a:rPr lang="tr-TR" sz="2500" dirty="0">
                <a:solidFill>
                  <a:schemeClr val="tx1"/>
                </a:solidFill>
              </a:rPr>
              <a:t> organizasyonun içinden veya dış çevresinden, ham bilgileri (veriyi) toplamaktır.</a:t>
            </a:r>
          </a:p>
        </p:txBody>
      </p:sp>
      <p:sp>
        <p:nvSpPr>
          <p:cNvPr id="6" name="Dikdörtgen: Köşeleri Yuvarlatılmış 5">
            <a:extLst>
              <a:ext uri="{FF2B5EF4-FFF2-40B4-BE49-F238E27FC236}">
                <a16:creationId xmlns:a16="http://schemas.microsoft.com/office/drawing/2014/main" id="{157D938A-C4E3-003E-14A2-1CF6E38DB74B}"/>
              </a:ext>
            </a:extLst>
          </p:cNvPr>
          <p:cNvSpPr/>
          <p:nvPr/>
        </p:nvSpPr>
        <p:spPr>
          <a:xfrm>
            <a:off x="4750029" y="969584"/>
            <a:ext cx="2842261" cy="3737495"/>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tr-TR" sz="2500" dirty="0">
                <a:solidFill>
                  <a:schemeClr val="tx1"/>
                </a:solidFill>
              </a:rPr>
              <a:t>İşlem:</a:t>
            </a:r>
          </a:p>
          <a:p>
            <a:pPr algn="ctr"/>
            <a:r>
              <a:rPr lang="tr-TR" sz="2500" dirty="0">
                <a:solidFill>
                  <a:schemeClr val="tx1"/>
                </a:solidFill>
              </a:rPr>
              <a:t> bu ham veriyi daha anlamlı biçime çevirir.</a:t>
            </a:r>
          </a:p>
        </p:txBody>
      </p:sp>
      <p:sp>
        <p:nvSpPr>
          <p:cNvPr id="7" name="Dikdörtgen: Köşeleri Yuvarlatılmış 6">
            <a:extLst>
              <a:ext uri="{FF2B5EF4-FFF2-40B4-BE49-F238E27FC236}">
                <a16:creationId xmlns:a16="http://schemas.microsoft.com/office/drawing/2014/main" id="{9E1B5F6D-A044-8C1F-41B4-950D6E41A76B}"/>
              </a:ext>
            </a:extLst>
          </p:cNvPr>
          <p:cNvSpPr/>
          <p:nvPr/>
        </p:nvSpPr>
        <p:spPr>
          <a:xfrm>
            <a:off x="8882147" y="969586"/>
            <a:ext cx="2842261" cy="3737495"/>
          </a:xfrm>
          <a:prstGeom prst="roundRect">
            <a:avLst/>
          </a:prstGeom>
          <a:solidFill>
            <a:schemeClr val="bg2">
              <a:lumMod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tr-TR" sz="2500" dirty="0">
                <a:solidFill>
                  <a:schemeClr val="tx1"/>
                </a:solidFill>
              </a:rPr>
              <a:t>Çıktı:</a:t>
            </a:r>
          </a:p>
          <a:p>
            <a:pPr algn="ctr"/>
            <a:r>
              <a:rPr lang="tr-TR" sz="2500" dirty="0">
                <a:solidFill>
                  <a:schemeClr val="tx1"/>
                </a:solidFill>
              </a:rPr>
              <a:t>işlenmiş bilgiyi (enformasyon), insanlara veya kullanılacak olan aktivitelere aktarır.</a:t>
            </a:r>
          </a:p>
        </p:txBody>
      </p:sp>
      <p:sp>
        <p:nvSpPr>
          <p:cNvPr id="10" name="Dikdörtgen: Köşeleri Yuvarlatılmış 9">
            <a:extLst>
              <a:ext uri="{FF2B5EF4-FFF2-40B4-BE49-F238E27FC236}">
                <a16:creationId xmlns:a16="http://schemas.microsoft.com/office/drawing/2014/main" id="{0370F4E8-53CF-56DB-DB97-7B526DC85413}"/>
              </a:ext>
            </a:extLst>
          </p:cNvPr>
          <p:cNvSpPr/>
          <p:nvPr/>
        </p:nvSpPr>
        <p:spPr>
          <a:xfrm>
            <a:off x="617911" y="5403272"/>
            <a:ext cx="11106497" cy="485141"/>
          </a:xfrm>
          <a:prstGeom prst="roundRect">
            <a:avLst/>
          </a:prstGeom>
          <a:solidFill>
            <a:schemeClr val="tx1">
              <a:lumMod val="85000"/>
              <a:lumOff val="15000"/>
            </a:schemeClr>
          </a:solidFill>
          <a:ln>
            <a:noFill/>
          </a:ln>
          <a:effectLst>
            <a:softEdge rad="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4" name="Oval 13">
            <a:extLst>
              <a:ext uri="{FF2B5EF4-FFF2-40B4-BE49-F238E27FC236}">
                <a16:creationId xmlns:a16="http://schemas.microsoft.com/office/drawing/2014/main" id="{EFD5DB0E-2444-51EE-E6EA-81B06B2CC0BA}"/>
              </a:ext>
            </a:extLst>
          </p:cNvPr>
          <p:cNvSpPr/>
          <p:nvPr/>
        </p:nvSpPr>
        <p:spPr>
          <a:xfrm>
            <a:off x="5932167" y="5403272"/>
            <a:ext cx="486000" cy="485141"/>
          </a:xfrm>
          <a:prstGeom prst="ellipse">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42901825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Dikdörtgen: Köşeleri Yuvarlatılmış 4">
            <a:extLst>
              <a:ext uri="{FF2B5EF4-FFF2-40B4-BE49-F238E27FC236}">
                <a16:creationId xmlns:a16="http://schemas.microsoft.com/office/drawing/2014/main" id="{31D867EB-2419-03AC-E149-EF5B9868B496}"/>
              </a:ext>
            </a:extLst>
          </p:cNvPr>
          <p:cNvSpPr/>
          <p:nvPr/>
        </p:nvSpPr>
        <p:spPr>
          <a:xfrm>
            <a:off x="617911" y="969585"/>
            <a:ext cx="2842261" cy="3737495"/>
          </a:xfrm>
          <a:prstGeom prst="roundRect">
            <a:avLst/>
          </a:prstGeom>
          <a:solidFill>
            <a:schemeClr val="bg2">
              <a:lumMod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tr-TR" sz="2500" dirty="0">
                <a:solidFill>
                  <a:schemeClr val="tx1"/>
                </a:solidFill>
              </a:rPr>
              <a:t>Girdi:</a:t>
            </a:r>
          </a:p>
          <a:p>
            <a:pPr algn="ctr"/>
            <a:r>
              <a:rPr lang="tr-TR" sz="2500" dirty="0">
                <a:solidFill>
                  <a:schemeClr val="tx1"/>
                </a:solidFill>
              </a:rPr>
              <a:t> organizasyonun içinden veya dış çevresinden, ham bilgileri (veriyi) toplamaktır.</a:t>
            </a:r>
          </a:p>
        </p:txBody>
      </p:sp>
      <p:sp>
        <p:nvSpPr>
          <p:cNvPr id="6" name="Dikdörtgen: Köşeleri Yuvarlatılmış 5">
            <a:extLst>
              <a:ext uri="{FF2B5EF4-FFF2-40B4-BE49-F238E27FC236}">
                <a16:creationId xmlns:a16="http://schemas.microsoft.com/office/drawing/2014/main" id="{157D938A-C4E3-003E-14A2-1CF6E38DB74B}"/>
              </a:ext>
            </a:extLst>
          </p:cNvPr>
          <p:cNvSpPr/>
          <p:nvPr/>
        </p:nvSpPr>
        <p:spPr>
          <a:xfrm>
            <a:off x="4750029" y="969584"/>
            <a:ext cx="2842261" cy="3737495"/>
          </a:xfrm>
          <a:prstGeom prst="roundRect">
            <a:avLst/>
          </a:prstGeom>
          <a:solidFill>
            <a:schemeClr val="bg2">
              <a:lumMod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tr-TR" sz="2500" dirty="0">
                <a:solidFill>
                  <a:schemeClr val="tx1"/>
                </a:solidFill>
              </a:rPr>
              <a:t>İşlem:</a:t>
            </a:r>
          </a:p>
          <a:p>
            <a:pPr algn="ctr"/>
            <a:r>
              <a:rPr lang="tr-TR" sz="2500" dirty="0">
                <a:solidFill>
                  <a:schemeClr val="tx1"/>
                </a:solidFill>
              </a:rPr>
              <a:t> bu ham veriyi daha anlamlı biçime çevirir.</a:t>
            </a:r>
          </a:p>
        </p:txBody>
      </p:sp>
      <p:sp>
        <p:nvSpPr>
          <p:cNvPr id="7" name="Dikdörtgen: Köşeleri Yuvarlatılmış 6">
            <a:extLst>
              <a:ext uri="{FF2B5EF4-FFF2-40B4-BE49-F238E27FC236}">
                <a16:creationId xmlns:a16="http://schemas.microsoft.com/office/drawing/2014/main" id="{9E1B5F6D-A044-8C1F-41B4-950D6E41A76B}"/>
              </a:ext>
            </a:extLst>
          </p:cNvPr>
          <p:cNvSpPr/>
          <p:nvPr/>
        </p:nvSpPr>
        <p:spPr>
          <a:xfrm>
            <a:off x="8882147" y="969586"/>
            <a:ext cx="2842261" cy="3737495"/>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tr-TR" sz="2500" dirty="0">
                <a:solidFill>
                  <a:schemeClr val="tx1"/>
                </a:solidFill>
              </a:rPr>
              <a:t>Çıktı:</a:t>
            </a:r>
          </a:p>
          <a:p>
            <a:pPr algn="ctr"/>
            <a:r>
              <a:rPr lang="tr-TR" sz="2500" dirty="0">
                <a:solidFill>
                  <a:schemeClr val="tx1"/>
                </a:solidFill>
              </a:rPr>
              <a:t>işlenmiş bilgiyi (enformasyon), insanlara veya kullanılacak olan aktivitelere aktarır.</a:t>
            </a:r>
          </a:p>
        </p:txBody>
      </p:sp>
      <p:sp>
        <p:nvSpPr>
          <p:cNvPr id="10" name="Dikdörtgen: Köşeleri Yuvarlatılmış 9">
            <a:extLst>
              <a:ext uri="{FF2B5EF4-FFF2-40B4-BE49-F238E27FC236}">
                <a16:creationId xmlns:a16="http://schemas.microsoft.com/office/drawing/2014/main" id="{0370F4E8-53CF-56DB-DB97-7B526DC85413}"/>
              </a:ext>
            </a:extLst>
          </p:cNvPr>
          <p:cNvSpPr/>
          <p:nvPr/>
        </p:nvSpPr>
        <p:spPr>
          <a:xfrm>
            <a:off x="617911" y="5403272"/>
            <a:ext cx="11106497" cy="485141"/>
          </a:xfrm>
          <a:prstGeom prst="roundRect">
            <a:avLst/>
          </a:prstGeom>
          <a:solidFill>
            <a:schemeClr val="tx1">
              <a:lumMod val="85000"/>
              <a:lumOff val="15000"/>
            </a:schemeClr>
          </a:solidFill>
          <a:ln>
            <a:noFill/>
          </a:ln>
          <a:effectLst>
            <a:softEdge rad="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4" name="Oval 13">
            <a:extLst>
              <a:ext uri="{FF2B5EF4-FFF2-40B4-BE49-F238E27FC236}">
                <a16:creationId xmlns:a16="http://schemas.microsoft.com/office/drawing/2014/main" id="{EFD5DB0E-2444-51EE-E6EA-81B06B2CC0BA}"/>
              </a:ext>
            </a:extLst>
          </p:cNvPr>
          <p:cNvSpPr/>
          <p:nvPr/>
        </p:nvSpPr>
        <p:spPr>
          <a:xfrm>
            <a:off x="10064285" y="5403272"/>
            <a:ext cx="486000" cy="485141"/>
          </a:xfrm>
          <a:prstGeom prst="ellipse">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r-TR" dirty="0"/>
          </a:p>
        </p:txBody>
      </p:sp>
    </p:spTree>
    <p:extLst>
      <p:ext uri="{BB962C8B-B14F-4D97-AF65-F5344CB8AC3E}">
        <p14:creationId xmlns:p14="http://schemas.microsoft.com/office/powerpoint/2010/main" val="26137775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4" name="Oval 13">
            <a:extLst>
              <a:ext uri="{FF2B5EF4-FFF2-40B4-BE49-F238E27FC236}">
                <a16:creationId xmlns:a16="http://schemas.microsoft.com/office/drawing/2014/main" id="{EFD5DB0E-2444-51EE-E6EA-81B06B2CC0BA}"/>
              </a:ext>
            </a:extLst>
          </p:cNvPr>
          <p:cNvSpPr/>
          <p:nvPr/>
        </p:nvSpPr>
        <p:spPr>
          <a:xfrm>
            <a:off x="-7263245" y="-4686300"/>
            <a:ext cx="36000000" cy="36000000"/>
          </a:xfrm>
          <a:prstGeom prst="ellipse">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r-TR" dirty="0"/>
          </a:p>
        </p:txBody>
      </p:sp>
    </p:spTree>
    <p:extLst>
      <p:ext uri="{BB962C8B-B14F-4D97-AF65-F5344CB8AC3E}">
        <p14:creationId xmlns:p14="http://schemas.microsoft.com/office/powerpoint/2010/main" val="31125561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3" name="Başlık 12">
            <a:extLst>
              <a:ext uri="{FF2B5EF4-FFF2-40B4-BE49-F238E27FC236}">
                <a16:creationId xmlns:a16="http://schemas.microsoft.com/office/drawing/2014/main" id="{028977D3-0320-A7CF-9CB5-570539C12361}"/>
              </a:ext>
            </a:extLst>
          </p:cNvPr>
          <p:cNvSpPr>
            <a:spLocks noGrp="1"/>
          </p:cNvSpPr>
          <p:nvPr>
            <p:ph type="title"/>
          </p:nvPr>
        </p:nvSpPr>
        <p:spPr/>
        <p:txBody>
          <a:bodyPr/>
          <a:lstStyle/>
          <a:p>
            <a:r>
              <a:rPr lang="tr-TR" dirty="0">
                <a:solidFill>
                  <a:schemeClr val="bg1">
                    <a:lumMod val="95000"/>
                  </a:schemeClr>
                </a:solidFill>
              </a:rPr>
              <a:t>Veri Tabanı ve Veri Tabanı Yönetim Sistemleri</a:t>
            </a:r>
          </a:p>
        </p:txBody>
      </p:sp>
      <p:sp>
        <p:nvSpPr>
          <p:cNvPr id="15" name="Dikdörtgen: Köşeleri Yuvarlatılmış 14">
            <a:extLst>
              <a:ext uri="{FF2B5EF4-FFF2-40B4-BE49-F238E27FC236}">
                <a16:creationId xmlns:a16="http://schemas.microsoft.com/office/drawing/2014/main" id="{E1CE479F-25BF-B26A-A5B6-7F70BCE79DC5}"/>
              </a:ext>
            </a:extLst>
          </p:cNvPr>
          <p:cNvSpPr/>
          <p:nvPr/>
        </p:nvSpPr>
        <p:spPr>
          <a:xfrm>
            <a:off x="838200" y="1825625"/>
            <a:ext cx="10515600" cy="4351338"/>
          </a:xfrm>
          <a:prstGeom prst="roundRect">
            <a:avLst/>
          </a:prstGeom>
          <a:solidFill>
            <a:schemeClr val="bg2">
              <a:lumMod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tr-TR" sz="3200" dirty="0"/>
              <a:t>     Veri tabanı en genel tanımıyla, kullanım amacına uygun olarak düzenlenmiş veriler topluluğudur. Veri tabanları gerçekte var olan ve birbirleriyle ilişkisi olan nesneleri ve ilişkileri modeller.</a:t>
            </a:r>
          </a:p>
          <a:p>
            <a:pPr algn="ctr"/>
            <a:r>
              <a:rPr lang="tr-TR" sz="3200" dirty="0"/>
              <a:t>     Veri tabanı modelleri 8 kategoriye ayrılır.</a:t>
            </a:r>
          </a:p>
          <a:p>
            <a:endParaRPr lang="tr-TR" sz="3000" dirty="0"/>
          </a:p>
        </p:txBody>
      </p:sp>
    </p:spTree>
    <p:extLst>
      <p:ext uri="{BB962C8B-B14F-4D97-AF65-F5344CB8AC3E}">
        <p14:creationId xmlns:p14="http://schemas.microsoft.com/office/powerpoint/2010/main" val="7687734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Dikdörtgen: Köşeleri Yuvarlatılmış 3">
            <a:extLst>
              <a:ext uri="{FF2B5EF4-FFF2-40B4-BE49-F238E27FC236}">
                <a16:creationId xmlns:a16="http://schemas.microsoft.com/office/drawing/2014/main" id="{6C675506-856F-26AC-FD26-66F45D435E9A}"/>
              </a:ext>
            </a:extLst>
          </p:cNvPr>
          <p:cNvSpPr/>
          <p:nvPr/>
        </p:nvSpPr>
        <p:spPr>
          <a:xfrm>
            <a:off x="905741" y="644236"/>
            <a:ext cx="10380518" cy="654627"/>
          </a:xfrm>
          <a:prstGeom prst="round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s-ES" sz="2800" dirty="0">
                <a:solidFill>
                  <a:schemeClr val="tx1">
                    <a:lumMod val="95000"/>
                    <a:lumOff val="5000"/>
                  </a:schemeClr>
                </a:solidFill>
              </a:rPr>
              <a:t>Düz </a:t>
            </a:r>
            <a:r>
              <a:rPr lang="tr-TR" sz="2800" dirty="0">
                <a:solidFill>
                  <a:schemeClr val="tx1">
                    <a:lumMod val="95000"/>
                    <a:lumOff val="5000"/>
                  </a:schemeClr>
                </a:solidFill>
              </a:rPr>
              <a:t>M</a:t>
            </a:r>
            <a:r>
              <a:rPr lang="es-ES" sz="2800" dirty="0">
                <a:solidFill>
                  <a:schemeClr val="tx1">
                    <a:lumMod val="95000"/>
                    <a:lumOff val="5000"/>
                  </a:schemeClr>
                </a:solidFill>
              </a:rPr>
              <a:t>odel veya </a:t>
            </a:r>
            <a:r>
              <a:rPr lang="tr-TR" sz="2800" dirty="0">
                <a:solidFill>
                  <a:schemeClr val="tx1">
                    <a:lumMod val="95000"/>
                    <a:lumOff val="5000"/>
                  </a:schemeClr>
                </a:solidFill>
              </a:rPr>
              <a:t>T</a:t>
            </a:r>
            <a:r>
              <a:rPr lang="es-ES" sz="2800" dirty="0">
                <a:solidFill>
                  <a:schemeClr val="tx1">
                    <a:lumMod val="95000"/>
                    <a:lumOff val="5000"/>
                  </a:schemeClr>
                </a:solidFill>
              </a:rPr>
              <a:t>ablo </a:t>
            </a:r>
            <a:r>
              <a:rPr lang="tr-TR" sz="2800" dirty="0">
                <a:solidFill>
                  <a:schemeClr val="tx1">
                    <a:lumMod val="95000"/>
                    <a:lumOff val="5000"/>
                  </a:schemeClr>
                </a:solidFill>
              </a:rPr>
              <a:t>M</a:t>
            </a:r>
            <a:r>
              <a:rPr lang="es-ES" sz="2800" dirty="0">
                <a:solidFill>
                  <a:schemeClr val="tx1">
                    <a:lumMod val="95000"/>
                    <a:lumOff val="5000"/>
                  </a:schemeClr>
                </a:solidFill>
              </a:rPr>
              <a:t>odeli</a:t>
            </a:r>
            <a:endParaRPr lang="tr-TR" sz="2500" dirty="0">
              <a:solidFill>
                <a:schemeClr val="tx1">
                  <a:lumMod val="95000"/>
                  <a:lumOff val="5000"/>
                </a:schemeClr>
              </a:solidFill>
            </a:endParaRPr>
          </a:p>
        </p:txBody>
      </p:sp>
      <p:sp>
        <p:nvSpPr>
          <p:cNvPr id="5" name="Dikdörtgen: Köşeleri Yuvarlatılmış 4">
            <a:extLst>
              <a:ext uri="{FF2B5EF4-FFF2-40B4-BE49-F238E27FC236}">
                <a16:creationId xmlns:a16="http://schemas.microsoft.com/office/drawing/2014/main" id="{D524266A-BAFE-00DC-47A8-EF27FAB52E85}"/>
              </a:ext>
            </a:extLst>
          </p:cNvPr>
          <p:cNvSpPr/>
          <p:nvPr/>
        </p:nvSpPr>
        <p:spPr>
          <a:xfrm>
            <a:off x="905741" y="1381991"/>
            <a:ext cx="10380518" cy="654627"/>
          </a:xfrm>
          <a:prstGeom prst="roundRect">
            <a:avLst/>
          </a:prstGeom>
          <a:solidFill>
            <a:schemeClr val="bg2">
              <a:lumMod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tr-TR" sz="2800" dirty="0"/>
              <a:t>Hiyerarşik Veri Modeli</a:t>
            </a:r>
            <a:endParaRPr lang="tr-TR" sz="2500" dirty="0"/>
          </a:p>
        </p:txBody>
      </p:sp>
      <p:sp>
        <p:nvSpPr>
          <p:cNvPr id="6" name="Dikdörtgen: Köşeleri Yuvarlatılmış 5">
            <a:extLst>
              <a:ext uri="{FF2B5EF4-FFF2-40B4-BE49-F238E27FC236}">
                <a16:creationId xmlns:a16="http://schemas.microsoft.com/office/drawing/2014/main" id="{04584850-CA4A-1467-99E2-FF243C0A9481}"/>
              </a:ext>
            </a:extLst>
          </p:cNvPr>
          <p:cNvSpPr/>
          <p:nvPr/>
        </p:nvSpPr>
        <p:spPr>
          <a:xfrm>
            <a:off x="905741" y="2119746"/>
            <a:ext cx="10380518" cy="654627"/>
          </a:xfrm>
          <a:prstGeom prst="roundRect">
            <a:avLst/>
          </a:prstGeom>
          <a:solidFill>
            <a:schemeClr val="bg2">
              <a:lumMod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tr-TR" sz="2800" dirty="0"/>
              <a:t>Ağ Veri Modeli</a:t>
            </a:r>
            <a:endParaRPr lang="tr-TR" sz="2500" dirty="0"/>
          </a:p>
        </p:txBody>
      </p:sp>
      <p:sp>
        <p:nvSpPr>
          <p:cNvPr id="7" name="Dikdörtgen: Köşeleri Yuvarlatılmış 6">
            <a:extLst>
              <a:ext uri="{FF2B5EF4-FFF2-40B4-BE49-F238E27FC236}">
                <a16:creationId xmlns:a16="http://schemas.microsoft.com/office/drawing/2014/main" id="{CE36BBAD-1703-7423-542E-5D86255BD8CF}"/>
              </a:ext>
            </a:extLst>
          </p:cNvPr>
          <p:cNvSpPr/>
          <p:nvPr/>
        </p:nvSpPr>
        <p:spPr>
          <a:xfrm>
            <a:off x="905741" y="2857501"/>
            <a:ext cx="10380518" cy="654627"/>
          </a:xfrm>
          <a:prstGeom prst="roundRect">
            <a:avLst/>
          </a:prstGeom>
          <a:solidFill>
            <a:schemeClr val="bg2">
              <a:lumMod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tr-TR" sz="2800" dirty="0"/>
              <a:t>İlişkisel Veri Modeli</a:t>
            </a:r>
            <a:endParaRPr lang="tr-TR" sz="2500" dirty="0"/>
          </a:p>
        </p:txBody>
      </p:sp>
      <p:sp>
        <p:nvSpPr>
          <p:cNvPr id="8" name="Dikdörtgen: Köşeleri Yuvarlatılmış 7">
            <a:extLst>
              <a:ext uri="{FF2B5EF4-FFF2-40B4-BE49-F238E27FC236}">
                <a16:creationId xmlns:a16="http://schemas.microsoft.com/office/drawing/2014/main" id="{826766D1-6756-9BEE-D0BD-9889C745AB2B}"/>
              </a:ext>
            </a:extLst>
          </p:cNvPr>
          <p:cNvSpPr/>
          <p:nvPr/>
        </p:nvSpPr>
        <p:spPr>
          <a:xfrm>
            <a:off x="905741" y="3595256"/>
            <a:ext cx="10380518" cy="654627"/>
          </a:xfrm>
          <a:prstGeom prst="roundRect">
            <a:avLst/>
          </a:prstGeom>
          <a:solidFill>
            <a:schemeClr val="bg2">
              <a:lumMod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tr-TR" sz="2800" dirty="0"/>
              <a:t>Nesne Yönelimli Veri Modeli</a:t>
            </a:r>
            <a:endParaRPr lang="tr-TR" sz="2500" dirty="0"/>
          </a:p>
        </p:txBody>
      </p:sp>
      <p:sp>
        <p:nvSpPr>
          <p:cNvPr id="9" name="Dikdörtgen: Köşeleri Yuvarlatılmış 8">
            <a:extLst>
              <a:ext uri="{FF2B5EF4-FFF2-40B4-BE49-F238E27FC236}">
                <a16:creationId xmlns:a16="http://schemas.microsoft.com/office/drawing/2014/main" id="{7D408689-4BF4-466B-2FDC-D045B979A3B1}"/>
              </a:ext>
            </a:extLst>
          </p:cNvPr>
          <p:cNvSpPr/>
          <p:nvPr/>
        </p:nvSpPr>
        <p:spPr>
          <a:xfrm>
            <a:off x="905741" y="4333011"/>
            <a:ext cx="10380518" cy="654627"/>
          </a:xfrm>
          <a:prstGeom prst="roundRect">
            <a:avLst/>
          </a:prstGeom>
          <a:solidFill>
            <a:schemeClr val="bg2">
              <a:lumMod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tr-TR" sz="2800" dirty="0"/>
              <a:t>Nesne İlişkisel Veri Modeli</a:t>
            </a:r>
            <a:endParaRPr lang="tr-TR" sz="2500" dirty="0"/>
          </a:p>
        </p:txBody>
      </p:sp>
      <p:sp>
        <p:nvSpPr>
          <p:cNvPr id="10" name="Dikdörtgen: Köşeleri Yuvarlatılmış 9">
            <a:extLst>
              <a:ext uri="{FF2B5EF4-FFF2-40B4-BE49-F238E27FC236}">
                <a16:creationId xmlns:a16="http://schemas.microsoft.com/office/drawing/2014/main" id="{121FE93E-C1A7-1F3E-2486-80B0D2588BED}"/>
              </a:ext>
            </a:extLst>
          </p:cNvPr>
          <p:cNvSpPr/>
          <p:nvPr/>
        </p:nvSpPr>
        <p:spPr>
          <a:xfrm>
            <a:off x="905741" y="5070766"/>
            <a:ext cx="10380518" cy="654627"/>
          </a:xfrm>
          <a:prstGeom prst="roundRect">
            <a:avLst/>
          </a:prstGeom>
          <a:solidFill>
            <a:schemeClr val="bg2">
              <a:lumMod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tr-TR" sz="2800" dirty="0"/>
              <a:t>Çoklu Ortam Veri Modeli</a:t>
            </a:r>
            <a:endParaRPr lang="tr-TR" sz="2500" dirty="0"/>
          </a:p>
        </p:txBody>
      </p:sp>
      <p:sp>
        <p:nvSpPr>
          <p:cNvPr id="11" name="Dikdörtgen: Köşeleri Yuvarlatılmış 10">
            <a:extLst>
              <a:ext uri="{FF2B5EF4-FFF2-40B4-BE49-F238E27FC236}">
                <a16:creationId xmlns:a16="http://schemas.microsoft.com/office/drawing/2014/main" id="{0071BBE6-C7E1-7C8D-6F38-8BBF349CC4B7}"/>
              </a:ext>
            </a:extLst>
          </p:cNvPr>
          <p:cNvSpPr/>
          <p:nvPr/>
        </p:nvSpPr>
        <p:spPr>
          <a:xfrm>
            <a:off x="905741" y="5808521"/>
            <a:ext cx="10380518" cy="654627"/>
          </a:xfrm>
          <a:prstGeom prst="roundRect">
            <a:avLst/>
          </a:prstGeom>
          <a:solidFill>
            <a:schemeClr val="bg2">
              <a:lumMod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tr-TR" sz="2800" dirty="0"/>
              <a:t>Dağıtık Veri Modeli</a:t>
            </a:r>
            <a:endParaRPr lang="tr-TR" sz="2500" dirty="0"/>
          </a:p>
        </p:txBody>
      </p:sp>
    </p:spTree>
    <p:extLst>
      <p:ext uri="{BB962C8B-B14F-4D97-AF65-F5344CB8AC3E}">
        <p14:creationId xmlns:p14="http://schemas.microsoft.com/office/powerpoint/2010/main" val="6362498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Dikdörtgen: Köşeleri Yuvarlatılmış 3">
            <a:extLst>
              <a:ext uri="{FF2B5EF4-FFF2-40B4-BE49-F238E27FC236}">
                <a16:creationId xmlns:a16="http://schemas.microsoft.com/office/drawing/2014/main" id="{6C675506-856F-26AC-FD26-66F45D435E9A}"/>
              </a:ext>
            </a:extLst>
          </p:cNvPr>
          <p:cNvSpPr/>
          <p:nvPr/>
        </p:nvSpPr>
        <p:spPr>
          <a:xfrm>
            <a:off x="905741" y="644236"/>
            <a:ext cx="10380518" cy="654627"/>
          </a:xfrm>
          <a:prstGeom prst="round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s-ES" sz="2800" dirty="0">
                <a:solidFill>
                  <a:schemeClr val="tx1">
                    <a:lumMod val="95000"/>
                    <a:lumOff val="5000"/>
                  </a:schemeClr>
                </a:solidFill>
              </a:rPr>
              <a:t>Düz </a:t>
            </a:r>
            <a:r>
              <a:rPr lang="tr-TR" sz="2800" dirty="0">
                <a:solidFill>
                  <a:schemeClr val="tx1">
                    <a:lumMod val="95000"/>
                    <a:lumOff val="5000"/>
                  </a:schemeClr>
                </a:solidFill>
              </a:rPr>
              <a:t>M</a:t>
            </a:r>
            <a:r>
              <a:rPr lang="es-ES" sz="2800" dirty="0">
                <a:solidFill>
                  <a:schemeClr val="tx1">
                    <a:lumMod val="95000"/>
                    <a:lumOff val="5000"/>
                  </a:schemeClr>
                </a:solidFill>
              </a:rPr>
              <a:t>odel veya </a:t>
            </a:r>
            <a:r>
              <a:rPr lang="tr-TR" sz="2800" dirty="0">
                <a:solidFill>
                  <a:schemeClr val="tx1">
                    <a:lumMod val="95000"/>
                    <a:lumOff val="5000"/>
                  </a:schemeClr>
                </a:solidFill>
              </a:rPr>
              <a:t>T</a:t>
            </a:r>
            <a:r>
              <a:rPr lang="es-ES" sz="2800" dirty="0">
                <a:solidFill>
                  <a:schemeClr val="tx1">
                    <a:lumMod val="95000"/>
                    <a:lumOff val="5000"/>
                  </a:schemeClr>
                </a:solidFill>
              </a:rPr>
              <a:t>ablo </a:t>
            </a:r>
            <a:r>
              <a:rPr lang="tr-TR" sz="2800" dirty="0">
                <a:solidFill>
                  <a:schemeClr val="tx1">
                    <a:lumMod val="95000"/>
                    <a:lumOff val="5000"/>
                  </a:schemeClr>
                </a:solidFill>
              </a:rPr>
              <a:t>M</a:t>
            </a:r>
            <a:r>
              <a:rPr lang="es-ES" sz="2800" dirty="0">
                <a:solidFill>
                  <a:schemeClr val="tx1">
                    <a:lumMod val="95000"/>
                    <a:lumOff val="5000"/>
                  </a:schemeClr>
                </a:solidFill>
              </a:rPr>
              <a:t>odeli</a:t>
            </a:r>
            <a:endParaRPr lang="tr-TR" sz="2500" dirty="0">
              <a:solidFill>
                <a:schemeClr val="tx1">
                  <a:lumMod val="95000"/>
                  <a:lumOff val="5000"/>
                </a:schemeClr>
              </a:solidFill>
            </a:endParaRPr>
          </a:p>
        </p:txBody>
      </p:sp>
      <p:sp>
        <p:nvSpPr>
          <p:cNvPr id="2" name="Metin kutusu 1">
            <a:extLst>
              <a:ext uri="{FF2B5EF4-FFF2-40B4-BE49-F238E27FC236}">
                <a16:creationId xmlns:a16="http://schemas.microsoft.com/office/drawing/2014/main" id="{92D5C281-C28F-E9A9-1C68-4363DD2D950C}"/>
              </a:ext>
            </a:extLst>
          </p:cNvPr>
          <p:cNvSpPr txBox="1"/>
          <p:nvPr/>
        </p:nvSpPr>
        <p:spPr>
          <a:xfrm>
            <a:off x="905741" y="1496292"/>
            <a:ext cx="10380518" cy="861774"/>
          </a:xfrm>
          <a:prstGeom prst="rect">
            <a:avLst/>
          </a:prstGeom>
          <a:noFill/>
        </p:spPr>
        <p:txBody>
          <a:bodyPr wrap="square" rtlCol="0">
            <a:spAutoFit/>
          </a:bodyPr>
          <a:lstStyle/>
          <a:p>
            <a:r>
              <a:rPr lang="tr-TR" sz="2500" dirty="0">
                <a:solidFill>
                  <a:schemeClr val="bg1">
                    <a:lumMod val="95000"/>
                  </a:schemeClr>
                </a:solidFill>
              </a:rPr>
              <a:t>İki boyutlu veri grubundan oluşur. Sütunlarda verilerin benzer özellikleri, satırlarda ise veri grupları yer alır. </a:t>
            </a:r>
          </a:p>
        </p:txBody>
      </p:sp>
      <p:pic>
        <p:nvPicPr>
          <p:cNvPr id="14" name="Resim 13" descr="metin, ekran görüntüsü, yazı tipi, beyaz içeren bir resim&#10;&#10;Açıklama otomatik olarak oluşturuldu">
            <a:extLst>
              <a:ext uri="{FF2B5EF4-FFF2-40B4-BE49-F238E27FC236}">
                <a16:creationId xmlns:a16="http://schemas.microsoft.com/office/drawing/2014/main" id="{E503CE6A-D5DF-DF14-209C-E8557361A33E}"/>
              </a:ext>
            </a:extLst>
          </p:cNvPr>
          <p:cNvPicPr>
            <a:picLocks noChangeAspect="1"/>
          </p:cNvPicPr>
          <p:nvPr/>
        </p:nvPicPr>
        <p:blipFill rotWithShape="1">
          <a:blip r:embed="rId2">
            <a:extLst>
              <a:ext uri="{28A0092B-C50C-407E-A947-70E740481C1C}">
                <a14:useLocalDpi xmlns:a14="http://schemas.microsoft.com/office/drawing/2010/main" val="0"/>
              </a:ext>
            </a:extLst>
          </a:blip>
          <a:srcRect t="19728"/>
          <a:stretch/>
        </p:blipFill>
        <p:spPr>
          <a:xfrm>
            <a:off x="905741" y="3049730"/>
            <a:ext cx="10380518" cy="1818409"/>
          </a:xfrm>
          <a:prstGeom prst="rect">
            <a:avLst/>
          </a:prstGeom>
        </p:spPr>
      </p:pic>
    </p:spTree>
    <p:extLst>
      <p:ext uri="{BB962C8B-B14F-4D97-AF65-F5344CB8AC3E}">
        <p14:creationId xmlns:p14="http://schemas.microsoft.com/office/powerpoint/2010/main" val="29018390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Dikdörtgen: Köşeleri Yuvarlatılmış 3">
            <a:extLst>
              <a:ext uri="{FF2B5EF4-FFF2-40B4-BE49-F238E27FC236}">
                <a16:creationId xmlns:a16="http://schemas.microsoft.com/office/drawing/2014/main" id="{6C675506-856F-26AC-FD26-66F45D435E9A}"/>
              </a:ext>
            </a:extLst>
          </p:cNvPr>
          <p:cNvSpPr/>
          <p:nvPr/>
        </p:nvSpPr>
        <p:spPr>
          <a:xfrm>
            <a:off x="905741" y="644236"/>
            <a:ext cx="10380518" cy="654627"/>
          </a:xfrm>
          <a:prstGeom prst="roundRect">
            <a:avLst/>
          </a:prstGeom>
          <a:solidFill>
            <a:schemeClr val="bg2">
              <a:lumMod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s-ES" sz="2800" dirty="0"/>
              <a:t>Düz </a:t>
            </a:r>
            <a:r>
              <a:rPr lang="tr-TR" sz="2800" dirty="0"/>
              <a:t>M</a:t>
            </a:r>
            <a:r>
              <a:rPr lang="es-ES" sz="2800" dirty="0"/>
              <a:t>odel veya </a:t>
            </a:r>
            <a:r>
              <a:rPr lang="tr-TR" sz="2800" dirty="0"/>
              <a:t>T</a:t>
            </a:r>
            <a:r>
              <a:rPr lang="es-ES" sz="2800" dirty="0"/>
              <a:t>ablo </a:t>
            </a:r>
            <a:r>
              <a:rPr lang="tr-TR" sz="2800" dirty="0"/>
              <a:t>M</a:t>
            </a:r>
            <a:r>
              <a:rPr lang="es-ES" sz="2800" dirty="0"/>
              <a:t>odeli</a:t>
            </a:r>
            <a:endParaRPr lang="tr-TR" sz="2500" dirty="0"/>
          </a:p>
        </p:txBody>
      </p:sp>
      <p:sp>
        <p:nvSpPr>
          <p:cNvPr id="3" name="Dikdörtgen: Köşeleri Yuvarlatılmış 2">
            <a:extLst>
              <a:ext uri="{FF2B5EF4-FFF2-40B4-BE49-F238E27FC236}">
                <a16:creationId xmlns:a16="http://schemas.microsoft.com/office/drawing/2014/main" id="{9BAAE465-F2E5-A519-B386-9680734FC951}"/>
              </a:ext>
            </a:extLst>
          </p:cNvPr>
          <p:cNvSpPr/>
          <p:nvPr/>
        </p:nvSpPr>
        <p:spPr>
          <a:xfrm>
            <a:off x="905741" y="1381991"/>
            <a:ext cx="10380518" cy="654627"/>
          </a:xfrm>
          <a:prstGeom prst="round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tr-TR" sz="2800" dirty="0">
                <a:solidFill>
                  <a:schemeClr val="tx1">
                    <a:lumMod val="95000"/>
                    <a:lumOff val="5000"/>
                  </a:schemeClr>
                </a:solidFill>
              </a:rPr>
              <a:t>Hiyerarşik Veri Modeli</a:t>
            </a:r>
            <a:endParaRPr lang="tr-TR" sz="2500" dirty="0">
              <a:solidFill>
                <a:schemeClr val="tx1">
                  <a:lumMod val="95000"/>
                  <a:lumOff val="5000"/>
                </a:schemeClr>
              </a:solidFill>
            </a:endParaRPr>
          </a:p>
        </p:txBody>
      </p:sp>
      <p:sp>
        <p:nvSpPr>
          <p:cNvPr id="5" name="Dikdörtgen: Köşeleri Yuvarlatılmış 4">
            <a:extLst>
              <a:ext uri="{FF2B5EF4-FFF2-40B4-BE49-F238E27FC236}">
                <a16:creationId xmlns:a16="http://schemas.microsoft.com/office/drawing/2014/main" id="{7458EAAF-C7F8-8139-566B-C82795325E68}"/>
              </a:ext>
            </a:extLst>
          </p:cNvPr>
          <p:cNvSpPr/>
          <p:nvPr/>
        </p:nvSpPr>
        <p:spPr>
          <a:xfrm>
            <a:off x="905741" y="2119746"/>
            <a:ext cx="10380518" cy="654627"/>
          </a:xfrm>
          <a:prstGeom prst="roundRect">
            <a:avLst/>
          </a:prstGeom>
          <a:solidFill>
            <a:schemeClr val="bg2">
              <a:lumMod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tr-TR" sz="2800" dirty="0"/>
              <a:t>Ağ Veri Modeli</a:t>
            </a:r>
            <a:endParaRPr lang="tr-TR" sz="2500" dirty="0"/>
          </a:p>
        </p:txBody>
      </p:sp>
      <p:sp>
        <p:nvSpPr>
          <p:cNvPr id="6" name="Dikdörtgen: Köşeleri Yuvarlatılmış 5">
            <a:extLst>
              <a:ext uri="{FF2B5EF4-FFF2-40B4-BE49-F238E27FC236}">
                <a16:creationId xmlns:a16="http://schemas.microsoft.com/office/drawing/2014/main" id="{62D32CC3-881E-F32B-903B-6E8D3939DBE9}"/>
              </a:ext>
            </a:extLst>
          </p:cNvPr>
          <p:cNvSpPr/>
          <p:nvPr/>
        </p:nvSpPr>
        <p:spPr>
          <a:xfrm>
            <a:off x="905741" y="2857501"/>
            <a:ext cx="10380518" cy="654627"/>
          </a:xfrm>
          <a:prstGeom prst="roundRect">
            <a:avLst/>
          </a:prstGeom>
          <a:solidFill>
            <a:schemeClr val="bg2">
              <a:lumMod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tr-TR" sz="2800" dirty="0"/>
              <a:t>İlişkisel Veri Modeli</a:t>
            </a:r>
            <a:endParaRPr lang="tr-TR" sz="2500" dirty="0"/>
          </a:p>
        </p:txBody>
      </p:sp>
      <p:sp>
        <p:nvSpPr>
          <p:cNvPr id="7" name="Dikdörtgen: Köşeleri Yuvarlatılmış 6">
            <a:extLst>
              <a:ext uri="{FF2B5EF4-FFF2-40B4-BE49-F238E27FC236}">
                <a16:creationId xmlns:a16="http://schemas.microsoft.com/office/drawing/2014/main" id="{9008F254-9656-46C2-538A-A5260323E9C2}"/>
              </a:ext>
            </a:extLst>
          </p:cNvPr>
          <p:cNvSpPr/>
          <p:nvPr/>
        </p:nvSpPr>
        <p:spPr>
          <a:xfrm>
            <a:off x="905741" y="3595256"/>
            <a:ext cx="10380518" cy="654627"/>
          </a:xfrm>
          <a:prstGeom prst="roundRect">
            <a:avLst/>
          </a:prstGeom>
          <a:solidFill>
            <a:schemeClr val="bg2">
              <a:lumMod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tr-TR" sz="2800" dirty="0"/>
              <a:t>Nesne Yönelimli Veri Modeli</a:t>
            </a:r>
            <a:endParaRPr lang="tr-TR" sz="2500" dirty="0"/>
          </a:p>
        </p:txBody>
      </p:sp>
      <p:sp>
        <p:nvSpPr>
          <p:cNvPr id="8" name="Dikdörtgen: Köşeleri Yuvarlatılmış 7">
            <a:extLst>
              <a:ext uri="{FF2B5EF4-FFF2-40B4-BE49-F238E27FC236}">
                <a16:creationId xmlns:a16="http://schemas.microsoft.com/office/drawing/2014/main" id="{06A09FA0-275D-41BA-69E4-3184647721D4}"/>
              </a:ext>
            </a:extLst>
          </p:cNvPr>
          <p:cNvSpPr/>
          <p:nvPr/>
        </p:nvSpPr>
        <p:spPr>
          <a:xfrm>
            <a:off x="905741" y="4333011"/>
            <a:ext cx="10380518" cy="654627"/>
          </a:xfrm>
          <a:prstGeom prst="roundRect">
            <a:avLst/>
          </a:prstGeom>
          <a:solidFill>
            <a:schemeClr val="bg2">
              <a:lumMod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tr-TR" sz="2800" dirty="0"/>
              <a:t>Nesne İlişkisel Veri Modeli</a:t>
            </a:r>
            <a:endParaRPr lang="tr-TR" sz="2500" dirty="0"/>
          </a:p>
        </p:txBody>
      </p:sp>
      <p:sp>
        <p:nvSpPr>
          <p:cNvPr id="9" name="Dikdörtgen: Köşeleri Yuvarlatılmış 8">
            <a:extLst>
              <a:ext uri="{FF2B5EF4-FFF2-40B4-BE49-F238E27FC236}">
                <a16:creationId xmlns:a16="http://schemas.microsoft.com/office/drawing/2014/main" id="{8C0E9EA7-1236-8794-FFDD-CDFFF3C695F9}"/>
              </a:ext>
            </a:extLst>
          </p:cNvPr>
          <p:cNvSpPr/>
          <p:nvPr/>
        </p:nvSpPr>
        <p:spPr>
          <a:xfrm>
            <a:off x="905741" y="5070766"/>
            <a:ext cx="10380518" cy="654627"/>
          </a:xfrm>
          <a:prstGeom prst="roundRect">
            <a:avLst/>
          </a:prstGeom>
          <a:solidFill>
            <a:schemeClr val="bg2">
              <a:lumMod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tr-TR" sz="2800" dirty="0"/>
              <a:t>Çoklu Ortam Veri Modeli</a:t>
            </a:r>
            <a:endParaRPr lang="tr-TR" sz="2500" dirty="0"/>
          </a:p>
        </p:txBody>
      </p:sp>
      <p:sp>
        <p:nvSpPr>
          <p:cNvPr id="10" name="Dikdörtgen: Köşeleri Yuvarlatılmış 9">
            <a:extLst>
              <a:ext uri="{FF2B5EF4-FFF2-40B4-BE49-F238E27FC236}">
                <a16:creationId xmlns:a16="http://schemas.microsoft.com/office/drawing/2014/main" id="{CAD6AF76-9FE3-4B6F-8868-C032FE5E5CE1}"/>
              </a:ext>
            </a:extLst>
          </p:cNvPr>
          <p:cNvSpPr/>
          <p:nvPr/>
        </p:nvSpPr>
        <p:spPr>
          <a:xfrm>
            <a:off x="905741" y="5808521"/>
            <a:ext cx="10380518" cy="654627"/>
          </a:xfrm>
          <a:prstGeom prst="roundRect">
            <a:avLst/>
          </a:prstGeom>
          <a:solidFill>
            <a:schemeClr val="bg2">
              <a:lumMod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tr-TR" sz="2800" dirty="0"/>
              <a:t>Dağıtık Veri Modeli</a:t>
            </a:r>
            <a:endParaRPr lang="tr-TR" sz="2500" dirty="0"/>
          </a:p>
        </p:txBody>
      </p:sp>
    </p:spTree>
    <p:extLst>
      <p:ext uri="{BB962C8B-B14F-4D97-AF65-F5344CB8AC3E}">
        <p14:creationId xmlns:p14="http://schemas.microsoft.com/office/powerpoint/2010/main" val="18661377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d0808586-f8bc-49ba-b654-ce171fd96553" xsi:nil="true"/>
  </documentManagement>
</p:properties>
</file>

<file path=customXml/item3.xml><?xml version="1.0" encoding="utf-8"?>
<ct:contentTypeSchema xmlns:ct="http://schemas.microsoft.com/office/2006/metadata/contentType" xmlns:ma="http://schemas.microsoft.com/office/2006/metadata/properties/metaAttributes" ct:_="" ma:_="" ma:contentTypeName="Belge" ma:contentTypeID="0x010100C19FBD32D30DD848B3ADD77AE0173DEE" ma:contentTypeVersion="5" ma:contentTypeDescription="Yeni belge oluşturun." ma:contentTypeScope="" ma:versionID="334e9cfef9df4a18119666cd8faffb7c">
  <xsd:schema xmlns:xsd="http://www.w3.org/2001/XMLSchema" xmlns:xs="http://www.w3.org/2001/XMLSchema" xmlns:p="http://schemas.microsoft.com/office/2006/metadata/properties" xmlns:ns3="d0808586-f8bc-49ba-b654-ce171fd96553" targetNamespace="http://schemas.microsoft.com/office/2006/metadata/properties" ma:root="true" ma:fieldsID="ae2c4b0ce97951a493e7dbe0776010ed" ns3:_="">
    <xsd:import namespace="d0808586-f8bc-49ba-b654-ce171fd96553"/>
    <xsd:element name="properties">
      <xsd:complexType>
        <xsd:sequence>
          <xsd:element name="documentManagement">
            <xsd:complexType>
              <xsd:all>
                <xsd:element ref="ns3:MediaServiceMetadata" minOccurs="0"/>
                <xsd:element ref="ns3:MediaServiceFastMetadata" minOccurs="0"/>
                <xsd:element ref="ns3:MediaServiceObjectDetectorVersions" minOccurs="0"/>
                <xsd:element ref="ns3:MediaServiceSearchProperties"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0808586-f8bc-49ba-b654-ce171fd9655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SearchProperties" ma:index="11" nillable="true" ma:displayName="MediaServiceSearchProperties" ma:hidden="true" ma:internalName="MediaServiceSearchProperties" ma:readOnly="true">
      <xsd:simpleType>
        <xsd:restriction base="dms:Note"/>
      </xsd:simpleType>
    </xsd:element>
    <xsd:element name="_activity" ma:index="12" nillable="true" ma:displayName="_activity" ma:hidden="true" ma:internalName="_activity">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çerik Türü"/>
        <xsd:element ref="dc:title" minOccurs="0" maxOccurs="1" ma:index="4" ma:displayName="Başlık"/>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661B626-F0C6-4872-8B42-250358CEEBEF}">
  <ds:schemaRefs>
    <ds:schemaRef ds:uri="http://schemas.microsoft.com/sharepoint/v3/contenttype/forms"/>
  </ds:schemaRefs>
</ds:datastoreItem>
</file>

<file path=customXml/itemProps2.xml><?xml version="1.0" encoding="utf-8"?>
<ds:datastoreItem xmlns:ds="http://schemas.openxmlformats.org/officeDocument/2006/customXml" ds:itemID="{357FDDA4-1C8A-4BAE-A5B4-01C3B6FB4028}">
  <ds:schemaRefs>
    <ds:schemaRef ds:uri="d0808586-f8bc-49ba-b654-ce171fd96553"/>
    <ds:schemaRef ds:uri="http://purl.org/dc/terms/"/>
    <ds:schemaRef ds:uri="http://schemas.microsoft.com/office/infopath/2007/PartnerControls"/>
    <ds:schemaRef ds:uri="http://schemas.microsoft.com/office/2006/documentManagement/types"/>
    <ds:schemaRef ds:uri="http://purl.org/dc/elements/1.1/"/>
    <ds:schemaRef ds:uri="http://schemas.microsoft.com/office/2006/metadata/properties"/>
    <ds:schemaRef ds:uri="http://schemas.openxmlformats.org/package/2006/metadata/core-properties"/>
    <ds:schemaRef ds:uri="http://www.w3.org/XML/1998/namespace"/>
    <ds:schemaRef ds:uri="http://purl.org/dc/dcmitype/"/>
  </ds:schemaRefs>
</ds:datastoreItem>
</file>

<file path=customXml/itemProps3.xml><?xml version="1.0" encoding="utf-8"?>
<ds:datastoreItem xmlns:ds="http://schemas.openxmlformats.org/officeDocument/2006/customXml" ds:itemID="{BD24B182-34DC-4FD7-ABBE-F1EAEF32ACF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0808586-f8bc-49ba-b654-ce171fd9655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201</TotalTime>
  <Words>895</Words>
  <Application>Microsoft Office PowerPoint</Application>
  <PresentationFormat>Geniş ekran</PresentationFormat>
  <Paragraphs>125</Paragraphs>
  <Slides>26</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26</vt:i4>
      </vt:variant>
    </vt:vector>
  </HeadingPairs>
  <TitlesOfParts>
    <vt:vector size="30" baseType="lpstr">
      <vt:lpstr>Aptos</vt:lpstr>
      <vt:lpstr>Aptos Display</vt:lpstr>
      <vt:lpstr>Arial</vt:lpstr>
      <vt:lpstr>Office Teması</vt:lpstr>
      <vt:lpstr>Bilişim Sistemleri ve Yönetimi</vt:lpstr>
      <vt:lpstr>PowerPoint Sunusu</vt:lpstr>
      <vt:lpstr>PowerPoint Sunusu</vt:lpstr>
      <vt:lpstr>PowerPoint Sunusu</vt:lpstr>
      <vt:lpstr>PowerPoint Sunusu</vt:lpstr>
      <vt:lpstr>Veri Tabanı ve Veri Tabanı Yönetim Sistemleri</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İlişkisel ve İlişkisel Olmayan Veri Sistemleri</vt:lpstr>
      <vt:lpstr>PowerPoint Sunusu</vt:lpstr>
      <vt:lpstr>PowerPoint Sunusu</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BiLGE KA�AN KILI�</dc:creator>
  <cp:lastModifiedBy>BiLGE KA�AN KILI�</cp:lastModifiedBy>
  <cp:revision>2</cp:revision>
  <dcterms:created xsi:type="dcterms:W3CDTF">2024-03-18T23:38:13Z</dcterms:created>
  <dcterms:modified xsi:type="dcterms:W3CDTF">2024-03-19T20:35:54Z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0x010100C19FBD32D30DD848B3ADD77AE0173DEE</vt:lpwstr>
  </property>
</Properties>
</file>