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58" r:id="rId6"/>
    <p:sldId id="262" r:id="rId7"/>
    <p:sldId id="259"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660"/>
  </p:normalViewPr>
  <p:slideViewPr>
    <p:cSldViewPr snapToGrid="0">
      <p:cViewPr varScale="1">
        <p:scale>
          <a:sx n="55" d="100"/>
          <a:sy n="55" d="100"/>
        </p:scale>
        <p:origin x="8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C9B4C90-EAE1-4733-A78E-A1A54F1C0662}" type="datetimeFigureOut">
              <a:rPr lang="es-GT" smtClean="0"/>
              <a:t>4/08/2022</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FE6B74D-3C55-4A1D-8242-787105CA6624}" type="slidenum">
              <a:rPr lang="es-GT" smtClean="0"/>
              <a:t>‹Nº›</a:t>
            </a:fld>
            <a:endParaRPr lang="es-GT" dirty="0"/>
          </a:p>
        </p:txBody>
      </p:sp>
    </p:spTree>
    <p:extLst>
      <p:ext uri="{BB962C8B-B14F-4D97-AF65-F5344CB8AC3E}">
        <p14:creationId xmlns:p14="http://schemas.microsoft.com/office/powerpoint/2010/main" val="298520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9B4C90-EAE1-4733-A78E-A1A54F1C0662}" type="datetimeFigureOut">
              <a:rPr lang="es-GT" smtClean="0"/>
              <a:t>4/08/2022</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6FE6B74D-3C55-4A1D-8242-787105CA6624}" type="slidenum">
              <a:rPr lang="es-GT" smtClean="0"/>
              <a:t>‹Nº›</a:t>
            </a:fld>
            <a:endParaRPr lang="es-GT" dirty="0"/>
          </a:p>
        </p:txBody>
      </p:sp>
    </p:spTree>
    <p:extLst>
      <p:ext uri="{BB962C8B-B14F-4D97-AF65-F5344CB8AC3E}">
        <p14:creationId xmlns:p14="http://schemas.microsoft.com/office/powerpoint/2010/main" val="1267133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9B4C90-EAE1-4733-A78E-A1A54F1C0662}" type="datetimeFigureOut">
              <a:rPr lang="es-GT" smtClean="0"/>
              <a:t>4/08/2022</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6FE6B74D-3C55-4A1D-8242-787105CA6624}" type="slidenum">
              <a:rPr lang="es-GT" smtClean="0"/>
              <a:t>‹Nº›</a:t>
            </a:fld>
            <a:endParaRPr lang="es-GT" dirty="0"/>
          </a:p>
        </p:txBody>
      </p:sp>
    </p:spTree>
    <p:extLst>
      <p:ext uri="{BB962C8B-B14F-4D97-AF65-F5344CB8AC3E}">
        <p14:creationId xmlns:p14="http://schemas.microsoft.com/office/powerpoint/2010/main" val="359974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9B4C90-EAE1-4733-A78E-A1A54F1C0662}" type="datetimeFigureOut">
              <a:rPr lang="es-GT" smtClean="0"/>
              <a:t>4/08/2022</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6FE6B74D-3C55-4A1D-8242-787105CA6624}" type="slidenum">
              <a:rPr lang="es-GT" smtClean="0"/>
              <a:t>‹Nº›</a:t>
            </a:fld>
            <a:endParaRPr lang="es-GT" dirty="0"/>
          </a:p>
        </p:txBody>
      </p:sp>
    </p:spTree>
    <p:extLst>
      <p:ext uri="{BB962C8B-B14F-4D97-AF65-F5344CB8AC3E}">
        <p14:creationId xmlns:p14="http://schemas.microsoft.com/office/powerpoint/2010/main" val="411877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4C9B4C90-EAE1-4733-A78E-A1A54F1C0662}" type="datetimeFigureOut">
              <a:rPr lang="es-GT" smtClean="0"/>
              <a:t>4/08/2022</a:t>
            </a:fld>
            <a:endParaRPr lang="es-GT" dirty="0"/>
          </a:p>
        </p:txBody>
      </p:sp>
      <p:sp>
        <p:nvSpPr>
          <p:cNvPr id="5" name="Footer Placeholder 4"/>
          <p:cNvSpPr>
            <a:spLocks noGrp="1"/>
          </p:cNvSpPr>
          <p:nvPr>
            <p:ph type="ftr" sz="quarter" idx="11"/>
          </p:nvPr>
        </p:nvSpPr>
        <p:spPr>
          <a:xfrm>
            <a:off x="2182708" y="6272784"/>
            <a:ext cx="6327648" cy="365125"/>
          </a:xfrm>
        </p:spPr>
        <p:txBody>
          <a:bodyPr/>
          <a:lstStyle/>
          <a:p>
            <a:endParaRPr lang="es-GT"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FE6B74D-3C55-4A1D-8242-787105CA6624}" type="slidenum">
              <a:rPr lang="es-GT" smtClean="0"/>
              <a:t>‹Nº›</a:t>
            </a:fld>
            <a:endParaRPr lang="es-GT" dirty="0"/>
          </a:p>
        </p:txBody>
      </p:sp>
    </p:spTree>
    <p:extLst>
      <p:ext uri="{BB962C8B-B14F-4D97-AF65-F5344CB8AC3E}">
        <p14:creationId xmlns:p14="http://schemas.microsoft.com/office/powerpoint/2010/main" val="245852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C9B4C90-EAE1-4733-A78E-A1A54F1C0662}" type="datetimeFigureOut">
              <a:rPr lang="es-GT" smtClean="0"/>
              <a:t>4/08/2022</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6FE6B74D-3C55-4A1D-8242-787105CA6624}" type="slidenum">
              <a:rPr lang="es-GT" smtClean="0"/>
              <a:t>‹Nº›</a:t>
            </a:fld>
            <a:endParaRPr lang="es-GT" dirty="0"/>
          </a:p>
        </p:txBody>
      </p:sp>
    </p:spTree>
    <p:extLst>
      <p:ext uri="{BB962C8B-B14F-4D97-AF65-F5344CB8AC3E}">
        <p14:creationId xmlns:p14="http://schemas.microsoft.com/office/powerpoint/2010/main" val="382914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C9B4C90-EAE1-4733-A78E-A1A54F1C0662}" type="datetimeFigureOut">
              <a:rPr lang="es-GT" smtClean="0"/>
              <a:t>4/08/2022</a:t>
            </a:fld>
            <a:endParaRPr lang="es-GT" dirty="0"/>
          </a:p>
        </p:txBody>
      </p:sp>
      <p:sp>
        <p:nvSpPr>
          <p:cNvPr id="8" name="Footer Placeholder 7"/>
          <p:cNvSpPr>
            <a:spLocks noGrp="1"/>
          </p:cNvSpPr>
          <p:nvPr>
            <p:ph type="ftr" sz="quarter" idx="11"/>
          </p:nvPr>
        </p:nvSpPr>
        <p:spPr/>
        <p:txBody>
          <a:bodyPr/>
          <a:lstStyle/>
          <a:p>
            <a:endParaRPr lang="es-GT" dirty="0"/>
          </a:p>
        </p:txBody>
      </p:sp>
      <p:sp>
        <p:nvSpPr>
          <p:cNvPr id="9" name="Slide Number Placeholder 8"/>
          <p:cNvSpPr>
            <a:spLocks noGrp="1"/>
          </p:cNvSpPr>
          <p:nvPr>
            <p:ph type="sldNum" sz="quarter" idx="12"/>
          </p:nvPr>
        </p:nvSpPr>
        <p:spPr/>
        <p:txBody>
          <a:bodyPr/>
          <a:lstStyle/>
          <a:p>
            <a:fld id="{6FE6B74D-3C55-4A1D-8242-787105CA6624}" type="slidenum">
              <a:rPr lang="es-GT" smtClean="0"/>
              <a:t>‹Nº›</a:t>
            </a:fld>
            <a:endParaRPr lang="es-GT" dirty="0"/>
          </a:p>
        </p:txBody>
      </p:sp>
    </p:spTree>
    <p:extLst>
      <p:ext uri="{BB962C8B-B14F-4D97-AF65-F5344CB8AC3E}">
        <p14:creationId xmlns:p14="http://schemas.microsoft.com/office/powerpoint/2010/main" val="399624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C9B4C90-EAE1-4733-A78E-A1A54F1C0662}" type="datetimeFigureOut">
              <a:rPr lang="es-GT" smtClean="0"/>
              <a:t>4/08/2022</a:t>
            </a:fld>
            <a:endParaRPr lang="es-GT" dirty="0"/>
          </a:p>
        </p:txBody>
      </p:sp>
      <p:sp>
        <p:nvSpPr>
          <p:cNvPr id="4" name="Footer Placeholder 3"/>
          <p:cNvSpPr>
            <a:spLocks noGrp="1"/>
          </p:cNvSpPr>
          <p:nvPr>
            <p:ph type="ftr" sz="quarter" idx="11"/>
          </p:nvPr>
        </p:nvSpPr>
        <p:spPr/>
        <p:txBody>
          <a:bodyPr/>
          <a:lstStyle/>
          <a:p>
            <a:endParaRPr lang="es-GT" dirty="0"/>
          </a:p>
        </p:txBody>
      </p:sp>
      <p:sp>
        <p:nvSpPr>
          <p:cNvPr id="5" name="Slide Number Placeholder 4"/>
          <p:cNvSpPr>
            <a:spLocks noGrp="1"/>
          </p:cNvSpPr>
          <p:nvPr>
            <p:ph type="sldNum" sz="quarter" idx="12"/>
          </p:nvPr>
        </p:nvSpPr>
        <p:spPr/>
        <p:txBody>
          <a:bodyPr/>
          <a:lstStyle/>
          <a:p>
            <a:fld id="{6FE6B74D-3C55-4A1D-8242-787105CA6624}" type="slidenum">
              <a:rPr lang="es-GT" smtClean="0"/>
              <a:t>‹Nº›</a:t>
            </a:fld>
            <a:endParaRPr lang="es-GT" dirty="0"/>
          </a:p>
        </p:txBody>
      </p:sp>
    </p:spTree>
    <p:extLst>
      <p:ext uri="{BB962C8B-B14F-4D97-AF65-F5344CB8AC3E}">
        <p14:creationId xmlns:p14="http://schemas.microsoft.com/office/powerpoint/2010/main" val="414489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B4C90-EAE1-4733-A78E-A1A54F1C0662}" type="datetimeFigureOut">
              <a:rPr lang="es-GT" smtClean="0"/>
              <a:t>4/08/2022</a:t>
            </a:fld>
            <a:endParaRPr lang="es-GT" dirty="0"/>
          </a:p>
        </p:txBody>
      </p:sp>
      <p:sp>
        <p:nvSpPr>
          <p:cNvPr id="3" name="Footer Placeholder 2"/>
          <p:cNvSpPr>
            <a:spLocks noGrp="1"/>
          </p:cNvSpPr>
          <p:nvPr>
            <p:ph type="ftr" sz="quarter" idx="11"/>
          </p:nvPr>
        </p:nvSpPr>
        <p:spPr/>
        <p:txBody>
          <a:bodyPr/>
          <a:lstStyle/>
          <a:p>
            <a:endParaRPr lang="es-GT" dirty="0"/>
          </a:p>
        </p:txBody>
      </p:sp>
      <p:sp>
        <p:nvSpPr>
          <p:cNvPr id="4" name="Slide Number Placeholder 3"/>
          <p:cNvSpPr>
            <a:spLocks noGrp="1"/>
          </p:cNvSpPr>
          <p:nvPr>
            <p:ph type="sldNum" sz="quarter" idx="12"/>
          </p:nvPr>
        </p:nvSpPr>
        <p:spPr/>
        <p:txBody>
          <a:bodyPr/>
          <a:lstStyle/>
          <a:p>
            <a:fld id="{6FE6B74D-3C55-4A1D-8242-787105CA6624}" type="slidenum">
              <a:rPr lang="es-GT" smtClean="0"/>
              <a:t>‹Nº›</a:t>
            </a:fld>
            <a:endParaRPr lang="es-GT" dirty="0"/>
          </a:p>
        </p:txBody>
      </p:sp>
    </p:spTree>
    <p:extLst>
      <p:ext uri="{BB962C8B-B14F-4D97-AF65-F5344CB8AC3E}">
        <p14:creationId xmlns:p14="http://schemas.microsoft.com/office/powerpoint/2010/main" val="249063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9B4C90-EAE1-4733-A78E-A1A54F1C0662}" type="datetimeFigureOut">
              <a:rPr lang="es-GT" smtClean="0"/>
              <a:t>4/08/2022</a:t>
            </a:fld>
            <a:endParaRPr lang="es-GT" dirty="0"/>
          </a:p>
        </p:txBody>
      </p:sp>
      <p:sp>
        <p:nvSpPr>
          <p:cNvPr id="6" name="Footer Placeholder 5"/>
          <p:cNvSpPr>
            <a:spLocks noGrp="1"/>
          </p:cNvSpPr>
          <p:nvPr>
            <p:ph type="ftr" sz="quarter" idx="11"/>
          </p:nvPr>
        </p:nvSpPr>
        <p:spPr/>
        <p:txBody>
          <a:bodyPr/>
          <a:lstStyle/>
          <a:p>
            <a:endParaRPr lang="es-GT"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FE6B74D-3C55-4A1D-8242-787105CA6624}" type="slidenum">
              <a:rPr lang="es-GT" smtClean="0"/>
              <a:t>‹Nº›</a:t>
            </a:fld>
            <a:endParaRPr lang="es-GT" dirty="0"/>
          </a:p>
        </p:txBody>
      </p:sp>
    </p:spTree>
    <p:extLst>
      <p:ext uri="{BB962C8B-B14F-4D97-AF65-F5344CB8AC3E}">
        <p14:creationId xmlns:p14="http://schemas.microsoft.com/office/powerpoint/2010/main" val="279518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9B4C90-EAE1-4733-A78E-A1A54F1C0662}" type="datetimeFigureOut">
              <a:rPr lang="es-GT" smtClean="0"/>
              <a:t>4/08/2022</a:t>
            </a:fld>
            <a:endParaRPr lang="es-GT"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FE6B74D-3C55-4A1D-8242-787105CA6624}" type="slidenum">
              <a:rPr lang="es-GT" smtClean="0"/>
              <a:t>‹Nº›</a:t>
            </a:fld>
            <a:endParaRPr lang="es-GT" dirty="0"/>
          </a:p>
        </p:txBody>
      </p:sp>
    </p:spTree>
    <p:extLst>
      <p:ext uri="{BB962C8B-B14F-4D97-AF65-F5344CB8AC3E}">
        <p14:creationId xmlns:p14="http://schemas.microsoft.com/office/powerpoint/2010/main" val="53949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C9B4C90-EAE1-4733-A78E-A1A54F1C0662}" type="datetimeFigureOut">
              <a:rPr lang="es-GT" smtClean="0"/>
              <a:t>4/08/2022</a:t>
            </a:fld>
            <a:endParaRPr lang="es-GT"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GT"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FE6B74D-3C55-4A1D-8242-787105CA6624}" type="slidenum">
              <a:rPr lang="es-GT" smtClean="0"/>
              <a:t>‹Nº›</a:t>
            </a:fld>
            <a:endParaRPr lang="es-GT" dirty="0"/>
          </a:p>
        </p:txBody>
      </p:sp>
    </p:spTree>
    <p:extLst>
      <p:ext uri="{BB962C8B-B14F-4D97-AF65-F5344CB8AC3E}">
        <p14:creationId xmlns:p14="http://schemas.microsoft.com/office/powerpoint/2010/main" val="1400480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5FBC7-1925-DE70-0331-F0084A95E541}"/>
              </a:ext>
            </a:extLst>
          </p:cNvPr>
          <p:cNvSpPr>
            <a:spLocks noGrp="1"/>
          </p:cNvSpPr>
          <p:nvPr>
            <p:ph type="ctrTitle"/>
          </p:nvPr>
        </p:nvSpPr>
        <p:spPr/>
        <p:txBody>
          <a:bodyPr/>
          <a:lstStyle/>
          <a:p>
            <a:r>
              <a:rPr lang="es-GT" dirty="0"/>
              <a:t>Modelo OSI</a:t>
            </a:r>
          </a:p>
        </p:txBody>
      </p:sp>
      <p:sp>
        <p:nvSpPr>
          <p:cNvPr id="3" name="Subtítulo 2">
            <a:extLst>
              <a:ext uri="{FF2B5EF4-FFF2-40B4-BE49-F238E27FC236}">
                <a16:creationId xmlns:a16="http://schemas.microsoft.com/office/drawing/2014/main" id="{2FBF3505-86A0-8E17-FA01-5842C7CD9BA6}"/>
              </a:ext>
            </a:extLst>
          </p:cNvPr>
          <p:cNvSpPr>
            <a:spLocks noGrp="1"/>
          </p:cNvSpPr>
          <p:nvPr>
            <p:ph type="subTitle" idx="1"/>
          </p:nvPr>
        </p:nvSpPr>
        <p:spPr/>
        <p:txBody>
          <a:bodyPr>
            <a:normAutofit fontScale="92500" lnSpcReduction="20000"/>
          </a:bodyPr>
          <a:lstStyle/>
          <a:p>
            <a:r>
              <a:rPr lang="es-GT" dirty="0"/>
              <a:t>Nombre: David Joaquin Ramirez Muñoz</a:t>
            </a:r>
          </a:p>
          <a:p>
            <a:r>
              <a:rPr lang="es-GT" dirty="0"/>
              <a:t>Carné: 1904002003</a:t>
            </a:r>
          </a:p>
          <a:p>
            <a:r>
              <a:rPr lang="es-GT" dirty="0"/>
              <a:t>Materia: Análisis de Redes</a:t>
            </a:r>
          </a:p>
        </p:txBody>
      </p:sp>
    </p:spTree>
    <p:extLst>
      <p:ext uri="{BB962C8B-B14F-4D97-AF65-F5344CB8AC3E}">
        <p14:creationId xmlns:p14="http://schemas.microsoft.com/office/powerpoint/2010/main" val="29886232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01B81-0A3E-F6A9-50F8-23C9F0702382}"/>
              </a:ext>
            </a:extLst>
          </p:cNvPr>
          <p:cNvSpPr>
            <a:spLocks noGrp="1"/>
          </p:cNvSpPr>
          <p:nvPr>
            <p:ph type="title"/>
          </p:nvPr>
        </p:nvSpPr>
        <p:spPr>
          <a:xfrm>
            <a:off x="2358320" y="-15205"/>
            <a:ext cx="10058400" cy="1609344"/>
          </a:xfrm>
        </p:spPr>
        <p:txBody>
          <a:bodyPr/>
          <a:lstStyle/>
          <a:p>
            <a:r>
              <a:rPr lang="es-ES" dirty="0"/>
              <a:t>¿Qué es el modelo OSI?</a:t>
            </a:r>
            <a:endParaRPr lang="es-GT" dirty="0"/>
          </a:p>
        </p:txBody>
      </p:sp>
      <p:sp>
        <p:nvSpPr>
          <p:cNvPr id="3" name="Marcador de contenido 2">
            <a:extLst>
              <a:ext uri="{FF2B5EF4-FFF2-40B4-BE49-F238E27FC236}">
                <a16:creationId xmlns:a16="http://schemas.microsoft.com/office/drawing/2014/main" id="{BEFE407B-1793-3C7A-9DBD-811D4D7B7EB6}"/>
              </a:ext>
            </a:extLst>
          </p:cNvPr>
          <p:cNvSpPr>
            <a:spLocks noGrp="1"/>
          </p:cNvSpPr>
          <p:nvPr>
            <p:ph idx="1"/>
          </p:nvPr>
        </p:nvSpPr>
        <p:spPr>
          <a:xfrm>
            <a:off x="173182" y="1594139"/>
            <a:ext cx="6241473" cy="5042187"/>
          </a:xfrm>
        </p:spPr>
        <p:txBody>
          <a:bodyPr>
            <a:normAutofit fontScale="92500"/>
          </a:bodyPr>
          <a:lstStyle/>
          <a:p>
            <a:r>
              <a:rPr lang="es-ES" sz="2400" dirty="0"/>
              <a:t>El modelo de interconexión de sistemas abiertos (OSI, por sus siglas en inglés) es un modelo conceptual, creado por la Organización Internacional de Normalización (ISO), que permite que diversos sistemas de comunicación se comuniquen usando protocolos estándar. En resumidas cuentas, el modelo OSI proporciona a los diferentes sistemas informáticos un estándar para comunicarse entre sí.</a:t>
            </a:r>
          </a:p>
          <a:p>
            <a:r>
              <a:rPr lang="es-ES" sz="2400" dirty="0"/>
              <a:t>El modelo OSI se puede entender como un lenguaje universal de comunicación entre sistemas de redes informáticas que consiste en dividir un sistema de comunicación en siete capas abstractas, apiladas en vertical.</a:t>
            </a:r>
          </a:p>
        </p:txBody>
      </p:sp>
      <p:pic>
        <p:nvPicPr>
          <p:cNvPr id="1026" name="Picture 2" descr="Cuál es la diferencia entre modelo OSI y modelo TCP/IP? | Comunidad FS">
            <a:extLst>
              <a:ext uri="{FF2B5EF4-FFF2-40B4-BE49-F238E27FC236}">
                <a16:creationId xmlns:a16="http://schemas.microsoft.com/office/drawing/2014/main" id="{C05D56DE-7DAF-BCF1-9E40-DA6E827B1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695" y="1196070"/>
            <a:ext cx="4958152" cy="504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968086"/>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E832D-C35E-6D04-3C86-50B3D5DEC82D}"/>
              </a:ext>
            </a:extLst>
          </p:cNvPr>
          <p:cNvSpPr>
            <a:spLocks noGrp="1"/>
          </p:cNvSpPr>
          <p:nvPr>
            <p:ph type="title"/>
          </p:nvPr>
        </p:nvSpPr>
        <p:spPr>
          <a:xfrm>
            <a:off x="1066800" y="67056"/>
            <a:ext cx="10058400" cy="1609344"/>
          </a:xfrm>
        </p:spPr>
        <p:txBody>
          <a:bodyPr/>
          <a:lstStyle/>
          <a:p>
            <a:r>
              <a:rPr lang="es-GT" dirty="0"/>
              <a:t>1) Capa física u Nivel Físico</a:t>
            </a:r>
          </a:p>
        </p:txBody>
      </p:sp>
      <p:sp>
        <p:nvSpPr>
          <p:cNvPr id="3" name="Marcador de contenido 2">
            <a:extLst>
              <a:ext uri="{FF2B5EF4-FFF2-40B4-BE49-F238E27FC236}">
                <a16:creationId xmlns:a16="http://schemas.microsoft.com/office/drawing/2014/main" id="{910A6DAE-AF6F-C13D-DF12-509D71B06690}"/>
              </a:ext>
            </a:extLst>
          </p:cNvPr>
          <p:cNvSpPr>
            <a:spLocks noGrp="1"/>
          </p:cNvSpPr>
          <p:nvPr>
            <p:ph sz="half" idx="1"/>
          </p:nvPr>
        </p:nvSpPr>
        <p:spPr>
          <a:xfrm>
            <a:off x="304799" y="1884218"/>
            <a:ext cx="5915891" cy="4287982"/>
          </a:xfrm>
        </p:spPr>
        <p:txBody>
          <a:bodyPr>
            <a:normAutofit/>
          </a:bodyPr>
          <a:lstStyle/>
          <a:p>
            <a:r>
              <a:rPr lang="es-ES" dirty="0"/>
              <a:t>Se define las especificaciones eléctricas, mecánicas, de procedimiento y funcionales para activar, mantener y desactivar el enlace físico entre sistemas finales.</a:t>
            </a:r>
          </a:p>
          <a:p>
            <a:r>
              <a:rPr lang="es-ES" dirty="0"/>
              <a:t>Una de las funciones principales es codificar en señales los dígitos binarios que representan las tramas de la capa de Enlace de datos, además de transmitir y recibir estas señales a través de los medios físicos (alambres de cobre, fibra óptica o medio inalámbrico) que conectan los dispositivos de la red.</a:t>
            </a:r>
          </a:p>
          <a:p>
            <a:r>
              <a:rPr lang="es-ES" dirty="0"/>
              <a:t>Las conexión con cables de cobre, Fibra Óptica y Conectores </a:t>
            </a:r>
          </a:p>
          <a:p>
            <a:endParaRPr lang="es-GT" dirty="0"/>
          </a:p>
        </p:txBody>
      </p:sp>
      <p:sp>
        <p:nvSpPr>
          <p:cNvPr id="4" name="Marcador de contenido 3">
            <a:extLst>
              <a:ext uri="{FF2B5EF4-FFF2-40B4-BE49-F238E27FC236}">
                <a16:creationId xmlns:a16="http://schemas.microsoft.com/office/drawing/2014/main" id="{9B2B6145-C0CE-383B-2599-15CE26CC3275}"/>
              </a:ext>
            </a:extLst>
          </p:cNvPr>
          <p:cNvSpPr>
            <a:spLocks noGrp="1"/>
          </p:cNvSpPr>
          <p:nvPr>
            <p:ph sz="half" idx="2"/>
          </p:nvPr>
        </p:nvSpPr>
        <p:spPr>
          <a:xfrm>
            <a:off x="6364223" y="1676400"/>
            <a:ext cx="5633813" cy="4495800"/>
          </a:xfrm>
        </p:spPr>
        <p:txBody>
          <a:bodyPr>
            <a:normAutofit/>
          </a:bodyPr>
          <a:lstStyle/>
          <a:p>
            <a:r>
              <a:rPr lang="es-ES" dirty="0"/>
              <a:t>Sus principales funciones pueden concretarse a:</a:t>
            </a:r>
          </a:p>
          <a:p>
            <a:pPr lvl="1"/>
            <a:r>
              <a:rPr lang="es-ES" dirty="0"/>
              <a:t>Definir el medio o medios físicos por los que va a viajar la comunicación: cable de pares trenzados cable coaxial, guías de onda, aire, fibra óptica.</a:t>
            </a:r>
          </a:p>
          <a:p>
            <a:pPr lvl="1"/>
            <a:r>
              <a:rPr lang="es-ES" dirty="0"/>
              <a:t>Definir las características materiales (componentes y conectores mecánicos) y eléctricas (niveles de tensión).</a:t>
            </a:r>
          </a:p>
          <a:p>
            <a:pPr lvl="1"/>
            <a:r>
              <a:rPr lang="es-ES" dirty="0"/>
              <a:t>Definir las características funcionales de la interfaz (establecimiento, mantenimiento y liberación del enlace físico).</a:t>
            </a:r>
          </a:p>
          <a:p>
            <a:pPr lvl="1"/>
            <a:r>
              <a:rPr lang="es-ES" dirty="0"/>
              <a:t>Transmitir el flujo de bits a través del medio.</a:t>
            </a:r>
            <a:endParaRPr lang="es-GT" dirty="0"/>
          </a:p>
        </p:txBody>
      </p:sp>
    </p:spTree>
    <p:extLst>
      <p:ext uri="{BB962C8B-B14F-4D97-AF65-F5344CB8AC3E}">
        <p14:creationId xmlns:p14="http://schemas.microsoft.com/office/powerpoint/2010/main" val="369876166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CDF3D-51B5-1F03-B282-1D847534EDF9}"/>
              </a:ext>
            </a:extLst>
          </p:cNvPr>
          <p:cNvSpPr>
            <a:spLocks noGrp="1"/>
          </p:cNvSpPr>
          <p:nvPr>
            <p:ph type="title"/>
          </p:nvPr>
        </p:nvSpPr>
        <p:spPr>
          <a:xfrm>
            <a:off x="1066800" y="484632"/>
            <a:ext cx="10058400" cy="1609344"/>
          </a:xfrm>
        </p:spPr>
        <p:txBody>
          <a:bodyPr/>
          <a:lstStyle/>
          <a:p>
            <a:r>
              <a:rPr lang="es-GT" dirty="0"/>
              <a:t>Ejemplo Capa física u Nivel Físico</a:t>
            </a:r>
          </a:p>
        </p:txBody>
      </p:sp>
      <p:pic>
        <p:nvPicPr>
          <p:cNvPr id="1026" name="Picture 2" descr="▷ Fibra óptica: qué es, para qué se usa y cómo funciona">
            <a:extLst>
              <a:ext uri="{FF2B5EF4-FFF2-40B4-BE49-F238E27FC236}">
                <a16:creationId xmlns:a16="http://schemas.microsoft.com/office/drawing/2014/main" id="{F3F16143-57F3-8489-7D5B-0C3F4278B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813" y="1880562"/>
            <a:ext cx="3628329" cy="24128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r qué instalar cable 100% cobre vs. uno de aleación con aluminio? - Canal  TI">
            <a:extLst>
              <a:ext uri="{FF2B5EF4-FFF2-40B4-BE49-F238E27FC236}">
                <a16:creationId xmlns:a16="http://schemas.microsoft.com/office/drawing/2014/main" id="{D720A168-66BE-52F5-2738-557655572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9216" y="2320273"/>
            <a:ext cx="3782292" cy="212781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A35C0B34-0387-67B5-80D0-4766D679CBC4}"/>
              </a:ext>
            </a:extLst>
          </p:cNvPr>
          <p:cNvPicPr>
            <a:picLocks noChangeAspect="1"/>
          </p:cNvPicPr>
          <p:nvPr/>
        </p:nvPicPr>
        <p:blipFill>
          <a:blip r:embed="rId4"/>
          <a:stretch>
            <a:fillRect/>
          </a:stretch>
        </p:blipFill>
        <p:spPr>
          <a:xfrm>
            <a:off x="1066800" y="4490704"/>
            <a:ext cx="2350085" cy="2350085"/>
          </a:xfrm>
          <a:prstGeom prst="rect">
            <a:avLst/>
          </a:prstGeom>
        </p:spPr>
      </p:pic>
      <p:pic>
        <p:nvPicPr>
          <p:cNvPr id="5" name="Imagen 4">
            <a:extLst>
              <a:ext uri="{FF2B5EF4-FFF2-40B4-BE49-F238E27FC236}">
                <a16:creationId xmlns:a16="http://schemas.microsoft.com/office/drawing/2014/main" id="{6F87B67B-F49C-4706-F363-52A1B995FA80}"/>
              </a:ext>
            </a:extLst>
          </p:cNvPr>
          <p:cNvPicPr>
            <a:picLocks noChangeAspect="1"/>
          </p:cNvPicPr>
          <p:nvPr/>
        </p:nvPicPr>
        <p:blipFill>
          <a:blip r:embed="rId5"/>
          <a:stretch>
            <a:fillRect/>
          </a:stretch>
        </p:blipFill>
        <p:spPr>
          <a:xfrm>
            <a:off x="3561279" y="4448089"/>
            <a:ext cx="3898861" cy="2211099"/>
          </a:xfrm>
          <a:prstGeom prst="rect">
            <a:avLst/>
          </a:prstGeom>
        </p:spPr>
      </p:pic>
      <p:pic>
        <p:nvPicPr>
          <p:cNvPr id="1030" name="Picture 6" descr="Conector de Cobre para Cables Electricos y Cables de Alimentacion">
            <a:extLst>
              <a:ext uri="{FF2B5EF4-FFF2-40B4-BE49-F238E27FC236}">
                <a16:creationId xmlns:a16="http://schemas.microsoft.com/office/drawing/2014/main" id="{E5B0C876-F9AA-0850-9189-48F0F8E27D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1142" y="4618760"/>
            <a:ext cx="3632465" cy="209397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6DDA369C-3A10-9E8E-473C-7026C929F479}"/>
              </a:ext>
            </a:extLst>
          </p:cNvPr>
          <p:cNvSpPr txBox="1"/>
          <p:nvPr/>
        </p:nvSpPr>
        <p:spPr>
          <a:xfrm>
            <a:off x="270492" y="1945515"/>
            <a:ext cx="3628329" cy="1384995"/>
          </a:xfrm>
          <a:prstGeom prst="rect">
            <a:avLst/>
          </a:prstGeom>
          <a:noFill/>
        </p:spPr>
        <p:txBody>
          <a:bodyPr wrap="square" rtlCol="0">
            <a:spAutoFit/>
          </a:bodyPr>
          <a:lstStyle/>
          <a:p>
            <a:r>
              <a:rPr lang="es-GT" sz="2800" dirty="0"/>
              <a:t>Ejemplo: Cables de Cobre, Fibra Óptica, Conectores</a:t>
            </a:r>
            <a:r>
              <a:rPr lang="es-GT" dirty="0"/>
              <a:t> </a:t>
            </a:r>
          </a:p>
        </p:txBody>
      </p:sp>
    </p:spTree>
    <p:extLst>
      <p:ext uri="{BB962C8B-B14F-4D97-AF65-F5344CB8AC3E}">
        <p14:creationId xmlns:p14="http://schemas.microsoft.com/office/powerpoint/2010/main" val="36258253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E2A06-5760-CF24-333C-A8CC6029930D}"/>
              </a:ext>
            </a:extLst>
          </p:cNvPr>
          <p:cNvSpPr>
            <a:spLocks noGrp="1"/>
          </p:cNvSpPr>
          <p:nvPr>
            <p:ph type="title"/>
          </p:nvPr>
        </p:nvSpPr>
        <p:spPr/>
        <p:txBody>
          <a:bodyPr/>
          <a:lstStyle/>
          <a:p>
            <a:r>
              <a:rPr lang="es-ES" dirty="0"/>
              <a:t>2) Capa de enlace de datos u Nivel de Enlace de Datos</a:t>
            </a:r>
            <a:endParaRPr lang="es-GT" dirty="0"/>
          </a:p>
        </p:txBody>
      </p:sp>
      <p:sp>
        <p:nvSpPr>
          <p:cNvPr id="3" name="Marcador de contenido 2">
            <a:extLst>
              <a:ext uri="{FF2B5EF4-FFF2-40B4-BE49-F238E27FC236}">
                <a16:creationId xmlns:a16="http://schemas.microsoft.com/office/drawing/2014/main" id="{E469D8D2-26E1-1E92-6FDE-C2B14FD81CB0}"/>
              </a:ext>
            </a:extLst>
          </p:cNvPr>
          <p:cNvSpPr>
            <a:spLocks noGrp="1"/>
          </p:cNvSpPr>
          <p:nvPr>
            <p:ph idx="1"/>
          </p:nvPr>
        </p:nvSpPr>
        <p:spPr>
          <a:xfrm>
            <a:off x="332509" y="2121408"/>
            <a:ext cx="11374581" cy="4050792"/>
          </a:xfrm>
        </p:spPr>
        <p:txBody>
          <a:bodyPr/>
          <a:lstStyle/>
          <a:p>
            <a:r>
              <a:rPr lang="es-ES" dirty="0"/>
              <a:t>La capa de enlace de datos proporciona tránsito de datos confiable a través de un enlace físico. Al hacerlo, la capa se ocupa del direccionamiento físico (comparado con el lógico) , la topología de red, el acceso a la red, la notificación de errores, entrega ordenada de tramas y control de flujo.</a:t>
            </a:r>
          </a:p>
          <a:p>
            <a:r>
              <a:rPr lang="es-ES" dirty="0"/>
              <a:t>La capa de enlace de datos existe como una capa de conexión entre los procesos de software de las capas por encima de ella y la capa física debajo de ella. Como tal, prepara los paquetes de capa de red para la transmisión a través de alguna forma de medio, ya sea cobre, fibra o entornos /medios inalámbricos.</a:t>
            </a:r>
            <a:endParaRPr lang="es-GT" dirty="0"/>
          </a:p>
        </p:txBody>
      </p:sp>
      <p:sp>
        <p:nvSpPr>
          <p:cNvPr id="5" name="CuadroTexto 4">
            <a:extLst>
              <a:ext uri="{FF2B5EF4-FFF2-40B4-BE49-F238E27FC236}">
                <a16:creationId xmlns:a16="http://schemas.microsoft.com/office/drawing/2014/main" id="{C08C0890-C75A-BF46-456D-595E4664BDD0}"/>
              </a:ext>
            </a:extLst>
          </p:cNvPr>
          <p:cNvSpPr txBox="1"/>
          <p:nvPr/>
        </p:nvSpPr>
        <p:spPr>
          <a:xfrm>
            <a:off x="428707" y="5218093"/>
            <a:ext cx="4946073" cy="954107"/>
          </a:xfrm>
          <a:prstGeom prst="rect">
            <a:avLst/>
          </a:prstGeom>
          <a:noFill/>
        </p:spPr>
        <p:txBody>
          <a:bodyPr wrap="square" rtlCol="0">
            <a:spAutoFit/>
          </a:bodyPr>
          <a:lstStyle/>
          <a:p>
            <a:r>
              <a:rPr lang="es-GT" sz="2800" dirty="0"/>
              <a:t>Ejemplo:  Switches, Convertidor de Medios</a:t>
            </a:r>
            <a:r>
              <a:rPr lang="es-GT" dirty="0"/>
              <a:t> </a:t>
            </a:r>
          </a:p>
        </p:txBody>
      </p:sp>
      <p:pic>
        <p:nvPicPr>
          <p:cNvPr id="6" name="Imagen 5">
            <a:extLst>
              <a:ext uri="{FF2B5EF4-FFF2-40B4-BE49-F238E27FC236}">
                <a16:creationId xmlns:a16="http://schemas.microsoft.com/office/drawing/2014/main" id="{7300735B-BA84-DE78-8B67-CD614F275D81}"/>
              </a:ext>
            </a:extLst>
          </p:cNvPr>
          <p:cNvPicPr>
            <a:picLocks noChangeAspect="1"/>
          </p:cNvPicPr>
          <p:nvPr/>
        </p:nvPicPr>
        <p:blipFill>
          <a:blip r:embed="rId2"/>
          <a:stretch>
            <a:fillRect/>
          </a:stretch>
        </p:blipFill>
        <p:spPr>
          <a:xfrm>
            <a:off x="4847359" y="4748923"/>
            <a:ext cx="2857500" cy="1562100"/>
          </a:xfrm>
          <a:prstGeom prst="rect">
            <a:avLst/>
          </a:prstGeom>
        </p:spPr>
      </p:pic>
      <p:pic>
        <p:nvPicPr>
          <p:cNvPr id="7" name="Imagen 6">
            <a:extLst>
              <a:ext uri="{FF2B5EF4-FFF2-40B4-BE49-F238E27FC236}">
                <a16:creationId xmlns:a16="http://schemas.microsoft.com/office/drawing/2014/main" id="{6C27D47A-E8AC-EEE4-C6E2-B80C2F57B576}"/>
              </a:ext>
            </a:extLst>
          </p:cNvPr>
          <p:cNvPicPr>
            <a:picLocks noChangeAspect="1"/>
          </p:cNvPicPr>
          <p:nvPr/>
        </p:nvPicPr>
        <p:blipFill>
          <a:blip r:embed="rId3"/>
          <a:stretch>
            <a:fillRect/>
          </a:stretch>
        </p:blipFill>
        <p:spPr>
          <a:xfrm>
            <a:off x="8174965" y="4625098"/>
            <a:ext cx="2524125" cy="1809750"/>
          </a:xfrm>
          <a:prstGeom prst="rect">
            <a:avLst/>
          </a:prstGeom>
        </p:spPr>
      </p:pic>
    </p:spTree>
    <p:extLst>
      <p:ext uri="{BB962C8B-B14F-4D97-AF65-F5344CB8AC3E}">
        <p14:creationId xmlns:p14="http://schemas.microsoft.com/office/powerpoint/2010/main" val="32797683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2AFAD3-B115-6485-7833-3DC236AC3192}"/>
              </a:ext>
            </a:extLst>
          </p:cNvPr>
          <p:cNvSpPr>
            <a:spLocks noGrp="1"/>
          </p:cNvSpPr>
          <p:nvPr>
            <p:ph type="title"/>
          </p:nvPr>
        </p:nvSpPr>
        <p:spPr/>
        <p:txBody>
          <a:bodyPr/>
          <a:lstStyle/>
          <a:p>
            <a:r>
              <a:rPr lang="es-ES" dirty="0"/>
              <a:t>Capa de enlace de datos u Nivel de Enlace de Datos</a:t>
            </a:r>
            <a:endParaRPr lang="es-GT" dirty="0"/>
          </a:p>
        </p:txBody>
      </p:sp>
      <p:sp>
        <p:nvSpPr>
          <p:cNvPr id="3" name="Marcador de texto 2">
            <a:extLst>
              <a:ext uri="{FF2B5EF4-FFF2-40B4-BE49-F238E27FC236}">
                <a16:creationId xmlns:a16="http://schemas.microsoft.com/office/drawing/2014/main" id="{ADF30352-2593-BD3B-A005-67E54AC07560}"/>
              </a:ext>
            </a:extLst>
          </p:cNvPr>
          <p:cNvSpPr>
            <a:spLocks noGrp="1"/>
          </p:cNvSpPr>
          <p:nvPr>
            <p:ph type="body" idx="1"/>
          </p:nvPr>
        </p:nvSpPr>
        <p:spPr>
          <a:xfrm>
            <a:off x="900545" y="2048256"/>
            <a:ext cx="4921135" cy="640080"/>
          </a:xfrm>
        </p:spPr>
        <p:txBody>
          <a:bodyPr/>
          <a:lstStyle/>
          <a:p>
            <a:r>
              <a:rPr lang="es-ES" dirty="0"/>
              <a:t>Una trama por lo más general que sea, incluye:</a:t>
            </a:r>
            <a:endParaRPr lang="es-GT" dirty="0"/>
          </a:p>
        </p:txBody>
      </p:sp>
      <p:sp>
        <p:nvSpPr>
          <p:cNvPr id="4" name="Marcador de contenido 3">
            <a:extLst>
              <a:ext uri="{FF2B5EF4-FFF2-40B4-BE49-F238E27FC236}">
                <a16:creationId xmlns:a16="http://schemas.microsoft.com/office/drawing/2014/main" id="{BB9F45E3-9129-FB52-75D6-2D257008891D}"/>
              </a:ext>
            </a:extLst>
          </p:cNvPr>
          <p:cNvSpPr>
            <a:spLocks noGrp="1"/>
          </p:cNvSpPr>
          <p:nvPr>
            <p:ph sz="half" idx="2"/>
          </p:nvPr>
        </p:nvSpPr>
        <p:spPr>
          <a:xfrm>
            <a:off x="803564" y="2743200"/>
            <a:ext cx="5021164" cy="3291840"/>
          </a:xfrm>
        </p:spPr>
        <p:txBody>
          <a:bodyPr/>
          <a:lstStyle/>
          <a:p>
            <a:r>
              <a:rPr lang="es-ES" dirty="0"/>
              <a:t>Datos: El paquete desde la Capa de red que contiene el cuerpo del mensaje encapsulado.</a:t>
            </a:r>
          </a:p>
          <a:p>
            <a:r>
              <a:rPr lang="es-ES" dirty="0"/>
              <a:t>Encabezado: Contiene información de control como direccionamiento y está ubicado al comienzo de la trama.</a:t>
            </a:r>
          </a:p>
          <a:p>
            <a:r>
              <a:rPr lang="es-ES" dirty="0"/>
              <a:t>Tráiler: Contiene información de control agregada al final de la trama.</a:t>
            </a:r>
            <a:endParaRPr lang="es-GT" dirty="0"/>
          </a:p>
        </p:txBody>
      </p:sp>
      <p:sp>
        <p:nvSpPr>
          <p:cNvPr id="5" name="Marcador de texto 4">
            <a:extLst>
              <a:ext uri="{FF2B5EF4-FFF2-40B4-BE49-F238E27FC236}">
                <a16:creationId xmlns:a16="http://schemas.microsoft.com/office/drawing/2014/main" id="{F9B5C327-8076-C6D2-AB00-E63A265CB781}"/>
              </a:ext>
            </a:extLst>
          </p:cNvPr>
          <p:cNvSpPr>
            <a:spLocks noGrp="1"/>
          </p:cNvSpPr>
          <p:nvPr>
            <p:ph type="body" sz="quarter" idx="3"/>
          </p:nvPr>
        </p:nvSpPr>
        <p:spPr>
          <a:xfrm>
            <a:off x="6364223" y="2048256"/>
            <a:ext cx="5051921" cy="640080"/>
          </a:xfrm>
        </p:spPr>
        <p:txBody>
          <a:bodyPr/>
          <a:lstStyle/>
          <a:p>
            <a:r>
              <a:rPr lang="es-ES" dirty="0"/>
              <a:t>Los tipos de campos típicos incluyen:</a:t>
            </a:r>
            <a:endParaRPr lang="es-GT" dirty="0"/>
          </a:p>
        </p:txBody>
      </p:sp>
      <p:sp>
        <p:nvSpPr>
          <p:cNvPr id="6" name="Marcador de contenido 5">
            <a:extLst>
              <a:ext uri="{FF2B5EF4-FFF2-40B4-BE49-F238E27FC236}">
                <a16:creationId xmlns:a16="http://schemas.microsoft.com/office/drawing/2014/main" id="{669AA91F-31F1-6255-7D3A-70C581213B1A}"/>
              </a:ext>
            </a:extLst>
          </p:cNvPr>
          <p:cNvSpPr>
            <a:spLocks noGrp="1"/>
          </p:cNvSpPr>
          <p:nvPr>
            <p:ph sz="quarter" idx="4"/>
          </p:nvPr>
        </p:nvSpPr>
        <p:spPr>
          <a:xfrm>
            <a:off x="6364223" y="2743200"/>
            <a:ext cx="5021163" cy="3291840"/>
          </a:xfrm>
        </p:spPr>
        <p:txBody>
          <a:bodyPr/>
          <a:lstStyle/>
          <a:p>
            <a:r>
              <a:rPr lang="es-ES" dirty="0"/>
              <a:t>Campos indicadores de comienzo y detención: Límites de comienzo y finalización de la trama</a:t>
            </a:r>
          </a:p>
          <a:p>
            <a:r>
              <a:rPr lang="es-ES" dirty="0"/>
              <a:t>Nombrar o direccionar campos</a:t>
            </a:r>
          </a:p>
          <a:p>
            <a:r>
              <a:rPr lang="es-ES" dirty="0"/>
              <a:t>Campo tipo: el tipo de PDU contenido en la trama</a:t>
            </a:r>
          </a:p>
          <a:p>
            <a:r>
              <a:rPr lang="es-ES" dirty="0"/>
              <a:t>Calidad: campos de control</a:t>
            </a:r>
          </a:p>
          <a:p>
            <a:r>
              <a:rPr lang="es-ES" dirty="0"/>
              <a:t>Campo de datos: carga de tramas (Paquete de capa de red)</a:t>
            </a:r>
            <a:endParaRPr lang="es-GT" dirty="0"/>
          </a:p>
        </p:txBody>
      </p:sp>
      <p:pic>
        <p:nvPicPr>
          <p:cNvPr id="7" name="Imagen 6">
            <a:extLst>
              <a:ext uri="{FF2B5EF4-FFF2-40B4-BE49-F238E27FC236}">
                <a16:creationId xmlns:a16="http://schemas.microsoft.com/office/drawing/2014/main" id="{0CEE9AC3-CE4C-7BEE-BA72-3D7A627CDE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344477"/>
            <a:ext cx="5715000" cy="1381125"/>
          </a:xfrm>
          <a:prstGeom prst="rect">
            <a:avLst/>
          </a:prstGeom>
          <a:noFill/>
        </p:spPr>
      </p:pic>
    </p:spTree>
    <p:extLst>
      <p:ext uri="{BB962C8B-B14F-4D97-AF65-F5344CB8AC3E}">
        <p14:creationId xmlns:p14="http://schemas.microsoft.com/office/powerpoint/2010/main" val="10248361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3D6DEA-8850-F933-1381-DEB832DC96AD}"/>
              </a:ext>
            </a:extLst>
          </p:cNvPr>
          <p:cNvSpPr>
            <a:spLocks noGrp="1"/>
          </p:cNvSpPr>
          <p:nvPr>
            <p:ph type="title"/>
          </p:nvPr>
        </p:nvSpPr>
        <p:spPr>
          <a:xfrm>
            <a:off x="1066800" y="171535"/>
            <a:ext cx="10058400" cy="1609344"/>
          </a:xfrm>
        </p:spPr>
        <p:txBody>
          <a:bodyPr/>
          <a:lstStyle/>
          <a:p>
            <a:r>
              <a:rPr lang="es-GT" dirty="0"/>
              <a:t>3) Capa de red u Nivel de Red</a:t>
            </a:r>
          </a:p>
        </p:txBody>
      </p:sp>
      <p:sp>
        <p:nvSpPr>
          <p:cNvPr id="3" name="Marcador de contenido 2">
            <a:extLst>
              <a:ext uri="{FF2B5EF4-FFF2-40B4-BE49-F238E27FC236}">
                <a16:creationId xmlns:a16="http://schemas.microsoft.com/office/drawing/2014/main" id="{600F2789-889A-F830-E567-C68B02092A3E}"/>
              </a:ext>
            </a:extLst>
          </p:cNvPr>
          <p:cNvSpPr>
            <a:spLocks noGrp="1"/>
          </p:cNvSpPr>
          <p:nvPr>
            <p:ph idx="1"/>
          </p:nvPr>
        </p:nvSpPr>
        <p:spPr>
          <a:xfrm>
            <a:off x="468457" y="1665214"/>
            <a:ext cx="10881713" cy="4050792"/>
          </a:xfrm>
        </p:spPr>
        <p:txBody>
          <a:bodyPr/>
          <a:lstStyle/>
          <a:p>
            <a:r>
              <a:rPr lang="es-ES" dirty="0"/>
              <a:t>La capa de red es una capa compleja que proporciona conectividad y selección de ruta entre dos sistemas de hosts que pueden estar ubicados en redes geográficamente distintas. </a:t>
            </a:r>
            <a:endParaRPr lang="es-GT" dirty="0"/>
          </a:p>
        </p:txBody>
      </p:sp>
      <p:pic>
        <p:nvPicPr>
          <p:cNvPr id="4" name="Imagen 3">
            <a:extLst>
              <a:ext uri="{FF2B5EF4-FFF2-40B4-BE49-F238E27FC236}">
                <a16:creationId xmlns:a16="http://schemas.microsoft.com/office/drawing/2014/main" id="{09871051-FD18-6BAD-3B2F-9CDCF3B142C5}"/>
              </a:ext>
            </a:extLst>
          </p:cNvPr>
          <p:cNvPicPr>
            <a:picLocks noChangeAspect="1"/>
          </p:cNvPicPr>
          <p:nvPr/>
        </p:nvPicPr>
        <p:blipFill>
          <a:blip r:embed="rId2"/>
          <a:stretch>
            <a:fillRect/>
          </a:stretch>
        </p:blipFill>
        <p:spPr>
          <a:xfrm>
            <a:off x="210192" y="2993468"/>
            <a:ext cx="5419725" cy="3228975"/>
          </a:xfrm>
          <a:prstGeom prst="rect">
            <a:avLst/>
          </a:prstGeom>
        </p:spPr>
      </p:pic>
      <p:sp>
        <p:nvSpPr>
          <p:cNvPr id="5" name="CuadroTexto 4">
            <a:extLst>
              <a:ext uri="{FF2B5EF4-FFF2-40B4-BE49-F238E27FC236}">
                <a16:creationId xmlns:a16="http://schemas.microsoft.com/office/drawing/2014/main" id="{72A41366-6B18-18AB-1705-07E1FF1CECCC}"/>
              </a:ext>
            </a:extLst>
          </p:cNvPr>
          <p:cNvSpPr txBox="1"/>
          <p:nvPr/>
        </p:nvSpPr>
        <p:spPr>
          <a:xfrm>
            <a:off x="6248399" y="2428524"/>
            <a:ext cx="5627543" cy="523220"/>
          </a:xfrm>
          <a:prstGeom prst="rect">
            <a:avLst/>
          </a:prstGeom>
          <a:noFill/>
        </p:spPr>
        <p:txBody>
          <a:bodyPr wrap="square" rtlCol="0">
            <a:spAutoFit/>
          </a:bodyPr>
          <a:lstStyle/>
          <a:p>
            <a:r>
              <a:rPr lang="es-GT" sz="2800" dirty="0"/>
              <a:t>Ejemplo:  Switches, Enrutadores</a:t>
            </a:r>
            <a:r>
              <a:rPr lang="es-GT" dirty="0"/>
              <a:t> </a:t>
            </a:r>
          </a:p>
        </p:txBody>
      </p:sp>
      <p:pic>
        <p:nvPicPr>
          <p:cNvPr id="6" name="Imagen 5">
            <a:extLst>
              <a:ext uri="{FF2B5EF4-FFF2-40B4-BE49-F238E27FC236}">
                <a16:creationId xmlns:a16="http://schemas.microsoft.com/office/drawing/2014/main" id="{2E546538-7690-BC74-8C63-9F05B4E0D5B9}"/>
              </a:ext>
            </a:extLst>
          </p:cNvPr>
          <p:cNvPicPr>
            <a:picLocks noChangeAspect="1"/>
          </p:cNvPicPr>
          <p:nvPr/>
        </p:nvPicPr>
        <p:blipFill>
          <a:blip r:embed="rId3"/>
          <a:stretch>
            <a:fillRect/>
          </a:stretch>
        </p:blipFill>
        <p:spPr>
          <a:xfrm>
            <a:off x="6096000" y="3022676"/>
            <a:ext cx="2524125" cy="1809750"/>
          </a:xfrm>
          <a:prstGeom prst="rect">
            <a:avLst/>
          </a:prstGeom>
        </p:spPr>
      </p:pic>
      <p:pic>
        <p:nvPicPr>
          <p:cNvPr id="7" name="Imagen 6">
            <a:extLst>
              <a:ext uri="{FF2B5EF4-FFF2-40B4-BE49-F238E27FC236}">
                <a16:creationId xmlns:a16="http://schemas.microsoft.com/office/drawing/2014/main" id="{B2E1B34E-CBD7-835D-022E-6AB8B458F293}"/>
              </a:ext>
            </a:extLst>
          </p:cNvPr>
          <p:cNvPicPr>
            <a:picLocks noChangeAspect="1"/>
          </p:cNvPicPr>
          <p:nvPr/>
        </p:nvPicPr>
        <p:blipFill>
          <a:blip r:embed="rId4"/>
          <a:stretch>
            <a:fillRect/>
          </a:stretch>
        </p:blipFill>
        <p:spPr>
          <a:xfrm>
            <a:off x="8893810" y="3075600"/>
            <a:ext cx="2714625" cy="1809750"/>
          </a:xfrm>
          <a:prstGeom prst="rect">
            <a:avLst/>
          </a:prstGeom>
        </p:spPr>
      </p:pic>
      <p:pic>
        <p:nvPicPr>
          <p:cNvPr id="8" name="Imagen 7">
            <a:extLst>
              <a:ext uri="{FF2B5EF4-FFF2-40B4-BE49-F238E27FC236}">
                <a16:creationId xmlns:a16="http://schemas.microsoft.com/office/drawing/2014/main" id="{B91254E4-4079-2688-C72E-CD2F76427A0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2625" y="4951830"/>
            <a:ext cx="5715000" cy="1381125"/>
          </a:xfrm>
          <a:prstGeom prst="rect">
            <a:avLst/>
          </a:prstGeom>
          <a:noFill/>
        </p:spPr>
      </p:pic>
    </p:spTree>
    <p:extLst>
      <p:ext uri="{BB962C8B-B14F-4D97-AF65-F5344CB8AC3E}">
        <p14:creationId xmlns:p14="http://schemas.microsoft.com/office/powerpoint/2010/main" val="2077203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08ED4-2B3A-BEE5-353E-35AE3E7E07F6}"/>
              </a:ext>
            </a:extLst>
          </p:cNvPr>
          <p:cNvSpPr>
            <a:spLocks noGrp="1"/>
          </p:cNvSpPr>
          <p:nvPr>
            <p:ph type="title"/>
          </p:nvPr>
        </p:nvSpPr>
        <p:spPr>
          <a:xfrm>
            <a:off x="152400" y="484632"/>
            <a:ext cx="11831782" cy="817695"/>
          </a:xfrm>
        </p:spPr>
        <p:txBody>
          <a:bodyPr>
            <a:normAutofit fontScale="90000"/>
          </a:bodyPr>
          <a:lstStyle/>
          <a:p>
            <a:r>
              <a:rPr lang="es-ES" dirty="0"/>
              <a:t>Las funciones principales de esta capa se dividen en cuatro partes:</a:t>
            </a:r>
            <a:endParaRPr lang="es-GT" dirty="0"/>
          </a:p>
        </p:txBody>
      </p:sp>
      <p:sp>
        <p:nvSpPr>
          <p:cNvPr id="4" name="Marcador de contenido 3">
            <a:extLst>
              <a:ext uri="{FF2B5EF4-FFF2-40B4-BE49-F238E27FC236}">
                <a16:creationId xmlns:a16="http://schemas.microsoft.com/office/drawing/2014/main" id="{F4D662CA-9CEA-76C2-F0EF-C0AB189D3369}"/>
              </a:ext>
            </a:extLst>
          </p:cNvPr>
          <p:cNvSpPr txBox="1">
            <a:spLocks/>
          </p:cNvSpPr>
          <p:nvPr/>
        </p:nvSpPr>
        <p:spPr>
          <a:xfrm>
            <a:off x="152399" y="1521822"/>
            <a:ext cx="11305309" cy="4590289"/>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s-ES" sz="1800" dirty="0"/>
              <a:t>Direccionamiento: Es capaz de proporcionar un mecanismo para direccionar los datos a los equipos finales.</a:t>
            </a:r>
          </a:p>
          <a:p>
            <a:pPr marL="285750" indent="-285750">
              <a:buFont typeface="Arial" panose="020B0604020202020204" pitchFamily="34" charset="0"/>
              <a:buChar char="•"/>
            </a:pPr>
            <a:r>
              <a:rPr lang="es-ES" sz="1800" dirty="0"/>
              <a:t>Encapsulamiento: Agrega un encabezado o etiqueta que contiene la dirección de origen y destino de los datos.</a:t>
            </a:r>
          </a:p>
          <a:p>
            <a:pPr marL="285750" indent="-285750">
              <a:buFont typeface="Arial" panose="020B0604020202020204" pitchFamily="34" charset="0"/>
              <a:buChar char="•"/>
            </a:pPr>
            <a:r>
              <a:rPr lang="es-ES" sz="1800" dirty="0"/>
              <a:t>Enrutamiento: Proporciona un servicio que es capaz de dar la ruta mas rápida y eficaz para llegar a dirección final, teniendo en cuenta los protocolos con lo que el enrutador cuenta.</a:t>
            </a:r>
          </a:p>
          <a:p>
            <a:pPr marL="285750" indent="-285750">
              <a:buFont typeface="Arial" panose="020B0604020202020204" pitchFamily="34" charset="0"/>
              <a:buChar char="•"/>
            </a:pPr>
            <a:r>
              <a:rPr lang="es-ES" sz="1800" dirty="0"/>
              <a:t>Deseen capsula miento: Al igual que la encapsulación, esta parte se encarga de leer el encabezado del paquete recibido para verificar si su dirección de destino es la suya, en caso que no, lo vuelve a encapsular y lo manda por una ruta conocida.</a:t>
            </a:r>
          </a:p>
          <a:p>
            <a:pPr marL="285750" indent="-285750">
              <a:buFont typeface="Arial" panose="020B0604020202020204" pitchFamily="34" charset="0"/>
              <a:buChar char="•"/>
            </a:pPr>
            <a:r>
              <a:rPr lang="es-ES" sz="1800" dirty="0"/>
              <a:t>En esta capa son utilizadas las IP, ya que es el medio de comunicación por la cual se comunicara nuestro enrutador con Internet, existen dos versiones de IP (Protocolo de Internet), la IPv4 y la IPv6. Las limitaciones de las direcciones son de:</a:t>
            </a:r>
          </a:p>
          <a:p>
            <a:r>
              <a:rPr lang="es-ES" sz="1800" dirty="0"/>
              <a:t>Direcciones IPv4: 4,294,967,296 direcciones.</a:t>
            </a:r>
          </a:p>
          <a:p>
            <a:r>
              <a:rPr lang="es-ES" sz="1800" dirty="0"/>
              <a:t>Direcciones IPv6: 340,282,366,920,938,463,463,374,607,431,768,211,456 direcciones.</a:t>
            </a:r>
            <a:endParaRPr lang="es-GT" sz="1800" dirty="0"/>
          </a:p>
        </p:txBody>
      </p:sp>
    </p:spTree>
    <p:extLst>
      <p:ext uri="{BB962C8B-B14F-4D97-AF65-F5344CB8AC3E}">
        <p14:creationId xmlns:p14="http://schemas.microsoft.com/office/powerpoint/2010/main" val="2974170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DCD72C-5B46-B6FB-6A46-87C25E3441D5}"/>
              </a:ext>
            </a:extLst>
          </p:cNvPr>
          <p:cNvSpPr>
            <a:spLocks noGrp="1"/>
          </p:cNvSpPr>
          <p:nvPr>
            <p:ph type="title"/>
          </p:nvPr>
        </p:nvSpPr>
        <p:spPr/>
        <p:txBody>
          <a:bodyPr/>
          <a:lstStyle/>
          <a:p>
            <a:pPr algn="ctr"/>
            <a:r>
              <a:rPr lang="es-GT" dirty="0"/>
              <a:t>Gracias por atención </a:t>
            </a:r>
          </a:p>
        </p:txBody>
      </p:sp>
      <p:pic>
        <p:nvPicPr>
          <p:cNvPr id="8" name="Imagen 7">
            <a:extLst>
              <a:ext uri="{FF2B5EF4-FFF2-40B4-BE49-F238E27FC236}">
                <a16:creationId xmlns:a16="http://schemas.microsoft.com/office/drawing/2014/main" id="{864E2495-B861-C117-A88E-A12D8C457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183" y="2093976"/>
            <a:ext cx="6262997" cy="4225637"/>
          </a:xfrm>
          <a:prstGeom prst="rect">
            <a:avLst/>
          </a:prstGeom>
        </p:spPr>
      </p:pic>
    </p:spTree>
    <p:extLst>
      <p:ext uri="{BB962C8B-B14F-4D97-AF65-F5344CB8AC3E}">
        <p14:creationId xmlns:p14="http://schemas.microsoft.com/office/powerpoint/2010/main" val="614409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Letras en madera</Template>
  <TotalTime>393</TotalTime>
  <Words>825</Words>
  <Application>Microsoft Office PowerPoint</Application>
  <PresentationFormat>Panorámica</PresentationFormat>
  <Paragraphs>45</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Rockwell</vt:lpstr>
      <vt:lpstr>Rockwell Condensed</vt:lpstr>
      <vt:lpstr>Wingdings</vt:lpstr>
      <vt:lpstr>Letras en madera</vt:lpstr>
      <vt:lpstr>Modelo OSI</vt:lpstr>
      <vt:lpstr>¿Qué es el modelo OSI?</vt:lpstr>
      <vt:lpstr>1) Capa física u Nivel Físico</vt:lpstr>
      <vt:lpstr>Ejemplo Capa física u Nivel Físico</vt:lpstr>
      <vt:lpstr>2) Capa de enlace de datos u Nivel de Enlace de Datos</vt:lpstr>
      <vt:lpstr>Capa de enlace de datos u Nivel de Enlace de Datos</vt:lpstr>
      <vt:lpstr>3) Capa de red u Nivel de Red</vt:lpstr>
      <vt:lpstr>Las funciones principales de esta capa se dividen en cuatro partes:</vt:lpstr>
      <vt:lpstr>Gracias por atención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OSI</dc:title>
  <dc:creator>Joaquin Ramirez</dc:creator>
  <cp:lastModifiedBy>Joaquin Ramirez</cp:lastModifiedBy>
  <cp:revision>18</cp:revision>
  <dcterms:created xsi:type="dcterms:W3CDTF">2022-07-28T22:56:24Z</dcterms:created>
  <dcterms:modified xsi:type="dcterms:W3CDTF">2022-08-05T02:25:27Z</dcterms:modified>
</cp:coreProperties>
</file>