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3" r:id="rId8"/>
    <p:sldId id="262"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596614F-E08D-4C50-8534-1CCA0D8399E5}"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9FCD5-6280-4622-9A16-0AE8158315C7}" type="slidenum">
              <a:rPr lang="en-US" smtClean="0"/>
              <a:t>‹#›</a:t>
            </a:fld>
            <a:endParaRPr lang="en-US"/>
          </a:p>
        </p:txBody>
      </p:sp>
      <p:sp>
        <p:nvSpPr>
          <p:cNvPr id="13" name="Rectangle 12"/>
          <p:cNvSpPr/>
          <p:nvPr/>
        </p:nvSpPr>
        <p:spPr>
          <a:xfrm>
            <a:off x="0" y="-1"/>
            <a:ext cx="12192000" cy="4572001"/>
          </a:xfrm>
          <a:prstGeom prst="rect">
            <a:avLst/>
          </a:prstGeom>
          <a:blipFill dpi="0" rotWithShape="1">
            <a:blip r:embed="rId2">
              <a:duotone>
                <a:schemeClr val="accent1">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279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96614F-E08D-4C50-8534-1CCA0D8399E5}"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9FCD5-6280-4622-9A16-0AE8158315C7}" type="slidenum">
              <a:rPr lang="en-US" smtClean="0"/>
              <a:t>‹#›</a:t>
            </a:fld>
            <a:endParaRPr lang="en-US"/>
          </a:p>
        </p:txBody>
      </p:sp>
    </p:spTree>
    <p:extLst>
      <p:ext uri="{BB962C8B-B14F-4D97-AF65-F5344CB8AC3E}">
        <p14:creationId xmlns:p14="http://schemas.microsoft.com/office/powerpoint/2010/main" val="2921193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96614F-E08D-4C50-8534-1CCA0D8399E5}"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9FCD5-6280-4622-9A16-0AE8158315C7}"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444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96614F-E08D-4C50-8534-1CCA0D8399E5}"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9FCD5-6280-4622-9A16-0AE8158315C7}" type="slidenum">
              <a:rPr lang="en-US" smtClean="0"/>
              <a:t>‹#›</a:t>
            </a:fld>
            <a:endParaRPr lang="en-US"/>
          </a:p>
        </p:txBody>
      </p:sp>
    </p:spTree>
    <p:extLst>
      <p:ext uri="{BB962C8B-B14F-4D97-AF65-F5344CB8AC3E}">
        <p14:creationId xmlns:p14="http://schemas.microsoft.com/office/powerpoint/2010/main" val="1909082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96614F-E08D-4C50-8534-1CCA0D8399E5}"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9FCD5-6280-4622-9A16-0AE8158315C7}" type="slidenum">
              <a:rPr lang="en-US" smtClean="0"/>
              <a:t>‹#›</a:t>
            </a:fld>
            <a:endParaRPr lang="en-US"/>
          </a:p>
        </p:txBody>
      </p:sp>
      <p:sp>
        <p:nvSpPr>
          <p:cNvPr id="10" name="Rectangle 9"/>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046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596614F-E08D-4C50-8534-1CCA0D8399E5}" type="datetimeFigureOut">
              <a:rPr lang="en-US" smtClean="0"/>
              <a:t>6/23/2024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69FCD5-6280-4622-9A16-0AE8158315C7}" type="slidenum">
              <a:rPr lang="en-US" smtClean="0"/>
              <a:t>‹#›</a:t>
            </a:fld>
            <a:endParaRPr lang="en-US"/>
          </a:p>
        </p:txBody>
      </p:sp>
    </p:spTree>
    <p:extLst>
      <p:ext uri="{BB962C8B-B14F-4D97-AF65-F5344CB8AC3E}">
        <p14:creationId xmlns:p14="http://schemas.microsoft.com/office/powerpoint/2010/main" val="1336493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596614F-E08D-4C50-8534-1CCA0D8399E5}" type="datetimeFigureOut">
              <a:rPr lang="en-US" smtClean="0"/>
              <a:t>6/23/2024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69FCD5-6280-4622-9A16-0AE8158315C7}" type="slidenum">
              <a:rPr lang="en-US" smtClean="0"/>
              <a:t>‹#›</a:t>
            </a:fld>
            <a:endParaRPr lang="en-US"/>
          </a:p>
        </p:txBody>
      </p:sp>
    </p:spTree>
    <p:extLst>
      <p:ext uri="{BB962C8B-B14F-4D97-AF65-F5344CB8AC3E}">
        <p14:creationId xmlns:p14="http://schemas.microsoft.com/office/powerpoint/2010/main" val="426375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596614F-E08D-4C50-8534-1CCA0D8399E5}" type="datetimeFigureOut">
              <a:rPr lang="en-US" smtClean="0"/>
              <a:t>6/23/2024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69FCD5-6280-4622-9A16-0AE8158315C7}" type="slidenum">
              <a:rPr lang="en-US" smtClean="0"/>
              <a:t>‹#›</a:t>
            </a:fld>
            <a:endParaRPr lang="en-US"/>
          </a:p>
        </p:txBody>
      </p:sp>
    </p:spTree>
    <p:extLst>
      <p:ext uri="{BB962C8B-B14F-4D97-AF65-F5344CB8AC3E}">
        <p14:creationId xmlns:p14="http://schemas.microsoft.com/office/powerpoint/2010/main" val="565015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96614F-E08D-4C50-8534-1CCA0D8399E5}" type="datetimeFigureOut">
              <a:rPr lang="en-US" smtClean="0"/>
              <a:t>6/23/2024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69FCD5-6280-4622-9A16-0AE8158315C7}" type="slidenum">
              <a:rPr lang="en-US" smtClean="0"/>
              <a:t>‹#›</a:t>
            </a:fld>
            <a:endParaRPr lang="en-US"/>
          </a:p>
        </p:txBody>
      </p:sp>
    </p:spTree>
    <p:extLst>
      <p:ext uri="{BB962C8B-B14F-4D97-AF65-F5344CB8AC3E}">
        <p14:creationId xmlns:p14="http://schemas.microsoft.com/office/powerpoint/2010/main" val="2590516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596614F-E08D-4C50-8534-1CCA0D8399E5}" type="datetimeFigureOut">
              <a:rPr lang="en-US" smtClean="0"/>
              <a:t>6/23/2024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69FCD5-6280-4622-9A16-0AE8158315C7}" type="slidenum">
              <a:rPr lang="en-US" smtClean="0"/>
              <a:t>‹#›</a:t>
            </a:fld>
            <a:endParaRPr lang="en-US"/>
          </a:p>
        </p:txBody>
      </p:sp>
    </p:spTree>
    <p:extLst>
      <p:ext uri="{BB962C8B-B14F-4D97-AF65-F5344CB8AC3E}">
        <p14:creationId xmlns:p14="http://schemas.microsoft.com/office/powerpoint/2010/main" val="4141019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596614F-E08D-4C50-8534-1CCA0D8399E5}" type="datetimeFigureOut">
              <a:rPr lang="en-US" smtClean="0"/>
              <a:t>6/23/2024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69FCD5-6280-4622-9A16-0AE8158315C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8892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596614F-E08D-4C50-8534-1CCA0D8399E5}" type="datetimeFigureOut">
              <a:rPr lang="en-US" smtClean="0"/>
              <a:t>6/23/2024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E69FCD5-6280-4622-9A16-0AE8158315C7}"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540449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parmisit.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parmisit.com/support/training-center/articles/item/904-%d9%86%d9%82%d8%b4-%d9%81%d9%86%d8%a7%d9%88%d8%b1%db%8c-%d8%a7%d8%b7%d9%84%d8%a7%d8%b9%d8%a7%d8%aa-%d8%af%d8%b1-%d8%af%da%af%d8%b1%da%af%d9%88%d9%86%e2%80%8c-%d8%b3%d8%a7%d8%b2%db%8c-%d8%ad%d8%b3%d8%a7%d8%a8%d8%b1%d8%b3%db%8c/"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0982" y="3214463"/>
            <a:ext cx="7650018" cy="1463040"/>
          </a:xfrm>
        </p:spPr>
        <p:txBody>
          <a:bodyPr>
            <a:normAutofit/>
          </a:bodyPr>
          <a:lstStyle/>
          <a:p>
            <a:pPr rtl="1"/>
            <a:r>
              <a:rPr lang="fa-IR" sz="3200" dirty="0" smtClean="0">
                <a:solidFill>
                  <a:schemeClr val="bg1"/>
                </a:solidFill>
                <a:latin typeface="Adobe Arabic" panose="02040503050201020203" pitchFamily="18" charset="-78"/>
                <a:cs typeface="Adobe Arabic" panose="02040503050201020203" pitchFamily="18" charset="-78"/>
              </a:rPr>
              <a:t>عنوان:</a:t>
            </a:r>
            <a:r>
              <a:rPr lang="fa-IR" sz="3200" b="1" dirty="0">
                <a:solidFill>
                  <a:schemeClr val="bg1"/>
                </a:solidFill>
                <a:latin typeface="Adobe Arabic" panose="02040503050201020203" pitchFamily="18" charset="-78"/>
                <a:cs typeface="Adobe Arabic" panose="02040503050201020203" pitchFamily="18" charset="-78"/>
              </a:rPr>
              <a:t>هوش مصنوعی در حسابداری چیست؟</a:t>
            </a:r>
            <a:r>
              <a:rPr lang="fa-IR" sz="4800" b="1" dirty="0">
                <a:latin typeface="Adobe Arabic" panose="02040503050201020203" pitchFamily="18" charset="-78"/>
                <a:cs typeface="Adobe Arabic" panose="02040503050201020203" pitchFamily="18" charset="-78"/>
              </a:rPr>
              <a:t/>
            </a:r>
            <a:br>
              <a:rPr lang="fa-IR" sz="4800" b="1" dirty="0">
                <a:latin typeface="Adobe Arabic" panose="02040503050201020203" pitchFamily="18" charset="-78"/>
                <a:cs typeface="Adobe Arabic" panose="02040503050201020203" pitchFamily="18" charset="-78"/>
              </a:rPr>
            </a:br>
            <a:endParaRPr lang="en-US" sz="4800" dirty="0">
              <a:solidFill>
                <a:schemeClr val="bg1"/>
              </a:solidFill>
              <a:latin typeface="Adobe Arabic" panose="02040503050201020203" pitchFamily="18" charset="-78"/>
              <a:cs typeface="Adobe Arabic" panose="02040503050201020203" pitchFamily="18" charset="-78"/>
            </a:endParaRPr>
          </a:p>
        </p:txBody>
      </p:sp>
      <p:sp>
        <p:nvSpPr>
          <p:cNvPr id="3" name="Subtitle 2"/>
          <p:cNvSpPr>
            <a:spLocks noGrp="1"/>
          </p:cNvSpPr>
          <p:nvPr>
            <p:ph type="subTitle" idx="1"/>
          </p:nvPr>
        </p:nvSpPr>
        <p:spPr/>
        <p:txBody>
          <a:bodyPr/>
          <a:lstStyle/>
          <a:p>
            <a:pPr algn="r" rtl="1"/>
            <a:r>
              <a:rPr lang="fa-IR" dirty="0" smtClean="0"/>
              <a:t>ارائه دهنده:متین حسینی</a:t>
            </a:r>
            <a:endParaRPr lang="en-US" dirty="0"/>
          </a:p>
        </p:txBody>
      </p:sp>
      <p:pic>
        <p:nvPicPr>
          <p:cNvPr id="1026" name="Picture 2" descr="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10820" y="0"/>
            <a:ext cx="5943600" cy="276542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ubtitle 2"/>
          <p:cNvSpPr txBox="1">
            <a:spLocks/>
          </p:cNvSpPr>
          <p:nvPr/>
        </p:nvSpPr>
        <p:spPr>
          <a:xfrm>
            <a:off x="4985327" y="4960137"/>
            <a:ext cx="3200400" cy="1463040"/>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spcAft>
                <a:spcPts val="200"/>
              </a:spcAft>
              <a:buClr>
                <a:schemeClr val="accent1"/>
              </a:buClr>
              <a:buSzPct val="100000"/>
              <a:buFont typeface="Tw Cen MT" panose="020B0602020104020603" pitchFamily="34" charset="0"/>
              <a:buNone/>
              <a:defRPr sz="1800" kern="1200">
                <a:solidFill>
                  <a:schemeClr val="tx1">
                    <a:lumMod val="95000"/>
                    <a:lumOff val="5000"/>
                  </a:schemeClr>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9pPr>
          </a:lstStyle>
          <a:p>
            <a:pPr algn="r" rtl="1"/>
            <a:r>
              <a:rPr lang="fa-IR" dirty="0" smtClean="0"/>
              <a:t>نام استاد:خانم دکتر عصایی</a:t>
            </a:r>
            <a:endParaRPr lang="en-US" dirty="0"/>
          </a:p>
        </p:txBody>
      </p:sp>
    </p:spTree>
    <p:extLst>
      <p:ext uri="{BB962C8B-B14F-4D97-AF65-F5344CB8AC3E}">
        <p14:creationId xmlns:p14="http://schemas.microsoft.com/office/powerpoint/2010/main" val="1437471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پایان</a:t>
            </a:r>
            <a:endParaRPr lang="en-US" dirty="0"/>
          </a:p>
        </p:txBody>
      </p:sp>
    </p:spTree>
    <p:extLst>
      <p:ext uri="{BB962C8B-B14F-4D97-AF65-F5344CB8AC3E}">
        <p14:creationId xmlns:p14="http://schemas.microsoft.com/office/powerpoint/2010/main" val="18966277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214" y="1470587"/>
            <a:ext cx="9720072" cy="808156"/>
          </a:xfrm>
        </p:spPr>
        <p:txBody>
          <a:bodyPr>
            <a:normAutofit fontScale="90000"/>
          </a:bodyPr>
          <a:lstStyle/>
          <a:p>
            <a:pPr algn="r" rtl="1"/>
            <a:r>
              <a:rPr lang="fa-IR" b="1" dirty="0"/>
              <a:t>هوش مصنوعی در حسابداری چیست</a:t>
            </a:r>
            <a:r>
              <a:rPr lang="fa-IR" b="1" dirty="0" smtClean="0"/>
              <a:t>؟</a:t>
            </a:r>
            <a:br>
              <a:rPr lang="fa-IR" b="1" dirty="0" smtClean="0"/>
            </a:br>
            <a:r>
              <a:rPr lang="fa-IR" b="1" dirty="0"/>
              <a:t/>
            </a:r>
            <a:br>
              <a:rPr lang="fa-IR" b="1"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315" y="1990779"/>
            <a:ext cx="5031013" cy="4476750"/>
          </a:xfrm>
          <a:prstGeom prst="rect">
            <a:avLst/>
          </a:prstGeom>
          <a:ln>
            <a:noFill/>
          </a:ln>
          <a:effectLst>
            <a:softEdge rad="112500"/>
          </a:effectLst>
        </p:spPr>
      </p:pic>
      <p:sp>
        <p:nvSpPr>
          <p:cNvPr id="5" name="Rectangle 4"/>
          <p:cNvSpPr/>
          <p:nvPr/>
        </p:nvSpPr>
        <p:spPr>
          <a:xfrm>
            <a:off x="6527328" y="1990779"/>
            <a:ext cx="5156672" cy="3785652"/>
          </a:xfrm>
          <a:prstGeom prst="rect">
            <a:avLst/>
          </a:prstGeom>
        </p:spPr>
        <p:txBody>
          <a:bodyPr wrap="square">
            <a:spAutoFit/>
          </a:bodyPr>
          <a:lstStyle/>
          <a:p>
            <a:pPr algn="r" rtl="1"/>
            <a:r>
              <a:rPr lang="fa-IR" sz="2000" dirty="0">
                <a:latin typeface="IranSansWeb_FaNum"/>
              </a:rPr>
              <a:t>هوش مصنوعی </a:t>
            </a:r>
            <a:r>
              <a:rPr lang="fa-IR" sz="2000" dirty="0" smtClean="0">
                <a:latin typeface="IranSansWeb_FaNum"/>
              </a:rPr>
              <a:t>به </a:t>
            </a:r>
            <a:r>
              <a:rPr lang="fa-IR" sz="2000" dirty="0">
                <a:latin typeface="IranSansWeb_FaNum"/>
              </a:rPr>
              <a:t>خصوص در حسابداری به بخشی اساسی در زندگی روزمره ما تبدیل شده است. در حالیکه </a:t>
            </a:r>
            <a:r>
              <a:rPr lang="fa-IR" sz="2000" b="1" dirty="0">
                <a:latin typeface="IranSansWeb_FaNum"/>
              </a:rPr>
              <a:t>هوش مصنوعی در حسابداری پتانسیل بسیار زیادی برای جایگزینی وظایف دستی دارد، یک حسابدار فرصت بیشتری برای نوآوری و خلاقیت به جای انجام کارهای جانبی خواهد داشت.</a:t>
            </a:r>
            <a:r>
              <a:rPr lang="fa-IR" sz="2000" dirty="0">
                <a:latin typeface="IranSansWeb_FaNum"/>
              </a:rPr>
              <a:t> این ایده که «ربات‌ها در آینده در شغل های حسابداری به کمک ما می‌آیند» دور از واقعیت نیست. گفته می‌شود، حسابداری در حال تغییر است. سوال بسیار مهم این است که چگونه هوش مصنوعی، حسابداری را تغییر می‌دهد، چگونه نوآوری هوش مصنوعی می‌تواند مشاغل حسابداری را تغییر دهد و حسابداران برای پیشرفت این انقلاب دیجیتالی چه کاری باید انجام دهند</a:t>
            </a:r>
            <a:r>
              <a:rPr lang="fa-IR" sz="2000" dirty="0" smtClean="0">
                <a:latin typeface="IranSansWeb_FaNum"/>
              </a:rPr>
              <a:t>.</a:t>
            </a:r>
            <a:endParaRPr lang="en-US" sz="2000" dirty="0"/>
          </a:p>
        </p:txBody>
      </p:sp>
    </p:spTree>
    <p:extLst>
      <p:ext uri="{BB962C8B-B14F-4D97-AF65-F5344CB8AC3E}">
        <p14:creationId xmlns:p14="http://schemas.microsoft.com/office/powerpoint/2010/main" val="3424834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0514" y="474345"/>
            <a:ext cx="10856686" cy="6370975"/>
          </a:xfrm>
          <a:prstGeom prst="rect">
            <a:avLst/>
          </a:prstGeom>
        </p:spPr>
        <p:txBody>
          <a:bodyPr wrap="square">
            <a:spAutoFit/>
          </a:bodyPr>
          <a:lstStyle/>
          <a:p>
            <a:pPr algn="r" rtl="1"/>
            <a:r>
              <a:rPr lang="fa-IR" sz="2400" b="1" dirty="0">
                <a:latin typeface="IranSansWeb_FaNum"/>
              </a:rPr>
              <a:t>مفهوم هوش مصنوعی در حسابداری چیست؟</a:t>
            </a:r>
          </a:p>
          <a:p>
            <a:pPr algn="r" rtl="1"/>
            <a:r>
              <a:rPr lang="en-US" sz="2400" dirty="0">
                <a:latin typeface="IranSansWeb_FaNum"/>
              </a:rPr>
              <a:t>Artificial intelligence in accounting </a:t>
            </a:r>
            <a:r>
              <a:rPr lang="fa-IR" sz="2400" dirty="0">
                <a:latin typeface="IranSansWeb_FaNum"/>
              </a:rPr>
              <a:t>در درجه اول مربوط به داده‌ها و اتوماسیون است. فناوری‌ و برنامه‌های مبتنی بر هوش مصنوعی روش‌های جدیدی را در مورد تجزیه و تحلیل داده‌ها برای حسابداری انجام می‌دهد. همانطور که بسیاری از امور حسابداری و مالی توسط فناوری پشتیبانی می‌شوند، داده‌ها گسترده‌تر می‌شوند و دسترسی سریع و درک آن یک مزیت کلیدی است که </a:t>
            </a:r>
            <a:r>
              <a:rPr lang="en-US" sz="2400" dirty="0">
                <a:latin typeface="IranSansWeb_FaNum"/>
              </a:rPr>
              <a:t>AI </a:t>
            </a:r>
            <a:r>
              <a:rPr lang="fa-IR" sz="2400" dirty="0">
                <a:latin typeface="IranSansWeb_FaNum"/>
              </a:rPr>
              <a:t>آن را انجام می دهد.</a:t>
            </a:r>
            <a:br>
              <a:rPr lang="fa-IR" sz="2400" dirty="0">
                <a:latin typeface="IranSansWeb_FaNum"/>
              </a:rPr>
            </a:br>
            <a:r>
              <a:rPr lang="fa-IR" sz="2400" dirty="0">
                <a:latin typeface="IranSansWeb_FaNum"/>
              </a:rPr>
              <a:t>با وجود پیچیدگی داده‌ها، هوش مصنوعی در </a:t>
            </a:r>
            <a:r>
              <a:rPr lang="fa-IR" sz="2400" dirty="0">
                <a:latin typeface="IranSansWeb_FaNum"/>
                <a:hlinkClick r:id="rId2"/>
              </a:rPr>
              <a:t>برنامه حسابداری</a:t>
            </a:r>
            <a:r>
              <a:rPr lang="fa-IR" sz="2400" dirty="0">
                <a:latin typeface="IranSansWeb_FaNum"/>
              </a:rPr>
              <a:t> می‌تواند فرآیندهای حسابرسی و مالی را به خوبی انجام دهد، در وقت صرفه جویی کند و خطر خطای انسانی را در این فرآیندهای مهم به صورت چشمگیری کاهش دهد.</a:t>
            </a:r>
            <a:br>
              <a:rPr lang="fa-IR" sz="2400" dirty="0">
                <a:latin typeface="IranSansWeb_FaNum"/>
              </a:rPr>
            </a:br>
            <a:endParaRPr lang="fa-IR" sz="2400" dirty="0">
              <a:latin typeface="IranSansWeb_FaNum"/>
            </a:endParaRPr>
          </a:p>
          <a:p>
            <a:pPr algn="r" rtl="1"/>
            <a:r>
              <a:rPr lang="fa-IR" sz="2400" b="1" dirty="0">
                <a:latin typeface="IranSansWeb_FaNum"/>
              </a:rPr>
              <a:t>ایجاد شغل توسط هوش مصنوعی در حسابداری</a:t>
            </a:r>
          </a:p>
          <a:p>
            <a:pPr algn="r" rtl="1"/>
            <a:r>
              <a:rPr lang="fa-IR" sz="2400" dirty="0">
                <a:latin typeface="IranSansWeb_FaNum"/>
              </a:rPr>
              <a:t>مجمع جهانی اقتصاد (</a:t>
            </a:r>
            <a:r>
              <a:rPr lang="en-US" sz="2400" dirty="0">
                <a:latin typeface="IranSansWeb_FaNum"/>
              </a:rPr>
              <a:t>WEF) </a:t>
            </a:r>
            <a:r>
              <a:rPr lang="fa-IR" sz="2400" dirty="0">
                <a:latin typeface="IranSansWeb_FaNum"/>
              </a:rPr>
              <a:t>گزارش‌های متعددی را منتشر کرده است که پیش بینی می‌کند </a:t>
            </a:r>
            <a:r>
              <a:rPr lang="en-US" sz="2400" dirty="0">
                <a:latin typeface="IranSansWeb_FaNum"/>
              </a:rPr>
              <a:t>AI </a:t>
            </a:r>
            <a:r>
              <a:rPr lang="fa-IR" sz="2400" dirty="0">
                <a:latin typeface="IranSansWeb_FaNum"/>
              </a:rPr>
              <a:t>چگونه بر مشاغل در سراسر جهان تأثیر می‌گذارد. در واقع، تحلیلگران پیش‌بینی می‌کنند که اتوماسیون منجر به افزایش 58 میلیون شغل می‌شود که دو سوم آن‌ها دارای مهارت بالایی هستند.</a:t>
            </a:r>
            <a:br>
              <a:rPr lang="fa-IR" sz="2400" dirty="0">
                <a:latin typeface="IranSansWeb_FaNum"/>
              </a:rPr>
            </a:br>
            <a:r>
              <a:rPr lang="fa-IR" sz="2400" dirty="0">
                <a:latin typeface="IranSansWeb_FaNum"/>
              </a:rPr>
              <a:t>آنها تغییر شرایط فعلی را با زمان‌های مشابه در گذشته مقایسه می‌کنند. به عنوان مثال، نسبت به زمان‌های گذشته‌، مشاغل حسابداری به سرعت تغییر کردند. با وجود ترس از راه‌اندازی شرکت اینتویت </a:t>
            </a:r>
            <a:r>
              <a:rPr lang="en-US" sz="2400" dirty="0">
                <a:latin typeface="IranSansWeb_FaNum"/>
              </a:rPr>
              <a:t>Intuit </a:t>
            </a:r>
            <a:r>
              <a:rPr lang="fa-IR" sz="2400" dirty="0">
                <a:latin typeface="IranSansWeb_FaNum"/>
              </a:rPr>
              <a:t>در سال 1983 و مایکروسافت اکسل در سال 1985، این دو شرکت باعث بیکاری حسابداران انسانی نشدند. در عوض، این حوزه در طول یک دهه 75 درصد رشد کرد.</a:t>
            </a:r>
            <a:endParaRPr lang="fa-IR" sz="2400" b="0" i="0" dirty="0">
              <a:effectLst/>
              <a:latin typeface="IranSansWeb_FaNum"/>
            </a:endParaRPr>
          </a:p>
        </p:txBody>
      </p:sp>
    </p:spTree>
    <p:extLst>
      <p:ext uri="{BB962C8B-B14F-4D97-AF65-F5344CB8AC3E}">
        <p14:creationId xmlns:p14="http://schemas.microsoft.com/office/powerpoint/2010/main" val="36125639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887984"/>
            <a:ext cx="9720072" cy="1499616"/>
          </a:xfrm>
        </p:spPr>
        <p:txBody>
          <a:bodyPr/>
          <a:lstStyle/>
          <a:p>
            <a:r>
              <a:rPr lang="fa-IR" b="1" dirty="0"/>
              <a:t>مزایای هوش مصنوعی برای حسابداری</a:t>
            </a:r>
            <a:br>
              <a:rPr lang="fa-IR" b="1"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4128" y="2387600"/>
            <a:ext cx="5347643" cy="4022725"/>
          </a:xfrm>
        </p:spPr>
      </p:pic>
      <p:sp>
        <p:nvSpPr>
          <p:cNvPr id="6" name="Rectangle 5"/>
          <p:cNvSpPr/>
          <p:nvPr/>
        </p:nvSpPr>
        <p:spPr>
          <a:xfrm>
            <a:off x="6096000" y="2284949"/>
            <a:ext cx="6096000" cy="4154984"/>
          </a:xfrm>
          <a:prstGeom prst="rect">
            <a:avLst/>
          </a:prstGeom>
        </p:spPr>
        <p:txBody>
          <a:bodyPr>
            <a:spAutoFit/>
          </a:bodyPr>
          <a:lstStyle/>
          <a:p>
            <a:pPr algn="r" rtl="1" fontAlgn="base">
              <a:buFont typeface="Arial" panose="020B0604020202020204" pitchFamily="34" charset="0"/>
              <a:buChar char="•"/>
            </a:pPr>
            <a:r>
              <a:rPr lang="fa-IR" sz="1200" dirty="0">
                <a:latin typeface="IranSansWeb_FaNum"/>
              </a:rPr>
              <a:t>وارد کردن و تطبیق داده‌ها</a:t>
            </a:r>
          </a:p>
          <a:p>
            <a:pPr algn="r" rtl="1" fontAlgn="base">
              <a:buFont typeface="Arial" panose="020B0604020202020204" pitchFamily="34" charset="0"/>
              <a:buChar char="•"/>
            </a:pPr>
            <a:r>
              <a:rPr lang="fa-IR" sz="1200" dirty="0">
                <a:latin typeface="IranSansWeb_FaNum"/>
              </a:rPr>
              <a:t>تطبیق رسید</a:t>
            </a:r>
          </a:p>
          <a:p>
            <a:pPr algn="r" rtl="1" fontAlgn="base">
              <a:buFont typeface="Arial" panose="020B0604020202020204" pitchFamily="34" charset="0"/>
              <a:buChar char="•"/>
            </a:pPr>
            <a:r>
              <a:rPr lang="fa-IR" sz="1200" dirty="0">
                <a:latin typeface="IranSansWeb_FaNum"/>
              </a:rPr>
              <a:t>ایجاد و ارسال فاکتور</a:t>
            </a:r>
            <a:br>
              <a:rPr lang="fa-IR" sz="1200" dirty="0">
                <a:latin typeface="IranSansWeb_FaNum"/>
              </a:rPr>
            </a:br>
            <a:endParaRPr lang="fa-IR" sz="1200" dirty="0">
              <a:latin typeface="IranSansWeb_FaNum"/>
            </a:endParaRPr>
          </a:p>
          <a:p>
            <a:pPr algn="r" rtl="1" fontAlgn="base">
              <a:buFont typeface="Arial" panose="020B0604020202020204" pitchFamily="34" charset="0"/>
              <a:buChar char="•"/>
            </a:pPr>
            <a:r>
              <a:rPr lang="fa-IR" sz="1200" dirty="0">
                <a:latin typeface="IranSansWeb_FaNum"/>
              </a:rPr>
              <a:t>گزارش هزینه‌ها</a:t>
            </a:r>
            <a:br>
              <a:rPr lang="fa-IR" sz="1200" dirty="0">
                <a:latin typeface="IranSansWeb_FaNum"/>
              </a:rPr>
            </a:br>
            <a:endParaRPr lang="fa-IR" sz="1200" dirty="0">
              <a:latin typeface="IranSansWeb_FaNum"/>
            </a:endParaRPr>
          </a:p>
          <a:p>
            <a:pPr algn="r" rtl="1" fontAlgn="base">
              <a:buFont typeface="Arial" panose="020B0604020202020204" pitchFamily="34" charset="0"/>
              <a:buChar char="•"/>
            </a:pPr>
            <a:r>
              <a:rPr lang="fa-IR" sz="1200" dirty="0">
                <a:latin typeface="IranSansWeb_FaNum"/>
              </a:rPr>
              <a:t>پیگیری تغییرات قیمت</a:t>
            </a:r>
            <a:br>
              <a:rPr lang="fa-IR" sz="1200" dirty="0">
                <a:latin typeface="IranSansWeb_FaNum"/>
              </a:rPr>
            </a:br>
            <a:endParaRPr lang="fa-IR" sz="1200" dirty="0">
              <a:latin typeface="IranSansWeb_FaNum"/>
            </a:endParaRPr>
          </a:p>
          <a:p>
            <a:pPr algn="r" rtl="1" fontAlgn="base">
              <a:buFont typeface="Arial" panose="020B0604020202020204" pitchFamily="34" charset="0"/>
              <a:buChar char="•"/>
            </a:pPr>
            <a:r>
              <a:rPr lang="fa-IR" sz="1200" dirty="0">
                <a:latin typeface="IranSansWeb_FaNum"/>
              </a:rPr>
              <a:t>تطبیق حساب</a:t>
            </a:r>
            <a:br>
              <a:rPr lang="fa-IR" sz="1200" dirty="0">
                <a:latin typeface="IranSansWeb_FaNum"/>
              </a:rPr>
            </a:br>
            <a:endParaRPr lang="fa-IR" sz="1200" dirty="0">
              <a:latin typeface="IranSansWeb_FaNum"/>
            </a:endParaRPr>
          </a:p>
          <a:p>
            <a:pPr algn="r" rtl="1" fontAlgn="base">
              <a:buFont typeface="Arial" panose="020B0604020202020204" pitchFamily="34" charset="0"/>
              <a:buChar char="•"/>
            </a:pPr>
            <a:r>
              <a:rPr lang="fa-IR" sz="1200" dirty="0">
                <a:latin typeface="IranSansWeb_FaNum"/>
              </a:rPr>
              <a:t>مرتب سازی معاملات</a:t>
            </a:r>
            <a:br>
              <a:rPr lang="fa-IR" sz="1200" dirty="0">
                <a:latin typeface="IranSansWeb_FaNum"/>
              </a:rPr>
            </a:br>
            <a:endParaRPr lang="fa-IR" sz="1200" dirty="0">
              <a:latin typeface="IranSansWeb_FaNum"/>
            </a:endParaRPr>
          </a:p>
          <a:p>
            <a:pPr algn="r" rtl="1" fontAlgn="base">
              <a:buFont typeface="Arial" panose="020B0604020202020204" pitchFamily="34" charset="0"/>
              <a:buChar char="•"/>
            </a:pPr>
            <a:r>
              <a:rPr lang="fa-IR" sz="1200" dirty="0">
                <a:latin typeface="IranSansWeb_FaNum"/>
              </a:rPr>
              <a:t>ثبت و گزارش داده‌ها</a:t>
            </a:r>
            <a:br>
              <a:rPr lang="fa-IR" sz="1200" dirty="0">
                <a:latin typeface="IranSansWeb_FaNum"/>
              </a:rPr>
            </a:br>
            <a:endParaRPr lang="fa-IR" sz="1200" dirty="0">
              <a:latin typeface="IranSansWeb_FaNum"/>
            </a:endParaRPr>
          </a:p>
          <a:p>
            <a:pPr algn="r" rtl="1" fontAlgn="base">
              <a:buFont typeface="Arial" panose="020B0604020202020204" pitchFamily="34" charset="0"/>
              <a:buChar char="•"/>
            </a:pPr>
            <a:r>
              <a:rPr lang="fa-IR" sz="1200" dirty="0">
                <a:latin typeface="IranSansWeb_FaNum"/>
              </a:rPr>
              <a:t>هوش مصنوعی بر اساس الگوریتم‌هایی ساخته شده که خطای انسانی ندارد و دارای قابلیت کار شبانه روزی است.</a:t>
            </a:r>
            <a:br>
              <a:rPr lang="fa-IR" sz="1200" dirty="0">
                <a:latin typeface="IranSansWeb_FaNum"/>
              </a:rPr>
            </a:br>
            <a:endParaRPr lang="fa-IR" sz="1200" dirty="0">
              <a:latin typeface="IranSansWeb_FaNum"/>
            </a:endParaRPr>
          </a:p>
          <a:p>
            <a:pPr algn="r" rtl="1"/>
            <a:r>
              <a:rPr lang="fa-IR" sz="1200" b="1" dirty="0">
                <a:latin typeface="IranSansWeb_FaNum"/>
              </a:rPr>
              <a:t>سه مورد از مزایایی که به عقیده  کارشناسان، هوش مصنوعی به حسابداران ارائه می کند عبارتند از:</a:t>
            </a:r>
            <a:endParaRPr lang="fa-IR" sz="1200" dirty="0">
              <a:latin typeface="IranSansWeb_FaNum"/>
            </a:endParaRPr>
          </a:p>
          <a:p>
            <a:pPr algn="r" rtl="1" fontAlgn="base">
              <a:buFont typeface="Arial" panose="020B0604020202020204" pitchFamily="34" charset="0"/>
              <a:buChar char="•"/>
            </a:pPr>
            <a:r>
              <a:rPr lang="fa-IR" sz="1200" b="1" dirty="0">
                <a:latin typeface="IranSansWeb_FaNum"/>
              </a:rPr>
              <a:t>حسابداری نامرئی</a:t>
            </a:r>
            <a:r>
              <a:rPr lang="fa-IR" sz="1200" dirty="0">
                <a:latin typeface="IranSansWeb_FaNum"/>
              </a:rPr>
              <a:t>: عملکردی برای حسابداران انسانی ایجاد می‌شود تا کمتر درگیر استراتژی‌های حسابداری شوند.</a:t>
            </a:r>
          </a:p>
          <a:p>
            <a:pPr algn="r" rtl="1" fontAlgn="base">
              <a:buFont typeface="Arial" panose="020B0604020202020204" pitchFamily="34" charset="0"/>
              <a:buChar char="•"/>
            </a:pPr>
            <a:r>
              <a:rPr lang="fa-IR" sz="1200" b="1" dirty="0">
                <a:latin typeface="IranSansWeb_FaNum"/>
              </a:rPr>
              <a:t>حسابرسی مستمر</a:t>
            </a:r>
            <a:r>
              <a:rPr lang="fa-IR" sz="1200" dirty="0">
                <a:latin typeface="IranSansWeb_FaNum"/>
              </a:rPr>
              <a:t>: حسابرسی‌ بدون وقفه و با دقت</a:t>
            </a:r>
          </a:p>
          <a:p>
            <a:pPr algn="r" rtl="1" fontAlgn="base">
              <a:buFont typeface="Arial" panose="020B0604020202020204" pitchFamily="34" charset="0"/>
              <a:buChar char="•"/>
            </a:pPr>
            <a:r>
              <a:rPr lang="fa-IR" sz="1200" b="1" dirty="0">
                <a:latin typeface="IranSansWeb_FaNum"/>
              </a:rPr>
              <a:t>نگاه فعال</a:t>
            </a:r>
            <a:r>
              <a:rPr lang="fa-IR" sz="1200" dirty="0">
                <a:latin typeface="IranSansWeb_FaNum"/>
              </a:rPr>
              <a:t>: مدیران و رهبران حسابداری می‌توانند در هر زمانی به امور مالی خود دسترسی پیدا کنند.</a:t>
            </a:r>
            <a:br>
              <a:rPr lang="fa-IR" sz="1200" dirty="0">
                <a:latin typeface="IranSansWeb_FaNum"/>
              </a:rPr>
            </a:br>
            <a:r>
              <a:rPr lang="fa-IR" sz="1200" dirty="0">
                <a:latin typeface="IranSansWeb_FaNum"/>
              </a:rPr>
              <a:t>البته، </a:t>
            </a:r>
            <a:r>
              <a:rPr lang="en-US" sz="1200" dirty="0">
                <a:latin typeface="IranSansWeb_FaNum"/>
              </a:rPr>
              <a:t>CMA </a:t>
            </a:r>
            <a:r>
              <a:rPr lang="fa-IR" sz="1200" dirty="0">
                <a:latin typeface="IranSansWeb_FaNum"/>
              </a:rPr>
              <a:t>ها، </a:t>
            </a:r>
            <a:r>
              <a:rPr lang="en-US" sz="1200" dirty="0">
                <a:latin typeface="IranSansWeb_FaNum"/>
              </a:rPr>
              <a:t>CPA </a:t>
            </a:r>
            <a:r>
              <a:rPr lang="fa-IR" sz="1200" dirty="0">
                <a:latin typeface="IranSansWeb_FaNum"/>
              </a:rPr>
              <a:t>ها، </a:t>
            </a:r>
            <a:r>
              <a:rPr lang="en-US" sz="1200" dirty="0">
                <a:latin typeface="IranSansWeb_FaNum"/>
              </a:rPr>
              <a:t>CFO/</a:t>
            </a:r>
            <a:r>
              <a:rPr lang="en-US" sz="1200" dirty="0" err="1">
                <a:latin typeface="IranSansWeb_FaNum"/>
              </a:rPr>
              <a:t>vCFO</a:t>
            </a:r>
            <a:r>
              <a:rPr lang="en-US" sz="1200" dirty="0">
                <a:latin typeface="IranSansWeb_FaNum"/>
              </a:rPr>
              <a:t> </a:t>
            </a:r>
            <a:r>
              <a:rPr lang="fa-IR" sz="1200" dirty="0">
                <a:latin typeface="IranSansWeb_FaNum"/>
              </a:rPr>
              <a:t>ها و دیگر متخصصان حسابداری معتبر با تدبیر تصمیماتی می‌گیرند که در نتیجه حسابداران بیشتر از هوش مصنوعی استفاده کنند.</a:t>
            </a:r>
            <a:endParaRPr lang="fa-IR" sz="1200" b="0" i="0" dirty="0">
              <a:effectLst/>
              <a:latin typeface="IranSansWeb_FaNum"/>
            </a:endParaRPr>
          </a:p>
        </p:txBody>
      </p:sp>
    </p:spTree>
    <p:extLst>
      <p:ext uri="{BB962C8B-B14F-4D97-AF65-F5344CB8AC3E}">
        <p14:creationId xmlns:p14="http://schemas.microsoft.com/office/powerpoint/2010/main" val="29433893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85371" y="1166843"/>
            <a:ext cx="10929258" cy="4524315"/>
          </a:xfrm>
          <a:prstGeom prst="rect">
            <a:avLst/>
          </a:prstGeom>
        </p:spPr>
        <p:txBody>
          <a:bodyPr wrap="square">
            <a:spAutoFit/>
          </a:bodyPr>
          <a:lstStyle/>
          <a:p>
            <a:pPr algn="r" rtl="1"/>
            <a:r>
              <a:rPr lang="fa-IR" sz="2400" b="1" dirty="0">
                <a:latin typeface="IranSansWeb_FaNum"/>
              </a:rPr>
              <a:t>حسابداری هوش </a:t>
            </a:r>
            <a:r>
              <a:rPr lang="fa-IR" sz="2400" b="1" dirty="0" smtClean="0">
                <a:latin typeface="IranSansWeb_FaNum"/>
              </a:rPr>
              <a:t>مصنوعی:</a:t>
            </a:r>
            <a:endParaRPr lang="fa-IR" sz="2400" b="1" dirty="0">
              <a:latin typeface="IranSansWeb_FaNum"/>
            </a:endParaRPr>
          </a:p>
          <a:p>
            <a:pPr algn="r" rtl="1"/>
            <a:r>
              <a:rPr lang="en-US" sz="2400" dirty="0">
                <a:latin typeface="IranSansWeb_FaNum"/>
              </a:rPr>
              <a:t>AI </a:t>
            </a:r>
            <a:r>
              <a:rPr lang="fa-IR" sz="2400" dirty="0">
                <a:latin typeface="IranSansWeb_FaNum"/>
              </a:rPr>
              <a:t>بهترین جایگزین وظایف دستی و کاهش کارهای تکراری است، ولی با این حال هنوز هم  بسیاری از منابع انسانی حسابدار در این حوزه وجود دارند.</a:t>
            </a:r>
            <a:br>
              <a:rPr lang="fa-IR" sz="2400" dirty="0">
                <a:latin typeface="IranSansWeb_FaNum"/>
              </a:rPr>
            </a:br>
            <a:r>
              <a:rPr lang="fa-IR" sz="2400" dirty="0">
                <a:latin typeface="IranSansWeb_FaNum"/>
              </a:rPr>
              <a:t>بنابراین، این سوال پیش می‌آید که </a:t>
            </a:r>
            <a:r>
              <a:rPr lang="fa-IR" sz="2400" b="1" dirty="0">
                <a:latin typeface="IranSansWeb_FaNum"/>
              </a:rPr>
              <a:t>آیا هوش مصنوعی جایگزین حسابداران خواهد شد؟</a:t>
            </a:r>
            <a:r>
              <a:rPr lang="fa-IR" sz="2400" dirty="0">
                <a:latin typeface="IranSansWeb_FaNum"/>
              </a:rPr>
              <a:t/>
            </a:r>
            <a:br>
              <a:rPr lang="fa-IR" sz="2400" dirty="0">
                <a:latin typeface="IranSansWeb_FaNum"/>
              </a:rPr>
            </a:br>
            <a:r>
              <a:rPr lang="fa-IR" sz="2400" dirty="0">
                <a:latin typeface="IranSansWeb_FaNum"/>
              </a:rPr>
              <a:t>از برخی جهات، مشاغلی که امروزه توسط یک حسابدار معمولی در یک تجارت یا شرکت انجام می‌شود، می توانند با هوش مصنوعی در حسابداری جایگزین شوند، اما این بدان معنا نیست که حسابداران جایگزین می‌شوند، فقط ممکن است شغل آن‌ها تغییر کند. به عنوان مثال </a:t>
            </a:r>
            <a:r>
              <a:rPr lang="en-US" sz="2400" dirty="0" err="1">
                <a:latin typeface="IranSansWeb_FaNum"/>
              </a:rPr>
              <a:t>Zeni</a:t>
            </a:r>
            <a:r>
              <a:rPr lang="en-US" sz="2400" dirty="0">
                <a:latin typeface="IranSansWeb_FaNum"/>
              </a:rPr>
              <a:t>، </a:t>
            </a:r>
            <a:r>
              <a:rPr lang="fa-IR" sz="2400" dirty="0">
                <a:latin typeface="IranSansWeb_FaNum"/>
              </a:rPr>
              <a:t>یک استارت‌آپ است که 13.5 میلیون دلار برای حسابداری خودکار با استفاده از </a:t>
            </a:r>
            <a:r>
              <a:rPr lang="en-US" sz="2400" dirty="0">
                <a:latin typeface="IranSansWeb_FaNum"/>
              </a:rPr>
              <a:t>Artificial intelligence in accounting </a:t>
            </a:r>
            <a:r>
              <a:rPr lang="fa-IR" sz="2400" dirty="0">
                <a:latin typeface="IranSansWeb_FaNum"/>
              </a:rPr>
              <a:t>کسب می‌کند. آن‌ها راه حل مبتنی بر هوش مصنوعی خود را “دربان مالی” می‌نامند و هدف آن‌ها ارائه خدمات به استارت آپ‌ها یا سایر مدل‌های تجاری با منابع ناب است. این می‌تواند یک معیار صرفه جویی در هزینه‌ها باشد و تعداد ساعات دفترداری که یک شرکت باید برای آن هزینه کند را کاهش دهد. اگرچه ممکن است این مثال خوبی برای اینکه چگونه هوش مصنوعی می‌تواند جایگزین حسابداران شود باشد، اما این پایان ماجرا نیست.</a:t>
            </a:r>
            <a:endParaRPr lang="fa-IR" sz="2400" b="0" i="0" dirty="0">
              <a:effectLst/>
              <a:latin typeface="IranSansWeb_FaNum"/>
            </a:endParaRPr>
          </a:p>
        </p:txBody>
      </p:sp>
    </p:spTree>
    <p:extLst>
      <p:ext uri="{BB962C8B-B14F-4D97-AF65-F5344CB8AC3E}">
        <p14:creationId xmlns:p14="http://schemas.microsoft.com/office/powerpoint/2010/main" val="13194012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57" y="828221"/>
            <a:ext cx="4912214" cy="5500008"/>
          </a:xfrm>
          <a:prstGeom prst="rect">
            <a:avLst/>
          </a:prstGeom>
        </p:spPr>
      </p:pic>
      <p:sp>
        <p:nvSpPr>
          <p:cNvPr id="5" name="Rectangle 4"/>
          <p:cNvSpPr/>
          <p:nvPr/>
        </p:nvSpPr>
        <p:spPr>
          <a:xfrm>
            <a:off x="6096000" y="828221"/>
            <a:ext cx="5689600" cy="5016758"/>
          </a:xfrm>
          <a:prstGeom prst="rect">
            <a:avLst/>
          </a:prstGeom>
        </p:spPr>
        <p:txBody>
          <a:bodyPr wrap="square">
            <a:spAutoFit/>
          </a:bodyPr>
          <a:lstStyle/>
          <a:p>
            <a:pPr algn="r" rtl="1" fontAlgn="base">
              <a:buFont typeface="Arial" panose="020B0604020202020204" pitchFamily="34" charset="0"/>
              <a:buChar char="•"/>
            </a:pPr>
            <a:r>
              <a:rPr lang="en-US" sz="2000" b="1" dirty="0" err="1">
                <a:latin typeface="IranSansWeb_FaNum"/>
              </a:rPr>
              <a:t>Quickbooks</a:t>
            </a:r>
            <a:r>
              <a:rPr lang="en-US" sz="2000" dirty="0">
                <a:latin typeface="IranSansWeb_FaNum"/>
              </a:rPr>
              <a:t>: </a:t>
            </a:r>
            <a:r>
              <a:rPr lang="fa-IR" sz="2000" dirty="0">
                <a:latin typeface="IranSansWeb_FaNum"/>
              </a:rPr>
              <a:t>از هوش مصنوعی برای خودکارسازی بسیاری از کارهای پشتیبان، از جمله پیش‌بینی جریان نقدینگی، تطبیق‌های هوشمند و حقوق و دستمزد استفاده می‌کند.</a:t>
            </a:r>
          </a:p>
          <a:p>
            <a:pPr algn="r" rtl="1" fontAlgn="base">
              <a:buFont typeface="Arial" panose="020B0604020202020204" pitchFamily="34" charset="0"/>
              <a:buChar char="•"/>
            </a:pPr>
            <a:r>
              <a:rPr lang="fa-IR" sz="2000" b="1" dirty="0">
                <a:latin typeface="IranSansWeb_FaNum"/>
              </a:rPr>
              <a:t>اوراکل (</a:t>
            </a:r>
            <a:r>
              <a:rPr lang="en-US" sz="2000" b="1" dirty="0">
                <a:latin typeface="IranSansWeb_FaNum"/>
              </a:rPr>
              <a:t>Oracle)</a:t>
            </a:r>
            <a:r>
              <a:rPr lang="en-US" sz="2000" dirty="0">
                <a:latin typeface="IranSansWeb_FaNum"/>
              </a:rPr>
              <a:t>: </a:t>
            </a:r>
            <a:r>
              <a:rPr lang="fa-IR" sz="2000" dirty="0">
                <a:latin typeface="IranSansWeb_FaNum"/>
              </a:rPr>
              <a:t>در حال حاضر یک پلتفرم ابری است که هوش مصنوعی با یادگیری ماشینی (</a:t>
            </a:r>
            <a:r>
              <a:rPr lang="en-US" sz="2000" dirty="0">
                <a:latin typeface="IranSansWeb_FaNum"/>
              </a:rPr>
              <a:t>ML) </a:t>
            </a:r>
            <a:r>
              <a:rPr lang="fa-IR" sz="2000" dirty="0">
                <a:latin typeface="IranSansWeb_FaNum"/>
              </a:rPr>
              <a:t>برای برنامه‌ریزی منابع سازمانی نخبه و برنامه‌ریزی مالی به آن اضافه شده است.</a:t>
            </a:r>
          </a:p>
          <a:p>
            <a:pPr algn="r" rtl="1" fontAlgn="base">
              <a:buFont typeface="Arial" panose="020B0604020202020204" pitchFamily="34" charset="0"/>
              <a:buChar char="•"/>
            </a:pPr>
            <a:r>
              <a:rPr lang="en-US" sz="2000" b="1" dirty="0" err="1">
                <a:latin typeface="IranSansWeb_FaNum"/>
              </a:rPr>
              <a:t>FreshBooks</a:t>
            </a:r>
            <a:r>
              <a:rPr lang="en-US" sz="2000" dirty="0">
                <a:latin typeface="IranSansWeb_FaNum"/>
              </a:rPr>
              <a:t>: </a:t>
            </a:r>
            <a:r>
              <a:rPr lang="fa-IR" sz="2000" dirty="0">
                <a:latin typeface="IranSansWeb_FaNum"/>
              </a:rPr>
              <a:t>یک سیستم ابری است که از هوش مصنوعی برای اتوماسیون حساب‌های پرداختنی و انواع اتوماسیون در سایر فرآیندهای تجاری استفاده می‌کند.</a:t>
            </a:r>
          </a:p>
          <a:p>
            <a:pPr algn="r" rtl="1" fontAlgn="base">
              <a:buFont typeface="Arial" panose="020B0604020202020204" pitchFamily="34" charset="0"/>
              <a:buChar char="•"/>
            </a:pPr>
            <a:r>
              <a:rPr lang="en-US" sz="2000" b="1" dirty="0" err="1">
                <a:latin typeface="IranSansWeb_FaNum"/>
              </a:rPr>
              <a:t>Zoho</a:t>
            </a:r>
            <a:r>
              <a:rPr lang="en-US" sz="2000" b="1" dirty="0">
                <a:latin typeface="IranSansWeb_FaNum"/>
              </a:rPr>
              <a:t> Books</a:t>
            </a:r>
            <a:r>
              <a:rPr lang="en-US" sz="2000" dirty="0">
                <a:latin typeface="IranSansWeb_FaNum"/>
              </a:rPr>
              <a:t>: </a:t>
            </a:r>
            <a:r>
              <a:rPr lang="fa-IR" sz="2000" dirty="0">
                <a:latin typeface="IranSansWeb_FaNum"/>
              </a:rPr>
              <a:t>همچنین اولین ابزار فناوری است که گستره بانکداری، مدیریت موجودی، مدیریت فاکتور، صورتحساب و موارد دیگر را پوشش می‌دهد.</a:t>
            </a:r>
            <a:br>
              <a:rPr lang="fa-IR" sz="2000" dirty="0">
                <a:latin typeface="IranSansWeb_FaNum"/>
              </a:rPr>
            </a:br>
            <a:r>
              <a:rPr lang="fa-IR" sz="2000" dirty="0">
                <a:latin typeface="IranSansWeb_FaNum"/>
              </a:rPr>
              <a:t>در حالی که نرم افزار حسابداری هوش مصنوعی ممکن است به برخی از وظایف مرتبط در حسابداری رسیدگی کند، ولی منصفانه است که بگوییم هوش مصنوعی در همه‌ صنعت‌ها تاثیر گسترده‌ای دارد.</a:t>
            </a:r>
            <a:endParaRPr lang="fa-IR" sz="2000" b="0" i="0" dirty="0">
              <a:effectLst/>
              <a:latin typeface="IranSansWeb_FaNum"/>
            </a:endParaRPr>
          </a:p>
        </p:txBody>
      </p:sp>
    </p:spTree>
    <p:extLst>
      <p:ext uri="{BB962C8B-B14F-4D97-AF65-F5344CB8AC3E}">
        <p14:creationId xmlns:p14="http://schemas.microsoft.com/office/powerpoint/2010/main" val="7604504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393" y="813254"/>
            <a:ext cx="4454978" cy="5398860"/>
          </a:xfrm>
          <a:prstGeom prst="rect">
            <a:avLst/>
          </a:prstGeom>
        </p:spPr>
      </p:pic>
      <p:sp>
        <p:nvSpPr>
          <p:cNvPr id="5" name="Rectangle 4"/>
          <p:cNvSpPr/>
          <p:nvPr/>
        </p:nvSpPr>
        <p:spPr>
          <a:xfrm>
            <a:off x="5457371" y="394692"/>
            <a:ext cx="6096000" cy="6463308"/>
          </a:xfrm>
          <a:prstGeom prst="rect">
            <a:avLst/>
          </a:prstGeom>
        </p:spPr>
        <p:txBody>
          <a:bodyPr>
            <a:spAutoFit/>
          </a:bodyPr>
          <a:lstStyle/>
          <a:p>
            <a:pPr algn="r" rtl="1"/>
            <a:r>
              <a:rPr lang="fa-IR" b="1" dirty="0">
                <a:latin typeface="IranSansWeb_FaNum"/>
              </a:rPr>
              <a:t>تاثیر هوش مصنوعی بر حسابداری</a:t>
            </a:r>
          </a:p>
          <a:p>
            <a:pPr algn="r" rtl="1"/>
            <a:r>
              <a:rPr lang="fa-IR" dirty="0">
                <a:latin typeface="IranSansWeb_FaNum"/>
              </a:rPr>
              <a:t>در سال 2018، محققان تاثیر رو به رشد برنامه‌های کاربردی هوش مصنوعی بر توسعه صنعت حسابداری را ارزیابی کردند. آن‌ها نشان دادند که هوش مصنوعی این قدرت را دارد که مدل‌های سنتی را زیر پا بگذارد و عصر نوآوری را برای صنعت حسابداری بنا کند.</a:t>
            </a:r>
            <a:br>
              <a:rPr lang="fa-IR" dirty="0">
                <a:latin typeface="IranSansWeb_FaNum"/>
              </a:rPr>
            </a:br>
            <a:r>
              <a:rPr lang="fa-IR" dirty="0">
                <a:latin typeface="IranSansWeb_FaNum"/>
              </a:rPr>
              <a:t>از سال 2016، چهار شرکت برتر دیلویت اعلام کردند که هوش مصنوعی را در مالیات، حسابداری و حسابرسی خود استفاده خواهند کرد. در واقع </a:t>
            </a:r>
            <a:r>
              <a:rPr lang="en-US" dirty="0">
                <a:latin typeface="IranSansWeb_FaNum"/>
              </a:rPr>
              <a:t>Deloitte ،KPM</a:t>
            </a:r>
            <a:r>
              <a:rPr lang="fa-IR" dirty="0">
                <a:latin typeface="IranSansWeb_FaNum"/>
              </a:rPr>
              <a:t>س</a:t>
            </a:r>
            <a:r>
              <a:rPr lang="en-US" dirty="0">
                <a:latin typeface="IranSansWeb_FaNum"/>
              </a:rPr>
              <a:t>G، EY </a:t>
            </a:r>
            <a:r>
              <a:rPr lang="fa-IR" dirty="0">
                <a:latin typeface="IranSansWeb_FaNum"/>
              </a:rPr>
              <a:t>و </a:t>
            </a:r>
            <a:r>
              <a:rPr lang="en-US" dirty="0">
                <a:latin typeface="IranSansWeb_FaNum"/>
              </a:rPr>
              <a:t>PwC </a:t>
            </a:r>
            <a:r>
              <a:rPr lang="fa-IR" dirty="0">
                <a:latin typeface="IranSansWeb_FaNum"/>
              </a:rPr>
              <a:t>همگی از همان زمان ابتکارات هوش مصنوعی را استفاده می‌کردند.</a:t>
            </a:r>
            <a:br>
              <a:rPr lang="fa-IR" dirty="0">
                <a:latin typeface="IranSansWeb_FaNum"/>
              </a:rPr>
            </a:br>
            <a:r>
              <a:rPr lang="fa-IR" dirty="0">
                <a:latin typeface="IranSansWeb_FaNum"/>
              </a:rPr>
              <a:t>کارشناسان مشهور </a:t>
            </a:r>
            <a:r>
              <a:rPr lang="en-US" dirty="0">
                <a:latin typeface="IranSansWeb_FaNum"/>
              </a:rPr>
              <a:t>ML </a:t>
            </a:r>
            <a:r>
              <a:rPr lang="fa-IR" dirty="0">
                <a:latin typeface="IranSansWeb_FaNum"/>
              </a:rPr>
              <a:t>و </a:t>
            </a:r>
            <a:r>
              <a:rPr lang="en-US" dirty="0">
                <a:latin typeface="IranSansWeb_FaNum"/>
              </a:rPr>
              <a:t>AI </a:t>
            </a:r>
            <a:r>
              <a:rPr lang="fa-IR" dirty="0">
                <a:latin typeface="IranSansWeb_FaNum"/>
              </a:rPr>
              <a:t>با پیوستن به این جنبش به سمت تغییرات امور مالی و فناوری حسابداری به این تکنولوژی جدید ادامه دادند. استفاده از </a:t>
            </a:r>
            <a:r>
              <a:rPr lang="en-US" dirty="0">
                <a:latin typeface="IranSansWeb_FaNum"/>
              </a:rPr>
              <a:t>Artificial intelligence in accounting </a:t>
            </a:r>
            <a:r>
              <a:rPr lang="fa-IR" dirty="0">
                <a:latin typeface="IranSansWeb_FaNum"/>
              </a:rPr>
              <a:t>می‌تواند دردسرهای ناکارآمد و ارزش افزوده پایین در حوزه حسابداری را برطرف کند و به حسابداران کمک کند تا وقت بیشتری برای شرکت داشته باشند.</a:t>
            </a:r>
            <a:br>
              <a:rPr lang="fa-IR" dirty="0">
                <a:latin typeface="IranSansWeb_FaNum"/>
              </a:rPr>
            </a:br>
            <a:r>
              <a:rPr lang="fa-IR" dirty="0">
                <a:latin typeface="IranSansWeb_FaNum"/>
              </a:rPr>
              <a:t>مطالعه‌ای در سال 2020 درباره تحول تکنولوژی‌های جدید حسابداری، فناوری‌های حسابداری جدیدی در حوزه‌ی هوش مصنوعی، کلان داده، ابر و بلاک چین شناسایی کرد. این مطالعه نحوه استفاده از این فناوری‌ها در شیوه‌های حسابداری، تجزیه و تحلیل و چگونگی سرعت بخشیدن به تحول فناوری حسابداری را مورد مطالعه قرار داد.</a:t>
            </a:r>
            <a:br>
              <a:rPr lang="fa-IR" dirty="0">
                <a:latin typeface="IranSansWeb_FaNum"/>
              </a:rPr>
            </a:br>
            <a:r>
              <a:rPr lang="fa-IR" dirty="0">
                <a:latin typeface="IranSansWeb_FaNum"/>
              </a:rPr>
              <a:t>محققان دریافتند که هوش مصنوعی، اتوماسیون فرآیند رباتیک (</a:t>
            </a:r>
            <a:r>
              <a:rPr lang="en-US" dirty="0">
                <a:latin typeface="IranSansWeb_FaNum"/>
              </a:rPr>
              <a:t>RPA) </a:t>
            </a:r>
            <a:r>
              <a:rPr lang="fa-IR" dirty="0">
                <a:latin typeface="IranSansWeb_FaNum"/>
              </a:rPr>
              <a:t>و یادگیری ماشینی (</a:t>
            </a:r>
            <a:r>
              <a:rPr lang="en-US" dirty="0">
                <a:latin typeface="IranSansWeb_FaNum"/>
              </a:rPr>
              <a:t>ML) </a:t>
            </a:r>
            <a:r>
              <a:rPr lang="fa-IR" dirty="0">
                <a:latin typeface="IranSansWeb_FaNum"/>
              </a:rPr>
              <a:t>که به صورت پشت سر هم استفاده می‌شوند، اطلاعات مرتبط بیشتری را تولید می‌کنند که به رهبران کسب و کار کمک می‌کند تا تصمیمات بهتری بگیرند.</a:t>
            </a:r>
            <a:endParaRPr lang="fa-IR" b="0" i="0" dirty="0">
              <a:effectLst/>
              <a:latin typeface="IranSansWeb_FaNum"/>
            </a:endParaRPr>
          </a:p>
        </p:txBody>
      </p:sp>
    </p:spTree>
    <p:extLst>
      <p:ext uri="{BB962C8B-B14F-4D97-AF65-F5344CB8AC3E}">
        <p14:creationId xmlns:p14="http://schemas.microsoft.com/office/powerpoint/2010/main" val="4409152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1007621" y="1915556"/>
            <a:ext cx="9571348" cy="43242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900" b="1" i="0" u="none" strike="noStrike" cap="none" normalizeH="0" baseline="0" dirty="0" smtClean="0">
                <a:ln>
                  <a:noFill/>
                </a:ln>
                <a:solidFill>
                  <a:srgbClr val="3D3D3D"/>
                </a:solidFill>
                <a:effectLst/>
                <a:latin typeface="IranSansWeb_FaNum"/>
                <a:cs typeface="Arial" panose="020B0604020202020204" pitchFamily="34" charset="0"/>
              </a:rPr>
              <a:t>انواع هوش مصنوعی در حسابداری</a:t>
            </a:r>
            <a:r>
              <a:rPr kumimoji="0" lang="en-US" altLang="en-US" sz="900" b="1" i="0" u="none" strike="noStrike" cap="none" normalizeH="0" baseline="0" dirty="0" smtClean="0">
                <a:ln>
                  <a:noFill/>
                </a:ln>
                <a:solidFill>
                  <a:srgbClr val="3D3D3D"/>
                </a:solidFill>
                <a:effectLst/>
                <a:latin typeface="IranSansWeb_FaNum"/>
                <a:cs typeface="Arial" panose="020B0604020202020204" pitchFamily="34" charset="0"/>
              </a:rPr>
              <a:t> </a:t>
            </a:r>
            <a:endParaRPr kumimoji="0" lang="en-US" altLang="en-US" sz="900" b="1" i="0" u="none" strike="noStrike" cap="none" normalizeH="0" baseline="0" dirty="0" smtClean="0">
              <a:ln>
                <a:noFill/>
              </a:ln>
              <a:solidFill>
                <a:srgbClr val="3D3D3D"/>
              </a:solidFill>
              <a:effectLst/>
              <a:latin typeface="IranSansWeb_FaNum"/>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1100" b="0" i="0" u="none" strike="noStrike" cap="none" normalizeH="0" baseline="0" dirty="0" smtClean="0">
                <a:ln>
                  <a:noFill/>
                </a:ln>
                <a:solidFill>
                  <a:srgbClr val="181522"/>
                </a:solidFill>
                <a:effectLst/>
                <a:latin typeface="IranSansWeb_FaNum"/>
                <a:cs typeface="Arial" panose="020B0604020202020204" pitchFamily="34" charset="0"/>
              </a:rPr>
              <a:t>هوش مصنوعی در حسابداری انواع مختلفی دارند که، در ادامه اسامی آن‌ها را نام برده و به معرفی هر یک می‌پردازیم</a:t>
            </a:r>
            <a:r>
              <a:rPr kumimoji="0" lang="en-US" altLang="en-US" sz="1100" b="0" i="0" u="none" strike="noStrike" cap="none" normalizeH="0" baseline="0" dirty="0" smtClean="0">
                <a:ln>
                  <a:noFill/>
                </a:ln>
                <a:solidFill>
                  <a:srgbClr val="181522"/>
                </a:solidFill>
                <a:effectLst/>
                <a:latin typeface="IranSansWeb_FaNum"/>
                <a:cs typeface="Arial" panose="020B0604020202020204" pitchFamily="34" charset="0"/>
              </a:rPr>
              <a:t>.</a:t>
            </a:r>
            <a:endParaRPr kumimoji="0" lang="en-US" altLang="en-US" sz="800" b="0" i="0" u="none" strike="noStrike" cap="none" normalizeH="0" baseline="0" dirty="0" smtClean="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Char char="•"/>
              <a:tabLst/>
            </a:pPr>
            <a:r>
              <a:rPr kumimoji="0" lang="ar-SA" altLang="en-US" sz="1000" b="1" i="0" u="none" strike="noStrike" cap="none" normalizeH="0" baseline="0" dirty="0" smtClean="0">
                <a:ln>
                  <a:noFill/>
                </a:ln>
                <a:solidFill>
                  <a:srgbClr val="181522"/>
                </a:solidFill>
                <a:effectLst/>
                <a:latin typeface="IranSansWeb_FaNum"/>
                <a:cs typeface="Arial" panose="020B0604020202020204" pitchFamily="34" charset="0"/>
              </a:rPr>
              <a:t>هوش مصنوعی ترکیبی</a:t>
            </a:r>
            <a:r>
              <a:rPr kumimoji="0" lang="en-US" altLang="en-US" sz="1000" b="1" i="0" u="none" strike="noStrike" cap="none" normalizeH="0" baseline="0" dirty="0" smtClean="0">
                <a:ln>
                  <a:noFill/>
                </a:ln>
                <a:solidFill>
                  <a:srgbClr val="181522"/>
                </a:solidFill>
                <a:effectLst/>
                <a:latin typeface="IranSansWeb_FaNum"/>
                <a:cs typeface="Arial" panose="020B0604020202020204" pitchFamily="34" charset="0"/>
              </a:rPr>
              <a:t>   </a:t>
            </a:r>
            <a:endParaRPr kumimoji="0" lang="en-US" altLang="en-US" sz="1100" b="0" i="0" u="none" strike="noStrike" cap="none" normalizeH="0" baseline="0" dirty="0" smtClean="0">
              <a:ln>
                <a:noFill/>
              </a:ln>
              <a:solidFill>
                <a:srgbClr val="181522"/>
              </a:solidFill>
              <a:effectLst/>
              <a:latin typeface="IranSansWeb_FaNum"/>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181522"/>
                </a:solidFill>
                <a:effectLst/>
                <a:latin typeface="IranSansWeb_FaNum"/>
              </a:rPr>
              <a:t> </a:t>
            </a:r>
            <a:r>
              <a:rPr kumimoji="0" lang="ar-SA" altLang="en-US" sz="1100" b="0" i="0" u="none" strike="noStrike" cap="none" normalizeH="0" baseline="0" dirty="0" smtClean="0">
                <a:ln>
                  <a:noFill/>
                </a:ln>
                <a:solidFill>
                  <a:srgbClr val="181522"/>
                </a:solidFill>
                <a:effectLst/>
                <a:latin typeface="IranSansWeb_FaNum"/>
                <a:cs typeface="Arial" panose="020B0604020202020204" pitchFamily="34" charset="0"/>
              </a:rPr>
              <a:t>در هوش مصنوعی ترکیبی، شاهد ترکیب سیستم منطق عصبی مصنوعی با منطق فازی هستیم که، سیستمی کارآمد، کامل و یکپارچه را در ترکیب با هم ایجاد می‌کنند. فراموش نکنید که، امکان استفاده از آن در هر زمینه‌ای وجود دارد</a:t>
            </a:r>
            <a:r>
              <a:rPr kumimoji="0" lang="en-US" altLang="en-US" sz="1100" b="0" i="0" u="none" strike="noStrike" cap="none" normalizeH="0" baseline="0" dirty="0" smtClean="0">
                <a:ln>
                  <a:noFill/>
                </a:ln>
                <a:solidFill>
                  <a:srgbClr val="181522"/>
                </a:solidFill>
                <a:effectLst/>
                <a:latin typeface="IranSansWeb_FaNum"/>
                <a:cs typeface="Arial" panose="020B0604020202020204" pitchFamily="34" charset="0"/>
              </a:rPr>
              <a:t>. </a:t>
            </a:r>
            <a:endParaRPr kumimoji="0" lang="en-US" altLang="en-US" sz="800" b="0" i="0" u="none" strike="noStrike" cap="none" normalizeH="0" baseline="0" dirty="0" smtClean="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Char char="•"/>
              <a:tabLst/>
            </a:pPr>
            <a:r>
              <a:rPr kumimoji="0" lang="ar-SA" altLang="en-US" sz="1000" b="1" i="0" u="none" strike="noStrike" cap="none" normalizeH="0" baseline="0" dirty="0" smtClean="0">
                <a:ln>
                  <a:noFill/>
                </a:ln>
                <a:solidFill>
                  <a:srgbClr val="181522"/>
                </a:solidFill>
                <a:effectLst/>
                <a:latin typeface="IranSansWeb_FaNum"/>
                <a:cs typeface="Arial" panose="020B0604020202020204" pitchFamily="34" charset="0"/>
              </a:rPr>
              <a:t>الگوریتم یا سیستم ژنتیک</a:t>
            </a:r>
            <a:r>
              <a:rPr kumimoji="0" lang="en-US" altLang="en-US" sz="1000" b="1" i="0" u="none" strike="noStrike" cap="none" normalizeH="0" baseline="0" dirty="0" smtClean="0">
                <a:ln>
                  <a:noFill/>
                </a:ln>
                <a:solidFill>
                  <a:srgbClr val="181522"/>
                </a:solidFill>
                <a:effectLst/>
                <a:latin typeface="IranSansWeb_FaNum"/>
                <a:cs typeface="Arial" panose="020B0604020202020204" pitchFamily="34" charset="0"/>
              </a:rPr>
              <a:t> </a:t>
            </a:r>
            <a:endParaRPr kumimoji="0" lang="en-US" altLang="en-US" sz="1100" b="0" i="0" u="none" strike="noStrike" cap="none" normalizeH="0" baseline="0" dirty="0" smtClean="0">
              <a:ln>
                <a:noFill/>
              </a:ln>
              <a:solidFill>
                <a:srgbClr val="181522"/>
              </a:solidFill>
              <a:effectLst/>
              <a:latin typeface="IranSansWeb_FaNum"/>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1100" b="0" i="0" u="none" strike="noStrike" cap="none" normalizeH="0" baseline="0" dirty="0" smtClean="0">
                <a:ln>
                  <a:noFill/>
                </a:ln>
                <a:solidFill>
                  <a:srgbClr val="181522"/>
                </a:solidFill>
                <a:effectLst/>
                <a:latin typeface="IranSansWeb_FaNum"/>
                <a:cs typeface="Arial" panose="020B0604020202020204" pitchFamily="34" charset="0"/>
              </a:rPr>
              <a:t>این نوع سیستم، از نظریه داروین در سال‌های 1960 و 1975 میلادی تاثیر گرفته است. سیستم ژنتیک یا الگوریتم، کمک زیادی به بهینه‌سازی امور کرده و در مواردی مانند ارزیابی دارایی، پیش‌بینی ریسک، تورم و ورشکستگی، ارزیابی دارایی و مدیریت تولید مورد استفاده قرار می‌گیرد</a:t>
            </a:r>
            <a:r>
              <a:rPr kumimoji="0" lang="en-US" altLang="en-US" sz="1100" b="0" i="0" u="none" strike="noStrike" cap="none" normalizeH="0" baseline="0" dirty="0" smtClean="0">
                <a:ln>
                  <a:noFill/>
                </a:ln>
                <a:solidFill>
                  <a:srgbClr val="181522"/>
                </a:solidFill>
                <a:effectLst/>
                <a:latin typeface="IranSansWeb_FaNum"/>
                <a:cs typeface="Arial" panose="020B0604020202020204" pitchFamily="34" charset="0"/>
              </a:rPr>
              <a:t>. </a:t>
            </a:r>
            <a:endParaRPr kumimoji="0" lang="en-US" altLang="en-US" sz="800" b="0" i="0" u="none" strike="noStrike" cap="none" normalizeH="0" baseline="0" dirty="0" smtClean="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Char char="•"/>
              <a:tabLst/>
            </a:pPr>
            <a:r>
              <a:rPr kumimoji="0" lang="ar-SA" altLang="en-US" sz="1000" b="1" i="0" u="none" strike="noStrike" cap="none" normalizeH="0" baseline="0" dirty="0" smtClean="0">
                <a:ln>
                  <a:noFill/>
                </a:ln>
                <a:solidFill>
                  <a:srgbClr val="181522"/>
                </a:solidFill>
                <a:effectLst/>
                <a:latin typeface="IranSansWeb_FaNum"/>
                <a:cs typeface="Arial" panose="020B0604020202020204" pitchFamily="34" charset="0"/>
              </a:rPr>
              <a:t>منطق یا سیستم فازی</a:t>
            </a:r>
            <a:r>
              <a:rPr kumimoji="0" lang="en-US" altLang="en-US" sz="1000" b="1" i="0" u="none" strike="noStrike" cap="none" normalizeH="0" baseline="0" dirty="0" smtClean="0">
                <a:ln>
                  <a:noFill/>
                </a:ln>
                <a:solidFill>
                  <a:srgbClr val="181522"/>
                </a:solidFill>
                <a:effectLst/>
                <a:latin typeface="IranSansWeb_FaNum"/>
                <a:cs typeface="Arial" panose="020B0604020202020204" pitchFamily="34" charset="0"/>
              </a:rPr>
              <a:t> </a:t>
            </a:r>
            <a:endParaRPr kumimoji="0" lang="en-US" altLang="en-US" sz="1100" b="0" i="0" u="none" strike="noStrike" cap="none" normalizeH="0" baseline="0" dirty="0" smtClean="0">
              <a:ln>
                <a:noFill/>
              </a:ln>
              <a:solidFill>
                <a:srgbClr val="181522"/>
              </a:solidFill>
              <a:effectLst/>
              <a:latin typeface="IranSansWeb_FaNum"/>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1100" b="0" i="0" u="none" strike="noStrike" cap="none" normalizeH="0" baseline="0" dirty="0" smtClean="0">
                <a:ln>
                  <a:noFill/>
                </a:ln>
                <a:solidFill>
                  <a:srgbClr val="181522"/>
                </a:solidFill>
                <a:effectLst/>
                <a:latin typeface="IranSansWeb_FaNum"/>
                <a:cs typeface="Arial" panose="020B0604020202020204" pitchFamily="34" charset="0"/>
              </a:rPr>
              <a:t>منطق فازی دو قطب غلط یا درست را مورد استفاده قرار می‌گیرد و نخستین بار، ارسطو آن را مطرح کرد. سیستم فازی، به هوش مصنوعی در بررسی و تحلیل دقیق اطلاعات جهت درست یا غلط بودن سرمایه‌گذاری کمک شایان توجهی می‌کند. در نتیجه، در مواردی مانند میزان بازدهی سرمایه‌گذاری، تحلیل و بررسی جریان‌های نقدینگی، مشاوره امور مالی، تصمیم‌گیری و حسابرسی می‌توان از منطق یا سیستم فازی مورد استفاده قرار می‌گیرد</a:t>
            </a:r>
            <a:r>
              <a:rPr kumimoji="0" lang="en-US" altLang="en-US" sz="1100" b="0" i="0" u="none" strike="noStrike" cap="none" normalizeH="0" baseline="0" dirty="0" smtClean="0">
                <a:ln>
                  <a:noFill/>
                </a:ln>
                <a:solidFill>
                  <a:srgbClr val="181522"/>
                </a:solidFill>
                <a:effectLst/>
                <a:latin typeface="IranSansWeb_FaNum"/>
                <a:cs typeface="Arial" panose="020B0604020202020204" pitchFamily="34" charset="0"/>
              </a:rPr>
              <a:t>. </a:t>
            </a:r>
            <a:endParaRPr kumimoji="0" lang="en-US" altLang="en-US" sz="800" b="0" i="0" u="none" strike="noStrike" cap="none" normalizeH="0" baseline="0" dirty="0" smtClean="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18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بیشتر </a:t>
            </a:r>
            <a:r>
              <a:rPr kumimoji="0" lang="ar-SA" altLang="en-US" sz="18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بخوانید</a:t>
            </a:r>
            <a:r>
              <a:rPr kumimoji="0" lang="en-US" altLang="en-US" sz="18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t>
            </a:r>
            <a:r>
              <a:rPr kumimoji="0" lang="en-US" altLang="en-US" sz="1800" b="1" i="0" u="none" strike="noStrike" cap="none" normalizeH="0" baseline="0" dirty="0" smtClean="0">
                <a:ln>
                  <a:noFill/>
                </a:ln>
                <a:solidFill>
                  <a:schemeClr val="tx1"/>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buFontTx/>
              <a:buChar char="•"/>
              <a:tabLst/>
            </a:pPr>
            <a:r>
              <a:rPr kumimoji="0" lang="ar-SA" altLang="en-US" sz="1000" b="1" i="0" u="none" strike="noStrike" cap="none" normalizeH="0" baseline="0" dirty="0" smtClean="0">
                <a:ln>
                  <a:noFill/>
                </a:ln>
                <a:solidFill>
                  <a:srgbClr val="181522"/>
                </a:solidFill>
                <a:effectLst/>
                <a:latin typeface="IranSansWeb_FaNum"/>
                <a:cs typeface="Arial" panose="020B0604020202020204" pitchFamily="34" charset="0"/>
              </a:rPr>
              <a:t>شبکه یا سیستم عصبی مصنوعی</a:t>
            </a:r>
            <a:r>
              <a:rPr kumimoji="0" lang="en-US" altLang="en-US" sz="1000" b="1" i="0" u="none" strike="noStrike" cap="none" normalizeH="0" baseline="0" dirty="0" smtClean="0">
                <a:ln>
                  <a:noFill/>
                </a:ln>
                <a:solidFill>
                  <a:srgbClr val="181522"/>
                </a:solidFill>
                <a:effectLst/>
                <a:latin typeface="IranSansWeb_FaNum"/>
                <a:cs typeface="Arial" panose="020B0604020202020204" pitchFamily="34" charset="0"/>
              </a:rPr>
              <a:t> </a:t>
            </a:r>
            <a:endParaRPr kumimoji="0" lang="en-US" altLang="en-US" sz="1100" b="0" i="0" u="none" strike="noStrike" cap="none" normalizeH="0" baseline="0" dirty="0" smtClean="0">
              <a:ln>
                <a:noFill/>
              </a:ln>
              <a:solidFill>
                <a:srgbClr val="181522"/>
              </a:solidFill>
              <a:effectLst/>
              <a:latin typeface="IranSansWeb_FaNum"/>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1100" b="0" i="0" u="none" strike="noStrike" cap="none" normalizeH="0" baseline="0" dirty="0" smtClean="0">
                <a:ln>
                  <a:noFill/>
                </a:ln>
                <a:solidFill>
                  <a:srgbClr val="181522"/>
                </a:solidFill>
                <a:effectLst/>
                <a:latin typeface="IranSansWeb_FaNum"/>
                <a:cs typeface="Arial" panose="020B0604020202020204" pitchFamily="34" charset="0"/>
              </a:rPr>
              <a:t>از این روش، تحت عنوان کم خطا ترین و قدرتمندترین سیستم در مقایسه با دیگر سیستم‌ها یاد می‌شود. سیستم عصبی مصنوعی، بر سیستم‌های عصبی بیولوژیکی و پردازش اطلاعات مبتنی بوده که، شبکه‌های مغزی در آن به صورت موازی با هم واقع شده‌اند</a:t>
            </a:r>
            <a:r>
              <a:rPr kumimoji="0" lang="en-US" altLang="en-US" sz="1100" b="0" i="0" u="none" strike="noStrike" cap="none" normalizeH="0" baseline="0" dirty="0" smtClean="0">
                <a:ln>
                  <a:noFill/>
                </a:ln>
                <a:solidFill>
                  <a:srgbClr val="181522"/>
                </a:solidFill>
                <a:effectLst/>
                <a:latin typeface="IranSansWeb_FaNum"/>
                <a:cs typeface="Arial" panose="020B0604020202020204" pitchFamily="34" charset="0"/>
              </a:rPr>
              <a:t>.</a:t>
            </a:r>
            <a:endParaRPr kumimoji="0" lang="en-US" altLang="en-US" sz="800" b="0" i="0" u="none" strike="noStrike" cap="none" normalizeH="0" baseline="0" dirty="0" smtClean="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1100" b="0" i="0" u="none" strike="noStrike" cap="none" normalizeH="0" baseline="0" dirty="0" smtClean="0">
                <a:ln>
                  <a:noFill/>
                </a:ln>
                <a:solidFill>
                  <a:srgbClr val="181522"/>
                </a:solidFill>
                <a:effectLst/>
                <a:latin typeface="IranSansWeb_FaNum"/>
                <a:cs typeface="Arial" panose="020B0604020202020204" pitchFamily="34" charset="0"/>
              </a:rPr>
              <a:t>توانایی و قدرتمند این سیستم به اندازه‌ای است که، می‌تواند پیچیده‌ترین و سخت‌ترین مسائل حسابداری و ریاضی را که امکان حل آن‌ها به شیوه انسانی و سنتی وجود ندارد را تحلیل و حل می‌کند. استفاده از این روش، برای انجام اموری مانند برآورد قیمت تمام شده، ارزیابی کردن ورشکستگی موسسات مالی و بانک‌ها، تصویب اعتبارات، تحلیل‌های سخت و پیچیده حسابرسی و قیمت‌گذاری سهام‌های جدید می‌توان استفاده کرد</a:t>
            </a:r>
            <a:r>
              <a:rPr kumimoji="0" lang="en-US" altLang="en-US" sz="1100" b="0" i="0" u="none" strike="noStrike" cap="none" normalizeH="0" baseline="0" dirty="0" smtClean="0">
                <a:ln>
                  <a:noFill/>
                </a:ln>
                <a:solidFill>
                  <a:srgbClr val="181522"/>
                </a:solidFill>
                <a:effectLst/>
                <a:latin typeface="IranSansWeb_FaNum"/>
                <a:cs typeface="Arial" panose="020B0604020202020204" pitchFamily="34" charset="0"/>
              </a:rPr>
              <a:t>. </a:t>
            </a:r>
            <a:endParaRPr kumimoji="0" lang="en-US" altLang="en-US" sz="800" b="0" i="0" u="none" strike="noStrike" cap="none" normalizeH="0" baseline="0" dirty="0" smtClean="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Char char="•"/>
              <a:tabLst/>
            </a:pPr>
            <a:r>
              <a:rPr kumimoji="0" lang="ar-SA" altLang="en-US" sz="1000" b="1" i="0" u="none" strike="noStrike" cap="none" normalizeH="0" baseline="0" dirty="0" smtClean="0">
                <a:ln>
                  <a:noFill/>
                </a:ln>
                <a:solidFill>
                  <a:srgbClr val="181522"/>
                </a:solidFill>
                <a:effectLst/>
                <a:latin typeface="IranSansWeb_FaNum"/>
                <a:cs typeface="Arial" panose="020B0604020202020204" pitchFamily="34" charset="0"/>
              </a:rPr>
              <a:t>سیستم متخصص یا خبره</a:t>
            </a:r>
            <a:r>
              <a:rPr kumimoji="0" lang="en-US" altLang="en-US" sz="1000" b="1" i="0" u="none" strike="noStrike" cap="none" normalizeH="0" baseline="0" dirty="0" smtClean="0">
                <a:ln>
                  <a:noFill/>
                </a:ln>
                <a:solidFill>
                  <a:srgbClr val="181522"/>
                </a:solidFill>
                <a:effectLst/>
                <a:latin typeface="IranSansWeb_FaNum"/>
                <a:cs typeface="Arial" panose="020B0604020202020204" pitchFamily="34" charset="0"/>
              </a:rPr>
              <a:t> </a:t>
            </a:r>
            <a:endParaRPr kumimoji="0" lang="en-US" altLang="en-US" sz="1100" b="0" i="0" u="none" strike="noStrike" cap="none" normalizeH="0" baseline="0" dirty="0" smtClean="0">
              <a:ln>
                <a:noFill/>
              </a:ln>
              <a:solidFill>
                <a:srgbClr val="181522"/>
              </a:solidFill>
              <a:effectLst/>
              <a:latin typeface="IranSansWeb_FaNum"/>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1100" b="0" i="0" u="none" strike="noStrike" cap="none" normalizeH="0" baseline="0" dirty="0" smtClean="0">
                <a:ln>
                  <a:noFill/>
                </a:ln>
                <a:solidFill>
                  <a:srgbClr val="181522"/>
                </a:solidFill>
                <a:effectLst/>
                <a:latin typeface="IranSansWeb_FaNum"/>
                <a:cs typeface="Arial" panose="020B0604020202020204" pitchFamily="34" charset="0"/>
              </a:rPr>
              <a:t>این سیستم را می‌توان از جمله انواع هوش مصنوعی در حسابداری دانست که، در بستر نرم‌افزار بوده و بر پایه دانش انسانی قرار دارد. در سیستم متخصص یا خبره، از استدلال، منطق و تخصص انسانی در قالب نرم‌افزار استفاده می‌شود. معمولاٌ، این سیستم برای مدیریت عملیات و تولید، استراتژیک، بازاریابی و همین‌طور در حوزه بانکداری کاربرد دارد</a:t>
            </a:r>
            <a:r>
              <a:rPr kumimoji="0" lang="en-US" altLang="en-US" sz="1100" b="0" i="0" u="none" strike="noStrike" cap="none" normalizeH="0" baseline="0" dirty="0" smtClean="0">
                <a:ln>
                  <a:noFill/>
                </a:ln>
                <a:solidFill>
                  <a:srgbClr val="181522"/>
                </a:solidFill>
                <a:effectLst/>
                <a:latin typeface="IranSansWeb_FaNum"/>
                <a:cs typeface="Arial" panose="020B0604020202020204" pitchFamily="34" charset="0"/>
              </a:rPr>
              <a:t>. </a:t>
            </a:r>
            <a:endParaRPr kumimoji="0" lang="en-US" altLang="en-US" sz="800" b="0" i="0" u="none" strike="noStrike" cap="none" normalizeH="0" baseline="0" dirty="0" smtClean="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1100" b="0" i="0" u="none" strike="noStrike" cap="none" normalizeH="0" baseline="0" dirty="0" smtClean="0">
                <a:ln>
                  <a:noFill/>
                </a:ln>
                <a:solidFill>
                  <a:srgbClr val="181522"/>
                </a:solidFill>
                <a:effectLst/>
                <a:latin typeface="IranSansWeb_FaNum"/>
                <a:cs typeface="Arial" panose="020B0604020202020204" pitchFamily="34" charset="0"/>
              </a:rPr>
              <a:t>در این نوشته، سعی در آشنایی شما با اثرات هوش مصنوعی بر دنیای حسابداری را داشتیم. در حال حاضر، با وجود رقابتی تنگاتنگ بین انواع کسب‌وکار، نمی‌توان از یادگیری این تکنولوژی نوین آن هم با مزایا و کاربرد فوق‌العاده آن غافل شد. در واقع، همراهی با پیشرفت‌های بزرگ از نان شب هم برای هر کسی واجب‌تر است. پس، اگر شما هم تصمیم جدی خود را برای تغییر مسیر شغلی به کمک این فناوری گرفته‌اید، لحظه‌ای درک نکرده و از این فناوری کمک بگیرید</a:t>
            </a:r>
            <a:r>
              <a:rPr kumimoji="0" lang="en-US" altLang="en-US" sz="1100" b="0" i="0" u="none" strike="noStrike" cap="none" normalizeH="0" baseline="0" dirty="0" smtClean="0">
                <a:ln>
                  <a:noFill/>
                </a:ln>
                <a:solidFill>
                  <a:srgbClr val="181522"/>
                </a:solidFill>
                <a:effectLst/>
                <a:latin typeface="IranSansWeb_FaNum"/>
                <a:cs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p:nvPr/>
        </p:nvSpPr>
        <p:spPr>
          <a:xfrm>
            <a:off x="6555111" y="1056697"/>
            <a:ext cx="4023858" cy="369332"/>
          </a:xfrm>
          <a:prstGeom prst="rect">
            <a:avLst/>
          </a:prstGeom>
        </p:spPr>
        <p:txBody>
          <a:bodyPr wrap="none">
            <a:spAutoFit/>
          </a:bodyPr>
          <a:lstStyle/>
          <a:p>
            <a:r>
              <a:rPr lang="ar-SA" altLang="en-US" b="1" dirty="0">
                <a:solidFill>
                  <a:srgbClr val="CC3366"/>
                </a:solidFill>
                <a:latin typeface="Arial" panose="020B0604020202020204" pitchFamily="34" charset="0"/>
                <a:hlinkClick r:id="rId2"/>
              </a:rPr>
              <a:t>نقش فناوری اطلاعات در دگرگون سازی حسابرسی</a:t>
            </a:r>
            <a:endParaRPr lang="en-US" dirty="0"/>
          </a:p>
        </p:txBody>
      </p:sp>
    </p:spTree>
    <p:extLst>
      <p:ext uri="{BB962C8B-B14F-4D97-AF65-F5344CB8AC3E}">
        <p14:creationId xmlns:p14="http://schemas.microsoft.com/office/powerpoint/2010/main" val="15657777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1492" y="769449"/>
            <a:ext cx="10289308" cy="4832092"/>
          </a:xfrm>
          <a:prstGeom prst="rect">
            <a:avLst/>
          </a:prstGeom>
        </p:spPr>
        <p:txBody>
          <a:bodyPr wrap="square">
            <a:spAutoFit/>
          </a:bodyPr>
          <a:lstStyle/>
          <a:p>
            <a:pPr algn="r" rtl="1"/>
            <a:r>
              <a:rPr lang="fa-IR" sz="2800" dirty="0">
                <a:solidFill>
                  <a:schemeClr val="accent5"/>
                </a:solidFill>
                <a:latin typeface="IranSansWeb_FaNum"/>
              </a:rPr>
              <a:t>جمع بندی</a:t>
            </a:r>
            <a:endParaRPr lang="fa-IR" sz="2800" b="1" dirty="0">
              <a:solidFill>
                <a:schemeClr val="accent5"/>
              </a:solidFill>
              <a:latin typeface="IranSansWeb_FaNum"/>
            </a:endParaRPr>
          </a:p>
          <a:p>
            <a:pPr algn="r" rtl="1"/>
            <a:r>
              <a:rPr lang="fa-IR" sz="2800" dirty="0">
                <a:latin typeface="IranSansWeb_FaNum"/>
              </a:rPr>
              <a:t>در نتیجه، برای دانستن در مورد برنامه رو به رشد هوش مصنوعی در حسابداری به عنوان یک ابزار تجاری پیشرفته، مهم است که بدانیم </a:t>
            </a:r>
            <a:r>
              <a:rPr lang="en-US" sz="2800" dirty="0">
                <a:latin typeface="IranSansWeb_FaNum"/>
              </a:rPr>
              <a:t>AI </a:t>
            </a:r>
            <a:r>
              <a:rPr lang="fa-IR" sz="2800" dirty="0">
                <a:latin typeface="IranSansWeb_FaNum"/>
              </a:rPr>
              <a:t>چه کاری می‌تواند انجام دهد و قابلیت‌های آن را در دنیای تجارت بپذیریم زیرا به ایجاد و توسعه شرکتی کارآمدتر اشاره دارد.توانایی هوش مصنوعی برای استخراج آسان داده‌ها برای حسابداران غیر قابل انکار است به طوری که راحتی و سهولت را به ارمغان می‌آورد. برنامه </a:t>
            </a:r>
            <a:r>
              <a:rPr lang="en-US" sz="2800" dirty="0">
                <a:latin typeface="IranSansWeb_FaNum"/>
              </a:rPr>
              <a:t>Artificial intelligence in accounting </a:t>
            </a:r>
            <a:r>
              <a:rPr lang="fa-IR" sz="2800" dirty="0">
                <a:latin typeface="IranSansWeb_FaNum"/>
              </a:rPr>
              <a:t>کارایی حسابداران را افزایش می‌دهد که این امر حسابدار را از انجام فعالیت‌هایی مانند جمع آوری داده‌ها برای حسابرسی یا تجزیه و تحلیل هزینه‌های سازمانی باز می‌دارد. این اقدامات زمان و انرژی زیادی را به خود اختصاص می‌دهند، که می‌تواند زمان را از سایر وظایف مهم مانند توسعه استراتژیک مالی را بگیرد. </a:t>
            </a:r>
            <a:endParaRPr lang="fa-IR" sz="2800" b="0" i="0" dirty="0">
              <a:effectLst/>
              <a:latin typeface="IranSansWeb_FaNum"/>
            </a:endParaRPr>
          </a:p>
        </p:txBody>
      </p:sp>
    </p:spTree>
    <p:extLst>
      <p:ext uri="{BB962C8B-B14F-4D97-AF65-F5344CB8AC3E}">
        <p14:creationId xmlns:p14="http://schemas.microsoft.com/office/powerpoint/2010/main" val="13808307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A41AC481-B287-49C8-90EF-C669597D2D0A}"/>
    </a:ext>
  </a:extLst>
</a:theme>
</file>

<file path=docProps/app.xml><?xml version="1.0" encoding="utf-8"?>
<Properties xmlns="http://schemas.openxmlformats.org/officeDocument/2006/extended-properties" xmlns:vt="http://schemas.openxmlformats.org/officeDocument/2006/docPropsVTypes">
  <Template>Integral</Template>
  <TotalTime>29</TotalTime>
  <Words>1820</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Adobe Arabic</vt:lpstr>
      <vt:lpstr>Arial</vt:lpstr>
      <vt:lpstr>IranSansWeb_FaNum</vt:lpstr>
      <vt:lpstr>Tw Cen MT</vt:lpstr>
      <vt:lpstr>Tw Cen MT Condensed</vt:lpstr>
      <vt:lpstr>Wingdings 3</vt:lpstr>
      <vt:lpstr>Integral</vt:lpstr>
      <vt:lpstr>عنوان:هوش مصنوعی در حسابداری چیست؟ </vt:lpstr>
      <vt:lpstr>هوش مصنوعی در حسابداری چیست؟  </vt:lpstr>
      <vt:lpstr>PowerPoint Presentation</vt:lpstr>
      <vt:lpstr>مزایای هوش مصنوعی برای حسابداری </vt:lpstr>
      <vt:lpstr>PowerPoint Presentation</vt:lpstr>
      <vt:lpstr>PowerPoint Presentation</vt:lpstr>
      <vt:lpstr>PowerPoint Presentation</vt:lpstr>
      <vt:lpstr>PowerPoint Presentation</vt:lpstr>
      <vt:lpstr>PowerPoint Presentation</vt:lpstr>
      <vt:lpstr>پایان</vt:lpstr>
    </vt:vector>
  </TitlesOfParts>
  <Company>Gerdoo.net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عنوان:هوش مصنوعی در حسابداری چیست؟ </dc:title>
  <dc:creator>Matin82</dc:creator>
  <cp:lastModifiedBy>Matin82</cp:lastModifiedBy>
  <cp:revision>6</cp:revision>
  <dcterms:created xsi:type="dcterms:W3CDTF">2024-05-26T14:46:08Z</dcterms:created>
  <dcterms:modified xsi:type="dcterms:W3CDTF">2024-06-23T04:45:34Z</dcterms:modified>
</cp:coreProperties>
</file>