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3"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FE6954-7ECD-4B6B-99AE-5729F32B529E}"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315178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E6954-7ECD-4B6B-99AE-5729F32B529E}"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1129427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E6954-7ECD-4B6B-99AE-5729F32B529E}"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55F0-4791-4E67-9F14-E65167690E2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1301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E6954-7ECD-4B6B-99AE-5729F32B529E}"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1642298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E6954-7ECD-4B6B-99AE-5729F32B529E}"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55F0-4791-4E67-9F14-E65167690E2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5378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E6954-7ECD-4B6B-99AE-5729F32B529E}"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2355504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E6954-7ECD-4B6B-99AE-5729F32B529E}"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4045309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E6954-7ECD-4B6B-99AE-5729F32B529E}"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144063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E6954-7ECD-4B6B-99AE-5729F32B529E}"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154518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E6954-7ECD-4B6B-99AE-5729F32B529E}"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389249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FE6954-7ECD-4B6B-99AE-5729F32B529E}"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335581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FE6954-7ECD-4B6B-99AE-5729F32B529E}" type="datetimeFigureOut">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314491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FE6954-7ECD-4B6B-99AE-5729F32B529E}"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418799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E6954-7ECD-4B6B-99AE-5729F32B529E}" type="datetimeFigureOut">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239317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FE6954-7ECD-4B6B-99AE-5729F32B529E}"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70089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FE6954-7ECD-4B6B-99AE-5729F32B529E}"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055F0-4791-4E67-9F14-E65167690E21}" type="slidenum">
              <a:rPr lang="en-US" smtClean="0"/>
              <a:t>‹#›</a:t>
            </a:fld>
            <a:endParaRPr lang="en-US"/>
          </a:p>
        </p:txBody>
      </p:sp>
    </p:spTree>
    <p:extLst>
      <p:ext uri="{BB962C8B-B14F-4D97-AF65-F5344CB8AC3E}">
        <p14:creationId xmlns:p14="http://schemas.microsoft.com/office/powerpoint/2010/main" val="31721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FE6954-7ECD-4B6B-99AE-5729F32B529E}" type="datetimeFigureOut">
              <a:rPr lang="en-US" smtClean="0"/>
              <a:t>7/15/2024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E055F0-4791-4E67-9F14-E65167690E21}" type="slidenum">
              <a:rPr lang="en-US" smtClean="0"/>
              <a:t>‹#›</a:t>
            </a:fld>
            <a:endParaRPr lang="en-US"/>
          </a:p>
        </p:txBody>
      </p:sp>
    </p:spTree>
    <p:extLst>
      <p:ext uri="{BB962C8B-B14F-4D97-AF65-F5344CB8AC3E}">
        <p14:creationId xmlns:p14="http://schemas.microsoft.com/office/powerpoint/2010/main" val="322203244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saisirishan/indian-vehicle-dataset" TargetMode="External"/><Relationship Id="rId2" Type="http://schemas.openxmlformats.org/officeDocument/2006/relationships/hyperlink" Target="https://github.com/freedomwebtech/yolov8parkingspa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00A9-DB8E-7962-377A-C19106736A57}"/>
              </a:ext>
            </a:extLst>
          </p:cNvPr>
          <p:cNvSpPr>
            <a:spLocks noGrp="1"/>
          </p:cNvSpPr>
          <p:nvPr>
            <p:ph type="ctrTitle"/>
          </p:nvPr>
        </p:nvSpPr>
        <p:spPr>
          <a:xfrm>
            <a:off x="1649691" y="1041974"/>
            <a:ext cx="7296345" cy="1606957"/>
          </a:xfrm>
        </p:spPr>
        <p:txBody>
          <a:bodyPr/>
          <a:lstStyle/>
          <a:p>
            <a:r>
              <a:rPr lang="en-US" sz="3200" dirty="0">
                <a:solidFill>
                  <a:schemeClr val="tx1">
                    <a:lumMod val="95000"/>
                    <a:lumOff val="5000"/>
                  </a:schemeClr>
                </a:solidFill>
              </a:rPr>
              <a:t>Vehicle Movement Analysis and Insight Generation in a College Campus using Edge AI</a:t>
            </a:r>
          </a:p>
        </p:txBody>
      </p:sp>
      <p:sp>
        <p:nvSpPr>
          <p:cNvPr id="3" name="Subtitle 2">
            <a:extLst>
              <a:ext uri="{FF2B5EF4-FFF2-40B4-BE49-F238E27FC236}">
                <a16:creationId xmlns:a16="http://schemas.microsoft.com/office/drawing/2014/main" id="{A45E1267-5AD9-69BC-273E-145E448DCDD9}"/>
              </a:ext>
            </a:extLst>
          </p:cNvPr>
          <p:cNvSpPr>
            <a:spLocks noGrp="1"/>
          </p:cNvSpPr>
          <p:nvPr>
            <p:ph type="subTitle" idx="1"/>
          </p:nvPr>
        </p:nvSpPr>
        <p:spPr>
          <a:xfrm>
            <a:off x="5194562" y="3948822"/>
            <a:ext cx="4499944" cy="1867204"/>
          </a:xfrm>
        </p:spPr>
        <p:txBody>
          <a:bodyPr>
            <a:normAutofit fontScale="77500" lnSpcReduction="20000"/>
          </a:bodyPr>
          <a:lstStyle/>
          <a:p>
            <a:r>
              <a:rPr lang="en-US" sz="2100" dirty="0">
                <a:solidFill>
                  <a:schemeClr val="tx1"/>
                </a:solidFill>
              </a:rPr>
              <a:t>Team Name : Binary Bytes</a:t>
            </a:r>
          </a:p>
          <a:p>
            <a:r>
              <a:rPr lang="en-US" sz="2100" dirty="0">
                <a:solidFill>
                  <a:schemeClr val="tx1"/>
                </a:solidFill>
              </a:rPr>
              <a:t>Team Lead : </a:t>
            </a:r>
            <a:r>
              <a:rPr lang="en-US" sz="2100" dirty="0" err="1">
                <a:solidFill>
                  <a:schemeClr val="tx1"/>
                </a:solidFill>
              </a:rPr>
              <a:t>Namitha</a:t>
            </a:r>
            <a:r>
              <a:rPr lang="en-US" sz="2100" dirty="0">
                <a:solidFill>
                  <a:schemeClr val="tx1"/>
                </a:solidFill>
              </a:rPr>
              <a:t> C</a:t>
            </a:r>
          </a:p>
          <a:p>
            <a:r>
              <a:rPr lang="en-US" sz="2100" dirty="0">
                <a:solidFill>
                  <a:schemeClr val="tx1"/>
                </a:solidFill>
              </a:rPr>
              <a:t>Team Member : Preeti T L</a:t>
            </a:r>
          </a:p>
          <a:p>
            <a:r>
              <a:rPr lang="en-US" sz="2100" dirty="0" err="1">
                <a:solidFill>
                  <a:schemeClr val="tx1"/>
                </a:solidFill>
              </a:rPr>
              <a:t>Kalpataru</a:t>
            </a:r>
            <a:r>
              <a:rPr lang="en-US" sz="2100" dirty="0">
                <a:solidFill>
                  <a:schemeClr val="tx1"/>
                </a:solidFill>
              </a:rPr>
              <a:t> Institute Of </a:t>
            </a:r>
            <a:r>
              <a:rPr lang="en-US" sz="2100" dirty="0" err="1">
                <a:solidFill>
                  <a:schemeClr val="tx1"/>
                </a:solidFill>
              </a:rPr>
              <a:t>Technology,Tiptur</a:t>
            </a:r>
            <a:endParaRPr lang="en-US" sz="2100" dirty="0">
              <a:solidFill>
                <a:schemeClr val="tx1"/>
              </a:solidFill>
            </a:endParaRPr>
          </a:p>
          <a:p>
            <a:endParaRPr lang="en-US" dirty="0">
              <a:solidFill>
                <a:schemeClr val="tx1"/>
              </a:solidFill>
            </a:endParaRPr>
          </a:p>
          <a:p>
            <a:r>
              <a:rPr lang="en-US" dirty="0">
                <a:solidFill>
                  <a:schemeClr val="tx1"/>
                </a:solidFill>
              </a:rPr>
              <a:t> </a:t>
            </a:r>
          </a:p>
        </p:txBody>
      </p:sp>
      <p:pic>
        <p:nvPicPr>
          <p:cNvPr id="4" name="Picture 3">
            <a:extLst>
              <a:ext uri="{FF2B5EF4-FFF2-40B4-BE49-F238E27FC236}">
                <a16:creationId xmlns:a16="http://schemas.microsoft.com/office/drawing/2014/main" id="{2A3F42B5-C48D-D584-0C6F-78812FB2E8B7}"/>
              </a:ext>
            </a:extLst>
          </p:cNvPr>
          <p:cNvPicPr>
            <a:picLocks noChangeAspect="1"/>
          </p:cNvPicPr>
          <p:nvPr/>
        </p:nvPicPr>
        <p:blipFill>
          <a:blip r:embed="rId2"/>
          <a:stretch>
            <a:fillRect/>
          </a:stretch>
        </p:blipFill>
        <p:spPr>
          <a:xfrm>
            <a:off x="859116" y="2427973"/>
            <a:ext cx="4335446" cy="2890297"/>
          </a:xfrm>
          <a:prstGeom prst="rect">
            <a:avLst/>
          </a:prstGeom>
        </p:spPr>
      </p:pic>
    </p:spTree>
    <p:extLst>
      <p:ext uri="{BB962C8B-B14F-4D97-AF65-F5344CB8AC3E}">
        <p14:creationId xmlns:p14="http://schemas.microsoft.com/office/powerpoint/2010/main" val="417582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E6D0-AAC5-D64A-5611-1ECE58E3EF1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9E0BAC3-0550-C5D0-1138-F206C5FBA482}"/>
              </a:ext>
            </a:extLst>
          </p:cNvPr>
          <p:cNvSpPr>
            <a:spLocks noGrp="1"/>
          </p:cNvSpPr>
          <p:nvPr>
            <p:ph idx="1"/>
          </p:nvPr>
        </p:nvSpPr>
        <p:spPr/>
        <p:txBody>
          <a:bodyPr/>
          <a:lstStyle/>
          <a:p>
            <a:pPr marL="0" indent="0">
              <a:buNone/>
            </a:pPr>
            <a:r>
              <a:rPr lang="en-US" dirty="0"/>
              <a:t>Edge AI for vehicle movement monitoring on a college campus is a game-changing tool that offers practical insights and operational efficiencies above and beyond standard surveillance. Colleges may build safer, more effective, and intelligent campus settings that benefit staff, students, and visitors by utilizing real-time data analytics at the edge.</a:t>
            </a:r>
          </a:p>
          <a:p>
            <a:pPr marL="0" indent="0">
              <a:buNone/>
            </a:pPr>
            <a:r>
              <a:rPr lang="en-US" dirty="0"/>
              <a:t>The benefits of this method will include Improved Traffic Management, Efficient Resource Allocation and empowering Smart Campus Initiatives. </a:t>
            </a:r>
          </a:p>
          <a:p>
            <a:pPr marL="0" indent="0">
              <a:buNone/>
            </a:pPr>
            <a:r>
              <a:rPr lang="en-US" dirty="0"/>
              <a:t>Hence this method implements a smart system to improvise and overcome the traditional </a:t>
            </a:r>
            <a:r>
              <a:rPr lang="en-US"/>
              <a:t>parking systems</a:t>
            </a:r>
            <a:r>
              <a:rPr lang="en-US" dirty="0"/>
              <a:t>.</a:t>
            </a:r>
          </a:p>
        </p:txBody>
      </p:sp>
    </p:spTree>
    <p:extLst>
      <p:ext uri="{BB962C8B-B14F-4D97-AF65-F5344CB8AC3E}">
        <p14:creationId xmlns:p14="http://schemas.microsoft.com/office/powerpoint/2010/main" val="338809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B41C-8307-58A5-5895-E9C18E2ACA4F}"/>
              </a:ext>
            </a:extLst>
          </p:cNvPr>
          <p:cNvSpPr>
            <a:spLocks noGrp="1"/>
          </p:cNvSpPr>
          <p:nvPr>
            <p:ph type="title"/>
          </p:nvPr>
        </p:nvSpPr>
        <p:spPr/>
        <p:txBody>
          <a:bodyPr>
            <a:normAutofit/>
          </a:bodyPr>
          <a:lstStyle/>
          <a:p>
            <a:r>
              <a:rPr kumimoji="0" lang="en-US" sz="2700" b="0" i="0" u="none" strike="noStrike" kern="1200" cap="none" spc="0" normalizeH="0" baseline="0" noProof="0" dirty="0">
                <a:ln>
                  <a:noFill/>
                </a:ln>
                <a:solidFill>
                  <a:srgbClr val="5FCBEF"/>
                </a:solidFill>
                <a:effectLst/>
                <a:uLnTx/>
                <a:uFillTx/>
                <a:latin typeface="Trebuchet MS" panose="020B0603020202020204"/>
                <a:ea typeface="+mj-ea"/>
                <a:cs typeface="+mj-cs"/>
              </a:rPr>
              <a:t>Unique</a:t>
            </a:r>
            <a:r>
              <a:rPr kumimoji="0" lang="en-US" sz="2700" b="0" i="0" u="none" strike="noStrike" kern="1200" cap="none" spc="-30" normalizeH="0" baseline="0" noProof="0" dirty="0">
                <a:ln>
                  <a:noFill/>
                </a:ln>
                <a:solidFill>
                  <a:srgbClr val="5FCBEF"/>
                </a:solidFill>
                <a:effectLst/>
                <a:uLnTx/>
                <a:uFillTx/>
                <a:latin typeface="Trebuchet MS" panose="020B0603020202020204"/>
                <a:ea typeface="+mj-ea"/>
                <a:cs typeface="+mj-cs"/>
              </a:rPr>
              <a:t> </a:t>
            </a:r>
            <a:r>
              <a:rPr kumimoji="0" lang="en-US" sz="2700" b="0" i="0" u="none" strike="noStrike" kern="1200" cap="none" spc="0" normalizeH="0" baseline="0" noProof="0" dirty="0">
                <a:ln>
                  <a:noFill/>
                </a:ln>
                <a:solidFill>
                  <a:srgbClr val="5FCBEF"/>
                </a:solidFill>
                <a:effectLst/>
                <a:uLnTx/>
                <a:uFillTx/>
                <a:latin typeface="Trebuchet MS" panose="020B0603020202020204"/>
                <a:ea typeface="+mj-ea"/>
                <a:cs typeface="+mj-cs"/>
              </a:rPr>
              <a:t>Idea</a:t>
            </a:r>
            <a:r>
              <a:rPr kumimoji="0" lang="en-US" sz="2700" b="0" i="0" u="none" strike="noStrike" kern="1200" cap="none" spc="-5" normalizeH="0" baseline="0" noProof="0" dirty="0">
                <a:ln>
                  <a:noFill/>
                </a:ln>
                <a:solidFill>
                  <a:srgbClr val="5FCBEF"/>
                </a:solidFill>
                <a:effectLst/>
                <a:uLnTx/>
                <a:uFillTx/>
                <a:latin typeface="Trebuchet MS" panose="020B0603020202020204"/>
                <a:ea typeface="+mj-ea"/>
                <a:cs typeface="+mj-cs"/>
              </a:rPr>
              <a:t> Brief</a:t>
            </a:r>
            <a:r>
              <a:rPr kumimoji="0" lang="en-US" sz="2700" b="0" i="0" u="none" strike="noStrike" kern="1200" cap="none" spc="-10" normalizeH="0" baseline="0" noProof="0" dirty="0">
                <a:ln>
                  <a:noFill/>
                </a:ln>
                <a:solidFill>
                  <a:srgbClr val="5FCBEF"/>
                </a:solidFill>
                <a:effectLst/>
                <a:uLnTx/>
                <a:uFillTx/>
                <a:latin typeface="Trebuchet MS" panose="020B0603020202020204"/>
                <a:ea typeface="+mj-ea"/>
                <a:cs typeface="+mj-cs"/>
              </a:rPr>
              <a:t> </a:t>
            </a:r>
            <a:r>
              <a:rPr kumimoji="0" lang="en-US" sz="2700" b="0" i="0" u="none" strike="noStrike" kern="1200" cap="none" spc="0" normalizeH="0" baseline="0" noProof="0" dirty="0">
                <a:ln>
                  <a:noFill/>
                </a:ln>
                <a:solidFill>
                  <a:srgbClr val="5FCBEF"/>
                </a:solidFill>
                <a:effectLst/>
                <a:uLnTx/>
                <a:uFillTx/>
                <a:latin typeface="Trebuchet MS" panose="020B0603020202020204"/>
                <a:ea typeface="+mj-ea"/>
                <a:cs typeface="+mj-cs"/>
              </a:rPr>
              <a:t>(Solution)</a:t>
            </a:r>
            <a:endParaRPr lang="en-US" sz="2800" dirty="0"/>
          </a:p>
        </p:txBody>
      </p:sp>
      <p:sp>
        <p:nvSpPr>
          <p:cNvPr id="3" name="Content Placeholder 2">
            <a:extLst>
              <a:ext uri="{FF2B5EF4-FFF2-40B4-BE49-F238E27FC236}">
                <a16:creationId xmlns:a16="http://schemas.microsoft.com/office/drawing/2014/main" id="{9BA39673-A253-83B2-900B-1D9A62F596E4}"/>
              </a:ext>
            </a:extLst>
          </p:cNvPr>
          <p:cNvSpPr>
            <a:spLocks noGrp="1"/>
          </p:cNvSpPr>
          <p:nvPr>
            <p:ph idx="1"/>
          </p:nvPr>
        </p:nvSpPr>
        <p:spPr>
          <a:xfrm>
            <a:off x="583066" y="1488613"/>
            <a:ext cx="8596668" cy="3880773"/>
          </a:xfrm>
        </p:spPr>
        <p:txBody>
          <a:bodyPr/>
          <a:lstStyle/>
          <a:p>
            <a:r>
              <a:rPr lang="en-US" dirty="0"/>
              <a:t>This system offers thorough insights on vehicle movement and parking trends on a college campus using Edge AI. </a:t>
            </a:r>
          </a:p>
          <a:p>
            <a:r>
              <a:rPr lang="en-US" dirty="0"/>
              <a:t>It guarantees effective campus traffic management and security by combining vehicle movement analysis , parking occupancy monitoring.</a:t>
            </a:r>
          </a:p>
          <a:p>
            <a:r>
              <a:rPr lang="en-US" dirty="0"/>
              <a:t>The solution includes detecting the parking lots where it uses dataset containing vehicle occupancy and parking images, and Python libraries to monitor occupancy and identify frequently occupied parking lots.</a:t>
            </a:r>
          </a:p>
          <a:p>
            <a:pPr marL="0" indent="0">
              <a:buNone/>
            </a:pPr>
            <a:endParaRPr lang="en-US" dirty="0"/>
          </a:p>
          <a:p>
            <a:endParaRPr lang="en-US" dirty="0"/>
          </a:p>
        </p:txBody>
      </p:sp>
    </p:spTree>
    <p:extLst>
      <p:ext uri="{BB962C8B-B14F-4D97-AF65-F5344CB8AC3E}">
        <p14:creationId xmlns:p14="http://schemas.microsoft.com/office/powerpoint/2010/main" val="108015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BB32-2287-74CA-6C2E-F15FFA780419}"/>
              </a:ext>
            </a:extLst>
          </p:cNvPr>
          <p:cNvSpPr>
            <a:spLocks noGrp="1"/>
          </p:cNvSpPr>
          <p:nvPr>
            <p:ph type="title"/>
          </p:nvPr>
        </p:nvSpPr>
        <p:spPr/>
        <p:txBody>
          <a:bodyPr/>
          <a:lstStyle/>
          <a:p>
            <a:r>
              <a:rPr lang="en-US" dirty="0"/>
              <a:t>Features Offered</a:t>
            </a:r>
          </a:p>
        </p:txBody>
      </p:sp>
      <p:sp>
        <p:nvSpPr>
          <p:cNvPr id="3" name="Content Placeholder 2">
            <a:extLst>
              <a:ext uri="{FF2B5EF4-FFF2-40B4-BE49-F238E27FC236}">
                <a16:creationId xmlns:a16="http://schemas.microsoft.com/office/drawing/2014/main" id="{0D72184E-79C0-AD7C-7AE9-7AA45FDA103A}"/>
              </a:ext>
            </a:extLst>
          </p:cNvPr>
          <p:cNvSpPr>
            <a:spLocks noGrp="1"/>
          </p:cNvSpPr>
          <p:nvPr>
            <p:ph idx="1"/>
          </p:nvPr>
        </p:nvSpPr>
        <p:spPr>
          <a:xfrm>
            <a:off x="677334" y="1527143"/>
            <a:ext cx="8596668" cy="4514220"/>
          </a:xfrm>
        </p:spPr>
        <p:txBody>
          <a:bodyPr/>
          <a:lstStyle/>
          <a:p>
            <a:r>
              <a:rPr lang="en-US" dirty="0"/>
              <a:t>Occupancy Detection:</a:t>
            </a:r>
          </a:p>
          <a:p>
            <a:pPr marL="0" indent="0">
              <a:buNone/>
            </a:pPr>
            <a:r>
              <a:rPr lang="en-US" dirty="0"/>
              <a:t>      The primary feature of parking slot detection systems is to determine whether a parking slot is occupied or vacant in real-time. This information is crucial for efficient parking management and can be used to guide drivers to available spots.</a:t>
            </a:r>
          </a:p>
          <a:p>
            <a:pPr>
              <a:buFont typeface="Wingdings" panose="05000000000000000000" pitchFamily="2" charset="2"/>
              <a:buChar char="Ø"/>
            </a:pPr>
            <a:r>
              <a:rPr lang="en-US" dirty="0"/>
              <a:t>Accuracy and Reliability:</a:t>
            </a:r>
          </a:p>
          <a:p>
            <a:pPr marL="0" indent="0">
              <a:buNone/>
            </a:pPr>
            <a:r>
              <a:rPr lang="en-US" dirty="0"/>
              <a:t>      Systems strive to provide high accuracy in detecting occupancy status. This ensures that parking spaces are efficiently utilized and reduces the time spent searching for available spots.</a:t>
            </a:r>
          </a:p>
          <a:p>
            <a:r>
              <a:rPr lang="en-US" dirty="0"/>
              <a:t> Scalability:</a:t>
            </a:r>
          </a:p>
          <a:p>
            <a:pPr marL="0" indent="0">
              <a:buNone/>
            </a:pPr>
            <a:r>
              <a:rPr lang="en-US" dirty="0"/>
              <a:t>      The ability to scale from small parking lots to large multi-level parking structures is important. Systems should be adaptable to different environments and easily expandable as needed.</a:t>
            </a:r>
          </a:p>
        </p:txBody>
      </p:sp>
    </p:spTree>
    <p:extLst>
      <p:ext uri="{BB962C8B-B14F-4D97-AF65-F5344CB8AC3E}">
        <p14:creationId xmlns:p14="http://schemas.microsoft.com/office/powerpoint/2010/main" val="358877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0F58-31F9-AFDA-49B8-EEAFC67A50B7}"/>
              </a:ext>
            </a:extLst>
          </p:cNvPr>
          <p:cNvSpPr>
            <a:spLocks noGrp="1"/>
          </p:cNvSpPr>
          <p:nvPr>
            <p:ph type="title"/>
          </p:nvPr>
        </p:nvSpPr>
        <p:spPr/>
        <p:txBody>
          <a:bodyPr/>
          <a:lstStyle/>
          <a:p>
            <a:r>
              <a:rPr lang="en-US" dirty="0"/>
              <a:t>Features Offered</a:t>
            </a:r>
          </a:p>
        </p:txBody>
      </p:sp>
      <p:sp>
        <p:nvSpPr>
          <p:cNvPr id="3" name="Content Placeholder 2">
            <a:extLst>
              <a:ext uri="{FF2B5EF4-FFF2-40B4-BE49-F238E27FC236}">
                <a16:creationId xmlns:a16="http://schemas.microsoft.com/office/drawing/2014/main" id="{24CB50BD-D818-0542-C8E0-DE3803B7234F}"/>
              </a:ext>
            </a:extLst>
          </p:cNvPr>
          <p:cNvSpPr>
            <a:spLocks noGrp="1"/>
          </p:cNvSpPr>
          <p:nvPr>
            <p:ph idx="1"/>
          </p:nvPr>
        </p:nvSpPr>
        <p:spPr/>
        <p:txBody>
          <a:bodyPr/>
          <a:lstStyle/>
          <a:p>
            <a:r>
              <a:rPr lang="en-US" dirty="0"/>
              <a:t>Object Detection</a:t>
            </a:r>
          </a:p>
          <a:p>
            <a:pPr marL="0" indent="0">
              <a:buNone/>
            </a:pPr>
            <a:r>
              <a:rPr lang="en-US" dirty="0"/>
              <a:t>      Using object detection algorithms (like YOLO, SSD, or Faster R-CNN) to identify cars or other obstacles within the parking space. This is important for understanding occupancy status and potential obstructions.</a:t>
            </a:r>
          </a:p>
        </p:txBody>
      </p:sp>
    </p:spTree>
    <p:extLst>
      <p:ext uri="{BB962C8B-B14F-4D97-AF65-F5344CB8AC3E}">
        <p14:creationId xmlns:p14="http://schemas.microsoft.com/office/powerpoint/2010/main" val="230880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CCEC-602F-C8B8-AF20-47707B82E149}"/>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8598057-D9D5-8F10-17D2-DD186710C6DF}"/>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0"/>
              </a:spcBef>
              <a:spcAft>
                <a:spcPct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srgbClr val="2E83C3">
                    <a:lumMod val="75000"/>
                  </a:srgbClr>
                </a:solidFill>
                <a:effectLst/>
                <a:uLnTx/>
                <a:uFillTx/>
                <a:latin typeface="Arial"/>
                <a:ea typeface="+mn-ea"/>
                <a:cs typeface="Arial"/>
              </a:rPr>
              <a:t>Parking lot images: </a:t>
            </a:r>
            <a:r>
              <a:rPr kumimoji="0" lang="en-US" sz="2000" b="0" i="0" u="none" strike="noStrike" kern="1200" cap="none" spc="0" normalizeH="0" baseline="0" noProof="0" dirty="0">
                <a:ln>
                  <a:noFill/>
                </a:ln>
                <a:solidFill>
                  <a:prstClr val="black">
                    <a:lumMod val="85000"/>
                    <a:lumOff val="15000"/>
                  </a:prstClr>
                </a:solidFill>
                <a:effectLst/>
                <a:uLnTx/>
                <a:uFillTx/>
                <a:latin typeface="Arial"/>
                <a:ea typeface="+mn-ea"/>
                <a:cs typeface="Arial"/>
              </a:rPr>
              <a:t>Includes images depicting various parking lot occupancies.</a:t>
            </a:r>
            <a:endParaRPr kumimoji="0" lang="en-US" sz="2000" b="0" i="0" u="none" strike="noStrike" kern="1200" cap="none" spc="0" normalizeH="0" baseline="0" noProof="0" dirty="0">
              <a:ln>
                <a:noFill/>
              </a:ln>
              <a:solidFill>
                <a:srgbClr val="00B0F0"/>
              </a:solidFill>
              <a:effectLst/>
              <a:uLnTx/>
              <a:uFillTx/>
              <a:latin typeface="Arial"/>
              <a:ea typeface="+mn-ea"/>
              <a:cs typeface="Arial"/>
            </a:endParaRPr>
          </a:p>
          <a:p>
            <a:pPr marR="0" lvl="1" algn="l" defTabSz="457200" rtl="0" eaLnBrk="1" fontAlgn="auto"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a:ea typeface="+mn-ea"/>
                <a:cs typeface="Arial"/>
              </a:rPr>
              <a:t>Source: [</a:t>
            </a:r>
            <a:r>
              <a:rPr kumimoji="0" lang="en-US" sz="2000" b="0" i="0" u="none" strike="noStrike" kern="1200" cap="none" spc="0" normalizeH="0" baseline="0" noProof="0" dirty="0">
                <a:ln>
                  <a:noFill/>
                </a:ln>
                <a:solidFill>
                  <a:prstClr val="black"/>
                </a:solidFill>
                <a:effectLst/>
                <a:uLnTx/>
                <a:uFillTx/>
                <a:latin typeface="Arial"/>
                <a:ea typeface="+mn-ea"/>
                <a:cs typeface="Arial"/>
                <a:hlinkClick r:id="rId2"/>
              </a:rPr>
              <a:t>YOLOv8 Parking Space Dataset</a:t>
            </a:r>
            <a:r>
              <a:rPr kumimoji="0" lang="en-US" sz="2000" b="0" i="0" u="none" strike="noStrike" kern="1200" cap="none" spc="0" normalizeH="0" baseline="0" noProof="0" dirty="0">
                <a:ln>
                  <a:noFill/>
                </a:ln>
                <a:solidFill>
                  <a:prstClr val="black"/>
                </a:solidFill>
                <a:effectLst/>
                <a:uLnTx/>
                <a:uFillTx/>
                <a:latin typeface="Arial"/>
                <a:ea typeface="+mn-ea"/>
                <a:cs typeface="Arial"/>
              </a:rPr>
              <a:t>]</a:t>
            </a:r>
          </a:p>
          <a:p>
            <a:pPr marL="457200" marR="0" lvl="1" indent="0" algn="l" defTabSz="457200" rtl="0" eaLnBrk="1" fontAlgn="auto" latinLnBrk="0" hangingPunct="1">
              <a:lnSpc>
                <a:spcPct val="100000"/>
              </a:lnSpc>
              <a:spcBef>
                <a:spcPct val="0"/>
              </a:spcBef>
              <a:spcAft>
                <a:spcPct val="0"/>
              </a:spcAft>
              <a:buClrTx/>
              <a:buSzTx/>
              <a:buNone/>
              <a:tabLst/>
              <a:defRPr/>
            </a:pPr>
            <a:endParaRPr kumimoji="0" lang="en-US" sz="2000" b="0" i="0" u="none" strike="noStrike" kern="1200" cap="none" spc="0" normalizeH="0" baseline="0" noProof="0" dirty="0">
              <a:ln>
                <a:noFill/>
              </a:ln>
              <a:solidFill>
                <a:prstClr val="black"/>
              </a:solidFill>
              <a:effectLst/>
              <a:uLnTx/>
              <a:uFillTx/>
              <a:latin typeface="Arial"/>
              <a:ea typeface="+mn-ea"/>
              <a:cs typeface="Arial"/>
            </a:endParaRPr>
          </a:p>
          <a:p>
            <a:pPr marL="400050">
              <a:spcBef>
                <a:spcPct val="0"/>
              </a:spcBef>
              <a:spcAft>
                <a:spcPct val="0"/>
              </a:spcAft>
              <a:buClrTx/>
              <a:buSzTx/>
              <a:buFont typeface="Wingdings" panose="05000000000000000000" pitchFamily="2" charset="2"/>
              <a:buChar char="q"/>
              <a:defRPr/>
            </a:pPr>
            <a:r>
              <a:rPr kumimoji="0" lang="en-US" sz="22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cs typeface="Times New Roman" panose="02020603050405020304" pitchFamily="18" charset="0"/>
              </a:rPr>
              <a:t>Vehicle Images</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Includes the images of vehicles with visible plate number </a:t>
            </a:r>
          </a:p>
          <a:p>
            <a:pPr lvl="1">
              <a:buClr>
                <a:schemeClr val="tx1"/>
              </a:buClr>
              <a:buFont typeface="Arial" panose="020B0604020202020204" pitchFamily="34" charset="0"/>
              <a:buChar char="•"/>
            </a:pPr>
            <a:r>
              <a:rPr kumimoji="0" lang="en-US" sz="2000" b="0" i="0" u="none" strike="noStrike" kern="1200" cap="none" spc="0" normalizeH="0" baseline="0" noProof="0" dirty="0">
                <a:ln>
                  <a:noFill/>
                </a:ln>
                <a:solidFill>
                  <a:prstClr val="black"/>
                </a:solidFill>
                <a:effectLst/>
                <a:uLnTx/>
                <a:uFillTx/>
                <a:latin typeface="Arial"/>
                <a:ea typeface="+mn-ea"/>
                <a:cs typeface="Arial"/>
              </a:rPr>
              <a:t>Source:[</a:t>
            </a:r>
            <a:r>
              <a:rPr lang="en-IN" sz="2400" dirty="0">
                <a:hlinkClick r:id="rId3"/>
              </a:rPr>
              <a:t>Indian vehicle license plate dataset(kaggle.com)</a:t>
            </a:r>
            <a:r>
              <a:rPr kumimoji="0" lang="en-US" sz="2000" b="0" i="0" u="none" strike="noStrike" kern="1200" cap="none" spc="0" normalizeH="0" baseline="0" noProof="0" dirty="0">
                <a:ln>
                  <a:noFill/>
                </a:ln>
                <a:solidFill>
                  <a:prstClr val="black"/>
                </a:solidFill>
                <a:effectLst/>
                <a:uLnTx/>
                <a:uFillTx/>
                <a:latin typeface="Arial"/>
                <a:ea typeface="+mn-ea"/>
                <a:cs typeface="Arial"/>
              </a:rPr>
              <a:t>]</a:t>
            </a:r>
            <a:endParaRPr lang="en-US" dirty="0">
              <a:solidFill>
                <a:schemeClr val="tx1"/>
              </a:solidFill>
            </a:endParaRPr>
          </a:p>
        </p:txBody>
      </p:sp>
    </p:spTree>
    <p:extLst>
      <p:ext uri="{BB962C8B-B14F-4D97-AF65-F5344CB8AC3E}">
        <p14:creationId xmlns:p14="http://schemas.microsoft.com/office/powerpoint/2010/main" val="254563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3FA6-24E1-823A-802B-8E5D7FE6FD6D}"/>
              </a:ext>
            </a:extLst>
          </p:cNvPr>
          <p:cNvSpPr>
            <a:spLocks noGrp="1"/>
          </p:cNvSpPr>
          <p:nvPr>
            <p:ph type="title"/>
          </p:nvPr>
        </p:nvSpPr>
        <p:spPr/>
        <p:txBody>
          <a:bodyPr/>
          <a:lstStyle/>
          <a:p>
            <a:r>
              <a:rPr lang="en-US" dirty="0"/>
              <a:t>Process Flow</a:t>
            </a:r>
          </a:p>
        </p:txBody>
      </p:sp>
      <p:pic>
        <p:nvPicPr>
          <p:cNvPr id="4" name="Content Placeholder 3">
            <a:extLst>
              <a:ext uri="{FF2B5EF4-FFF2-40B4-BE49-F238E27FC236}">
                <a16:creationId xmlns:a16="http://schemas.microsoft.com/office/drawing/2014/main" id="{6B77803E-FA76-254D-61B6-98977A6A6EA9}"/>
              </a:ext>
            </a:extLst>
          </p:cNvPr>
          <p:cNvPicPr>
            <a:picLocks noGrp="1" noChangeAspect="1"/>
          </p:cNvPicPr>
          <p:nvPr>
            <p:ph idx="1"/>
          </p:nvPr>
        </p:nvPicPr>
        <p:blipFill>
          <a:blip r:embed="rId2"/>
          <a:stretch>
            <a:fillRect/>
          </a:stretch>
        </p:blipFill>
        <p:spPr>
          <a:xfrm>
            <a:off x="2917999" y="1743960"/>
            <a:ext cx="5660394" cy="4298066"/>
          </a:xfrm>
          <a:prstGeom prst="rect">
            <a:avLst/>
          </a:prstGeom>
        </p:spPr>
      </p:pic>
    </p:spTree>
    <p:extLst>
      <p:ext uri="{BB962C8B-B14F-4D97-AF65-F5344CB8AC3E}">
        <p14:creationId xmlns:p14="http://schemas.microsoft.com/office/powerpoint/2010/main" val="250064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B7BF-9219-A53E-A513-A8C9E73570A5}"/>
              </a:ext>
            </a:extLst>
          </p:cNvPr>
          <p:cNvSpPr>
            <a:spLocks noGrp="1"/>
          </p:cNvSpPr>
          <p:nvPr>
            <p:ph type="title"/>
          </p:nvPr>
        </p:nvSpPr>
        <p:spPr/>
        <p:txBody>
          <a:bodyPr/>
          <a:lstStyle/>
          <a:p>
            <a:r>
              <a:rPr lang="en-US" dirty="0"/>
              <a:t>Architecture Diagram</a:t>
            </a:r>
          </a:p>
        </p:txBody>
      </p:sp>
      <p:pic>
        <p:nvPicPr>
          <p:cNvPr id="4" name="Content Placeholder 3" descr="A diagram of a parking image&#10;&#10;Description automatically generated">
            <a:extLst>
              <a:ext uri="{FF2B5EF4-FFF2-40B4-BE49-F238E27FC236}">
                <a16:creationId xmlns:a16="http://schemas.microsoft.com/office/drawing/2014/main" id="{946A0D34-EEBC-D84B-005B-60126F81BFCA}"/>
              </a:ext>
            </a:extLst>
          </p:cNvPr>
          <p:cNvPicPr>
            <a:picLocks noGrp="1" noChangeAspect="1"/>
          </p:cNvPicPr>
          <p:nvPr>
            <p:ph idx="1"/>
          </p:nvPr>
        </p:nvPicPr>
        <p:blipFill>
          <a:blip r:embed="rId2"/>
          <a:stretch>
            <a:fillRect/>
          </a:stretch>
        </p:blipFill>
        <p:spPr>
          <a:xfrm>
            <a:off x="1753386" y="1550586"/>
            <a:ext cx="7520615" cy="4440644"/>
          </a:xfrm>
          <a:prstGeom prst="rect">
            <a:avLst/>
          </a:prstGeom>
        </p:spPr>
      </p:pic>
    </p:spTree>
    <p:extLst>
      <p:ext uri="{BB962C8B-B14F-4D97-AF65-F5344CB8AC3E}">
        <p14:creationId xmlns:p14="http://schemas.microsoft.com/office/powerpoint/2010/main" val="312468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E68C-4986-F138-D242-D85DAC244C18}"/>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7062468F-F3C1-F115-2B5D-5C0AFED38AC8}"/>
              </a:ext>
            </a:extLst>
          </p:cNvPr>
          <p:cNvSpPr>
            <a:spLocks noGrp="1"/>
          </p:cNvSpPr>
          <p:nvPr>
            <p:ph idx="1"/>
          </p:nvPr>
        </p:nvSpPr>
        <p:spPr/>
        <p:txBody>
          <a:bodyPr/>
          <a:lstStyle/>
          <a:p>
            <a:r>
              <a:rPr lang="en-IN" sz="1800" dirty="0"/>
              <a:t>Python 3.10.5</a:t>
            </a:r>
          </a:p>
          <a:p>
            <a:r>
              <a:rPr lang="en-IN" sz="1800" dirty="0"/>
              <a:t>VS code</a:t>
            </a:r>
          </a:p>
          <a:p>
            <a:r>
              <a:rPr lang="en-US" sz="1800" dirty="0"/>
              <a:t>YOLO (You Only Look Once)</a:t>
            </a:r>
          </a:p>
          <a:p>
            <a:r>
              <a:rPr lang="en-IN" sz="1800" dirty="0"/>
              <a:t>OpenCV</a:t>
            </a:r>
          </a:p>
          <a:p>
            <a:pPr marL="0" indent="0">
              <a:buNone/>
            </a:pPr>
            <a:endParaRPr lang="en-IN" sz="1800" dirty="0"/>
          </a:p>
          <a:p>
            <a:pPr marL="0" indent="0">
              <a:buNone/>
            </a:pPr>
            <a:endParaRPr lang="en-US" dirty="0"/>
          </a:p>
        </p:txBody>
      </p:sp>
    </p:spTree>
    <p:extLst>
      <p:ext uri="{BB962C8B-B14F-4D97-AF65-F5344CB8AC3E}">
        <p14:creationId xmlns:p14="http://schemas.microsoft.com/office/powerpoint/2010/main" val="248863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1CC4-F93E-8A99-1DBC-EE731180D1FC}"/>
              </a:ext>
            </a:extLst>
          </p:cNvPr>
          <p:cNvSpPr>
            <a:spLocks noGrp="1"/>
          </p:cNvSpPr>
          <p:nvPr>
            <p:ph type="title"/>
          </p:nvPr>
        </p:nvSpPr>
        <p:spPr/>
        <p:txBody>
          <a:bodyPr/>
          <a:lstStyle/>
          <a:p>
            <a:r>
              <a:rPr lang="en-US" dirty="0"/>
              <a:t>Team Members and Contribution</a:t>
            </a:r>
          </a:p>
        </p:txBody>
      </p:sp>
      <p:sp>
        <p:nvSpPr>
          <p:cNvPr id="3" name="Content Placeholder 2">
            <a:extLst>
              <a:ext uri="{FF2B5EF4-FFF2-40B4-BE49-F238E27FC236}">
                <a16:creationId xmlns:a16="http://schemas.microsoft.com/office/drawing/2014/main" id="{5E3B0153-7EFC-AB5C-2284-78226BC47151}"/>
              </a:ext>
            </a:extLst>
          </p:cNvPr>
          <p:cNvSpPr>
            <a:spLocks noGrp="1"/>
          </p:cNvSpPr>
          <p:nvPr>
            <p:ph idx="1"/>
          </p:nvPr>
        </p:nvSpPr>
        <p:spPr>
          <a:xfrm>
            <a:off x="677334" y="1619414"/>
            <a:ext cx="8596668" cy="3880773"/>
          </a:xfrm>
        </p:spPr>
        <p:txBody>
          <a:bodyPr>
            <a:normAutofit/>
          </a:bodyPr>
          <a:lstStyle/>
          <a:p>
            <a:pPr marL="0" indent="0">
              <a:buClrTx/>
              <a:buNone/>
            </a:pPr>
            <a:r>
              <a:rPr lang="en-US" sz="2400" dirty="0"/>
              <a:t>Namitha C (Team Lead): </a:t>
            </a:r>
          </a:p>
          <a:p>
            <a:pPr>
              <a:buClrTx/>
              <a:buFont typeface="Wingdings" panose="05000000000000000000" pitchFamily="2" charset="2"/>
              <a:buChar char="Ø"/>
            </a:pPr>
            <a:r>
              <a:rPr lang="en-US" sz="2200" dirty="0"/>
              <a:t>Monitored the use of </a:t>
            </a:r>
            <a:r>
              <a:rPr lang="en-US" sz="2200"/>
              <a:t>YOLO algorithm.</a:t>
            </a:r>
            <a:endParaRPr lang="en-US" sz="2200" dirty="0"/>
          </a:p>
          <a:p>
            <a:pPr>
              <a:buClrTx/>
              <a:buFont typeface="Wingdings" panose="05000000000000000000" pitchFamily="2" charset="2"/>
              <a:buChar char="Ø"/>
            </a:pPr>
            <a:r>
              <a:rPr lang="en-US" sz="2200" dirty="0"/>
              <a:t>Identified </a:t>
            </a:r>
            <a:r>
              <a:rPr lang="en-IN" sz="2200" dirty="0"/>
              <a:t>which slot has frequently occupied.</a:t>
            </a:r>
            <a:endParaRPr lang="en-US" sz="2200" dirty="0"/>
          </a:p>
          <a:p>
            <a:pPr marL="0" indent="0">
              <a:buClrTx/>
              <a:buNone/>
            </a:pPr>
            <a:r>
              <a:rPr lang="en-US" sz="2400" dirty="0"/>
              <a:t>Preeti T L (Team Member):</a:t>
            </a:r>
          </a:p>
          <a:p>
            <a:pPr>
              <a:buClrTx/>
              <a:buFont typeface="Wingdings" panose="05000000000000000000" pitchFamily="2" charset="2"/>
              <a:buChar char="Ø"/>
            </a:pPr>
            <a:r>
              <a:rPr lang="en-US" sz="2400" dirty="0"/>
              <a:t> Collected and extracted the dataset.</a:t>
            </a:r>
          </a:p>
          <a:p>
            <a:pPr>
              <a:buClrTx/>
              <a:buFont typeface="Wingdings" panose="05000000000000000000" pitchFamily="2" charset="2"/>
              <a:buChar char="Ø"/>
            </a:pPr>
            <a:r>
              <a:rPr lang="en-US" sz="2400" dirty="0"/>
              <a:t> Coded for License plate detection and collect the data from Kaggle.</a:t>
            </a:r>
          </a:p>
        </p:txBody>
      </p:sp>
    </p:spTree>
    <p:extLst>
      <p:ext uri="{BB962C8B-B14F-4D97-AF65-F5344CB8AC3E}">
        <p14:creationId xmlns:p14="http://schemas.microsoft.com/office/powerpoint/2010/main" val="1743248993"/>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185</TotalTime>
  <Words>473</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Vehicle Movement Analysis and Insight Generation in a College Campus using Edge AI</vt:lpstr>
      <vt:lpstr>Unique Idea Brief (Solution)</vt:lpstr>
      <vt:lpstr>Features Offered</vt:lpstr>
      <vt:lpstr>Features Offered</vt:lpstr>
      <vt:lpstr>Dataset</vt:lpstr>
      <vt:lpstr>Process Flow</vt:lpstr>
      <vt:lpstr>Architecture Diagram</vt:lpstr>
      <vt:lpstr>Technologies Used</vt:lpstr>
      <vt:lpstr>Team Members and Contribution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LENOVE</dc:creator>
  <cp:lastModifiedBy>Namitha c</cp:lastModifiedBy>
  <cp:revision>8</cp:revision>
  <dcterms:created xsi:type="dcterms:W3CDTF">2024-07-15T04:05:07Z</dcterms:created>
  <dcterms:modified xsi:type="dcterms:W3CDTF">2024-07-15T16:21:50Z</dcterms:modified>
</cp:coreProperties>
</file>