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80" r:id="rId1"/>
  </p:sldMasterIdLst>
  <p:notesMasterIdLst>
    <p:notesMasterId r:id="rId17"/>
  </p:notesMasterIdLst>
  <p:sldIdLst>
    <p:sldId id="256" r:id="rId2"/>
    <p:sldId id="286" r:id="rId3"/>
    <p:sldId id="262" r:id="rId4"/>
    <p:sldId id="264" r:id="rId5"/>
    <p:sldId id="282" r:id="rId6"/>
    <p:sldId id="275" r:id="rId7"/>
    <p:sldId id="292" r:id="rId8"/>
    <p:sldId id="293" r:id="rId9"/>
    <p:sldId id="287" r:id="rId10"/>
    <p:sldId id="294" r:id="rId11"/>
    <p:sldId id="290" r:id="rId12"/>
    <p:sldId id="281" r:id="rId13"/>
    <p:sldId id="295" r:id="rId14"/>
    <p:sldId id="285" r:id="rId15"/>
    <p:sldId id="278" r:id="rId16"/>
  </p:sldIdLst>
  <p:sldSz cx="9144000" cy="5143500" type="screen16x9"/>
  <p:notesSz cx="6858000" cy="9144000"/>
  <p:embeddedFontLst>
    <p:embeddedFont>
      <p:font typeface="Century Gothic" panose="020B0502020202020204" pitchFamily="34" charset="0"/>
      <p:regular r:id="rId18"/>
      <p:bold r:id="rId19"/>
      <p:italic r:id="rId20"/>
      <p:boldItalic r:id="rId21"/>
    </p:embeddedFont>
    <p:embeddedFont>
      <p:font typeface="IBM Plex Sans Condensed SemiBold" panose="020B0604020202020204" charset="0"/>
      <p:regular r:id="rId22"/>
      <p:bold r:id="rId23"/>
      <p:italic r:id="rId24"/>
      <p:bold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C25332-4734-427B-8EB9-5DBE7A9ECFCA}">
  <a:tblStyle styleId="{E6C25332-4734-427B-8EB9-5DBE7A9ECFC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Especially relevant because of todays information overload.</a:t>
            </a:r>
          </a:p>
          <a:p>
            <a:endParaRPr lang="en-US" dirty="0"/>
          </a:p>
          <a:p>
            <a:r>
              <a:rPr lang="en-US" dirty="0"/>
              <a:t>https://www.slideshare.net/xamat/recommender-systems-machine-learning-summer-school-2014-cmu</a:t>
            </a:r>
          </a:p>
        </p:txBody>
      </p:sp>
      <p:sp>
        <p:nvSpPr>
          <p:cNvPr id="4" name="Slide Number Placeholder 3"/>
          <p:cNvSpPr>
            <a:spLocks noGrp="1"/>
          </p:cNvSpPr>
          <p:nvPr>
            <p:ph type="sldNum" sz="quarter" idx="5"/>
          </p:nvPr>
        </p:nvSpPr>
        <p:spPr/>
        <p:txBody>
          <a:bodyPr/>
          <a:lstStyle/>
          <a:p>
            <a:fld id="{85F34577-8237-43F1-B4C8-CFA1A758E61A}" type="slidenum">
              <a:rPr lang="en-US" smtClean="0"/>
              <a:t>2</a:t>
            </a:fld>
            <a:endParaRPr lang="en-US"/>
          </a:p>
        </p:txBody>
      </p:sp>
    </p:spTree>
    <p:extLst>
      <p:ext uri="{BB962C8B-B14F-4D97-AF65-F5344CB8AC3E}">
        <p14:creationId xmlns:p14="http://schemas.microsoft.com/office/powerpoint/2010/main" val="3653952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Without a doubt, big data is the driving force behind recommender systems. A good recommender engine should be reliable, scalable, highly available, and be able to provide personalized recommendations, in real time, to the large user base it contains.</a:t>
            </a:r>
          </a:p>
          <a:p>
            <a:endParaRPr lang="en-US" b="0" dirty="0"/>
          </a:p>
          <a:p>
            <a:endParaRPr lang="en-US" b="0" dirty="0"/>
          </a:p>
          <a:p>
            <a:endParaRPr lang="en-US" b="0" dirty="0"/>
          </a:p>
          <a:p>
            <a:r>
              <a:rPr lang="en-US" b="0" dirty="0"/>
              <a:t>https://github.com/lhduc94/IT-Ebook/blob/master/Building%20Recommendation%20Engines%20-%20Suresh%20Kumar%20Gorakala.pdf </a:t>
            </a:r>
          </a:p>
        </p:txBody>
      </p:sp>
      <p:sp>
        <p:nvSpPr>
          <p:cNvPr id="4" name="Slide Number Placeholder 3"/>
          <p:cNvSpPr>
            <a:spLocks noGrp="1"/>
          </p:cNvSpPr>
          <p:nvPr>
            <p:ph type="sldNum" sz="quarter" idx="5"/>
          </p:nvPr>
        </p:nvSpPr>
        <p:spPr/>
        <p:txBody>
          <a:bodyPr/>
          <a:lstStyle/>
          <a:p>
            <a:fld id="{85F34577-8237-43F1-B4C8-CFA1A758E61A}" type="slidenum">
              <a:rPr lang="en-US" smtClean="0"/>
              <a:t>5</a:t>
            </a:fld>
            <a:endParaRPr lang="en-US"/>
          </a:p>
        </p:txBody>
      </p:sp>
    </p:spTree>
    <p:extLst>
      <p:ext uri="{BB962C8B-B14F-4D97-AF65-F5344CB8AC3E}">
        <p14:creationId xmlns:p14="http://schemas.microsoft.com/office/powerpoint/2010/main" val="138154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34577-8237-43F1-B4C8-CFA1A758E61A}" type="slidenum">
              <a:rPr lang="en-US" smtClean="0"/>
              <a:t>9</a:t>
            </a:fld>
            <a:endParaRPr lang="en-US"/>
          </a:p>
        </p:txBody>
      </p:sp>
    </p:spTree>
    <p:extLst>
      <p:ext uri="{BB962C8B-B14F-4D97-AF65-F5344CB8AC3E}">
        <p14:creationId xmlns:p14="http://schemas.microsoft.com/office/powerpoint/2010/main" val="1518717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34577-8237-43F1-B4C8-CFA1A758E61A}" type="slidenum">
              <a:rPr lang="en-US" smtClean="0"/>
              <a:t>11</a:t>
            </a:fld>
            <a:endParaRPr lang="en-US"/>
          </a:p>
        </p:txBody>
      </p:sp>
    </p:spTree>
    <p:extLst>
      <p:ext uri="{BB962C8B-B14F-4D97-AF65-F5344CB8AC3E}">
        <p14:creationId xmlns:p14="http://schemas.microsoft.com/office/powerpoint/2010/main" val="1099392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F34577-8237-43F1-B4C8-CFA1A758E61A}" type="slidenum">
              <a:rPr lang="en-US" smtClean="0"/>
              <a:t>12</a:t>
            </a:fld>
            <a:endParaRPr lang="en-US"/>
          </a:p>
        </p:txBody>
      </p:sp>
    </p:spTree>
    <p:extLst>
      <p:ext uri="{BB962C8B-B14F-4D97-AF65-F5344CB8AC3E}">
        <p14:creationId xmlns:p14="http://schemas.microsoft.com/office/powerpoint/2010/main" val="245095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41053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42503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82886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9973041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614761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59FD0C-5451-4CA0-86AF-E70AE3279989}" type="datetimeFigureOut">
              <a:rPr lang="en-US" smtClean="0"/>
              <a:t>12/10/2018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201191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59FD0C-5451-4CA0-86AF-E70AE3279989}" type="datetimeFigureOut">
              <a:rPr lang="en-US" smtClean="0"/>
              <a:t>12/10/2018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561316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919218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233723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3" name="Google Shape;13;p2"/>
          <p:cNvSpPr txBox="1">
            <a:spLocks noGrp="1"/>
          </p:cNvSpPr>
          <p:nvPr>
            <p:ph type="ctrTitle"/>
          </p:nvPr>
        </p:nvSpPr>
        <p:spPr>
          <a:xfrm>
            <a:off x="1008725" y="2090950"/>
            <a:ext cx="7126800" cy="3052500"/>
          </a:xfrm>
          <a:prstGeom prst="rect">
            <a:avLst/>
          </a:prstGeom>
        </p:spPr>
        <p:txBody>
          <a:bodyPr spcFirstLastPara="1" wrap="square" lIns="0" tIns="0" rIns="0" bIns="0" anchor="t" anchorCtr="0"/>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33908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vertical half">
  <p:cSld name="Blank vertical half">
    <p:spTree>
      <p:nvGrpSpPr>
        <p:cNvPr id="1" name="Shape 75"/>
        <p:cNvGrpSpPr/>
        <p:nvPr/>
      </p:nvGrpSpPr>
      <p:grpSpPr>
        <a:xfrm>
          <a:off x="0" y="0"/>
          <a:ext cx="0" cy="0"/>
          <a:chOff x="0" y="0"/>
          <a:chExt cx="0" cy="0"/>
        </a:xfrm>
      </p:grpSpPr>
      <p:sp>
        <p:nvSpPr>
          <p:cNvPr id="76" name="Google Shape;76;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812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C94063-DF36-4330-A365-08DA1FA5B7D6}"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927480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3" name="Google Shape;53;p8"/>
          <p:cNvSpPr txBox="1">
            <a:spLocks noGrp="1"/>
          </p:cNvSpPr>
          <p:nvPr>
            <p:ph type="title"/>
          </p:nvPr>
        </p:nvSpPr>
        <p:spPr>
          <a:xfrm>
            <a:off x="306400" y="557250"/>
            <a:ext cx="2064000" cy="4061700"/>
          </a:xfrm>
          <a:prstGeom prst="rect">
            <a:avLst/>
          </a:prstGeom>
        </p:spPr>
        <p:txBody>
          <a:bodyPr spcFirstLastPara="1" wrap="square" lIns="0" tIns="0" rIns="0" bIns="0"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8"/>
          <p:cNvSpPr txBox="1">
            <a:spLocks noGrp="1"/>
          </p:cNvSpPr>
          <p:nvPr>
            <p:ph type="body" idx="1"/>
          </p:nvPr>
        </p:nvSpPr>
        <p:spPr>
          <a:xfrm>
            <a:off x="2990400" y="557250"/>
            <a:ext cx="1874100" cy="40617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5" name="Google Shape;55;p8"/>
          <p:cNvSpPr txBox="1">
            <a:spLocks noGrp="1"/>
          </p:cNvSpPr>
          <p:nvPr>
            <p:ph type="body" idx="2"/>
          </p:nvPr>
        </p:nvSpPr>
        <p:spPr>
          <a:xfrm>
            <a:off x="4960619" y="557250"/>
            <a:ext cx="1874100" cy="40617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6" name="Google Shape;56;p8"/>
          <p:cNvSpPr txBox="1">
            <a:spLocks noGrp="1"/>
          </p:cNvSpPr>
          <p:nvPr>
            <p:ph type="body" idx="3"/>
          </p:nvPr>
        </p:nvSpPr>
        <p:spPr>
          <a:xfrm>
            <a:off x="6930838" y="557250"/>
            <a:ext cx="1874100" cy="40617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7" name="Google Shape;57;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93055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34"/>
        <p:cNvGrpSpPr/>
        <p:nvPr/>
      </p:nvGrpSpPr>
      <p:grpSpPr>
        <a:xfrm>
          <a:off x="0" y="0"/>
          <a:ext cx="0" cy="0"/>
          <a:chOff x="0" y="0"/>
          <a:chExt cx="0" cy="0"/>
        </a:xfrm>
      </p:grpSpPr>
      <p:sp>
        <p:nvSpPr>
          <p:cNvPr id="38" name="Google Shape;38;p6"/>
          <p:cNvSpPr txBox="1">
            <a:spLocks noGrp="1"/>
          </p:cNvSpPr>
          <p:nvPr>
            <p:ph type="title"/>
          </p:nvPr>
        </p:nvSpPr>
        <p:spPr>
          <a:xfrm>
            <a:off x="306400" y="481050"/>
            <a:ext cx="3815700" cy="1043700"/>
          </a:xfrm>
          <a:prstGeom prst="rect">
            <a:avLst/>
          </a:prstGeom>
        </p:spPr>
        <p:txBody>
          <a:bodyPr spcFirstLastPara="1" wrap="square" lIns="0" tIns="0" rIns="0" bIns="0" anchor="b" anchorCtr="0"/>
          <a:lstStyle>
            <a:lvl1pPr lvl="0" algn="l" rtl="0">
              <a:spcBef>
                <a:spcPts val="0"/>
              </a:spcBef>
              <a:spcAft>
                <a:spcPts val="0"/>
              </a:spcAft>
              <a:buClr>
                <a:srgbClr val="77588B"/>
              </a:buClr>
              <a:buSzPts val="3000"/>
              <a:buFont typeface="IBM Plex Sans Condensed SemiBold"/>
              <a:buNone/>
              <a:defRPr>
                <a:solidFill>
                  <a:srgbClr val="77588B"/>
                </a:solidFill>
                <a:latin typeface="IBM Plex Sans Condensed SemiBold"/>
                <a:ea typeface="IBM Plex Sans Condensed SemiBold"/>
                <a:cs typeface="IBM Plex Sans Condensed SemiBold"/>
                <a:sym typeface="IBM Plex Sans Condensed SemiBold"/>
              </a:defRPr>
            </a:lvl1pPr>
            <a:lvl2pPr lvl="1" algn="l" rtl="0">
              <a:spcBef>
                <a:spcPts val="0"/>
              </a:spcBef>
              <a:spcAft>
                <a:spcPts val="0"/>
              </a:spcAft>
              <a:buClr>
                <a:srgbClr val="77588B"/>
              </a:buClr>
              <a:buSzPts val="3000"/>
              <a:buFont typeface="IBM Plex Sans Condensed SemiBold"/>
              <a:buNone/>
              <a:defRPr>
                <a:solidFill>
                  <a:srgbClr val="77588B"/>
                </a:solidFill>
                <a:latin typeface="IBM Plex Sans Condensed SemiBold"/>
                <a:ea typeface="IBM Plex Sans Condensed SemiBold"/>
                <a:cs typeface="IBM Plex Sans Condensed SemiBold"/>
                <a:sym typeface="IBM Plex Sans Condensed SemiBold"/>
              </a:defRPr>
            </a:lvl2pPr>
            <a:lvl3pPr lvl="2" algn="l" rtl="0">
              <a:spcBef>
                <a:spcPts val="0"/>
              </a:spcBef>
              <a:spcAft>
                <a:spcPts val="0"/>
              </a:spcAft>
              <a:buClr>
                <a:srgbClr val="77588B"/>
              </a:buClr>
              <a:buSzPts val="3000"/>
              <a:buFont typeface="IBM Plex Sans Condensed SemiBold"/>
              <a:buNone/>
              <a:defRPr>
                <a:solidFill>
                  <a:srgbClr val="77588B"/>
                </a:solidFill>
                <a:latin typeface="IBM Plex Sans Condensed SemiBold"/>
                <a:ea typeface="IBM Plex Sans Condensed SemiBold"/>
                <a:cs typeface="IBM Plex Sans Condensed SemiBold"/>
                <a:sym typeface="IBM Plex Sans Condensed SemiBold"/>
              </a:defRPr>
            </a:lvl3pPr>
            <a:lvl4pPr lvl="3" algn="l" rtl="0">
              <a:spcBef>
                <a:spcPts val="0"/>
              </a:spcBef>
              <a:spcAft>
                <a:spcPts val="0"/>
              </a:spcAft>
              <a:buClr>
                <a:srgbClr val="77588B"/>
              </a:buClr>
              <a:buSzPts val="3000"/>
              <a:buFont typeface="IBM Plex Sans Condensed SemiBold"/>
              <a:buNone/>
              <a:defRPr>
                <a:solidFill>
                  <a:srgbClr val="77588B"/>
                </a:solidFill>
                <a:latin typeface="IBM Plex Sans Condensed SemiBold"/>
                <a:ea typeface="IBM Plex Sans Condensed SemiBold"/>
                <a:cs typeface="IBM Plex Sans Condensed SemiBold"/>
                <a:sym typeface="IBM Plex Sans Condensed SemiBold"/>
              </a:defRPr>
            </a:lvl4pPr>
            <a:lvl5pPr lvl="4" algn="l" rtl="0">
              <a:spcBef>
                <a:spcPts val="0"/>
              </a:spcBef>
              <a:spcAft>
                <a:spcPts val="0"/>
              </a:spcAft>
              <a:buClr>
                <a:srgbClr val="77588B"/>
              </a:buClr>
              <a:buSzPts val="3000"/>
              <a:buFont typeface="IBM Plex Sans Condensed SemiBold"/>
              <a:buNone/>
              <a:defRPr>
                <a:solidFill>
                  <a:srgbClr val="77588B"/>
                </a:solidFill>
                <a:latin typeface="IBM Plex Sans Condensed SemiBold"/>
                <a:ea typeface="IBM Plex Sans Condensed SemiBold"/>
                <a:cs typeface="IBM Plex Sans Condensed SemiBold"/>
                <a:sym typeface="IBM Plex Sans Condensed SemiBold"/>
              </a:defRPr>
            </a:lvl5pPr>
            <a:lvl6pPr lvl="5" algn="l" rtl="0">
              <a:spcBef>
                <a:spcPts val="0"/>
              </a:spcBef>
              <a:spcAft>
                <a:spcPts val="0"/>
              </a:spcAft>
              <a:buClr>
                <a:srgbClr val="77588B"/>
              </a:buClr>
              <a:buSzPts val="3000"/>
              <a:buFont typeface="IBM Plex Sans Condensed SemiBold"/>
              <a:buNone/>
              <a:defRPr>
                <a:solidFill>
                  <a:srgbClr val="77588B"/>
                </a:solidFill>
                <a:latin typeface="IBM Plex Sans Condensed SemiBold"/>
                <a:ea typeface="IBM Plex Sans Condensed SemiBold"/>
                <a:cs typeface="IBM Plex Sans Condensed SemiBold"/>
                <a:sym typeface="IBM Plex Sans Condensed SemiBold"/>
              </a:defRPr>
            </a:lvl6pPr>
            <a:lvl7pPr lvl="6" algn="l" rtl="0">
              <a:spcBef>
                <a:spcPts val="0"/>
              </a:spcBef>
              <a:spcAft>
                <a:spcPts val="0"/>
              </a:spcAft>
              <a:buClr>
                <a:srgbClr val="77588B"/>
              </a:buClr>
              <a:buSzPts val="3000"/>
              <a:buFont typeface="IBM Plex Sans Condensed SemiBold"/>
              <a:buNone/>
              <a:defRPr>
                <a:solidFill>
                  <a:srgbClr val="77588B"/>
                </a:solidFill>
                <a:latin typeface="IBM Plex Sans Condensed SemiBold"/>
                <a:ea typeface="IBM Plex Sans Condensed SemiBold"/>
                <a:cs typeface="IBM Plex Sans Condensed SemiBold"/>
                <a:sym typeface="IBM Plex Sans Condensed SemiBold"/>
              </a:defRPr>
            </a:lvl7pPr>
            <a:lvl8pPr lvl="7" algn="l" rtl="0">
              <a:spcBef>
                <a:spcPts val="0"/>
              </a:spcBef>
              <a:spcAft>
                <a:spcPts val="0"/>
              </a:spcAft>
              <a:buClr>
                <a:srgbClr val="77588B"/>
              </a:buClr>
              <a:buSzPts val="3000"/>
              <a:buFont typeface="IBM Plex Sans Condensed SemiBold"/>
              <a:buNone/>
              <a:defRPr>
                <a:solidFill>
                  <a:srgbClr val="77588B"/>
                </a:solidFill>
                <a:latin typeface="IBM Plex Sans Condensed SemiBold"/>
                <a:ea typeface="IBM Plex Sans Condensed SemiBold"/>
                <a:cs typeface="IBM Plex Sans Condensed SemiBold"/>
                <a:sym typeface="IBM Plex Sans Condensed SemiBold"/>
              </a:defRPr>
            </a:lvl8pPr>
            <a:lvl9pPr lvl="8" algn="l" rtl="0">
              <a:spcBef>
                <a:spcPts val="0"/>
              </a:spcBef>
              <a:spcAft>
                <a:spcPts val="0"/>
              </a:spcAft>
              <a:buClr>
                <a:srgbClr val="77588B"/>
              </a:buClr>
              <a:buSzPts val="3000"/>
              <a:buFont typeface="IBM Plex Sans Condensed SemiBold"/>
              <a:buNone/>
              <a:defRPr>
                <a:solidFill>
                  <a:srgbClr val="77588B"/>
                </a:solidFill>
                <a:latin typeface="IBM Plex Sans Condensed SemiBold"/>
                <a:ea typeface="IBM Plex Sans Condensed SemiBold"/>
                <a:cs typeface="IBM Plex Sans Condensed SemiBold"/>
                <a:sym typeface="IBM Plex Sans Condensed SemiBold"/>
              </a:defRPr>
            </a:lvl9pPr>
          </a:lstStyle>
          <a:p>
            <a:endParaRPr/>
          </a:p>
        </p:txBody>
      </p:sp>
      <p:sp>
        <p:nvSpPr>
          <p:cNvPr id="39" name="Google Shape;39;p6"/>
          <p:cNvSpPr txBox="1">
            <a:spLocks noGrp="1"/>
          </p:cNvSpPr>
          <p:nvPr>
            <p:ph type="body" idx="1"/>
          </p:nvPr>
        </p:nvSpPr>
        <p:spPr>
          <a:xfrm>
            <a:off x="306400" y="1600950"/>
            <a:ext cx="3815700" cy="3018000"/>
          </a:xfrm>
          <a:prstGeom prst="rect">
            <a:avLst/>
          </a:prstGeom>
        </p:spPr>
        <p:txBody>
          <a:bodyPr spcFirstLastPara="1" wrap="square" lIns="0" tIns="0" rIns="0" bIns="0" anchor="t" anchorCtr="0"/>
          <a:lstStyle>
            <a:lvl1pPr marL="457200" lvl="0" indent="-368300" rtl="0">
              <a:spcBef>
                <a:spcPts val="600"/>
              </a:spcBef>
              <a:spcAft>
                <a:spcPts val="0"/>
              </a:spcAft>
              <a:buClr>
                <a:srgbClr val="77588B"/>
              </a:buClr>
              <a:buSzPts val="2200"/>
              <a:buChar char="▫"/>
              <a:defRPr sz="2200">
                <a:solidFill>
                  <a:srgbClr val="77588B"/>
                </a:solidFill>
              </a:defRPr>
            </a:lvl1pPr>
            <a:lvl2pPr marL="914400" lvl="1" indent="-368300" rtl="0">
              <a:spcBef>
                <a:spcPts val="0"/>
              </a:spcBef>
              <a:spcAft>
                <a:spcPts val="0"/>
              </a:spcAft>
              <a:buClr>
                <a:srgbClr val="77588B"/>
              </a:buClr>
              <a:buSzPts val="2200"/>
              <a:buChar char="▫"/>
              <a:defRPr sz="2200">
                <a:solidFill>
                  <a:srgbClr val="77588B"/>
                </a:solidFill>
              </a:defRPr>
            </a:lvl2pPr>
            <a:lvl3pPr marL="1371600" lvl="2" indent="-368300" rtl="0">
              <a:spcBef>
                <a:spcPts val="0"/>
              </a:spcBef>
              <a:spcAft>
                <a:spcPts val="0"/>
              </a:spcAft>
              <a:buClr>
                <a:srgbClr val="77588B"/>
              </a:buClr>
              <a:buSzPts val="2200"/>
              <a:buChar char="▫"/>
              <a:defRPr sz="2200">
                <a:solidFill>
                  <a:srgbClr val="77588B"/>
                </a:solidFill>
              </a:defRPr>
            </a:lvl3pPr>
            <a:lvl4pPr marL="1828800" lvl="3" indent="-368300" rtl="0">
              <a:spcBef>
                <a:spcPts val="0"/>
              </a:spcBef>
              <a:spcAft>
                <a:spcPts val="0"/>
              </a:spcAft>
              <a:buClr>
                <a:srgbClr val="77588B"/>
              </a:buClr>
              <a:buSzPts val="2200"/>
              <a:buChar char="▫"/>
              <a:defRPr sz="2200">
                <a:solidFill>
                  <a:srgbClr val="77588B"/>
                </a:solidFill>
              </a:defRPr>
            </a:lvl4pPr>
            <a:lvl5pPr marL="2286000" lvl="4" indent="-368300" rtl="0">
              <a:spcBef>
                <a:spcPts val="0"/>
              </a:spcBef>
              <a:spcAft>
                <a:spcPts val="0"/>
              </a:spcAft>
              <a:buClr>
                <a:srgbClr val="77588B"/>
              </a:buClr>
              <a:buSzPts val="2200"/>
              <a:buChar char="▫"/>
              <a:defRPr sz="2200">
                <a:solidFill>
                  <a:srgbClr val="77588B"/>
                </a:solidFill>
              </a:defRPr>
            </a:lvl5pPr>
            <a:lvl6pPr marL="2743200" lvl="5" indent="-368300" rtl="0">
              <a:spcBef>
                <a:spcPts val="0"/>
              </a:spcBef>
              <a:spcAft>
                <a:spcPts val="0"/>
              </a:spcAft>
              <a:buClr>
                <a:srgbClr val="77588B"/>
              </a:buClr>
              <a:buSzPts val="2200"/>
              <a:buChar char="▫"/>
              <a:defRPr sz="2200">
                <a:solidFill>
                  <a:srgbClr val="77588B"/>
                </a:solidFill>
              </a:defRPr>
            </a:lvl6pPr>
            <a:lvl7pPr marL="3200400" lvl="6" indent="-368300" rtl="0">
              <a:spcBef>
                <a:spcPts val="0"/>
              </a:spcBef>
              <a:spcAft>
                <a:spcPts val="0"/>
              </a:spcAft>
              <a:buClr>
                <a:srgbClr val="77588B"/>
              </a:buClr>
              <a:buSzPts val="2200"/>
              <a:buChar char="▫"/>
              <a:defRPr sz="2200">
                <a:solidFill>
                  <a:srgbClr val="77588B"/>
                </a:solidFill>
              </a:defRPr>
            </a:lvl7pPr>
            <a:lvl8pPr marL="3657600" lvl="7" indent="-368300" rtl="0">
              <a:spcBef>
                <a:spcPts val="0"/>
              </a:spcBef>
              <a:spcAft>
                <a:spcPts val="0"/>
              </a:spcAft>
              <a:buClr>
                <a:srgbClr val="77588B"/>
              </a:buClr>
              <a:buSzPts val="2200"/>
              <a:buChar char="▫"/>
              <a:defRPr sz="2200">
                <a:solidFill>
                  <a:srgbClr val="77588B"/>
                </a:solidFill>
              </a:defRPr>
            </a:lvl8pPr>
            <a:lvl9pPr marL="4114800" lvl="8" indent="-368300" rtl="0">
              <a:spcBef>
                <a:spcPts val="0"/>
              </a:spcBef>
              <a:spcAft>
                <a:spcPts val="0"/>
              </a:spcAft>
              <a:buClr>
                <a:srgbClr val="77588B"/>
              </a:buClr>
              <a:buSzPts val="2200"/>
              <a:buChar char="▫"/>
              <a:defRPr sz="2200">
                <a:solidFill>
                  <a:srgbClr val="77588B"/>
                </a:solidFill>
              </a:defRPr>
            </a:lvl9pPr>
          </a:lstStyle>
          <a:p>
            <a:endParaRPr/>
          </a:p>
        </p:txBody>
      </p:sp>
      <p:sp>
        <p:nvSpPr>
          <p:cNvPr id="40" name="Google Shape;4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7387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69574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721947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389171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170639-886C-4FCF-9EAB-ABB5DA3F3F4A}" type="datetimeFigureOut">
              <a:rPr lang="en-US" smtClean="0"/>
              <a:t>12/10/2018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7249599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230651-31F4-45D2-98AE-A2108F41BC07}" type="datetimeFigureOut">
              <a:rPr lang="en-US" smtClean="0"/>
              <a:t>12/10/2018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800483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7" name="Date Placeholder 4"/>
          <p:cNvSpPr>
            <a:spLocks noGrp="1"/>
          </p:cNvSpPr>
          <p:nvPr>
            <p:ph type="dt" sz="half" idx="10"/>
          </p:nvPr>
        </p:nvSpPr>
        <p:spPr/>
        <p:txBody>
          <a:bodyPr/>
          <a:lstStyle/>
          <a:p>
            <a:fld id="{6F53789A-C914-4DB1-8815-80B5EC7335C5}" type="datetimeFigureOut">
              <a:rPr lang="en-US" smtClean="0"/>
              <a:t>12/10/2018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64659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764406" y="221797"/>
            <a:ext cx="628649" cy="575765"/>
          </a:xfrm>
          <a:prstGeom prst="rect">
            <a:avLst/>
          </a:prstGeo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066828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userDrawn="1"/>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0E59FD0C-5451-4CA0-86AF-E70AE3279989}" type="datetimeFigureOut">
              <a:rPr lang="en-US" smtClean="0"/>
              <a:t>12/10/2018</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Tree>
    <p:extLst>
      <p:ext uri="{BB962C8B-B14F-4D97-AF65-F5344CB8AC3E}">
        <p14:creationId xmlns:p14="http://schemas.microsoft.com/office/powerpoint/2010/main" val="3393041388"/>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 id="2147483898" r:id="rId18"/>
    <p:sldLayoutId id="2147483903" r:id="rId19"/>
    <p:sldLayoutId id="2147483904" r:id="rId20"/>
    <p:sldLayoutId id="2147483905" r:id="rId21"/>
  </p:sldLayoutIdLst>
  <p:transition>
    <p:fade thruBlk="1"/>
  </p:transition>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1008600" y="216046"/>
            <a:ext cx="7126800" cy="1182449"/>
          </a:xfrm>
          <a:prstGeom prst="rect">
            <a:avLst/>
          </a:prstGeom>
        </p:spPr>
        <p:txBody>
          <a:bodyPr spcFirstLastPara="1" wrap="square" lIns="0" tIns="0" rIns="0" bIns="0" anchor="t" anchorCtr="0">
            <a:noAutofit/>
          </a:bodyPr>
          <a:lstStyle/>
          <a:p>
            <a:r>
              <a:rPr lang="en-US" sz="3200" b="1" cap="all" dirty="0">
                <a:solidFill>
                  <a:schemeClr val="tx1"/>
                </a:solidFill>
                <a:effectLst>
                  <a:outerShdw blurRad="50800" dist="63500" dir="2700000" algn="tl" rotWithShape="0">
                    <a:srgbClr val="000000">
                      <a:alpha val="48000"/>
                    </a:srgbClr>
                  </a:outerShdw>
                </a:effectLst>
              </a:rPr>
              <a:t>Prototyping Deep Scalable Recommender System on AWS</a:t>
            </a:r>
          </a:p>
        </p:txBody>
      </p:sp>
      <p:sp>
        <p:nvSpPr>
          <p:cNvPr id="11" name="Google Shape;89;p14">
            <a:extLst>
              <a:ext uri="{FF2B5EF4-FFF2-40B4-BE49-F238E27FC236}">
                <a16:creationId xmlns:a16="http://schemas.microsoft.com/office/drawing/2014/main" id="{12956E59-8155-4ECF-8DBC-0FB9AAC94E83}"/>
              </a:ext>
            </a:extLst>
          </p:cNvPr>
          <p:cNvSpPr txBox="1">
            <a:spLocks/>
          </p:cNvSpPr>
          <p:nvPr/>
        </p:nvSpPr>
        <p:spPr>
          <a:xfrm>
            <a:off x="1007320" y="3034794"/>
            <a:ext cx="7126800" cy="1182449"/>
          </a:xfrm>
          <a:prstGeom prst="rect">
            <a:avLst/>
          </a:prstGeom>
          <a:noFill/>
          <a:ln>
            <a:noFill/>
          </a:ln>
          <a:effectLst>
            <a:outerShdw blurRad="28575" dist="9525" dir="5400000" algn="bl" rotWithShape="0">
              <a:srgbClr val="010C16">
                <a:alpha val="15000"/>
              </a:srgb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6000"/>
              <a:buFont typeface="IBM Plex Sans Condensed SemiBold"/>
              <a:buNone/>
              <a:defRPr sz="6000" b="0" i="0" u="none" strike="noStrike" cap="none">
                <a:solidFill>
                  <a:srgbClr val="FFFFFF"/>
                </a:solidFill>
                <a:latin typeface="IBM Plex Sans Condensed SemiBold"/>
                <a:ea typeface="IBM Plex Sans Condensed SemiBold"/>
                <a:cs typeface="IBM Plex Sans Condensed SemiBold"/>
                <a:sym typeface="IBM Plex Sans Condensed SemiBold"/>
              </a:defRPr>
            </a:lvl1pPr>
            <a:lvl2pPr marR="0" lvl="1" algn="ctr" rtl="0">
              <a:lnSpc>
                <a:spcPct val="100000"/>
              </a:lnSpc>
              <a:spcBef>
                <a:spcPts val="0"/>
              </a:spcBef>
              <a:spcAft>
                <a:spcPts val="0"/>
              </a:spcAft>
              <a:buClr>
                <a:srgbClr val="FFFFFF"/>
              </a:buClr>
              <a:buSzPts val="6000"/>
              <a:buFont typeface="IBM Plex Sans Condensed SemiBold"/>
              <a:buNone/>
              <a:defRPr sz="6000" b="0" i="0" u="none" strike="noStrike" cap="none">
                <a:solidFill>
                  <a:srgbClr val="FFFFFF"/>
                </a:solidFill>
                <a:latin typeface="IBM Plex Sans Condensed SemiBold"/>
                <a:ea typeface="IBM Plex Sans Condensed SemiBold"/>
                <a:cs typeface="IBM Plex Sans Condensed SemiBold"/>
                <a:sym typeface="IBM Plex Sans Condensed SemiBold"/>
              </a:defRPr>
            </a:lvl2pPr>
            <a:lvl3pPr marR="0" lvl="2" algn="ctr" rtl="0">
              <a:lnSpc>
                <a:spcPct val="100000"/>
              </a:lnSpc>
              <a:spcBef>
                <a:spcPts val="0"/>
              </a:spcBef>
              <a:spcAft>
                <a:spcPts val="0"/>
              </a:spcAft>
              <a:buClr>
                <a:srgbClr val="FFFFFF"/>
              </a:buClr>
              <a:buSzPts val="6000"/>
              <a:buFont typeface="IBM Plex Sans Condensed SemiBold"/>
              <a:buNone/>
              <a:defRPr sz="6000" b="0" i="0" u="none" strike="noStrike" cap="none">
                <a:solidFill>
                  <a:srgbClr val="FFFFFF"/>
                </a:solidFill>
                <a:latin typeface="IBM Plex Sans Condensed SemiBold"/>
                <a:ea typeface="IBM Plex Sans Condensed SemiBold"/>
                <a:cs typeface="IBM Plex Sans Condensed SemiBold"/>
                <a:sym typeface="IBM Plex Sans Condensed SemiBold"/>
              </a:defRPr>
            </a:lvl3pPr>
            <a:lvl4pPr marR="0" lvl="3" algn="ctr" rtl="0">
              <a:lnSpc>
                <a:spcPct val="100000"/>
              </a:lnSpc>
              <a:spcBef>
                <a:spcPts val="0"/>
              </a:spcBef>
              <a:spcAft>
                <a:spcPts val="0"/>
              </a:spcAft>
              <a:buClr>
                <a:srgbClr val="FFFFFF"/>
              </a:buClr>
              <a:buSzPts val="6000"/>
              <a:buFont typeface="IBM Plex Sans Condensed SemiBold"/>
              <a:buNone/>
              <a:defRPr sz="6000" b="0" i="0" u="none" strike="noStrike" cap="none">
                <a:solidFill>
                  <a:srgbClr val="FFFFFF"/>
                </a:solidFill>
                <a:latin typeface="IBM Plex Sans Condensed SemiBold"/>
                <a:ea typeface="IBM Plex Sans Condensed SemiBold"/>
                <a:cs typeface="IBM Plex Sans Condensed SemiBold"/>
                <a:sym typeface="IBM Plex Sans Condensed SemiBold"/>
              </a:defRPr>
            </a:lvl4pPr>
            <a:lvl5pPr marR="0" lvl="4" algn="ctr" rtl="0">
              <a:lnSpc>
                <a:spcPct val="100000"/>
              </a:lnSpc>
              <a:spcBef>
                <a:spcPts val="0"/>
              </a:spcBef>
              <a:spcAft>
                <a:spcPts val="0"/>
              </a:spcAft>
              <a:buClr>
                <a:srgbClr val="FFFFFF"/>
              </a:buClr>
              <a:buSzPts val="6000"/>
              <a:buFont typeface="IBM Plex Sans Condensed SemiBold"/>
              <a:buNone/>
              <a:defRPr sz="6000" b="0" i="0" u="none" strike="noStrike" cap="none">
                <a:solidFill>
                  <a:srgbClr val="FFFFFF"/>
                </a:solidFill>
                <a:latin typeface="IBM Plex Sans Condensed SemiBold"/>
                <a:ea typeface="IBM Plex Sans Condensed SemiBold"/>
                <a:cs typeface="IBM Plex Sans Condensed SemiBold"/>
                <a:sym typeface="IBM Plex Sans Condensed SemiBold"/>
              </a:defRPr>
            </a:lvl5pPr>
            <a:lvl6pPr marR="0" lvl="5" algn="ctr" rtl="0">
              <a:lnSpc>
                <a:spcPct val="100000"/>
              </a:lnSpc>
              <a:spcBef>
                <a:spcPts val="0"/>
              </a:spcBef>
              <a:spcAft>
                <a:spcPts val="0"/>
              </a:spcAft>
              <a:buClr>
                <a:srgbClr val="FFFFFF"/>
              </a:buClr>
              <a:buSzPts val="6000"/>
              <a:buFont typeface="IBM Plex Sans Condensed SemiBold"/>
              <a:buNone/>
              <a:defRPr sz="6000" b="0" i="0" u="none" strike="noStrike" cap="none">
                <a:solidFill>
                  <a:srgbClr val="FFFFFF"/>
                </a:solidFill>
                <a:latin typeface="IBM Plex Sans Condensed SemiBold"/>
                <a:ea typeface="IBM Plex Sans Condensed SemiBold"/>
                <a:cs typeface="IBM Plex Sans Condensed SemiBold"/>
                <a:sym typeface="IBM Plex Sans Condensed SemiBold"/>
              </a:defRPr>
            </a:lvl6pPr>
            <a:lvl7pPr marR="0" lvl="6" algn="ctr" rtl="0">
              <a:lnSpc>
                <a:spcPct val="100000"/>
              </a:lnSpc>
              <a:spcBef>
                <a:spcPts val="0"/>
              </a:spcBef>
              <a:spcAft>
                <a:spcPts val="0"/>
              </a:spcAft>
              <a:buClr>
                <a:srgbClr val="FFFFFF"/>
              </a:buClr>
              <a:buSzPts val="6000"/>
              <a:buFont typeface="IBM Plex Sans Condensed SemiBold"/>
              <a:buNone/>
              <a:defRPr sz="6000" b="0" i="0" u="none" strike="noStrike" cap="none">
                <a:solidFill>
                  <a:srgbClr val="FFFFFF"/>
                </a:solidFill>
                <a:latin typeface="IBM Plex Sans Condensed SemiBold"/>
                <a:ea typeface="IBM Plex Sans Condensed SemiBold"/>
                <a:cs typeface="IBM Plex Sans Condensed SemiBold"/>
                <a:sym typeface="IBM Plex Sans Condensed SemiBold"/>
              </a:defRPr>
            </a:lvl7pPr>
            <a:lvl8pPr marR="0" lvl="7" algn="ctr" rtl="0">
              <a:lnSpc>
                <a:spcPct val="100000"/>
              </a:lnSpc>
              <a:spcBef>
                <a:spcPts val="0"/>
              </a:spcBef>
              <a:spcAft>
                <a:spcPts val="0"/>
              </a:spcAft>
              <a:buClr>
                <a:srgbClr val="FFFFFF"/>
              </a:buClr>
              <a:buSzPts val="6000"/>
              <a:buFont typeface="IBM Plex Sans Condensed SemiBold"/>
              <a:buNone/>
              <a:defRPr sz="6000" b="0" i="0" u="none" strike="noStrike" cap="none">
                <a:solidFill>
                  <a:srgbClr val="FFFFFF"/>
                </a:solidFill>
                <a:latin typeface="IBM Plex Sans Condensed SemiBold"/>
                <a:ea typeface="IBM Plex Sans Condensed SemiBold"/>
                <a:cs typeface="IBM Plex Sans Condensed SemiBold"/>
                <a:sym typeface="IBM Plex Sans Condensed SemiBold"/>
              </a:defRPr>
            </a:lvl8pPr>
            <a:lvl9pPr marR="0" lvl="8" algn="ctr" rtl="0">
              <a:lnSpc>
                <a:spcPct val="100000"/>
              </a:lnSpc>
              <a:spcBef>
                <a:spcPts val="0"/>
              </a:spcBef>
              <a:spcAft>
                <a:spcPts val="0"/>
              </a:spcAft>
              <a:buClr>
                <a:srgbClr val="FFFFFF"/>
              </a:buClr>
              <a:buSzPts val="6000"/>
              <a:buFont typeface="IBM Plex Sans Condensed SemiBold"/>
              <a:buNone/>
              <a:defRPr sz="6000" b="0" i="0" u="none" strike="noStrike" cap="none">
                <a:solidFill>
                  <a:srgbClr val="FFFFFF"/>
                </a:solidFill>
                <a:latin typeface="IBM Plex Sans Condensed SemiBold"/>
                <a:ea typeface="IBM Plex Sans Condensed SemiBold"/>
                <a:cs typeface="IBM Plex Sans Condensed SemiBold"/>
                <a:sym typeface="IBM Plex Sans Condensed SemiBold"/>
              </a:defRPr>
            </a:lvl9pPr>
          </a:lstStyle>
          <a:p>
            <a:pPr marL="74295" defTabSz="914400">
              <a:lnSpc>
                <a:spcPct val="90000"/>
              </a:lnSpc>
              <a:spcBef>
                <a:spcPts val="1000"/>
              </a:spcBef>
              <a:buClr>
                <a:schemeClr val="tx1"/>
              </a:buClr>
              <a:buSzPct val="80000"/>
            </a:pPr>
            <a:r>
              <a:rPr lang="en-US" sz="1500" dirty="0">
                <a:solidFill>
                  <a:schemeClr val="tx1"/>
                </a:solidFill>
                <a:effectLst>
                  <a:outerShdw blurRad="50800" dist="38100" dir="2700000" algn="tl" rotWithShape="0">
                    <a:srgbClr val="000000">
                      <a:alpha val="48000"/>
                    </a:srgbClr>
                  </a:outerShdw>
                </a:effectLst>
                <a:latin typeface="+mj-lt"/>
                <a:ea typeface="+mj-ea"/>
                <a:cs typeface="+mj-cs"/>
              </a:rPr>
              <a:t>Abhinav Kumar</a:t>
            </a:r>
          </a:p>
          <a:p>
            <a:pPr marL="74295" defTabSz="914400">
              <a:lnSpc>
                <a:spcPct val="90000"/>
              </a:lnSpc>
              <a:spcBef>
                <a:spcPts val="1000"/>
              </a:spcBef>
              <a:buClr>
                <a:schemeClr val="tx1"/>
              </a:buClr>
              <a:buSzPct val="80000"/>
            </a:pPr>
            <a:r>
              <a:rPr lang="en-US" sz="1500" dirty="0" err="1">
                <a:solidFill>
                  <a:schemeClr val="tx1"/>
                </a:solidFill>
                <a:effectLst>
                  <a:outerShdw blurRad="50800" dist="38100" dir="2700000" algn="tl" rotWithShape="0">
                    <a:srgbClr val="000000">
                      <a:alpha val="48000"/>
                    </a:srgbClr>
                  </a:outerShdw>
                </a:effectLst>
                <a:latin typeface="+mj-lt"/>
                <a:ea typeface="+mj-ea"/>
                <a:cs typeface="+mj-cs"/>
              </a:rPr>
              <a:t>Chandrakanth</a:t>
            </a:r>
            <a:r>
              <a:rPr lang="en-US" sz="1500" dirty="0">
                <a:solidFill>
                  <a:schemeClr val="tx1"/>
                </a:solidFill>
                <a:effectLst>
                  <a:outerShdw blurRad="50800" dist="38100" dir="2700000" algn="tl" rotWithShape="0">
                    <a:srgbClr val="000000">
                      <a:alpha val="48000"/>
                    </a:srgbClr>
                  </a:outerShdw>
                </a:effectLst>
                <a:latin typeface="+mj-lt"/>
                <a:ea typeface="+mj-ea"/>
                <a:cs typeface="+mj-cs"/>
              </a:rPr>
              <a:t> </a:t>
            </a:r>
            <a:r>
              <a:rPr lang="en-US" sz="1500" dirty="0" err="1">
                <a:solidFill>
                  <a:schemeClr val="tx1"/>
                </a:solidFill>
                <a:effectLst>
                  <a:outerShdw blurRad="50800" dist="38100" dir="2700000" algn="tl" rotWithShape="0">
                    <a:srgbClr val="000000">
                      <a:alpha val="48000"/>
                    </a:srgbClr>
                  </a:outerShdw>
                </a:effectLst>
                <a:latin typeface="+mj-lt"/>
                <a:ea typeface="+mj-ea"/>
                <a:cs typeface="+mj-cs"/>
              </a:rPr>
              <a:t>Tolupunoori</a:t>
            </a:r>
            <a:endParaRPr lang="en-US" sz="1500" dirty="0">
              <a:solidFill>
                <a:schemeClr val="tx1"/>
              </a:solidFill>
              <a:effectLst>
                <a:outerShdw blurRad="50800" dist="38100" dir="2700000" algn="tl" rotWithShape="0">
                  <a:srgbClr val="000000">
                    <a:alpha val="48000"/>
                  </a:srgbClr>
                </a:outerShdw>
              </a:effectLst>
              <a:latin typeface="+mj-lt"/>
              <a:ea typeface="+mj-ea"/>
              <a:cs typeface="+mj-cs"/>
            </a:endParaRPr>
          </a:p>
          <a:p>
            <a:pPr marL="74295" defTabSz="914400">
              <a:lnSpc>
                <a:spcPct val="90000"/>
              </a:lnSpc>
              <a:spcBef>
                <a:spcPts val="1000"/>
              </a:spcBef>
              <a:buClr>
                <a:schemeClr val="tx1"/>
              </a:buClr>
              <a:buSzPct val="80000"/>
            </a:pPr>
            <a:r>
              <a:rPr lang="en-US" sz="1500" dirty="0">
                <a:solidFill>
                  <a:schemeClr val="tx1"/>
                </a:solidFill>
                <a:effectLst>
                  <a:outerShdw blurRad="50800" dist="38100" dir="2700000" algn="tl" rotWithShape="0">
                    <a:srgbClr val="000000">
                      <a:alpha val="48000"/>
                    </a:srgbClr>
                  </a:outerShdw>
                </a:effectLst>
                <a:latin typeface="+mj-lt"/>
                <a:ea typeface="+mj-ea"/>
                <a:cs typeface="+mj-cs"/>
              </a:rPr>
              <a:t>Pranav Pura </a:t>
            </a:r>
            <a:r>
              <a:rPr lang="en-US" sz="1500" dirty="0" err="1">
                <a:solidFill>
                  <a:schemeClr val="tx1"/>
                </a:solidFill>
                <a:effectLst>
                  <a:outerShdw blurRad="50800" dist="38100" dir="2700000" algn="tl" rotWithShape="0">
                    <a:srgbClr val="000000">
                      <a:alpha val="48000"/>
                    </a:srgbClr>
                  </a:outerShdw>
                </a:effectLst>
                <a:latin typeface="+mj-lt"/>
                <a:ea typeface="+mj-ea"/>
                <a:cs typeface="+mj-cs"/>
              </a:rPr>
              <a:t>Lingaraju</a:t>
            </a:r>
            <a:endParaRPr lang="en-US" sz="1500" dirty="0">
              <a:solidFill>
                <a:schemeClr val="tx1"/>
              </a:solidFill>
              <a:effectLst>
                <a:outerShdw blurRad="50800" dist="38100" dir="2700000" algn="tl" rotWithShape="0">
                  <a:srgbClr val="000000">
                    <a:alpha val="48000"/>
                  </a:srgbClr>
                </a:outerShdw>
              </a:effectLst>
              <a:latin typeface="+mj-lt"/>
              <a:ea typeface="+mj-ea"/>
              <a:cs typeface="+mj-cs"/>
            </a:endParaRPr>
          </a:p>
          <a:p>
            <a:pPr marL="74295" defTabSz="914400">
              <a:lnSpc>
                <a:spcPct val="90000"/>
              </a:lnSpc>
              <a:spcBef>
                <a:spcPts val="1000"/>
              </a:spcBef>
              <a:buClr>
                <a:schemeClr val="tx1"/>
              </a:buClr>
              <a:buSzPct val="80000"/>
            </a:pPr>
            <a:r>
              <a:rPr lang="en-US" sz="1500" dirty="0">
                <a:solidFill>
                  <a:schemeClr val="tx1"/>
                </a:solidFill>
                <a:effectLst>
                  <a:outerShdw blurRad="50800" dist="38100" dir="2700000" algn="tl" rotWithShape="0">
                    <a:srgbClr val="000000">
                      <a:alpha val="48000"/>
                    </a:srgbClr>
                  </a:outerShdw>
                </a:effectLst>
                <a:latin typeface="+mj-lt"/>
                <a:ea typeface="+mj-ea"/>
                <a:cs typeface="+mj-cs"/>
              </a:rPr>
              <a:t>Pranav Srinivas </a:t>
            </a:r>
            <a:r>
              <a:rPr lang="en-US" sz="1500" dirty="0" err="1">
                <a:solidFill>
                  <a:schemeClr val="tx1"/>
                </a:solidFill>
                <a:effectLst>
                  <a:outerShdw blurRad="50800" dist="38100" dir="2700000" algn="tl" rotWithShape="0">
                    <a:srgbClr val="000000">
                      <a:alpha val="48000"/>
                    </a:srgbClr>
                  </a:outerShdw>
                </a:effectLst>
                <a:latin typeface="+mj-lt"/>
                <a:ea typeface="+mj-ea"/>
                <a:cs typeface="+mj-cs"/>
              </a:rPr>
              <a:t>Nagavelli</a:t>
            </a:r>
            <a:endParaRPr lang="en-US" sz="1500" dirty="0">
              <a:solidFill>
                <a:schemeClr val="tx1"/>
              </a:solidFill>
              <a:effectLst>
                <a:outerShdw blurRad="50800" dist="38100" dir="2700000" algn="tl" rotWithShape="0">
                  <a:srgbClr val="000000">
                    <a:alpha val="48000"/>
                  </a:srgbClr>
                </a:outerShdw>
              </a:effectLst>
              <a:latin typeface="+mj-lt"/>
              <a:ea typeface="+mj-ea"/>
              <a:cs typeface="+mj-cs"/>
            </a:endParaRPr>
          </a:p>
          <a:p>
            <a:pPr marL="74295" defTabSz="914400">
              <a:lnSpc>
                <a:spcPct val="90000"/>
              </a:lnSpc>
              <a:spcBef>
                <a:spcPts val="1000"/>
              </a:spcBef>
              <a:buClr>
                <a:schemeClr val="tx1"/>
              </a:buClr>
              <a:buSzPct val="80000"/>
            </a:pPr>
            <a:r>
              <a:rPr lang="en-US" sz="1500" dirty="0">
                <a:solidFill>
                  <a:schemeClr val="tx1"/>
                </a:solidFill>
                <a:effectLst>
                  <a:outerShdw blurRad="50800" dist="38100" dir="2700000" algn="tl" rotWithShape="0">
                    <a:srgbClr val="000000">
                      <a:alpha val="48000"/>
                    </a:srgbClr>
                  </a:outerShdw>
                </a:effectLst>
                <a:latin typeface="+mj-lt"/>
                <a:ea typeface="+mj-ea"/>
                <a:cs typeface="+mj-cs"/>
              </a:rPr>
              <a:t>Sanjana </a:t>
            </a:r>
            <a:r>
              <a:rPr lang="en-US" sz="1500" dirty="0" err="1">
                <a:solidFill>
                  <a:schemeClr val="tx1"/>
                </a:solidFill>
                <a:effectLst>
                  <a:outerShdw blurRad="50800" dist="38100" dir="2700000" algn="tl" rotWithShape="0">
                    <a:srgbClr val="000000">
                      <a:alpha val="48000"/>
                    </a:srgbClr>
                  </a:outerShdw>
                </a:effectLst>
                <a:latin typeface="+mj-lt"/>
                <a:ea typeface="+mj-ea"/>
                <a:cs typeface="+mj-cs"/>
              </a:rPr>
              <a:t>Mahabale</a:t>
            </a:r>
            <a:endParaRPr lang="en-US" sz="1500" dirty="0">
              <a:solidFill>
                <a:schemeClr val="tx1"/>
              </a:solidFill>
              <a:effectLst>
                <a:outerShdw blurRad="50800" dist="38100" dir="2700000" algn="tl" rotWithShape="0">
                  <a:srgbClr val="000000">
                    <a:alpha val="48000"/>
                  </a:srgbClr>
                </a:outerShdw>
              </a:effectLst>
              <a:latin typeface="+mj-lt"/>
              <a:ea typeface="+mj-ea"/>
              <a:cs typeface="+mj-cs"/>
            </a:endParaRPr>
          </a:p>
          <a:p>
            <a:pPr marL="74295" defTabSz="914400">
              <a:lnSpc>
                <a:spcPct val="90000"/>
              </a:lnSpc>
              <a:spcBef>
                <a:spcPts val="1000"/>
              </a:spcBef>
              <a:buClr>
                <a:schemeClr val="tx1"/>
              </a:buClr>
              <a:buSzPct val="80000"/>
            </a:pPr>
            <a:r>
              <a:rPr lang="en-US" sz="1500" dirty="0" err="1">
                <a:solidFill>
                  <a:schemeClr val="tx1"/>
                </a:solidFill>
                <a:effectLst>
                  <a:outerShdw blurRad="50800" dist="38100" dir="2700000" algn="tl" rotWithShape="0">
                    <a:srgbClr val="000000">
                      <a:alpha val="48000"/>
                    </a:srgbClr>
                  </a:outerShdw>
                </a:effectLst>
                <a:latin typeface="+mj-lt"/>
                <a:ea typeface="+mj-ea"/>
                <a:cs typeface="+mj-cs"/>
              </a:rPr>
              <a:t>Tarun</a:t>
            </a:r>
            <a:r>
              <a:rPr lang="en-US" sz="1500" dirty="0">
                <a:solidFill>
                  <a:schemeClr val="tx1"/>
                </a:solidFill>
                <a:effectLst>
                  <a:outerShdw blurRad="50800" dist="38100" dir="2700000" algn="tl" rotWithShape="0">
                    <a:srgbClr val="000000">
                      <a:alpha val="48000"/>
                    </a:srgbClr>
                  </a:outerShdw>
                </a:effectLst>
                <a:latin typeface="+mj-lt"/>
                <a:ea typeface="+mj-ea"/>
                <a:cs typeface="+mj-cs"/>
              </a:rPr>
              <a:t> Newton</a:t>
            </a:r>
          </a:p>
        </p:txBody>
      </p:sp>
      <p:sp>
        <p:nvSpPr>
          <p:cNvPr id="12" name="TextBox 11">
            <a:extLst>
              <a:ext uri="{FF2B5EF4-FFF2-40B4-BE49-F238E27FC236}">
                <a16:creationId xmlns:a16="http://schemas.microsoft.com/office/drawing/2014/main" id="{85921383-460E-4E3D-90B6-408798117959}"/>
              </a:ext>
            </a:extLst>
          </p:cNvPr>
          <p:cNvSpPr txBox="1"/>
          <p:nvPr/>
        </p:nvSpPr>
        <p:spPr>
          <a:xfrm>
            <a:off x="3148320" y="1658846"/>
            <a:ext cx="2844800" cy="523220"/>
          </a:xfrm>
          <a:prstGeom prst="rect">
            <a:avLst/>
          </a:prstGeom>
          <a:noFill/>
        </p:spPr>
        <p:txBody>
          <a:bodyPr wrap="square" rtlCol="0">
            <a:spAutoFit/>
          </a:bodyPr>
          <a:lstStyle/>
          <a:p>
            <a:pPr algn="ctr"/>
            <a:r>
              <a:rPr lang="en-US" sz="2800" b="1" dirty="0"/>
              <a:t>Team 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9;p20">
            <a:extLst>
              <a:ext uri="{FF2B5EF4-FFF2-40B4-BE49-F238E27FC236}">
                <a16:creationId xmlns:a16="http://schemas.microsoft.com/office/drawing/2014/main" id="{BF7211AD-1A0C-461A-AF6C-0C2CD4789E35}"/>
              </a:ext>
            </a:extLst>
          </p:cNvPr>
          <p:cNvSpPr txBox="1">
            <a:spLocks noGrp="1"/>
          </p:cNvSpPr>
          <p:nvPr>
            <p:ph type="title"/>
          </p:nvPr>
        </p:nvSpPr>
        <p:spPr>
          <a:xfrm>
            <a:off x="484187" y="382555"/>
            <a:ext cx="7054947" cy="532935"/>
          </a:xfrm>
          <a:prstGeom prst="rect">
            <a:avLst/>
          </a:prstGeom>
        </p:spPr>
        <p:txBody>
          <a:bodyPr spcFirstLastPara="1" vert="horz" wrap="square" lIns="0" tIns="0" rIns="0" bIns="0" rtlCol="0"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cap="all" dirty="0">
                <a:solidFill>
                  <a:schemeClr val="tx1"/>
                </a:solidFill>
                <a:effectLst>
                  <a:outerShdw blurRad="50800" dist="63500" dir="2700000" algn="tl" rotWithShape="0">
                    <a:srgbClr val="000000">
                      <a:alpha val="48000"/>
                    </a:srgbClr>
                  </a:outerShdw>
                </a:effectLst>
              </a:rPr>
              <a:t>SAGEMAKER Recommender System</a:t>
            </a:r>
            <a:endParaRPr lang="en-US" sz="2800" dirty="0">
              <a:solidFill>
                <a:schemeClr val="tx1"/>
              </a:solidFill>
            </a:endParaRPr>
          </a:p>
        </p:txBody>
      </p:sp>
      <p:pic>
        <p:nvPicPr>
          <p:cNvPr id="7" name="Picture 6">
            <a:extLst>
              <a:ext uri="{FF2B5EF4-FFF2-40B4-BE49-F238E27FC236}">
                <a16:creationId xmlns:a16="http://schemas.microsoft.com/office/drawing/2014/main" id="{A9B098D2-46AC-4D44-9181-F655B47BFAC5}"/>
              </a:ext>
            </a:extLst>
          </p:cNvPr>
          <p:cNvPicPr>
            <a:picLocks noChangeAspect="1"/>
          </p:cNvPicPr>
          <p:nvPr/>
        </p:nvPicPr>
        <p:blipFill>
          <a:blip r:embed="rId2"/>
          <a:stretch>
            <a:fillRect/>
          </a:stretch>
        </p:blipFill>
        <p:spPr>
          <a:xfrm>
            <a:off x="484187" y="2601437"/>
            <a:ext cx="3409950" cy="1358900"/>
          </a:xfrm>
          <a:prstGeom prst="rect">
            <a:avLst/>
          </a:prstGeom>
        </p:spPr>
      </p:pic>
      <p:pic>
        <p:nvPicPr>
          <p:cNvPr id="9" name="Picture 8">
            <a:extLst>
              <a:ext uri="{FF2B5EF4-FFF2-40B4-BE49-F238E27FC236}">
                <a16:creationId xmlns:a16="http://schemas.microsoft.com/office/drawing/2014/main" id="{274BFCC1-084E-49F1-A2D7-624C3C9D3FB5}"/>
              </a:ext>
            </a:extLst>
          </p:cNvPr>
          <p:cNvPicPr>
            <a:picLocks noChangeAspect="1"/>
          </p:cNvPicPr>
          <p:nvPr/>
        </p:nvPicPr>
        <p:blipFill>
          <a:blip r:embed="rId3"/>
          <a:stretch>
            <a:fillRect/>
          </a:stretch>
        </p:blipFill>
        <p:spPr>
          <a:xfrm>
            <a:off x="4029430" y="2601437"/>
            <a:ext cx="4630383" cy="1354753"/>
          </a:xfrm>
          <a:prstGeom prst="rect">
            <a:avLst/>
          </a:prstGeom>
        </p:spPr>
      </p:pic>
      <p:sp>
        <p:nvSpPr>
          <p:cNvPr id="10" name="TextBox 9">
            <a:extLst>
              <a:ext uri="{FF2B5EF4-FFF2-40B4-BE49-F238E27FC236}">
                <a16:creationId xmlns:a16="http://schemas.microsoft.com/office/drawing/2014/main" id="{DA5D300F-2406-4CFF-B8AA-66002DA0415F}"/>
              </a:ext>
            </a:extLst>
          </p:cNvPr>
          <p:cNvSpPr txBox="1"/>
          <p:nvPr/>
        </p:nvSpPr>
        <p:spPr>
          <a:xfrm>
            <a:off x="484186" y="1791478"/>
            <a:ext cx="3444001" cy="378662"/>
          </a:xfrm>
          <a:prstGeom prst="rect">
            <a:avLst/>
          </a:prstGeom>
          <a:noFill/>
        </p:spPr>
        <p:txBody>
          <a:bodyPr wrap="square" rtlCol="0">
            <a:spAutoFit/>
          </a:bodyPr>
          <a:lstStyle/>
          <a:p>
            <a:pPr algn="ctr"/>
            <a:r>
              <a:rPr lang="en-US" dirty="0"/>
              <a:t>Input</a:t>
            </a:r>
          </a:p>
        </p:txBody>
      </p:sp>
      <p:sp>
        <p:nvSpPr>
          <p:cNvPr id="11" name="TextBox 10">
            <a:extLst>
              <a:ext uri="{FF2B5EF4-FFF2-40B4-BE49-F238E27FC236}">
                <a16:creationId xmlns:a16="http://schemas.microsoft.com/office/drawing/2014/main" id="{F6FF8DD8-8C45-4A18-A341-501DC1EB2A90}"/>
              </a:ext>
            </a:extLst>
          </p:cNvPr>
          <p:cNvSpPr txBox="1"/>
          <p:nvPr/>
        </p:nvSpPr>
        <p:spPr>
          <a:xfrm>
            <a:off x="4011660" y="1791478"/>
            <a:ext cx="4630383" cy="378662"/>
          </a:xfrm>
          <a:prstGeom prst="rect">
            <a:avLst/>
          </a:prstGeom>
          <a:noFill/>
        </p:spPr>
        <p:txBody>
          <a:bodyPr wrap="square" rtlCol="0">
            <a:spAutoFit/>
          </a:bodyPr>
          <a:lstStyle/>
          <a:p>
            <a:pPr algn="ctr"/>
            <a:r>
              <a:rPr lang="en-US" dirty="0"/>
              <a:t>Output</a:t>
            </a:r>
          </a:p>
        </p:txBody>
      </p:sp>
    </p:spTree>
    <p:extLst>
      <p:ext uri="{BB962C8B-B14F-4D97-AF65-F5344CB8AC3E}">
        <p14:creationId xmlns:p14="http://schemas.microsoft.com/office/powerpoint/2010/main" val="412048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330F14-F747-464D-BBF5-FD12A89D48D5}"/>
              </a:ext>
            </a:extLst>
          </p:cNvPr>
          <p:cNvSpPr/>
          <p:nvPr/>
        </p:nvSpPr>
        <p:spPr>
          <a:xfrm>
            <a:off x="3810611" y="1676638"/>
            <a:ext cx="4931349" cy="1877437"/>
          </a:xfrm>
          <a:prstGeom prst="rect">
            <a:avLst/>
          </a:prstGeom>
        </p:spPr>
        <p:txBody>
          <a:bodyPr wrap="square">
            <a:spAutoFit/>
          </a:bodyPr>
          <a:lstStyle/>
          <a:p>
            <a:pPr defTabSz="342900">
              <a:spcBef>
                <a:spcPts val="600"/>
              </a:spcBef>
              <a:buClr>
                <a:schemeClr val="bg2">
                  <a:lumMod val="40000"/>
                  <a:lumOff val="60000"/>
                </a:schemeClr>
              </a:buClr>
              <a:buSzPts val="1600"/>
            </a:pPr>
            <a:r>
              <a:rPr lang="en-US" sz="1600" dirty="0"/>
              <a:t>Preprocessing currently done in </a:t>
            </a:r>
            <a:r>
              <a:rPr lang="en-US" sz="1600" dirty="0" err="1"/>
              <a:t>SageMaker</a:t>
            </a:r>
            <a:r>
              <a:rPr lang="en-US" sz="1600" dirty="0"/>
              <a:t> which is not scalable</a:t>
            </a:r>
            <a:endParaRPr lang="en-US" sz="1600" dirty="0">
              <a:latin typeface="+mj-lt"/>
              <a:ea typeface="+mj-ea"/>
              <a:cs typeface="+mj-cs"/>
            </a:endParaRPr>
          </a:p>
          <a:p>
            <a:pPr defTabSz="342900">
              <a:spcBef>
                <a:spcPts val="600"/>
              </a:spcBef>
              <a:buClr>
                <a:schemeClr val="bg2">
                  <a:lumMod val="40000"/>
                  <a:lumOff val="60000"/>
                </a:schemeClr>
              </a:buClr>
              <a:buSzPts val="1600"/>
            </a:pPr>
            <a:endParaRPr lang="en-US" sz="1600" dirty="0">
              <a:latin typeface="+mj-lt"/>
              <a:ea typeface="+mj-ea"/>
              <a:cs typeface="+mj-cs"/>
            </a:endParaRPr>
          </a:p>
          <a:p>
            <a:pPr defTabSz="342900">
              <a:spcBef>
                <a:spcPts val="600"/>
              </a:spcBef>
              <a:buClr>
                <a:schemeClr val="bg2">
                  <a:lumMod val="40000"/>
                  <a:lumOff val="60000"/>
                </a:schemeClr>
              </a:buClr>
              <a:buSzPts val="1600"/>
            </a:pPr>
            <a:r>
              <a:rPr lang="en-US" sz="1600" dirty="0">
                <a:latin typeface="+mj-lt"/>
                <a:ea typeface="+mj-ea"/>
                <a:cs typeface="+mj-cs"/>
              </a:rPr>
              <a:t>Complex models fail on large datasets</a:t>
            </a:r>
          </a:p>
          <a:p>
            <a:pPr defTabSz="342900">
              <a:spcBef>
                <a:spcPts val="600"/>
              </a:spcBef>
              <a:buClr>
                <a:srgbClr val="77588B"/>
              </a:buClr>
              <a:buSzPts val="2200"/>
            </a:pPr>
            <a:endParaRPr lang="en-US" sz="1600" dirty="0">
              <a:latin typeface="+mj-lt"/>
              <a:ea typeface="+mj-ea"/>
              <a:cs typeface="+mj-cs"/>
            </a:endParaRPr>
          </a:p>
          <a:p>
            <a:pPr defTabSz="342900">
              <a:spcBef>
                <a:spcPts val="600"/>
              </a:spcBef>
              <a:buClr>
                <a:srgbClr val="77588B"/>
              </a:buClr>
              <a:buSzPts val="2200"/>
            </a:pPr>
            <a:r>
              <a:rPr lang="en-US" sz="1600" dirty="0">
                <a:latin typeface="+mj-lt"/>
                <a:ea typeface="+mj-ea"/>
                <a:cs typeface="+mj-cs"/>
              </a:rPr>
              <a:t>High latency in training due to sparsity</a:t>
            </a:r>
          </a:p>
        </p:txBody>
      </p:sp>
      <p:pic>
        <p:nvPicPr>
          <p:cNvPr id="11" name="Picture 10">
            <a:extLst>
              <a:ext uri="{FF2B5EF4-FFF2-40B4-BE49-F238E27FC236}">
                <a16:creationId xmlns:a16="http://schemas.microsoft.com/office/drawing/2014/main" id="{B0A89CC0-B740-4380-9046-41A9366E2D62}"/>
              </a:ext>
            </a:extLst>
          </p:cNvPr>
          <p:cNvPicPr>
            <a:picLocks noChangeAspect="1"/>
          </p:cNvPicPr>
          <p:nvPr/>
        </p:nvPicPr>
        <p:blipFill>
          <a:blip r:embed="rId3"/>
          <a:stretch>
            <a:fillRect/>
          </a:stretch>
        </p:blipFill>
        <p:spPr>
          <a:xfrm>
            <a:off x="738035" y="1726751"/>
            <a:ext cx="2219136" cy="2115495"/>
          </a:xfrm>
          <a:prstGeom prst="rect">
            <a:avLst/>
          </a:prstGeom>
        </p:spPr>
      </p:pic>
      <p:sp>
        <p:nvSpPr>
          <p:cNvPr id="5" name="TextBox 4">
            <a:extLst>
              <a:ext uri="{FF2B5EF4-FFF2-40B4-BE49-F238E27FC236}">
                <a16:creationId xmlns:a16="http://schemas.microsoft.com/office/drawing/2014/main" id="{B5398CA3-8181-4740-9081-2CFBE4A7AEEE}"/>
              </a:ext>
            </a:extLst>
          </p:cNvPr>
          <p:cNvSpPr txBox="1"/>
          <p:nvPr/>
        </p:nvSpPr>
        <p:spPr>
          <a:xfrm>
            <a:off x="329575" y="471950"/>
            <a:ext cx="7134915" cy="1542971"/>
          </a:xfrm>
          <a:prstGeom prst="rect">
            <a:avLst/>
          </a:prstGeom>
        </p:spPr>
        <p:txBody>
          <a:bodyPr vert="horz" lIns="68580" tIns="34290" rIns="68580" bIns="34290" rtlCol="0" anchor="ctr">
            <a:normAutofit/>
          </a:bodyPr>
          <a:lstStyle/>
          <a:p>
            <a:pPr>
              <a:spcBef>
                <a:spcPct val="0"/>
              </a:spcBef>
              <a:spcAft>
                <a:spcPts val="450"/>
              </a:spcAft>
            </a:pPr>
            <a:r>
              <a:rPr lang="en-US" sz="2800" b="1" cap="all" dirty="0">
                <a:effectLst>
                  <a:outerShdw blurRad="50800" dist="63500" dir="2700000" algn="tl" rotWithShape="0">
                    <a:srgbClr val="000000">
                      <a:alpha val="48000"/>
                    </a:srgbClr>
                  </a:outerShdw>
                </a:effectLst>
                <a:latin typeface="+mj-lt"/>
                <a:ea typeface="+mj-ea"/>
                <a:cs typeface="+mj-cs"/>
              </a:rPr>
              <a:t>Limitations of </a:t>
            </a:r>
            <a:r>
              <a:rPr lang="en-US" sz="2800" b="1" cap="all" dirty="0" err="1">
                <a:effectLst>
                  <a:outerShdw blurRad="50800" dist="63500" dir="2700000" algn="tl" rotWithShape="0">
                    <a:srgbClr val="000000">
                      <a:alpha val="48000"/>
                    </a:srgbClr>
                  </a:outerShdw>
                </a:effectLst>
                <a:latin typeface="+mj-lt"/>
                <a:ea typeface="+mj-ea"/>
                <a:cs typeface="+mj-cs"/>
              </a:rPr>
              <a:t>sagemaker</a:t>
            </a:r>
            <a:endParaRPr lang="en-US" sz="2800" b="1" cap="all" dirty="0">
              <a:effectLst>
                <a:outerShdw blurRad="50800" dist="63500" dir="2700000" algn="tl" rotWithShape="0">
                  <a:srgbClr val="000000">
                    <a:alpha val="48000"/>
                  </a:srgbClr>
                </a:outerShdw>
              </a:effectLst>
              <a:latin typeface="+mj-lt"/>
              <a:ea typeface="+mj-ea"/>
              <a:cs typeface="+mj-cs"/>
            </a:endParaRPr>
          </a:p>
          <a:p>
            <a:pPr>
              <a:spcBef>
                <a:spcPct val="0"/>
              </a:spcBef>
              <a:spcAft>
                <a:spcPts val="450"/>
              </a:spcAft>
            </a:pPr>
            <a:endParaRPr lang="en-US" sz="3000" b="1" dirty="0">
              <a:solidFill>
                <a:srgbClr val="EBEBEB"/>
              </a:solidFill>
              <a:latin typeface="+mj-lt"/>
              <a:ea typeface="+mj-ea"/>
              <a:cs typeface="+mj-cs"/>
            </a:endParaRPr>
          </a:p>
        </p:txBody>
      </p:sp>
    </p:spTree>
    <p:extLst>
      <p:ext uri="{BB962C8B-B14F-4D97-AF65-F5344CB8AC3E}">
        <p14:creationId xmlns:p14="http://schemas.microsoft.com/office/powerpoint/2010/main" val="1967037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75516-64B2-48F2-884A-14C0541C7562}"/>
              </a:ext>
            </a:extLst>
          </p:cNvPr>
          <p:cNvSpPr txBox="1"/>
          <p:nvPr/>
        </p:nvSpPr>
        <p:spPr>
          <a:xfrm>
            <a:off x="329576" y="471950"/>
            <a:ext cx="2824146" cy="4195916"/>
          </a:xfrm>
          <a:prstGeom prst="rect">
            <a:avLst/>
          </a:prstGeom>
        </p:spPr>
        <p:txBody>
          <a:bodyPr vert="horz" lIns="68580" tIns="34290" rIns="68580" bIns="34290" rtlCol="0" anchor="ctr">
            <a:normAutofit/>
          </a:bodyPr>
          <a:lstStyle/>
          <a:p>
            <a:pPr>
              <a:spcBef>
                <a:spcPct val="0"/>
              </a:spcBef>
              <a:spcAft>
                <a:spcPts val="450"/>
              </a:spcAft>
            </a:pPr>
            <a:endParaRPr lang="en-US" sz="3000" b="1" dirty="0">
              <a:solidFill>
                <a:srgbClr val="EBEBEB"/>
              </a:solidFill>
              <a:latin typeface="+mj-lt"/>
              <a:ea typeface="+mj-ea"/>
              <a:cs typeface="+mj-cs"/>
            </a:endParaRPr>
          </a:p>
        </p:txBody>
      </p:sp>
      <p:sp>
        <p:nvSpPr>
          <p:cNvPr id="3" name="Rectangle 2">
            <a:extLst>
              <a:ext uri="{FF2B5EF4-FFF2-40B4-BE49-F238E27FC236}">
                <a16:creationId xmlns:a16="http://schemas.microsoft.com/office/drawing/2014/main" id="{E9813736-F75F-4771-AD48-CE32828C0349}"/>
              </a:ext>
            </a:extLst>
          </p:cNvPr>
          <p:cNvSpPr/>
          <p:nvPr/>
        </p:nvSpPr>
        <p:spPr>
          <a:xfrm>
            <a:off x="3883075" y="1152973"/>
            <a:ext cx="4931349" cy="3662541"/>
          </a:xfrm>
          <a:prstGeom prst="rect">
            <a:avLst/>
          </a:prstGeom>
        </p:spPr>
        <p:txBody>
          <a:bodyPr wrap="square">
            <a:spAutoFit/>
          </a:bodyPr>
          <a:lstStyle/>
          <a:p>
            <a:pPr defTabSz="342900">
              <a:spcBef>
                <a:spcPts val="600"/>
              </a:spcBef>
              <a:buClr>
                <a:srgbClr val="77588B"/>
              </a:buClr>
              <a:buSzPts val="2200"/>
            </a:pPr>
            <a:r>
              <a:rPr lang="en-US" sz="1600" dirty="0">
                <a:latin typeface="+mj-lt"/>
                <a:ea typeface="+mj-ea"/>
                <a:cs typeface="+mj-cs"/>
              </a:rPr>
              <a:t>DSSTNE (Deep </a:t>
            </a:r>
            <a:r>
              <a:rPr lang="en-US" sz="1600" dirty="0"/>
              <a:t>Scalable </a:t>
            </a:r>
            <a:r>
              <a:rPr lang="en-US" sz="1600" dirty="0">
                <a:latin typeface="+mj-lt"/>
                <a:ea typeface="+mj-ea"/>
                <a:cs typeface="+mj-cs"/>
              </a:rPr>
              <a:t>Sparse Tensor Network Engine) is an open source neural network framework by Amazon</a:t>
            </a:r>
          </a:p>
          <a:p>
            <a:pPr defTabSz="342900">
              <a:spcBef>
                <a:spcPts val="600"/>
              </a:spcBef>
              <a:buClr>
                <a:srgbClr val="77588B"/>
              </a:buClr>
              <a:buSzPts val="2200"/>
            </a:pPr>
            <a:endParaRPr lang="en-US" sz="1600" dirty="0">
              <a:latin typeface="+mj-lt"/>
              <a:ea typeface="+mj-ea"/>
              <a:cs typeface="+mj-cs"/>
            </a:endParaRPr>
          </a:p>
          <a:p>
            <a:pPr defTabSz="342900">
              <a:spcBef>
                <a:spcPts val="600"/>
              </a:spcBef>
              <a:buClr>
                <a:srgbClr val="77588B"/>
              </a:buClr>
              <a:buSzPts val="2200"/>
            </a:pPr>
            <a:r>
              <a:rPr lang="en-US" sz="1600" dirty="0">
                <a:latin typeface="+mj-lt"/>
                <a:ea typeface="+mj-ea"/>
                <a:cs typeface="+mj-cs"/>
              </a:rPr>
              <a:t>Implements model parallelism</a:t>
            </a:r>
          </a:p>
          <a:p>
            <a:pPr defTabSz="342900">
              <a:spcBef>
                <a:spcPts val="600"/>
              </a:spcBef>
              <a:buClr>
                <a:srgbClr val="77588B"/>
              </a:buClr>
              <a:buSzPts val="2200"/>
            </a:pPr>
            <a:endParaRPr lang="en-US" sz="1600" dirty="0">
              <a:latin typeface="+mj-lt"/>
              <a:ea typeface="+mj-ea"/>
              <a:cs typeface="+mj-cs"/>
            </a:endParaRPr>
          </a:p>
          <a:p>
            <a:pPr defTabSz="342900">
              <a:spcBef>
                <a:spcPts val="600"/>
              </a:spcBef>
              <a:buClr>
                <a:srgbClr val="77588B"/>
              </a:buClr>
              <a:buSzPts val="2200"/>
            </a:pPr>
            <a:r>
              <a:rPr lang="en-US" sz="1600" dirty="0">
                <a:latin typeface="+mj-lt"/>
                <a:ea typeface="+mj-ea"/>
                <a:cs typeface="+mj-cs"/>
              </a:rPr>
              <a:t>‘</a:t>
            </a:r>
            <a:r>
              <a:rPr lang="en-US" sz="1600" dirty="0" err="1">
                <a:latin typeface="+mj-lt"/>
                <a:ea typeface="+mj-ea"/>
                <a:cs typeface="+mj-cs"/>
              </a:rPr>
              <a:t>Automagic</a:t>
            </a:r>
            <a:r>
              <a:rPr lang="en-US" sz="1600" dirty="0">
                <a:latin typeface="+mj-lt"/>
                <a:ea typeface="+mj-ea"/>
                <a:cs typeface="+mj-cs"/>
              </a:rPr>
              <a:t>’ multi-GPU support and scaling</a:t>
            </a:r>
          </a:p>
          <a:p>
            <a:pPr defTabSz="342900">
              <a:spcBef>
                <a:spcPts val="600"/>
              </a:spcBef>
              <a:buClr>
                <a:srgbClr val="77588B"/>
              </a:buClr>
              <a:buSzPts val="2200"/>
            </a:pPr>
            <a:endParaRPr lang="en-US" sz="1600" dirty="0">
              <a:latin typeface="+mj-lt"/>
              <a:ea typeface="+mj-ea"/>
              <a:cs typeface="+mj-cs"/>
            </a:endParaRPr>
          </a:p>
          <a:p>
            <a:pPr defTabSz="342900">
              <a:spcBef>
                <a:spcPts val="600"/>
              </a:spcBef>
              <a:buClr>
                <a:srgbClr val="77588B"/>
              </a:buClr>
              <a:buSzPts val="2200"/>
            </a:pPr>
            <a:r>
              <a:rPr lang="en-US" sz="1600" dirty="0">
                <a:latin typeface="+mj-lt"/>
                <a:ea typeface="+mj-ea"/>
                <a:cs typeface="+mj-cs"/>
              </a:rPr>
              <a:t>Deterministic execution</a:t>
            </a:r>
          </a:p>
          <a:p>
            <a:pPr defTabSz="342900">
              <a:spcBef>
                <a:spcPts val="600"/>
              </a:spcBef>
              <a:buClr>
                <a:srgbClr val="77588B"/>
              </a:buClr>
              <a:buSzPts val="2200"/>
            </a:pPr>
            <a:endParaRPr lang="en-US" sz="1600" dirty="0">
              <a:latin typeface="+mj-lt"/>
              <a:ea typeface="+mj-ea"/>
              <a:cs typeface="+mj-cs"/>
            </a:endParaRPr>
          </a:p>
          <a:p>
            <a:pPr defTabSz="342900">
              <a:spcBef>
                <a:spcPts val="600"/>
              </a:spcBef>
              <a:buClr>
                <a:srgbClr val="77588B"/>
              </a:buClr>
              <a:buSzPts val="2200"/>
            </a:pPr>
            <a:r>
              <a:rPr lang="en-US" sz="1600" b="1" dirty="0">
                <a:solidFill>
                  <a:schemeClr val="accent3"/>
                </a:solidFill>
                <a:latin typeface="+mj-lt"/>
                <a:ea typeface="+mj-ea"/>
                <a:cs typeface="+mj-cs"/>
              </a:rPr>
              <a:t>16x faster </a:t>
            </a:r>
            <a:r>
              <a:rPr lang="en-US" sz="1600" dirty="0">
                <a:latin typeface="+mj-lt"/>
                <a:ea typeface="+mj-ea"/>
                <a:cs typeface="+mj-cs"/>
              </a:rPr>
              <a:t>than TensorFlow to train model on </a:t>
            </a:r>
            <a:r>
              <a:rPr lang="en-US" sz="1600" dirty="0" err="1">
                <a:latin typeface="+mj-lt"/>
                <a:ea typeface="+mj-ea"/>
                <a:cs typeface="+mj-cs"/>
              </a:rPr>
              <a:t>MovieLens</a:t>
            </a:r>
            <a:endParaRPr lang="en-US" sz="1600" dirty="0">
              <a:latin typeface="+mj-lt"/>
              <a:ea typeface="+mj-ea"/>
              <a:cs typeface="+mj-cs"/>
            </a:endParaRPr>
          </a:p>
        </p:txBody>
      </p:sp>
      <p:pic>
        <p:nvPicPr>
          <p:cNvPr id="1028" name="Picture 4" descr="Image result for parallel computing icon">
            <a:extLst>
              <a:ext uri="{FF2B5EF4-FFF2-40B4-BE49-F238E27FC236}">
                <a16:creationId xmlns:a16="http://schemas.microsoft.com/office/drawing/2014/main" id="{55BA6D13-29A1-4EB9-9325-5C6825E91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859" y="1940015"/>
            <a:ext cx="754380" cy="754380"/>
          </a:xfrm>
          <a:prstGeom prst="rect">
            <a:avLst/>
          </a:prstGeom>
          <a:solidFill>
            <a:schemeClr val="tx1"/>
          </a:solidFill>
          <a:extLst/>
        </p:spPr>
      </p:pic>
      <p:pic>
        <p:nvPicPr>
          <p:cNvPr id="19" name="Picture 4" descr="Image result for parallel computing icon">
            <a:extLst>
              <a:ext uri="{FF2B5EF4-FFF2-40B4-BE49-F238E27FC236}">
                <a16:creationId xmlns:a16="http://schemas.microsoft.com/office/drawing/2014/main" id="{E8F766EF-14B6-4768-862D-A1049E9F1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859" y="2835150"/>
            <a:ext cx="754380" cy="754380"/>
          </a:xfrm>
          <a:prstGeom prst="rect">
            <a:avLst/>
          </a:prstGeom>
          <a:solidFill>
            <a:schemeClr val="tx1"/>
          </a:solidFill>
          <a:extLst/>
        </p:spPr>
      </p:pic>
      <p:cxnSp>
        <p:nvCxnSpPr>
          <p:cNvPr id="10" name="Connector: Elbow 9">
            <a:extLst>
              <a:ext uri="{FF2B5EF4-FFF2-40B4-BE49-F238E27FC236}">
                <a16:creationId xmlns:a16="http://schemas.microsoft.com/office/drawing/2014/main" id="{C25EE704-31EE-40B2-8237-5DF30523E1A3}"/>
              </a:ext>
            </a:extLst>
          </p:cNvPr>
          <p:cNvCxnSpPr>
            <a:cxnSpLocks/>
            <a:endCxn id="1028" idx="1"/>
          </p:cNvCxnSpPr>
          <p:nvPr/>
        </p:nvCxnSpPr>
        <p:spPr>
          <a:xfrm flipV="1">
            <a:off x="347069" y="2317204"/>
            <a:ext cx="1174790" cy="495728"/>
          </a:xfrm>
          <a:prstGeom prst="bentConnector3">
            <a:avLst/>
          </a:prstGeom>
          <a:ln w="190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550BB8C1-FA4C-4BAA-A14A-EE1D6723B444}"/>
              </a:ext>
            </a:extLst>
          </p:cNvPr>
          <p:cNvCxnSpPr>
            <a:cxnSpLocks/>
            <a:endCxn id="19" idx="1"/>
          </p:cNvCxnSpPr>
          <p:nvPr/>
        </p:nvCxnSpPr>
        <p:spPr>
          <a:xfrm>
            <a:off x="347069" y="2812932"/>
            <a:ext cx="1174790" cy="399408"/>
          </a:xfrm>
          <a:prstGeom prst="bentConnector3">
            <a:avLst>
              <a:gd name="adj1" fmla="val 50000"/>
            </a:avLst>
          </a:prstGeom>
          <a:ln w="190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A0FBD5FB-CAD8-4047-A9F2-08D75FB73304}"/>
              </a:ext>
            </a:extLst>
          </p:cNvPr>
          <p:cNvCxnSpPr>
            <a:cxnSpLocks/>
            <a:stCxn id="1028" idx="3"/>
          </p:cNvCxnSpPr>
          <p:nvPr/>
        </p:nvCxnSpPr>
        <p:spPr>
          <a:xfrm flipV="1">
            <a:off x="2276239" y="2312442"/>
            <a:ext cx="603171" cy="0"/>
          </a:xfrm>
          <a:prstGeom prst="straightConnector1">
            <a:avLst/>
          </a:prstGeom>
          <a:ln w="190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6" name="Connector: Elbow 31">
            <a:extLst>
              <a:ext uri="{FF2B5EF4-FFF2-40B4-BE49-F238E27FC236}">
                <a16:creationId xmlns:a16="http://schemas.microsoft.com/office/drawing/2014/main" id="{4BDDE709-F04B-4B01-8CCE-AFFFB096FA97}"/>
              </a:ext>
            </a:extLst>
          </p:cNvPr>
          <p:cNvCxnSpPr>
            <a:cxnSpLocks/>
            <a:stCxn id="19" idx="3"/>
          </p:cNvCxnSpPr>
          <p:nvPr/>
        </p:nvCxnSpPr>
        <p:spPr>
          <a:xfrm flipV="1">
            <a:off x="2276239" y="3163443"/>
            <a:ext cx="680831" cy="0"/>
          </a:xfrm>
          <a:prstGeom prst="straightConnector1">
            <a:avLst/>
          </a:prstGeom>
          <a:ln w="190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AED61A6-ECA8-43E5-8CE5-9848068716A4}"/>
              </a:ext>
            </a:extLst>
          </p:cNvPr>
          <p:cNvSpPr txBox="1"/>
          <p:nvPr/>
        </p:nvSpPr>
        <p:spPr>
          <a:xfrm>
            <a:off x="329575" y="787192"/>
            <a:ext cx="8291911" cy="603070"/>
          </a:xfrm>
          <a:prstGeom prst="rect">
            <a:avLst/>
          </a:prstGeom>
        </p:spPr>
        <p:txBody>
          <a:bodyPr vert="horz" lIns="68580" tIns="34290" rIns="68580" bIns="34290" rtlCol="0" anchor="ctr">
            <a:normAutofit/>
          </a:bodyPr>
          <a:lstStyle/>
          <a:p>
            <a:pPr>
              <a:spcBef>
                <a:spcPct val="0"/>
              </a:spcBef>
              <a:spcAft>
                <a:spcPts val="450"/>
              </a:spcAft>
            </a:pPr>
            <a:r>
              <a:rPr lang="en-US" sz="2800" b="1" cap="all" dirty="0">
                <a:effectLst>
                  <a:outerShdw blurRad="50800" dist="63500" dir="2700000" algn="tl" rotWithShape="0">
                    <a:srgbClr val="000000">
                      <a:alpha val="48000"/>
                    </a:srgbClr>
                  </a:outerShdw>
                </a:effectLst>
                <a:latin typeface="+mj-lt"/>
                <a:ea typeface="+mj-ea"/>
                <a:cs typeface="+mj-cs"/>
              </a:rPr>
              <a:t>DSSTNE SOLVES Sparsity in large data </a:t>
            </a:r>
          </a:p>
          <a:p>
            <a:pPr>
              <a:spcBef>
                <a:spcPct val="0"/>
              </a:spcBef>
              <a:spcAft>
                <a:spcPts val="450"/>
              </a:spcAft>
            </a:pPr>
            <a:endParaRPr lang="en-US" sz="2800" b="1" cap="all" dirty="0">
              <a:effectLst>
                <a:outerShdw blurRad="50800" dist="63500" dir="2700000" algn="tl" rotWithShape="0">
                  <a:srgbClr val="000000">
                    <a:alpha val="48000"/>
                  </a:srgbClr>
                </a:outerShdw>
              </a:effectLst>
              <a:latin typeface="+mj-lt"/>
              <a:ea typeface="+mj-ea"/>
              <a:cs typeface="+mj-cs"/>
            </a:endParaRPr>
          </a:p>
          <a:p>
            <a:pPr>
              <a:spcBef>
                <a:spcPct val="0"/>
              </a:spcBef>
              <a:spcAft>
                <a:spcPts val="450"/>
              </a:spcAft>
            </a:pPr>
            <a:endParaRPr lang="en-US" sz="3000" b="1" dirty="0">
              <a:solidFill>
                <a:srgbClr val="EBEBEB"/>
              </a:solidFill>
              <a:latin typeface="+mj-lt"/>
              <a:ea typeface="+mj-ea"/>
              <a:cs typeface="+mj-cs"/>
            </a:endParaRPr>
          </a:p>
        </p:txBody>
      </p:sp>
    </p:spTree>
    <p:extLst>
      <p:ext uri="{BB962C8B-B14F-4D97-AF65-F5344CB8AC3E}">
        <p14:creationId xmlns:p14="http://schemas.microsoft.com/office/powerpoint/2010/main" val="1405958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FFE2D-B346-4E91-B805-8EDEFC7714D4}"/>
              </a:ext>
            </a:extLst>
          </p:cNvPr>
          <p:cNvSpPr txBox="1"/>
          <p:nvPr/>
        </p:nvSpPr>
        <p:spPr>
          <a:xfrm>
            <a:off x="329575" y="471950"/>
            <a:ext cx="5033879" cy="972648"/>
          </a:xfrm>
          <a:prstGeom prst="rect">
            <a:avLst/>
          </a:prstGeom>
        </p:spPr>
        <p:txBody>
          <a:bodyPr vert="horz" lIns="68580" tIns="34290" rIns="68580" bIns="34290" rtlCol="0" anchor="ctr">
            <a:normAutofit/>
          </a:bodyPr>
          <a:lstStyle/>
          <a:p>
            <a:pPr>
              <a:lnSpc>
                <a:spcPct val="90000"/>
              </a:lnSpc>
              <a:spcBef>
                <a:spcPct val="0"/>
              </a:spcBef>
              <a:spcAft>
                <a:spcPts val="450"/>
              </a:spcAft>
            </a:pPr>
            <a:r>
              <a:rPr lang="en-US" sz="2800" b="1" cap="all" dirty="0">
                <a:effectLst>
                  <a:outerShdw blurRad="50800" dist="63500" dir="2700000" algn="tl" rotWithShape="0">
                    <a:srgbClr val="000000">
                      <a:alpha val="48000"/>
                    </a:srgbClr>
                  </a:outerShdw>
                </a:effectLst>
                <a:latin typeface="+mj-lt"/>
                <a:ea typeface="+mj-ea"/>
                <a:cs typeface="+mj-cs"/>
              </a:rPr>
              <a:t>Limitations of DSSTNE</a:t>
            </a:r>
          </a:p>
        </p:txBody>
      </p:sp>
      <p:sp>
        <p:nvSpPr>
          <p:cNvPr id="4" name="Rectangle 3">
            <a:extLst>
              <a:ext uri="{FF2B5EF4-FFF2-40B4-BE49-F238E27FC236}">
                <a16:creationId xmlns:a16="http://schemas.microsoft.com/office/drawing/2014/main" id="{FC27545B-7EF3-4434-99C0-A42CE62B3AFB}"/>
              </a:ext>
            </a:extLst>
          </p:cNvPr>
          <p:cNvSpPr/>
          <p:nvPr/>
        </p:nvSpPr>
        <p:spPr>
          <a:xfrm>
            <a:off x="783772" y="1606082"/>
            <a:ext cx="7757058" cy="3454792"/>
          </a:xfrm>
          <a:prstGeom prst="rect">
            <a:avLst/>
          </a:prstGeom>
        </p:spPr>
        <p:txBody>
          <a:bodyPr wrap="square">
            <a:spAutoFit/>
          </a:bodyPr>
          <a:lstStyle/>
          <a:p>
            <a:pPr defTabSz="342900">
              <a:spcBef>
                <a:spcPts val="600"/>
              </a:spcBef>
              <a:buClr>
                <a:srgbClr val="77588B"/>
              </a:buClr>
              <a:buSzPts val="2200"/>
            </a:pPr>
            <a:r>
              <a:rPr lang="en-US" sz="1600" dirty="0">
                <a:latin typeface="+mj-lt"/>
                <a:ea typeface="+mj-ea"/>
                <a:cs typeface="+mj-cs"/>
              </a:rPr>
              <a:t>DSSTNE currently has not much support</a:t>
            </a:r>
          </a:p>
          <a:p>
            <a:pPr defTabSz="342900">
              <a:spcBef>
                <a:spcPts val="600"/>
              </a:spcBef>
              <a:buClr>
                <a:srgbClr val="77588B"/>
              </a:buClr>
              <a:buSzPts val="2200"/>
            </a:pPr>
            <a:endParaRPr lang="en-US" sz="1600" dirty="0">
              <a:latin typeface="+mj-lt"/>
              <a:ea typeface="+mj-ea"/>
              <a:cs typeface="+mj-cs"/>
            </a:endParaRPr>
          </a:p>
          <a:p>
            <a:pPr defTabSz="342900">
              <a:spcBef>
                <a:spcPts val="600"/>
              </a:spcBef>
              <a:buClr>
                <a:srgbClr val="77588B"/>
              </a:buClr>
              <a:buSzPts val="2200"/>
            </a:pPr>
            <a:r>
              <a:rPr lang="en-US" sz="1600" dirty="0">
                <a:latin typeface="+mj-lt"/>
                <a:ea typeface="+mj-ea"/>
                <a:cs typeface="+mj-cs"/>
              </a:rPr>
              <a:t>Requires a GPU. No option to run on CPU, not even for development</a:t>
            </a:r>
          </a:p>
          <a:p>
            <a:pPr defTabSz="342900">
              <a:spcBef>
                <a:spcPts val="600"/>
              </a:spcBef>
              <a:buClr>
                <a:srgbClr val="77588B"/>
              </a:buClr>
              <a:buSzPts val="2200"/>
            </a:pPr>
            <a:endParaRPr lang="en-US" sz="1600" dirty="0">
              <a:latin typeface="+mj-lt"/>
              <a:ea typeface="+mj-ea"/>
              <a:cs typeface="+mj-cs"/>
            </a:endParaRPr>
          </a:p>
          <a:p>
            <a:pPr defTabSz="342900">
              <a:spcBef>
                <a:spcPts val="600"/>
              </a:spcBef>
              <a:buClr>
                <a:srgbClr val="77588B"/>
              </a:buClr>
              <a:buSzPts val="2200"/>
            </a:pPr>
            <a:r>
              <a:rPr lang="en-US" sz="1600" dirty="0">
                <a:latin typeface="+mj-lt"/>
                <a:ea typeface="+mj-ea"/>
                <a:cs typeface="+mj-cs"/>
              </a:rPr>
              <a:t>Set up instructions for Ubuntu only</a:t>
            </a:r>
          </a:p>
          <a:p>
            <a:pPr defTabSz="342900">
              <a:spcBef>
                <a:spcPts val="600"/>
              </a:spcBef>
              <a:buClr>
                <a:srgbClr val="77588B"/>
              </a:buClr>
              <a:buSzPts val="2200"/>
            </a:pPr>
            <a:endParaRPr lang="en-US" sz="1600" dirty="0">
              <a:latin typeface="+mj-lt"/>
              <a:ea typeface="+mj-ea"/>
              <a:cs typeface="+mj-cs"/>
            </a:endParaRPr>
          </a:p>
          <a:p>
            <a:pPr defTabSz="342900">
              <a:spcBef>
                <a:spcPts val="600"/>
              </a:spcBef>
              <a:buClr>
                <a:srgbClr val="77588B"/>
              </a:buClr>
              <a:buSzPts val="2200"/>
            </a:pPr>
            <a:r>
              <a:rPr lang="en-US" sz="1600" dirty="0">
                <a:latin typeface="+mj-lt"/>
                <a:ea typeface="+mj-ea"/>
                <a:cs typeface="+mj-cs"/>
              </a:rPr>
              <a:t>Uses JSON to build the network architecture, which limits what can be built</a:t>
            </a:r>
          </a:p>
          <a:p>
            <a:pPr defTabSz="342900">
              <a:spcBef>
                <a:spcPts val="600"/>
              </a:spcBef>
              <a:buClr>
                <a:srgbClr val="77588B"/>
              </a:buClr>
              <a:buSzPts val="2200"/>
            </a:pPr>
            <a:endParaRPr lang="en-US" sz="1600" dirty="0">
              <a:latin typeface="+mj-lt"/>
              <a:ea typeface="+mj-ea"/>
              <a:cs typeface="+mj-cs"/>
            </a:endParaRPr>
          </a:p>
          <a:p>
            <a:pPr defTabSz="342900">
              <a:spcBef>
                <a:spcPts val="600"/>
              </a:spcBef>
              <a:buClr>
                <a:srgbClr val="77588B"/>
              </a:buClr>
              <a:buSzPts val="2200"/>
            </a:pPr>
            <a:endParaRPr lang="en-US" sz="1600" dirty="0">
              <a:latin typeface="+mj-lt"/>
              <a:ea typeface="+mj-ea"/>
              <a:cs typeface="+mj-cs"/>
            </a:endParaRPr>
          </a:p>
          <a:p>
            <a:pPr defTabSz="342900">
              <a:spcBef>
                <a:spcPts val="600"/>
              </a:spcBef>
              <a:buClr>
                <a:srgbClr val="77588B"/>
              </a:buClr>
              <a:buSzPts val="2200"/>
            </a:pPr>
            <a:endParaRPr lang="en-US" sz="1600" dirty="0">
              <a:latin typeface="+mj-lt"/>
              <a:ea typeface="+mj-ea"/>
              <a:cs typeface="+mj-cs"/>
            </a:endParaRPr>
          </a:p>
          <a:p>
            <a:endParaRPr lang="en-US" sz="1350" dirty="0"/>
          </a:p>
        </p:txBody>
      </p:sp>
    </p:spTree>
    <p:extLst>
      <p:ext uri="{BB962C8B-B14F-4D97-AF65-F5344CB8AC3E}">
        <p14:creationId xmlns:p14="http://schemas.microsoft.com/office/powerpoint/2010/main" val="1939034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715D601-9631-438F-AC33-9CB277AB94C9}"/>
              </a:ext>
            </a:extLst>
          </p:cNvPr>
          <p:cNvSpPr/>
          <p:nvPr/>
        </p:nvSpPr>
        <p:spPr>
          <a:xfrm>
            <a:off x="4887910" y="1642191"/>
            <a:ext cx="3911315" cy="2864495"/>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7294B7D-AA21-42FA-A29C-523F10AE6B2C}"/>
              </a:ext>
            </a:extLst>
          </p:cNvPr>
          <p:cNvCxnSpPr>
            <a:cxnSpLocks/>
            <a:stCxn id="8" idx="0"/>
            <a:endCxn id="8" idx="2"/>
          </p:cNvCxnSpPr>
          <p:nvPr/>
        </p:nvCxnSpPr>
        <p:spPr>
          <a:xfrm>
            <a:off x="6843568" y="1642191"/>
            <a:ext cx="0" cy="286449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7A864A-2048-47EC-92E4-83508D339703}"/>
              </a:ext>
            </a:extLst>
          </p:cNvPr>
          <p:cNvCxnSpPr>
            <a:cxnSpLocks/>
            <a:stCxn id="8" idx="1"/>
            <a:endCxn id="8" idx="3"/>
          </p:cNvCxnSpPr>
          <p:nvPr/>
        </p:nvCxnSpPr>
        <p:spPr>
          <a:xfrm>
            <a:off x="4887910" y="3074439"/>
            <a:ext cx="391131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83AFB9E-6848-4CE5-AB3A-1FFBD00F71BE}"/>
              </a:ext>
            </a:extLst>
          </p:cNvPr>
          <p:cNvSpPr txBox="1"/>
          <p:nvPr/>
        </p:nvSpPr>
        <p:spPr>
          <a:xfrm>
            <a:off x="5785439" y="4477784"/>
            <a:ext cx="2126921" cy="369332"/>
          </a:xfrm>
          <a:prstGeom prst="rect">
            <a:avLst/>
          </a:prstGeom>
          <a:noFill/>
        </p:spPr>
        <p:txBody>
          <a:bodyPr wrap="square" rtlCol="0">
            <a:spAutoFit/>
          </a:bodyPr>
          <a:lstStyle/>
          <a:p>
            <a:pPr algn="ctr"/>
            <a:r>
              <a:rPr lang="en-US" dirty="0"/>
              <a:t>Complexity</a:t>
            </a:r>
          </a:p>
        </p:txBody>
      </p:sp>
      <p:sp>
        <p:nvSpPr>
          <p:cNvPr id="24" name="TextBox 23">
            <a:extLst>
              <a:ext uri="{FF2B5EF4-FFF2-40B4-BE49-F238E27FC236}">
                <a16:creationId xmlns:a16="http://schemas.microsoft.com/office/drawing/2014/main" id="{9A1DD99C-7933-49D3-8B39-51FCEDD846B2}"/>
              </a:ext>
            </a:extLst>
          </p:cNvPr>
          <p:cNvSpPr txBox="1"/>
          <p:nvPr/>
        </p:nvSpPr>
        <p:spPr>
          <a:xfrm rot="16200000">
            <a:off x="3618027" y="2882776"/>
            <a:ext cx="2155372" cy="369332"/>
          </a:xfrm>
          <a:prstGeom prst="rect">
            <a:avLst/>
          </a:prstGeom>
          <a:noFill/>
        </p:spPr>
        <p:txBody>
          <a:bodyPr wrap="square" rtlCol="0">
            <a:spAutoFit/>
          </a:bodyPr>
          <a:lstStyle/>
          <a:p>
            <a:pPr algn="ctr"/>
            <a:r>
              <a:rPr lang="en-US" dirty="0"/>
              <a:t>Scalability</a:t>
            </a:r>
          </a:p>
        </p:txBody>
      </p:sp>
      <p:pic>
        <p:nvPicPr>
          <p:cNvPr id="25" name="Picture 2" descr="Image result for sagemaker logo">
            <a:extLst>
              <a:ext uri="{FF2B5EF4-FFF2-40B4-BE49-F238E27FC236}">
                <a16:creationId xmlns:a16="http://schemas.microsoft.com/office/drawing/2014/main" id="{9C7491BE-D9A6-4CF6-895A-93B8BF60EA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85" r="25259"/>
          <a:stretch/>
        </p:blipFill>
        <p:spPr bwMode="auto">
          <a:xfrm>
            <a:off x="5492514" y="3498027"/>
            <a:ext cx="660494" cy="639327"/>
          </a:xfrm>
          <a:prstGeom prst="rect">
            <a:avLst/>
          </a:prstGeom>
          <a:noFill/>
          <a:extLst>
            <a:ext uri="{909E8E84-426E-40DD-AFC4-6F175D3DCCD1}">
              <a14:hiddenFill xmlns:a14="http://schemas.microsoft.com/office/drawing/2010/main">
                <a:solidFill>
                  <a:srgbClr val="FFFFFF"/>
                </a:solidFill>
              </a14:hiddenFill>
            </a:ext>
          </a:extLst>
        </p:spPr>
      </p:pic>
      <p:sp>
        <p:nvSpPr>
          <p:cNvPr id="32" name="Google Shape;139;p20">
            <a:extLst>
              <a:ext uri="{FF2B5EF4-FFF2-40B4-BE49-F238E27FC236}">
                <a16:creationId xmlns:a16="http://schemas.microsoft.com/office/drawing/2014/main" id="{B1C0541A-B2F5-4C3C-94D5-45C5E488119A}"/>
              </a:ext>
            </a:extLst>
          </p:cNvPr>
          <p:cNvSpPr txBox="1">
            <a:spLocks/>
          </p:cNvSpPr>
          <p:nvPr/>
        </p:nvSpPr>
        <p:spPr>
          <a:xfrm>
            <a:off x="484187" y="382555"/>
            <a:ext cx="7054947" cy="532935"/>
          </a:xfrm>
          <a:prstGeom prst="rect">
            <a:avLst/>
          </a:prstGeom>
        </p:spPr>
        <p:txBody>
          <a:bodyPr spcFirstLastPara="1" vert="horz" wrap="square" lIns="0" tIns="0" rIns="0" bIns="0" rtlCol="0"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cap="all" dirty="0">
                <a:solidFill>
                  <a:schemeClr val="tx1"/>
                </a:solidFill>
                <a:effectLst>
                  <a:outerShdw blurRad="50800" dist="63500" dir="2700000" algn="tl" rotWithShape="0">
                    <a:srgbClr val="000000">
                      <a:alpha val="48000"/>
                    </a:srgbClr>
                  </a:outerShdw>
                </a:effectLst>
              </a:rPr>
              <a:t>Recommendations</a:t>
            </a:r>
            <a:endParaRPr lang="en-US" sz="2800" dirty="0">
              <a:solidFill>
                <a:schemeClr val="tx1"/>
              </a:solidFill>
            </a:endParaRPr>
          </a:p>
        </p:txBody>
      </p:sp>
      <p:sp>
        <p:nvSpPr>
          <p:cNvPr id="33" name="Rectangle 32">
            <a:extLst>
              <a:ext uri="{FF2B5EF4-FFF2-40B4-BE49-F238E27FC236}">
                <a16:creationId xmlns:a16="http://schemas.microsoft.com/office/drawing/2014/main" id="{8A99CF15-00A7-4271-A03B-EA018ECDC85A}"/>
              </a:ext>
            </a:extLst>
          </p:cNvPr>
          <p:cNvSpPr/>
          <p:nvPr/>
        </p:nvSpPr>
        <p:spPr>
          <a:xfrm>
            <a:off x="7890284" y="1772981"/>
            <a:ext cx="572350" cy="543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767CE22-B9CF-4216-935F-A3EDEB7981CD}"/>
              </a:ext>
            </a:extLst>
          </p:cNvPr>
          <p:cNvSpPr/>
          <p:nvPr/>
        </p:nvSpPr>
        <p:spPr>
          <a:xfrm>
            <a:off x="7827229" y="1946690"/>
            <a:ext cx="719378" cy="159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41B6046-00C3-46CB-A7C3-08A789A6F45B}"/>
              </a:ext>
            </a:extLst>
          </p:cNvPr>
          <p:cNvSpPr txBox="1"/>
          <p:nvPr/>
        </p:nvSpPr>
        <p:spPr>
          <a:xfrm>
            <a:off x="7892369" y="1910274"/>
            <a:ext cx="580055" cy="230832"/>
          </a:xfrm>
          <a:prstGeom prst="rect">
            <a:avLst/>
          </a:prstGeom>
          <a:noFill/>
        </p:spPr>
        <p:txBody>
          <a:bodyPr wrap="square" rtlCol="0">
            <a:spAutoFit/>
          </a:bodyPr>
          <a:lstStyle/>
          <a:p>
            <a:r>
              <a:rPr lang="en-US" sz="900" dirty="0"/>
              <a:t>DSSTNE</a:t>
            </a:r>
            <a:endParaRPr lang="en-US" sz="1200" dirty="0"/>
          </a:p>
        </p:txBody>
      </p:sp>
      <p:sp>
        <p:nvSpPr>
          <p:cNvPr id="42" name="TextBox 41">
            <a:extLst>
              <a:ext uri="{FF2B5EF4-FFF2-40B4-BE49-F238E27FC236}">
                <a16:creationId xmlns:a16="http://schemas.microsoft.com/office/drawing/2014/main" id="{015C9295-B700-4172-9680-BD4B501DB57D}"/>
              </a:ext>
            </a:extLst>
          </p:cNvPr>
          <p:cNvSpPr txBox="1"/>
          <p:nvPr/>
        </p:nvSpPr>
        <p:spPr>
          <a:xfrm>
            <a:off x="484187" y="1231641"/>
            <a:ext cx="2893723" cy="452431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SageMaker</a:t>
            </a:r>
            <a:r>
              <a:rPr lang="en-US" dirty="0"/>
              <a:t> for Small Businesses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DSSTNE for Large Businesses</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83253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2" name="Google Shape;362;p36"/>
          <p:cNvSpPr txBox="1">
            <a:spLocks noGrp="1"/>
          </p:cNvSpPr>
          <p:nvPr>
            <p:ph type="ctrTitle" idx="4294967295"/>
          </p:nvPr>
        </p:nvSpPr>
        <p:spPr>
          <a:xfrm>
            <a:off x="2538413" y="1683920"/>
            <a:ext cx="6605587" cy="1160462"/>
          </a:xfrm>
          <a:prstGeom prst="rect">
            <a:avLst/>
          </a:prstGeom>
        </p:spPr>
        <p:txBody>
          <a:bodyPr spcFirstLastPara="1" wrap="square" lIns="0" tIns="0" rIns="0" bIns="0" anchor="t" anchorCtr="0">
            <a:noAutofit/>
          </a:bodyPr>
          <a:lstStyle/>
          <a:p>
            <a:pPr marL="0" lvl="0" indent="0">
              <a:lnSpc>
                <a:spcPct val="90000"/>
              </a:lnSpc>
              <a:spcAft>
                <a:spcPts val="600"/>
              </a:spcAft>
              <a:buSzPts val="4800"/>
            </a:pPr>
            <a:r>
              <a:rPr lang="en" sz="6000" b="1" cap="all" dirty="0">
                <a:solidFill>
                  <a:schemeClr val="tx1"/>
                </a:solidFill>
                <a:effectLst>
                  <a:outerShdw blurRad="50800" dist="63500" dir="2700000" algn="tl" rotWithShape="0">
                    <a:srgbClr val="000000">
                      <a:alpha val="48000"/>
                    </a:srgbClr>
                  </a:outerShdw>
                </a:effectLst>
              </a:rPr>
              <a:t>Thanks!</a:t>
            </a:r>
            <a:endParaRPr sz="6000" b="1" cap="all" dirty="0">
              <a:solidFill>
                <a:schemeClr val="tx1"/>
              </a:solidFill>
              <a:effectLst>
                <a:outerShdw blurRad="50800" dist="63500" dir="2700000" algn="tl" rotWithShape="0">
                  <a:srgbClr val="000000">
                    <a:alpha val="48000"/>
                  </a:srgbClr>
                </a:outerShdw>
              </a:effectLst>
            </a:endParaRPr>
          </a:p>
        </p:txBody>
      </p:sp>
      <p:sp>
        <p:nvSpPr>
          <p:cNvPr id="363" name="Google Shape;363;p36"/>
          <p:cNvSpPr txBox="1">
            <a:spLocks noGrp="1"/>
          </p:cNvSpPr>
          <p:nvPr>
            <p:ph type="subTitle" idx="4294967295"/>
          </p:nvPr>
        </p:nvSpPr>
        <p:spPr>
          <a:xfrm>
            <a:off x="2538413" y="2884070"/>
            <a:ext cx="6605587" cy="315118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dirty="0"/>
              <a:t>ANY QUESTIONS?</a:t>
            </a:r>
            <a:endParaRPr sz="3600" dirty="0"/>
          </a:p>
        </p:txBody>
      </p:sp>
      <p:grpSp>
        <p:nvGrpSpPr>
          <p:cNvPr id="364" name="Google Shape;364;p36"/>
          <p:cNvGrpSpPr/>
          <p:nvPr/>
        </p:nvGrpSpPr>
        <p:grpSpPr>
          <a:xfrm>
            <a:off x="334519" y="1897529"/>
            <a:ext cx="662932" cy="604817"/>
            <a:chOff x="6625350" y="1613750"/>
            <a:chExt cx="480525" cy="438400"/>
          </a:xfrm>
        </p:grpSpPr>
        <p:sp>
          <p:nvSpPr>
            <p:cNvPr id="365" name="Google Shape;365;p36"/>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75516-64B2-48F2-884A-14C0541C7562}"/>
              </a:ext>
            </a:extLst>
          </p:cNvPr>
          <p:cNvSpPr txBox="1"/>
          <p:nvPr/>
        </p:nvSpPr>
        <p:spPr>
          <a:xfrm>
            <a:off x="407675" y="-81300"/>
            <a:ext cx="8328649" cy="1602739"/>
          </a:xfrm>
          <a:prstGeom prst="rect">
            <a:avLst/>
          </a:prstGeom>
        </p:spPr>
        <p:txBody>
          <a:bodyPr vert="horz" lIns="68580" tIns="34290" rIns="68580" bIns="34290" rtlCol="0" anchor="ctr">
            <a:normAutofit/>
          </a:bodyPr>
          <a:lstStyle/>
          <a:p>
            <a:pPr>
              <a:spcBef>
                <a:spcPct val="0"/>
              </a:spcBef>
              <a:spcAft>
                <a:spcPts val="450"/>
              </a:spcAft>
            </a:pPr>
            <a:r>
              <a:rPr lang="en-US" sz="2800" b="1" cap="all">
                <a:effectLst>
                  <a:outerShdw blurRad="50800" dist="63500" dir="2700000" algn="tl" rotWithShape="0">
                    <a:srgbClr val="000000">
                      <a:alpha val="48000"/>
                    </a:srgbClr>
                  </a:outerShdw>
                </a:effectLst>
                <a:latin typeface="+mj-lt"/>
                <a:ea typeface="+mj-ea"/>
                <a:cs typeface="+mj-cs"/>
              </a:rPr>
              <a:t>The Age of Search has come to an end</a:t>
            </a:r>
            <a:endParaRPr lang="en-US" sz="2800" b="1" cap="all" dirty="0">
              <a:effectLst>
                <a:outerShdw blurRad="50800" dist="63500" dir="2700000" algn="tl" rotWithShape="0">
                  <a:srgbClr val="000000">
                    <a:alpha val="48000"/>
                  </a:srgbClr>
                </a:outerShdw>
              </a:effectLst>
              <a:latin typeface="+mj-lt"/>
              <a:ea typeface="+mj-ea"/>
              <a:cs typeface="+mj-cs"/>
            </a:endParaRPr>
          </a:p>
        </p:txBody>
      </p:sp>
      <p:sp>
        <p:nvSpPr>
          <p:cNvPr id="3" name="TextBox 2">
            <a:extLst>
              <a:ext uri="{FF2B5EF4-FFF2-40B4-BE49-F238E27FC236}">
                <a16:creationId xmlns:a16="http://schemas.microsoft.com/office/drawing/2014/main" id="{417D1BD3-1205-44D2-9192-FBF2820D5A2E}"/>
              </a:ext>
            </a:extLst>
          </p:cNvPr>
          <p:cNvSpPr txBox="1"/>
          <p:nvPr/>
        </p:nvSpPr>
        <p:spPr>
          <a:xfrm>
            <a:off x="268942" y="1057844"/>
            <a:ext cx="8389284" cy="3677986"/>
          </a:xfrm>
          <a:prstGeom prst="rect">
            <a:avLst/>
          </a:prstGeom>
        </p:spPr>
        <p:txBody>
          <a:bodyPr vert="horz" lIns="68580" tIns="34290" rIns="68580" bIns="34290" rtlCol="0">
            <a:normAutofit/>
          </a:bodyPr>
          <a:lstStyle/>
          <a:p>
            <a:pPr indent="-257175" defTabSz="342900">
              <a:spcBef>
                <a:spcPts val="600"/>
              </a:spcBef>
              <a:buClr>
                <a:schemeClr val="bg2">
                  <a:lumMod val="40000"/>
                  <a:lumOff val="60000"/>
                </a:schemeClr>
              </a:buClr>
              <a:buSzPts val="1600"/>
              <a:buFont typeface="Arial" panose="020B0604020202020204" pitchFamily="34" charset="0"/>
              <a:buChar char="•"/>
            </a:pPr>
            <a:endParaRPr lang="en-US" sz="2000" b="1">
              <a:latin typeface="+mj-lt"/>
              <a:ea typeface="+mj-ea"/>
              <a:cs typeface="+mj-cs"/>
            </a:endParaRPr>
          </a:p>
          <a:p>
            <a:pPr indent="-257175" defTabSz="342900">
              <a:spcBef>
                <a:spcPts val="600"/>
              </a:spcBef>
              <a:buClr>
                <a:schemeClr val="bg2">
                  <a:lumMod val="40000"/>
                  <a:lumOff val="60000"/>
                </a:schemeClr>
              </a:buClr>
              <a:buSzPts val="1600"/>
              <a:buFont typeface="Arial" panose="020B0604020202020204" pitchFamily="34" charset="0"/>
              <a:buChar char="•"/>
            </a:pPr>
            <a:r>
              <a:rPr lang="en-US" sz="2000" b="1">
                <a:latin typeface="+mj-lt"/>
                <a:ea typeface="+mj-ea"/>
                <a:cs typeface="+mj-cs"/>
              </a:rPr>
              <a:t>Chris Anderson in “The Long Tail”:</a:t>
            </a:r>
          </a:p>
          <a:p>
            <a:pPr defTabSz="342900">
              <a:spcBef>
                <a:spcPts val="600"/>
              </a:spcBef>
              <a:buClr>
                <a:schemeClr val="bg2">
                  <a:lumMod val="40000"/>
                  <a:lumOff val="60000"/>
                </a:schemeClr>
              </a:buClr>
              <a:buSzPts val="1600"/>
            </a:pPr>
            <a:r>
              <a:rPr lang="en-US" sz="1600">
                <a:latin typeface="+mj-lt"/>
                <a:ea typeface="+mj-ea"/>
                <a:cs typeface="+mj-cs"/>
              </a:rPr>
              <a:t>	We are leaving the age of information and entering the age of 	recommendation</a:t>
            </a:r>
          </a:p>
          <a:p>
            <a:pPr defTabSz="342900">
              <a:spcBef>
                <a:spcPts val="600"/>
              </a:spcBef>
              <a:buClr>
                <a:schemeClr val="bg2">
                  <a:lumMod val="40000"/>
                  <a:lumOff val="60000"/>
                </a:schemeClr>
              </a:buClr>
              <a:buSzPts val="1600"/>
            </a:pPr>
            <a:endParaRPr lang="en-US" sz="2000" b="1">
              <a:latin typeface="+mj-lt"/>
              <a:ea typeface="+mj-ea"/>
              <a:cs typeface="+mj-cs"/>
            </a:endParaRPr>
          </a:p>
          <a:p>
            <a:pPr indent="-257175" defTabSz="342900">
              <a:spcBef>
                <a:spcPts val="600"/>
              </a:spcBef>
              <a:buClr>
                <a:schemeClr val="bg2">
                  <a:lumMod val="40000"/>
                  <a:lumOff val="60000"/>
                </a:schemeClr>
              </a:buClr>
              <a:buSzPts val="1600"/>
              <a:buFont typeface="Arial" panose="020B0604020202020204" pitchFamily="34" charset="0"/>
              <a:buChar char="•"/>
            </a:pPr>
            <a:r>
              <a:rPr lang="en-US" sz="2000" b="1">
                <a:latin typeface="+mj-lt"/>
                <a:ea typeface="+mj-ea"/>
                <a:cs typeface="+mj-cs"/>
              </a:rPr>
              <a:t>CNN Money, “The race to create a ‘smart’ Google”</a:t>
            </a:r>
          </a:p>
          <a:p>
            <a:pPr defTabSz="342900">
              <a:spcBef>
                <a:spcPts val="600"/>
              </a:spcBef>
              <a:buClr>
                <a:schemeClr val="bg2">
                  <a:lumMod val="40000"/>
                  <a:lumOff val="60000"/>
                </a:schemeClr>
              </a:buClr>
              <a:buSzPts val="1600"/>
            </a:pPr>
            <a:r>
              <a:rPr lang="en-US" sz="1600">
                <a:latin typeface="+mj-lt"/>
                <a:ea typeface="+mj-ea"/>
                <a:cs typeface="+mj-cs"/>
              </a:rPr>
              <a:t>	The Web, they say, is leaving the era of search and entering one of discovery. 	What's the difference? Search is what you do when you're looking for 	something. Discovery is when something wonderful that you didn't know existed, 	or didn't know how to ask for, finds you.</a:t>
            </a:r>
          </a:p>
          <a:p>
            <a:pPr lvl="1"/>
            <a:endParaRPr lang="en-US" sz="1500"/>
          </a:p>
          <a:p>
            <a:pPr lvl="1"/>
            <a:endParaRPr lang="en-US" sz="1500" dirty="0"/>
          </a:p>
        </p:txBody>
      </p:sp>
      <p:pic>
        <p:nvPicPr>
          <p:cNvPr id="4" name="Picture 3" descr="A screenshot of a cell phone&#10;&#10;Description generated with very high confidence">
            <a:extLst>
              <a:ext uri="{FF2B5EF4-FFF2-40B4-BE49-F238E27FC236}">
                <a16:creationId xmlns:a16="http://schemas.microsoft.com/office/drawing/2014/main" id="{8310FF6D-CFC2-4B13-A91B-2A7C0D437171}"/>
              </a:ext>
            </a:extLst>
          </p:cNvPr>
          <p:cNvPicPr>
            <a:picLocks noChangeAspect="1"/>
          </p:cNvPicPr>
          <p:nvPr/>
        </p:nvPicPr>
        <p:blipFill rotWithShape="1">
          <a:blip r:embed="rId3"/>
          <a:srcRect l="12429" r="12087"/>
          <a:stretch/>
        </p:blipFill>
        <p:spPr>
          <a:xfrm>
            <a:off x="7158264" y="1057844"/>
            <a:ext cx="1360586" cy="1802490"/>
          </a:xfrm>
          <a:prstGeom prst="rect">
            <a:avLst/>
          </a:prstGeom>
        </p:spPr>
      </p:pic>
    </p:spTree>
    <p:extLst>
      <p:ext uri="{BB962C8B-B14F-4D97-AF65-F5344CB8AC3E}">
        <p14:creationId xmlns:p14="http://schemas.microsoft.com/office/powerpoint/2010/main" val="3869473154"/>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54" name="Google Shape;154;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39" name="Google Shape;139;p20"/>
          <p:cNvSpPr txBox="1">
            <a:spLocks noGrp="1"/>
          </p:cNvSpPr>
          <p:nvPr>
            <p:ph type="ctrTitle" idx="4294967295"/>
          </p:nvPr>
        </p:nvSpPr>
        <p:spPr>
          <a:xfrm>
            <a:off x="354724" y="531703"/>
            <a:ext cx="3184525" cy="1160462"/>
          </a:xfrm>
          <a:prstGeom prst="rect">
            <a:avLst/>
          </a:prstGeom>
        </p:spPr>
        <p:txBody>
          <a:bodyPr spcFirstLastPara="1" wrap="square" lIns="0" tIns="0" rIns="0" bIns="0" anchor="t" anchorCtr="0">
            <a:noAutofit/>
          </a:bodyPr>
          <a:lstStyle/>
          <a:p>
            <a:pPr>
              <a:spcBef>
                <a:spcPts val="0"/>
              </a:spcBef>
            </a:pPr>
            <a:r>
              <a:rPr lang="en-US" sz="2800" b="1" cap="all" dirty="0">
                <a:solidFill>
                  <a:schemeClr val="tx1"/>
                </a:solidFill>
                <a:effectLst>
                  <a:outerShdw blurRad="50800" dist="63500" dir="2700000" algn="tl" rotWithShape="0">
                    <a:srgbClr val="000000">
                      <a:alpha val="48000"/>
                    </a:srgbClr>
                  </a:outerShdw>
                </a:effectLst>
              </a:rPr>
              <a:t>What are recommender systems?</a:t>
            </a:r>
            <a:br>
              <a:rPr lang="en-US" sz="2800" b="1" cap="all" dirty="0">
                <a:solidFill>
                  <a:schemeClr val="tx1"/>
                </a:solidFill>
                <a:effectLst>
                  <a:outerShdw blurRad="50800" dist="63500" dir="2700000" algn="tl" rotWithShape="0">
                    <a:srgbClr val="000000">
                      <a:alpha val="48000"/>
                    </a:srgbClr>
                  </a:outerShdw>
                </a:effectLst>
              </a:rPr>
            </a:br>
            <a:endParaRPr sz="2800" dirty="0">
              <a:solidFill>
                <a:schemeClr val="tx1"/>
              </a:solidFill>
            </a:endParaRPr>
          </a:p>
        </p:txBody>
      </p:sp>
      <p:sp>
        <p:nvSpPr>
          <p:cNvPr id="140" name="Google Shape;140;p20"/>
          <p:cNvSpPr txBox="1">
            <a:spLocks noGrp="1"/>
          </p:cNvSpPr>
          <p:nvPr>
            <p:ph type="subTitle" idx="4294967295"/>
          </p:nvPr>
        </p:nvSpPr>
        <p:spPr>
          <a:xfrm>
            <a:off x="116382" y="2667111"/>
            <a:ext cx="3184525" cy="1042955"/>
          </a:xfrm>
          <a:prstGeom prst="rect">
            <a:avLst/>
          </a:prstGeom>
        </p:spPr>
        <p:txBody>
          <a:bodyPr spcFirstLastPara="1" wrap="square" lIns="0" tIns="0" rIns="0" bIns="0" anchor="t" anchorCtr="0">
            <a:noAutofit/>
          </a:bodyPr>
          <a:lstStyle/>
          <a:p>
            <a:pPr marL="74295" indent="0" defTabSz="914400">
              <a:lnSpc>
                <a:spcPct val="90000"/>
              </a:lnSpc>
              <a:spcBef>
                <a:spcPts val="1000"/>
              </a:spcBef>
              <a:buClr>
                <a:schemeClr val="tx1"/>
              </a:buClr>
              <a:buNone/>
            </a:pPr>
            <a:r>
              <a:rPr lang="en-US" dirty="0">
                <a:effectLst>
                  <a:outerShdw blurRad="50800" dist="38100" dir="2700000" algn="tl" rotWithShape="0">
                    <a:srgbClr val="000000">
                      <a:alpha val="48000"/>
                    </a:srgbClr>
                  </a:outerShdw>
                </a:effectLst>
              </a:rPr>
              <a:t>A new age mechanism to recommend items or services to the customer based on their interests or of their look-a-likes to offer personalization</a:t>
            </a:r>
          </a:p>
        </p:txBody>
      </p:sp>
      <p:pic>
        <p:nvPicPr>
          <p:cNvPr id="18" name="Picture 2" descr="Image result for recommender systems">
            <a:extLst>
              <a:ext uri="{FF2B5EF4-FFF2-40B4-BE49-F238E27FC236}">
                <a16:creationId xmlns:a16="http://schemas.microsoft.com/office/drawing/2014/main" id="{D18D82E1-DA8C-4149-82B8-CD1A2A71FF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0606"/>
          <a:stretch/>
        </p:blipFill>
        <p:spPr bwMode="auto">
          <a:xfrm>
            <a:off x="3479443" y="775585"/>
            <a:ext cx="5371305"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2"/>
          <p:cNvSpPr txBox="1">
            <a:spLocks noGrp="1"/>
          </p:cNvSpPr>
          <p:nvPr>
            <p:ph type="body" idx="1"/>
          </p:nvPr>
        </p:nvSpPr>
        <p:spPr>
          <a:xfrm>
            <a:off x="1003244" y="2168686"/>
            <a:ext cx="1874100" cy="2710606"/>
          </a:xfrm>
          <a:prstGeom prst="rect">
            <a:avLst/>
          </a:prstGeom>
        </p:spPr>
        <p:txBody>
          <a:bodyPr spcFirstLastPara="1" wrap="square" lIns="0" tIns="0" rIns="0" bIns="0" anchor="t" anchorCtr="0">
            <a:noAutofit/>
          </a:bodyPr>
          <a:lstStyle/>
          <a:p>
            <a:pPr marL="0" lvl="0" indent="0" algn="ctr">
              <a:buNone/>
            </a:pPr>
            <a:r>
              <a:rPr lang="en" sz="2800" b="1" dirty="0"/>
              <a:t>67%</a:t>
            </a:r>
          </a:p>
          <a:p>
            <a:pPr marL="0" lvl="0" indent="0">
              <a:buNone/>
            </a:pPr>
            <a:r>
              <a:rPr lang="en-US" dirty="0"/>
              <a:t>Movies watched by Netflix customers are recommended movies</a:t>
            </a:r>
            <a:endParaRPr dirty="0"/>
          </a:p>
        </p:txBody>
      </p:sp>
      <p:sp>
        <p:nvSpPr>
          <p:cNvPr id="169" name="Google Shape;169;p22"/>
          <p:cNvSpPr txBox="1">
            <a:spLocks noGrp="1"/>
          </p:cNvSpPr>
          <p:nvPr>
            <p:ph type="body" idx="2"/>
          </p:nvPr>
        </p:nvSpPr>
        <p:spPr>
          <a:xfrm>
            <a:off x="3599754" y="2168686"/>
            <a:ext cx="1874100" cy="2710606"/>
          </a:xfrm>
          <a:prstGeom prst="rect">
            <a:avLst/>
          </a:prstGeom>
        </p:spPr>
        <p:txBody>
          <a:bodyPr spcFirstLastPara="1" wrap="square" lIns="0" tIns="0" rIns="0" bIns="0" anchor="t" anchorCtr="0">
            <a:noAutofit/>
          </a:bodyPr>
          <a:lstStyle/>
          <a:p>
            <a:pPr marL="0" lvl="0" indent="0" algn="ctr">
              <a:buNone/>
            </a:pPr>
            <a:r>
              <a:rPr lang="en" sz="2800" b="1" dirty="0"/>
              <a:t>38%</a:t>
            </a:r>
          </a:p>
          <a:p>
            <a:pPr marL="0" lvl="0" indent="0" algn="l" rtl="0">
              <a:spcBef>
                <a:spcPts val="600"/>
              </a:spcBef>
              <a:spcAft>
                <a:spcPts val="0"/>
              </a:spcAft>
              <a:buNone/>
            </a:pPr>
            <a:r>
              <a:rPr lang="en-US" dirty="0"/>
              <a:t>Click Through Rates on Google News are through recommended links </a:t>
            </a:r>
            <a:endParaRPr dirty="0"/>
          </a:p>
        </p:txBody>
      </p:sp>
      <p:sp>
        <p:nvSpPr>
          <p:cNvPr id="170" name="Google Shape;170;p22"/>
          <p:cNvSpPr txBox="1">
            <a:spLocks noGrp="1"/>
          </p:cNvSpPr>
          <p:nvPr>
            <p:ph type="body" idx="3"/>
          </p:nvPr>
        </p:nvSpPr>
        <p:spPr>
          <a:xfrm>
            <a:off x="6294859" y="2168686"/>
            <a:ext cx="1874100" cy="2710606"/>
          </a:xfrm>
          <a:prstGeom prst="rect">
            <a:avLst/>
          </a:prstGeom>
        </p:spPr>
        <p:txBody>
          <a:bodyPr spcFirstLastPara="1" wrap="square" lIns="0" tIns="0" rIns="0" bIns="0" anchor="t" anchorCtr="0">
            <a:noAutofit/>
          </a:bodyPr>
          <a:lstStyle/>
          <a:p>
            <a:pPr marL="0" lvl="0" indent="0" algn="ctr">
              <a:buNone/>
            </a:pPr>
            <a:r>
              <a:rPr lang="en" sz="2800" b="1" dirty="0"/>
              <a:t>35%</a:t>
            </a:r>
          </a:p>
          <a:p>
            <a:pPr marL="0" lvl="0" indent="0" algn="l" rtl="0">
              <a:spcBef>
                <a:spcPts val="600"/>
              </a:spcBef>
              <a:spcAft>
                <a:spcPts val="0"/>
              </a:spcAft>
              <a:buNone/>
            </a:pPr>
            <a:r>
              <a:rPr lang="en-US" dirty="0"/>
              <a:t>Sales at Amazon are through the product recommendations</a:t>
            </a:r>
            <a:endParaRPr dirty="0"/>
          </a:p>
          <a:p>
            <a:pPr marL="0" lvl="0" indent="0" algn="l" rtl="0">
              <a:spcBef>
                <a:spcPts val="600"/>
              </a:spcBef>
              <a:spcAft>
                <a:spcPts val="0"/>
              </a:spcAft>
              <a:buNone/>
            </a:pPr>
            <a:endParaRPr dirty="0"/>
          </a:p>
        </p:txBody>
      </p:sp>
      <p:pic>
        <p:nvPicPr>
          <p:cNvPr id="7" name="Picture 6">
            <a:extLst>
              <a:ext uri="{FF2B5EF4-FFF2-40B4-BE49-F238E27FC236}">
                <a16:creationId xmlns:a16="http://schemas.microsoft.com/office/drawing/2014/main" id="{79F843E1-E04C-4F46-BDF8-D163247E9B71}"/>
              </a:ext>
            </a:extLst>
          </p:cNvPr>
          <p:cNvPicPr>
            <a:picLocks noChangeAspect="1"/>
          </p:cNvPicPr>
          <p:nvPr/>
        </p:nvPicPr>
        <p:blipFill>
          <a:blip r:embed="rId3"/>
          <a:stretch>
            <a:fillRect/>
          </a:stretch>
        </p:blipFill>
        <p:spPr>
          <a:xfrm>
            <a:off x="6331225" y="1599202"/>
            <a:ext cx="1801368" cy="541730"/>
          </a:xfrm>
          <a:prstGeom prst="rect">
            <a:avLst/>
          </a:prstGeom>
        </p:spPr>
      </p:pic>
      <p:pic>
        <p:nvPicPr>
          <p:cNvPr id="8" name="Picture 16" descr="Image result for google transparent logo">
            <a:extLst>
              <a:ext uri="{FF2B5EF4-FFF2-40B4-BE49-F238E27FC236}">
                <a16:creationId xmlns:a16="http://schemas.microsoft.com/office/drawing/2014/main" id="{34E2AE14-826B-4D5D-924C-0BF5A2FA5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6979" y="1568698"/>
            <a:ext cx="1797176" cy="6074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Image result for netflix  transparent logo">
            <a:extLst>
              <a:ext uri="{FF2B5EF4-FFF2-40B4-BE49-F238E27FC236}">
                <a16:creationId xmlns:a16="http://schemas.microsoft.com/office/drawing/2014/main" id="{DBEFD2DA-0F3F-4865-8886-2F55FAA1F02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681" t="22700" r="5455" b="22698"/>
          <a:stretch/>
        </p:blipFill>
        <p:spPr bwMode="auto">
          <a:xfrm>
            <a:off x="1010112" y="1546213"/>
            <a:ext cx="1797176" cy="60748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39;p20">
            <a:extLst>
              <a:ext uri="{FF2B5EF4-FFF2-40B4-BE49-F238E27FC236}">
                <a16:creationId xmlns:a16="http://schemas.microsoft.com/office/drawing/2014/main" id="{9E194264-228B-4113-BFC7-6E2C09BB0446}"/>
              </a:ext>
            </a:extLst>
          </p:cNvPr>
          <p:cNvSpPr txBox="1">
            <a:spLocks/>
          </p:cNvSpPr>
          <p:nvPr/>
        </p:nvSpPr>
        <p:spPr>
          <a:xfrm>
            <a:off x="354724" y="531703"/>
            <a:ext cx="5349033" cy="1160462"/>
          </a:xfrm>
          <a:prstGeom prst="rect">
            <a:avLst/>
          </a:prstGeom>
        </p:spPr>
        <p:txBody>
          <a:bodyPr spcFirstLastPara="1" vert="horz" wrap="square" lIns="0" tIns="0" rIns="0" bIns="0" rtlCol="0"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cap="all" dirty="0">
                <a:solidFill>
                  <a:schemeClr val="tx1"/>
                </a:solidFill>
                <a:effectLst>
                  <a:outerShdw blurRad="50800" dist="63500" dir="2700000" algn="tl" rotWithShape="0">
                    <a:srgbClr val="000000">
                      <a:alpha val="48000"/>
                    </a:srgbClr>
                  </a:outerShdw>
                </a:effectLst>
              </a:rPr>
              <a:t>Influence OF Recommender Systems On Businesses</a:t>
            </a:r>
            <a:br>
              <a:rPr lang="en-US" sz="2800" b="1" cap="all" dirty="0">
                <a:solidFill>
                  <a:schemeClr val="tx1"/>
                </a:solidFill>
                <a:effectLst>
                  <a:outerShdw blurRad="50800" dist="63500" dir="2700000" algn="tl" rotWithShape="0">
                    <a:srgbClr val="000000">
                      <a:alpha val="48000"/>
                    </a:srgbClr>
                  </a:outerShdw>
                </a:effectLst>
              </a:rPr>
            </a:br>
            <a:endParaRPr lang="en-US" sz="2800" dirty="0">
              <a:solidFill>
                <a:schemeClr val="tx1"/>
              </a:solidFill>
            </a:endParaRPr>
          </a:p>
        </p:txBody>
      </p:sp>
      <p:sp>
        <p:nvSpPr>
          <p:cNvPr id="17" name="TextBox 16">
            <a:extLst>
              <a:ext uri="{FF2B5EF4-FFF2-40B4-BE49-F238E27FC236}">
                <a16:creationId xmlns:a16="http://schemas.microsoft.com/office/drawing/2014/main" id="{41212BA3-3A46-4F52-89F1-5CDD9CB81D33}"/>
              </a:ext>
            </a:extLst>
          </p:cNvPr>
          <p:cNvSpPr txBox="1"/>
          <p:nvPr/>
        </p:nvSpPr>
        <p:spPr>
          <a:xfrm>
            <a:off x="951722" y="4544008"/>
            <a:ext cx="7032403" cy="230832"/>
          </a:xfrm>
          <a:prstGeom prst="rect">
            <a:avLst/>
          </a:prstGeom>
          <a:noFill/>
        </p:spPr>
        <p:txBody>
          <a:bodyPr wrap="square" rtlCol="0">
            <a:spAutoFit/>
          </a:bodyPr>
          <a:lstStyle/>
          <a:p>
            <a:r>
              <a:rPr lang="en-US" sz="900" b="1" dirty="0"/>
              <a:t>https://www.oreilly.com/library/view/building-recommendation-engines/9781785884856/ch01s02.html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nfographic: Netflix Continues to Grow Internationally | Statista">
            <a:extLst>
              <a:ext uri="{FF2B5EF4-FFF2-40B4-BE49-F238E27FC236}">
                <a16:creationId xmlns:a16="http://schemas.microsoft.com/office/drawing/2014/main" id="{48817F74-849C-4CBE-BE27-514CFC05B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204" y="177867"/>
            <a:ext cx="6285540" cy="4478447"/>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39;p20">
            <a:extLst>
              <a:ext uri="{FF2B5EF4-FFF2-40B4-BE49-F238E27FC236}">
                <a16:creationId xmlns:a16="http://schemas.microsoft.com/office/drawing/2014/main" id="{234117BB-25CE-4A24-8969-79BECDDFA44B}"/>
              </a:ext>
            </a:extLst>
          </p:cNvPr>
          <p:cNvSpPr txBox="1">
            <a:spLocks/>
          </p:cNvSpPr>
          <p:nvPr/>
        </p:nvSpPr>
        <p:spPr>
          <a:xfrm>
            <a:off x="354724" y="531703"/>
            <a:ext cx="5349033" cy="1160462"/>
          </a:xfrm>
          <a:prstGeom prst="rect">
            <a:avLst/>
          </a:prstGeom>
        </p:spPr>
        <p:txBody>
          <a:bodyPr spcFirstLastPara="1" vert="horz" wrap="square" lIns="0" tIns="0" rIns="0" bIns="0" rtlCol="0"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cap="all" dirty="0">
                <a:solidFill>
                  <a:schemeClr val="tx1"/>
                </a:solidFill>
                <a:effectLst>
                  <a:outerShdw blurRad="50800" dist="63500" dir="2700000" algn="tl" rotWithShape="0">
                    <a:srgbClr val="000000">
                      <a:alpha val="48000"/>
                    </a:srgbClr>
                  </a:outerShdw>
                </a:effectLst>
              </a:rPr>
              <a:t>Need for</a:t>
            </a:r>
            <a:br>
              <a:rPr lang="en-US" sz="2800" b="1" cap="all" dirty="0">
                <a:solidFill>
                  <a:schemeClr val="tx1"/>
                </a:solidFill>
                <a:effectLst>
                  <a:outerShdw blurRad="50800" dist="63500" dir="2700000" algn="tl" rotWithShape="0">
                    <a:srgbClr val="000000">
                      <a:alpha val="48000"/>
                    </a:srgbClr>
                  </a:outerShdw>
                </a:effectLst>
              </a:rPr>
            </a:br>
            <a:r>
              <a:rPr lang="en-US" sz="2800" b="1" cap="all" dirty="0">
                <a:solidFill>
                  <a:schemeClr val="tx1"/>
                </a:solidFill>
                <a:effectLst>
                  <a:outerShdw blurRad="50800" dist="63500" dir="2700000" algn="tl" rotWithShape="0">
                    <a:srgbClr val="000000">
                      <a:alpha val="48000"/>
                    </a:srgbClr>
                  </a:outerShdw>
                </a:effectLst>
              </a:rPr>
              <a:t>scalable</a:t>
            </a:r>
          </a:p>
          <a:p>
            <a:pPr>
              <a:spcBef>
                <a:spcPts val="0"/>
              </a:spcBef>
            </a:pPr>
            <a:r>
              <a:rPr lang="en-US" sz="2800" b="1" cap="all" dirty="0">
                <a:solidFill>
                  <a:schemeClr val="tx1"/>
                </a:solidFill>
                <a:effectLst>
                  <a:outerShdw blurRad="50800" dist="63500" dir="2700000" algn="tl" rotWithShape="0">
                    <a:srgbClr val="000000">
                      <a:alpha val="48000"/>
                    </a:srgbClr>
                  </a:outerShdw>
                </a:effectLst>
              </a:rPr>
              <a:t>solution</a:t>
            </a:r>
            <a:endParaRPr lang="en-US" sz="2800" dirty="0">
              <a:solidFill>
                <a:schemeClr val="tx1"/>
              </a:solidFill>
            </a:endParaRPr>
          </a:p>
        </p:txBody>
      </p:sp>
      <p:sp>
        <p:nvSpPr>
          <p:cNvPr id="6" name="TextBox 5">
            <a:extLst>
              <a:ext uri="{FF2B5EF4-FFF2-40B4-BE49-F238E27FC236}">
                <a16:creationId xmlns:a16="http://schemas.microsoft.com/office/drawing/2014/main" id="{ACCE8777-2E25-4C57-9BD1-D8B344A42EFA}"/>
              </a:ext>
            </a:extLst>
          </p:cNvPr>
          <p:cNvSpPr txBox="1"/>
          <p:nvPr/>
        </p:nvSpPr>
        <p:spPr>
          <a:xfrm>
            <a:off x="2491278" y="4693299"/>
            <a:ext cx="4590659" cy="230832"/>
          </a:xfrm>
          <a:prstGeom prst="rect">
            <a:avLst/>
          </a:prstGeom>
          <a:noFill/>
        </p:spPr>
        <p:txBody>
          <a:bodyPr wrap="square" rtlCol="0">
            <a:spAutoFit/>
          </a:bodyPr>
          <a:lstStyle/>
          <a:p>
            <a:r>
              <a:rPr lang="en-US" sz="900" b="1" dirty="0"/>
              <a:t>https://www.wired.com/2012/04/netflix-prize-costs/</a:t>
            </a:r>
          </a:p>
        </p:txBody>
      </p:sp>
    </p:spTree>
    <p:extLst>
      <p:ext uri="{BB962C8B-B14F-4D97-AF65-F5344CB8AC3E}">
        <p14:creationId xmlns:p14="http://schemas.microsoft.com/office/powerpoint/2010/main" val="2394730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3"/>
          <p:cNvSpPr txBox="1">
            <a:spLocks noGrp="1"/>
          </p:cNvSpPr>
          <p:nvPr>
            <p:ph type="body" idx="1"/>
          </p:nvPr>
        </p:nvSpPr>
        <p:spPr>
          <a:xfrm>
            <a:off x="306400" y="1600949"/>
            <a:ext cx="2931475" cy="3188407"/>
          </a:xfrm>
          <a:prstGeom prst="rect">
            <a:avLst/>
          </a:prstGeom>
        </p:spPr>
        <p:txBody>
          <a:bodyPr spcFirstLastPara="1" wrap="square" lIns="0" tIns="0" rIns="0" bIns="0" anchor="t" anchorCtr="0">
            <a:noAutofit/>
          </a:bodyPr>
          <a:lstStyle/>
          <a:p>
            <a:pPr marL="0" indent="0">
              <a:buNone/>
            </a:pPr>
            <a:r>
              <a:rPr lang="en-US" sz="1600" dirty="0">
                <a:solidFill>
                  <a:schemeClr val="tx1"/>
                </a:solidFill>
              </a:rPr>
              <a:t>Content based filtering generates recommendations based on </a:t>
            </a:r>
            <a:r>
              <a:rPr lang="en-US" sz="2000" b="1" dirty="0">
                <a:solidFill>
                  <a:schemeClr val="accent3"/>
                </a:solidFill>
              </a:rPr>
              <a:t>known</a:t>
            </a:r>
            <a:r>
              <a:rPr lang="en-US" sz="1600" dirty="0">
                <a:solidFill>
                  <a:schemeClr val="tx1"/>
                </a:solidFill>
              </a:rPr>
              <a:t> user’s preferences</a:t>
            </a:r>
          </a:p>
          <a:p>
            <a:pPr marL="0" indent="0">
              <a:buNone/>
            </a:pPr>
            <a:endParaRPr lang="en-US" sz="1600" dirty="0">
              <a:solidFill>
                <a:schemeClr val="tx1"/>
              </a:solidFill>
            </a:endParaRPr>
          </a:p>
          <a:p>
            <a:pPr marL="0" indent="0">
              <a:buNone/>
            </a:pPr>
            <a:r>
              <a:rPr lang="en-US" sz="1600" dirty="0">
                <a:solidFill>
                  <a:schemeClr val="tx1"/>
                </a:solidFill>
              </a:rPr>
              <a:t>Collaborative filtering generates recommendations based on </a:t>
            </a:r>
            <a:r>
              <a:rPr lang="en-US" sz="2000" b="1" dirty="0">
                <a:solidFill>
                  <a:schemeClr val="accent3"/>
                </a:solidFill>
              </a:rPr>
              <a:t>other</a:t>
            </a:r>
            <a:r>
              <a:rPr lang="en-US" sz="1600" dirty="0">
                <a:solidFill>
                  <a:schemeClr val="tx1"/>
                </a:solidFill>
              </a:rPr>
              <a:t> user’s preferences</a:t>
            </a:r>
          </a:p>
          <a:p>
            <a:pPr marL="0" lvl="0" indent="0" algn="l" rtl="0">
              <a:spcBef>
                <a:spcPts val="600"/>
              </a:spcBef>
              <a:spcAft>
                <a:spcPts val="0"/>
              </a:spcAft>
              <a:buNone/>
            </a:pPr>
            <a:endParaRPr sz="1600" dirty="0"/>
          </a:p>
        </p:txBody>
      </p:sp>
      <p:pic>
        <p:nvPicPr>
          <p:cNvPr id="2" name="Picture 1">
            <a:extLst>
              <a:ext uri="{FF2B5EF4-FFF2-40B4-BE49-F238E27FC236}">
                <a16:creationId xmlns:a16="http://schemas.microsoft.com/office/drawing/2014/main" id="{0A704599-287F-47C2-B9CE-7566C4CB58BB}"/>
              </a:ext>
            </a:extLst>
          </p:cNvPr>
          <p:cNvPicPr>
            <a:picLocks noChangeAspect="1"/>
          </p:cNvPicPr>
          <p:nvPr/>
        </p:nvPicPr>
        <p:blipFill>
          <a:blip r:embed="rId3"/>
          <a:stretch>
            <a:fillRect/>
          </a:stretch>
        </p:blipFill>
        <p:spPr>
          <a:xfrm>
            <a:off x="3410262" y="1263881"/>
            <a:ext cx="5532269" cy="3532762"/>
          </a:xfrm>
          <a:prstGeom prst="rect">
            <a:avLst/>
          </a:prstGeom>
        </p:spPr>
      </p:pic>
      <p:sp>
        <p:nvSpPr>
          <p:cNvPr id="16" name="Google Shape;139;p20">
            <a:extLst>
              <a:ext uri="{FF2B5EF4-FFF2-40B4-BE49-F238E27FC236}">
                <a16:creationId xmlns:a16="http://schemas.microsoft.com/office/drawing/2014/main" id="{C1D0A2C3-A124-4239-83CA-4374D3C7D07C}"/>
              </a:ext>
            </a:extLst>
          </p:cNvPr>
          <p:cNvSpPr txBox="1">
            <a:spLocks noGrp="1"/>
          </p:cNvSpPr>
          <p:nvPr>
            <p:ph type="title"/>
          </p:nvPr>
        </p:nvSpPr>
        <p:spPr>
          <a:xfrm>
            <a:off x="306399" y="481050"/>
            <a:ext cx="6178377" cy="1043700"/>
          </a:xfrm>
          <a:prstGeom prst="rect">
            <a:avLst/>
          </a:prstGeom>
        </p:spPr>
        <p:txBody>
          <a:bodyPr spcFirstLastPara="1" vert="horz" wrap="square" lIns="0" tIns="0" rIns="0" bIns="0" rtlCol="0"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cap="all" dirty="0">
                <a:solidFill>
                  <a:schemeClr val="tx1"/>
                </a:solidFill>
                <a:effectLst>
                  <a:outerShdw blurRad="50800" dist="63500" dir="2700000" algn="tl" rotWithShape="0">
                    <a:srgbClr val="000000">
                      <a:alpha val="48000"/>
                    </a:srgbClr>
                  </a:outerShdw>
                </a:effectLst>
              </a:rPr>
              <a:t>Types Of Recommender SYSTEMS</a:t>
            </a:r>
            <a:br>
              <a:rPr lang="en-US" sz="2800" b="1" cap="all" dirty="0">
                <a:solidFill>
                  <a:schemeClr val="tx1"/>
                </a:solidFill>
                <a:effectLst>
                  <a:outerShdw blurRad="50800" dist="63500" dir="2700000" algn="tl" rotWithShape="0">
                    <a:srgbClr val="000000">
                      <a:alpha val="48000"/>
                    </a:srgbClr>
                  </a:outerShdw>
                </a:effectLst>
              </a:rPr>
            </a:br>
            <a:endParaRPr lang="en-US" sz="2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5A260-E614-40CC-83A2-3F30DC231279}"/>
              </a:ext>
            </a:extLst>
          </p:cNvPr>
          <p:cNvSpPr>
            <a:spLocks noGrp="1"/>
          </p:cNvSpPr>
          <p:nvPr>
            <p:ph type="title"/>
          </p:nvPr>
        </p:nvSpPr>
        <p:spPr>
          <a:xfrm>
            <a:off x="484584" y="339538"/>
            <a:ext cx="7053542" cy="556780"/>
          </a:xfrm>
        </p:spPr>
        <p:txBody>
          <a:bodyPr/>
          <a:lstStyle/>
          <a:p>
            <a:r>
              <a:rPr lang="en-US" sz="2400" b="1" cap="all" dirty="0">
                <a:solidFill>
                  <a:schemeClr val="tx1"/>
                </a:solidFill>
                <a:effectLst>
                  <a:outerShdw blurRad="50800" dist="63500" dir="2700000" algn="tl" rotWithShape="0">
                    <a:srgbClr val="000000">
                      <a:alpha val="48000"/>
                    </a:srgbClr>
                  </a:outerShdw>
                </a:effectLst>
                <a:sym typeface="IBM Plex Sans Condensed SemiBold"/>
              </a:rPr>
              <a:t>PIPELINE FOR RECOMMENDER SYSTEM</a:t>
            </a:r>
            <a:endParaRPr lang="en-US" sz="2400" dirty="0"/>
          </a:p>
        </p:txBody>
      </p:sp>
      <p:pic>
        <p:nvPicPr>
          <p:cNvPr id="3" name="Picture 2" descr="Image result for recommender systems">
            <a:extLst>
              <a:ext uri="{FF2B5EF4-FFF2-40B4-BE49-F238E27FC236}">
                <a16:creationId xmlns:a16="http://schemas.microsoft.com/office/drawing/2014/main" id="{EC6939A1-132A-455A-93D1-3112DAE912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5"/>
          <a:stretch/>
        </p:blipFill>
        <p:spPr bwMode="auto">
          <a:xfrm>
            <a:off x="601817" y="913630"/>
            <a:ext cx="6676062" cy="406807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85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5A260-E614-40CC-83A2-3F30DC231279}"/>
              </a:ext>
            </a:extLst>
          </p:cNvPr>
          <p:cNvSpPr>
            <a:spLocks noGrp="1"/>
          </p:cNvSpPr>
          <p:nvPr>
            <p:ph type="title"/>
          </p:nvPr>
        </p:nvSpPr>
        <p:spPr>
          <a:xfrm>
            <a:off x="484584" y="339538"/>
            <a:ext cx="7053542" cy="556780"/>
          </a:xfrm>
        </p:spPr>
        <p:txBody>
          <a:bodyPr/>
          <a:lstStyle/>
          <a:p>
            <a:r>
              <a:rPr lang="en-US" sz="2400" b="1" cap="all" dirty="0">
                <a:solidFill>
                  <a:schemeClr val="tx1"/>
                </a:solidFill>
                <a:effectLst>
                  <a:outerShdw blurRad="50800" dist="63500" dir="2700000" algn="tl" rotWithShape="0">
                    <a:srgbClr val="000000">
                      <a:alpha val="48000"/>
                    </a:srgbClr>
                  </a:outerShdw>
                </a:effectLst>
                <a:sym typeface="IBM Plex Sans Condensed SemiBold"/>
              </a:rPr>
              <a:t>OUR IMPLEMENTATION ON AWS</a:t>
            </a:r>
            <a:endParaRPr lang="en-US" sz="2400" dirty="0"/>
          </a:p>
        </p:txBody>
      </p:sp>
      <p:pic>
        <p:nvPicPr>
          <p:cNvPr id="6" name="Picture 5">
            <a:extLst>
              <a:ext uri="{FF2B5EF4-FFF2-40B4-BE49-F238E27FC236}">
                <a16:creationId xmlns:a16="http://schemas.microsoft.com/office/drawing/2014/main" id="{3E515524-4D70-4129-94BD-EBCAFB949F73}"/>
              </a:ext>
            </a:extLst>
          </p:cNvPr>
          <p:cNvPicPr>
            <a:picLocks noChangeAspect="1"/>
          </p:cNvPicPr>
          <p:nvPr/>
        </p:nvPicPr>
        <p:blipFill>
          <a:blip r:embed="rId2"/>
          <a:stretch>
            <a:fillRect/>
          </a:stretch>
        </p:blipFill>
        <p:spPr>
          <a:xfrm>
            <a:off x="577893" y="828645"/>
            <a:ext cx="7567734" cy="4130165"/>
          </a:xfrm>
          <a:prstGeom prst="rect">
            <a:avLst/>
          </a:prstGeom>
        </p:spPr>
      </p:pic>
    </p:spTree>
    <p:extLst>
      <p:ext uri="{BB962C8B-B14F-4D97-AF65-F5344CB8AC3E}">
        <p14:creationId xmlns:p14="http://schemas.microsoft.com/office/powerpoint/2010/main" val="2456322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75516-64B2-48F2-884A-14C0541C7562}"/>
              </a:ext>
            </a:extLst>
          </p:cNvPr>
          <p:cNvSpPr txBox="1"/>
          <p:nvPr/>
        </p:nvSpPr>
        <p:spPr>
          <a:xfrm>
            <a:off x="329575" y="471950"/>
            <a:ext cx="7134915" cy="1542971"/>
          </a:xfrm>
          <a:prstGeom prst="rect">
            <a:avLst/>
          </a:prstGeom>
        </p:spPr>
        <p:txBody>
          <a:bodyPr vert="horz" lIns="68580" tIns="34290" rIns="68580" bIns="34290" rtlCol="0" anchor="ctr">
            <a:normAutofit/>
          </a:bodyPr>
          <a:lstStyle/>
          <a:p>
            <a:pPr>
              <a:spcBef>
                <a:spcPct val="0"/>
              </a:spcBef>
              <a:spcAft>
                <a:spcPts val="450"/>
              </a:spcAft>
            </a:pPr>
            <a:r>
              <a:rPr lang="en-US" sz="2800" b="1" cap="all" dirty="0" err="1">
                <a:effectLst>
                  <a:outerShdw blurRad="50800" dist="63500" dir="2700000" algn="tl" rotWithShape="0">
                    <a:srgbClr val="000000">
                      <a:alpha val="48000"/>
                    </a:srgbClr>
                  </a:outerShdw>
                </a:effectLst>
                <a:latin typeface="+mj-lt"/>
                <a:ea typeface="+mj-ea"/>
                <a:cs typeface="+mj-cs"/>
              </a:rPr>
              <a:t>SageMaker</a:t>
            </a:r>
            <a:r>
              <a:rPr lang="en-US" sz="2800" b="1" cap="all" dirty="0">
                <a:effectLst>
                  <a:outerShdw blurRad="50800" dist="63500" dir="2700000" algn="tl" rotWithShape="0">
                    <a:srgbClr val="000000">
                      <a:alpha val="48000"/>
                    </a:srgbClr>
                  </a:outerShdw>
                </a:effectLst>
                <a:latin typeface="+mj-lt"/>
                <a:ea typeface="+mj-ea"/>
                <a:cs typeface="+mj-cs"/>
              </a:rPr>
              <a:t> FOR </a:t>
            </a:r>
            <a:r>
              <a:rPr lang="en-US" sz="2800" b="1" cap="all" dirty="0" err="1">
                <a:effectLst>
                  <a:outerShdw blurRad="50800" dist="63500" dir="2700000" algn="tl" rotWithShape="0">
                    <a:srgbClr val="000000">
                      <a:alpha val="48000"/>
                    </a:srgbClr>
                  </a:outerShdw>
                </a:effectLst>
                <a:latin typeface="+mj-lt"/>
                <a:ea typeface="+mj-ea"/>
                <a:cs typeface="+mj-cs"/>
              </a:rPr>
              <a:t>EasY</a:t>
            </a:r>
            <a:r>
              <a:rPr lang="en-US" sz="2800" b="1" cap="all" dirty="0">
                <a:effectLst>
                  <a:outerShdw blurRad="50800" dist="63500" dir="2700000" algn="tl" rotWithShape="0">
                    <a:srgbClr val="000000">
                      <a:alpha val="48000"/>
                    </a:srgbClr>
                  </a:outerShdw>
                </a:effectLst>
                <a:latin typeface="+mj-lt"/>
                <a:ea typeface="+mj-ea"/>
                <a:cs typeface="+mj-cs"/>
              </a:rPr>
              <a:t> Machine Learning Deployment </a:t>
            </a:r>
          </a:p>
          <a:p>
            <a:pPr>
              <a:spcBef>
                <a:spcPct val="0"/>
              </a:spcBef>
              <a:spcAft>
                <a:spcPts val="450"/>
              </a:spcAft>
            </a:pPr>
            <a:endParaRPr lang="en-US" sz="3000" b="1" dirty="0">
              <a:solidFill>
                <a:srgbClr val="EBEBEB"/>
              </a:solidFill>
              <a:latin typeface="+mj-lt"/>
              <a:ea typeface="+mj-ea"/>
              <a:cs typeface="+mj-cs"/>
            </a:endParaRPr>
          </a:p>
        </p:txBody>
      </p:sp>
      <p:sp>
        <p:nvSpPr>
          <p:cNvPr id="3" name="Rectangle 2">
            <a:extLst>
              <a:ext uri="{FF2B5EF4-FFF2-40B4-BE49-F238E27FC236}">
                <a16:creationId xmlns:a16="http://schemas.microsoft.com/office/drawing/2014/main" id="{E9813736-F75F-4771-AD48-CE32828C0349}"/>
              </a:ext>
            </a:extLst>
          </p:cNvPr>
          <p:cNvSpPr/>
          <p:nvPr/>
        </p:nvSpPr>
        <p:spPr>
          <a:xfrm>
            <a:off x="3799181" y="1491351"/>
            <a:ext cx="4931349" cy="2610971"/>
          </a:xfrm>
          <a:prstGeom prst="rect">
            <a:avLst/>
          </a:prstGeom>
        </p:spPr>
        <p:txBody>
          <a:bodyPr wrap="square">
            <a:spAutoFit/>
          </a:bodyPr>
          <a:lstStyle/>
          <a:p>
            <a:pPr>
              <a:spcBef>
                <a:spcPct val="0"/>
              </a:spcBef>
              <a:spcAft>
                <a:spcPts val="450"/>
              </a:spcAft>
            </a:pPr>
            <a:endParaRPr lang="en-US" sz="2000" b="1" cap="all" dirty="0">
              <a:solidFill>
                <a:srgbClr val="EBEBEB"/>
              </a:solidFill>
              <a:effectLst>
                <a:outerShdw blurRad="50800" dist="63500" dir="2700000" algn="tl" rotWithShape="0">
                  <a:srgbClr val="000000">
                    <a:alpha val="48000"/>
                  </a:srgbClr>
                </a:outerShdw>
              </a:effectLst>
            </a:endParaRPr>
          </a:p>
          <a:p>
            <a:pPr defTabSz="342900">
              <a:spcBef>
                <a:spcPts val="600"/>
              </a:spcBef>
              <a:buClr>
                <a:schemeClr val="bg2">
                  <a:lumMod val="40000"/>
                  <a:lumOff val="60000"/>
                </a:schemeClr>
              </a:buClr>
              <a:buSzPts val="1600"/>
            </a:pPr>
            <a:endParaRPr lang="en-US" sz="1350" dirty="0"/>
          </a:p>
          <a:p>
            <a:pPr defTabSz="342900">
              <a:spcBef>
                <a:spcPts val="600"/>
              </a:spcBef>
              <a:buClr>
                <a:schemeClr val="bg2">
                  <a:lumMod val="40000"/>
                  <a:lumOff val="60000"/>
                </a:schemeClr>
              </a:buClr>
              <a:buSzPts val="1600"/>
            </a:pPr>
            <a:r>
              <a:rPr lang="en-US" sz="1600" dirty="0">
                <a:latin typeface="+mj-lt"/>
                <a:ea typeface="+mj-ea"/>
                <a:cs typeface="+mj-cs"/>
              </a:rPr>
              <a:t>Fully managed service by AWS</a:t>
            </a:r>
          </a:p>
          <a:p>
            <a:pPr defTabSz="342900">
              <a:spcBef>
                <a:spcPts val="600"/>
              </a:spcBef>
              <a:buClr>
                <a:srgbClr val="77588B"/>
              </a:buClr>
              <a:buSzPts val="2200"/>
            </a:pPr>
            <a:endParaRPr lang="en-US" sz="1600" dirty="0">
              <a:latin typeface="+mj-lt"/>
              <a:ea typeface="+mj-ea"/>
              <a:cs typeface="+mj-cs"/>
            </a:endParaRPr>
          </a:p>
          <a:p>
            <a:pPr defTabSz="342900">
              <a:spcBef>
                <a:spcPts val="600"/>
              </a:spcBef>
              <a:buClr>
                <a:srgbClr val="77588B"/>
              </a:buClr>
              <a:buSzPts val="2200"/>
            </a:pPr>
            <a:r>
              <a:rPr lang="en-US" sz="1600" dirty="0">
                <a:latin typeface="+mj-lt"/>
                <a:ea typeface="+mj-ea"/>
                <a:cs typeface="+mj-cs"/>
              </a:rPr>
              <a:t>Deploy the model in a simple API call</a:t>
            </a:r>
          </a:p>
          <a:p>
            <a:pPr defTabSz="342900">
              <a:spcBef>
                <a:spcPts val="600"/>
              </a:spcBef>
              <a:buClr>
                <a:srgbClr val="77588B"/>
              </a:buClr>
              <a:buSzPts val="2200"/>
            </a:pPr>
            <a:r>
              <a:rPr lang="en-US" sz="1600" dirty="0">
                <a:latin typeface="+mj-lt"/>
                <a:ea typeface="+mj-ea"/>
                <a:cs typeface="+mj-cs"/>
              </a:rPr>
              <a:t> </a:t>
            </a:r>
          </a:p>
          <a:p>
            <a:pPr defTabSz="342900">
              <a:spcBef>
                <a:spcPts val="600"/>
              </a:spcBef>
              <a:buClr>
                <a:srgbClr val="77588B"/>
              </a:buClr>
              <a:buSzPts val="2200"/>
            </a:pPr>
            <a:r>
              <a:rPr lang="en-US" sz="1600" dirty="0">
                <a:latin typeface="+mj-lt"/>
                <a:ea typeface="+mj-ea"/>
                <a:cs typeface="+mj-cs"/>
              </a:rPr>
              <a:t>Build, train, and deploy machine learning models quickly and easily</a:t>
            </a:r>
          </a:p>
        </p:txBody>
      </p:sp>
      <p:pic>
        <p:nvPicPr>
          <p:cNvPr id="2050" name="Picture 2" descr="Image result for sagemaker logo">
            <a:extLst>
              <a:ext uri="{FF2B5EF4-FFF2-40B4-BE49-F238E27FC236}">
                <a16:creationId xmlns:a16="http://schemas.microsoft.com/office/drawing/2014/main" id="{3DFB435D-260E-4140-9FBB-F733B377CD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85" r="25259"/>
          <a:stretch/>
        </p:blipFill>
        <p:spPr bwMode="auto">
          <a:xfrm>
            <a:off x="721485" y="2123024"/>
            <a:ext cx="2077698" cy="201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081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583</TotalTime>
  <Words>423</Words>
  <Application>Microsoft Office PowerPoint</Application>
  <PresentationFormat>On-screen Show (16:9)</PresentationFormat>
  <Paragraphs>103</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Arial</vt:lpstr>
      <vt:lpstr>Wingdings 3</vt:lpstr>
      <vt:lpstr>IBM Plex Sans Condensed SemiBold</vt:lpstr>
      <vt:lpstr>Ion</vt:lpstr>
      <vt:lpstr>Prototyping Deep Scalable Recommender System on AWS</vt:lpstr>
      <vt:lpstr>PowerPoint Presentation</vt:lpstr>
      <vt:lpstr>What are recommender systems? </vt:lpstr>
      <vt:lpstr>PowerPoint Presentation</vt:lpstr>
      <vt:lpstr>PowerPoint Presentation</vt:lpstr>
      <vt:lpstr>Types Of Recommender SYSTEMS </vt:lpstr>
      <vt:lpstr>PIPELINE FOR RECOMMENDER SYSTEM</vt:lpstr>
      <vt:lpstr>OUR IMPLEMENTATION ON AWS</vt:lpstr>
      <vt:lpstr>PowerPoint Presentation</vt:lpstr>
      <vt:lpstr>SAGEMAKER Recommender System</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Prototyping Deep Scalable Recommender System on AWS</dc:title>
  <dc:creator>Tolupunoori Chandrakanth</dc:creator>
  <cp:lastModifiedBy>Pranav Lingaraju</cp:lastModifiedBy>
  <cp:revision>88</cp:revision>
  <dcterms:modified xsi:type="dcterms:W3CDTF">2018-12-11T05:19:16Z</dcterms:modified>
</cp:coreProperties>
</file>