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41"/>
  </p:handoutMasterIdLst>
  <p:sldIdLst>
    <p:sldId id="319" r:id="rId4"/>
    <p:sldId id="320" r:id="rId6"/>
    <p:sldId id="321" r:id="rId7"/>
    <p:sldId id="322" r:id="rId8"/>
    <p:sldId id="325" r:id="rId9"/>
    <p:sldId id="317" r:id="rId10"/>
    <p:sldId id="296" r:id="rId11"/>
    <p:sldId id="297" r:id="rId12"/>
    <p:sldId id="298" r:id="rId13"/>
    <p:sldId id="332" r:id="rId14"/>
    <p:sldId id="299" r:id="rId15"/>
    <p:sldId id="264" r:id="rId16"/>
    <p:sldId id="265" r:id="rId17"/>
    <p:sldId id="274" r:id="rId18"/>
    <p:sldId id="275" r:id="rId19"/>
    <p:sldId id="276" r:id="rId20"/>
    <p:sldId id="277" r:id="rId21"/>
    <p:sldId id="309" r:id="rId22"/>
    <p:sldId id="334" r:id="rId23"/>
    <p:sldId id="335" r:id="rId24"/>
    <p:sldId id="336" r:id="rId25"/>
    <p:sldId id="310" r:id="rId26"/>
    <p:sldId id="339" r:id="rId27"/>
    <p:sldId id="340" r:id="rId28"/>
    <p:sldId id="342" r:id="rId29"/>
    <p:sldId id="278" r:id="rId30"/>
    <p:sldId id="279" r:id="rId31"/>
    <p:sldId id="280" r:id="rId32"/>
    <p:sldId id="282" r:id="rId33"/>
    <p:sldId id="316" r:id="rId34"/>
    <p:sldId id="284" r:id="rId35"/>
    <p:sldId id="394" r:id="rId36"/>
    <p:sldId id="386" r:id="rId37"/>
    <p:sldId id="382" r:id="rId38"/>
    <p:sldId id="395" r:id="rId39"/>
    <p:sldId id="396" r:id="rId40"/>
  </p:sldIdLst>
  <p:sldSz cx="9144000" cy="6858000" type="screen4x3"/>
  <p:notesSz cx="9144000" cy="6858000"/>
  <p:custShowLst>
    <p:custShow name="自定义放映 1" id="0">
      <p:sldLst>
        <p:sld r:id="rId32"/>
        <p:sld r:id="rId33"/>
        <p:sld r:id="rId35"/>
      </p:sldLst>
    </p:custShow>
  </p:custShowLst>
  <p:custDataLst>
    <p:tags r:id="rId4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FFFF"/>
    <a:srgbClr val="FF0000"/>
    <a:srgbClr val="FFFF00"/>
    <a:srgbClr val="008000"/>
    <a:srgbClr val="B8003D"/>
    <a:srgbClr val="96003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7" autoAdjust="0"/>
    <p:restoredTop sz="94526" autoAdjust="0"/>
  </p:normalViewPr>
  <p:slideViewPr>
    <p:cSldViewPr>
      <p:cViewPr varScale="1">
        <p:scale>
          <a:sx n="69" d="100"/>
          <a:sy n="69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image" Target="../media/image68.emf"/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0" Type="http://schemas.openxmlformats.org/officeDocument/2006/relationships/image" Target="../media/image70.e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image" Target="../media/image78.emf"/><Relationship Id="rId7" Type="http://schemas.openxmlformats.org/officeDocument/2006/relationships/image" Target="../media/image77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wmf"/><Relationship Id="rId10" Type="http://schemas.openxmlformats.org/officeDocument/2006/relationships/image" Target="../media/image80.e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 b="0"/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/>
            </a:lvl1pPr>
          </a:lstStyle>
          <a:p>
            <a:fld id="{EC87C936-4803-4B77-822C-208AFC1AC80E}" type="datetimeFigureOut">
              <a:rPr lang="en-US" altLang="zh-CN"/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 b="0"/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D4B70560-6AF5-43C9-8C5D-ACCAF3813DA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/>
            </a:lvl1pPr>
          </a:lstStyle>
          <a:p>
            <a:fld id="{C681CD4C-2947-4570-BBE0-252ED49184E8}" type="datetimeFigureOut">
              <a:rPr lang="en-US" altLang="zh-CN"/>
            </a:fld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/>
            </a:lvl1pPr>
          </a:lstStyle>
          <a:p>
            <a:pPr>
              <a:defRPr/>
            </a:pPr>
            <a:fld id="{42822E0A-CB79-4690-912E-32FF5E83270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02C9C7DF-D06C-40C4-BB28-AF973D94113D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90FA9-3604-4371-80FD-F49EDAAB7C86}" type="slidenum">
              <a:rPr lang="en-US" altLang="zh-CN"/>
            </a:fld>
            <a:endParaRPr lang="en-US" altLang="zh-CN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fld id="{11DF03CA-9DE4-4ABD-8488-FD79134BE8AA}" type="datetimeFigureOut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8F41A-E021-43A3-88F3-9F754789AC4C}" type="slidenum">
              <a:rPr lang="en-US" altLang="zh-CN"/>
            </a:fld>
            <a:endParaRPr lang="en-US" altLang="zh-CN"/>
          </a:p>
        </p:txBody>
      </p:sp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 txBox="1">
            <a:spLocks noGrp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85BFEBA-65A4-4EAB-B6D6-0DB754FB7614}" type="slidenum">
              <a:rPr kumimoji="1" lang="en-US" altLang="zh-CN" sz="1200" b="0"/>
            </a:fld>
            <a:endParaRPr kumimoji="1"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4518-1699-4001-B9EA-ECEDB1D69F63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3F75E-D35D-44E6-8DBC-F1EFC16662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065ED-93FD-4C0D-8D0F-3268786D7E4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10532-5F52-436B-96CF-13814193A0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76B8B-5429-45F2-92A0-6D7FE0A84B1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B979A-7642-4684-A3BE-6985CC7AB2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92284-E5CD-42BF-BF62-9D51A1E37541}" type="datetime1">
              <a:rPr lang="zh-CN" altLang="en-US"/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B59A8-97F2-45A7-A790-6ABB09FF74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4CFE-94D6-4389-A832-28AA26322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2C69-B3C1-49FB-848A-6ED9A971EF1A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BDC9D-5641-4CBA-A2FD-FBAEF5D25F4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94E-F620-4C24-92E3-01D163F32FDA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B13A2-193D-40D4-9E5C-38B53E99A4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F050-EB49-43C0-BD77-9FC9F06F42E2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7DAF2-A26A-41C5-A49D-47E5D2B3710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D84-618A-458D-B0A4-D4F99CF2D4DC}" type="datetime1">
              <a:rPr 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B0418-DFF5-4232-BF46-E5C23D3824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8AA-870C-4B93-95DE-96122D5859BC}" type="datetime1">
              <a:rPr 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8BD60-0341-4D9F-9D6C-FD147B25748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3C24-27AA-478D-99E8-7AA672A00C59}" type="datetime1">
              <a:rPr 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AA336-4396-45CE-AC92-B88CB55894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66735-F07A-42A9-AFAD-1A97F04E971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96D9-E1BC-48B7-8C2E-BEFB6727A6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808E-31AB-4766-8444-C3B15F703DD8}" type="datetime1">
              <a:rPr 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61C97-38D9-4BD8-A8AA-8051909671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62FE-139A-46C8-9E90-A093DD6E99D1}" type="datetime1">
              <a:rPr 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33013-2389-4988-9BA9-F7B1E4B4E5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ABD4-23ED-4ABC-817C-48BCDD8B590A}" type="datetime1">
              <a:rPr 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14522-8C3C-4080-986E-F9AB0383AC5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2511-86C6-4865-B031-BC4EBC3CB679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1004E-6ECA-48C4-883B-6B3111655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C1CF-72C3-4CDA-AC97-2466AC4FEDE1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6734C-6858-4C8A-A44C-47C40EBDEA2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3C1F5-1304-42C2-9BF0-9F62461C20F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BD4B6-01DB-4570-9356-4EE5E96E46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05B4D-2101-43D9-8356-13B187F3DF5C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C9E3-0F90-4ECE-B9B5-27B643324F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1C0E-23B8-4BAF-BC31-8B8C674E2158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B01C-6101-4DF0-AD89-E2CE304451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A3823-10B7-4303-ACD2-321FF2203E8F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CE04A-402D-4784-A70A-C51EEC475F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8B00-3B64-4A1D-B02E-0E6CA456E569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65EF1-7429-4472-BEDC-DE8B6E259A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3CFE0-BEA0-4F84-BAA2-CF6C311FB4E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165D1-EBB2-43FC-95B3-CCD0D172F9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4C8A6-026E-4590-9435-078F2CEFE0D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73993-B920-4356-A1A0-9BE2FBCB76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ED281886-0DC7-42C3-9657-14AF2EAAA20A}" type="datetime1">
              <a:rPr lang="zh-CN" altLang="en-US"/>
            </a:fld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E9BDC09A-9C5E-4198-A720-D7651254E6C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C1CF-72C3-4CDA-AC97-2466AC4FEDE1}" type="datetime1">
              <a:rPr 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C6734C-6858-4C8A-A44C-47C40EBDEA2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jpeg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22.png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png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2.wav"/><Relationship Id="rId6" Type="http://schemas.openxmlformats.org/officeDocument/2006/relationships/image" Target="../media/image20.jpe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jpeg"/><Relationship Id="rId4" Type="http://schemas.openxmlformats.org/officeDocument/2006/relationships/image" Target="../media/image27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6.png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30.png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9.png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png"/><Relationship Id="rId3" Type="http://schemas.openxmlformats.org/officeDocument/2006/relationships/oleObject" Target="../embeddings/oleObject24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9" Type="http://schemas.openxmlformats.org/officeDocument/2006/relationships/image" Target="../media/image20.jpeg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jpeg"/><Relationship Id="rId6" Type="http://schemas.openxmlformats.org/officeDocument/2006/relationships/image" Target="../media/image47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png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5.png"/><Relationship Id="rId1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9.wmf"/><Relationship Id="rId2" Type="http://schemas.openxmlformats.org/officeDocument/2006/relationships/oleObject" Target="../embeddings/oleObject40.bin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50.w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4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0.e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70.e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61.bin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60.bin"/><Relationship Id="rId16" Type="http://schemas.openxmlformats.org/officeDocument/2006/relationships/image" Target="../media/image68.e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74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3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80.e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9.e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8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7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6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5.emf"/><Relationship Id="rId1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522D8-BE8F-44EE-BE12-48387C5B32E8}" type="slidenum">
              <a:rPr lang="en-US" altLang="zh-CN"/>
            </a:fld>
            <a:endParaRPr lang="en-US" altLang="zh-CN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27050"/>
            <a:ext cx="8001000" cy="1606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600" b="1" dirty="0" smtClean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课程名称：</a:t>
            </a:r>
            <a:br>
              <a:rPr lang="zh-CN" altLang="en-US" sz="6600" b="1" dirty="0" smtClean="0">
                <a:solidFill>
                  <a:srgbClr val="0000CC"/>
                </a:solidFill>
                <a:latin typeface="Tahoma" panose="020B0604030504040204" pitchFamily="34" charset="0"/>
                <a:ea typeface="隶书" panose="02010509060101010101" pitchFamily="49" charset="-122"/>
              </a:rPr>
            </a:br>
            <a:r>
              <a:rPr lang="zh-CN" altLang="en-US" sz="6600" b="1" dirty="0" smtClean="0">
                <a:solidFill>
                  <a:srgbClr val="FF0066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   </a:t>
            </a:r>
            <a:r>
              <a:rPr lang="en-US" altLang="zh-CN" sz="6600" b="1" dirty="0" smtClean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« </a:t>
            </a:r>
            <a:r>
              <a:rPr lang="zh-CN" altLang="en-US" sz="6600" b="1" dirty="0" smtClean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电路基础 </a:t>
            </a:r>
            <a:r>
              <a:rPr lang="en-US" altLang="zh-CN" sz="6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Ⅲ</a:t>
            </a:r>
            <a:r>
              <a:rPr lang="en-US" altLang="zh-CN" sz="6600" b="1" dirty="0" smtClean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»</a:t>
            </a:r>
            <a:r>
              <a:rPr lang="en-US" altLang="zh-CN" sz="5400" b="1" dirty="0" smtClean="0">
                <a:solidFill>
                  <a:srgbClr val="0000FF"/>
                </a:solidFill>
              </a:rPr>
              <a:t> </a:t>
            </a:r>
            <a:endParaRPr lang="en-US" altLang="zh-CN" b="1" dirty="0" smtClean="0">
              <a:solidFill>
                <a:srgbClr val="CC0000"/>
              </a:solidFill>
            </a:endParaRPr>
          </a:p>
        </p:txBody>
      </p:sp>
      <p:sp>
        <p:nvSpPr>
          <p:cNvPr id="35842" name="灯片编号占位符 3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6C40D833-E4E0-4ADD-9538-D2406B3DF05E}" type="slidenum">
              <a:rPr lang="en-US" altLang="zh-CN" sz="1400" b="0"/>
            </a:fld>
            <a:endParaRPr lang="en-US" altLang="zh-CN" sz="1400" b="0" dirty="0"/>
          </a:p>
        </p:txBody>
      </p:sp>
      <p:sp>
        <p:nvSpPr>
          <p:cNvPr id="35845" name="Text Box 6" descr="褐色大理石"/>
          <p:cNvSpPr txBox="1">
            <a:spLocks noChangeArrowheads="1"/>
          </p:cNvSpPr>
          <p:nvPr/>
        </p:nvSpPr>
        <p:spPr bwMode="auto">
          <a:xfrm>
            <a:off x="1188044" y="3564305"/>
            <a:ext cx="6911975" cy="584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提 醒</a:t>
            </a:r>
            <a:r>
              <a:rPr lang="en-US" altLang="zh-CN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请静</a:t>
            </a:r>
            <a:r>
              <a:rPr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音</a:t>
            </a:r>
            <a:r>
              <a:rPr lang="zh-CN" altLang="en-US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无线通信工具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！  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7" name="Text Box 11" descr="褐色大理石"/>
          <p:cNvSpPr txBox="1">
            <a:spLocks noChangeArrowheads="1"/>
          </p:cNvSpPr>
          <p:nvPr/>
        </p:nvSpPr>
        <p:spPr bwMode="auto">
          <a:xfrm>
            <a:off x="2051942" y="4571774"/>
            <a:ext cx="6840538" cy="58541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100000"/>
              </a:spcBef>
              <a:spcAft>
                <a:spcPct val="100000"/>
              </a:spcAft>
            </a:pPr>
            <a:r>
              <a:rPr lang="zh-CN" altLang="en-US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授课班级：选课班级（</a:t>
            </a:r>
            <a:r>
              <a:rPr lang="en-US" altLang="zh-CN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级）</a:t>
            </a:r>
            <a:endParaRPr lang="en-US" altLang="zh-CN" sz="3200" b="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220072" y="5661248"/>
            <a:ext cx="3593933" cy="86241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3" dist="53882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  何贵青</a:t>
            </a:r>
            <a:endParaRPr lang="en-US" altLang="zh-CN" sz="22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200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2022/01/11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6" descr="褐色大理石"/>
          <p:cNvSpPr txBox="1">
            <a:spLocks noChangeArrowheads="1"/>
          </p:cNvSpPr>
          <p:nvPr/>
        </p:nvSpPr>
        <p:spPr bwMode="auto">
          <a:xfrm>
            <a:off x="467545" y="2564904"/>
            <a:ext cx="5472608" cy="584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疫情无情，课堂有情！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69153-2630-4FA8-BA4F-052D19EF2E2A}" type="slidenum">
              <a:rPr lang="zh-CN" altLang="en-US"/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188" y="1006475"/>
            <a:ext cx="7999412" cy="5224463"/>
          </a:xfrm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Aft>
                <a:spcPts val="500"/>
              </a:spcAft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注 意：</a:t>
            </a:r>
            <a:endParaRPr lang="en-US" altLang="zh-CN" sz="2800" b="1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、求解电路时，所用到的电压和电流向量，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必须</a:t>
            </a:r>
            <a:r>
              <a:rPr lang="zh-CN" altLang="en-US" sz="2400" b="1" smtClean="0"/>
              <a:t>在电路图中标注它们的参考方向；</a:t>
            </a:r>
            <a:endParaRPr lang="en-US" altLang="zh-CN" sz="2400" b="1" smtClean="0"/>
          </a:p>
          <a:p>
            <a:pPr>
              <a:lnSpc>
                <a:spcPts val="3500"/>
              </a:lnSpc>
              <a:spcBef>
                <a:spcPct val="50000"/>
              </a:spcBef>
              <a:spcAft>
                <a:spcPts val="300"/>
              </a:spcAft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、电压和电流的参考方向可以分别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任意假定</a:t>
            </a:r>
            <a:r>
              <a:rPr lang="zh-CN" altLang="en-US" sz="2400" b="1" smtClean="0"/>
              <a:t>；</a:t>
            </a:r>
            <a:endParaRPr lang="en-US" altLang="zh-CN" sz="2400" b="1" smtClean="0"/>
          </a:p>
          <a:p>
            <a:pPr>
              <a:lnSpc>
                <a:spcPts val="3500"/>
              </a:lnSpc>
              <a:spcBef>
                <a:spcPct val="50000"/>
              </a:spcBef>
              <a:spcAft>
                <a:spcPts val="300"/>
              </a:spcAft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、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习惯上</a:t>
            </a:r>
            <a:r>
              <a:rPr lang="zh-CN" altLang="en-US" sz="2400" b="1" smtClean="0"/>
              <a:t>，恒定的电压、电流分别使用符号         表示，随时间变化的则分别用                                 表示；</a:t>
            </a:r>
            <a:endParaRPr lang="en-US" altLang="zh-CN" sz="2400" b="1" smtClean="0"/>
          </a:p>
          <a:p>
            <a:pPr>
              <a:lnSpc>
                <a:spcPts val="35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smtClean="0"/>
              <a:t>        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、课程后续出现的电压、电流的方向，若无特别说明，都指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参考方向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6858000" y="66865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D21DF0BC-2300-43A0-9D5F-81BB5EE1E31D}" type="slidenum">
              <a:rPr lang="en-US" altLang="zh-CN" sz="1400" b="0"/>
            </a:fld>
            <a:endParaRPr lang="en-US" altLang="zh-CN" sz="1400" b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451725" y="3486150"/>
          <a:ext cx="6254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1" imgW="368300" imgH="177800" progId="Equation.DSMT4">
                  <p:embed/>
                </p:oleObj>
              </mc:Choice>
              <mc:Fallback>
                <p:oleObj name="Equation" r:id="rId1" imgW="368300" imgH="17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86150"/>
                        <a:ext cx="62547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932363" y="3860800"/>
          <a:ext cx="23098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3" imgW="1282700" imgH="215900" progId="Equation.DSMT4">
                  <p:embed/>
                </p:oleObj>
              </mc:Choice>
              <mc:Fallback>
                <p:oleObj name="Equation" r:id="rId3" imgW="12827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60800"/>
                        <a:ext cx="230981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8898"/>
            <a:ext cx="2133600" cy="476250"/>
          </a:xfrm>
        </p:spPr>
        <p:txBody>
          <a:bodyPr/>
          <a:lstStyle/>
          <a:p>
            <a:pPr>
              <a:defRPr/>
            </a:pPr>
            <a:fld id="{43C99CC7-1103-4BF2-804F-C4D6C592081E}" type="slidenum">
              <a:rPr lang="zh-CN" altLang="en-US"/>
            </a:fld>
            <a:endParaRPr lang="en-US" altLang="zh-CN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569920"/>
            <a:ext cx="2984500" cy="709613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、功率：</a:t>
            </a:r>
            <a:br>
              <a:rPr lang="zh-CN" altLang="en-US" b="1" dirty="0" smtClean="0"/>
            </a:br>
            <a:r>
              <a:rPr lang="zh-CN" altLang="en-US" sz="2800" b="1" dirty="0" smtClean="0">
                <a:solidFill>
                  <a:srgbClr val="0000FF"/>
                </a:solidFill>
              </a:rPr>
              <a:t>定义：</a:t>
            </a:r>
            <a:endParaRPr lang="zh-CN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620861"/>
            <a:ext cx="8501063" cy="1944687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 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计算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: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 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(1)   </a:t>
            </a:r>
            <a:r>
              <a:rPr lang="zh-CN" altLang="en-US" sz="2000" b="1" dirty="0" smtClean="0"/>
              <a:t>电压与电流采用关联参考方向：</a:t>
            </a:r>
            <a:endParaRPr lang="zh-CN" altLang="en-US" sz="2000" b="1" dirty="0" smtClean="0"/>
          </a:p>
          <a:p>
            <a:pPr eaLnBrk="1" hangingPunct="1">
              <a:lnSpc>
                <a:spcPct val="130000"/>
              </a:lnSpc>
              <a:buFont typeface="Monotype Sorts" pitchFamily="2" charset="2"/>
              <a:buChar char=" "/>
            </a:pPr>
            <a:r>
              <a:rPr lang="zh-CN" altLang="en-US" sz="2000" b="1" dirty="0" smtClean="0">
                <a:solidFill>
                  <a:srgbClr val="003300"/>
                </a:solidFill>
              </a:rPr>
              <a:t>         </a:t>
            </a:r>
            <a:r>
              <a:rPr lang="en-US" altLang="zh-CN" sz="2000" b="1" dirty="0" smtClean="0">
                <a:solidFill>
                  <a:srgbClr val="003300"/>
                </a:solidFill>
              </a:rPr>
              <a:t>p(t)=u(t)</a:t>
            </a:r>
            <a:r>
              <a:rPr lang="en-US" altLang="zh-CN" sz="2000" b="1" dirty="0" err="1" smtClean="0">
                <a:solidFill>
                  <a:srgbClr val="0033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3300"/>
                </a:solidFill>
              </a:rPr>
              <a:t>(t)</a:t>
            </a:r>
            <a:r>
              <a:rPr lang="en-US" altLang="zh-CN" sz="2000" b="1" dirty="0" smtClean="0"/>
              <a:t> ——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支路吸收功率</a:t>
            </a:r>
            <a:endParaRPr lang="zh-CN" altLang="en-US" sz="2000" b="1" dirty="0" smtClean="0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500313" y="908073"/>
          <a:ext cx="21193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公式" r:id="rId1" imgW="825500" imgH="393700" progId="">
                  <p:embed/>
                </p:oleObj>
              </mc:Choice>
              <mc:Fallback>
                <p:oleObj name="公式" r:id="rId1" imgW="825500" imgH="3937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08073"/>
                        <a:ext cx="2119312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937250" y="908073"/>
          <a:ext cx="12065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公式" r:id="rId3" imgW="469900" imgH="393700" progId="">
                  <p:embed/>
                </p:oleObj>
              </mc:Choice>
              <mc:Fallback>
                <p:oleObj name="公式" r:id="rId3" imgW="469900" imgH="3937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908073"/>
                        <a:ext cx="12065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71500" y="3286124"/>
            <a:ext cx="57912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en-US" altLang="zh-CN" sz="2000" dirty="0">
                <a:solidFill>
                  <a:srgbClr val="0000FF"/>
                </a:solidFill>
              </a:rPr>
              <a:t> (2)    </a:t>
            </a:r>
            <a:r>
              <a:rPr lang="zh-CN" altLang="en-US" sz="2000" dirty="0"/>
              <a:t>电压与电流采用非关联参考方向：</a:t>
            </a:r>
            <a:br>
              <a:rPr lang="zh-CN" altLang="en-US" sz="2000" dirty="0"/>
            </a:br>
            <a:r>
              <a:rPr lang="zh-CN" altLang="en-US" sz="2000" dirty="0"/>
              <a:t>          </a:t>
            </a:r>
            <a:r>
              <a:rPr lang="en-US" altLang="zh-CN" sz="2000" dirty="0">
                <a:solidFill>
                  <a:srgbClr val="FF0000"/>
                </a:solidFill>
              </a:rPr>
              <a:t>p(t)=</a:t>
            </a:r>
            <a:r>
              <a:rPr lang="en-US" altLang="zh-CN" sz="2000" dirty="0" smtClean="0">
                <a:solidFill>
                  <a:srgbClr val="FF0000"/>
                </a:solidFill>
              </a:rPr>
              <a:t>u(t)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(t)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—— </a:t>
            </a:r>
            <a:r>
              <a:rPr lang="zh-CN" altLang="en-US" sz="2000" dirty="0">
                <a:solidFill>
                  <a:srgbClr val="0000FF"/>
                </a:solidFill>
              </a:rPr>
              <a:t>支路发出功率</a:t>
            </a:r>
            <a:endParaRPr lang="zh-CN" altLang="en-US" sz="2000" b="0" dirty="0"/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714348" y="4061752"/>
            <a:ext cx="3124200" cy="1367512"/>
            <a:chOff x="1692275" y="4797425"/>
            <a:chExt cx="3124200" cy="1367512"/>
          </a:xfrm>
        </p:grpSpPr>
        <p:sp>
          <p:nvSpPr>
            <p:cNvPr id="10272" name="Text Box 7"/>
            <p:cNvSpPr txBox="1">
              <a:spLocks noChangeArrowheads="1"/>
            </p:cNvSpPr>
            <p:nvPr/>
          </p:nvSpPr>
          <p:spPr bwMode="auto">
            <a:xfrm>
              <a:off x="1692275" y="5734050"/>
              <a:ext cx="3124200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003300"/>
                  </a:solidFill>
                </a:rPr>
                <a:t>+       u(t)        -</a:t>
              </a:r>
              <a:endParaRPr kumimoji="1" lang="en-US" altLang="zh-CN" sz="2200"/>
            </a:p>
          </p:txBody>
        </p:sp>
        <p:sp>
          <p:nvSpPr>
            <p:cNvPr id="10273" name="Text Box 8"/>
            <p:cNvSpPr txBox="1">
              <a:spLocks noChangeArrowheads="1"/>
            </p:cNvSpPr>
            <p:nvPr/>
          </p:nvSpPr>
          <p:spPr bwMode="auto">
            <a:xfrm>
              <a:off x="1692275" y="4797425"/>
              <a:ext cx="685800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dirty="0" err="1"/>
                <a:t>i</a:t>
              </a:r>
              <a:r>
                <a:rPr kumimoji="1" lang="en-US" altLang="zh-CN" sz="2200" dirty="0"/>
                <a:t>(t)</a:t>
              </a:r>
              <a:endParaRPr kumimoji="1" lang="en-US" altLang="zh-CN" sz="2200" dirty="0"/>
            </a:p>
          </p:txBody>
        </p:sp>
        <p:grpSp>
          <p:nvGrpSpPr>
            <p:cNvPr id="10274" name="Group 23"/>
            <p:cNvGrpSpPr/>
            <p:nvPr/>
          </p:nvGrpSpPr>
          <p:grpSpPr bwMode="auto">
            <a:xfrm>
              <a:off x="1763713" y="5300663"/>
              <a:ext cx="2555875" cy="360362"/>
              <a:chOff x="930" y="3022"/>
              <a:chExt cx="1950" cy="272"/>
            </a:xfrm>
          </p:grpSpPr>
          <p:sp>
            <p:nvSpPr>
              <p:cNvPr id="10275" name="Rectangle 19"/>
              <p:cNvSpPr>
                <a:spLocks noChangeArrowheads="1"/>
              </p:cNvSpPr>
              <p:nvPr/>
            </p:nvSpPr>
            <p:spPr bwMode="auto">
              <a:xfrm>
                <a:off x="1429" y="3022"/>
                <a:ext cx="952" cy="272"/>
              </a:xfrm>
              <a:prstGeom prst="rect">
                <a:avLst/>
              </a:prstGeom>
              <a:noFill/>
              <a:ln w="31750">
                <a:solidFill>
                  <a:srgbClr val="0000FF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l"/>
                <a:endParaRPr lang="zh-CN" altLang="en-US" sz="2200"/>
              </a:p>
            </p:txBody>
          </p:sp>
          <p:sp>
            <p:nvSpPr>
              <p:cNvPr id="10276" name="Line 20"/>
              <p:cNvSpPr>
                <a:spLocks noChangeShapeType="1"/>
              </p:cNvSpPr>
              <p:nvPr/>
            </p:nvSpPr>
            <p:spPr bwMode="auto">
              <a:xfrm>
                <a:off x="2381" y="3158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</p:spPr>
            <p:txBody>
              <a:bodyPr lIns="92075" tIns="46038" rIns="92075" bIns="46038" anchor="ctr"/>
              <a:lstStyle/>
              <a:p>
                <a:endParaRPr lang="zh-CN" altLang="en-US" sz="2200"/>
              </a:p>
            </p:txBody>
          </p:sp>
          <p:sp>
            <p:nvSpPr>
              <p:cNvPr id="10277" name="Line 21"/>
              <p:cNvSpPr>
                <a:spLocks noChangeShapeType="1"/>
              </p:cNvSpPr>
              <p:nvPr/>
            </p:nvSpPr>
            <p:spPr bwMode="auto">
              <a:xfrm>
                <a:off x="930" y="3158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</p:spPr>
            <p:txBody>
              <a:bodyPr lIns="92075" tIns="46038" rIns="92075" bIns="46038" anchor="ctr"/>
              <a:lstStyle/>
              <a:p>
                <a:endParaRPr lang="zh-CN" altLang="en-US" sz="2200"/>
              </a:p>
            </p:txBody>
          </p:sp>
          <p:sp>
            <p:nvSpPr>
              <p:cNvPr id="10278" name="Line 22"/>
              <p:cNvSpPr>
                <a:spLocks noChangeShapeType="1"/>
              </p:cNvSpPr>
              <p:nvPr/>
            </p:nvSpPr>
            <p:spPr bwMode="auto">
              <a:xfrm>
                <a:off x="1156" y="3158"/>
                <a:ext cx="18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lIns="92075" tIns="46038" rIns="92075" bIns="46038" anchor="ctr"/>
              <a:lstStyle/>
              <a:p>
                <a:endParaRPr lang="zh-CN" altLang="en-US" sz="3600" dirty="0"/>
              </a:p>
            </p:txBody>
          </p:sp>
        </p:grpSp>
      </p:grpSp>
      <p:grpSp>
        <p:nvGrpSpPr>
          <p:cNvPr id="4" name="组合 36"/>
          <p:cNvGrpSpPr/>
          <p:nvPr/>
        </p:nvGrpSpPr>
        <p:grpSpPr bwMode="auto">
          <a:xfrm>
            <a:off x="5757891" y="4055425"/>
            <a:ext cx="2886075" cy="1367512"/>
            <a:chOff x="5508625" y="4797425"/>
            <a:chExt cx="2886075" cy="1367512"/>
          </a:xfrm>
        </p:grpSpPr>
        <p:sp>
          <p:nvSpPr>
            <p:cNvPr id="10265" name="Text Box 10"/>
            <p:cNvSpPr txBox="1">
              <a:spLocks noChangeArrowheads="1"/>
            </p:cNvSpPr>
            <p:nvPr/>
          </p:nvSpPr>
          <p:spPr bwMode="auto">
            <a:xfrm>
              <a:off x="5651500" y="5734050"/>
              <a:ext cx="2743200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0000"/>
                  </a:solidFill>
                </a:rPr>
                <a:t>-       u(t)      +</a:t>
              </a:r>
              <a:endParaRPr kumimoji="1" lang="en-US" altLang="zh-CN" sz="2200"/>
            </a:p>
          </p:txBody>
        </p:sp>
        <p:sp>
          <p:nvSpPr>
            <p:cNvPr id="10266" name="Text Box 11"/>
            <p:cNvSpPr txBox="1">
              <a:spLocks noChangeArrowheads="1"/>
            </p:cNvSpPr>
            <p:nvPr/>
          </p:nvSpPr>
          <p:spPr bwMode="auto">
            <a:xfrm>
              <a:off x="5508625" y="4797425"/>
              <a:ext cx="685800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 dirty="0" err="1">
                  <a:solidFill>
                    <a:srgbClr val="FF0000"/>
                  </a:solidFill>
                </a:rPr>
                <a:t>i</a:t>
              </a:r>
              <a:r>
                <a:rPr kumimoji="1" lang="en-US" altLang="zh-CN" sz="2200" dirty="0">
                  <a:solidFill>
                    <a:srgbClr val="FF0000"/>
                  </a:solidFill>
                </a:rPr>
                <a:t>(t)</a:t>
              </a:r>
              <a:endParaRPr kumimoji="1" lang="en-US" altLang="zh-CN" sz="2200" dirty="0"/>
            </a:p>
          </p:txBody>
        </p:sp>
        <p:grpSp>
          <p:nvGrpSpPr>
            <p:cNvPr id="10267" name="Group 24"/>
            <p:cNvGrpSpPr/>
            <p:nvPr/>
          </p:nvGrpSpPr>
          <p:grpSpPr bwMode="auto">
            <a:xfrm>
              <a:off x="5580063" y="5229225"/>
              <a:ext cx="2555875" cy="431800"/>
              <a:chOff x="930" y="3022"/>
              <a:chExt cx="1950" cy="272"/>
            </a:xfrm>
          </p:grpSpPr>
          <p:sp>
            <p:nvSpPr>
              <p:cNvPr id="10268" name="Rectangle 25"/>
              <p:cNvSpPr>
                <a:spLocks noChangeArrowheads="1"/>
              </p:cNvSpPr>
              <p:nvPr/>
            </p:nvSpPr>
            <p:spPr bwMode="auto">
              <a:xfrm>
                <a:off x="1429" y="3022"/>
                <a:ext cx="952" cy="272"/>
              </a:xfrm>
              <a:prstGeom prst="rect">
                <a:avLst/>
              </a:prstGeom>
              <a:noFill/>
              <a:ln w="31750">
                <a:solidFill>
                  <a:srgbClr val="0000FF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l"/>
                <a:endParaRPr lang="zh-CN" altLang="en-US" sz="2200"/>
              </a:p>
            </p:txBody>
          </p:sp>
          <p:sp>
            <p:nvSpPr>
              <p:cNvPr id="10269" name="Line 26"/>
              <p:cNvSpPr>
                <a:spLocks noChangeShapeType="1"/>
              </p:cNvSpPr>
              <p:nvPr/>
            </p:nvSpPr>
            <p:spPr bwMode="auto">
              <a:xfrm>
                <a:off x="2381" y="3158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</p:spPr>
            <p:txBody>
              <a:bodyPr lIns="92075" tIns="46038" rIns="92075" bIns="46038" anchor="ctr"/>
              <a:lstStyle/>
              <a:p>
                <a:endParaRPr lang="zh-CN" altLang="en-US" sz="2200"/>
              </a:p>
            </p:txBody>
          </p:sp>
          <p:sp>
            <p:nvSpPr>
              <p:cNvPr id="10270" name="Line 27"/>
              <p:cNvSpPr>
                <a:spLocks noChangeShapeType="1"/>
              </p:cNvSpPr>
              <p:nvPr/>
            </p:nvSpPr>
            <p:spPr bwMode="auto">
              <a:xfrm>
                <a:off x="930" y="3158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</a:ln>
            </p:spPr>
            <p:txBody>
              <a:bodyPr lIns="92075" tIns="46038" rIns="92075" bIns="46038" anchor="ctr"/>
              <a:lstStyle/>
              <a:p>
                <a:endParaRPr lang="zh-CN" altLang="en-US" sz="2200"/>
              </a:p>
            </p:txBody>
          </p:sp>
          <p:sp>
            <p:nvSpPr>
              <p:cNvPr id="10271" name="Line 28"/>
              <p:cNvSpPr>
                <a:spLocks noChangeShapeType="1"/>
              </p:cNvSpPr>
              <p:nvPr/>
            </p:nvSpPr>
            <p:spPr bwMode="auto">
              <a:xfrm>
                <a:off x="1156" y="3158"/>
                <a:ext cx="18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lIns="92075" tIns="46038" rIns="92075" bIns="46038" anchor="ctr"/>
              <a:lstStyle/>
              <a:p>
                <a:endParaRPr lang="zh-CN" altLang="en-US" sz="3600" dirty="0"/>
              </a:p>
            </p:txBody>
          </p:sp>
        </p:grpSp>
      </p:grpSp>
      <p:grpSp>
        <p:nvGrpSpPr>
          <p:cNvPr id="6" name="组合 29"/>
          <p:cNvGrpSpPr/>
          <p:nvPr/>
        </p:nvGrpSpPr>
        <p:grpSpPr bwMode="auto">
          <a:xfrm>
            <a:off x="3214688" y="1017611"/>
            <a:ext cx="3429000" cy="1905000"/>
            <a:chOff x="3214702" y="1023934"/>
            <a:chExt cx="3429000" cy="1905000"/>
          </a:xfrm>
        </p:grpSpPr>
        <p:sp>
          <p:nvSpPr>
            <p:cNvPr id="10263" name="AutoShape 11"/>
            <p:cNvSpPr>
              <a:spLocks noChangeArrowheads="1"/>
            </p:cNvSpPr>
            <p:nvPr/>
          </p:nvSpPr>
          <p:spPr bwMode="auto">
            <a:xfrm>
              <a:off x="3214702" y="1023934"/>
              <a:ext cx="3429000" cy="1905000"/>
            </a:xfrm>
            <a:prstGeom prst="cloudCallout">
              <a:avLst>
                <a:gd name="adj1" fmla="val -65139"/>
                <a:gd name="adj2" fmla="val -58333"/>
              </a:avLst>
            </a:prstGeom>
            <a:gradFill rotWithShape="0">
              <a:gsLst>
                <a:gs pos="0">
                  <a:srgbClr val="FBEAC7"/>
                </a:gs>
                <a:gs pos="9000">
                  <a:srgbClr val="FEE7F2"/>
                </a:gs>
                <a:gs pos="17999">
                  <a:srgbClr val="FAC77D"/>
                </a:gs>
                <a:gs pos="30499">
                  <a:srgbClr val="FBA97D"/>
                </a:gs>
                <a:gs pos="41000">
                  <a:srgbClr val="FBD49C"/>
                </a:gs>
                <a:gs pos="50000">
                  <a:srgbClr val="FEE7F2"/>
                </a:gs>
                <a:gs pos="59000">
                  <a:srgbClr val="FBD49C"/>
                </a:gs>
                <a:gs pos="69501">
                  <a:srgbClr val="FBA97D"/>
                </a:gs>
                <a:gs pos="82001">
                  <a:srgbClr val="FAC77D"/>
                </a:gs>
                <a:gs pos="91000">
                  <a:srgbClr val="FEE7F2"/>
                </a:gs>
                <a:gs pos="100000">
                  <a:srgbClr val="FBEAC7"/>
                </a:gs>
              </a:gsLst>
              <a:lin ang="18900000" scaled="1"/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264" name="TextBox 28"/>
            <p:cNvSpPr txBox="1">
              <a:spLocks noChangeArrowheads="1"/>
            </p:cNvSpPr>
            <p:nvPr/>
          </p:nvSpPr>
          <p:spPr bwMode="auto">
            <a:xfrm>
              <a:off x="3571868" y="1285860"/>
              <a:ext cx="2786082" cy="11137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</a:rPr>
                <a:t>    电场力在单位时间内所作的功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3857625" y="1708173"/>
            <a:ext cx="4929188" cy="2119313"/>
          </a:xfrm>
          <a:prstGeom prst="cloudCallout">
            <a:avLst>
              <a:gd name="adj1" fmla="val -65139"/>
              <a:gd name="adj2" fmla="val -58333"/>
            </a:avLst>
          </a:prstGeom>
          <a:gradFill rotWithShape="0">
            <a:gsLst>
              <a:gs pos="0">
                <a:srgbClr val="FBEAC7"/>
              </a:gs>
              <a:gs pos="9000">
                <a:srgbClr val="FEE7F2"/>
              </a:gs>
              <a:gs pos="17999">
                <a:srgbClr val="FAC77D"/>
              </a:gs>
              <a:gs pos="30499">
                <a:srgbClr val="FBA97D"/>
              </a:gs>
              <a:gs pos="41000">
                <a:srgbClr val="FBD49C"/>
              </a:gs>
              <a:gs pos="50000">
                <a:srgbClr val="FEE7F2"/>
              </a:gs>
              <a:gs pos="59000">
                <a:srgbClr val="FBD49C"/>
              </a:gs>
              <a:gs pos="69501">
                <a:srgbClr val="FBA97D"/>
              </a:gs>
              <a:gs pos="82001">
                <a:srgbClr val="FAC77D"/>
              </a:gs>
              <a:gs pos="91000">
                <a:srgbClr val="FEE7F2"/>
              </a:gs>
              <a:gs pos="100000">
                <a:srgbClr val="FBEAC7"/>
              </a:gs>
            </a:gsLst>
            <a:lin ang="18900000" scaled="1"/>
          </a:gradFill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" name="Object 28"/>
          <p:cNvGraphicFramePr>
            <a:graphicFrameLocks noChangeAspect="1"/>
          </p:cNvGraphicFramePr>
          <p:nvPr/>
        </p:nvGraphicFramePr>
        <p:xfrm>
          <a:off x="4429125" y="2065361"/>
          <a:ext cx="37322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5" imgW="1866900" imgH="685800" progId="Equation.DSMT4">
                  <p:embed/>
                </p:oleObj>
              </mc:Choice>
              <mc:Fallback>
                <p:oleObj name="Equation" r:id="rId5" imgW="1866900" imgH="685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065361"/>
                        <a:ext cx="373221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500313" y="1636736"/>
            <a:ext cx="4929187" cy="1077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计算单位</a:t>
            </a:r>
            <a:r>
              <a:rPr lang="en-US" altLang="zh-CN" sz="2000">
                <a:solidFill>
                  <a:srgbClr val="0000FF"/>
                </a:solidFill>
              </a:rPr>
              <a:t>:</a:t>
            </a:r>
            <a:endParaRPr lang="en-US" altLang="zh-CN" sz="2000">
              <a:solidFill>
                <a:srgbClr val="0000FF"/>
              </a:solidFill>
            </a:endParaRPr>
          </a:p>
          <a:p>
            <a:pPr algn="l"/>
            <a:r>
              <a:rPr lang="zh-CN" altLang="en-US" sz="2000"/>
              <a:t>电压</a:t>
            </a:r>
            <a:r>
              <a:rPr lang="en-US" altLang="zh-CN" sz="2000"/>
              <a:t>(</a:t>
            </a:r>
            <a:r>
              <a:rPr lang="zh-CN" altLang="en-US" sz="2000"/>
              <a:t>伏特</a:t>
            </a:r>
            <a:r>
              <a:rPr lang="en-US" altLang="zh-CN" sz="2000"/>
              <a:t>,V),</a:t>
            </a:r>
            <a:r>
              <a:rPr lang="zh-CN" altLang="en-US" sz="2000"/>
              <a:t> 电流</a:t>
            </a:r>
            <a:r>
              <a:rPr lang="en-US" altLang="zh-CN" sz="2000"/>
              <a:t>(</a:t>
            </a:r>
            <a:r>
              <a:rPr lang="zh-CN" altLang="en-US" sz="2000"/>
              <a:t>安培</a:t>
            </a:r>
            <a:r>
              <a:rPr lang="en-US" altLang="zh-CN" sz="2000"/>
              <a:t>,A),</a:t>
            </a:r>
            <a:r>
              <a:rPr lang="zh-CN" altLang="en-US" sz="2000"/>
              <a:t> 功率</a:t>
            </a:r>
            <a:r>
              <a:rPr lang="en-US" altLang="zh-CN" sz="2000"/>
              <a:t>(</a:t>
            </a:r>
            <a:r>
              <a:rPr lang="zh-CN" altLang="en-US" sz="2000"/>
              <a:t>瓦特</a:t>
            </a:r>
            <a:r>
              <a:rPr lang="en-US" altLang="zh-CN" sz="2000"/>
              <a:t>,W)</a:t>
            </a:r>
            <a:endParaRPr lang="en-US" altLang="zh-CN" sz="2000"/>
          </a:p>
          <a:p>
            <a:pPr algn="l"/>
            <a:endParaRPr lang="zh-CN" altLang="en-US"/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2500298" y="5391709"/>
            <a:ext cx="4714908" cy="1323439"/>
          </a:xfrm>
          <a:prstGeom prst="rect">
            <a:avLst/>
          </a:prstGeom>
          <a:blipFill>
            <a:blip r:embed="rId7" cstate="print"/>
            <a:tile tx="0" ty="0" sx="100000" sy="100000" flip="none" algn="tl"/>
          </a:blipFill>
          <a:ln w="9525">
            <a:noFill/>
            <a:miter lim="800000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思考：求元件吸收的功率？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关联，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P=u(t)</a:t>
            </a:r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(t)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非关联，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P=-u(t)</a:t>
            </a:r>
            <a:r>
              <a:rPr lang="en-US" altLang="zh-CN" sz="2000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(t)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 build="p"/>
      <p:bldP spid="64524" grpId="0" autoUpdateAnimBg="0" build="p"/>
      <p:bldP spid="33" grpId="0" animBg="1"/>
      <p:bldP spid="47" grpId="0"/>
      <p:bldP spid="37" grpId="0" animBg="1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BC9C9-767A-4263-B38B-131F2D56407E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</a:rPr>
              <a:t>1-3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电路常用元件</a:t>
            </a:r>
            <a:endParaRPr lang="zh-CN" alt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838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solidFill>
                  <a:srgbClr val="0000FF"/>
                </a:solidFill>
              </a:rPr>
              <a:t>电路元件分类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从能量特性方面可分</a:t>
            </a:r>
            <a:endParaRPr lang="zh-CN" altLang="en-US" b="1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2362200"/>
            <a:ext cx="549275" cy="10064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6000" b="0">
                <a:solidFill>
                  <a:srgbClr val="0000FF"/>
                </a:solidFill>
                <a:sym typeface="Monotype Sorts" pitchFamily="2" charset="2"/>
              </a:rPr>
              <a:t>{</a:t>
            </a:r>
            <a:endParaRPr kumimoji="1" lang="en-US" altLang="zh-CN" b="0">
              <a:sym typeface="Monotype Sorts" pitchFamily="2" charset="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029200" y="2035696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</a:rPr>
              <a:t>无源元件：</a:t>
            </a:r>
            <a:r>
              <a:rPr kumimoji="1" lang="en-US" altLang="zh-CN">
                <a:solidFill>
                  <a:srgbClr val="660033"/>
                </a:solidFill>
              </a:rPr>
              <a:t>w(t)&gt;0</a:t>
            </a:r>
            <a:endParaRPr kumimoji="1" lang="en-US" altLang="zh-CN">
              <a:solidFill>
                <a:srgbClr val="660033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029200" y="30480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</a:rPr>
              <a:t>有源元件：</a:t>
            </a:r>
            <a:r>
              <a:rPr kumimoji="1" lang="en-US" altLang="zh-CN">
                <a:solidFill>
                  <a:srgbClr val="660033"/>
                </a:solidFill>
              </a:rPr>
              <a:t>w(t)&lt;0</a:t>
            </a:r>
            <a:endParaRPr kumimoji="1" lang="en-US" altLang="zh-CN">
              <a:solidFill>
                <a:srgbClr val="660033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38200" y="3810000"/>
            <a:ext cx="411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从外部端钮数量可分</a:t>
            </a:r>
            <a:endParaRPr kumimoji="1" lang="zh-CN" altLang="en-US" b="0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657600" y="4495800"/>
            <a:ext cx="549275" cy="10064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6000" b="0">
                <a:solidFill>
                  <a:srgbClr val="0000FF"/>
                </a:solidFill>
                <a:sym typeface="Monotype Sorts" pitchFamily="2" charset="2"/>
              </a:rPr>
              <a:t>{</a:t>
            </a:r>
            <a:endParaRPr kumimoji="1" lang="en-US" altLang="zh-CN" b="0">
              <a:sym typeface="Monotype Sorts" pitchFamily="2" charset="2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114800" y="44958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二端元件：具有两个引出端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191000" y="5181600"/>
            <a:ext cx="4953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多端元件：具有两个以上引出端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3071802" y="2357430"/>
            <a:ext cx="2571768" cy="500066"/>
          </a:xfrm>
          <a:prstGeom prst="wedgeRoundRectCallout">
            <a:avLst>
              <a:gd name="adj1" fmla="val -49289"/>
              <a:gd name="adj2" fmla="val -92973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两种主要的分类方式</a:t>
            </a: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4572000" y="2786058"/>
            <a:ext cx="2500330" cy="571504"/>
          </a:xfrm>
          <a:prstGeom prst="wedgeRoundRectCallout">
            <a:avLst>
              <a:gd name="adj1" fmla="val 55345"/>
              <a:gd name="adj2" fmla="val -92973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/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   从外界吸收能量</a:t>
            </a:r>
            <a:endParaRPr lang="zh-CN" altLang="en-US" sz="20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0" name="圆角矩形标注 19"/>
          <p:cNvSpPr/>
          <p:nvPr/>
        </p:nvSpPr>
        <p:spPr bwMode="auto">
          <a:xfrm>
            <a:off x="4643438" y="3714752"/>
            <a:ext cx="2928958" cy="571504"/>
          </a:xfrm>
          <a:prstGeom prst="wedgeRoundRectCallout">
            <a:avLst>
              <a:gd name="adj1" fmla="val 40900"/>
              <a:gd name="adj2" fmla="val -95195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/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     对外提供能量</a:t>
            </a:r>
            <a:endParaRPr lang="zh-CN" altLang="en-US" sz="20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3904776" y="5072074"/>
            <a:ext cx="3282159" cy="571504"/>
          </a:xfrm>
          <a:prstGeom prst="wedgeRoundRectCallout">
            <a:avLst>
              <a:gd name="adj1" fmla="val 62964"/>
              <a:gd name="adj2" fmla="val -75195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电阻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电感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电容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000">
                <a:latin typeface="方正姚体" panose="02010601030101010101" pitchFamily="2" charset="-122"/>
                <a:ea typeface="方正姚体" panose="02010601030101010101" pitchFamily="2" charset="-122"/>
              </a:rPr>
              <a:t>二极管</a:t>
            </a:r>
            <a:r>
              <a:rPr lang="en-US" altLang="zh-CN" sz="2000"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  <a:endParaRPr lang="zh-CN" altLang="en-US" sz="200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3857620" y="5857892"/>
            <a:ext cx="2928958" cy="571504"/>
          </a:xfrm>
          <a:prstGeom prst="wedgeRoundRectCallout">
            <a:avLst>
              <a:gd name="adj1" fmla="val 57242"/>
              <a:gd name="adj2" fmla="val -97417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三极管，集成芯片</a:t>
            </a:r>
            <a:r>
              <a:rPr lang="en-US" altLang="zh-CN" sz="20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  <a:endParaRPr lang="zh-CN" altLang="en-US" sz="2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 uiExpand="1" build="p"/>
      <p:bldP spid="12292" grpId="0" autoUpdateAnimBg="0" build="p"/>
      <p:bldP spid="12293" grpId="0" autoUpdateAnimBg="0" build="p"/>
      <p:bldP spid="12294" grpId="0" autoUpdateAnimBg="0" build="p"/>
      <p:bldP spid="12296" grpId="0" autoUpdateAnimBg="0" build="p"/>
      <p:bldP spid="12297" grpId="0" autoUpdateAnimBg="0" build="p"/>
      <p:bldP spid="12298" grpId="0" autoUpdateAnimBg="0" build="p"/>
      <p:bldP spid="12299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D9944-30E3-4E7D-981F-0EDFEC45E1C0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42900"/>
            <a:ext cx="6192837" cy="11049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smtClean="0">
                <a:solidFill>
                  <a:srgbClr val="FF0000"/>
                </a:solidFill>
              </a:rPr>
              <a:t>一、电阻元件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r>
              <a:rPr lang="zh-CN" altLang="en-US" sz="3200" b="1" smtClean="0">
                <a:solidFill>
                  <a:srgbClr val="660033"/>
                </a:solidFill>
                <a:ea typeface="楷体_GB2312" pitchFamily="49" charset="-122"/>
              </a:rPr>
              <a:t>（无源二端元件）</a:t>
            </a:r>
            <a:endParaRPr lang="zh-CN" altLang="en-US" b="1" smtClean="0">
              <a:solidFill>
                <a:srgbClr val="660033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2185988"/>
            <a:ext cx="2413000" cy="457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、定义</a:t>
            </a:r>
            <a:r>
              <a:rPr lang="zh-CN" altLang="en-US" sz="2800" smtClean="0"/>
              <a:t>：</a:t>
            </a:r>
            <a:endParaRPr lang="zh-CN" alt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1500" y="2681288"/>
            <a:ext cx="832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伏安关系可用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u-i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平面过坐标原点的曲线来描述的二端元件。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组合 38"/>
          <p:cNvGrpSpPr/>
          <p:nvPr/>
        </p:nvGrpSpPr>
        <p:grpSpPr bwMode="auto">
          <a:xfrm>
            <a:off x="554038" y="3357563"/>
            <a:ext cx="3875087" cy="2514600"/>
            <a:chOff x="827088" y="3357563"/>
            <a:chExt cx="3875087" cy="2514600"/>
          </a:xfrm>
        </p:grpSpPr>
        <p:sp>
          <p:nvSpPr>
            <p:cNvPr id="64546" name="Line 19"/>
            <p:cNvSpPr>
              <a:spLocks noChangeShapeType="1"/>
            </p:cNvSpPr>
            <p:nvPr/>
          </p:nvSpPr>
          <p:spPr bwMode="auto">
            <a:xfrm flipV="1">
              <a:off x="1116013" y="3714752"/>
              <a:ext cx="1905000" cy="1905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Text Box 17"/>
            <p:cNvSpPr txBox="1">
              <a:spLocks noChangeArrowheads="1"/>
            </p:cNvSpPr>
            <p:nvPr/>
          </p:nvSpPr>
          <p:spPr bwMode="auto">
            <a:xfrm>
              <a:off x="3635375" y="4437063"/>
              <a:ext cx="1066800" cy="5191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i /</a:t>
              </a:r>
              <a:r>
                <a:rPr kumimoji="1" lang="en-US" altLang="zh-CN" sz="2000"/>
                <a:t> A</a:t>
              </a:r>
              <a:endParaRPr kumimoji="1" lang="en-US" altLang="zh-CN" b="0"/>
            </a:p>
          </p:txBody>
        </p:sp>
        <p:grpSp>
          <p:nvGrpSpPr>
            <p:cNvPr id="64548" name="Group 39"/>
            <p:cNvGrpSpPr/>
            <p:nvPr/>
          </p:nvGrpSpPr>
          <p:grpSpPr bwMode="auto">
            <a:xfrm>
              <a:off x="827088" y="3357563"/>
              <a:ext cx="2743200" cy="2514600"/>
              <a:chOff x="1200" y="2400"/>
              <a:chExt cx="1728" cy="1584"/>
            </a:xfrm>
          </p:grpSpPr>
          <p:sp>
            <p:nvSpPr>
              <p:cNvPr id="64549" name="Line 13"/>
              <p:cNvSpPr>
                <a:spLocks noChangeShapeType="1"/>
              </p:cNvSpPr>
              <p:nvPr/>
            </p:nvSpPr>
            <p:spPr bwMode="auto">
              <a:xfrm>
                <a:off x="1200" y="3264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0" name="Line 14"/>
              <p:cNvSpPr>
                <a:spLocks noChangeShapeType="1"/>
              </p:cNvSpPr>
              <p:nvPr/>
            </p:nvSpPr>
            <p:spPr bwMode="auto">
              <a:xfrm flipV="1">
                <a:off x="1968" y="2544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51" name="Text Box 15"/>
              <p:cNvSpPr txBox="1">
                <a:spLocks noChangeArrowheads="1"/>
              </p:cNvSpPr>
              <p:nvPr/>
            </p:nvSpPr>
            <p:spPr bwMode="auto">
              <a:xfrm>
                <a:off x="2016" y="2400"/>
                <a:ext cx="67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FF"/>
                    </a:solidFill>
                  </a:rPr>
                  <a:t>u / </a:t>
                </a:r>
                <a:r>
                  <a:rPr kumimoji="1" lang="en-US" altLang="zh-CN" sz="2000"/>
                  <a:t>V</a:t>
                </a:r>
                <a:endParaRPr kumimoji="1" lang="en-US" altLang="zh-CN" sz="2000" b="0"/>
              </a:p>
            </p:txBody>
          </p:sp>
          <p:sp>
            <p:nvSpPr>
              <p:cNvPr id="64552" name="Text Box 20"/>
              <p:cNvSpPr txBox="1">
                <a:spLocks noChangeArrowheads="1"/>
              </p:cNvSpPr>
              <p:nvPr/>
            </p:nvSpPr>
            <p:spPr bwMode="auto">
              <a:xfrm>
                <a:off x="1968" y="321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rgbClr val="0000FF"/>
                    </a:solidFill>
                  </a:rPr>
                  <a:t>0</a:t>
                </a:r>
                <a:endParaRPr kumimoji="1" lang="en-US" altLang="zh-CN" b="0"/>
              </a:p>
            </p:txBody>
          </p:sp>
        </p:grpSp>
      </p:grpSp>
      <p:grpSp>
        <p:nvGrpSpPr>
          <p:cNvPr id="5" name="Group 38"/>
          <p:cNvGrpSpPr/>
          <p:nvPr/>
        </p:nvGrpSpPr>
        <p:grpSpPr bwMode="auto">
          <a:xfrm>
            <a:off x="2643188" y="1300163"/>
            <a:ext cx="3962400" cy="1219200"/>
            <a:chOff x="2064" y="1056"/>
            <a:chExt cx="2496" cy="768"/>
          </a:xfrm>
        </p:grpSpPr>
        <p:sp>
          <p:nvSpPr>
            <p:cNvPr id="64540" name="Text Box 25"/>
            <p:cNvSpPr txBox="1">
              <a:spLocks noChangeArrowheads="1"/>
            </p:cNvSpPr>
            <p:nvPr/>
          </p:nvSpPr>
          <p:spPr bwMode="auto">
            <a:xfrm>
              <a:off x="2880" y="1248"/>
              <a:ext cx="960" cy="30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kumimoji="1" lang="zh-CN" altLang="zh-CN" b="0"/>
            </a:p>
          </p:txBody>
        </p:sp>
        <p:sp>
          <p:nvSpPr>
            <p:cNvPr id="64541" name="Line 26"/>
            <p:cNvSpPr>
              <a:spLocks noChangeShapeType="1"/>
            </p:cNvSpPr>
            <p:nvPr/>
          </p:nvSpPr>
          <p:spPr bwMode="auto">
            <a:xfrm>
              <a:off x="3840" y="139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Line 27"/>
            <p:cNvSpPr>
              <a:spLocks noChangeShapeType="1"/>
            </p:cNvSpPr>
            <p:nvPr/>
          </p:nvSpPr>
          <p:spPr bwMode="auto">
            <a:xfrm>
              <a:off x="2160" y="139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28"/>
            <p:cNvSpPr>
              <a:spLocks noChangeShapeType="1"/>
            </p:cNvSpPr>
            <p:nvPr/>
          </p:nvSpPr>
          <p:spPr bwMode="auto">
            <a:xfrm>
              <a:off x="2064" y="139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Text Box 29"/>
            <p:cNvSpPr txBox="1">
              <a:spLocks noChangeArrowheads="1"/>
            </p:cNvSpPr>
            <p:nvPr/>
          </p:nvSpPr>
          <p:spPr bwMode="auto">
            <a:xfrm>
              <a:off x="2256" y="10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i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64545" name="Text Box 31"/>
            <p:cNvSpPr txBox="1">
              <a:spLocks noChangeArrowheads="1"/>
            </p:cNvSpPr>
            <p:nvPr/>
          </p:nvSpPr>
          <p:spPr bwMode="auto">
            <a:xfrm>
              <a:off x="2688" y="1497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+        u       -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组合 39"/>
          <p:cNvGrpSpPr/>
          <p:nvPr/>
        </p:nvGrpSpPr>
        <p:grpSpPr bwMode="auto">
          <a:xfrm>
            <a:off x="5268913" y="3000375"/>
            <a:ext cx="3875087" cy="3209925"/>
            <a:chOff x="4787900" y="3000372"/>
            <a:chExt cx="3875088" cy="3209925"/>
          </a:xfrm>
        </p:grpSpPr>
        <p:sp>
          <p:nvSpPr>
            <p:cNvPr id="64531" name="Arc 22"/>
            <p:cNvSpPr/>
            <p:nvPr/>
          </p:nvSpPr>
          <p:spPr bwMode="auto">
            <a:xfrm flipV="1">
              <a:off x="5580063" y="3000372"/>
              <a:ext cx="1611312" cy="1620837"/>
            </a:xfrm>
            <a:custGeom>
              <a:avLst/>
              <a:gdLst>
                <a:gd name="T0" fmla="*/ 2147483647 w 20760"/>
                <a:gd name="T1" fmla="*/ 0 h 20882"/>
                <a:gd name="T2" fmla="*/ 2147483647 w 20760"/>
                <a:gd name="T3" fmla="*/ 2147483647 h 20882"/>
                <a:gd name="T4" fmla="*/ 0 w 20760"/>
                <a:gd name="T5" fmla="*/ 2147483647 h 20882"/>
                <a:gd name="T6" fmla="*/ 0 60000 65536"/>
                <a:gd name="T7" fmla="*/ 0 60000 65536"/>
                <a:gd name="T8" fmla="*/ 0 60000 65536"/>
                <a:gd name="T9" fmla="*/ 0 w 20760"/>
                <a:gd name="T10" fmla="*/ 0 h 20882"/>
                <a:gd name="T11" fmla="*/ 20760 w 20760"/>
                <a:gd name="T12" fmla="*/ 20882 h 208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0" h="20882" fill="none" extrusionOk="0">
                  <a:moveTo>
                    <a:pt x="5523" y="0"/>
                  </a:moveTo>
                  <a:cubicBezTo>
                    <a:pt x="12874" y="1944"/>
                    <a:pt x="18660" y="7610"/>
                    <a:pt x="20760" y="14917"/>
                  </a:cubicBezTo>
                </a:path>
                <a:path w="20760" h="20882" stroke="0" extrusionOk="0">
                  <a:moveTo>
                    <a:pt x="5523" y="0"/>
                  </a:moveTo>
                  <a:cubicBezTo>
                    <a:pt x="12874" y="1944"/>
                    <a:pt x="18660" y="7610"/>
                    <a:pt x="20760" y="14917"/>
                  </a:cubicBezTo>
                  <a:lnTo>
                    <a:pt x="0" y="20882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64532" name="Arc 23"/>
            <p:cNvSpPr/>
            <p:nvPr/>
          </p:nvSpPr>
          <p:spPr bwMode="auto">
            <a:xfrm rot="10920000" flipV="1">
              <a:off x="4859338" y="4584697"/>
              <a:ext cx="1633537" cy="1625600"/>
            </a:xfrm>
            <a:custGeom>
              <a:avLst/>
              <a:gdLst>
                <a:gd name="T0" fmla="*/ 2147483647 w 21041"/>
                <a:gd name="T1" fmla="*/ 0 h 20948"/>
                <a:gd name="T2" fmla="*/ 2147483647 w 21041"/>
                <a:gd name="T3" fmla="*/ 2147483647 h 20948"/>
                <a:gd name="T4" fmla="*/ 0 w 21041"/>
                <a:gd name="T5" fmla="*/ 2147483647 h 20948"/>
                <a:gd name="T6" fmla="*/ 0 60000 65536"/>
                <a:gd name="T7" fmla="*/ 0 60000 65536"/>
                <a:gd name="T8" fmla="*/ 0 60000 65536"/>
                <a:gd name="T9" fmla="*/ 0 w 21041"/>
                <a:gd name="T10" fmla="*/ 0 h 20948"/>
                <a:gd name="T11" fmla="*/ 21041 w 21041"/>
                <a:gd name="T12" fmla="*/ 20948 h 209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41" h="20948" fill="none" extrusionOk="0">
                  <a:moveTo>
                    <a:pt x="5267" y="0"/>
                  </a:moveTo>
                  <a:cubicBezTo>
                    <a:pt x="13120" y="1975"/>
                    <a:pt x="19209" y="8176"/>
                    <a:pt x="21040" y="16064"/>
                  </a:cubicBezTo>
                </a:path>
                <a:path w="21041" h="20948" stroke="0" extrusionOk="0">
                  <a:moveTo>
                    <a:pt x="5267" y="0"/>
                  </a:moveTo>
                  <a:cubicBezTo>
                    <a:pt x="13120" y="1975"/>
                    <a:pt x="19209" y="8176"/>
                    <a:pt x="21040" y="16064"/>
                  </a:cubicBezTo>
                  <a:lnTo>
                    <a:pt x="0" y="20948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pSp>
          <p:nvGrpSpPr>
            <p:cNvPr id="64533" name="Group 41"/>
            <p:cNvGrpSpPr/>
            <p:nvPr/>
          </p:nvGrpSpPr>
          <p:grpSpPr bwMode="auto">
            <a:xfrm>
              <a:off x="4787900" y="3284538"/>
              <a:ext cx="3875088" cy="2514600"/>
              <a:chOff x="340" y="2296"/>
              <a:chExt cx="2441" cy="1584"/>
            </a:xfrm>
          </p:grpSpPr>
          <p:sp>
            <p:nvSpPr>
              <p:cNvPr id="64534" name="Text Box 42"/>
              <p:cNvSpPr txBox="1">
                <a:spLocks noChangeArrowheads="1"/>
              </p:cNvSpPr>
              <p:nvPr/>
            </p:nvSpPr>
            <p:spPr bwMode="auto">
              <a:xfrm>
                <a:off x="2109" y="2976"/>
                <a:ext cx="67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FF"/>
                    </a:solidFill>
                  </a:rPr>
                  <a:t>i /</a:t>
                </a:r>
                <a:r>
                  <a:rPr kumimoji="1" lang="en-US" altLang="zh-CN" sz="2000"/>
                  <a:t> A</a:t>
                </a:r>
                <a:endParaRPr kumimoji="1" lang="en-US" altLang="zh-CN" b="0"/>
              </a:p>
            </p:txBody>
          </p:sp>
          <p:grpSp>
            <p:nvGrpSpPr>
              <p:cNvPr id="64535" name="Group 43"/>
              <p:cNvGrpSpPr/>
              <p:nvPr/>
            </p:nvGrpSpPr>
            <p:grpSpPr bwMode="auto">
              <a:xfrm>
                <a:off x="340" y="2296"/>
                <a:ext cx="1728" cy="1584"/>
                <a:chOff x="1200" y="2400"/>
                <a:chExt cx="1728" cy="1584"/>
              </a:xfrm>
            </p:grpSpPr>
            <p:sp>
              <p:nvSpPr>
                <p:cNvPr id="64536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3264"/>
                  <a:ext cx="17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968" y="2544"/>
                  <a:ext cx="0" cy="14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016" y="2400"/>
                  <a:ext cx="6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>
                      <a:solidFill>
                        <a:srgbClr val="0000FF"/>
                      </a:solidFill>
                    </a:rPr>
                    <a:t>u / </a:t>
                  </a:r>
                  <a:r>
                    <a:rPr kumimoji="1" lang="en-US" altLang="zh-CN" sz="2000"/>
                    <a:t>V</a:t>
                  </a:r>
                  <a:endParaRPr kumimoji="1" lang="en-US" altLang="zh-CN" sz="2000" b="0"/>
                </a:p>
              </p:txBody>
            </p:sp>
            <p:sp>
              <p:nvSpPr>
                <p:cNvPr id="645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968" y="321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b="0">
                      <a:solidFill>
                        <a:srgbClr val="0000FF"/>
                      </a:solidFill>
                    </a:rPr>
                    <a:t>0</a:t>
                  </a:r>
                  <a:endParaRPr kumimoji="1" lang="en-US" altLang="zh-CN" b="0"/>
                </a:p>
              </p:txBody>
            </p:sp>
          </p:grpSp>
        </p:grpSp>
      </p:grp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642910" y="5929330"/>
            <a:ext cx="4572032" cy="462307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2075" tIns="46038" rIns="92075" bIns="46038">
            <a:spAutoFit/>
          </a:bodyPr>
          <a:lstStyle/>
          <a:p>
            <a:pPr algn="l">
              <a:defRPr/>
            </a:pPr>
            <a:r>
              <a:rPr lang="zh-CN" altLang="en-US"/>
              <a:t>电阻元件作用：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电能转换为热能</a:t>
            </a:r>
            <a:endParaRPr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71438" y="1571625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  <a:defRPr/>
            </a:pP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、表示</a:t>
            </a:r>
            <a:r>
              <a:rPr lang="zh-CN" altLang="en-US" sz="2800" b="0" kern="0" dirty="0">
                <a:latin typeface="+mn-lt"/>
                <a:ea typeface="+mn-ea"/>
              </a:rPr>
              <a:t>：</a:t>
            </a:r>
            <a:endParaRPr lang="zh-CN" altLang="en-US" sz="3200" b="0" kern="0" dirty="0">
              <a:latin typeface="+mn-lt"/>
              <a:ea typeface="+mn-ea"/>
            </a:endParaRPr>
          </a:p>
        </p:txBody>
      </p:sp>
      <p:grpSp>
        <p:nvGrpSpPr>
          <p:cNvPr id="9" name="组合 45"/>
          <p:cNvGrpSpPr/>
          <p:nvPr/>
        </p:nvGrpSpPr>
        <p:grpSpPr bwMode="auto">
          <a:xfrm>
            <a:off x="642938" y="2643188"/>
            <a:ext cx="5214937" cy="1857375"/>
            <a:chOff x="642910" y="2643182"/>
            <a:chExt cx="5214974" cy="1857388"/>
          </a:xfrm>
        </p:grpSpPr>
        <p:sp>
          <p:nvSpPr>
            <p:cNvPr id="64527" name="椭圆 41"/>
            <p:cNvSpPr>
              <a:spLocks noChangeArrowheads="1"/>
            </p:cNvSpPr>
            <p:nvPr/>
          </p:nvSpPr>
          <p:spPr bwMode="auto">
            <a:xfrm>
              <a:off x="642910" y="2643182"/>
              <a:ext cx="1357312" cy="50006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</p:spPr>
          <p:txBody>
            <a:bodyPr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44" name="圆角矩形标注 43"/>
            <p:cNvSpPr/>
            <p:nvPr/>
          </p:nvSpPr>
          <p:spPr bwMode="auto">
            <a:xfrm>
              <a:off x="3071802" y="3143248"/>
              <a:ext cx="2786082" cy="1357322"/>
            </a:xfrm>
            <a:prstGeom prst="wedgeRoundRectCallout">
              <a:avLst>
                <a:gd name="adj1" fmla="val -93886"/>
                <a:gd name="adj2" fmla="val -51670"/>
                <a:gd name="adj3" fmla="val 16667"/>
              </a:avLst>
            </a:prstGeom>
            <a:blipFill>
              <a:blip r:embed="rId1" cstate="print"/>
              <a:tile tx="0" ty="0" sx="100000" sy="100000" flip="none" algn="tl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lIns="92075" tIns="46038" rIns="92075" bIns="46038" anchor="ctr"/>
            <a:lstStyle/>
            <a:p>
              <a:pPr algn="l">
                <a:defRPr/>
              </a:pPr>
              <a:r>
                <a:rPr lang="zh-CN" altLang="en-US" sz="2000" dirty="0">
                  <a:latin typeface="+mj-lt"/>
                  <a:ea typeface="方正姚体" panose="02010601030101010101" pitchFamily="2" charset="-122"/>
                </a:rPr>
                <a:t>电压与电流之间的关系</a:t>
              </a:r>
              <a:r>
                <a:rPr lang="en-US" altLang="zh-CN" sz="2000" dirty="0">
                  <a:latin typeface="+mj-lt"/>
                  <a:ea typeface="方正姚体" panose="02010601030101010101" pitchFamily="2" charset="-122"/>
                </a:rPr>
                <a:t>u=f(</a:t>
              </a:r>
              <a:r>
                <a:rPr lang="en-US" altLang="zh-CN" sz="2000" dirty="0" err="1">
                  <a:latin typeface="+mj-lt"/>
                  <a:ea typeface="方正姚体" panose="02010601030101010101" pitchFamily="2" charset="-122"/>
                </a:rPr>
                <a:t>i</a:t>
              </a:r>
              <a:r>
                <a:rPr lang="en-US" altLang="zh-CN" sz="2000" dirty="0">
                  <a:latin typeface="+mj-lt"/>
                  <a:ea typeface="方正姚体" panose="02010601030101010101" pitchFamily="2" charset="-122"/>
                </a:rPr>
                <a:t>)</a:t>
              </a:r>
              <a:r>
                <a:rPr lang="zh-CN" altLang="en-US" sz="2000" dirty="0">
                  <a:latin typeface="+mj-lt"/>
                  <a:ea typeface="方正姚体" panose="02010601030101010101" pitchFamily="2" charset="-122"/>
                </a:rPr>
                <a:t>或</a:t>
              </a:r>
              <a:r>
                <a:rPr lang="en-US" altLang="zh-CN" sz="2000" dirty="0" err="1">
                  <a:latin typeface="+mj-lt"/>
                  <a:ea typeface="方正姚体" panose="02010601030101010101" pitchFamily="2" charset="-122"/>
                </a:rPr>
                <a:t>i</a:t>
              </a:r>
              <a:r>
                <a:rPr lang="en-US" altLang="zh-CN" sz="2000" dirty="0">
                  <a:latin typeface="+mj-lt"/>
                  <a:ea typeface="方正姚体" panose="02010601030101010101" pitchFamily="2" charset="-122"/>
                </a:rPr>
                <a:t>=g(u)</a:t>
              </a:r>
              <a:r>
                <a:rPr lang="zh-CN" altLang="en-US" sz="2000" dirty="0">
                  <a:latin typeface="+mj-lt"/>
                  <a:ea typeface="方正姚体" panose="02010601030101010101" pitchFamily="2" charset="-122"/>
                </a:rPr>
                <a:t>，称为伏安关系；</a:t>
              </a:r>
              <a:r>
                <a:rPr lang="zh-CN" altLang="en-US" sz="2000" dirty="0">
                  <a:ea typeface="方正姚体" panose="02010601030101010101" pitchFamily="2" charset="-122"/>
                </a:rPr>
                <a:t>伏安关系曲线如下图所示。</a:t>
              </a:r>
              <a:endParaRPr lang="zh-CN" altLang="en-US" sz="2000" dirty="0">
                <a:latin typeface="+mj-lt"/>
                <a:ea typeface="方正姚体" panose="02010601030101010101" pitchFamily="2" charset="-122"/>
              </a:endParaRPr>
            </a:p>
          </p:txBody>
        </p:sp>
      </p:grp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3500438" y="2643188"/>
            <a:ext cx="1643062" cy="500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3" name="椭圆 44"/>
          <p:cNvSpPr>
            <a:spLocks noChangeArrowheads="1"/>
          </p:cNvSpPr>
          <p:nvPr/>
        </p:nvSpPr>
        <p:spPr bwMode="auto">
          <a:xfrm>
            <a:off x="5372100" y="2641600"/>
            <a:ext cx="639763" cy="500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 autoUpdateAnimBg="0" build="p"/>
      <p:bldP spid="37" grpId="0" build="allAtOnce"/>
      <p:bldP spid="4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23044-E222-470F-9C97-7B53452F9CD3}" type="slidenum">
              <a:rPr lang="zh-CN" altLang="en-US"/>
            </a:fld>
            <a:endParaRPr lang="en-US" altLang="zh-CN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333375"/>
            <a:ext cx="4246563" cy="56515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、分类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12788" y="1071563"/>
            <a:ext cx="2130425" cy="1004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线性电阻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kumimoji="1" lang="en-US" altLang="zh-CN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非线性电阻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2567" name="Object 39"/>
          <p:cNvGraphicFramePr>
            <a:graphicFrameLocks noChangeAspect="1"/>
          </p:cNvGraphicFramePr>
          <p:nvPr/>
        </p:nvGraphicFramePr>
        <p:xfrm>
          <a:off x="762000" y="2438400"/>
          <a:ext cx="350520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BMP 图象" r:id="rId1" imgW="1790700" imgH="1285875" progId="PBrush">
                  <p:embed/>
                </p:oleObj>
              </mc:Choice>
              <mc:Fallback>
                <p:oleObj name="BMP 图象" r:id="rId1" imgW="1790700" imgH="1285875" progId="PBrush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505200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5148263" y="2420938"/>
          <a:ext cx="33528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BMP 图象" r:id="rId3" imgW="1781175" imgH="1314450" progId="PBrush">
                  <p:embed/>
                </p:oleObj>
              </mc:Choice>
              <mc:Fallback>
                <p:oleObj name="BMP 图象" r:id="rId3" imgW="1781175" imgH="1314450" progId="PBrush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20938"/>
                        <a:ext cx="33528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4"/>
          <p:cNvGrpSpPr/>
          <p:nvPr/>
        </p:nvGrpSpPr>
        <p:grpSpPr bwMode="auto">
          <a:xfrm>
            <a:off x="468313" y="5097463"/>
            <a:ext cx="3962400" cy="1189037"/>
            <a:chOff x="2064" y="1056"/>
            <a:chExt cx="2496" cy="749"/>
          </a:xfrm>
        </p:grpSpPr>
        <p:sp>
          <p:nvSpPr>
            <p:cNvPr id="17437" name="Text Box 55"/>
            <p:cNvSpPr txBox="1">
              <a:spLocks noChangeArrowheads="1"/>
            </p:cNvSpPr>
            <p:nvPr/>
          </p:nvSpPr>
          <p:spPr bwMode="auto">
            <a:xfrm>
              <a:off x="2880" y="1248"/>
              <a:ext cx="960" cy="30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kumimoji="1" lang="zh-CN" altLang="zh-CN" b="0"/>
            </a:p>
          </p:txBody>
        </p:sp>
        <p:sp>
          <p:nvSpPr>
            <p:cNvPr id="17438" name="Line 56"/>
            <p:cNvSpPr>
              <a:spLocks noChangeShapeType="1"/>
            </p:cNvSpPr>
            <p:nvPr/>
          </p:nvSpPr>
          <p:spPr bwMode="auto">
            <a:xfrm>
              <a:off x="3840" y="139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57"/>
            <p:cNvSpPr>
              <a:spLocks noChangeShapeType="1"/>
            </p:cNvSpPr>
            <p:nvPr/>
          </p:nvSpPr>
          <p:spPr bwMode="auto">
            <a:xfrm>
              <a:off x="2160" y="139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58"/>
            <p:cNvSpPr>
              <a:spLocks noChangeShapeType="1"/>
            </p:cNvSpPr>
            <p:nvPr/>
          </p:nvSpPr>
          <p:spPr bwMode="auto">
            <a:xfrm>
              <a:off x="2064" y="139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59"/>
            <p:cNvSpPr txBox="1">
              <a:spLocks noChangeArrowheads="1"/>
            </p:cNvSpPr>
            <p:nvPr/>
          </p:nvSpPr>
          <p:spPr bwMode="auto">
            <a:xfrm>
              <a:off x="2256" y="10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i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  <p:sp>
          <p:nvSpPr>
            <p:cNvPr id="17442" name="Text Box 60"/>
            <p:cNvSpPr txBox="1">
              <a:spLocks noChangeArrowheads="1"/>
            </p:cNvSpPr>
            <p:nvPr/>
          </p:nvSpPr>
          <p:spPr bwMode="auto">
            <a:xfrm>
              <a:off x="2688" y="1478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+        u       -</a:t>
              </a:r>
              <a:endParaRPr kumimoji="1" lang="en-US" altLang="zh-CN" sz="280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71"/>
          <p:cNvGrpSpPr/>
          <p:nvPr/>
        </p:nvGrpSpPr>
        <p:grpSpPr bwMode="auto">
          <a:xfrm>
            <a:off x="4643438" y="5097463"/>
            <a:ext cx="3962400" cy="1403350"/>
            <a:chOff x="2925" y="3211"/>
            <a:chExt cx="2496" cy="884"/>
          </a:xfrm>
        </p:grpSpPr>
        <p:grpSp>
          <p:nvGrpSpPr>
            <p:cNvPr id="17427" name="Group 61"/>
            <p:cNvGrpSpPr/>
            <p:nvPr/>
          </p:nvGrpSpPr>
          <p:grpSpPr bwMode="auto">
            <a:xfrm>
              <a:off x="2925" y="3211"/>
              <a:ext cx="2496" cy="884"/>
              <a:chOff x="2064" y="1056"/>
              <a:chExt cx="2496" cy="884"/>
            </a:xfrm>
          </p:grpSpPr>
          <p:sp>
            <p:nvSpPr>
              <p:cNvPr id="17431" name="Text Box 62"/>
              <p:cNvSpPr txBox="1">
                <a:spLocks noChangeArrowheads="1"/>
              </p:cNvSpPr>
              <p:nvPr/>
            </p:nvSpPr>
            <p:spPr bwMode="auto">
              <a:xfrm>
                <a:off x="2880" y="1248"/>
                <a:ext cx="960" cy="30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endParaRPr kumimoji="1" lang="zh-CN" altLang="zh-CN" b="0"/>
              </a:p>
            </p:txBody>
          </p:sp>
          <p:sp>
            <p:nvSpPr>
              <p:cNvPr id="17432" name="Line 63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Line 64"/>
              <p:cNvSpPr>
                <a:spLocks noChangeShapeType="1"/>
              </p:cNvSpPr>
              <p:nvPr/>
            </p:nvSpPr>
            <p:spPr bwMode="auto">
              <a:xfrm>
                <a:off x="2160" y="139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Line 65"/>
              <p:cNvSpPr>
                <a:spLocks noChangeShapeType="1"/>
              </p:cNvSpPr>
              <p:nvPr/>
            </p:nvSpPr>
            <p:spPr bwMode="auto">
              <a:xfrm>
                <a:off x="2064" y="139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Text Box 66"/>
              <p:cNvSpPr txBox="1">
                <a:spLocks noChangeArrowheads="1"/>
              </p:cNvSpPr>
              <p:nvPr/>
            </p:nvSpPr>
            <p:spPr bwMode="auto">
              <a:xfrm>
                <a:off x="2256" y="1056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FF"/>
                    </a:solidFill>
                  </a:rPr>
                  <a:t>i</a:t>
                </a:r>
                <a:endParaRPr kumimoji="1" lang="en-US" altLang="zh-CN" sz="2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7436" name="Text Box 67"/>
              <p:cNvSpPr txBox="1">
                <a:spLocks noChangeArrowheads="1"/>
              </p:cNvSpPr>
              <p:nvPr/>
            </p:nvSpPr>
            <p:spPr bwMode="auto">
              <a:xfrm>
                <a:off x="2688" y="1613"/>
                <a:ext cx="153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FF"/>
                    </a:solidFill>
                  </a:rPr>
                  <a:t>+        u       -</a:t>
                </a:r>
                <a:endParaRPr kumimoji="1" lang="en-US" altLang="zh-CN" sz="2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7428" name="Line 68"/>
            <p:cNvSpPr>
              <a:spLocks noChangeShapeType="1"/>
            </p:cNvSpPr>
            <p:nvPr/>
          </p:nvSpPr>
          <p:spPr bwMode="auto">
            <a:xfrm flipV="1">
              <a:off x="3878" y="3294"/>
              <a:ext cx="544" cy="5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29" name="Line 69"/>
            <p:cNvSpPr>
              <a:spLocks noChangeShapeType="1"/>
            </p:cNvSpPr>
            <p:nvPr/>
          </p:nvSpPr>
          <p:spPr bwMode="auto">
            <a:xfrm flipV="1">
              <a:off x="4422" y="3294"/>
              <a:ext cx="2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430" name="Line 70"/>
            <p:cNvSpPr>
              <a:spLocks noChangeShapeType="1"/>
            </p:cNvSpPr>
            <p:nvPr/>
          </p:nvSpPr>
          <p:spPr bwMode="auto">
            <a:xfrm>
              <a:off x="3651" y="3838"/>
              <a:ext cx="22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22600" name="Text Box 72"/>
          <p:cNvSpPr txBox="1">
            <a:spLocks noChangeArrowheads="1"/>
          </p:cNvSpPr>
          <p:nvPr/>
        </p:nvSpPr>
        <p:spPr bwMode="auto">
          <a:xfrm>
            <a:off x="2339975" y="4929188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R</a:t>
            </a:r>
            <a:endParaRPr lang="en-US" altLang="zh-CN">
              <a:solidFill>
                <a:srgbClr val="FF0066"/>
              </a:solidFill>
            </a:endParaRPr>
          </a:p>
        </p:txBody>
      </p:sp>
      <p:sp>
        <p:nvSpPr>
          <p:cNvPr id="33" name="左大括号 32"/>
          <p:cNvSpPr/>
          <p:nvPr/>
        </p:nvSpPr>
        <p:spPr bwMode="auto">
          <a:xfrm>
            <a:off x="500063" y="1214438"/>
            <a:ext cx="227012" cy="731837"/>
          </a:xfrm>
          <a:prstGeom prst="leftBrace">
            <a:avLst>
              <a:gd name="adj1" fmla="val 8328"/>
              <a:gd name="adj2" fmla="val 50000"/>
            </a:avLst>
          </a:prstGeom>
          <a:noFill/>
          <a:ln w="38100" algn="ctr">
            <a:solidFill>
              <a:srgbClr val="0000FF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286000" y="1071563"/>
            <a:ext cx="6462713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伏安关系为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直线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，即，</a:t>
            </a: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u-i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直线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2428875" y="1643063"/>
            <a:ext cx="6535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伏安关系为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非直线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，即，</a:t>
            </a: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u-i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非直线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lang="zh-CN" altLang="en-US" sz="2000"/>
          </a:p>
        </p:txBody>
      </p:sp>
      <p:sp>
        <p:nvSpPr>
          <p:cNvPr id="36" name="圆角矩形标注 35"/>
          <p:cNvSpPr/>
          <p:nvPr/>
        </p:nvSpPr>
        <p:spPr bwMode="auto">
          <a:xfrm>
            <a:off x="3786182" y="3929066"/>
            <a:ext cx="3071834" cy="1357322"/>
          </a:xfrm>
          <a:prstGeom prst="wedgeRoundRectCallout">
            <a:avLst>
              <a:gd name="adj1" fmla="val -83783"/>
              <a:gd name="adj2" fmla="val 39090"/>
              <a:gd name="adj3" fmla="val 16667"/>
            </a:avLst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1</a:t>
            </a:r>
            <a:r>
              <a:rPr lang="zh-CN" altLang="en-US" sz="2000">
                <a:ea typeface="方正姚体" panose="02010601030101010101" pitchFamily="2" charset="-122"/>
              </a:rPr>
              <a:t>、电阻元件；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2</a:t>
            </a:r>
            <a:r>
              <a:rPr lang="zh-CN" altLang="en-US" sz="2000">
                <a:ea typeface="方正姚体" panose="02010601030101010101" pitchFamily="2" charset="-122"/>
              </a:rPr>
              <a:t>、线性电阻的伏安曲线的斜率；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3</a:t>
            </a:r>
            <a:r>
              <a:rPr lang="zh-CN" altLang="en-US" sz="2000">
                <a:ea typeface="方正姚体" panose="02010601030101010101" pitchFamily="2" charset="-122"/>
              </a:rPr>
              <a:t>、电阻器的电阻值。</a:t>
            </a:r>
            <a:endParaRPr lang="zh-CN" altLang="en-US" sz="2000">
              <a:ea typeface="方正姚体" panose="02010601030101010101" pitchFamily="2" charset="-122"/>
            </a:endParaRPr>
          </a:p>
        </p:txBody>
      </p:sp>
      <p:sp>
        <p:nvSpPr>
          <p:cNvPr id="37" name="圆角矩形标注 36"/>
          <p:cNvSpPr/>
          <p:nvPr/>
        </p:nvSpPr>
        <p:spPr bwMode="auto">
          <a:xfrm>
            <a:off x="5072066" y="4357694"/>
            <a:ext cx="1857388" cy="642942"/>
          </a:xfrm>
          <a:prstGeom prst="wedgeRoundRectCallout">
            <a:avLst>
              <a:gd name="adj1" fmla="val 37242"/>
              <a:gd name="adj2" fmla="val 84522"/>
              <a:gd name="adj3" fmla="val 16667"/>
            </a:avLst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无标称电阻值</a:t>
            </a:r>
            <a:endParaRPr lang="zh-CN" altLang="en-US" sz="2000" dirty="0">
              <a:latin typeface="+mj-lt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allAtOnce"/>
      <p:bldP spid="22600" grpId="0"/>
      <p:bldP spid="33" grpId="0" animBg="1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357DE-15F0-4B09-8510-3CD9D6CDF0B4}" type="slidenum">
              <a:rPr lang="zh-CN" altLang="en-US"/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115888"/>
            <a:ext cx="7358063" cy="8001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</a:rPr>
              <a:t>  </a:t>
            </a:r>
            <a:r>
              <a:rPr lang="zh-CN" altLang="en-US" sz="2800" b="1" smtClean="0">
                <a:solidFill>
                  <a:schemeClr val="tx1"/>
                </a:solidFill>
              </a:rPr>
              <a:t>从元件参数是否随时间变化的角度可分为：</a:t>
            </a:r>
            <a:endParaRPr lang="zh-CN" altLang="en-US" sz="4000" smtClean="0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042988" y="4173538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268538" y="309245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403350" y="2947988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</a:rPr>
              <a:t>u / </a:t>
            </a:r>
            <a:r>
              <a:rPr kumimoji="1" lang="en-US" altLang="zh-CN" sz="2000"/>
              <a:t>V</a:t>
            </a:r>
            <a:endParaRPr kumimoji="1" lang="en-US" altLang="zh-CN" sz="2000" b="0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3276600" y="4173538"/>
            <a:ext cx="1066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</a:rPr>
              <a:t>i /</a:t>
            </a:r>
            <a:r>
              <a:rPr kumimoji="1" lang="en-US" altLang="zh-CN" sz="2000"/>
              <a:t> A</a:t>
            </a:r>
            <a:endParaRPr kumimoji="1" lang="en-US" altLang="zh-CN" b="0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1187450" y="3381375"/>
            <a:ext cx="2209800" cy="1600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2268538" y="410051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b="0">
                <a:solidFill>
                  <a:srgbClr val="0000FF"/>
                </a:solidFill>
              </a:rPr>
              <a:t>0</a:t>
            </a:r>
            <a:endParaRPr kumimoji="1" lang="en-US" altLang="zh-CN" b="0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181225" y="1768475"/>
            <a:ext cx="6748463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伏安关系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随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时间变动，即，伏安关系为</a:t>
            </a: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u-i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一族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曲线。</a:t>
            </a:r>
            <a:endParaRPr kumimoji="1" lang="zh-CN" altLang="en-US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V="1">
            <a:off x="1476375" y="3092450"/>
            <a:ext cx="1676400" cy="2133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763713" y="2876550"/>
            <a:ext cx="1152525" cy="235743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900113" y="3597275"/>
            <a:ext cx="2663825" cy="121443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93" name="Object 41"/>
          <p:cNvGraphicFramePr>
            <a:graphicFrameLocks noChangeAspect="1"/>
          </p:cNvGraphicFramePr>
          <p:nvPr/>
        </p:nvGraphicFramePr>
        <p:xfrm>
          <a:off x="755650" y="2632075"/>
          <a:ext cx="37338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位图图像" r:id="rId1" imgW="2019300" imgH="1495425" progId="PBrush">
                  <p:embed/>
                </p:oleObj>
              </mc:Choice>
              <mc:Fallback>
                <p:oleObj name="位图图像" r:id="rId1" imgW="2019300" imgH="1495425" progId="PBrush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2075"/>
                        <a:ext cx="37338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28650" y="836613"/>
            <a:ext cx="2359025" cy="1370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时不变电阻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kumimoji="1" lang="en-US" altLang="zh-CN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时变电阻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5" name="左大括号 24"/>
          <p:cNvSpPr/>
          <p:nvPr/>
        </p:nvSpPr>
        <p:spPr bwMode="auto">
          <a:xfrm>
            <a:off x="415925" y="1122363"/>
            <a:ext cx="227013" cy="857250"/>
          </a:xfrm>
          <a:prstGeom prst="leftBrace">
            <a:avLst>
              <a:gd name="adj1" fmla="val 8322"/>
              <a:gd name="adj2" fmla="val 50000"/>
            </a:avLst>
          </a:prstGeom>
          <a:noFill/>
          <a:ln w="38100" algn="ctr">
            <a:solidFill>
              <a:srgbClr val="0000FF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500313" y="979488"/>
            <a:ext cx="62865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伏安关系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不随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时间变动，即，伏安关系为</a:t>
            </a: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u-i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一条</a:t>
            </a:r>
            <a:r>
              <a:rPr kumimoji="1" lang="zh-CN" altLang="en-US" sz="2000">
                <a:solidFill>
                  <a:srgbClr val="0000FF"/>
                </a:solidFill>
                <a:ea typeface="楷体_GB2312" pitchFamily="49" charset="-122"/>
              </a:rPr>
              <a:t>曲线。 （定常电阻</a:t>
            </a: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</p:txBody>
      </p:sp>
      <p:pic>
        <p:nvPicPr>
          <p:cNvPr id="18460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2492375"/>
            <a:ext cx="33528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94" name="Object 42"/>
          <p:cNvGraphicFramePr>
            <a:graphicFrameLocks noChangeAspect="1"/>
          </p:cNvGraphicFramePr>
          <p:nvPr/>
        </p:nvGraphicFramePr>
        <p:xfrm>
          <a:off x="4859338" y="2649538"/>
          <a:ext cx="3505200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BMP 图象" r:id="rId4" imgW="1895475" imgH="1485900" progId="PBrush">
                  <p:embed/>
                </p:oleObj>
              </mc:Choice>
              <mc:Fallback>
                <p:oleObj name="BMP 图象" r:id="rId4" imgW="1895475" imgH="1485900" progId="PBrush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49538"/>
                        <a:ext cx="3505200" cy="274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3" name="Text Box 1067"/>
          <p:cNvSpPr txBox="1">
            <a:spLocks noChangeArrowheads="1"/>
          </p:cNvSpPr>
          <p:nvPr/>
        </p:nvSpPr>
        <p:spPr bwMode="auto">
          <a:xfrm>
            <a:off x="715480" y="5451475"/>
            <a:ext cx="5553539" cy="519113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 w="9525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rgbClr val="7A0029"/>
                </a:solidFill>
                <a:ea typeface="楷体_GB2312" pitchFamily="49" charset="-122"/>
              </a:rPr>
              <a:t>思考：“线性时不变电阻”的伏安关系？</a:t>
            </a:r>
            <a:endParaRPr lang="zh-CN" altLang="en-US">
              <a:solidFill>
                <a:srgbClr val="7A0029"/>
              </a:solidFill>
              <a:ea typeface="楷体_GB2312" pitchFamily="49" charset="-122"/>
            </a:endParaRPr>
          </a:p>
        </p:txBody>
      </p:sp>
      <p:sp>
        <p:nvSpPr>
          <p:cNvPr id="2" name="Text Box 1067"/>
          <p:cNvSpPr txBox="1">
            <a:spLocks noChangeArrowheads="1"/>
          </p:cNvSpPr>
          <p:nvPr/>
        </p:nvSpPr>
        <p:spPr bwMode="auto">
          <a:xfrm>
            <a:off x="3504462" y="6027737"/>
            <a:ext cx="4440995" cy="519113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 w="9525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u-i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平面过坐标原点的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一条直线</a:t>
            </a:r>
            <a:endParaRPr kumimoji="1"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18438" grpId="0" animBg="1"/>
      <p:bldP spid="18439" grpId="0" animBg="1"/>
      <p:bldP spid="18440" grpId="0"/>
      <p:bldP spid="18441" grpId="0"/>
      <p:bldP spid="23564" grpId="0" animBg="1"/>
      <p:bldP spid="18443" grpId="0"/>
      <p:bldP spid="23575" grpId="0" autoUpdateAnimBg="0"/>
      <p:bldP spid="23586" grpId="0" animBg="1"/>
      <p:bldP spid="23587" grpId="0" animBg="1"/>
      <p:bldP spid="23588" grpId="0" animBg="1"/>
      <p:bldP spid="24" grpId="0" build="allAtOnce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0F136-74B9-4A59-B104-8CC1E830926E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42875"/>
            <a:ext cx="7772400" cy="8001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2800" b="1" smtClean="0">
                <a:solidFill>
                  <a:srgbClr val="0000FF"/>
                </a:solidFill>
              </a:rPr>
              <a:t>3</a:t>
            </a:r>
            <a:r>
              <a:rPr lang="zh-CN" altLang="en-US" sz="2800" b="1" smtClean="0"/>
              <a:t>、线性时不变电阻的特点</a:t>
            </a:r>
            <a:r>
              <a:rPr lang="zh-CN" altLang="en-US" sz="2800" smtClean="0"/>
              <a:t>：</a:t>
            </a:r>
            <a:endParaRPr lang="zh-CN" altLang="en-US" sz="4000" smtClean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071938" y="1190625"/>
            <a:ext cx="4800600" cy="483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33"/>
                </a:solidFill>
                <a:ea typeface="楷体_GB2312" pitchFamily="49" charset="-122"/>
              </a:rPr>
              <a:t> 1</a:t>
            </a: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伏安关系为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u-i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一条直线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，斜率为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R(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电阻值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端电压与通过的电流符合欧姆定律，即： 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u=Ri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或 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U=RI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电流、电压为关联参考方向；若为非关联参考方向，则，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u=-Ri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或 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U=-RI 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3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具有双向性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:  </a:t>
            </a:r>
            <a:r>
              <a:rPr kumimoji="1" lang="zh-CN" altLang="en-US">
                <a:ea typeface="楷体_GB2312" pitchFamily="49" charset="-122"/>
              </a:rPr>
              <a:t>伏安特性对原点对称</a:t>
            </a:r>
            <a:endParaRPr kumimoji="1" lang="zh-CN" altLang="en-US"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4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耗能元件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: </a:t>
            </a:r>
            <a:r>
              <a:rPr kumimoji="1" lang="en-US" altLang="zh-CN" sz="2000">
                <a:ea typeface="楷体_GB2312" pitchFamily="49" charset="-122"/>
              </a:rPr>
              <a:t>p=ui=Ri</a:t>
            </a:r>
            <a:r>
              <a:rPr kumimoji="1" lang="en-US" altLang="zh-CN" sz="2000" baseline="30000">
                <a:ea typeface="楷体_GB2312" pitchFamily="49" charset="-122"/>
              </a:rPr>
              <a:t>2</a:t>
            </a:r>
            <a:r>
              <a:rPr kumimoji="1" lang="en-US" altLang="zh-CN" sz="2000">
                <a:ea typeface="楷体_GB2312" pitchFamily="49" charset="-122"/>
              </a:rPr>
              <a:t>=u</a:t>
            </a:r>
            <a:r>
              <a:rPr kumimoji="1" lang="en-US" altLang="zh-CN" sz="2000" baseline="30000">
                <a:ea typeface="楷体_GB2312" pitchFamily="49" charset="-122"/>
              </a:rPr>
              <a:t>2</a:t>
            </a:r>
            <a:r>
              <a:rPr kumimoji="1" lang="en-US" altLang="zh-CN" sz="2000">
                <a:ea typeface="楷体_GB2312" pitchFamily="49" charset="-122"/>
              </a:rPr>
              <a:t>/R&gt;0</a:t>
            </a: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 5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无记忆元件：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u(t)=Ri(t)</a:t>
            </a:r>
            <a:endParaRPr kumimoji="1" lang="en-US" altLang="zh-CN">
              <a:solidFill>
                <a:srgbClr val="00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414338" y="3381375"/>
          <a:ext cx="365760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BMP 图象" r:id="rId1" imgW="1800225" imgH="1247775" progId="PBrush">
                  <p:embed/>
                </p:oleObj>
              </mc:Choice>
              <mc:Fallback>
                <p:oleObj name="BMP 图象" r:id="rId1" imgW="1800225" imgH="1247775" progId="PBrush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381375"/>
                        <a:ext cx="3657600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785813" y="1524000"/>
          <a:ext cx="31242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BMP 图象" r:id="rId3" imgW="1419225" imgH="714375" progId="PBrush">
                  <p:embed/>
                </p:oleObj>
              </mc:Choice>
              <mc:Fallback>
                <p:oleObj name="BMP 图象" r:id="rId3" imgW="1419225" imgH="714375" progId="PBrush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524000"/>
                        <a:ext cx="31242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642938" y="1095375"/>
            <a:ext cx="17859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电路符号：</a:t>
            </a:r>
            <a:endParaRPr kumimoji="1" lang="en-US" altLang="zh-CN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2594540" y="1023923"/>
            <a:ext cx="2387486" cy="714380"/>
          </a:xfrm>
          <a:prstGeom prst="wedgeRoundRectCallout">
            <a:avLst>
              <a:gd name="adj1" fmla="val -52330"/>
              <a:gd name="adj2" fmla="val 82547"/>
              <a:gd name="adj3" fmla="val 16667"/>
            </a:avLst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R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为电阻值，</a:t>
            </a:r>
            <a:endParaRPr lang="en-US" altLang="zh-CN" sz="2000" dirty="0">
              <a:latin typeface="+mj-lt"/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单位：</a:t>
            </a:r>
            <a:r>
              <a:rPr lang="el-GR" altLang="zh-CN" sz="2000" dirty="0">
                <a:latin typeface="+mj-lt"/>
                <a:ea typeface="方正姚体" panose="02010601030101010101" pitchFamily="2" charset="-122"/>
              </a:rPr>
              <a:t>Ω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（欧姆）</a:t>
            </a:r>
            <a:endParaRPr lang="zh-CN" altLang="en-US" sz="2000" dirty="0">
              <a:latin typeface="+mj-lt"/>
              <a:ea typeface="方正姚体" panose="02010601030101010101" pitchFamily="2" charset="-122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4429125" y="776288"/>
            <a:ext cx="1438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endParaRPr kumimoji="1" lang="en-US" altLang="zh-CN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4787900" y="3211513"/>
            <a:ext cx="3384550" cy="2089150"/>
            <a:chOff x="3243" y="2023"/>
            <a:chExt cx="2132" cy="1316"/>
          </a:xfrm>
        </p:grpSpPr>
        <p:pic>
          <p:nvPicPr>
            <p:cNvPr id="19472" name="圆角矩形标注 1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43" y="2023"/>
              <a:ext cx="2132" cy="1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3" name="Text Box 19"/>
            <p:cNvSpPr txBox="1">
              <a:spLocks noChangeArrowheads="1"/>
            </p:cNvSpPr>
            <p:nvPr/>
          </p:nvSpPr>
          <p:spPr bwMode="auto">
            <a:xfrm>
              <a:off x="3420" y="2194"/>
              <a:ext cx="1864" cy="5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 anchor="ctr"/>
            <a:lstStyle/>
            <a:p>
              <a:pPr algn="l"/>
              <a:r>
                <a:rPr lang="zh-CN" altLang="en-US" sz="2000">
                  <a:ea typeface="方正姚体" panose="02010601030101010101" pitchFamily="2" charset="-122"/>
                </a:rPr>
                <a:t>从外部吸收功率（吸收能量），即，电阻元件始终消耗能量</a:t>
              </a:r>
              <a:endParaRPr lang="zh-CN" altLang="en-US" sz="2000">
                <a:ea typeface="方正姚体" panose="02010601030101010101" pitchFamily="2" charset="-122"/>
              </a:endParaRPr>
            </a:p>
          </p:txBody>
        </p:sp>
      </p:grpSp>
      <p:sp>
        <p:nvSpPr>
          <p:cNvPr id="18" name="圆角矩形标注 17"/>
          <p:cNvSpPr/>
          <p:nvPr/>
        </p:nvSpPr>
        <p:spPr bwMode="auto">
          <a:xfrm>
            <a:off x="4087072" y="4143383"/>
            <a:ext cx="3848170" cy="1285884"/>
          </a:xfrm>
          <a:prstGeom prst="wedgeRoundRectCallout">
            <a:avLst>
              <a:gd name="adj1" fmla="val 30911"/>
              <a:gd name="adj2" fmla="val 67535"/>
              <a:gd name="adj3" fmla="val 16667"/>
            </a:avLst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t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时刻的电压</a:t>
            </a: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u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，</a:t>
            </a:r>
            <a:endParaRPr lang="en-US" altLang="zh-CN" sz="2000" dirty="0">
              <a:latin typeface="+mj-lt"/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只与</a:t>
            </a: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t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时刻的电流</a:t>
            </a:r>
            <a:r>
              <a:rPr lang="en-US" altLang="zh-CN" sz="2000" dirty="0" err="1">
                <a:latin typeface="+mj-lt"/>
                <a:ea typeface="方正姚体" panose="02010601030101010101" pitchFamily="2" charset="-122"/>
              </a:rPr>
              <a:t>i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有关系，</a:t>
            </a:r>
            <a:endParaRPr lang="en-US" altLang="zh-CN" sz="2000" dirty="0">
              <a:latin typeface="+mj-lt"/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与</a:t>
            </a:r>
            <a:r>
              <a:rPr lang="en-US" altLang="zh-CN" sz="2000" dirty="0">
                <a:ea typeface="方正姚体" panose="02010601030101010101" pitchFamily="2" charset="-122"/>
              </a:rPr>
              <a:t>t</a:t>
            </a:r>
            <a:r>
              <a:rPr lang="zh-CN" altLang="en-US" sz="2000" dirty="0">
                <a:ea typeface="方正姚体" panose="02010601030101010101" pitchFamily="2" charset="-122"/>
              </a:rPr>
              <a:t>时刻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之前的电流没有关系。</a:t>
            </a:r>
            <a:endParaRPr lang="en-US" altLang="zh-CN" sz="2000" dirty="0">
              <a:latin typeface="+mj-lt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 build="p"/>
      <p:bldP spid="14" grpId="0" autoUpdateAnimBg="0"/>
      <p:bldP spid="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DD9DC-ED59-409B-AD8C-173371FF312E}" type="slidenum">
              <a:rPr lang="zh-CN" altLang="en-US"/>
            </a:fld>
            <a:endParaRPr lang="en-US" altLang="zh-CN"/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500063" y="3686175"/>
          <a:ext cx="3657600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BMP 图象" r:id="rId1" imgW="1838325" imgH="1343025" progId="PBrush">
                  <p:embed/>
                </p:oleObj>
              </mc:Choice>
              <mc:Fallback>
                <p:oleObj name="BMP 图象" r:id="rId1" imgW="1838325" imgH="1343025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686175"/>
                        <a:ext cx="3657600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762000" y="1643063"/>
          <a:ext cx="31242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BMP 图象" r:id="rId3" imgW="1428750" imgH="752475" progId="PBrush">
                  <p:embed/>
                </p:oleObj>
              </mc:Choice>
              <mc:Fallback>
                <p:oleObj name="BMP 图象" r:id="rId3" imgW="1428750" imgH="752475" progId="PBrush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43063"/>
                        <a:ext cx="31242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772400" cy="8001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2800" b="1" smtClean="0">
                <a:solidFill>
                  <a:srgbClr val="0000FF"/>
                </a:solidFill>
              </a:rPr>
              <a:t>4</a:t>
            </a:r>
            <a:r>
              <a:rPr lang="zh-CN" altLang="en-US" sz="2800" b="1" smtClean="0"/>
              <a:t>、线性时不变电导</a:t>
            </a:r>
            <a:r>
              <a:rPr lang="zh-CN" altLang="en-US" sz="2800" smtClean="0"/>
              <a:t>：</a:t>
            </a:r>
            <a:endParaRPr lang="zh-CN" altLang="en-US" sz="4000" smtClean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129088" y="1524000"/>
            <a:ext cx="4800600" cy="410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33"/>
                </a:solidFill>
                <a:ea typeface="楷体_GB2312" pitchFamily="49" charset="-122"/>
              </a:rPr>
              <a:t> 1</a:t>
            </a: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伏安关系为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i - u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平面过坐标原点的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一条直线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，斜率为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。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通过的电流与端电压符合欧姆定律，即： 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</a:t>
            </a:r>
            <a:r>
              <a:rPr kumimoji="1" lang="en-US" altLang="zh-CN">
                <a:ea typeface="楷体_GB2312" pitchFamily="49" charset="-122"/>
              </a:rPr>
              <a:t>u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或  </a:t>
            </a:r>
            <a:r>
              <a:rPr kumimoji="1" lang="en-US" altLang="zh-CN">
                <a:solidFill>
                  <a:srgbClr val="003300"/>
                </a:solidFill>
                <a:latin typeface="宋体" panose="02010600030101010101" pitchFamily="2" charset="-122"/>
              </a:rPr>
              <a:t>I= UG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（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电流、电压为关联参考方向）</a:t>
            </a:r>
            <a:endParaRPr kumimoji="1" lang="en-US" altLang="zh-CN">
              <a:solidFill>
                <a:srgbClr val="003300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3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具有双向性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:  </a:t>
            </a:r>
            <a:r>
              <a:rPr kumimoji="1" lang="zh-CN" altLang="en-US">
                <a:ea typeface="楷体_GB2312" pitchFamily="49" charset="-122"/>
              </a:rPr>
              <a:t>伏安特性对原点对称</a:t>
            </a:r>
            <a:endParaRPr kumimoji="1" lang="zh-CN" altLang="en-US"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4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耗能元件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: </a:t>
            </a:r>
            <a:r>
              <a:rPr kumimoji="1" lang="en-US" altLang="zh-CN" sz="2000">
                <a:ea typeface="楷体_GB2312" pitchFamily="49" charset="-122"/>
              </a:rPr>
              <a:t>p=ui=i</a:t>
            </a:r>
            <a:r>
              <a:rPr kumimoji="1" lang="en-US" altLang="zh-CN" sz="2000" baseline="30000">
                <a:ea typeface="楷体_GB2312" pitchFamily="49" charset="-122"/>
              </a:rPr>
              <a:t>2 </a:t>
            </a:r>
            <a:r>
              <a:rPr kumimoji="1" lang="en-US" altLang="zh-CN" sz="2000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/G</a:t>
            </a:r>
            <a:r>
              <a:rPr kumimoji="1" lang="en-US" altLang="zh-CN" sz="2000" baseline="30000">
                <a:ea typeface="楷体_GB2312" pitchFamily="49" charset="-122"/>
              </a:rPr>
              <a:t> </a:t>
            </a:r>
            <a:r>
              <a:rPr kumimoji="1" lang="en-US" altLang="zh-CN" sz="2000">
                <a:ea typeface="楷体_GB2312" pitchFamily="49" charset="-122"/>
              </a:rPr>
              <a:t>=u</a:t>
            </a:r>
            <a:r>
              <a:rPr kumimoji="1" lang="en-US" altLang="zh-CN" sz="2000" baseline="30000">
                <a:ea typeface="楷体_GB2312" pitchFamily="49" charset="-122"/>
              </a:rPr>
              <a:t>2</a:t>
            </a:r>
            <a:r>
              <a:rPr kumimoji="1" lang="en-US" altLang="zh-CN" sz="2000">
                <a:ea typeface="楷体_GB2312" pitchFamily="49" charset="-122"/>
              </a:rPr>
              <a:t>G&gt;0</a:t>
            </a: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660066"/>
                </a:solidFill>
                <a:ea typeface="楷体_GB2312" pitchFamily="49" charset="-122"/>
              </a:rPr>
              <a:t> 5</a:t>
            </a:r>
            <a:r>
              <a:rPr kumimoji="1" lang="zh-CN" altLang="en-US">
                <a:solidFill>
                  <a:srgbClr val="660066"/>
                </a:solidFill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无记忆元件：</a:t>
            </a:r>
            <a:r>
              <a:rPr kumimoji="1" lang="en-US" altLang="zh-CN">
                <a:solidFill>
                  <a:srgbClr val="00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i(t)= u(t)G</a:t>
            </a:r>
            <a:endParaRPr kumimoji="1" lang="en-US" altLang="zh-CN">
              <a:solidFill>
                <a:srgbClr val="00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642938" y="1214438"/>
            <a:ext cx="17859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电路符号：</a:t>
            </a:r>
            <a:endParaRPr kumimoji="1" lang="en-US" altLang="zh-CN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2582201" y="1071546"/>
            <a:ext cx="2552066" cy="714380"/>
          </a:xfrm>
          <a:prstGeom prst="wedgeRoundRectCallout">
            <a:avLst>
              <a:gd name="adj1" fmla="val -52330"/>
              <a:gd name="adj2" fmla="val 82547"/>
              <a:gd name="adj3" fmla="val 16667"/>
            </a:avLst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G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为电导值，</a:t>
            </a:r>
            <a:endParaRPr lang="en-US" altLang="zh-CN" sz="2000" dirty="0">
              <a:latin typeface="+mj-lt"/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单位：</a:t>
            </a:r>
            <a:r>
              <a:rPr lang="en-US" altLang="zh-CN" sz="2000" dirty="0">
                <a:latin typeface="+mj-lt"/>
                <a:ea typeface="方正姚体" panose="02010601030101010101" pitchFamily="2" charset="-122"/>
              </a:rPr>
              <a:t>S</a:t>
            </a:r>
            <a:r>
              <a:rPr lang="zh-CN" altLang="en-US" sz="2000" dirty="0">
                <a:latin typeface="+mj-lt"/>
                <a:ea typeface="方正姚体" panose="02010601030101010101" pitchFamily="2" charset="-122"/>
              </a:rPr>
              <a:t>（西门子）</a:t>
            </a:r>
            <a:endParaRPr lang="zh-CN" altLang="en-US" sz="2000" dirty="0">
              <a:latin typeface="+mj-lt"/>
              <a:ea typeface="方正姚体" panose="02010601030101010101" pitchFamily="2" charset="-122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4429125" y="1109663"/>
            <a:ext cx="3311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kumimoji="1"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（完全同于电阻）</a:t>
            </a:r>
            <a:endParaRPr kumimoji="1" lang="en-US" altLang="zh-CN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 build="p"/>
      <p:bldP spid="14" grpId="0"/>
      <p:bldP spid="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AA165-5DF6-4461-9806-BAF5159A2B97}" type="slidenum">
              <a:rPr lang="zh-CN" altLang="en-US"/>
            </a:fld>
            <a:endParaRPr lang="en-US" altLang="zh-CN"/>
          </a:p>
        </p:txBody>
      </p:sp>
      <p:sp>
        <p:nvSpPr>
          <p:cNvPr id="2151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261020"/>
            <a:ext cx="4595813" cy="6477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二、线性时不变电感元件：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28625" y="4757738"/>
            <a:ext cx="4643438" cy="1600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、定义：</a:t>
            </a:r>
            <a:endParaRPr kumimoji="1" lang="en-US" altLang="zh-CN" sz="280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</a:rPr>
              <a:t>韦安特性为</a:t>
            </a:r>
            <a:r>
              <a:rPr kumimoji="1" lang="zh-CN" altLang="en-US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</a:t>
            </a:r>
            <a:r>
              <a:rPr kumimoji="1" lang="en-US" altLang="zh-CN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-i</a:t>
            </a:r>
            <a:r>
              <a:rPr kumimoji="1" lang="zh-CN" altLang="en-US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平面一条过原点直线的二端元件。</a:t>
            </a:r>
            <a:endParaRPr kumimoji="1" lang="zh-CN" altLang="en-US" sz="2800">
              <a:solidFill>
                <a:srgbClr val="112B1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28625" y="1552575"/>
            <a:ext cx="182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990000"/>
                </a:solidFill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rgbClr val="990000"/>
                </a:solidFill>
                <a:ea typeface="楷体_GB2312" pitchFamily="49" charset="-122"/>
              </a:rPr>
              <a:t>、表示：</a:t>
            </a:r>
            <a:endParaRPr kumimoji="1"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5214938" y="1143000"/>
          <a:ext cx="22542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5" name="BMP 图象" r:id="rId1" imgW="1409700" imgH="1615440" progId="PBrush">
                  <p:embed/>
                </p:oleObj>
              </mc:Choice>
              <mc:Fallback>
                <p:oleObj name="BMP 图象" r:id="rId1" imgW="1409700" imgH="1615440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143000"/>
                        <a:ext cx="22542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5143500" y="4643438"/>
          <a:ext cx="3000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" name="BMP 图象" r:id="rId3" imgW="2606040" imgH="2202180" progId="PBrush">
                  <p:embed/>
                </p:oleObj>
              </mc:Choice>
              <mc:Fallback>
                <p:oleObj name="BMP 图象" r:id="rId3" imgW="2606040" imgH="2202180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643438"/>
                        <a:ext cx="300037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2305050" y="1585913"/>
          <a:ext cx="187483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7" name="BMP 图象" r:id="rId5" imgW="1874520" imgH="2186940" progId="PBrush">
                  <p:embed/>
                </p:oleObj>
              </mc:Choice>
              <mc:Fallback>
                <p:oleObj name="BMP 图象" r:id="rId5" imgW="1874520" imgH="218694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585913"/>
                        <a:ext cx="187483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076450" y="1890713"/>
            <a:ext cx="838200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+</a:t>
            </a:r>
            <a:endParaRPr kumimoji="1" lang="en-US" altLang="zh-CN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u(t)</a:t>
            </a:r>
            <a:endParaRPr kumimoji="1" lang="en-US" altLang="zh-CN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-</a:t>
            </a:r>
            <a:endParaRPr kumimoji="1" lang="en-US" altLang="zh-CN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305050" y="1357313"/>
            <a:ext cx="762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i(t)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3752850" y="1509713"/>
            <a:ext cx="533400" cy="2362200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2990850" y="1509713"/>
            <a:ext cx="533400" cy="2362200"/>
          </a:xfrm>
          <a:prstGeom prst="ellipse">
            <a:avLst/>
          </a:prstGeom>
          <a:noFill/>
          <a:ln w="25400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3524250" y="2424113"/>
            <a:ext cx="0" cy="533400"/>
          </a:xfrm>
          <a:prstGeom prst="line">
            <a:avLst/>
          </a:prstGeom>
          <a:noFill/>
          <a:ln w="25400" cap="sq">
            <a:solidFill>
              <a:srgbClr val="FF00FF"/>
            </a:solidFill>
            <a:round/>
            <a:headEnd type="none" w="sm" len="sm"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V="1">
            <a:off x="3752850" y="2424113"/>
            <a:ext cx="0" cy="533400"/>
          </a:xfrm>
          <a:prstGeom prst="line">
            <a:avLst/>
          </a:prstGeom>
          <a:noFill/>
          <a:ln w="25400" cap="sq">
            <a:solidFill>
              <a:srgbClr val="FF00FF"/>
            </a:solidFill>
            <a:round/>
            <a:headEnd type="none" w="sm" len="sm"/>
            <a:tailEnd type="triangle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786563" y="2357438"/>
            <a:ext cx="533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990000"/>
                </a:solidFill>
              </a:rPr>
              <a:t>L</a:t>
            </a:r>
            <a:endParaRPr kumimoji="1" lang="en-US" altLang="zh-CN">
              <a:solidFill>
                <a:srgbClr val="990000"/>
              </a:solidFill>
            </a:endParaRPr>
          </a:p>
        </p:txBody>
      </p:sp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857250" y="4094163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8" name="Equation" r:id="rId7" imgW="241300" imgH="203200" progId="Equation.DSMT4">
                  <p:embed/>
                </p:oleObj>
              </mc:Choice>
              <mc:Fallback>
                <p:oleObj name="Equation" r:id="rId7" imgW="2413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94163"/>
                        <a:ext cx="48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/>
        </p:nvGraphicFramePr>
        <p:xfrm>
          <a:off x="257175" y="4073525"/>
          <a:ext cx="45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9" name="Equation" r:id="rId9" imgW="228600" imgH="177800" progId="Equation.DSMT4">
                  <p:embed/>
                </p:oleObj>
              </mc:Choice>
              <mc:Fallback>
                <p:oleObj name="Equation" r:id="rId9" imgW="228600" imgH="177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4073525"/>
                        <a:ext cx="457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3"/>
          <p:cNvGraphicFramePr>
            <a:graphicFrameLocks noChangeAspect="1"/>
          </p:cNvGraphicFramePr>
          <p:nvPr/>
        </p:nvGraphicFramePr>
        <p:xfrm>
          <a:off x="1714500" y="4094163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11" imgW="571500" imgH="203200" progId="Equation.DSMT4">
                  <p:embed/>
                </p:oleObj>
              </mc:Choice>
              <mc:Fallback>
                <p:oleObj name="Equation" r:id="rId11" imgW="5715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94163"/>
                        <a:ext cx="114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5"/>
          <p:cNvGraphicFramePr>
            <a:graphicFrameLocks noChangeAspect="1"/>
          </p:cNvGraphicFramePr>
          <p:nvPr/>
        </p:nvGraphicFramePr>
        <p:xfrm>
          <a:off x="3205163" y="404336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043363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6"/>
          <p:cNvGraphicFramePr>
            <a:graphicFrameLocks noChangeAspect="1"/>
          </p:cNvGraphicFramePr>
          <p:nvPr/>
        </p:nvGraphicFramePr>
        <p:xfrm>
          <a:off x="4846638" y="4073525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Equation" r:id="rId15" imgW="469900" imgH="177800" progId="Equation.DSMT4">
                  <p:embed/>
                </p:oleObj>
              </mc:Choice>
              <mc:Fallback>
                <p:oleObj name="Equation" r:id="rId15" imgW="469900" imgH="177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4073525"/>
                        <a:ext cx="939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>
            <a:off x="1354138" y="4284663"/>
            <a:ext cx="360362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stealth" w="lg" len="lg"/>
          </a:ln>
        </p:spPr>
      </p:cxn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>
            <a:off x="2854325" y="4286250"/>
            <a:ext cx="36036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stealth" w="lg" len="lg"/>
          </a:ln>
        </p:spPr>
      </p:cxn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>
            <a:off x="4500563" y="4284663"/>
            <a:ext cx="360362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stealth" w="lg" len="lg"/>
          </a:ln>
        </p:spPr>
      </p:cxnSp>
      <p:sp>
        <p:nvSpPr>
          <p:cNvPr id="42" name="右箭头 41"/>
          <p:cNvSpPr/>
          <p:nvPr/>
        </p:nvSpPr>
        <p:spPr bwMode="auto">
          <a:xfrm>
            <a:off x="4429125" y="2571750"/>
            <a:ext cx="642938" cy="357188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>
            <a:off x="5783263" y="4284663"/>
            <a:ext cx="360362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stealth" w="lg" len="lg"/>
          </a:ln>
        </p:spPr>
      </p:cxnSp>
      <p:graphicFrame>
        <p:nvGraphicFramePr>
          <p:cNvPr id="44" name="Object 27"/>
          <p:cNvGraphicFramePr>
            <a:graphicFrameLocks noChangeAspect="1"/>
          </p:cNvGraphicFramePr>
          <p:nvPr/>
        </p:nvGraphicFramePr>
        <p:xfrm>
          <a:off x="6134100" y="3856038"/>
          <a:ext cx="2795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17" imgW="1396365" imgH="393700" progId="Equation.DSMT4">
                  <p:embed/>
                </p:oleObj>
              </mc:Choice>
              <mc:Fallback>
                <p:oleObj name="Equation" r:id="rId17" imgW="1396365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856038"/>
                        <a:ext cx="27955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圆角矩形标注 44"/>
          <p:cNvSpPr/>
          <p:nvPr/>
        </p:nvSpPr>
        <p:spPr bwMode="auto">
          <a:xfrm>
            <a:off x="5715008" y="142852"/>
            <a:ext cx="3000396" cy="1214446"/>
          </a:xfrm>
          <a:prstGeom prst="wedgeRoundRectCallout">
            <a:avLst>
              <a:gd name="adj1" fmla="val 1507"/>
              <a:gd name="adj2" fmla="val 144489"/>
              <a:gd name="adj3" fmla="val 16667"/>
            </a:avLst>
          </a:prstGeom>
          <a:blipFill>
            <a:blip r:embed="rId19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1</a:t>
            </a:r>
            <a:r>
              <a:rPr lang="zh-CN" altLang="en-US" sz="2000">
                <a:ea typeface="方正姚体" panose="02010601030101010101" pitchFamily="2" charset="-122"/>
              </a:rPr>
              <a:t>、电感元件；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2</a:t>
            </a:r>
            <a:r>
              <a:rPr lang="zh-CN" altLang="en-US" sz="2000">
                <a:ea typeface="方正姚体" panose="02010601030101010101" pitchFamily="2" charset="-122"/>
              </a:rPr>
              <a:t>、线性电感的韦安曲线的斜率；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3</a:t>
            </a:r>
            <a:r>
              <a:rPr lang="zh-CN" altLang="en-US" sz="2000">
                <a:ea typeface="方正姚体" panose="02010601030101010101" pitchFamily="2" charset="-122"/>
              </a:rPr>
              <a:t>、电感器的电感值。</a:t>
            </a:r>
            <a:endParaRPr lang="zh-CN" altLang="en-US" sz="2000">
              <a:ea typeface="方正姚体" panose="02010601030101010101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357688" y="1857375"/>
            <a:ext cx="78581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电路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符号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75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 build="p"/>
      <p:bldP spid="74758" grpId="0" autoUpdateAnimBg="0" build="p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utoUpdateAnimBg="0" build="p"/>
      <p:bldP spid="42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EEB47-5AAF-4C67-B957-D6954BA3A4B9}" type="slidenum">
              <a:rPr lang="zh-CN" altLang="en-US"/>
            </a:fld>
            <a:endParaRPr lang="en-US" altLang="zh-CN"/>
          </a:p>
        </p:txBody>
      </p:sp>
      <p:sp>
        <p:nvSpPr>
          <p:cNvPr id="22531" name="标题 1"/>
          <p:cNvSpPr>
            <a:spLocks noGrp="1"/>
          </p:cNvSpPr>
          <p:nvPr>
            <p:ph type="title" idx="4294967295"/>
          </p:nvPr>
        </p:nvSpPr>
        <p:spPr>
          <a:xfrm>
            <a:off x="827088" y="342900"/>
            <a:ext cx="2090737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、特性：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00113" y="2197100"/>
            <a:ext cx="22320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）伏安特性：</a:t>
            </a:r>
            <a:endParaRPr lang="zh-CN" altLang="en-US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0113" y="1550988"/>
            <a:ext cx="426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）韦安特性：</a:t>
            </a:r>
            <a:r>
              <a:rPr lang="en-US" altLang="zh-CN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(t)=Li(t)</a:t>
            </a:r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24172" y="3286124"/>
            <a:ext cx="3505200" cy="461665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参考方向关联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757488" y="2214563"/>
          <a:ext cx="4833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" imgW="1384300" imgH="393700" progId="">
                  <p:embed/>
                </p:oleObj>
              </mc:Choice>
              <mc:Fallback>
                <p:oleObj name="Equation" r:id="rId1" imgW="1384300" imgH="3937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214563"/>
                        <a:ext cx="483393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328988" y="6038850"/>
            <a:ext cx="1571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动态元件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900480" y="4214818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51113" y="3752850"/>
            <a:ext cx="3749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伏安关系为微积分方程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5588" y="4538663"/>
            <a:ext cx="62865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变化的电流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i(t)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才能产生感应电压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u(t)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8263" y="5324475"/>
            <a:ext cx="7337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电流必须是动态变化的，否则电感器失去意义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3900480" y="5000636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21" name="下箭头 20"/>
          <p:cNvSpPr/>
          <p:nvPr/>
        </p:nvSpPr>
        <p:spPr bwMode="auto">
          <a:xfrm>
            <a:off x="3900480" y="5715016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 build="p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F4330-7219-4597-B386-0905CF938A2F}" type="slidenum">
              <a:rPr lang="zh-CN" altLang="en-US"/>
            </a:fld>
            <a:endParaRPr lang="en-US" altLang="zh-CN" dirty="0"/>
          </a:p>
        </p:txBody>
      </p:sp>
      <p:sp>
        <p:nvSpPr>
          <p:cNvPr id="37890" name="灯片编号占位符 5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4A84D2D0-1E6F-4FAD-AB2F-7903B4546DAD}" type="slidenum">
              <a:rPr lang="en-US" altLang="zh-CN" sz="1400" b="0"/>
            </a:fld>
            <a:endParaRPr lang="en-US" altLang="zh-CN" sz="1400" b="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43800" cy="130175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5400" b="1" dirty="0" smtClean="0">
                <a:solidFill>
                  <a:srgbClr val="0000FF"/>
                </a:solidFill>
              </a:rPr>
              <a:t>             </a:t>
            </a:r>
            <a:r>
              <a:rPr lang="zh-CN" altLang="en-US" sz="5400" b="1" smtClean="0">
                <a:solidFill>
                  <a:srgbClr val="0000FF"/>
                </a:solidFill>
              </a:rPr>
              <a:t>绪     论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153400" cy="4114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600" b="1" dirty="0" smtClean="0">
                <a:solidFill>
                  <a:schemeClr val="tx2"/>
                </a:solidFill>
              </a:rPr>
              <a:t>课程简况：</a:t>
            </a:r>
            <a:endParaRPr lang="zh-CN" altLang="en-US" sz="36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660033"/>
                </a:solidFill>
                <a:ea typeface="楷体_GB2312" pitchFamily="49" charset="-122"/>
              </a:rPr>
              <a:t>                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课程地位、研究内容、教学要求</a:t>
            </a:r>
            <a:endParaRPr lang="zh-CN" altLang="en-US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600" b="1" dirty="0" smtClean="0">
                <a:solidFill>
                  <a:schemeClr val="tx2"/>
                </a:solidFill>
              </a:rPr>
              <a:t>课程特点：</a:t>
            </a:r>
            <a:endParaRPr lang="zh-CN" altLang="en-US" sz="36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660033"/>
                </a:solidFill>
                <a:ea typeface="楷体_GB2312" pitchFamily="49" charset="-122"/>
              </a:rPr>
              <a:t>               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理论严谨、内容丰富、系统性强</a:t>
            </a:r>
            <a:endParaRPr lang="zh-CN" altLang="en-US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3600" b="1" dirty="0" smtClean="0">
                <a:solidFill>
                  <a:schemeClr val="tx2"/>
                </a:solidFill>
              </a:rPr>
              <a:t>课程安排：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理论授课：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实验学时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（单独安排）</a:t>
            </a:r>
            <a:endParaRPr lang="zh-CN" altLang="en-US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7893" name="Picture 4" descr="PE01561_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400" y="0"/>
            <a:ext cx="2590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18FC6-0F1F-4FD1-8BF1-2947BC3D310C}" type="slidenum">
              <a:rPr lang="zh-CN" altLang="en-US"/>
            </a:fld>
            <a:endParaRPr lang="en-US" altLang="zh-CN"/>
          </a:p>
        </p:txBody>
      </p:sp>
      <p:sp>
        <p:nvSpPr>
          <p:cNvPr id="23556" name="标题 1"/>
          <p:cNvSpPr>
            <a:spLocks noGrp="1"/>
          </p:cNvSpPr>
          <p:nvPr>
            <p:ph type="title" idx="4294967295"/>
          </p:nvPr>
        </p:nvSpPr>
        <p:spPr>
          <a:xfrm>
            <a:off x="684213" y="342900"/>
            <a:ext cx="2805112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、特性（续）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B8D327BD-F29C-4854-88AA-C314E1C93ADC}" type="slidenum">
              <a:rPr lang="en-US" altLang="zh-CN" sz="1400" b="0"/>
            </a:fld>
            <a:endParaRPr lang="en-US" altLang="zh-CN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6600" y="1500188"/>
            <a:ext cx="2898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）记忆元件：</a:t>
            </a:r>
            <a:endParaRPr lang="zh-CN" altLang="en-US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59100" y="1876425"/>
          <a:ext cx="29225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1" imgW="1079500" imgH="330200" progId="">
                  <p:embed/>
                </p:oleObj>
              </mc:Choice>
              <mc:Fallback>
                <p:oleObj name="公式" r:id="rId1" imgW="1079500" imgH="330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876425"/>
                        <a:ext cx="292258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254138" y="3033710"/>
            <a:ext cx="10207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由：</a:t>
            </a:r>
            <a:r>
              <a:rPr lang="en-US" altLang="en-US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660663" y="3330572"/>
          <a:ext cx="36972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公式" r:id="rId3" imgW="35763200" imgH="10566400" progId="">
                  <p:embed/>
                </p:oleObj>
              </mc:Choice>
              <mc:Fallback>
                <p:oleObj name="公式" r:id="rId3" imgW="35763200" imgH="1056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63" y="3330572"/>
                        <a:ext cx="369728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81000" y="4714884"/>
            <a:ext cx="8305800" cy="1200329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 w="9525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意义：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电感在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时刻电流不仅与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时刻电压有关，且与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时刻之前的电压有关，因此它是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记忆元件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，即，以电流的形式把电压记忆起来。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36750" y="3033710"/>
            <a:ext cx="1014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i</a:t>
            </a:r>
            <a:r>
              <a:rPr lang="en-US" altLang="en-US">
                <a:ea typeface="楷体_GB2312" pitchFamily="49" charset="-122"/>
              </a:rPr>
              <a:t>=</a:t>
            </a:r>
            <a:r>
              <a:rPr lang="en-US" altLang="en-US">
                <a:ea typeface="楷体_GB2312" pitchFamily="49" charset="-122"/>
                <a:sym typeface="Symbol" panose="05050102010706020507" pitchFamily="18" charset="2"/>
              </a:rPr>
              <a:t></a:t>
            </a:r>
            <a:r>
              <a:rPr lang="en-US" altLang="en-US">
                <a:ea typeface="楷体_GB2312" pitchFamily="49" charset="-122"/>
              </a:rPr>
              <a:t>/L</a:t>
            </a:r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97200" y="3000372"/>
            <a:ext cx="11874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，得：</a:t>
            </a:r>
            <a:r>
              <a:rPr lang="en-US" altLang="en-US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573" name="Group 21"/>
          <p:cNvGrpSpPr/>
          <p:nvPr/>
        </p:nvGrpSpPr>
        <p:grpSpPr bwMode="auto">
          <a:xfrm>
            <a:off x="3635375" y="836613"/>
            <a:ext cx="4103688" cy="792162"/>
            <a:chOff x="2290" y="527"/>
            <a:chExt cx="2585" cy="499"/>
          </a:xfrm>
        </p:grpSpPr>
        <p:sp>
          <p:nvSpPr>
            <p:cNvPr id="23569" name="AutoShape 11"/>
            <p:cNvSpPr>
              <a:spLocks noChangeArrowheads="1"/>
            </p:cNvSpPr>
            <p:nvPr/>
          </p:nvSpPr>
          <p:spPr bwMode="auto">
            <a:xfrm>
              <a:off x="2290" y="527"/>
              <a:ext cx="2585" cy="499"/>
            </a:xfrm>
            <a:prstGeom prst="cloudCallout">
              <a:avLst>
                <a:gd name="adj1" fmla="val -72551"/>
                <a:gd name="adj2" fmla="val 52204"/>
              </a:avLst>
            </a:prstGeom>
            <a:gradFill rotWithShape="0">
              <a:gsLst>
                <a:gs pos="0">
                  <a:srgbClr val="FBEAC7"/>
                </a:gs>
                <a:gs pos="9000">
                  <a:srgbClr val="FEE7F2"/>
                </a:gs>
                <a:gs pos="17999">
                  <a:srgbClr val="FAC77D"/>
                </a:gs>
                <a:gs pos="30499">
                  <a:srgbClr val="FBA97D"/>
                </a:gs>
                <a:gs pos="41000">
                  <a:srgbClr val="FBD49C"/>
                </a:gs>
                <a:gs pos="50000">
                  <a:srgbClr val="FEE7F2"/>
                </a:gs>
                <a:gs pos="59000">
                  <a:srgbClr val="FBD49C"/>
                </a:gs>
                <a:gs pos="69501">
                  <a:srgbClr val="FBA97D"/>
                </a:gs>
                <a:gs pos="82001">
                  <a:srgbClr val="FAC77D"/>
                </a:gs>
                <a:gs pos="91000">
                  <a:srgbClr val="FEE7F2"/>
                </a:gs>
                <a:gs pos="100000">
                  <a:srgbClr val="FBEAC7"/>
                </a:gs>
              </a:gsLst>
              <a:lin ang="18900000" scaled="1"/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570" name="TextBox 54"/>
            <p:cNvSpPr txBox="1">
              <a:spLocks noChangeArrowheads="1"/>
            </p:cNvSpPr>
            <p:nvPr/>
          </p:nvSpPr>
          <p:spPr bwMode="auto">
            <a:xfrm>
              <a:off x="2581" y="615"/>
              <a:ext cx="218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 从电流表达式进行分析</a:t>
              </a:r>
              <a:r>
                <a:rPr lang="en-US" altLang="zh-CN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……</a:t>
              </a:r>
              <a:endParaRPr lang="en-US" altLang="zh-CN" sz="2000">
                <a:solidFill>
                  <a:schemeClr val="tx2"/>
                </a:solidFill>
                <a:ea typeface="方正姚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 build="p"/>
      <p:bldP spid="9" grpId="0" autoUpdateAnimBg="0" build="p"/>
      <p:bldP spid="12" grpId="0"/>
      <p:bldP spid="13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84746-BC49-4521-8C79-BFE753A7F35F}" type="slidenum">
              <a:rPr lang="zh-CN" altLang="en-US"/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384300" y="2582863"/>
          <a:ext cx="73294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公式" r:id="rId1" imgW="2006600" imgH="228600" progId="">
                  <p:embed/>
                </p:oleObj>
              </mc:Choice>
              <mc:Fallback>
                <p:oleObj name="公式" r:id="rId1" imgW="2006600" imgH="228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82863"/>
                        <a:ext cx="73294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500" y="3462338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所以：</a:t>
            </a:r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500188" y="3124200"/>
          <a:ext cx="635793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公式" r:id="rId3" imgW="45516800" imgH="10566400" progId="">
                  <p:embed/>
                </p:oleObj>
              </mc:Choice>
              <mc:Fallback>
                <p:oleObj name="公式" r:id="rId3" imgW="45516800" imgH="1056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124200"/>
                        <a:ext cx="6357937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" y="4076700"/>
            <a:ext cx="8267700" cy="2319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 明：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电流增大时，电感储存的磁场能量增加，吸收能量；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电流减小时，电感储存能量减小，此时电感释放能量，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但不会释放出比吸收的能量更多的能量；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因此，它是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无源元件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，也是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储能元件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2725738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因为：</a:t>
            </a:r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2300" y="1557338"/>
            <a:ext cx="416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）无源元件、储能元件：</a:t>
            </a:r>
            <a:endParaRPr lang="zh-CN" altLang="en-US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5" name="标题 1"/>
          <p:cNvSpPr>
            <a:spLocks noGrp="1"/>
          </p:cNvSpPr>
          <p:nvPr>
            <p:ph type="title" idx="4294967295"/>
          </p:nvPr>
        </p:nvSpPr>
        <p:spPr>
          <a:xfrm>
            <a:off x="552450" y="395288"/>
            <a:ext cx="2805113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、特性（续）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2938" y="2162175"/>
            <a:ext cx="4937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假设电感电流从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960032"/>
                </a:solidFill>
              </a:rPr>
              <a:t> </a:t>
            </a:r>
            <a:r>
              <a:rPr lang="zh-CN" altLang="en-US"/>
              <a:t>变化到 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4592" name="Group 16"/>
          <p:cNvGrpSpPr/>
          <p:nvPr/>
        </p:nvGrpSpPr>
        <p:grpSpPr bwMode="auto">
          <a:xfrm>
            <a:off x="4213225" y="692150"/>
            <a:ext cx="4103688" cy="792163"/>
            <a:chOff x="2654" y="436"/>
            <a:chExt cx="2585" cy="499"/>
          </a:xfrm>
        </p:grpSpPr>
        <p:sp>
          <p:nvSpPr>
            <p:cNvPr id="24588" name="AutoShape 11"/>
            <p:cNvSpPr>
              <a:spLocks noChangeArrowheads="1"/>
            </p:cNvSpPr>
            <p:nvPr/>
          </p:nvSpPr>
          <p:spPr bwMode="auto">
            <a:xfrm>
              <a:off x="2654" y="436"/>
              <a:ext cx="2585" cy="499"/>
            </a:xfrm>
            <a:prstGeom prst="cloudCallout">
              <a:avLst>
                <a:gd name="adj1" fmla="val -84931"/>
                <a:gd name="adj2" fmla="val 66634"/>
              </a:avLst>
            </a:prstGeom>
            <a:gradFill rotWithShape="0">
              <a:gsLst>
                <a:gs pos="0">
                  <a:srgbClr val="FBEAC7"/>
                </a:gs>
                <a:gs pos="9000">
                  <a:srgbClr val="FEE7F2"/>
                </a:gs>
                <a:gs pos="17999">
                  <a:srgbClr val="FAC77D"/>
                </a:gs>
                <a:gs pos="30499">
                  <a:srgbClr val="FBA97D"/>
                </a:gs>
                <a:gs pos="41000">
                  <a:srgbClr val="FBD49C"/>
                </a:gs>
                <a:gs pos="50000">
                  <a:srgbClr val="FEE7F2"/>
                </a:gs>
                <a:gs pos="59000">
                  <a:srgbClr val="FBD49C"/>
                </a:gs>
                <a:gs pos="69501">
                  <a:srgbClr val="FBA97D"/>
                </a:gs>
                <a:gs pos="82001">
                  <a:srgbClr val="FAC77D"/>
                </a:gs>
                <a:gs pos="91000">
                  <a:srgbClr val="FEE7F2"/>
                </a:gs>
                <a:gs pos="100000">
                  <a:srgbClr val="FBEAC7"/>
                </a:gs>
              </a:gsLst>
              <a:lin ang="18900000" scaled="1"/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89" name="TextBox 54"/>
            <p:cNvSpPr txBox="1">
              <a:spLocks noChangeArrowheads="1"/>
            </p:cNvSpPr>
            <p:nvPr/>
          </p:nvSpPr>
          <p:spPr bwMode="auto">
            <a:xfrm>
              <a:off x="2945" y="524"/>
              <a:ext cx="218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 从磁场能量进行分析</a:t>
              </a:r>
              <a:r>
                <a:rPr lang="en-US" altLang="zh-CN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……</a:t>
              </a:r>
              <a:endParaRPr lang="en-US" altLang="zh-CN" sz="2000">
                <a:solidFill>
                  <a:schemeClr val="tx2"/>
                </a:solidFill>
                <a:ea typeface="方正姚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9" grpId="0" autoUpdateAnimBg="0" build="p"/>
      <p:bldP spid="10" grpId="0" autoUpdateAnimBg="0" build="p"/>
      <p:bldP spid="11" grpId="0" autoUpdateAnimBg="0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50B12-4A22-4D2D-9F34-553A894A0D2D}" type="slidenum">
              <a:rPr lang="zh-CN" altLang="en-US"/>
            </a:fld>
            <a:endParaRPr lang="en-US" altLang="zh-CN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599113" y="4357688"/>
          <a:ext cx="29733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BMP 图象" r:id="rId1" imgW="2286000" imgH="1819275" progId="PBrush">
                  <p:embed/>
                </p:oleObj>
              </mc:Choice>
              <mc:Fallback>
                <p:oleObj name="BMP 图象" r:id="rId1" imgW="2286000" imgH="18192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4357688"/>
                        <a:ext cx="29733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Line 3"/>
          <p:cNvSpPr>
            <a:spLocks noChangeShapeType="1"/>
          </p:cNvSpPr>
          <p:nvPr/>
        </p:nvSpPr>
        <p:spPr bwMode="auto">
          <a:xfrm flipV="1">
            <a:off x="5929313" y="4357688"/>
            <a:ext cx="2286000" cy="2143125"/>
          </a:xfrm>
          <a:prstGeom prst="line">
            <a:avLst/>
          </a:prstGeom>
          <a:noFill/>
          <a:ln w="508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-27384"/>
            <a:ext cx="4752528" cy="962025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三、线性时不变电容元件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8625" y="5046663"/>
            <a:ext cx="4929188" cy="954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、定义：</a:t>
            </a:r>
            <a:r>
              <a:rPr kumimoji="1" lang="zh-CN" altLang="en-US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</a:rPr>
              <a:t>库伏特性为</a:t>
            </a:r>
            <a:r>
              <a:rPr kumimoji="1" lang="en-US" altLang="zh-CN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en-US" altLang="zh-CN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-u</a:t>
            </a:r>
            <a:r>
              <a:rPr kumimoji="1" lang="zh-CN" altLang="en-US" sz="2800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平面一条过原点直线的二端元件。</a:t>
            </a:r>
            <a:endParaRPr kumimoji="1" lang="zh-CN" altLang="en-US" sz="2800">
              <a:solidFill>
                <a:srgbClr val="112B1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00063" y="1143000"/>
            <a:ext cx="18288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990000"/>
                </a:solidFill>
              </a:rPr>
              <a:t>1</a:t>
            </a:r>
            <a:r>
              <a:rPr kumimoji="1" lang="zh-CN" altLang="en-US" sz="2800">
                <a:solidFill>
                  <a:srgbClr val="990000"/>
                </a:solidFill>
                <a:ea typeface="楷体_GB2312" pitchFamily="49" charset="-122"/>
              </a:rPr>
              <a:t>、表示：</a:t>
            </a:r>
            <a:endParaRPr kumimoji="1" lang="zh-CN" altLang="en-US" sz="2800">
              <a:solidFill>
                <a:srgbClr val="990000"/>
              </a:solidFill>
              <a:ea typeface="楷体_GB2312" pitchFamily="49" charset="-122"/>
            </a:endParaRPr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4357688" y="1643063"/>
          <a:ext cx="239712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BMP 图象" r:id="rId3" imgW="1569720" imgH="2232660" progId="PBrush">
                  <p:embed/>
                </p:oleObj>
              </mc:Choice>
              <mc:Fallback>
                <p:oleObj name="BMP 图象" r:id="rId3" imgW="1569720" imgH="2232660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643063"/>
                        <a:ext cx="2397125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719138" y="1643063"/>
          <a:ext cx="210185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位图图像" r:id="rId5" imgW="1619250" imgH="1876425" progId="PBrush">
                  <p:embed/>
                </p:oleObj>
              </mc:Choice>
              <mc:Fallback>
                <p:oleObj name="位图图像" r:id="rId5" imgW="1619250" imgH="1876425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643063"/>
                        <a:ext cx="210185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728913" y="1643063"/>
            <a:ext cx="771525" cy="2471737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ts val="500"/>
              </a:spcBef>
            </a:pPr>
            <a:r>
              <a:rPr kumimoji="1"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 </a:t>
            </a:r>
            <a:endParaRPr kumimoji="1" lang="en-US" altLang="zh-CN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l">
              <a:lnSpc>
                <a:spcPct val="90000"/>
              </a:lnSpc>
              <a:spcBef>
                <a:spcPts val="2000"/>
              </a:spcBef>
            </a:pPr>
            <a:r>
              <a:rPr kumimoji="1" lang="en-US" altLang="zh-CN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endParaRPr kumimoji="1" lang="en-US" altLang="zh-CN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500"/>
              </a:spcBef>
            </a:pPr>
            <a:r>
              <a:rPr kumimoji="1" lang="en-US" altLang="zh-CN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q(t)</a:t>
            </a:r>
            <a:endParaRPr kumimoji="1" lang="en-US" altLang="zh-CN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90000"/>
              </a:lnSpc>
              <a:spcBef>
                <a:spcPts val="500"/>
              </a:spcBef>
            </a:pPr>
            <a:r>
              <a:rPr kumimoji="1" lang="en-US" altLang="zh-CN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endParaRPr kumimoji="1" lang="en-US" altLang="zh-CN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90000"/>
              </a:lnSpc>
            </a:pPr>
            <a:endParaRPr kumimoji="1" lang="en-US" altLang="zh-CN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90000"/>
              </a:lnSpc>
            </a:pPr>
            <a:endParaRPr kumimoji="1" lang="en-US" altLang="zh-CN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500" y="4214813"/>
            <a:ext cx="15716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q(t)=Cu(t)</a:t>
            </a:r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57438" y="4214813"/>
            <a:ext cx="3214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i(t)=dq(t)/dt=Cdu(t)/dt</a:t>
            </a:r>
            <a:endParaRPr lang="zh-CN" altLang="en-US"/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2068513" y="4498975"/>
            <a:ext cx="360362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tailEnd type="stealth" w="lg" len="lg"/>
          </a:ln>
        </p:spPr>
      </p:cxnSp>
      <p:sp>
        <p:nvSpPr>
          <p:cNvPr id="21" name="右箭头 20"/>
          <p:cNvSpPr/>
          <p:nvPr/>
        </p:nvSpPr>
        <p:spPr bwMode="auto">
          <a:xfrm>
            <a:off x="3643313" y="3071813"/>
            <a:ext cx="642937" cy="357187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71875" y="2357438"/>
            <a:ext cx="78581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电路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符号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圆角矩形标注 22"/>
          <p:cNvSpPr/>
          <p:nvPr/>
        </p:nvSpPr>
        <p:spPr bwMode="auto">
          <a:xfrm>
            <a:off x="5143504" y="428604"/>
            <a:ext cx="3000396" cy="1214446"/>
          </a:xfrm>
          <a:prstGeom prst="wedgeRoundRectCallout">
            <a:avLst>
              <a:gd name="adj1" fmla="val 237"/>
              <a:gd name="adj2" fmla="val 151809"/>
              <a:gd name="adj3" fmla="val 16667"/>
            </a:avLst>
          </a:prstGeom>
          <a:blipFill>
            <a:blip r:embed="rId7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1</a:t>
            </a:r>
            <a:r>
              <a:rPr lang="zh-CN" altLang="en-US" sz="2000">
                <a:ea typeface="方正姚体" panose="02010601030101010101" pitchFamily="2" charset="-122"/>
              </a:rPr>
              <a:t>、电容元件；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2</a:t>
            </a:r>
            <a:r>
              <a:rPr lang="zh-CN" altLang="en-US" sz="2000">
                <a:ea typeface="方正姚体" panose="02010601030101010101" pitchFamily="2" charset="-122"/>
              </a:rPr>
              <a:t>、线性电容的库伏曲线的斜率；</a:t>
            </a:r>
            <a:endParaRPr lang="en-US" altLang="zh-CN" sz="2000">
              <a:ea typeface="方正姚体" panose="02010601030101010101" pitchFamily="2" charset="-122"/>
            </a:endParaRPr>
          </a:p>
          <a:p>
            <a:pPr algn="l">
              <a:defRPr/>
            </a:pPr>
            <a:r>
              <a:rPr lang="en-US" altLang="zh-CN" sz="2000">
                <a:ea typeface="方正姚体" panose="02010601030101010101" pitchFamily="2" charset="-122"/>
              </a:rPr>
              <a:t>3</a:t>
            </a:r>
            <a:r>
              <a:rPr lang="zh-CN" altLang="en-US" sz="2000">
                <a:ea typeface="方正姚体" panose="02010601030101010101" pitchFamily="2" charset="-122"/>
              </a:rPr>
              <a:t>、电容器的电容值。</a:t>
            </a:r>
            <a:endParaRPr lang="zh-CN" altLang="en-US" sz="2000"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82" grpId="0" autoUpdateAnimBg="0" build="p"/>
      <p:bldP spid="75783" grpId="0" autoUpdateAnimBg="0" build="p"/>
      <p:bldP spid="17" grpId="0" animBg="1" autoUpdateAnimBg="0"/>
      <p:bldP spid="18" grpId="0"/>
      <p:bldP spid="19" grpId="0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A6669-A5C1-4AE5-8C87-1A2DD9BA9554}" type="slidenum">
              <a:rPr lang="zh-CN" altLang="en-US"/>
            </a:fld>
            <a:endParaRPr lang="en-US" altLang="zh-CN"/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7329488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endParaRPr lang="en-US" altLang="zh-CN" sz="1400" b="0"/>
          </a:p>
        </p:txBody>
      </p:sp>
      <p:sp>
        <p:nvSpPr>
          <p:cNvPr id="26628" name="标题 1"/>
          <p:cNvSpPr>
            <a:spLocks noGrp="1"/>
          </p:cNvSpPr>
          <p:nvPr>
            <p:ph type="title" idx="4294967295"/>
          </p:nvPr>
        </p:nvSpPr>
        <p:spPr>
          <a:xfrm>
            <a:off x="827088" y="342900"/>
            <a:ext cx="2090737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、特性：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00113" y="2197100"/>
            <a:ext cx="25193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）伏安特性：</a:t>
            </a:r>
            <a:endParaRPr lang="zh-CN" altLang="en-US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0113" y="1550988"/>
            <a:ext cx="426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库伏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特性：</a:t>
            </a:r>
            <a:r>
              <a:rPr lang="en-US" altLang="zh-CN">
                <a:solidFill>
                  <a:srgbClr val="112B1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q(t)=Cu(t)</a:t>
            </a:r>
            <a:endParaRPr lang="zh-CN" altLang="en-US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32" name="Text Box 9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71763" y="3133725"/>
            <a:ext cx="3810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724525" y="2781300"/>
            <a:ext cx="3527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参考方向关联）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28988" y="6038850"/>
            <a:ext cx="1571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动态元件</a:t>
            </a:r>
            <a:endParaRPr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3900480" y="4214818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17800" y="3752850"/>
            <a:ext cx="35829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伏安关系为微分方程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28800" y="4538663"/>
            <a:ext cx="54070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变化的电压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u(t)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才能产生电流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i(t)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38263" y="5324475"/>
            <a:ext cx="6762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电压必须是动态变化的，否则电容器失去意义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900480" y="5000636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 bwMode="auto">
          <a:xfrm>
            <a:off x="3900480" y="5715016"/>
            <a:ext cx="428627" cy="42862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lIns="92075" tIns="46038" rIns="92075" bIns="46038" anchor="ctr"/>
          <a:lstStyle/>
          <a:p>
            <a:pPr algn="l">
              <a:defRPr/>
            </a:pPr>
            <a:endParaRPr lang="zh-CN" alt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908175" y="2565400"/>
          <a:ext cx="39671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2" imgW="1358265" imgH="393700" progId="">
                  <p:embed/>
                </p:oleObj>
              </mc:Choice>
              <mc:Fallback>
                <p:oleObj name="Equation" r:id="rId2" imgW="1358265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65400"/>
                        <a:ext cx="39671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 build="p"/>
      <p:bldP spid="26633" grpId="0"/>
      <p:bldP spid="11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F1299-71A4-4726-94B4-9D87734187C5}" type="slidenum">
              <a:rPr lang="zh-CN" altLang="en-US"/>
            </a:fld>
            <a:endParaRPr lang="en-US" altLang="zh-CN"/>
          </a:p>
        </p:txBody>
      </p:sp>
      <p:sp>
        <p:nvSpPr>
          <p:cNvPr id="27652" name="标题 1"/>
          <p:cNvSpPr>
            <a:spLocks noGrp="1"/>
          </p:cNvSpPr>
          <p:nvPr>
            <p:ph type="title" idx="4294967295"/>
          </p:nvPr>
        </p:nvSpPr>
        <p:spPr>
          <a:xfrm>
            <a:off x="755650" y="342900"/>
            <a:ext cx="2805113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、特性（续）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2715B308-4750-482D-A63F-27E2F261B4E4}" type="slidenum">
              <a:rPr lang="en-US" altLang="zh-CN" sz="1400" b="0"/>
            </a:fld>
            <a:endParaRPr lang="en-US" altLang="zh-CN" sz="1400" b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98488" y="3676652"/>
            <a:ext cx="8048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由：</a:t>
            </a:r>
            <a:r>
              <a:rPr lang="en-US" altLang="en-US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81000" y="5007718"/>
            <a:ext cx="8305800" cy="1200329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9525">
            <a:noFill/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意义：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电容在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时刻电压不仅与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时刻电流有关，且与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t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时刻之前的电流有关，因此它是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记忆元件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，即，以电压的形式把电流记忆起来。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90638" y="3676652"/>
            <a:ext cx="10017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u=q/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241550" y="3643314"/>
            <a:ext cx="11874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，得：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124200" y="2322511"/>
          <a:ext cx="2590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公式" r:id="rId2" imgW="862965" imgH="330200" progId="">
                  <p:embed/>
                </p:oleObj>
              </mc:Choice>
              <mc:Fallback>
                <p:oleObj name="公式" r:id="rId2" imgW="862965" imgH="330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22511"/>
                        <a:ext cx="25908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787650" y="3900489"/>
          <a:ext cx="35702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公式" r:id="rId4" imgW="36169600" imgH="10566400" progId="">
                  <p:embed/>
                </p:oleObj>
              </mc:Choice>
              <mc:Fallback>
                <p:oleObj name="公式" r:id="rId4" imgW="36169600" imgH="10566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900489"/>
                        <a:ext cx="357028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6600" y="2251074"/>
            <a:ext cx="2898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）记忆元件：</a:t>
            </a:r>
            <a:endParaRPr lang="zh-CN" altLang="en-US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21"/>
          <p:cNvGrpSpPr/>
          <p:nvPr/>
        </p:nvGrpSpPr>
        <p:grpSpPr bwMode="auto">
          <a:xfrm>
            <a:off x="3779838" y="1300161"/>
            <a:ext cx="4103687" cy="792163"/>
            <a:chOff x="2381" y="346"/>
            <a:chExt cx="2585" cy="499"/>
          </a:xfrm>
        </p:grpSpPr>
        <p:sp>
          <p:nvSpPr>
            <p:cNvPr id="27665" name="AutoShape 11"/>
            <p:cNvSpPr>
              <a:spLocks noChangeArrowheads="1"/>
            </p:cNvSpPr>
            <p:nvPr/>
          </p:nvSpPr>
          <p:spPr bwMode="auto">
            <a:xfrm>
              <a:off x="2381" y="346"/>
              <a:ext cx="2585" cy="499"/>
            </a:xfrm>
            <a:prstGeom prst="cloudCallout">
              <a:avLst>
                <a:gd name="adj1" fmla="val -78435"/>
                <a:gd name="adj2" fmla="val 85870"/>
              </a:avLst>
            </a:prstGeom>
            <a:gradFill rotWithShape="0">
              <a:gsLst>
                <a:gs pos="0">
                  <a:srgbClr val="FBEAC7"/>
                </a:gs>
                <a:gs pos="9000">
                  <a:srgbClr val="FEE7F2"/>
                </a:gs>
                <a:gs pos="17999">
                  <a:srgbClr val="FAC77D"/>
                </a:gs>
                <a:gs pos="30499">
                  <a:srgbClr val="FBA97D"/>
                </a:gs>
                <a:gs pos="41000">
                  <a:srgbClr val="FBD49C"/>
                </a:gs>
                <a:gs pos="50000">
                  <a:srgbClr val="FEE7F2"/>
                </a:gs>
                <a:gs pos="59000">
                  <a:srgbClr val="FBD49C"/>
                </a:gs>
                <a:gs pos="69501">
                  <a:srgbClr val="FBA97D"/>
                </a:gs>
                <a:gs pos="82001">
                  <a:srgbClr val="FAC77D"/>
                </a:gs>
                <a:gs pos="91000">
                  <a:srgbClr val="FEE7F2"/>
                </a:gs>
                <a:gs pos="100000">
                  <a:srgbClr val="FBEAC7"/>
                </a:gs>
              </a:gsLst>
              <a:lin ang="18900000" scaled="1"/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666" name="TextBox 54"/>
            <p:cNvSpPr txBox="1">
              <a:spLocks noChangeArrowheads="1"/>
            </p:cNvSpPr>
            <p:nvPr/>
          </p:nvSpPr>
          <p:spPr bwMode="auto">
            <a:xfrm>
              <a:off x="2672" y="434"/>
              <a:ext cx="218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 从电压表达式进行分析</a:t>
              </a:r>
              <a:r>
                <a:rPr lang="en-US" altLang="zh-CN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……</a:t>
              </a:r>
              <a:endParaRPr lang="en-US" altLang="zh-CN" sz="2000">
                <a:solidFill>
                  <a:schemeClr val="tx2"/>
                </a:solidFill>
                <a:ea typeface="方正姚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utoUpdateAnimBg="0" build="p"/>
      <p:bldP spid="22" grpId="0"/>
      <p:bldP spid="23" grpId="0" autoUpdateAnimBg="0" build="p"/>
      <p:bldP spid="6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E8DCB-49C3-4B6E-8C56-083292FEBE62}" type="slidenum">
              <a:rPr lang="zh-CN" altLang="en-US"/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500" y="3462338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所以：</a:t>
            </a:r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600" y="4041775"/>
            <a:ext cx="8534400" cy="2339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 明：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30000"/>
              </a:spcBef>
              <a:spcAft>
                <a:spcPct val="20000"/>
              </a:spcAft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充电时电压增大，电容储存的能量增加，吸收能量；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ts val="65"/>
              </a:spcBef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放电时电压减小，电容储存能量减小，此时电容释放能量。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但不会释放出比吸收的能量多的能量；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因此，它是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无源元件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，也是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储能元件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2725738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因为：</a:t>
            </a:r>
            <a:endParaRPr lang="zh-CN" altLang="en-US"/>
          </a:p>
        </p:txBody>
      </p:sp>
      <p:sp>
        <p:nvSpPr>
          <p:cNvPr id="28681" name="标题 1"/>
          <p:cNvSpPr>
            <a:spLocks noGrp="1"/>
          </p:cNvSpPr>
          <p:nvPr>
            <p:ph type="title" idx="4294967295"/>
          </p:nvPr>
        </p:nvSpPr>
        <p:spPr>
          <a:xfrm>
            <a:off x="552450" y="395288"/>
            <a:ext cx="2805113" cy="1104900"/>
          </a:xfrm>
        </p:spPr>
        <p:txBody>
          <a:bodyPr lIns="92075" tIns="46038" rIns="92075" bIns="46038"/>
          <a:lstStyle/>
          <a:p>
            <a:pPr algn="l"/>
            <a:r>
              <a:rPr lang="en-US" altLang="zh-CN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、特性（续）</a:t>
            </a:r>
            <a:endParaRPr lang="zh-CN" altLang="en-US" sz="2800" b="1" smtClean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2938" y="2162175"/>
            <a:ext cx="4937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假设电压电流从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FF"/>
                </a:solidFill>
              </a:rPr>
              <a:t> </a:t>
            </a:r>
            <a:r>
              <a:rPr lang="zh-CN" altLang="en-US"/>
              <a:t>增加到  </a:t>
            </a:r>
            <a:r>
              <a:rPr lang="en-US" altLang="zh-CN" i="1">
                <a:solidFill>
                  <a:srgbClr val="FF0000"/>
                </a:solidFill>
              </a:rPr>
              <a:t>u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657350" y="2643188"/>
          <a:ext cx="59594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公式" r:id="rId1" imgW="2108200" imgH="228600" progId="">
                  <p:embed/>
                </p:oleObj>
              </mc:Choice>
              <mc:Fallback>
                <p:oleObj name="公式" r:id="rId1" imgW="210820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643188"/>
                        <a:ext cx="5959475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643063" y="3214688"/>
          <a:ext cx="435451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公式" r:id="rId3" imgW="50393600" imgH="10566400" progId="">
                  <p:embed/>
                </p:oleObj>
              </mc:Choice>
              <mc:Fallback>
                <p:oleObj name="公式" r:id="rId3" imgW="50393600" imgH="10566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214688"/>
                        <a:ext cx="4354512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2300" y="1557338"/>
            <a:ext cx="416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）无源元件、储能元件：</a:t>
            </a:r>
            <a:endParaRPr lang="zh-CN" altLang="en-US">
              <a:solidFill>
                <a:srgbClr val="99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689" name="Group 17"/>
          <p:cNvGrpSpPr/>
          <p:nvPr/>
        </p:nvGrpSpPr>
        <p:grpSpPr bwMode="auto">
          <a:xfrm>
            <a:off x="3851275" y="549275"/>
            <a:ext cx="4103688" cy="792163"/>
            <a:chOff x="2426" y="346"/>
            <a:chExt cx="2585" cy="499"/>
          </a:xfrm>
        </p:grpSpPr>
        <p:sp>
          <p:nvSpPr>
            <p:cNvPr id="28685" name="AutoShape 11"/>
            <p:cNvSpPr>
              <a:spLocks noChangeArrowheads="1"/>
            </p:cNvSpPr>
            <p:nvPr/>
          </p:nvSpPr>
          <p:spPr bwMode="auto">
            <a:xfrm>
              <a:off x="2426" y="346"/>
              <a:ext cx="2585" cy="499"/>
            </a:xfrm>
            <a:prstGeom prst="cloudCallout">
              <a:avLst>
                <a:gd name="adj1" fmla="val -79981"/>
                <a:gd name="adj2" fmla="val 85870"/>
              </a:avLst>
            </a:prstGeom>
            <a:gradFill rotWithShape="0">
              <a:gsLst>
                <a:gs pos="0">
                  <a:srgbClr val="FBEAC7"/>
                </a:gs>
                <a:gs pos="9000">
                  <a:srgbClr val="FEE7F2"/>
                </a:gs>
                <a:gs pos="17999">
                  <a:srgbClr val="FAC77D"/>
                </a:gs>
                <a:gs pos="30499">
                  <a:srgbClr val="FBA97D"/>
                </a:gs>
                <a:gs pos="41000">
                  <a:srgbClr val="FBD49C"/>
                </a:gs>
                <a:gs pos="50000">
                  <a:srgbClr val="FEE7F2"/>
                </a:gs>
                <a:gs pos="59000">
                  <a:srgbClr val="FBD49C"/>
                </a:gs>
                <a:gs pos="69501">
                  <a:srgbClr val="FBA97D"/>
                </a:gs>
                <a:gs pos="82001">
                  <a:srgbClr val="FAC77D"/>
                </a:gs>
                <a:gs pos="91000">
                  <a:srgbClr val="FEE7F2"/>
                </a:gs>
                <a:gs pos="100000">
                  <a:srgbClr val="FBEAC7"/>
                </a:gs>
              </a:gsLst>
              <a:lin ang="18900000" scaled="1"/>
            </a:gra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pPr algn="l"/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zh-CN" altLang="en-US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86" name="TextBox 54"/>
            <p:cNvSpPr txBox="1">
              <a:spLocks noChangeArrowheads="1"/>
            </p:cNvSpPr>
            <p:nvPr/>
          </p:nvSpPr>
          <p:spPr bwMode="auto">
            <a:xfrm>
              <a:off x="2717" y="434"/>
              <a:ext cx="218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 从电场能量进行分析</a:t>
              </a:r>
              <a:r>
                <a:rPr lang="en-US" altLang="zh-CN" sz="2000">
                  <a:solidFill>
                    <a:schemeClr val="tx2"/>
                  </a:solidFill>
                  <a:ea typeface="方正姚体" panose="02010601030101010101" pitchFamily="2" charset="-122"/>
                </a:rPr>
                <a:t>……</a:t>
              </a:r>
              <a:endParaRPr lang="en-US" altLang="zh-CN" sz="2000">
                <a:solidFill>
                  <a:schemeClr val="tx2"/>
                </a:solidFill>
                <a:ea typeface="方正姚体" panose="02010601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9" grpId="0" autoUpdateAnimBg="0" uiExpand="1" build="p"/>
      <p:bldP spid="10" grpId="0" autoUpdateAnimBg="0" build="p"/>
      <p:bldP spid="13" grpId="0"/>
      <p:bldP spid="1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CFF39-8D70-4AE7-A42F-9A9253CF8768}" type="slidenum">
              <a:rPr lang="zh-CN" altLang="en-US"/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3225"/>
            <a:ext cx="7772400" cy="504825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smtClean="0">
                <a:solidFill>
                  <a:srgbClr val="FF0000"/>
                </a:solidFill>
              </a:rPr>
              <a:t>四、理想电压源元件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r>
              <a:rPr lang="zh-CN" altLang="en-US" sz="3200" b="1" smtClean="0">
                <a:solidFill>
                  <a:srgbClr val="003300"/>
                </a:solidFill>
                <a:ea typeface="楷体_GB2312" pitchFamily="49" charset="-122"/>
              </a:rPr>
              <a:t>（有源二端元件）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052513"/>
            <a:ext cx="3529012" cy="20891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、定义</a:t>
            </a:r>
            <a:r>
              <a:rPr lang="zh-CN" altLang="en-US" sz="2800" smtClean="0"/>
              <a:t>：</a:t>
            </a:r>
            <a:endParaRPr lang="zh-CN" altLang="en-US" sz="28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  能独立向外电路提供恒定电压的</a:t>
            </a:r>
            <a:endParaRPr lang="zh-CN" altLang="en-US" sz="2800" b="1" smtClean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Monotype Sorts" pitchFamily="2" charset="2"/>
              <a:buChar char=" "/>
            </a:pP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二端元件。</a:t>
            </a:r>
            <a:endParaRPr lang="zh-CN" altLang="en-US" sz="28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84213" y="31877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buFont typeface="Monotype Sorts" pitchFamily="2" charset="2"/>
              <a:buNone/>
            </a:pPr>
            <a:r>
              <a:rPr kumimoji="1" lang="en-US" altLang="zh-CN" sz="2800"/>
              <a:t>2</a:t>
            </a:r>
            <a:r>
              <a:rPr kumimoji="1" lang="zh-CN" altLang="en-US" sz="2800"/>
              <a:t>、符号表示 </a:t>
            </a:r>
            <a:endParaRPr kumimoji="1" lang="zh-CN" altLang="en-US" b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84213" y="3716338"/>
            <a:ext cx="4751387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800"/>
              <a:t>3</a:t>
            </a:r>
            <a:r>
              <a:rPr kumimoji="1" lang="zh-CN" altLang="en-US" sz="2800"/>
              <a:t>、伏安关系</a:t>
            </a:r>
            <a:r>
              <a:rPr kumimoji="1" lang="zh-CN" altLang="en-US" sz="2800" b="0"/>
              <a:t>：</a:t>
            </a:r>
            <a:endParaRPr kumimoji="1" lang="zh-CN" altLang="en-US" sz="2800" b="0"/>
          </a:p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 sz="2800" b="0"/>
              <a:t>      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平行于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轴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的一条直线。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924300" y="2205038"/>
            <a:ext cx="685800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+  U</a:t>
            </a:r>
            <a:r>
              <a:rPr kumimoji="1" lang="en-US" altLang="zh-CN" sz="2800" baseline="-25000">
                <a:solidFill>
                  <a:srgbClr val="FF0000"/>
                </a:solidFill>
              </a:rPr>
              <a:t>s                   </a:t>
            </a:r>
            <a:r>
              <a:rPr kumimoji="1" lang="en-US" altLang="zh-CN" sz="2800">
                <a:solidFill>
                  <a:srgbClr val="FF0000"/>
                </a:solidFill>
              </a:rPr>
              <a:t>       -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684213" y="4868863"/>
            <a:ext cx="76200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800"/>
              <a:t>4</a:t>
            </a:r>
            <a:r>
              <a:rPr kumimoji="1" lang="zh-CN" altLang="en-US" sz="2800"/>
              <a:t>、特点</a:t>
            </a:r>
            <a:r>
              <a:rPr kumimoji="1" lang="zh-CN" altLang="en-US" sz="2800" b="0"/>
              <a:t>： 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恒压不恒流</a:t>
            </a: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6227763" y="2492375"/>
            <a:ext cx="22399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8534400" y="22050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s</a:t>
            </a:r>
            <a:endParaRPr kumimoji="1" lang="en-US" altLang="zh-CN" b="0"/>
          </a:p>
        </p:txBody>
      </p:sp>
      <p:grpSp>
        <p:nvGrpSpPr>
          <p:cNvPr id="2" name="Group 54"/>
          <p:cNvGrpSpPr/>
          <p:nvPr/>
        </p:nvGrpSpPr>
        <p:grpSpPr bwMode="auto">
          <a:xfrm>
            <a:off x="6372225" y="1628775"/>
            <a:ext cx="2771775" cy="2617788"/>
            <a:chOff x="3288" y="1026"/>
            <a:chExt cx="2214" cy="1649"/>
          </a:xfrm>
        </p:grpSpPr>
        <p:sp>
          <p:nvSpPr>
            <p:cNvPr id="73797" name="Text Box 48"/>
            <p:cNvSpPr txBox="1">
              <a:spLocks noChangeArrowheads="1"/>
            </p:cNvSpPr>
            <p:nvPr/>
          </p:nvSpPr>
          <p:spPr bwMode="auto">
            <a:xfrm>
              <a:off x="4830" y="216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i ( A)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73798" name="Line 50"/>
            <p:cNvSpPr>
              <a:spLocks noChangeShapeType="1"/>
            </p:cNvSpPr>
            <p:nvPr/>
          </p:nvSpPr>
          <p:spPr bwMode="auto">
            <a:xfrm>
              <a:off x="3288" y="243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9" name="Line 51"/>
            <p:cNvSpPr>
              <a:spLocks noChangeShapeType="1"/>
            </p:cNvSpPr>
            <p:nvPr/>
          </p:nvSpPr>
          <p:spPr bwMode="auto">
            <a:xfrm flipV="1">
              <a:off x="3470" y="116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0" name="Text Box 52"/>
            <p:cNvSpPr txBox="1">
              <a:spLocks noChangeArrowheads="1"/>
            </p:cNvSpPr>
            <p:nvPr/>
          </p:nvSpPr>
          <p:spPr bwMode="auto">
            <a:xfrm>
              <a:off x="3515" y="102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u(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V)</a:t>
              </a:r>
              <a:endParaRPr kumimoji="1"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73801" name="Text Box 53"/>
            <p:cNvSpPr txBox="1">
              <a:spLocks noChangeArrowheads="1"/>
            </p:cNvSpPr>
            <p:nvPr/>
          </p:nvSpPr>
          <p:spPr bwMode="auto">
            <a:xfrm>
              <a:off x="3470" y="238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FF"/>
                  </a:solidFill>
                </a:rPr>
                <a:t>0</a:t>
              </a:r>
              <a:endParaRPr kumimoji="1" lang="en-US" altLang="zh-CN" b="0"/>
            </a:p>
          </p:txBody>
        </p:sp>
      </p:grpSp>
      <p:grpSp>
        <p:nvGrpSpPr>
          <p:cNvPr id="3" name="Group 64"/>
          <p:cNvGrpSpPr/>
          <p:nvPr/>
        </p:nvGrpSpPr>
        <p:grpSpPr bwMode="auto">
          <a:xfrm>
            <a:off x="4356100" y="1484313"/>
            <a:ext cx="1601788" cy="2736850"/>
            <a:chOff x="4967" y="2296"/>
            <a:chExt cx="1009" cy="1724"/>
          </a:xfrm>
        </p:grpSpPr>
        <p:sp>
          <p:nvSpPr>
            <p:cNvPr id="73788" name="Oval 55"/>
            <p:cNvSpPr>
              <a:spLocks noChangeArrowheads="1"/>
            </p:cNvSpPr>
            <p:nvPr/>
          </p:nvSpPr>
          <p:spPr bwMode="auto">
            <a:xfrm>
              <a:off x="4967" y="2976"/>
              <a:ext cx="362" cy="363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3789" name="Line 56"/>
            <p:cNvSpPr>
              <a:spLocks noChangeShapeType="1"/>
            </p:cNvSpPr>
            <p:nvPr/>
          </p:nvSpPr>
          <p:spPr bwMode="auto">
            <a:xfrm>
              <a:off x="5148" y="2568"/>
              <a:ext cx="0" cy="140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90" name="Line 57"/>
            <p:cNvSpPr>
              <a:spLocks noChangeShapeType="1"/>
            </p:cNvSpPr>
            <p:nvPr/>
          </p:nvSpPr>
          <p:spPr bwMode="auto">
            <a:xfrm>
              <a:off x="5148" y="2568"/>
              <a:ext cx="45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91" name="Line 58"/>
            <p:cNvSpPr>
              <a:spLocks noChangeShapeType="1"/>
            </p:cNvSpPr>
            <p:nvPr/>
          </p:nvSpPr>
          <p:spPr bwMode="auto">
            <a:xfrm>
              <a:off x="5148" y="3974"/>
              <a:ext cx="43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92" name="Line 59"/>
            <p:cNvSpPr>
              <a:spLocks noChangeShapeType="1"/>
            </p:cNvSpPr>
            <p:nvPr/>
          </p:nvSpPr>
          <p:spPr bwMode="auto">
            <a:xfrm>
              <a:off x="5239" y="2568"/>
              <a:ext cx="22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93" name="Rectangle 60"/>
            <p:cNvSpPr>
              <a:spLocks noChangeArrowheads="1"/>
            </p:cNvSpPr>
            <p:nvPr/>
          </p:nvSpPr>
          <p:spPr bwMode="auto">
            <a:xfrm>
              <a:off x="5239" y="2296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FF0000"/>
                  </a:solidFill>
                </a:rPr>
                <a:t>i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3794" name="Text Box 61"/>
            <p:cNvSpPr txBox="1">
              <a:spLocks noChangeArrowheads="1"/>
            </p:cNvSpPr>
            <p:nvPr/>
          </p:nvSpPr>
          <p:spPr bwMode="auto">
            <a:xfrm>
              <a:off x="5544" y="2750"/>
              <a:ext cx="432" cy="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u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          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   -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73795" name="Oval 62"/>
            <p:cNvSpPr>
              <a:spLocks noChangeArrowheads="1"/>
            </p:cNvSpPr>
            <p:nvPr/>
          </p:nvSpPr>
          <p:spPr bwMode="auto">
            <a:xfrm>
              <a:off x="5511" y="2523"/>
              <a:ext cx="91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3796" name="Oval 63"/>
            <p:cNvSpPr>
              <a:spLocks noChangeArrowheads="1"/>
            </p:cNvSpPr>
            <p:nvPr/>
          </p:nvSpPr>
          <p:spPr bwMode="auto">
            <a:xfrm>
              <a:off x="5511" y="3929"/>
              <a:ext cx="91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</p:grp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180975" y="6030913"/>
            <a:ext cx="8351838" cy="56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>
                <a:ea typeface="楷体_GB2312" pitchFamily="49" charset="-122"/>
              </a:rPr>
              <a:t>（端电压 </a:t>
            </a:r>
            <a:r>
              <a:rPr kumimoji="1" lang="en-US" altLang="zh-CN">
                <a:ea typeface="楷体_GB2312" pitchFamily="49" charset="-122"/>
              </a:rPr>
              <a:t>u </a:t>
            </a:r>
            <a:r>
              <a:rPr kumimoji="1" lang="zh-CN" altLang="en-US">
                <a:ea typeface="楷体_GB2312" pitchFamily="49" charset="-122"/>
              </a:rPr>
              <a:t>是恒定值、与</a:t>
            </a:r>
            <a:r>
              <a:rPr kumimoji="1" lang="en-US" altLang="zh-CN">
                <a:ea typeface="楷体_GB2312" pitchFamily="49" charset="-122"/>
              </a:rPr>
              <a:t>i</a:t>
            </a:r>
            <a:r>
              <a:rPr kumimoji="1" lang="zh-CN" altLang="en-US">
                <a:ea typeface="楷体_GB2312" pitchFamily="49" charset="-122"/>
              </a:rPr>
              <a:t>无关，电流 </a:t>
            </a:r>
            <a:r>
              <a:rPr kumimoji="1" lang="en-US" altLang="zh-CN">
                <a:ea typeface="楷体_GB2312" pitchFamily="49" charset="-122"/>
              </a:rPr>
              <a:t>i </a:t>
            </a:r>
            <a:r>
              <a:rPr kumimoji="1" lang="zh-CN" altLang="en-US">
                <a:ea typeface="楷体_GB2312" pitchFamily="49" charset="-122"/>
              </a:rPr>
              <a:t>由外电路确定）。</a:t>
            </a:r>
            <a:endParaRPr kumimoji="1" lang="zh-CN" altLang="en-US">
              <a:ea typeface="楷体_GB2312" pitchFamily="49" charset="-122"/>
            </a:endParaRPr>
          </a:p>
        </p:txBody>
      </p:sp>
      <p:grpSp>
        <p:nvGrpSpPr>
          <p:cNvPr id="4" name="Group 80"/>
          <p:cNvGrpSpPr/>
          <p:nvPr/>
        </p:nvGrpSpPr>
        <p:grpSpPr bwMode="auto">
          <a:xfrm>
            <a:off x="5219700" y="1844675"/>
            <a:ext cx="1300163" cy="2376488"/>
            <a:chOff x="4692" y="2568"/>
            <a:chExt cx="819" cy="1497"/>
          </a:xfrm>
        </p:grpSpPr>
        <p:sp>
          <p:nvSpPr>
            <p:cNvPr id="73779" name="Line 68"/>
            <p:cNvSpPr>
              <a:spLocks noChangeShapeType="1"/>
            </p:cNvSpPr>
            <p:nvPr/>
          </p:nvSpPr>
          <p:spPr bwMode="auto">
            <a:xfrm flipH="1">
              <a:off x="5057" y="3475"/>
              <a:ext cx="0" cy="5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80" name="Line 69"/>
            <p:cNvSpPr>
              <a:spLocks noChangeShapeType="1"/>
            </p:cNvSpPr>
            <p:nvPr/>
          </p:nvSpPr>
          <p:spPr bwMode="auto">
            <a:xfrm flipH="1">
              <a:off x="4692" y="2613"/>
              <a:ext cx="38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81" name="Line 70"/>
            <p:cNvSpPr>
              <a:spLocks noChangeShapeType="1"/>
            </p:cNvSpPr>
            <p:nvPr/>
          </p:nvSpPr>
          <p:spPr bwMode="auto">
            <a:xfrm flipH="1">
              <a:off x="4712" y="4019"/>
              <a:ext cx="3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82" name="Oval 74"/>
            <p:cNvSpPr>
              <a:spLocks noChangeArrowheads="1"/>
            </p:cNvSpPr>
            <p:nvPr/>
          </p:nvSpPr>
          <p:spPr bwMode="auto">
            <a:xfrm flipH="1">
              <a:off x="4692" y="2568"/>
              <a:ext cx="7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3783" name="Oval 75"/>
            <p:cNvSpPr>
              <a:spLocks noChangeArrowheads="1"/>
            </p:cNvSpPr>
            <p:nvPr/>
          </p:nvSpPr>
          <p:spPr bwMode="auto">
            <a:xfrm flipH="1">
              <a:off x="4692" y="3974"/>
              <a:ext cx="7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3784" name="Rectangle 76"/>
            <p:cNvSpPr>
              <a:spLocks noChangeArrowheads="1"/>
            </p:cNvSpPr>
            <p:nvPr/>
          </p:nvSpPr>
          <p:spPr bwMode="auto">
            <a:xfrm>
              <a:off x="4967" y="3067"/>
              <a:ext cx="136" cy="4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3785" name="Line 77"/>
            <p:cNvSpPr>
              <a:spLocks noChangeShapeType="1"/>
            </p:cNvSpPr>
            <p:nvPr/>
          </p:nvSpPr>
          <p:spPr bwMode="auto">
            <a:xfrm>
              <a:off x="5057" y="2614"/>
              <a:ext cx="0" cy="45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3786" name="Text Box 78"/>
            <p:cNvSpPr txBox="1">
              <a:spLocks noChangeArrowheads="1"/>
            </p:cNvSpPr>
            <p:nvPr/>
          </p:nvSpPr>
          <p:spPr bwMode="auto">
            <a:xfrm>
              <a:off x="5103" y="320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R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3787" name="Line 79"/>
            <p:cNvSpPr>
              <a:spLocks noChangeShapeType="1"/>
            </p:cNvSpPr>
            <p:nvPr/>
          </p:nvSpPr>
          <p:spPr bwMode="auto">
            <a:xfrm flipV="1">
              <a:off x="4876" y="3067"/>
              <a:ext cx="363" cy="40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aphicFrame>
        <p:nvGraphicFramePr>
          <p:cNvPr id="26753" name="Group 129"/>
          <p:cNvGraphicFramePr>
            <a:graphicFrameLocks noGrp="1"/>
          </p:cNvGraphicFramePr>
          <p:nvPr>
            <p:ph sz="half" idx="4294967295"/>
          </p:nvPr>
        </p:nvGraphicFramePr>
        <p:xfrm>
          <a:off x="5003800" y="4437063"/>
          <a:ext cx="3600450" cy="1556388"/>
        </p:xfrm>
        <a:graphic>
          <a:graphicData uri="http://schemas.openxmlformats.org/drawingml/2006/table">
            <a:tbl>
              <a:tblPr/>
              <a:tblGrid>
                <a:gridCol w="1035050"/>
                <a:gridCol w="609600"/>
                <a:gridCol w="623888"/>
                <a:gridCol w="627062"/>
                <a:gridCol w="7048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R(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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i(A)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u(v)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55" name="Rectangle 131"/>
          <p:cNvSpPr>
            <a:spLocks noChangeArrowheads="1"/>
          </p:cNvSpPr>
          <p:nvPr/>
        </p:nvSpPr>
        <p:spPr bwMode="auto">
          <a:xfrm>
            <a:off x="2771775" y="5516563"/>
            <a:ext cx="1512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s</a:t>
            </a:r>
            <a:r>
              <a:rPr kumimoji="1" lang="en-US" altLang="zh-CN">
                <a:solidFill>
                  <a:srgbClr val="FF0000"/>
                </a:solidFill>
              </a:rPr>
              <a:t>=10v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 bwMode="auto">
          <a:xfrm>
            <a:off x="184273" y="3609976"/>
            <a:ext cx="4349421" cy="1857388"/>
          </a:xfrm>
          <a:prstGeom prst="wedgeRoundRectCallout">
            <a:avLst>
              <a:gd name="adj1" fmla="val 38138"/>
              <a:gd name="adj2" fmla="val -86362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altLang="zh-CN" sz="2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U</a:t>
            </a:r>
            <a:r>
              <a:rPr lang="en-US" altLang="zh-CN" sz="2000" baseline="-25000">
                <a:ea typeface="楷体_GB2312" pitchFamily="49" charset="-122"/>
              </a:rPr>
              <a:t>S</a:t>
            </a:r>
            <a:r>
              <a:rPr lang="zh-CN" altLang="en-US" sz="2000">
                <a:ea typeface="楷体_GB2312" pitchFamily="49" charset="-122"/>
              </a:rPr>
              <a:t>为电压源电压的大小，</a:t>
            </a:r>
            <a:r>
              <a:rPr lang="en-US" altLang="zh-CN" sz="2000">
                <a:ea typeface="楷体_GB2312" pitchFamily="49" charset="-122"/>
              </a:rPr>
              <a:t>+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-</a:t>
            </a:r>
            <a:endParaRPr lang="en-US" altLang="zh-CN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altLang="zh-CN" sz="2000">
                <a:ea typeface="楷体_GB2312" pitchFamily="49" charset="-122"/>
              </a:rPr>
              <a:t>     </a:t>
            </a:r>
            <a:r>
              <a:rPr lang="zh-CN" altLang="en-US" sz="2000">
                <a:ea typeface="楷体_GB2312" pitchFamily="49" charset="-122"/>
              </a:rPr>
              <a:t>表示方向；</a:t>
            </a:r>
            <a:endParaRPr lang="en-US" altLang="zh-CN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u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i</a:t>
            </a:r>
            <a:r>
              <a:rPr lang="zh-CN" altLang="en-US" sz="2000">
                <a:ea typeface="楷体_GB2312" pitchFamily="49" charset="-122"/>
              </a:rPr>
              <a:t>为假设的端口电压和端口</a:t>
            </a:r>
            <a:endParaRPr lang="zh-CN" altLang="en-US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zh-CN" altLang="en-US" sz="2000">
                <a:ea typeface="楷体_GB2312" pitchFamily="49" charset="-122"/>
              </a:rPr>
              <a:t>    电流；</a:t>
            </a:r>
            <a:endParaRPr lang="en-US" altLang="zh-CN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3</a:t>
            </a:r>
            <a:r>
              <a:rPr lang="zh-CN" altLang="en-US" sz="2000">
                <a:ea typeface="楷体_GB2312" pitchFamily="49" charset="-122"/>
              </a:rPr>
              <a:t>、在图示参考方向下，有：</a:t>
            </a:r>
            <a:r>
              <a:rPr lang="en-US" altLang="zh-CN" sz="2000">
                <a:ea typeface="楷体_GB2312" pitchFamily="49" charset="-122"/>
              </a:rPr>
              <a:t>u=U</a:t>
            </a:r>
            <a:r>
              <a:rPr lang="en-US" altLang="zh-CN" sz="1200">
                <a:ea typeface="楷体_GB2312" pitchFamily="49" charset="-122"/>
              </a:rPr>
              <a:t>S</a:t>
            </a:r>
            <a:r>
              <a:rPr lang="zh-CN" altLang="en-US" sz="1200">
                <a:ea typeface="楷体_GB2312" pitchFamily="49" charset="-122"/>
              </a:rPr>
              <a:t>  。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47" name="圆角矩形标注 46"/>
          <p:cNvSpPr/>
          <p:nvPr/>
        </p:nvSpPr>
        <p:spPr bwMode="auto">
          <a:xfrm>
            <a:off x="3870371" y="4857760"/>
            <a:ext cx="4493739" cy="1071570"/>
          </a:xfrm>
          <a:prstGeom prst="wedgeRoundRectCallout">
            <a:avLst>
              <a:gd name="adj1" fmla="val 22606"/>
              <a:gd name="adj2" fmla="val -117473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/>
            <a:r>
              <a:rPr lang="zh-CN" altLang="en-US" sz="2000">
                <a:latin typeface="方正姚体" panose="02010601030101010101" pitchFamily="2" charset="-122"/>
                <a:ea typeface="楷体_GB2312" pitchFamily="49" charset="-122"/>
              </a:rPr>
              <a:t>“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过原点</a:t>
            </a:r>
            <a:r>
              <a:rPr lang="zh-CN" altLang="en-US" sz="2000">
                <a:latin typeface="方正姚体" panose="02010601030101010101" pitchFamily="2" charset="-122"/>
                <a:ea typeface="楷体_GB2312" pitchFamily="49" charset="-122"/>
              </a:rPr>
              <a:t>”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000">
                <a:latin typeface="方正姚体" panose="02010601030101010101" pitchFamily="2" charset="-122"/>
                <a:ea typeface="楷体_GB2312" pitchFamily="49" charset="-122"/>
              </a:rPr>
              <a:t>“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无源元件</a:t>
            </a:r>
            <a:r>
              <a:rPr lang="zh-CN" altLang="en-US" sz="2000">
                <a:latin typeface="方正姚体" panose="02010601030101010101" pitchFamily="2" charset="-122"/>
                <a:ea typeface="楷体_GB2312" pitchFamily="49" charset="-122"/>
              </a:rPr>
              <a:t>”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，如，电阻的伏安曲线、电感的韦安曲线、电容的库伏曲线。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256" name="Oval 80"/>
          <p:cNvSpPr>
            <a:spLocks noChangeArrowheads="1"/>
          </p:cNvSpPr>
          <p:nvPr/>
        </p:nvSpPr>
        <p:spPr bwMode="auto">
          <a:xfrm>
            <a:off x="5940425" y="4221163"/>
            <a:ext cx="792163" cy="2016125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</a:ln>
        </p:spPr>
        <p:txBody>
          <a:bodyPr wrap="none"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50257" name="Oval 81"/>
          <p:cNvSpPr>
            <a:spLocks noChangeArrowheads="1"/>
          </p:cNvSpPr>
          <p:nvPr/>
        </p:nvSpPr>
        <p:spPr bwMode="auto">
          <a:xfrm>
            <a:off x="6588125" y="4221163"/>
            <a:ext cx="792163" cy="2016125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</a:ln>
        </p:spPr>
        <p:txBody>
          <a:bodyPr wrap="none"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50258" name="Oval 82"/>
          <p:cNvSpPr>
            <a:spLocks noChangeArrowheads="1"/>
          </p:cNvSpPr>
          <p:nvPr/>
        </p:nvSpPr>
        <p:spPr bwMode="auto">
          <a:xfrm>
            <a:off x="7235825" y="4221163"/>
            <a:ext cx="792163" cy="2016125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</a:ln>
        </p:spPr>
        <p:txBody>
          <a:bodyPr wrap="none"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50259" name="Oval 83"/>
          <p:cNvSpPr>
            <a:spLocks noChangeArrowheads="1"/>
          </p:cNvSpPr>
          <p:nvPr/>
        </p:nvSpPr>
        <p:spPr bwMode="auto">
          <a:xfrm>
            <a:off x="7883525" y="4221163"/>
            <a:ext cx="792163" cy="2016125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</a:ln>
        </p:spPr>
        <p:txBody>
          <a:bodyPr wrap="none" lIns="92075" tIns="46038" rIns="92075" bIns="46038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 build="p"/>
      <p:bldP spid="26649" grpId="0" autoUpdateAnimBg="0" build="p"/>
      <p:bldP spid="26650" grpId="0" autoUpdateAnimBg="0" uiExpand="1" build="p"/>
      <p:bldP spid="26652" grpId="0" autoUpdateAnimBg="0" build="p"/>
      <p:bldP spid="26654" grpId="0" autoUpdateAnimBg="0" build="p"/>
      <p:bldP spid="26659" grpId="0" animBg="1"/>
      <p:bldP spid="26660" grpId="0" autoUpdateAnimBg="0" build="p"/>
      <p:bldP spid="26689" grpId="0" autoUpdateAnimBg="0"/>
      <p:bldP spid="26755" grpId="0"/>
      <p:bldP spid="50256" grpId="0" animBg="1"/>
      <p:bldP spid="50257" grpId="0" animBg="1"/>
      <p:bldP spid="50258" grpId="0" animBg="1"/>
      <p:bldP spid="502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EB7B2-134E-4A4E-AA17-3024DA246FE3}" type="slidenum">
              <a:rPr lang="zh-CN" altLang="en-US"/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772400" cy="611188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smtClean="0">
                <a:solidFill>
                  <a:srgbClr val="FF0000"/>
                </a:solidFill>
              </a:rPr>
              <a:t>五、理想电流源元件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r>
              <a:rPr lang="zh-CN" altLang="en-US" sz="3200" b="1" smtClean="0">
                <a:solidFill>
                  <a:srgbClr val="003300"/>
                </a:solidFill>
                <a:ea typeface="楷体_GB2312" pitchFamily="49" charset="-122"/>
              </a:rPr>
              <a:t>（有源二端元件）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052513"/>
            <a:ext cx="3889375" cy="158432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Char char=" "/>
            </a:pPr>
            <a:r>
              <a:rPr lang="en-US" altLang="zh-CN" sz="2400" b="1" smtClean="0"/>
              <a:t>1</a:t>
            </a:r>
            <a:r>
              <a:rPr lang="zh-CN" altLang="en-US" sz="2400" b="1" smtClean="0"/>
              <a:t>、定义</a:t>
            </a:r>
            <a:r>
              <a:rPr lang="zh-CN" altLang="en-US" sz="2400" smtClean="0"/>
              <a:t>： </a:t>
            </a: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能独立向外电路提供恒定电流的二端元件。</a:t>
            </a:r>
            <a:endParaRPr lang="zh-CN" altLang="en-US" sz="28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55650" y="29972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buFont typeface="Monotype Sorts" pitchFamily="2" charset="2"/>
              <a:buNone/>
            </a:pPr>
            <a:r>
              <a:rPr kumimoji="1" lang="en-US" altLang="zh-CN" sz="2800"/>
              <a:t>2</a:t>
            </a:r>
            <a:r>
              <a:rPr kumimoji="1" lang="zh-CN" altLang="en-US" sz="2800"/>
              <a:t>、符号表示 </a:t>
            </a:r>
            <a:endParaRPr kumimoji="1" lang="zh-CN" altLang="en-US" b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755650" y="3644900"/>
            <a:ext cx="4105275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800"/>
              <a:t>3</a:t>
            </a:r>
            <a:r>
              <a:rPr kumimoji="1" lang="zh-CN" altLang="en-US" sz="2800"/>
              <a:t>、伏安关系</a:t>
            </a:r>
            <a:r>
              <a:rPr kumimoji="1" lang="zh-CN" altLang="en-US" sz="2800" b="0"/>
              <a:t>： </a:t>
            </a:r>
            <a:endParaRPr kumimoji="1" lang="zh-CN" altLang="en-US" sz="2800" b="0"/>
          </a:p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平行于</a:t>
            </a:r>
            <a:r>
              <a:rPr kumimoji="1" lang="en-US" altLang="zh-CN" sz="280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轴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的一条直线。</a:t>
            </a:r>
            <a:endParaRPr kumimoji="1" lang="zh-CN" altLang="en-US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635375" y="2492375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</a:rPr>
              <a:t>s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755650" y="4868863"/>
            <a:ext cx="3889375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800"/>
              <a:t>4</a:t>
            </a:r>
            <a:r>
              <a:rPr kumimoji="1" lang="zh-CN" altLang="en-US" sz="2800"/>
              <a:t>、特点</a:t>
            </a:r>
            <a:r>
              <a:rPr kumimoji="1" lang="zh-CN" altLang="en-US" sz="2800" b="0"/>
              <a:t>： 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恒流不恒压</a:t>
            </a:r>
            <a:endParaRPr kumimoji="1" lang="zh-CN" altLang="en-US" sz="280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6156325" y="2492375"/>
            <a:ext cx="22304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8458200" y="2205038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</a:rPr>
              <a:t>s</a:t>
            </a:r>
            <a:endParaRPr kumimoji="1" lang="en-US" altLang="zh-CN" b="0"/>
          </a:p>
        </p:txBody>
      </p:sp>
      <p:grpSp>
        <p:nvGrpSpPr>
          <p:cNvPr id="2" name="Group 35"/>
          <p:cNvGrpSpPr/>
          <p:nvPr/>
        </p:nvGrpSpPr>
        <p:grpSpPr bwMode="auto">
          <a:xfrm>
            <a:off x="6227763" y="1628775"/>
            <a:ext cx="2916237" cy="2617788"/>
            <a:chOff x="3288" y="1026"/>
            <a:chExt cx="2214" cy="1649"/>
          </a:xfrm>
        </p:grpSpPr>
        <p:sp>
          <p:nvSpPr>
            <p:cNvPr id="75841" name="Text Box 36"/>
            <p:cNvSpPr txBox="1">
              <a:spLocks noChangeArrowheads="1"/>
            </p:cNvSpPr>
            <p:nvPr/>
          </p:nvSpPr>
          <p:spPr bwMode="auto">
            <a:xfrm>
              <a:off x="4830" y="216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u( v)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75842" name="Line 37"/>
            <p:cNvSpPr>
              <a:spLocks noChangeShapeType="1"/>
            </p:cNvSpPr>
            <p:nvPr/>
          </p:nvSpPr>
          <p:spPr bwMode="auto">
            <a:xfrm>
              <a:off x="3288" y="243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3" name="Line 38"/>
            <p:cNvSpPr>
              <a:spLocks noChangeShapeType="1"/>
            </p:cNvSpPr>
            <p:nvPr/>
          </p:nvSpPr>
          <p:spPr bwMode="auto">
            <a:xfrm flipV="1">
              <a:off x="3470" y="1162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44" name="Text Box 39"/>
            <p:cNvSpPr txBox="1">
              <a:spLocks noChangeArrowheads="1"/>
            </p:cNvSpPr>
            <p:nvPr/>
          </p:nvSpPr>
          <p:spPr bwMode="auto">
            <a:xfrm>
              <a:off x="3515" y="1026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i(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A)</a:t>
              </a:r>
              <a:endParaRPr kumimoji="1" lang="en-US" altLang="zh-CN" sz="2000" b="0">
                <a:solidFill>
                  <a:srgbClr val="FF0000"/>
                </a:solidFill>
              </a:endParaRPr>
            </a:p>
          </p:txBody>
        </p:sp>
        <p:sp>
          <p:nvSpPr>
            <p:cNvPr id="75845" name="Text Box 40"/>
            <p:cNvSpPr txBox="1">
              <a:spLocks noChangeArrowheads="1"/>
            </p:cNvSpPr>
            <p:nvPr/>
          </p:nvSpPr>
          <p:spPr bwMode="auto">
            <a:xfrm>
              <a:off x="3470" y="238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00FF"/>
                  </a:solidFill>
                </a:rPr>
                <a:t>0</a:t>
              </a:r>
              <a:endParaRPr kumimoji="1" lang="en-US" altLang="zh-CN" b="0"/>
            </a:p>
          </p:txBody>
        </p:sp>
      </p:grpSp>
      <p:grpSp>
        <p:nvGrpSpPr>
          <p:cNvPr id="3" name="Group 54"/>
          <p:cNvGrpSpPr/>
          <p:nvPr/>
        </p:nvGrpSpPr>
        <p:grpSpPr bwMode="auto">
          <a:xfrm>
            <a:off x="4067175" y="1412875"/>
            <a:ext cx="1601788" cy="2736850"/>
            <a:chOff x="2562" y="890"/>
            <a:chExt cx="1009" cy="1724"/>
          </a:xfrm>
        </p:grpSpPr>
        <p:sp>
          <p:nvSpPr>
            <p:cNvPr id="75829" name="Oval 42"/>
            <p:cNvSpPr>
              <a:spLocks noChangeArrowheads="1"/>
            </p:cNvSpPr>
            <p:nvPr/>
          </p:nvSpPr>
          <p:spPr bwMode="auto">
            <a:xfrm>
              <a:off x="2562" y="1570"/>
              <a:ext cx="362" cy="363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30" name="Line 43"/>
            <p:cNvSpPr>
              <a:spLocks noChangeShapeType="1"/>
            </p:cNvSpPr>
            <p:nvPr/>
          </p:nvSpPr>
          <p:spPr bwMode="auto">
            <a:xfrm>
              <a:off x="2744" y="1933"/>
              <a:ext cx="0" cy="63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31" name="Line 44"/>
            <p:cNvSpPr>
              <a:spLocks noChangeShapeType="1"/>
            </p:cNvSpPr>
            <p:nvPr/>
          </p:nvSpPr>
          <p:spPr bwMode="auto">
            <a:xfrm>
              <a:off x="2743" y="1162"/>
              <a:ext cx="45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32" name="Line 45"/>
            <p:cNvSpPr>
              <a:spLocks noChangeShapeType="1"/>
            </p:cNvSpPr>
            <p:nvPr/>
          </p:nvSpPr>
          <p:spPr bwMode="auto">
            <a:xfrm>
              <a:off x="2743" y="2568"/>
              <a:ext cx="43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33" name="Line 46"/>
            <p:cNvSpPr>
              <a:spLocks noChangeShapeType="1"/>
            </p:cNvSpPr>
            <p:nvPr/>
          </p:nvSpPr>
          <p:spPr bwMode="auto">
            <a:xfrm>
              <a:off x="2835" y="1162"/>
              <a:ext cx="22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34" name="Rectangle 47"/>
            <p:cNvSpPr>
              <a:spLocks noChangeArrowheads="1"/>
            </p:cNvSpPr>
            <p:nvPr/>
          </p:nvSpPr>
          <p:spPr bwMode="auto">
            <a:xfrm>
              <a:off x="2834" y="89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FF0000"/>
                  </a:solidFill>
                </a:rPr>
                <a:t>i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835" name="Text Box 48"/>
            <p:cNvSpPr txBox="1">
              <a:spLocks noChangeArrowheads="1"/>
            </p:cNvSpPr>
            <p:nvPr/>
          </p:nvSpPr>
          <p:spPr bwMode="auto">
            <a:xfrm>
              <a:off x="3139" y="1344"/>
              <a:ext cx="432" cy="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u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          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   -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75836" name="Oval 49"/>
            <p:cNvSpPr>
              <a:spLocks noChangeArrowheads="1"/>
            </p:cNvSpPr>
            <p:nvPr/>
          </p:nvSpPr>
          <p:spPr bwMode="auto">
            <a:xfrm>
              <a:off x="3106" y="1117"/>
              <a:ext cx="91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37" name="Oval 50"/>
            <p:cNvSpPr>
              <a:spLocks noChangeArrowheads="1"/>
            </p:cNvSpPr>
            <p:nvPr/>
          </p:nvSpPr>
          <p:spPr bwMode="auto">
            <a:xfrm>
              <a:off x="3106" y="2523"/>
              <a:ext cx="91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38" name="Line 51"/>
            <p:cNvSpPr>
              <a:spLocks noChangeShapeType="1"/>
            </p:cNvSpPr>
            <p:nvPr/>
          </p:nvSpPr>
          <p:spPr bwMode="auto">
            <a:xfrm>
              <a:off x="2744" y="1162"/>
              <a:ext cx="0" cy="40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39" name="Line 52"/>
            <p:cNvSpPr>
              <a:spLocks noChangeShapeType="1"/>
            </p:cNvSpPr>
            <p:nvPr/>
          </p:nvSpPr>
          <p:spPr bwMode="auto">
            <a:xfrm flipV="1">
              <a:off x="2562" y="1752"/>
              <a:ext cx="3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40" name="Line 53"/>
            <p:cNvSpPr>
              <a:spLocks noChangeShapeType="1"/>
            </p:cNvSpPr>
            <p:nvPr/>
          </p:nvSpPr>
          <p:spPr bwMode="auto">
            <a:xfrm flipH="1" flipV="1">
              <a:off x="2744" y="1253"/>
              <a:ext cx="1" cy="18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/>
          <p:nvPr/>
        </p:nvGrpSpPr>
        <p:grpSpPr bwMode="auto">
          <a:xfrm>
            <a:off x="4932363" y="1773238"/>
            <a:ext cx="1300162" cy="2376487"/>
            <a:chOff x="4692" y="2568"/>
            <a:chExt cx="819" cy="1497"/>
          </a:xfrm>
        </p:grpSpPr>
        <p:sp>
          <p:nvSpPr>
            <p:cNvPr id="75820" name="Line 56"/>
            <p:cNvSpPr>
              <a:spLocks noChangeShapeType="1"/>
            </p:cNvSpPr>
            <p:nvPr/>
          </p:nvSpPr>
          <p:spPr bwMode="auto">
            <a:xfrm flipH="1">
              <a:off x="5057" y="3475"/>
              <a:ext cx="0" cy="54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21" name="Line 57"/>
            <p:cNvSpPr>
              <a:spLocks noChangeShapeType="1"/>
            </p:cNvSpPr>
            <p:nvPr/>
          </p:nvSpPr>
          <p:spPr bwMode="auto">
            <a:xfrm flipH="1">
              <a:off x="4692" y="2613"/>
              <a:ext cx="38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22" name="Line 58"/>
            <p:cNvSpPr>
              <a:spLocks noChangeShapeType="1"/>
            </p:cNvSpPr>
            <p:nvPr/>
          </p:nvSpPr>
          <p:spPr bwMode="auto">
            <a:xfrm flipH="1">
              <a:off x="4712" y="4019"/>
              <a:ext cx="3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23" name="Oval 59"/>
            <p:cNvSpPr>
              <a:spLocks noChangeArrowheads="1"/>
            </p:cNvSpPr>
            <p:nvPr/>
          </p:nvSpPr>
          <p:spPr bwMode="auto">
            <a:xfrm flipH="1">
              <a:off x="4692" y="2568"/>
              <a:ext cx="7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24" name="Oval 60"/>
            <p:cNvSpPr>
              <a:spLocks noChangeArrowheads="1"/>
            </p:cNvSpPr>
            <p:nvPr/>
          </p:nvSpPr>
          <p:spPr bwMode="auto">
            <a:xfrm flipH="1">
              <a:off x="4692" y="3974"/>
              <a:ext cx="7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25" name="Rectangle 61"/>
            <p:cNvSpPr>
              <a:spLocks noChangeArrowheads="1"/>
            </p:cNvSpPr>
            <p:nvPr/>
          </p:nvSpPr>
          <p:spPr bwMode="auto">
            <a:xfrm>
              <a:off x="4967" y="3067"/>
              <a:ext cx="136" cy="4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5826" name="Line 62"/>
            <p:cNvSpPr>
              <a:spLocks noChangeShapeType="1"/>
            </p:cNvSpPr>
            <p:nvPr/>
          </p:nvSpPr>
          <p:spPr bwMode="auto">
            <a:xfrm>
              <a:off x="5057" y="2614"/>
              <a:ext cx="0" cy="45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5827" name="Text Box 63"/>
            <p:cNvSpPr txBox="1">
              <a:spLocks noChangeArrowheads="1"/>
            </p:cNvSpPr>
            <p:nvPr/>
          </p:nvSpPr>
          <p:spPr bwMode="auto">
            <a:xfrm>
              <a:off x="5103" y="320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R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828" name="Line 64"/>
            <p:cNvSpPr>
              <a:spLocks noChangeShapeType="1"/>
            </p:cNvSpPr>
            <p:nvPr/>
          </p:nvSpPr>
          <p:spPr bwMode="auto">
            <a:xfrm flipV="1">
              <a:off x="4876" y="3067"/>
              <a:ext cx="363" cy="40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468313" y="6211888"/>
            <a:ext cx="79930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</a:rPr>
              <a:t>（电流</a:t>
            </a:r>
            <a:r>
              <a:rPr kumimoji="1" lang="en-US" altLang="zh-CN">
                <a:solidFill>
                  <a:srgbClr val="003300"/>
                </a:solidFill>
                <a:ea typeface="楷体_GB2312" pitchFamily="49" charset="-122"/>
              </a:rPr>
              <a:t>i</a:t>
            </a:r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</a:rPr>
              <a:t>是恒定值、与</a:t>
            </a:r>
            <a:r>
              <a:rPr kumimoji="1" lang="en-US" altLang="zh-CN">
                <a:solidFill>
                  <a:srgbClr val="003300"/>
                </a:solidFill>
                <a:ea typeface="楷体_GB2312" pitchFamily="49" charset="-122"/>
              </a:rPr>
              <a:t>u</a:t>
            </a:r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</a:rPr>
              <a:t>无关，端电压</a:t>
            </a:r>
            <a:r>
              <a:rPr kumimoji="1" lang="en-US" altLang="zh-CN">
                <a:solidFill>
                  <a:srgbClr val="003300"/>
                </a:solidFill>
                <a:ea typeface="楷体_GB2312" pitchFamily="49" charset="-122"/>
              </a:rPr>
              <a:t>u</a:t>
            </a:r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</a:rPr>
              <a:t>由外电路确定）。</a:t>
            </a:r>
            <a:endParaRPr kumimoji="1" lang="zh-CN" altLang="en-US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2771775" y="5445125"/>
            <a:ext cx="14398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</a:rPr>
              <a:t>s</a:t>
            </a:r>
            <a:r>
              <a:rPr kumimoji="1" lang="en-US" altLang="zh-CN">
                <a:solidFill>
                  <a:srgbClr val="FF0000"/>
                </a:solidFill>
              </a:rPr>
              <a:t>=2A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27748" name="Group 100"/>
          <p:cNvGraphicFramePr>
            <a:graphicFrameLocks noGrp="1"/>
          </p:cNvGraphicFramePr>
          <p:nvPr>
            <p:ph sz="half" idx="4294967295"/>
          </p:nvPr>
        </p:nvGraphicFramePr>
        <p:xfrm>
          <a:off x="4638675" y="4394200"/>
          <a:ext cx="4035425" cy="1711326"/>
        </p:xfrm>
        <a:graphic>
          <a:graphicData uri="http://schemas.openxmlformats.org/drawingml/2006/table">
            <a:tbl>
              <a:tblPr/>
              <a:tblGrid>
                <a:gridCol w="1160463"/>
                <a:gridCol w="682625"/>
                <a:gridCol w="698500"/>
                <a:gridCol w="703262"/>
                <a:gridCol w="790575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R(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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i(A)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u(v)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圆角矩形标注 48"/>
          <p:cNvSpPr/>
          <p:nvPr/>
        </p:nvSpPr>
        <p:spPr bwMode="auto">
          <a:xfrm>
            <a:off x="141410" y="3776409"/>
            <a:ext cx="4146247" cy="2008738"/>
          </a:xfrm>
          <a:prstGeom prst="wedgeRoundRectCallout">
            <a:avLst>
              <a:gd name="adj1" fmla="val 33920"/>
              <a:gd name="adj2" fmla="val -87730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altLang="zh-CN" sz="2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I</a:t>
            </a:r>
            <a:r>
              <a:rPr lang="en-US" altLang="zh-CN" sz="2000" baseline="-25000">
                <a:ea typeface="楷体_GB2312" pitchFamily="49" charset="-122"/>
              </a:rPr>
              <a:t>S</a:t>
            </a:r>
            <a:r>
              <a:rPr lang="zh-CN" altLang="en-US" sz="2000">
                <a:ea typeface="楷体_GB2312" pitchFamily="49" charset="-122"/>
              </a:rPr>
              <a:t>为电流源电流的大小，箭头</a:t>
            </a:r>
            <a:endParaRPr lang="zh-CN" altLang="en-US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zh-CN" altLang="en-US" sz="2000">
                <a:ea typeface="楷体_GB2312" pitchFamily="49" charset="-122"/>
              </a:rPr>
              <a:t>     表示方向；</a:t>
            </a:r>
            <a:endParaRPr lang="en-US" altLang="zh-CN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u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i</a:t>
            </a:r>
            <a:r>
              <a:rPr lang="zh-CN" altLang="en-US" sz="2000">
                <a:ea typeface="楷体_GB2312" pitchFamily="49" charset="-122"/>
              </a:rPr>
              <a:t>为假设的端口电压和端口</a:t>
            </a:r>
            <a:endParaRPr lang="zh-CN" altLang="en-US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zh-CN" altLang="en-US" sz="2000">
                <a:ea typeface="楷体_GB2312" pitchFamily="49" charset="-122"/>
              </a:rPr>
              <a:t>      电流；</a:t>
            </a:r>
            <a:endParaRPr lang="en-US" altLang="zh-CN" sz="2000">
              <a:ea typeface="楷体_GB2312" pitchFamily="49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3</a:t>
            </a:r>
            <a:r>
              <a:rPr lang="zh-CN" altLang="en-US" sz="2000">
                <a:ea typeface="楷体_GB2312" pitchFamily="49" charset="-122"/>
              </a:rPr>
              <a:t>、在图示参考方向下，有</a:t>
            </a:r>
            <a:r>
              <a:rPr lang="en-US" altLang="zh-CN" sz="2000">
                <a:ea typeface="楷体_GB2312" pitchFamily="49" charset="-122"/>
              </a:rPr>
              <a:t> i= I</a:t>
            </a:r>
            <a:r>
              <a:rPr lang="en-US" altLang="zh-CN" sz="2000" baseline="-25000">
                <a:ea typeface="楷体_GB2312" pitchFamily="49" charset="-122"/>
              </a:rPr>
              <a:t>S</a:t>
            </a:r>
            <a:r>
              <a:rPr lang="zh-CN" altLang="en-US" sz="1200">
                <a:ea typeface="楷体_GB2312" pitchFamily="49" charset="-122"/>
              </a:rPr>
              <a:t>  。</a:t>
            </a:r>
            <a:endParaRPr lang="zh-CN" altLang="en-US" sz="200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 build="p"/>
      <p:bldP spid="27664" grpId="0" autoUpdateAnimBg="0" build="p"/>
      <p:bldP spid="27665" grpId="0" autoUpdateAnimBg="0" build="p"/>
      <p:bldP spid="27667" grpId="0" build="allAtOnce"/>
      <p:bldP spid="27669" grpId="0" autoUpdateAnimBg="0" build="p"/>
      <p:bldP spid="27675" grpId="0" animBg="1"/>
      <p:bldP spid="27676" grpId="0" autoUpdateAnimBg="0" build="p"/>
      <p:bldP spid="27713" grpId="0"/>
      <p:bldP spid="277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22CA9-2D97-467A-A33B-0993C5C51FC1}" type="slidenum">
              <a:rPr lang="zh-CN" altLang="en-US"/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42900"/>
            <a:ext cx="6902450" cy="11049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smtClean="0">
                <a:solidFill>
                  <a:srgbClr val="FF0000"/>
                </a:solidFill>
              </a:rPr>
              <a:t>六、受控源元件</a:t>
            </a:r>
            <a:r>
              <a:rPr lang="zh-CN" altLang="en-US" sz="3200" b="1" smtClean="0">
                <a:solidFill>
                  <a:srgbClr val="0000FF"/>
                </a:solidFill>
              </a:rPr>
              <a:t>  </a:t>
            </a:r>
            <a:r>
              <a:rPr lang="zh-CN" altLang="en-US" sz="3200" b="1" smtClean="0">
                <a:solidFill>
                  <a:srgbClr val="003300"/>
                </a:solidFill>
                <a:ea typeface="楷体_GB2312" pitchFamily="49" charset="-122"/>
              </a:rPr>
              <a:t>（有源多端元件）</a:t>
            </a:r>
            <a:endParaRPr lang="zh-CN" altLang="en-US" b="1" smtClean="0">
              <a:solidFill>
                <a:srgbClr val="CC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84313"/>
            <a:ext cx="8305800" cy="990600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、定义：</a:t>
            </a: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依靠其它支路的电流或电压向外电路提供恒定电流或电压的元件。</a:t>
            </a:r>
            <a:endParaRPr lang="zh-CN" altLang="en-US" sz="2800" b="1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79450" y="2781300"/>
            <a:ext cx="7924800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800"/>
              <a:t>2</a:t>
            </a:r>
            <a:r>
              <a:rPr kumimoji="1" lang="zh-CN" altLang="en-US" sz="2800"/>
              <a:t>、电路结构特征：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具有两条支路</a:t>
            </a: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电流源或电压源所在支路 </a:t>
            </a:r>
            <a:r>
              <a:rPr kumimoji="1" lang="en-US" altLang="zh-CN" sz="28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受控支路</a:t>
            </a:r>
            <a:endParaRPr kumimoji="1"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控制电流或电压所在支路 </a:t>
            </a:r>
            <a:r>
              <a:rPr kumimoji="1" lang="en-US" altLang="zh-CN" sz="28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控制支路</a:t>
            </a:r>
            <a:endParaRPr kumimoji="1"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078163" y="5676900"/>
            <a:ext cx="1219200" cy="847725"/>
          </a:xfrm>
          <a:prstGeom prst="rect">
            <a:avLst/>
          </a:prstGeom>
          <a:solidFill>
            <a:srgbClr val="CCFFFF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线    性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非线性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440363" y="5676900"/>
            <a:ext cx="1219200" cy="8477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en-US" altLang="zh-CN">
                <a:solidFill>
                  <a:srgbClr val="660033"/>
                </a:solidFill>
              </a:rPr>
              <a:t> </a:t>
            </a:r>
            <a:r>
              <a:rPr kumimoji="1" lang="zh-CN" altLang="en-US">
                <a:solidFill>
                  <a:srgbClr val="660033"/>
                </a:solidFill>
              </a:rPr>
              <a:t>时   变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 时不变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39763" y="5753100"/>
            <a:ext cx="1905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/>
              <a:t>3</a:t>
            </a:r>
            <a:r>
              <a:rPr kumimoji="1" lang="zh-CN" altLang="en-US" sz="2800"/>
              <a:t>、分类：</a:t>
            </a:r>
            <a:endParaRPr kumimoji="1" lang="zh-CN" altLang="en-US" sz="2000"/>
          </a:p>
        </p:txBody>
      </p:sp>
      <p:sp>
        <p:nvSpPr>
          <p:cNvPr id="52241" name="Text Box 17" descr="信纸"/>
          <p:cNvSpPr txBox="1">
            <a:spLocks noChangeArrowheads="1"/>
          </p:cNvSpPr>
          <p:nvPr/>
        </p:nvSpPr>
        <p:spPr bwMode="auto">
          <a:xfrm>
            <a:off x="5077395" y="4857750"/>
            <a:ext cx="1366838" cy="46513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chemeClr val="hlink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ea typeface="楷体_GB2312" pitchFamily="49" charset="-122"/>
              </a:rPr>
              <a:t>受控支路</a:t>
            </a:r>
            <a:endParaRPr lang="zh-CN" altLang="en-US" sz="2200">
              <a:ea typeface="楷体_GB2312" pitchFamily="49" charset="-122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644008" y="5075238"/>
            <a:ext cx="433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444233" y="5075238"/>
            <a:ext cx="4333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2244" name="Text Box 20" descr="信纸"/>
          <p:cNvSpPr txBox="1">
            <a:spLocks noChangeArrowheads="1"/>
          </p:cNvSpPr>
          <p:nvPr/>
        </p:nvSpPr>
        <p:spPr bwMode="auto">
          <a:xfrm>
            <a:off x="2483743" y="4869160"/>
            <a:ext cx="1366837" cy="46513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7A0029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_GB2312" pitchFamily="49" charset="-122"/>
              </a:rPr>
              <a:t>控制支路</a:t>
            </a:r>
            <a:endParaRPr lang="zh-CN" altLang="en-US" sz="2200" dirty="0">
              <a:ea typeface="楷体_GB2312" pitchFamily="49" charset="-122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050355" y="5086648"/>
            <a:ext cx="433388" cy="0"/>
          </a:xfrm>
          <a:prstGeom prst="line">
            <a:avLst/>
          </a:prstGeom>
          <a:noFill/>
          <a:ln w="38100">
            <a:solidFill>
              <a:srgbClr val="7A0029"/>
            </a:solidFill>
            <a:round/>
          </a:ln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3850580" y="5086648"/>
            <a:ext cx="433388" cy="0"/>
          </a:xfrm>
          <a:prstGeom prst="line">
            <a:avLst/>
          </a:prstGeom>
          <a:noFill/>
          <a:ln w="38100">
            <a:solidFill>
              <a:srgbClr val="7A0029"/>
            </a:solidFill>
            <a:round/>
          </a:ln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52247" name="AutoShape 23"/>
          <p:cNvSpPr>
            <a:spLocks noChangeArrowheads="1"/>
          </p:cNvSpPr>
          <p:nvPr/>
        </p:nvSpPr>
        <p:spPr bwMode="auto">
          <a:xfrm>
            <a:off x="3995738" y="4530725"/>
            <a:ext cx="914400" cy="914400"/>
          </a:xfrm>
          <a:custGeom>
            <a:avLst/>
            <a:gdLst>
              <a:gd name="T0" fmla="*/ 457200 w 21600"/>
              <a:gd name="T1" fmla="*/ 0 h 21600"/>
              <a:gd name="T2" fmla="*/ 114300 w 21600"/>
              <a:gd name="T3" fmla="*/ 457200 h 21600"/>
              <a:gd name="T4" fmla="*/ 457200 w 21600"/>
              <a:gd name="T5" fmla="*/ 228600 h 21600"/>
              <a:gd name="T6" fmla="*/ 800100 w 21600"/>
              <a:gd name="T7" fmla="*/ 457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</a:ln>
        </p:spPr>
        <p:txBody>
          <a:bodyPr wrap="none" lIns="92075" tIns="46038" rIns="92075" bIns="46038" anchor="ctr"/>
          <a:lstStyle/>
          <a:p>
            <a:pPr algn="l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8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 build="p"/>
      <p:bldP spid="28688" grpId="0" autoUpdateAnimBg="0" build="p"/>
      <p:bldP spid="28697" grpId="0" animBg="1" autoUpdateAnimBg="0"/>
      <p:bldP spid="28698" grpId="0" animBg="1" autoUpdateAnimBg="0"/>
      <p:bldP spid="28699" grpId="0" autoUpdateAnimBg="0" build="p"/>
      <p:bldP spid="52241" grpId="0" animBg="1"/>
      <p:bldP spid="52242" grpId="0" animBg="1"/>
      <p:bldP spid="52243" grpId="0" animBg="1"/>
      <p:bldP spid="52244" grpId="0" animBg="1"/>
      <p:bldP spid="52245" grpId="0" animBg="1"/>
      <p:bldP spid="52246" grpId="0" animBg="1"/>
      <p:bldP spid="522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8D2B0-1F19-4A71-B954-B6F7C23CD8FB}" type="slidenum">
              <a:rPr lang="zh-CN" altLang="en-US"/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228600"/>
            <a:ext cx="6635750" cy="6858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3200" b="1" smtClean="0"/>
              <a:t>4</a:t>
            </a:r>
            <a:r>
              <a:rPr lang="zh-CN" altLang="en-US" sz="3200" b="1" smtClean="0"/>
              <a:t>、线性时不变受控源电路模型</a:t>
            </a:r>
            <a:r>
              <a:rPr lang="zh-CN" altLang="en-US" sz="4000" b="1" smtClean="0"/>
              <a:t>：</a:t>
            </a:r>
            <a:endParaRPr lang="zh-CN" altLang="en-US" sz="3200" b="1" smtClean="0">
              <a:solidFill>
                <a:schemeClr val="accent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488" y="1125538"/>
            <a:ext cx="4343400" cy="50482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Char char=" "/>
            </a:pPr>
            <a:r>
              <a:rPr lang="zh-CN" altLang="en-US" sz="2800" b="1" smtClean="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lang="en-US" altLang="zh-CN" sz="2800" b="1" smtClean="0">
                <a:solidFill>
                  <a:srgbClr val="660033"/>
                </a:solidFill>
                <a:ea typeface="楷体_GB2312" pitchFamily="49" charset="-122"/>
              </a:rPr>
              <a:t>1</a:t>
            </a:r>
            <a:r>
              <a:rPr lang="zh-CN" altLang="en-US" sz="2800" b="1" smtClean="0">
                <a:solidFill>
                  <a:srgbClr val="660033"/>
                </a:solidFill>
                <a:ea typeface="楷体_GB2312" pitchFamily="49" charset="-122"/>
              </a:rPr>
              <a:t>） 电压控制电压源</a:t>
            </a:r>
            <a:endParaRPr lang="zh-CN" altLang="en-US" sz="2800" b="1" smtClean="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49263" y="3933825"/>
            <a:ext cx="41910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rgbClr val="660033"/>
                </a:solidFill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） 电压控制电流源</a:t>
            </a:r>
            <a:endParaRPr kumimoji="1" lang="zh-CN" altLang="en-US" sz="280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385888" y="537368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endParaRPr kumimoji="1" lang="en-US" altLang="zh-CN" b="0"/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2465388" y="5373688"/>
            <a:ext cx="838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gU</a:t>
            </a:r>
            <a:r>
              <a:rPr kumimoji="1" lang="en-US" altLang="zh-CN" sz="2800" baseline="-25000">
                <a:solidFill>
                  <a:srgbClr val="FF0000"/>
                </a:solidFill>
              </a:rPr>
              <a:t>1</a:t>
            </a:r>
            <a:endParaRPr kumimoji="1" lang="en-US" altLang="zh-CN" sz="2800" baseline="-25000">
              <a:solidFill>
                <a:srgbClr val="FF0000"/>
              </a:solidFill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3660775" y="1531938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Voltage  Controlled Voltage 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1169988" y="27098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endParaRPr kumimoji="1" lang="en-US" altLang="zh-CN" b="0"/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2465388" y="26384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kumimoji="1" lang="en-US" altLang="zh-CN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738188" y="2062163"/>
            <a:ext cx="2590800" cy="1584325"/>
            <a:chOff x="567" y="1298"/>
            <a:chExt cx="1632" cy="998"/>
          </a:xfrm>
        </p:grpSpPr>
        <p:sp>
          <p:nvSpPr>
            <p:cNvPr id="79914" name="Text Box 62"/>
            <p:cNvSpPr txBox="1">
              <a:spLocks noChangeArrowheads="1"/>
            </p:cNvSpPr>
            <p:nvPr/>
          </p:nvSpPr>
          <p:spPr bwMode="auto">
            <a:xfrm>
              <a:off x="1519" y="1390"/>
              <a:ext cx="432" cy="7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_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79915" name="Line 58"/>
            <p:cNvSpPr>
              <a:spLocks noChangeShapeType="1"/>
            </p:cNvSpPr>
            <p:nvPr/>
          </p:nvSpPr>
          <p:spPr bwMode="auto">
            <a:xfrm flipH="1">
              <a:off x="621" y="1344"/>
              <a:ext cx="53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6" name="Line 59"/>
            <p:cNvSpPr>
              <a:spLocks noChangeShapeType="1"/>
            </p:cNvSpPr>
            <p:nvPr/>
          </p:nvSpPr>
          <p:spPr bwMode="auto">
            <a:xfrm flipH="1">
              <a:off x="648" y="2249"/>
              <a:ext cx="5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7" name="Line 60"/>
            <p:cNvSpPr>
              <a:spLocks noChangeShapeType="1"/>
            </p:cNvSpPr>
            <p:nvPr/>
          </p:nvSpPr>
          <p:spPr bwMode="auto">
            <a:xfrm>
              <a:off x="839" y="1344"/>
              <a:ext cx="161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8" name="Oval 63"/>
            <p:cNvSpPr>
              <a:spLocks noChangeArrowheads="1"/>
            </p:cNvSpPr>
            <p:nvPr/>
          </p:nvSpPr>
          <p:spPr bwMode="auto">
            <a:xfrm flipH="1">
              <a:off x="567" y="1298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19" name="Oval 64"/>
            <p:cNvSpPr>
              <a:spLocks noChangeArrowheads="1"/>
            </p:cNvSpPr>
            <p:nvPr/>
          </p:nvSpPr>
          <p:spPr bwMode="auto">
            <a:xfrm flipH="1">
              <a:off x="567" y="2204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20" name="Line 69"/>
            <p:cNvSpPr>
              <a:spLocks noChangeShapeType="1"/>
            </p:cNvSpPr>
            <p:nvPr/>
          </p:nvSpPr>
          <p:spPr bwMode="auto">
            <a:xfrm>
              <a:off x="1518" y="1345"/>
              <a:ext cx="0" cy="90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1" name="Line 70"/>
            <p:cNvSpPr>
              <a:spLocks noChangeShapeType="1"/>
            </p:cNvSpPr>
            <p:nvPr/>
          </p:nvSpPr>
          <p:spPr bwMode="auto">
            <a:xfrm>
              <a:off x="1518" y="1345"/>
              <a:ext cx="61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2" name="Line 71"/>
            <p:cNvSpPr>
              <a:spLocks noChangeShapeType="1"/>
            </p:cNvSpPr>
            <p:nvPr/>
          </p:nvSpPr>
          <p:spPr bwMode="auto">
            <a:xfrm>
              <a:off x="1518" y="2250"/>
              <a:ext cx="58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3" name="Line 72"/>
            <p:cNvSpPr>
              <a:spLocks noChangeShapeType="1"/>
            </p:cNvSpPr>
            <p:nvPr/>
          </p:nvSpPr>
          <p:spPr bwMode="auto">
            <a:xfrm>
              <a:off x="1703" y="1345"/>
              <a:ext cx="3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4" name="Oval 73"/>
            <p:cNvSpPr>
              <a:spLocks noChangeArrowheads="1"/>
            </p:cNvSpPr>
            <p:nvPr/>
          </p:nvSpPr>
          <p:spPr bwMode="auto">
            <a:xfrm>
              <a:off x="2075" y="1299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25" name="Oval 74"/>
            <p:cNvSpPr>
              <a:spLocks noChangeArrowheads="1"/>
            </p:cNvSpPr>
            <p:nvPr/>
          </p:nvSpPr>
          <p:spPr bwMode="auto">
            <a:xfrm>
              <a:off x="2075" y="2205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26" name="Line 77"/>
            <p:cNvSpPr>
              <a:spLocks noChangeShapeType="1"/>
            </p:cNvSpPr>
            <p:nvPr/>
          </p:nvSpPr>
          <p:spPr bwMode="auto">
            <a:xfrm>
              <a:off x="1519" y="1615"/>
              <a:ext cx="182" cy="22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7" name="Line 78"/>
            <p:cNvSpPr>
              <a:spLocks noChangeShapeType="1"/>
            </p:cNvSpPr>
            <p:nvPr/>
          </p:nvSpPr>
          <p:spPr bwMode="auto">
            <a:xfrm flipH="1">
              <a:off x="1519" y="1842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8" name="Line 79"/>
            <p:cNvSpPr>
              <a:spLocks noChangeShapeType="1"/>
            </p:cNvSpPr>
            <p:nvPr/>
          </p:nvSpPr>
          <p:spPr bwMode="auto">
            <a:xfrm>
              <a:off x="1338" y="1842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29" name="Line 80"/>
            <p:cNvSpPr>
              <a:spLocks noChangeShapeType="1"/>
            </p:cNvSpPr>
            <p:nvPr/>
          </p:nvSpPr>
          <p:spPr bwMode="auto">
            <a:xfrm flipH="1">
              <a:off x="1338" y="1615"/>
              <a:ext cx="181" cy="2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30" name="Text Box 81"/>
            <p:cNvSpPr txBox="1">
              <a:spLocks noChangeArrowheads="1"/>
            </p:cNvSpPr>
            <p:nvPr/>
          </p:nvSpPr>
          <p:spPr bwMode="auto">
            <a:xfrm>
              <a:off x="793" y="1389"/>
              <a:ext cx="432" cy="7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_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</p:grp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3635375" y="1125538"/>
            <a:ext cx="1651000" cy="420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 "/>
            </a:pPr>
            <a:r>
              <a:rPr lang="zh-CN" altLang="en-US">
                <a:solidFill>
                  <a:srgbClr val="003300"/>
                </a:solidFill>
              </a:rPr>
              <a:t>（</a:t>
            </a:r>
            <a:r>
              <a:rPr lang="en-US" altLang="zh-CN">
                <a:solidFill>
                  <a:srgbClr val="003300"/>
                </a:solidFill>
              </a:rPr>
              <a:t>VCVS)</a:t>
            </a:r>
            <a:endParaRPr lang="en-US" altLang="zh-CN">
              <a:solidFill>
                <a:srgbClr val="003300"/>
              </a:solidFill>
            </a:endParaRPr>
          </a:p>
        </p:txBody>
      </p:sp>
      <p:grpSp>
        <p:nvGrpSpPr>
          <p:cNvPr id="3" name="Group 104"/>
          <p:cNvGrpSpPr/>
          <p:nvPr/>
        </p:nvGrpSpPr>
        <p:grpSpPr bwMode="auto">
          <a:xfrm>
            <a:off x="738188" y="4725988"/>
            <a:ext cx="2590800" cy="1655762"/>
            <a:chOff x="3334" y="1525"/>
            <a:chExt cx="1632" cy="998"/>
          </a:xfrm>
        </p:grpSpPr>
        <p:sp>
          <p:nvSpPr>
            <p:cNvPr id="79896" name="Line 65"/>
            <p:cNvSpPr>
              <a:spLocks noChangeShapeType="1"/>
            </p:cNvSpPr>
            <p:nvPr/>
          </p:nvSpPr>
          <p:spPr bwMode="auto">
            <a:xfrm>
              <a:off x="4286" y="1570"/>
              <a:ext cx="0" cy="31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897" name="Line 87"/>
            <p:cNvSpPr>
              <a:spLocks noChangeShapeType="1"/>
            </p:cNvSpPr>
            <p:nvPr/>
          </p:nvSpPr>
          <p:spPr bwMode="auto">
            <a:xfrm flipH="1">
              <a:off x="3388" y="1571"/>
              <a:ext cx="53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898" name="Line 88"/>
            <p:cNvSpPr>
              <a:spLocks noChangeShapeType="1"/>
            </p:cNvSpPr>
            <p:nvPr/>
          </p:nvSpPr>
          <p:spPr bwMode="auto">
            <a:xfrm flipH="1">
              <a:off x="3415" y="2476"/>
              <a:ext cx="5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899" name="Line 89"/>
            <p:cNvSpPr>
              <a:spLocks noChangeShapeType="1"/>
            </p:cNvSpPr>
            <p:nvPr/>
          </p:nvSpPr>
          <p:spPr bwMode="auto">
            <a:xfrm>
              <a:off x="3560" y="1570"/>
              <a:ext cx="22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0" name="Oval 90"/>
            <p:cNvSpPr>
              <a:spLocks noChangeArrowheads="1"/>
            </p:cNvSpPr>
            <p:nvPr/>
          </p:nvSpPr>
          <p:spPr bwMode="auto">
            <a:xfrm flipH="1">
              <a:off x="3334" y="1525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01" name="Oval 91"/>
            <p:cNvSpPr>
              <a:spLocks noChangeArrowheads="1"/>
            </p:cNvSpPr>
            <p:nvPr/>
          </p:nvSpPr>
          <p:spPr bwMode="auto">
            <a:xfrm flipH="1">
              <a:off x="3334" y="2431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02" name="Line 92"/>
            <p:cNvSpPr>
              <a:spLocks noChangeShapeType="1"/>
            </p:cNvSpPr>
            <p:nvPr/>
          </p:nvSpPr>
          <p:spPr bwMode="auto">
            <a:xfrm>
              <a:off x="4286" y="2251"/>
              <a:ext cx="0" cy="22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3" name="Line 93"/>
            <p:cNvSpPr>
              <a:spLocks noChangeShapeType="1"/>
            </p:cNvSpPr>
            <p:nvPr/>
          </p:nvSpPr>
          <p:spPr bwMode="auto">
            <a:xfrm>
              <a:off x="4285" y="1572"/>
              <a:ext cx="61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4" name="Line 94"/>
            <p:cNvSpPr>
              <a:spLocks noChangeShapeType="1"/>
            </p:cNvSpPr>
            <p:nvPr/>
          </p:nvSpPr>
          <p:spPr bwMode="auto">
            <a:xfrm>
              <a:off x="4285" y="2477"/>
              <a:ext cx="58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5" name="Line 95"/>
            <p:cNvSpPr>
              <a:spLocks noChangeShapeType="1"/>
            </p:cNvSpPr>
            <p:nvPr/>
          </p:nvSpPr>
          <p:spPr bwMode="auto">
            <a:xfrm flipH="1" flipV="1">
              <a:off x="4286" y="1661"/>
              <a:ext cx="0" cy="18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6" name="Oval 96"/>
            <p:cNvSpPr>
              <a:spLocks noChangeArrowheads="1"/>
            </p:cNvSpPr>
            <p:nvPr/>
          </p:nvSpPr>
          <p:spPr bwMode="auto">
            <a:xfrm>
              <a:off x="4842" y="1526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07" name="Oval 97"/>
            <p:cNvSpPr>
              <a:spLocks noChangeArrowheads="1"/>
            </p:cNvSpPr>
            <p:nvPr/>
          </p:nvSpPr>
          <p:spPr bwMode="auto">
            <a:xfrm>
              <a:off x="4842" y="2432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79908" name="Line 98"/>
            <p:cNvSpPr>
              <a:spLocks noChangeShapeType="1"/>
            </p:cNvSpPr>
            <p:nvPr/>
          </p:nvSpPr>
          <p:spPr bwMode="auto">
            <a:xfrm>
              <a:off x="4286" y="1842"/>
              <a:ext cx="182" cy="22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09" name="Line 99"/>
            <p:cNvSpPr>
              <a:spLocks noChangeShapeType="1"/>
            </p:cNvSpPr>
            <p:nvPr/>
          </p:nvSpPr>
          <p:spPr bwMode="auto">
            <a:xfrm flipH="1">
              <a:off x="4286" y="2069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0" name="Line 100"/>
            <p:cNvSpPr>
              <a:spLocks noChangeShapeType="1"/>
            </p:cNvSpPr>
            <p:nvPr/>
          </p:nvSpPr>
          <p:spPr bwMode="auto">
            <a:xfrm>
              <a:off x="4105" y="2069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1" name="Line 101"/>
            <p:cNvSpPr>
              <a:spLocks noChangeShapeType="1"/>
            </p:cNvSpPr>
            <p:nvPr/>
          </p:nvSpPr>
          <p:spPr bwMode="auto">
            <a:xfrm flipH="1">
              <a:off x="4105" y="1842"/>
              <a:ext cx="181" cy="2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79912" name="Text Box 102"/>
            <p:cNvSpPr txBox="1">
              <a:spLocks noChangeArrowheads="1"/>
            </p:cNvSpPr>
            <p:nvPr/>
          </p:nvSpPr>
          <p:spPr bwMode="auto">
            <a:xfrm>
              <a:off x="3696" y="1616"/>
              <a:ext cx="432" cy="6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_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79913" name="Line 1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3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0825" name="Rectangle 105"/>
          <p:cNvSpPr>
            <a:spLocks noChangeArrowheads="1"/>
          </p:cNvSpPr>
          <p:nvPr/>
        </p:nvSpPr>
        <p:spPr bwMode="auto">
          <a:xfrm>
            <a:off x="3995738" y="3933825"/>
            <a:ext cx="1422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003300"/>
                </a:solidFill>
              </a:rPr>
              <a:t>（</a:t>
            </a:r>
            <a:r>
              <a:rPr kumimoji="1" lang="en-US" altLang="zh-CN">
                <a:solidFill>
                  <a:srgbClr val="003300"/>
                </a:solidFill>
              </a:rPr>
              <a:t>VCCS)</a:t>
            </a:r>
            <a:endParaRPr kumimoji="1" lang="en-US" altLang="zh-CN">
              <a:solidFill>
                <a:srgbClr val="003300"/>
              </a:solidFill>
            </a:endParaRPr>
          </a:p>
        </p:txBody>
      </p:sp>
      <p:sp>
        <p:nvSpPr>
          <p:cNvPr id="30827" name="Rectangle 107"/>
          <p:cNvSpPr>
            <a:spLocks noChangeArrowheads="1"/>
          </p:cNvSpPr>
          <p:nvPr/>
        </p:nvSpPr>
        <p:spPr bwMode="auto">
          <a:xfrm>
            <a:off x="3660775" y="4294188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Voltage Controlled  Current  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828" name="Text Box 108"/>
          <p:cNvSpPr txBox="1">
            <a:spLocks noChangeArrowheads="1"/>
          </p:cNvSpPr>
          <p:nvPr/>
        </p:nvSpPr>
        <p:spPr bwMode="auto">
          <a:xfrm>
            <a:off x="4265613" y="2349500"/>
            <a:ext cx="3286125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/>
              <a:t>I</a:t>
            </a:r>
            <a:r>
              <a:rPr kumimoji="1" lang="en-US" altLang="zh-CN" sz="1800"/>
              <a:t>2</a:t>
            </a:r>
            <a:r>
              <a:rPr kumimoji="1" lang="zh-CN" altLang="en-US" sz="1800"/>
              <a:t> </a:t>
            </a:r>
            <a:r>
              <a:rPr lang="en-US" altLang="zh-CN"/>
              <a:t>=</a:t>
            </a:r>
            <a:r>
              <a:rPr lang="zh-CN" altLang="en-US"/>
              <a:t>不定值</a:t>
            </a:r>
            <a:r>
              <a:rPr lang="en-US" altLang="zh-CN" sz="2000"/>
              <a:t>(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由外电路约束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/>
              <a:t>U</a:t>
            </a:r>
            <a:r>
              <a:rPr lang="en-US" altLang="zh-CN" baseline="-25000"/>
              <a:t>2</a:t>
            </a:r>
            <a:r>
              <a:rPr lang="en-US" altLang="zh-CN"/>
              <a:t>= </a:t>
            </a:r>
            <a:r>
              <a:rPr kumimoji="1"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CN"/>
          </a:p>
        </p:txBody>
      </p:sp>
      <p:sp>
        <p:nvSpPr>
          <p:cNvPr id="30829" name="Text Box 109"/>
          <p:cNvSpPr txBox="1">
            <a:spLocks noChangeArrowheads="1"/>
          </p:cNvSpPr>
          <p:nvPr/>
        </p:nvSpPr>
        <p:spPr bwMode="auto">
          <a:xfrm>
            <a:off x="4337050" y="5157788"/>
            <a:ext cx="3357563" cy="1004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/>
              <a:t>U</a:t>
            </a:r>
            <a:r>
              <a:rPr kumimoji="1" lang="en-US" altLang="zh-CN" sz="2000"/>
              <a:t>2</a:t>
            </a:r>
            <a:r>
              <a:rPr kumimoji="1" lang="zh-CN" altLang="en-US" sz="2000"/>
              <a:t> </a:t>
            </a:r>
            <a:r>
              <a:rPr lang="en-US" altLang="zh-CN"/>
              <a:t>=</a:t>
            </a:r>
            <a:r>
              <a:rPr lang="zh-CN" altLang="en-US"/>
              <a:t>不定值</a:t>
            </a:r>
            <a:r>
              <a:rPr lang="en-US" altLang="zh-CN" sz="2000"/>
              <a:t>(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由外电路约束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en-US" altLang="zh-CN"/>
              <a:t>=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gU</a:t>
            </a:r>
            <a:r>
              <a:rPr kumimoji="1"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altLang="zh-CN"/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6283325" y="2901950"/>
            <a:ext cx="2411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电子三极管</a:t>
            </a:r>
            <a:endParaRPr lang="zh-CN" altLang="en-US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32" name="Text Box 112"/>
          <p:cNvSpPr txBox="1">
            <a:spLocks noChangeArrowheads="1"/>
          </p:cNvSpPr>
          <p:nvPr/>
        </p:nvSpPr>
        <p:spPr bwMode="auto">
          <a:xfrm>
            <a:off x="6408738" y="5759450"/>
            <a:ext cx="2411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场效应管</a:t>
            </a:r>
            <a:endParaRPr lang="zh-CN" altLang="en-US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3408363" y="2079625"/>
            <a:ext cx="685800" cy="1493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+</a:t>
            </a:r>
            <a:endParaRPr kumimoji="1" lang="en-US" altLang="zh-CN" sz="280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/>
              <a:t> </a:t>
            </a:r>
            <a:r>
              <a:rPr kumimoji="1" lang="en-US" altLang="zh-CN" sz="2800">
                <a:solidFill>
                  <a:srgbClr val="FF0000"/>
                </a:solidFill>
              </a:rPr>
              <a:t>_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2551113" y="1682750"/>
            <a:ext cx="4048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sz="1600">
                <a:solidFill>
                  <a:srgbClr val="FF0000"/>
                </a:solidFill>
              </a:rPr>
              <a:t>2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3336925" y="4716463"/>
            <a:ext cx="685800" cy="1493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+</a:t>
            </a:r>
            <a:endParaRPr kumimoji="1" lang="en-US" altLang="zh-CN" sz="280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/>
              <a:t> </a:t>
            </a:r>
            <a:r>
              <a:rPr kumimoji="1" lang="en-US" altLang="zh-CN" sz="2800">
                <a:solidFill>
                  <a:srgbClr val="FF0000"/>
                </a:solidFill>
              </a:rPr>
              <a:t>_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2408238" y="4359275"/>
            <a:ext cx="4048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sz="1600">
                <a:solidFill>
                  <a:srgbClr val="FF0000"/>
                </a:solidFill>
              </a:rPr>
              <a:t>2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cxnSp>
        <p:nvCxnSpPr>
          <p:cNvPr id="69" name="直接箭头连接符 68"/>
          <p:cNvCxnSpPr>
            <a:cxnSpLocks noChangeShapeType="1"/>
          </p:cNvCxnSpPr>
          <p:nvPr/>
        </p:nvCxnSpPr>
        <p:spPr bwMode="auto">
          <a:xfrm>
            <a:off x="2622550" y="4787900"/>
            <a:ext cx="285750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tailEnd type="triangle" w="lg" len="lg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 build="p"/>
      <p:bldP spid="30729" grpId="0" autoUpdateAnimBg="0" build="p"/>
      <p:bldP spid="30763" grpId="0" autoUpdateAnimBg="0" build="p"/>
      <p:bldP spid="30764" grpId="0" autoUpdateAnimBg="0" build="p"/>
      <p:bldP spid="30774" grpId="0" autoUpdateAnimBg="0"/>
      <p:bldP spid="30757" grpId="0"/>
      <p:bldP spid="30758" grpId="0"/>
      <p:bldP spid="30803" grpId="0"/>
      <p:bldP spid="30827" grpId="0" autoUpdateAnimBg="0"/>
      <p:bldP spid="30828" grpId="0"/>
      <p:bldP spid="30829" grpId="0"/>
      <p:bldP spid="30831" grpId="0"/>
      <p:bldP spid="30832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" y="1687115"/>
            <a:ext cx="4982245" cy="4982245"/>
          </a:xfrm>
          <a:prstGeom prst="rect">
            <a:avLst/>
          </a:prstGeom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A6D69-218E-4AFF-A378-C4F69905DDE5}" type="slidenum">
              <a:rPr lang="zh-CN" altLang="en-US"/>
            </a:fld>
            <a:endParaRPr lang="en-US" altLang="zh-CN" dirty="0"/>
          </a:p>
        </p:txBody>
      </p:sp>
      <p:sp>
        <p:nvSpPr>
          <p:cNvPr id="1028" name="灯片编号占位符 3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endParaRPr lang="en-US" altLang="zh-CN" sz="1400" b="0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5257224" y="1997120"/>
          <a:ext cx="3064198" cy="395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位图图像" r:id="rId2" imgW="3076575" imgH="3448050" progId="PBrush">
                  <p:embed/>
                </p:oleObj>
              </mc:Choice>
              <mc:Fallback>
                <p:oleObj name="位图图像" r:id="rId2" imgW="3076575" imgH="344805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224" y="1997120"/>
                        <a:ext cx="3064198" cy="395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4200" y="116632"/>
            <a:ext cx="3706813" cy="1368425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3200" b="1" dirty="0" smtClean="0">
                <a:ea typeface="黑体" panose="02010609060101010101" pitchFamily="2" charset="-122"/>
              </a:rPr>
              <a:t>主要教材：</a:t>
            </a:r>
            <a:br>
              <a:rPr lang="zh-CN" altLang="en-US" sz="3200" b="1" dirty="0" smtClean="0"/>
            </a:br>
            <a:r>
              <a:rPr lang="zh-CN" altLang="en-US" sz="3200" b="1" dirty="0" smtClean="0">
                <a:solidFill>
                  <a:srgbClr val="660033"/>
                </a:solidFill>
                <a:ea typeface="楷体_GB2312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«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电路分析基础</a:t>
            </a:r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»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506913" y="260350"/>
            <a:ext cx="4025900" cy="15703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ea typeface="黑体" panose="02010609060101010101" pitchFamily="2" charset="-122"/>
              </a:rPr>
              <a:t>参考</a:t>
            </a:r>
            <a:r>
              <a:rPr lang="zh-CN" altLang="en-US" sz="3200" dirty="0">
                <a:solidFill>
                  <a:srgbClr val="006600"/>
                </a:solidFill>
                <a:ea typeface="黑体" panose="02010609060101010101" pitchFamily="2" charset="-122"/>
              </a:rPr>
              <a:t>：</a:t>
            </a:r>
            <a:endParaRPr lang="zh-CN" altLang="en-US" sz="3200" dirty="0">
              <a:solidFill>
                <a:srgbClr val="006600"/>
              </a:solidFill>
              <a:ea typeface="黑体" panose="02010609060101010101" pitchFamily="2" charset="-122"/>
            </a:endParaRPr>
          </a:p>
          <a:p>
            <a:pPr algn="l"/>
            <a:r>
              <a:rPr lang="zh-CN" altLang="en-US" sz="32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«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电路基础常见题型</a:t>
            </a:r>
            <a:endParaRPr lang="zh-CN" altLang="en-US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解析及模拟题</a:t>
            </a:r>
            <a:r>
              <a:rPr lang="en-US" altLang="zh-CN" sz="3200" dirty="0">
                <a:solidFill>
                  <a:srgbClr val="FF0000"/>
                </a:solidFill>
                <a:ea typeface="楷体_GB2312" pitchFamily="49" charset="-122"/>
              </a:rPr>
              <a:t>»</a:t>
            </a:r>
            <a:endParaRPr lang="en-US" altLang="zh-CN" sz="32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F2043-6AA0-4568-8579-8A24EB436E6B}" type="slidenum">
              <a:rPr lang="zh-CN" altLang="en-US"/>
            </a:fld>
            <a:endParaRPr lang="en-US" altLang="zh-CN"/>
          </a:p>
        </p:txBody>
      </p:sp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250825" y="549275"/>
            <a:ext cx="41148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rgbClr val="660033"/>
                </a:solidFill>
                <a:ea typeface="楷体_GB2312" pitchFamily="49" charset="-122"/>
              </a:rPr>
              <a:t>3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） 电流控制电压源</a:t>
            </a: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50825" y="3500438"/>
            <a:ext cx="4191000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rgbClr val="660033"/>
                </a:solidFill>
                <a:ea typeface="楷体_GB2312" pitchFamily="49" charset="-122"/>
              </a:rPr>
              <a:t>4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） 电流控制电流源</a:t>
            </a:r>
            <a:endParaRPr kumimoji="1" lang="zh-CN" altLang="en-US" sz="280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1762125" y="227647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endParaRPr kumimoji="1" lang="en-US" altLang="zh-CN" b="0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2986088" y="2276475"/>
            <a:ext cx="685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endParaRPr kumimoji="1" lang="en-US" altLang="zh-CN" baseline="-25000">
              <a:solidFill>
                <a:srgbClr val="FF0000"/>
              </a:solidFill>
            </a:endParaRP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059113" y="5157788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kumimoji="1" lang="en-US" altLang="zh-CN" sz="2800">
                <a:solidFill>
                  <a:srgbClr val="FF0000"/>
                </a:solidFill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</a:rPr>
              <a:t>1</a:t>
            </a:r>
            <a:endParaRPr kumimoji="1" lang="en-US" altLang="zh-CN" b="0"/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906588" y="522922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endParaRPr kumimoji="1" lang="en-US" altLang="zh-CN" baseline="-25000">
              <a:solidFill>
                <a:srgbClr val="FF0000"/>
              </a:solidFill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3821113" y="981075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Current  Controlled Voltage 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3708400" y="549275"/>
            <a:ext cx="14239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003300"/>
                </a:solidFill>
              </a:rPr>
              <a:t>（</a:t>
            </a:r>
            <a:r>
              <a:rPr kumimoji="1" lang="en-US" altLang="zh-CN">
                <a:solidFill>
                  <a:srgbClr val="003300"/>
                </a:solidFill>
              </a:rPr>
              <a:t>CCVS)</a:t>
            </a:r>
            <a:endParaRPr kumimoji="1" lang="en-US" altLang="zh-CN">
              <a:solidFill>
                <a:srgbClr val="003300"/>
              </a:solidFill>
            </a:endParaRP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825500" y="1341438"/>
            <a:ext cx="3709988" cy="2017712"/>
            <a:chOff x="748" y="1071"/>
            <a:chExt cx="2337" cy="1271"/>
          </a:xfrm>
        </p:grpSpPr>
        <p:sp>
          <p:nvSpPr>
            <p:cNvPr id="82984" name="Rectangle 30"/>
            <p:cNvSpPr>
              <a:spLocks noChangeArrowheads="1"/>
            </p:cNvSpPr>
            <p:nvPr/>
          </p:nvSpPr>
          <p:spPr bwMode="auto">
            <a:xfrm>
              <a:off x="2199" y="107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zh-CN">
                  <a:solidFill>
                    <a:srgbClr val="FF0000"/>
                  </a:solidFill>
                </a:rPr>
                <a:t>I</a:t>
              </a:r>
              <a:r>
                <a:rPr kumimoji="1" lang="en-US" altLang="zh-CN" sz="1600">
                  <a:solidFill>
                    <a:srgbClr val="FF0000"/>
                  </a:solidFill>
                </a:rPr>
                <a:t>2</a:t>
              </a:r>
              <a:endParaRPr kumimoji="1"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2985" name="Text Box 31"/>
            <p:cNvSpPr txBox="1">
              <a:spLocks noChangeArrowheads="1"/>
            </p:cNvSpPr>
            <p:nvPr/>
          </p:nvSpPr>
          <p:spPr bwMode="auto">
            <a:xfrm>
              <a:off x="1972" y="1390"/>
              <a:ext cx="432" cy="7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_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82986" name="Line 32"/>
            <p:cNvSpPr>
              <a:spLocks noChangeShapeType="1"/>
            </p:cNvSpPr>
            <p:nvPr/>
          </p:nvSpPr>
          <p:spPr bwMode="auto">
            <a:xfrm flipH="1">
              <a:off x="1074" y="1344"/>
              <a:ext cx="53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87" name="Line 33"/>
            <p:cNvSpPr>
              <a:spLocks noChangeShapeType="1"/>
            </p:cNvSpPr>
            <p:nvPr/>
          </p:nvSpPr>
          <p:spPr bwMode="auto">
            <a:xfrm flipH="1">
              <a:off x="1101" y="2249"/>
              <a:ext cx="5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88" name="Line 34"/>
            <p:cNvSpPr>
              <a:spLocks noChangeShapeType="1"/>
            </p:cNvSpPr>
            <p:nvPr/>
          </p:nvSpPr>
          <p:spPr bwMode="auto">
            <a:xfrm flipH="1">
              <a:off x="1610" y="1706"/>
              <a:ext cx="0" cy="22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89" name="Oval 35"/>
            <p:cNvSpPr>
              <a:spLocks noChangeArrowheads="1"/>
            </p:cNvSpPr>
            <p:nvPr/>
          </p:nvSpPr>
          <p:spPr bwMode="auto">
            <a:xfrm flipH="1">
              <a:off x="1020" y="1298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90" name="Oval 36"/>
            <p:cNvSpPr>
              <a:spLocks noChangeArrowheads="1"/>
            </p:cNvSpPr>
            <p:nvPr/>
          </p:nvSpPr>
          <p:spPr bwMode="auto">
            <a:xfrm flipH="1">
              <a:off x="1020" y="2204"/>
              <a:ext cx="107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91" name="Line 37"/>
            <p:cNvSpPr>
              <a:spLocks noChangeShapeType="1"/>
            </p:cNvSpPr>
            <p:nvPr/>
          </p:nvSpPr>
          <p:spPr bwMode="auto">
            <a:xfrm>
              <a:off x="1971" y="1345"/>
              <a:ext cx="0" cy="90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2" name="Line 38"/>
            <p:cNvSpPr>
              <a:spLocks noChangeShapeType="1"/>
            </p:cNvSpPr>
            <p:nvPr/>
          </p:nvSpPr>
          <p:spPr bwMode="auto">
            <a:xfrm>
              <a:off x="1971" y="1345"/>
              <a:ext cx="61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3" name="Line 39"/>
            <p:cNvSpPr>
              <a:spLocks noChangeShapeType="1"/>
            </p:cNvSpPr>
            <p:nvPr/>
          </p:nvSpPr>
          <p:spPr bwMode="auto">
            <a:xfrm>
              <a:off x="1971" y="2250"/>
              <a:ext cx="58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4" name="Line 40"/>
            <p:cNvSpPr>
              <a:spLocks noChangeShapeType="1"/>
            </p:cNvSpPr>
            <p:nvPr/>
          </p:nvSpPr>
          <p:spPr bwMode="auto">
            <a:xfrm>
              <a:off x="2156" y="1345"/>
              <a:ext cx="3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5" name="Oval 41"/>
            <p:cNvSpPr>
              <a:spLocks noChangeArrowheads="1"/>
            </p:cNvSpPr>
            <p:nvPr/>
          </p:nvSpPr>
          <p:spPr bwMode="auto">
            <a:xfrm>
              <a:off x="2528" y="1299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96" name="Oval 42"/>
            <p:cNvSpPr>
              <a:spLocks noChangeArrowheads="1"/>
            </p:cNvSpPr>
            <p:nvPr/>
          </p:nvSpPr>
          <p:spPr bwMode="auto">
            <a:xfrm>
              <a:off x="2528" y="2205"/>
              <a:ext cx="124" cy="91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97" name="Line 43"/>
            <p:cNvSpPr>
              <a:spLocks noChangeShapeType="1"/>
            </p:cNvSpPr>
            <p:nvPr/>
          </p:nvSpPr>
          <p:spPr bwMode="auto">
            <a:xfrm>
              <a:off x="1972" y="1615"/>
              <a:ext cx="182" cy="22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8" name="Line 44"/>
            <p:cNvSpPr>
              <a:spLocks noChangeShapeType="1"/>
            </p:cNvSpPr>
            <p:nvPr/>
          </p:nvSpPr>
          <p:spPr bwMode="auto">
            <a:xfrm flipH="1">
              <a:off x="1972" y="1842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99" name="Line 45"/>
            <p:cNvSpPr>
              <a:spLocks noChangeShapeType="1"/>
            </p:cNvSpPr>
            <p:nvPr/>
          </p:nvSpPr>
          <p:spPr bwMode="auto">
            <a:xfrm>
              <a:off x="1791" y="1842"/>
              <a:ext cx="182" cy="18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3000" name="Line 46"/>
            <p:cNvSpPr>
              <a:spLocks noChangeShapeType="1"/>
            </p:cNvSpPr>
            <p:nvPr/>
          </p:nvSpPr>
          <p:spPr bwMode="auto">
            <a:xfrm flipH="1">
              <a:off x="1791" y="1615"/>
              <a:ext cx="181" cy="22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3001" name="Text Box 47"/>
            <p:cNvSpPr txBox="1">
              <a:spLocks noChangeArrowheads="1"/>
            </p:cNvSpPr>
            <p:nvPr/>
          </p:nvSpPr>
          <p:spPr bwMode="auto">
            <a:xfrm>
              <a:off x="748" y="1207"/>
              <a:ext cx="432" cy="1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>
                  <a:solidFill>
                    <a:srgbClr val="FF0000"/>
                  </a:solidFill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1</a:t>
              </a:r>
              <a:endParaRPr kumimoji="1" lang="en-US" altLang="zh-CN" baseline="-250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/>
                <a:t>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-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83002" name="Line 49"/>
            <p:cNvSpPr>
              <a:spLocks noChangeShapeType="1"/>
            </p:cNvSpPr>
            <p:nvPr/>
          </p:nvSpPr>
          <p:spPr bwMode="auto">
            <a:xfrm>
              <a:off x="1610" y="1344"/>
              <a:ext cx="0" cy="90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3003" name="Text Box 50"/>
            <p:cNvSpPr txBox="1">
              <a:spLocks noChangeArrowheads="1"/>
            </p:cNvSpPr>
            <p:nvPr/>
          </p:nvSpPr>
          <p:spPr bwMode="auto">
            <a:xfrm>
              <a:off x="2653" y="1253"/>
              <a:ext cx="432" cy="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U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2</a:t>
              </a:r>
              <a:r>
                <a:rPr kumimoji="1" lang="en-US" altLang="zh-CN"/>
                <a:t>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_</a:t>
              </a:r>
              <a:endParaRPr kumimoji="1" lang="en-US" altLang="zh-CN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74"/>
          <p:cNvGrpSpPr/>
          <p:nvPr/>
        </p:nvGrpSpPr>
        <p:grpSpPr bwMode="auto">
          <a:xfrm>
            <a:off x="898525" y="4005263"/>
            <a:ext cx="3022600" cy="2305050"/>
            <a:chOff x="431" y="2568"/>
            <a:chExt cx="1904" cy="1361"/>
          </a:xfrm>
        </p:grpSpPr>
        <p:sp>
          <p:nvSpPr>
            <p:cNvPr id="82963" name="Line 53"/>
            <p:cNvSpPr>
              <a:spLocks noChangeShapeType="1"/>
            </p:cNvSpPr>
            <p:nvPr/>
          </p:nvSpPr>
          <p:spPr bwMode="auto">
            <a:xfrm>
              <a:off x="1655" y="2933"/>
              <a:ext cx="0" cy="33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64" name="Line 54"/>
            <p:cNvSpPr>
              <a:spLocks noChangeShapeType="1"/>
            </p:cNvSpPr>
            <p:nvPr/>
          </p:nvSpPr>
          <p:spPr bwMode="auto">
            <a:xfrm flipH="1">
              <a:off x="757" y="2934"/>
              <a:ext cx="53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65" name="Line 55"/>
            <p:cNvSpPr>
              <a:spLocks noChangeShapeType="1"/>
            </p:cNvSpPr>
            <p:nvPr/>
          </p:nvSpPr>
          <p:spPr bwMode="auto">
            <a:xfrm flipH="1">
              <a:off x="784" y="3880"/>
              <a:ext cx="5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66" name="Line 56"/>
            <p:cNvSpPr>
              <a:spLocks noChangeShapeType="1"/>
            </p:cNvSpPr>
            <p:nvPr/>
          </p:nvSpPr>
          <p:spPr bwMode="auto">
            <a:xfrm>
              <a:off x="1292" y="3249"/>
              <a:ext cx="0" cy="317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67" name="Oval 57"/>
            <p:cNvSpPr>
              <a:spLocks noChangeArrowheads="1"/>
            </p:cNvSpPr>
            <p:nvPr/>
          </p:nvSpPr>
          <p:spPr bwMode="auto">
            <a:xfrm flipH="1">
              <a:off x="703" y="2886"/>
              <a:ext cx="107" cy="95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68" name="Oval 58"/>
            <p:cNvSpPr>
              <a:spLocks noChangeArrowheads="1"/>
            </p:cNvSpPr>
            <p:nvPr/>
          </p:nvSpPr>
          <p:spPr bwMode="auto">
            <a:xfrm flipH="1">
              <a:off x="703" y="3833"/>
              <a:ext cx="107" cy="95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69" name="Line 59"/>
            <p:cNvSpPr>
              <a:spLocks noChangeShapeType="1"/>
            </p:cNvSpPr>
            <p:nvPr/>
          </p:nvSpPr>
          <p:spPr bwMode="auto">
            <a:xfrm>
              <a:off x="1655" y="3645"/>
              <a:ext cx="0" cy="23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0" name="Line 60"/>
            <p:cNvSpPr>
              <a:spLocks noChangeShapeType="1"/>
            </p:cNvSpPr>
            <p:nvPr/>
          </p:nvSpPr>
          <p:spPr bwMode="auto">
            <a:xfrm>
              <a:off x="1654" y="2935"/>
              <a:ext cx="61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1" name="Line 61"/>
            <p:cNvSpPr>
              <a:spLocks noChangeShapeType="1"/>
            </p:cNvSpPr>
            <p:nvPr/>
          </p:nvSpPr>
          <p:spPr bwMode="auto">
            <a:xfrm>
              <a:off x="1654" y="3881"/>
              <a:ext cx="587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2" name="Line 62"/>
            <p:cNvSpPr>
              <a:spLocks noChangeShapeType="1"/>
            </p:cNvSpPr>
            <p:nvPr/>
          </p:nvSpPr>
          <p:spPr bwMode="auto">
            <a:xfrm flipH="1" flipV="1">
              <a:off x="1655" y="3028"/>
              <a:ext cx="0" cy="19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3" name="Oval 63"/>
            <p:cNvSpPr>
              <a:spLocks noChangeArrowheads="1"/>
            </p:cNvSpPr>
            <p:nvPr/>
          </p:nvSpPr>
          <p:spPr bwMode="auto">
            <a:xfrm>
              <a:off x="2211" y="2887"/>
              <a:ext cx="124" cy="95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74" name="Oval 64"/>
            <p:cNvSpPr>
              <a:spLocks noChangeArrowheads="1"/>
            </p:cNvSpPr>
            <p:nvPr/>
          </p:nvSpPr>
          <p:spPr bwMode="auto">
            <a:xfrm>
              <a:off x="2211" y="3834"/>
              <a:ext cx="124" cy="95"/>
            </a:xfrm>
            <a:prstGeom prst="ellipse">
              <a:avLst/>
            </a:prstGeom>
            <a:noFill/>
            <a:ln w="31750">
              <a:solidFill>
                <a:srgbClr val="660033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975" name="Line 65"/>
            <p:cNvSpPr>
              <a:spLocks noChangeShapeType="1"/>
            </p:cNvSpPr>
            <p:nvPr/>
          </p:nvSpPr>
          <p:spPr bwMode="auto">
            <a:xfrm>
              <a:off x="1655" y="3217"/>
              <a:ext cx="182" cy="23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6" name="Line 66"/>
            <p:cNvSpPr>
              <a:spLocks noChangeShapeType="1"/>
            </p:cNvSpPr>
            <p:nvPr/>
          </p:nvSpPr>
          <p:spPr bwMode="auto">
            <a:xfrm flipH="1">
              <a:off x="1655" y="3455"/>
              <a:ext cx="182" cy="18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7" name="Line 67"/>
            <p:cNvSpPr>
              <a:spLocks noChangeShapeType="1"/>
            </p:cNvSpPr>
            <p:nvPr/>
          </p:nvSpPr>
          <p:spPr bwMode="auto">
            <a:xfrm>
              <a:off x="1474" y="3455"/>
              <a:ext cx="182" cy="18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8" name="Line 68"/>
            <p:cNvSpPr>
              <a:spLocks noChangeShapeType="1"/>
            </p:cNvSpPr>
            <p:nvPr/>
          </p:nvSpPr>
          <p:spPr bwMode="auto">
            <a:xfrm flipH="1">
              <a:off x="1474" y="3217"/>
              <a:ext cx="181" cy="23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79" name="Text Box 69"/>
            <p:cNvSpPr txBox="1">
              <a:spLocks noChangeArrowheads="1"/>
            </p:cNvSpPr>
            <p:nvPr/>
          </p:nvSpPr>
          <p:spPr bwMode="auto">
            <a:xfrm>
              <a:off x="431" y="2886"/>
              <a:ext cx="432" cy="9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+</a:t>
              </a:r>
              <a:endParaRPr kumimoji="1" lang="en-US" altLang="zh-CN" sz="28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U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800" baseline="-25000">
                <a:solidFill>
                  <a:srgbClr val="FF0000"/>
                </a:solidFill>
              </a:endParaRPr>
            </a:p>
            <a:p>
              <a:pPr algn="l">
                <a:spcBef>
                  <a:spcPct val="50000"/>
                </a:spcBef>
              </a:pPr>
              <a:r>
                <a:rPr kumimoji="1" lang="en-US" altLang="zh-CN" sz="2800" baseline="-25000">
                  <a:solidFill>
                    <a:srgbClr val="FF0000"/>
                  </a:solidFill>
                </a:rPr>
                <a:t>   -</a:t>
              </a:r>
              <a:endParaRPr kumimoji="1" lang="en-US" altLang="zh-CN" sz="2800" baseline="-25000">
                <a:solidFill>
                  <a:srgbClr val="FF0000"/>
                </a:solidFill>
              </a:endParaRPr>
            </a:p>
          </p:txBody>
        </p:sp>
        <p:sp>
          <p:nvSpPr>
            <p:cNvPr id="82980" name="Line 70"/>
            <p:cNvSpPr>
              <a:spLocks noChangeShapeType="1"/>
            </p:cNvSpPr>
            <p:nvPr/>
          </p:nvSpPr>
          <p:spPr bwMode="auto">
            <a:xfrm flipH="1" flipV="1">
              <a:off x="1474" y="3455"/>
              <a:ext cx="3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81" name="Line 71"/>
            <p:cNvSpPr>
              <a:spLocks noChangeShapeType="1"/>
            </p:cNvSpPr>
            <p:nvPr/>
          </p:nvSpPr>
          <p:spPr bwMode="auto">
            <a:xfrm>
              <a:off x="1292" y="2931"/>
              <a:ext cx="0" cy="953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982" name="Text Box 72"/>
            <p:cNvSpPr txBox="1">
              <a:spLocks noChangeArrowheads="1"/>
            </p:cNvSpPr>
            <p:nvPr/>
          </p:nvSpPr>
          <p:spPr bwMode="auto">
            <a:xfrm>
              <a:off x="1791" y="2568"/>
              <a:ext cx="432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>
                  <a:solidFill>
                    <a:srgbClr val="FF0000"/>
                  </a:solidFill>
                </a:rPr>
                <a:t>I</a:t>
              </a:r>
              <a:r>
                <a:rPr kumimoji="1" lang="en-US" altLang="zh-CN" baseline="-25000">
                  <a:solidFill>
                    <a:srgbClr val="FF0000"/>
                  </a:solidFill>
                </a:rPr>
                <a:t>2</a:t>
              </a:r>
              <a:r>
                <a:rPr kumimoji="1" lang="en-US" altLang="zh-CN" sz="2800" baseline="-25000">
                  <a:solidFill>
                    <a:srgbClr val="FF0000"/>
                  </a:solidFill>
                </a:rPr>
                <a:t>   </a:t>
              </a:r>
              <a:endParaRPr kumimoji="1" lang="en-US" altLang="zh-CN" sz="2800" baseline="-25000">
                <a:solidFill>
                  <a:srgbClr val="FF0000"/>
                </a:solidFill>
              </a:endParaRPr>
            </a:p>
          </p:txBody>
        </p:sp>
        <p:sp>
          <p:nvSpPr>
            <p:cNvPr id="82983" name="Line 73"/>
            <p:cNvSpPr>
              <a:spLocks noChangeShapeType="1"/>
            </p:cNvSpPr>
            <p:nvPr/>
          </p:nvSpPr>
          <p:spPr bwMode="auto">
            <a:xfrm flipV="1">
              <a:off x="1927" y="2931"/>
              <a:ext cx="18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86091" name="Rectangle 75"/>
          <p:cNvSpPr>
            <a:spLocks noChangeArrowheads="1"/>
          </p:cNvSpPr>
          <p:nvPr/>
        </p:nvSpPr>
        <p:spPr bwMode="auto">
          <a:xfrm>
            <a:off x="3708400" y="3500438"/>
            <a:ext cx="14239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003300"/>
                </a:solidFill>
              </a:rPr>
              <a:t>（</a:t>
            </a:r>
            <a:r>
              <a:rPr kumimoji="1" lang="en-US" altLang="zh-CN">
                <a:solidFill>
                  <a:srgbClr val="003300"/>
                </a:solidFill>
              </a:rPr>
              <a:t>CCCS)</a:t>
            </a:r>
            <a:endParaRPr kumimoji="1" lang="en-US" altLang="zh-CN">
              <a:solidFill>
                <a:srgbClr val="003300"/>
              </a:solidFill>
            </a:endParaRPr>
          </a:p>
        </p:txBody>
      </p:sp>
      <p:sp>
        <p:nvSpPr>
          <p:cNvPr id="86092" name="Rectangle 76"/>
          <p:cNvSpPr>
            <a:spLocks noChangeArrowheads="1"/>
          </p:cNvSpPr>
          <p:nvPr/>
        </p:nvSpPr>
        <p:spPr bwMode="auto">
          <a:xfrm>
            <a:off x="3821113" y="3860800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Current  Controlled Current 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4783138" y="2060575"/>
            <a:ext cx="3214687" cy="100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/>
              <a:t>I</a:t>
            </a:r>
            <a:r>
              <a:rPr kumimoji="1" lang="en-US" altLang="zh-CN" sz="1600"/>
              <a:t>2</a:t>
            </a:r>
            <a:r>
              <a:rPr kumimoji="1" lang="zh-CN" altLang="en-US" sz="1600"/>
              <a:t> </a:t>
            </a:r>
            <a:r>
              <a:rPr lang="en-US" altLang="zh-CN"/>
              <a:t>=</a:t>
            </a:r>
            <a:r>
              <a:rPr lang="zh-CN" altLang="en-US"/>
              <a:t>不定值</a:t>
            </a:r>
            <a:r>
              <a:rPr lang="en-US" altLang="zh-CN" sz="2000"/>
              <a:t>(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由外电路约束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/>
              <a:t>U</a:t>
            </a:r>
            <a:r>
              <a:rPr lang="en-US" altLang="zh-CN" baseline="-25000"/>
              <a:t>2</a:t>
            </a:r>
            <a:r>
              <a:rPr lang="en-US" altLang="zh-CN"/>
              <a:t>=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kumimoji="1" lang="en-US" altLang="zh-CN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4854575" y="4941888"/>
            <a:ext cx="3286125" cy="1004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/>
              <a:t>U</a:t>
            </a:r>
            <a:r>
              <a:rPr kumimoji="1" lang="en-US" altLang="zh-CN" sz="1800"/>
              <a:t>2</a:t>
            </a:r>
            <a:r>
              <a:rPr kumimoji="1" lang="zh-CN" altLang="en-US" sz="1800"/>
              <a:t> </a:t>
            </a:r>
            <a:r>
              <a:rPr lang="en-US" altLang="zh-CN"/>
              <a:t>=</a:t>
            </a:r>
            <a:r>
              <a:rPr lang="zh-CN" altLang="en-US"/>
              <a:t>不定值</a:t>
            </a:r>
            <a:r>
              <a:rPr lang="en-US" altLang="zh-CN" sz="2000"/>
              <a:t>(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由外电路约束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/>
              <a:t>I</a:t>
            </a:r>
            <a:r>
              <a:rPr lang="en-US" altLang="zh-CN" baseline="-25000"/>
              <a:t>2</a:t>
            </a:r>
            <a:r>
              <a:rPr lang="en-US" altLang="zh-CN"/>
              <a:t>= </a:t>
            </a:r>
            <a:r>
              <a:rPr kumimoji="1"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I</a:t>
            </a:r>
            <a:r>
              <a:rPr kumimoji="1" lang="en-US" altLang="zh-CN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kumimoji="1" lang="en-US" altLang="zh-CN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86095" name="Text Box 79"/>
          <p:cNvSpPr txBox="1">
            <a:spLocks noChangeArrowheads="1"/>
          </p:cNvSpPr>
          <p:nvPr/>
        </p:nvSpPr>
        <p:spPr bwMode="auto">
          <a:xfrm>
            <a:off x="6426200" y="2708275"/>
            <a:ext cx="2411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直流发电机</a:t>
            </a:r>
            <a:endParaRPr lang="zh-CN" altLang="en-US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6426200" y="5445125"/>
            <a:ext cx="2411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晶体三极管</a:t>
            </a:r>
            <a:endParaRPr lang="zh-CN" altLang="en-US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4002088" y="4643438"/>
            <a:ext cx="685800" cy="1493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FF0000"/>
                </a:solidFill>
              </a:rPr>
              <a:t>+</a:t>
            </a:r>
            <a:endParaRPr kumimoji="1" lang="en-US" altLang="zh-CN" sz="280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</a:rPr>
              <a:t>U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kumimoji="1" lang="en-US" altLang="zh-CN"/>
              <a:t> </a:t>
            </a:r>
            <a:r>
              <a:rPr kumimoji="1" lang="en-US" altLang="zh-CN" sz="2800">
                <a:solidFill>
                  <a:srgbClr val="FF0000"/>
                </a:solidFill>
              </a:rPr>
              <a:t>_</a:t>
            </a:r>
            <a:endParaRPr kumimoji="1"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utoUpdateAnimBg="0" build="p"/>
      <p:bldP spid="86027" grpId="0" autoUpdateAnimBg="0" build="p"/>
      <p:bldP spid="86028" grpId="0" autoUpdateAnimBg="0" build="p"/>
      <p:bldP spid="86033" grpId="0" autoUpdateAnimBg="0" build="p"/>
      <p:bldP spid="86034" grpId="0" autoUpdateAnimBg="0" build="p"/>
      <p:bldP spid="86041" grpId="0" autoUpdateAnimBg="0"/>
      <p:bldP spid="86044" grpId="0"/>
      <p:bldP spid="86091" grpId="0"/>
      <p:bldP spid="86092" grpId="0" autoUpdateAnimBg="0"/>
      <p:bldP spid="86093" grpId="0"/>
      <p:bldP spid="86094" grpId="0"/>
      <p:bldP spid="86095" grpId="0"/>
      <p:bldP spid="86096" grpId="0"/>
      <p:bldP spid="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FA393-89E8-48D7-912C-A7EE2608D671}" type="slidenum">
              <a:rPr lang="zh-CN" altLang="en-US"/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04813"/>
            <a:ext cx="7772400" cy="11049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3200" b="1" smtClean="0"/>
              <a:t>5</a:t>
            </a:r>
            <a:r>
              <a:rPr lang="zh-CN" altLang="en-US" sz="3200" b="1" smtClean="0"/>
              <a:t>、线性时不变受控源特点：</a:t>
            </a:r>
            <a:endParaRPr lang="zh-CN" altLang="en-US" sz="3200" b="1" smtClean="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628775"/>
            <a:ext cx="8793162" cy="533400"/>
          </a:xfrm>
        </p:spPr>
        <p:txBody>
          <a:bodyPr lIns="92075" tIns="46038" rIns="92075" bIns="46038"/>
          <a:lstStyle/>
          <a:p>
            <a:pPr algn="ctr" eaLnBrk="1" hangingPunct="1">
              <a:buFontTx/>
              <a:buNone/>
            </a:pPr>
            <a:r>
              <a:rPr lang="zh-CN" altLang="en-US" sz="2800" b="1" smtClean="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lang="en-US" altLang="zh-CN" sz="2800" b="1" smtClean="0">
                <a:solidFill>
                  <a:srgbClr val="660033"/>
                </a:solidFill>
                <a:ea typeface="楷体_GB2312" pitchFamily="49" charset="-122"/>
              </a:rPr>
              <a:t>1</a:t>
            </a:r>
            <a:r>
              <a:rPr lang="zh-CN" altLang="en-US" sz="2800" b="1" smtClean="0">
                <a:solidFill>
                  <a:srgbClr val="660033"/>
                </a:solidFill>
                <a:ea typeface="楷体_GB2312" pitchFamily="49" charset="-122"/>
              </a:rPr>
              <a:t>） 非独立的电源：</a:t>
            </a:r>
            <a:r>
              <a:rPr lang="zh-CN" altLang="en-US" sz="2800" b="1" smtClean="0">
                <a:solidFill>
                  <a:srgbClr val="0000FF"/>
                </a:solidFill>
                <a:ea typeface="楷体_GB2312" pitchFamily="49" charset="-122"/>
              </a:rPr>
              <a:t>不能独立向外电路提供能量。</a:t>
            </a:r>
            <a:endParaRPr lang="zh-CN" altLang="en-US" sz="2800" b="1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2725" y="2492375"/>
            <a:ext cx="65913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（</a:t>
            </a:r>
            <a:r>
              <a:rPr kumimoji="1" lang="en-US" altLang="zh-CN" sz="2800">
                <a:solidFill>
                  <a:srgbClr val="660033"/>
                </a:solidFill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） 具有两重性：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电源性、电阻性。</a:t>
            </a: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buFont typeface="Monotype Sorts" pitchFamily="2" charset="2"/>
              <a:buNone/>
            </a:pPr>
            <a:endParaRPr kumimoji="1" lang="en-US" altLang="zh-CN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71500" y="3500438"/>
            <a:ext cx="8215313" cy="2857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  <a:buFont typeface="Monotype Sorts" pitchFamily="2" charset="2"/>
              <a:buNone/>
            </a:pP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注意</a:t>
            </a: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：</a:t>
            </a:r>
            <a:endParaRPr kumimoji="1" lang="en-US" altLang="zh-CN" sz="2800">
              <a:solidFill>
                <a:srgbClr val="660033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        独立电源</a:t>
            </a:r>
            <a:r>
              <a:rPr kumimoji="1" lang="zh-CN" altLang="en-US" sz="2800">
                <a:ea typeface="楷体_GB2312" pitchFamily="49" charset="-122"/>
              </a:rPr>
              <a:t>在电路中可以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独立地起“激励”作用</a:t>
            </a:r>
            <a:r>
              <a:rPr kumimoji="1" lang="zh-CN" altLang="en-US" sz="2800">
                <a:ea typeface="楷体_GB2312" pitchFamily="49" charset="-122"/>
              </a:rPr>
              <a:t>，是实际电路电能或电信号的“源泉”。</a:t>
            </a:r>
            <a:endParaRPr kumimoji="1" lang="en-US" altLang="zh-CN" sz="2800"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800">
                <a:solidFill>
                  <a:srgbClr val="660033"/>
                </a:solidFill>
                <a:ea typeface="楷体_GB2312" pitchFamily="49" charset="-122"/>
              </a:rPr>
              <a:t>        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受控源</a:t>
            </a:r>
            <a:r>
              <a:rPr kumimoji="1" lang="zh-CN" altLang="en-US" sz="2800">
                <a:ea typeface="楷体_GB2312" pitchFamily="49" charset="-122"/>
              </a:rPr>
              <a:t>是描述电子器件中某一支路对另一支路控制作用的理想模型，本身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不直接起“激励”作用</a:t>
            </a:r>
            <a:r>
              <a:rPr kumimoji="1" lang="zh-CN" altLang="en-US" sz="2800">
                <a:solidFill>
                  <a:srgbClr val="003300"/>
                </a:solidFill>
                <a:ea typeface="楷体_GB2312" pitchFamily="49" charset="-122"/>
              </a:rPr>
              <a:t>。</a:t>
            </a: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130000"/>
              </a:lnSpc>
              <a:buFont typeface="Monotype Sorts" pitchFamily="2" charset="2"/>
              <a:buNone/>
            </a:pPr>
            <a:endParaRPr kumimoji="1"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1420813" y="1643063"/>
            <a:ext cx="1143000" cy="500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 bwMode="auto">
          <a:xfrm>
            <a:off x="1662495" y="2643182"/>
            <a:ext cx="5329637" cy="1214446"/>
          </a:xfrm>
          <a:prstGeom prst="wedgeRoundRectCallout">
            <a:avLst>
              <a:gd name="adj1" fmla="val -40204"/>
              <a:gd name="adj2" fmla="val -89508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spcAft>
                <a:spcPts val="600"/>
              </a:spcAft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、独立：理想电流源、理想电压源；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spcAft>
                <a:spcPts val="600"/>
              </a:spcAft>
            </a:pP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、非独立：受控于其它支路（控制支路），控制量为电流或电压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1015973" y="3149598"/>
            <a:ext cx="3071834" cy="785818"/>
          </a:xfrm>
          <a:prstGeom prst="wedgeRoundRectCallout">
            <a:avLst>
              <a:gd name="adj1" fmla="val 40082"/>
              <a:gd name="adj2" fmla="val -76758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spcAft>
                <a:spcPts val="600"/>
              </a:spcAft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能够向外电路提供能量，属于有源元件。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椭圆 41"/>
          <p:cNvSpPr>
            <a:spLocks noChangeArrowheads="1"/>
          </p:cNvSpPr>
          <p:nvPr/>
        </p:nvSpPr>
        <p:spPr bwMode="auto">
          <a:xfrm>
            <a:off x="3660775" y="2500313"/>
            <a:ext cx="1143000" cy="500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18" name="椭圆 41"/>
          <p:cNvSpPr>
            <a:spLocks noChangeArrowheads="1"/>
          </p:cNvSpPr>
          <p:nvPr/>
        </p:nvSpPr>
        <p:spPr bwMode="auto">
          <a:xfrm>
            <a:off x="5089525" y="2500313"/>
            <a:ext cx="1143000" cy="500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 lIns="92075" tIns="46038" rIns="92075" bIns="46038" anchor="ctr"/>
          <a:lstStyle/>
          <a:p>
            <a:pPr algn="l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 bwMode="auto">
          <a:xfrm>
            <a:off x="5745007" y="3216273"/>
            <a:ext cx="2187617" cy="642942"/>
          </a:xfrm>
          <a:prstGeom prst="wedgeRoundRectCallout">
            <a:avLst>
              <a:gd name="adj1" fmla="val -37821"/>
              <a:gd name="adj2" fmla="val -83581"/>
              <a:gd name="adj3" fmla="val 16667"/>
            </a:avLst>
          </a:prstGeom>
          <a:blipFill>
            <a:blip r:embed="rId1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消耗能量，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80000"/>
              </a:lnSpc>
              <a:spcAft>
                <a:spcPts val="600"/>
              </a:spcAft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属于无源元件。</a:t>
            </a: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 build="p"/>
      <p:bldP spid="32772" grpId="0" autoUpdateAnimBg="0" build="p"/>
      <p:bldP spid="32773" grpId="0" autoUpdateAnimBg="0" build="p"/>
      <p:bldP spid="14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DD238-2BA5-4E35-A16C-66ECC5A4709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89090" name="灯片编号占位符 5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7F0296C6-A425-4B28-B463-0216342B3C6B}" type="slidenum">
              <a:rPr lang="en-US" altLang="zh-CN" sz="1400" b="0"/>
            </a:fld>
            <a:endParaRPr lang="en-US" altLang="zh-CN" sz="1400" b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50875" y="1001539"/>
            <a:ext cx="8458200" cy="120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l" eaLnBrk="0" hangingPunct="0">
              <a:lnSpc>
                <a:spcPct val="130000"/>
              </a:lnSpc>
              <a:spcBef>
                <a:spcPct val="50000"/>
              </a:spcBef>
              <a:buFontTx/>
              <a:buAutoNum type="arabicPlain"/>
            </a:pPr>
            <a:r>
              <a:rPr lang="zh-CN" altLang="en-US" sz="2800" dirty="0">
                <a:solidFill>
                  <a:srgbClr val="FF0000"/>
                </a:solidFill>
              </a:rPr>
              <a:t>电路及电路模型：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indent="-457200" algn="l" eaLnBrk="0" hangingPunct="0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电路及其作用、分类、理想元件、理想电路模型</a:t>
            </a:r>
            <a:endParaRPr lang="zh-CN" altLang="en-US" dirty="0">
              <a:solidFill>
                <a:srgbClr val="003300"/>
              </a:solidFill>
              <a:ea typeface="楷体_GB2312" pitchFamily="49" charset="-122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251520" y="333375"/>
            <a:ext cx="2743200" cy="433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2" charset="-122"/>
              </a:rPr>
              <a:t>本章要点：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649288" y="3573016"/>
            <a:ext cx="7989887" cy="2013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3   </a:t>
            </a:r>
            <a:r>
              <a:rPr lang="zh-CN" altLang="en-US" sz="2800" dirty="0" smtClean="0">
                <a:solidFill>
                  <a:srgbClr val="FF0000"/>
                </a:solidFill>
              </a:rPr>
              <a:t>电路</a:t>
            </a:r>
            <a:r>
              <a:rPr lang="zh-CN" altLang="en-US" sz="2800" dirty="0">
                <a:solidFill>
                  <a:srgbClr val="FF0000"/>
                </a:solidFill>
              </a:rPr>
              <a:t>常用元件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indent="-457200" algn="l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无源元件（电阻、电感、电容）；</a:t>
            </a:r>
            <a:endParaRPr lang="zh-CN" altLang="en-US" dirty="0">
              <a:solidFill>
                <a:srgbClr val="003300"/>
              </a:solidFill>
              <a:ea typeface="楷体_GB2312" pitchFamily="49" charset="-122"/>
            </a:endParaRPr>
          </a:p>
          <a:p>
            <a:pPr marL="457200" indent="-457200" algn="l">
              <a:lnSpc>
                <a:spcPct val="120000"/>
              </a:lnSpc>
            </a:pP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  有源元件（理想电压源、理想电流源）；</a:t>
            </a:r>
            <a:endParaRPr lang="zh-CN" altLang="en-US" dirty="0">
              <a:solidFill>
                <a:srgbClr val="003300"/>
              </a:solidFill>
              <a:ea typeface="楷体_GB2312" pitchFamily="49" charset="-122"/>
            </a:endParaRPr>
          </a:p>
          <a:p>
            <a:pPr marL="457200" indent="-457200" algn="l">
              <a:lnSpc>
                <a:spcPct val="120000"/>
              </a:lnSpc>
            </a:pP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  受控源（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VCCS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CCCS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VCVS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VCVS</a:t>
            </a:r>
            <a:r>
              <a:rPr lang="en-US" altLang="zh-CN" dirty="0" smtClean="0">
                <a:solidFill>
                  <a:srgbClr val="003300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（了解即可）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649288" y="2422525"/>
            <a:ext cx="8135937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marL="457200" indent="-457200" algn="l">
              <a:buFontTx/>
              <a:buAutoNum type="arabicPlain" startAt="2"/>
            </a:pPr>
            <a:r>
              <a:rPr lang="zh-CN" altLang="zh-CN" sz="2800" dirty="0">
                <a:solidFill>
                  <a:srgbClr val="FF0000"/>
                </a:solidFill>
              </a:rPr>
              <a:t>电路分析基本变量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457200" indent="-457200" algn="l"/>
            <a:r>
              <a:rPr lang="zh-CN" altLang="en-US" sz="2800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定义、大小、单位、电流与电压的方向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3300"/>
                </a:solidFill>
                <a:ea typeface="楷体_GB2312" pitchFamily="49" charset="-122"/>
              </a:rPr>
              <a:t>关联参考方向</a:t>
            </a:r>
            <a:r>
              <a:rPr lang="en-US" altLang="zh-CN" dirty="0">
                <a:solidFill>
                  <a:srgbClr val="003300"/>
                </a:solidFill>
                <a:ea typeface="楷体_GB2312" pitchFamily="49" charset="-122"/>
              </a:rPr>
              <a:t>)</a:t>
            </a:r>
            <a:r>
              <a:rPr lang="en-US" altLang="zh-CN" sz="3200" dirty="0">
                <a:solidFill>
                  <a:srgbClr val="FF0000"/>
                </a:solidFill>
              </a:rPr>
              <a:t>   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9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 uiExpand="1" build="p"/>
      <p:bldP spid="79878" grpId="0" autoUpdateAnimBg="0" uiExpand="1" build="p"/>
      <p:bldP spid="79880" grpId="0" autoUpdateAnimBg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4ACCA-DC18-4C3E-95BA-DD15076B257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9" name="Text Box 2"/>
          <p:cNvSpPr txBox="1">
            <a:spLocks noChangeArrowheads="1"/>
          </p:cNvSpPr>
          <p:nvPr/>
        </p:nvSpPr>
        <p:spPr bwMode="auto">
          <a:xfrm>
            <a:off x="755576" y="2289066"/>
            <a:ext cx="7859216" cy="707886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FF0000"/>
                </a:solidFill>
                <a:ea typeface="黑体" panose="02010609060101010101" pitchFamily="2" charset="-122"/>
              </a:rPr>
              <a:t>导学复习：典型例题与强化练习</a:t>
            </a:r>
            <a:endParaRPr lang="zh-CN" altLang="en-US" sz="4000" b="1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15A828-C521-4DB4-BA33-8DDB1BF1082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476903" y="428604"/>
          <a:ext cx="31670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9" name="SmartDraw" r:id="rId1" imgW="2153285" imgH="781685" progId="">
                  <p:embed/>
                </p:oleObj>
              </mc:Choice>
              <mc:Fallback>
                <p:oleObj name="SmartDraw" r:id="rId1" imgW="2153285" imgH="78168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903" y="428604"/>
                        <a:ext cx="316706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7704138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6156" name="Text Box 5"/>
          <p:cNvSpPr txBox="1">
            <a:spLocks noChangeArrowheads="1"/>
          </p:cNvSpPr>
          <p:nvPr/>
        </p:nvSpPr>
        <p:spPr bwMode="auto">
          <a:xfrm>
            <a:off x="468313" y="608468"/>
            <a:ext cx="7920037" cy="2677656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1-1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图示电路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）若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=2A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u=5V,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求该元件吸收的功率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）若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=5A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u=-10V,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求该元件发出的功率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）若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u=5V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，该支路发出的功率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P=10W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，求电流</a:t>
            </a:r>
            <a:r>
              <a:rPr lang="en-US" altLang="zh-CN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的值。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11188" y="3462358"/>
            <a:ext cx="647700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1360488" y="3994150"/>
          <a:ext cx="36861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0" name="Equation" r:id="rId3" imgW="47142400" imgH="6096000" progId="Equation.DSMT4">
                  <p:embed/>
                </p:oleObj>
              </mc:Choice>
              <mc:Fallback>
                <p:oleObj name="Equation" r:id="rId3" imgW="47142400" imgH="6096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994150"/>
                        <a:ext cx="36861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357290" y="4714875"/>
          <a:ext cx="1885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1" name="Equation" r:id="rId5" imgW="27228800" imgH="6096000" progId="Equation.DSMT4">
                  <p:embed/>
                </p:oleObj>
              </mc:Choice>
              <mc:Fallback>
                <p:oleObj name="Equation" r:id="rId5" imgW="27228800" imgH="6096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714875"/>
                        <a:ext cx="18859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357303" y="5427663"/>
          <a:ext cx="19288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2" name="Equation" r:id="rId7" imgW="27635200" imgH="6096000" progId="Equation.DSMT4">
                  <p:embed/>
                </p:oleObj>
              </mc:Choice>
              <mc:Fallback>
                <p:oleObj name="Equation" r:id="rId7" imgW="27635200" imgH="609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03" y="5427663"/>
                        <a:ext cx="19288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4859338" y="5357826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3" name="Equation" r:id="rId9" imgW="17475200" imgH="4876800" progId="Equation.DSMT4">
                  <p:embed/>
                </p:oleObj>
              </mc:Choice>
              <mc:Fallback>
                <p:oleObj name="Equation" r:id="rId9" imgW="174752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57826"/>
                        <a:ext cx="1358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3286116" y="4714884"/>
          <a:ext cx="23098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4" name="Equation" r:id="rId11" imgW="33324800" imgH="6096000" progId="Equation.DSMT4">
                  <p:embed/>
                </p:oleObj>
              </mc:Choice>
              <mc:Fallback>
                <p:oleObj name="Equation" r:id="rId11" imgW="33324800" imgH="6096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714884"/>
                        <a:ext cx="230981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8" name="Object 16"/>
          <p:cNvGraphicFramePr>
            <a:graphicFrameLocks noChangeAspect="1"/>
          </p:cNvGraphicFramePr>
          <p:nvPr/>
        </p:nvGraphicFramePr>
        <p:xfrm>
          <a:off x="3324225" y="5429264"/>
          <a:ext cx="1247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5" name="Equation" r:id="rId13" imgW="17881600" imgH="4876800" progId="Equation.DSMT4">
                  <p:embed/>
                </p:oleObj>
              </mc:Choice>
              <mc:Fallback>
                <p:oleObj name="Equation" r:id="rId13" imgW="17881600" imgH="4876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5429264"/>
                        <a:ext cx="1247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1029A-6427-4ED2-B8CF-808547D8CF7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77" name="Text Box 2"/>
          <p:cNvSpPr txBox="1">
            <a:spLocks noChangeArrowheads="1"/>
          </p:cNvSpPr>
          <p:nvPr/>
        </p:nvSpPr>
        <p:spPr bwMode="auto">
          <a:xfrm>
            <a:off x="250824" y="285728"/>
            <a:ext cx="8678893" cy="1412694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 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(a)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电感元件，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L=2H,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电流的波形如图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(b)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所示。（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）求电压和电感吸收的功率，并画出其曲线；（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）求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t=1.5s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时的功率值和磁场能量。</a:t>
            </a:r>
            <a:endParaRPr lang="zh-CN" altLang="en-US" sz="2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885950" y="1844675"/>
          <a:ext cx="216058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4" name="SmartDraw" r:id="rId1" imgW="2411095" imgH="1775460" progId="">
                  <p:embed/>
                </p:oleObj>
              </mc:Choice>
              <mc:Fallback>
                <p:oleObj name="SmartDraw" r:id="rId1" imgW="2411095" imgH="17754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844675"/>
                        <a:ext cx="2160588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357158" y="1916113"/>
          <a:ext cx="12541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5" name="SmartDraw" r:id="rId3" imgW="1324610" imgH="1524000" progId="">
                  <p:embed/>
                </p:oleObj>
              </mc:Choice>
              <mc:Fallback>
                <p:oleObj name="SmartDraw" r:id="rId3" imgW="1324610" imgH="1524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916113"/>
                        <a:ext cx="1254125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4738688" y="2249488"/>
          <a:ext cx="12017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6" name="公式" r:id="rId5" imgW="26822400" imgH="12598400" progId="">
                  <p:embed/>
                </p:oleObj>
              </mc:Choice>
              <mc:Fallback>
                <p:oleObj name="公式" r:id="rId5" imgW="26822400" imgH="12598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2249488"/>
                        <a:ext cx="120173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4714875" y="4162437"/>
          <a:ext cx="1441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7" name="公式" r:id="rId7" imgW="28854400" imgH="6502400" progId="">
                  <p:embed/>
                </p:oleObj>
              </mc:Choice>
              <mc:Fallback>
                <p:oleObj name="公式" r:id="rId7" imgW="28854400" imgH="6502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162437"/>
                        <a:ext cx="14414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1763713" y="3475048"/>
          <a:ext cx="24479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8" name="SmartDraw" r:id="rId9" imgW="21132800" imgH="12573000" progId="">
                  <p:embed/>
                </p:oleObj>
              </mc:Choice>
              <mc:Fallback>
                <p:oleObj name="SmartDraw" r:id="rId9" imgW="21132800" imgH="125730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75048"/>
                        <a:ext cx="2447925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1692275" y="5094310"/>
          <a:ext cx="251936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69" name="SmartDraw" r:id="rId11" imgW="21132800" imgH="12420600" progId="">
                  <p:embed/>
                </p:oleObj>
              </mc:Choice>
              <mc:Fallback>
                <p:oleObj name="SmartDraw" r:id="rId11" imgW="21132800" imgH="12420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94310"/>
                        <a:ext cx="2519363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4787900" y="5373688"/>
          <a:ext cx="29527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0" name="公式" r:id="rId13" imgW="58928000" imgH="6502400" progId="">
                  <p:embed/>
                </p:oleObj>
              </mc:Choice>
              <mc:Fallback>
                <p:oleObj name="公式" r:id="rId13" imgW="58928000" imgH="65024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73688"/>
                        <a:ext cx="295275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4787900" y="5734050"/>
          <a:ext cx="29527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1" name="公式" r:id="rId15" imgW="63398400" imgH="12598400" progId="">
                  <p:embed/>
                </p:oleObj>
              </mc:Choice>
              <mc:Fallback>
                <p:oleObj name="公式" r:id="rId15" imgW="63398400" imgH="125984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734050"/>
                        <a:ext cx="29527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6084888" y="1684338"/>
          <a:ext cx="19843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2" name="公式" r:id="rId17" imgW="44297600" imgH="37388800" progId="">
                  <p:embed/>
                </p:oleObj>
              </mc:Choice>
              <mc:Fallback>
                <p:oleObj name="公式" r:id="rId17" imgW="44297600" imgH="373888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684338"/>
                        <a:ext cx="1984375" cy="168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6116638" y="3481388"/>
          <a:ext cx="264477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73" name="公式" r:id="rId19" imgW="59740800" imgH="37388800" progId="">
                  <p:embed/>
                </p:oleObj>
              </mc:Choice>
              <mc:Fallback>
                <p:oleObj name="公式" r:id="rId19" imgW="59740800" imgH="37388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3481388"/>
                        <a:ext cx="2644775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35EA4-9835-4324-914F-7785D8A9CB3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571472" y="1746250"/>
          <a:ext cx="14351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8" name="SmartDraw" r:id="rId1" imgW="1431290" imgH="1524000" progId="">
                  <p:embed/>
                </p:oleObj>
              </mc:Choice>
              <mc:Fallback>
                <p:oleObj name="SmartDraw" r:id="rId1" imgW="1431290" imgH="1524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746250"/>
                        <a:ext cx="1435100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2051050" y="1700213"/>
          <a:ext cx="211772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9" name="SmartDraw" r:id="rId3" imgW="2118360" imgH="1702435" progId="">
                  <p:embed/>
                </p:oleObj>
              </mc:Choice>
              <mc:Fallback>
                <p:oleObj name="SmartDraw" r:id="rId3" imgW="2118360" imgH="170243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00213"/>
                        <a:ext cx="2117725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8429684" cy="972574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 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图（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a)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电容元件。电压如图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(b)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示，（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）求电流</a:t>
            </a:r>
            <a:r>
              <a:rPr lang="en-US" altLang="zh-CN" sz="2200" b="1" dirty="0" err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(t),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吸收的功率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p(t),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画出曲线。（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2)t=1s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时吸收的功率及电场能量。</a:t>
            </a:r>
            <a:endParaRPr lang="zh-CN" altLang="en-US" sz="2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8965" name="Object 5"/>
          <p:cNvGraphicFramePr>
            <a:graphicFrameLocks noGrp="1" noChangeAspect="1"/>
          </p:cNvGraphicFramePr>
          <p:nvPr>
            <p:ph/>
          </p:nvPr>
        </p:nvGraphicFramePr>
        <p:xfrm>
          <a:off x="1916113" y="3397250"/>
          <a:ext cx="222726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0" name="SmartDraw" r:id="rId5" imgW="17881600" imgH="13411200" progId="">
                  <p:embed/>
                </p:oleObj>
              </mc:Choice>
              <mc:Fallback>
                <p:oleObj name="SmartDraw" r:id="rId5" imgW="17881600" imgH="1341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97250"/>
                        <a:ext cx="222726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2000250" y="5072074"/>
          <a:ext cx="2155825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1" name="SmartDraw" r:id="rId7" imgW="17970500" imgH="14325600" progId="">
                  <p:embed/>
                </p:oleObj>
              </mc:Choice>
              <mc:Fallback>
                <p:oleObj name="SmartDraw" r:id="rId7" imgW="17970500" imgH="14325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072074"/>
                        <a:ext cx="2155825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4787900" y="2071688"/>
          <a:ext cx="1212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2" name="公式" r:id="rId9" imgW="27228800" imgH="12598400" progId="">
                  <p:embed/>
                </p:oleObj>
              </mc:Choice>
              <mc:Fallback>
                <p:oleObj name="公式" r:id="rId9" imgW="27228800" imgH="12598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71688"/>
                        <a:ext cx="12128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4787900" y="3886209"/>
          <a:ext cx="14700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3" name="公式" r:id="rId11" imgW="31699200" imgH="6502400" progId="">
                  <p:embed/>
                </p:oleObj>
              </mc:Choice>
              <mc:Fallback>
                <p:oleObj name="公式" r:id="rId11" imgW="31699200" imgH="65024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86209"/>
                        <a:ext cx="14700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4787900" y="5222896"/>
          <a:ext cx="3816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4" name="公式" r:id="rId13" imgW="71526400" imgH="6502400" progId="">
                  <p:embed/>
                </p:oleObj>
              </mc:Choice>
              <mc:Fallback>
                <p:oleObj name="公式" r:id="rId13" imgW="71526400" imgH="65024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222896"/>
                        <a:ext cx="381635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4859338" y="5846784"/>
          <a:ext cx="28813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5" name="公式" r:id="rId15" imgW="61772800" imgH="12598400" progId="">
                  <p:embed/>
                </p:oleObj>
              </mc:Choice>
              <mc:Fallback>
                <p:oleObj name="公式" r:id="rId15" imgW="61772800" imgH="125984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846784"/>
                        <a:ext cx="288131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14"/>
          <p:cNvGraphicFramePr>
            <a:graphicFrameLocks noChangeAspect="1"/>
          </p:cNvGraphicFramePr>
          <p:nvPr/>
        </p:nvGraphicFramePr>
        <p:xfrm>
          <a:off x="6011863" y="1700213"/>
          <a:ext cx="17399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6" name="公式" r:id="rId17" imgW="39014400" imgH="29260800" progId="">
                  <p:embed/>
                </p:oleObj>
              </mc:Choice>
              <mc:Fallback>
                <p:oleObj name="公式" r:id="rId17" imgW="39014400" imgH="292608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00213"/>
                        <a:ext cx="17399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6267450" y="3359159"/>
          <a:ext cx="22225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7" name="公式" r:id="rId19" imgW="47955200" imgH="29260800" progId="">
                  <p:embed/>
                </p:oleObj>
              </mc:Choice>
              <mc:Fallback>
                <p:oleObj name="公式" r:id="rId19" imgW="47955200" imgH="292608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359159"/>
                        <a:ext cx="222250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FDC20-0A01-4ACE-9532-BC9FFE856F45}" type="slidenum">
              <a:rPr lang="zh-CN" altLang="en-US"/>
            </a:fld>
            <a:endParaRPr lang="en-US" altLang="zh-CN" dirty="0"/>
          </a:p>
        </p:txBody>
      </p:sp>
      <p:sp>
        <p:nvSpPr>
          <p:cNvPr id="2051" name="灯片编号占位符 5"/>
          <p:cNvSpPr txBox="1">
            <a:spLocks noGrp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r"/>
            <a:fld id="{C062974E-0614-4217-A057-4EF12657F1F5}" type="slidenum">
              <a:rPr lang="en-US" altLang="zh-CN" sz="1400" b="0"/>
            </a:fld>
            <a:endParaRPr lang="en-US" altLang="zh-CN" sz="1400" b="0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7384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buClr>
                <a:schemeClr val="accent2"/>
              </a:buClr>
              <a:buFont typeface="Symbol" panose="05050102010706020507" pitchFamily="18" charset="2"/>
              <a:buChar char="·"/>
            </a:pPr>
            <a:r>
              <a:rPr lang="en-US" altLang="zh-CN" b="1" dirty="0" smtClean="0">
                <a:solidFill>
                  <a:srgbClr val="CC0000"/>
                </a:solidFill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如何学好本课程？</a:t>
            </a:r>
            <a:endParaRPr lang="zh-CN" altLang="en-US" b="1" dirty="0" smtClean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0425" y="1466453"/>
            <a:ext cx="4598988" cy="669925"/>
          </a:xfrm>
        </p:spPr>
        <p:txBody>
          <a:bodyPr lIns="92075" tIns="46038" rIns="92075" bIns="46038"/>
          <a:lstStyle/>
          <a:p>
            <a:pPr eaLnBrk="1" hangingPunct="1">
              <a:buFont typeface="Symbol" panose="05050102010706020507" pitchFamily="18" charset="2"/>
              <a:buChar char="¨"/>
            </a:pPr>
            <a:r>
              <a:rPr lang="en-US" altLang="zh-CN" dirty="0" smtClean="0"/>
              <a:t> </a:t>
            </a:r>
            <a:r>
              <a:rPr lang="zh-CN" altLang="en-US" b="1" smtClean="0"/>
              <a:t>抓住三个主要环节</a:t>
            </a:r>
            <a:endParaRPr lang="zh-CN" altLang="en-US" b="1" smtClean="0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5638800" y="1069578"/>
          <a:ext cx="3192463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剪辑" r:id="rId1" imgW="3192780" imgH="3749675" progId="">
                  <p:embed/>
                </p:oleObj>
              </mc:Choice>
              <mc:Fallback>
                <p:oleObj name="剪辑" r:id="rId1" imgW="3192780" imgH="37496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69578"/>
                        <a:ext cx="3192463" cy="374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219200" y="2364978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Char char="¨"/>
            </a:pPr>
            <a:r>
              <a:rPr lang="zh-CN" altLang="en-US" sz="3200"/>
              <a:t>  处理好四个基本关系</a:t>
            </a:r>
            <a:r>
              <a:rPr lang="zh-CN" altLang="en-US" sz="2800">
                <a:solidFill>
                  <a:srgbClr val="0033CC"/>
                </a:solidFill>
                <a:ea typeface="楷体_GB2312" pitchFamily="49" charset="-122"/>
              </a:rPr>
              <a:t>    </a:t>
            </a:r>
            <a:endParaRPr lang="zh-CN" altLang="en-US" b="0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415088" y="1798241"/>
            <a:ext cx="1828800" cy="154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课堂听课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 课后复习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 实践操作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371600" y="5229200"/>
            <a:ext cx="5943600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Char char="¨"/>
            </a:pPr>
            <a:r>
              <a:rPr lang="zh-CN" altLang="en-US" sz="3200"/>
              <a:t>  教学配合，评教评学</a:t>
            </a:r>
            <a:endParaRPr lang="zh-CN" altLang="en-US" b="0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286000" y="3203178"/>
            <a:ext cx="2286000" cy="188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听课与笔记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作业与复习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自学与互学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Symbol" panose="05050102010706020507" pitchFamily="18" charset="2"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理论与实践</a:t>
            </a:r>
            <a:endParaRPr lang="zh-CN" altLang="en-US" sz="28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718300" y="3709491"/>
          <a:ext cx="24257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剪辑" r:id="rId3" imgW="2425700" imgH="3463925" progId="">
                  <p:embed/>
                </p:oleObj>
              </mc:Choice>
              <mc:Fallback>
                <p:oleObj name="剪辑" r:id="rId3" imgW="2425700" imgH="34639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709491"/>
                        <a:ext cx="2425700" cy="346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0063" y="6044704"/>
            <a:ext cx="6232525" cy="5794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000076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主讲教师：何贵青 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</a:rPr>
              <a:t>15802991311</a:t>
            </a:r>
            <a:endParaRPr lang="en-US" altLang="zh-CN" sz="28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9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 build="p"/>
      <p:bldP spid="99333" grpId="0" autoUpdateAnimBg="0"/>
      <p:bldP spid="99334" grpId="0" autoUpdateAnimBg="0" build="p"/>
      <p:bldP spid="99335" grpId="0" autoUpdateAnimBg="0"/>
      <p:bldP spid="99336" grpId="0" autoUpdateAnimBg="0" uiExpand="1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36DBB-2D28-4393-9109-5AA66B0C9D44}" type="slidenum">
              <a:rPr lang="zh-CN" altLang="en-US"/>
            </a:fld>
            <a:endParaRPr lang="en-US" altLang="zh-CN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0575" y="292100"/>
            <a:ext cx="7394575" cy="11176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第一章  电路基本概念</a:t>
            </a:r>
            <a:endParaRPr lang="zh-CN" altLang="en-US" sz="4000" b="1" dirty="0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776" y="1834480"/>
            <a:ext cx="9505304" cy="4114800"/>
          </a:xfrm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Char char=" 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1-1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电路与电路模型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algn="ctr" eaLnBrk="1" hangingPunct="1">
              <a:buFont typeface="Wingdings" panose="05000000000000000000" pitchFamily="2" charset="2"/>
              <a:buChar char=" "/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、电路：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定义：电器元件或设备按一定方式连接而构成的集合。</a:t>
            </a:r>
            <a:endParaRPr lang="zh-CN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作用： （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）能量转换：</a:t>
            </a:r>
            <a:r>
              <a:rPr lang="zh-CN" altLang="en-US" sz="2400" b="1" dirty="0" smtClean="0">
                <a:solidFill>
                  <a:srgbClr val="660033"/>
                </a:solidFill>
              </a:rPr>
              <a:t>实现电能传送、转换等。</a:t>
            </a:r>
            <a:endParaRPr lang="zh-CN" altLang="en-US" sz="2400" b="1" dirty="0" smtClean="0">
              <a:solidFill>
                <a:srgbClr val="660033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400" b="1" dirty="0" smtClean="0">
                <a:solidFill>
                  <a:srgbClr val="003366"/>
                </a:solidFill>
              </a:rPr>
              <a:t>        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）信号处理：</a:t>
            </a:r>
            <a:r>
              <a:rPr lang="zh-CN" altLang="en-US" sz="2400" b="1" dirty="0" smtClean="0">
                <a:solidFill>
                  <a:srgbClr val="660033"/>
                </a:solidFill>
              </a:rPr>
              <a:t>实现电信号产生、加工、传输、变换等。</a:t>
            </a:r>
            <a:endParaRPr lang="zh-CN" altLang="en-US" sz="2400" b="1" dirty="0" smtClean="0">
              <a:solidFill>
                <a:srgbClr val="660033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400" b="1" dirty="0" smtClean="0">
              <a:solidFill>
                <a:srgbClr val="660033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3E759D-D707-430B-8531-7C1A893E344C}" type="slidenum">
              <a:rPr lang="zh-CN" altLang="en-US"/>
            </a:fld>
            <a:endParaRPr lang="en-US" altLang="zh-CN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3311525" cy="1104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、电路分类：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7055" name="Object 1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70088" y="4711700"/>
          <a:ext cx="1066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1" imgW="419100" imgH="419100" progId="">
                  <p:embed/>
                </p:oleObj>
              </mc:Choice>
              <mc:Fallback>
                <p:oleObj name="公式" r:id="rId1" imgW="419100" imgH="4191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711700"/>
                        <a:ext cx="10668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754063" y="1341438"/>
            <a:ext cx="1371600" cy="8477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线      性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非 线 性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827088" y="2636838"/>
            <a:ext cx="1371600" cy="8477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660033"/>
                </a:solidFill>
              </a:rPr>
              <a:t>时      变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/>
            <a:r>
              <a:rPr kumimoji="1" lang="zh-CN" altLang="en-US">
                <a:solidFill>
                  <a:srgbClr val="660033"/>
                </a:solidFill>
              </a:rPr>
              <a:t>时 不 变</a:t>
            </a:r>
            <a:r>
              <a:rPr kumimoji="1" lang="zh-CN" altLang="en-US" sz="1800">
                <a:solidFill>
                  <a:srgbClr val="660033"/>
                </a:solidFill>
              </a:rPr>
              <a:t> 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827088" y="4005263"/>
            <a:ext cx="1447800" cy="8477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solidFill>
                  <a:srgbClr val="660033"/>
                </a:solidFill>
              </a:rPr>
              <a:t>集中参数分布参数 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827088" y="5445125"/>
            <a:ext cx="1371600" cy="847725"/>
          </a:xfrm>
          <a:prstGeom prst="rect">
            <a:avLst/>
          </a:prstGeom>
          <a:solidFill>
            <a:srgbClr val="99CCFF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dirty="0">
                <a:solidFill>
                  <a:srgbClr val="660033"/>
                </a:solidFill>
              </a:rPr>
              <a:t> </a:t>
            </a:r>
            <a:r>
              <a:rPr kumimoji="1" lang="zh-CN" altLang="en-US">
                <a:solidFill>
                  <a:srgbClr val="660033"/>
                </a:solidFill>
              </a:rPr>
              <a:t>静    态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/>
            <a:r>
              <a:rPr kumimoji="1" lang="zh-CN" altLang="en-US">
                <a:solidFill>
                  <a:srgbClr val="660033"/>
                </a:solidFill>
              </a:rPr>
              <a:t> 动    态</a:t>
            </a:r>
            <a:r>
              <a:rPr kumimoji="1" lang="zh-CN" altLang="en-US" sz="1800">
                <a:solidFill>
                  <a:srgbClr val="660033"/>
                </a:solidFill>
              </a:rPr>
              <a:t> 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2554288" y="981075"/>
            <a:ext cx="6265862" cy="720725"/>
          </a:xfrm>
          <a:prstGeom prst="wedgeRoundRectCallout">
            <a:avLst>
              <a:gd name="adj1" fmla="val -60032"/>
              <a:gd name="adj2" fmla="val 39426"/>
              <a:gd name="adj3" fmla="val 16667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kumimoji="1" lang="zh-CN" altLang="en-US">
                <a:solidFill>
                  <a:srgbClr val="003300"/>
                </a:solidFill>
                <a:latin typeface="宋体" panose="02010600030101010101" pitchFamily="2" charset="-122"/>
              </a:rPr>
              <a:t>激励与响应满足叠加性和齐次性的电路</a:t>
            </a:r>
            <a:r>
              <a:rPr kumimoji="1" lang="zh-CN" altLang="en-US">
                <a:solidFill>
                  <a:srgbClr val="003300"/>
                </a:solidFill>
              </a:rPr>
              <a:t>。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059113" y="2306638"/>
            <a:ext cx="4752975" cy="762000"/>
          </a:xfrm>
          <a:prstGeom prst="wedgeRoundRectCallout">
            <a:avLst>
              <a:gd name="adj1" fmla="val -71407"/>
              <a:gd name="adj2" fmla="val 74375"/>
              <a:gd name="adj3" fmla="val 16667"/>
            </a:avLst>
          </a:prstGeom>
          <a:solidFill>
            <a:srgbClr val="FF99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kumimoji="1" lang="zh-CN" altLang="en-US">
                <a:solidFill>
                  <a:srgbClr val="003300"/>
                </a:solidFill>
                <a:latin typeface="宋体" panose="02010600030101010101" pitchFamily="2" charset="-122"/>
              </a:rPr>
              <a:t>电路元件参数不随时间变化</a:t>
            </a:r>
            <a:r>
              <a:rPr kumimoji="1" lang="zh-CN" altLang="en-US">
                <a:solidFill>
                  <a:srgbClr val="003300"/>
                </a:solidFill>
              </a:rPr>
              <a:t>。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2732088" y="3357563"/>
            <a:ext cx="6411912" cy="533400"/>
          </a:xfrm>
          <a:prstGeom prst="wedgeRoundRectCallout">
            <a:avLst>
              <a:gd name="adj1" fmla="val -58417"/>
              <a:gd name="adj2" fmla="val 114880"/>
              <a:gd name="adj3" fmla="val 16667"/>
            </a:avLst>
          </a:prstGeom>
          <a:solidFill>
            <a:srgbClr val="CCE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kumimoji="1" lang="zh-CN" altLang="en-US">
                <a:solidFill>
                  <a:srgbClr val="003300"/>
                </a:solidFill>
                <a:latin typeface="宋体" panose="02010600030101010101" pitchFamily="2" charset="-122"/>
              </a:rPr>
              <a:t>电路几何尺寸远小于最小工作波长的电路</a:t>
            </a:r>
            <a:r>
              <a:rPr kumimoji="1" lang="zh-CN" altLang="en-US">
                <a:solidFill>
                  <a:srgbClr val="003300"/>
                </a:solidFill>
              </a:rPr>
              <a:t>。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2914650" y="5805488"/>
            <a:ext cx="3744913" cy="533400"/>
          </a:xfrm>
          <a:prstGeom prst="wedgeRoundRectCallout">
            <a:avLst>
              <a:gd name="adj1" fmla="val -76708"/>
              <a:gd name="adj2" fmla="val 3569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/>
            <a:r>
              <a:rPr kumimoji="1" lang="zh-CN" altLang="en-US">
                <a:solidFill>
                  <a:srgbClr val="003300"/>
                </a:solidFill>
                <a:latin typeface="宋体" panose="02010600030101010101" pitchFamily="2" charset="-122"/>
              </a:rPr>
              <a:t>含有动态元件的电路</a:t>
            </a:r>
            <a:r>
              <a:rPr kumimoji="1" lang="zh-CN" altLang="en-US">
                <a:solidFill>
                  <a:srgbClr val="003300"/>
                </a:solidFill>
              </a:rPr>
              <a:t>。</a:t>
            </a:r>
            <a:endParaRPr kumimoji="1" lang="zh-CN" altLang="en-US">
              <a:solidFill>
                <a:srgbClr val="003300"/>
              </a:solidFill>
            </a:endParaRPr>
          </a:p>
        </p:txBody>
      </p:sp>
      <p:graphicFrame>
        <p:nvGraphicFramePr>
          <p:cNvPr id="4132" name="Group 36"/>
          <p:cNvGraphicFramePr>
            <a:graphicFrameLocks noGrp="1"/>
          </p:cNvGraphicFramePr>
          <p:nvPr>
            <p:ph sz="half" idx="4294967295"/>
          </p:nvPr>
        </p:nvGraphicFramePr>
        <p:xfrm>
          <a:off x="3190875" y="4552950"/>
          <a:ext cx="5341938" cy="1090296"/>
        </p:xfrm>
        <a:graphic>
          <a:graphicData uri="http://schemas.openxmlformats.org/drawingml/2006/table">
            <a:tbl>
              <a:tblPr/>
              <a:tblGrid>
                <a:gridCol w="1038225"/>
                <a:gridCol w="1114425"/>
                <a:gridCol w="815975"/>
                <a:gridCol w="1185863"/>
                <a:gridCol w="11874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f(Hz)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50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25k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500M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30G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(m)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6x10</a:t>
                      </a:r>
                      <a:r>
                        <a:rPr kumimoji="0" lang="en-US" altLang="zh-CN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12k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0.6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466725" y="4941888"/>
            <a:ext cx="19446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C=3x10</a:t>
            </a:r>
            <a:r>
              <a:rPr lang="en-US" altLang="zh-CN" baseline="30000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m/s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378" y="3501008"/>
            <a:ext cx="2089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（定常电路）</a:t>
            </a:r>
            <a:endParaRPr lang="zh-CN" altLang="en-US" sz="2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 autoUpdateAnimBg="0"/>
      <p:bldP spid="87045" grpId="0" animBg="1" autoUpdateAnimBg="0"/>
      <p:bldP spid="87046" grpId="0" animBg="1" autoUpdateAnimBg="0"/>
      <p:bldP spid="87047" grpId="0" animBg="1" autoUpdateAnimBg="0"/>
      <p:bldP spid="87048" grpId="0" animBg="1" autoUpdateAnimBg="0"/>
      <p:bldP spid="87049" grpId="0" animBg="1" autoUpdateAnimBg="0"/>
      <p:bldP spid="87050" grpId="0" animBg="1" autoUpdateAnimBg="0"/>
      <p:bldP spid="87051" grpId="0" animBg="1" autoUpdateAnimBg="0"/>
      <p:bldP spid="87094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ED1D1-AEF5-42B8-A813-9AEE3789C368}" type="slidenum">
              <a:rPr lang="zh-CN" altLang="en-US"/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115888"/>
            <a:ext cx="7772400" cy="11049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、电路模型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143000"/>
            <a:ext cx="8358187" cy="1643063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solidFill>
                  <a:srgbClr val="0000FF"/>
                </a:solidFill>
                <a:sym typeface="Monotype Sorts" pitchFamily="2" charset="2"/>
              </a:rPr>
              <a:t>实际元件：</a:t>
            </a:r>
            <a:r>
              <a:rPr kumimoji="1" lang="zh-CN" altLang="en-US" sz="2400" b="1" smtClean="0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工厂人为制造的电路元件和设备（如，电阻、电感、电容、晶体管、变压器等各种物理器件</a:t>
            </a:r>
            <a:r>
              <a:rPr kumimoji="1" lang="en-US" altLang="zh-CN" sz="2400" b="1" smtClean="0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……</a:t>
            </a:r>
            <a:r>
              <a:rPr kumimoji="1" lang="zh-CN" altLang="en-US" sz="2400" b="1" smtClean="0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）</a:t>
            </a:r>
            <a:endParaRPr kumimoji="1" lang="en-US" altLang="zh-CN" sz="2400" b="1" smtClean="0">
              <a:solidFill>
                <a:srgbClr val="003300"/>
              </a:solidFill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solidFill>
                  <a:srgbClr val="0000FF"/>
                </a:solidFill>
                <a:sym typeface="Monotype Sorts" pitchFamily="2" charset="2"/>
              </a:rPr>
              <a:t>模型元件：</a:t>
            </a:r>
            <a:r>
              <a:rPr kumimoji="1" lang="zh-CN" altLang="en-US" sz="2400" b="1" smtClean="0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为了方便对实际电路进行数学描述和分析，把实际元件进行科学抽象，用一些模型代替实际元件（和设备）的外部功能，从而形成模型元件（理想元件）。</a:t>
            </a:r>
            <a:endParaRPr kumimoji="1" lang="en-US" altLang="zh-CN" sz="2400" b="1" smtClean="0">
              <a:solidFill>
                <a:srgbClr val="003300"/>
              </a:solidFill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solidFill>
                <a:srgbClr val="0000FF"/>
              </a:solidFill>
              <a:sym typeface="Monotype Sorts" pitchFamily="2" charset="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819400" y="42672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143000" y="3168650"/>
          <a:ext cx="6016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剪辑" r:id="rId1" imgW="2478405" imgH="4460875" progId="">
                  <p:embed/>
                </p:oleObj>
              </mc:Choice>
              <mc:Fallback>
                <p:oleObj name="剪辑" r:id="rId1" imgW="2478405" imgH="446087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68650"/>
                        <a:ext cx="601663" cy="90328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857375" y="3571875"/>
            <a:ext cx="1079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 rot="5400000">
            <a:off x="3681413" y="3208337"/>
            <a:ext cx="266700" cy="7461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187825" y="3571875"/>
            <a:ext cx="373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055938" y="3571875"/>
            <a:ext cx="373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571875" y="3009900"/>
            <a:ext cx="388938" cy="419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660033"/>
                </a:solidFill>
              </a:rPr>
              <a:t>R</a:t>
            </a:r>
            <a:endParaRPr kumimoji="1" lang="en-US" altLang="zh-CN" b="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57188" y="4427538"/>
            <a:ext cx="40386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zh-CN" altLang="en-US">
                <a:solidFill>
                  <a:srgbClr val="0000FF"/>
                </a:solidFill>
                <a:sym typeface="Monotype Sorts" pitchFamily="2" charset="2"/>
              </a:rPr>
              <a:t>电路模型：</a:t>
            </a:r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模型元件组成的电路</a:t>
            </a:r>
            <a:r>
              <a:rPr kumimoji="1" lang="zh-CN" altLang="en-US">
                <a:solidFill>
                  <a:srgbClr val="660033"/>
                </a:solidFill>
                <a:ea typeface="楷体_GB2312" pitchFamily="49" charset="-122"/>
                <a:sym typeface="Monotype Sorts" pitchFamily="2" charset="2"/>
              </a:rPr>
              <a:t>。</a:t>
            </a:r>
            <a:endParaRPr kumimoji="1" lang="zh-CN" altLang="en-US">
              <a:solidFill>
                <a:srgbClr val="660033"/>
              </a:solidFill>
              <a:sym typeface="Monotype Sorts" pitchFamily="2" charset="2"/>
            </a:endParaRP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81000" y="5313363"/>
            <a:ext cx="41910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kumimoji="1" lang="zh-CN" altLang="en-US">
                <a:solidFill>
                  <a:srgbClr val="0000FF"/>
                </a:solidFill>
                <a:sym typeface="Monotype Sorts" pitchFamily="2" charset="2"/>
              </a:rPr>
              <a:t>电  路  图：</a:t>
            </a:r>
            <a:r>
              <a:rPr kumimoji="1" lang="zh-CN" altLang="en-US">
                <a:solidFill>
                  <a:srgbClr val="003300"/>
                </a:solidFill>
                <a:ea typeface="楷体_GB2312" pitchFamily="49" charset="-122"/>
                <a:sym typeface="Monotype Sorts" pitchFamily="2" charset="2"/>
              </a:rPr>
              <a:t>电路模型画在一个平面上所形成的图形。</a:t>
            </a:r>
            <a:endParaRPr kumimoji="1" lang="zh-CN" altLang="en-US">
              <a:solidFill>
                <a:srgbClr val="00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714750"/>
            <a:ext cx="4038600" cy="2609850"/>
          </a:xfrm>
          <a:prstGeom prst="rect">
            <a:avLst/>
          </a:prstGeom>
          <a:solidFill>
            <a:srgbClr val="00FFFF"/>
          </a:solidFill>
          <a:ln w="25400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000250" y="3233738"/>
            <a:ext cx="7858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1600" dirty="0">
                <a:latin typeface="+mn-ea"/>
                <a:ea typeface="+mn-ea"/>
              </a:rPr>
              <a:t>建 模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 build="p"/>
      <p:bldP spid="61446" grpId="0" animBg="1"/>
      <p:bldP spid="61447" grpId="0" animBg="1"/>
      <p:bldP spid="61448" grpId="0" animBg="1"/>
      <p:bldP spid="61449" grpId="0" animBg="1"/>
      <p:bldP spid="61450" grpId="0" autoUpdateAnimBg="0" build="p"/>
      <p:bldP spid="61451" grpId="0" autoUpdateAnimBg="0" build="p"/>
      <p:bldP spid="61452" grpId="0" autoUpdateAnimBg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495CE-8008-4CB2-A115-CEBEEA14E823}" type="slidenum">
              <a:rPr lang="zh-CN" altLang="en-US"/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4624"/>
            <a:ext cx="7772400" cy="11049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</a:rPr>
              <a:t>1-2</a:t>
            </a:r>
            <a:r>
              <a:rPr lang="en-US" altLang="zh-CN" sz="4000" b="1" dirty="0" smtClean="0"/>
              <a:t>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电路常用基本</a:t>
            </a:r>
            <a:r>
              <a:rPr lang="zh-CN" altLang="en-US" sz="4000" b="1" dirty="0">
                <a:solidFill>
                  <a:srgbClr val="FF0000"/>
                </a:solidFill>
              </a:rPr>
              <a:t>物理量</a:t>
            </a:r>
            <a:endParaRPr lang="zh-CN" alt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33600"/>
            <a:ext cx="7543800" cy="19812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Char char=" "/>
            </a:pPr>
            <a:endParaRPr lang="en-US" altLang="zh-CN" b="1" dirty="0" smtClean="0"/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、电流：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400" b="1" dirty="0" smtClean="0">
                <a:solidFill>
                  <a:srgbClr val="0000FF"/>
                </a:solidFill>
              </a:rPr>
              <a:t>定义：</a:t>
            </a:r>
            <a:endParaRPr lang="zh-CN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zh-CN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zh-CN" altLang="en-US" sz="2400" b="1" dirty="0" smtClean="0">
              <a:solidFill>
                <a:srgbClr val="660033"/>
              </a:solidFill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400" b="1" dirty="0" smtClean="0">
              <a:solidFill>
                <a:srgbClr val="660033"/>
              </a:solidFill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71600" y="1412776"/>
            <a:ext cx="1219200" cy="847725"/>
          </a:xfrm>
          <a:prstGeom prst="rect">
            <a:avLst/>
          </a:prstGeom>
          <a:solidFill>
            <a:srgbClr val="CCFFFF"/>
          </a:solidFill>
          <a:ln w="254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电    流   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660033"/>
                </a:solidFill>
              </a:rPr>
              <a:t>电    压</a:t>
            </a:r>
            <a:endParaRPr kumimoji="1" lang="zh-CN" altLang="en-US" sz="1800">
              <a:solidFill>
                <a:srgbClr val="660033"/>
              </a:solidFill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362200" y="3429000"/>
          <a:ext cx="1892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公式" r:id="rId1" imgW="735965" imgH="393700" progId="">
                  <p:embed/>
                </p:oleObj>
              </mc:Choice>
              <mc:Fallback>
                <p:oleObj name="公式" r:id="rId1" imgW="735965" imgH="3937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18923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27088" y="4292600"/>
            <a:ext cx="7915275" cy="210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方向：</a:t>
            </a:r>
            <a:endParaRPr kumimoji="1" lang="zh-CN" altLang="en-US">
              <a:solidFill>
                <a:srgbClr val="0000FF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en-US" altLang="zh-CN">
                <a:solidFill>
                  <a:srgbClr val="0000FF"/>
                </a:solidFill>
              </a:rPr>
              <a:t> 1</a:t>
            </a:r>
            <a:r>
              <a:rPr kumimoji="1" lang="zh-CN" altLang="en-US">
                <a:solidFill>
                  <a:srgbClr val="0000FF"/>
                </a:solidFill>
              </a:rPr>
              <a:t>）实际方向（正方向）：</a:t>
            </a:r>
            <a:r>
              <a:rPr kumimoji="1" lang="zh-CN" altLang="en-US">
                <a:solidFill>
                  <a:srgbClr val="660033"/>
                </a:solidFill>
              </a:rPr>
              <a:t>规定为正电荷运动的方向。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003366"/>
                </a:solidFill>
              </a:rPr>
              <a:t> </a:t>
            </a: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zh-CN" altLang="en-US">
                <a:solidFill>
                  <a:srgbClr val="0000FF"/>
                </a:solidFill>
              </a:rPr>
              <a:t>）参考正方向（简称：参考方向）：</a:t>
            </a:r>
            <a:r>
              <a:rPr kumimoji="1" lang="zh-CN" altLang="en-US">
                <a:solidFill>
                  <a:srgbClr val="660033"/>
                </a:solidFill>
              </a:rPr>
              <a:t>任意假定的方向。</a:t>
            </a:r>
            <a:endParaRPr kumimoji="1" lang="zh-CN" altLang="en-US">
              <a:solidFill>
                <a:srgbClr val="660033"/>
              </a:solidFill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必须指定电流参考方向，这样电流的正或负值才</a:t>
            </a:r>
            <a:endParaRPr kumimoji="1" lang="zh-CN" altLang="en-US">
              <a:solidFill>
                <a:srgbClr val="FF0000"/>
              </a:solidFill>
              <a:ea typeface="楷体_GB2312" pitchFamily="49" charset="-122"/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ea typeface="楷体_GB2312" pitchFamily="49" charset="-122"/>
              </a:rPr>
              <a:t>            有意义。</a:t>
            </a:r>
            <a:endParaRPr kumimoji="1"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5475288" y="3429000"/>
          <a:ext cx="10747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3" imgW="419100" imgH="393700" progId="">
                  <p:embed/>
                </p:oleObj>
              </mc:Choice>
              <mc:Fallback>
                <p:oleObj name="公式" r:id="rId3" imgW="419100" imgH="3937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429000"/>
                        <a:ext cx="1074737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3059113" y="1989138"/>
            <a:ext cx="2665412" cy="1447800"/>
          </a:xfrm>
          <a:prstGeom prst="cloudCallout">
            <a:avLst>
              <a:gd name="adj1" fmla="val -68704"/>
              <a:gd name="adj2" fmla="val 13486"/>
            </a:avLst>
          </a:prstGeom>
          <a:gradFill rotWithShape="0">
            <a:gsLst>
              <a:gs pos="0">
                <a:srgbClr val="FBEAC7"/>
              </a:gs>
              <a:gs pos="9000">
                <a:srgbClr val="FEE7F2"/>
              </a:gs>
              <a:gs pos="17999">
                <a:srgbClr val="FAC77D"/>
              </a:gs>
              <a:gs pos="30499">
                <a:srgbClr val="FBA97D"/>
              </a:gs>
              <a:gs pos="41000">
                <a:srgbClr val="FBD49C"/>
              </a:gs>
              <a:gs pos="50000">
                <a:srgbClr val="FEE7F2"/>
              </a:gs>
              <a:gs pos="59000">
                <a:srgbClr val="FBD49C"/>
              </a:gs>
              <a:gs pos="69501">
                <a:srgbClr val="FBA97D"/>
              </a:gs>
              <a:gs pos="82001">
                <a:srgbClr val="FAC77D"/>
              </a:gs>
              <a:gs pos="91000">
                <a:srgbClr val="FEE7F2"/>
              </a:gs>
              <a:gs pos="100000">
                <a:srgbClr val="FBEAC7"/>
              </a:gs>
            </a:gsLst>
            <a:lin ang="18900000" scaled="1"/>
          </a:gradFill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带电质点的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定向运动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 build="p"/>
      <p:bldP spid="62468" grpId="0" animBg="1" autoUpdateAnimBg="0"/>
      <p:bldP spid="62472" grpId="0" autoUpdateAnimBg="0" build="p"/>
      <p:bldP spid="6247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ADC5D-EDB7-4724-BA45-54E92BE59B52}" type="slidenum">
              <a:rPr lang="zh-CN" altLang="en-US"/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429000"/>
            <a:ext cx="7162800" cy="685800"/>
          </a:xfrm>
        </p:spPr>
        <p:txBody>
          <a:bodyPr lIns="92075" tIns="46038" rIns="92075" bIns="46038"/>
          <a:lstStyle/>
          <a:p>
            <a:pPr algn="l" eaLnBrk="1" hangingPunct="1"/>
            <a:r>
              <a:rPr lang="en-US" altLang="zh-CN" sz="2800" b="1" smtClean="0">
                <a:solidFill>
                  <a:srgbClr val="FF0000"/>
                </a:solidFill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</a:rPr>
              <a:t>、电压与电流的关联参考方向：</a:t>
            </a:r>
            <a:endParaRPr lang="zh-CN" altLang="en-US" sz="3200" b="1" smtClean="0">
              <a:solidFill>
                <a:srgbClr val="FF0000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0"/>
            <a:ext cx="7543800" cy="1371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、电压：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定义：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819400" y="914400"/>
          <a:ext cx="2054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公式" r:id="rId1" imgW="800100" imgH="419100" progId="">
                  <p:embed/>
                </p:oleObj>
              </mc:Choice>
              <mc:Fallback>
                <p:oleObj name="公式" r:id="rId1" imgW="800100" imgH="4191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14400"/>
                        <a:ext cx="20542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98463" y="1928813"/>
            <a:ext cx="8782050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方向：</a:t>
            </a:r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</a:rPr>
              <a:t>）实际方向（正方向）：</a:t>
            </a:r>
            <a:r>
              <a:rPr kumimoji="1" lang="zh-CN" altLang="en-US" dirty="0">
                <a:solidFill>
                  <a:srgbClr val="660033"/>
                </a:solidFill>
              </a:rPr>
              <a:t>规定为从高电位指向低电位。</a:t>
            </a:r>
            <a:endParaRPr kumimoji="1" lang="zh-CN" altLang="en-US" dirty="0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3366"/>
                </a:solidFill>
              </a:rPr>
              <a:t>            </a:t>
            </a:r>
            <a:r>
              <a:rPr kumimoji="1" lang="en-US" altLang="zh-CN" dirty="0">
                <a:solidFill>
                  <a:srgbClr val="0000FF"/>
                </a:solidFill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</a:rPr>
              <a:t>）参考正方向（参考方向）：</a:t>
            </a:r>
            <a:r>
              <a:rPr kumimoji="1" lang="zh-CN" altLang="en-US" dirty="0">
                <a:solidFill>
                  <a:srgbClr val="660033"/>
                </a:solidFill>
              </a:rPr>
              <a:t>任意假定的方向。</a:t>
            </a:r>
            <a:endParaRPr kumimoji="1" lang="zh-CN" altLang="en-US" dirty="0">
              <a:solidFill>
                <a:srgbClr val="660033"/>
              </a:solidFill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楷体_GB2312" pitchFamily="49" charset="-122"/>
              </a:rPr>
              <a:t>注意：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必须指定电压参考方向，这样电压的正值或负值</a:t>
            </a:r>
            <a:endParaRPr kumimoji="1"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pPr algn="l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            才有意义。</a:t>
            </a:r>
            <a:endParaRPr kumimoji="1" lang="zh-CN" altLang="en-US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895600" y="6324600"/>
            <a:ext cx="1066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5667375" y="914400"/>
          <a:ext cx="1235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公式" r:id="rId3" imgW="482600" imgH="419100" progId="">
                  <p:embed/>
                </p:oleObj>
              </mc:Choice>
              <mc:Fallback>
                <p:oleObj name="公式" r:id="rId3" imgW="482600" imgH="419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914400"/>
                        <a:ext cx="12350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476375" y="5849938"/>
            <a:ext cx="2667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>
                <a:solidFill>
                  <a:srgbClr val="003300"/>
                </a:solidFill>
              </a:rPr>
              <a:t>+     u(t)      -</a:t>
            </a:r>
            <a:endParaRPr kumimoji="1" lang="en-US" altLang="zh-CN" sz="3200">
              <a:solidFill>
                <a:srgbClr val="003300"/>
              </a:solidFill>
            </a:endParaRP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5334000" y="5675313"/>
            <a:ext cx="27432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>
                <a:solidFill>
                  <a:srgbClr val="FF0000"/>
                </a:solidFill>
              </a:rPr>
              <a:t>-       u(t)      +</a:t>
            </a:r>
            <a:endParaRPr kumimoji="1" lang="en-US" altLang="zh-CN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42938" y="4071938"/>
            <a:ext cx="7858125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>
                <a:solidFill>
                  <a:srgbClr val="003300"/>
                </a:solidFill>
              </a:rPr>
              <a:t>         电流参考方向是从电压参考正极流入，负极流出，称电压与电流参考方向关联。</a:t>
            </a:r>
            <a:endParaRPr lang="zh-CN" altLang="en-US">
              <a:solidFill>
                <a:srgbClr val="003300"/>
              </a:solidFill>
            </a:endParaRPr>
          </a:p>
        </p:txBody>
      </p:sp>
      <p:grpSp>
        <p:nvGrpSpPr>
          <p:cNvPr id="2" name="组合 31"/>
          <p:cNvGrpSpPr/>
          <p:nvPr/>
        </p:nvGrpSpPr>
        <p:grpSpPr bwMode="auto">
          <a:xfrm>
            <a:off x="1116013" y="5346700"/>
            <a:ext cx="3095625" cy="431800"/>
            <a:chOff x="1116013" y="5157788"/>
            <a:chExt cx="3095626" cy="431800"/>
          </a:xfrm>
        </p:grpSpPr>
        <p:sp>
          <p:nvSpPr>
            <p:cNvPr id="8215" name="Rectangle 22"/>
            <p:cNvSpPr>
              <a:spLocks noChangeArrowheads="1"/>
            </p:cNvSpPr>
            <p:nvPr/>
          </p:nvSpPr>
          <p:spPr bwMode="auto">
            <a:xfrm>
              <a:off x="1908176" y="5157788"/>
              <a:ext cx="1511300" cy="4318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3419476" y="5373688"/>
              <a:ext cx="7921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1116013" y="5373688"/>
              <a:ext cx="7921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 bwMode="auto">
          <a:xfrm>
            <a:off x="990600" y="4913313"/>
            <a:ext cx="914400" cy="649287"/>
            <a:chOff x="990600" y="4724400"/>
            <a:chExt cx="914400" cy="649288"/>
          </a:xfrm>
        </p:grpSpPr>
        <p:sp>
          <p:nvSpPr>
            <p:cNvPr id="8213" name="Text Box 10"/>
            <p:cNvSpPr txBox="1">
              <a:spLocks noChangeArrowheads="1"/>
            </p:cNvSpPr>
            <p:nvPr/>
          </p:nvSpPr>
          <p:spPr bwMode="auto">
            <a:xfrm>
              <a:off x="990600" y="4724400"/>
              <a:ext cx="914400" cy="579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3300"/>
                  </a:solidFill>
                </a:rPr>
                <a:t>i(t)</a:t>
              </a:r>
              <a:endParaRPr kumimoji="1" lang="en-US" altLang="zh-CN" sz="3200"/>
            </a:p>
          </p:txBody>
        </p:sp>
        <p:sp>
          <p:nvSpPr>
            <p:cNvPr id="8214" name="Line 25"/>
            <p:cNvSpPr>
              <a:spLocks noChangeShapeType="1"/>
            </p:cNvSpPr>
            <p:nvPr/>
          </p:nvSpPr>
          <p:spPr bwMode="auto">
            <a:xfrm>
              <a:off x="1474788" y="5373688"/>
              <a:ext cx="28733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4" name="组合 33"/>
          <p:cNvGrpSpPr/>
          <p:nvPr/>
        </p:nvGrpSpPr>
        <p:grpSpPr bwMode="auto">
          <a:xfrm>
            <a:off x="5148263" y="5346700"/>
            <a:ext cx="3095625" cy="431800"/>
            <a:chOff x="5148263" y="5157788"/>
            <a:chExt cx="3095626" cy="431800"/>
          </a:xfrm>
        </p:grpSpPr>
        <p:sp>
          <p:nvSpPr>
            <p:cNvPr id="8210" name="Rectangle 27"/>
            <p:cNvSpPr>
              <a:spLocks noChangeArrowheads="1"/>
            </p:cNvSpPr>
            <p:nvPr/>
          </p:nvSpPr>
          <p:spPr bwMode="auto">
            <a:xfrm>
              <a:off x="5940426" y="5157788"/>
              <a:ext cx="1511300" cy="431800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 algn="l"/>
              <a:endParaRPr lang="zh-CN" altLang="en-US"/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>
              <a:off x="7451726" y="5373688"/>
              <a:ext cx="7921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212" name="Line 29"/>
            <p:cNvSpPr>
              <a:spLocks noChangeShapeType="1"/>
            </p:cNvSpPr>
            <p:nvPr/>
          </p:nvSpPr>
          <p:spPr bwMode="auto">
            <a:xfrm>
              <a:off x="5148263" y="5373688"/>
              <a:ext cx="79216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5" name="组合 34"/>
          <p:cNvGrpSpPr/>
          <p:nvPr/>
        </p:nvGrpSpPr>
        <p:grpSpPr bwMode="auto">
          <a:xfrm>
            <a:off x="5105400" y="4837113"/>
            <a:ext cx="838200" cy="725487"/>
            <a:chOff x="5105400" y="4648200"/>
            <a:chExt cx="838200" cy="725488"/>
          </a:xfrm>
        </p:grpSpPr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5105400" y="4648200"/>
              <a:ext cx="838200" cy="5794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FF0000"/>
                  </a:solidFill>
                </a:rPr>
                <a:t>i(t)</a:t>
              </a:r>
              <a:endParaRPr kumimoji="1" lang="en-US" altLang="zh-CN"/>
            </a:p>
          </p:txBody>
        </p:sp>
        <p:sp>
          <p:nvSpPr>
            <p:cNvPr id="8209" name="Line 30"/>
            <p:cNvSpPr>
              <a:spLocks noChangeShapeType="1"/>
            </p:cNvSpPr>
            <p:nvPr/>
          </p:nvSpPr>
          <p:spPr bwMode="auto">
            <a:xfrm>
              <a:off x="5507038" y="5373688"/>
              <a:ext cx="28733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2928938" y="881063"/>
            <a:ext cx="3587750" cy="1905000"/>
          </a:xfrm>
          <a:prstGeom prst="cloudCallout">
            <a:avLst>
              <a:gd name="adj1" fmla="val -64468"/>
              <a:gd name="adj2" fmla="val -58333"/>
            </a:avLst>
          </a:prstGeom>
          <a:gradFill rotWithShape="0">
            <a:gsLst>
              <a:gs pos="0">
                <a:srgbClr val="FBEAC7"/>
              </a:gs>
              <a:gs pos="9000">
                <a:srgbClr val="FEE7F2"/>
              </a:gs>
              <a:gs pos="17999">
                <a:srgbClr val="FAC77D"/>
              </a:gs>
              <a:gs pos="30499">
                <a:srgbClr val="FBA97D"/>
              </a:gs>
              <a:gs pos="41000">
                <a:srgbClr val="FBD49C"/>
              </a:gs>
              <a:gs pos="50000">
                <a:srgbClr val="FEE7F2"/>
              </a:gs>
              <a:gs pos="59000">
                <a:srgbClr val="FBD49C"/>
              </a:gs>
              <a:gs pos="69501">
                <a:srgbClr val="FBA97D"/>
              </a:gs>
              <a:gs pos="82001">
                <a:srgbClr val="FAC77D"/>
              </a:gs>
              <a:gs pos="91000">
                <a:srgbClr val="FEE7F2"/>
              </a:gs>
              <a:gs pos="100000">
                <a:srgbClr val="FBEAC7"/>
              </a:gs>
            </a:gsLst>
            <a:lin ang="18900000" scaled="1"/>
          </a:gradFill>
          <a:ln w="9525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电场力把单位正电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/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荷从一点移向另一点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/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所做的功</a:t>
            </a:r>
            <a:endParaRPr kumimoji="1" lang="zh-CN" altLang="en-US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 build="p"/>
      <p:bldP spid="63493" grpId="0" autoUpdateAnimBg="0" build="p"/>
      <p:bldP spid="63497" grpId="0" autoUpdateAnimBg="0" build="p"/>
      <p:bldP spid="63502" grpId="0" autoUpdateAnimBg="0"/>
      <p:bldP spid="31" grpId="0" animBg="1"/>
    </p:bldLst>
  </p:timing>
</p:sld>
</file>

<file path=ppt/tags/tag1.xml><?xml version="1.0" encoding="utf-8"?>
<p:tagLst xmlns:p="http://schemas.openxmlformats.org/presentationml/2006/main">
  <p:tag name="COMMONDATA" val="eyJoZGlkIjoiOTFiNjk2YTM0MzQ1ZWU1YjI0NmE3ODY2YmVkMGExOD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5521</Words>
  <Application>WPS 演示</Application>
  <PresentationFormat>全屏显示(4:3)</PresentationFormat>
  <Paragraphs>879</Paragraphs>
  <Slides>36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36</vt:i4>
      </vt:variant>
      <vt:variant>
        <vt:lpstr>自定义放映</vt:lpstr>
      </vt:variant>
      <vt:variant>
        <vt:i4>1</vt:i4>
      </vt:variant>
    </vt:vector>
  </HeadingPairs>
  <TitlesOfParts>
    <vt:vector size="87" baseType="lpstr">
      <vt:lpstr>Arial</vt:lpstr>
      <vt:lpstr>宋体</vt:lpstr>
      <vt:lpstr>Wingdings</vt:lpstr>
      <vt:lpstr>Times New Roman</vt:lpstr>
      <vt:lpstr>Tahoma</vt:lpstr>
      <vt:lpstr>隶书</vt:lpstr>
      <vt:lpstr>黑体</vt:lpstr>
      <vt:lpstr>楷体_GB2312</vt:lpstr>
      <vt:lpstr>新宋体</vt:lpstr>
      <vt:lpstr>华文行楷</vt:lpstr>
      <vt:lpstr>Symbol</vt:lpstr>
      <vt:lpstr>Monotype Sorts</vt:lpstr>
      <vt:lpstr>Wingdings</vt:lpstr>
      <vt:lpstr>等线 Light</vt:lpstr>
      <vt:lpstr>微软雅黑</vt:lpstr>
      <vt:lpstr>Arial Unicode MS</vt:lpstr>
      <vt:lpstr>等线</vt:lpstr>
      <vt:lpstr>方正姚体</vt:lpstr>
      <vt:lpstr>默认设计模板</vt:lpstr>
      <vt:lpstr>Office 主题​​</vt:lpstr>
      <vt:lpstr>PBrush</vt:lpstr>
      <vt:lpstr>Equation.DSMT4</vt:lpstr>
      <vt:lpstr>Equation.DSMT4</vt:lpstr>
      <vt:lpstr>Equation.DSMT4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PBrush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课程名称：      « 电路基础 Ⅲ » </vt:lpstr>
      <vt:lpstr>             绪     论</vt:lpstr>
      <vt:lpstr>主要教材：  «电路分析基础» </vt:lpstr>
      <vt:lpstr>   如何学好本课程？</vt:lpstr>
      <vt:lpstr>第一章  电路基本概念</vt:lpstr>
      <vt:lpstr>2、电路分类：</vt:lpstr>
      <vt:lpstr>3、电路模型</vt:lpstr>
      <vt:lpstr>1-2   电路常用基本物理量</vt:lpstr>
      <vt:lpstr>3、电压与电流的关联参考方向：</vt:lpstr>
      <vt:lpstr>PowerPoint 演示文稿</vt:lpstr>
      <vt:lpstr>4、功率： 定义：</vt:lpstr>
      <vt:lpstr>1-3  电路常用元件</vt:lpstr>
      <vt:lpstr>一、电阻元件  （无源二端元件）</vt:lpstr>
      <vt:lpstr> 2、分类：</vt:lpstr>
      <vt:lpstr>  从元件参数是否随时间变化的角度可分为：</vt:lpstr>
      <vt:lpstr>3、线性时不变电阻的特点：</vt:lpstr>
      <vt:lpstr>4、线性时不变电导：</vt:lpstr>
      <vt:lpstr>PowerPoint 演示文稿</vt:lpstr>
      <vt:lpstr>3、特性：</vt:lpstr>
      <vt:lpstr>3、特性（续）</vt:lpstr>
      <vt:lpstr>3、特性（续）</vt:lpstr>
      <vt:lpstr>三、线性时不变电容元件</vt:lpstr>
      <vt:lpstr>3、特性：</vt:lpstr>
      <vt:lpstr>3、特性（续）</vt:lpstr>
      <vt:lpstr>3、特性（续）</vt:lpstr>
      <vt:lpstr>四、理想电压源元件  （有源二端元件）</vt:lpstr>
      <vt:lpstr>五、理想电流源元件  （有源二端元件）</vt:lpstr>
      <vt:lpstr>六、受控源元件  （有源多端元件）</vt:lpstr>
      <vt:lpstr>4、线性时不变受控源电路模型：</vt:lpstr>
      <vt:lpstr>PowerPoint 演示文稿</vt:lpstr>
      <vt:lpstr>5、线性时不变受控源特点：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课程名称：«电路基础»</dc:title>
  <dc:creator>DZM</dc:creator>
  <cp:lastModifiedBy>見色起意丶</cp:lastModifiedBy>
  <cp:revision>908</cp:revision>
  <cp:lastPrinted>2000-06-10T09:56:00Z</cp:lastPrinted>
  <dcterms:created xsi:type="dcterms:W3CDTF">2000-06-08T06:52:00Z</dcterms:created>
  <dcterms:modified xsi:type="dcterms:W3CDTF">2022-05-02T07:13:12Z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FB9E9F78A9CC4622B6360E1B26F697D7</vt:lpwstr>
  </property>
  <property fmtid="{D5CDD505-2E9C-101B-9397-08002B2CF9AE}" pid="3" name="KSOProductBuildVer">
    <vt:lpwstr>2052-11.1.0.11636</vt:lpwstr>
  </property>
</Properties>
</file>