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98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144492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2665597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21795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1256072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56168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1263711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24692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69820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144504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337437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90971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207868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163076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169031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387040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BAF41C1-23B7-4FBB-B228-6CE45FE6A812}" type="datetimeFigureOut">
              <a:rPr lang="zh-CN" altLang="en-US" smtClean="0"/>
              <a:t>2019/6/2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313563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BAF41C1-23B7-4FBB-B228-6CE45FE6A812}" type="datetimeFigureOut">
              <a:rPr lang="zh-CN" altLang="en-US" smtClean="0"/>
              <a:t>2019/6/2</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361D91D-EB32-4D23-BCA3-F15164B54E46}" type="slidenum">
              <a:rPr lang="zh-CN" altLang="en-US" smtClean="0"/>
              <a:t>‹#›</a:t>
            </a:fld>
            <a:endParaRPr lang="zh-CN" altLang="en-US"/>
          </a:p>
        </p:txBody>
      </p:sp>
    </p:spTree>
    <p:extLst>
      <p:ext uri="{BB962C8B-B14F-4D97-AF65-F5344CB8AC3E}">
        <p14:creationId xmlns:p14="http://schemas.microsoft.com/office/powerpoint/2010/main" val="83853565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F78BB-D0FB-4A8F-878D-1C7D6BCD6CED}"/>
              </a:ext>
            </a:extLst>
          </p:cNvPr>
          <p:cNvSpPr>
            <a:spLocks noGrp="1"/>
          </p:cNvSpPr>
          <p:nvPr>
            <p:ph type="ctrTitle"/>
          </p:nvPr>
        </p:nvSpPr>
        <p:spPr>
          <a:xfrm>
            <a:off x="1524000" y="2082483"/>
            <a:ext cx="9144000" cy="2387600"/>
          </a:xfrm>
        </p:spPr>
        <p:txBody>
          <a:bodyPr>
            <a:normAutofit/>
          </a:bodyPr>
          <a:lstStyle/>
          <a:p>
            <a:r>
              <a:rPr lang="zh-CN" altLang="en-US" sz="6000" dirty="0"/>
              <a:t>第九章</a:t>
            </a:r>
            <a:br>
              <a:rPr lang="en-US" altLang="zh-CN" sz="6000" dirty="0"/>
            </a:br>
            <a:r>
              <a:rPr lang="zh-CN" altLang="en-US" sz="6000" dirty="0"/>
              <a:t>遵守规则</a:t>
            </a:r>
          </a:p>
        </p:txBody>
      </p:sp>
      <p:sp>
        <p:nvSpPr>
          <p:cNvPr id="5" name="文本框 4">
            <a:extLst>
              <a:ext uri="{FF2B5EF4-FFF2-40B4-BE49-F238E27FC236}">
                <a16:creationId xmlns:a16="http://schemas.microsoft.com/office/drawing/2014/main" id="{A7DC67BB-C12E-45C4-88F8-8597D975CD8B}"/>
              </a:ext>
            </a:extLst>
          </p:cNvPr>
          <p:cNvSpPr txBox="1"/>
          <p:nvPr/>
        </p:nvSpPr>
        <p:spPr>
          <a:xfrm>
            <a:off x="1188720" y="518160"/>
            <a:ext cx="4693920" cy="646331"/>
          </a:xfrm>
          <a:prstGeom prst="rect">
            <a:avLst/>
          </a:prstGeom>
          <a:noFill/>
        </p:spPr>
        <p:txBody>
          <a:bodyPr wrap="square" rtlCol="0">
            <a:spAutoFit/>
          </a:bodyPr>
          <a:lstStyle/>
          <a:p>
            <a:r>
              <a:rPr lang="zh-CN" altLang="en-US" sz="3600" dirty="0"/>
              <a:t>软件需求</a:t>
            </a:r>
          </a:p>
        </p:txBody>
      </p:sp>
    </p:spTree>
    <p:extLst>
      <p:ext uri="{BB962C8B-B14F-4D97-AF65-F5344CB8AC3E}">
        <p14:creationId xmlns:p14="http://schemas.microsoft.com/office/powerpoint/2010/main" val="3161378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DAEF3-EDD9-4EA9-BA7A-E738E989FE2D}"/>
              </a:ext>
            </a:extLst>
          </p:cNvPr>
          <p:cNvSpPr>
            <a:spLocks noGrp="1"/>
          </p:cNvSpPr>
          <p:nvPr>
            <p:ph type="title"/>
          </p:nvPr>
        </p:nvSpPr>
        <p:spPr>
          <a:xfrm>
            <a:off x="724852" y="2069252"/>
            <a:ext cx="8534400" cy="1507067"/>
          </a:xfrm>
        </p:spPr>
        <p:txBody>
          <a:bodyPr>
            <a:normAutofit fontScale="90000"/>
          </a:bodyPr>
          <a:lstStyle/>
          <a:p>
            <a:r>
              <a:rPr lang="zh-CN" altLang="en-US" sz="4000" dirty="0">
                <a:solidFill>
                  <a:schemeClr val="bg2">
                    <a:lumMod val="75000"/>
                  </a:schemeClr>
                </a:solidFill>
              </a:rPr>
              <a:t>下面是一些动作触发类业务规则的例子：</a:t>
            </a:r>
            <a:br>
              <a:rPr lang="en-US" altLang="zh-CN" sz="4000" dirty="0">
                <a:solidFill>
                  <a:schemeClr val="bg2">
                    <a:lumMod val="75000"/>
                  </a:schemeClr>
                </a:solidFill>
              </a:rPr>
            </a:br>
            <a:br>
              <a:rPr lang="en-US" altLang="zh-CN" sz="4000" dirty="0">
                <a:solidFill>
                  <a:schemeClr val="bg2">
                    <a:lumMod val="75000"/>
                  </a:schemeClr>
                </a:solidFill>
              </a:rPr>
            </a:br>
            <a:r>
              <a:rPr lang="zh-CN" altLang="en-US" sz="2700" dirty="0"/>
              <a:t>*  如果化学品仓库中有所需化学品，则将现有的化学品交给申领人。</a:t>
            </a:r>
            <a:br>
              <a:rPr lang="en-US" altLang="zh-CN" sz="2700" dirty="0"/>
            </a:br>
            <a:r>
              <a:rPr lang="zh-CN" altLang="en-US" sz="2700" dirty="0"/>
              <a:t> </a:t>
            </a:r>
            <a:br>
              <a:rPr lang="en-US" altLang="zh-CN" sz="2700" dirty="0"/>
            </a:br>
            <a:r>
              <a:rPr lang="zh-CN" altLang="en-US" sz="2700" dirty="0"/>
              <a:t>*  如果某瓶化学品到了失效日期，则通知其当前持有人。 </a:t>
            </a:r>
            <a:br>
              <a:rPr lang="en-US" altLang="zh-CN" sz="2700" dirty="0"/>
            </a:br>
            <a:br>
              <a:rPr lang="en-US" altLang="zh-CN" sz="2700" dirty="0"/>
            </a:br>
            <a:r>
              <a:rPr lang="zh-CN" altLang="en-US" sz="2700" dirty="0"/>
              <a:t>*  每季度的最后一天，按规定生成该季度化学品使用和处理情况的</a:t>
            </a:r>
            <a:r>
              <a:rPr lang="en-US" altLang="zh-CN" sz="2700" dirty="0"/>
              <a:t>OSHA</a:t>
            </a:r>
            <a:r>
              <a:rPr lang="zh-CN" altLang="en-US" sz="2700" dirty="0"/>
              <a:t>和</a:t>
            </a:r>
            <a:r>
              <a:rPr lang="en-US" altLang="zh-CN" sz="2700" dirty="0"/>
              <a:t>EPA</a:t>
            </a:r>
            <a:r>
              <a:rPr lang="zh-CN" altLang="en-US" sz="2700" dirty="0"/>
              <a:t>报告。 </a:t>
            </a:r>
            <a:br>
              <a:rPr lang="en-US" altLang="zh-CN" sz="2700" dirty="0"/>
            </a:br>
            <a:br>
              <a:rPr lang="en-US" altLang="zh-CN" sz="2700" dirty="0"/>
            </a:br>
            <a:r>
              <a:rPr lang="zh-CN" altLang="en-US" sz="2700" dirty="0"/>
              <a:t>*  如果客户订购的书的作者有多部作品，则在接受订单前向客户推荐作者的其他作品。</a:t>
            </a:r>
          </a:p>
        </p:txBody>
      </p:sp>
    </p:spTree>
    <p:extLst>
      <p:ext uri="{BB962C8B-B14F-4D97-AF65-F5344CB8AC3E}">
        <p14:creationId xmlns:p14="http://schemas.microsoft.com/office/powerpoint/2010/main" val="289655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1F2C5-9F2B-4F7F-BDBD-E0BEAE9709A9}"/>
              </a:ext>
            </a:extLst>
          </p:cNvPr>
          <p:cNvSpPr>
            <a:spLocks noGrp="1"/>
          </p:cNvSpPr>
          <p:nvPr>
            <p:ph type="title"/>
          </p:nvPr>
        </p:nvSpPr>
        <p:spPr>
          <a:xfrm>
            <a:off x="674052" y="3044612"/>
            <a:ext cx="8534400" cy="1507067"/>
          </a:xfrm>
        </p:spPr>
        <p:txBody>
          <a:bodyPr>
            <a:noAutofit/>
          </a:bodyPr>
          <a:lstStyle/>
          <a:p>
            <a:r>
              <a:rPr lang="zh-CN" altLang="en-US" sz="2400" dirty="0"/>
              <a:t>       </a:t>
            </a:r>
            <a:r>
              <a:rPr lang="zh-CN" altLang="en-US" sz="2400" b="1" dirty="0">
                <a:solidFill>
                  <a:schemeClr val="bg2">
                    <a:lumMod val="75000"/>
                  </a:schemeClr>
                </a:solidFill>
              </a:rPr>
              <a:t>推论</a:t>
            </a:r>
            <a:r>
              <a:rPr lang="en-US" altLang="zh-CN" sz="2400" b="1" dirty="0">
                <a:solidFill>
                  <a:schemeClr val="bg2">
                    <a:lumMod val="75000"/>
                  </a:schemeClr>
                </a:solidFill>
              </a:rPr>
              <a:t>(inference)</a:t>
            </a:r>
            <a:r>
              <a:rPr lang="zh-CN" altLang="en-US" sz="2400" dirty="0"/>
              <a:t>是根据某个条件的真实性得出某些新事实的规则，有时也称为推导出的知识。</a:t>
            </a:r>
            <a:br>
              <a:rPr lang="en-US" altLang="zh-CN" sz="2400" dirty="0"/>
            </a:br>
            <a:r>
              <a:rPr lang="en-US" altLang="zh-CN" sz="2400" dirty="0"/>
              <a:t>       </a:t>
            </a:r>
            <a:r>
              <a:rPr lang="zh-CN" altLang="en-US" sz="2400" dirty="0"/>
              <a:t>推论可根据其他事实或从计算机中推导出新的事实。</a:t>
            </a:r>
            <a:br>
              <a:rPr lang="en-US" altLang="zh-CN" sz="2400" dirty="0"/>
            </a:br>
            <a:r>
              <a:rPr lang="en-US" altLang="zh-CN" sz="2400" dirty="0"/>
              <a:t>       </a:t>
            </a:r>
            <a:r>
              <a:rPr lang="zh-CN" altLang="en-US" sz="2400" dirty="0"/>
              <a:t>推论常常用“如果</a:t>
            </a:r>
            <a:r>
              <a:rPr lang="en-US" altLang="zh-CN" sz="2400" dirty="0"/>
              <a:t>/</a:t>
            </a:r>
            <a:r>
              <a:rPr lang="zh-CN" altLang="en-US" sz="2400" dirty="0"/>
              <a:t>则”的句式来表达，这种句式也可以在动作触发类业务规则中见到，</a:t>
            </a:r>
            <a:r>
              <a:rPr lang="zh-CN" altLang="en-US" sz="2400" b="1" dirty="0">
                <a:solidFill>
                  <a:schemeClr val="bg2">
                    <a:lumMod val="75000"/>
                  </a:schemeClr>
                </a:solidFill>
              </a:rPr>
              <a:t>但是，</a:t>
            </a:r>
            <a:r>
              <a:rPr lang="zh-CN" altLang="en-US" sz="2400" dirty="0"/>
              <a:t>推论的“则”子句表达的是一个事实或者一条消息，而不是要采取的动作。</a:t>
            </a:r>
          </a:p>
        </p:txBody>
      </p:sp>
      <p:sp>
        <p:nvSpPr>
          <p:cNvPr id="3" name="内容占位符 2">
            <a:extLst>
              <a:ext uri="{FF2B5EF4-FFF2-40B4-BE49-F238E27FC236}">
                <a16:creationId xmlns:a16="http://schemas.microsoft.com/office/drawing/2014/main" id="{636E4E1D-F5A2-448A-869D-9CDD5CADCCE0}"/>
              </a:ext>
            </a:extLst>
          </p:cNvPr>
          <p:cNvSpPr>
            <a:spLocks noGrp="1"/>
          </p:cNvSpPr>
          <p:nvPr>
            <p:ph idx="1"/>
          </p:nvPr>
        </p:nvSpPr>
        <p:spPr>
          <a:xfrm>
            <a:off x="318452" y="-970280"/>
            <a:ext cx="8534400" cy="3615267"/>
          </a:xfrm>
        </p:spPr>
        <p:txBody>
          <a:bodyPr>
            <a:normAutofit/>
          </a:bodyPr>
          <a:lstStyle/>
          <a:p>
            <a:r>
              <a:rPr lang="en-US" altLang="zh-CN" sz="5400" dirty="0">
                <a:solidFill>
                  <a:schemeClr val="tx1"/>
                </a:solidFill>
              </a:rPr>
              <a:t>9.1.4 </a:t>
            </a:r>
            <a:r>
              <a:rPr lang="zh-CN" altLang="en-US" sz="5400" dirty="0">
                <a:solidFill>
                  <a:schemeClr val="tx1"/>
                </a:solidFill>
              </a:rPr>
              <a:t>推论</a:t>
            </a:r>
          </a:p>
        </p:txBody>
      </p:sp>
    </p:spTree>
    <p:extLst>
      <p:ext uri="{BB962C8B-B14F-4D97-AF65-F5344CB8AC3E}">
        <p14:creationId xmlns:p14="http://schemas.microsoft.com/office/powerpoint/2010/main" val="20639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1E53B-D464-4F5F-A67C-8F876D970FF5}"/>
              </a:ext>
            </a:extLst>
          </p:cNvPr>
          <p:cNvSpPr>
            <a:spLocks noGrp="1"/>
          </p:cNvSpPr>
          <p:nvPr>
            <p:ph type="title"/>
          </p:nvPr>
        </p:nvSpPr>
        <p:spPr>
          <a:xfrm>
            <a:off x="867092" y="2191172"/>
            <a:ext cx="8534400" cy="1507067"/>
          </a:xfrm>
        </p:spPr>
        <p:txBody>
          <a:bodyPr>
            <a:normAutofit fontScale="90000"/>
          </a:bodyPr>
          <a:lstStyle/>
          <a:p>
            <a:r>
              <a:rPr lang="zh-CN" altLang="en-US" sz="4000" dirty="0">
                <a:solidFill>
                  <a:schemeClr val="bg2">
                    <a:lumMod val="75000"/>
                  </a:schemeClr>
                </a:solidFill>
              </a:rPr>
              <a:t>下面是一些推论的例子： </a:t>
            </a:r>
            <a:br>
              <a:rPr lang="en-US" altLang="zh-CN" dirty="0"/>
            </a:br>
            <a:br>
              <a:rPr lang="en-US" altLang="zh-CN" dirty="0"/>
            </a:br>
            <a:r>
              <a:rPr lang="zh-CN" altLang="en-US" dirty="0"/>
              <a:t>*  </a:t>
            </a:r>
            <a:r>
              <a:rPr lang="zh-CN" altLang="en-US" sz="2700" dirty="0"/>
              <a:t>如果到期</a:t>
            </a:r>
            <a:r>
              <a:rPr lang="en-US" altLang="zh-CN" sz="2700" dirty="0"/>
              <a:t>30</a:t>
            </a:r>
            <a:r>
              <a:rPr lang="zh-CN" altLang="en-US" sz="2700" dirty="0"/>
              <a:t>天后还没有偿还应付款，则该账户是在拖欠债务。 </a:t>
            </a:r>
            <a:br>
              <a:rPr lang="en-US" altLang="zh-CN" sz="2700" dirty="0"/>
            </a:br>
            <a:br>
              <a:rPr lang="en-US" altLang="zh-CN" sz="2700" dirty="0"/>
            </a:br>
            <a:r>
              <a:rPr lang="zh-CN" altLang="en-US" sz="2700" dirty="0"/>
              <a:t>*  如果接到订单</a:t>
            </a:r>
            <a:r>
              <a:rPr lang="en-US" altLang="zh-CN" sz="2700" dirty="0"/>
              <a:t>5</a:t>
            </a:r>
            <a:r>
              <a:rPr lang="zh-CN" altLang="en-US" sz="2700" dirty="0"/>
              <a:t>天后，卖方还不能发送客户订购的商品，则表明该商品延迟交货。 </a:t>
            </a:r>
            <a:br>
              <a:rPr lang="en-US" altLang="zh-CN" sz="2700" dirty="0"/>
            </a:br>
            <a:br>
              <a:rPr lang="en-US" altLang="zh-CN" sz="2700" dirty="0"/>
            </a:br>
            <a:r>
              <a:rPr lang="zh-CN" altLang="en-US" sz="2700" dirty="0"/>
              <a:t>*  可能形成爆炸性分解物的化学品被认为在出厂一年后过期。</a:t>
            </a:r>
            <a:br>
              <a:rPr lang="en-US" altLang="zh-CN" sz="2700" dirty="0"/>
            </a:br>
            <a:r>
              <a:rPr lang="zh-CN" altLang="en-US" sz="2700" dirty="0"/>
              <a:t> </a:t>
            </a:r>
            <a:br>
              <a:rPr lang="en-US" altLang="zh-CN" sz="2700" dirty="0"/>
            </a:br>
            <a:r>
              <a:rPr lang="zh-CN" altLang="en-US" sz="2700" dirty="0"/>
              <a:t>*  如果低于</a:t>
            </a:r>
            <a:r>
              <a:rPr lang="en-US" altLang="zh-CN" sz="2700" dirty="0"/>
              <a:t>5mg/kg</a:t>
            </a:r>
            <a:r>
              <a:rPr lang="zh-CN" altLang="en-US" sz="2700" dirty="0"/>
              <a:t>的剂量就能在老鼠体内形成</a:t>
            </a:r>
            <a:r>
              <a:rPr lang="en-US" altLang="zh-CN" sz="2700" dirty="0"/>
              <a:t>LD50</a:t>
            </a:r>
            <a:r>
              <a:rPr lang="zh-CN" altLang="en-US" sz="2700" dirty="0"/>
              <a:t>的毒性，则该化学品被认为是危险的。</a:t>
            </a:r>
            <a:r>
              <a:rPr lang="zh-CN" altLang="en-US" dirty="0"/>
              <a:t> </a:t>
            </a:r>
          </a:p>
        </p:txBody>
      </p:sp>
    </p:spTree>
    <p:extLst>
      <p:ext uri="{BB962C8B-B14F-4D97-AF65-F5344CB8AC3E}">
        <p14:creationId xmlns:p14="http://schemas.microsoft.com/office/powerpoint/2010/main" val="62250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85B8C-F7A7-44B2-85E0-541A44E0B246}"/>
              </a:ext>
            </a:extLst>
          </p:cNvPr>
          <p:cNvSpPr>
            <a:spLocks noGrp="1"/>
          </p:cNvSpPr>
          <p:nvPr>
            <p:ph type="title"/>
          </p:nvPr>
        </p:nvSpPr>
        <p:spPr>
          <a:xfrm>
            <a:off x="677544" y="2890520"/>
            <a:ext cx="8534400" cy="1507067"/>
          </a:xfrm>
        </p:spPr>
        <p:txBody>
          <a:bodyPr>
            <a:normAutofit fontScale="90000"/>
          </a:bodyPr>
          <a:lstStyle/>
          <a:p>
            <a:r>
              <a:rPr lang="zh-CN" altLang="en-US" dirty="0"/>
              <a:t>       </a:t>
            </a:r>
            <a:r>
              <a:rPr lang="zh-CN" altLang="en-US" sz="2700" dirty="0"/>
              <a:t>计算机就是用来计算的，所以有一类业务规则定义使用特定数学公式或算法进行的</a:t>
            </a:r>
            <a:r>
              <a:rPr lang="zh-CN" altLang="en-US" sz="2700" b="1" dirty="0">
                <a:solidFill>
                  <a:schemeClr val="bg2">
                    <a:lumMod val="75000"/>
                  </a:schemeClr>
                </a:solidFill>
              </a:rPr>
              <a:t>计算</a:t>
            </a:r>
            <a:r>
              <a:rPr lang="en-US" altLang="zh-CN" sz="2700" b="1" dirty="0">
                <a:solidFill>
                  <a:schemeClr val="bg2">
                    <a:lumMod val="75000"/>
                  </a:schemeClr>
                </a:solidFill>
              </a:rPr>
              <a:t>(computation)</a:t>
            </a:r>
            <a:r>
              <a:rPr lang="zh-CN" altLang="en-US" sz="2700" dirty="0"/>
              <a:t>。 很多种计算都要遵循企业的外部规则，如所得税缴纳公式。动作触发类的业务规则可以导出特殊的功能性需求来实施这些规则，而计算类的规则则不同，它们自己通常还可以作为软件需求。采取类似于书中表</a:t>
            </a:r>
            <a:r>
              <a:rPr lang="en-US" altLang="zh-CN" sz="2700" dirty="0"/>
              <a:t>9.1</a:t>
            </a:r>
            <a:r>
              <a:rPr lang="zh-CN" altLang="en-US" sz="2700" dirty="0"/>
              <a:t>的表格形式能够把计算类规则表达得更清晰。</a:t>
            </a:r>
            <a:r>
              <a:rPr lang="zh-CN" altLang="en-US" dirty="0"/>
              <a:t> </a:t>
            </a:r>
          </a:p>
        </p:txBody>
      </p:sp>
      <p:sp>
        <p:nvSpPr>
          <p:cNvPr id="3" name="内容占位符 2">
            <a:extLst>
              <a:ext uri="{FF2B5EF4-FFF2-40B4-BE49-F238E27FC236}">
                <a16:creationId xmlns:a16="http://schemas.microsoft.com/office/drawing/2014/main" id="{D1475204-E95C-42AA-BBB4-130A20AB6C6E}"/>
              </a:ext>
            </a:extLst>
          </p:cNvPr>
          <p:cNvSpPr>
            <a:spLocks noGrp="1"/>
          </p:cNvSpPr>
          <p:nvPr>
            <p:ph idx="1"/>
          </p:nvPr>
        </p:nvSpPr>
        <p:spPr>
          <a:xfrm>
            <a:off x="677544" y="-553720"/>
            <a:ext cx="8534400" cy="3615267"/>
          </a:xfrm>
        </p:spPr>
        <p:txBody>
          <a:bodyPr>
            <a:normAutofit/>
          </a:bodyPr>
          <a:lstStyle/>
          <a:p>
            <a:r>
              <a:rPr lang="en-US" altLang="zh-CN" sz="5400" dirty="0">
                <a:solidFill>
                  <a:schemeClr val="tx1"/>
                </a:solidFill>
              </a:rPr>
              <a:t>9.1.5 </a:t>
            </a:r>
            <a:r>
              <a:rPr lang="zh-CN" altLang="en-US" sz="5400" dirty="0">
                <a:solidFill>
                  <a:schemeClr val="tx1"/>
                </a:solidFill>
              </a:rPr>
              <a:t>计算</a:t>
            </a:r>
          </a:p>
        </p:txBody>
      </p:sp>
    </p:spTree>
    <p:extLst>
      <p:ext uri="{BB962C8B-B14F-4D97-AF65-F5344CB8AC3E}">
        <p14:creationId xmlns:p14="http://schemas.microsoft.com/office/powerpoint/2010/main" val="188936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9E53F-CB67-446A-9AC5-F261A44B7361}"/>
              </a:ext>
            </a:extLst>
          </p:cNvPr>
          <p:cNvSpPr>
            <a:spLocks noGrp="1"/>
          </p:cNvSpPr>
          <p:nvPr>
            <p:ph type="title"/>
          </p:nvPr>
        </p:nvSpPr>
        <p:spPr>
          <a:xfrm>
            <a:off x="653732" y="1297092"/>
            <a:ext cx="8534400" cy="3010748"/>
          </a:xfrm>
        </p:spPr>
        <p:txBody>
          <a:bodyPr>
            <a:normAutofit fontScale="90000"/>
          </a:bodyPr>
          <a:lstStyle/>
          <a:p>
            <a:r>
              <a:rPr lang="zh-CN" altLang="en-US" sz="2400" dirty="0"/>
              <a:t>       一项计算可能包括多个计算元素。有些规则很复杂，也很难理解。为了弥补这一缺陷，你应该在</a:t>
            </a:r>
            <a:r>
              <a:rPr lang="zh-CN" altLang="en-US" sz="2400" b="1" dirty="0">
                <a:solidFill>
                  <a:schemeClr val="bg2">
                    <a:lumMod val="75000"/>
                  </a:schemeClr>
                </a:solidFill>
              </a:rPr>
              <a:t>原子级（</a:t>
            </a:r>
            <a:r>
              <a:rPr lang="en-US" altLang="zh-CN" sz="2400" b="1" cap="none" dirty="0">
                <a:solidFill>
                  <a:schemeClr val="bg2">
                    <a:lumMod val="75000"/>
                  </a:schemeClr>
                </a:solidFill>
              </a:rPr>
              <a:t>atomic level</a:t>
            </a:r>
            <a:r>
              <a:rPr lang="zh-CN" altLang="en-US" sz="2400" b="1" cap="none" dirty="0">
                <a:solidFill>
                  <a:schemeClr val="bg2">
                    <a:lumMod val="75000"/>
                  </a:schemeClr>
                </a:solidFill>
              </a:rPr>
              <a:t>）</a:t>
            </a:r>
            <a:r>
              <a:rPr lang="zh-CN" altLang="en-US" sz="2400" cap="none" dirty="0"/>
              <a:t>记录业务规则，而不是把多个细节合并到单个规则中。复杂的规则可以指向它所依赖的各个独立规则，这样就可以使规则简单明了；还能促进规则的重用和以多种方式组合规则。</a:t>
            </a:r>
            <a:br>
              <a:rPr lang="en-US" altLang="zh-CN" sz="2400" cap="none" dirty="0"/>
            </a:br>
            <a:r>
              <a:rPr lang="en-US" altLang="zh-CN" sz="2400" cap="none" dirty="0"/>
              <a:t>       </a:t>
            </a:r>
            <a:r>
              <a:rPr lang="zh-CN" altLang="en-US" sz="2400" cap="none" dirty="0"/>
              <a:t>如果要用原子方式记录推论和动作触发类业务规则，那么，“如果</a:t>
            </a:r>
            <a:r>
              <a:rPr lang="en-US" altLang="zh-CN" sz="2400" cap="none" dirty="0"/>
              <a:t>/</a:t>
            </a:r>
            <a:r>
              <a:rPr lang="zh-CN" altLang="en-US" sz="2400" cap="none" dirty="0"/>
              <a:t>则”结构的</a:t>
            </a:r>
            <a:r>
              <a:rPr lang="zh-CN" altLang="en-US" sz="2400" b="1" cap="none" dirty="0">
                <a:solidFill>
                  <a:schemeClr val="bg2">
                    <a:lumMod val="75000"/>
                  </a:schemeClr>
                </a:solidFill>
              </a:rPr>
              <a:t>左边</a:t>
            </a:r>
            <a:r>
              <a:rPr lang="zh-CN" altLang="en-US" sz="2400" cap="none" dirty="0"/>
              <a:t> 不能使用</a:t>
            </a:r>
            <a:r>
              <a:rPr lang="zh-CN" altLang="en-US" sz="2400" b="1" cap="none" dirty="0">
                <a:solidFill>
                  <a:schemeClr val="bg2">
                    <a:lumMod val="75000"/>
                  </a:schemeClr>
                </a:solidFill>
              </a:rPr>
              <a:t>“或”</a:t>
            </a:r>
            <a:r>
              <a:rPr lang="zh-CN" altLang="en-US" sz="2400" cap="none" dirty="0"/>
              <a:t>逻辑，</a:t>
            </a:r>
            <a:r>
              <a:rPr lang="zh-CN" altLang="en-US" sz="2400" b="1" cap="none" dirty="0">
                <a:solidFill>
                  <a:schemeClr val="bg2">
                    <a:lumMod val="75000"/>
                  </a:schemeClr>
                </a:solidFill>
              </a:rPr>
              <a:t>右边</a:t>
            </a:r>
            <a:r>
              <a:rPr lang="zh-CN" altLang="en-US" sz="2400" cap="none" dirty="0"/>
              <a:t>应避免使用</a:t>
            </a:r>
            <a:r>
              <a:rPr lang="zh-CN" altLang="en-US" sz="2400" b="1" cap="none" dirty="0">
                <a:solidFill>
                  <a:schemeClr val="bg2">
                    <a:lumMod val="75000"/>
                  </a:schemeClr>
                </a:solidFill>
              </a:rPr>
              <a:t>“与”</a:t>
            </a:r>
            <a:r>
              <a:rPr lang="zh-CN" altLang="en-US" sz="2400" cap="none" dirty="0"/>
              <a:t>逻辑。</a:t>
            </a:r>
            <a:endParaRPr lang="zh-CN" altLang="en-US" sz="2400" dirty="0"/>
          </a:p>
        </p:txBody>
      </p:sp>
    </p:spTree>
    <p:extLst>
      <p:ext uri="{BB962C8B-B14F-4D97-AF65-F5344CB8AC3E}">
        <p14:creationId xmlns:p14="http://schemas.microsoft.com/office/powerpoint/2010/main" val="240399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6A1D2-9DB7-4FD9-9D60-1AD4B3097B0B}"/>
              </a:ext>
            </a:extLst>
          </p:cNvPr>
          <p:cNvSpPr>
            <a:spLocks noGrp="1"/>
          </p:cNvSpPr>
          <p:nvPr>
            <p:ph type="title"/>
          </p:nvPr>
        </p:nvSpPr>
        <p:spPr>
          <a:xfrm>
            <a:off x="633412" y="2462107"/>
            <a:ext cx="8534400" cy="1507067"/>
          </a:xfrm>
        </p:spPr>
        <p:txBody>
          <a:bodyPr>
            <a:noAutofit/>
          </a:bodyPr>
          <a:lstStyle/>
          <a:p>
            <a:r>
              <a:rPr lang="zh-CN" altLang="en-US" sz="2400" dirty="0"/>
              <a:t>       业务规则会影响多个应用程序，所以公司应该将其作为</a:t>
            </a:r>
            <a:r>
              <a:rPr lang="zh-CN" altLang="en-US" sz="2400" b="1" dirty="0">
                <a:solidFill>
                  <a:schemeClr val="bg2">
                    <a:lumMod val="75000"/>
                  </a:schemeClr>
                </a:solidFill>
              </a:rPr>
              <a:t>企业级</a:t>
            </a:r>
            <a:r>
              <a:rPr lang="zh-CN" altLang="en-US" sz="2400" dirty="0"/>
              <a:t>而不是项目级的资源进行管理。 在开始阶段，简单的业务规则目录就能够满足需要。大型公司或者业务处理和信息系统受业务规则影响严重的公司则需要建立业务规则数据库。对于那些与安全、保密、财务或遵守法规有关的规则，如果管理或实施不当，就会造成极大的风险。</a:t>
            </a:r>
          </a:p>
        </p:txBody>
      </p:sp>
      <p:sp>
        <p:nvSpPr>
          <p:cNvPr id="3" name="内容占位符 2">
            <a:extLst>
              <a:ext uri="{FF2B5EF4-FFF2-40B4-BE49-F238E27FC236}">
                <a16:creationId xmlns:a16="http://schemas.microsoft.com/office/drawing/2014/main" id="{C4335D7D-E9D3-42CD-96BE-BE62B6A2EEBB}"/>
              </a:ext>
            </a:extLst>
          </p:cNvPr>
          <p:cNvSpPr>
            <a:spLocks noGrp="1"/>
          </p:cNvSpPr>
          <p:nvPr>
            <p:ph idx="1"/>
          </p:nvPr>
        </p:nvSpPr>
        <p:spPr>
          <a:xfrm>
            <a:off x="370998" y="-726440"/>
            <a:ext cx="9384348" cy="3615267"/>
          </a:xfrm>
        </p:spPr>
        <p:txBody>
          <a:bodyPr>
            <a:normAutofit/>
          </a:bodyPr>
          <a:lstStyle/>
          <a:p>
            <a:pPr marL="0" indent="0">
              <a:buNone/>
            </a:pPr>
            <a:r>
              <a:rPr lang="en-US" altLang="zh-CN" sz="6000" dirty="0">
                <a:solidFill>
                  <a:schemeClr val="tx1"/>
                </a:solidFill>
              </a:rPr>
              <a:t>9.2 </a:t>
            </a:r>
            <a:r>
              <a:rPr lang="zh-CN" altLang="en-US" sz="6000" dirty="0">
                <a:solidFill>
                  <a:schemeClr val="tx1"/>
                </a:solidFill>
              </a:rPr>
              <a:t>在文档中记录业务规则</a:t>
            </a:r>
          </a:p>
        </p:txBody>
      </p:sp>
    </p:spTree>
    <p:extLst>
      <p:ext uri="{BB962C8B-B14F-4D97-AF65-F5344CB8AC3E}">
        <p14:creationId xmlns:p14="http://schemas.microsoft.com/office/powerpoint/2010/main" val="243910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D7105-95A2-40C0-AECE-D65FEE07BEFB}"/>
              </a:ext>
            </a:extLst>
          </p:cNvPr>
          <p:cNvSpPr>
            <a:spLocks noGrp="1"/>
          </p:cNvSpPr>
          <p:nvPr>
            <p:ph type="title"/>
          </p:nvPr>
        </p:nvSpPr>
        <p:spPr>
          <a:xfrm>
            <a:off x="745172" y="2028612"/>
            <a:ext cx="8534400" cy="1507067"/>
          </a:xfrm>
        </p:spPr>
        <p:txBody>
          <a:bodyPr>
            <a:noAutofit/>
          </a:bodyPr>
          <a:lstStyle/>
          <a:p>
            <a:r>
              <a:rPr lang="zh-CN" altLang="en-US" sz="2400" dirty="0"/>
              <a:t>       当你逐渐熟悉如何确定和记录业务规则之后，就可以使用不同的结构化模板来定义不同的类型。这些模板描述了关键字和条款的模式，用于构造风格一致的原则。使用模板还能够方便规则的储存，无论储存的位置是数据库、商业的业务规则管理工具或规则引擎。如果要使用模板，可以从书上表</a:t>
            </a:r>
            <a:r>
              <a:rPr lang="en-US" altLang="zh-CN" sz="2400" dirty="0"/>
              <a:t>9.2</a:t>
            </a:r>
            <a:r>
              <a:rPr lang="zh-CN" altLang="en-US" sz="2400" dirty="0"/>
              <a:t>给出的格式开始。</a:t>
            </a:r>
            <a:br>
              <a:rPr lang="en-US" altLang="zh-CN" sz="2400" dirty="0"/>
            </a:br>
            <a:br>
              <a:rPr lang="en-US" altLang="zh-CN" sz="2400" dirty="0"/>
            </a:br>
            <a:r>
              <a:rPr lang="en-US" altLang="zh-CN" sz="2400" dirty="0"/>
              <a:t>      </a:t>
            </a:r>
            <a:r>
              <a:rPr lang="zh-CN" altLang="en-US" sz="2400" dirty="0"/>
              <a:t>业务规则的来源包括公司政策和管理政策、主题专家和其他人士、政府法规之类的文件以及现有的软件代码或数据库定义等。 </a:t>
            </a:r>
          </a:p>
        </p:txBody>
      </p:sp>
    </p:spTree>
    <p:extLst>
      <p:ext uri="{BB962C8B-B14F-4D97-AF65-F5344CB8AC3E}">
        <p14:creationId xmlns:p14="http://schemas.microsoft.com/office/powerpoint/2010/main" val="363689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76509-FDED-40FF-A3FF-36FB91566B9B}"/>
              </a:ext>
            </a:extLst>
          </p:cNvPr>
          <p:cNvSpPr>
            <a:spLocks noGrp="1"/>
          </p:cNvSpPr>
          <p:nvPr>
            <p:ph type="title"/>
          </p:nvPr>
        </p:nvSpPr>
        <p:spPr>
          <a:xfrm>
            <a:off x="653732" y="3235960"/>
            <a:ext cx="8534400" cy="1507067"/>
          </a:xfrm>
        </p:spPr>
        <p:txBody>
          <a:bodyPr>
            <a:noAutofit/>
          </a:bodyPr>
          <a:lstStyle/>
          <a:p>
            <a:r>
              <a:rPr lang="zh-CN" altLang="en-US" sz="2400" dirty="0"/>
              <a:t>       在获取用户需求的讨论会上，需求分析员可以通过提问来探究用户提出需求和约束背后的理由，这些讨论常常会把业务规则当成需求和约束的根源。需求分析员可以从需求获取讨论会上收集到业务规则，当然还可以定义其他需求结果和模型。</a:t>
            </a:r>
            <a:br>
              <a:rPr lang="en-US" altLang="zh-CN" sz="2400" dirty="0"/>
            </a:br>
            <a:r>
              <a:rPr lang="en-US" altLang="zh-CN" sz="2400" dirty="0"/>
              <a:t>       </a:t>
            </a:r>
            <a:r>
              <a:rPr lang="zh-CN" altLang="en-US" sz="2400" dirty="0"/>
              <a:t>书中</a:t>
            </a:r>
            <a:r>
              <a:rPr lang="zh-CN" altLang="en-US" sz="2400" b="1" dirty="0">
                <a:solidFill>
                  <a:schemeClr val="bg2">
                    <a:lumMod val="75000"/>
                  </a:schemeClr>
                </a:solidFill>
              </a:rPr>
              <a:t>图</a:t>
            </a:r>
            <a:r>
              <a:rPr lang="en-US" altLang="zh-CN" sz="2400" b="1" dirty="0">
                <a:solidFill>
                  <a:schemeClr val="bg2">
                    <a:lumMod val="75000"/>
                  </a:schemeClr>
                </a:solidFill>
              </a:rPr>
              <a:t>9.2</a:t>
            </a:r>
            <a:r>
              <a:rPr lang="zh-CN" altLang="en-US" sz="2400" dirty="0"/>
              <a:t>显示了规则的几个可能来源。还建议了几类问题，在讨论会的参与者讨论各种问题与对象时需求分析员可以提出这些问题。</a:t>
            </a:r>
            <a:br>
              <a:rPr lang="en-US" altLang="zh-CN" sz="2400" dirty="0"/>
            </a:br>
            <a:r>
              <a:rPr lang="en-US" altLang="zh-CN" sz="2400" dirty="0"/>
              <a:t>       </a:t>
            </a:r>
            <a:r>
              <a:rPr lang="zh-CN" altLang="en-US" sz="2400" dirty="0"/>
              <a:t>需求分析员应该把在需求获取讨论中提出的业务规则记录成文档，然后找到合适的人证实它们的正确性并补充遗漏的信息</a:t>
            </a:r>
          </a:p>
        </p:txBody>
      </p:sp>
      <p:sp>
        <p:nvSpPr>
          <p:cNvPr id="3" name="内容占位符 2">
            <a:extLst>
              <a:ext uri="{FF2B5EF4-FFF2-40B4-BE49-F238E27FC236}">
                <a16:creationId xmlns:a16="http://schemas.microsoft.com/office/drawing/2014/main" id="{E4B59CF1-4414-4074-8366-1EB0960ABC2F}"/>
              </a:ext>
            </a:extLst>
          </p:cNvPr>
          <p:cNvSpPr>
            <a:spLocks noGrp="1"/>
          </p:cNvSpPr>
          <p:nvPr>
            <p:ph idx="1"/>
          </p:nvPr>
        </p:nvSpPr>
        <p:spPr>
          <a:xfrm>
            <a:off x="409892" y="-746760"/>
            <a:ext cx="8534400" cy="3615267"/>
          </a:xfrm>
        </p:spPr>
        <p:txBody>
          <a:bodyPr>
            <a:normAutofit/>
          </a:bodyPr>
          <a:lstStyle/>
          <a:p>
            <a:pPr marL="0" indent="0">
              <a:buNone/>
            </a:pPr>
            <a:r>
              <a:rPr lang="en-US" altLang="zh-CN" sz="6000" dirty="0">
                <a:solidFill>
                  <a:schemeClr val="tx1"/>
                </a:solidFill>
              </a:rPr>
              <a:t>9.3 </a:t>
            </a:r>
            <a:r>
              <a:rPr lang="zh-CN" altLang="en-US" sz="6000" dirty="0">
                <a:solidFill>
                  <a:schemeClr val="tx1"/>
                </a:solidFill>
              </a:rPr>
              <a:t>业务规则和需求</a:t>
            </a:r>
          </a:p>
        </p:txBody>
      </p:sp>
    </p:spTree>
    <p:extLst>
      <p:ext uri="{BB962C8B-B14F-4D97-AF65-F5344CB8AC3E}">
        <p14:creationId xmlns:p14="http://schemas.microsoft.com/office/powerpoint/2010/main" val="300133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A099D-40DA-4F6C-AC85-96252CD15697}"/>
              </a:ext>
            </a:extLst>
          </p:cNvPr>
          <p:cNvSpPr>
            <a:spLocks noGrp="1"/>
          </p:cNvSpPr>
          <p:nvPr>
            <p:ph type="title"/>
          </p:nvPr>
        </p:nvSpPr>
        <p:spPr>
          <a:xfrm>
            <a:off x="775652" y="2028612"/>
            <a:ext cx="8534400" cy="1507067"/>
          </a:xfrm>
        </p:spPr>
        <p:txBody>
          <a:bodyPr>
            <a:noAutofit/>
          </a:bodyPr>
          <a:lstStyle/>
          <a:p>
            <a:r>
              <a:rPr lang="zh-CN" altLang="en-US" sz="3200" dirty="0">
                <a:solidFill>
                  <a:schemeClr val="bg2">
                    <a:lumMod val="75000"/>
                  </a:schemeClr>
                </a:solidFill>
              </a:rPr>
              <a:t>以下两种方法可用于定义功能性需求与它的父业务规则间的关联： </a:t>
            </a:r>
            <a:br>
              <a:rPr lang="en-US" altLang="zh-CN" sz="2400" dirty="0"/>
            </a:br>
            <a:br>
              <a:rPr lang="en-US" altLang="zh-CN" sz="2400" dirty="0"/>
            </a:br>
            <a:br>
              <a:rPr lang="en-US" altLang="zh-CN" sz="2400" dirty="0"/>
            </a:br>
            <a:r>
              <a:rPr lang="zh-CN" altLang="en-US" sz="2400" dirty="0"/>
              <a:t>*  使用称为“来源”的需求属性，将规则指示为功能性需求的来源。</a:t>
            </a:r>
            <a:br>
              <a:rPr lang="en-US" altLang="zh-CN" sz="2400" dirty="0"/>
            </a:br>
            <a:r>
              <a:rPr lang="zh-CN" altLang="en-US" sz="2400" dirty="0"/>
              <a:t> </a:t>
            </a:r>
            <a:br>
              <a:rPr lang="en-US" altLang="zh-CN" sz="2400" dirty="0"/>
            </a:br>
            <a:r>
              <a:rPr lang="zh-CN" altLang="en-US" sz="2400" dirty="0"/>
              <a:t>*  在需求的追溯关系矩阵中，定义功能性需求与相关的业务规则之间的追溯关系。 </a:t>
            </a:r>
            <a:br>
              <a:rPr lang="en-US" altLang="zh-CN" sz="2400" dirty="0"/>
            </a:br>
            <a:br>
              <a:rPr lang="en-US" altLang="zh-CN" sz="2400" dirty="0"/>
            </a:br>
            <a:br>
              <a:rPr lang="en-US" altLang="zh-CN" sz="2400" dirty="0"/>
            </a:br>
            <a:r>
              <a:rPr lang="zh-CN" altLang="en-US" sz="2400" dirty="0"/>
              <a:t> </a:t>
            </a:r>
          </a:p>
        </p:txBody>
      </p:sp>
    </p:spTree>
    <p:extLst>
      <p:ext uri="{BB962C8B-B14F-4D97-AF65-F5344CB8AC3E}">
        <p14:creationId xmlns:p14="http://schemas.microsoft.com/office/powerpoint/2010/main" val="49488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9EE36-2C4A-4B94-9EBE-FC1B1A4F46C7}"/>
              </a:ext>
            </a:extLst>
          </p:cNvPr>
          <p:cNvSpPr>
            <a:spLocks noGrp="1"/>
          </p:cNvSpPr>
          <p:nvPr>
            <p:ph type="title"/>
          </p:nvPr>
        </p:nvSpPr>
        <p:spPr>
          <a:xfrm>
            <a:off x="694372" y="2384212"/>
            <a:ext cx="8534400" cy="1507067"/>
          </a:xfrm>
        </p:spPr>
        <p:txBody>
          <a:bodyPr>
            <a:noAutofit/>
          </a:bodyPr>
          <a:lstStyle/>
          <a:p>
            <a:r>
              <a:rPr lang="zh-CN" altLang="en-US" sz="2800" dirty="0">
                <a:solidFill>
                  <a:schemeClr val="bg2">
                    <a:lumMod val="75000"/>
                  </a:schemeClr>
                </a:solidFill>
              </a:rPr>
              <a:t>让软件需求规格说明引用特定的规则，将其作为所得税扣缴算法等功能性需求的来源。这种方法有以下几种好处： </a:t>
            </a:r>
            <a:br>
              <a:rPr lang="en-US" altLang="zh-CN" sz="2400" dirty="0"/>
            </a:br>
            <a:br>
              <a:rPr lang="en-US" altLang="zh-CN" sz="2400" dirty="0"/>
            </a:br>
            <a:r>
              <a:rPr lang="zh-CN" altLang="en-US" sz="2400" dirty="0"/>
              <a:t>*  避免在规则变化时，既要修改业务规则，又修要改对应的功能性需求。 </a:t>
            </a:r>
            <a:br>
              <a:rPr lang="en-US" altLang="zh-CN" sz="2400" dirty="0"/>
            </a:br>
            <a:br>
              <a:rPr lang="en-US" altLang="zh-CN" sz="2400" dirty="0"/>
            </a:br>
            <a:r>
              <a:rPr lang="zh-CN" altLang="en-US" sz="2400" dirty="0"/>
              <a:t>*  保持软件需求规格说明与规则变化的同步，因为软件需求规格说明只是对规则原文进行引用。 </a:t>
            </a:r>
            <a:br>
              <a:rPr lang="en-US" altLang="zh-CN" sz="2400" dirty="0"/>
            </a:br>
            <a:br>
              <a:rPr lang="en-US" altLang="zh-CN" sz="2400" dirty="0"/>
            </a:br>
            <a:r>
              <a:rPr lang="en-US" altLang="zh-CN" sz="2400" dirty="0"/>
              <a:t>*  </a:t>
            </a:r>
            <a:r>
              <a:rPr lang="zh-CN" altLang="en-US" sz="2400" dirty="0"/>
              <a:t>便于在软件需求规格说明的不同位置和多个项目中重用规则，而且不会相互矛盾，因为规则不是隐藏在单个应用程序的文档中。</a:t>
            </a:r>
          </a:p>
        </p:txBody>
      </p:sp>
    </p:spTree>
    <p:extLst>
      <p:ext uri="{BB962C8B-B14F-4D97-AF65-F5344CB8AC3E}">
        <p14:creationId xmlns:p14="http://schemas.microsoft.com/office/powerpoint/2010/main" val="92468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56F79-2480-456A-BC8F-7BD25E5A1DBB}"/>
              </a:ext>
            </a:extLst>
          </p:cNvPr>
          <p:cNvSpPr>
            <a:spLocks noGrp="1"/>
          </p:cNvSpPr>
          <p:nvPr>
            <p:ph type="ctrTitle"/>
          </p:nvPr>
        </p:nvSpPr>
        <p:spPr>
          <a:xfrm>
            <a:off x="684212" y="-726441"/>
            <a:ext cx="8001000" cy="2971801"/>
          </a:xfrm>
        </p:spPr>
        <p:txBody>
          <a:bodyPr>
            <a:normAutofit/>
          </a:bodyPr>
          <a:lstStyle/>
          <a:p>
            <a:r>
              <a:rPr lang="zh-CN" altLang="en-US" sz="6000" dirty="0"/>
              <a:t>引入</a:t>
            </a:r>
          </a:p>
        </p:txBody>
      </p:sp>
      <p:sp>
        <p:nvSpPr>
          <p:cNvPr id="3" name="副标题 2">
            <a:extLst>
              <a:ext uri="{FF2B5EF4-FFF2-40B4-BE49-F238E27FC236}">
                <a16:creationId xmlns:a16="http://schemas.microsoft.com/office/drawing/2014/main" id="{474544DD-D37B-4BB2-8FA9-8AC72F0CCAC0}"/>
              </a:ext>
            </a:extLst>
          </p:cNvPr>
          <p:cNvSpPr>
            <a:spLocks noGrp="1"/>
          </p:cNvSpPr>
          <p:nvPr>
            <p:ph type="subTitle" idx="1"/>
          </p:nvPr>
        </p:nvSpPr>
        <p:spPr>
          <a:xfrm>
            <a:off x="684212" y="2455333"/>
            <a:ext cx="6400800" cy="3681307"/>
          </a:xfrm>
        </p:spPr>
        <p:txBody>
          <a:bodyPr>
            <a:normAutofit/>
          </a:bodyPr>
          <a:lstStyle/>
          <a:p>
            <a:r>
              <a:rPr lang="zh-CN" altLang="en-US" dirty="0">
                <a:solidFill>
                  <a:schemeClr val="tx1"/>
                </a:solidFill>
              </a:rPr>
              <a:t>       </a:t>
            </a:r>
            <a:r>
              <a:rPr lang="zh-CN" altLang="en-US" sz="2400" dirty="0">
                <a:solidFill>
                  <a:schemeClr val="tx1"/>
                </a:solidFill>
              </a:rPr>
              <a:t>每个商业公司的运转都要按照一整套的公司政策、行业法规和标准进行。 银行、航空和医疗设备制造等行业都必须遵守大量的政府法规。 这类管理原则统称为</a:t>
            </a:r>
            <a:r>
              <a:rPr lang="zh-CN" altLang="en-US" sz="2400" b="1" dirty="0">
                <a:solidFill>
                  <a:schemeClr val="bg2">
                    <a:lumMod val="50000"/>
                  </a:schemeClr>
                </a:solidFill>
              </a:rPr>
              <a:t>业务规则</a:t>
            </a:r>
            <a:r>
              <a:rPr lang="en-US" altLang="zh-CN" sz="2400" b="1" dirty="0">
                <a:solidFill>
                  <a:schemeClr val="bg2">
                    <a:lumMod val="50000"/>
                  </a:schemeClr>
                </a:solidFill>
              </a:rPr>
              <a:t>(business rule)</a:t>
            </a:r>
            <a:r>
              <a:rPr lang="zh-CN" altLang="en-US" sz="2400" dirty="0">
                <a:solidFill>
                  <a:schemeClr val="tx1"/>
                </a:solidFill>
              </a:rPr>
              <a:t>，通常是由应用软件来强制执行这些业务规则。另外一些情况下，业务规则不是在软件中实施，而是通过人们对政策和程序的执行来控制</a:t>
            </a:r>
          </a:p>
        </p:txBody>
      </p:sp>
    </p:spTree>
    <p:extLst>
      <p:ext uri="{BB962C8B-B14F-4D97-AF65-F5344CB8AC3E}">
        <p14:creationId xmlns:p14="http://schemas.microsoft.com/office/powerpoint/2010/main" val="154699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15640-3E7B-482D-89ED-2A6777D04777}"/>
              </a:ext>
            </a:extLst>
          </p:cNvPr>
          <p:cNvSpPr>
            <a:spLocks noGrp="1"/>
          </p:cNvSpPr>
          <p:nvPr>
            <p:ph type="title"/>
          </p:nvPr>
        </p:nvSpPr>
        <p:spPr>
          <a:xfrm>
            <a:off x="836612" y="2451946"/>
            <a:ext cx="8534400" cy="1507067"/>
          </a:xfrm>
        </p:spPr>
        <p:txBody>
          <a:bodyPr>
            <a:normAutofit fontScale="90000"/>
          </a:bodyPr>
          <a:lstStyle/>
          <a:p>
            <a:r>
              <a:rPr lang="zh-CN" altLang="en-US" sz="2400" dirty="0"/>
              <a:t>       如果采用这种方式，开发人员在阅读</a:t>
            </a:r>
            <a:r>
              <a:rPr lang="en-US" altLang="zh-CN" sz="2400" dirty="0"/>
              <a:t>SRS</a:t>
            </a:r>
            <a:r>
              <a:rPr lang="zh-CN" altLang="en-US" sz="2400" dirty="0"/>
              <a:t>时需要通过交叉引用的链接来查找规则的细节，这是在选择不复制信息时而必须做出的让步。规则与功能性需求分离还会带来另一种风险：有些孤立地看很有道理，但一旦与同其需求一起置于实际运行环境中，就不那么合理了。</a:t>
            </a:r>
            <a:br>
              <a:rPr lang="en-US" altLang="zh-CN" sz="2400" dirty="0"/>
            </a:br>
            <a:r>
              <a:rPr lang="en-US" altLang="zh-CN" sz="2400" dirty="0"/>
              <a:t>       </a:t>
            </a:r>
            <a:r>
              <a:rPr lang="zh-CN" altLang="en-US" sz="2400" dirty="0"/>
              <a:t>与需求工程的很多方面一样，也没有简单而完美的业务规则管理方案能够适用于所有情况。</a:t>
            </a:r>
            <a:br>
              <a:rPr lang="en-US" altLang="zh-CN" sz="2400" dirty="0"/>
            </a:br>
            <a:br>
              <a:rPr lang="en-US" altLang="zh-CN" sz="2400" dirty="0"/>
            </a:br>
            <a:r>
              <a:rPr lang="en-US" altLang="zh-CN" sz="2400" dirty="0"/>
              <a:t>       </a:t>
            </a:r>
            <a:r>
              <a:rPr lang="zh-CN" altLang="en-US" sz="2400" dirty="0"/>
              <a:t>那些在管理业务规则方面比较专业的组织往往不愿意公开他们的经验，他们认为自己的竞争优势在于使用业务规则来指导软件证券管理，而其他组织对规则的处理更为随意。一旦你开始积极地寻找、记录和运用业务规则，你在应用程序开发过程中所做的选择就更容易被所有涉众理解和接受。</a:t>
            </a:r>
            <a:br>
              <a:rPr lang="en-US" altLang="zh-CN" sz="2400" dirty="0"/>
            </a:br>
            <a:endParaRPr lang="zh-CN" altLang="en-US" sz="2400" dirty="0"/>
          </a:p>
        </p:txBody>
      </p:sp>
    </p:spTree>
    <p:extLst>
      <p:ext uri="{BB962C8B-B14F-4D97-AF65-F5344CB8AC3E}">
        <p14:creationId xmlns:p14="http://schemas.microsoft.com/office/powerpoint/2010/main" val="344183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8A9D-D847-48E7-BA97-458A0E7C0D2C}"/>
              </a:ext>
            </a:extLst>
          </p:cNvPr>
          <p:cNvSpPr>
            <a:spLocks noGrp="1"/>
          </p:cNvSpPr>
          <p:nvPr>
            <p:ph type="title"/>
          </p:nvPr>
        </p:nvSpPr>
        <p:spPr>
          <a:xfrm>
            <a:off x="0" y="3136053"/>
            <a:ext cx="8534400" cy="1507067"/>
          </a:xfrm>
        </p:spPr>
        <p:txBody>
          <a:bodyPr>
            <a:normAutofit fontScale="90000"/>
          </a:bodyPr>
          <a:lstStyle/>
          <a:p>
            <a:r>
              <a:rPr lang="zh-CN" altLang="en-US" dirty="0"/>
              <a:t>     </a:t>
            </a:r>
            <a:r>
              <a:rPr lang="zh-CN" altLang="en-US" sz="2700" dirty="0"/>
              <a:t>根据业务规则小组</a:t>
            </a:r>
            <a:r>
              <a:rPr lang="en-US" altLang="zh-CN" sz="2700" dirty="0"/>
              <a:t>(Business Rules Group</a:t>
            </a:r>
            <a:r>
              <a:rPr lang="zh-CN" altLang="en-US" sz="2700" dirty="0"/>
              <a:t>，</a:t>
            </a:r>
            <a:r>
              <a:rPr lang="en-US" altLang="zh-CN" sz="2700" dirty="0"/>
              <a:t>1993)</a:t>
            </a:r>
            <a:r>
              <a:rPr lang="zh-CN" altLang="en-US" sz="2700" dirty="0"/>
              <a:t>中的定义，“业务规则是对业务的某个方面进行定义或约束的语句。</a:t>
            </a:r>
            <a:br>
              <a:rPr lang="en-US" altLang="zh-CN" sz="2700" dirty="0"/>
            </a:br>
            <a:r>
              <a:rPr lang="en-US" altLang="zh-CN" sz="2700" dirty="0"/>
              <a:t>       </a:t>
            </a:r>
            <a:r>
              <a:rPr lang="zh-CN" altLang="en-US" sz="2700" dirty="0"/>
              <a:t>人们给出了很多不同的</a:t>
            </a:r>
            <a:r>
              <a:rPr lang="zh-CN" altLang="en-US" sz="2700" b="1" dirty="0">
                <a:solidFill>
                  <a:schemeClr val="bg2">
                    <a:lumMod val="75000"/>
                  </a:schemeClr>
                </a:solidFill>
              </a:rPr>
              <a:t>分类法</a:t>
            </a:r>
            <a:r>
              <a:rPr lang="zh-CN" altLang="en-US" sz="2700" dirty="0"/>
              <a:t>（分类方案）图</a:t>
            </a:r>
            <a:r>
              <a:rPr lang="en-US" altLang="zh-CN" sz="2700" dirty="0"/>
              <a:t>9.1</a:t>
            </a:r>
            <a:r>
              <a:rPr lang="zh-CN" altLang="en-US" sz="2700" dirty="0"/>
              <a:t>给出了一个包括</a:t>
            </a:r>
            <a:r>
              <a:rPr lang="en-US" altLang="zh-CN" sz="2700" dirty="0"/>
              <a:t>5</a:t>
            </a:r>
            <a:r>
              <a:rPr lang="zh-CN" altLang="en-US" sz="2700" dirty="0"/>
              <a:t>类业务规则的简单方案，它适用于大多数情况。</a:t>
            </a:r>
            <a:r>
              <a:rPr lang="zh-CN" altLang="en-US" dirty="0"/>
              <a:t> </a:t>
            </a:r>
          </a:p>
        </p:txBody>
      </p:sp>
      <p:sp>
        <p:nvSpPr>
          <p:cNvPr id="3" name="内容占位符 2">
            <a:extLst>
              <a:ext uri="{FF2B5EF4-FFF2-40B4-BE49-F238E27FC236}">
                <a16:creationId xmlns:a16="http://schemas.microsoft.com/office/drawing/2014/main" id="{02A88535-FDD7-47F4-BA7C-F61D21E9443F}"/>
              </a:ext>
            </a:extLst>
          </p:cNvPr>
          <p:cNvSpPr>
            <a:spLocks noGrp="1"/>
          </p:cNvSpPr>
          <p:nvPr>
            <p:ph idx="1"/>
          </p:nvPr>
        </p:nvSpPr>
        <p:spPr>
          <a:xfrm>
            <a:off x="6826" y="-186267"/>
            <a:ext cx="8534400" cy="3615267"/>
          </a:xfrm>
        </p:spPr>
        <p:txBody>
          <a:bodyPr>
            <a:normAutofit/>
          </a:bodyPr>
          <a:lstStyle/>
          <a:p>
            <a:pPr marL="0" indent="0">
              <a:buNone/>
            </a:pPr>
            <a:r>
              <a:rPr lang="en-US" altLang="zh-CN" sz="6000" dirty="0">
                <a:solidFill>
                  <a:schemeClr val="tx1"/>
                </a:solidFill>
              </a:rPr>
              <a:t>9.1 </a:t>
            </a:r>
            <a:r>
              <a:rPr lang="zh-CN" altLang="en-US" sz="6000" dirty="0">
                <a:solidFill>
                  <a:schemeClr val="tx1"/>
                </a:solidFill>
              </a:rPr>
              <a:t>业务的规则</a:t>
            </a:r>
          </a:p>
        </p:txBody>
      </p:sp>
    </p:spTree>
    <p:extLst>
      <p:ext uri="{BB962C8B-B14F-4D97-AF65-F5344CB8AC3E}">
        <p14:creationId xmlns:p14="http://schemas.microsoft.com/office/powerpoint/2010/main" val="75561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DEB5B-916F-4EDF-9C8B-08D7BFBBCAE7}"/>
              </a:ext>
            </a:extLst>
          </p:cNvPr>
          <p:cNvSpPr>
            <a:spLocks noGrp="1"/>
          </p:cNvSpPr>
          <p:nvPr>
            <p:ph type="title"/>
          </p:nvPr>
        </p:nvSpPr>
        <p:spPr>
          <a:xfrm>
            <a:off x="1451183" y="3003971"/>
            <a:ext cx="8534400" cy="1507067"/>
          </a:xfrm>
        </p:spPr>
        <p:txBody>
          <a:bodyPr/>
          <a:lstStyle/>
          <a:p>
            <a:pPr algn="ctr"/>
            <a:r>
              <a:rPr lang="zh-CN" altLang="en-US" dirty="0"/>
              <a:t>图</a:t>
            </a:r>
            <a:r>
              <a:rPr lang="en-US" altLang="zh-CN" dirty="0"/>
              <a:t>9.1</a:t>
            </a:r>
            <a:endParaRPr lang="zh-CN" altLang="en-US" dirty="0"/>
          </a:p>
        </p:txBody>
      </p:sp>
      <p:sp>
        <p:nvSpPr>
          <p:cNvPr id="4" name="矩形 3">
            <a:extLst>
              <a:ext uri="{FF2B5EF4-FFF2-40B4-BE49-F238E27FC236}">
                <a16:creationId xmlns:a16="http://schemas.microsoft.com/office/drawing/2014/main" id="{63A26874-1FC4-47C2-A4DB-6493CFF92E62}"/>
              </a:ext>
            </a:extLst>
          </p:cNvPr>
          <p:cNvSpPr/>
          <p:nvPr/>
        </p:nvSpPr>
        <p:spPr>
          <a:xfrm>
            <a:off x="4228306" y="108376"/>
            <a:ext cx="30546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业务规则</a:t>
            </a:r>
          </a:p>
        </p:txBody>
      </p:sp>
      <p:sp>
        <p:nvSpPr>
          <p:cNvPr id="5" name="矩形 4">
            <a:extLst>
              <a:ext uri="{FF2B5EF4-FFF2-40B4-BE49-F238E27FC236}">
                <a16:creationId xmlns:a16="http://schemas.microsoft.com/office/drawing/2014/main" id="{345B4B25-898D-4542-9DA3-BF9FD450D9A1}"/>
              </a:ext>
            </a:extLst>
          </p:cNvPr>
          <p:cNvSpPr/>
          <p:nvPr/>
        </p:nvSpPr>
        <p:spPr>
          <a:xfrm>
            <a:off x="1188720" y="23401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事实</a:t>
            </a:r>
          </a:p>
        </p:txBody>
      </p:sp>
      <p:sp>
        <p:nvSpPr>
          <p:cNvPr id="6" name="矩形 5">
            <a:extLst>
              <a:ext uri="{FF2B5EF4-FFF2-40B4-BE49-F238E27FC236}">
                <a16:creationId xmlns:a16="http://schemas.microsoft.com/office/drawing/2014/main" id="{08C03260-7B71-4EDB-A170-47C6E157693D}"/>
              </a:ext>
            </a:extLst>
          </p:cNvPr>
          <p:cNvSpPr/>
          <p:nvPr/>
        </p:nvSpPr>
        <p:spPr>
          <a:xfrm>
            <a:off x="3023433" y="2282616"/>
            <a:ext cx="914400" cy="97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约束</a:t>
            </a:r>
          </a:p>
        </p:txBody>
      </p:sp>
      <p:sp>
        <p:nvSpPr>
          <p:cNvPr id="7" name="矩形 6">
            <a:extLst>
              <a:ext uri="{FF2B5EF4-FFF2-40B4-BE49-F238E27FC236}">
                <a16:creationId xmlns:a16="http://schemas.microsoft.com/office/drawing/2014/main" id="{AFD9A639-3EDB-47E2-848C-4CC8A316BD80}"/>
              </a:ext>
            </a:extLst>
          </p:cNvPr>
          <p:cNvSpPr/>
          <p:nvPr/>
        </p:nvSpPr>
        <p:spPr>
          <a:xfrm>
            <a:off x="4858147" y="2272452"/>
            <a:ext cx="1794986" cy="982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动作触发规则</a:t>
            </a:r>
          </a:p>
        </p:txBody>
      </p:sp>
      <p:sp>
        <p:nvSpPr>
          <p:cNvPr id="8" name="矩形 7">
            <a:extLst>
              <a:ext uri="{FF2B5EF4-FFF2-40B4-BE49-F238E27FC236}">
                <a16:creationId xmlns:a16="http://schemas.microsoft.com/office/drawing/2014/main" id="{63CFD552-3CC0-42BE-BF01-5E63A25FA8F0}"/>
              </a:ext>
            </a:extLst>
          </p:cNvPr>
          <p:cNvSpPr/>
          <p:nvPr/>
        </p:nvSpPr>
        <p:spPr>
          <a:xfrm>
            <a:off x="7573447" y="227245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a:t>
            </a:r>
          </a:p>
        </p:txBody>
      </p:sp>
      <p:sp>
        <p:nvSpPr>
          <p:cNvPr id="9" name="矩形 8">
            <a:extLst>
              <a:ext uri="{FF2B5EF4-FFF2-40B4-BE49-F238E27FC236}">
                <a16:creationId xmlns:a16="http://schemas.microsoft.com/office/drawing/2014/main" id="{0BBCE4BB-3B32-4ADA-86A3-E4112D64E60D}"/>
              </a:ext>
            </a:extLst>
          </p:cNvPr>
          <p:cNvSpPr/>
          <p:nvPr/>
        </p:nvSpPr>
        <p:spPr>
          <a:xfrm>
            <a:off x="9408160" y="22826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推论</a:t>
            </a:r>
          </a:p>
        </p:txBody>
      </p:sp>
      <p:cxnSp>
        <p:nvCxnSpPr>
          <p:cNvPr id="15" name="连接符: 肘形 14">
            <a:extLst>
              <a:ext uri="{FF2B5EF4-FFF2-40B4-BE49-F238E27FC236}">
                <a16:creationId xmlns:a16="http://schemas.microsoft.com/office/drawing/2014/main" id="{62F6988E-0C82-4A67-B15B-67A3B34B020D}"/>
              </a:ext>
            </a:extLst>
          </p:cNvPr>
          <p:cNvCxnSpPr>
            <a:cxnSpLocks/>
          </p:cNvCxnSpPr>
          <p:nvPr/>
        </p:nvCxnSpPr>
        <p:spPr>
          <a:xfrm rot="5400000" flipH="1" flipV="1">
            <a:off x="3059006" y="-360704"/>
            <a:ext cx="1344508" cy="4070826"/>
          </a:xfrm>
          <a:prstGeom prst="bentConnector3">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2FA168E8-39D5-4E8E-8DA8-EEAB8C82DA25}"/>
              </a:ext>
            </a:extLst>
          </p:cNvPr>
          <p:cNvCxnSpPr>
            <a:stCxn id="6" idx="0"/>
            <a:endCxn id="4" idx="2"/>
          </p:cNvCxnSpPr>
          <p:nvPr/>
        </p:nvCxnSpPr>
        <p:spPr>
          <a:xfrm rot="5400000" flipH="1" flipV="1">
            <a:off x="3988216" y="515193"/>
            <a:ext cx="1259840" cy="2275007"/>
          </a:xfrm>
          <a:prstGeom prst="bentConnector3">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DA974F3A-4778-47CA-B59D-7D3BDE1FF5CC}"/>
              </a:ext>
            </a:extLst>
          </p:cNvPr>
          <p:cNvCxnSpPr>
            <a:stCxn id="7" idx="0"/>
            <a:endCxn id="4" idx="2"/>
          </p:cNvCxnSpPr>
          <p:nvPr/>
        </p:nvCxnSpPr>
        <p:spPr>
          <a:xfrm rot="5400000" flipH="1" flipV="1">
            <a:off x="5130802" y="1647614"/>
            <a:ext cx="1249676" cy="12700"/>
          </a:xfrm>
          <a:prstGeom prst="bentConnector3">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A18C10F6-D86E-42E8-BDF0-CABCDB6FEF54}"/>
              </a:ext>
            </a:extLst>
          </p:cNvPr>
          <p:cNvCxnSpPr>
            <a:stCxn id="8" idx="0"/>
            <a:endCxn id="4" idx="2"/>
          </p:cNvCxnSpPr>
          <p:nvPr/>
        </p:nvCxnSpPr>
        <p:spPr>
          <a:xfrm rot="16200000" flipV="1">
            <a:off x="6268306" y="510110"/>
            <a:ext cx="1249676" cy="2275007"/>
          </a:xfrm>
          <a:prstGeom prst="bentConnector3">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E5D8F4A8-5C29-41F5-9FBA-7ADCF28D388C}"/>
              </a:ext>
            </a:extLst>
          </p:cNvPr>
          <p:cNvCxnSpPr>
            <a:stCxn id="9" idx="0"/>
            <a:endCxn id="4" idx="2"/>
          </p:cNvCxnSpPr>
          <p:nvPr/>
        </p:nvCxnSpPr>
        <p:spPr>
          <a:xfrm rot="16200000" flipV="1">
            <a:off x="7180580" y="-402164"/>
            <a:ext cx="1259840" cy="4109720"/>
          </a:xfrm>
          <a:prstGeom prst="bentConnector3">
            <a:avLst/>
          </a:prstGeom>
          <a:ln w="381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0135052-5FCA-4ABE-95D2-1F52E3BD9AC0}"/>
              </a:ext>
            </a:extLst>
          </p:cNvPr>
          <p:cNvSpPr txBox="1"/>
          <p:nvPr/>
        </p:nvSpPr>
        <p:spPr>
          <a:xfrm>
            <a:off x="1188720" y="4401396"/>
            <a:ext cx="9059326" cy="830997"/>
          </a:xfrm>
          <a:prstGeom prst="rect">
            <a:avLst/>
          </a:prstGeom>
          <a:noFill/>
        </p:spPr>
        <p:txBody>
          <a:bodyPr wrap="square" rtlCol="0">
            <a:spAutoFit/>
          </a:bodyPr>
          <a:lstStyle/>
          <a:p>
            <a:r>
              <a:rPr lang="zh-CN" altLang="en-US" sz="2400" dirty="0"/>
              <a:t>       第</a:t>
            </a:r>
            <a:r>
              <a:rPr lang="en-US" altLang="zh-CN" sz="2400" dirty="0"/>
              <a:t>6</a:t>
            </a:r>
            <a:r>
              <a:rPr lang="zh-CN" altLang="en-US" sz="2400" dirty="0"/>
              <a:t>类规则是</a:t>
            </a:r>
            <a:r>
              <a:rPr lang="zh-CN" altLang="en-US" sz="2400" b="1" dirty="0">
                <a:solidFill>
                  <a:schemeClr val="bg2">
                    <a:lumMod val="75000"/>
                  </a:schemeClr>
                </a:solidFill>
              </a:rPr>
              <a:t>术语（</a:t>
            </a:r>
            <a:r>
              <a:rPr lang="en-US" altLang="zh-CN" sz="2400" b="1" dirty="0">
                <a:solidFill>
                  <a:schemeClr val="bg2">
                    <a:lumMod val="75000"/>
                  </a:schemeClr>
                </a:solidFill>
              </a:rPr>
              <a:t>terms</a:t>
            </a:r>
            <a:r>
              <a:rPr lang="zh-CN" altLang="en-US" sz="2400" dirty="0">
                <a:solidFill>
                  <a:schemeClr val="bg2">
                    <a:lumMod val="75000"/>
                  </a:schemeClr>
                </a:solidFill>
              </a:rPr>
              <a:t>）</a:t>
            </a:r>
            <a:r>
              <a:rPr lang="zh-CN" altLang="en-US" sz="2400" dirty="0"/>
              <a:t>，即专门定义的、对业务很重要的的词、短语或缩略词汇，通常在术语表中定义术语。</a:t>
            </a:r>
          </a:p>
        </p:txBody>
      </p:sp>
    </p:spTree>
    <p:extLst>
      <p:ext uri="{BB962C8B-B14F-4D97-AF65-F5344CB8AC3E}">
        <p14:creationId xmlns:p14="http://schemas.microsoft.com/office/powerpoint/2010/main" val="376504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9E17C-D503-45A2-9C6D-8B2E394E5C7B}"/>
              </a:ext>
            </a:extLst>
          </p:cNvPr>
          <p:cNvSpPr>
            <a:spLocks noGrp="1"/>
          </p:cNvSpPr>
          <p:nvPr>
            <p:ph type="title"/>
          </p:nvPr>
        </p:nvSpPr>
        <p:spPr>
          <a:xfrm>
            <a:off x="278128" y="3022600"/>
            <a:ext cx="8534400" cy="1507067"/>
          </a:xfrm>
        </p:spPr>
        <p:txBody>
          <a:bodyPr>
            <a:noAutofit/>
          </a:bodyPr>
          <a:lstStyle/>
          <a:p>
            <a:r>
              <a:rPr lang="zh-CN" altLang="en-US" sz="2400" dirty="0"/>
              <a:t>       </a:t>
            </a:r>
            <a:r>
              <a:rPr lang="zh-CN" altLang="en-US" sz="2400" b="1" dirty="0">
                <a:solidFill>
                  <a:schemeClr val="bg2">
                    <a:lumMod val="75000"/>
                  </a:schemeClr>
                </a:solidFill>
              </a:rPr>
              <a:t>事实（</a:t>
            </a:r>
            <a:r>
              <a:rPr lang="en-US" altLang="zh-CN" sz="2400" b="1" dirty="0">
                <a:solidFill>
                  <a:schemeClr val="bg2">
                    <a:lumMod val="75000"/>
                  </a:schemeClr>
                </a:solidFill>
              </a:rPr>
              <a:t>fact</a:t>
            </a:r>
            <a:r>
              <a:rPr lang="zh-CN" altLang="en-US" sz="2400" b="1" dirty="0">
                <a:solidFill>
                  <a:schemeClr val="bg2">
                    <a:lumMod val="75000"/>
                  </a:schemeClr>
                </a:solidFill>
              </a:rPr>
              <a:t>）</a:t>
            </a:r>
            <a:r>
              <a:rPr lang="zh-CN" altLang="en-US" sz="2400" dirty="0"/>
              <a:t>就是对业务的真实陈述，常常描述重要业务术语间的关联。 事实也称为</a:t>
            </a:r>
            <a:r>
              <a:rPr lang="zh-CN" altLang="en-US" sz="2400" b="1" dirty="0">
                <a:solidFill>
                  <a:schemeClr val="bg2">
                    <a:lumMod val="75000"/>
                  </a:schemeClr>
                </a:solidFill>
              </a:rPr>
              <a:t>不变量</a:t>
            </a:r>
            <a:r>
              <a:rPr lang="en-US" altLang="zh-CN" sz="2400" b="1" dirty="0">
                <a:solidFill>
                  <a:schemeClr val="bg2">
                    <a:lumMod val="75000"/>
                  </a:schemeClr>
                </a:solidFill>
              </a:rPr>
              <a:t>(invariant)</a:t>
            </a:r>
            <a:r>
              <a:rPr lang="en-US" altLang="zh-CN" sz="2400" dirty="0"/>
              <a:t>————</a:t>
            </a:r>
            <a:r>
              <a:rPr lang="zh-CN" altLang="en-US" sz="2400" dirty="0"/>
              <a:t>关于数据实体及其属性的不可改变的真实情况。其他业务规则可能会引用事实，但事实本身通常不会直接引出软件的功能性需求。 </a:t>
            </a:r>
          </a:p>
        </p:txBody>
      </p:sp>
      <p:sp>
        <p:nvSpPr>
          <p:cNvPr id="3" name="内容占位符 2">
            <a:extLst>
              <a:ext uri="{FF2B5EF4-FFF2-40B4-BE49-F238E27FC236}">
                <a16:creationId xmlns:a16="http://schemas.microsoft.com/office/drawing/2014/main" id="{55D2A2D8-B3DB-4CDE-838E-84CFE7CDB5B8}"/>
              </a:ext>
            </a:extLst>
          </p:cNvPr>
          <p:cNvSpPr>
            <a:spLocks noGrp="1"/>
          </p:cNvSpPr>
          <p:nvPr>
            <p:ph idx="1"/>
          </p:nvPr>
        </p:nvSpPr>
        <p:spPr>
          <a:xfrm>
            <a:off x="311784" y="-186267"/>
            <a:ext cx="8534400" cy="3615267"/>
          </a:xfrm>
        </p:spPr>
        <p:txBody>
          <a:bodyPr>
            <a:normAutofit/>
          </a:bodyPr>
          <a:lstStyle/>
          <a:p>
            <a:r>
              <a:rPr lang="en-US" altLang="zh-CN" sz="5400" dirty="0">
                <a:solidFill>
                  <a:schemeClr val="tx1"/>
                </a:solidFill>
              </a:rPr>
              <a:t>9.1.1 </a:t>
            </a:r>
            <a:r>
              <a:rPr lang="zh-CN" altLang="en-US" sz="5400" dirty="0">
                <a:solidFill>
                  <a:schemeClr val="tx1"/>
                </a:solidFill>
              </a:rPr>
              <a:t>事 实</a:t>
            </a:r>
          </a:p>
        </p:txBody>
      </p:sp>
    </p:spTree>
    <p:extLst>
      <p:ext uri="{BB962C8B-B14F-4D97-AF65-F5344CB8AC3E}">
        <p14:creationId xmlns:p14="http://schemas.microsoft.com/office/powerpoint/2010/main" val="214374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AC416-E895-4AB0-98B9-39B7AEE94A2F}"/>
              </a:ext>
            </a:extLst>
          </p:cNvPr>
          <p:cNvSpPr>
            <a:spLocks noGrp="1"/>
          </p:cNvSpPr>
          <p:nvPr>
            <p:ph type="title"/>
          </p:nvPr>
        </p:nvSpPr>
        <p:spPr>
          <a:xfrm>
            <a:off x="867092" y="2343572"/>
            <a:ext cx="8534400" cy="1507067"/>
          </a:xfrm>
        </p:spPr>
        <p:txBody>
          <a:bodyPr>
            <a:noAutofit/>
          </a:bodyPr>
          <a:lstStyle/>
          <a:p>
            <a:r>
              <a:rPr lang="zh-CN" altLang="en-US" dirty="0">
                <a:solidFill>
                  <a:schemeClr val="bg2">
                    <a:lumMod val="75000"/>
                  </a:schemeClr>
                </a:solidFill>
              </a:rPr>
              <a:t>事实的例子包括： </a:t>
            </a:r>
            <a:br>
              <a:rPr lang="en-US" altLang="zh-CN" sz="2400" dirty="0">
                <a:solidFill>
                  <a:schemeClr val="bg2">
                    <a:lumMod val="75000"/>
                  </a:schemeClr>
                </a:solidFill>
              </a:rPr>
            </a:br>
            <a:br>
              <a:rPr lang="en-US" altLang="zh-CN" sz="2400" dirty="0"/>
            </a:br>
            <a:r>
              <a:rPr lang="zh-CN" altLang="en-US" sz="2400" dirty="0"/>
              <a:t>*  每瓶化学品都有一个唯惟一的条码标识符。</a:t>
            </a:r>
            <a:br>
              <a:rPr lang="en-US" altLang="zh-CN" sz="2400" dirty="0"/>
            </a:br>
            <a:r>
              <a:rPr lang="zh-CN" altLang="en-US" sz="2400" dirty="0"/>
              <a:t> </a:t>
            </a:r>
            <a:br>
              <a:rPr lang="en-US" altLang="zh-CN" sz="2400" dirty="0"/>
            </a:br>
            <a:r>
              <a:rPr lang="zh-CN" altLang="en-US" sz="2400" dirty="0"/>
              <a:t>*  每份订单都包含运费。</a:t>
            </a:r>
            <a:br>
              <a:rPr lang="en-US" altLang="zh-CN" sz="2400" dirty="0"/>
            </a:br>
            <a:r>
              <a:rPr lang="zh-CN" altLang="en-US" sz="2400" dirty="0"/>
              <a:t> </a:t>
            </a:r>
            <a:br>
              <a:rPr lang="en-US" altLang="zh-CN" sz="2400" dirty="0"/>
            </a:br>
            <a:r>
              <a:rPr lang="zh-CN" altLang="en-US" sz="2400" dirty="0"/>
              <a:t>*  订单中每一行都代表一个特定的化学品名称、质量等级、容量和数量的组合。</a:t>
            </a:r>
            <a:br>
              <a:rPr lang="en-US" altLang="zh-CN" sz="2400" dirty="0"/>
            </a:br>
            <a:br>
              <a:rPr lang="en-US" altLang="zh-CN" sz="2400" dirty="0"/>
            </a:br>
            <a:r>
              <a:rPr lang="zh-CN" altLang="en-US" sz="2400" dirty="0"/>
              <a:t>*  如果购买的是不可退的票，旅游者如果改变了旅程，就要另外付费。 </a:t>
            </a:r>
            <a:br>
              <a:rPr lang="en-US" altLang="zh-CN" sz="2400" dirty="0"/>
            </a:br>
            <a:br>
              <a:rPr lang="en-US" altLang="zh-CN" sz="2400" dirty="0"/>
            </a:br>
            <a:r>
              <a:rPr lang="zh-CN" altLang="en-US" sz="2400" dirty="0"/>
              <a:t>*  不对运费征收营业税。</a:t>
            </a:r>
            <a:endParaRPr lang="zh-CN" altLang="en-US" sz="2400" b="1" dirty="0"/>
          </a:p>
        </p:txBody>
      </p:sp>
    </p:spTree>
    <p:extLst>
      <p:ext uri="{BB962C8B-B14F-4D97-AF65-F5344CB8AC3E}">
        <p14:creationId xmlns:p14="http://schemas.microsoft.com/office/powerpoint/2010/main" val="1035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F47D5-8850-4D30-9931-4128B2DB1329}"/>
              </a:ext>
            </a:extLst>
          </p:cNvPr>
          <p:cNvSpPr>
            <a:spLocks noGrp="1"/>
          </p:cNvSpPr>
          <p:nvPr>
            <p:ph type="title"/>
          </p:nvPr>
        </p:nvSpPr>
        <p:spPr>
          <a:xfrm>
            <a:off x="531812" y="2492586"/>
            <a:ext cx="8534400" cy="1507067"/>
          </a:xfrm>
        </p:spPr>
        <p:txBody>
          <a:bodyPr>
            <a:noAutofit/>
          </a:bodyPr>
          <a:lstStyle/>
          <a:p>
            <a:r>
              <a:rPr lang="en-US" altLang="zh-CN" sz="2400" dirty="0"/>
              <a:t>       </a:t>
            </a:r>
            <a:r>
              <a:rPr lang="zh-CN" altLang="en-US" sz="2400" b="1" dirty="0">
                <a:solidFill>
                  <a:schemeClr val="bg2">
                    <a:lumMod val="75000"/>
                  </a:schemeClr>
                </a:solidFill>
              </a:rPr>
              <a:t>约束（</a:t>
            </a:r>
            <a:r>
              <a:rPr lang="en-US" altLang="zh-CN" sz="2400" b="1" dirty="0">
                <a:solidFill>
                  <a:schemeClr val="bg2">
                    <a:lumMod val="75000"/>
                  </a:schemeClr>
                </a:solidFill>
              </a:rPr>
              <a:t>constraint</a:t>
            </a:r>
            <a:r>
              <a:rPr lang="zh-CN" altLang="en-US" sz="2400" b="1" dirty="0">
                <a:solidFill>
                  <a:schemeClr val="bg2">
                    <a:lumMod val="75000"/>
                  </a:schemeClr>
                </a:solidFill>
              </a:rPr>
              <a:t>）</a:t>
            </a:r>
            <a:r>
              <a:rPr lang="zh-CN" altLang="en-US" sz="2400" dirty="0"/>
              <a:t>限制了系统或它的用户可以执行哪些操作。有些词和短语可暗示说话人正在描述一项约束，</a:t>
            </a:r>
            <a:br>
              <a:rPr lang="en-US" altLang="zh-CN" sz="2400" dirty="0"/>
            </a:br>
            <a:r>
              <a:rPr lang="en-US" altLang="zh-CN" sz="2400" dirty="0"/>
              <a:t>       </a:t>
            </a:r>
            <a:r>
              <a:rPr lang="zh-CN" altLang="en-US" sz="2400" dirty="0"/>
              <a:t>包括：</a:t>
            </a:r>
            <a:r>
              <a:rPr lang="zh-CN" altLang="en-US" sz="2400" b="1" dirty="0">
                <a:solidFill>
                  <a:schemeClr val="bg2">
                    <a:lumMod val="75000"/>
                  </a:schemeClr>
                </a:solidFill>
              </a:rPr>
              <a:t>必须、不可以、可以不和只有。 </a:t>
            </a:r>
            <a:r>
              <a:rPr lang="zh-CN" altLang="en-US" sz="2400" dirty="0"/>
              <a:t>。 </a:t>
            </a:r>
          </a:p>
        </p:txBody>
      </p:sp>
      <p:sp>
        <p:nvSpPr>
          <p:cNvPr id="3" name="内容占位符 2">
            <a:extLst>
              <a:ext uri="{FF2B5EF4-FFF2-40B4-BE49-F238E27FC236}">
                <a16:creationId xmlns:a16="http://schemas.microsoft.com/office/drawing/2014/main" id="{D7B08CF7-290B-4323-B244-0C4AB5375D3A}"/>
              </a:ext>
            </a:extLst>
          </p:cNvPr>
          <p:cNvSpPr>
            <a:spLocks noGrp="1"/>
          </p:cNvSpPr>
          <p:nvPr>
            <p:ph idx="1"/>
          </p:nvPr>
        </p:nvSpPr>
        <p:spPr>
          <a:xfrm>
            <a:off x="531812" y="-269241"/>
            <a:ext cx="8534400" cy="3615267"/>
          </a:xfrm>
        </p:spPr>
        <p:txBody>
          <a:bodyPr>
            <a:normAutofit/>
          </a:bodyPr>
          <a:lstStyle/>
          <a:p>
            <a:r>
              <a:rPr lang="en-US" altLang="zh-CN" sz="5400" dirty="0">
                <a:solidFill>
                  <a:schemeClr val="tx1"/>
                </a:solidFill>
              </a:rPr>
              <a:t>9.1.2 </a:t>
            </a:r>
            <a:r>
              <a:rPr lang="zh-CN" altLang="en-US" sz="5400" dirty="0">
                <a:solidFill>
                  <a:schemeClr val="tx1"/>
                </a:solidFill>
              </a:rPr>
              <a:t>约束</a:t>
            </a:r>
          </a:p>
        </p:txBody>
      </p:sp>
    </p:spTree>
    <p:extLst>
      <p:ext uri="{BB962C8B-B14F-4D97-AF65-F5344CB8AC3E}">
        <p14:creationId xmlns:p14="http://schemas.microsoft.com/office/powerpoint/2010/main" val="400375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1B2DA-2075-4B33-BC8D-2B28C54AFCB8}"/>
              </a:ext>
            </a:extLst>
          </p:cNvPr>
          <p:cNvSpPr>
            <a:spLocks noGrp="1"/>
          </p:cNvSpPr>
          <p:nvPr>
            <p:ph type="title"/>
          </p:nvPr>
        </p:nvSpPr>
        <p:spPr>
          <a:xfrm>
            <a:off x="806132" y="2506132"/>
            <a:ext cx="8534400" cy="1507067"/>
          </a:xfrm>
        </p:spPr>
        <p:txBody>
          <a:bodyPr>
            <a:noAutofit/>
          </a:bodyPr>
          <a:lstStyle/>
          <a:p>
            <a:r>
              <a:rPr lang="zh-CN" altLang="en-US" dirty="0">
                <a:solidFill>
                  <a:schemeClr val="bg2">
                    <a:lumMod val="75000"/>
                  </a:schemeClr>
                </a:solidFill>
              </a:rPr>
              <a:t>约束的例子包括： </a:t>
            </a:r>
            <a:br>
              <a:rPr lang="en-US" altLang="zh-CN" dirty="0"/>
            </a:br>
            <a:br>
              <a:rPr lang="en-US" altLang="zh-CN" sz="2400" dirty="0"/>
            </a:br>
            <a:r>
              <a:rPr lang="zh-CN" altLang="en-US" sz="2400" dirty="0"/>
              <a:t>*  未满</a:t>
            </a:r>
            <a:r>
              <a:rPr lang="en-US" altLang="zh-CN" sz="2400" dirty="0"/>
              <a:t>18</a:t>
            </a:r>
            <a:r>
              <a:rPr lang="zh-CN" altLang="en-US" sz="2400" dirty="0"/>
              <a:t>周岁的借款人</a:t>
            </a:r>
            <a:r>
              <a:rPr lang="zh-CN" altLang="en-US" sz="2400" b="1" dirty="0">
                <a:solidFill>
                  <a:schemeClr val="bg2">
                    <a:lumMod val="75000"/>
                  </a:schemeClr>
                </a:solidFill>
              </a:rPr>
              <a:t>必须</a:t>
            </a:r>
            <a:r>
              <a:rPr lang="zh-CN" altLang="en-US" sz="2400" dirty="0"/>
              <a:t>由父母或其它其他合法监护人作为贷款的联合签署人。 </a:t>
            </a:r>
            <a:br>
              <a:rPr lang="en-US" altLang="zh-CN" sz="2400" dirty="0"/>
            </a:br>
            <a:br>
              <a:rPr lang="en-US" altLang="zh-CN" sz="2400" dirty="0"/>
            </a:br>
            <a:r>
              <a:rPr lang="zh-CN" altLang="en-US" sz="2400" dirty="0"/>
              <a:t>*  图书馆的借阅者</a:t>
            </a:r>
            <a:r>
              <a:rPr lang="zh-CN" altLang="en-US" sz="2400" b="1" dirty="0">
                <a:solidFill>
                  <a:schemeClr val="bg2">
                    <a:lumMod val="75000"/>
                  </a:schemeClr>
                </a:solidFill>
              </a:rPr>
              <a:t>最多可以</a:t>
            </a:r>
            <a:r>
              <a:rPr lang="zh-CN" altLang="en-US" sz="2400" dirty="0"/>
              <a:t>同时借</a:t>
            </a:r>
            <a:r>
              <a:rPr lang="en-US" altLang="zh-CN" sz="2400" dirty="0"/>
              <a:t>10</a:t>
            </a:r>
            <a:r>
              <a:rPr lang="zh-CN" altLang="en-US" sz="2400" dirty="0"/>
              <a:t>本书。 </a:t>
            </a:r>
            <a:br>
              <a:rPr lang="en-US" altLang="zh-CN" sz="2400" dirty="0"/>
            </a:br>
            <a:br>
              <a:rPr lang="en-US" altLang="zh-CN" sz="2400" dirty="0"/>
            </a:br>
            <a:r>
              <a:rPr lang="zh-CN" altLang="en-US" sz="2400" dirty="0"/>
              <a:t>*  </a:t>
            </a:r>
            <a:r>
              <a:rPr lang="zh-CN" altLang="en-US" sz="2400" b="1" dirty="0">
                <a:solidFill>
                  <a:schemeClr val="bg2">
                    <a:lumMod val="75000"/>
                  </a:schemeClr>
                </a:solidFill>
              </a:rPr>
              <a:t>只有</a:t>
            </a:r>
            <a:r>
              <a:rPr lang="zh-CN" altLang="en-US" sz="2400" dirty="0"/>
              <a:t>最近</a:t>
            </a:r>
            <a:r>
              <a:rPr lang="en-US" altLang="zh-CN" sz="2400" dirty="0"/>
              <a:t>12</a:t>
            </a:r>
            <a:r>
              <a:rPr lang="zh-CN" altLang="en-US" sz="2400" dirty="0"/>
              <a:t>个月内接受过危险化学品使用方法培训的用户，才能申领属于一级危险品的化学制品化学品。</a:t>
            </a:r>
            <a:br>
              <a:rPr lang="en-US" altLang="zh-CN" sz="2400" dirty="0"/>
            </a:br>
            <a:br>
              <a:rPr lang="en-US" altLang="zh-CN" sz="2400" dirty="0"/>
            </a:br>
            <a:r>
              <a:rPr lang="en-US" altLang="zh-CN" sz="2400" dirty="0"/>
              <a:t>*  </a:t>
            </a:r>
            <a:r>
              <a:rPr lang="zh-CN" altLang="en-US" sz="2400" dirty="0"/>
              <a:t>所有应用软件都</a:t>
            </a:r>
            <a:r>
              <a:rPr lang="zh-CN" altLang="en-US" sz="2400" b="1" dirty="0">
                <a:solidFill>
                  <a:schemeClr val="bg2">
                    <a:lumMod val="75000"/>
                  </a:schemeClr>
                </a:solidFill>
              </a:rPr>
              <a:t>必须</a:t>
            </a:r>
            <a:r>
              <a:rPr lang="zh-CN" altLang="en-US" sz="2400" dirty="0"/>
              <a:t>符合政府法规中有关方便视力较弱人士使用的规定。</a:t>
            </a:r>
            <a:br>
              <a:rPr lang="en-US" altLang="zh-CN" sz="2400" dirty="0"/>
            </a:br>
            <a:r>
              <a:rPr lang="zh-CN" altLang="en-US" sz="2400" dirty="0"/>
              <a:t> </a:t>
            </a:r>
            <a:br>
              <a:rPr lang="en-US" altLang="zh-CN" sz="2400" dirty="0"/>
            </a:br>
            <a:r>
              <a:rPr lang="en-US" altLang="zh-CN" sz="2400" dirty="0"/>
              <a:t>*  </a:t>
            </a:r>
            <a:r>
              <a:rPr lang="zh-CN" altLang="en-US" sz="2400" dirty="0"/>
              <a:t>信件中</a:t>
            </a:r>
            <a:r>
              <a:rPr lang="zh-CN" altLang="en-US" sz="2400" b="1" dirty="0">
                <a:solidFill>
                  <a:schemeClr val="bg2">
                    <a:lumMod val="75000"/>
                  </a:schemeClr>
                </a:solidFill>
              </a:rPr>
              <a:t>可以不必</a:t>
            </a:r>
            <a:r>
              <a:rPr lang="zh-CN" altLang="en-US" sz="2400" dirty="0"/>
              <a:t>写出投保人</a:t>
            </a:r>
            <a:r>
              <a:rPr lang="en-US" altLang="zh-CN" sz="2400" dirty="0"/>
              <a:t>4</a:t>
            </a:r>
            <a:r>
              <a:rPr lang="zh-CN" altLang="en-US" sz="2400" dirty="0"/>
              <a:t>位以上的社会保险号。 </a:t>
            </a:r>
            <a:br>
              <a:rPr lang="en-US" altLang="zh-CN" sz="2400" dirty="0"/>
            </a:br>
            <a:br>
              <a:rPr lang="en-US" altLang="zh-CN" sz="2400" dirty="0"/>
            </a:br>
            <a:r>
              <a:rPr lang="en-US" altLang="zh-CN" sz="2400" dirty="0"/>
              <a:t>*  </a:t>
            </a:r>
            <a:r>
              <a:rPr lang="zh-CN" altLang="en-US" sz="2400" dirty="0"/>
              <a:t>每</a:t>
            </a:r>
            <a:r>
              <a:rPr lang="en-US" altLang="zh-CN" sz="2400" dirty="0"/>
              <a:t>24</a:t>
            </a:r>
            <a:r>
              <a:rPr lang="zh-CN" altLang="en-US" sz="2400" dirty="0"/>
              <a:t>小时内，商业航空公司的机组人员</a:t>
            </a:r>
            <a:r>
              <a:rPr lang="zh-CN" altLang="en-US" sz="2400" b="1" dirty="0">
                <a:solidFill>
                  <a:schemeClr val="bg2">
                    <a:lumMod val="75000"/>
                  </a:schemeClr>
                </a:solidFill>
              </a:rPr>
              <a:t>必须</a:t>
            </a:r>
            <a:r>
              <a:rPr lang="zh-CN" altLang="en-US" sz="2400" dirty="0"/>
              <a:t>至少得到连续</a:t>
            </a:r>
            <a:r>
              <a:rPr lang="en-US" altLang="zh-CN" sz="2400" dirty="0"/>
              <a:t>8</a:t>
            </a:r>
            <a:r>
              <a:rPr lang="zh-CN" altLang="en-US" sz="2400" dirty="0"/>
              <a:t>小时的休息</a:t>
            </a:r>
          </a:p>
        </p:txBody>
      </p:sp>
    </p:spTree>
    <p:extLst>
      <p:ext uri="{BB962C8B-B14F-4D97-AF65-F5344CB8AC3E}">
        <p14:creationId xmlns:p14="http://schemas.microsoft.com/office/powerpoint/2010/main" val="174471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CB5CC-C137-4405-A1B8-06D428C73385}"/>
              </a:ext>
            </a:extLst>
          </p:cNvPr>
          <p:cNvSpPr>
            <a:spLocks noGrp="1"/>
          </p:cNvSpPr>
          <p:nvPr>
            <p:ph type="title"/>
          </p:nvPr>
        </p:nvSpPr>
        <p:spPr>
          <a:xfrm>
            <a:off x="450532" y="3601720"/>
            <a:ext cx="8534400" cy="1507067"/>
          </a:xfrm>
        </p:spPr>
        <p:txBody>
          <a:bodyPr>
            <a:noAutofit/>
          </a:bodyPr>
          <a:lstStyle/>
          <a:p>
            <a:r>
              <a:rPr lang="zh-CN" altLang="en-US" sz="2400" dirty="0"/>
              <a:t>       在特定条件下触发某个动作的规则被称为</a:t>
            </a:r>
            <a:r>
              <a:rPr lang="zh-CN" altLang="en-US" sz="2400" b="1" dirty="0">
                <a:solidFill>
                  <a:schemeClr val="bg2">
                    <a:lumMod val="75000"/>
                  </a:schemeClr>
                </a:solidFill>
              </a:rPr>
              <a:t>动作触发规则</a:t>
            </a:r>
            <a:r>
              <a:rPr lang="en-US" altLang="zh-CN" sz="2400" b="1" dirty="0">
                <a:solidFill>
                  <a:schemeClr val="bg2">
                    <a:lumMod val="75000"/>
                  </a:schemeClr>
                </a:solidFill>
              </a:rPr>
              <a:t>(action enabler)</a:t>
            </a:r>
            <a:r>
              <a:rPr lang="zh-CN" altLang="en-US" sz="2400" dirty="0"/>
              <a:t>。这个动作可能会由人手工执行。另一种可能是，这条规则引出对某项功能性需求的定义，使软件在指定条件为真时表现出正确的行为。形如“</a:t>
            </a:r>
            <a:r>
              <a:rPr lang="zh-CN" altLang="en-US" sz="2400" b="1" dirty="0">
                <a:solidFill>
                  <a:schemeClr val="bg2">
                    <a:lumMod val="75000"/>
                  </a:schemeClr>
                </a:solidFill>
              </a:rPr>
              <a:t>如果（某个条件为真），则（发生某事）</a:t>
            </a:r>
            <a:r>
              <a:rPr lang="zh-CN" altLang="en-US" sz="2400" dirty="0"/>
              <a:t>”的语句暗示说话人正在描述一个动作触发规则。</a:t>
            </a:r>
          </a:p>
        </p:txBody>
      </p:sp>
      <p:sp>
        <p:nvSpPr>
          <p:cNvPr id="3" name="内容占位符 2">
            <a:extLst>
              <a:ext uri="{FF2B5EF4-FFF2-40B4-BE49-F238E27FC236}">
                <a16:creationId xmlns:a16="http://schemas.microsoft.com/office/drawing/2014/main" id="{9DD7E1E5-0C99-4FB9-AC6F-157C18293FB5}"/>
              </a:ext>
            </a:extLst>
          </p:cNvPr>
          <p:cNvSpPr>
            <a:spLocks noGrp="1"/>
          </p:cNvSpPr>
          <p:nvPr>
            <p:ph idx="1"/>
          </p:nvPr>
        </p:nvSpPr>
        <p:spPr>
          <a:xfrm>
            <a:off x="23812" y="-949960"/>
            <a:ext cx="8534400" cy="3615267"/>
          </a:xfrm>
        </p:spPr>
        <p:txBody>
          <a:bodyPr>
            <a:normAutofit/>
          </a:bodyPr>
          <a:lstStyle/>
          <a:p>
            <a:r>
              <a:rPr lang="zh-CN" altLang="en-US" sz="5400" dirty="0">
                <a:solidFill>
                  <a:schemeClr val="tx1">
                    <a:lumMod val="95000"/>
                  </a:schemeClr>
                </a:solidFill>
              </a:rPr>
              <a:t> </a:t>
            </a:r>
            <a:r>
              <a:rPr lang="en-US" altLang="zh-CN" sz="5400" dirty="0">
                <a:solidFill>
                  <a:schemeClr val="tx1">
                    <a:lumMod val="95000"/>
                  </a:schemeClr>
                </a:solidFill>
              </a:rPr>
              <a:t>9.1.3 </a:t>
            </a:r>
            <a:r>
              <a:rPr lang="zh-CN" altLang="en-US" sz="5400" dirty="0">
                <a:solidFill>
                  <a:schemeClr val="tx1">
                    <a:lumMod val="95000"/>
                  </a:schemeClr>
                </a:solidFill>
              </a:rPr>
              <a:t>动作触发规则 </a:t>
            </a:r>
          </a:p>
        </p:txBody>
      </p:sp>
    </p:spTree>
    <p:extLst>
      <p:ext uri="{BB962C8B-B14F-4D97-AF65-F5344CB8AC3E}">
        <p14:creationId xmlns:p14="http://schemas.microsoft.com/office/powerpoint/2010/main" val="1014201045"/>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84</TotalTime>
  <Words>935</Words>
  <Application>Microsoft Office PowerPoint</Application>
  <PresentationFormat>宽屏</PresentationFormat>
  <Paragraphs>37</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Century Gothic</vt:lpstr>
      <vt:lpstr>Wingdings 3</vt:lpstr>
      <vt:lpstr>切片</vt:lpstr>
      <vt:lpstr>第九章 遵守规则</vt:lpstr>
      <vt:lpstr>引入</vt:lpstr>
      <vt:lpstr>     根据业务规则小组(Business Rules Group，1993)中的定义，“业务规则是对业务的某个方面进行定义或约束的语句。        人们给出了很多不同的分类法（分类方案）图9.1给出了一个包括5类业务规则的简单方案，它适用于大多数情况。 </vt:lpstr>
      <vt:lpstr>图9.1</vt:lpstr>
      <vt:lpstr>       事实（fact）就是对业务的真实陈述，常常描述重要业务术语间的关联。 事实也称为不变量(invariant)————关于数据实体及其属性的不可改变的真实情况。其他业务规则可能会引用事实，但事实本身通常不会直接引出软件的功能性需求。 </vt:lpstr>
      <vt:lpstr>事实的例子包括：   *  每瓶化学品都有一个唯惟一的条码标识符。   *  每份订单都包含运费。   *  订单中每一行都代表一个特定的化学品名称、质量等级、容量和数量的组合。  *  如果购买的是不可退的票，旅游者如果改变了旅程，就要另外付费。   *  不对运费征收营业税。</vt:lpstr>
      <vt:lpstr>       约束（constraint）限制了系统或它的用户可以执行哪些操作。有些词和短语可暗示说话人正在描述一项约束，        包括：必须、不可以、可以不和只有。 。 </vt:lpstr>
      <vt:lpstr>约束的例子包括：   *  未满18周岁的借款人必须由父母或其它其他合法监护人作为贷款的联合签署人。   *  图书馆的借阅者最多可以同时借10本书。   *  只有最近12个月内接受过危险化学品使用方法培训的用户，才能申领属于一级危险品的化学制品化学品。  *  所有应用软件都必须符合政府法规中有关方便视力较弱人士使用的规定。   *  信件中可以不必写出投保人4位以上的社会保险号。   *  每24小时内，商业航空公司的机组人员必须至少得到连续8小时的休息</vt:lpstr>
      <vt:lpstr>       在特定条件下触发某个动作的规则被称为动作触发规则(action enabler)。这个动作可能会由人手工执行。另一种可能是，这条规则引出对某项功能性需求的定义，使软件在指定条件为真时表现出正确的行为。形如“如果（某个条件为真），则（发生某事）”的语句暗示说话人正在描述一个动作触发规则。</vt:lpstr>
      <vt:lpstr>下面是一些动作触发类业务规则的例子：  *  如果化学品仓库中有所需化学品，则将现有的化学品交给申领人。   *  如果某瓶化学品到了失效日期，则通知其当前持有人。   *  每季度的最后一天，按规定生成该季度化学品使用和处理情况的OSHA和EPA报告。   *  如果客户订购的书的作者有多部作品，则在接受订单前向客户推荐作者的其他作品。</vt:lpstr>
      <vt:lpstr>       推论(inference)是根据某个条件的真实性得出某些新事实的规则，有时也称为推导出的知识。        推论可根据其他事实或从计算机中推导出新的事实。        推论常常用“如果/则”的句式来表达，这种句式也可以在动作触发类业务规则中见到，但是，推论的“则”子句表达的是一个事实或者一条消息，而不是要采取的动作。</vt:lpstr>
      <vt:lpstr>下面是一些推论的例子：   *  如果到期30天后还没有偿还应付款，则该账户是在拖欠债务。   *  如果接到订单5天后，卖方还不能发送客户订购的商品，则表明该商品延迟交货。   *  可能形成爆炸性分解物的化学品被认为在出厂一年后过期。   *  如果低于5mg/kg的剂量就能在老鼠体内形成LD50的毒性，则该化学品被认为是危险的。 </vt:lpstr>
      <vt:lpstr>       计算机就是用来计算的，所以有一类业务规则定义使用特定数学公式或算法进行的计算(computation)。 很多种计算都要遵循企业的外部规则，如所得税缴纳公式。动作触发类的业务规则可以导出特殊的功能性需求来实施这些规则，而计算类的规则则不同，它们自己通常还可以作为软件需求。采取类似于书中表9.1的表格形式能够把计算类规则表达得更清晰。 </vt:lpstr>
      <vt:lpstr>       一项计算可能包括多个计算元素。有些规则很复杂，也很难理解。为了弥补这一缺陷，你应该在原子级（atomic level）记录业务规则，而不是把多个细节合并到单个规则中。复杂的规则可以指向它所依赖的各个独立规则，这样就可以使规则简单明了；还能促进规则的重用和以多种方式组合规则。        如果要用原子方式记录推论和动作触发类业务规则，那么，“如果/则”结构的左边 不能使用“或”逻辑，右边应避免使用“与”逻辑。</vt:lpstr>
      <vt:lpstr>       业务规则会影响多个应用程序，所以公司应该将其作为企业级而不是项目级的资源进行管理。 在开始阶段，简单的业务规则目录就能够满足需要。大型公司或者业务处理和信息系统受业务规则影响严重的公司则需要建立业务规则数据库。对于那些与安全、保密、财务或遵守法规有关的规则，如果管理或实施不当，就会造成极大的风险。</vt:lpstr>
      <vt:lpstr>       当你逐渐熟悉如何确定和记录业务规则之后，就可以使用不同的结构化模板来定义不同的类型。这些模板描述了关键字和条款的模式，用于构造风格一致的原则。使用模板还能够方便规则的储存，无论储存的位置是数据库、商业的业务规则管理工具或规则引擎。如果要使用模板，可以从书上表9.2给出的格式开始。        业务规则的来源包括公司政策和管理政策、主题专家和其他人士、政府法规之类的文件以及现有的软件代码或数据库定义等。 </vt:lpstr>
      <vt:lpstr>       在获取用户需求的讨论会上，需求分析员可以通过提问来探究用户提出需求和约束背后的理由，这些讨论常常会把业务规则当成需求和约束的根源。需求分析员可以从需求获取讨论会上收集到业务规则，当然还可以定义其他需求结果和模型。        书中图9.2显示了规则的几个可能来源。还建议了几类问题，在讨论会的参与者讨论各种问题与对象时需求分析员可以提出这些问题。        需求分析员应该把在需求获取讨论中提出的业务规则记录成文档，然后找到合适的人证实它们的正确性并补充遗漏的信息</vt:lpstr>
      <vt:lpstr>以下两种方法可用于定义功能性需求与它的父业务规则间的关联：    *  使用称为“来源”的需求属性，将规则指示为功能性需求的来源。   *  在需求的追溯关系矩阵中，定义功能性需求与相关的业务规则之间的追溯关系。     </vt:lpstr>
      <vt:lpstr>让软件需求规格说明引用特定的规则，将其作为所得税扣缴算法等功能性需求的来源。这种方法有以下几种好处：   *  避免在规则变化时，既要修改业务规则，又修要改对应的功能性需求。   *  保持软件需求规格说明与规则变化的同步，因为软件需求规格说明只是对规则原文进行引用。   *  便于在软件需求规格说明的不同位置和多个项目中重用规则，而且不会相互矛盾，因为规则不是隐藏在单个应用程序的文档中。</vt:lpstr>
      <vt:lpstr>       如果采用这种方式，开发人员在阅读SRS时需要通过交叉引用的链接来查找规则的细节，这是在选择不复制信息时而必须做出的让步。规则与功能性需求分离还会带来另一种风险：有些孤立地看很有道理，但一旦与同其需求一起置于实际运行环境中，就不那么合理了。        与需求工程的很多方面一样，也没有简单而完美的业务规则管理方案能够适用于所有情况。         那些在管理业务规则方面比较专业的组织往往不愿意公开他们的经验，他们认为自己的竞争优势在于使用业务规则来指导软件证券管理，而其他组织对规则的处理更为随意。一旦你开始积极地寻找、记录和运用业务规则，你在应用程序开发过程中所做的选择就更容易被所有涉众理解和接受。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遵守规则</dc:title>
  <dc:creator>王 啸程</dc:creator>
  <cp:lastModifiedBy>王 啸程</cp:lastModifiedBy>
  <cp:revision>10</cp:revision>
  <dcterms:created xsi:type="dcterms:W3CDTF">2019-06-02T11:13:03Z</dcterms:created>
  <dcterms:modified xsi:type="dcterms:W3CDTF">2019-06-02T12:37:36Z</dcterms:modified>
</cp:coreProperties>
</file>