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9.xml" ContentType="application/vnd.openxmlformats-officedocument.presentationml.notesSlide+xml"/>
  <Override PartName="/ppt/tags/tag16.xml" ContentType="application/vnd.openxmlformats-officedocument.presentationml.tags+xml"/>
  <Override PartName="/ppt/notesSlides/notesSlide10.xml" ContentType="application/vnd.openxmlformats-officedocument.presentationml.notesSlide+xml"/>
  <Override PartName="/ppt/tags/tag17.xml" ContentType="application/vnd.openxmlformats-officedocument.presentationml.tags+xml"/>
  <Override PartName="/ppt/notesSlides/notesSlide11.xml" ContentType="application/vnd.openxmlformats-officedocument.presentationml.notesSlide+xml"/>
  <Override PartName="/ppt/tags/tag18.xml" ContentType="application/vnd.openxmlformats-officedocument.presentationml.tags+xml"/>
  <Override PartName="/ppt/notesSlides/notesSlide12.xml" ContentType="application/vnd.openxmlformats-officedocument.presentationml.notesSlide+xml"/>
  <Override PartName="/ppt/tags/tag19.xml" ContentType="application/vnd.openxmlformats-officedocument.presentationml.tags+xml"/>
  <Override PartName="/ppt/notesSlides/notesSlide13.xml" ContentType="application/vnd.openxmlformats-officedocument.presentationml.notesSlide+xml"/>
  <Override PartName="/ppt/tags/tag20.xml" ContentType="application/vnd.openxmlformats-officedocument.presentationml.tags+xml"/>
  <Override PartName="/ppt/notesSlides/notesSlide14.xml" ContentType="application/vnd.openxmlformats-officedocument.presentationml.notesSlide+xml"/>
  <Override PartName="/ppt/tags/tag21.xml" ContentType="application/vnd.openxmlformats-officedocument.presentationml.tags+xml"/>
  <Override PartName="/ppt/notesSlides/notesSlide15.xml" ContentType="application/vnd.openxmlformats-officedocument.presentationml.notesSlide+xml"/>
  <Override PartName="/ppt/tags/tag22.xml" ContentType="application/vnd.openxmlformats-officedocument.presentationml.tags+xml"/>
  <Override PartName="/ppt/notesSlides/notesSlide16.xml" ContentType="application/vnd.openxmlformats-officedocument.presentationml.notesSlide+xml"/>
  <Override PartName="/ppt/tags/tag23.xml" ContentType="application/vnd.openxmlformats-officedocument.presentationml.tags+xml"/>
  <Override PartName="/ppt/notesSlides/notesSlide17.xml" ContentType="application/vnd.openxmlformats-officedocument.presentationml.notesSlide+xml"/>
  <Override PartName="/ppt/tags/tag24.xml" ContentType="application/vnd.openxmlformats-officedocument.presentationml.tags+xml"/>
  <Override PartName="/ppt/notesSlides/notesSlide18.xml" ContentType="application/vnd.openxmlformats-officedocument.presentationml.notesSlide+xml"/>
  <Override PartName="/ppt/tags/tag25.xml" ContentType="application/vnd.openxmlformats-officedocument.presentationml.tags+xml"/>
  <Override PartName="/ppt/notesSlides/notesSlide19.xml" ContentType="application/vnd.openxmlformats-officedocument.presentationml.notesSlide+xml"/>
  <Override PartName="/ppt/tags/tag26.xml" ContentType="application/vnd.openxmlformats-officedocument.presentationml.tags+xml"/>
  <Override PartName="/ppt/notesSlides/notesSlide20.xml" ContentType="application/vnd.openxmlformats-officedocument.presentationml.notesSlide+xml"/>
  <Override PartName="/ppt/tags/tag27.xml" ContentType="application/vnd.openxmlformats-officedocument.presentationml.tags+xml"/>
  <Override PartName="/ppt/notesSlides/notesSlide21.xml" ContentType="application/vnd.openxmlformats-officedocument.presentationml.notesSlide+xml"/>
  <Override PartName="/ppt/tags/tag28.xml" ContentType="application/vnd.openxmlformats-officedocument.presentationml.tags+xml"/>
  <Override PartName="/ppt/notesSlides/notesSlide22.xml" ContentType="application/vnd.openxmlformats-officedocument.presentationml.notesSlide+xml"/>
  <Override PartName="/ppt/tags/tag29.xml" ContentType="application/vnd.openxmlformats-officedocument.presentationml.tags+xml"/>
  <Override PartName="/ppt/notesSlides/notesSlide23.xml" ContentType="application/vnd.openxmlformats-officedocument.presentationml.notesSlide+xml"/>
  <Override PartName="/ppt/tags/tag30.xml" ContentType="application/vnd.openxmlformats-officedocument.presentationml.tags+xml"/>
  <Override PartName="/ppt/notesSlides/notesSlide24.xml" ContentType="application/vnd.openxmlformats-officedocument.presentationml.notesSlide+xml"/>
  <Override PartName="/ppt/tags/tag31.xml" ContentType="application/vnd.openxmlformats-officedocument.presentationml.tags+xml"/>
  <Override PartName="/ppt/notesSlides/notesSlide25.xml" ContentType="application/vnd.openxmlformats-officedocument.presentationml.notesSlide+xml"/>
  <Override PartName="/ppt/tags/tag32.xml" ContentType="application/vnd.openxmlformats-officedocument.presentationml.tags+xml"/>
  <Override PartName="/ppt/notesSlides/notesSlide26.xml" ContentType="application/vnd.openxmlformats-officedocument.presentationml.notesSlide+xml"/>
  <Override PartName="/ppt/tags/tag33.xml" ContentType="application/vnd.openxmlformats-officedocument.presentationml.tags+xml"/>
  <Override PartName="/ppt/notesSlides/notesSlide27.xml" ContentType="application/vnd.openxmlformats-officedocument.presentationml.notesSlide+xml"/>
  <Override PartName="/ppt/tags/tag34.xml" ContentType="application/vnd.openxmlformats-officedocument.presentationml.tags+xml"/>
  <Override PartName="/ppt/notesSlides/notesSlide28.xml" ContentType="application/vnd.openxmlformats-officedocument.presentationml.notesSlide+xml"/>
  <Override PartName="/ppt/tags/tag35.xml" ContentType="application/vnd.openxmlformats-officedocument.presentationml.tags+xml"/>
  <Override PartName="/ppt/notesSlides/notesSlide29.xml" ContentType="application/vnd.openxmlformats-officedocument.presentationml.notesSlide+xml"/>
  <Override PartName="/ppt/tags/tag36.xml" ContentType="application/vnd.openxmlformats-officedocument.presentationml.tags+xml"/>
  <Override PartName="/ppt/notesSlides/notesSlide30.xml" ContentType="application/vnd.openxmlformats-officedocument.presentationml.notesSlide+xml"/>
  <Override PartName="/ppt/tags/tag37.xml" ContentType="application/vnd.openxmlformats-officedocument.presentationml.tags+xml"/>
  <Override PartName="/ppt/notesSlides/notesSlide31.xml" ContentType="application/vnd.openxmlformats-officedocument.presentationml.notesSlide+xml"/>
  <Override PartName="/ppt/tags/tag38.xml" ContentType="application/vnd.openxmlformats-officedocument.presentationml.tags+xml"/>
  <Override PartName="/ppt/notesSlides/notesSlide32.xml" ContentType="application/vnd.openxmlformats-officedocument.presentationml.notesSlide+xml"/>
  <Override PartName="/ppt/tags/tag39.xml" ContentType="application/vnd.openxmlformats-officedocument.presentationml.tags+xml"/>
  <Override PartName="/ppt/notesSlides/notesSlide33.xml" ContentType="application/vnd.openxmlformats-officedocument.presentationml.notesSlide+xml"/>
  <Override PartName="/ppt/tags/tag40.xml" ContentType="application/vnd.openxmlformats-officedocument.presentationml.tags+xml"/>
  <Override PartName="/ppt/notesSlides/notesSlide34.xml" ContentType="application/vnd.openxmlformats-officedocument.presentationml.notesSlide+xml"/>
  <Override PartName="/ppt/tags/tag41.xml" ContentType="application/vnd.openxmlformats-officedocument.presentationml.tags+xml"/>
  <Override PartName="/ppt/notesSlides/notesSlide35.xml" ContentType="application/vnd.openxmlformats-officedocument.presentationml.notesSlide+xml"/>
  <Override PartName="/ppt/tags/tag42.xml" ContentType="application/vnd.openxmlformats-officedocument.presentationml.tags+xml"/>
  <Override PartName="/ppt/notesSlides/notesSlide36.xml" ContentType="application/vnd.openxmlformats-officedocument.presentationml.notesSlide+xml"/>
  <Override PartName="/ppt/tags/tag43.xml" ContentType="application/vnd.openxmlformats-officedocument.presentationml.tags+xml"/>
  <Override PartName="/ppt/notesSlides/notesSlide37.xml" ContentType="application/vnd.openxmlformats-officedocument.presentationml.notesSlide+xml"/>
  <Override PartName="/ppt/tags/tag44.xml" ContentType="application/vnd.openxmlformats-officedocument.presentationml.tags+xml"/>
  <Override PartName="/ppt/notesSlides/notesSlide38.xml" ContentType="application/vnd.openxmlformats-officedocument.presentationml.notesSlide+xml"/>
  <Override PartName="/ppt/tags/tag45.xml" ContentType="application/vnd.openxmlformats-officedocument.presentationml.tags+xml"/>
  <Override PartName="/ppt/notesSlides/notesSlide39.xml" ContentType="application/vnd.openxmlformats-officedocument.presentationml.notesSlide+xml"/>
  <Override PartName="/ppt/tags/tag46.xml" ContentType="application/vnd.openxmlformats-officedocument.presentationml.tags+xml"/>
  <Override PartName="/ppt/notesSlides/notesSlide40.xml" ContentType="application/vnd.openxmlformats-officedocument.presentationml.notesSlide+xml"/>
  <Override PartName="/ppt/tags/tag47.xml" ContentType="application/vnd.openxmlformats-officedocument.presentationml.tags+xml"/>
  <Override PartName="/ppt/notesSlides/notesSlide41.xml" ContentType="application/vnd.openxmlformats-officedocument.presentationml.notesSlide+xml"/>
  <Override PartName="/ppt/tags/tag48.xml" ContentType="application/vnd.openxmlformats-officedocument.presentationml.tags+xml"/>
  <Override PartName="/ppt/notesSlides/notesSlide42.xml" ContentType="application/vnd.openxmlformats-officedocument.presentationml.notesSlide+xml"/>
  <Override PartName="/ppt/tags/tag49.xml" ContentType="application/vnd.openxmlformats-officedocument.presentationml.tags+xml"/>
  <Override PartName="/ppt/notesSlides/notesSlide43.xml" ContentType="application/vnd.openxmlformats-officedocument.presentationml.notesSlide+xml"/>
  <Override PartName="/ppt/tags/tag50.xml" ContentType="application/vnd.openxmlformats-officedocument.presentationml.tags+xml"/>
  <Override PartName="/ppt/notesSlides/notesSlide44.xml" ContentType="application/vnd.openxmlformats-officedocument.presentationml.notesSlide+xml"/>
  <Override PartName="/ppt/tags/tag51.xml" ContentType="application/vnd.openxmlformats-officedocument.presentationml.tags+xml"/>
  <Override PartName="/ppt/notesSlides/notesSlide45.xml" ContentType="application/vnd.openxmlformats-officedocument.presentationml.notesSlide+xml"/>
  <Override PartName="/ppt/tags/tag52.xml" ContentType="application/vnd.openxmlformats-officedocument.presentationml.tags+xml"/>
  <Override PartName="/ppt/notesSlides/notesSlide46.xml" ContentType="application/vnd.openxmlformats-officedocument.presentationml.notesSlide+xml"/>
  <Override PartName="/ppt/tags/tag53.xml" ContentType="application/vnd.openxmlformats-officedocument.presentationml.tags+xml"/>
  <Override PartName="/ppt/notesSlides/notesSlide47.xml" ContentType="application/vnd.openxmlformats-officedocument.presentationml.notesSlide+xml"/>
  <Override PartName="/ppt/tags/tag54.xml" ContentType="application/vnd.openxmlformats-officedocument.presentationml.tags+xml"/>
  <Override PartName="/ppt/notesSlides/notesSlide48.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0"/>
  </p:notesMasterIdLst>
  <p:sldIdLst>
    <p:sldId id="419" r:id="rId2"/>
    <p:sldId id="365" r:id="rId3"/>
    <p:sldId id="377" r:id="rId4"/>
    <p:sldId id="378" r:id="rId5"/>
    <p:sldId id="379" r:id="rId6"/>
    <p:sldId id="380" r:id="rId7"/>
    <p:sldId id="383" r:id="rId8"/>
    <p:sldId id="384" r:id="rId9"/>
    <p:sldId id="382" r:id="rId10"/>
    <p:sldId id="420" r:id="rId11"/>
    <p:sldId id="385" r:id="rId12"/>
    <p:sldId id="386" r:id="rId13"/>
    <p:sldId id="395" r:id="rId14"/>
    <p:sldId id="425" r:id="rId15"/>
    <p:sldId id="387" r:id="rId16"/>
    <p:sldId id="388" r:id="rId17"/>
    <p:sldId id="397" r:id="rId18"/>
    <p:sldId id="396" r:id="rId19"/>
    <p:sldId id="421" r:id="rId20"/>
    <p:sldId id="389" r:id="rId21"/>
    <p:sldId id="398" r:id="rId22"/>
    <p:sldId id="390" r:id="rId23"/>
    <p:sldId id="399" r:id="rId24"/>
    <p:sldId id="392" r:id="rId25"/>
    <p:sldId id="391" r:id="rId26"/>
    <p:sldId id="400" r:id="rId27"/>
    <p:sldId id="393" r:id="rId28"/>
    <p:sldId id="423" r:id="rId29"/>
    <p:sldId id="424" r:id="rId30"/>
    <p:sldId id="402" r:id="rId31"/>
    <p:sldId id="403" r:id="rId32"/>
    <p:sldId id="394" r:id="rId33"/>
    <p:sldId id="404" r:id="rId34"/>
    <p:sldId id="401" r:id="rId35"/>
    <p:sldId id="405" r:id="rId36"/>
    <p:sldId id="406" r:id="rId37"/>
    <p:sldId id="407" r:id="rId38"/>
    <p:sldId id="417" r:id="rId39"/>
    <p:sldId id="418" r:id="rId40"/>
    <p:sldId id="366" r:id="rId41"/>
    <p:sldId id="409" r:id="rId42"/>
    <p:sldId id="410" r:id="rId43"/>
    <p:sldId id="413" r:id="rId44"/>
    <p:sldId id="411" r:id="rId45"/>
    <p:sldId id="412" r:id="rId46"/>
    <p:sldId id="414" r:id="rId47"/>
    <p:sldId id="415" r:id="rId48"/>
    <p:sldId id="367" r:id="rId4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defTabSz="457200"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defTabSz="457200"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defTabSz="457200"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defTabSz="457200"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8158" autoAdjust="0"/>
    <p:restoredTop sz="82375" autoAdjust="0"/>
  </p:normalViewPr>
  <p:slideViewPr>
    <p:cSldViewPr snapToGrid="0">
      <p:cViewPr varScale="1">
        <p:scale>
          <a:sx n="76" d="100"/>
          <a:sy n="76" d="100"/>
        </p:scale>
        <p:origin x="902"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oleObject" Target="file:///C:\Users\think\Desktop\&#26032;&#24314;%20Microsoft%20Office%20Excel%20&#24037;&#20316;&#34920;.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0"/>
          <c:order val="0"/>
          <c:marker>
            <c:symbol val="none"/>
          </c:marker>
          <c:cat>
            <c:numRef>
              <c:f>Sheet1!$A$1:$A$53</c:f>
              <c:numCache>
                <c:formatCode>General</c:formatCode>
                <c:ptCount val="53"/>
                <c:pt idx="0">
                  <c:v>1965</c:v>
                </c:pt>
                <c:pt idx="1">
                  <c:v>1966</c:v>
                </c:pt>
                <c:pt idx="2">
                  <c:v>1967</c:v>
                </c:pt>
                <c:pt idx="3">
                  <c:v>1968</c:v>
                </c:pt>
                <c:pt idx="4">
                  <c:v>1969</c:v>
                </c:pt>
                <c:pt idx="5">
                  <c:v>1970</c:v>
                </c:pt>
                <c:pt idx="6">
                  <c:v>1971</c:v>
                </c:pt>
                <c:pt idx="7">
                  <c:v>1972</c:v>
                </c:pt>
                <c:pt idx="8">
                  <c:v>1973</c:v>
                </c:pt>
                <c:pt idx="9">
                  <c:v>1974</c:v>
                </c:pt>
                <c:pt idx="10">
                  <c:v>1975</c:v>
                </c:pt>
                <c:pt idx="11">
                  <c:v>1976</c:v>
                </c:pt>
                <c:pt idx="12">
                  <c:v>1977</c:v>
                </c:pt>
                <c:pt idx="13">
                  <c:v>1978</c:v>
                </c:pt>
                <c:pt idx="14">
                  <c:v>1979</c:v>
                </c:pt>
                <c:pt idx="15">
                  <c:v>1980</c:v>
                </c:pt>
                <c:pt idx="16">
                  <c:v>1981</c:v>
                </c:pt>
                <c:pt idx="17">
                  <c:v>1982</c:v>
                </c:pt>
                <c:pt idx="18">
                  <c:v>1983</c:v>
                </c:pt>
                <c:pt idx="19">
                  <c:v>1984</c:v>
                </c:pt>
                <c:pt idx="20">
                  <c:v>1985</c:v>
                </c:pt>
                <c:pt idx="21">
                  <c:v>1986</c:v>
                </c:pt>
                <c:pt idx="22">
                  <c:v>1987</c:v>
                </c:pt>
                <c:pt idx="23">
                  <c:v>1988</c:v>
                </c:pt>
                <c:pt idx="24">
                  <c:v>1989</c:v>
                </c:pt>
                <c:pt idx="25">
                  <c:v>1990</c:v>
                </c:pt>
                <c:pt idx="26">
                  <c:v>1991</c:v>
                </c:pt>
                <c:pt idx="27">
                  <c:v>1992</c:v>
                </c:pt>
                <c:pt idx="28">
                  <c:v>1993</c:v>
                </c:pt>
                <c:pt idx="29">
                  <c:v>1994</c:v>
                </c:pt>
                <c:pt idx="30">
                  <c:v>1995</c:v>
                </c:pt>
                <c:pt idx="31">
                  <c:v>1996</c:v>
                </c:pt>
                <c:pt idx="32">
                  <c:v>1997</c:v>
                </c:pt>
                <c:pt idx="33">
                  <c:v>1998</c:v>
                </c:pt>
                <c:pt idx="34">
                  <c:v>1999</c:v>
                </c:pt>
                <c:pt idx="35">
                  <c:v>2000</c:v>
                </c:pt>
                <c:pt idx="36">
                  <c:v>2001</c:v>
                </c:pt>
                <c:pt idx="37">
                  <c:v>2002</c:v>
                </c:pt>
                <c:pt idx="38">
                  <c:v>2003</c:v>
                </c:pt>
                <c:pt idx="39">
                  <c:v>2004</c:v>
                </c:pt>
                <c:pt idx="40">
                  <c:v>2005</c:v>
                </c:pt>
                <c:pt idx="41">
                  <c:v>2006</c:v>
                </c:pt>
                <c:pt idx="42">
                  <c:v>2007</c:v>
                </c:pt>
                <c:pt idx="43">
                  <c:v>2008</c:v>
                </c:pt>
                <c:pt idx="44">
                  <c:v>2009</c:v>
                </c:pt>
                <c:pt idx="45">
                  <c:v>2010</c:v>
                </c:pt>
                <c:pt idx="46">
                  <c:v>2011</c:v>
                </c:pt>
                <c:pt idx="47">
                  <c:v>2012</c:v>
                </c:pt>
                <c:pt idx="48">
                  <c:v>2013</c:v>
                </c:pt>
                <c:pt idx="49">
                  <c:v>2014</c:v>
                </c:pt>
                <c:pt idx="50">
                  <c:v>2015</c:v>
                </c:pt>
                <c:pt idx="51">
                  <c:v>2016</c:v>
                </c:pt>
                <c:pt idx="52">
                  <c:v>2017</c:v>
                </c:pt>
              </c:numCache>
            </c:numRef>
          </c:cat>
          <c:val>
            <c:numRef>
              <c:f>Sheet1!$B$1:$B$53</c:f>
              <c:numCache>
                <c:formatCode>General</c:formatCode>
                <c:ptCount val="53"/>
                <c:pt idx="0">
                  <c:v>427</c:v>
                </c:pt>
                <c:pt idx="1">
                  <c:v>431</c:v>
                </c:pt>
                <c:pt idx="2">
                  <c:v>416</c:v>
                </c:pt>
                <c:pt idx="3">
                  <c:v>494</c:v>
                </c:pt>
                <c:pt idx="4">
                  <c:v>567</c:v>
                </c:pt>
                <c:pt idx="5">
                  <c:v>560</c:v>
                </c:pt>
                <c:pt idx="6">
                  <c:v>636</c:v>
                </c:pt>
                <c:pt idx="7">
                  <c:v>697</c:v>
                </c:pt>
                <c:pt idx="8">
                  <c:v>735</c:v>
                </c:pt>
                <c:pt idx="9">
                  <c:v>856</c:v>
                </c:pt>
                <c:pt idx="10">
                  <c:v>878</c:v>
                </c:pt>
                <c:pt idx="11">
                  <c:v>976</c:v>
                </c:pt>
                <c:pt idx="12">
                  <c:v>972</c:v>
                </c:pt>
                <c:pt idx="13">
                  <c:v>1129</c:v>
                </c:pt>
                <c:pt idx="14">
                  <c:v>1176</c:v>
                </c:pt>
                <c:pt idx="15">
                  <c:v>1206</c:v>
                </c:pt>
                <c:pt idx="16">
                  <c:v>1298</c:v>
                </c:pt>
                <c:pt idx="17">
                  <c:v>1344</c:v>
                </c:pt>
                <c:pt idx="18">
                  <c:v>1421</c:v>
                </c:pt>
                <c:pt idx="19">
                  <c:v>1536</c:v>
                </c:pt>
                <c:pt idx="20">
                  <c:v>1500</c:v>
                </c:pt>
                <c:pt idx="21">
                  <c:v>1687</c:v>
                </c:pt>
                <c:pt idx="22">
                  <c:v>1721</c:v>
                </c:pt>
                <c:pt idx="23">
                  <c:v>1753</c:v>
                </c:pt>
                <c:pt idx="24">
                  <c:v>2019</c:v>
                </c:pt>
                <c:pt idx="25">
                  <c:v>2136</c:v>
                </c:pt>
                <c:pt idx="26">
                  <c:v>2551</c:v>
                </c:pt>
                <c:pt idx="27">
                  <c:v>2604</c:v>
                </c:pt>
                <c:pt idx="28">
                  <c:v>2886</c:v>
                </c:pt>
                <c:pt idx="29">
                  <c:v>3232</c:v>
                </c:pt>
                <c:pt idx="30">
                  <c:v>3491</c:v>
                </c:pt>
                <c:pt idx="31">
                  <c:v>4120</c:v>
                </c:pt>
                <c:pt idx="32">
                  <c:v>4843</c:v>
                </c:pt>
                <c:pt idx="33">
                  <c:v>5415</c:v>
                </c:pt>
                <c:pt idx="34">
                  <c:v>5526</c:v>
                </c:pt>
                <c:pt idx="35">
                  <c:v>8712</c:v>
                </c:pt>
                <c:pt idx="36">
                  <c:v>9264</c:v>
                </c:pt>
                <c:pt idx="37">
                  <c:v>10684</c:v>
                </c:pt>
                <c:pt idx="38">
                  <c:v>8294</c:v>
                </c:pt>
                <c:pt idx="39">
                  <c:v>9133</c:v>
                </c:pt>
                <c:pt idx="40">
                  <c:v>8899</c:v>
                </c:pt>
                <c:pt idx="41">
                  <c:v>9759</c:v>
                </c:pt>
                <c:pt idx="42">
                  <c:v>10710</c:v>
                </c:pt>
                <c:pt idx="43">
                  <c:v>12052</c:v>
                </c:pt>
                <c:pt idx="44">
                  <c:v>12877</c:v>
                </c:pt>
                <c:pt idx="45">
                  <c:v>15992</c:v>
                </c:pt>
                <c:pt idx="46">
                  <c:v>8311</c:v>
                </c:pt>
                <c:pt idx="47">
                  <c:v>7969</c:v>
                </c:pt>
                <c:pt idx="48">
                  <c:v>7246</c:v>
                </c:pt>
                <c:pt idx="49">
                  <c:v>4848</c:v>
                </c:pt>
                <c:pt idx="50">
                  <c:v>5861</c:v>
                </c:pt>
                <c:pt idx="51">
                  <c:v>5038</c:v>
                </c:pt>
                <c:pt idx="52">
                  <c:v>4188</c:v>
                </c:pt>
              </c:numCache>
            </c:numRef>
          </c:val>
          <c:smooth val="0"/>
          <c:extLst>
            <c:ext xmlns:c16="http://schemas.microsoft.com/office/drawing/2014/chart" uri="{C3380CC4-5D6E-409C-BE32-E72D297353CC}">
              <c16:uniqueId val="{00000000-0DC6-41DA-8036-31D690093DF5}"/>
            </c:ext>
          </c:extLst>
        </c:ser>
        <c:dLbls>
          <c:showLegendKey val="0"/>
          <c:showVal val="0"/>
          <c:showCatName val="0"/>
          <c:showSerName val="0"/>
          <c:showPercent val="0"/>
          <c:showBubbleSize val="0"/>
        </c:dLbls>
        <c:smooth val="0"/>
        <c:axId val="240209280"/>
        <c:axId val="253120896"/>
      </c:lineChart>
      <c:catAx>
        <c:axId val="240209280"/>
        <c:scaling>
          <c:orientation val="minMax"/>
        </c:scaling>
        <c:delete val="0"/>
        <c:axPos val="b"/>
        <c:numFmt formatCode="General" sourceLinked="1"/>
        <c:majorTickMark val="out"/>
        <c:minorTickMark val="none"/>
        <c:tickLblPos val="nextTo"/>
        <c:txPr>
          <a:bodyPr rot="-5400000" vert="horz"/>
          <a:lstStyle/>
          <a:p>
            <a:pPr>
              <a:defRPr sz="1800">
                <a:latin typeface="Times New Roman" pitchFamily="18" charset="0"/>
                <a:cs typeface="Times New Roman" pitchFamily="18" charset="0"/>
              </a:defRPr>
            </a:pPr>
            <a:endParaRPr lang="zh-CN"/>
          </a:p>
        </c:txPr>
        <c:crossAx val="253120896"/>
        <c:crosses val="autoZero"/>
        <c:auto val="1"/>
        <c:lblAlgn val="ctr"/>
        <c:lblOffset val="100"/>
        <c:noMultiLvlLbl val="0"/>
      </c:catAx>
      <c:valAx>
        <c:axId val="253120896"/>
        <c:scaling>
          <c:orientation val="minMax"/>
        </c:scaling>
        <c:delete val="0"/>
        <c:axPos val="l"/>
        <c:majorGridlines/>
        <c:numFmt formatCode="General" sourceLinked="1"/>
        <c:majorTickMark val="out"/>
        <c:minorTickMark val="none"/>
        <c:tickLblPos val="nextTo"/>
        <c:txPr>
          <a:bodyPr/>
          <a:lstStyle/>
          <a:p>
            <a:pPr>
              <a:defRPr sz="1800">
                <a:latin typeface="Times New Roman" pitchFamily="18" charset="0"/>
                <a:cs typeface="Times New Roman" pitchFamily="18" charset="0"/>
              </a:defRPr>
            </a:pPr>
            <a:endParaRPr lang="zh-CN"/>
          </a:p>
        </c:txPr>
        <c:crossAx val="240209280"/>
        <c:crosses val="autoZero"/>
        <c:crossBetween val="between"/>
      </c:valAx>
    </c:plotArea>
    <c:plotVisOnly val="1"/>
    <c:dispBlanksAs val="gap"/>
    <c:showDLblsOverMax val="0"/>
  </c:chart>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ea typeface="PMingLiU" pitchFamily="18" charset="-120"/>
              </a:defRPr>
            </a:lvl1pPr>
          </a:lstStyle>
          <a:p>
            <a:pPr>
              <a:defRPr/>
            </a:pPr>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ea typeface="PMingLiU" pitchFamily="18" charset="-120"/>
              </a:defRPr>
            </a:lvl1pPr>
          </a:lstStyle>
          <a:p>
            <a:pPr>
              <a:defRPr/>
            </a:pPr>
            <a:fld id="{F56C5A59-D88B-4079-A9D1-0BDF6747056C}" type="datetimeFigureOut">
              <a:rPr lang="zh-TW" altLang="en-US"/>
              <a:pPr>
                <a:defRPr/>
              </a:pPr>
              <a:t>2022/11/22</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TW" altLang="en-US" noProof="0"/>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noProof="0"/>
              <a:t>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ea typeface="PMingLiU" pitchFamily="18" charset="-120"/>
              </a:defRPr>
            </a:lvl1pPr>
          </a:lstStyle>
          <a:p>
            <a:pPr>
              <a:defRPr/>
            </a:pPr>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ea typeface="PMingLiU" pitchFamily="18" charset="-120"/>
              </a:defRPr>
            </a:lvl1pPr>
          </a:lstStyle>
          <a:p>
            <a:pPr>
              <a:defRPr/>
            </a:pPr>
            <a:fld id="{A7D2801E-6D0C-4718-A335-1444B02D8F55}" type="slidenum">
              <a:rPr lang="zh-TW" altLang="en-US"/>
              <a:pPr>
                <a:defRPr/>
              </a:pPr>
              <a:t>‹#›</a:t>
            </a:fld>
            <a:endParaRPr lang="zh-TW" altLang="en-US"/>
          </a:p>
        </p:txBody>
      </p:sp>
    </p:spTree>
    <p:extLst>
      <p:ext uri="{BB962C8B-B14F-4D97-AF65-F5344CB8AC3E}">
        <p14:creationId xmlns:p14="http://schemas.microsoft.com/office/powerpoint/2010/main" val="29329289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我们经常听到智能算法，或者遗传算法，比如在作业调度问题，或者自动控制领域，经常有人说他们是用遗传算法来解决的这个问题，那么遗传算法到底是什么呢？今天我们一起学习的是遗传算法。为什么要学习遗传算法呢？因为它相对比较成熟，使用面也是最广的。这样我就不用做</a:t>
            </a:r>
            <a:r>
              <a:rPr lang="en-US" altLang="zh-CN" smtClean="0"/>
              <a:t>PPT</a:t>
            </a:r>
            <a:r>
              <a:rPr lang="zh-CN" altLang="en-US" smtClean="0"/>
              <a:t>了，找一找，比一比，再结合一下，</a:t>
            </a:r>
            <a:r>
              <a:rPr lang="en-US" altLang="zh-CN" smtClean="0"/>
              <a:t>PPT</a:t>
            </a:r>
            <a:r>
              <a:rPr lang="zh-CN" altLang="en-US" smtClean="0"/>
              <a:t>就做好了。当然这是第一个原因，第二个原因是，遗传算法比较简单，相对比较容易入手，而以我的经验来看，像遗传、蚁群、粒子群这些群体智能算法，你们会遗传了，其它的就很好入手了，所以我们主要讲解遗传算法。</a:t>
            </a:r>
          </a:p>
        </p:txBody>
      </p:sp>
      <p:sp>
        <p:nvSpPr>
          <p:cNvPr id="573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fld id="{48567AD0-086E-4D86-B185-C47E699CC32E}" type="slidenum">
              <a:rPr lang="zh-CN" altLang="en-US" smtClean="0">
                <a:solidFill>
                  <a:srgbClr val="000000"/>
                </a:solidFill>
                <a:latin typeface="Calibri" pitchFamily="34" charset="0"/>
              </a:rPr>
              <a:pPr defTabSz="914400" eaLnBrk="1" hangingPunct="1"/>
              <a:t>1</a:t>
            </a:fld>
            <a:endParaRPr lang="zh-CN" altLang="en-US" smtClean="0">
              <a:solidFill>
                <a:srgbClr val="000000"/>
              </a:solidFill>
              <a:latin typeface="Calibri"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65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fld id="{5DFBFEB6-2A32-4DB3-922C-CD19ACB47EFF}" type="slidenum">
              <a:rPr lang="zh-CN" altLang="en-US" smtClean="0">
                <a:solidFill>
                  <a:srgbClr val="000000"/>
                </a:solidFill>
                <a:latin typeface="Calibri" pitchFamily="34" charset="0"/>
              </a:rPr>
              <a:pPr defTabSz="914400" eaLnBrk="1" hangingPunct="1"/>
              <a:t>10</a:t>
            </a:fld>
            <a:endParaRPr lang="zh-CN" altLang="en-US" smtClean="0">
              <a:solidFill>
                <a:srgbClr val="000000"/>
              </a:solidFill>
              <a:latin typeface="Calibri"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随机产生的一组染色体或者一组解的集合即为种群。</a:t>
            </a:r>
          </a:p>
        </p:txBody>
      </p:sp>
      <p:sp>
        <p:nvSpPr>
          <p:cNvPr id="675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fld id="{9A1A8CD4-0813-4695-AFE1-B024FEAE9D19}" type="slidenum">
              <a:rPr lang="zh-CN" altLang="en-US" smtClean="0">
                <a:solidFill>
                  <a:srgbClr val="000000"/>
                </a:solidFill>
                <a:latin typeface="Calibri" pitchFamily="34" charset="0"/>
              </a:rPr>
              <a:pPr defTabSz="914400" eaLnBrk="1" hangingPunct="1"/>
              <a:t>11</a:t>
            </a:fld>
            <a:endParaRPr lang="zh-CN" altLang="en-US" smtClean="0">
              <a:solidFill>
                <a:srgbClr val="000000"/>
              </a:solidFill>
              <a:latin typeface="Calibri"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物竞天择，适者生存。不同的问题的适应度函数是不一样的，如最短路径问题，路径越短适应度越高。装载问题，价值越高越好。</a:t>
            </a:r>
          </a:p>
        </p:txBody>
      </p:sp>
      <p:sp>
        <p:nvSpPr>
          <p:cNvPr id="686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fld id="{0745B5A6-F2F6-46C1-88EC-26DE4C74F31A}" type="slidenum">
              <a:rPr lang="zh-CN" altLang="en-US" smtClean="0">
                <a:solidFill>
                  <a:srgbClr val="000000"/>
                </a:solidFill>
                <a:latin typeface="Calibri" pitchFamily="34" charset="0"/>
              </a:rPr>
              <a:pPr defTabSz="914400" eaLnBrk="1" hangingPunct="1"/>
              <a:t>12</a:t>
            </a:fld>
            <a:endParaRPr lang="zh-CN" altLang="en-US" smtClean="0">
              <a:solidFill>
                <a:srgbClr val="000000"/>
              </a:solidFill>
              <a:latin typeface="Calibri"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96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fld id="{DB141095-C0CC-4841-906A-9A5485A23D86}" type="slidenum">
              <a:rPr lang="zh-CN" altLang="en-US" smtClean="0">
                <a:solidFill>
                  <a:srgbClr val="000000"/>
                </a:solidFill>
                <a:latin typeface="Calibri" pitchFamily="34" charset="0"/>
              </a:rPr>
              <a:pPr defTabSz="914400" eaLnBrk="1" hangingPunct="1"/>
              <a:t>13</a:t>
            </a:fld>
            <a:endParaRPr lang="zh-CN" altLang="en-US" smtClean="0">
              <a:solidFill>
                <a:srgbClr val="000000"/>
              </a:solidFill>
              <a:latin typeface="Calibri"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96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fld id="{DB141095-C0CC-4841-906A-9A5485A23D86}" type="slidenum">
              <a:rPr lang="zh-CN" altLang="en-US" smtClean="0">
                <a:solidFill>
                  <a:srgbClr val="000000"/>
                </a:solidFill>
                <a:latin typeface="Calibri" pitchFamily="34" charset="0"/>
              </a:rPr>
              <a:pPr defTabSz="914400" eaLnBrk="1" hangingPunct="1"/>
              <a:t>14</a:t>
            </a:fld>
            <a:endParaRPr lang="zh-CN" altLang="en-US" smtClean="0">
              <a:solidFill>
                <a:srgbClr val="000000"/>
              </a:solidFill>
              <a:latin typeface="Calibri"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编码和初始种群产生了一个初始的解集，选择算子决定了初始解集中哪些个体能够遗传到下一代进行遗传操作。选择的唯一标准就是适应度值。所谓选择就好比你定好了择偶标准后，按照这个标准找男朋友一样</a:t>
            </a:r>
            <a:r>
              <a:rPr lang="en-US" altLang="zh-CN" smtClean="0"/>
              <a:t>~</a:t>
            </a:r>
            <a:r>
              <a:rPr lang="zh-CN" altLang="en-US" smtClean="0"/>
              <a:t>越接近标准，选择概率越大，反之概率越小</a:t>
            </a:r>
            <a:r>
              <a:rPr lang="en-US" altLang="zh-CN" smtClean="0"/>
              <a:t>~</a:t>
            </a:r>
            <a:r>
              <a:rPr lang="zh-CN" altLang="en-US" smtClean="0"/>
              <a:t>放到社会来讲呢，个体越优秀，越有可能找到更合算的另一半，把基因遗传下去，而适应度低的呢，就可能会打光棍，基因不能遗传到下一代。当然这里，只是说适应度最高的传到下一代的概率大，并没有说只有适应度最大的才能遗传到下一代！！！思考很多动物只有王才有交配权，这是不合理的，不利于生物的多样性，长远来看不利于种群发展，遗传算法也是，如果只有最好的个体能进入下一代，那也不利于个体的进化，因此是依概率选择的。</a:t>
            </a:r>
          </a:p>
        </p:txBody>
      </p:sp>
      <p:sp>
        <p:nvSpPr>
          <p:cNvPr id="706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fld id="{A5D03F16-0E05-4DDD-93FA-8A8C4FE18DCB}" type="slidenum">
              <a:rPr lang="zh-CN" altLang="en-US" smtClean="0">
                <a:solidFill>
                  <a:srgbClr val="000000"/>
                </a:solidFill>
                <a:latin typeface="Calibri" pitchFamily="34" charset="0"/>
              </a:rPr>
              <a:pPr defTabSz="914400" eaLnBrk="1" hangingPunct="1"/>
              <a:t>15</a:t>
            </a:fld>
            <a:endParaRPr lang="zh-CN" altLang="en-US" smtClean="0">
              <a:solidFill>
                <a:srgbClr val="000000"/>
              </a:solidFill>
              <a:latin typeface="Calibri"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两个个体被选中的概率比等于适应度的比，假设有四个个体，适应度分别为</a:t>
            </a:r>
            <a:r>
              <a:rPr lang="en-US" altLang="zh-CN" smtClean="0"/>
              <a:t>1,2,3,4</a:t>
            </a:r>
            <a:r>
              <a:rPr lang="zh-CN" altLang="en-US" smtClean="0"/>
              <a:t>，则它们遗传到下一代的概率为</a:t>
            </a:r>
            <a:r>
              <a:rPr lang="en-US" altLang="zh-CN" smtClean="0"/>
              <a:t>0.1,0.2,0.3,0.4</a:t>
            </a:r>
            <a:r>
              <a:rPr lang="zh-CN" altLang="en-US" smtClean="0"/>
              <a:t>；</a:t>
            </a:r>
          </a:p>
        </p:txBody>
      </p:sp>
      <p:sp>
        <p:nvSpPr>
          <p:cNvPr id="716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fld id="{D28C7834-DC8C-454B-A0D5-89392AADEDB3}" type="slidenum">
              <a:rPr lang="zh-CN" altLang="en-US" smtClean="0">
                <a:solidFill>
                  <a:srgbClr val="000000"/>
                </a:solidFill>
                <a:latin typeface="Calibri" pitchFamily="34" charset="0"/>
              </a:rPr>
              <a:pPr defTabSz="914400" eaLnBrk="1" hangingPunct="1"/>
              <a:t>16</a:t>
            </a:fld>
            <a:endParaRPr lang="zh-CN" altLang="en-US" smtClean="0">
              <a:solidFill>
                <a:srgbClr val="000000"/>
              </a:solidFill>
              <a:latin typeface="Calibri"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比如幸运转盘中四等奖的中奖概率最大，那么它所占的比例最高，一等奖中奖概率最小，所占的表盘的占比最小。对于商家来讲，用户抽中的奖越小越好，所以往往价值小的奖品获奖概率越低。</a:t>
            </a:r>
          </a:p>
        </p:txBody>
      </p:sp>
      <p:sp>
        <p:nvSpPr>
          <p:cNvPr id="727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fld id="{05DB0933-B6C1-4AF9-9D3F-441A8A434C0C}" type="slidenum">
              <a:rPr lang="zh-CN" altLang="en-US" smtClean="0">
                <a:solidFill>
                  <a:srgbClr val="000000"/>
                </a:solidFill>
                <a:latin typeface="Calibri" pitchFamily="34" charset="0"/>
              </a:rPr>
              <a:pPr defTabSz="914400" eaLnBrk="1" hangingPunct="1"/>
              <a:t>17</a:t>
            </a:fld>
            <a:endParaRPr lang="zh-CN" altLang="en-US" smtClean="0">
              <a:solidFill>
                <a:srgbClr val="000000"/>
              </a:solidFill>
              <a:latin typeface="Calibri"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1</a:t>
            </a:r>
            <a:r>
              <a:rPr lang="zh-CN" altLang="en-US" smtClean="0"/>
              <a:t>）</a:t>
            </a:r>
            <a:r>
              <a:rPr lang="en-US" altLang="zh-CN" smtClean="0"/>
              <a:t>1,2,3,4</a:t>
            </a:r>
            <a:r>
              <a:rPr lang="zh-CN" altLang="en-US" smtClean="0"/>
              <a:t>，</a:t>
            </a:r>
            <a:r>
              <a:rPr lang="en-US" altLang="zh-CN" smtClean="0"/>
              <a:t>2</a:t>
            </a:r>
            <a:r>
              <a:rPr lang="zh-CN" altLang="en-US" smtClean="0"/>
              <a:t>）比例算子，</a:t>
            </a:r>
            <a:r>
              <a:rPr lang="en-US" altLang="zh-CN" smtClean="0"/>
              <a:t>0.1,0.2,0.3,0.4</a:t>
            </a:r>
            <a:r>
              <a:rPr lang="zh-CN" altLang="en-US" smtClean="0"/>
              <a:t>，</a:t>
            </a:r>
            <a:r>
              <a:rPr lang="en-US" altLang="zh-CN" smtClean="0"/>
              <a:t>3</a:t>
            </a:r>
            <a:r>
              <a:rPr lang="zh-CN" altLang="en-US" smtClean="0"/>
              <a:t>）模拟产生随机数，假设随机数为</a:t>
            </a:r>
            <a:r>
              <a:rPr lang="en-US" altLang="zh-CN" smtClean="0"/>
              <a:t>0.15</a:t>
            </a:r>
            <a:r>
              <a:rPr lang="zh-CN" altLang="en-US" smtClean="0"/>
              <a:t>，在</a:t>
            </a:r>
            <a:r>
              <a:rPr lang="en-US" altLang="zh-CN" smtClean="0"/>
              <a:t>0.1~0.3</a:t>
            </a:r>
            <a:r>
              <a:rPr lang="zh-CN" altLang="en-US" smtClean="0"/>
              <a:t>之间，故选中个体</a:t>
            </a:r>
            <a:r>
              <a:rPr lang="en-US" altLang="zh-CN" smtClean="0"/>
              <a:t>2.</a:t>
            </a:r>
            <a:r>
              <a:rPr lang="zh-CN" altLang="en-US" smtClean="0"/>
              <a:t>问大家一个问题，同一个个体是否可能遗传多次？可以，好比同一个奖项可以被选中多次一样。</a:t>
            </a:r>
          </a:p>
        </p:txBody>
      </p:sp>
      <p:sp>
        <p:nvSpPr>
          <p:cNvPr id="737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fld id="{1F75CEDD-76F7-4A1B-8B9E-098E7DDD5D3C}" type="slidenum">
              <a:rPr lang="zh-CN" altLang="en-US" smtClean="0">
                <a:solidFill>
                  <a:srgbClr val="000000"/>
                </a:solidFill>
                <a:latin typeface="Calibri" pitchFamily="34" charset="0"/>
              </a:rPr>
              <a:pPr defTabSz="914400" eaLnBrk="1" hangingPunct="1"/>
              <a:t>18</a:t>
            </a:fld>
            <a:endParaRPr lang="zh-CN" altLang="en-US" smtClean="0">
              <a:solidFill>
                <a:srgbClr val="000000"/>
              </a:solidFill>
              <a:latin typeface="Calibri"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47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fld id="{A9849566-5115-49A6-BDA0-413632C33A62}" type="slidenum">
              <a:rPr lang="zh-CN" altLang="en-US" smtClean="0">
                <a:solidFill>
                  <a:srgbClr val="000000"/>
                </a:solidFill>
                <a:latin typeface="Calibri" pitchFamily="34" charset="0"/>
              </a:rPr>
              <a:pPr defTabSz="914400" eaLnBrk="1" hangingPunct="1"/>
              <a:t>19</a:t>
            </a:fld>
            <a:endParaRPr lang="zh-CN" altLang="en-US" smtClean="0">
              <a:solidFill>
                <a:srgbClr val="000000"/>
              </a:solidFill>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我们经常听到智能算法，或者遗传算法，比如在作业调度问题，或者自动控制领域，经常有人说他们是用遗传算法来解决的这个问题，那么遗传算法到底是什么呢？今天我们一起学习的是遗传算法。为什么要学习遗传算法呢？因为它相对比较成熟，使用面也是最广的。这样我就不用做</a:t>
            </a:r>
            <a:r>
              <a:rPr lang="en-US" altLang="zh-CN" smtClean="0"/>
              <a:t>PPT</a:t>
            </a:r>
            <a:r>
              <a:rPr lang="zh-CN" altLang="en-US" smtClean="0"/>
              <a:t>了，找一找，比一比，再结合一下，</a:t>
            </a:r>
            <a:r>
              <a:rPr lang="en-US" altLang="zh-CN" smtClean="0"/>
              <a:t>PPT</a:t>
            </a:r>
            <a:r>
              <a:rPr lang="zh-CN" altLang="en-US" smtClean="0"/>
              <a:t>就做好了。当然这是第一个原因，第二个原因是，遗传算法比较简单，相对比较容易入手，而以我的经验来看，像遗传、蚁群、粒子群这些群体智能算法，你们会遗传了，其它的就很好入手了，所以我们主要讲解遗传算法。</a:t>
            </a:r>
          </a:p>
        </p:txBody>
      </p:sp>
      <p:sp>
        <p:nvSpPr>
          <p:cNvPr id="583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fld id="{38F9DFFF-7687-48CE-B391-F529AD572711}" type="slidenum">
              <a:rPr lang="zh-CN" altLang="en-US" smtClean="0">
                <a:solidFill>
                  <a:srgbClr val="000000"/>
                </a:solidFill>
                <a:latin typeface="Calibri" pitchFamily="34" charset="0"/>
              </a:rPr>
              <a:pPr defTabSz="914400" eaLnBrk="1" hangingPunct="1"/>
              <a:t>2</a:t>
            </a:fld>
            <a:endParaRPr lang="zh-CN" altLang="en-US" smtClean="0">
              <a:solidFill>
                <a:srgbClr val="000000"/>
              </a:solidFill>
              <a:latin typeface="Calibri"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交叉和人产生下一代的过程一样，父亲的染色体取一部分，母亲的染色体取一部分，最后形成了后代的染色体。遗传算法用交叉算子增加个体的多样性。</a:t>
            </a:r>
          </a:p>
        </p:txBody>
      </p:sp>
      <p:sp>
        <p:nvSpPr>
          <p:cNvPr id="757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fld id="{BF7A3446-DEC2-45AB-8AE3-972FC876F6F3}" type="slidenum">
              <a:rPr lang="zh-CN" altLang="en-US" smtClean="0">
                <a:solidFill>
                  <a:srgbClr val="000000"/>
                </a:solidFill>
                <a:latin typeface="Calibri" pitchFamily="34" charset="0"/>
              </a:rPr>
              <a:pPr defTabSz="914400" eaLnBrk="1" hangingPunct="1"/>
              <a:t>20</a:t>
            </a:fld>
            <a:endParaRPr lang="zh-CN" altLang="en-US" smtClean="0">
              <a:solidFill>
                <a:srgbClr val="000000"/>
              </a:solidFill>
              <a:latin typeface="Calibri"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交叉点往往是随机给的，可能有多个。也可以根据问题来设置那些部分可以交叉，有些部分不能交叉。</a:t>
            </a:r>
          </a:p>
        </p:txBody>
      </p:sp>
      <p:sp>
        <p:nvSpPr>
          <p:cNvPr id="768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fld id="{C5C930EA-9138-4BFA-BBC6-50F823EF1065}" type="slidenum">
              <a:rPr lang="zh-CN" altLang="en-US" smtClean="0">
                <a:solidFill>
                  <a:srgbClr val="000000"/>
                </a:solidFill>
                <a:latin typeface="Calibri" pitchFamily="34" charset="0"/>
              </a:rPr>
              <a:pPr defTabSz="914400" eaLnBrk="1" hangingPunct="1"/>
              <a:t>21</a:t>
            </a:fld>
            <a:endParaRPr lang="zh-CN" altLang="en-US" smtClean="0">
              <a:solidFill>
                <a:srgbClr val="000000"/>
              </a:solidFill>
              <a:latin typeface="Calibri"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变异的目的是产生新的特性，变异和交叉不一定能保证子代比父代一定会好。变异和交叉的过程都相当于是随机搜索的过程，只是后一代后一代能否再继续遗传到后一代取决于适应度值。</a:t>
            </a:r>
          </a:p>
        </p:txBody>
      </p:sp>
      <p:sp>
        <p:nvSpPr>
          <p:cNvPr id="778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fld id="{C5446C7A-D5AC-4BE2-963C-CE7818116BCE}" type="slidenum">
              <a:rPr lang="zh-CN" altLang="en-US" smtClean="0">
                <a:solidFill>
                  <a:srgbClr val="000000"/>
                </a:solidFill>
                <a:latin typeface="Calibri" pitchFamily="34" charset="0"/>
              </a:rPr>
              <a:pPr defTabSz="914400" eaLnBrk="1" hangingPunct="1"/>
              <a:t>22</a:t>
            </a:fld>
            <a:endParaRPr lang="zh-CN" altLang="en-US" smtClean="0">
              <a:solidFill>
                <a:srgbClr val="000000"/>
              </a:solidFill>
              <a:latin typeface="Calibri"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变异的目的是产生新的特性，变异和交叉不一定能保证子代比父代一定会好。</a:t>
            </a:r>
          </a:p>
        </p:txBody>
      </p:sp>
      <p:sp>
        <p:nvSpPr>
          <p:cNvPr id="788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fld id="{F88C4E97-6BA5-422E-972F-BD6F8276C71A}" type="slidenum">
              <a:rPr lang="zh-CN" altLang="en-US" smtClean="0">
                <a:solidFill>
                  <a:srgbClr val="000000"/>
                </a:solidFill>
                <a:latin typeface="Calibri" pitchFamily="34" charset="0"/>
              </a:rPr>
              <a:pPr defTabSz="914400" eaLnBrk="1" hangingPunct="1"/>
              <a:t>23</a:t>
            </a:fld>
            <a:endParaRPr lang="zh-CN" altLang="en-US" smtClean="0">
              <a:solidFill>
                <a:srgbClr val="000000"/>
              </a:solidFill>
              <a:latin typeface="Calibri"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遗传算法区别于其它算法的过程就在于遗传操作产生下一代，而其它算法如粒子群算法，根据当前最优和个体最优两个极值来更新当前解，蚁群算法，根据信息素来更新当前解，遗传算法根据交叉和变异来更新种群，这是它们的唯一区别，所以，大家把遗传算法知道了，再看其它的智能算法了。</a:t>
            </a:r>
          </a:p>
        </p:txBody>
      </p:sp>
      <p:sp>
        <p:nvSpPr>
          <p:cNvPr id="798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fld id="{F8BE9002-03DF-473C-B015-60EDC363B8EF}" type="slidenum">
              <a:rPr lang="zh-CN" altLang="en-US" smtClean="0">
                <a:solidFill>
                  <a:srgbClr val="000000"/>
                </a:solidFill>
                <a:latin typeface="Calibri" pitchFamily="34" charset="0"/>
              </a:rPr>
              <a:pPr defTabSz="914400" eaLnBrk="1" hangingPunct="1"/>
              <a:t>24</a:t>
            </a:fld>
            <a:endParaRPr lang="zh-CN" altLang="en-US" smtClean="0">
              <a:solidFill>
                <a:srgbClr val="000000"/>
              </a:solidFill>
              <a:latin typeface="Calibri"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09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fld id="{B2B84363-A7E8-420F-9977-9868B29AE3FC}" type="slidenum">
              <a:rPr lang="zh-CN" altLang="en-US" smtClean="0">
                <a:solidFill>
                  <a:srgbClr val="000000"/>
                </a:solidFill>
                <a:latin typeface="Calibri" pitchFamily="34" charset="0"/>
              </a:rPr>
              <a:pPr defTabSz="914400" eaLnBrk="1" hangingPunct="1"/>
              <a:t>25</a:t>
            </a:fld>
            <a:endParaRPr lang="zh-CN" altLang="en-US" smtClean="0">
              <a:solidFill>
                <a:srgbClr val="000000"/>
              </a:solidFill>
              <a:latin typeface="Calibri"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19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fld id="{0CA10022-C0A7-4443-B9A6-559094CFE3D6}" type="slidenum">
              <a:rPr lang="zh-CN" altLang="en-US" smtClean="0">
                <a:solidFill>
                  <a:srgbClr val="000000"/>
                </a:solidFill>
                <a:latin typeface="Calibri" pitchFamily="34" charset="0"/>
              </a:rPr>
              <a:pPr defTabSz="914400" eaLnBrk="1" hangingPunct="1"/>
              <a:t>26</a:t>
            </a:fld>
            <a:endParaRPr lang="zh-CN" altLang="en-US" smtClean="0">
              <a:solidFill>
                <a:srgbClr val="000000"/>
              </a:solidFill>
              <a:latin typeface="Calibri"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有限步：比如函数求最大值的问题，经过</a:t>
            </a:r>
            <a:r>
              <a:rPr lang="en-US" altLang="zh-CN" smtClean="0"/>
              <a:t>22</a:t>
            </a:r>
            <a:r>
              <a:rPr lang="zh-CN" altLang="en-US" smtClean="0"/>
              <a:t>次优化后总能达到最优值。保优操作：好不容易找到一个较好解，一交叉变异，模式弄没了。怎么保优呢？就好比农民在选种的时候都会把一些长得大而且好的果实进行标记，然后用它们的种子做下一代的种子，原理是一样的，就是保留最优解的操作，让最好的个体直接保留到下一代，</a:t>
            </a:r>
          </a:p>
        </p:txBody>
      </p:sp>
      <p:sp>
        <p:nvSpPr>
          <p:cNvPr id="829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fld id="{519413A2-B00B-41DC-B789-8A81BAE4CB74}" type="slidenum">
              <a:rPr lang="zh-CN" altLang="en-US" smtClean="0">
                <a:solidFill>
                  <a:srgbClr val="000000"/>
                </a:solidFill>
                <a:latin typeface="Calibri" pitchFamily="34" charset="0"/>
              </a:rPr>
              <a:pPr defTabSz="914400" eaLnBrk="1" hangingPunct="1"/>
              <a:t>27</a:t>
            </a:fld>
            <a:endParaRPr lang="zh-CN" altLang="en-US" smtClean="0">
              <a:solidFill>
                <a:srgbClr val="000000"/>
              </a:solidFill>
              <a:latin typeface="Calibri"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保优，则最小值不断减少，不保优，则会一直波动。从文化角度来讲，保优就是要保护我国的优秀的文化传统，倡导同学们要传承我国的优秀文化，这样才能保证我们祖国永远繁荣昌盛。</a:t>
            </a:r>
          </a:p>
        </p:txBody>
      </p:sp>
      <p:sp>
        <p:nvSpPr>
          <p:cNvPr id="839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fld id="{0CC4BE05-E9A6-4189-8EBF-8B9929E58FDE}" type="slidenum">
              <a:rPr lang="zh-CN" altLang="en-US" smtClean="0">
                <a:solidFill>
                  <a:srgbClr val="000000"/>
                </a:solidFill>
                <a:latin typeface="Calibri" pitchFamily="34" charset="0"/>
              </a:rPr>
              <a:pPr defTabSz="914400" eaLnBrk="1" hangingPunct="1"/>
              <a:t>28</a:t>
            </a:fld>
            <a:endParaRPr lang="zh-CN" altLang="en-US" smtClean="0">
              <a:solidFill>
                <a:srgbClr val="000000"/>
              </a:solidFill>
              <a:latin typeface="Calibri"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这幅图是习主席</a:t>
            </a:r>
            <a:r>
              <a:rPr lang="en-US" altLang="zh-CN" smtClean="0"/>
              <a:t>2020</a:t>
            </a:r>
            <a:r>
              <a:rPr lang="zh-CN" altLang="en-US" smtClean="0"/>
              <a:t>年走访杭州西溪湿地，观看炒龙井茶的视频截图。当时习主席走访西溪湿地炒茶摊时，讲到</a:t>
            </a:r>
            <a:r>
              <a:rPr lang="zh-CN" altLang="en-US" smtClean="0">
                <a:ea typeface="宋体" pitchFamily="2" charset="-122"/>
              </a:rPr>
              <a:t>“</a:t>
            </a:r>
            <a:r>
              <a:rPr lang="zh-CN" altLang="en-US" smtClean="0"/>
              <a:t>两个巴掌做出来的东西，有些是科技无法取代的</a:t>
            </a:r>
            <a:r>
              <a:rPr lang="zh-CN" altLang="en-US" smtClean="0">
                <a:ea typeface="宋体" pitchFamily="2" charset="-122"/>
              </a:rPr>
              <a:t>”</a:t>
            </a:r>
            <a:r>
              <a:rPr lang="zh-CN" altLang="en-US" smtClean="0"/>
              <a:t>，由此可见非物质文化遗产中蕴含着很多前人的智慧，同学们应该注意传承非物质文化遗产。当然，中华名族还积累了很多优秀的文化，比如书法，中医，针灸，礼仪等等都是需要我们共同传承的。</a:t>
            </a:r>
          </a:p>
        </p:txBody>
      </p:sp>
      <p:sp>
        <p:nvSpPr>
          <p:cNvPr id="849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fld id="{2B07970A-ECB3-4A6D-B760-98243CEEEDFF}" type="slidenum">
              <a:rPr lang="zh-CN" altLang="en-US" smtClean="0">
                <a:solidFill>
                  <a:srgbClr val="000000"/>
                </a:solidFill>
                <a:latin typeface="Calibri" pitchFamily="34" charset="0"/>
              </a:rPr>
              <a:pPr defTabSz="914400" eaLnBrk="1" hangingPunct="1"/>
              <a:t>29</a:t>
            </a:fld>
            <a:endParaRPr lang="zh-CN" altLang="en-US" smtClean="0">
              <a:solidFill>
                <a:srgbClr val="000000"/>
              </a:solidFill>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遗传的搜索机制就好比一个群体的进化过程，群体进化是什么样的呢？一个雄性和一个雌性，产生下一代，然后再这样不停的循环，和不停的进化。雄性和雌性的选择呢是按照某种指标的，这个也很好理解，就好比比较帅气、有才华，幽默的男生比较容易找到女朋友一样是吧？当然这个在西工大可能是个例外哈。我们知道某种指标是某种优化指标即可</a:t>
            </a:r>
            <a:r>
              <a:rPr lang="en-US" altLang="zh-CN" dirty="0" smtClean="0"/>
              <a:t>,</a:t>
            </a:r>
            <a:r>
              <a:rPr lang="zh-CN" altLang="en-US" dirty="0" smtClean="0"/>
              <a:t>对于</a:t>
            </a:r>
            <a:r>
              <a:rPr lang="en-US" altLang="zh-CN" dirty="0" smtClean="0"/>
              <a:t>TSP</a:t>
            </a:r>
            <a:r>
              <a:rPr lang="zh-CN" altLang="en-US" dirty="0" smtClean="0"/>
              <a:t>问题，这种指标可能为路径最短，对于装载问题，价值最大。父代产生子代的过程涉及到基因的复制，在染色体的分裂过程中呢还会设计到染色体的交叉和变异。随着不停的进化，种群会朝着不停优化的方向发展，就好比人一样，随着时代的发展，人也越来越聪明了。同理，如果我用一组解不停的进化，随着进化的进行我们就可以得到越来越好的解了。</a:t>
            </a:r>
          </a:p>
        </p:txBody>
      </p:sp>
      <p:sp>
        <p:nvSpPr>
          <p:cNvPr id="593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fld id="{1A3DB192-5DC9-4887-ABF9-B81C123E7BCB}" type="slidenum">
              <a:rPr lang="zh-CN" altLang="en-US" smtClean="0">
                <a:solidFill>
                  <a:srgbClr val="000000"/>
                </a:solidFill>
                <a:latin typeface="Calibri" pitchFamily="34" charset="0"/>
              </a:rPr>
              <a:pPr defTabSz="914400" eaLnBrk="1" hangingPunct="1"/>
              <a:t>3</a:t>
            </a:fld>
            <a:endParaRPr lang="zh-CN" altLang="en-US" smtClean="0">
              <a:solidFill>
                <a:srgbClr val="000000"/>
              </a:solidFill>
              <a:latin typeface="Calibri"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60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fld id="{928D4DBE-B2D3-41AB-825B-537ACF328EC2}" type="slidenum">
              <a:rPr lang="zh-CN" altLang="en-US" smtClean="0">
                <a:solidFill>
                  <a:srgbClr val="000000"/>
                </a:solidFill>
                <a:latin typeface="Calibri" pitchFamily="34" charset="0"/>
              </a:rPr>
              <a:pPr defTabSz="914400" eaLnBrk="1" hangingPunct="1"/>
              <a:t>30</a:t>
            </a:fld>
            <a:endParaRPr lang="zh-CN" altLang="en-US" smtClean="0">
              <a:solidFill>
                <a:srgbClr val="000000"/>
              </a:solidFill>
              <a:latin typeface="Calibri"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70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fld id="{E3245E6B-98AD-409D-9638-856C26167CF6}" type="slidenum">
              <a:rPr lang="zh-CN" altLang="en-US" smtClean="0">
                <a:solidFill>
                  <a:srgbClr val="000000"/>
                </a:solidFill>
                <a:latin typeface="Calibri" pitchFamily="34" charset="0"/>
              </a:rPr>
              <a:pPr defTabSz="914400" eaLnBrk="1" hangingPunct="1"/>
              <a:t>31</a:t>
            </a:fld>
            <a:endParaRPr lang="zh-CN" altLang="en-US" smtClean="0">
              <a:solidFill>
                <a:srgbClr val="000000"/>
              </a:solidFill>
              <a:latin typeface="Calibri"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80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fld id="{20B93717-2BB7-4BE9-BA66-E7D20247F981}" type="slidenum">
              <a:rPr lang="zh-CN" altLang="en-US" smtClean="0">
                <a:solidFill>
                  <a:srgbClr val="000000"/>
                </a:solidFill>
                <a:latin typeface="Calibri" pitchFamily="34" charset="0"/>
              </a:rPr>
              <a:pPr defTabSz="914400" eaLnBrk="1" hangingPunct="1"/>
              <a:t>32</a:t>
            </a:fld>
            <a:endParaRPr lang="zh-CN" altLang="en-US" smtClean="0">
              <a:solidFill>
                <a:srgbClr val="000000"/>
              </a:solidFill>
              <a:latin typeface="Calibri"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90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fld id="{603C1E62-F0D3-46E7-93CD-275BB3145BDB}" type="slidenum">
              <a:rPr lang="zh-CN" altLang="en-US" smtClean="0">
                <a:solidFill>
                  <a:srgbClr val="000000"/>
                </a:solidFill>
                <a:latin typeface="Calibri" pitchFamily="34" charset="0"/>
              </a:rPr>
              <a:pPr defTabSz="914400" eaLnBrk="1" hangingPunct="1"/>
              <a:t>33</a:t>
            </a:fld>
            <a:endParaRPr lang="zh-CN" altLang="en-US" smtClean="0">
              <a:solidFill>
                <a:srgbClr val="000000"/>
              </a:solidFill>
              <a:latin typeface="Calibri"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01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fld id="{179F0403-0C48-406F-8CEB-7225D64A1C2E}" type="slidenum">
              <a:rPr lang="zh-CN" altLang="en-US" smtClean="0">
                <a:solidFill>
                  <a:srgbClr val="000000"/>
                </a:solidFill>
                <a:latin typeface="Calibri" pitchFamily="34" charset="0"/>
              </a:rPr>
              <a:pPr defTabSz="914400" eaLnBrk="1" hangingPunct="1"/>
              <a:t>34</a:t>
            </a:fld>
            <a:endParaRPr lang="zh-CN" altLang="en-US" smtClean="0">
              <a:solidFill>
                <a:srgbClr val="000000"/>
              </a:solidFill>
              <a:latin typeface="Calibri"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11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fld id="{0E51F200-387D-4D14-BE26-426CDE85945D}" type="slidenum">
              <a:rPr lang="zh-CN" altLang="en-US" smtClean="0">
                <a:solidFill>
                  <a:srgbClr val="000000"/>
                </a:solidFill>
                <a:latin typeface="Calibri" pitchFamily="34" charset="0"/>
              </a:rPr>
              <a:pPr defTabSz="914400" eaLnBrk="1" hangingPunct="1"/>
              <a:t>35</a:t>
            </a:fld>
            <a:endParaRPr lang="zh-CN" altLang="en-US" smtClean="0">
              <a:solidFill>
                <a:srgbClr val="000000"/>
              </a:solidFill>
              <a:latin typeface="Calibri"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备注占位符 2"/>
          <p:cNvSpPr>
            <a:spLocks noGrp="1"/>
          </p:cNvSpPr>
          <p:nvPr>
            <p:ph type="body" idx="1"/>
          </p:nvPr>
        </p:nvSpPr>
        <p:spPr bwMode="auto"/>
        <p:txBody>
          <a:bodyPr wrap="square" numCol="1" anchor="t" anchorCtr="0" compatLnSpc="1">
            <a:prstTxWarp prst="textNoShape">
              <a:avLst/>
            </a:prstTxWarp>
          </a:bodyPr>
          <a:lstStyle/>
          <a:p>
            <a:pPr eaLnBrk="1" hangingPunct="1">
              <a:spcBef>
                <a:spcPct val="0"/>
              </a:spcBef>
              <a:defRPr/>
            </a:pPr>
            <a:r>
              <a:rPr kumimoji="1" lang="zh-CN" altLang="en-US" b="1" kern="0" dirty="0" smtClean="0">
                <a:solidFill>
                  <a:schemeClr val="tx2">
                    <a:lumMod val="50000"/>
                  </a:schemeClr>
                </a:solidFill>
                <a:effectLst>
                  <a:outerShdw blurRad="38100" dist="38100" dir="2700000" algn="tl">
                    <a:srgbClr val="000000"/>
                  </a:outerShdw>
                </a:effectLst>
                <a:latin typeface="Times New Roman"/>
                <a:ea typeface="楷体_GB2312"/>
              </a:rPr>
              <a:t>混合遗传算法模拟退火与遗传算法，模拟退火有较好的局部搜索能力，而遗传有较好的全局搜索能力，结合后就可以相互弥补，效果比较好！</a:t>
            </a:r>
            <a:endParaRPr kumimoji="1" lang="en-US" altLang="zh-CN" b="1" kern="0" dirty="0" smtClean="0">
              <a:solidFill>
                <a:schemeClr val="tx2">
                  <a:lumMod val="50000"/>
                </a:schemeClr>
              </a:solidFill>
              <a:effectLst>
                <a:outerShdw blurRad="38100" dist="38100" dir="2700000" algn="tl">
                  <a:srgbClr val="000000"/>
                </a:outerShdw>
              </a:effectLst>
              <a:latin typeface="Times New Roman"/>
              <a:ea typeface="楷体_GB2312"/>
            </a:endParaRPr>
          </a:p>
          <a:p>
            <a:pPr eaLnBrk="1" hangingPunct="1">
              <a:spcBef>
                <a:spcPct val="0"/>
              </a:spcBef>
              <a:defRPr/>
            </a:pPr>
            <a:r>
              <a:rPr lang="zh-CN" altLang="en-US" dirty="0" smtClean="0"/>
              <a:t>免疫算法的多机制求解多目标函数最优解的自适应特性，在很大程度上避免了“早熟”，收敛于局部极值</a:t>
            </a:r>
            <a:endParaRPr lang="en-US" altLang="zh-CN" dirty="0" smtClean="0"/>
          </a:p>
          <a:p>
            <a:pPr eaLnBrk="1" hangingPunct="1">
              <a:spcBef>
                <a:spcPct val="0"/>
              </a:spcBef>
              <a:defRPr/>
            </a:pPr>
            <a:r>
              <a:rPr lang="zh-CN" altLang="en-US" dirty="0" smtClean="0"/>
              <a:t>小生境遗传算法：具有很高的全局寻优能力和收敛速度，特别适合于复杂多峰函数的优化问题。</a:t>
            </a:r>
            <a:endParaRPr lang="en-US" altLang="zh-CN" dirty="0" smtClean="0"/>
          </a:p>
          <a:p>
            <a:pPr eaLnBrk="1" hangingPunct="1">
              <a:spcBef>
                <a:spcPct val="0"/>
              </a:spcBef>
              <a:defRPr/>
            </a:pPr>
            <a:r>
              <a:rPr lang="zh-CN" altLang="en-US" dirty="0" smtClean="0"/>
              <a:t>蚯蚓是雌雄同体的，可以单亲繁殖；</a:t>
            </a:r>
          </a:p>
        </p:txBody>
      </p:sp>
      <p:sp>
        <p:nvSpPr>
          <p:cNvPr id="921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fld id="{79CD8428-C9A6-4A9D-9139-98990184B44E}" type="slidenum">
              <a:rPr lang="zh-CN" altLang="en-US" smtClean="0">
                <a:solidFill>
                  <a:srgbClr val="000000"/>
                </a:solidFill>
                <a:latin typeface="Calibri" pitchFamily="34" charset="0"/>
              </a:rPr>
              <a:pPr defTabSz="914400" eaLnBrk="1" hangingPunct="1"/>
              <a:t>36</a:t>
            </a:fld>
            <a:endParaRPr lang="zh-CN" altLang="en-US" smtClean="0">
              <a:solidFill>
                <a:srgbClr val="000000"/>
              </a:solidFill>
              <a:latin typeface="Calibri"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能用不代表只能用！！！能用遗传算法往往也能用其它算法，遗传算法可以和其它算法结合，其它智能算法也能与其它算法进行结合。因此，一定要多想多看，可能你就会有</a:t>
            </a:r>
            <a:r>
              <a:rPr lang="en-US" altLang="zh-CN" smtClean="0"/>
              <a:t>idea</a:t>
            </a:r>
            <a:r>
              <a:rPr lang="zh-CN" altLang="en-US" smtClean="0"/>
              <a:t>了。</a:t>
            </a:r>
          </a:p>
        </p:txBody>
      </p:sp>
      <p:sp>
        <p:nvSpPr>
          <p:cNvPr id="931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fld id="{DC492016-8863-474B-9A98-77259976C696}" type="slidenum">
              <a:rPr lang="zh-CN" altLang="en-US" smtClean="0">
                <a:solidFill>
                  <a:srgbClr val="000000"/>
                </a:solidFill>
                <a:latin typeface="Calibri" pitchFamily="34" charset="0"/>
              </a:rPr>
              <a:pPr defTabSz="914400" eaLnBrk="1" hangingPunct="1"/>
              <a:t>37</a:t>
            </a:fld>
            <a:endParaRPr lang="zh-CN" altLang="en-US" smtClean="0">
              <a:solidFill>
                <a:srgbClr val="000000"/>
              </a:solidFill>
              <a:latin typeface="Calibri"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42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fld id="{4A474880-4F18-4E44-A7E8-AA6DD5FA8D80}" type="slidenum">
              <a:rPr lang="zh-CN" altLang="en-US" smtClean="0">
                <a:solidFill>
                  <a:srgbClr val="000000"/>
                </a:solidFill>
                <a:latin typeface="Calibri" pitchFamily="34" charset="0"/>
              </a:rPr>
              <a:pPr defTabSz="914400" eaLnBrk="1" hangingPunct="1"/>
              <a:t>38</a:t>
            </a:fld>
            <a:endParaRPr lang="zh-CN" altLang="en-US" smtClean="0">
              <a:solidFill>
                <a:srgbClr val="000000"/>
              </a:solidFill>
              <a:latin typeface="Calibri"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52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fld id="{B9C3EF76-668A-47EC-9F75-96B35A984445}" type="slidenum">
              <a:rPr lang="zh-CN" altLang="en-US" smtClean="0">
                <a:solidFill>
                  <a:srgbClr val="000000"/>
                </a:solidFill>
                <a:latin typeface="Calibri" pitchFamily="34" charset="0"/>
              </a:rPr>
              <a:pPr defTabSz="914400" eaLnBrk="1" hangingPunct="1"/>
              <a:t>39</a:t>
            </a:fld>
            <a:endParaRPr lang="zh-CN" altLang="en-US" smtClean="0">
              <a:solidFill>
                <a:srgbClr val="000000"/>
              </a:solidFill>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了解了遗传的机制呢，下面我们来看遗传算法。我们介绍的是基本的遗传算法。所谓基本的遗传算法就是最简单的遗传算法，也是其它一些遗传算法的雏形和基础。</a:t>
            </a:r>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fld id="{4D76E6FC-721E-48A9-869A-E2DDFE3D6CD9}" type="slidenum">
              <a:rPr lang="zh-CN" altLang="en-US" smtClean="0">
                <a:solidFill>
                  <a:srgbClr val="000000"/>
                </a:solidFill>
                <a:latin typeface="Calibri" pitchFamily="34" charset="0"/>
              </a:rPr>
              <a:pPr defTabSz="914400" eaLnBrk="1" hangingPunct="1"/>
              <a:t>4</a:t>
            </a:fld>
            <a:endParaRPr lang="zh-CN" altLang="en-US" smtClean="0">
              <a:solidFill>
                <a:srgbClr val="000000"/>
              </a:solidFill>
              <a:latin typeface="Calibri"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62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fld id="{44F449E8-3B5E-40FF-8D39-E16227CCAB0F}" type="slidenum">
              <a:rPr lang="zh-CN" altLang="en-US" smtClean="0">
                <a:solidFill>
                  <a:srgbClr val="000000"/>
                </a:solidFill>
                <a:latin typeface="Calibri" pitchFamily="34" charset="0"/>
              </a:rPr>
              <a:pPr defTabSz="914400" eaLnBrk="1" hangingPunct="1"/>
              <a:t>40</a:t>
            </a:fld>
            <a:endParaRPr lang="zh-CN" altLang="en-US" smtClean="0">
              <a:solidFill>
                <a:srgbClr val="000000"/>
              </a:solidFill>
              <a:latin typeface="Calibri"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72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fld id="{E8051401-A99C-4EDF-88FB-D98B5F904E9E}" type="slidenum">
              <a:rPr lang="zh-CN" altLang="en-US" smtClean="0">
                <a:solidFill>
                  <a:srgbClr val="000000"/>
                </a:solidFill>
                <a:latin typeface="Calibri" pitchFamily="34" charset="0"/>
              </a:rPr>
              <a:pPr defTabSz="914400" eaLnBrk="1" hangingPunct="1"/>
              <a:t>41</a:t>
            </a:fld>
            <a:endParaRPr lang="zh-CN" altLang="en-US" smtClean="0">
              <a:solidFill>
                <a:srgbClr val="000000"/>
              </a:solidFill>
              <a:latin typeface="Calibri"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同神经网络中的评价函数？？物竞天择，适者生存。不同的问题的适应度函数是不一样的，如最短路径问题，路径越短适应度越高，手写识别问题，匹配度越高，适应度越高。</a:t>
            </a:r>
          </a:p>
        </p:txBody>
      </p:sp>
      <p:sp>
        <p:nvSpPr>
          <p:cNvPr id="983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fld id="{AFCB1296-00BE-452F-BCE6-2A22BC049A64}" type="slidenum">
              <a:rPr lang="zh-CN" altLang="en-US" smtClean="0">
                <a:solidFill>
                  <a:srgbClr val="000000"/>
                </a:solidFill>
                <a:latin typeface="Calibri" pitchFamily="34" charset="0"/>
              </a:rPr>
              <a:pPr defTabSz="914400" eaLnBrk="1" hangingPunct="1"/>
              <a:t>42</a:t>
            </a:fld>
            <a:endParaRPr lang="zh-CN" altLang="en-US" smtClean="0">
              <a:solidFill>
                <a:srgbClr val="000000"/>
              </a:solidFill>
              <a:latin typeface="Calibri"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同神经网络中的评价函数？？物竞天择，适者生存。不同的问题的适应度函数是不一样的，如最短路径问题，路径越短适应度越高，手写识别问题，匹配度越高，适应度越高。</a:t>
            </a:r>
          </a:p>
        </p:txBody>
      </p:sp>
      <p:sp>
        <p:nvSpPr>
          <p:cNvPr id="993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fld id="{A9A4CA62-2C6D-439C-8AE3-19AF142994BF}" type="slidenum">
              <a:rPr lang="zh-CN" altLang="en-US" smtClean="0">
                <a:solidFill>
                  <a:srgbClr val="000000"/>
                </a:solidFill>
                <a:latin typeface="Calibri" pitchFamily="34" charset="0"/>
              </a:rPr>
              <a:pPr defTabSz="914400" eaLnBrk="1" hangingPunct="1"/>
              <a:t>43</a:t>
            </a:fld>
            <a:endParaRPr lang="zh-CN" altLang="en-US" smtClean="0">
              <a:solidFill>
                <a:srgbClr val="000000"/>
              </a:solidFill>
              <a:latin typeface="Calibri"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03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fld id="{C4E72E8A-45CC-4403-9BAB-A2F1510C6BA3}" type="slidenum">
              <a:rPr lang="zh-CN" altLang="en-US" smtClean="0">
                <a:solidFill>
                  <a:srgbClr val="000000"/>
                </a:solidFill>
                <a:latin typeface="Calibri" pitchFamily="34" charset="0"/>
              </a:rPr>
              <a:pPr defTabSz="914400" eaLnBrk="1" hangingPunct="1"/>
              <a:t>44</a:t>
            </a:fld>
            <a:endParaRPr lang="zh-CN" altLang="en-US" smtClean="0">
              <a:solidFill>
                <a:srgbClr val="000000"/>
              </a:solidFill>
              <a:latin typeface="Calibri"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13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fld id="{C32D4B82-B612-4CD3-B2AD-EB27506A6D6A}" type="slidenum">
              <a:rPr lang="zh-CN" altLang="en-US" smtClean="0">
                <a:solidFill>
                  <a:srgbClr val="000000"/>
                </a:solidFill>
                <a:latin typeface="Calibri" pitchFamily="34" charset="0"/>
              </a:rPr>
              <a:pPr defTabSz="914400" eaLnBrk="1" hangingPunct="1"/>
              <a:t>45</a:t>
            </a:fld>
            <a:endParaRPr lang="zh-CN" altLang="en-US" smtClean="0">
              <a:solidFill>
                <a:srgbClr val="000000"/>
              </a:solidFill>
              <a:latin typeface="Calibri"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24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fld id="{4BEF75CF-412E-46F2-8A3B-3A021108AF6F}" type="slidenum">
              <a:rPr lang="zh-CN" altLang="en-US" smtClean="0">
                <a:solidFill>
                  <a:srgbClr val="000000"/>
                </a:solidFill>
                <a:latin typeface="Calibri" pitchFamily="34" charset="0"/>
              </a:rPr>
              <a:pPr defTabSz="914400" eaLnBrk="1" hangingPunct="1"/>
              <a:t>46</a:t>
            </a:fld>
            <a:endParaRPr lang="zh-CN" altLang="en-US" smtClean="0">
              <a:solidFill>
                <a:srgbClr val="000000"/>
              </a:solidFill>
              <a:latin typeface="Calibri"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同神经网络中的评价函数？？物竞天择，适者生存。不同的问题的适应度函数是不一样的，如最短路径问题，路径越短适应度越高，手写识别问题，匹配度越高，适应度越高。</a:t>
            </a:r>
          </a:p>
        </p:txBody>
      </p:sp>
      <p:sp>
        <p:nvSpPr>
          <p:cNvPr id="1034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fld id="{DBA74F20-806D-4D81-866D-3F940264A193}" type="slidenum">
              <a:rPr lang="zh-CN" altLang="en-US" smtClean="0">
                <a:solidFill>
                  <a:srgbClr val="000000"/>
                </a:solidFill>
                <a:latin typeface="Calibri" pitchFamily="34" charset="0"/>
              </a:rPr>
              <a:pPr defTabSz="914400" eaLnBrk="1" hangingPunct="1"/>
              <a:t>47</a:t>
            </a:fld>
            <a:endParaRPr lang="zh-CN" altLang="en-US" smtClean="0">
              <a:solidFill>
                <a:srgbClr val="000000"/>
              </a:solidFill>
              <a:latin typeface="Calibri"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这是我</a:t>
            </a:r>
            <a:r>
              <a:rPr lang="en-US" altLang="zh-CN" smtClean="0"/>
              <a:t>11</a:t>
            </a:r>
            <a:r>
              <a:rPr lang="zh-CN" altLang="en-US" smtClean="0"/>
              <a:t>月</a:t>
            </a:r>
            <a:r>
              <a:rPr lang="en-US" altLang="zh-CN" smtClean="0"/>
              <a:t>29</a:t>
            </a:r>
            <a:r>
              <a:rPr lang="zh-CN" altLang="en-US" smtClean="0"/>
              <a:t>检索</a:t>
            </a:r>
            <a:r>
              <a:rPr lang="en-US" altLang="zh-CN" smtClean="0"/>
              <a:t>GA</a:t>
            </a:r>
            <a:r>
              <a:rPr lang="zh-CN" altLang="en-US" smtClean="0"/>
              <a:t>相关的</a:t>
            </a:r>
            <a:r>
              <a:rPr lang="en-US" altLang="zh-CN" smtClean="0"/>
              <a:t>SCI</a:t>
            </a:r>
            <a:r>
              <a:rPr lang="zh-CN" altLang="en-US" smtClean="0"/>
              <a:t>论文得到的数据，可以看到从</a:t>
            </a:r>
            <a:r>
              <a:rPr lang="en-US" altLang="zh-CN" smtClean="0"/>
              <a:t>1965</a:t>
            </a:r>
            <a:r>
              <a:rPr lang="zh-CN" altLang="en-US" smtClean="0"/>
              <a:t>年到</a:t>
            </a:r>
            <a:r>
              <a:rPr lang="en-US" altLang="zh-CN" smtClean="0"/>
              <a:t>2010</a:t>
            </a:r>
            <a:r>
              <a:rPr lang="zh-CN" altLang="en-US" smtClean="0"/>
              <a:t>年，研究</a:t>
            </a:r>
            <a:r>
              <a:rPr lang="en-US" altLang="zh-CN" smtClean="0"/>
              <a:t>GA</a:t>
            </a:r>
            <a:r>
              <a:rPr lang="zh-CN" altLang="en-US" smtClean="0"/>
              <a:t>的人是逐年增加的，</a:t>
            </a:r>
            <a:r>
              <a:rPr lang="en-US" altLang="zh-CN" smtClean="0"/>
              <a:t>10</a:t>
            </a:r>
            <a:r>
              <a:rPr lang="zh-CN" altLang="en-US" smtClean="0"/>
              <a:t>年后开始减少，但依然保持了每年</a:t>
            </a:r>
            <a:r>
              <a:rPr lang="en-US" altLang="zh-CN" smtClean="0"/>
              <a:t>4000</a:t>
            </a:r>
            <a:r>
              <a:rPr lang="zh-CN" altLang="en-US" smtClean="0"/>
              <a:t>篇</a:t>
            </a:r>
            <a:r>
              <a:rPr lang="en-US" altLang="zh-CN" smtClean="0"/>
              <a:t>SCI</a:t>
            </a:r>
            <a:r>
              <a:rPr lang="zh-CN" altLang="en-US" smtClean="0"/>
              <a:t>的论文水平。表明这个算法还是很有用的，至少从写论文的角度。可能是应用到新的领域，可能是在原有的领域的基础上进行创新，也可能是提出新的算子，和其它智能优化算法结合等等。</a:t>
            </a:r>
          </a:p>
        </p:txBody>
      </p:sp>
      <p:sp>
        <p:nvSpPr>
          <p:cNvPr id="1044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fld id="{008F62B7-8E84-4F4F-A997-CB1FBD99FD1A}" type="slidenum">
              <a:rPr lang="zh-CN" altLang="en-US" smtClean="0">
                <a:solidFill>
                  <a:srgbClr val="000000"/>
                </a:solidFill>
                <a:latin typeface="Calibri" pitchFamily="34" charset="0"/>
              </a:rPr>
              <a:pPr defTabSz="914400" eaLnBrk="1" hangingPunct="1"/>
              <a:t>48</a:t>
            </a:fld>
            <a:endParaRPr lang="zh-CN" altLang="en-US" smtClean="0">
              <a:solidFill>
                <a:srgbClr val="000000"/>
              </a:solidFill>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编码就是用计算机能识别的形式表征个体，就好比我们用基因来表示人一样，我们用编码来表示解；适应度函数就是生物的物竞天择适者生存，我们用函数来表示个体的适应度；遗传算子，就是遗传过程中发生的算子，模拟的是种群选择个体，产生下一代的过程；还有就是遗传算法的运行参数，如选择的概率交叉的概率等等。</a:t>
            </a:r>
          </a:p>
        </p:txBody>
      </p:sp>
      <p:sp>
        <p:nvSpPr>
          <p:cNvPr id="614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fld id="{9463B495-51A2-40CC-8895-5489BAEA6316}" type="slidenum">
              <a:rPr lang="zh-CN" altLang="en-US" smtClean="0">
                <a:solidFill>
                  <a:srgbClr val="000000"/>
                </a:solidFill>
                <a:latin typeface="Calibri" pitchFamily="34" charset="0"/>
              </a:rPr>
              <a:pPr defTabSz="914400" eaLnBrk="1" hangingPunct="1"/>
              <a:t>5</a:t>
            </a:fld>
            <a:endParaRPr lang="zh-CN" altLang="en-US" smtClean="0">
              <a:solidFill>
                <a:srgbClr val="000000"/>
              </a:solidFill>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下面我们来看遗传算法的每一个组成部分。首先来看编码。种群或者解群中的每一个个体或者问题的一个解都是由一个特定的符号串来表示，就好比每个人都可以用一组基因表示一样。念</a:t>
            </a:r>
            <a:r>
              <a:rPr lang="en-US" altLang="zh-CN" smtClean="0"/>
              <a:t>PPT</a:t>
            </a:r>
            <a:r>
              <a:rPr lang="zh-CN" altLang="en-US" smtClean="0"/>
              <a:t>。为什么用二进制和数字串进行编码呢？因为这种方式比较容易让计算机识别。</a:t>
            </a:r>
          </a:p>
        </p:txBody>
      </p:sp>
      <p:sp>
        <p:nvSpPr>
          <p:cNvPr id="62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fld id="{FC3D7345-896F-4210-9CBA-D15C7CD77283}" type="slidenum">
              <a:rPr lang="zh-CN" altLang="en-US" smtClean="0">
                <a:solidFill>
                  <a:srgbClr val="000000"/>
                </a:solidFill>
                <a:latin typeface="Calibri" pitchFamily="34" charset="0"/>
              </a:rPr>
              <a:pPr defTabSz="914400" eaLnBrk="1" hangingPunct="1"/>
              <a:t>6</a:t>
            </a:fld>
            <a:endParaRPr lang="zh-CN" altLang="en-US" smtClean="0">
              <a:solidFill>
                <a:srgbClr val="000000"/>
              </a:solidFill>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遗传算法的种群就是解群，一个个体就是问题的一个解。</a:t>
            </a:r>
          </a:p>
        </p:txBody>
      </p:sp>
      <p:sp>
        <p:nvSpPr>
          <p:cNvPr id="634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fld id="{8EB98B09-CA11-44CF-AB76-6897E01649C5}" type="slidenum">
              <a:rPr lang="zh-CN" altLang="en-US" smtClean="0">
                <a:solidFill>
                  <a:srgbClr val="000000"/>
                </a:solidFill>
                <a:latin typeface="Calibri" pitchFamily="34" charset="0"/>
              </a:rPr>
              <a:pPr defTabSz="914400" eaLnBrk="1" hangingPunct="1"/>
              <a:t>7</a:t>
            </a:fld>
            <a:endParaRPr lang="zh-CN" altLang="en-US" smtClean="0">
              <a:solidFill>
                <a:srgbClr val="000000"/>
              </a:solidFill>
              <a:latin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45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fld id="{171F595A-540E-4538-B9A0-2322AB649215}" type="slidenum">
              <a:rPr lang="zh-CN" altLang="en-US" smtClean="0">
                <a:solidFill>
                  <a:srgbClr val="000000"/>
                </a:solidFill>
                <a:latin typeface="Calibri" pitchFamily="34" charset="0"/>
              </a:rPr>
              <a:pPr defTabSz="914400" eaLnBrk="1" hangingPunct="1"/>
              <a:t>8</a:t>
            </a:fld>
            <a:endParaRPr lang="zh-CN" altLang="en-US" smtClean="0">
              <a:solidFill>
                <a:srgbClr val="000000"/>
              </a:solidFill>
              <a:latin typeface="Calibri"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【0,3】</a:t>
            </a:r>
            <a:r>
              <a:rPr lang="zh-CN" altLang="en-US" smtClean="0"/>
              <a:t>对应</a:t>
            </a:r>
            <a:r>
              <a:rPr lang="en-US" altLang="zh-CN" smtClean="0"/>
              <a:t>【0,3000000】</a:t>
            </a:r>
            <a:r>
              <a:rPr lang="zh-CN" altLang="en-US" smtClean="0"/>
              <a:t>，二进制表示的十进制数为</a:t>
            </a:r>
            <a:r>
              <a:rPr lang="en-US" altLang="zh-CN" smtClean="0"/>
              <a:t>2288967,</a:t>
            </a:r>
            <a:r>
              <a:rPr lang="zh-CN" altLang="en-US" smtClean="0"/>
              <a:t>则实际表示的是</a:t>
            </a:r>
            <a:r>
              <a:rPr lang="en-US" altLang="zh-CN" smtClean="0"/>
              <a:t>2.288967.</a:t>
            </a:r>
            <a:endParaRPr lang="zh-CN" altLang="en-US" smtClean="0"/>
          </a:p>
        </p:txBody>
      </p:sp>
      <p:sp>
        <p:nvSpPr>
          <p:cNvPr id="655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fld id="{661849CA-AAB3-4061-A4A2-87FADC663126}" type="slidenum">
              <a:rPr lang="zh-CN" altLang="en-US" smtClean="0">
                <a:solidFill>
                  <a:srgbClr val="000000"/>
                </a:solidFill>
                <a:latin typeface="Calibri" pitchFamily="34" charset="0"/>
              </a:rPr>
              <a:pPr defTabSz="914400" eaLnBrk="1" hangingPunct="1"/>
              <a:t>9</a:t>
            </a:fld>
            <a:endParaRPr lang="zh-CN" altLang="en-US" smtClean="0">
              <a:solidFill>
                <a:srgbClr val="000000"/>
              </a:solidFill>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组合 8"/>
          <p:cNvGrpSpPr>
            <a:grpSpLocks/>
          </p:cNvGrpSpPr>
          <p:nvPr/>
        </p:nvGrpSpPr>
        <p:grpSpPr bwMode="auto">
          <a:xfrm>
            <a:off x="0" y="706438"/>
            <a:ext cx="9144000" cy="4875212"/>
            <a:chOff x="0" y="1395055"/>
            <a:chExt cx="9144000" cy="3762130"/>
          </a:xfrm>
        </p:grpSpPr>
        <p:pic>
          <p:nvPicPr>
            <p:cNvPr id="5" name="Picture 2" descr="D:\SLIDEtoME\TP模板\新建文件夹 (9)\bg2.jpg"/>
            <p:cNvPicPr>
              <a:picLocks noChangeAspect="1" noChangeArrowheads="1"/>
            </p:cNvPicPr>
            <p:nvPr/>
          </p:nvPicPr>
          <p:blipFill>
            <a:blip r:embed="rId2">
              <a:extLst>
                <a:ext uri="{28A0092B-C50C-407E-A947-70E740481C1C}">
                  <a14:useLocalDpi xmlns:a14="http://schemas.microsoft.com/office/drawing/2010/main" val="0"/>
                </a:ext>
              </a:extLst>
            </a:blip>
            <a:srcRect t="18394" b="35513"/>
            <a:stretch>
              <a:fillRect/>
            </a:stretch>
          </p:blipFill>
          <p:spPr bwMode="auto">
            <a:xfrm>
              <a:off x="0" y="1694062"/>
              <a:ext cx="9144000" cy="3164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0" y="1395055"/>
              <a:ext cx="9144000" cy="614975"/>
            </a:xfrm>
            <a:prstGeom prst="rect">
              <a:avLst/>
            </a:prstGeom>
            <a:solidFill>
              <a:schemeClr val="bg1">
                <a:alpha val="61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200" dirty="0"/>
            </a:p>
          </p:txBody>
        </p:sp>
        <p:sp>
          <p:nvSpPr>
            <p:cNvPr id="7" name="矩形 6"/>
            <p:cNvSpPr/>
            <p:nvPr/>
          </p:nvSpPr>
          <p:spPr>
            <a:xfrm>
              <a:off x="0" y="4542210"/>
              <a:ext cx="9144000" cy="614975"/>
            </a:xfrm>
            <a:prstGeom prst="rect">
              <a:avLst/>
            </a:prstGeom>
            <a:solidFill>
              <a:schemeClr val="bg1">
                <a:alpha val="61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200" dirty="0"/>
            </a:p>
          </p:txBody>
        </p:sp>
      </p:grpSp>
      <p:sp>
        <p:nvSpPr>
          <p:cNvPr id="2" name="Title 1"/>
          <p:cNvSpPr>
            <a:spLocks noGrp="1"/>
          </p:cNvSpPr>
          <p:nvPr>
            <p:ph type="ctrTitle"/>
          </p:nvPr>
        </p:nvSpPr>
        <p:spPr>
          <a:xfrm>
            <a:off x="2686050" y="2057401"/>
            <a:ext cx="6243638" cy="1247775"/>
          </a:xfrm>
        </p:spPr>
        <p:txBody>
          <a:bodyPr anchor="b">
            <a:normAutofit/>
          </a:bodyPr>
          <a:lstStyle>
            <a:lvl1pPr algn="ctr">
              <a:defRPr sz="2325" b="1">
                <a:solidFill>
                  <a:schemeClr val="bg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2686050" y="3459162"/>
            <a:ext cx="6243638" cy="437499"/>
          </a:xfrm>
        </p:spPr>
        <p:txBody>
          <a:bodyPr/>
          <a:lstStyle>
            <a:lvl1pPr marL="0" indent="0" algn="ctr">
              <a:buNone/>
              <a:defRPr sz="135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en-US" dirty="0"/>
          </a:p>
        </p:txBody>
      </p:sp>
      <p:sp>
        <p:nvSpPr>
          <p:cNvPr id="8" name="Date Placeholder 3"/>
          <p:cNvSpPr>
            <a:spLocks noGrp="1"/>
          </p:cNvSpPr>
          <p:nvPr>
            <p:ph type="dt" sz="half" idx="10"/>
          </p:nvPr>
        </p:nvSpPr>
        <p:spPr/>
        <p:txBody>
          <a:bodyPr/>
          <a:lstStyle>
            <a:lvl1pPr>
              <a:defRPr/>
            </a:lvl1pPr>
          </a:lstStyle>
          <a:p>
            <a:pPr>
              <a:defRPr/>
            </a:pPr>
            <a:fld id="{74909373-F473-44E6-BEB2-F40E03CF0B57}" type="datetime1">
              <a:rPr lang="zh-CN" altLang="en-US"/>
              <a:pPr>
                <a:defRPr/>
              </a:pPr>
              <a:t>2022/11/22</a:t>
            </a:fld>
            <a:endParaRPr lang="zh-CN" altLang="en-US"/>
          </a:p>
        </p:txBody>
      </p:sp>
      <p:sp>
        <p:nvSpPr>
          <p:cNvPr id="9" name="Footer Placeholder 4"/>
          <p:cNvSpPr>
            <a:spLocks noGrp="1"/>
          </p:cNvSpPr>
          <p:nvPr>
            <p:ph type="ftr" sz="quarter" idx="11"/>
          </p:nvPr>
        </p:nvSpPr>
        <p:spPr/>
        <p:txBody>
          <a:bodyPr/>
          <a:lstStyle>
            <a:lvl1pPr>
              <a:defRPr/>
            </a:lvl1pPr>
          </a:lstStyle>
          <a:p>
            <a:pPr>
              <a:defRPr/>
            </a:pPr>
            <a:endParaRPr lang="zh-CN" altLang="en-US"/>
          </a:p>
        </p:txBody>
      </p:sp>
      <p:sp>
        <p:nvSpPr>
          <p:cNvPr id="10" name="Slide Number Placeholder 5"/>
          <p:cNvSpPr>
            <a:spLocks noGrp="1"/>
          </p:cNvSpPr>
          <p:nvPr>
            <p:ph type="sldNum" sz="quarter" idx="12"/>
          </p:nvPr>
        </p:nvSpPr>
        <p:spPr/>
        <p:txBody>
          <a:bodyPr/>
          <a:lstStyle>
            <a:lvl1pPr>
              <a:defRPr/>
            </a:lvl1pPr>
          </a:lstStyle>
          <a:p>
            <a:pPr>
              <a:defRPr/>
            </a:pPr>
            <a:fld id="{49E0A866-B891-4908-B185-1B8EE6DB4C28}" type="slidenum">
              <a:rPr lang="zh-CN" altLang="en-US"/>
              <a:pPr>
                <a:defRPr/>
              </a:pPr>
              <a:t>‹#›</a:t>
            </a:fld>
            <a:endParaRPr lang="zh-CN" altLang="en-US"/>
          </a:p>
        </p:txBody>
      </p:sp>
    </p:spTree>
    <p:extLst>
      <p:ext uri="{BB962C8B-B14F-4D97-AF65-F5344CB8AC3E}">
        <p14:creationId xmlns:p14="http://schemas.microsoft.com/office/powerpoint/2010/main" val="552058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内容">
    <p:spTree>
      <p:nvGrpSpPr>
        <p:cNvPr id="1" name=""/>
        <p:cNvGrpSpPr/>
        <p:nvPr/>
      </p:nvGrpSpPr>
      <p:grpSpPr>
        <a:xfrm>
          <a:off x="0" y="0"/>
          <a:ext cx="0" cy="0"/>
          <a:chOff x="0" y="0"/>
          <a:chExt cx="0" cy="0"/>
        </a:xfrm>
      </p:grpSpPr>
      <p:sp>
        <p:nvSpPr>
          <p:cNvPr id="9" name="内容占位符 7"/>
          <p:cNvSpPr>
            <a:spLocks noGrp="1"/>
          </p:cNvSpPr>
          <p:nvPr>
            <p:ph sz="quarter" idx="13"/>
          </p:nvPr>
        </p:nvSpPr>
        <p:spPr>
          <a:xfrm>
            <a:off x="628651" y="381001"/>
            <a:ext cx="7886701" cy="5783266"/>
          </a:xfrm>
        </p:spPr>
        <p:txBody>
          <a:bodyPr/>
          <a:lstStyle>
            <a:lvl1pPr>
              <a:defRPr sz="1800"/>
            </a:lvl1pPr>
            <a:lvl2pPr>
              <a:defRPr sz="1500"/>
            </a:lvl2pPr>
            <a:lvl3pPr>
              <a:defRPr sz="1350"/>
            </a:lvl3pPr>
            <a:lvl4pPr>
              <a:defRPr sz="1350"/>
            </a:lvl4pPr>
            <a:lvl5pPr>
              <a:defRPr sz="135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4"/>
          </p:nvPr>
        </p:nvSpPr>
        <p:spPr/>
        <p:txBody>
          <a:bodyPr/>
          <a:lstStyle>
            <a:lvl1pPr>
              <a:defRPr/>
            </a:lvl1pPr>
          </a:lstStyle>
          <a:p>
            <a:pPr>
              <a:defRPr/>
            </a:pPr>
            <a:fld id="{4DDC2E99-7258-4EDB-81C4-C36DAFB56DBE}" type="datetime1">
              <a:rPr lang="zh-CN" altLang="en-US"/>
              <a:pPr>
                <a:defRPr/>
              </a:pPr>
              <a:t>2022/11/22</a:t>
            </a:fld>
            <a:endParaRPr lang="zh-CN" altLang="en-US"/>
          </a:p>
        </p:txBody>
      </p:sp>
      <p:sp>
        <p:nvSpPr>
          <p:cNvPr id="4" name="页脚占位符 3"/>
          <p:cNvSpPr>
            <a:spLocks noGrp="1"/>
          </p:cNvSpPr>
          <p:nvPr>
            <p:ph type="ftr" sz="quarter" idx="15"/>
          </p:nvPr>
        </p:nvSpPr>
        <p:spPr/>
        <p:txBody>
          <a:bodyPr/>
          <a:lstStyle>
            <a:lvl1pPr>
              <a:defRPr/>
            </a:lvl1pPr>
          </a:lstStyle>
          <a:p>
            <a:pPr>
              <a:defRPr/>
            </a:pPr>
            <a:endParaRPr lang="zh-CN" altLang="en-US"/>
          </a:p>
        </p:txBody>
      </p:sp>
      <p:sp>
        <p:nvSpPr>
          <p:cNvPr id="5" name="灯片编号占位符 4"/>
          <p:cNvSpPr>
            <a:spLocks noGrp="1"/>
          </p:cNvSpPr>
          <p:nvPr>
            <p:ph type="sldNum" sz="quarter" idx="16"/>
          </p:nvPr>
        </p:nvSpPr>
        <p:spPr/>
        <p:txBody>
          <a:bodyPr/>
          <a:lstStyle>
            <a:lvl1pPr>
              <a:defRPr/>
            </a:lvl1pPr>
          </a:lstStyle>
          <a:p>
            <a:pPr>
              <a:defRPr/>
            </a:pPr>
            <a:fld id="{78B653E7-E8F7-4B3C-8E59-2FA300CEF51C}" type="slidenum">
              <a:rPr lang="zh-CN" altLang="en-US"/>
              <a:pPr>
                <a:defRPr/>
              </a:pPr>
              <a:t>‹#›</a:t>
            </a:fld>
            <a:endParaRPr lang="zh-CN" altLang="en-US"/>
          </a:p>
        </p:txBody>
      </p:sp>
    </p:spTree>
    <p:extLst>
      <p:ext uri="{BB962C8B-B14F-4D97-AF65-F5344CB8AC3E}">
        <p14:creationId xmlns:p14="http://schemas.microsoft.com/office/powerpoint/2010/main" val="979147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914BCBD5-4F11-4C49-97CF-8B8ACCA713D8}" type="datetime1">
              <a:rPr lang="zh-CN" altLang="en-US"/>
              <a:pPr>
                <a:defRPr/>
              </a:pPr>
              <a:t>2022/11/22</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FD91ED6D-0A83-454C-B682-365E12FAFFBC}" type="slidenum">
              <a:rPr lang="zh-CN" altLang="en-US"/>
              <a:pPr>
                <a:defRPr/>
              </a:pPr>
              <a:t>‹#›</a:t>
            </a:fld>
            <a:endParaRPr lang="zh-CN" altLang="en-US"/>
          </a:p>
        </p:txBody>
      </p:sp>
    </p:spTree>
    <p:extLst>
      <p:ext uri="{BB962C8B-B14F-4D97-AF65-F5344CB8AC3E}">
        <p14:creationId xmlns:p14="http://schemas.microsoft.com/office/powerpoint/2010/main" val="1395331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cxnSp>
        <p:nvCxnSpPr>
          <p:cNvPr id="4" name="直接连接符 3"/>
          <p:cNvCxnSpPr/>
          <p:nvPr/>
        </p:nvCxnSpPr>
        <p:spPr>
          <a:xfrm>
            <a:off x="495300" y="0"/>
            <a:ext cx="0" cy="6858000"/>
          </a:xfrm>
          <a:prstGeom prst="line">
            <a:avLst/>
          </a:prstGeom>
          <a:ln w="63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0" y="3848100"/>
            <a:ext cx="9144000" cy="0"/>
          </a:xfrm>
          <a:prstGeom prst="line">
            <a:avLst/>
          </a:prstGeom>
          <a:ln w="63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0" y="2711450"/>
            <a:ext cx="1628775" cy="1536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zh-CN" altLang="en-US" sz="4500" dirty="0">
              <a:solidFill>
                <a:srgbClr val="FCFCFC"/>
              </a:solidFill>
              <a:latin typeface="Gungsuh" panose="02030600000101010101" pitchFamily="18" charset="-127"/>
            </a:endParaRPr>
          </a:p>
        </p:txBody>
      </p:sp>
      <p:sp>
        <p:nvSpPr>
          <p:cNvPr id="2" name="Title 1"/>
          <p:cNvSpPr>
            <a:spLocks noGrp="1"/>
          </p:cNvSpPr>
          <p:nvPr>
            <p:ph type="title"/>
          </p:nvPr>
        </p:nvSpPr>
        <p:spPr>
          <a:xfrm>
            <a:off x="1752600" y="2914650"/>
            <a:ext cx="7171134" cy="933450"/>
          </a:xfrm>
        </p:spPr>
        <p:txBody>
          <a:bodyPr>
            <a:normAutofit/>
          </a:bodyPr>
          <a:lstStyle>
            <a:lvl1pPr algn="ctr">
              <a:defRPr sz="2400">
                <a:solidFill>
                  <a:schemeClr val="accent1">
                    <a:lumMod val="75000"/>
                  </a:schemeClr>
                </a:solidFill>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1752600" y="3857626"/>
            <a:ext cx="7171134" cy="381000"/>
          </a:xfrm>
        </p:spPr>
        <p:txBody>
          <a:bodyPr anchor="ctr"/>
          <a:lstStyle>
            <a:lvl1pPr marL="0" indent="0" algn="ctr">
              <a:buNone/>
              <a:defRPr sz="1350">
                <a:solidFill>
                  <a:schemeClr val="accent1">
                    <a:lumMod val="60000"/>
                    <a:lumOff val="4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a:t>
            </a:r>
          </a:p>
        </p:txBody>
      </p:sp>
      <p:sp>
        <p:nvSpPr>
          <p:cNvPr id="7" name="Date Placeholder 3"/>
          <p:cNvSpPr>
            <a:spLocks noGrp="1"/>
          </p:cNvSpPr>
          <p:nvPr>
            <p:ph type="dt" sz="half" idx="10"/>
          </p:nvPr>
        </p:nvSpPr>
        <p:spPr/>
        <p:txBody>
          <a:bodyPr/>
          <a:lstStyle>
            <a:lvl1pPr>
              <a:defRPr/>
            </a:lvl1pPr>
          </a:lstStyle>
          <a:p>
            <a:pPr>
              <a:defRPr/>
            </a:pPr>
            <a:fld id="{05CC277C-3E09-4E5E-A95B-918D9F130557}" type="datetime1">
              <a:rPr lang="zh-CN" altLang="en-US"/>
              <a:pPr>
                <a:defRPr/>
              </a:pPr>
              <a:t>2022/11/22</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C25E1CB5-9F21-441C-84BF-AEC892EB1DA3}" type="slidenum">
              <a:rPr lang="zh-CN" altLang="en-US"/>
              <a:pPr>
                <a:defRPr/>
              </a:pPr>
              <a:t>‹#›</a:t>
            </a:fld>
            <a:endParaRPr lang="zh-CN" altLang="en-US"/>
          </a:p>
        </p:txBody>
      </p:sp>
    </p:spTree>
    <p:extLst>
      <p:ext uri="{BB962C8B-B14F-4D97-AF65-F5344CB8AC3E}">
        <p14:creationId xmlns:p14="http://schemas.microsoft.com/office/powerpoint/2010/main" val="3607888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33500"/>
            <a:ext cx="3886200" cy="476726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4629150" y="1333500"/>
            <a:ext cx="3886200" cy="476726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46C459AF-5DF0-4C1C-8A33-8AC3A7AB30C8}" type="datetime1">
              <a:rPr lang="zh-CN" altLang="en-US"/>
              <a:pPr>
                <a:defRPr/>
              </a:pPr>
              <a:t>2022/11/22</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B796A027-C198-4C21-A01F-939CE5CC1A85}" type="slidenum">
              <a:rPr lang="zh-CN" altLang="en-US"/>
              <a:pPr>
                <a:defRPr/>
              </a:pPr>
              <a:t>‹#›</a:t>
            </a:fld>
            <a:endParaRPr lang="zh-CN" altLang="en-US"/>
          </a:p>
        </p:txBody>
      </p:sp>
    </p:spTree>
    <p:extLst>
      <p:ext uri="{BB962C8B-B14F-4D97-AF65-F5344CB8AC3E}">
        <p14:creationId xmlns:p14="http://schemas.microsoft.com/office/powerpoint/2010/main" val="1472756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8650" y="188914"/>
            <a:ext cx="7886700" cy="72548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300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2266951"/>
            <a:ext cx="3868340" cy="392271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Text Placeholder 4"/>
          <p:cNvSpPr>
            <a:spLocks noGrp="1"/>
          </p:cNvSpPr>
          <p:nvPr>
            <p:ph type="body" sz="quarter" idx="3"/>
          </p:nvPr>
        </p:nvSpPr>
        <p:spPr>
          <a:xfrm>
            <a:off x="4629150" y="1300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2266951"/>
            <a:ext cx="3887391" cy="39227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6BDDD836-0032-4176-8717-6A2AD4682D99}" type="datetime1">
              <a:rPr lang="zh-CN" altLang="en-US"/>
              <a:pPr>
                <a:defRPr/>
              </a:pPr>
              <a:t>2022/11/22</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3B299CE6-8336-4D36-8D8B-79E0BB1DED2E}" type="slidenum">
              <a:rPr lang="zh-CN" altLang="en-US"/>
              <a:pPr>
                <a:defRPr/>
              </a:pPr>
              <a:t>‹#›</a:t>
            </a:fld>
            <a:endParaRPr lang="zh-CN" altLang="en-US"/>
          </a:p>
        </p:txBody>
      </p:sp>
    </p:spTree>
    <p:extLst>
      <p:ext uri="{BB962C8B-B14F-4D97-AF65-F5344CB8AC3E}">
        <p14:creationId xmlns:p14="http://schemas.microsoft.com/office/powerpoint/2010/main" val="564884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空心弧 2"/>
          <p:cNvSpPr/>
          <p:nvPr/>
        </p:nvSpPr>
        <p:spPr bwMode="auto">
          <a:xfrm rot="7086271">
            <a:off x="5123656" y="3105944"/>
            <a:ext cx="1482725" cy="1112838"/>
          </a:xfrm>
          <a:prstGeom prst="blockArc">
            <a:avLst>
              <a:gd name="adj1" fmla="val 5502533"/>
              <a:gd name="adj2" fmla="val 1980318"/>
              <a:gd name="adj3" fmla="val 1053"/>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solidFill>
                <a:schemeClr val="tx1"/>
              </a:solidFill>
            </a:endParaRPr>
          </a:p>
        </p:txBody>
      </p:sp>
      <p:sp>
        <p:nvSpPr>
          <p:cNvPr id="2" name="Title 1"/>
          <p:cNvSpPr>
            <a:spLocks noGrp="1"/>
          </p:cNvSpPr>
          <p:nvPr>
            <p:ph type="title"/>
          </p:nvPr>
        </p:nvSpPr>
        <p:spPr>
          <a:xfrm>
            <a:off x="3500438" y="3271819"/>
            <a:ext cx="2657475" cy="781378"/>
          </a:xfrm>
        </p:spPr>
        <p:txBody>
          <a:bodyPr>
            <a:noAutofit/>
          </a:bodyPr>
          <a:lstStyle>
            <a:lvl1pPr algn="ctr">
              <a:defRPr sz="4500">
                <a:solidFill>
                  <a:schemeClr val="accent1"/>
                </a:solidFill>
              </a:defRPr>
            </a:lvl1pPr>
          </a:lstStyle>
          <a:p>
            <a:r>
              <a:rPr lang="zh-CN" altLang="en-US" smtClean="0"/>
              <a:t>单击此处编辑母版标题样式</a:t>
            </a:r>
            <a:endParaRPr lang="en-US" dirty="0"/>
          </a:p>
        </p:txBody>
      </p:sp>
      <p:sp>
        <p:nvSpPr>
          <p:cNvPr id="4" name="Date Placeholder 2"/>
          <p:cNvSpPr>
            <a:spLocks noGrp="1"/>
          </p:cNvSpPr>
          <p:nvPr>
            <p:ph type="dt" sz="half" idx="10"/>
          </p:nvPr>
        </p:nvSpPr>
        <p:spPr/>
        <p:txBody>
          <a:bodyPr/>
          <a:lstStyle>
            <a:lvl1pPr>
              <a:defRPr/>
            </a:lvl1pPr>
          </a:lstStyle>
          <a:p>
            <a:pPr>
              <a:defRPr/>
            </a:pPr>
            <a:fld id="{2D28EDF7-9C4B-45E3-BAE9-93B2ABA4F21D}" type="datetime1">
              <a:rPr lang="zh-CN" altLang="en-US"/>
              <a:pPr>
                <a:defRPr/>
              </a:pPr>
              <a:t>2022/11/22</a:t>
            </a:fld>
            <a:endParaRPr lang="zh-CN" altLang="en-US"/>
          </a:p>
        </p:txBody>
      </p:sp>
      <p:sp>
        <p:nvSpPr>
          <p:cNvPr id="5" name="Footer Placeholder 3"/>
          <p:cNvSpPr>
            <a:spLocks noGrp="1"/>
          </p:cNvSpPr>
          <p:nvPr>
            <p:ph type="ftr" sz="quarter" idx="11"/>
          </p:nvPr>
        </p:nvSpPr>
        <p:spPr/>
        <p:txBody>
          <a:bodyPr/>
          <a:lstStyle>
            <a:lvl1pPr>
              <a:defRPr/>
            </a:lvl1pPr>
          </a:lstStyle>
          <a:p>
            <a:pPr>
              <a:defRPr/>
            </a:pPr>
            <a:endParaRPr lang="zh-CN" altLang="en-US"/>
          </a:p>
        </p:txBody>
      </p:sp>
      <p:sp>
        <p:nvSpPr>
          <p:cNvPr id="6" name="Slide Number Placeholder 4"/>
          <p:cNvSpPr>
            <a:spLocks noGrp="1"/>
          </p:cNvSpPr>
          <p:nvPr>
            <p:ph type="sldNum" sz="quarter" idx="12"/>
          </p:nvPr>
        </p:nvSpPr>
        <p:spPr/>
        <p:txBody>
          <a:bodyPr/>
          <a:lstStyle>
            <a:lvl1pPr>
              <a:defRPr/>
            </a:lvl1pPr>
          </a:lstStyle>
          <a:p>
            <a:pPr>
              <a:defRPr/>
            </a:pPr>
            <a:fld id="{83A78FD3-9C6D-4E10-A335-67F0906D7A30}" type="slidenum">
              <a:rPr lang="zh-CN" altLang="en-US"/>
              <a:pPr>
                <a:defRPr/>
              </a:pPr>
              <a:t>‹#›</a:t>
            </a:fld>
            <a:endParaRPr lang="zh-CN" altLang="en-US"/>
          </a:p>
        </p:txBody>
      </p:sp>
    </p:spTree>
    <p:extLst>
      <p:ext uri="{BB962C8B-B14F-4D97-AF65-F5344CB8AC3E}">
        <p14:creationId xmlns:p14="http://schemas.microsoft.com/office/powerpoint/2010/main" val="97921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36509EB1-609C-41F7-A934-CCC5608C7D80}" type="datetime1">
              <a:rPr lang="zh-CN" altLang="en-US"/>
              <a:pPr>
                <a:defRPr/>
              </a:pPr>
              <a:t>2022/11/22</a:t>
            </a:fld>
            <a:endParaRPr lang="zh-CN" altLang="en-US"/>
          </a:p>
        </p:txBody>
      </p:sp>
      <p:sp>
        <p:nvSpPr>
          <p:cNvPr id="3" name="Footer Placeholder 2"/>
          <p:cNvSpPr>
            <a:spLocks noGrp="1"/>
          </p:cNvSpPr>
          <p:nvPr>
            <p:ph type="ftr" sz="quarter" idx="11"/>
          </p:nvPr>
        </p:nvSpPr>
        <p:spPr/>
        <p:txBody>
          <a:bodyPr/>
          <a:lstStyle>
            <a:lvl1pPr>
              <a:defRPr/>
            </a:lvl1pPr>
          </a:lstStyle>
          <a:p>
            <a:pPr>
              <a:defRPr/>
            </a:pPr>
            <a:endParaRPr lang="zh-CN" altLang="en-US"/>
          </a:p>
        </p:txBody>
      </p:sp>
      <p:sp>
        <p:nvSpPr>
          <p:cNvPr id="4" name="Slide Number Placeholder 3"/>
          <p:cNvSpPr>
            <a:spLocks noGrp="1"/>
          </p:cNvSpPr>
          <p:nvPr>
            <p:ph type="sldNum" sz="quarter" idx="12"/>
          </p:nvPr>
        </p:nvSpPr>
        <p:spPr/>
        <p:txBody>
          <a:bodyPr/>
          <a:lstStyle>
            <a:lvl1pPr>
              <a:defRPr/>
            </a:lvl1pPr>
          </a:lstStyle>
          <a:p>
            <a:pPr>
              <a:defRPr/>
            </a:pPr>
            <a:fld id="{AEA980A2-3C7F-4785-BBA8-4EA750E261E3}" type="slidenum">
              <a:rPr lang="zh-CN" altLang="en-US"/>
              <a:pPr>
                <a:defRPr/>
              </a:pPr>
              <a:t>‹#›</a:t>
            </a:fld>
            <a:endParaRPr lang="zh-CN" altLang="en-US"/>
          </a:p>
        </p:txBody>
      </p:sp>
    </p:spTree>
    <p:extLst>
      <p:ext uri="{BB962C8B-B14F-4D97-AF65-F5344CB8AC3E}">
        <p14:creationId xmlns:p14="http://schemas.microsoft.com/office/powerpoint/2010/main" val="1832446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043583" y="1143000"/>
            <a:ext cx="7056834" cy="685800"/>
          </a:xfrm>
        </p:spPr>
        <p:txBody>
          <a:bodyPr>
            <a:normAutofit/>
          </a:bodyPr>
          <a:lstStyle>
            <a:lvl1pPr algn="ctr">
              <a:defRPr sz="2100" b="1">
                <a:solidFill>
                  <a:schemeClr val="accent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74634" y="1954211"/>
            <a:ext cx="3182257" cy="4276725"/>
          </a:xfrm>
          <a:solidFill>
            <a:srgbClr val="EEEEEE"/>
          </a:solidFill>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4704241" y="1954212"/>
            <a:ext cx="3227189" cy="4276725"/>
          </a:xfrm>
        </p:spPr>
        <p:txBody>
          <a:bodyPr/>
          <a:lstStyle>
            <a:lvl1pPr marL="0" indent="0">
              <a:buNone/>
              <a:defRPr sz="1350">
                <a:latin typeface="黑体" panose="02010609060101010101" pitchFamily="49" charset="-122"/>
                <a:ea typeface="黑体" panose="02010609060101010101" pitchFamily="49"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BB4A3F3D-2CD5-44F1-B7F5-48F02B3ED23B}" type="datetime1">
              <a:rPr lang="zh-CN" altLang="en-US"/>
              <a:pPr>
                <a:defRPr/>
              </a:pPr>
              <a:t>2022/11/22</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B8C6B867-06A3-4576-BBB2-56CDD6C4CE45}" type="slidenum">
              <a:rPr lang="zh-CN" altLang="en-US"/>
              <a:pPr>
                <a:defRPr/>
              </a:pPr>
              <a:t>‹#›</a:t>
            </a:fld>
            <a:endParaRPr lang="zh-CN" altLang="en-US"/>
          </a:p>
        </p:txBody>
      </p:sp>
    </p:spTree>
    <p:extLst>
      <p:ext uri="{BB962C8B-B14F-4D97-AF65-F5344CB8AC3E}">
        <p14:creationId xmlns:p14="http://schemas.microsoft.com/office/powerpoint/2010/main" val="4194943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15237" y="365125"/>
            <a:ext cx="900113" cy="5811838"/>
          </a:xfrm>
        </p:spPr>
        <p:txBody>
          <a:bodyPr vert="eaVert"/>
          <a:lstStyle>
            <a:lvl1pPr>
              <a:defRPr>
                <a:solidFill>
                  <a:schemeClr val="accent1"/>
                </a:solidFil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6872288"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D7D96456-FF38-4018-A755-18A1BDAE4D3F}" type="datetime1">
              <a:rPr lang="zh-CN" altLang="en-US"/>
              <a:pPr>
                <a:defRPr/>
              </a:pPr>
              <a:t>2022/11/22</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E771D508-3D37-4A9E-8836-055022C11668}" type="slidenum">
              <a:rPr lang="zh-CN" altLang="en-US"/>
              <a:pPr>
                <a:defRPr/>
              </a:pPr>
              <a:t>‹#›</a:t>
            </a:fld>
            <a:endParaRPr lang="zh-CN" altLang="en-US"/>
          </a:p>
        </p:txBody>
      </p:sp>
    </p:spTree>
    <p:extLst>
      <p:ext uri="{BB962C8B-B14F-4D97-AF65-F5344CB8AC3E}">
        <p14:creationId xmlns:p14="http://schemas.microsoft.com/office/powerpoint/2010/main" val="739244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3" descr="D:\SLIDEtoME\TP模板\新建文件夹 (9)\bg3.jpg"/>
          <p:cNvPicPr>
            <a:picLocks noChangeAspect="1" noChangeArrowheads="1"/>
          </p:cNvPicPr>
          <p:nvPr/>
        </p:nvPicPr>
        <p:blipFill>
          <a:blip r:embed="rId15">
            <a:extLst>
              <a:ext uri="{28A0092B-C50C-407E-A947-70E740481C1C}">
                <a14:useLocalDpi xmlns:a14="http://schemas.microsoft.com/office/drawing/2010/main" val="0"/>
              </a:ext>
            </a:extLst>
          </a:blip>
          <a:srcRect t="2" b="4099"/>
          <a:stretch>
            <a:fillRect/>
          </a:stretch>
        </p:blipFill>
        <p:spPr bwMode="auto">
          <a:xfrm>
            <a:off x="0" y="0"/>
            <a:ext cx="914400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itle Placeholder 1"/>
          <p:cNvSpPr>
            <a:spLocks noGrp="1"/>
          </p:cNvSpPr>
          <p:nvPr>
            <p:ph type="title"/>
            <p:custDataLst>
              <p:tags r:id="rId12"/>
            </p:custDataLst>
          </p:nvPr>
        </p:nvSpPr>
        <p:spPr bwMode="auto">
          <a:xfrm>
            <a:off x="628650" y="149225"/>
            <a:ext cx="78867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100" name="Text Placeholder 2"/>
          <p:cNvSpPr>
            <a:spLocks noGrp="1"/>
          </p:cNvSpPr>
          <p:nvPr>
            <p:ph type="body" idx="1"/>
            <p:custDataLst>
              <p:tags r:id="rId13"/>
            </p:custDataLst>
          </p:nvPr>
        </p:nvSpPr>
        <p:spPr bwMode="auto">
          <a:xfrm>
            <a:off x="628650" y="1195388"/>
            <a:ext cx="7886700"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fontAlgn="auto">
              <a:spcBef>
                <a:spcPts val="0"/>
              </a:spcBef>
              <a:spcAft>
                <a:spcPts val="0"/>
              </a:spcAft>
              <a:defRPr sz="900">
                <a:solidFill>
                  <a:schemeClr val="tx1">
                    <a:tint val="75000"/>
                  </a:schemeClr>
                </a:solidFill>
                <a:latin typeface="+mn-lt"/>
                <a:ea typeface="+mn-ea"/>
              </a:defRPr>
            </a:lvl1pPr>
          </a:lstStyle>
          <a:p>
            <a:pPr>
              <a:defRPr/>
            </a:pPr>
            <a:fld id="{6809329D-3420-47F7-BC29-07E0C0E0D2B0}" type="datetime1">
              <a:rPr lang="zh-CN" altLang="en-US"/>
              <a:pPr>
                <a:defRPr/>
              </a:pPr>
              <a:t>2022/11/22</a:t>
            </a:fld>
            <a:endParaRPr lang="zh-CN" alt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fontAlgn="auto">
              <a:spcBef>
                <a:spcPts val="0"/>
              </a:spcBef>
              <a:spcAft>
                <a:spcPts val="0"/>
              </a:spcAft>
              <a:defRPr sz="900">
                <a:solidFill>
                  <a:schemeClr val="tx1">
                    <a:tint val="75000"/>
                  </a:schemeClr>
                </a:solidFill>
                <a:latin typeface="+mn-lt"/>
                <a:ea typeface="+mn-ea"/>
              </a:defRPr>
            </a:lvl1pPr>
          </a:lstStyle>
          <a:p>
            <a:pPr>
              <a:defRPr/>
            </a:pPr>
            <a:endParaRPr lang="zh-CN" alt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ea typeface="+mn-ea"/>
              </a:defRPr>
            </a:lvl1pPr>
          </a:lstStyle>
          <a:p>
            <a:pPr>
              <a:defRPr/>
            </a:pPr>
            <a:fld id="{2B107AF5-4EED-47D1-9066-7C3537700CA1}" type="slidenum">
              <a:rPr lang="zh-CN" altLang="en-US"/>
              <a:pPr>
                <a:defRPr/>
              </a:pPr>
              <a:t>‹#›</a:t>
            </a:fld>
            <a:endParaRPr lang="zh-CN" altLang="en-US"/>
          </a:p>
        </p:txBody>
      </p:sp>
      <p:sp>
        <p:nvSpPr>
          <p:cNvPr id="8"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Tree>
  </p:cSld>
  <p:clrMap bg1="lt1" tx1="dk1" bg2="lt2" tx2="dk2" accent1="accent1" accent2="accent2" accent3="accent3" accent4="accent4" accent5="accent5" accent6="accent6" hlink="hlink" folHlink="folHlink"/>
  <p:sldLayoutIdLst>
    <p:sldLayoutId id="2147484056" r:id="rId1"/>
    <p:sldLayoutId id="2147484052" r:id="rId2"/>
    <p:sldLayoutId id="2147484057" r:id="rId3"/>
    <p:sldLayoutId id="2147484053" r:id="rId4"/>
    <p:sldLayoutId id="2147484054" r:id="rId5"/>
    <p:sldLayoutId id="2147484058" r:id="rId6"/>
    <p:sldLayoutId id="2147484059" r:id="rId7"/>
    <p:sldLayoutId id="2147484055" r:id="rId8"/>
    <p:sldLayoutId id="2147484060" r:id="rId9"/>
    <p:sldLayoutId id="2147484061" r:id="rId10"/>
  </p:sldLayoutIdLst>
  <p:hf sldNum="0" hdr="0" ftr="0" dt="0"/>
  <p:txStyles>
    <p:titleStyle>
      <a:lvl1pPr algn="l" defTabSz="685800" rtl="0" eaLnBrk="0" fontAlgn="base" hangingPunct="0">
        <a:lnSpc>
          <a:spcPct val="90000"/>
        </a:lnSpc>
        <a:spcBef>
          <a:spcPct val="0"/>
        </a:spcBef>
        <a:spcAft>
          <a:spcPct val="0"/>
        </a:spcAft>
        <a:defRPr sz="2100" kern="1200">
          <a:solidFill>
            <a:schemeClr val="bg1"/>
          </a:solidFill>
          <a:latin typeface="黑体" panose="02010609060101010101" pitchFamily="49" charset="-122"/>
          <a:ea typeface="黑体" panose="02010609060101010101" pitchFamily="49" charset="-122"/>
          <a:cs typeface="+mj-cs"/>
        </a:defRPr>
      </a:lvl1pPr>
      <a:lvl2pPr algn="l" defTabSz="685800" rtl="0" eaLnBrk="0" fontAlgn="base" hangingPunct="0">
        <a:lnSpc>
          <a:spcPct val="90000"/>
        </a:lnSpc>
        <a:spcBef>
          <a:spcPct val="0"/>
        </a:spcBef>
        <a:spcAft>
          <a:spcPct val="0"/>
        </a:spcAft>
        <a:defRPr sz="2100">
          <a:solidFill>
            <a:schemeClr val="bg1"/>
          </a:solidFill>
          <a:latin typeface="黑体" pitchFamily="49" charset="-122"/>
          <a:ea typeface="黑体" pitchFamily="49" charset="-122"/>
        </a:defRPr>
      </a:lvl2pPr>
      <a:lvl3pPr algn="l" defTabSz="685800" rtl="0" eaLnBrk="0" fontAlgn="base" hangingPunct="0">
        <a:lnSpc>
          <a:spcPct val="90000"/>
        </a:lnSpc>
        <a:spcBef>
          <a:spcPct val="0"/>
        </a:spcBef>
        <a:spcAft>
          <a:spcPct val="0"/>
        </a:spcAft>
        <a:defRPr sz="2100">
          <a:solidFill>
            <a:schemeClr val="bg1"/>
          </a:solidFill>
          <a:latin typeface="黑体" pitchFamily="49" charset="-122"/>
          <a:ea typeface="黑体" pitchFamily="49" charset="-122"/>
        </a:defRPr>
      </a:lvl3pPr>
      <a:lvl4pPr algn="l" defTabSz="685800" rtl="0" eaLnBrk="0" fontAlgn="base" hangingPunct="0">
        <a:lnSpc>
          <a:spcPct val="90000"/>
        </a:lnSpc>
        <a:spcBef>
          <a:spcPct val="0"/>
        </a:spcBef>
        <a:spcAft>
          <a:spcPct val="0"/>
        </a:spcAft>
        <a:defRPr sz="2100">
          <a:solidFill>
            <a:schemeClr val="bg1"/>
          </a:solidFill>
          <a:latin typeface="黑体" pitchFamily="49" charset="-122"/>
          <a:ea typeface="黑体" pitchFamily="49" charset="-122"/>
        </a:defRPr>
      </a:lvl4pPr>
      <a:lvl5pPr algn="l" defTabSz="685800" rtl="0" eaLnBrk="0" fontAlgn="base" hangingPunct="0">
        <a:lnSpc>
          <a:spcPct val="90000"/>
        </a:lnSpc>
        <a:spcBef>
          <a:spcPct val="0"/>
        </a:spcBef>
        <a:spcAft>
          <a:spcPct val="0"/>
        </a:spcAft>
        <a:defRPr sz="2100">
          <a:solidFill>
            <a:schemeClr val="bg1"/>
          </a:solidFill>
          <a:latin typeface="黑体" pitchFamily="49" charset="-122"/>
          <a:ea typeface="黑体" pitchFamily="49" charset="-122"/>
        </a:defRPr>
      </a:lvl5pPr>
      <a:lvl6pPr marL="457200" algn="l" defTabSz="685800" rtl="0" fontAlgn="base">
        <a:lnSpc>
          <a:spcPct val="90000"/>
        </a:lnSpc>
        <a:spcBef>
          <a:spcPct val="0"/>
        </a:spcBef>
        <a:spcAft>
          <a:spcPct val="0"/>
        </a:spcAft>
        <a:defRPr sz="2100">
          <a:solidFill>
            <a:schemeClr val="bg1"/>
          </a:solidFill>
          <a:latin typeface="黑体" pitchFamily="49" charset="-122"/>
          <a:ea typeface="黑体" pitchFamily="49" charset="-122"/>
        </a:defRPr>
      </a:lvl6pPr>
      <a:lvl7pPr marL="914400" algn="l" defTabSz="685800" rtl="0" fontAlgn="base">
        <a:lnSpc>
          <a:spcPct val="90000"/>
        </a:lnSpc>
        <a:spcBef>
          <a:spcPct val="0"/>
        </a:spcBef>
        <a:spcAft>
          <a:spcPct val="0"/>
        </a:spcAft>
        <a:defRPr sz="2100">
          <a:solidFill>
            <a:schemeClr val="bg1"/>
          </a:solidFill>
          <a:latin typeface="黑体" pitchFamily="49" charset="-122"/>
          <a:ea typeface="黑体" pitchFamily="49" charset="-122"/>
        </a:defRPr>
      </a:lvl7pPr>
      <a:lvl8pPr marL="1371600" algn="l" defTabSz="685800" rtl="0" fontAlgn="base">
        <a:lnSpc>
          <a:spcPct val="90000"/>
        </a:lnSpc>
        <a:spcBef>
          <a:spcPct val="0"/>
        </a:spcBef>
        <a:spcAft>
          <a:spcPct val="0"/>
        </a:spcAft>
        <a:defRPr sz="2100">
          <a:solidFill>
            <a:schemeClr val="bg1"/>
          </a:solidFill>
          <a:latin typeface="黑体" pitchFamily="49" charset="-122"/>
          <a:ea typeface="黑体" pitchFamily="49" charset="-122"/>
        </a:defRPr>
      </a:lvl8pPr>
      <a:lvl9pPr marL="1828800" algn="l" defTabSz="685800" rtl="0" fontAlgn="base">
        <a:lnSpc>
          <a:spcPct val="90000"/>
        </a:lnSpc>
        <a:spcBef>
          <a:spcPct val="0"/>
        </a:spcBef>
        <a:spcAft>
          <a:spcPct val="0"/>
        </a:spcAft>
        <a:defRPr sz="2100">
          <a:solidFill>
            <a:schemeClr val="bg1"/>
          </a:solidFill>
          <a:latin typeface="黑体" pitchFamily="49" charset="-122"/>
          <a:ea typeface="黑体" pitchFamily="49" charset="-122"/>
        </a:defRPr>
      </a:lvl9pPr>
    </p:titleStyle>
    <p:bodyStyle>
      <a:lvl1pPr marL="171450" indent="-171450" algn="l" defTabSz="685800" rtl="0" eaLnBrk="0" fontAlgn="base" hangingPunct="0">
        <a:lnSpc>
          <a:spcPct val="90000"/>
        </a:lnSpc>
        <a:spcBef>
          <a:spcPts val="750"/>
        </a:spcBef>
        <a:spcAft>
          <a:spcPct val="0"/>
        </a:spcAft>
        <a:buClr>
          <a:schemeClr val="accent1"/>
        </a:buClr>
        <a:buSzPct val="75000"/>
        <a:buFont typeface="Wingdings" pitchFamily="2" charset="2"/>
        <a:buChar char=""/>
        <a:defRPr kern="1200">
          <a:solidFill>
            <a:schemeClr val="accent1"/>
          </a:solidFill>
          <a:latin typeface="黑体" panose="02010609060101010101" pitchFamily="49" charset="-122"/>
          <a:ea typeface="黑体" panose="02010609060101010101" pitchFamily="49" charset="-122"/>
          <a:cs typeface="+mn-cs"/>
        </a:defRPr>
      </a:lvl1pPr>
      <a:lvl2pPr marL="514350" indent="-171450" algn="l" defTabSz="685800" rtl="0" eaLnBrk="0" fontAlgn="base" hangingPunct="0">
        <a:lnSpc>
          <a:spcPct val="90000"/>
        </a:lnSpc>
        <a:spcBef>
          <a:spcPts val="375"/>
        </a:spcBef>
        <a:spcAft>
          <a:spcPct val="0"/>
        </a:spcAft>
        <a:buFont typeface="Arial" pitchFamily="34" charset="0"/>
        <a:buChar char="•"/>
        <a:defRPr sz="1500" kern="1200">
          <a:solidFill>
            <a:schemeClr val="tx1"/>
          </a:solidFill>
          <a:latin typeface="黑体" panose="02010609060101010101" pitchFamily="49" charset="-122"/>
          <a:ea typeface="黑体" panose="02010609060101010101" pitchFamily="49" charset="-122"/>
          <a:cs typeface="+mn-cs"/>
        </a:defRPr>
      </a:lvl2pPr>
      <a:lvl3pPr marL="857250" indent="-171450" algn="l" defTabSz="685800" rtl="0" eaLnBrk="0" fontAlgn="base" hangingPunct="0">
        <a:lnSpc>
          <a:spcPct val="90000"/>
        </a:lnSpc>
        <a:spcBef>
          <a:spcPts val="375"/>
        </a:spcBef>
        <a:spcAft>
          <a:spcPct val="0"/>
        </a:spcAft>
        <a:buFont typeface="Arial" pitchFamily="34" charset="0"/>
        <a:buChar char="•"/>
        <a:defRPr sz="1300" kern="1200">
          <a:solidFill>
            <a:schemeClr val="tx1"/>
          </a:solidFill>
          <a:latin typeface="黑体" panose="02010609060101010101" pitchFamily="49" charset="-122"/>
          <a:ea typeface="黑体" panose="02010609060101010101" pitchFamily="49" charset="-122"/>
          <a:cs typeface="+mn-cs"/>
        </a:defRPr>
      </a:lvl3pPr>
      <a:lvl4pPr marL="1200150" indent="-171450" algn="l" defTabSz="685800" rtl="0" eaLnBrk="0" fontAlgn="base" hangingPunct="0">
        <a:lnSpc>
          <a:spcPct val="90000"/>
        </a:lnSpc>
        <a:spcBef>
          <a:spcPts val="375"/>
        </a:spcBef>
        <a:spcAft>
          <a:spcPct val="0"/>
        </a:spcAft>
        <a:buFont typeface="Arial" pitchFamily="34" charset="0"/>
        <a:buChar char="•"/>
        <a:defRPr sz="1300" kern="1200">
          <a:solidFill>
            <a:schemeClr val="tx1"/>
          </a:solidFill>
          <a:latin typeface="黑体" panose="02010609060101010101" pitchFamily="49" charset="-122"/>
          <a:ea typeface="黑体" panose="02010609060101010101" pitchFamily="49" charset="-122"/>
          <a:cs typeface="+mn-cs"/>
        </a:defRPr>
      </a:lvl4pPr>
      <a:lvl5pPr marL="1543050" indent="-171450" algn="l" defTabSz="685800" rtl="0" eaLnBrk="0" fontAlgn="base" hangingPunct="0">
        <a:lnSpc>
          <a:spcPct val="90000"/>
        </a:lnSpc>
        <a:spcBef>
          <a:spcPts val="375"/>
        </a:spcBef>
        <a:spcAft>
          <a:spcPct val="0"/>
        </a:spcAft>
        <a:buFont typeface="Arial" pitchFamily="34" charset="0"/>
        <a:buChar char="•"/>
        <a:defRPr sz="1300" kern="1200">
          <a:solidFill>
            <a:schemeClr val="tx1"/>
          </a:solidFill>
          <a:latin typeface="黑体" panose="02010609060101010101" pitchFamily="49" charset="-122"/>
          <a:ea typeface="黑体" panose="02010609060101010101" pitchFamily="49"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vmlDrawing" Target="../drawings/vmlDrawing4.vml"/><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54.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1.bin"/><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2"/>
            </p:custDataLst>
          </p:nvPr>
        </p:nvSpPr>
        <p:spPr>
          <a:xfrm>
            <a:off x="1571625" y="3706813"/>
            <a:ext cx="6861175" cy="893762"/>
          </a:xfrm>
        </p:spPr>
        <p:txBody>
          <a:bodyPr rtlCol="0">
            <a:noAutofit/>
          </a:bodyPr>
          <a:lstStyle/>
          <a:p>
            <a:pPr eaLnBrk="1" fontAlgn="auto" hangingPunct="1">
              <a:spcAft>
                <a:spcPts val="0"/>
              </a:spcAft>
              <a:defRPr/>
            </a:pPr>
            <a:r>
              <a:rPr lang="en-US" altLang="zh-CN" sz="2400" b="1" dirty="0">
                <a:latin typeface="+mn-lt"/>
                <a:ea typeface="+mn-ea"/>
              </a:rPr>
              <a:t>                       </a:t>
            </a:r>
            <a:r>
              <a:rPr lang="zh-CN" altLang="en-US" sz="2400" b="1" dirty="0" smtClean="0">
                <a:latin typeface="楷体" pitchFamily="49" charset="-122"/>
                <a:ea typeface="楷体" pitchFamily="49" charset="-122"/>
              </a:rPr>
              <a:t>授课人：罗建超</a:t>
            </a:r>
            <a:endParaRPr lang="en-US" altLang="zh-CN" sz="2400" b="1" dirty="0" smtClean="0">
              <a:latin typeface="楷体" pitchFamily="49" charset="-122"/>
              <a:ea typeface="楷体" pitchFamily="49" charset="-122"/>
            </a:endParaRPr>
          </a:p>
          <a:p>
            <a:pPr eaLnBrk="1" fontAlgn="auto" hangingPunct="1">
              <a:spcAft>
                <a:spcPts val="0"/>
              </a:spcAft>
              <a:defRPr/>
            </a:pPr>
            <a:r>
              <a:rPr lang="zh-CN" altLang="en-US" sz="2400" b="1" dirty="0" smtClean="0">
                <a:latin typeface="楷体" pitchFamily="49" charset="-122"/>
                <a:ea typeface="楷体" pitchFamily="49" charset="-122"/>
              </a:rPr>
              <a:t>                  </a:t>
            </a:r>
            <a:r>
              <a:rPr lang="zh-CN" altLang="en-US" sz="1100" b="1" dirty="0" smtClean="0">
                <a:latin typeface="楷体" pitchFamily="49" charset="-122"/>
                <a:ea typeface="楷体" pitchFamily="49" charset="-122"/>
              </a:rPr>
              <a:t>     </a:t>
            </a:r>
            <a:r>
              <a:rPr lang="zh-CN" altLang="en-US" sz="2400" b="1" dirty="0" smtClean="0">
                <a:latin typeface="楷体" pitchFamily="49" charset="-122"/>
                <a:ea typeface="楷体" pitchFamily="49" charset="-122"/>
              </a:rPr>
              <a:t>日</a:t>
            </a:r>
            <a:r>
              <a:rPr lang="zh-CN" altLang="en-US" sz="1200" b="1" dirty="0" smtClean="0">
                <a:latin typeface="楷体" pitchFamily="49" charset="-122"/>
                <a:ea typeface="楷体" pitchFamily="49" charset="-122"/>
              </a:rPr>
              <a:t>    </a:t>
            </a:r>
            <a:r>
              <a:rPr lang="zh-CN" altLang="en-US" sz="2400" b="1" dirty="0" smtClean="0">
                <a:latin typeface="楷体" pitchFamily="49" charset="-122"/>
                <a:ea typeface="楷体" pitchFamily="49" charset="-122"/>
              </a:rPr>
              <a:t>期：</a:t>
            </a:r>
            <a:fld id="{D08423A8-BD49-41A9-AA2A-83934CAC10F9}" type="datetime2">
              <a:rPr lang="zh-CN" altLang="en-US" sz="2400" b="1" smtClean="0">
                <a:latin typeface="Times New Roman" pitchFamily="18" charset="0"/>
                <a:ea typeface="楷体" pitchFamily="49" charset="-122"/>
                <a:cs typeface="Times New Roman" pitchFamily="18" charset="0"/>
              </a:rPr>
              <a:pPr eaLnBrk="1" fontAlgn="auto" hangingPunct="1">
                <a:spcAft>
                  <a:spcPts val="0"/>
                </a:spcAft>
                <a:defRPr/>
              </a:pPr>
              <a:t>2022年11月22日</a:t>
            </a:fld>
            <a:endParaRPr lang="zh-CN" altLang="en-US" sz="2400" b="1" dirty="0">
              <a:latin typeface="Times New Roman" pitchFamily="18" charset="0"/>
              <a:ea typeface="楷体" pitchFamily="49" charset="-122"/>
              <a:cs typeface="Times New Roman" pitchFamily="18" charset="0"/>
            </a:endParaRPr>
          </a:p>
        </p:txBody>
      </p:sp>
      <p:sp>
        <p:nvSpPr>
          <p:cNvPr id="4" name="标题 1"/>
          <p:cNvSpPr txBox="1">
            <a:spLocks/>
          </p:cNvSpPr>
          <p:nvPr>
            <p:custDataLst>
              <p:tags r:id="rId3"/>
            </p:custDataLst>
          </p:nvPr>
        </p:nvSpPr>
        <p:spPr bwMode="auto">
          <a:xfrm>
            <a:off x="3171825" y="2876550"/>
            <a:ext cx="4962525" cy="495300"/>
          </a:xfrm>
          <a:prstGeom prst="rect">
            <a:avLst/>
          </a:prstGeom>
          <a:noFill/>
          <a:ln w="9525">
            <a:noFill/>
            <a:miter lim="800000"/>
            <a:headEnd/>
            <a:tailEnd/>
          </a:ln>
        </p:spPr>
        <p:txBody>
          <a:bodyPr anchor="b"/>
          <a:lstStyle/>
          <a:p>
            <a:pPr algn="ctr" defTabSz="685800" fontAlgn="auto">
              <a:lnSpc>
                <a:spcPct val="90000"/>
              </a:lnSpc>
              <a:spcAft>
                <a:spcPts val="0"/>
              </a:spcAft>
              <a:defRPr/>
            </a:pPr>
            <a:r>
              <a:rPr lang="en-US" altLang="zh-CN" sz="4000" b="1" dirty="0">
                <a:solidFill>
                  <a:schemeClr val="bg1"/>
                </a:solidFill>
                <a:latin typeface="楷体" pitchFamily="49" charset="-122"/>
                <a:ea typeface="楷体" pitchFamily="49" charset="-122"/>
                <a:cs typeface="+mj-cs"/>
              </a:rPr>
              <a:t>《</a:t>
            </a:r>
            <a:r>
              <a:rPr lang="zh-CN" altLang="en-US" sz="4000" b="1" dirty="0">
                <a:solidFill>
                  <a:schemeClr val="bg1"/>
                </a:solidFill>
                <a:latin typeface="楷体" pitchFamily="49" charset="-122"/>
                <a:ea typeface="楷体" pitchFamily="49" charset="-122"/>
                <a:cs typeface="+mj-cs"/>
              </a:rPr>
              <a:t>算法分析与设计</a:t>
            </a:r>
            <a:r>
              <a:rPr lang="en-US" altLang="zh-CN" sz="4000" b="1" dirty="0">
                <a:solidFill>
                  <a:schemeClr val="bg1"/>
                </a:solidFill>
                <a:latin typeface="楷体" pitchFamily="49" charset="-122"/>
                <a:ea typeface="楷体" pitchFamily="49" charset="-122"/>
                <a:cs typeface="+mj-cs"/>
              </a:rPr>
              <a:t>》</a:t>
            </a:r>
            <a:endParaRPr lang="zh-CN" altLang="en-US" sz="4000" b="1" dirty="0">
              <a:solidFill>
                <a:schemeClr val="bg1"/>
              </a:solidFill>
              <a:latin typeface="楷体" pitchFamily="49" charset="-122"/>
              <a:ea typeface="楷体" pitchFamily="49" charset="-122"/>
              <a:cs typeface="+mj-cs"/>
            </a:endParaRPr>
          </a:p>
        </p:txBody>
      </p:sp>
      <p:sp>
        <p:nvSpPr>
          <p:cNvPr id="6" name="标题 1"/>
          <p:cNvSpPr txBox="1">
            <a:spLocks/>
          </p:cNvSpPr>
          <p:nvPr>
            <p:custDataLst>
              <p:tags r:id="rId4"/>
            </p:custDataLst>
          </p:nvPr>
        </p:nvSpPr>
        <p:spPr bwMode="auto">
          <a:xfrm>
            <a:off x="3057525" y="2105025"/>
            <a:ext cx="4962525" cy="495300"/>
          </a:xfrm>
          <a:prstGeom prst="rect">
            <a:avLst/>
          </a:prstGeom>
          <a:noFill/>
          <a:ln w="9525">
            <a:noFill/>
            <a:miter lim="800000"/>
            <a:headEnd/>
            <a:tailEnd/>
          </a:ln>
        </p:spPr>
        <p:txBody>
          <a:bodyPr anchor="b"/>
          <a:lstStyle/>
          <a:p>
            <a:pPr algn="ctr" defTabSz="685800" fontAlgn="auto">
              <a:lnSpc>
                <a:spcPct val="90000"/>
              </a:lnSpc>
              <a:spcAft>
                <a:spcPts val="0"/>
              </a:spcAft>
              <a:defRPr/>
            </a:pPr>
            <a:r>
              <a:rPr lang="zh-CN" altLang="en-US" sz="6000" b="1" dirty="0" smtClean="0">
                <a:solidFill>
                  <a:schemeClr val="bg1"/>
                </a:solidFill>
                <a:latin typeface="楷体" pitchFamily="49" charset="-122"/>
                <a:ea typeface="楷体" pitchFamily="49" charset="-122"/>
                <a:cs typeface="+mj-cs"/>
              </a:rPr>
              <a:t>遗传算法</a:t>
            </a:r>
            <a:endParaRPr lang="zh-CN" altLang="en-US" sz="6000" b="1" dirty="0">
              <a:solidFill>
                <a:schemeClr val="bg1"/>
              </a:solidFill>
              <a:latin typeface="楷体" pitchFamily="49" charset="-122"/>
              <a:ea typeface="楷体" pitchFamily="49" charset="-122"/>
              <a:cs typeface="+mj-cs"/>
            </a:endParaRPr>
          </a:p>
        </p:txBody>
      </p:sp>
    </p:spTree>
    <p:custDataLst>
      <p:tags r:id="rId1"/>
    </p:custDataLst>
  </p:cSld>
  <p:clrMapOvr>
    <a:masterClrMapping/>
  </p:clrMapOvr>
  <p:transition advTm="2109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2"/>
          <p:cNvSpPr>
            <a:spLocks noChangeArrowheads="1"/>
          </p:cNvSpPr>
          <p:nvPr/>
        </p:nvSpPr>
        <p:spPr bwMode="auto">
          <a:xfrm>
            <a:off x="266700" y="384175"/>
            <a:ext cx="38052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其它编码方式探讨</a:t>
            </a:r>
          </a:p>
        </p:txBody>
      </p:sp>
      <p:sp>
        <p:nvSpPr>
          <p:cNvPr id="7" name="Rectangle 3"/>
          <p:cNvSpPr txBox="1">
            <a:spLocks noChangeArrowheads="1"/>
          </p:cNvSpPr>
          <p:nvPr/>
        </p:nvSpPr>
        <p:spPr bwMode="auto">
          <a:xfrm>
            <a:off x="1295400" y="1603375"/>
            <a:ext cx="6610350" cy="37782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marL="342900" indent="-342900" algn="just" defTabSz="914400">
              <a:lnSpc>
                <a:spcPct val="150000"/>
              </a:lnSpc>
              <a:buClr>
                <a:srgbClr val="FFFF00"/>
              </a:buClr>
              <a:buSzPct val="75000"/>
              <a:defRPr/>
            </a:pPr>
            <a:r>
              <a:rPr kumimoji="1" lang="en-US" altLang="zh-CN" sz="4400" b="1" kern="0" dirty="0">
                <a:solidFill>
                  <a:schemeClr val="tx2">
                    <a:lumMod val="50000"/>
                  </a:schemeClr>
                </a:solidFill>
                <a:effectLst>
                  <a:outerShdw blurRad="38100" dist="38100" dir="2700000" algn="tl">
                    <a:srgbClr val="000000"/>
                  </a:outerShdw>
                </a:effectLst>
                <a:latin typeface="Times New Roman"/>
                <a:ea typeface="楷体_GB2312"/>
              </a:rPr>
              <a:t>   </a:t>
            </a:r>
            <a:r>
              <a:rPr kumimoji="1" lang="zh-CN" altLang="en-US" sz="4400" b="1" kern="0" dirty="0">
                <a:solidFill>
                  <a:schemeClr val="tx2">
                    <a:lumMod val="50000"/>
                  </a:schemeClr>
                </a:solidFill>
                <a:effectLst>
                  <a:outerShdw blurRad="38100" dist="38100" dir="2700000" algn="tl">
                    <a:srgbClr val="000000"/>
                  </a:outerShdw>
                </a:effectLst>
                <a:latin typeface="Times New Roman"/>
                <a:ea typeface="楷体_GB2312"/>
              </a:rPr>
              <a:t>除了用二进制编码还能怎么样编码？</a:t>
            </a: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2"/>
          <p:cNvSpPr>
            <a:spLocks noChangeArrowheads="1"/>
          </p:cNvSpPr>
          <p:nvPr/>
        </p:nvSpPr>
        <p:spPr bwMode="auto">
          <a:xfrm>
            <a:off x="266700" y="384175"/>
            <a:ext cx="38052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种群初始化</a:t>
            </a:r>
          </a:p>
        </p:txBody>
      </p:sp>
      <p:sp>
        <p:nvSpPr>
          <p:cNvPr id="5" name="Rectangle 3"/>
          <p:cNvSpPr txBox="1">
            <a:spLocks noChangeArrowheads="1"/>
          </p:cNvSpPr>
          <p:nvPr/>
        </p:nvSpPr>
        <p:spPr bwMode="auto">
          <a:xfrm>
            <a:off x="990600" y="1804988"/>
            <a:ext cx="6985000" cy="3671887"/>
          </a:xfrm>
          <a:prstGeom prst="rect">
            <a:avLst/>
          </a:prstGeom>
          <a:noFill/>
          <a:ln w="9525">
            <a:noFill/>
            <a:miter lim="800000"/>
            <a:headEnd/>
            <a:tailEnd/>
          </a:ln>
          <a:effectLst/>
        </p:spPr>
        <p:txBody>
          <a:bodyPr/>
          <a:lstStyle/>
          <a:p>
            <a:pPr marL="342900" indent="-342900" algn="just" defTabSz="914400">
              <a:lnSpc>
                <a:spcPct val="200000"/>
              </a:lnSpc>
              <a:buClr>
                <a:srgbClr val="FFFF00"/>
              </a:buClr>
              <a:buSzPct val="75000"/>
              <a:buFont typeface="Wingdings" pitchFamily="2" charset="2"/>
              <a:buNone/>
              <a:defRPr/>
            </a:pP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            SGA</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采用</a:t>
            </a:r>
            <a:r>
              <a:rPr kumimoji="1" lang="zh-CN" altLang="en-US" sz="3200" b="1" kern="0" dirty="0">
                <a:solidFill>
                  <a:srgbClr val="FF0000"/>
                </a:solidFill>
                <a:effectLst>
                  <a:outerShdw blurRad="38100" dist="38100" dir="2700000" algn="tl">
                    <a:srgbClr val="000000"/>
                  </a:outerShdw>
                </a:effectLst>
                <a:latin typeface="Times New Roman"/>
                <a:ea typeface="楷体_GB2312"/>
              </a:rPr>
              <a:t>随机</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方法生成若干个</a:t>
            </a:r>
            <a:r>
              <a:rPr kumimoji="1" lang="zh-CN" altLang="en-US" sz="3200" b="1" kern="0" dirty="0">
                <a:solidFill>
                  <a:srgbClr val="FF0000"/>
                </a:solidFill>
                <a:effectLst>
                  <a:outerShdw blurRad="38100" dist="38100" dir="2700000" algn="tl">
                    <a:srgbClr val="000000"/>
                  </a:outerShdw>
                </a:effectLst>
                <a:latin typeface="Times New Roman"/>
                <a:ea typeface="楷体_GB2312"/>
              </a:rPr>
              <a:t>染色体</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的集合，该集合称为初始种群。初始种群中个体的</a:t>
            </a:r>
            <a:r>
              <a:rPr kumimoji="1" lang="zh-CN" altLang="en-US" sz="3200" b="1" kern="0" dirty="0">
                <a:solidFill>
                  <a:srgbClr val="FF0000"/>
                </a:solidFill>
                <a:effectLst>
                  <a:outerShdw blurRad="38100" dist="38100" dir="2700000" algn="tl">
                    <a:srgbClr val="000000"/>
                  </a:outerShdw>
                </a:effectLst>
                <a:latin typeface="Times New Roman"/>
                <a:ea typeface="楷体_GB2312"/>
              </a:rPr>
              <a:t>数量</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称为</a:t>
            </a:r>
            <a:r>
              <a:rPr kumimoji="1" lang="zh-CN" altLang="en-US" sz="3200" b="1" kern="0" dirty="0">
                <a:solidFill>
                  <a:srgbClr val="FF0000"/>
                </a:solidFill>
                <a:effectLst>
                  <a:outerShdw blurRad="38100" dist="38100" dir="2700000" algn="tl">
                    <a:srgbClr val="000000"/>
                  </a:outerShdw>
                </a:effectLst>
                <a:latin typeface="Times New Roman"/>
                <a:ea typeface="楷体_GB2312"/>
              </a:rPr>
              <a:t>种群规模</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 </a:t>
            </a: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矩形 2"/>
          <p:cNvSpPr>
            <a:spLocks noChangeArrowheads="1"/>
          </p:cNvSpPr>
          <p:nvPr/>
        </p:nvSpPr>
        <p:spPr bwMode="auto">
          <a:xfrm>
            <a:off x="266700" y="384175"/>
            <a:ext cx="38052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适应度函数</a:t>
            </a:r>
          </a:p>
        </p:txBody>
      </p:sp>
      <p:sp>
        <p:nvSpPr>
          <p:cNvPr id="5" name="Rectangle 3"/>
          <p:cNvSpPr txBox="1">
            <a:spLocks noChangeArrowheads="1"/>
          </p:cNvSpPr>
          <p:nvPr/>
        </p:nvSpPr>
        <p:spPr bwMode="auto">
          <a:xfrm>
            <a:off x="395288" y="1638300"/>
            <a:ext cx="7912100" cy="4608513"/>
          </a:xfrm>
          <a:prstGeom prst="rect">
            <a:avLst/>
          </a:prstGeom>
          <a:noFill/>
          <a:ln w="9525">
            <a:noFill/>
            <a:miter lim="800000"/>
            <a:headEnd/>
            <a:tailEnd/>
          </a:ln>
          <a:effectLst/>
        </p:spPr>
        <p:txBody>
          <a:bodyPr/>
          <a:lstStyle/>
          <a:p>
            <a:pPr marL="342900" indent="-342900" algn="just" defTabSz="914400">
              <a:lnSpc>
                <a:spcPct val="150000"/>
              </a:lnSpc>
              <a:buClr>
                <a:srgbClr val="FFFF00"/>
              </a:buClr>
              <a:buSzPct val="75000"/>
              <a:buFont typeface="Wingdings" pitchFamily="2" charset="2"/>
              <a:buNone/>
              <a:defRPr/>
            </a:pP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            </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遗传算法对一个个体（解）的</a:t>
            </a:r>
            <a:r>
              <a:rPr kumimoji="1" lang="zh-CN" altLang="en-US" sz="3200" b="1" kern="0" dirty="0">
                <a:solidFill>
                  <a:srgbClr val="FF0000"/>
                </a:solidFill>
                <a:effectLst>
                  <a:outerShdw blurRad="38100" dist="38100" dir="2700000" algn="tl">
                    <a:srgbClr val="000000"/>
                  </a:outerShdw>
                </a:effectLst>
                <a:latin typeface="Times New Roman"/>
                <a:ea typeface="楷体_GB2312"/>
              </a:rPr>
              <a:t>好坏</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用</a:t>
            </a:r>
            <a:r>
              <a:rPr kumimoji="1" lang="zh-CN" altLang="en-US" sz="3200" b="1" kern="0" dirty="0">
                <a:solidFill>
                  <a:srgbClr val="FF0000"/>
                </a:solidFill>
                <a:effectLst>
                  <a:outerShdw blurRad="38100" dist="38100" dir="2700000" algn="tl">
                    <a:srgbClr val="000000"/>
                  </a:outerShdw>
                </a:effectLst>
                <a:latin typeface="Times New Roman"/>
                <a:ea typeface="楷体_GB2312"/>
              </a:rPr>
              <a:t>适应度函数值</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来评价</a:t>
            </a:r>
            <a:r>
              <a:rPr kumimoji="1" lang="zh-CN" altLang="en-US" sz="3200" b="1" kern="0" dirty="0" smtClean="0">
                <a:solidFill>
                  <a:schemeClr val="tx2">
                    <a:lumMod val="50000"/>
                  </a:schemeClr>
                </a:solidFill>
                <a:effectLst>
                  <a:outerShdw blurRad="38100" dist="38100" dir="2700000" algn="tl">
                    <a:srgbClr val="000000"/>
                  </a:outerShdw>
                </a:effectLst>
                <a:latin typeface="Times New Roman"/>
                <a:ea typeface="楷体_GB2312"/>
              </a:rPr>
              <a:t>，适应度函数设计标准是：</a:t>
            </a:r>
            <a:r>
              <a:rPr kumimoji="1" lang="zh-CN" altLang="en-US" sz="3200" b="1" kern="0" dirty="0" smtClean="0">
                <a:solidFill>
                  <a:srgbClr val="FF0000"/>
                </a:solidFill>
                <a:effectLst>
                  <a:outerShdw blurRad="38100" dist="38100" dir="2700000" algn="tl">
                    <a:srgbClr val="000000"/>
                  </a:outerShdw>
                </a:effectLst>
                <a:latin typeface="Times New Roman"/>
                <a:ea typeface="楷体_GB2312"/>
              </a:rPr>
              <a:t>适应</a:t>
            </a:r>
            <a:r>
              <a:rPr kumimoji="1" lang="zh-CN" altLang="en-US" sz="3200" b="1" kern="0" dirty="0">
                <a:solidFill>
                  <a:srgbClr val="FF0000"/>
                </a:solidFill>
                <a:effectLst>
                  <a:outerShdw blurRad="38100" dist="38100" dir="2700000" algn="tl">
                    <a:srgbClr val="000000"/>
                  </a:outerShdw>
                </a:effectLst>
                <a:latin typeface="Times New Roman"/>
                <a:ea typeface="楷体_GB2312"/>
              </a:rPr>
              <a:t>度函数值越大，解的质量越好</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。适应度函数是遗传算法进化过程的驱动力，也是进行自然选择的唯一标准，它的设计应结合</a:t>
            </a:r>
            <a:r>
              <a:rPr kumimoji="1" lang="zh-CN" altLang="en-US" sz="3200" b="1" kern="0" dirty="0">
                <a:solidFill>
                  <a:srgbClr val="FF0000"/>
                </a:solidFill>
                <a:effectLst>
                  <a:outerShdw blurRad="38100" dist="38100" dir="2700000" algn="tl">
                    <a:srgbClr val="000000"/>
                  </a:outerShdw>
                </a:effectLst>
                <a:latin typeface="Times New Roman"/>
                <a:ea typeface="楷体_GB2312"/>
              </a:rPr>
              <a:t>求解问题本身的要求</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而定。 </a:t>
            </a:r>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矩形 2"/>
          <p:cNvSpPr>
            <a:spLocks noChangeArrowheads="1"/>
          </p:cNvSpPr>
          <p:nvPr/>
        </p:nvSpPr>
        <p:spPr bwMode="auto">
          <a:xfrm>
            <a:off x="266700" y="384175"/>
            <a:ext cx="45926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函数优化问题的适应度</a:t>
            </a:r>
          </a:p>
        </p:txBody>
      </p:sp>
      <p:sp>
        <p:nvSpPr>
          <p:cNvPr id="8" name="Rectangle 3"/>
          <p:cNvSpPr txBox="1">
            <a:spLocks noChangeArrowheads="1"/>
          </p:cNvSpPr>
          <p:nvPr/>
        </p:nvSpPr>
        <p:spPr bwMode="auto">
          <a:xfrm>
            <a:off x="419100" y="1808163"/>
            <a:ext cx="6745288" cy="1257300"/>
          </a:xfrm>
          <a:prstGeom prst="rect">
            <a:avLst/>
          </a:prstGeom>
          <a:noFill/>
          <a:ln w="9525">
            <a:noFill/>
            <a:miter lim="800000"/>
            <a:headEnd/>
            <a:tailEnd/>
          </a:ln>
          <a:effectLst/>
        </p:spPr>
        <p:txBody>
          <a:bodyPr/>
          <a:lstStyle/>
          <a:p>
            <a:pPr defTabSz="914400">
              <a:lnSpc>
                <a:spcPct val="130000"/>
              </a:lnSpc>
              <a:buClr>
                <a:srgbClr val="FFFF00"/>
              </a:buClr>
              <a:buSzPct val="75000"/>
              <a:buFont typeface="Wingdings" pitchFamily="2" charset="2"/>
              <a:buNone/>
              <a:defRPr/>
            </a:pPr>
            <a:r>
              <a:rPr kumimoji="1" lang="zh-CN" altLang="zh-CN" sz="3200" b="1" kern="0" dirty="0">
                <a:solidFill>
                  <a:schemeClr val="tx2">
                    <a:lumMod val="50000"/>
                  </a:schemeClr>
                </a:solidFill>
                <a:effectLst>
                  <a:outerShdw blurRad="38100" dist="38100" dir="2700000" algn="tl">
                    <a:srgbClr val="000000"/>
                  </a:outerShdw>
                </a:effectLst>
                <a:latin typeface="Times New Roman"/>
                <a:ea typeface="楷体_GB2312"/>
              </a:rPr>
              <a:t>求下列一元函数的</a:t>
            </a:r>
            <a:r>
              <a:rPr kumimoji="1" lang="zh-CN" altLang="zh-CN" sz="3200" b="1" kern="0" dirty="0">
                <a:solidFill>
                  <a:srgbClr val="FF0000"/>
                </a:solidFill>
                <a:effectLst>
                  <a:outerShdw blurRad="38100" dist="38100" dir="2700000" algn="tl">
                    <a:srgbClr val="000000"/>
                  </a:outerShdw>
                </a:effectLst>
                <a:latin typeface="Times New Roman"/>
                <a:ea typeface="楷体_GB2312"/>
              </a:rPr>
              <a:t>最大值</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a:t>
            </a:r>
          </a:p>
          <a:p>
            <a:pPr defTabSz="914400">
              <a:lnSpc>
                <a:spcPct val="130000"/>
              </a:lnSpc>
              <a:buClr>
                <a:srgbClr val="FFFF00"/>
              </a:buClr>
              <a:buSzPct val="75000"/>
              <a:buFont typeface="Wingdings" pitchFamily="2" charset="2"/>
              <a:buNone/>
              <a:defRPr/>
            </a:pPr>
            <a:r>
              <a:rPr kumimoji="1" lang="zh-CN" altLang="en-US" sz="2400" b="1" kern="0" dirty="0">
                <a:solidFill>
                  <a:srgbClr val="FFFFFF"/>
                </a:solidFill>
                <a:effectLst>
                  <a:outerShdw blurRad="38100" dist="38100" dir="2700000" algn="tl">
                    <a:srgbClr val="000000"/>
                  </a:outerShdw>
                </a:effectLst>
                <a:latin typeface="Times New Roman"/>
                <a:ea typeface="楷体_GB2312"/>
              </a:rPr>
              <a:t>  </a:t>
            </a:r>
          </a:p>
        </p:txBody>
      </p:sp>
      <p:graphicFrame>
        <p:nvGraphicFramePr>
          <p:cNvPr id="2050" name="Object 2"/>
          <p:cNvGraphicFramePr>
            <a:graphicFrameLocks noGrp="1" noChangeAspect="1"/>
          </p:cNvGraphicFramePr>
          <p:nvPr>
            <p:ph sz="half" idx="4294967295"/>
          </p:nvPr>
        </p:nvGraphicFramePr>
        <p:xfrm>
          <a:off x="250825" y="2992438"/>
          <a:ext cx="7848600" cy="974725"/>
        </p:xfrm>
        <a:graphic>
          <a:graphicData uri="http://schemas.openxmlformats.org/presentationml/2006/ole">
            <mc:AlternateContent xmlns:mc="http://schemas.openxmlformats.org/markup-compatibility/2006">
              <mc:Choice xmlns:v="urn:schemas-microsoft-com:vml" Requires="v">
                <p:oleObj spid="_x0000_s2058" name="公式" r:id="rId5" imgW="1638000" imgH="203040" progId="Equation.3">
                  <p:embed/>
                </p:oleObj>
              </mc:Choice>
              <mc:Fallback>
                <p:oleObj name="公式" r:id="rId5" imgW="1638000" imgH="20304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825" y="2992438"/>
                        <a:ext cx="7848600" cy="97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3"/>
          <p:cNvSpPr txBox="1">
            <a:spLocks noChangeArrowheads="1"/>
          </p:cNvSpPr>
          <p:nvPr/>
        </p:nvSpPr>
        <p:spPr bwMode="auto">
          <a:xfrm>
            <a:off x="390525" y="4384675"/>
            <a:ext cx="8243888" cy="1473200"/>
          </a:xfrm>
          <a:prstGeom prst="rect">
            <a:avLst/>
          </a:prstGeom>
          <a:noFill/>
          <a:ln w="9525">
            <a:noFill/>
            <a:miter lim="800000"/>
            <a:headEnd/>
            <a:tailEnd/>
          </a:ln>
          <a:effectLst/>
        </p:spPr>
        <p:txBody>
          <a:bodyPr/>
          <a:lstStyle/>
          <a:p>
            <a:pPr defTabSz="914400">
              <a:lnSpc>
                <a:spcPct val="130000"/>
              </a:lnSpc>
              <a:buClr>
                <a:srgbClr val="FFFF00"/>
              </a:buClr>
              <a:buSzPct val="75000"/>
              <a:defRPr/>
            </a:pPr>
            <a:r>
              <a:rPr kumimoji="1" lang="zh-CN" altLang="en-US" sz="3200" b="1" kern="0" dirty="0">
                <a:solidFill>
                  <a:srgbClr val="FF0000"/>
                </a:solidFill>
                <a:effectLst>
                  <a:outerShdw blurRad="38100" dist="38100" dir="2700000" algn="tl">
                    <a:srgbClr val="000000"/>
                  </a:outerShdw>
                </a:effectLst>
                <a:latin typeface="Times New Roman"/>
                <a:ea typeface="楷体_GB2312"/>
              </a:rPr>
              <a:t>适应度</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可以表示为染色体（</a:t>
            </a:r>
            <a:r>
              <a:rPr kumimoji="1" lang="en-US" altLang="zh-CN" sz="3200" b="1" i="1" kern="0" dirty="0">
                <a:solidFill>
                  <a:schemeClr val="tx2">
                    <a:lumMod val="50000"/>
                  </a:schemeClr>
                </a:solidFill>
                <a:effectLst>
                  <a:outerShdw blurRad="38100" dist="38100" dir="2700000" algn="tl">
                    <a:srgbClr val="000000"/>
                  </a:outerShdw>
                </a:effectLst>
                <a:latin typeface="Times New Roman"/>
                <a:ea typeface="楷体_GB2312"/>
              </a:rPr>
              <a:t> b</a:t>
            </a:r>
            <a:r>
              <a:rPr kumimoji="1" lang="en-US" altLang="zh-CN" sz="3200" b="1" kern="0" baseline="-25000" dirty="0">
                <a:solidFill>
                  <a:schemeClr val="tx2">
                    <a:lumMod val="50000"/>
                  </a:schemeClr>
                </a:solidFill>
                <a:effectLst>
                  <a:outerShdw blurRad="38100" dist="38100" dir="2700000" algn="tl">
                    <a:srgbClr val="000000"/>
                  </a:outerShdw>
                </a:effectLst>
                <a:latin typeface="Times New Roman"/>
                <a:ea typeface="楷体_GB2312"/>
              </a:rPr>
              <a:t>21</a:t>
            </a:r>
            <a:r>
              <a:rPr kumimoji="1" lang="en-US" altLang="zh-CN" sz="3200" b="1" i="1" kern="0" dirty="0">
                <a:solidFill>
                  <a:schemeClr val="tx2">
                    <a:lumMod val="50000"/>
                  </a:schemeClr>
                </a:solidFill>
                <a:effectLst>
                  <a:outerShdw blurRad="38100" dist="38100" dir="2700000" algn="tl">
                    <a:srgbClr val="000000"/>
                  </a:outerShdw>
                </a:effectLst>
                <a:latin typeface="Times New Roman"/>
                <a:ea typeface="楷体_GB2312"/>
              </a:rPr>
              <a:t>b</a:t>
            </a:r>
            <a:r>
              <a:rPr kumimoji="1" lang="en-US" altLang="zh-CN" sz="3200" b="1" kern="0" baseline="-25000" dirty="0">
                <a:solidFill>
                  <a:schemeClr val="tx2">
                    <a:lumMod val="50000"/>
                  </a:schemeClr>
                </a:solidFill>
                <a:effectLst>
                  <a:outerShdw blurRad="38100" dist="38100" dir="2700000" algn="tl">
                    <a:srgbClr val="000000"/>
                  </a:outerShdw>
                </a:effectLst>
                <a:latin typeface="Times New Roman"/>
                <a:ea typeface="楷体_GB2312"/>
              </a:rPr>
              <a:t>20</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a:t>
            </a:r>
            <a:r>
              <a:rPr kumimoji="1" lang="en-US" altLang="zh-CN" sz="3200" b="1" i="1" kern="0" dirty="0">
                <a:solidFill>
                  <a:schemeClr val="tx2">
                    <a:lumMod val="50000"/>
                  </a:schemeClr>
                </a:solidFill>
                <a:effectLst>
                  <a:outerShdw blurRad="38100" dist="38100" dir="2700000" algn="tl">
                    <a:srgbClr val="000000"/>
                  </a:outerShdw>
                </a:effectLst>
                <a:latin typeface="Times New Roman"/>
                <a:ea typeface="楷体_GB2312"/>
              </a:rPr>
              <a:t>b</a:t>
            </a:r>
            <a:r>
              <a:rPr kumimoji="1" lang="en-US" altLang="zh-CN" sz="3200" b="1" kern="0" baseline="-25000" dirty="0">
                <a:solidFill>
                  <a:schemeClr val="tx2">
                    <a:lumMod val="50000"/>
                  </a:schemeClr>
                </a:solidFill>
                <a:effectLst>
                  <a:outerShdw blurRad="38100" dist="38100" dir="2700000" algn="tl">
                    <a:srgbClr val="000000"/>
                  </a:outerShdw>
                </a:effectLst>
                <a:latin typeface="Times New Roman"/>
                <a:ea typeface="楷体_GB2312"/>
              </a:rPr>
              <a:t>0 </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）解码后对应的值</a:t>
            </a:r>
            <a:r>
              <a:rPr kumimoji="1" lang="en-US" altLang="zh-CN" sz="4000" b="1" i="1" kern="0" dirty="0">
                <a:solidFill>
                  <a:schemeClr val="tx2">
                    <a:lumMod val="50000"/>
                  </a:schemeClr>
                </a:solidFill>
                <a:effectLst>
                  <a:outerShdw blurRad="38100" dist="38100" dir="2700000" algn="tl">
                    <a:srgbClr val="000000"/>
                  </a:outerShdw>
                </a:effectLst>
                <a:latin typeface="Times New Roman"/>
                <a:ea typeface="楷体_GB2312"/>
              </a:rPr>
              <a:t>x</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的</a:t>
            </a:r>
            <a:r>
              <a:rPr kumimoji="1" lang="zh-CN" altLang="en-US" sz="3200" b="1" kern="0" dirty="0">
                <a:solidFill>
                  <a:srgbClr val="FF0000"/>
                </a:solidFill>
                <a:effectLst>
                  <a:outerShdw blurRad="38100" dist="38100" dir="2700000" algn="tl">
                    <a:srgbClr val="000000"/>
                  </a:outerShdw>
                </a:effectLst>
                <a:latin typeface="Times New Roman"/>
                <a:ea typeface="楷体_GB2312"/>
              </a:rPr>
              <a:t>函数值</a:t>
            </a:r>
            <a:r>
              <a:rPr kumimoji="1" lang="en-US" altLang="zh-CN" sz="3200" b="1" i="1" kern="0" dirty="0">
                <a:solidFill>
                  <a:srgbClr val="FF0000"/>
                </a:solidFill>
                <a:effectLst>
                  <a:outerShdw blurRad="38100" dist="38100" dir="2700000" algn="tl">
                    <a:srgbClr val="000000"/>
                  </a:outerShdw>
                </a:effectLst>
                <a:latin typeface="Times New Roman"/>
                <a:ea typeface="楷体_GB2312"/>
              </a:rPr>
              <a:t>f</a:t>
            </a:r>
            <a:r>
              <a:rPr kumimoji="1" lang="en-US" altLang="zh-CN" sz="3200" b="1" kern="0" dirty="0">
                <a:solidFill>
                  <a:srgbClr val="FF0000"/>
                </a:solidFill>
                <a:effectLst>
                  <a:outerShdw blurRad="38100" dist="38100" dir="2700000" algn="tl">
                    <a:srgbClr val="000000"/>
                  </a:outerShdw>
                </a:effectLst>
                <a:latin typeface="Times New Roman"/>
                <a:ea typeface="楷体_GB2312"/>
              </a:rPr>
              <a:t>(</a:t>
            </a:r>
            <a:r>
              <a:rPr kumimoji="1" lang="en-US" altLang="zh-CN" sz="3200" b="1" i="1" kern="0" dirty="0">
                <a:solidFill>
                  <a:srgbClr val="FF0000"/>
                </a:solidFill>
                <a:effectLst>
                  <a:outerShdw blurRad="38100" dist="38100" dir="2700000" algn="tl">
                    <a:srgbClr val="000000"/>
                  </a:outerShdw>
                </a:effectLst>
                <a:latin typeface="Times New Roman"/>
                <a:ea typeface="楷体_GB2312"/>
              </a:rPr>
              <a:t>x</a:t>
            </a:r>
            <a:r>
              <a:rPr kumimoji="1" lang="en-US" altLang="zh-CN" sz="3200" b="1" kern="0" dirty="0">
                <a:solidFill>
                  <a:srgbClr val="FF0000"/>
                </a:solidFill>
                <a:effectLst>
                  <a:outerShdw blurRad="38100" dist="38100" dir="2700000" algn="tl">
                    <a:srgbClr val="000000"/>
                  </a:outerShdw>
                </a:effectLst>
                <a:latin typeface="Times New Roman"/>
                <a:ea typeface="楷体_GB2312"/>
              </a:rPr>
              <a:t>)</a:t>
            </a:r>
            <a:r>
              <a:rPr kumimoji="1" lang="zh-CN" altLang="en-US" sz="3200" b="1" kern="0" dirty="0">
                <a:solidFill>
                  <a:srgbClr val="FF0000"/>
                </a:solidFill>
                <a:effectLst>
                  <a:outerShdw blurRad="38100" dist="38100" dir="2700000" algn="tl">
                    <a:srgbClr val="000000"/>
                  </a:outerShdw>
                </a:effectLst>
                <a:latin typeface="Times New Roman"/>
                <a:ea typeface="楷体_GB2312"/>
              </a:rPr>
              <a:t>  </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a:t>
            </a:r>
            <a:endPar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矩形 2"/>
          <p:cNvSpPr>
            <a:spLocks noChangeArrowheads="1"/>
          </p:cNvSpPr>
          <p:nvPr/>
        </p:nvSpPr>
        <p:spPr bwMode="auto">
          <a:xfrm>
            <a:off x="266700" y="384175"/>
            <a:ext cx="45926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函数优化问题的适应度</a:t>
            </a:r>
          </a:p>
        </p:txBody>
      </p:sp>
      <p:sp>
        <p:nvSpPr>
          <p:cNvPr id="8" name="Rectangle 3"/>
          <p:cNvSpPr txBox="1">
            <a:spLocks noChangeArrowheads="1"/>
          </p:cNvSpPr>
          <p:nvPr/>
        </p:nvSpPr>
        <p:spPr bwMode="auto">
          <a:xfrm>
            <a:off x="419100" y="1808163"/>
            <a:ext cx="6745288" cy="1257300"/>
          </a:xfrm>
          <a:prstGeom prst="rect">
            <a:avLst/>
          </a:prstGeom>
          <a:noFill/>
          <a:ln w="9525">
            <a:noFill/>
            <a:miter lim="800000"/>
            <a:headEnd/>
            <a:tailEnd/>
          </a:ln>
          <a:effectLst/>
        </p:spPr>
        <p:txBody>
          <a:bodyPr/>
          <a:lstStyle/>
          <a:p>
            <a:pPr defTabSz="914400">
              <a:lnSpc>
                <a:spcPct val="130000"/>
              </a:lnSpc>
              <a:buClr>
                <a:srgbClr val="FFFF00"/>
              </a:buClr>
              <a:buSzPct val="75000"/>
              <a:buFont typeface="Wingdings" pitchFamily="2" charset="2"/>
              <a:buNone/>
              <a:defRPr/>
            </a:pPr>
            <a:r>
              <a:rPr kumimoji="1" lang="zh-CN" altLang="zh-CN" sz="3200" b="1" kern="0" dirty="0">
                <a:solidFill>
                  <a:schemeClr val="tx2">
                    <a:lumMod val="50000"/>
                  </a:schemeClr>
                </a:solidFill>
                <a:effectLst>
                  <a:outerShdw blurRad="38100" dist="38100" dir="2700000" algn="tl">
                    <a:srgbClr val="000000"/>
                  </a:outerShdw>
                </a:effectLst>
                <a:latin typeface="Times New Roman"/>
                <a:ea typeface="楷体_GB2312"/>
              </a:rPr>
              <a:t>求下列一元函数的</a:t>
            </a:r>
            <a:r>
              <a:rPr kumimoji="1" lang="zh-CN" altLang="zh-CN" sz="3200" b="1" kern="0" dirty="0" smtClean="0">
                <a:solidFill>
                  <a:srgbClr val="FF0000"/>
                </a:solidFill>
                <a:effectLst>
                  <a:outerShdw blurRad="38100" dist="38100" dir="2700000" algn="tl">
                    <a:srgbClr val="000000"/>
                  </a:outerShdw>
                </a:effectLst>
                <a:latin typeface="Times New Roman"/>
                <a:ea typeface="楷体_GB2312"/>
              </a:rPr>
              <a:t>最</a:t>
            </a:r>
            <a:r>
              <a:rPr kumimoji="1" lang="zh-CN" altLang="en-US" sz="3200" b="1" kern="0" dirty="0" smtClean="0">
                <a:solidFill>
                  <a:srgbClr val="FF0000"/>
                </a:solidFill>
                <a:effectLst>
                  <a:outerShdw blurRad="38100" dist="38100" dir="2700000" algn="tl">
                    <a:srgbClr val="000000"/>
                  </a:outerShdw>
                </a:effectLst>
                <a:latin typeface="Times New Roman"/>
                <a:ea typeface="楷体_GB2312"/>
              </a:rPr>
              <a:t>小</a:t>
            </a:r>
            <a:r>
              <a:rPr kumimoji="1" lang="zh-CN" altLang="zh-CN" sz="3200" b="1" kern="0" dirty="0" smtClean="0">
                <a:solidFill>
                  <a:srgbClr val="FF0000"/>
                </a:solidFill>
                <a:effectLst>
                  <a:outerShdw blurRad="38100" dist="38100" dir="2700000" algn="tl">
                    <a:srgbClr val="000000"/>
                  </a:outerShdw>
                </a:effectLst>
                <a:latin typeface="Times New Roman"/>
                <a:ea typeface="楷体_GB2312"/>
              </a:rPr>
              <a:t>值</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a:t>
            </a:r>
          </a:p>
          <a:p>
            <a:pPr defTabSz="914400">
              <a:lnSpc>
                <a:spcPct val="130000"/>
              </a:lnSpc>
              <a:buClr>
                <a:srgbClr val="FFFF00"/>
              </a:buClr>
              <a:buSzPct val="75000"/>
              <a:buFont typeface="Wingdings" pitchFamily="2" charset="2"/>
              <a:buNone/>
              <a:defRPr/>
            </a:pPr>
            <a:r>
              <a:rPr kumimoji="1" lang="zh-CN" altLang="en-US" sz="2400" b="1" kern="0" dirty="0">
                <a:solidFill>
                  <a:srgbClr val="FFFFFF"/>
                </a:solidFill>
                <a:effectLst>
                  <a:outerShdw blurRad="38100" dist="38100" dir="2700000" algn="tl">
                    <a:srgbClr val="000000"/>
                  </a:outerShdw>
                </a:effectLst>
                <a:latin typeface="Times New Roman"/>
                <a:ea typeface="楷体_GB2312"/>
              </a:rPr>
              <a:t>  </a:t>
            </a:r>
          </a:p>
        </p:txBody>
      </p:sp>
      <p:graphicFrame>
        <p:nvGraphicFramePr>
          <p:cNvPr id="2050" name="Object 2"/>
          <p:cNvGraphicFramePr>
            <a:graphicFrameLocks noGrp="1" noChangeAspect="1"/>
          </p:cNvGraphicFramePr>
          <p:nvPr>
            <p:ph sz="half" idx="4294967295"/>
          </p:nvPr>
        </p:nvGraphicFramePr>
        <p:xfrm>
          <a:off x="250825" y="2992438"/>
          <a:ext cx="7848600" cy="974725"/>
        </p:xfrm>
        <a:graphic>
          <a:graphicData uri="http://schemas.openxmlformats.org/presentationml/2006/ole">
            <mc:AlternateContent xmlns:mc="http://schemas.openxmlformats.org/markup-compatibility/2006">
              <mc:Choice xmlns:v="urn:schemas-microsoft-com:vml" Requires="v">
                <p:oleObj spid="_x0000_s4100" name="公式" r:id="rId5" imgW="1638000" imgH="203040" progId="Equation.3">
                  <p:embed/>
                </p:oleObj>
              </mc:Choice>
              <mc:Fallback>
                <p:oleObj name="公式" r:id="rId5" imgW="163800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825" y="2992438"/>
                        <a:ext cx="7848600" cy="97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3"/>
          <p:cNvSpPr txBox="1">
            <a:spLocks noChangeArrowheads="1"/>
          </p:cNvSpPr>
          <p:nvPr/>
        </p:nvSpPr>
        <p:spPr bwMode="auto">
          <a:xfrm>
            <a:off x="390525" y="4384675"/>
            <a:ext cx="8243888" cy="1473200"/>
          </a:xfrm>
          <a:prstGeom prst="rect">
            <a:avLst/>
          </a:prstGeom>
          <a:noFill/>
          <a:ln w="9525">
            <a:noFill/>
            <a:miter lim="800000"/>
            <a:headEnd/>
            <a:tailEnd/>
          </a:ln>
          <a:effectLst/>
        </p:spPr>
        <p:txBody>
          <a:bodyPr/>
          <a:lstStyle/>
          <a:p>
            <a:pPr defTabSz="914400">
              <a:lnSpc>
                <a:spcPct val="130000"/>
              </a:lnSpc>
              <a:buClr>
                <a:srgbClr val="FFFF00"/>
              </a:buClr>
              <a:buSzPct val="75000"/>
              <a:defRPr/>
            </a:pPr>
            <a:r>
              <a:rPr kumimoji="1" lang="zh-CN" altLang="en-US" sz="3200" b="1" kern="0" dirty="0">
                <a:solidFill>
                  <a:srgbClr val="FF0000"/>
                </a:solidFill>
                <a:effectLst>
                  <a:outerShdw blurRad="38100" dist="38100" dir="2700000" algn="tl">
                    <a:srgbClr val="000000"/>
                  </a:outerShdw>
                </a:effectLst>
                <a:latin typeface="Times New Roman"/>
                <a:ea typeface="楷体_GB2312"/>
              </a:rPr>
              <a:t>适应度</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可以表示为染色体（</a:t>
            </a:r>
            <a:r>
              <a:rPr kumimoji="1" lang="en-US" altLang="zh-CN" sz="3200" b="1" i="1" kern="0" dirty="0">
                <a:solidFill>
                  <a:schemeClr val="tx2">
                    <a:lumMod val="50000"/>
                  </a:schemeClr>
                </a:solidFill>
                <a:effectLst>
                  <a:outerShdw blurRad="38100" dist="38100" dir="2700000" algn="tl">
                    <a:srgbClr val="000000"/>
                  </a:outerShdw>
                </a:effectLst>
                <a:latin typeface="Times New Roman"/>
                <a:ea typeface="楷体_GB2312"/>
              </a:rPr>
              <a:t> b</a:t>
            </a:r>
            <a:r>
              <a:rPr kumimoji="1" lang="en-US" altLang="zh-CN" sz="3200" b="1" kern="0" baseline="-25000" dirty="0">
                <a:solidFill>
                  <a:schemeClr val="tx2">
                    <a:lumMod val="50000"/>
                  </a:schemeClr>
                </a:solidFill>
                <a:effectLst>
                  <a:outerShdw blurRad="38100" dist="38100" dir="2700000" algn="tl">
                    <a:srgbClr val="000000"/>
                  </a:outerShdw>
                </a:effectLst>
                <a:latin typeface="Times New Roman"/>
                <a:ea typeface="楷体_GB2312"/>
              </a:rPr>
              <a:t>21</a:t>
            </a:r>
            <a:r>
              <a:rPr kumimoji="1" lang="en-US" altLang="zh-CN" sz="3200" b="1" i="1" kern="0" dirty="0">
                <a:solidFill>
                  <a:schemeClr val="tx2">
                    <a:lumMod val="50000"/>
                  </a:schemeClr>
                </a:solidFill>
                <a:effectLst>
                  <a:outerShdw blurRad="38100" dist="38100" dir="2700000" algn="tl">
                    <a:srgbClr val="000000"/>
                  </a:outerShdw>
                </a:effectLst>
                <a:latin typeface="Times New Roman"/>
                <a:ea typeface="楷体_GB2312"/>
              </a:rPr>
              <a:t>b</a:t>
            </a:r>
            <a:r>
              <a:rPr kumimoji="1" lang="en-US" altLang="zh-CN" sz="3200" b="1" kern="0" baseline="-25000" dirty="0">
                <a:solidFill>
                  <a:schemeClr val="tx2">
                    <a:lumMod val="50000"/>
                  </a:schemeClr>
                </a:solidFill>
                <a:effectLst>
                  <a:outerShdw blurRad="38100" dist="38100" dir="2700000" algn="tl">
                    <a:srgbClr val="000000"/>
                  </a:outerShdw>
                </a:effectLst>
                <a:latin typeface="Times New Roman"/>
                <a:ea typeface="楷体_GB2312"/>
              </a:rPr>
              <a:t>20</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a:t>
            </a:r>
            <a:r>
              <a:rPr kumimoji="1" lang="en-US" altLang="zh-CN" sz="3200" b="1" i="1" kern="0" dirty="0">
                <a:solidFill>
                  <a:schemeClr val="tx2">
                    <a:lumMod val="50000"/>
                  </a:schemeClr>
                </a:solidFill>
                <a:effectLst>
                  <a:outerShdw blurRad="38100" dist="38100" dir="2700000" algn="tl">
                    <a:srgbClr val="000000"/>
                  </a:outerShdw>
                </a:effectLst>
                <a:latin typeface="Times New Roman"/>
                <a:ea typeface="楷体_GB2312"/>
              </a:rPr>
              <a:t>b</a:t>
            </a:r>
            <a:r>
              <a:rPr kumimoji="1" lang="en-US" altLang="zh-CN" sz="3200" b="1" kern="0" baseline="-25000" dirty="0">
                <a:solidFill>
                  <a:schemeClr val="tx2">
                    <a:lumMod val="50000"/>
                  </a:schemeClr>
                </a:solidFill>
                <a:effectLst>
                  <a:outerShdw blurRad="38100" dist="38100" dir="2700000" algn="tl">
                    <a:srgbClr val="000000"/>
                  </a:outerShdw>
                </a:effectLst>
                <a:latin typeface="Times New Roman"/>
                <a:ea typeface="楷体_GB2312"/>
              </a:rPr>
              <a:t>0 </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）解码后对应的值</a:t>
            </a:r>
            <a:r>
              <a:rPr kumimoji="1" lang="en-US" altLang="zh-CN" sz="4000" b="1" i="1" kern="0" dirty="0">
                <a:solidFill>
                  <a:schemeClr val="tx2">
                    <a:lumMod val="50000"/>
                  </a:schemeClr>
                </a:solidFill>
                <a:effectLst>
                  <a:outerShdw blurRad="38100" dist="38100" dir="2700000" algn="tl">
                    <a:srgbClr val="000000"/>
                  </a:outerShdw>
                </a:effectLst>
                <a:latin typeface="Times New Roman"/>
                <a:ea typeface="楷体_GB2312"/>
              </a:rPr>
              <a:t>x</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的</a:t>
            </a:r>
            <a:r>
              <a:rPr kumimoji="1" lang="zh-CN" altLang="en-US" sz="3200" b="1" kern="0" dirty="0">
                <a:solidFill>
                  <a:srgbClr val="FF0000"/>
                </a:solidFill>
                <a:effectLst>
                  <a:outerShdw blurRad="38100" dist="38100" dir="2700000" algn="tl">
                    <a:srgbClr val="000000"/>
                  </a:outerShdw>
                </a:effectLst>
                <a:latin typeface="Times New Roman"/>
                <a:ea typeface="楷体_GB2312"/>
              </a:rPr>
              <a:t>函数</a:t>
            </a:r>
            <a:r>
              <a:rPr kumimoji="1" lang="zh-CN" altLang="en-US" sz="3200" b="1" kern="0" dirty="0" smtClean="0">
                <a:solidFill>
                  <a:srgbClr val="FF0000"/>
                </a:solidFill>
                <a:effectLst>
                  <a:outerShdw blurRad="38100" dist="38100" dir="2700000" algn="tl">
                    <a:srgbClr val="000000"/>
                  </a:outerShdw>
                </a:effectLst>
                <a:latin typeface="Times New Roman"/>
                <a:ea typeface="楷体_GB2312"/>
              </a:rPr>
              <a:t>值</a:t>
            </a:r>
            <a:r>
              <a:rPr kumimoji="1" lang="en-US" altLang="zh-CN" sz="3200" b="1" kern="0" dirty="0" smtClean="0">
                <a:solidFill>
                  <a:srgbClr val="FF0000"/>
                </a:solidFill>
                <a:effectLst>
                  <a:outerShdw blurRad="38100" dist="38100" dir="2700000" algn="tl">
                    <a:srgbClr val="000000"/>
                  </a:outerShdw>
                </a:effectLst>
                <a:latin typeface="Times New Roman"/>
                <a:ea typeface="楷体_GB2312"/>
              </a:rPr>
              <a:t>1</a:t>
            </a:r>
            <a:r>
              <a:rPr kumimoji="1" lang="en-US" altLang="zh-CN" sz="3200" b="1" kern="0" dirty="0">
                <a:solidFill>
                  <a:srgbClr val="FF0000"/>
                </a:solidFill>
                <a:effectLst>
                  <a:outerShdw blurRad="38100" dist="38100" dir="2700000" algn="tl">
                    <a:srgbClr val="000000"/>
                  </a:outerShdw>
                </a:effectLst>
                <a:latin typeface="Times New Roman"/>
                <a:ea typeface="楷体_GB2312"/>
              </a:rPr>
              <a:t>/</a:t>
            </a:r>
            <a:r>
              <a:rPr kumimoji="1" lang="en-US" altLang="zh-CN" sz="3200" b="1" i="1" kern="0" dirty="0" smtClean="0">
                <a:solidFill>
                  <a:srgbClr val="FF0000"/>
                </a:solidFill>
                <a:effectLst>
                  <a:outerShdw blurRad="38100" dist="38100" dir="2700000" algn="tl">
                    <a:srgbClr val="000000"/>
                  </a:outerShdw>
                </a:effectLst>
                <a:latin typeface="Times New Roman"/>
                <a:ea typeface="楷体_GB2312"/>
              </a:rPr>
              <a:t>f</a:t>
            </a:r>
            <a:r>
              <a:rPr kumimoji="1" lang="en-US" altLang="zh-CN" sz="3200" b="1" kern="0" dirty="0" smtClean="0">
                <a:solidFill>
                  <a:srgbClr val="FF0000"/>
                </a:solidFill>
                <a:effectLst>
                  <a:outerShdw blurRad="38100" dist="38100" dir="2700000" algn="tl">
                    <a:srgbClr val="000000"/>
                  </a:outerShdw>
                </a:effectLst>
                <a:latin typeface="Times New Roman"/>
                <a:ea typeface="楷体_GB2312"/>
              </a:rPr>
              <a:t>(</a:t>
            </a:r>
            <a:r>
              <a:rPr kumimoji="1" lang="en-US" altLang="zh-CN" sz="3200" b="1" i="1" kern="0" dirty="0" smtClean="0">
                <a:solidFill>
                  <a:srgbClr val="FF0000"/>
                </a:solidFill>
                <a:effectLst>
                  <a:outerShdw blurRad="38100" dist="38100" dir="2700000" algn="tl">
                    <a:srgbClr val="000000"/>
                  </a:outerShdw>
                </a:effectLst>
                <a:latin typeface="Times New Roman"/>
                <a:ea typeface="楷体_GB2312"/>
              </a:rPr>
              <a:t>x</a:t>
            </a:r>
            <a:r>
              <a:rPr kumimoji="1" lang="en-US" altLang="zh-CN" sz="3200" b="1" kern="0" dirty="0">
                <a:solidFill>
                  <a:srgbClr val="FF0000"/>
                </a:solidFill>
                <a:effectLst>
                  <a:outerShdw blurRad="38100" dist="38100" dir="2700000" algn="tl">
                    <a:srgbClr val="000000"/>
                  </a:outerShdw>
                </a:effectLst>
                <a:latin typeface="Times New Roman"/>
                <a:ea typeface="楷体_GB2312"/>
              </a:rPr>
              <a:t>)</a:t>
            </a:r>
            <a:r>
              <a:rPr kumimoji="1" lang="zh-CN" altLang="en-US" sz="3200" b="1" kern="0" dirty="0">
                <a:solidFill>
                  <a:srgbClr val="FF0000"/>
                </a:solidFill>
                <a:effectLst>
                  <a:outerShdw blurRad="38100" dist="38100" dir="2700000" algn="tl">
                    <a:srgbClr val="000000"/>
                  </a:outerShdw>
                </a:effectLst>
                <a:latin typeface="Times New Roman"/>
                <a:ea typeface="楷体_GB2312"/>
              </a:rPr>
              <a:t> </a:t>
            </a:r>
            <a:r>
              <a:rPr kumimoji="1" lang="zh-CN" altLang="en-US" sz="3200" b="1" kern="0" dirty="0" smtClean="0">
                <a:solidFill>
                  <a:srgbClr val="FF0000"/>
                </a:solidFill>
                <a:effectLst>
                  <a:outerShdw blurRad="38100" dist="38100" dir="2700000" algn="tl">
                    <a:srgbClr val="000000"/>
                  </a:outerShdw>
                </a:effectLst>
                <a:latin typeface="Times New Roman"/>
                <a:ea typeface="楷体_GB2312"/>
              </a:rPr>
              <a:t>或</a:t>
            </a:r>
            <a:r>
              <a:rPr kumimoji="1" lang="en-US" altLang="zh-CN" sz="3200" b="1" kern="0" dirty="0" smtClean="0">
                <a:solidFill>
                  <a:srgbClr val="FF0000"/>
                </a:solidFill>
                <a:effectLst>
                  <a:outerShdw blurRad="38100" dist="38100" dir="2700000" algn="tl">
                    <a:srgbClr val="000000"/>
                  </a:outerShdw>
                </a:effectLst>
                <a:latin typeface="Times New Roman"/>
                <a:ea typeface="楷体_GB2312"/>
              </a:rPr>
              <a:t>MAX-</a:t>
            </a:r>
            <a:r>
              <a:rPr kumimoji="1" lang="zh-CN" altLang="en-US" sz="3200" b="1" kern="0" dirty="0" smtClean="0">
                <a:solidFill>
                  <a:srgbClr val="FF0000"/>
                </a:solidFill>
                <a:effectLst>
                  <a:outerShdw blurRad="38100" dist="38100" dir="2700000" algn="tl">
                    <a:srgbClr val="000000"/>
                  </a:outerShdw>
                </a:effectLst>
                <a:latin typeface="Times New Roman"/>
                <a:ea typeface="楷体_GB2312"/>
              </a:rPr>
              <a:t> </a:t>
            </a:r>
            <a:r>
              <a:rPr kumimoji="1" lang="en-US" altLang="zh-CN" sz="3200" b="1" i="1" kern="0" dirty="0">
                <a:solidFill>
                  <a:srgbClr val="FF0000"/>
                </a:solidFill>
                <a:effectLst>
                  <a:outerShdw blurRad="38100" dist="38100" dir="2700000" algn="tl">
                    <a:srgbClr val="000000"/>
                  </a:outerShdw>
                </a:effectLst>
                <a:latin typeface="Times New Roman"/>
                <a:ea typeface="楷体_GB2312"/>
              </a:rPr>
              <a:t>f</a:t>
            </a:r>
            <a:r>
              <a:rPr kumimoji="1" lang="en-US" altLang="zh-CN" sz="3200" b="1" kern="0" dirty="0">
                <a:solidFill>
                  <a:srgbClr val="FF0000"/>
                </a:solidFill>
                <a:effectLst>
                  <a:outerShdw blurRad="38100" dist="38100" dir="2700000" algn="tl">
                    <a:srgbClr val="000000"/>
                  </a:outerShdw>
                </a:effectLst>
                <a:latin typeface="Times New Roman"/>
                <a:ea typeface="楷体_GB2312"/>
              </a:rPr>
              <a:t>(</a:t>
            </a:r>
            <a:r>
              <a:rPr kumimoji="1" lang="en-US" altLang="zh-CN" sz="3200" b="1" i="1" kern="0" dirty="0">
                <a:solidFill>
                  <a:srgbClr val="FF0000"/>
                </a:solidFill>
                <a:effectLst>
                  <a:outerShdw blurRad="38100" dist="38100" dir="2700000" algn="tl">
                    <a:srgbClr val="000000"/>
                  </a:outerShdw>
                </a:effectLst>
                <a:latin typeface="Times New Roman"/>
                <a:ea typeface="楷体_GB2312"/>
              </a:rPr>
              <a:t>x</a:t>
            </a:r>
            <a:r>
              <a:rPr kumimoji="1" lang="en-US" altLang="zh-CN" sz="3200" b="1" kern="0" dirty="0">
                <a:solidFill>
                  <a:srgbClr val="FF0000"/>
                </a:solidFill>
                <a:effectLst>
                  <a:outerShdw blurRad="38100" dist="38100" dir="2700000" algn="tl">
                    <a:srgbClr val="000000"/>
                  </a:outerShdw>
                </a:effectLst>
                <a:latin typeface="Times New Roman"/>
                <a:ea typeface="楷体_GB2312"/>
              </a:rPr>
              <a:t>)</a:t>
            </a:r>
            <a:r>
              <a:rPr kumimoji="1" lang="zh-CN" altLang="en-US" sz="3200" b="1" kern="0" dirty="0">
                <a:solidFill>
                  <a:srgbClr val="FF0000"/>
                </a:solidFill>
                <a:effectLst>
                  <a:outerShdw blurRad="38100" dist="38100" dir="2700000" algn="tl">
                    <a:srgbClr val="000000"/>
                  </a:outerShdw>
                </a:effectLst>
                <a:latin typeface="Times New Roman"/>
                <a:ea typeface="楷体_GB2312"/>
              </a:rPr>
              <a:t> </a:t>
            </a:r>
            <a:r>
              <a:rPr kumimoji="1" lang="en-US" altLang="zh-CN" sz="3200" b="1" kern="0" dirty="0" smtClean="0">
                <a:solidFill>
                  <a:schemeClr val="tx2">
                    <a:lumMod val="50000"/>
                  </a:schemeClr>
                </a:solidFill>
                <a:effectLst>
                  <a:outerShdw blurRad="38100" dist="38100" dir="2700000" algn="tl">
                    <a:srgbClr val="000000"/>
                  </a:outerShdw>
                </a:effectLst>
                <a:latin typeface="Times New Roman"/>
                <a:ea typeface="楷体_GB2312"/>
              </a:rPr>
              <a:t>.</a:t>
            </a:r>
            <a:endPar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endParaRPr>
          </a:p>
        </p:txBody>
      </p:sp>
    </p:spTree>
    <p:custDataLst>
      <p:tags r:id="rId2"/>
    </p:custDataLst>
    <p:extLst>
      <p:ext uri="{BB962C8B-B14F-4D97-AF65-F5344CB8AC3E}">
        <p14:creationId xmlns:p14="http://schemas.microsoft.com/office/powerpoint/2010/main" val="8988944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2"/>
          <p:cNvSpPr>
            <a:spLocks noChangeArrowheads="1"/>
          </p:cNvSpPr>
          <p:nvPr/>
        </p:nvSpPr>
        <p:spPr bwMode="auto">
          <a:xfrm>
            <a:off x="266700" y="384175"/>
            <a:ext cx="38052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选择算子</a:t>
            </a:r>
          </a:p>
        </p:txBody>
      </p:sp>
      <p:sp>
        <p:nvSpPr>
          <p:cNvPr id="5" name="Rectangle 3"/>
          <p:cNvSpPr txBox="1">
            <a:spLocks noChangeArrowheads="1"/>
          </p:cNvSpPr>
          <p:nvPr/>
        </p:nvSpPr>
        <p:spPr bwMode="auto">
          <a:xfrm>
            <a:off x="422275" y="1506538"/>
            <a:ext cx="8229600" cy="4789487"/>
          </a:xfrm>
          <a:prstGeom prst="rect">
            <a:avLst/>
          </a:prstGeom>
          <a:noFill/>
          <a:ln w="9525">
            <a:noFill/>
            <a:miter lim="800000"/>
            <a:headEnd/>
            <a:tailEnd/>
          </a:ln>
          <a:effectLst/>
        </p:spPr>
        <p:txBody>
          <a:bodyPr/>
          <a:lstStyle/>
          <a:p>
            <a:pPr marL="342900" indent="-342900" defTabSz="914400">
              <a:lnSpc>
                <a:spcPct val="150000"/>
              </a:lnSpc>
              <a:buClr>
                <a:srgbClr val="FFFF00"/>
              </a:buClr>
              <a:buSzPct val="75000"/>
              <a:buFont typeface="Wingdings" pitchFamily="2" charset="2"/>
              <a:buNone/>
              <a:defRPr/>
            </a:pPr>
            <a:r>
              <a:rPr kumimoji="1" lang="en-US" altLang="zh-CN" sz="2800" b="1" kern="0" dirty="0">
                <a:solidFill>
                  <a:schemeClr val="tx2">
                    <a:lumMod val="50000"/>
                  </a:schemeClr>
                </a:solidFill>
                <a:effectLst>
                  <a:outerShdw blurRad="38100" dist="38100" dir="2700000" algn="tl">
                    <a:srgbClr val="000000"/>
                  </a:outerShdw>
                </a:effectLst>
                <a:latin typeface="Times New Roman"/>
                <a:ea typeface="楷体_GB2312"/>
              </a:rPr>
              <a:t>            </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遗传算法使用选择运算来实现对群体中的个体进行</a:t>
            </a:r>
            <a:r>
              <a:rPr kumimoji="1" lang="zh-CN" altLang="en-US" sz="2800" b="1" kern="0" dirty="0">
                <a:solidFill>
                  <a:srgbClr val="FF0000"/>
                </a:solidFill>
                <a:effectLst>
                  <a:outerShdw blurRad="38100" dist="38100" dir="2700000" algn="tl">
                    <a:srgbClr val="000000"/>
                  </a:outerShdw>
                </a:effectLst>
                <a:latin typeface="Times New Roman"/>
                <a:ea typeface="楷体_GB2312"/>
              </a:rPr>
              <a:t>优胜劣汰</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操作：</a:t>
            </a:r>
            <a:r>
              <a:rPr kumimoji="1" lang="zh-CN" altLang="en-US" sz="2800" b="1" kern="0" dirty="0">
                <a:solidFill>
                  <a:srgbClr val="FF0000"/>
                </a:solidFill>
                <a:effectLst>
                  <a:outerShdw blurRad="38100" dist="38100" dir="2700000" algn="tl">
                    <a:srgbClr val="000000"/>
                  </a:outerShdw>
                </a:effectLst>
                <a:latin typeface="Times New Roman"/>
                <a:ea typeface="楷体_GB2312"/>
              </a:rPr>
              <a:t>适应度高</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的个体被遗传到下一代群体中的</a:t>
            </a:r>
            <a:r>
              <a:rPr kumimoji="1" lang="zh-CN" altLang="en-US" sz="2800" b="1" kern="0" dirty="0">
                <a:solidFill>
                  <a:srgbClr val="FF0000"/>
                </a:solidFill>
                <a:effectLst>
                  <a:outerShdw blurRad="38100" dist="38100" dir="2700000" algn="tl">
                    <a:srgbClr val="000000"/>
                  </a:outerShdw>
                </a:effectLst>
                <a:latin typeface="Times New Roman"/>
                <a:ea typeface="楷体_GB2312"/>
              </a:rPr>
              <a:t>概率大</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a:t>
            </a:r>
            <a:r>
              <a:rPr kumimoji="1" lang="zh-CN" altLang="en-US" sz="2800" b="1" kern="0" dirty="0">
                <a:solidFill>
                  <a:srgbClr val="FF0000"/>
                </a:solidFill>
                <a:effectLst>
                  <a:outerShdw blurRad="38100" dist="38100" dir="2700000" algn="tl">
                    <a:srgbClr val="000000"/>
                  </a:outerShdw>
                </a:effectLst>
                <a:latin typeface="Times New Roman"/>
                <a:ea typeface="楷体_GB2312"/>
              </a:rPr>
              <a:t>适应度低</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的个体，被遗传到下一代群体中的</a:t>
            </a:r>
            <a:r>
              <a:rPr kumimoji="1" lang="zh-CN" altLang="en-US" sz="2800" b="1" kern="0" dirty="0">
                <a:solidFill>
                  <a:srgbClr val="FF0000"/>
                </a:solidFill>
                <a:effectLst>
                  <a:outerShdw blurRad="38100" dist="38100" dir="2700000" algn="tl">
                    <a:srgbClr val="000000"/>
                  </a:outerShdw>
                </a:effectLst>
                <a:latin typeface="Times New Roman"/>
                <a:ea typeface="楷体_GB2312"/>
              </a:rPr>
              <a:t>概率小</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。选择操作的任务就是按某种方法从父代群体中选取一些个体，遗传到下一代群体。</a:t>
            </a:r>
            <a:r>
              <a:rPr kumimoji="1" lang="en-US" altLang="zh-CN" sz="2800" b="1" kern="0" dirty="0">
                <a:solidFill>
                  <a:schemeClr val="tx2">
                    <a:lumMod val="50000"/>
                  </a:schemeClr>
                </a:solidFill>
                <a:effectLst>
                  <a:outerShdw blurRad="38100" dist="38100" dir="2700000" algn="tl">
                    <a:srgbClr val="000000"/>
                  </a:outerShdw>
                </a:effectLst>
                <a:latin typeface="Times New Roman"/>
                <a:ea typeface="楷体_GB2312"/>
              </a:rPr>
              <a:t>SGA</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中选择算子采用</a:t>
            </a:r>
            <a:r>
              <a:rPr kumimoji="1" lang="zh-CN" altLang="en-US" sz="2800" b="1" kern="0" dirty="0">
                <a:solidFill>
                  <a:srgbClr val="FF0000"/>
                </a:solidFill>
                <a:effectLst>
                  <a:outerShdw blurRad="38100" dist="38100" dir="2700000" algn="tl">
                    <a:srgbClr val="000000"/>
                  </a:outerShdw>
                </a:effectLst>
                <a:latin typeface="Times New Roman"/>
                <a:ea typeface="楷体_GB2312"/>
              </a:rPr>
              <a:t>轮盘赌</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选择方法。  </a:t>
            </a:r>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矩形 2"/>
          <p:cNvSpPr>
            <a:spLocks noChangeArrowheads="1"/>
          </p:cNvSpPr>
          <p:nvPr/>
        </p:nvSpPr>
        <p:spPr bwMode="auto">
          <a:xfrm>
            <a:off x="266700" y="384175"/>
            <a:ext cx="38052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轮盘赌选择法</a:t>
            </a:r>
          </a:p>
        </p:txBody>
      </p:sp>
      <p:sp>
        <p:nvSpPr>
          <p:cNvPr id="6" name="Rectangle 3"/>
          <p:cNvSpPr txBox="1">
            <a:spLocks noChangeArrowheads="1"/>
          </p:cNvSpPr>
          <p:nvPr/>
        </p:nvSpPr>
        <p:spPr bwMode="auto">
          <a:xfrm>
            <a:off x="419100" y="1809750"/>
            <a:ext cx="8329613" cy="2841625"/>
          </a:xfrm>
          <a:prstGeom prst="rect">
            <a:avLst/>
          </a:prstGeom>
          <a:noFill/>
          <a:ln w="9525">
            <a:noFill/>
            <a:miter lim="800000"/>
            <a:headEnd/>
            <a:tailEnd/>
          </a:ln>
          <a:effectLst/>
        </p:spPr>
        <p:txBody>
          <a:bodyPr/>
          <a:lstStyle/>
          <a:p>
            <a:pPr algn="just" defTabSz="914400">
              <a:lnSpc>
                <a:spcPct val="150000"/>
              </a:lnSpc>
              <a:buClr>
                <a:srgbClr val="FFFF00"/>
              </a:buClr>
              <a:buSzPct val="75000"/>
              <a:buFont typeface="Wingdings" pitchFamily="2" charset="2"/>
              <a:buNone/>
              <a:defRPr/>
            </a:pPr>
            <a:r>
              <a:rPr kumimoji="1" lang="en-US" altLang="zh-CN" sz="2800" b="1" kern="0" dirty="0">
                <a:solidFill>
                  <a:schemeClr val="tx2">
                    <a:lumMod val="50000"/>
                  </a:schemeClr>
                </a:solidFill>
                <a:effectLst>
                  <a:outerShdw blurRad="38100" dist="38100" dir="2700000" algn="tl">
                    <a:srgbClr val="000000"/>
                  </a:outerShdw>
                </a:effectLst>
                <a:latin typeface="Times New Roman"/>
                <a:ea typeface="楷体_GB2312"/>
              </a:rPr>
              <a:t>        </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轮盘赌选择又称</a:t>
            </a:r>
            <a:r>
              <a:rPr kumimoji="1" lang="zh-CN" altLang="en-US" sz="2800" b="1" kern="0" dirty="0">
                <a:solidFill>
                  <a:srgbClr val="FF0000"/>
                </a:solidFill>
                <a:effectLst>
                  <a:outerShdw blurRad="38100" dist="38100" dir="2700000" algn="tl">
                    <a:srgbClr val="000000"/>
                  </a:outerShdw>
                </a:effectLst>
                <a:latin typeface="Times New Roman"/>
                <a:ea typeface="楷体_GB2312"/>
              </a:rPr>
              <a:t>比例选择算子</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，它的基本思想是：各个个体被</a:t>
            </a:r>
            <a:r>
              <a:rPr kumimoji="1" lang="zh-CN" altLang="en-US" sz="2800" b="1" kern="0" dirty="0">
                <a:solidFill>
                  <a:srgbClr val="FF0000"/>
                </a:solidFill>
                <a:effectLst>
                  <a:outerShdw blurRad="38100" dist="38100" dir="2700000" algn="tl">
                    <a:srgbClr val="000000"/>
                  </a:outerShdw>
                </a:effectLst>
                <a:latin typeface="Times New Roman"/>
                <a:ea typeface="楷体_GB2312"/>
              </a:rPr>
              <a:t>选中的概率</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与其</a:t>
            </a:r>
            <a:r>
              <a:rPr kumimoji="1" lang="zh-CN" altLang="en-US" sz="2800" b="1" kern="0" dirty="0">
                <a:solidFill>
                  <a:srgbClr val="FF0000"/>
                </a:solidFill>
                <a:effectLst>
                  <a:outerShdw blurRad="38100" dist="38100" dir="2700000" algn="tl">
                    <a:srgbClr val="000000"/>
                  </a:outerShdw>
                </a:effectLst>
                <a:latin typeface="Times New Roman"/>
                <a:ea typeface="楷体_GB2312"/>
              </a:rPr>
              <a:t>适应度值</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大小</a:t>
            </a:r>
            <a:r>
              <a:rPr kumimoji="1" lang="zh-CN" altLang="en-US" sz="2800" b="1" kern="0" dirty="0">
                <a:solidFill>
                  <a:srgbClr val="FF0000"/>
                </a:solidFill>
                <a:effectLst>
                  <a:outerShdw blurRad="38100" dist="38100" dir="2700000" algn="tl">
                    <a:srgbClr val="000000"/>
                  </a:outerShdw>
                </a:effectLst>
                <a:latin typeface="Times New Roman"/>
                <a:ea typeface="楷体_GB2312"/>
              </a:rPr>
              <a:t>成正比</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。设群体大小为</a:t>
            </a:r>
            <a:r>
              <a:rPr kumimoji="1" lang="en-US" altLang="zh-CN" sz="2800" b="1" i="1" kern="0" dirty="0">
                <a:solidFill>
                  <a:schemeClr val="tx2">
                    <a:lumMod val="50000"/>
                  </a:schemeClr>
                </a:solidFill>
                <a:effectLst>
                  <a:outerShdw blurRad="38100" dist="38100" dir="2700000" algn="tl">
                    <a:srgbClr val="000000"/>
                  </a:outerShdw>
                </a:effectLst>
                <a:latin typeface="Times New Roman"/>
                <a:ea typeface="楷体_GB2312"/>
              </a:rPr>
              <a:t>n</a:t>
            </a:r>
            <a:r>
              <a:rPr kumimoji="1" lang="en-US" altLang="zh-CN" sz="2800" b="1" kern="0" dirty="0">
                <a:solidFill>
                  <a:schemeClr val="tx2">
                    <a:lumMod val="50000"/>
                  </a:schemeClr>
                </a:solidFill>
                <a:effectLst>
                  <a:outerShdw blurRad="38100" dist="38100" dir="2700000" algn="tl">
                    <a:srgbClr val="000000"/>
                  </a:outerShdw>
                </a:effectLst>
                <a:latin typeface="Times New Roman"/>
                <a:ea typeface="楷体_GB2312"/>
              </a:rPr>
              <a:t> </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，个体</a:t>
            </a:r>
            <a:r>
              <a:rPr kumimoji="1" lang="en-US" altLang="zh-CN" sz="2800" b="1" i="1" kern="0" dirty="0" err="1">
                <a:solidFill>
                  <a:schemeClr val="tx2">
                    <a:lumMod val="50000"/>
                  </a:schemeClr>
                </a:solidFill>
                <a:effectLst>
                  <a:outerShdw blurRad="38100" dist="38100" dir="2700000" algn="tl">
                    <a:srgbClr val="000000"/>
                  </a:outerShdw>
                </a:effectLst>
                <a:latin typeface="Times New Roman"/>
                <a:ea typeface="楷体_GB2312"/>
              </a:rPr>
              <a:t>i</a:t>
            </a:r>
            <a:r>
              <a:rPr kumimoji="1" lang="en-US" altLang="zh-CN" sz="2800" b="1" kern="0" dirty="0">
                <a:solidFill>
                  <a:schemeClr val="tx2">
                    <a:lumMod val="50000"/>
                  </a:schemeClr>
                </a:solidFill>
                <a:effectLst>
                  <a:outerShdw blurRad="38100" dist="38100" dir="2700000" algn="tl">
                    <a:srgbClr val="000000"/>
                  </a:outerShdw>
                </a:effectLst>
                <a:latin typeface="Times New Roman"/>
                <a:ea typeface="楷体_GB2312"/>
              </a:rPr>
              <a:t> </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的适应度为 </a:t>
            </a:r>
            <a:r>
              <a:rPr kumimoji="1" lang="en-US" altLang="zh-CN" sz="2800" b="1" i="1" kern="0" dirty="0" err="1">
                <a:solidFill>
                  <a:schemeClr val="tx2">
                    <a:lumMod val="50000"/>
                  </a:schemeClr>
                </a:solidFill>
                <a:effectLst>
                  <a:outerShdw blurRad="38100" dist="38100" dir="2700000" algn="tl">
                    <a:srgbClr val="000000"/>
                  </a:outerShdw>
                </a:effectLst>
                <a:latin typeface="Times New Roman"/>
                <a:ea typeface="楷体_GB2312"/>
              </a:rPr>
              <a:t>F</a:t>
            </a:r>
            <a:r>
              <a:rPr kumimoji="1" lang="en-US" altLang="zh-CN" sz="2800" b="1" i="1" kern="0" baseline="-25000" dirty="0" err="1">
                <a:solidFill>
                  <a:schemeClr val="tx2">
                    <a:lumMod val="50000"/>
                  </a:schemeClr>
                </a:solidFill>
                <a:effectLst>
                  <a:outerShdw blurRad="38100" dist="38100" dir="2700000" algn="tl">
                    <a:srgbClr val="000000"/>
                  </a:outerShdw>
                </a:effectLst>
                <a:latin typeface="Times New Roman"/>
                <a:ea typeface="楷体_GB2312"/>
              </a:rPr>
              <a:t>i</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，则个体</a:t>
            </a:r>
            <a:r>
              <a:rPr kumimoji="1" lang="en-US" altLang="zh-CN" sz="2800" b="1" i="1" kern="0" dirty="0" err="1">
                <a:solidFill>
                  <a:schemeClr val="tx2">
                    <a:lumMod val="50000"/>
                  </a:schemeClr>
                </a:solidFill>
                <a:effectLst>
                  <a:outerShdw blurRad="38100" dist="38100" dir="2700000" algn="tl">
                    <a:srgbClr val="000000"/>
                  </a:outerShdw>
                </a:effectLst>
                <a:latin typeface="Times New Roman"/>
                <a:ea typeface="楷体_GB2312"/>
              </a:rPr>
              <a:t>i</a:t>
            </a:r>
            <a:r>
              <a:rPr kumimoji="1" lang="en-US" altLang="zh-CN" sz="2800" b="1" kern="0" dirty="0">
                <a:solidFill>
                  <a:schemeClr val="tx2">
                    <a:lumMod val="50000"/>
                  </a:schemeClr>
                </a:solidFill>
                <a:effectLst>
                  <a:outerShdw blurRad="38100" dist="38100" dir="2700000" algn="tl">
                    <a:srgbClr val="000000"/>
                  </a:outerShdw>
                </a:effectLst>
                <a:latin typeface="Times New Roman"/>
                <a:ea typeface="楷体_GB2312"/>
              </a:rPr>
              <a:t> </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被选中遗传到下一代群体的概率为： </a:t>
            </a:r>
          </a:p>
        </p:txBody>
      </p:sp>
      <p:graphicFrame>
        <p:nvGraphicFramePr>
          <p:cNvPr id="3074" name="Object 3"/>
          <p:cNvGraphicFramePr>
            <a:graphicFrameLocks noGrp="1" noChangeAspect="1"/>
          </p:cNvGraphicFramePr>
          <p:nvPr>
            <p:ph sz="half" idx="4294967295"/>
          </p:nvPr>
        </p:nvGraphicFramePr>
        <p:xfrm>
          <a:off x="2339975" y="4578350"/>
          <a:ext cx="4038600" cy="1401763"/>
        </p:xfrm>
        <a:graphic>
          <a:graphicData uri="http://schemas.openxmlformats.org/presentationml/2006/ole">
            <mc:AlternateContent xmlns:mc="http://schemas.openxmlformats.org/markup-compatibility/2006">
              <mc:Choice xmlns:v="urn:schemas-microsoft-com:vml" Requires="v">
                <p:oleObj spid="_x0000_s3081" name="公式" r:id="rId5" imgW="850680" imgH="431640" progId="Equation.3">
                  <p:embed/>
                </p:oleObj>
              </mc:Choice>
              <mc:Fallback>
                <p:oleObj name="公式" r:id="rId5" imgW="850680" imgH="43164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4578350"/>
                        <a:ext cx="4038600" cy="1401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2"/>
          <p:cNvSpPr>
            <a:spLocks noChangeArrowheads="1"/>
          </p:cNvSpPr>
          <p:nvPr/>
        </p:nvSpPr>
        <p:spPr bwMode="auto">
          <a:xfrm>
            <a:off x="266700" y="384175"/>
            <a:ext cx="38052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轮盘赌选择法原理</a:t>
            </a:r>
          </a:p>
        </p:txBody>
      </p:sp>
      <p:sp>
        <p:nvSpPr>
          <p:cNvPr id="6" name="Rectangle 3"/>
          <p:cNvSpPr txBox="1">
            <a:spLocks noChangeArrowheads="1"/>
          </p:cNvSpPr>
          <p:nvPr/>
        </p:nvSpPr>
        <p:spPr bwMode="auto">
          <a:xfrm>
            <a:off x="323850" y="2151063"/>
            <a:ext cx="3408363" cy="3527425"/>
          </a:xfrm>
          <a:prstGeom prst="rect">
            <a:avLst/>
          </a:prstGeom>
          <a:noFill/>
          <a:ln w="9525">
            <a:noFill/>
            <a:miter lim="800000"/>
            <a:headEnd/>
            <a:tailEnd/>
          </a:ln>
          <a:effectLst/>
        </p:spPr>
        <p:txBody>
          <a:bodyPr/>
          <a:lstStyle/>
          <a:p>
            <a:pPr algn="just" defTabSz="914400">
              <a:lnSpc>
                <a:spcPct val="200000"/>
              </a:lnSpc>
              <a:buClr>
                <a:srgbClr val="FFFF00"/>
              </a:buClr>
              <a:buSzPct val="75000"/>
              <a:buFont typeface="Wingdings" pitchFamily="2" charset="2"/>
              <a:buNone/>
              <a:defRPr/>
            </a:pP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个体</a:t>
            </a:r>
            <a:r>
              <a:rPr kumimoji="1" lang="zh-CN" altLang="en-US" sz="2800" b="1" kern="0" dirty="0">
                <a:solidFill>
                  <a:srgbClr val="FF0000"/>
                </a:solidFill>
                <a:effectLst>
                  <a:outerShdw blurRad="38100" dist="38100" dir="2700000" algn="tl">
                    <a:srgbClr val="000000"/>
                  </a:outerShdw>
                </a:effectLst>
                <a:latin typeface="Times New Roman"/>
                <a:ea typeface="楷体_GB2312"/>
              </a:rPr>
              <a:t>适应度越大</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，占总的适应度的</a:t>
            </a:r>
            <a:r>
              <a:rPr kumimoji="1" lang="zh-CN" altLang="en-US" sz="2800" b="1" kern="0" dirty="0">
                <a:solidFill>
                  <a:srgbClr val="FF0000"/>
                </a:solidFill>
                <a:effectLst>
                  <a:outerShdw blurRad="38100" dist="38100" dir="2700000" algn="tl">
                    <a:srgbClr val="000000"/>
                  </a:outerShdw>
                </a:effectLst>
                <a:latin typeface="Times New Roman"/>
                <a:ea typeface="楷体_GB2312"/>
              </a:rPr>
              <a:t>占比越大</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，个体被选中的</a:t>
            </a:r>
            <a:r>
              <a:rPr kumimoji="1" lang="zh-CN" altLang="en-US" sz="2800" b="1" kern="0" dirty="0">
                <a:solidFill>
                  <a:srgbClr val="FF0000"/>
                </a:solidFill>
                <a:effectLst>
                  <a:outerShdw blurRad="38100" dist="38100" dir="2700000" algn="tl">
                    <a:srgbClr val="000000"/>
                  </a:outerShdw>
                </a:effectLst>
                <a:latin typeface="Times New Roman"/>
                <a:ea typeface="楷体_GB2312"/>
              </a:rPr>
              <a:t>概率越高。</a:t>
            </a:r>
          </a:p>
        </p:txBody>
      </p:sp>
      <p:pic>
        <p:nvPicPr>
          <p:cNvPr id="23556" name="Picture 4" descr="https://timgsa.baidu.com/timg?image&amp;quality=80&amp;size=b9999_10000&amp;sec=1511886301670&amp;di=f26b07670ef3a0672c43fb44720f95cc&amp;imgtype=0&amp;src=http%3A%2F%2Fpic.qiantucdn.com%2F58pic%2F17%2F90%2F79%2F42m58PICEjw_102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3688" y="1541463"/>
            <a:ext cx="4689475" cy="468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2"/>
          <p:cNvSpPr>
            <a:spLocks noChangeArrowheads="1"/>
          </p:cNvSpPr>
          <p:nvPr/>
        </p:nvSpPr>
        <p:spPr bwMode="auto">
          <a:xfrm>
            <a:off x="266700" y="384175"/>
            <a:ext cx="50704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轮盘赌选择法的实现步骤</a:t>
            </a:r>
          </a:p>
        </p:txBody>
      </p:sp>
      <p:sp>
        <p:nvSpPr>
          <p:cNvPr id="7" name="Rectangle 3"/>
          <p:cNvSpPr txBox="1">
            <a:spLocks noChangeArrowheads="1"/>
          </p:cNvSpPr>
          <p:nvPr/>
        </p:nvSpPr>
        <p:spPr bwMode="auto">
          <a:xfrm>
            <a:off x="361950" y="1847850"/>
            <a:ext cx="8318500" cy="4392613"/>
          </a:xfrm>
          <a:prstGeom prst="rect">
            <a:avLst/>
          </a:prstGeom>
          <a:noFill/>
          <a:ln w="9525">
            <a:noFill/>
            <a:miter lim="800000"/>
            <a:headEnd/>
            <a:tailEnd/>
          </a:ln>
          <a:effectLst/>
        </p:spPr>
        <p:txBody>
          <a:bodyPr/>
          <a:lstStyle/>
          <a:p>
            <a:pPr marL="342900" indent="-342900" defTabSz="914400">
              <a:lnSpc>
                <a:spcPct val="150000"/>
              </a:lnSpc>
              <a:buClr>
                <a:srgbClr val="FFFF00"/>
              </a:buClr>
              <a:buSzPct val="75000"/>
              <a:buFont typeface="Wingdings" pitchFamily="2" charset="2"/>
              <a:buNone/>
              <a:defRPr/>
            </a:pPr>
            <a:r>
              <a:rPr kumimoji="1" lang="zh-CN" altLang="en-US" sz="2800" b="1" kern="0" dirty="0">
                <a:solidFill>
                  <a:schemeClr val="tx2">
                    <a:lumMod val="50000"/>
                  </a:schemeClr>
                </a:solidFill>
                <a:effectLst>
                  <a:outerShdw blurRad="38100" dist="38100" dir="2700000" algn="tl">
                    <a:srgbClr val="000000"/>
                  </a:outerShdw>
                </a:effectLst>
                <a:latin typeface="楷体_GB2312" pitchFamily="49" charset="-122"/>
                <a:ea typeface="楷体_GB2312"/>
              </a:rPr>
              <a:t>（</a:t>
            </a:r>
            <a:r>
              <a:rPr kumimoji="1" lang="en-US" altLang="zh-CN" sz="2800" b="1" kern="0" dirty="0">
                <a:solidFill>
                  <a:schemeClr val="tx2">
                    <a:lumMod val="50000"/>
                  </a:schemeClr>
                </a:solidFill>
                <a:effectLst>
                  <a:outerShdw blurRad="38100" dist="38100" dir="2700000" algn="tl">
                    <a:srgbClr val="000000"/>
                  </a:outerShdw>
                </a:effectLst>
                <a:latin typeface="楷体_GB2312" pitchFamily="49" charset="-122"/>
                <a:ea typeface="楷体_GB2312"/>
              </a:rPr>
              <a:t>1</a:t>
            </a:r>
            <a:r>
              <a:rPr kumimoji="1" lang="zh-CN" altLang="en-US" sz="2800" b="1" kern="0" dirty="0">
                <a:solidFill>
                  <a:schemeClr val="tx2">
                    <a:lumMod val="50000"/>
                  </a:schemeClr>
                </a:solidFill>
                <a:effectLst>
                  <a:outerShdw blurRad="38100" dist="38100" dir="2700000" algn="tl">
                    <a:srgbClr val="000000"/>
                  </a:outerShdw>
                </a:effectLst>
                <a:latin typeface="楷体_GB2312" pitchFamily="49" charset="-122"/>
                <a:ea typeface="楷体_GB2312"/>
              </a:rPr>
              <a:t>） 计算群体中</a:t>
            </a:r>
            <a:r>
              <a:rPr kumimoji="1" lang="zh-CN" altLang="en-US" sz="2800" b="1" kern="0" dirty="0">
                <a:solidFill>
                  <a:srgbClr val="FF0000"/>
                </a:solidFill>
                <a:effectLst>
                  <a:outerShdw blurRad="38100" dist="38100" dir="2700000" algn="tl">
                    <a:srgbClr val="000000"/>
                  </a:outerShdw>
                </a:effectLst>
                <a:latin typeface="楷体_GB2312" pitchFamily="49" charset="-122"/>
                <a:ea typeface="楷体_GB2312"/>
              </a:rPr>
              <a:t>所有个体的适应度</a:t>
            </a:r>
            <a:r>
              <a:rPr kumimoji="1" lang="zh-CN" altLang="en-US" sz="2800" b="1" kern="0" dirty="0">
                <a:solidFill>
                  <a:schemeClr val="tx2">
                    <a:lumMod val="50000"/>
                  </a:schemeClr>
                </a:solidFill>
                <a:effectLst>
                  <a:outerShdw blurRad="38100" dist="38100" dir="2700000" algn="tl">
                    <a:srgbClr val="000000"/>
                  </a:outerShdw>
                </a:effectLst>
                <a:latin typeface="楷体_GB2312" pitchFamily="49" charset="-122"/>
                <a:ea typeface="楷体_GB2312"/>
              </a:rPr>
              <a:t>函数值；</a:t>
            </a:r>
          </a:p>
          <a:p>
            <a:pPr marL="342900" indent="-342900" defTabSz="914400">
              <a:lnSpc>
                <a:spcPct val="150000"/>
              </a:lnSpc>
              <a:buClr>
                <a:srgbClr val="FFFF00"/>
              </a:buClr>
              <a:buSzPct val="75000"/>
              <a:buFont typeface="Wingdings" pitchFamily="2" charset="2"/>
              <a:buNone/>
              <a:defRPr/>
            </a:pPr>
            <a:r>
              <a:rPr kumimoji="1" lang="zh-CN" altLang="en-US" sz="2800" b="1" kern="0" dirty="0">
                <a:solidFill>
                  <a:schemeClr val="tx2">
                    <a:lumMod val="50000"/>
                  </a:schemeClr>
                </a:solidFill>
                <a:effectLst>
                  <a:outerShdw blurRad="38100" dist="38100" dir="2700000" algn="tl">
                    <a:srgbClr val="000000"/>
                  </a:outerShdw>
                </a:effectLst>
                <a:latin typeface="楷体_GB2312" pitchFamily="49" charset="-122"/>
                <a:ea typeface="楷体_GB2312"/>
              </a:rPr>
              <a:t>（</a:t>
            </a:r>
            <a:r>
              <a:rPr kumimoji="1" lang="en-US" altLang="zh-CN" sz="2800" b="1" kern="0" dirty="0">
                <a:solidFill>
                  <a:schemeClr val="tx2">
                    <a:lumMod val="50000"/>
                  </a:schemeClr>
                </a:solidFill>
                <a:effectLst>
                  <a:outerShdw blurRad="38100" dist="38100" dir="2700000" algn="tl">
                    <a:srgbClr val="000000"/>
                  </a:outerShdw>
                </a:effectLst>
                <a:latin typeface="楷体_GB2312" pitchFamily="49" charset="-122"/>
                <a:ea typeface="楷体_GB2312"/>
              </a:rPr>
              <a:t>2</a:t>
            </a:r>
            <a:r>
              <a:rPr kumimoji="1" lang="zh-CN" altLang="en-US" sz="2800" b="1" kern="0" dirty="0">
                <a:solidFill>
                  <a:schemeClr val="tx2">
                    <a:lumMod val="50000"/>
                  </a:schemeClr>
                </a:solidFill>
                <a:effectLst>
                  <a:outerShdw blurRad="38100" dist="38100" dir="2700000" algn="tl">
                    <a:srgbClr val="000000"/>
                  </a:outerShdw>
                </a:effectLst>
                <a:latin typeface="楷体_GB2312" pitchFamily="49" charset="-122"/>
                <a:ea typeface="楷体_GB2312"/>
              </a:rPr>
              <a:t>） 利用</a:t>
            </a:r>
            <a:r>
              <a:rPr kumimoji="1" lang="zh-CN" altLang="en-US" sz="2800" b="1" kern="0" dirty="0">
                <a:solidFill>
                  <a:srgbClr val="FF0000"/>
                </a:solidFill>
                <a:effectLst>
                  <a:outerShdw blurRad="38100" dist="38100" dir="2700000" algn="tl">
                    <a:srgbClr val="000000"/>
                  </a:outerShdw>
                </a:effectLst>
                <a:latin typeface="楷体_GB2312" pitchFamily="49" charset="-122"/>
                <a:ea typeface="楷体_GB2312"/>
              </a:rPr>
              <a:t>比例选择算子</a:t>
            </a:r>
            <a:r>
              <a:rPr kumimoji="1" lang="zh-CN" altLang="en-US" sz="2800" b="1" kern="0" dirty="0">
                <a:solidFill>
                  <a:schemeClr val="tx2">
                    <a:lumMod val="50000"/>
                  </a:schemeClr>
                </a:solidFill>
                <a:effectLst>
                  <a:outerShdw blurRad="38100" dist="38100" dir="2700000" algn="tl">
                    <a:srgbClr val="000000"/>
                  </a:outerShdw>
                </a:effectLst>
                <a:latin typeface="楷体_GB2312" pitchFamily="49" charset="-122"/>
                <a:ea typeface="楷体_GB2312"/>
              </a:rPr>
              <a:t>的公式，计算每个个体被       选中遗传到下一代群体的</a:t>
            </a:r>
            <a:r>
              <a:rPr kumimoji="1" lang="zh-CN" altLang="en-US" sz="2800" b="1" kern="0" dirty="0">
                <a:solidFill>
                  <a:srgbClr val="FF0000"/>
                </a:solidFill>
                <a:effectLst>
                  <a:outerShdw blurRad="38100" dist="38100" dir="2700000" algn="tl">
                    <a:srgbClr val="000000"/>
                  </a:outerShdw>
                </a:effectLst>
                <a:latin typeface="楷体_GB2312" pitchFamily="49" charset="-122"/>
                <a:ea typeface="楷体_GB2312"/>
              </a:rPr>
              <a:t>概率</a:t>
            </a:r>
            <a:r>
              <a:rPr kumimoji="1" lang="zh-CN" altLang="en-US" sz="2800" b="1" kern="0" dirty="0">
                <a:solidFill>
                  <a:schemeClr val="tx2">
                    <a:lumMod val="50000"/>
                  </a:schemeClr>
                </a:solidFill>
                <a:effectLst>
                  <a:outerShdw blurRad="38100" dist="38100" dir="2700000" algn="tl">
                    <a:srgbClr val="000000"/>
                  </a:outerShdw>
                </a:effectLst>
                <a:latin typeface="楷体_GB2312" pitchFamily="49" charset="-122"/>
                <a:ea typeface="楷体_GB2312"/>
              </a:rPr>
              <a:t>；</a:t>
            </a:r>
          </a:p>
          <a:p>
            <a:pPr marL="342900" indent="-342900" defTabSz="914400">
              <a:lnSpc>
                <a:spcPct val="150000"/>
              </a:lnSpc>
              <a:buClr>
                <a:srgbClr val="FFFF00"/>
              </a:buClr>
              <a:buSzPct val="75000"/>
              <a:buFont typeface="Wingdings" pitchFamily="2" charset="2"/>
              <a:buNone/>
              <a:defRPr/>
            </a:pPr>
            <a:r>
              <a:rPr kumimoji="1" lang="zh-CN" altLang="en-US" sz="2800" b="1" kern="0" dirty="0">
                <a:solidFill>
                  <a:schemeClr val="tx2">
                    <a:lumMod val="50000"/>
                  </a:schemeClr>
                </a:solidFill>
                <a:effectLst>
                  <a:outerShdw blurRad="38100" dist="38100" dir="2700000" algn="tl">
                    <a:srgbClr val="000000"/>
                  </a:outerShdw>
                </a:effectLst>
                <a:latin typeface="楷体_GB2312" pitchFamily="49" charset="-122"/>
                <a:ea typeface="楷体_GB2312"/>
              </a:rPr>
              <a:t>（</a:t>
            </a:r>
            <a:r>
              <a:rPr kumimoji="1" lang="en-US" altLang="zh-CN" sz="2800" b="1" kern="0" dirty="0">
                <a:solidFill>
                  <a:schemeClr val="tx2">
                    <a:lumMod val="50000"/>
                  </a:schemeClr>
                </a:solidFill>
                <a:effectLst>
                  <a:outerShdw blurRad="38100" dist="38100" dir="2700000" algn="tl">
                    <a:srgbClr val="000000"/>
                  </a:outerShdw>
                </a:effectLst>
                <a:latin typeface="楷体_GB2312" pitchFamily="49" charset="-122"/>
                <a:ea typeface="楷体_GB2312"/>
              </a:rPr>
              <a:t>3</a:t>
            </a:r>
            <a:r>
              <a:rPr kumimoji="1" lang="zh-CN" altLang="en-US" sz="2800" b="1" kern="0" dirty="0">
                <a:solidFill>
                  <a:schemeClr val="tx2">
                    <a:lumMod val="50000"/>
                  </a:schemeClr>
                </a:solidFill>
                <a:effectLst>
                  <a:outerShdw blurRad="38100" dist="38100" dir="2700000" algn="tl">
                    <a:srgbClr val="000000"/>
                  </a:outerShdw>
                </a:effectLst>
                <a:latin typeface="楷体_GB2312" pitchFamily="49" charset="-122"/>
                <a:ea typeface="楷体_GB2312"/>
              </a:rPr>
              <a:t>） 采用</a:t>
            </a:r>
            <a:r>
              <a:rPr kumimoji="1" lang="zh-CN" altLang="en-US" sz="2800" b="1" kern="0" dirty="0">
                <a:solidFill>
                  <a:srgbClr val="FF0000"/>
                </a:solidFill>
                <a:effectLst>
                  <a:outerShdw blurRad="38100" dist="38100" dir="2700000" algn="tl">
                    <a:srgbClr val="000000"/>
                  </a:outerShdw>
                </a:effectLst>
                <a:latin typeface="楷体_GB2312" pitchFamily="49" charset="-122"/>
                <a:ea typeface="楷体_GB2312"/>
              </a:rPr>
              <a:t>模拟赌盘操作</a:t>
            </a:r>
            <a:r>
              <a:rPr kumimoji="1" lang="zh-CN" altLang="en-US" sz="2800" b="1" kern="0" dirty="0">
                <a:solidFill>
                  <a:schemeClr val="tx2">
                    <a:lumMod val="50000"/>
                  </a:schemeClr>
                </a:solidFill>
                <a:effectLst>
                  <a:outerShdw blurRad="38100" dist="38100" dir="2700000" algn="tl">
                    <a:srgbClr val="000000"/>
                  </a:outerShdw>
                </a:effectLst>
                <a:latin typeface="楷体_GB2312" pitchFamily="49" charset="-122"/>
                <a:ea typeface="楷体_GB2312"/>
              </a:rPr>
              <a:t>（即生成</a:t>
            </a:r>
            <a:r>
              <a:rPr kumimoji="1" lang="en-US" altLang="zh-CN" sz="2800" b="1" kern="0" dirty="0">
                <a:solidFill>
                  <a:schemeClr val="tx2">
                    <a:lumMod val="50000"/>
                  </a:schemeClr>
                </a:solidFill>
                <a:effectLst>
                  <a:outerShdw blurRad="38100" dist="38100" dir="2700000" algn="tl">
                    <a:srgbClr val="000000"/>
                  </a:outerShdw>
                </a:effectLst>
                <a:latin typeface="楷体_GB2312" pitchFamily="49" charset="-122"/>
                <a:ea typeface="楷体_GB2312"/>
              </a:rPr>
              <a:t>0</a:t>
            </a:r>
            <a:r>
              <a:rPr kumimoji="1" lang="zh-CN" altLang="en-US" sz="2800" b="1" kern="0" dirty="0">
                <a:solidFill>
                  <a:schemeClr val="tx2">
                    <a:lumMod val="50000"/>
                  </a:schemeClr>
                </a:solidFill>
                <a:effectLst>
                  <a:outerShdw blurRad="38100" dist="38100" dir="2700000" algn="tl">
                    <a:srgbClr val="000000"/>
                  </a:outerShdw>
                </a:effectLst>
                <a:latin typeface="楷体_GB2312" pitchFamily="49" charset="-122"/>
                <a:ea typeface="楷体_GB2312"/>
              </a:rPr>
              <a:t>到</a:t>
            </a:r>
            <a:r>
              <a:rPr kumimoji="1" lang="en-US" altLang="zh-CN" sz="2800" b="1" kern="0" dirty="0">
                <a:solidFill>
                  <a:schemeClr val="tx2">
                    <a:lumMod val="50000"/>
                  </a:schemeClr>
                </a:solidFill>
                <a:effectLst>
                  <a:outerShdw blurRad="38100" dist="38100" dir="2700000" algn="tl">
                    <a:srgbClr val="000000"/>
                  </a:outerShdw>
                </a:effectLst>
                <a:latin typeface="楷体_GB2312" pitchFamily="49" charset="-122"/>
                <a:ea typeface="楷体_GB2312"/>
              </a:rPr>
              <a:t>1</a:t>
            </a:r>
            <a:r>
              <a:rPr kumimoji="1" lang="zh-CN" altLang="en-US" sz="2800" b="1" kern="0" dirty="0">
                <a:solidFill>
                  <a:schemeClr val="tx2">
                    <a:lumMod val="50000"/>
                  </a:schemeClr>
                </a:solidFill>
                <a:effectLst>
                  <a:outerShdw blurRad="38100" dist="38100" dir="2700000" algn="tl">
                    <a:srgbClr val="000000"/>
                  </a:outerShdw>
                </a:effectLst>
                <a:latin typeface="楷体_GB2312" pitchFamily="49" charset="-122"/>
                <a:ea typeface="楷体_GB2312"/>
              </a:rPr>
              <a:t>之间的随机数与每个个体遗传到下一代群体的概率进行匹配）来确定各个个体是否遗传到下一代群体中。</a:t>
            </a:r>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2"/>
          <p:cNvSpPr>
            <a:spLocks noChangeArrowheads="1"/>
          </p:cNvSpPr>
          <p:nvPr/>
        </p:nvSpPr>
        <p:spPr bwMode="auto">
          <a:xfrm>
            <a:off x="266700" y="384175"/>
            <a:ext cx="38052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其它选择方式探讨</a:t>
            </a:r>
          </a:p>
        </p:txBody>
      </p:sp>
      <p:sp>
        <p:nvSpPr>
          <p:cNvPr id="7" name="Rectangle 3"/>
          <p:cNvSpPr txBox="1">
            <a:spLocks noChangeArrowheads="1"/>
          </p:cNvSpPr>
          <p:nvPr/>
        </p:nvSpPr>
        <p:spPr bwMode="auto">
          <a:xfrm>
            <a:off x="1295400" y="1603375"/>
            <a:ext cx="6610350" cy="37782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marL="342900" indent="-342900" algn="just" defTabSz="914400">
              <a:lnSpc>
                <a:spcPct val="150000"/>
              </a:lnSpc>
              <a:buClr>
                <a:srgbClr val="FFFF00"/>
              </a:buClr>
              <a:buSzPct val="75000"/>
              <a:defRPr/>
            </a:pPr>
            <a:r>
              <a:rPr kumimoji="1" lang="en-US" altLang="zh-CN" sz="4400" b="1" kern="0" dirty="0">
                <a:solidFill>
                  <a:schemeClr val="tx2">
                    <a:lumMod val="50000"/>
                  </a:schemeClr>
                </a:solidFill>
                <a:effectLst>
                  <a:outerShdw blurRad="38100" dist="38100" dir="2700000" algn="tl">
                    <a:srgbClr val="000000"/>
                  </a:outerShdw>
                </a:effectLst>
                <a:latin typeface="Times New Roman"/>
                <a:ea typeface="楷体_GB2312"/>
              </a:rPr>
              <a:t>   </a:t>
            </a:r>
            <a:r>
              <a:rPr kumimoji="1" lang="zh-CN" altLang="en-US" sz="4400" b="1" kern="0" dirty="0">
                <a:solidFill>
                  <a:schemeClr val="tx2">
                    <a:lumMod val="50000"/>
                  </a:schemeClr>
                </a:solidFill>
                <a:effectLst>
                  <a:outerShdw blurRad="38100" dist="38100" dir="2700000" algn="tl">
                    <a:srgbClr val="000000"/>
                  </a:outerShdw>
                </a:effectLst>
                <a:latin typeface="Times New Roman"/>
                <a:ea typeface="楷体_GB2312"/>
              </a:rPr>
              <a:t>除了用轮盘赌还能怎么选择？</a:t>
            </a: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2"/>
          <p:cNvSpPr>
            <a:spLocks noChangeArrowheads="1"/>
          </p:cNvSpPr>
          <p:nvPr/>
        </p:nvSpPr>
        <p:spPr bwMode="auto">
          <a:xfrm>
            <a:off x="266700" y="384175"/>
            <a:ext cx="38052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遗传算法起源</a:t>
            </a:r>
          </a:p>
        </p:txBody>
      </p:sp>
      <p:sp>
        <p:nvSpPr>
          <p:cNvPr id="7" name="Rectangle 3"/>
          <p:cNvSpPr txBox="1">
            <a:spLocks noChangeArrowheads="1"/>
          </p:cNvSpPr>
          <p:nvPr/>
        </p:nvSpPr>
        <p:spPr bwMode="auto">
          <a:xfrm>
            <a:off x="381000" y="2001838"/>
            <a:ext cx="8229600" cy="3876675"/>
          </a:xfrm>
          <a:prstGeom prst="rect">
            <a:avLst/>
          </a:prstGeom>
          <a:noFill/>
          <a:ln w="9525">
            <a:noFill/>
            <a:miter lim="800000"/>
            <a:headEnd/>
            <a:tailEnd/>
          </a:ln>
          <a:effectLst/>
        </p:spPr>
        <p:txBody>
          <a:bodyPr/>
          <a:lstStyle/>
          <a:p>
            <a:pPr marL="342900" indent="-342900" algn="just" defTabSz="914400">
              <a:lnSpc>
                <a:spcPct val="140000"/>
              </a:lnSpc>
              <a:buClr>
                <a:srgbClr val="FFFF00"/>
              </a:buClr>
              <a:buSzPct val="75000"/>
              <a:buFont typeface="Wingdings" pitchFamily="2" charset="2"/>
              <a:buNone/>
              <a:defRPr/>
            </a:pP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            </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遗传算法是由美国的</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J. Holland</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教授于</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1975</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年在他的专著</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自然界和人工系统的适应性</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中首先提出的，它是一类借鉴生物界</a:t>
            </a:r>
            <a:r>
              <a:rPr kumimoji="1" lang="zh-CN" altLang="en-US" sz="3200" b="1" kern="0" dirty="0">
                <a:solidFill>
                  <a:srgbClr val="FF0000"/>
                </a:solidFill>
                <a:effectLst>
                  <a:outerShdw blurRad="38100" dist="38100" dir="2700000" algn="tl">
                    <a:srgbClr val="000000"/>
                  </a:outerShdw>
                </a:effectLst>
                <a:latin typeface="Times New Roman"/>
                <a:ea typeface="楷体_GB2312"/>
              </a:rPr>
              <a:t>自然选择</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和</a:t>
            </a:r>
            <a:r>
              <a:rPr kumimoji="1" lang="zh-CN" altLang="en-US" sz="3200" b="1" kern="0" dirty="0">
                <a:solidFill>
                  <a:srgbClr val="FF0000"/>
                </a:solidFill>
                <a:effectLst>
                  <a:outerShdw blurRad="38100" dist="38100" dir="2700000" algn="tl">
                    <a:srgbClr val="000000"/>
                  </a:outerShdw>
                </a:effectLst>
                <a:latin typeface="Times New Roman"/>
                <a:ea typeface="楷体_GB2312"/>
              </a:rPr>
              <a:t>自然遗传机制</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的随机化搜索算法 </a:t>
            </a:r>
            <a:r>
              <a:rPr kumimoji="1" lang="zh-CN" altLang="en-US" sz="3200" b="1" kern="0" dirty="0">
                <a:solidFill>
                  <a:schemeClr val="tx2">
                    <a:lumMod val="50000"/>
                  </a:schemeClr>
                </a:solidFill>
                <a:effectLst>
                  <a:outerShdw blurRad="38100" dist="38100" dir="2700000" algn="tl">
                    <a:srgbClr val="000000"/>
                  </a:outerShdw>
                </a:effectLst>
                <a:latin typeface="楷体_GB2312" pitchFamily="49" charset="-122"/>
                <a:ea typeface="楷体_GB2312"/>
              </a:rPr>
              <a:t>。 </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2"/>
          <p:cNvSpPr>
            <a:spLocks noChangeArrowheads="1"/>
          </p:cNvSpPr>
          <p:nvPr/>
        </p:nvSpPr>
        <p:spPr bwMode="auto">
          <a:xfrm>
            <a:off x="266700" y="384175"/>
            <a:ext cx="38052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交叉算子</a:t>
            </a:r>
          </a:p>
        </p:txBody>
      </p:sp>
      <p:sp>
        <p:nvSpPr>
          <p:cNvPr id="5" name="Rectangle 3"/>
          <p:cNvSpPr txBox="1">
            <a:spLocks noChangeArrowheads="1"/>
          </p:cNvSpPr>
          <p:nvPr/>
        </p:nvSpPr>
        <p:spPr bwMode="auto">
          <a:xfrm>
            <a:off x="179388" y="1900238"/>
            <a:ext cx="8229600" cy="4525962"/>
          </a:xfrm>
          <a:prstGeom prst="rect">
            <a:avLst/>
          </a:prstGeom>
          <a:noFill/>
          <a:ln w="9525">
            <a:noFill/>
            <a:miter lim="800000"/>
            <a:headEnd/>
            <a:tailEnd/>
          </a:ln>
          <a:effectLst/>
        </p:spPr>
        <p:txBody>
          <a:bodyPr/>
          <a:lstStyle/>
          <a:p>
            <a:pPr marL="342900" indent="-342900" algn="just" defTabSz="914400">
              <a:lnSpc>
                <a:spcPct val="150000"/>
              </a:lnSpc>
              <a:buClr>
                <a:srgbClr val="FFFF00"/>
              </a:buClr>
              <a:buSzPct val="75000"/>
              <a:buFont typeface="Wingdings" pitchFamily="2" charset="2"/>
              <a:buNone/>
              <a:defRPr/>
            </a:pPr>
            <a:r>
              <a:rPr kumimoji="1" lang="en-US" altLang="zh-CN" sz="2800" b="1" kern="0" dirty="0">
                <a:solidFill>
                  <a:schemeClr val="tx2">
                    <a:lumMod val="50000"/>
                  </a:schemeClr>
                </a:solidFill>
                <a:effectLst>
                  <a:outerShdw blurRad="38100" dist="38100" dir="2700000" algn="tl">
                    <a:srgbClr val="000000"/>
                  </a:outerShdw>
                </a:effectLst>
                <a:latin typeface="Times New Roman"/>
                <a:ea typeface="楷体_GB2312"/>
              </a:rPr>
              <a:t>            </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所谓交叉运算，是指对两个相互配对的染色体依据</a:t>
            </a:r>
            <a:r>
              <a:rPr kumimoji="1" lang="zh-CN" altLang="en-US" sz="2800" b="1" kern="0" dirty="0">
                <a:solidFill>
                  <a:srgbClr val="FF0000"/>
                </a:solidFill>
                <a:effectLst>
                  <a:outerShdw blurRad="38100" dist="38100" dir="2700000" algn="tl">
                    <a:srgbClr val="000000"/>
                  </a:outerShdw>
                </a:effectLst>
                <a:latin typeface="Times New Roman"/>
                <a:ea typeface="楷体_GB2312"/>
              </a:rPr>
              <a:t>交叉概率 </a:t>
            </a:r>
            <a:r>
              <a:rPr kumimoji="1" lang="en-US" altLang="zh-CN" sz="2800" b="1" i="1" kern="0" dirty="0">
                <a:solidFill>
                  <a:srgbClr val="FF0000"/>
                </a:solidFill>
                <a:effectLst>
                  <a:outerShdw blurRad="38100" dist="38100" dir="2700000" algn="tl">
                    <a:srgbClr val="000000"/>
                  </a:outerShdw>
                </a:effectLst>
                <a:latin typeface="Times New Roman"/>
                <a:ea typeface="楷体_GB2312"/>
              </a:rPr>
              <a:t>P</a:t>
            </a:r>
            <a:r>
              <a:rPr kumimoji="1" lang="en-US" altLang="zh-CN" sz="2800" b="1" i="1" kern="0" baseline="-25000" dirty="0">
                <a:solidFill>
                  <a:srgbClr val="FF0000"/>
                </a:solidFill>
                <a:effectLst>
                  <a:outerShdw blurRad="38100" dist="38100" dir="2700000" algn="tl">
                    <a:srgbClr val="000000"/>
                  </a:outerShdw>
                </a:effectLst>
                <a:latin typeface="Times New Roman"/>
                <a:ea typeface="楷体_GB2312"/>
              </a:rPr>
              <a:t>c</a:t>
            </a:r>
            <a:r>
              <a:rPr kumimoji="1" lang="en-US" altLang="zh-CN" sz="2800" b="1" kern="0" baseline="-25000" dirty="0">
                <a:solidFill>
                  <a:srgbClr val="FF0000"/>
                </a:solidFill>
                <a:effectLst>
                  <a:outerShdw blurRad="38100" dist="38100" dir="2700000" algn="tl">
                    <a:srgbClr val="000000"/>
                  </a:outerShdw>
                </a:effectLst>
                <a:latin typeface="Times New Roman"/>
                <a:ea typeface="楷体_GB2312"/>
              </a:rPr>
              <a:t> </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按某种方式</a:t>
            </a:r>
            <a:r>
              <a:rPr kumimoji="1" lang="zh-CN" altLang="en-US" sz="2800" b="1" kern="0" dirty="0">
                <a:solidFill>
                  <a:srgbClr val="FF0000"/>
                </a:solidFill>
                <a:effectLst>
                  <a:outerShdw blurRad="38100" dist="38100" dir="2700000" algn="tl">
                    <a:srgbClr val="000000"/>
                  </a:outerShdw>
                </a:effectLst>
                <a:latin typeface="Times New Roman"/>
                <a:ea typeface="楷体_GB2312"/>
              </a:rPr>
              <a:t>相互交换其部分基因</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，从而形成</a:t>
            </a:r>
            <a:r>
              <a:rPr kumimoji="1" lang="zh-CN" altLang="en-US" sz="2800" b="1" kern="0" dirty="0">
                <a:solidFill>
                  <a:srgbClr val="FF0000"/>
                </a:solidFill>
                <a:effectLst>
                  <a:outerShdw blurRad="38100" dist="38100" dir="2700000" algn="tl">
                    <a:srgbClr val="000000"/>
                  </a:outerShdw>
                </a:effectLst>
                <a:latin typeface="Times New Roman"/>
                <a:ea typeface="楷体_GB2312"/>
              </a:rPr>
              <a:t>两个新的个体</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。交叉运算是遗传算法区别于其他进化算法的重要特征，它在遗传算法中起关键作用，是</a:t>
            </a:r>
            <a:r>
              <a:rPr kumimoji="1" lang="zh-CN" altLang="en-US" sz="2800" b="1" kern="0" dirty="0">
                <a:solidFill>
                  <a:srgbClr val="FF0000"/>
                </a:solidFill>
                <a:effectLst>
                  <a:outerShdw blurRad="38100" dist="38100" dir="2700000" algn="tl">
                    <a:srgbClr val="000000"/>
                  </a:outerShdw>
                </a:effectLst>
                <a:latin typeface="Times New Roman"/>
                <a:ea typeface="楷体_GB2312"/>
              </a:rPr>
              <a:t>产生新个体</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的主要方法。 </a:t>
            </a:r>
            <a:r>
              <a:rPr kumimoji="1" lang="en-US" altLang="zh-CN" sz="2800" b="1" kern="0" dirty="0">
                <a:solidFill>
                  <a:schemeClr val="tx2">
                    <a:lumMod val="50000"/>
                  </a:schemeClr>
                </a:solidFill>
                <a:effectLst>
                  <a:outerShdw blurRad="38100" dist="38100" dir="2700000" algn="tl">
                    <a:srgbClr val="000000"/>
                  </a:outerShdw>
                </a:effectLst>
                <a:latin typeface="Times New Roman"/>
                <a:ea typeface="楷体_GB2312"/>
              </a:rPr>
              <a:t>SGA</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中交叉算子采用</a:t>
            </a:r>
            <a:r>
              <a:rPr kumimoji="1" lang="zh-CN" altLang="en-US" sz="2800" b="1" kern="0" dirty="0">
                <a:solidFill>
                  <a:srgbClr val="FF0000"/>
                </a:solidFill>
                <a:effectLst>
                  <a:outerShdw blurRad="38100" dist="38100" dir="2700000" algn="tl">
                    <a:srgbClr val="000000"/>
                  </a:outerShdw>
                </a:effectLst>
                <a:latin typeface="Times New Roman"/>
                <a:ea typeface="楷体_GB2312"/>
              </a:rPr>
              <a:t>单点交叉</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算子。 </a:t>
            </a:r>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2"/>
          <p:cNvSpPr>
            <a:spLocks noChangeArrowheads="1"/>
          </p:cNvSpPr>
          <p:nvPr/>
        </p:nvSpPr>
        <p:spPr bwMode="auto">
          <a:xfrm>
            <a:off x="266700" y="384175"/>
            <a:ext cx="38052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单点交叉运算</a:t>
            </a:r>
          </a:p>
        </p:txBody>
      </p:sp>
      <p:sp>
        <p:nvSpPr>
          <p:cNvPr id="7" name="Rectangle 3"/>
          <p:cNvSpPr txBox="1">
            <a:spLocks noChangeArrowheads="1"/>
          </p:cNvSpPr>
          <p:nvPr/>
        </p:nvSpPr>
        <p:spPr bwMode="auto">
          <a:xfrm>
            <a:off x="708025" y="1741488"/>
            <a:ext cx="8108950" cy="4565650"/>
          </a:xfrm>
          <a:prstGeom prst="rect">
            <a:avLst/>
          </a:prstGeom>
          <a:noFill/>
          <a:ln w="9525">
            <a:noFill/>
            <a:miter lim="800000"/>
            <a:headEnd/>
            <a:tailEnd/>
          </a:ln>
          <a:effectLst/>
        </p:spPr>
        <p:txBody>
          <a:bodyPr/>
          <a:lstStyle/>
          <a:p>
            <a:pPr marL="342900" indent="-342900" defTabSz="914400">
              <a:lnSpc>
                <a:spcPct val="150000"/>
              </a:lnSpc>
              <a:buClr>
                <a:srgbClr val="FFFF00"/>
              </a:buClr>
              <a:buSzPct val="75000"/>
              <a:buFont typeface="Wingdings" pitchFamily="2" charset="2"/>
              <a:buNone/>
              <a:defRPr/>
            </a:pPr>
            <a:r>
              <a:rPr kumimoji="1" lang="zh-CN" altLang="en-US" sz="3200" b="1" kern="0" dirty="0">
                <a:solidFill>
                  <a:srgbClr val="002060"/>
                </a:solidFill>
                <a:effectLst>
                  <a:outerShdw blurRad="38100" dist="38100" dir="2700000" algn="tl">
                    <a:srgbClr val="000000"/>
                  </a:outerShdw>
                </a:effectLst>
                <a:latin typeface="Times New Roman"/>
                <a:ea typeface="楷体_GB2312"/>
              </a:rPr>
              <a:t>交叉前（父代）：</a:t>
            </a:r>
          </a:p>
          <a:p>
            <a:pPr marL="342900" indent="-342900" defTabSz="914400">
              <a:lnSpc>
                <a:spcPct val="150000"/>
              </a:lnSpc>
              <a:buClr>
                <a:srgbClr val="FFFF00"/>
              </a:buClr>
              <a:buSzPct val="75000"/>
              <a:buFont typeface="Wingdings" pitchFamily="2" charset="2"/>
              <a:buNone/>
              <a:defRPr/>
            </a:pPr>
            <a:r>
              <a:rPr kumimoji="1" lang="en-US" altLang="zh-CN" sz="3200" b="1" kern="0" dirty="0">
                <a:solidFill>
                  <a:srgbClr val="FF0000"/>
                </a:solidFill>
                <a:effectLst>
                  <a:outerShdw blurRad="38100" dist="38100" dir="2700000" algn="tl">
                    <a:srgbClr val="000000"/>
                  </a:outerShdw>
                </a:effectLst>
                <a:latin typeface="Times New Roman"/>
                <a:ea typeface="楷体_GB2312"/>
              </a:rPr>
              <a:t>00000</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a:t>
            </a:r>
            <a:r>
              <a:rPr kumimoji="1" lang="en-US" altLang="zh-CN" sz="3200" b="1" kern="0" dirty="0">
                <a:solidFill>
                  <a:srgbClr val="FF0000"/>
                </a:solidFill>
                <a:effectLst>
                  <a:outerShdw blurRad="38100" dist="38100" dir="2700000" algn="tl">
                    <a:srgbClr val="000000"/>
                  </a:outerShdw>
                </a:effectLst>
                <a:latin typeface="Times New Roman"/>
                <a:ea typeface="楷体_GB2312"/>
              </a:rPr>
              <a:t>01110000000010000</a:t>
            </a:r>
          </a:p>
          <a:p>
            <a:pPr marL="342900" indent="-342900" defTabSz="914400">
              <a:lnSpc>
                <a:spcPct val="150000"/>
              </a:lnSpc>
              <a:buClr>
                <a:srgbClr val="FFFF00"/>
              </a:buClr>
              <a:buSzPct val="75000"/>
              <a:buFont typeface="Wingdings" pitchFamily="2" charset="2"/>
              <a:buNone/>
              <a:defRPr/>
            </a:pPr>
            <a:r>
              <a:rPr kumimoji="1" lang="en-US" altLang="zh-CN" sz="3200" b="1" kern="0" dirty="0">
                <a:solidFill>
                  <a:schemeClr val="accent6"/>
                </a:solidFill>
                <a:effectLst>
                  <a:outerShdw blurRad="38100" dist="38100" dir="2700000" algn="tl">
                    <a:srgbClr val="000000"/>
                  </a:outerShdw>
                </a:effectLst>
                <a:latin typeface="Times New Roman"/>
                <a:ea typeface="楷体_GB2312"/>
              </a:rPr>
              <a:t>11100</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a:t>
            </a:r>
            <a:r>
              <a:rPr kumimoji="1" lang="en-US" altLang="zh-CN" sz="3200" b="1" kern="0" dirty="0">
                <a:solidFill>
                  <a:schemeClr val="accent6"/>
                </a:solidFill>
                <a:effectLst>
                  <a:outerShdw blurRad="38100" dist="38100" dir="2700000" algn="tl">
                    <a:srgbClr val="000000"/>
                  </a:outerShdw>
                </a:effectLst>
                <a:latin typeface="Times New Roman"/>
                <a:ea typeface="楷体_GB2312"/>
              </a:rPr>
              <a:t>00000111111000101</a:t>
            </a:r>
          </a:p>
          <a:p>
            <a:pPr marL="342900" indent="-342900" defTabSz="914400">
              <a:lnSpc>
                <a:spcPct val="150000"/>
              </a:lnSpc>
              <a:buClr>
                <a:srgbClr val="FFFF00"/>
              </a:buClr>
              <a:buSzPct val="75000"/>
              <a:buFont typeface="Wingdings" pitchFamily="2" charset="2"/>
              <a:buNone/>
              <a:defRPr/>
            </a:pPr>
            <a:r>
              <a:rPr kumimoji="1" lang="zh-CN" altLang="en-US" sz="3200" b="1" kern="0" dirty="0">
                <a:solidFill>
                  <a:srgbClr val="002060"/>
                </a:solidFill>
                <a:effectLst>
                  <a:outerShdw blurRad="38100" dist="38100" dir="2700000" algn="tl">
                    <a:srgbClr val="000000"/>
                  </a:outerShdw>
                </a:effectLst>
                <a:latin typeface="Times New Roman"/>
                <a:ea typeface="楷体_GB2312"/>
              </a:rPr>
              <a:t>交叉后（子代）：</a:t>
            </a:r>
          </a:p>
          <a:p>
            <a:pPr marL="342900" indent="-342900" defTabSz="914400">
              <a:lnSpc>
                <a:spcPct val="150000"/>
              </a:lnSpc>
              <a:buClr>
                <a:srgbClr val="FFFF00"/>
              </a:buClr>
              <a:buSzPct val="75000"/>
              <a:buFont typeface="Wingdings" pitchFamily="2" charset="2"/>
              <a:buNone/>
              <a:defRPr/>
            </a:pPr>
            <a:r>
              <a:rPr kumimoji="1" lang="en-US" altLang="zh-CN" sz="3200" b="1" kern="0" dirty="0">
                <a:solidFill>
                  <a:srgbClr val="FF0000"/>
                </a:solidFill>
                <a:effectLst>
                  <a:outerShdw blurRad="38100" dist="38100" dir="2700000" algn="tl">
                    <a:srgbClr val="000000"/>
                  </a:outerShdw>
                </a:effectLst>
                <a:latin typeface="Times New Roman"/>
                <a:ea typeface="楷体_GB2312"/>
              </a:rPr>
              <a:t>00000</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a:t>
            </a:r>
            <a:r>
              <a:rPr kumimoji="1" lang="en-US" altLang="zh-CN" sz="3200" b="1" kern="0" dirty="0">
                <a:solidFill>
                  <a:schemeClr val="accent6"/>
                </a:solidFill>
                <a:effectLst>
                  <a:outerShdw blurRad="38100" dist="38100" dir="2700000" algn="tl">
                    <a:srgbClr val="000000"/>
                  </a:outerShdw>
                </a:effectLst>
                <a:latin typeface="Times New Roman"/>
                <a:ea typeface="楷体_GB2312"/>
              </a:rPr>
              <a:t>00000111111000101</a:t>
            </a:r>
          </a:p>
          <a:p>
            <a:pPr marL="342900" indent="-342900" defTabSz="914400">
              <a:lnSpc>
                <a:spcPct val="150000"/>
              </a:lnSpc>
              <a:buClr>
                <a:srgbClr val="FFFF00"/>
              </a:buClr>
              <a:buSzPct val="75000"/>
              <a:buFont typeface="Wingdings" pitchFamily="2" charset="2"/>
              <a:buNone/>
              <a:defRPr/>
            </a:pPr>
            <a:r>
              <a:rPr kumimoji="1" lang="en-US" altLang="zh-CN" sz="3200" b="1" kern="0" dirty="0">
                <a:solidFill>
                  <a:schemeClr val="accent6"/>
                </a:solidFill>
                <a:effectLst>
                  <a:outerShdw blurRad="38100" dist="38100" dir="2700000" algn="tl">
                    <a:srgbClr val="000000"/>
                  </a:outerShdw>
                </a:effectLst>
                <a:latin typeface="Times New Roman"/>
                <a:ea typeface="楷体_GB2312"/>
              </a:rPr>
              <a:t>11100</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a:t>
            </a:r>
            <a:r>
              <a:rPr kumimoji="1" lang="en-US" altLang="zh-CN" sz="3200" b="1" kern="0" dirty="0">
                <a:solidFill>
                  <a:srgbClr val="FF0000"/>
                </a:solidFill>
                <a:effectLst>
                  <a:outerShdw blurRad="38100" dist="38100" dir="2700000" algn="tl">
                    <a:srgbClr val="000000"/>
                  </a:outerShdw>
                </a:effectLst>
                <a:latin typeface="Times New Roman"/>
                <a:ea typeface="楷体_GB2312"/>
              </a:rPr>
              <a:t>01110000000010000</a:t>
            </a:r>
          </a:p>
        </p:txBody>
      </p:sp>
      <p:sp>
        <p:nvSpPr>
          <p:cNvPr id="27652" name="AutoShape 5"/>
          <p:cNvSpPr>
            <a:spLocks noChangeArrowheads="1"/>
          </p:cNvSpPr>
          <p:nvPr/>
        </p:nvSpPr>
        <p:spPr bwMode="auto">
          <a:xfrm>
            <a:off x="5316538" y="1525588"/>
            <a:ext cx="2232025" cy="647700"/>
          </a:xfrm>
          <a:prstGeom prst="wedgeRoundRectCallout">
            <a:avLst>
              <a:gd name="adj1" fmla="val -211662"/>
              <a:gd name="adj2" fmla="val 151310"/>
              <a:gd name="adj3" fmla="val 16667"/>
            </a:avLst>
          </a:prstGeom>
          <a:solidFill>
            <a:srgbClr val="00CCCC"/>
          </a:solidFill>
          <a:ln w="12700" cap="sq">
            <a:solidFill>
              <a:srgbClr val="FFFFFF"/>
            </a:solidFill>
            <a:miter lim="800000"/>
            <a:headEnd type="none" w="sm" len="sm"/>
            <a:tailEnd type="none" w="sm" len="sm"/>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r>
              <a:rPr kumimoji="1" lang="zh-CN" altLang="en-US" sz="3200" b="1">
                <a:solidFill>
                  <a:srgbClr val="FFFFFF"/>
                </a:solidFill>
                <a:latin typeface="Times New Roman" pitchFamily="18" charset="0"/>
                <a:ea typeface="楷体_GB2312"/>
                <a:cs typeface="楷体_GB2312"/>
              </a:rPr>
              <a:t>交叉点</a:t>
            </a:r>
          </a:p>
        </p:txBody>
      </p:sp>
      <p:sp>
        <p:nvSpPr>
          <p:cNvPr id="5" name="矩形 2"/>
          <p:cNvSpPr>
            <a:spLocks noChangeArrowheads="1"/>
          </p:cNvSpPr>
          <p:nvPr/>
        </p:nvSpPr>
        <p:spPr bwMode="auto">
          <a:xfrm>
            <a:off x="5438775" y="3278188"/>
            <a:ext cx="3705225"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5400" b="1">
                <a:solidFill>
                  <a:srgbClr val="7030A0"/>
                </a:solidFill>
                <a:latin typeface="楷体" pitchFamily="49" charset="-122"/>
                <a:ea typeface="楷体" pitchFamily="49" charset="-122"/>
              </a:rPr>
              <a:t>还能怎么交叉运算？</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矩形 2"/>
          <p:cNvSpPr>
            <a:spLocks noChangeArrowheads="1"/>
          </p:cNvSpPr>
          <p:nvPr/>
        </p:nvSpPr>
        <p:spPr bwMode="auto">
          <a:xfrm>
            <a:off x="266700" y="384175"/>
            <a:ext cx="38052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基本位变异算子</a:t>
            </a:r>
          </a:p>
        </p:txBody>
      </p:sp>
      <p:sp>
        <p:nvSpPr>
          <p:cNvPr id="5" name="Rectangle 3"/>
          <p:cNvSpPr txBox="1">
            <a:spLocks noChangeArrowheads="1"/>
          </p:cNvSpPr>
          <p:nvPr/>
        </p:nvSpPr>
        <p:spPr bwMode="auto">
          <a:xfrm>
            <a:off x="639763" y="1817688"/>
            <a:ext cx="7389812" cy="4132262"/>
          </a:xfrm>
          <a:prstGeom prst="rect">
            <a:avLst/>
          </a:prstGeom>
          <a:noFill/>
          <a:ln w="9525">
            <a:noFill/>
            <a:miter lim="800000"/>
            <a:headEnd/>
            <a:tailEnd/>
          </a:ln>
          <a:effectLst/>
        </p:spPr>
        <p:txBody>
          <a:bodyPr/>
          <a:lstStyle/>
          <a:p>
            <a:pPr marL="342900" indent="-342900" defTabSz="914400">
              <a:lnSpc>
                <a:spcPct val="130000"/>
              </a:lnSpc>
              <a:buClr>
                <a:srgbClr val="FFFF00"/>
              </a:buClr>
              <a:buSzPct val="75000"/>
              <a:buFont typeface="Wingdings" pitchFamily="2" charset="2"/>
              <a:buNone/>
              <a:defRPr/>
            </a:pPr>
            <a:r>
              <a:rPr kumimoji="1" lang="en-US" altLang="zh-CN" sz="2800" b="1" kern="0" dirty="0">
                <a:solidFill>
                  <a:srgbClr val="002060"/>
                </a:solidFill>
                <a:effectLst>
                  <a:outerShdw blurRad="38100" dist="38100" dir="2700000" algn="tl">
                    <a:srgbClr val="000000"/>
                  </a:outerShdw>
                </a:effectLst>
                <a:latin typeface="Times New Roman"/>
                <a:ea typeface="楷体_GB2312"/>
              </a:rPr>
              <a:t>            </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基本位变异算子是指对个体编码串</a:t>
            </a:r>
            <a:r>
              <a:rPr kumimoji="1" lang="zh-CN" altLang="en-US" sz="2800" b="1" kern="0" dirty="0">
                <a:solidFill>
                  <a:srgbClr val="FF0000"/>
                </a:solidFill>
                <a:effectLst>
                  <a:outerShdw blurRad="38100" dist="38100" dir="2700000" algn="tl">
                    <a:srgbClr val="000000"/>
                  </a:outerShdw>
                </a:effectLst>
                <a:latin typeface="Times New Roman"/>
                <a:ea typeface="楷体_GB2312"/>
              </a:rPr>
              <a:t>随机指定的某一位或某几位</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基因作变异运算。对于基本遗传算法中用二进制编码符号串所表示的个体，若需要进行变异操作的</a:t>
            </a:r>
            <a:r>
              <a:rPr kumimoji="1" lang="zh-CN" altLang="en-US" sz="2800" b="1" kern="0" dirty="0">
                <a:solidFill>
                  <a:srgbClr val="FF0000"/>
                </a:solidFill>
                <a:effectLst>
                  <a:outerShdw blurRad="38100" dist="38100" dir="2700000" algn="tl">
                    <a:srgbClr val="000000"/>
                  </a:outerShdw>
                </a:effectLst>
                <a:latin typeface="Times New Roman"/>
                <a:ea typeface="楷体_GB2312"/>
              </a:rPr>
              <a:t>某一基因的原有基因值为</a:t>
            </a:r>
            <a:r>
              <a:rPr kumimoji="1" lang="en-US" altLang="zh-CN" sz="2800" b="1" kern="0" dirty="0">
                <a:solidFill>
                  <a:srgbClr val="FF0000"/>
                </a:solidFill>
                <a:effectLst>
                  <a:outerShdw blurRad="38100" dist="38100" dir="2700000" algn="tl">
                    <a:srgbClr val="000000"/>
                  </a:outerShdw>
                </a:effectLst>
                <a:latin typeface="Times New Roman"/>
                <a:ea typeface="楷体_GB2312"/>
              </a:rPr>
              <a:t>0</a:t>
            </a:r>
            <a:r>
              <a:rPr kumimoji="1" lang="zh-CN" altLang="en-US" sz="2800" b="1" kern="0" dirty="0">
                <a:solidFill>
                  <a:srgbClr val="FF0000"/>
                </a:solidFill>
                <a:effectLst>
                  <a:outerShdw blurRad="38100" dist="38100" dir="2700000" algn="tl">
                    <a:srgbClr val="000000"/>
                  </a:outerShdw>
                </a:effectLst>
                <a:latin typeface="Times New Roman"/>
                <a:ea typeface="楷体_GB2312"/>
              </a:rPr>
              <a:t>，则变异操作将其变为</a:t>
            </a:r>
            <a:r>
              <a:rPr kumimoji="1" lang="en-US" altLang="zh-CN" sz="2800" b="1" kern="0" dirty="0">
                <a:solidFill>
                  <a:srgbClr val="FF0000"/>
                </a:solidFill>
                <a:effectLst>
                  <a:outerShdw blurRad="38100" dist="38100" dir="2700000" algn="tl">
                    <a:srgbClr val="000000"/>
                  </a:outerShdw>
                </a:effectLst>
                <a:latin typeface="Times New Roman"/>
                <a:ea typeface="楷体_GB2312"/>
              </a:rPr>
              <a:t>1</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；反之，若原有基因值为</a:t>
            </a:r>
            <a:r>
              <a:rPr kumimoji="1" lang="en-US" altLang="zh-CN" sz="2800" b="1" kern="0" dirty="0">
                <a:solidFill>
                  <a:schemeClr val="tx2">
                    <a:lumMod val="50000"/>
                  </a:schemeClr>
                </a:solidFill>
                <a:effectLst>
                  <a:outerShdw blurRad="38100" dist="38100" dir="2700000" algn="tl">
                    <a:srgbClr val="000000"/>
                  </a:outerShdw>
                </a:effectLst>
                <a:latin typeface="Times New Roman"/>
                <a:ea typeface="楷体_GB2312"/>
              </a:rPr>
              <a:t>1</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，则变异操作将其变为</a:t>
            </a:r>
            <a:r>
              <a:rPr kumimoji="1" lang="en-US" altLang="zh-CN" sz="2800" b="1" kern="0" dirty="0">
                <a:solidFill>
                  <a:schemeClr val="tx2">
                    <a:lumMod val="50000"/>
                  </a:schemeClr>
                </a:solidFill>
                <a:effectLst>
                  <a:outerShdw blurRad="38100" dist="38100" dir="2700000" algn="tl">
                    <a:srgbClr val="000000"/>
                  </a:outerShdw>
                </a:effectLst>
                <a:latin typeface="Times New Roman"/>
                <a:ea typeface="楷体_GB2312"/>
              </a:rPr>
              <a:t>0 </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 </a:t>
            </a:r>
          </a:p>
        </p:txBody>
      </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矩形 2"/>
          <p:cNvSpPr>
            <a:spLocks noChangeArrowheads="1"/>
          </p:cNvSpPr>
          <p:nvPr/>
        </p:nvSpPr>
        <p:spPr bwMode="auto">
          <a:xfrm>
            <a:off x="266700" y="384175"/>
            <a:ext cx="51244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基本位变异算子的执行过程</a:t>
            </a:r>
          </a:p>
        </p:txBody>
      </p:sp>
      <p:sp>
        <p:nvSpPr>
          <p:cNvPr id="7" name="Rectangle 3"/>
          <p:cNvSpPr txBox="1">
            <a:spLocks noChangeArrowheads="1"/>
          </p:cNvSpPr>
          <p:nvPr/>
        </p:nvSpPr>
        <p:spPr bwMode="auto">
          <a:xfrm>
            <a:off x="519113" y="2333625"/>
            <a:ext cx="6769100" cy="3168650"/>
          </a:xfrm>
          <a:prstGeom prst="rect">
            <a:avLst/>
          </a:prstGeom>
          <a:noFill/>
          <a:ln w="9525">
            <a:noFill/>
            <a:miter lim="800000"/>
            <a:headEnd/>
            <a:tailEnd/>
          </a:ln>
          <a:effectLst/>
        </p:spPr>
        <p:txBody>
          <a:bodyPr/>
          <a:lstStyle/>
          <a:p>
            <a:pPr marL="342900" indent="-342900" defTabSz="914400">
              <a:lnSpc>
                <a:spcPct val="150000"/>
              </a:lnSpc>
              <a:buClr>
                <a:srgbClr val="FFFF00"/>
              </a:buClr>
              <a:buSzPct val="75000"/>
              <a:buFont typeface="Wingdings" pitchFamily="2" charset="2"/>
              <a:buNone/>
              <a:defRPr/>
            </a:pP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变异前：</a:t>
            </a:r>
          </a:p>
          <a:p>
            <a:pPr marL="342900" indent="-342900" defTabSz="914400">
              <a:lnSpc>
                <a:spcPct val="150000"/>
              </a:lnSpc>
              <a:buClr>
                <a:srgbClr val="FFFF00"/>
              </a:buClr>
              <a:buSzPct val="75000"/>
              <a:buFont typeface="Wingdings" pitchFamily="2" charset="2"/>
              <a:buNone/>
              <a:defRPr/>
            </a:pP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00000111000</a:t>
            </a:r>
            <a:r>
              <a:rPr kumimoji="1" lang="en-US" altLang="zh-CN" sz="3200" b="1" u="sng" kern="0" dirty="0">
                <a:solidFill>
                  <a:srgbClr val="FF0000"/>
                </a:solidFill>
                <a:effectLst>
                  <a:outerShdw blurRad="38100" dist="38100" dir="2700000" algn="tl">
                    <a:srgbClr val="000000"/>
                  </a:outerShdw>
                </a:effectLst>
                <a:latin typeface="Times New Roman"/>
                <a:ea typeface="楷体_GB2312"/>
              </a:rPr>
              <a:t>0</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000010000</a:t>
            </a:r>
          </a:p>
          <a:p>
            <a:pPr marL="342900" indent="-342900" defTabSz="914400">
              <a:lnSpc>
                <a:spcPct val="150000"/>
              </a:lnSpc>
              <a:buClr>
                <a:srgbClr val="FFFF00"/>
              </a:buClr>
              <a:buSzPct val="75000"/>
              <a:buFont typeface="Wingdings" pitchFamily="2" charset="2"/>
              <a:buNone/>
              <a:defRPr/>
            </a:pP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变异后：</a:t>
            </a:r>
          </a:p>
          <a:p>
            <a:pPr marL="342900" indent="-342900" defTabSz="914400">
              <a:lnSpc>
                <a:spcPct val="150000"/>
              </a:lnSpc>
              <a:buClr>
                <a:srgbClr val="FFFF00"/>
              </a:buClr>
              <a:buSzPct val="75000"/>
              <a:buFont typeface="Wingdings" pitchFamily="2" charset="2"/>
              <a:buNone/>
              <a:defRPr/>
            </a:pP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00000111000</a:t>
            </a:r>
            <a:r>
              <a:rPr kumimoji="1" lang="en-US" altLang="zh-CN" sz="3200" b="1" u="sng" kern="0" dirty="0">
                <a:solidFill>
                  <a:srgbClr val="00B050"/>
                </a:solidFill>
                <a:effectLst>
                  <a:outerShdw blurRad="38100" dist="38100" dir="2700000" algn="tl">
                    <a:srgbClr val="000000"/>
                  </a:outerShdw>
                </a:effectLst>
                <a:latin typeface="Times New Roman"/>
                <a:ea typeface="楷体_GB2312"/>
              </a:rPr>
              <a:t>1</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000010000</a:t>
            </a:r>
          </a:p>
          <a:p>
            <a:pPr marL="342900" indent="-342900" defTabSz="914400">
              <a:lnSpc>
                <a:spcPct val="150000"/>
              </a:lnSpc>
              <a:buClr>
                <a:srgbClr val="FFFF00"/>
              </a:buClr>
              <a:buSzPct val="75000"/>
              <a:buFont typeface="Wingdings" pitchFamily="2" charset="2"/>
              <a:buNone/>
              <a:defRPr/>
            </a:pPr>
            <a:endParaRPr kumimoji="1" lang="en-US" altLang="zh-CN" sz="3200" b="1" kern="0" dirty="0">
              <a:solidFill>
                <a:srgbClr val="FFFFFF"/>
              </a:solidFill>
              <a:effectLst>
                <a:outerShdw blurRad="38100" dist="38100" dir="2700000" algn="tl">
                  <a:srgbClr val="000000"/>
                </a:outerShdw>
              </a:effectLst>
              <a:latin typeface="Times New Roman"/>
              <a:ea typeface="楷体_GB2312"/>
            </a:endParaRPr>
          </a:p>
        </p:txBody>
      </p:sp>
      <p:sp>
        <p:nvSpPr>
          <p:cNvPr id="29700" name="AutoShape 4"/>
          <p:cNvSpPr>
            <a:spLocks noChangeArrowheads="1"/>
          </p:cNvSpPr>
          <p:nvPr/>
        </p:nvSpPr>
        <p:spPr bwMode="auto">
          <a:xfrm>
            <a:off x="5056188" y="1973263"/>
            <a:ext cx="1655762" cy="647700"/>
          </a:xfrm>
          <a:prstGeom prst="wedgeRoundRectCallout">
            <a:avLst>
              <a:gd name="adj1" fmla="val -177037"/>
              <a:gd name="adj2" fmla="val 162009"/>
              <a:gd name="adj3" fmla="val 16667"/>
            </a:avLst>
          </a:prstGeom>
          <a:solidFill>
            <a:srgbClr val="00CCCC"/>
          </a:solidFill>
          <a:ln w="12700" cap="sq">
            <a:solidFill>
              <a:srgbClr val="FFFFFF"/>
            </a:solidFill>
            <a:miter lim="800000"/>
            <a:headEnd type="none" w="sm" len="sm"/>
            <a:tailEnd type="none" w="sm" len="sm"/>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r>
              <a:rPr kumimoji="1" lang="zh-CN" altLang="en-US" sz="3200" b="1">
                <a:solidFill>
                  <a:srgbClr val="FFFFFF"/>
                </a:solidFill>
                <a:latin typeface="Times New Roman" pitchFamily="18" charset="0"/>
                <a:ea typeface="楷体_GB2312"/>
                <a:cs typeface="楷体_GB2312"/>
              </a:rPr>
              <a:t>变异点</a:t>
            </a:r>
          </a:p>
        </p:txBody>
      </p:sp>
      <p:sp>
        <p:nvSpPr>
          <p:cNvPr id="5" name="矩形 2"/>
          <p:cNvSpPr>
            <a:spLocks noChangeArrowheads="1"/>
          </p:cNvSpPr>
          <p:nvPr/>
        </p:nvSpPr>
        <p:spPr bwMode="auto">
          <a:xfrm>
            <a:off x="5248275" y="3146425"/>
            <a:ext cx="37052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5400" b="1">
                <a:solidFill>
                  <a:srgbClr val="7030A0"/>
                </a:solidFill>
                <a:latin typeface="楷体" pitchFamily="49" charset="-122"/>
                <a:ea typeface="楷体" pitchFamily="49" charset="-122"/>
              </a:rPr>
              <a:t>还能怎么变异运算？</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矩形 2"/>
          <p:cNvSpPr>
            <a:spLocks noChangeArrowheads="1"/>
          </p:cNvSpPr>
          <p:nvPr/>
        </p:nvSpPr>
        <p:spPr bwMode="auto">
          <a:xfrm>
            <a:off x="266700" y="384175"/>
            <a:ext cx="38052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遗传算法执行流程</a:t>
            </a:r>
          </a:p>
        </p:txBody>
      </p:sp>
      <p:grpSp>
        <p:nvGrpSpPr>
          <p:cNvPr id="30723" name="Group 30"/>
          <p:cNvGrpSpPr>
            <a:grpSpLocks/>
          </p:cNvGrpSpPr>
          <p:nvPr/>
        </p:nvGrpSpPr>
        <p:grpSpPr bwMode="auto">
          <a:xfrm>
            <a:off x="771525" y="1582738"/>
            <a:ext cx="6588125" cy="4543425"/>
            <a:chOff x="-136" y="490"/>
            <a:chExt cx="4150" cy="2862"/>
          </a:xfrm>
        </p:grpSpPr>
        <p:sp>
          <p:nvSpPr>
            <p:cNvPr id="29" name="Text Box 5"/>
            <p:cNvSpPr txBox="1">
              <a:spLocks noChangeArrowheads="1"/>
            </p:cNvSpPr>
            <p:nvPr/>
          </p:nvSpPr>
          <p:spPr bwMode="auto">
            <a:xfrm>
              <a:off x="2200" y="490"/>
              <a:ext cx="1326" cy="247"/>
            </a:xfrm>
            <a:prstGeom prst="rect">
              <a:avLst/>
            </a:prstGeom>
            <a:noFill/>
            <a:ln w="9525" algn="ctr">
              <a:solidFill>
                <a:srgbClr val="FF0000"/>
              </a:solidFill>
              <a:miter lim="800000"/>
              <a:headEnd/>
              <a:tailEnd/>
            </a:ln>
            <a:effectLst/>
          </p:spPr>
          <p:txBody>
            <a:bodyPr lIns="0" rIns="0" anchor="ctr" anchorCtr="1"/>
            <a:lstStyle/>
            <a:p>
              <a:pPr defTabSz="914400" eaLnBrk="0" hangingPunct="0">
                <a:defRPr/>
              </a:pPr>
              <a:r>
                <a:rPr lang="zh-CN" altLang="en-US" b="1">
                  <a:solidFill>
                    <a:schemeClr val="tx2">
                      <a:lumMod val="50000"/>
                    </a:schemeClr>
                  </a:solidFill>
                  <a:latin typeface="Times New Roman" pitchFamily="18" charset="0"/>
                  <a:ea typeface="楷体_GB2312" pitchFamily="49" charset="-122"/>
                </a:rPr>
                <a:t>产生初始群体</a:t>
              </a:r>
            </a:p>
          </p:txBody>
        </p:sp>
        <p:sp>
          <p:nvSpPr>
            <p:cNvPr id="30725" name="Line 6"/>
            <p:cNvSpPr>
              <a:spLocks noChangeShapeType="1"/>
            </p:cNvSpPr>
            <p:nvPr/>
          </p:nvSpPr>
          <p:spPr bwMode="auto">
            <a:xfrm>
              <a:off x="2859" y="751"/>
              <a:ext cx="0" cy="136"/>
            </a:xfrm>
            <a:prstGeom prst="line">
              <a:avLst/>
            </a:prstGeom>
            <a:noFill/>
            <a:ln w="38100" cap="sq">
              <a:solidFill>
                <a:srgbClr val="00B05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1" name="Text Box 7"/>
            <p:cNvSpPr txBox="1">
              <a:spLocks noChangeArrowheads="1"/>
            </p:cNvSpPr>
            <p:nvPr/>
          </p:nvSpPr>
          <p:spPr bwMode="auto">
            <a:xfrm>
              <a:off x="2157" y="890"/>
              <a:ext cx="1406" cy="239"/>
            </a:xfrm>
            <a:prstGeom prst="rect">
              <a:avLst/>
            </a:prstGeom>
            <a:noFill/>
            <a:ln w="12700" cap="sq">
              <a:solidFill>
                <a:srgbClr val="FF4568"/>
              </a:solidFill>
              <a:miter lim="800000"/>
              <a:headEnd type="none" w="sm" len="sm"/>
              <a:tailEnd type="none" w="sm" len="sm"/>
            </a:ln>
            <a:effectLst/>
          </p:spPr>
          <p:txBody>
            <a:bodyPr>
              <a:spAutoFit/>
            </a:bodyPr>
            <a:lstStyle/>
            <a:p>
              <a:pPr algn="ctr" defTabSz="914400">
                <a:spcBef>
                  <a:spcPct val="50000"/>
                </a:spcBef>
                <a:defRPr/>
              </a:pPr>
              <a:r>
                <a:rPr kumimoji="1" lang="zh-CN" altLang="en-US" b="1">
                  <a:solidFill>
                    <a:schemeClr val="tx2">
                      <a:lumMod val="50000"/>
                    </a:schemeClr>
                  </a:solidFill>
                  <a:latin typeface="Times New Roman" pitchFamily="18" charset="0"/>
                  <a:ea typeface="楷体_GB2312" pitchFamily="49" charset="-122"/>
                </a:rPr>
                <a:t>是否满足停止准则</a:t>
              </a:r>
            </a:p>
          </p:txBody>
        </p:sp>
        <p:sp>
          <p:nvSpPr>
            <p:cNvPr id="30727" name="Line 8"/>
            <p:cNvSpPr>
              <a:spLocks noChangeShapeType="1"/>
            </p:cNvSpPr>
            <p:nvPr/>
          </p:nvSpPr>
          <p:spPr bwMode="auto">
            <a:xfrm rot="10800000" flipH="1">
              <a:off x="1911" y="1016"/>
              <a:ext cx="227" cy="0"/>
            </a:xfrm>
            <a:prstGeom prst="line">
              <a:avLst/>
            </a:prstGeom>
            <a:noFill/>
            <a:ln w="38100" cap="sq">
              <a:solidFill>
                <a:srgbClr val="00B050"/>
              </a:solidFill>
              <a:round/>
              <a:headEnd type="triangl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3" name="Text Box 10"/>
            <p:cNvSpPr txBox="1">
              <a:spLocks noChangeArrowheads="1"/>
            </p:cNvSpPr>
            <p:nvPr/>
          </p:nvSpPr>
          <p:spPr bwMode="auto">
            <a:xfrm>
              <a:off x="1891" y="663"/>
              <a:ext cx="226" cy="250"/>
            </a:xfrm>
            <a:prstGeom prst="rect">
              <a:avLst/>
            </a:prstGeom>
            <a:noFill/>
            <a:ln w="12700" cap="sq">
              <a:noFill/>
              <a:miter lim="800000"/>
              <a:headEnd type="none" w="sm" len="sm"/>
              <a:tailEnd type="none" w="sm" len="sm"/>
            </a:ln>
            <a:effectLst/>
          </p:spPr>
          <p:txBody>
            <a:bodyPr>
              <a:spAutoFit/>
            </a:bodyPr>
            <a:lstStyle/>
            <a:p>
              <a:pPr defTabSz="914400">
                <a:spcBef>
                  <a:spcPct val="50000"/>
                </a:spcBef>
                <a:defRPr/>
              </a:pPr>
              <a:r>
                <a:rPr kumimoji="1" lang="zh-CN" altLang="en-US" sz="2000" b="1" dirty="0">
                  <a:solidFill>
                    <a:schemeClr val="tx2">
                      <a:lumMod val="50000"/>
                    </a:schemeClr>
                  </a:solidFill>
                  <a:latin typeface="Times New Roman" pitchFamily="18" charset="0"/>
                  <a:ea typeface="楷体_GB2312" pitchFamily="49" charset="-122"/>
                </a:rPr>
                <a:t>是</a:t>
              </a:r>
            </a:p>
          </p:txBody>
        </p:sp>
        <p:sp>
          <p:nvSpPr>
            <p:cNvPr id="34" name="Text Box 11"/>
            <p:cNvSpPr txBox="1">
              <a:spLocks noChangeArrowheads="1"/>
            </p:cNvSpPr>
            <p:nvPr/>
          </p:nvSpPr>
          <p:spPr bwMode="auto">
            <a:xfrm>
              <a:off x="633" y="898"/>
              <a:ext cx="1281" cy="239"/>
            </a:xfrm>
            <a:prstGeom prst="rect">
              <a:avLst/>
            </a:prstGeom>
            <a:noFill/>
            <a:ln w="12700" cap="sq">
              <a:solidFill>
                <a:srgbClr val="FF4568"/>
              </a:solidFill>
              <a:miter lim="800000"/>
              <a:headEnd type="none" w="sm" len="sm"/>
              <a:tailEnd type="none" w="sm" len="sm"/>
            </a:ln>
            <a:effectLst/>
          </p:spPr>
          <p:txBody>
            <a:bodyPr>
              <a:spAutoFit/>
            </a:bodyPr>
            <a:lstStyle/>
            <a:p>
              <a:pPr algn="ctr" defTabSz="914400">
                <a:spcBef>
                  <a:spcPct val="50000"/>
                </a:spcBef>
                <a:defRPr/>
              </a:pPr>
              <a:r>
                <a:rPr kumimoji="1" lang="zh-CN" altLang="en-US" b="1" dirty="0">
                  <a:solidFill>
                    <a:schemeClr val="tx2">
                      <a:lumMod val="50000"/>
                    </a:schemeClr>
                  </a:solidFill>
                  <a:latin typeface="Times New Roman" pitchFamily="18" charset="0"/>
                  <a:ea typeface="楷体_GB2312" pitchFamily="49" charset="-122"/>
                </a:rPr>
                <a:t>输出结果并结束</a:t>
              </a:r>
            </a:p>
          </p:txBody>
        </p:sp>
        <p:sp>
          <p:nvSpPr>
            <p:cNvPr id="35" name="Text Box 13"/>
            <p:cNvSpPr txBox="1">
              <a:spLocks noChangeArrowheads="1"/>
            </p:cNvSpPr>
            <p:nvPr/>
          </p:nvSpPr>
          <p:spPr bwMode="auto">
            <a:xfrm>
              <a:off x="2162" y="1422"/>
              <a:ext cx="1406" cy="239"/>
            </a:xfrm>
            <a:prstGeom prst="rect">
              <a:avLst/>
            </a:prstGeom>
            <a:noFill/>
            <a:ln w="12700" cap="sq">
              <a:solidFill>
                <a:srgbClr val="FF4568"/>
              </a:solidFill>
              <a:miter lim="800000"/>
              <a:headEnd type="none" w="sm" len="sm"/>
              <a:tailEnd type="none" w="sm" len="sm"/>
            </a:ln>
            <a:effectLst/>
          </p:spPr>
          <p:txBody>
            <a:bodyPr>
              <a:spAutoFit/>
            </a:bodyPr>
            <a:lstStyle/>
            <a:p>
              <a:pPr algn="ctr" defTabSz="914400">
                <a:spcBef>
                  <a:spcPct val="50000"/>
                </a:spcBef>
                <a:defRPr/>
              </a:pPr>
              <a:r>
                <a:rPr kumimoji="1" lang="zh-CN" altLang="en-US" b="1" dirty="0">
                  <a:solidFill>
                    <a:schemeClr val="tx2">
                      <a:lumMod val="50000"/>
                    </a:schemeClr>
                  </a:solidFill>
                  <a:latin typeface="Times New Roman" pitchFamily="18" charset="0"/>
                  <a:ea typeface="楷体_GB2312" pitchFamily="49" charset="-122"/>
                </a:rPr>
                <a:t>计算个体适应度值</a:t>
              </a:r>
            </a:p>
          </p:txBody>
        </p:sp>
        <p:sp>
          <p:nvSpPr>
            <p:cNvPr id="36" name="Text Box 14"/>
            <p:cNvSpPr txBox="1">
              <a:spLocks noChangeArrowheads="1"/>
            </p:cNvSpPr>
            <p:nvPr/>
          </p:nvSpPr>
          <p:spPr bwMode="auto">
            <a:xfrm>
              <a:off x="2141" y="1814"/>
              <a:ext cx="1406" cy="239"/>
            </a:xfrm>
            <a:prstGeom prst="rect">
              <a:avLst/>
            </a:prstGeom>
            <a:noFill/>
            <a:ln w="12700" cap="sq">
              <a:solidFill>
                <a:srgbClr val="FF4568"/>
              </a:solidFill>
              <a:miter lim="800000"/>
              <a:headEnd type="none" w="sm" len="sm"/>
              <a:tailEnd type="none" w="sm" len="sm"/>
            </a:ln>
            <a:effectLst/>
          </p:spPr>
          <p:txBody>
            <a:bodyPr>
              <a:spAutoFit/>
            </a:bodyPr>
            <a:lstStyle/>
            <a:p>
              <a:pPr algn="ctr" defTabSz="914400">
                <a:spcBef>
                  <a:spcPct val="50000"/>
                </a:spcBef>
                <a:defRPr/>
              </a:pPr>
              <a:r>
                <a:rPr kumimoji="1" lang="zh-CN" altLang="en-US" b="1">
                  <a:solidFill>
                    <a:schemeClr val="tx2">
                      <a:lumMod val="50000"/>
                    </a:schemeClr>
                  </a:solidFill>
                  <a:latin typeface="Times New Roman" pitchFamily="18" charset="0"/>
                  <a:ea typeface="楷体_GB2312" pitchFamily="49" charset="-122"/>
                </a:rPr>
                <a:t>比例选择运算</a:t>
              </a:r>
            </a:p>
          </p:txBody>
        </p:sp>
        <p:sp>
          <p:nvSpPr>
            <p:cNvPr id="37" name="Text Box 15"/>
            <p:cNvSpPr txBox="1">
              <a:spLocks noChangeArrowheads="1"/>
            </p:cNvSpPr>
            <p:nvPr/>
          </p:nvSpPr>
          <p:spPr bwMode="auto">
            <a:xfrm>
              <a:off x="2138" y="2206"/>
              <a:ext cx="1406" cy="239"/>
            </a:xfrm>
            <a:prstGeom prst="rect">
              <a:avLst/>
            </a:prstGeom>
            <a:noFill/>
            <a:ln w="12700" cap="sq">
              <a:solidFill>
                <a:srgbClr val="FF4568"/>
              </a:solidFill>
              <a:miter lim="800000"/>
              <a:headEnd type="none" w="sm" len="sm"/>
              <a:tailEnd type="none" w="sm" len="sm"/>
            </a:ln>
            <a:effectLst/>
          </p:spPr>
          <p:txBody>
            <a:bodyPr>
              <a:spAutoFit/>
            </a:bodyPr>
            <a:lstStyle/>
            <a:p>
              <a:pPr algn="ctr" defTabSz="914400">
                <a:spcBef>
                  <a:spcPct val="50000"/>
                </a:spcBef>
                <a:defRPr/>
              </a:pPr>
              <a:r>
                <a:rPr kumimoji="1" lang="zh-CN" altLang="en-US" b="1">
                  <a:solidFill>
                    <a:schemeClr val="tx2">
                      <a:lumMod val="50000"/>
                    </a:schemeClr>
                  </a:solidFill>
                  <a:latin typeface="Times New Roman" pitchFamily="18" charset="0"/>
                  <a:ea typeface="楷体_GB2312" pitchFamily="49" charset="-122"/>
                </a:rPr>
                <a:t>单点交叉运算</a:t>
              </a:r>
            </a:p>
          </p:txBody>
        </p:sp>
        <p:sp>
          <p:nvSpPr>
            <p:cNvPr id="38" name="Text Box 16"/>
            <p:cNvSpPr txBox="1">
              <a:spLocks noChangeArrowheads="1"/>
            </p:cNvSpPr>
            <p:nvPr/>
          </p:nvSpPr>
          <p:spPr bwMode="auto">
            <a:xfrm>
              <a:off x="2133" y="2593"/>
              <a:ext cx="1406" cy="239"/>
            </a:xfrm>
            <a:prstGeom prst="rect">
              <a:avLst/>
            </a:prstGeom>
            <a:noFill/>
            <a:ln w="12700" cap="sq">
              <a:solidFill>
                <a:srgbClr val="FF4568"/>
              </a:solidFill>
              <a:miter lim="800000"/>
              <a:headEnd type="none" w="sm" len="sm"/>
              <a:tailEnd type="none" w="sm" len="sm"/>
            </a:ln>
            <a:effectLst/>
          </p:spPr>
          <p:txBody>
            <a:bodyPr>
              <a:spAutoFit/>
            </a:bodyPr>
            <a:lstStyle/>
            <a:p>
              <a:pPr algn="ctr" defTabSz="914400">
                <a:spcBef>
                  <a:spcPct val="50000"/>
                </a:spcBef>
                <a:defRPr/>
              </a:pPr>
              <a:r>
                <a:rPr kumimoji="1" lang="zh-CN" altLang="en-US" b="1">
                  <a:solidFill>
                    <a:schemeClr val="tx2">
                      <a:lumMod val="50000"/>
                    </a:schemeClr>
                  </a:solidFill>
                  <a:latin typeface="Times New Roman" pitchFamily="18" charset="0"/>
                  <a:ea typeface="楷体_GB2312" pitchFamily="49" charset="-122"/>
                </a:rPr>
                <a:t>基本位变异运算</a:t>
              </a:r>
            </a:p>
          </p:txBody>
        </p:sp>
        <p:sp>
          <p:nvSpPr>
            <p:cNvPr id="30734" name="Line 17"/>
            <p:cNvSpPr>
              <a:spLocks noChangeShapeType="1"/>
            </p:cNvSpPr>
            <p:nvPr/>
          </p:nvSpPr>
          <p:spPr bwMode="auto">
            <a:xfrm>
              <a:off x="2864" y="1149"/>
              <a:ext cx="0" cy="272"/>
            </a:xfrm>
            <a:prstGeom prst="line">
              <a:avLst/>
            </a:prstGeom>
            <a:noFill/>
            <a:ln w="38100" cap="sq">
              <a:solidFill>
                <a:srgbClr val="00B05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0735" name="Line 18"/>
            <p:cNvSpPr>
              <a:spLocks noChangeShapeType="1"/>
            </p:cNvSpPr>
            <p:nvPr/>
          </p:nvSpPr>
          <p:spPr bwMode="auto">
            <a:xfrm>
              <a:off x="2856" y="1670"/>
              <a:ext cx="0" cy="136"/>
            </a:xfrm>
            <a:prstGeom prst="line">
              <a:avLst/>
            </a:prstGeom>
            <a:noFill/>
            <a:ln w="38100" cap="sq">
              <a:solidFill>
                <a:srgbClr val="00B05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0736" name="Line 19"/>
            <p:cNvSpPr>
              <a:spLocks noChangeShapeType="1"/>
            </p:cNvSpPr>
            <p:nvPr/>
          </p:nvSpPr>
          <p:spPr bwMode="auto">
            <a:xfrm>
              <a:off x="2851" y="2065"/>
              <a:ext cx="0" cy="136"/>
            </a:xfrm>
            <a:prstGeom prst="line">
              <a:avLst/>
            </a:prstGeom>
            <a:noFill/>
            <a:ln w="38100" cap="sq">
              <a:solidFill>
                <a:srgbClr val="00B05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0737" name="Line 20"/>
            <p:cNvSpPr>
              <a:spLocks noChangeShapeType="1"/>
            </p:cNvSpPr>
            <p:nvPr/>
          </p:nvSpPr>
          <p:spPr bwMode="auto">
            <a:xfrm>
              <a:off x="2851" y="2457"/>
              <a:ext cx="0" cy="136"/>
            </a:xfrm>
            <a:prstGeom prst="line">
              <a:avLst/>
            </a:prstGeom>
            <a:noFill/>
            <a:ln w="38100" cap="sq">
              <a:solidFill>
                <a:srgbClr val="00B05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3" name="Text Box 21"/>
            <p:cNvSpPr txBox="1">
              <a:spLocks noChangeArrowheads="1"/>
            </p:cNvSpPr>
            <p:nvPr/>
          </p:nvSpPr>
          <p:spPr bwMode="auto">
            <a:xfrm>
              <a:off x="2609" y="1117"/>
              <a:ext cx="226" cy="250"/>
            </a:xfrm>
            <a:prstGeom prst="rect">
              <a:avLst/>
            </a:prstGeom>
            <a:noFill/>
            <a:ln w="12700" cap="sq">
              <a:noFill/>
              <a:miter lim="800000"/>
              <a:headEnd type="none" w="sm" len="sm"/>
              <a:tailEnd type="none" w="sm" len="sm"/>
            </a:ln>
            <a:effectLst/>
          </p:spPr>
          <p:txBody>
            <a:bodyPr>
              <a:spAutoFit/>
            </a:bodyPr>
            <a:lstStyle/>
            <a:p>
              <a:pPr defTabSz="914400">
                <a:spcBef>
                  <a:spcPct val="50000"/>
                </a:spcBef>
                <a:defRPr/>
              </a:pPr>
              <a:r>
                <a:rPr kumimoji="1" lang="zh-CN" altLang="en-US" sz="2000" b="1" dirty="0">
                  <a:solidFill>
                    <a:schemeClr val="tx2">
                      <a:lumMod val="50000"/>
                    </a:schemeClr>
                  </a:solidFill>
                  <a:latin typeface="Times New Roman" pitchFamily="18" charset="0"/>
                  <a:ea typeface="楷体_GB2312" pitchFamily="49" charset="-122"/>
                </a:rPr>
                <a:t>否</a:t>
              </a:r>
            </a:p>
          </p:txBody>
        </p:sp>
        <p:sp>
          <p:nvSpPr>
            <p:cNvPr id="30739" name="Rectangle 22"/>
            <p:cNvSpPr>
              <a:spLocks noChangeArrowheads="1"/>
            </p:cNvSpPr>
            <p:nvPr/>
          </p:nvSpPr>
          <p:spPr bwMode="auto">
            <a:xfrm>
              <a:off x="1927" y="1706"/>
              <a:ext cx="1815" cy="1316"/>
            </a:xfrm>
            <a:prstGeom prst="rect">
              <a:avLst/>
            </a:prstGeom>
            <a:noFill/>
            <a:ln w="38100">
              <a:solidFill>
                <a:srgbClr val="FF0000"/>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kumimoji="1" lang="zh-CN" altLang="en-US" sz="3200" b="1">
                <a:solidFill>
                  <a:srgbClr val="FFFFFF"/>
                </a:solidFill>
                <a:ea typeface="楷体_GB2312"/>
                <a:cs typeface="楷体_GB2312"/>
              </a:endParaRPr>
            </a:p>
          </p:txBody>
        </p:sp>
        <p:sp>
          <p:nvSpPr>
            <p:cNvPr id="30740" name="Line 23"/>
            <p:cNvSpPr>
              <a:spLocks noChangeShapeType="1"/>
            </p:cNvSpPr>
            <p:nvPr/>
          </p:nvSpPr>
          <p:spPr bwMode="auto">
            <a:xfrm>
              <a:off x="2851" y="2848"/>
              <a:ext cx="0" cy="272"/>
            </a:xfrm>
            <a:prstGeom prst="line">
              <a:avLst/>
            </a:prstGeom>
            <a:noFill/>
            <a:ln w="38100" cap="sq">
              <a:solidFill>
                <a:srgbClr val="00B05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6" name="Text Box 24"/>
            <p:cNvSpPr txBox="1">
              <a:spLocks noChangeArrowheads="1"/>
            </p:cNvSpPr>
            <p:nvPr/>
          </p:nvSpPr>
          <p:spPr bwMode="auto">
            <a:xfrm>
              <a:off x="2154" y="3113"/>
              <a:ext cx="1406" cy="239"/>
            </a:xfrm>
            <a:prstGeom prst="rect">
              <a:avLst/>
            </a:prstGeom>
            <a:noFill/>
            <a:ln w="12700" cap="sq">
              <a:solidFill>
                <a:srgbClr val="FF4568"/>
              </a:solidFill>
              <a:miter lim="800000"/>
              <a:headEnd type="none" w="sm" len="sm"/>
              <a:tailEnd type="none" w="sm" len="sm"/>
            </a:ln>
            <a:effectLst/>
          </p:spPr>
          <p:txBody>
            <a:bodyPr>
              <a:spAutoFit/>
            </a:bodyPr>
            <a:lstStyle/>
            <a:p>
              <a:pPr algn="ctr" defTabSz="914400">
                <a:spcBef>
                  <a:spcPct val="50000"/>
                </a:spcBef>
                <a:defRPr/>
              </a:pPr>
              <a:r>
                <a:rPr kumimoji="1" lang="zh-CN" altLang="en-US" b="1">
                  <a:solidFill>
                    <a:schemeClr val="tx2">
                      <a:lumMod val="50000"/>
                    </a:schemeClr>
                  </a:solidFill>
                  <a:latin typeface="Times New Roman" pitchFamily="18" charset="0"/>
                  <a:ea typeface="楷体_GB2312" pitchFamily="49" charset="-122"/>
                </a:rPr>
                <a:t>产生新一代群体</a:t>
              </a:r>
            </a:p>
          </p:txBody>
        </p:sp>
        <p:sp>
          <p:nvSpPr>
            <p:cNvPr id="30742" name="Line 25"/>
            <p:cNvSpPr>
              <a:spLocks noChangeShapeType="1"/>
            </p:cNvSpPr>
            <p:nvPr/>
          </p:nvSpPr>
          <p:spPr bwMode="auto">
            <a:xfrm rot="10800000" flipH="1">
              <a:off x="3583" y="3239"/>
              <a:ext cx="431" cy="0"/>
            </a:xfrm>
            <a:prstGeom prst="line">
              <a:avLst/>
            </a:prstGeom>
            <a:noFill/>
            <a:ln w="38100" cap="sq">
              <a:solidFill>
                <a:srgbClr val="00B050"/>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0743" name="Line 26"/>
            <p:cNvSpPr>
              <a:spLocks noChangeShapeType="1"/>
            </p:cNvSpPr>
            <p:nvPr/>
          </p:nvSpPr>
          <p:spPr bwMode="auto">
            <a:xfrm rot="10800000" flipH="1">
              <a:off x="3558" y="1010"/>
              <a:ext cx="453" cy="0"/>
            </a:xfrm>
            <a:prstGeom prst="line">
              <a:avLst/>
            </a:prstGeom>
            <a:noFill/>
            <a:ln w="38100" cap="sq">
              <a:solidFill>
                <a:srgbClr val="00B050"/>
              </a:solidFill>
              <a:round/>
              <a:headEnd type="triangl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0744" name="Line 27"/>
            <p:cNvSpPr>
              <a:spLocks noChangeShapeType="1"/>
            </p:cNvSpPr>
            <p:nvPr/>
          </p:nvSpPr>
          <p:spPr bwMode="auto">
            <a:xfrm>
              <a:off x="4014" y="1026"/>
              <a:ext cx="0" cy="2199"/>
            </a:xfrm>
            <a:prstGeom prst="line">
              <a:avLst/>
            </a:prstGeom>
            <a:noFill/>
            <a:ln w="38100" cap="sq">
              <a:solidFill>
                <a:srgbClr val="00B050"/>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 name="AutoShape 28"/>
            <p:cNvSpPr>
              <a:spLocks noChangeArrowheads="1"/>
            </p:cNvSpPr>
            <p:nvPr/>
          </p:nvSpPr>
          <p:spPr bwMode="auto">
            <a:xfrm>
              <a:off x="-136" y="1749"/>
              <a:ext cx="1658" cy="600"/>
            </a:xfrm>
            <a:prstGeom prst="wedgeRoundRectCallout">
              <a:avLst>
                <a:gd name="adj1" fmla="val 83222"/>
                <a:gd name="adj2" fmla="val 98579"/>
                <a:gd name="adj3" fmla="val 16667"/>
              </a:avLst>
            </a:prstGeom>
            <a:solidFill>
              <a:srgbClr val="00CCCC"/>
            </a:solidFill>
            <a:ln w="12700" cap="sq">
              <a:solidFill>
                <a:srgbClr val="FFFFFF"/>
              </a:solidFill>
              <a:miter lim="800000"/>
              <a:headEnd type="none" w="sm" len="sm"/>
              <a:tailEnd type="none" w="sm" len="sm"/>
            </a:ln>
            <a:effectLst/>
          </p:spPr>
          <p:txBody>
            <a:bodyPr/>
            <a:lstStyle/>
            <a:p>
              <a:pPr algn="ctr" defTabSz="914400">
                <a:defRPr/>
              </a:pPr>
              <a:r>
                <a:rPr kumimoji="1" lang="zh-CN" altLang="en-US" sz="2400" b="1" dirty="0">
                  <a:solidFill>
                    <a:schemeClr val="tx2">
                      <a:lumMod val="50000"/>
                    </a:schemeClr>
                  </a:solidFill>
                  <a:ea typeface="楷体_GB2312" pitchFamily="49" charset="-122"/>
                </a:rPr>
                <a:t>执行</a:t>
              </a:r>
              <a:r>
                <a:rPr kumimoji="1" lang="en-US" altLang="zh-CN" sz="2400" b="1" dirty="0">
                  <a:solidFill>
                    <a:schemeClr val="tx2">
                      <a:lumMod val="50000"/>
                    </a:schemeClr>
                  </a:solidFill>
                  <a:latin typeface="Times New Roman" pitchFamily="18" charset="0"/>
                  <a:ea typeface="楷体_GB2312" pitchFamily="49" charset="-122"/>
                  <a:cs typeface="Times New Roman" pitchFamily="18" charset="0"/>
                </a:rPr>
                <a:t>M / 2</a:t>
              </a:r>
              <a:r>
                <a:rPr kumimoji="1" lang="zh-CN" altLang="en-US" sz="2400" b="1" dirty="0">
                  <a:solidFill>
                    <a:schemeClr val="tx2">
                      <a:lumMod val="50000"/>
                    </a:schemeClr>
                  </a:solidFill>
                  <a:ea typeface="楷体_GB2312" pitchFamily="49" charset="-122"/>
                </a:rPr>
                <a:t>次产生</a:t>
              </a:r>
              <a:r>
                <a:rPr kumimoji="1" lang="en-US" altLang="zh-CN" sz="2400" b="1" dirty="0">
                  <a:solidFill>
                    <a:schemeClr val="tx2">
                      <a:lumMod val="50000"/>
                    </a:schemeClr>
                  </a:solidFill>
                  <a:latin typeface="Times New Roman" pitchFamily="18" charset="0"/>
                  <a:ea typeface="楷体_GB2312" pitchFamily="49" charset="-122"/>
                  <a:cs typeface="Times New Roman" pitchFamily="18" charset="0"/>
                </a:rPr>
                <a:t>M</a:t>
              </a:r>
              <a:r>
                <a:rPr kumimoji="1" lang="zh-CN" altLang="en-US" sz="2400" b="1" dirty="0">
                  <a:solidFill>
                    <a:schemeClr val="tx2">
                      <a:lumMod val="50000"/>
                    </a:schemeClr>
                  </a:solidFill>
                  <a:ea typeface="楷体_GB2312" pitchFamily="49" charset="-122"/>
                </a:rPr>
                <a:t>个新个体</a:t>
              </a:r>
            </a:p>
          </p:txBody>
        </p:sp>
      </p:gr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2"/>
          <p:cNvSpPr>
            <a:spLocks noChangeArrowheads="1"/>
          </p:cNvSpPr>
          <p:nvPr/>
        </p:nvSpPr>
        <p:spPr bwMode="auto">
          <a:xfrm>
            <a:off x="266700" y="384175"/>
            <a:ext cx="38052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遗传算法参数</a:t>
            </a:r>
          </a:p>
        </p:txBody>
      </p:sp>
      <p:sp>
        <p:nvSpPr>
          <p:cNvPr id="5" name="Rectangle 3"/>
          <p:cNvSpPr txBox="1">
            <a:spLocks noChangeArrowheads="1"/>
          </p:cNvSpPr>
          <p:nvPr/>
        </p:nvSpPr>
        <p:spPr bwMode="auto">
          <a:xfrm>
            <a:off x="998538" y="1714500"/>
            <a:ext cx="7235825" cy="4057650"/>
          </a:xfrm>
          <a:prstGeom prst="rect">
            <a:avLst/>
          </a:prstGeom>
          <a:noFill/>
          <a:ln w="9525">
            <a:noFill/>
            <a:miter lim="800000"/>
            <a:headEnd/>
            <a:tailEnd/>
          </a:ln>
          <a:effectLst/>
        </p:spPr>
        <p:txBody>
          <a:bodyPr/>
          <a:lstStyle/>
          <a:p>
            <a:pPr marL="342900" indent="-342900" defTabSz="914400">
              <a:lnSpc>
                <a:spcPct val="200000"/>
              </a:lnSpc>
              <a:buClr>
                <a:srgbClr val="FFFF00"/>
              </a:buClr>
              <a:buSzPct val="75000"/>
              <a:buFont typeface="Wingdings" pitchFamily="2" charset="2"/>
              <a:buNone/>
              <a:defRPr/>
            </a:pP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1</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M </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 种群规模 </a:t>
            </a:r>
          </a:p>
          <a:p>
            <a:pPr marL="342900" indent="-342900" defTabSz="914400">
              <a:lnSpc>
                <a:spcPct val="200000"/>
              </a:lnSpc>
              <a:buClr>
                <a:srgbClr val="FFFF00"/>
              </a:buClr>
              <a:buSzPct val="75000"/>
              <a:buFont typeface="Wingdings" pitchFamily="2" charset="2"/>
              <a:buNone/>
              <a:defRPr/>
            </a:pP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2</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P</a:t>
            </a:r>
            <a:r>
              <a:rPr kumimoji="1" lang="en-US" altLang="zh-CN" sz="3200" b="1" kern="0" baseline="-25000" dirty="0">
                <a:solidFill>
                  <a:schemeClr val="tx2">
                    <a:lumMod val="50000"/>
                  </a:schemeClr>
                </a:solidFill>
                <a:effectLst>
                  <a:outerShdw blurRad="38100" dist="38100" dir="2700000" algn="tl">
                    <a:srgbClr val="000000"/>
                  </a:outerShdw>
                </a:effectLst>
                <a:latin typeface="Times New Roman"/>
                <a:ea typeface="楷体_GB2312"/>
              </a:rPr>
              <a:t>c  </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 交叉概率 </a:t>
            </a:r>
          </a:p>
          <a:p>
            <a:pPr marL="342900" indent="-342900" defTabSz="914400">
              <a:lnSpc>
                <a:spcPct val="200000"/>
              </a:lnSpc>
              <a:buClr>
                <a:srgbClr val="FFFF00"/>
              </a:buClr>
              <a:buSzPct val="75000"/>
              <a:buFont typeface="Wingdings" pitchFamily="2" charset="2"/>
              <a:buNone/>
              <a:defRPr/>
            </a:pP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3</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P</a:t>
            </a:r>
            <a:r>
              <a:rPr kumimoji="1" lang="en-US" altLang="zh-CN" sz="3200" b="1" kern="0" baseline="-25000" dirty="0">
                <a:solidFill>
                  <a:schemeClr val="tx2">
                    <a:lumMod val="50000"/>
                  </a:schemeClr>
                </a:solidFill>
                <a:effectLst>
                  <a:outerShdw blurRad="38100" dist="38100" dir="2700000" algn="tl">
                    <a:srgbClr val="000000"/>
                  </a:outerShdw>
                </a:effectLst>
                <a:latin typeface="Times New Roman"/>
                <a:ea typeface="楷体_GB2312"/>
              </a:rPr>
              <a:t>m </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 变异概率</a:t>
            </a:r>
            <a:endPar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endParaRPr>
          </a:p>
          <a:p>
            <a:pPr marL="342900" indent="-342900" defTabSz="914400">
              <a:lnSpc>
                <a:spcPct val="200000"/>
              </a:lnSpc>
              <a:buClr>
                <a:srgbClr val="FFFF00"/>
              </a:buClr>
              <a:buSzPct val="75000"/>
              <a:defRPr/>
            </a:pP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4</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T  </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 终止进化代数（</a:t>
            </a:r>
            <a:r>
              <a:rPr kumimoji="1" lang="zh-CN" altLang="en-US" sz="3200" b="1" kern="0" dirty="0">
                <a:solidFill>
                  <a:srgbClr val="FF0000"/>
                </a:solidFill>
                <a:effectLst>
                  <a:outerShdw blurRad="38100" dist="38100" dir="2700000" algn="tl">
                    <a:srgbClr val="000000"/>
                  </a:outerShdw>
                </a:effectLst>
                <a:latin typeface="Times New Roman"/>
                <a:ea typeface="楷体_GB2312"/>
              </a:rPr>
              <a:t>停止规则</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 </a:t>
            </a:r>
          </a:p>
          <a:p>
            <a:pPr marL="342900" indent="-342900" defTabSz="914400">
              <a:lnSpc>
                <a:spcPct val="150000"/>
              </a:lnSpc>
              <a:buClr>
                <a:srgbClr val="FFFF00"/>
              </a:buClr>
              <a:buSzPct val="75000"/>
              <a:buFont typeface="Wingdings" pitchFamily="2" charset="2"/>
              <a:buNone/>
              <a:defRPr/>
            </a:pP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 </a:t>
            </a:r>
          </a:p>
        </p:txBody>
      </p:sp>
    </p:spTree>
    <p:custDataLst>
      <p:tags r:id="rId1"/>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矩形 2"/>
          <p:cNvSpPr>
            <a:spLocks noChangeArrowheads="1"/>
          </p:cNvSpPr>
          <p:nvPr/>
        </p:nvSpPr>
        <p:spPr bwMode="auto">
          <a:xfrm>
            <a:off x="266700" y="384175"/>
            <a:ext cx="38052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遗传算法的特点</a:t>
            </a:r>
          </a:p>
        </p:txBody>
      </p:sp>
      <p:sp>
        <p:nvSpPr>
          <p:cNvPr id="6" name="Rectangle 3"/>
          <p:cNvSpPr txBox="1">
            <a:spLocks noChangeArrowheads="1"/>
          </p:cNvSpPr>
          <p:nvPr/>
        </p:nvSpPr>
        <p:spPr bwMode="auto">
          <a:xfrm>
            <a:off x="39688" y="1487488"/>
            <a:ext cx="8926512" cy="4675187"/>
          </a:xfrm>
          <a:prstGeom prst="rect">
            <a:avLst/>
          </a:prstGeom>
          <a:noFill/>
          <a:ln w="9525">
            <a:noFill/>
            <a:miter lim="800000"/>
            <a:headEnd/>
            <a:tailEnd/>
          </a:ln>
          <a:effectLst/>
        </p:spPr>
        <p:txBody>
          <a:bodyPr/>
          <a:lstStyle/>
          <a:p>
            <a:pPr marL="342900" indent="-342900" defTabSz="914400">
              <a:lnSpc>
                <a:spcPct val="200000"/>
              </a:lnSpc>
              <a:buClr>
                <a:srgbClr val="FFFF00"/>
              </a:buClr>
              <a:buSzPct val="75000"/>
              <a:buFont typeface="Wingdings" pitchFamily="2" charset="2"/>
              <a:buNone/>
              <a:defRPr/>
            </a:pP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1</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）群体搜索，易于并行化处理； </a:t>
            </a:r>
          </a:p>
          <a:p>
            <a:pPr marL="342900" indent="-342900" defTabSz="914400">
              <a:lnSpc>
                <a:spcPct val="200000"/>
              </a:lnSpc>
              <a:buClr>
                <a:srgbClr val="FFFF00"/>
              </a:buClr>
              <a:buSzPct val="75000"/>
              <a:buFont typeface="Wingdings" pitchFamily="2" charset="2"/>
              <a:buNone/>
              <a:defRPr/>
            </a:pP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2</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）自组织、自适应和自学习特征；</a:t>
            </a:r>
          </a:p>
          <a:p>
            <a:pPr marL="342900" indent="-342900" defTabSz="914400">
              <a:lnSpc>
                <a:spcPct val="150000"/>
              </a:lnSpc>
              <a:buClr>
                <a:srgbClr val="FFFF00"/>
              </a:buClr>
              <a:buSzPct val="75000"/>
              <a:buFont typeface="Wingdings" pitchFamily="2" charset="2"/>
              <a:buNone/>
              <a:defRPr/>
            </a:pP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3</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）不需要求导和其它辅助知识，只需要知道适应度函数；</a:t>
            </a:r>
            <a:endPar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endParaRPr>
          </a:p>
          <a:p>
            <a:pPr marL="342900" indent="-342900" defTabSz="914400">
              <a:lnSpc>
                <a:spcPct val="200000"/>
              </a:lnSpc>
              <a:buClr>
                <a:srgbClr val="FFFF00"/>
              </a:buClr>
              <a:buSzPct val="75000"/>
              <a:buFont typeface="Wingdings" pitchFamily="2" charset="2"/>
              <a:buNone/>
              <a:defRPr/>
            </a:pP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4</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）强调概率转换规则，而非确定的转换规则。</a:t>
            </a:r>
          </a:p>
        </p:txBody>
      </p:sp>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矩形 2"/>
          <p:cNvSpPr>
            <a:spLocks noChangeArrowheads="1"/>
          </p:cNvSpPr>
          <p:nvPr/>
        </p:nvSpPr>
        <p:spPr bwMode="auto">
          <a:xfrm>
            <a:off x="266700" y="384175"/>
            <a:ext cx="428466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遗传算法收敛性分析</a:t>
            </a:r>
          </a:p>
        </p:txBody>
      </p:sp>
      <p:sp>
        <p:nvSpPr>
          <p:cNvPr id="5" name="Rectangle 3"/>
          <p:cNvSpPr txBox="1">
            <a:spLocks noChangeArrowheads="1"/>
          </p:cNvSpPr>
          <p:nvPr/>
        </p:nvSpPr>
        <p:spPr bwMode="auto">
          <a:xfrm>
            <a:off x="250825" y="1614488"/>
            <a:ext cx="8229600" cy="4525962"/>
          </a:xfrm>
          <a:prstGeom prst="rect">
            <a:avLst/>
          </a:prstGeom>
          <a:noFill/>
          <a:ln w="9525">
            <a:noFill/>
            <a:miter lim="800000"/>
            <a:headEnd/>
            <a:tailEnd/>
          </a:ln>
          <a:effectLst/>
        </p:spPr>
        <p:txBody>
          <a:bodyPr/>
          <a:lstStyle/>
          <a:p>
            <a:pPr marL="342900" indent="-342900" defTabSz="914400">
              <a:lnSpc>
                <a:spcPct val="150000"/>
              </a:lnSpc>
              <a:buClr>
                <a:srgbClr val="FFFF00"/>
              </a:buClr>
              <a:buSzPct val="75000"/>
              <a:buFont typeface="Wingdings" pitchFamily="2" charset="2"/>
              <a:buNone/>
              <a:defRPr/>
            </a:pPr>
            <a:r>
              <a:rPr kumimoji="1" lang="en-US" altLang="zh-CN" sz="3200" b="1" kern="0" dirty="0">
                <a:solidFill>
                  <a:srgbClr val="FFFFFF"/>
                </a:solidFill>
                <a:effectLst>
                  <a:outerShdw blurRad="38100" dist="38100" dir="2700000" algn="tl">
                    <a:srgbClr val="000000"/>
                  </a:outerShdw>
                </a:effectLst>
                <a:latin typeface="Times New Roman"/>
                <a:ea typeface="楷体_GB2312"/>
              </a:rPr>
              <a:t>     </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       </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遗传算法要实现全局收敛，首先要求任意初始种群经</a:t>
            </a:r>
            <a:r>
              <a:rPr kumimoji="1" lang="zh-CN" altLang="en-US" sz="3200" b="1" kern="0" dirty="0">
                <a:solidFill>
                  <a:srgbClr val="FF0000"/>
                </a:solidFill>
                <a:effectLst>
                  <a:outerShdw blurRad="38100" dist="38100" dir="2700000" algn="tl">
                    <a:srgbClr val="000000"/>
                  </a:outerShdw>
                </a:effectLst>
                <a:latin typeface="Times New Roman"/>
                <a:ea typeface="楷体_GB2312"/>
              </a:rPr>
              <a:t>有限步</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都能到达全局最优解，其次算法</a:t>
            </a:r>
            <a:r>
              <a:rPr kumimoji="1" lang="zh-CN" altLang="en-US" sz="3200" b="1" kern="0" dirty="0">
                <a:solidFill>
                  <a:srgbClr val="FF0000"/>
                </a:solidFill>
                <a:effectLst>
                  <a:outerShdw blurRad="38100" dist="38100" dir="2700000" algn="tl">
                    <a:srgbClr val="000000"/>
                  </a:outerShdw>
                </a:effectLst>
                <a:latin typeface="Times New Roman"/>
                <a:ea typeface="楷体_GB2312"/>
              </a:rPr>
              <a:t>必须有保优操作</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来防止最优解的遗失。与算法收敛性有关的</a:t>
            </a:r>
            <a:r>
              <a:rPr kumimoji="1" lang="zh-CN" altLang="en-US" sz="3200" b="1" kern="0" dirty="0">
                <a:solidFill>
                  <a:srgbClr val="FF0000"/>
                </a:solidFill>
                <a:effectLst>
                  <a:outerShdw blurRad="38100" dist="38100" dir="2700000" algn="tl">
                    <a:srgbClr val="000000"/>
                  </a:outerShdw>
                </a:effectLst>
                <a:latin typeface="Times New Roman"/>
                <a:ea typeface="楷体_GB2312"/>
              </a:rPr>
              <a:t>因素</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主要包括</a:t>
            </a:r>
            <a:r>
              <a:rPr kumimoji="1" lang="zh-CN" altLang="en-US" sz="3200" b="1" kern="0" dirty="0">
                <a:solidFill>
                  <a:srgbClr val="FF0000"/>
                </a:solidFill>
                <a:effectLst>
                  <a:outerShdw blurRad="38100" dist="38100" dir="2700000" algn="tl">
                    <a:srgbClr val="000000"/>
                  </a:outerShdw>
                </a:effectLst>
                <a:latin typeface="Times New Roman"/>
                <a:ea typeface="楷体_GB2312"/>
              </a:rPr>
              <a:t>种群规模</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a:t>
            </a:r>
            <a:r>
              <a:rPr kumimoji="1" lang="zh-CN" altLang="en-US" sz="3200" b="1" kern="0" dirty="0">
                <a:solidFill>
                  <a:srgbClr val="FF0000"/>
                </a:solidFill>
                <a:effectLst>
                  <a:outerShdw blurRad="38100" dist="38100" dir="2700000" algn="tl">
                    <a:srgbClr val="000000"/>
                  </a:outerShdw>
                </a:effectLst>
                <a:latin typeface="Times New Roman"/>
                <a:ea typeface="楷体_GB2312"/>
              </a:rPr>
              <a:t>选择操作</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a:t>
            </a:r>
            <a:r>
              <a:rPr kumimoji="1" lang="zh-CN" altLang="en-US" sz="3200" b="1" kern="0" dirty="0">
                <a:solidFill>
                  <a:srgbClr val="FF0000"/>
                </a:solidFill>
                <a:effectLst>
                  <a:outerShdw blurRad="38100" dist="38100" dir="2700000" algn="tl">
                    <a:srgbClr val="000000"/>
                  </a:outerShdw>
                </a:effectLst>
                <a:latin typeface="Times New Roman"/>
                <a:ea typeface="楷体_GB2312"/>
              </a:rPr>
              <a:t>交叉概率</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和</a:t>
            </a:r>
            <a:r>
              <a:rPr kumimoji="1" lang="zh-CN" altLang="en-US" sz="3200" b="1" kern="0" dirty="0">
                <a:solidFill>
                  <a:srgbClr val="FF0000"/>
                </a:solidFill>
                <a:effectLst>
                  <a:outerShdw blurRad="38100" dist="38100" dir="2700000" algn="tl">
                    <a:srgbClr val="000000"/>
                  </a:outerShdw>
                </a:effectLst>
                <a:latin typeface="Times New Roman"/>
                <a:ea typeface="楷体_GB2312"/>
              </a:rPr>
              <a:t>变异概率</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 </a:t>
            </a:r>
          </a:p>
        </p:txBody>
      </p:sp>
    </p:spTree>
    <p:custDataLst>
      <p:tags r:id="rId1"/>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矩形 2"/>
          <p:cNvSpPr>
            <a:spLocks noChangeArrowheads="1"/>
          </p:cNvSpPr>
          <p:nvPr/>
        </p:nvSpPr>
        <p:spPr bwMode="auto">
          <a:xfrm>
            <a:off x="266700" y="384175"/>
            <a:ext cx="428466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遗传算法收敛性分析</a:t>
            </a:r>
          </a:p>
        </p:txBody>
      </p:sp>
      <p:pic>
        <p:nvPicPr>
          <p:cNvPr id="3481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7788" y="1096963"/>
            <a:ext cx="6589712" cy="530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任意多边形 6"/>
          <p:cNvSpPr/>
          <p:nvPr/>
        </p:nvSpPr>
        <p:spPr>
          <a:xfrm>
            <a:off x="2335213" y="1995488"/>
            <a:ext cx="5281612" cy="1990725"/>
          </a:xfrm>
          <a:custGeom>
            <a:avLst/>
            <a:gdLst>
              <a:gd name="connsiteX0" fmla="*/ 39585 w 5280561"/>
              <a:gd name="connsiteY0" fmla="*/ 0 h 1991096"/>
              <a:gd name="connsiteX1" fmla="*/ 51460 w 5280561"/>
              <a:gd name="connsiteY1" fmla="*/ 463138 h 1991096"/>
              <a:gd name="connsiteX2" fmla="*/ 348343 w 5280561"/>
              <a:gd name="connsiteY2" fmla="*/ 938151 h 1991096"/>
              <a:gd name="connsiteX3" fmla="*/ 965860 w 5280561"/>
              <a:gd name="connsiteY3" fmla="*/ 581891 h 1991096"/>
              <a:gd name="connsiteX4" fmla="*/ 1488374 w 5280561"/>
              <a:gd name="connsiteY4" fmla="*/ 1009403 h 1991096"/>
              <a:gd name="connsiteX5" fmla="*/ 2272146 w 5280561"/>
              <a:gd name="connsiteY5" fmla="*/ 130629 h 1991096"/>
              <a:gd name="connsiteX6" fmla="*/ 3198421 w 5280561"/>
              <a:gd name="connsiteY6" fmla="*/ 1520042 h 1991096"/>
              <a:gd name="connsiteX7" fmla="*/ 3744686 w 5280561"/>
              <a:gd name="connsiteY7" fmla="*/ 1009403 h 1991096"/>
              <a:gd name="connsiteX8" fmla="*/ 4077195 w 5280561"/>
              <a:gd name="connsiteY8" fmla="*/ 1318161 h 1991096"/>
              <a:gd name="connsiteX9" fmla="*/ 4504707 w 5280561"/>
              <a:gd name="connsiteY9" fmla="*/ 819397 h 1991096"/>
              <a:gd name="connsiteX10" fmla="*/ 4884717 w 5280561"/>
              <a:gd name="connsiteY10" fmla="*/ 1888177 h 1991096"/>
              <a:gd name="connsiteX11" fmla="*/ 5217226 w 5280561"/>
              <a:gd name="connsiteY11" fmla="*/ 1436914 h 1991096"/>
              <a:gd name="connsiteX12" fmla="*/ 5264728 w 5280561"/>
              <a:gd name="connsiteY12" fmla="*/ 1318161 h 199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80561" h="1991096">
                <a:moveTo>
                  <a:pt x="39585" y="0"/>
                </a:moveTo>
                <a:cubicBezTo>
                  <a:pt x="19792" y="153390"/>
                  <a:pt x="0" y="306780"/>
                  <a:pt x="51460" y="463138"/>
                </a:cubicBezTo>
                <a:cubicBezTo>
                  <a:pt x="102920" y="619497"/>
                  <a:pt x="195943" y="918359"/>
                  <a:pt x="348343" y="938151"/>
                </a:cubicBezTo>
                <a:cubicBezTo>
                  <a:pt x="500743" y="957943"/>
                  <a:pt x="775855" y="570016"/>
                  <a:pt x="965860" y="581891"/>
                </a:cubicBezTo>
                <a:cubicBezTo>
                  <a:pt x="1155865" y="593766"/>
                  <a:pt x="1270660" y="1084613"/>
                  <a:pt x="1488374" y="1009403"/>
                </a:cubicBezTo>
                <a:cubicBezTo>
                  <a:pt x="1706088" y="934193"/>
                  <a:pt x="1987138" y="45523"/>
                  <a:pt x="2272146" y="130629"/>
                </a:cubicBezTo>
                <a:cubicBezTo>
                  <a:pt x="2557154" y="215735"/>
                  <a:pt x="2952998" y="1373580"/>
                  <a:pt x="3198421" y="1520042"/>
                </a:cubicBezTo>
                <a:cubicBezTo>
                  <a:pt x="3443844" y="1666504"/>
                  <a:pt x="3598224" y="1043050"/>
                  <a:pt x="3744686" y="1009403"/>
                </a:cubicBezTo>
                <a:cubicBezTo>
                  <a:pt x="3891148" y="975756"/>
                  <a:pt x="3950525" y="1349829"/>
                  <a:pt x="4077195" y="1318161"/>
                </a:cubicBezTo>
                <a:cubicBezTo>
                  <a:pt x="4203865" y="1286493"/>
                  <a:pt x="4370120" y="724394"/>
                  <a:pt x="4504707" y="819397"/>
                </a:cubicBezTo>
                <a:cubicBezTo>
                  <a:pt x="4639294" y="914400"/>
                  <a:pt x="4765964" y="1785258"/>
                  <a:pt x="4884717" y="1888177"/>
                </a:cubicBezTo>
                <a:cubicBezTo>
                  <a:pt x="5003470" y="1991096"/>
                  <a:pt x="5153891" y="1531917"/>
                  <a:pt x="5217226" y="1436914"/>
                </a:cubicBezTo>
                <a:cubicBezTo>
                  <a:pt x="5280561" y="1341911"/>
                  <a:pt x="5252853" y="1351808"/>
                  <a:pt x="5264728" y="1318161"/>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Tree>
    <p:custDataLst>
      <p:tags r:id="rId1"/>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矩形 2"/>
          <p:cNvSpPr>
            <a:spLocks noChangeArrowheads="1"/>
          </p:cNvSpPr>
          <p:nvPr/>
        </p:nvSpPr>
        <p:spPr bwMode="auto">
          <a:xfrm>
            <a:off x="266700" y="384175"/>
            <a:ext cx="428466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遗传算法收敛性分析</a:t>
            </a:r>
          </a:p>
        </p:txBody>
      </p:sp>
      <p:pic>
        <p:nvPicPr>
          <p:cNvPr id="3584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9738" y="1443038"/>
            <a:ext cx="4906962" cy="509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矩形 2"/>
          <p:cNvSpPr>
            <a:spLocks noChangeArrowheads="1"/>
          </p:cNvSpPr>
          <p:nvPr/>
        </p:nvSpPr>
        <p:spPr bwMode="auto">
          <a:xfrm>
            <a:off x="266700" y="384175"/>
            <a:ext cx="38052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遗传算法搜索机制</a:t>
            </a:r>
          </a:p>
        </p:txBody>
      </p:sp>
      <p:sp>
        <p:nvSpPr>
          <p:cNvPr id="5" name="Rectangle 3"/>
          <p:cNvSpPr txBox="1">
            <a:spLocks noChangeArrowheads="1"/>
          </p:cNvSpPr>
          <p:nvPr/>
        </p:nvSpPr>
        <p:spPr bwMode="auto">
          <a:xfrm>
            <a:off x="0" y="1349375"/>
            <a:ext cx="5280025" cy="5127625"/>
          </a:xfrm>
          <a:prstGeom prst="rect">
            <a:avLst/>
          </a:prstGeom>
          <a:noFill/>
          <a:ln w="9525">
            <a:noFill/>
            <a:miter lim="800000"/>
            <a:headEnd/>
            <a:tailEnd/>
          </a:ln>
          <a:effectLst/>
        </p:spPr>
        <p:txBody>
          <a:bodyPr/>
          <a:lstStyle/>
          <a:p>
            <a:pPr marL="342900" indent="-342900" algn="just" defTabSz="914400">
              <a:lnSpc>
                <a:spcPct val="130000"/>
              </a:lnSpc>
              <a:buClr>
                <a:srgbClr val="FFFF00"/>
              </a:buClr>
              <a:buSzPct val="75000"/>
              <a:buFont typeface="Wingdings" pitchFamily="2" charset="2"/>
              <a:buNone/>
              <a:defRPr/>
            </a:pPr>
            <a:r>
              <a:rPr kumimoji="1" lang="en-US" altLang="zh-CN" sz="2800" b="1" kern="0" dirty="0">
                <a:solidFill>
                  <a:schemeClr val="tx2">
                    <a:lumMod val="50000"/>
                  </a:schemeClr>
                </a:solidFill>
                <a:effectLst>
                  <a:outerShdw blurRad="38100" dist="38100" dir="2700000" algn="tl">
                    <a:srgbClr val="000000"/>
                  </a:outerShdw>
                </a:effectLst>
                <a:latin typeface="Times New Roman"/>
                <a:ea typeface="楷体_GB2312"/>
              </a:rPr>
              <a:t>          GA</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模拟自然选择和自然遗传过程中发生的</a:t>
            </a:r>
            <a:r>
              <a:rPr kumimoji="1" lang="zh-CN" altLang="en-US" sz="2800" b="1" kern="0" dirty="0">
                <a:solidFill>
                  <a:srgbClr val="FF0000"/>
                </a:solidFill>
                <a:effectLst>
                  <a:outerShdw blurRad="38100" dist="38100" dir="2700000" algn="tl">
                    <a:srgbClr val="000000"/>
                  </a:outerShdw>
                </a:effectLst>
                <a:latin typeface="Times New Roman"/>
                <a:ea typeface="楷体_GB2312"/>
              </a:rPr>
              <a:t>繁殖</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a:t>
            </a:r>
            <a:r>
              <a:rPr kumimoji="1" lang="zh-CN" altLang="en-US" sz="2800" b="1" kern="0" dirty="0">
                <a:solidFill>
                  <a:srgbClr val="FF0000"/>
                </a:solidFill>
                <a:effectLst>
                  <a:outerShdw blurRad="38100" dist="38100" dir="2700000" algn="tl">
                    <a:srgbClr val="000000"/>
                  </a:outerShdw>
                </a:effectLst>
                <a:latin typeface="Times New Roman"/>
                <a:ea typeface="楷体_GB2312"/>
              </a:rPr>
              <a:t>交叉</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和</a:t>
            </a:r>
            <a:r>
              <a:rPr kumimoji="1" lang="zh-CN" altLang="en-US" sz="2800" b="1" kern="0" dirty="0">
                <a:solidFill>
                  <a:srgbClr val="FF0000"/>
                </a:solidFill>
                <a:effectLst>
                  <a:outerShdw blurRad="38100" dist="38100" dir="2700000" algn="tl">
                    <a:srgbClr val="000000"/>
                  </a:outerShdw>
                </a:effectLst>
                <a:latin typeface="Times New Roman"/>
                <a:ea typeface="楷体_GB2312"/>
              </a:rPr>
              <a:t>基因突变</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现象，在每次迭代中都按</a:t>
            </a:r>
            <a:r>
              <a:rPr kumimoji="1" lang="zh-CN" altLang="en-US" sz="2800" b="1" kern="0" dirty="0">
                <a:solidFill>
                  <a:srgbClr val="FF0000"/>
                </a:solidFill>
                <a:effectLst>
                  <a:outerShdw blurRad="38100" dist="38100" dir="2700000" algn="tl">
                    <a:srgbClr val="000000"/>
                  </a:outerShdw>
                </a:effectLst>
                <a:latin typeface="Times New Roman"/>
                <a:ea typeface="楷体_GB2312"/>
              </a:rPr>
              <a:t>某种指标</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从解群中选取较优的个体，利用遗传算子</a:t>
            </a:r>
            <a:r>
              <a:rPr kumimoji="1" lang="en-US" altLang="zh-CN" sz="2800" b="1" kern="0" dirty="0">
                <a:solidFill>
                  <a:schemeClr val="tx2">
                    <a:lumMod val="50000"/>
                  </a:schemeClr>
                </a:solidFill>
                <a:effectLst>
                  <a:outerShdw blurRad="38100" dist="38100" dir="2700000" algn="tl">
                    <a:srgbClr val="000000"/>
                  </a:outerShdw>
                </a:effectLst>
                <a:latin typeface="Times New Roman"/>
                <a:ea typeface="楷体_GB2312"/>
              </a:rPr>
              <a:t>(</a:t>
            </a:r>
            <a:r>
              <a:rPr kumimoji="1" lang="zh-CN" altLang="en-US" sz="2800" b="1" kern="0" dirty="0">
                <a:solidFill>
                  <a:srgbClr val="FF0000"/>
                </a:solidFill>
                <a:effectLst>
                  <a:outerShdw blurRad="38100" dist="38100" dir="2700000" algn="tl">
                    <a:srgbClr val="000000"/>
                  </a:outerShdw>
                </a:effectLst>
                <a:latin typeface="Times New Roman"/>
                <a:ea typeface="楷体_GB2312"/>
              </a:rPr>
              <a:t>选择</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a:t>
            </a:r>
            <a:r>
              <a:rPr kumimoji="1" lang="zh-CN" altLang="en-US" sz="2800" b="1" kern="0" dirty="0">
                <a:solidFill>
                  <a:srgbClr val="FF0000"/>
                </a:solidFill>
                <a:effectLst>
                  <a:outerShdw blurRad="38100" dist="38100" dir="2700000" algn="tl">
                    <a:srgbClr val="000000"/>
                  </a:outerShdw>
                </a:effectLst>
                <a:latin typeface="Times New Roman"/>
                <a:ea typeface="楷体_GB2312"/>
              </a:rPr>
              <a:t>交叉</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和</a:t>
            </a:r>
            <a:r>
              <a:rPr kumimoji="1" lang="zh-CN" altLang="en-US" sz="2800" b="1" kern="0" dirty="0">
                <a:solidFill>
                  <a:srgbClr val="FF0000"/>
                </a:solidFill>
                <a:effectLst>
                  <a:outerShdw blurRad="38100" dist="38100" dir="2700000" algn="tl">
                    <a:srgbClr val="000000"/>
                  </a:outerShdw>
                </a:effectLst>
                <a:latin typeface="Times New Roman"/>
                <a:ea typeface="楷体_GB2312"/>
              </a:rPr>
              <a:t>变异</a:t>
            </a:r>
            <a:r>
              <a:rPr kumimoji="1" lang="en-US" altLang="zh-CN" sz="2800" b="1" kern="0" dirty="0">
                <a:solidFill>
                  <a:schemeClr val="tx2">
                    <a:lumMod val="50000"/>
                  </a:schemeClr>
                </a:solidFill>
                <a:effectLst>
                  <a:outerShdw blurRad="38100" dist="38100" dir="2700000" algn="tl">
                    <a:srgbClr val="000000"/>
                  </a:outerShdw>
                </a:effectLst>
                <a:latin typeface="Times New Roman"/>
                <a:ea typeface="楷体_GB2312"/>
              </a:rPr>
              <a:t>)</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对这些个体进行组合，产生新一代的候选解群，重复此过程，直到满足收敛指标为止。</a:t>
            </a:r>
            <a:r>
              <a:rPr kumimoji="1" lang="zh-CN" altLang="en-US" sz="2800" b="1" kern="0" dirty="0">
                <a:solidFill>
                  <a:schemeClr val="tx2">
                    <a:lumMod val="50000"/>
                  </a:schemeClr>
                </a:solidFill>
                <a:effectLst>
                  <a:outerShdw blurRad="38100" dist="38100" dir="2700000" algn="tl">
                    <a:srgbClr val="000000"/>
                  </a:outerShdw>
                </a:effectLst>
                <a:latin typeface="楷体_GB2312" pitchFamily="49" charset="-122"/>
                <a:ea typeface="楷体_GB2312"/>
              </a:rPr>
              <a:t> </a:t>
            </a:r>
          </a:p>
        </p:txBody>
      </p:sp>
      <p:pic>
        <p:nvPicPr>
          <p:cNvPr id="13316" name="Picture 4" descr="C:\Users\think\AppData\Roaming\Tencent\Users\770826336\QQ\WinTemp\RichOle\{Z90WIAPQS{(%AGQAVF[`K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6700" y="1627188"/>
            <a:ext cx="3648075" cy="413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矩形 2"/>
          <p:cNvSpPr>
            <a:spLocks noChangeArrowheads="1"/>
          </p:cNvSpPr>
          <p:nvPr/>
        </p:nvSpPr>
        <p:spPr bwMode="auto">
          <a:xfrm>
            <a:off x="266700" y="384175"/>
            <a:ext cx="428466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种群规模对收敛性影响</a:t>
            </a:r>
          </a:p>
        </p:txBody>
      </p:sp>
      <p:sp>
        <p:nvSpPr>
          <p:cNvPr id="6" name="Rectangle 3"/>
          <p:cNvSpPr txBox="1">
            <a:spLocks noChangeArrowheads="1"/>
          </p:cNvSpPr>
          <p:nvPr/>
        </p:nvSpPr>
        <p:spPr bwMode="auto">
          <a:xfrm>
            <a:off x="423863" y="1800225"/>
            <a:ext cx="7948612" cy="4065588"/>
          </a:xfrm>
          <a:prstGeom prst="rect">
            <a:avLst/>
          </a:prstGeom>
          <a:noFill/>
          <a:ln w="9525">
            <a:noFill/>
            <a:miter lim="800000"/>
            <a:headEnd/>
            <a:tailEnd/>
          </a:ln>
          <a:effectLst/>
        </p:spPr>
        <p:txBody>
          <a:bodyPr/>
          <a:lstStyle/>
          <a:p>
            <a:pPr marL="342900" indent="-342900" defTabSz="914400">
              <a:lnSpc>
                <a:spcPct val="150000"/>
              </a:lnSpc>
              <a:buClr>
                <a:srgbClr val="FFFF00"/>
              </a:buClr>
              <a:buSzPct val="75000"/>
              <a:buFont typeface="Wingdings" pitchFamily="2" charset="2"/>
              <a:buNone/>
              <a:defRPr/>
            </a:pPr>
            <a:r>
              <a:rPr kumimoji="1" lang="en-US" altLang="zh-CN" sz="3200" b="1" kern="0" dirty="0">
                <a:solidFill>
                  <a:srgbClr val="FFFFFF"/>
                </a:solidFill>
                <a:effectLst>
                  <a:outerShdw blurRad="38100" dist="38100" dir="2700000" algn="tl">
                    <a:srgbClr val="000000"/>
                  </a:outerShdw>
                </a:effectLst>
                <a:latin typeface="Times New Roman"/>
                <a:ea typeface="楷体_GB2312"/>
              </a:rPr>
              <a:t>            </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通常，</a:t>
            </a:r>
            <a:r>
              <a:rPr kumimoji="1" lang="zh-CN" altLang="en-US" sz="3200" b="1" kern="0" dirty="0">
                <a:solidFill>
                  <a:srgbClr val="FF0000"/>
                </a:solidFill>
                <a:effectLst>
                  <a:outerShdw blurRad="38100" dist="38100" dir="2700000" algn="tl">
                    <a:srgbClr val="000000"/>
                  </a:outerShdw>
                </a:effectLst>
                <a:latin typeface="Times New Roman"/>
                <a:ea typeface="楷体_GB2312"/>
              </a:rPr>
              <a:t>种群太小</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则不能提供足够的采样点，以致算法</a:t>
            </a:r>
            <a:r>
              <a:rPr kumimoji="1" lang="zh-CN" altLang="en-US" sz="3200" b="1" kern="0" dirty="0">
                <a:solidFill>
                  <a:srgbClr val="FF0000"/>
                </a:solidFill>
                <a:effectLst>
                  <a:outerShdw blurRad="38100" dist="38100" dir="2700000" algn="tl">
                    <a:srgbClr val="000000"/>
                  </a:outerShdw>
                </a:effectLst>
                <a:latin typeface="Times New Roman"/>
                <a:ea typeface="楷体_GB2312"/>
              </a:rPr>
              <a:t>性能很差</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a:t>
            </a:r>
            <a:r>
              <a:rPr kumimoji="1" lang="zh-CN" altLang="en-US" sz="3200" b="1" kern="0" dirty="0">
                <a:solidFill>
                  <a:srgbClr val="FF0000"/>
                </a:solidFill>
                <a:effectLst>
                  <a:outerShdw blurRad="38100" dist="38100" dir="2700000" algn="tl">
                    <a:srgbClr val="000000"/>
                  </a:outerShdw>
                </a:effectLst>
                <a:latin typeface="Times New Roman"/>
                <a:ea typeface="楷体_GB2312"/>
              </a:rPr>
              <a:t>种群太大</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，尽管可以增加优化信息，阻止早熟收敛的发生，但无疑会增加计算量，</a:t>
            </a:r>
            <a:r>
              <a:rPr kumimoji="1" lang="zh-CN" altLang="en-US" sz="3200" b="1" kern="0" dirty="0">
                <a:solidFill>
                  <a:srgbClr val="FF0000"/>
                </a:solidFill>
                <a:effectLst>
                  <a:outerShdw blurRad="38100" dist="38100" dir="2700000" algn="tl">
                    <a:srgbClr val="000000"/>
                  </a:outerShdw>
                </a:effectLst>
                <a:latin typeface="Times New Roman"/>
                <a:ea typeface="楷体_GB2312"/>
              </a:rPr>
              <a:t>造成收敛时间太长</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，表现为收敛速度缓慢。</a:t>
            </a:r>
          </a:p>
        </p:txBody>
      </p:sp>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矩形 2"/>
          <p:cNvSpPr>
            <a:spLocks noChangeArrowheads="1"/>
          </p:cNvSpPr>
          <p:nvPr/>
        </p:nvSpPr>
        <p:spPr bwMode="auto">
          <a:xfrm>
            <a:off x="266700" y="384175"/>
            <a:ext cx="428466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选择操作对收敛性影响</a:t>
            </a:r>
          </a:p>
        </p:txBody>
      </p:sp>
      <p:sp>
        <p:nvSpPr>
          <p:cNvPr id="5" name="Rectangle 3"/>
          <p:cNvSpPr txBox="1">
            <a:spLocks noChangeArrowheads="1"/>
          </p:cNvSpPr>
          <p:nvPr/>
        </p:nvSpPr>
        <p:spPr bwMode="auto">
          <a:xfrm>
            <a:off x="588963" y="1209675"/>
            <a:ext cx="7993062" cy="5114925"/>
          </a:xfrm>
          <a:prstGeom prst="rect">
            <a:avLst/>
          </a:prstGeom>
          <a:noFill/>
          <a:ln w="9525">
            <a:noFill/>
            <a:miter lim="800000"/>
            <a:headEnd/>
            <a:tailEnd/>
          </a:ln>
          <a:effectLst/>
        </p:spPr>
        <p:txBody>
          <a:bodyPr/>
          <a:lstStyle/>
          <a:p>
            <a:pPr marL="342900" indent="-342900" defTabSz="914400">
              <a:lnSpc>
                <a:spcPct val="200000"/>
              </a:lnSpc>
              <a:buClr>
                <a:srgbClr val="FFFF00"/>
              </a:buClr>
              <a:buSzPct val="75000"/>
              <a:buFont typeface="Wingdings" pitchFamily="2" charset="2"/>
              <a:buNone/>
              <a:defRPr/>
            </a:pPr>
            <a:r>
              <a:rPr kumimoji="1" lang="en-US" altLang="zh-CN" sz="2800" b="1" kern="0" dirty="0">
                <a:solidFill>
                  <a:schemeClr val="tx2">
                    <a:lumMod val="50000"/>
                  </a:schemeClr>
                </a:solidFill>
                <a:effectLst>
                  <a:outerShdw blurRad="38100" dist="38100" dir="2700000" algn="tl">
                    <a:srgbClr val="000000"/>
                  </a:outerShdw>
                </a:effectLst>
                <a:latin typeface="Times New Roman"/>
                <a:ea typeface="楷体_GB2312"/>
              </a:rPr>
              <a:t>            </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选择操作使</a:t>
            </a:r>
            <a:r>
              <a:rPr kumimoji="1" lang="zh-CN" altLang="en-US" sz="2800" b="1" kern="0" dirty="0">
                <a:solidFill>
                  <a:srgbClr val="FF0000"/>
                </a:solidFill>
                <a:effectLst>
                  <a:outerShdw blurRad="38100" dist="38100" dir="2700000" algn="tl">
                    <a:srgbClr val="000000"/>
                  </a:outerShdw>
                </a:effectLst>
                <a:latin typeface="Times New Roman"/>
                <a:ea typeface="楷体_GB2312"/>
              </a:rPr>
              <a:t>高适应度个体能够以更大的概率</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生存，从而提高了遗传算法的全局收敛性。如果在算法中采用</a:t>
            </a:r>
            <a:r>
              <a:rPr kumimoji="1" lang="zh-CN" altLang="en-US" sz="2800" b="1" kern="0" dirty="0">
                <a:solidFill>
                  <a:srgbClr val="FF0000"/>
                </a:solidFill>
                <a:effectLst>
                  <a:outerShdw blurRad="38100" dist="38100" dir="2700000" algn="tl">
                    <a:srgbClr val="000000"/>
                  </a:outerShdw>
                </a:effectLst>
                <a:latin typeface="Times New Roman"/>
                <a:ea typeface="楷体_GB2312"/>
              </a:rPr>
              <a:t>最优保存策略</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，即将父代群体中最佳个体保留下来，不参加交叉和变异操作，使之直接进入下一代，最终可使遗传算法以</a:t>
            </a:r>
            <a:r>
              <a:rPr kumimoji="1" lang="zh-CN" altLang="en-US" sz="2800" b="1" kern="0" dirty="0">
                <a:solidFill>
                  <a:srgbClr val="FF0000"/>
                </a:solidFill>
                <a:effectLst>
                  <a:outerShdw blurRad="38100" dist="38100" dir="2700000" algn="tl">
                    <a:srgbClr val="000000"/>
                  </a:outerShdw>
                </a:effectLst>
                <a:latin typeface="Times New Roman"/>
                <a:ea typeface="楷体_GB2312"/>
              </a:rPr>
              <a:t>概率</a:t>
            </a:r>
            <a:r>
              <a:rPr kumimoji="1" lang="en-US" altLang="zh-CN" sz="2800" b="1" kern="0" dirty="0">
                <a:solidFill>
                  <a:srgbClr val="FF0000"/>
                </a:solidFill>
                <a:effectLst>
                  <a:outerShdw blurRad="38100" dist="38100" dir="2700000" algn="tl">
                    <a:srgbClr val="000000"/>
                  </a:outerShdw>
                </a:effectLst>
                <a:latin typeface="Times New Roman"/>
                <a:ea typeface="楷体_GB2312"/>
              </a:rPr>
              <a:t>1</a:t>
            </a:r>
            <a:r>
              <a:rPr kumimoji="1" lang="zh-CN" altLang="en-US" sz="2800" b="1" kern="0" dirty="0">
                <a:solidFill>
                  <a:srgbClr val="FF0000"/>
                </a:solidFill>
                <a:effectLst>
                  <a:outerShdw blurRad="38100" dist="38100" dir="2700000" algn="tl">
                    <a:srgbClr val="000000"/>
                  </a:outerShdw>
                </a:effectLst>
                <a:latin typeface="Times New Roman"/>
                <a:ea typeface="楷体_GB2312"/>
              </a:rPr>
              <a:t>收敛</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于全局最优解。</a:t>
            </a:r>
          </a:p>
        </p:txBody>
      </p:sp>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2"/>
          <p:cNvSpPr>
            <a:spLocks noChangeArrowheads="1"/>
          </p:cNvSpPr>
          <p:nvPr/>
        </p:nvSpPr>
        <p:spPr bwMode="auto">
          <a:xfrm>
            <a:off x="266700" y="384175"/>
            <a:ext cx="46561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交叉概率对收敛性的影响</a:t>
            </a:r>
          </a:p>
        </p:txBody>
      </p:sp>
      <p:sp>
        <p:nvSpPr>
          <p:cNvPr id="5" name="Rectangle 3"/>
          <p:cNvSpPr txBox="1">
            <a:spLocks noChangeArrowheads="1"/>
          </p:cNvSpPr>
          <p:nvPr/>
        </p:nvSpPr>
        <p:spPr bwMode="auto">
          <a:xfrm>
            <a:off x="179388" y="1554163"/>
            <a:ext cx="8229600" cy="4525962"/>
          </a:xfrm>
          <a:prstGeom prst="rect">
            <a:avLst/>
          </a:prstGeom>
          <a:noFill/>
          <a:ln w="9525">
            <a:noFill/>
            <a:miter lim="800000"/>
            <a:headEnd/>
            <a:tailEnd/>
          </a:ln>
          <a:effectLst/>
        </p:spPr>
        <p:txBody>
          <a:bodyPr/>
          <a:lstStyle/>
          <a:p>
            <a:pPr marL="342900" indent="-342900" algn="just" defTabSz="914400">
              <a:lnSpc>
                <a:spcPct val="150000"/>
              </a:lnSpc>
              <a:buClr>
                <a:srgbClr val="FFFF00"/>
              </a:buClr>
              <a:buSzPct val="75000"/>
              <a:buFont typeface="Wingdings" pitchFamily="2" charset="2"/>
              <a:buNone/>
              <a:defRPr/>
            </a:pPr>
            <a:r>
              <a:rPr kumimoji="1" lang="en-US" altLang="zh-CN" sz="3200" b="1" kern="0" dirty="0">
                <a:solidFill>
                  <a:srgbClr val="FFFFFF"/>
                </a:solidFill>
                <a:effectLst>
                  <a:outerShdw blurRad="38100" dist="38100" dir="2700000" algn="tl">
                    <a:srgbClr val="000000"/>
                  </a:outerShdw>
                </a:effectLst>
                <a:latin typeface="Times New Roman"/>
                <a:ea typeface="楷体_GB2312"/>
              </a:rPr>
              <a:t>            </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交叉操作用于个体对，产生新的个体，</a:t>
            </a:r>
            <a:r>
              <a:rPr kumimoji="1" lang="zh-CN" altLang="en-US" sz="3200" b="1" kern="0" dirty="0">
                <a:solidFill>
                  <a:srgbClr val="FF0000"/>
                </a:solidFill>
                <a:effectLst>
                  <a:outerShdw blurRad="38100" dist="38100" dir="2700000" algn="tl">
                    <a:srgbClr val="000000"/>
                  </a:outerShdw>
                </a:effectLst>
                <a:latin typeface="Times New Roman"/>
                <a:ea typeface="楷体_GB2312"/>
              </a:rPr>
              <a:t>实质上是在解空间中进行有效搜索</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。交叉概率</a:t>
            </a:r>
            <a:r>
              <a:rPr kumimoji="1" lang="zh-CN" altLang="en-US" sz="3200" b="1" kern="0" dirty="0">
                <a:solidFill>
                  <a:srgbClr val="FF0000"/>
                </a:solidFill>
                <a:effectLst>
                  <a:outerShdw blurRad="38100" dist="38100" dir="2700000" algn="tl">
                    <a:srgbClr val="000000"/>
                  </a:outerShdw>
                </a:effectLst>
                <a:latin typeface="Times New Roman"/>
                <a:ea typeface="楷体_GB2312"/>
              </a:rPr>
              <a:t>太大</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时，种群中个体更新很快，会造成</a:t>
            </a:r>
            <a:r>
              <a:rPr kumimoji="1" lang="zh-CN" altLang="en-US" sz="3200" b="1" kern="0" dirty="0">
                <a:solidFill>
                  <a:srgbClr val="FF0000"/>
                </a:solidFill>
                <a:effectLst>
                  <a:outerShdw blurRad="38100" dist="38100" dir="2700000" algn="tl">
                    <a:srgbClr val="000000"/>
                  </a:outerShdw>
                </a:effectLst>
                <a:latin typeface="Times New Roman"/>
                <a:ea typeface="楷体_GB2312"/>
              </a:rPr>
              <a:t>高适应度值的个体</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很快被</a:t>
            </a:r>
            <a:r>
              <a:rPr kumimoji="1" lang="zh-CN" altLang="en-US" sz="3200" b="1" kern="0" dirty="0">
                <a:solidFill>
                  <a:srgbClr val="FF0000"/>
                </a:solidFill>
                <a:effectLst>
                  <a:outerShdw blurRad="38100" dist="38100" dir="2700000" algn="tl">
                    <a:srgbClr val="000000"/>
                  </a:outerShdw>
                </a:effectLst>
                <a:latin typeface="Times New Roman"/>
                <a:ea typeface="楷体_GB2312"/>
              </a:rPr>
              <a:t>破坏</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掉；概率</a:t>
            </a:r>
            <a:r>
              <a:rPr kumimoji="1" lang="zh-CN" altLang="en-US" sz="3200" b="1" kern="0" dirty="0">
                <a:solidFill>
                  <a:srgbClr val="FF0000"/>
                </a:solidFill>
                <a:effectLst>
                  <a:outerShdw blurRad="38100" dist="38100" dir="2700000" algn="tl">
                    <a:srgbClr val="000000"/>
                  </a:outerShdw>
                </a:effectLst>
                <a:latin typeface="Times New Roman"/>
                <a:ea typeface="楷体_GB2312"/>
              </a:rPr>
              <a:t>太小</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时，交叉操作很少进行，从而会使搜索停滞不前，造成算法的</a:t>
            </a:r>
            <a:r>
              <a:rPr kumimoji="1" lang="zh-CN" altLang="en-US" sz="3200" b="1" kern="0" dirty="0">
                <a:solidFill>
                  <a:srgbClr val="FF0000"/>
                </a:solidFill>
                <a:effectLst>
                  <a:outerShdw blurRad="38100" dist="38100" dir="2700000" algn="tl">
                    <a:srgbClr val="000000"/>
                  </a:outerShdw>
                </a:effectLst>
                <a:latin typeface="Times New Roman"/>
                <a:ea typeface="楷体_GB2312"/>
              </a:rPr>
              <a:t>不收敛</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 </a:t>
            </a:r>
          </a:p>
        </p:txBody>
      </p:sp>
    </p:spTree>
    <p:custDataLst>
      <p:tags r:id="rId1"/>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矩形 2"/>
          <p:cNvSpPr>
            <a:spLocks noChangeArrowheads="1"/>
          </p:cNvSpPr>
          <p:nvPr/>
        </p:nvSpPr>
        <p:spPr bwMode="auto">
          <a:xfrm>
            <a:off x="266700" y="384175"/>
            <a:ext cx="46561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变异概率对收敛性的影响</a:t>
            </a:r>
          </a:p>
        </p:txBody>
      </p:sp>
      <p:sp>
        <p:nvSpPr>
          <p:cNvPr id="6" name="Rectangle 3"/>
          <p:cNvSpPr txBox="1">
            <a:spLocks noChangeArrowheads="1"/>
          </p:cNvSpPr>
          <p:nvPr/>
        </p:nvSpPr>
        <p:spPr bwMode="auto">
          <a:xfrm>
            <a:off x="227013" y="1543050"/>
            <a:ext cx="8229600" cy="4549775"/>
          </a:xfrm>
          <a:prstGeom prst="rect">
            <a:avLst/>
          </a:prstGeom>
          <a:noFill/>
          <a:ln w="9525">
            <a:noFill/>
            <a:miter lim="800000"/>
            <a:headEnd/>
            <a:tailEnd/>
          </a:ln>
          <a:effectLst/>
        </p:spPr>
        <p:txBody>
          <a:bodyPr/>
          <a:lstStyle/>
          <a:p>
            <a:pPr marL="342900" indent="-342900" algn="just" defTabSz="914400">
              <a:lnSpc>
                <a:spcPct val="200000"/>
              </a:lnSpc>
              <a:buClr>
                <a:srgbClr val="FFFF00"/>
              </a:buClr>
              <a:buSzPct val="75000"/>
              <a:buFont typeface="Wingdings" pitchFamily="2" charset="2"/>
              <a:buNone/>
              <a:defRPr/>
            </a:pP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            </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变异操作是对种群模式的</a:t>
            </a:r>
            <a:r>
              <a:rPr kumimoji="1" lang="zh-CN" altLang="en-US" sz="3200" b="1" kern="0" dirty="0">
                <a:solidFill>
                  <a:srgbClr val="FF0000"/>
                </a:solidFill>
                <a:effectLst>
                  <a:outerShdw blurRad="38100" dist="38100" dir="2700000" algn="tl">
                    <a:srgbClr val="000000"/>
                  </a:outerShdw>
                </a:effectLst>
                <a:latin typeface="Times New Roman"/>
                <a:ea typeface="楷体_GB2312"/>
              </a:rPr>
              <a:t>扰动</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，有利于增加种群的多样性 。但是，变异</a:t>
            </a:r>
            <a:r>
              <a:rPr kumimoji="1" lang="zh-CN" altLang="en-US" sz="3200" b="1" kern="0" dirty="0">
                <a:solidFill>
                  <a:srgbClr val="FF0000"/>
                </a:solidFill>
                <a:effectLst>
                  <a:outerShdw blurRad="38100" dist="38100" dir="2700000" algn="tl">
                    <a:srgbClr val="000000"/>
                  </a:outerShdw>
                </a:effectLst>
                <a:latin typeface="Times New Roman"/>
                <a:ea typeface="楷体_GB2312"/>
              </a:rPr>
              <a:t>概率太小</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则很难产生新模式，</a:t>
            </a:r>
            <a:r>
              <a:rPr kumimoji="1" lang="zh-CN" altLang="en-US" sz="3200" b="1" kern="0" dirty="0">
                <a:solidFill>
                  <a:srgbClr val="FF0000"/>
                </a:solidFill>
                <a:effectLst>
                  <a:outerShdw blurRad="38100" dist="38100" dir="2700000" algn="tl">
                    <a:srgbClr val="000000"/>
                  </a:outerShdw>
                </a:effectLst>
                <a:latin typeface="Times New Roman"/>
                <a:ea typeface="楷体_GB2312"/>
              </a:rPr>
              <a:t>变异概率太大</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则会使遗传算法成为</a:t>
            </a:r>
            <a:r>
              <a:rPr kumimoji="1" lang="zh-CN" altLang="en-US" sz="3200" b="1" kern="0" dirty="0">
                <a:solidFill>
                  <a:srgbClr val="FF0000"/>
                </a:solidFill>
                <a:effectLst>
                  <a:outerShdw blurRad="38100" dist="38100" dir="2700000" algn="tl">
                    <a:srgbClr val="000000"/>
                  </a:outerShdw>
                </a:effectLst>
                <a:latin typeface="Times New Roman"/>
                <a:ea typeface="楷体_GB2312"/>
              </a:rPr>
              <a:t>随机搜索算法</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 </a:t>
            </a:r>
          </a:p>
        </p:txBody>
      </p:sp>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矩形 2"/>
          <p:cNvSpPr>
            <a:spLocks noChangeArrowheads="1"/>
          </p:cNvSpPr>
          <p:nvPr/>
        </p:nvSpPr>
        <p:spPr bwMode="auto">
          <a:xfrm>
            <a:off x="266700" y="384175"/>
            <a:ext cx="38052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控制参数的改进</a:t>
            </a:r>
          </a:p>
        </p:txBody>
      </p:sp>
      <p:sp>
        <p:nvSpPr>
          <p:cNvPr id="8" name="Rectangle 3"/>
          <p:cNvSpPr txBox="1">
            <a:spLocks noChangeArrowheads="1"/>
          </p:cNvSpPr>
          <p:nvPr/>
        </p:nvSpPr>
        <p:spPr bwMode="auto">
          <a:xfrm>
            <a:off x="468313" y="1839913"/>
            <a:ext cx="7848600" cy="4276725"/>
          </a:xfrm>
          <a:prstGeom prst="rect">
            <a:avLst/>
          </a:prstGeom>
          <a:noFill/>
          <a:ln w="9525">
            <a:noFill/>
            <a:miter lim="800000"/>
            <a:headEnd/>
            <a:tailEnd/>
          </a:ln>
          <a:effectLst/>
        </p:spPr>
        <p:txBody>
          <a:bodyPr/>
          <a:lstStyle/>
          <a:p>
            <a:pPr marL="342900" indent="-342900" defTabSz="914400">
              <a:lnSpc>
                <a:spcPct val="150000"/>
              </a:lnSpc>
              <a:buClr>
                <a:srgbClr val="FFFF00"/>
              </a:buClr>
              <a:buSzPct val="75000"/>
              <a:buFont typeface="Wingdings" pitchFamily="2" charset="2"/>
              <a:buNone/>
              <a:defRPr/>
            </a:pPr>
            <a:r>
              <a:rPr kumimoji="1" lang="en-US" altLang="zh-CN" sz="3200" b="1" kern="0" dirty="0">
                <a:solidFill>
                  <a:srgbClr val="FFFFFF"/>
                </a:solidFill>
                <a:effectLst>
                  <a:outerShdw blurRad="38100" dist="38100" dir="2700000" algn="tl">
                    <a:srgbClr val="000000"/>
                  </a:outerShdw>
                </a:effectLst>
                <a:latin typeface="Times New Roman"/>
                <a:ea typeface="楷体_GB2312"/>
              </a:rPr>
              <a:t>            </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Schaffer</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建议的最优参数范围是：        </a:t>
            </a:r>
          </a:p>
          <a:p>
            <a:pPr marL="342900" indent="-342900" defTabSz="914400">
              <a:lnSpc>
                <a:spcPct val="150000"/>
              </a:lnSpc>
              <a:buClr>
                <a:srgbClr val="FFFF00"/>
              </a:buClr>
              <a:buSzPct val="75000"/>
              <a:buFont typeface="Wingdings" pitchFamily="2" charset="2"/>
              <a:buNone/>
              <a:defRPr/>
            </a:pP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                      </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M = 20-100</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 </a:t>
            </a:r>
          </a:p>
          <a:p>
            <a:pPr marL="342900" indent="-342900" defTabSz="914400">
              <a:lnSpc>
                <a:spcPct val="150000"/>
              </a:lnSpc>
              <a:buClr>
                <a:srgbClr val="FFFF00"/>
              </a:buClr>
              <a:buSzPct val="75000"/>
              <a:buFont typeface="Wingdings" pitchFamily="2" charset="2"/>
              <a:buNone/>
              <a:defRPr/>
            </a:pP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                      </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T = 100-500</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 </a:t>
            </a:r>
          </a:p>
          <a:p>
            <a:pPr marL="342900" indent="-342900" defTabSz="914400">
              <a:lnSpc>
                <a:spcPct val="150000"/>
              </a:lnSpc>
              <a:buClr>
                <a:srgbClr val="FFFF00"/>
              </a:buClr>
              <a:buSzPct val="75000"/>
              <a:buFont typeface="Wingdings" pitchFamily="2" charset="2"/>
              <a:buNone/>
              <a:defRPr/>
            </a:pP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                      </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P</a:t>
            </a:r>
            <a:r>
              <a:rPr kumimoji="1" lang="en-US" altLang="zh-CN" sz="3200" b="1" kern="0" baseline="-25000" dirty="0">
                <a:solidFill>
                  <a:schemeClr val="tx2">
                    <a:lumMod val="50000"/>
                  </a:schemeClr>
                </a:solidFill>
                <a:effectLst>
                  <a:outerShdw blurRad="38100" dist="38100" dir="2700000" algn="tl">
                    <a:srgbClr val="000000"/>
                  </a:outerShdw>
                </a:effectLst>
                <a:latin typeface="Times New Roman"/>
                <a:ea typeface="楷体_GB2312"/>
              </a:rPr>
              <a:t>c </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 0.4-0.9</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a:t>
            </a:r>
          </a:p>
          <a:p>
            <a:pPr marL="342900" indent="-342900" defTabSz="914400">
              <a:lnSpc>
                <a:spcPct val="150000"/>
              </a:lnSpc>
              <a:buClr>
                <a:srgbClr val="FFFF00"/>
              </a:buClr>
              <a:buSzPct val="75000"/>
              <a:buFont typeface="Wingdings" pitchFamily="2" charset="2"/>
              <a:buNone/>
              <a:defRPr/>
            </a:pP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                      </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P</a:t>
            </a:r>
            <a:r>
              <a:rPr kumimoji="1" lang="en-US" altLang="zh-CN" sz="3200" b="1" kern="0" baseline="-25000" dirty="0">
                <a:solidFill>
                  <a:schemeClr val="tx2">
                    <a:lumMod val="50000"/>
                  </a:schemeClr>
                </a:solidFill>
                <a:effectLst>
                  <a:outerShdw blurRad="38100" dist="38100" dir="2700000" algn="tl">
                    <a:srgbClr val="000000"/>
                  </a:outerShdw>
                </a:effectLst>
                <a:latin typeface="Times New Roman"/>
                <a:ea typeface="楷体_GB2312"/>
              </a:rPr>
              <a:t>m </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 0.001-0.01</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a:t>
            </a:r>
          </a:p>
          <a:p>
            <a:pPr marL="342900" indent="-342900" defTabSz="914400">
              <a:lnSpc>
                <a:spcPct val="150000"/>
              </a:lnSpc>
              <a:buClr>
                <a:srgbClr val="FFFF00"/>
              </a:buClr>
              <a:buSzPct val="75000"/>
              <a:buFont typeface="Wingdings" pitchFamily="2" charset="2"/>
              <a:buNone/>
              <a:defRPr/>
            </a:pPr>
            <a:r>
              <a:rPr kumimoji="1" lang="zh-CN" altLang="en-US" sz="3200" b="1" kern="0" dirty="0">
                <a:solidFill>
                  <a:srgbClr val="FFFFFF"/>
                </a:solidFill>
                <a:effectLst>
                  <a:outerShdw blurRad="38100" dist="38100" dir="2700000" algn="tl">
                    <a:srgbClr val="000000"/>
                  </a:outerShdw>
                </a:effectLst>
                <a:latin typeface="Times New Roman"/>
                <a:ea typeface="楷体_GB2312"/>
              </a:rPr>
              <a:t> </a:t>
            </a:r>
          </a:p>
        </p:txBody>
      </p:sp>
    </p:spTree>
    <p:custDataLst>
      <p:tags r:id="rId1"/>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矩形 2"/>
          <p:cNvSpPr>
            <a:spLocks noChangeArrowheads="1"/>
          </p:cNvSpPr>
          <p:nvPr/>
        </p:nvSpPr>
        <p:spPr bwMode="auto">
          <a:xfrm>
            <a:off x="266700" y="384175"/>
            <a:ext cx="38052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控制参数的改进</a:t>
            </a:r>
          </a:p>
        </p:txBody>
      </p:sp>
      <p:sp>
        <p:nvSpPr>
          <p:cNvPr id="5" name="Rectangle 3"/>
          <p:cNvSpPr txBox="1">
            <a:spLocks noChangeArrowheads="1"/>
          </p:cNvSpPr>
          <p:nvPr/>
        </p:nvSpPr>
        <p:spPr bwMode="auto">
          <a:xfrm>
            <a:off x="323850" y="1698625"/>
            <a:ext cx="8229600" cy="4708525"/>
          </a:xfrm>
          <a:prstGeom prst="rect">
            <a:avLst/>
          </a:prstGeom>
          <a:noFill/>
          <a:ln w="9525">
            <a:noFill/>
            <a:miter lim="800000"/>
            <a:headEnd/>
            <a:tailEnd/>
          </a:ln>
          <a:effectLst/>
        </p:spPr>
        <p:txBody>
          <a:bodyPr/>
          <a:lstStyle/>
          <a:p>
            <a:pPr marL="342900" indent="-342900" algn="just" defTabSz="914400">
              <a:lnSpc>
                <a:spcPct val="130000"/>
              </a:lnSpc>
              <a:buClr>
                <a:srgbClr val="FFFF00"/>
              </a:buClr>
              <a:buSzPct val="75000"/>
              <a:buFont typeface="Wingdings" pitchFamily="2" charset="2"/>
              <a:buNone/>
              <a:defRPr/>
            </a:pPr>
            <a:r>
              <a:rPr kumimoji="1" lang="en-US" altLang="zh-CN" sz="2800" b="1" kern="0" dirty="0">
                <a:solidFill>
                  <a:srgbClr val="FFFFFF"/>
                </a:solidFill>
                <a:effectLst>
                  <a:outerShdw blurRad="38100" dist="38100" dir="2700000" algn="tl">
                    <a:srgbClr val="000000"/>
                  </a:outerShdw>
                </a:effectLst>
                <a:latin typeface="Times New Roman"/>
                <a:ea typeface="楷体_GB2312"/>
              </a:rPr>
              <a:t>             </a:t>
            </a:r>
            <a:r>
              <a:rPr kumimoji="1" lang="en-US" altLang="zh-CN" sz="2800" b="1" kern="0" dirty="0" err="1">
                <a:solidFill>
                  <a:schemeClr val="tx2">
                    <a:lumMod val="50000"/>
                  </a:schemeClr>
                </a:solidFill>
                <a:effectLst>
                  <a:outerShdw blurRad="38100" dist="38100" dir="2700000" algn="tl">
                    <a:srgbClr val="000000"/>
                  </a:outerShdw>
                </a:effectLst>
                <a:latin typeface="Times New Roman"/>
                <a:ea typeface="楷体_GB2312"/>
              </a:rPr>
              <a:t>Srinvivas</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等人提出</a:t>
            </a:r>
            <a:r>
              <a:rPr kumimoji="1" lang="zh-CN" altLang="en-US" sz="2800" b="1" kern="0" dirty="0">
                <a:solidFill>
                  <a:srgbClr val="FF0000"/>
                </a:solidFill>
                <a:effectLst>
                  <a:outerShdw blurRad="38100" dist="38100" dir="2700000" algn="tl">
                    <a:srgbClr val="000000"/>
                  </a:outerShdw>
                </a:effectLst>
                <a:latin typeface="Times New Roman"/>
                <a:ea typeface="楷体_GB2312"/>
              </a:rPr>
              <a:t>自适应遗传算法</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，即</a:t>
            </a:r>
            <a:r>
              <a:rPr kumimoji="1" lang="en-US" altLang="zh-CN" sz="2800" b="1" kern="0" dirty="0">
                <a:solidFill>
                  <a:schemeClr val="tx2">
                    <a:lumMod val="50000"/>
                  </a:schemeClr>
                </a:solidFill>
                <a:effectLst>
                  <a:outerShdw blurRad="38100" dist="38100" dir="2700000" algn="tl">
                    <a:srgbClr val="000000"/>
                  </a:outerShdw>
                </a:effectLst>
                <a:latin typeface="Times New Roman"/>
                <a:ea typeface="楷体_GB2312"/>
              </a:rPr>
              <a:t>P</a:t>
            </a:r>
            <a:r>
              <a:rPr kumimoji="1" lang="en-US" altLang="zh-CN" sz="2800" b="1" kern="0" baseline="-25000" dirty="0">
                <a:solidFill>
                  <a:schemeClr val="tx2">
                    <a:lumMod val="50000"/>
                  </a:schemeClr>
                </a:solidFill>
                <a:effectLst>
                  <a:outerShdw blurRad="38100" dist="38100" dir="2700000" algn="tl">
                    <a:srgbClr val="000000"/>
                  </a:outerShdw>
                </a:effectLst>
                <a:latin typeface="Times New Roman"/>
                <a:ea typeface="楷体_GB2312"/>
              </a:rPr>
              <a:t>C</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和</a:t>
            </a:r>
            <a:r>
              <a:rPr kumimoji="1" lang="en-US" altLang="zh-CN" sz="2800" b="1" kern="0" dirty="0">
                <a:solidFill>
                  <a:schemeClr val="tx2">
                    <a:lumMod val="50000"/>
                  </a:schemeClr>
                </a:solidFill>
                <a:effectLst>
                  <a:outerShdw blurRad="38100" dist="38100" dir="2700000" algn="tl">
                    <a:srgbClr val="000000"/>
                  </a:outerShdw>
                </a:effectLst>
                <a:latin typeface="Times New Roman"/>
                <a:ea typeface="楷体_GB2312"/>
              </a:rPr>
              <a:t>P</a:t>
            </a:r>
            <a:r>
              <a:rPr kumimoji="1" lang="en-US" altLang="zh-CN" sz="2800" b="1" kern="0" baseline="-25000" dirty="0">
                <a:solidFill>
                  <a:schemeClr val="tx2">
                    <a:lumMod val="50000"/>
                  </a:schemeClr>
                </a:solidFill>
                <a:effectLst>
                  <a:outerShdw blurRad="38100" dist="38100" dir="2700000" algn="tl">
                    <a:srgbClr val="000000"/>
                  </a:outerShdw>
                </a:effectLst>
                <a:latin typeface="Times New Roman"/>
                <a:ea typeface="楷体_GB2312"/>
              </a:rPr>
              <a:t>m</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能够随适应度自动改变，当种群的各个</a:t>
            </a:r>
            <a:r>
              <a:rPr kumimoji="1" lang="zh-CN" altLang="en-US" sz="2800" b="1" kern="0" dirty="0">
                <a:solidFill>
                  <a:srgbClr val="FF0000"/>
                </a:solidFill>
                <a:effectLst>
                  <a:outerShdw blurRad="38100" dist="38100" dir="2700000" algn="tl">
                    <a:srgbClr val="000000"/>
                  </a:outerShdw>
                </a:effectLst>
                <a:latin typeface="Times New Roman"/>
                <a:ea typeface="楷体_GB2312"/>
              </a:rPr>
              <a:t>个体适应度趋于一致或趋于局部最优</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时，使二者</a:t>
            </a:r>
            <a:r>
              <a:rPr kumimoji="1" lang="zh-CN" altLang="en-US" sz="2800" b="1" kern="0" dirty="0">
                <a:solidFill>
                  <a:srgbClr val="FF0000"/>
                </a:solidFill>
                <a:effectLst>
                  <a:outerShdw blurRad="38100" dist="38100" dir="2700000" algn="tl">
                    <a:srgbClr val="000000"/>
                  </a:outerShdw>
                </a:effectLst>
                <a:latin typeface="Times New Roman"/>
                <a:ea typeface="楷体_GB2312"/>
              </a:rPr>
              <a:t>增加</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，而当种群适应度</a:t>
            </a:r>
            <a:r>
              <a:rPr kumimoji="1" lang="zh-CN" altLang="en-US" sz="2800" b="1" kern="0" dirty="0">
                <a:solidFill>
                  <a:srgbClr val="00B050"/>
                </a:solidFill>
                <a:effectLst>
                  <a:outerShdw blurRad="38100" dist="38100" dir="2700000" algn="tl">
                    <a:srgbClr val="000000"/>
                  </a:outerShdw>
                </a:effectLst>
                <a:latin typeface="Times New Roman"/>
                <a:ea typeface="楷体_GB2312"/>
              </a:rPr>
              <a:t>比较分散时</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，使二者</a:t>
            </a:r>
            <a:r>
              <a:rPr kumimoji="1" lang="zh-CN" altLang="en-US" sz="2800" b="1" kern="0" dirty="0">
                <a:solidFill>
                  <a:srgbClr val="00B050"/>
                </a:solidFill>
                <a:effectLst>
                  <a:outerShdw blurRad="38100" dist="38100" dir="2700000" algn="tl">
                    <a:srgbClr val="000000"/>
                  </a:outerShdw>
                </a:effectLst>
                <a:latin typeface="Times New Roman"/>
                <a:ea typeface="楷体_GB2312"/>
              </a:rPr>
              <a:t>减小</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，同时对适应值</a:t>
            </a:r>
            <a:r>
              <a:rPr kumimoji="1" lang="zh-CN" altLang="en-US" sz="2800" b="1" kern="0" dirty="0">
                <a:solidFill>
                  <a:srgbClr val="00B050"/>
                </a:solidFill>
                <a:effectLst>
                  <a:outerShdw blurRad="38100" dist="38100" dir="2700000" algn="tl">
                    <a:srgbClr val="000000"/>
                  </a:outerShdw>
                </a:effectLst>
                <a:latin typeface="Times New Roman"/>
                <a:ea typeface="楷体_GB2312"/>
              </a:rPr>
              <a:t>高于群体平均适应值的个体</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，采用</a:t>
            </a:r>
            <a:r>
              <a:rPr kumimoji="1" lang="zh-CN" altLang="en-US" sz="2800" b="1" kern="0" dirty="0">
                <a:solidFill>
                  <a:srgbClr val="00B050"/>
                </a:solidFill>
                <a:effectLst>
                  <a:outerShdw blurRad="38100" dist="38100" dir="2700000" algn="tl">
                    <a:srgbClr val="000000"/>
                  </a:outerShdw>
                </a:effectLst>
                <a:latin typeface="Times New Roman"/>
                <a:ea typeface="楷体_GB2312"/>
              </a:rPr>
              <a:t>较低的</a:t>
            </a:r>
            <a:r>
              <a:rPr kumimoji="1" lang="en-US" altLang="zh-CN" sz="2800" b="1" kern="0" dirty="0">
                <a:solidFill>
                  <a:srgbClr val="00B050"/>
                </a:solidFill>
                <a:effectLst>
                  <a:outerShdw blurRad="38100" dist="38100" dir="2700000" algn="tl">
                    <a:srgbClr val="000000"/>
                  </a:outerShdw>
                </a:effectLst>
                <a:latin typeface="Times New Roman"/>
                <a:ea typeface="楷体_GB2312"/>
              </a:rPr>
              <a:t>P</a:t>
            </a:r>
            <a:r>
              <a:rPr kumimoji="1" lang="en-US" altLang="zh-CN" sz="2800" b="1" kern="0" baseline="-25000" dirty="0">
                <a:solidFill>
                  <a:srgbClr val="00B050"/>
                </a:solidFill>
                <a:effectLst>
                  <a:outerShdw blurRad="38100" dist="38100" dir="2700000" algn="tl">
                    <a:srgbClr val="000000"/>
                  </a:outerShdw>
                </a:effectLst>
                <a:latin typeface="Times New Roman"/>
                <a:ea typeface="楷体_GB2312"/>
              </a:rPr>
              <a:t>C</a:t>
            </a:r>
            <a:r>
              <a:rPr kumimoji="1" lang="zh-CN" altLang="en-US" sz="2800" b="1" kern="0" dirty="0">
                <a:solidFill>
                  <a:srgbClr val="00B050"/>
                </a:solidFill>
                <a:effectLst>
                  <a:outerShdw blurRad="38100" dist="38100" dir="2700000" algn="tl">
                    <a:srgbClr val="000000"/>
                  </a:outerShdw>
                </a:effectLst>
                <a:latin typeface="Times New Roman"/>
                <a:ea typeface="楷体_GB2312"/>
              </a:rPr>
              <a:t>和</a:t>
            </a:r>
            <a:r>
              <a:rPr kumimoji="1" lang="en-US" altLang="zh-CN" sz="2800" b="1" kern="0" dirty="0">
                <a:solidFill>
                  <a:srgbClr val="00B050"/>
                </a:solidFill>
                <a:effectLst>
                  <a:outerShdw blurRad="38100" dist="38100" dir="2700000" algn="tl">
                    <a:srgbClr val="000000"/>
                  </a:outerShdw>
                </a:effectLst>
                <a:latin typeface="Times New Roman"/>
                <a:ea typeface="楷体_GB2312"/>
              </a:rPr>
              <a:t>P</a:t>
            </a:r>
            <a:r>
              <a:rPr kumimoji="1" lang="en-US" altLang="zh-CN" sz="2800" b="1" kern="0" baseline="-25000" dirty="0">
                <a:solidFill>
                  <a:srgbClr val="00B050"/>
                </a:solidFill>
                <a:effectLst>
                  <a:outerShdw blurRad="38100" dist="38100" dir="2700000" algn="tl">
                    <a:srgbClr val="000000"/>
                  </a:outerShdw>
                </a:effectLst>
                <a:latin typeface="Times New Roman"/>
                <a:ea typeface="楷体_GB2312"/>
              </a:rPr>
              <a:t>m</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，使性能优良的个体进入下一代，而</a:t>
            </a:r>
            <a:r>
              <a:rPr kumimoji="1" lang="zh-CN" altLang="en-US" sz="2800" b="1" kern="0" dirty="0">
                <a:solidFill>
                  <a:srgbClr val="FF0000"/>
                </a:solidFill>
                <a:effectLst>
                  <a:outerShdw blurRad="38100" dist="38100" dir="2700000" algn="tl">
                    <a:srgbClr val="000000"/>
                  </a:outerShdw>
                </a:effectLst>
                <a:latin typeface="Times New Roman"/>
                <a:ea typeface="楷体_GB2312"/>
              </a:rPr>
              <a:t>低于平均适应值的个体，采用较高的</a:t>
            </a:r>
            <a:r>
              <a:rPr kumimoji="1" lang="en-US" altLang="zh-CN" sz="2800" b="1" kern="0" dirty="0">
                <a:solidFill>
                  <a:srgbClr val="FF0000"/>
                </a:solidFill>
                <a:effectLst>
                  <a:outerShdw blurRad="38100" dist="38100" dir="2700000" algn="tl">
                    <a:srgbClr val="000000"/>
                  </a:outerShdw>
                </a:effectLst>
                <a:latin typeface="Times New Roman"/>
                <a:ea typeface="楷体_GB2312"/>
              </a:rPr>
              <a:t>P</a:t>
            </a:r>
            <a:r>
              <a:rPr kumimoji="1" lang="en-US" altLang="zh-CN" sz="2800" b="1" kern="0" baseline="-25000" dirty="0">
                <a:solidFill>
                  <a:srgbClr val="FF0000"/>
                </a:solidFill>
                <a:effectLst>
                  <a:outerShdw blurRad="38100" dist="38100" dir="2700000" algn="tl">
                    <a:srgbClr val="000000"/>
                  </a:outerShdw>
                </a:effectLst>
                <a:latin typeface="Times New Roman"/>
                <a:ea typeface="楷体_GB2312"/>
              </a:rPr>
              <a:t>C</a:t>
            </a:r>
            <a:r>
              <a:rPr kumimoji="1" lang="zh-CN" altLang="en-US" sz="2800" b="1" kern="0" dirty="0">
                <a:solidFill>
                  <a:srgbClr val="FF0000"/>
                </a:solidFill>
                <a:effectLst>
                  <a:outerShdw blurRad="38100" dist="38100" dir="2700000" algn="tl">
                    <a:srgbClr val="000000"/>
                  </a:outerShdw>
                </a:effectLst>
                <a:latin typeface="Times New Roman"/>
                <a:ea typeface="楷体_GB2312"/>
              </a:rPr>
              <a:t>和</a:t>
            </a:r>
            <a:r>
              <a:rPr kumimoji="1" lang="en-US" altLang="zh-CN" sz="2800" b="1" kern="0" dirty="0">
                <a:solidFill>
                  <a:srgbClr val="FF0000"/>
                </a:solidFill>
                <a:effectLst>
                  <a:outerShdw blurRad="38100" dist="38100" dir="2700000" algn="tl">
                    <a:srgbClr val="000000"/>
                  </a:outerShdw>
                </a:effectLst>
                <a:latin typeface="Times New Roman"/>
                <a:ea typeface="楷体_GB2312"/>
              </a:rPr>
              <a:t>P</a:t>
            </a:r>
            <a:r>
              <a:rPr kumimoji="1" lang="en-US" altLang="zh-CN" sz="2800" b="1" kern="0" baseline="-25000" dirty="0">
                <a:solidFill>
                  <a:srgbClr val="FF0000"/>
                </a:solidFill>
                <a:effectLst>
                  <a:outerShdw blurRad="38100" dist="38100" dir="2700000" algn="tl">
                    <a:srgbClr val="000000"/>
                  </a:outerShdw>
                </a:effectLst>
                <a:latin typeface="Times New Roman"/>
                <a:ea typeface="楷体_GB2312"/>
              </a:rPr>
              <a:t>m</a:t>
            </a:r>
            <a:r>
              <a:rPr kumimoji="1" lang="zh-CN" altLang="en-US" sz="2800" b="1" kern="0" dirty="0">
                <a:solidFill>
                  <a:schemeClr val="tx2">
                    <a:lumMod val="50000"/>
                  </a:schemeClr>
                </a:solidFill>
                <a:effectLst>
                  <a:outerShdw blurRad="38100" dist="38100" dir="2700000" algn="tl">
                    <a:srgbClr val="000000"/>
                  </a:outerShdw>
                </a:effectLst>
                <a:latin typeface="Times New Roman"/>
                <a:ea typeface="楷体_GB2312"/>
              </a:rPr>
              <a:t>，使性能较差的个体被淘汰 。</a:t>
            </a:r>
          </a:p>
        </p:txBody>
      </p:sp>
    </p:spTree>
    <p:custDataLst>
      <p:tags r:id="rId1"/>
    </p:custData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矩形 2"/>
          <p:cNvSpPr>
            <a:spLocks noChangeArrowheads="1"/>
          </p:cNvSpPr>
          <p:nvPr/>
        </p:nvSpPr>
        <p:spPr bwMode="auto">
          <a:xfrm>
            <a:off x="266700" y="384175"/>
            <a:ext cx="38052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对执行策略的改进</a:t>
            </a:r>
          </a:p>
        </p:txBody>
      </p:sp>
      <p:sp>
        <p:nvSpPr>
          <p:cNvPr id="6" name="Rectangle 3"/>
          <p:cNvSpPr txBox="1">
            <a:spLocks noChangeArrowheads="1"/>
          </p:cNvSpPr>
          <p:nvPr/>
        </p:nvSpPr>
        <p:spPr bwMode="auto">
          <a:xfrm>
            <a:off x="284163" y="1306513"/>
            <a:ext cx="8859837" cy="4883150"/>
          </a:xfrm>
          <a:prstGeom prst="rect">
            <a:avLst/>
          </a:prstGeom>
          <a:noFill/>
          <a:ln w="9525">
            <a:noFill/>
            <a:miter lim="800000"/>
            <a:headEnd/>
            <a:tailEnd/>
          </a:ln>
          <a:effectLst/>
        </p:spPr>
        <p:txBody>
          <a:bodyPr/>
          <a:lstStyle/>
          <a:p>
            <a:pPr marL="342900" indent="-342900" defTabSz="914400">
              <a:lnSpc>
                <a:spcPct val="200000"/>
              </a:lnSpc>
              <a:buClr>
                <a:srgbClr val="FFFF00"/>
              </a:buClr>
              <a:buSzPct val="75000"/>
              <a:buFont typeface="Wingdings" pitchFamily="2" charset="2"/>
              <a:buNone/>
              <a:defRPr/>
            </a:pP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混合遗传算法（模拟退火与遗传算法）</a:t>
            </a:r>
          </a:p>
          <a:p>
            <a:pPr marL="342900" indent="-342900" defTabSz="914400">
              <a:lnSpc>
                <a:spcPct val="200000"/>
              </a:lnSpc>
              <a:buClr>
                <a:srgbClr val="FFFF00"/>
              </a:buClr>
              <a:buSzPct val="75000"/>
              <a:buFont typeface="Wingdings" pitchFamily="2" charset="2"/>
              <a:buNone/>
              <a:defRPr/>
            </a:pP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免疫遗传算法（免疫算法与遗传算法）</a:t>
            </a:r>
          </a:p>
          <a:p>
            <a:pPr marL="342900" indent="-342900" defTabSz="914400">
              <a:lnSpc>
                <a:spcPct val="200000"/>
              </a:lnSpc>
              <a:buClr>
                <a:srgbClr val="FFFF00"/>
              </a:buClr>
              <a:buSzPct val="75000"/>
              <a:buFont typeface="Wingdings" pitchFamily="2" charset="2"/>
              <a:buNone/>
              <a:defRPr/>
            </a:pP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小生境遗传算法（按小生境方式分类）</a:t>
            </a:r>
          </a:p>
          <a:p>
            <a:pPr marL="342900" indent="-342900" defTabSz="914400">
              <a:lnSpc>
                <a:spcPct val="200000"/>
              </a:lnSpc>
              <a:buClr>
                <a:srgbClr val="FFFF00"/>
              </a:buClr>
              <a:buSzPct val="75000"/>
              <a:buFont typeface="Wingdings" pitchFamily="2" charset="2"/>
              <a:buNone/>
              <a:defRPr/>
            </a:pP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单亲遗传算法（遗传操作只有单个个体完成）</a:t>
            </a:r>
          </a:p>
          <a:p>
            <a:pPr marL="342900" indent="-342900" defTabSz="914400">
              <a:lnSpc>
                <a:spcPct val="200000"/>
              </a:lnSpc>
              <a:buClr>
                <a:srgbClr val="FFFF00"/>
              </a:buClr>
              <a:buSzPct val="75000"/>
              <a:buFont typeface="Wingdings" pitchFamily="2" charset="2"/>
              <a:buNone/>
              <a:defRPr/>
            </a:pP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并行遗传算法 （适应度、遗传操作、分组并行）</a:t>
            </a:r>
          </a:p>
        </p:txBody>
      </p:sp>
    </p:spTree>
    <p:custDataLst>
      <p:tags r:id="rId1"/>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矩形 2"/>
          <p:cNvSpPr>
            <a:spLocks noChangeArrowheads="1"/>
          </p:cNvSpPr>
          <p:nvPr/>
        </p:nvSpPr>
        <p:spPr bwMode="auto">
          <a:xfrm>
            <a:off x="266700" y="384175"/>
            <a:ext cx="38052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遗传算法的应用</a:t>
            </a:r>
          </a:p>
        </p:txBody>
      </p:sp>
      <p:sp>
        <p:nvSpPr>
          <p:cNvPr id="4" name="矩形 3"/>
          <p:cNvSpPr/>
          <p:nvPr/>
        </p:nvSpPr>
        <p:spPr>
          <a:xfrm>
            <a:off x="201613" y="1274763"/>
            <a:ext cx="8591550" cy="5272087"/>
          </a:xfrm>
          <a:prstGeom prst="rect">
            <a:avLst/>
          </a:prstGeom>
        </p:spPr>
        <p:txBody>
          <a:bodyPr>
            <a:spAutoFit/>
          </a:bodyPr>
          <a:lstStyle/>
          <a:p>
            <a:pPr algn="just" defTabSz="914400">
              <a:lnSpc>
                <a:spcPct val="130000"/>
              </a:lnSpc>
              <a:spcBef>
                <a:spcPct val="20000"/>
              </a:spcBef>
              <a:defRPr/>
            </a:pPr>
            <a:r>
              <a:rPr kumimoji="1" lang="zh-CN" altLang="en-US" b="1" dirty="0">
                <a:solidFill>
                  <a:srgbClr val="000000"/>
                </a:solidFill>
                <a:latin typeface="Times New Roman" pitchFamily="18" charset="0"/>
              </a:rPr>
              <a:t>        </a:t>
            </a:r>
            <a:r>
              <a:rPr kumimoji="1" lang="zh-CN" altLang="en-US" b="1" dirty="0">
                <a:solidFill>
                  <a:srgbClr val="000000"/>
                </a:solidFill>
                <a:latin typeface="Times New Roman" pitchFamily="18" charset="0"/>
                <a:ea typeface="楷体_GB2312"/>
              </a:rPr>
              <a:t>遗传算法提供了一种求解复杂系统优化间题的通用框架，它不依赖于问题的具体领域，对问题的种类有很强的鲁棒性，所以广泛应用于很多学科。下面是遗传算法的一些主要应用领域：</a:t>
            </a:r>
          </a:p>
          <a:p>
            <a:pPr marL="342900" indent="-342900" defTabSz="914400">
              <a:lnSpc>
                <a:spcPct val="30000"/>
              </a:lnSpc>
              <a:spcBef>
                <a:spcPct val="20000"/>
              </a:spcBef>
              <a:defRPr/>
            </a:pPr>
            <a:r>
              <a:rPr kumimoji="1" lang="zh-CN" altLang="en-US" b="1" dirty="0">
                <a:solidFill>
                  <a:srgbClr val="000000"/>
                </a:solidFill>
                <a:latin typeface="Times New Roman" pitchFamily="18" charset="0"/>
              </a:rPr>
              <a:t>   </a:t>
            </a:r>
          </a:p>
          <a:p>
            <a:pPr marL="342900" indent="-342900" defTabSz="914400">
              <a:spcBef>
                <a:spcPct val="20000"/>
              </a:spcBef>
              <a:defRPr/>
            </a:pPr>
            <a:r>
              <a:rPr kumimoji="1" lang="zh-CN" altLang="en-US" b="1" dirty="0">
                <a:solidFill>
                  <a:srgbClr val="FF0000"/>
                </a:solidFill>
                <a:latin typeface="Times New Roman" pitchFamily="18" charset="0"/>
              </a:rPr>
              <a:t>   </a:t>
            </a:r>
            <a:r>
              <a:rPr kumimoji="1" lang="en-US" altLang="zh-CN" b="1" dirty="0">
                <a:solidFill>
                  <a:srgbClr val="FF0000"/>
                </a:solidFill>
                <a:effectLst>
                  <a:outerShdw blurRad="38100" dist="38100" dir="2700000" algn="tl">
                    <a:srgbClr val="C0C0C0"/>
                  </a:outerShdw>
                </a:effectLst>
                <a:latin typeface="Times New Roman" pitchFamily="18" charset="0"/>
                <a:ea typeface="楷体_GB2312"/>
              </a:rPr>
              <a:t>(1)  </a:t>
            </a:r>
            <a:r>
              <a:rPr kumimoji="1" lang="zh-CN" altLang="en-US" b="1" dirty="0">
                <a:solidFill>
                  <a:srgbClr val="FF0000"/>
                </a:solidFill>
                <a:effectLst>
                  <a:outerShdw blurRad="38100" dist="38100" dir="2700000" algn="tl">
                    <a:srgbClr val="C0C0C0"/>
                  </a:outerShdw>
                </a:effectLst>
                <a:latin typeface="Times New Roman" pitchFamily="18" charset="0"/>
                <a:ea typeface="楷体_GB2312"/>
              </a:rPr>
              <a:t>函数优化</a:t>
            </a:r>
          </a:p>
          <a:p>
            <a:pPr marL="342900" indent="-342900" algn="just" defTabSz="914400">
              <a:spcBef>
                <a:spcPct val="20000"/>
              </a:spcBef>
              <a:defRPr/>
            </a:pPr>
            <a:r>
              <a:rPr kumimoji="1" lang="zh-CN" altLang="en-US" b="1" dirty="0">
                <a:solidFill>
                  <a:srgbClr val="000000"/>
                </a:solidFill>
                <a:latin typeface="Times New Roman" pitchFamily="18" charset="0"/>
                <a:ea typeface="楷体_GB2312"/>
              </a:rPr>
              <a:t>            函数优化是遗传算法的经典应用领域，也是对遗传算法进行性能评价的常用算例。对于一些非线性、多模型、多目标的函数优化问题，用其他优化方法较难求解，用遗传算法可以方便地得到较好的结果。</a:t>
            </a:r>
          </a:p>
          <a:p>
            <a:pPr marL="342900" indent="-342900" defTabSz="914400">
              <a:lnSpc>
                <a:spcPct val="30000"/>
              </a:lnSpc>
              <a:spcBef>
                <a:spcPct val="20000"/>
              </a:spcBef>
              <a:defRPr/>
            </a:pPr>
            <a:endParaRPr kumimoji="1" lang="zh-CN" altLang="en-US" b="1" dirty="0">
              <a:solidFill>
                <a:srgbClr val="000000"/>
              </a:solidFill>
              <a:latin typeface="Times New Roman" pitchFamily="18" charset="0"/>
              <a:ea typeface="楷体_GB2312"/>
            </a:endParaRPr>
          </a:p>
          <a:p>
            <a:pPr marL="342900" indent="-342900" defTabSz="914400">
              <a:spcBef>
                <a:spcPct val="20000"/>
              </a:spcBef>
              <a:defRPr/>
            </a:pPr>
            <a:r>
              <a:rPr kumimoji="1" lang="zh-CN" altLang="en-US" b="1" dirty="0">
                <a:solidFill>
                  <a:srgbClr val="FF0000"/>
                </a:solidFill>
                <a:latin typeface="Times New Roman" pitchFamily="18" charset="0"/>
                <a:ea typeface="楷体_GB2312"/>
              </a:rPr>
              <a:t>   </a:t>
            </a:r>
            <a:r>
              <a:rPr kumimoji="1" lang="en-US" altLang="zh-CN" b="1" dirty="0">
                <a:solidFill>
                  <a:srgbClr val="FF0000"/>
                </a:solidFill>
                <a:effectLst>
                  <a:outerShdw blurRad="38100" dist="38100" dir="2700000" algn="tl">
                    <a:srgbClr val="C0C0C0"/>
                  </a:outerShdw>
                </a:effectLst>
                <a:latin typeface="Times New Roman" pitchFamily="18" charset="0"/>
                <a:ea typeface="楷体_GB2312"/>
              </a:rPr>
              <a:t>(2)  </a:t>
            </a:r>
            <a:r>
              <a:rPr kumimoji="1" lang="zh-CN" altLang="en-US" b="1" dirty="0">
                <a:solidFill>
                  <a:srgbClr val="FF0000"/>
                </a:solidFill>
                <a:effectLst>
                  <a:outerShdw blurRad="38100" dist="38100" dir="2700000" algn="tl">
                    <a:srgbClr val="C0C0C0"/>
                  </a:outerShdw>
                </a:effectLst>
                <a:latin typeface="Times New Roman" pitchFamily="18" charset="0"/>
                <a:ea typeface="楷体_GB2312"/>
              </a:rPr>
              <a:t>组合优化</a:t>
            </a:r>
          </a:p>
          <a:p>
            <a:pPr marL="342900" indent="-342900" algn="just" defTabSz="914400">
              <a:lnSpc>
                <a:spcPct val="130000"/>
              </a:lnSpc>
              <a:spcBef>
                <a:spcPct val="20000"/>
              </a:spcBef>
              <a:defRPr/>
            </a:pPr>
            <a:r>
              <a:rPr kumimoji="1" lang="zh-CN" altLang="en-US" b="1" dirty="0">
                <a:solidFill>
                  <a:srgbClr val="000000"/>
                </a:solidFill>
                <a:latin typeface="Times New Roman" pitchFamily="18" charset="0"/>
                <a:ea typeface="楷体_GB2312"/>
              </a:rPr>
              <a:t>            随着问题规模的增大，组合优化问题的搜索空间也急剧扩大，有时在目前的计算机上用枚举法很难或甚至不可能求出其精确最优解。对这类复杂问题，人们己意识到应把主要精力放在寻求其</a:t>
            </a:r>
            <a:r>
              <a:rPr kumimoji="1" lang="zh-CN" altLang="en-US" b="1" dirty="0">
                <a:solidFill>
                  <a:srgbClr val="FF0000"/>
                </a:solidFill>
                <a:latin typeface="Times New Roman" pitchFamily="18" charset="0"/>
                <a:ea typeface="楷体_GB2312"/>
              </a:rPr>
              <a:t>满意解</a:t>
            </a:r>
            <a:r>
              <a:rPr kumimoji="1" lang="zh-CN" altLang="en-US" b="1" dirty="0">
                <a:solidFill>
                  <a:srgbClr val="000000"/>
                </a:solidFill>
                <a:latin typeface="Times New Roman" pitchFamily="18" charset="0"/>
                <a:ea typeface="楷体_GB2312"/>
              </a:rPr>
              <a:t>上，而遗传算法是寻求这种满意解的最佳工具之一。实践证明，遗传算法对于组合优化中的</a:t>
            </a:r>
            <a:r>
              <a:rPr kumimoji="1" lang="en-US" altLang="zh-CN" b="1" dirty="0">
                <a:solidFill>
                  <a:srgbClr val="000000"/>
                </a:solidFill>
                <a:latin typeface="Times New Roman" pitchFamily="18" charset="0"/>
                <a:ea typeface="楷体_GB2312"/>
              </a:rPr>
              <a:t>NP</a:t>
            </a:r>
            <a:r>
              <a:rPr kumimoji="1" lang="zh-CN" altLang="en-US" b="1" dirty="0">
                <a:solidFill>
                  <a:srgbClr val="000000"/>
                </a:solidFill>
                <a:latin typeface="Times New Roman" pitchFamily="18" charset="0"/>
                <a:ea typeface="楷体_GB2312"/>
              </a:rPr>
              <a:t>完全问题非常有效。</a:t>
            </a:r>
          </a:p>
          <a:p>
            <a:pPr marL="342900" indent="-342900" algn="just" defTabSz="914400">
              <a:lnSpc>
                <a:spcPct val="130000"/>
              </a:lnSpc>
              <a:spcBef>
                <a:spcPct val="20000"/>
              </a:spcBef>
              <a:defRPr/>
            </a:pPr>
            <a:r>
              <a:rPr kumimoji="1" lang="zh-CN" altLang="en-US" b="1" dirty="0">
                <a:solidFill>
                  <a:srgbClr val="000000"/>
                </a:solidFill>
                <a:latin typeface="Times New Roman" pitchFamily="18" charset="0"/>
                <a:ea typeface="楷体_GB2312"/>
              </a:rPr>
              <a:t>            例如，遗传算法已经在求解</a:t>
            </a:r>
            <a:r>
              <a:rPr kumimoji="1" lang="zh-CN" altLang="en-US" b="1" dirty="0">
                <a:solidFill>
                  <a:srgbClr val="00B050"/>
                </a:solidFill>
                <a:latin typeface="Times New Roman" pitchFamily="18" charset="0"/>
                <a:ea typeface="楷体_GB2312"/>
              </a:rPr>
              <a:t>旅行商问题</a:t>
            </a:r>
            <a:r>
              <a:rPr kumimoji="1" lang="zh-CN" altLang="en-US" b="1" dirty="0">
                <a:solidFill>
                  <a:srgbClr val="000000"/>
                </a:solidFill>
                <a:latin typeface="Times New Roman" pitchFamily="18" charset="0"/>
                <a:ea typeface="楷体_GB2312"/>
              </a:rPr>
              <a:t>、</a:t>
            </a:r>
            <a:r>
              <a:rPr kumimoji="1" lang="zh-CN" altLang="en-US" b="1" dirty="0">
                <a:solidFill>
                  <a:srgbClr val="00B050"/>
                </a:solidFill>
                <a:latin typeface="Times New Roman" pitchFamily="18" charset="0"/>
                <a:ea typeface="楷体_GB2312"/>
              </a:rPr>
              <a:t>装箱问题</a:t>
            </a:r>
            <a:r>
              <a:rPr kumimoji="1" lang="zh-CN" altLang="en-US" b="1" dirty="0">
                <a:solidFill>
                  <a:srgbClr val="000000"/>
                </a:solidFill>
                <a:latin typeface="Times New Roman" pitchFamily="18" charset="0"/>
                <a:ea typeface="楷体_GB2312"/>
              </a:rPr>
              <a:t>、</a:t>
            </a:r>
            <a:r>
              <a:rPr kumimoji="1" lang="zh-CN" altLang="en-US" b="1" dirty="0">
                <a:solidFill>
                  <a:srgbClr val="00B050"/>
                </a:solidFill>
                <a:latin typeface="Times New Roman" pitchFamily="18" charset="0"/>
                <a:ea typeface="楷体_GB2312"/>
              </a:rPr>
              <a:t>图形划分问题</a:t>
            </a:r>
            <a:r>
              <a:rPr kumimoji="1" lang="zh-CN" altLang="en-US" b="1" dirty="0">
                <a:solidFill>
                  <a:srgbClr val="000000"/>
                </a:solidFill>
                <a:latin typeface="Times New Roman" pitchFamily="18" charset="0"/>
                <a:ea typeface="楷体_GB2312"/>
              </a:rPr>
              <a:t>等方面得到成功的应用。</a:t>
            </a:r>
          </a:p>
        </p:txBody>
      </p:sp>
    </p:spTree>
    <p:custDataLst>
      <p:tags r:id="rId1"/>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矩形 2"/>
          <p:cNvSpPr>
            <a:spLocks noChangeArrowheads="1"/>
          </p:cNvSpPr>
          <p:nvPr/>
        </p:nvSpPr>
        <p:spPr bwMode="auto">
          <a:xfrm>
            <a:off x="266700" y="384175"/>
            <a:ext cx="38052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遗传算法的应用</a:t>
            </a:r>
          </a:p>
        </p:txBody>
      </p:sp>
      <p:sp>
        <p:nvSpPr>
          <p:cNvPr id="6" name="Rectangle 2"/>
          <p:cNvSpPr>
            <a:spLocks noChangeArrowheads="1"/>
          </p:cNvSpPr>
          <p:nvPr/>
        </p:nvSpPr>
        <p:spPr bwMode="auto">
          <a:xfrm>
            <a:off x="209550" y="1392238"/>
            <a:ext cx="8610600" cy="5200650"/>
          </a:xfrm>
          <a:prstGeom prst="rect">
            <a:avLst/>
          </a:prstGeom>
          <a:noFill/>
          <a:ln w="9525">
            <a:noFill/>
            <a:miter lim="800000"/>
            <a:headEnd/>
            <a:tailEnd/>
          </a:ln>
          <a:effectLst/>
        </p:spPr>
        <p:txBody>
          <a:bodyPr/>
          <a:lstStyle/>
          <a:p>
            <a:pPr marL="342900" indent="-342900">
              <a:spcBef>
                <a:spcPct val="20000"/>
              </a:spcBef>
              <a:defRPr/>
            </a:pPr>
            <a:r>
              <a:rPr lang="en-US" altLang="zh-CN" b="1" dirty="0">
                <a:solidFill>
                  <a:srgbClr val="FF0000"/>
                </a:solidFill>
                <a:latin typeface="Times New Roman" charset="0"/>
              </a:rPr>
              <a:t> </a:t>
            </a:r>
            <a:r>
              <a:rPr lang="en-US" altLang="zh-CN" b="1" dirty="0">
                <a:solidFill>
                  <a:srgbClr val="FF0000"/>
                </a:solidFill>
                <a:effectLst>
                  <a:outerShdw blurRad="38100" dist="38100" dir="2700000" algn="tl">
                    <a:srgbClr val="000000"/>
                  </a:outerShdw>
                </a:effectLst>
                <a:latin typeface="Times New Roman" charset="0"/>
                <a:ea typeface="楷体_GB2312"/>
              </a:rPr>
              <a:t>(3)  </a:t>
            </a:r>
            <a:r>
              <a:rPr lang="zh-CN" altLang="en-US" b="1" dirty="0">
                <a:solidFill>
                  <a:srgbClr val="FF0000"/>
                </a:solidFill>
                <a:effectLst>
                  <a:outerShdw blurRad="38100" dist="38100" dir="2700000" algn="tl">
                    <a:srgbClr val="000000"/>
                  </a:outerShdw>
                </a:effectLst>
                <a:latin typeface="Times New Roman" charset="0"/>
                <a:ea typeface="楷体_GB2312"/>
              </a:rPr>
              <a:t>生产调度问题</a:t>
            </a:r>
          </a:p>
          <a:p>
            <a:pPr marL="342900" indent="-342900" algn="just">
              <a:lnSpc>
                <a:spcPct val="130000"/>
              </a:lnSpc>
              <a:spcBef>
                <a:spcPct val="20000"/>
              </a:spcBef>
              <a:defRPr/>
            </a:pPr>
            <a:r>
              <a:rPr lang="zh-CN" altLang="en-US" b="1" dirty="0">
                <a:solidFill>
                  <a:schemeClr val="tx2">
                    <a:lumMod val="50000"/>
                  </a:schemeClr>
                </a:solidFill>
                <a:latin typeface="Times New Roman" charset="0"/>
                <a:ea typeface="楷体_GB2312"/>
              </a:rPr>
              <a:t>          生产调度问题在很多情况下所建立起来的数学模型难以精确求解，即使经过一些简化之后可以进行求解，也会因简化得太多而使得求解结果与实际相差甚远。而目前在现实生产中也主要是靠一些经验来进行调度。</a:t>
            </a:r>
          </a:p>
          <a:p>
            <a:pPr marL="342900" indent="-342900" algn="just">
              <a:lnSpc>
                <a:spcPct val="130000"/>
              </a:lnSpc>
              <a:spcBef>
                <a:spcPct val="20000"/>
              </a:spcBef>
              <a:defRPr/>
            </a:pPr>
            <a:r>
              <a:rPr lang="zh-CN" altLang="en-US" b="1" dirty="0">
                <a:solidFill>
                  <a:schemeClr val="tx2">
                    <a:lumMod val="50000"/>
                  </a:schemeClr>
                </a:solidFill>
                <a:latin typeface="Times New Roman" charset="0"/>
                <a:ea typeface="楷体_GB2312"/>
              </a:rPr>
              <a:t>          现在遗传算法已成为解决复杂调度问题的有效工具，在单件生产车间调度、流水线生产车间调度、生产规划、任务分配等方面遗传算法都得到了有效的应用。</a:t>
            </a:r>
          </a:p>
          <a:p>
            <a:pPr marL="342900" indent="-342900">
              <a:lnSpc>
                <a:spcPct val="30000"/>
              </a:lnSpc>
              <a:spcBef>
                <a:spcPct val="20000"/>
              </a:spcBef>
              <a:defRPr/>
            </a:pPr>
            <a:endParaRPr lang="zh-CN" altLang="en-US" b="1" dirty="0">
              <a:solidFill>
                <a:schemeClr val="tx2"/>
              </a:solidFill>
              <a:latin typeface="Times New Roman" charset="0"/>
              <a:ea typeface="楷体_GB2312"/>
            </a:endParaRPr>
          </a:p>
          <a:p>
            <a:pPr marL="342900" indent="-342900">
              <a:spcBef>
                <a:spcPct val="20000"/>
              </a:spcBef>
              <a:defRPr/>
            </a:pPr>
            <a:r>
              <a:rPr lang="zh-CN" altLang="en-US" b="1" dirty="0">
                <a:solidFill>
                  <a:srgbClr val="FF0000"/>
                </a:solidFill>
                <a:latin typeface="Times New Roman" charset="0"/>
                <a:ea typeface="楷体_GB2312"/>
              </a:rPr>
              <a:t>  </a:t>
            </a:r>
            <a:r>
              <a:rPr lang="en-US" altLang="zh-CN" b="1" dirty="0">
                <a:solidFill>
                  <a:srgbClr val="FF0000"/>
                </a:solidFill>
                <a:effectLst>
                  <a:outerShdw blurRad="38100" dist="38100" dir="2700000" algn="tl">
                    <a:srgbClr val="000000"/>
                  </a:outerShdw>
                </a:effectLst>
                <a:latin typeface="Times New Roman" charset="0"/>
                <a:ea typeface="楷体_GB2312"/>
              </a:rPr>
              <a:t>(4)  </a:t>
            </a:r>
            <a:r>
              <a:rPr lang="zh-CN" altLang="en-US" b="1" dirty="0">
                <a:solidFill>
                  <a:srgbClr val="FF0000"/>
                </a:solidFill>
                <a:effectLst>
                  <a:outerShdw blurRad="38100" dist="38100" dir="2700000" algn="tl">
                    <a:srgbClr val="000000"/>
                  </a:outerShdw>
                </a:effectLst>
                <a:latin typeface="Times New Roman" charset="0"/>
                <a:ea typeface="楷体_GB2312"/>
              </a:rPr>
              <a:t>自动控制</a:t>
            </a:r>
          </a:p>
          <a:p>
            <a:pPr marL="342900" indent="-342900" algn="just">
              <a:lnSpc>
                <a:spcPct val="130000"/>
              </a:lnSpc>
              <a:spcBef>
                <a:spcPct val="20000"/>
              </a:spcBef>
              <a:defRPr/>
            </a:pPr>
            <a:r>
              <a:rPr lang="zh-CN" altLang="en-US" b="1" dirty="0">
                <a:solidFill>
                  <a:schemeClr val="tx2">
                    <a:lumMod val="50000"/>
                  </a:schemeClr>
                </a:solidFill>
                <a:latin typeface="Times New Roman" charset="0"/>
                <a:ea typeface="楷体_GB2312"/>
              </a:rPr>
              <a:t>           在自动控制领域中很多与优化相关的问题需要求解，遗传算法已在其中得到了初步的应用，并显示出了良好的效果。</a:t>
            </a:r>
          </a:p>
          <a:p>
            <a:pPr marL="342900" indent="-342900" algn="just">
              <a:lnSpc>
                <a:spcPct val="130000"/>
              </a:lnSpc>
              <a:spcBef>
                <a:spcPct val="20000"/>
              </a:spcBef>
              <a:defRPr/>
            </a:pPr>
            <a:r>
              <a:rPr lang="zh-CN" altLang="en-US" b="1" dirty="0">
                <a:solidFill>
                  <a:schemeClr val="tx2">
                    <a:lumMod val="50000"/>
                  </a:schemeClr>
                </a:solidFill>
                <a:latin typeface="Times New Roman" charset="0"/>
                <a:ea typeface="楷体_GB2312"/>
              </a:rPr>
              <a:t>           例如用遗传算法进行航空控制系统的优化、使用遗传算法设计空间交会控制器、基于遗传算法的模糊控制器的优化设计、基于遗传算法的参数辨识、基于遗传算法的模糊控制规则的学习、利用</a:t>
            </a:r>
            <a:r>
              <a:rPr lang="zh-CN" altLang="en-US" b="1" dirty="0">
                <a:solidFill>
                  <a:srgbClr val="FF0000"/>
                </a:solidFill>
                <a:latin typeface="Times New Roman" charset="0"/>
                <a:ea typeface="楷体_GB2312"/>
              </a:rPr>
              <a:t>遗传算法进行人工神经网络的结构优化设计和权值学习</a:t>
            </a:r>
            <a:r>
              <a:rPr lang="zh-CN" altLang="en-US" b="1" dirty="0">
                <a:solidFill>
                  <a:schemeClr val="tx2">
                    <a:lumMod val="50000"/>
                  </a:schemeClr>
                </a:solidFill>
                <a:latin typeface="Times New Roman" charset="0"/>
                <a:ea typeface="楷体_GB2312"/>
              </a:rPr>
              <a:t>等，都显示出了遗传算法在这些领域中应用的可能性。</a:t>
            </a:r>
          </a:p>
        </p:txBody>
      </p:sp>
    </p:spTree>
    <p:custDataLst>
      <p:tags r:id="rId1"/>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矩形 2"/>
          <p:cNvSpPr>
            <a:spLocks noChangeArrowheads="1"/>
          </p:cNvSpPr>
          <p:nvPr/>
        </p:nvSpPr>
        <p:spPr bwMode="auto">
          <a:xfrm>
            <a:off x="266700" y="384175"/>
            <a:ext cx="38052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遗传算法的应用</a:t>
            </a:r>
          </a:p>
        </p:txBody>
      </p:sp>
      <p:sp>
        <p:nvSpPr>
          <p:cNvPr id="4" name="Rectangle 2"/>
          <p:cNvSpPr>
            <a:spLocks noChangeArrowheads="1"/>
          </p:cNvSpPr>
          <p:nvPr/>
        </p:nvSpPr>
        <p:spPr bwMode="auto">
          <a:xfrm>
            <a:off x="230188" y="1174750"/>
            <a:ext cx="8610600" cy="5619750"/>
          </a:xfrm>
          <a:prstGeom prst="rect">
            <a:avLst/>
          </a:prstGeom>
          <a:noFill/>
          <a:ln w="9525">
            <a:noFill/>
            <a:miter lim="800000"/>
            <a:headEnd/>
            <a:tailEnd/>
          </a:ln>
          <a:effectLst/>
        </p:spPr>
        <p:txBody>
          <a:bodyPr/>
          <a:lstStyle/>
          <a:p>
            <a:pPr marL="342900" indent="-342900">
              <a:spcBef>
                <a:spcPct val="20000"/>
              </a:spcBef>
              <a:defRPr/>
            </a:pPr>
            <a:r>
              <a:rPr lang="en-US" altLang="zh-CN" b="1" dirty="0">
                <a:solidFill>
                  <a:srgbClr val="FF0000"/>
                </a:solidFill>
                <a:effectLst>
                  <a:outerShdw blurRad="38100" dist="38100" dir="2700000" algn="tl">
                    <a:srgbClr val="000000"/>
                  </a:outerShdw>
                </a:effectLst>
                <a:latin typeface="Times New Roman" charset="0"/>
                <a:ea typeface="楷体_GB2312"/>
              </a:rPr>
              <a:t>(5)  </a:t>
            </a:r>
            <a:r>
              <a:rPr lang="zh-CN" altLang="en-US" b="1" dirty="0">
                <a:solidFill>
                  <a:srgbClr val="FF0000"/>
                </a:solidFill>
                <a:effectLst>
                  <a:outerShdw blurRad="38100" dist="38100" dir="2700000" algn="tl">
                    <a:srgbClr val="000000"/>
                  </a:outerShdw>
                </a:effectLst>
                <a:latin typeface="Times New Roman" charset="0"/>
                <a:ea typeface="楷体_GB2312"/>
              </a:rPr>
              <a:t>机器人学</a:t>
            </a:r>
          </a:p>
          <a:p>
            <a:pPr marL="342900" indent="-342900" algn="just">
              <a:spcBef>
                <a:spcPct val="20000"/>
              </a:spcBef>
              <a:defRPr/>
            </a:pPr>
            <a:r>
              <a:rPr lang="zh-CN" altLang="en-US" b="1" dirty="0">
                <a:solidFill>
                  <a:schemeClr val="tx2">
                    <a:lumMod val="50000"/>
                  </a:schemeClr>
                </a:solidFill>
                <a:latin typeface="Times New Roman" charset="0"/>
                <a:ea typeface="楷体_GB2312"/>
              </a:rPr>
              <a:t>           机器人是一类复杂的难以精确建模的人工系统，而遗传算法的起源就来自于对人工自适应系统的研究，所以机器人学理所当然地成为遗传算法的一个重要应用领域。</a:t>
            </a:r>
          </a:p>
          <a:p>
            <a:pPr marL="342900" indent="-342900" algn="just">
              <a:spcBef>
                <a:spcPct val="20000"/>
              </a:spcBef>
              <a:defRPr/>
            </a:pPr>
            <a:r>
              <a:rPr lang="zh-CN" altLang="en-US" b="1" dirty="0">
                <a:solidFill>
                  <a:schemeClr val="tx2">
                    <a:lumMod val="50000"/>
                  </a:schemeClr>
                </a:solidFill>
                <a:latin typeface="Times New Roman" charset="0"/>
                <a:ea typeface="楷体_GB2312"/>
              </a:rPr>
              <a:t>          例如，遗传算法已经在移动机器人</a:t>
            </a:r>
            <a:r>
              <a:rPr lang="zh-CN" altLang="en-US" b="1" dirty="0">
                <a:solidFill>
                  <a:srgbClr val="FF0000"/>
                </a:solidFill>
                <a:latin typeface="Times New Roman" charset="0"/>
                <a:ea typeface="楷体_GB2312"/>
              </a:rPr>
              <a:t>路径规划</a:t>
            </a:r>
            <a:r>
              <a:rPr lang="zh-CN" altLang="en-US" b="1" dirty="0">
                <a:solidFill>
                  <a:schemeClr val="tx2">
                    <a:lumMod val="50000"/>
                  </a:schemeClr>
                </a:solidFill>
                <a:latin typeface="Times New Roman" charset="0"/>
                <a:ea typeface="楷体_GB2312"/>
              </a:rPr>
              <a:t>、关节机器人运动轨迹规划、机器</a:t>
            </a:r>
          </a:p>
          <a:p>
            <a:pPr marL="342900" indent="-342900" algn="just">
              <a:spcBef>
                <a:spcPct val="20000"/>
              </a:spcBef>
              <a:defRPr/>
            </a:pPr>
            <a:r>
              <a:rPr lang="zh-CN" altLang="en-US" b="1" dirty="0">
                <a:solidFill>
                  <a:schemeClr val="tx2">
                    <a:lumMod val="50000"/>
                  </a:schemeClr>
                </a:solidFill>
                <a:latin typeface="Times New Roman" charset="0"/>
                <a:ea typeface="楷体_GB2312"/>
              </a:rPr>
              <a:t>     人逆运动学求解、细胞机器人的</a:t>
            </a:r>
            <a:r>
              <a:rPr lang="zh-CN" altLang="en-US" b="1" dirty="0">
                <a:solidFill>
                  <a:srgbClr val="FF0000"/>
                </a:solidFill>
                <a:latin typeface="Times New Roman" charset="0"/>
                <a:ea typeface="楷体_GB2312"/>
              </a:rPr>
              <a:t>结构优化和行为协调</a:t>
            </a:r>
            <a:r>
              <a:rPr lang="zh-CN" altLang="en-US" b="1" dirty="0">
                <a:solidFill>
                  <a:schemeClr val="tx2">
                    <a:lumMod val="50000"/>
                  </a:schemeClr>
                </a:solidFill>
                <a:latin typeface="Times New Roman" charset="0"/>
                <a:ea typeface="楷体_GB2312"/>
              </a:rPr>
              <a:t>等方面得到研究和应用。</a:t>
            </a:r>
          </a:p>
          <a:p>
            <a:pPr marL="342900" indent="-342900">
              <a:lnSpc>
                <a:spcPct val="30000"/>
              </a:lnSpc>
              <a:spcBef>
                <a:spcPct val="20000"/>
              </a:spcBef>
              <a:defRPr/>
            </a:pPr>
            <a:r>
              <a:rPr lang="zh-CN" altLang="en-US" b="1" dirty="0">
                <a:latin typeface="Times New Roman" charset="0"/>
                <a:ea typeface="楷体_GB2312"/>
              </a:rPr>
              <a:t>    </a:t>
            </a:r>
          </a:p>
          <a:p>
            <a:pPr marL="342900" indent="-342900">
              <a:spcBef>
                <a:spcPct val="20000"/>
              </a:spcBef>
              <a:defRPr/>
            </a:pPr>
            <a:r>
              <a:rPr lang="en-US" altLang="zh-CN" b="1" dirty="0">
                <a:solidFill>
                  <a:srgbClr val="FF0000"/>
                </a:solidFill>
                <a:effectLst>
                  <a:outerShdw blurRad="38100" dist="38100" dir="2700000" algn="tl">
                    <a:srgbClr val="000000"/>
                  </a:outerShdw>
                </a:effectLst>
                <a:latin typeface="Times New Roman" charset="0"/>
                <a:ea typeface="楷体_GB2312"/>
              </a:rPr>
              <a:t>(6)  </a:t>
            </a:r>
            <a:r>
              <a:rPr lang="zh-CN" altLang="en-US" b="1" dirty="0">
                <a:solidFill>
                  <a:srgbClr val="FF0000"/>
                </a:solidFill>
                <a:effectLst>
                  <a:outerShdw blurRad="38100" dist="38100" dir="2700000" algn="tl">
                    <a:srgbClr val="000000"/>
                  </a:outerShdw>
                </a:effectLst>
                <a:latin typeface="Times New Roman" charset="0"/>
                <a:ea typeface="楷体_GB2312"/>
              </a:rPr>
              <a:t>图像处理</a:t>
            </a:r>
          </a:p>
          <a:p>
            <a:pPr marL="342900" indent="-342900" algn="just">
              <a:spcBef>
                <a:spcPct val="20000"/>
              </a:spcBef>
              <a:defRPr/>
            </a:pPr>
            <a:r>
              <a:rPr lang="zh-CN" altLang="en-US" b="1" dirty="0">
                <a:solidFill>
                  <a:schemeClr val="tx2">
                    <a:lumMod val="50000"/>
                  </a:schemeClr>
                </a:solidFill>
                <a:latin typeface="Times New Roman" charset="0"/>
                <a:ea typeface="楷体_GB2312"/>
              </a:rPr>
              <a:t>            图像处理是计算机视觉中的一个重要研究领域。在图像处理过程中，如扫描、</a:t>
            </a:r>
            <a:r>
              <a:rPr lang="zh-CN" altLang="en-US" b="1" dirty="0">
                <a:solidFill>
                  <a:srgbClr val="FF0000"/>
                </a:solidFill>
                <a:latin typeface="Times New Roman" charset="0"/>
                <a:ea typeface="楷体_GB2312"/>
              </a:rPr>
              <a:t>特征提取、图像分割</a:t>
            </a:r>
            <a:r>
              <a:rPr lang="zh-CN" altLang="en-US" b="1" dirty="0">
                <a:solidFill>
                  <a:schemeClr val="tx2">
                    <a:lumMod val="50000"/>
                  </a:schemeClr>
                </a:solidFill>
                <a:latin typeface="Times New Roman" charset="0"/>
                <a:ea typeface="楷体_GB2312"/>
              </a:rPr>
              <a:t>等不可避免地会存在一些误差，这些误差会影响图像处理的效果。如何使这些误差最小是使计算机视觉达到实用化的重要要求。</a:t>
            </a:r>
          </a:p>
          <a:p>
            <a:pPr marL="342900" indent="-342900" algn="just">
              <a:spcBef>
                <a:spcPct val="20000"/>
              </a:spcBef>
              <a:defRPr/>
            </a:pPr>
            <a:r>
              <a:rPr lang="zh-CN" altLang="en-US" b="1" dirty="0">
                <a:solidFill>
                  <a:schemeClr val="tx2">
                    <a:lumMod val="50000"/>
                  </a:schemeClr>
                </a:solidFill>
                <a:latin typeface="Times New Roman" charset="0"/>
                <a:ea typeface="楷体_GB2312"/>
              </a:rPr>
              <a:t>           遗传算法在这些图像处理中的优化计算方面找到了用武之地，日前已在模式识别、图像恢复、图像边缘特征提取等方面得到了应用。</a:t>
            </a:r>
          </a:p>
          <a:p>
            <a:pPr marL="342900" indent="-342900">
              <a:lnSpc>
                <a:spcPct val="30000"/>
              </a:lnSpc>
              <a:spcBef>
                <a:spcPct val="20000"/>
              </a:spcBef>
              <a:defRPr/>
            </a:pPr>
            <a:endParaRPr lang="zh-CN" altLang="en-US" b="1" dirty="0">
              <a:latin typeface="Times New Roman" charset="0"/>
              <a:ea typeface="楷体_GB2312"/>
            </a:endParaRPr>
          </a:p>
          <a:p>
            <a:pPr marL="342900" indent="-342900">
              <a:spcBef>
                <a:spcPct val="20000"/>
              </a:spcBef>
              <a:defRPr/>
            </a:pPr>
            <a:r>
              <a:rPr lang="en-US" altLang="zh-CN" b="1" dirty="0">
                <a:solidFill>
                  <a:srgbClr val="FF0000"/>
                </a:solidFill>
                <a:effectLst>
                  <a:outerShdw blurRad="38100" dist="38100" dir="2700000" algn="tl">
                    <a:srgbClr val="000000"/>
                  </a:outerShdw>
                </a:effectLst>
                <a:latin typeface="Times New Roman" charset="0"/>
                <a:ea typeface="楷体_GB2312"/>
              </a:rPr>
              <a:t>(7)  </a:t>
            </a:r>
            <a:r>
              <a:rPr lang="zh-CN" altLang="en-US" b="1" dirty="0">
                <a:solidFill>
                  <a:srgbClr val="FF0000"/>
                </a:solidFill>
                <a:effectLst>
                  <a:outerShdw blurRad="38100" dist="38100" dir="2700000" algn="tl">
                    <a:srgbClr val="000000"/>
                  </a:outerShdw>
                </a:effectLst>
                <a:latin typeface="Times New Roman" charset="0"/>
                <a:ea typeface="楷体_GB2312"/>
              </a:rPr>
              <a:t>人工生命</a:t>
            </a:r>
          </a:p>
          <a:p>
            <a:pPr marL="342900" indent="-342900" algn="just">
              <a:spcBef>
                <a:spcPct val="20000"/>
              </a:spcBef>
              <a:defRPr/>
            </a:pPr>
            <a:r>
              <a:rPr lang="zh-CN" altLang="en-US" b="1" dirty="0">
                <a:solidFill>
                  <a:schemeClr val="tx2">
                    <a:lumMod val="50000"/>
                  </a:schemeClr>
                </a:solidFill>
                <a:latin typeface="Times New Roman" charset="0"/>
                <a:ea typeface="楷体_GB2312"/>
              </a:rPr>
              <a:t>            人工生命是用计算机、机械等人工媒体模拟或构造出的具有自然生物系统特有行为的人造系统。自组织能力和自学习能力是人工生命的两大主要特征。人工生命与遗传算法有着密切的关系，基于遗传算法的进化模型是研究人工生命现象的重要基础理论。</a:t>
            </a: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2"/>
          <p:cNvSpPr>
            <a:spLocks noChangeArrowheads="1"/>
          </p:cNvSpPr>
          <p:nvPr/>
        </p:nvSpPr>
        <p:spPr bwMode="auto">
          <a:xfrm>
            <a:off x="266700" y="384175"/>
            <a:ext cx="38052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基本遗传算法</a:t>
            </a:r>
          </a:p>
        </p:txBody>
      </p:sp>
      <p:sp>
        <p:nvSpPr>
          <p:cNvPr id="4" name="Rectangle 3"/>
          <p:cNvSpPr txBox="1">
            <a:spLocks noChangeArrowheads="1"/>
          </p:cNvSpPr>
          <p:nvPr/>
        </p:nvSpPr>
        <p:spPr bwMode="auto">
          <a:xfrm>
            <a:off x="371475" y="1700213"/>
            <a:ext cx="8229600" cy="4525962"/>
          </a:xfrm>
          <a:prstGeom prst="rect">
            <a:avLst/>
          </a:prstGeom>
          <a:noFill/>
          <a:ln w="9525">
            <a:noFill/>
            <a:miter lim="800000"/>
            <a:headEnd/>
            <a:tailEnd/>
          </a:ln>
          <a:effectLst/>
        </p:spPr>
        <p:txBody>
          <a:bodyPr/>
          <a:lstStyle/>
          <a:p>
            <a:pPr marL="342900" indent="-342900" algn="just" defTabSz="914400">
              <a:lnSpc>
                <a:spcPct val="140000"/>
              </a:lnSpc>
              <a:buClr>
                <a:srgbClr val="FFFF00"/>
              </a:buClr>
              <a:buSzPct val="75000"/>
              <a:buFont typeface="Wingdings" pitchFamily="2" charset="2"/>
              <a:buNone/>
              <a:defRPr/>
            </a:pPr>
            <a:r>
              <a:rPr kumimoji="1" lang="en-US" altLang="zh-CN" sz="3200" b="1" kern="0" dirty="0">
                <a:solidFill>
                  <a:srgbClr val="FFFFFF"/>
                </a:solidFill>
                <a:effectLst>
                  <a:outerShdw blurRad="38100" dist="38100" dir="2700000" algn="tl">
                    <a:srgbClr val="000000"/>
                  </a:outerShdw>
                </a:effectLst>
                <a:latin typeface="Times New Roman"/>
                <a:ea typeface="楷体_GB2312"/>
              </a:rPr>
              <a:t>  </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          </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基本遗传算法（</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Simple Genetic Algorithms</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，简称</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SGA</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，又称简单遗传算法或标准遗传算法），是由</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Goldberg</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总结出的一种最基本的遗传算法，其遗传进化操作过程简单，容易理解，是其它一些遗传算法的</a:t>
            </a:r>
            <a:r>
              <a:rPr kumimoji="1" lang="zh-CN" altLang="en-US" sz="3200" b="1" kern="0" dirty="0">
                <a:solidFill>
                  <a:srgbClr val="FF0000"/>
                </a:solidFill>
                <a:effectLst>
                  <a:outerShdw blurRad="38100" dist="38100" dir="2700000" algn="tl">
                    <a:srgbClr val="000000"/>
                  </a:outerShdw>
                </a:effectLst>
                <a:latin typeface="Times New Roman"/>
                <a:ea typeface="楷体_GB2312"/>
              </a:rPr>
              <a:t>雏形和基础</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 </a:t>
            </a:r>
          </a:p>
        </p:txBody>
      </p:sp>
    </p:spTree>
    <p:custDataLst>
      <p:tags r:id="rId1"/>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矩形 2"/>
          <p:cNvSpPr>
            <a:spLocks noChangeArrowheads="1"/>
          </p:cNvSpPr>
          <p:nvPr/>
        </p:nvSpPr>
        <p:spPr bwMode="auto">
          <a:xfrm>
            <a:off x="266700" y="384175"/>
            <a:ext cx="3805238"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旅行商问题</a:t>
            </a:r>
          </a:p>
          <a:p>
            <a:pPr eaLnBrk="1" hangingPunct="1"/>
            <a:endParaRPr lang="zh-CN" altLang="en-US" sz="3200">
              <a:solidFill>
                <a:schemeClr val="bg1"/>
              </a:solidFill>
              <a:latin typeface="楷体" pitchFamily="49" charset="-122"/>
              <a:ea typeface="楷体" pitchFamily="49" charset="-122"/>
            </a:endParaRPr>
          </a:p>
        </p:txBody>
      </p:sp>
      <p:sp>
        <p:nvSpPr>
          <p:cNvPr id="7" name="Rectangle 3"/>
          <p:cNvSpPr txBox="1">
            <a:spLocks noChangeArrowheads="1"/>
          </p:cNvSpPr>
          <p:nvPr/>
        </p:nvSpPr>
        <p:spPr bwMode="auto">
          <a:xfrm>
            <a:off x="479425" y="1635125"/>
            <a:ext cx="8013700" cy="4132263"/>
          </a:xfrm>
          <a:prstGeom prst="rect">
            <a:avLst/>
          </a:prstGeom>
          <a:noFill/>
          <a:ln w="9525">
            <a:noFill/>
            <a:miter lim="800000"/>
            <a:headEnd/>
            <a:tailEnd/>
          </a:ln>
          <a:effectLst/>
        </p:spPr>
        <p:txBody>
          <a:bodyPr/>
          <a:lstStyle/>
          <a:p>
            <a:pPr marL="342900" algn="just" defTabSz="914400">
              <a:lnSpc>
                <a:spcPct val="150000"/>
              </a:lnSpc>
              <a:spcBef>
                <a:spcPct val="20000"/>
              </a:spcBef>
              <a:buClr>
                <a:srgbClr val="003366"/>
              </a:buClr>
              <a:buSzPct val="75000"/>
              <a:defRPr/>
            </a:pPr>
            <a:r>
              <a:rPr lang="en-US" altLang="zh-CN" sz="2800" b="1" kern="0" dirty="0">
                <a:solidFill>
                  <a:srgbClr val="000000"/>
                </a:solidFill>
                <a:latin typeface="楷体" pitchFamily="49" charset="-122"/>
                <a:ea typeface="楷体" pitchFamily="49" charset="-122"/>
              </a:rPr>
              <a:t>	</a:t>
            </a:r>
            <a:r>
              <a:rPr lang="zh-CN" altLang="en-US" sz="2800" b="1" kern="0" dirty="0">
                <a:solidFill>
                  <a:srgbClr val="000000"/>
                </a:solidFill>
                <a:latin typeface="楷体" pitchFamily="49" charset="-122"/>
                <a:ea typeface="楷体_GB2312"/>
              </a:rPr>
              <a:t>旅行商问题</a:t>
            </a:r>
            <a:r>
              <a:rPr lang="zh-CN" altLang="en-US" sz="2800" b="1" kern="0" dirty="0">
                <a:solidFill>
                  <a:srgbClr val="000000"/>
                </a:solidFill>
                <a:latin typeface="Times New Roman" pitchFamily="18" charset="0"/>
                <a:ea typeface="楷体_GB2312"/>
                <a:cs typeface="Times New Roman" pitchFamily="18" charset="0"/>
              </a:rPr>
              <a:t>（</a:t>
            </a:r>
            <a:r>
              <a:rPr lang="en-US" altLang="zh-CN" sz="2800" b="1" kern="0" dirty="0">
                <a:solidFill>
                  <a:srgbClr val="000000"/>
                </a:solidFill>
                <a:latin typeface="Times New Roman" pitchFamily="18" charset="0"/>
                <a:ea typeface="楷体_GB2312"/>
                <a:cs typeface="Times New Roman" pitchFamily="18" charset="0"/>
              </a:rPr>
              <a:t>TSP</a:t>
            </a:r>
            <a:r>
              <a:rPr lang="zh-CN" altLang="en-US" sz="2800" b="1" kern="0" dirty="0">
                <a:solidFill>
                  <a:srgbClr val="000000"/>
                </a:solidFill>
                <a:latin typeface="Times New Roman" pitchFamily="18" charset="0"/>
                <a:ea typeface="楷体_GB2312"/>
                <a:cs typeface="Times New Roman" pitchFamily="18" charset="0"/>
              </a:rPr>
              <a:t>）</a:t>
            </a:r>
            <a:r>
              <a:rPr lang="zh-CN" altLang="en-US" sz="2800" b="1" kern="0" dirty="0">
                <a:solidFill>
                  <a:srgbClr val="000000"/>
                </a:solidFill>
                <a:latin typeface="楷体" pitchFamily="49" charset="-122"/>
                <a:ea typeface="楷体_GB2312"/>
              </a:rPr>
              <a:t>是组合优化中研究最多的问题之一。该问题的叙述如下：一个商人欲从自己所在的城市出发，到若干个城市推销商品，然后回到其所在的城市。如何选择一条周游路线使得商人经过每个城市一次且仅一次后回到起点且使他所走过的路径最短？</a:t>
            </a:r>
          </a:p>
        </p:txBody>
      </p:sp>
    </p:spTree>
    <p:custDataLst>
      <p:tags r:id="rId1"/>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矩形 2"/>
          <p:cNvSpPr>
            <a:spLocks noChangeArrowheads="1"/>
          </p:cNvSpPr>
          <p:nvPr/>
        </p:nvSpPr>
        <p:spPr bwMode="auto">
          <a:xfrm>
            <a:off x="266700" y="384175"/>
            <a:ext cx="3805238"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编码</a:t>
            </a:r>
          </a:p>
          <a:p>
            <a:pPr eaLnBrk="1" hangingPunct="1"/>
            <a:endParaRPr lang="zh-CN" altLang="en-US" sz="3200">
              <a:solidFill>
                <a:schemeClr val="bg1"/>
              </a:solidFill>
              <a:latin typeface="楷体" pitchFamily="49" charset="-122"/>
              <a:ea typeface="楷体" pitchFamily="49" charset="-122"/>
            </a:endParaRPr>
          </a:p>
        </p:txBody>
      </p:sp>
      <p:sp>
        <p:nvSpPr>
          <p:cNvPr id="18" name="Rectangle 3"/>
          <p:cNvSpPr txBox="1">
            <a:spLocks noChangeArrowheads="1"/>
          </p:cNvSpPr>
          <p:nvPr/>
        </p:nvSpPr>
        <p:spPr bwMode="auto">
          <a:xfrm>
            <a:off x="244475" y="1538288"/>
            <a:ext cx="8347075" cy="4660900"/>
          </a:xfrm>
          <a:prstGeom prst="rect">
            <a:avLst/>
          </a:prstGeom>
          <a:noFill/>
          <a:ln w="9525">
            <a:noFill/>
            <a:miter lim="800000"/>
            <a:headEnd/>
            <a:tailEnd/>
          </a:ln>
          <a:effectLst/>
        </p:spPr>
        <p:txBody>
          <a:bodyPr/>
          <a:lstStyle/>
          <a:p>
            <a:pPr marL="342900" algn="just" defTabSz="914400">
              <a:lnSpc>
                <a:spcPct val="200000"/>
              </a:lnSpc>
              <a:spcBef>
                <a:spcPct val="20000"/>
              </a:spcBef>
              <a:buClr>
                <a:srgbClr val="003366"/>
              </a:buClr>
              <a:buSzPct val="75000"/>
              <a:defRPr/>
            </a:pPr>
            <a:r>
              <a:rPr lang="en-US" altLang="zh-CN" sz="2800" b="1" dirty="0">
                <a:solidFill>
                  <a:srgbClr val="000000"/>
                </a:solidFill>
                <a:effectLst>
                  <a:outerShdw blurRad="38100" dist="38100" dir="2700000" algn="tl">
                    <a:srgbClr val="C0C0C0"/>
                  </a:outerShdw>
                </a:effectLst>
                <a:latin typeface="楷体" pitchFamily="49" charset="-122"/>
                <a:ea typeface="楷体" pitchFamily="49" charset="-122"/>
              </a:rPr>
              <a:t>	</a:t>
            </a:r>
            <a:r>
              <a:rPr lang="zh-CN" altLang="en-US" sz="2800" b="1" dirty="0">
                <a:solidFill>
                  <a:srgbClr val="000000"/>
                </a:solidFill>
                <a:effectLst>
                  <a:outerShdw blurRad="38100" dist="38100" dir="2700000" algn="tl">
                    <a:srgbClr val="C0C0C0"/>
                  </a:outerShdw>
                </a:effectLst>
                <a:latin typeface="楷体" pitchFamily="49" charset="-122"/>
                <a:ea typeface="楷体_GB2312"/>
                <a:cs typeface="楷体_GB2312"/>
              </a:rPr>
              <a:t>假设一共有</a:t>
            </a:r>
            <a:r>
              <a:rPr lang="en-US" altLang="zh-CN" sz="2800" b="1" i="1" dirty="0">
                <a:solidFill>
                  <a:srgbClr val="000000"/>
                </a:solidFill>
                <a:effectLst>
                  <a:outerShdw blurRad="38100" dist="38100" dir="2700000" algn="tl">
                    <a:srgbClr val="C0C0C0"/>
                  </a:outerShdw>
                </a:effectLst>
                <a:latin typeface="Times New Roman" pitchFamily="18" charset="0"/>
                <a:ea typeface="楷体" pitchFamily="49" charset="-122"/>
                <a:cs typeface="Times New Roman" pitchFamily="18" charset="0"/>
              </a:rPr>
              <a:t>n </a:t>
            </a:r>
            <a:r>
              <a:rPr lang="en-US" altLang="zh-CN" sz="2800" b="1" dirty="0">
                <a:solidFill>
                  <a:srgbClr val="000000"/>
                </a:solidFill>
                <a:effectLst>
                  <a:outerShdw blurRad="38100" dist="38100" dir="2700000" algn="tl">
                    <a:srgbClr val="C0C0C0"/>
                  </a:outerShdw>
                </a:effectLst>
                <a:latin typeface="Times New Roman" pitchFamily="18" charset="0"/>
                <a:ea typeface="楷体" pitchFamily="49" charset="-122"/>
                <a:cs typeface="Times New Roman" pitchFamily="18" charset="0"/>
              </a:rPr>
              <a:t>+ 1</a:t>
            </a:r>
            <a:r>
              <a:rPr lang="zh-CN" altLang="en-US" sz="2800" b="1" dirty="0">
                <a:solidFill>
                  <a:srgbClr val="000000"/>
                </a:solidFill>
                <a:effectLst>
                  <a:outerShdw blurRad="38100" dist="38100" dir="2700000" algn="tl">
                    <a:srgbClr val="C0C0C0"/>
                  </a:outerShdw>
                </a:effectLst>
                <a:latin typeface="楷体" pitchFamily="49" charset="-122"/>
                <a:ea typeface="楷体_GB2312"/>
                <a:cs typeface="Times New Roman" pitchFamily="18" charset="0"/>
              </a:rPr>
              <a:t>个城市，则可以对每个城市编码为</a:t>
            </a:r>
            <a:r>
              <a:rPr lang="en-US" altLang="zh-CN" sz="2800" b="1" dirty="0">
                <a:solidFill>
                  <a:srgbClr val="000000"/>
                </a:solidFill>
                <a:effectLst>
                  <a:outerShdw blurRad="38100" dist="38100" dir="2700000" algn="tl">
                    <a:srgbClr val="C0C0C0"/>
                  </a:outerShdw>
                </a:effectLst>
                <a:latin typeface="Times New Roman" pitchFamily="18" charset="0"/>
                <a:ea typeface="楷体" pitchFamily="49" charset="-122"/>
              </a:rPr>
              <a:t>1</a:t>
            </a:r>
            <a:r>
              <a:rPr lang="en-US" altLang="zh-CN" sz="2800" b="1" dirty="0">
                <a:solidFill>
                  <a:srgbClr val="000000"/>
                </a:solidFill>
                <a:effectLst>
                  <a:outerShdw blurRad="38100" dist="38100" dir="2700000" algn="tl">
                    <a:srgbClr val="C0C0C0"/>
                  </a:outerShdw>
                </a:effectLst>
                <a:latin typeface="楷体" pitchFamily="49" charset="-122"/>
                <a:ea typeface="楷体" pitchFamily="49" charset="-122"/>
              </a:rPr>
              <a:t>,</a:t>
            </a:r>
            <a:r>
              <a:rPr lang="en-US" altLang="zh-CN" sz="2800" b="1" dirty="0">
                <a:solidFill>
                  <a:srgbClr val="000000"/>
                </a:solidFill>
                <a:effectLst>
                  <a:outerShdw blurRad="38100" dist="38100" dir="2700000" algn="tl">
                    <a:srgbClr val="C0C0C0"/>
                  </a:outerShdw>
                </a:effectLst>
                <a:latin typeface="Times New Roman" pitchFamily="18" charset="0"/>
                <a:ea typeface="楷体" pitchFamily="49" charset="-122"/>
              </a:rPr>
              <a:t>2</a:t>
            </a:r>
            <a:r>
              <a:rPr lang="zh-CN" altLang="en-US" sz="2800" b="1" dirty="0">
                <a:solidFill>
                  <a:srgbClr val="000000"/>
                </a:solidFill>
                <a:effectLst>
                  <a:outerShdw blurRad="38100" dist="38100" dir="2700000" algn="tl">
                    <a:srgbClr val="C0C0C0"/>
                  </a:outerShdw>
                </a:effectLst>
                <a:latin typeface="楷体" pitchFamily="49" charset="-122"/>
                <a:ea typeface="楷体" pitchFamily="49" charset="-122"/>
              </a:rPr>
              <a:t>，</a:t>
            </a:r>
            <a:r>
              <a:rPr lang="en-US" altLang="zh-CN" sz="2800" b="1" dirty="0">
                <a:solidFill>
                  <a:srgbClr val="000000"/>
                </a:solidFill>
                <a:effectLst>
                  <a:outerShdw blurRad="38100" dist="38100" dir="2700000" algn="tl">
                    <a:srgbClr val="C0C0C0"/>
                  </a:outerShdw>
                </a:effectLst>
                <a:latin typeface="楷体" pitchFamily="49" charset="-122"/>
                <a:ea typeface="楷体" pitchFamily="49" charset="-122"/>
              </a:rPr>
              <a:t>…, </a:t>
            </a:r>
            <a:r>
              <a:rPr lang="en-US" altLang="zh-CN" sz="2800" b="1" i="1" dirty="0">
                <a:solidFill>
                  <a:srgbClr val="000000"/>
                </a:solidFill>
                <a:effectLst>
                  <a:outerShdw blurRad="38100" dist="38100" dir="2700000" algn="tl">
                    <a:srgbClr val="C0C0C0"/>
                  </a:outerShdw>
                </a:effectLst>
                <a:latin typeface="Times New Roman" pitchFamily="18" charset="0"/>
                <a:ea typeface="楷体" pitchFamily="49" charset="-122"/>
              </a:rPr>
              <a:t>n</a:t>
            </a:r>
            <a:r>
              <a:rPr lang="en-US" altLang="zh-CN" sz="2800" b="1" dirty="0">
                <a:solidFill>
                  <a:srgbClr val="000000"/>
                </a:solidFill>
                <a:effectLst>
                  <a:outerShdw blurRad="38100" dist="38100" dir="2700000" algn="tl">
                    <a:srgbClr val="C0C0C0"/>
                  </a:outerShdw>
                </a:effectLst>
                <a:latin typeface="Times New Roman" pitchFamily="18" charset="0"/>
                <a:ea typeface="楷体" pitchFamily="49" charset="-122"/>
              </a:rPr>
              <a:t> + 1</a:t>
            </a:r>
            <a:r>
              <a:rPr lang="zh-CN" altLang="en-US" sz="2800" b="1" dirty="0">
                <a:solidFill>
                  <a:srgbClr val="000000"/>
                </a:solidFill>
                <a:effectLst>
                  <a:outerShdw blurRad="38100" dist="38100" dir="2700000" algn="tl">
                    <a:srgbClr val="C0C0C0"/>
                  </a:outerShdw>
                </a:effectLst>
                <a:latin typeface="Times New Roman" pitchFamily="18" charset="0"/>
                <a:ea typeface="楷体_GB2312"/>
                <a:cs typeface="楷体_GB2312"/>
              </a:rPr>
              <a:t>。问题的解即为一个</a:t>
            </a:r>
            <a:r>
              <a:rPr lang="en-US" altLang="zh-CN" sz="2800" b="1" dirty="0">
                <a:solidFill>
                  <a:srgbClr val="FF0000"/>
                </a:solidFill>
                <a:effectLst>
                  <a:outerShdw blurRad="38100" dist="38100" dir="2700000" algn="tl">
                    <a:srgbClr val="C0C0C0"/>
                  </a:outerShdw>
                </a:effectLst>
                <a:latin typeface="Times New Roman" pitchFamily="18" charset="0"/>
                <a:ea typeface="楷体" pitchFamily="49" charset="-122"/>
              </a:rPr>
              <a:t>2</a:t>
            </a:r>
            <a:r>
              <a:rPr lang="zh-CN" altLang="en-US" sz="2800" b="1" dirty="0">
                <a:solidFill>
                  <a:srgbClr val="FF0000"/>
                </a:solidFill>
                <a:effectLst>
                  <a:outerShdw blurRad="38100" dist="38100" dir="2700000" algn="tl">
                    <a:srgbClr val="C0C0C0"/>
                  </a:outerShdw>
                </a:effectLst>
                <a:latin typeface="Times New Roman" pitchFamily="18" charset="0"/>
                <a:ea typeface="楷体_GB2312"/>
                <a:cs typeface="楷体_GB2312"/>
              </a:rPr>
              <a:t>到</a:t>
            </a:r>
            <a:r>
              <a:rPr lang="en-US" altLang="zh-CN" sz="2800" b="1" i="1" dirty="0">
                <a:solidFill>
                  <a:srgbClr val="FF0000"/>
                </a:solidFill>
                <a:effectLst>
                  <a:outerShdw blurRad="38100" dist="38100" dir="2700000" algn="tl">
                    <a:srgbClr val="C0C0C0"/>
                  </a:outerShdw>
                </a:effectLst>
                <a:latin typeface="Times New Roman" pitchFamily="18" charset="0"/>
                <a:ea typeface="楷体" pitchFamily="49" charset="-122"/>
              </a:rPr>
              <a:t>n</a:t>
            </a:r>
            <a:r>
              <a:rPr lang="en-US" altLang="zh-CN" sz="2800" b="1" dirty="0">
                <a:solidFill>
                  <a:srgbClr val="FF0000"/>
                </a:solidFill>
                <a:effectLst>
                  <a:outerShdw blurRad="38100" dist="38100" dir="2700000" algn="tl">
                    <a:srgbClr val="C0C0C0"/>
                  </a:outerShdw>
                </a:effectLst>
                <a:latin typeface="Times New Roman" pitchFamily="18" charset="0"/>
                <a:ea typeface="楷体" pitchFamily="49" charset="-122"/>
              </a:rPr>
              <a:t> + 1</a:t>
            </a:r>
            <a:r>
              <a:rPr lang="zh-CN" altLang="en-US" sz="2800" b="1" dirty="0">
                <a:solidFill>
                  <a:srgbClr val="FF0000"/>
                </a:solidFill>
                <a:effectLst>
                  <a:outerShdw blurRad="38100" dist="38100" dir="2700000" algn="tl">
                    <a:srgbClr val="C0C0C0"/>
                  </a:outerShdw>
                </a:effectLst>
                <a:latin typeface="Times New Roman" pitchFamily="18" charset="0"/>
                <a:ea typeface="楷体_GB2312"/>
                <a:cs typeface="楷体_GB2312"/>
              </a:rPr>
              <a:t>的排列</a:t>
            </a:r>
            <a:r>
              <a:rPr lang="zh-CN" altLang="en-US" sz="2800" b="1" dirty="0">
                <a:solidFill>
                  <a:srgbClr val="000000"/>
                </a:solidFill>
                <a:effectLst>
                  <a:outerShdw blurRad="38100" dist="38100" dir="2700000" algn="tl">
                    <a:srgbClr val="C0C0C0"/>
                  </a:outerShdw>
                </a:effectLst>
                <a:latin typeface="Times New Roman" pitchFamily="18" charset="0"/>
                <a:ea typeface="楷体_GB2312"/>
                <a:cs typeface="楷体_GB2312"/>
              </a:rPr>
              <a:t>。若</a:t>
            </a:r>
            <a:r>
              <a:rPr lang="en-US" altLang="zh-CN" sz="2800" b="1" i="1" dirty="0">
                <a:solidFill>
                  <a:srgbClr val="000000"/>
                </a:solidFill>
                <a:effectLst>
                  <a:outerShdw blurRad="38100" dist="38100" dir="2700000" algn="tl">
                    <a:srgbClr val="C0C0C0"/>
                  </a:outerShdw>
                </a:effectLst>
                <a:latin typeface="Times New Roman" pitchFamily="18" charset="0"/>
                <a:ea typeface="楷体" pitchFamily="49" charset="-122"/>
              </a:rPr>
              <a:t>n</a:t>
            </a:r>
            <a:r>
              <a:rPr lang="en-US" altLang="zh-CN" sz="2800" b="1" dirty="0">
                <a:solidFill>
                  <a:srgbClr val="000000"/>
                </a:solidFill>
                <a:effectLst>
                  <a:outerShdw blurRad="38100" dist="38100" dir="2700000" algn="tl">
                    <a:srgbClr val="C0C0C0"/>
                  </a:outerShdw>
                </a:effectLst>
                <a:latin typeface="Times New Roman" pitchFamily="18" charset="0"/>
                <a:ea typeface="楷体" pitchFamily="49" charset="-122"/>
              </a:rPr>
              <a:t> = 9</a:t>
            </a:r>
            <a:r>
              <a:rPr lang="en-US" altLang="zh-CN" sz="2800" b="1" dirty="0">
                <a:solidFill>
                  <a:srgbClr val="000000"/>
                </a:solidFill>
                <a:effectLst>
                  <a:outerShdw blurRad="38100" dist="38100" dir="2700000" algn="tl">
                    <a:srgbClr val="C0C0C0"/>
                  </a:outerShdw>
                </a:effectLst>
                <a:latin typeface="Times New Roman" pitchFamily="18" charset="0"/>
                <a:ea typeface="楷体_GB2312"/>
                <a:cs typeface="楷体_GB2312"/>
              </a:rPr>
              <a:t>, </a:t>
            </a:r>
            <a:r>
              <a:rPr lang="zh-CN" altLang="en-US" sz="2800" b="1" dirty="0">
                <a:solidFill>
                  <a:srgbClr val="000000"/>
                </a:solidFill>
                <a:effectLst>
                  <a:outerShdw blurRad="38100" dist="38100" dir="2700000" algn="tl">
                    <a:srgbClr val="C0C0C0"/>
                  </a:outerShdw>
                </a:effectLst>
                <a:latin typeface="Times New Roman" pitchFamily="18" charset="0"/>
                <a:ea typeface="楷体_GB2312"/>
                <a:cs typeface="楷体_GB2312"/>
              </a:rPr>
              <a:t>则一个</a:t>
            </a:r>
            <a:r>
              <a:rPr lang="zh-CN" altLang="en-US" sz="2800" b="1" dirty="0">
                <a:solidFill>
                  <a:srgbClr val="FF0000"/>
                </a:solidFill>
                <a:effectLst>
                  <a:outerShdw blurRad="38100" dist="38100" dir="2700000" algn="tl">
                    <a:srgbClr val="C0C0C0"/>
                  </a:outerShdw>
                </a:effectLst>
                <a:latin typeface="Times New Roman" pitchFamily="18" charset="0"/>
                <a:ea typeface="楷体_GB2312"/>
                <a:cs typeface="楷体_GB2312"/>
              </a:rPr>
              <a:t>染色体</a:t>
            </a:r>
            <a:r>
              <a:rPr lang="zh-CN" altLang="en-US" sz="2800" b="1" dirty="0">
                <a:solidFill>
                  <a:srgbClr val="000000"/>
                </a:solidFill>
                <a:effectLst>
                  <a:outerShdw blurRad="38100" dist="38100" dir="2700000" algn="tl">
                    <a:srgbClr val="C0C0C0"/>
                  </a:outerShdw>
                </a:effectLst>
                <a:latin typeface="Times New Roman" pitchFamily="18" charset="0"/>
                <a:ea typeface="楷体_GB2312"/>
                <a:cs typeface="楷体_GB2312"/>
              </a:rPr>
              <a:t>可以表示为：</a:t>
            </a:r>
            <a:endParaRPr lang="en-US" altLang="zh-CN" sz="2800" b="1" dirty="0">
              <a:solidFill>
                <a:srgbClr val="000000"/>
              </a:solidFill>
              <a:effectLst>
                <a:outerShdw blurRad="38100" dist="38100" dir="2700000" algn="tl">
                  <a:srgbClr val="C0C0C0"/>
                </a:outerShdw>
              </a:effectLst>
              <a:latin typeface="Times New Roman" pitchFamily="18" charset="0"/>
              <a:ea typeface="楷体_GB2312"/>
              <a:cs typeface="楷体_GB2312"/>
            </a:endParaRPr>
          </a:p>
          <a:p>
            <a:pPr marL="342900" algn="ctr" defTabSz="914400">
              <a:lnSpc>
                <a:spcPct val="200000"/>
              </a:lnSpc>
              <a:spcBef>
                <a:spcPct val="20000"/>
              </a:spcBef>
              <a:buClr>
                <a:srgbClr val="003366"/>
              </a:buClr>
              <a:buSzPct val="75000"/>
              <a:defRPr/>
            </a:pPr>
            <a:r>
              <a:rPr lang="el-GR" altLang="zh-CN" sz="2800" b="1" dirty="0">
                <a:solidFill>
                  <a:srgbClr val="000000"/>
                </a:solidFill>
                <a:effectLst>
                  <a:outerShdw blurRad="38100" dist="38100" dir="2700000" algn="tl">
                    <a:srgbClr val="C0C0C0"/>
                  </a:outerShdw>
                </a:effectLst>
                <a:latin typeface="Times New Roman" pitchFamily="18" charset="0"/>
                <a:ea typeface="楷体" pitchFamily="49" charset="-122"/>
                <a:sym typeface="Symbol"/>
              </a:rPr>
              <a:t></a:t>
            </a:r>
            <a:r>
              <a:rPr lang="en-US" altLang="zh-CN" sz="2800" b="1" dirty="0">
                <a:solidFill>
                  <a:srgbClr val="000000"/>
                </a:solidFill>
                <a:effectLst>
                  <a:outerShdw blurRad="38100" dist="38100" dir="2700000" algn="tl">
                    <a:srgbClr val="C0C0C0"/>
                  </a:outerShdw>
                </a:effectLst>
                <a:latin typeface="Times New Roman" pitchFamily="18" charset="0"/>
                <a:ea typeface="楷体" pitchFamily="49" charset="-122"/>
              </a:rPr>
              <a:t> = (2, 8, 5, 3, 4, 6, 10, 7, 9)</a:t>
            </a:r>
          </a:p>
          <a:p>
            <a:pPr marL="342900" defTabSz="914400">
              <a:lnSpc>
                <a:spcPct val="200000"/>
              </a:lnSpc>
              <a:spcBef>
                <a:spcPct val="20000"/>
              </a:spcBef>
              <a:buClr>
                <a:srgbClr val="003366"/>
              </a:buClr>
              <a:buSzPct val="75000"/>
              <a:defRPr/>
            </a:pPr>
            <a:r>
              <a:rPr lang="zh-CN" altLang="en-US" sz="2800" b="1" dirty="0">
                <a:solidFill>
                  <a:srgbClr val="000000"/>
                </a:solidFill>
                <a:effectLst>
                  <a:outerShdw blurRad="38100" dist="38100" dir="2700000" algn="tl">
                    <a:srgbClr val="C0C0C0"/>
                  </a:outerShdw>
                </a:effectLst>
                <a:latin typeface="Times New Roman" pitchFamily="18" charset="0"/>
                <a:ea typeface="楷体_GB2312"/>
                <a:cs typeface="楷体_GB2312"/>
              </a:rPr>
              <a:t>其含义为：</a:t>
            </a:r>
            <a:r>
              <a:rPr lang="en-US" altLang="zh-CN" sz="2800" b="1" dirty="0">
                <a:solidFill>
                  <a:srgbClr val="000000"/>
                </a:solidFill>
                <a:effectLst>
                  <a:outerShdw blurRad="38100" dist="38100" dir="2700000" algn="tl">
                    <a:srgbClr val="C0C0C0"/>
                  </a:outerShdw>
                </a:effectLst>
                <a:latin typeface="Times New Roman" pitchFamily="18" charset="0"/>
                <a:ea typeface="楷体" pitchFamily="49" charset="-122"/>
              </a:rPr>
              <a:t>1-2-8-5-3-4-6-10-7-9-1</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矩形 2"/>
          <p:cNvSpPr>
            <a:spLocks noChangeArrowheads="1"/>
          </p:cNvSpPr>
          <p:nvPr/>
        </p:nvSpPr>
        <p:spPr bwMode="auto">
          <a:xfrm>
            <a:off x="266700" y="384175"/>
            <a:ext cx="38052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适应度函数</a:t>
            </a:r>
          </a:p>
        </p:txBody>
      </p:sp>
      <p:sp>
        <p:nvSpPr>
          <p:cNvPr id="5" name="Rectangle 3"/>
          <p:cNvSpPr txBox="1">
            <a:spLocks noChangeArrowheads="1"/>
          </p:cNvSpPr>
          <p:nvPr/>
        </p:nvSpPr>
        <p:spPr bwMode="auto">
          <a:xfrm>
            <a:off x="395288" y="1816100"/>
            <a:ext cx="7912100" cy="4608513"/>
          </a:xfrm>
          <a:prstGeom prst="rect">
            <a:avLst/>
          </a:prstGeom>
          <a:noFill/>
          <a:ln w="9525">
            <a:noFill/>
            <a:miter lim="800000"/>
            <a:headEnd/>
            <a:tailEnd/>
          </a:ln>
          <a:effectLst/>
        </p:spPr>
        <p:txBody>
          <a:bodyPr/>
          <a:lstStyle/>
          <a:p>
            <a:pPr marL="342900" indent="-342900" defTabSz="914400">
              <a:lnSpc>
                <a:spcPct val="200000"/>
              </a:lnSpc>
              <a:buClr>
                <a:srgbClr val="FFFF00"/>
              </a:buClr>
              <a:buSzPct val="75000"/>
              <a:defRPr/>
            </a:pP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            </a:t>
            </a:r>
            <a:r>
              <a:rPr lang="zh-CN" altLang="en-US" sz="3200" b="1" dirty="0">
                <a:solidFill>
                  <a:srgbClr val="000000"/>
                </a:solidFill>
                <a:effectLst>
                  <a:outerShdw blurRad="38100" dist="38100" dir="2700000" algn="tl">
                    <a:srgbClr val="C0C0C0"/>
                  </a:outerShdw>
                </a:effectLst>
                <a:latin typeface="楷体" pitchFamily="49" charset="-122"/>
                <a:ea typeface="楷体_GB2312"/>
                <a:cs typeface="楷体_GB2312"/>
              </a:rPr>
              <a:t>令</a:t>
            </a:r>
            <a:r>
              <a:rPr lang="en-US" altLang="zh-CN" sz="3200" b="1" i="1" dirty="0">
                <a:solidFill>
                  <a:srgbClr val="000000"/>
                </a:solidFill>
                <a:effectLst>
                  <a:outerShdw blurRad="38100" dist="38100" dir="2700000" algn="tl">
                    <a:srgbClr val="C0C0C0"/>
                  </a:outerShdw>
                </a:effectLst>
                <a:latin typeface="Times New Roman" pitchFamily="18" charset="0"/>
                <a:ea typeface="楷体_GB2312"/>
                <a:cs typeface="Times New Roman" pitchFamily="18" charset="0"/>
              </a:rPr>
              <a:t>f</a:t>
            </a:r>
            <a:r>
              <a:rPr lang="en-US" altLang="zh-CN" sz="3200" b="1" dirty="0">
                <a:solidFill>
                  <a:srgbClr val="000000"/>
                </a:solidFill>
                <a:effectLst>
                  <a:outerShdw blurRad="38100" dist="38100" dir="2700000" algn="tl">
                    <a:srgbClr val="C0C0C0"/>
                  </a:outerShdw>
                </a:effectLst>
                <a:latin typeface="Times New Roman" pitchFamily="18" charset="0"/>
                <a:ea typeface="楷体_GB2312"/>
                <a:cs typeface="Times New Roman" pitchFamily="18" charset="0"/>
              </a:rPr>
              <a:t>(</a:t>
            </a:r>
            <a:r>
              <a:rPr lang="el-GR" altLang="zh-CN" sz="3200" b="1" dirty="0">
                <a:solidFill>
                  <a:srgbClr val="000000"/>
                </a:solidFill>
                <a:effectLst>
                  <a:outerShdw blurRad="38100" dist="38100" dir="2700000" algn="tl">
                    <a:srgbClr val="C0C0C0"/>
                  </a:outerShdw>
                </a:effectLst>
                <a:latin typeface="Times New Roman" pitchFamily="18" charset="0"/>
                <a:ea typeface="楷体" pitchFamily="49" charset="-122"/>
                <a:sym typeface="Symbol"/>
              </a:rPr>
              <a:t></a:t>
            </a:r>
            <a:r>
              <a:rPr lang="en-US" altLang="zh-CN" sz="3200" b="1" dirty="0">
                <a:solidFill>
                  <a:srgbClr val="000000"/>
                </a:solidFill>
                <a:effectLst>
                  <a:outerShdw blurRad="38100" dist="38100" dir="2700000" algn="tl">
                    <a:srgbClr val="C0C0C0"/>
                  </a:outerShdw>
                </a:effectLst>
                <a:latin typeface="Times New Roman" pitchFamily="18" charset="0"/>
                <a:ea typeface="楷体_GB2312"/>
                <a:cs typeface="Times New Roman" pitchFamily="18" charset="0"/>
              </a:rPr>
              <a:t>)</a:t>
            </a:r>
            <a:r>
              <a:rPr lang="zh-CN" altLang="en-US" sz="3200" b="1" dirty="0">
                <a:solidFill>
                  <a:srgbClr val="000000"/>
                </a:solidFill>
                <a:effectLst>
                  <a:outerShdw blurRad="38100" dist="38100" dir="2700000" algn="tl">
                    <a:srgbClr val="C0C0C0"/>
                  </a:outerShdw>
                </a:effectLst>
                <a:latin typeface="楷体" pitchFamily="49" charset="-122"/>
                <a:ea typeface="楷体_GB2312"/>
                <a:cs typeface="楷体_GB2312"/>
              </a:rPr>
              <a:t>表示从城市</a:t>
            </a:r>
            <a:r>
              <a:rPr lang="en-US" altLang="zh-CN" sz="3200" b="1" dirty="0">
                <a:solidFill>
                  <a:srgbClr val="000000"/>
                </a:solidFill>
                <a:effectLst>
                  <a:outerShdw blurRad="38100" dist="38100" dir="2700000" algn="tl">
                    <a:srgbClr val="C0C0C0"/>
                  </a:outerShdw>
                </a:effectLst>
                <a:latin typeface="Times New Roman" pitchFamily="18" charset="0"/>
                <a:ea typeface="楷体_GB2312"/>
                <a:cs typeface="Times New Roman" pitchFamily="18" charset="0"/>
              </a:rPr>
              <a:t>1</a:t>
            </a:r>
            <a:r>
              <a:rPr lang="zh-CN" altLang="en-US" sz="3200" b="1" dirty="0">
                <a:solidFill>
                  <a:srgbClr val="000000"/>
                </a:solidFill>
                <a:effectLst>
                  <a:outerShdw blurRad="38100" dist="38100" dir="2700000" algn="tl">
                    <a:srgbClr val="C0C0C0"/>
                  </a:outerShdw>
                </a:effectLst>
                <a:latin typeface="楷体" pitchFamily="49" charset="-122"/>
                <a:ea typeface="楷体_GB2312"/>
                <a:cs typeface="楷体_GB2312"/>
              </a:rPr>
              <a:t>依次经过</a:t>
            </a:r>
            <a:r>
              <a:rPr lang="el-GR" altLang="zh-CN" sz="3200" b="1" dirty="0">
                <a:solidFill>
                  <a:srgbClr val="000000"/>
                </a:solidFill>
                <a:effectLst>
                  <a:outerShdw blurRad="38100" dist="38100" dir="2700000" algn="tl">
                    <a:srgbClr val="C0C0C0"/>
                  </a:outerShdw>
                </a:effectLst>
                <a:latin typeface="Times New Roman" pitchFamily="18" charset="0"/>
                <a:ea typeface="楷体" pitchFamily="49" charset="-122"/>
                <a:sym typeface="Symbol"/>
              </a:rPr>
              <a:t></a:t>
            </a:r>
            <a:r>
              <a:rPr lang="zh-CN" altLang="en-US" sz="3200" b="1" dirty="0">
                <a:solidFill>
                  <a:srgbClr val="000000"/>
                </a:solidFill>
                <a:effectLst>
                  <a:outerShdw blurRad="38100" dist="38100" dir="2700000" algn="tl">
                    <a:srgbClr val="C0C0C0"/>
                  </a:outerShdw>
                </a:effectLst>
                <a:latin typeface="楷体" pitchFamily="49" charset="-122"/>
                <a:ea typeface="楷体_GB2312"/>
                <a:cs typeface="楷体_GB2312"/>
              </a:rPr>
              <a:t>中的城市需要走的总距离。</a:t>
            </a:r>
          </a:p>
          <a:p>
            <a:pPr marL="342900" indent="-342900" defTabSz="914400">
              <a:lnSpc>
                <a:spcPct val="200000"/>
              </a:lnSpc>
              <a:buClr>
                <a:srgbClr val="FFFF00"/>
              </a:buClr>
              <a:buSzPct val="75000"/>
              <a:defRPr/>
            </a:pPr>
            <a:r>
              <a:rPr lang="en-US" altLang="zh-CN" sz="3200" b="1" dirty="0">
                <a:solidFill>
                  <a:srgbClr val="000000"/>
                </a:solidFill>
                <a:effectLst>
                  <a:outerShdw blurRad="38100" dist="38100" dir="2700000" algn="tl">
                    <a:srgbClr val="C0C0C0"/>
                  </a:outerShdw>
                </a:effectLst>
                <a:latin typeface="楷体" pitchFamily="49" charset="-122"/>
                <a:ea typeface="楷体_GB2312"/>
                <a:cs typeface="楷体_GB2312"/>
              </a:rPr>
              <a:t>		  </a:t>
            </a:r>
            <a:r>
              <a:rPr lang="zh-CN" altLang="en-US" sz="3200" b="1" dirty="0">
                <a:solidFill>
                  <a:srgbClr val="000000"/>
                </a:solidFill>
                <a:effectLst>
                  <a:outerShdw blurRad="38100" dist="38100" dir="2700000" algn="tl">
                    <a:srgbClr val="C0C0C0"/>
                  </a:outerShdw>
                </a:effectLst>
                <a:latin typeface="楷体" pitchFamily="49" charset="-122"/>
                <a:ea typeface="楷体_GB2312"/>
                <a:cs typeface="楷体_GB2312"/>
              </a:rPr>
              <a:t>则适应度函数可以表示为：</a:t>
            </a:r>
            <a:endParaRPr lang="en-US" altLang="zh-CN" sz="3200" b="1" dirty="0">
              <a:solidFill>
                <a:srgbClr val="000000"/>
              </a:solidFill>
              <a:effectLst>
                <a:outerShdw blurRad="38100" dist="38100" dir="2700000" algn="tl">
                  <a:srgbClr val="C0C0C0"/>
                </a:outerShdw>
              </a:effectLst>
              <a:latin typeface="楷体" pitchFamily="49" charset="-122"/>
              <a:ea typeface="楷体_GB2312"/>
              <a:cs typeface="楷体_GB2312"/>
            </a:endParaRPr>
          </a:p>
          <a:p>
            <a:pPr marL="342900" indent="-342900" algn="ctr" defTabSz="914400">
              <a:lnSpc>
                <a:spcPct val="200000"/>
              </a:lnSpc>
              <a:buClr>
                <a:srgbClr val="FFFF00"/>
              </a:buClr>
              <a:buSzPct val="75000"/>
              <a:defRPr/>
            </a:pPr>
            <a:r>
              <a:rPr lang="en-US" altLang="zh-CN" sz="3200" b="1" i="1" dirty="0">
                <a:solidFill>
                  <a:srgbClr val="000000"/>
                </a:solidFill>
                <a:effectLst>
                  <a:outerShdw blurRad="38100" dist="38100" dir="2700000" algn="tl">
                    <a:srgbClr val="C0C0C0"/>
                  </a:outerShdw>
                </a:effectLst>
                <a:latin typeface="Times New Roman" pitchFamily="18" charset="0"/>
                <a:ea typeface="楷体_GB2312"/>
                <a:cs typeface="Times New Roman" pitchFamily="18" charset="0"/>
              </a:rPr>
              <a:t>F</a:t>
            </a:r>
            <a:r>
              <a:rPr lang="en-US" altLang="zh-CN" sz="3200" b="1" dirty="0">
                <a:solidFill>
                  <a:srgbClr val="000000"/>
                </a:solidFill>
                <a:effectLst>
                  <a:outerShdw blurRad="38100" dist="38100" dir="2700000" algn="tl">
                    <a:srgbClr val="C0C0C0"/>
                  </a:outerShdw>
                </a:effectLst>
                <a:latin typeface="Times New Roman" pitchFamily="18" charset="0"/>
                <a:ea typeface="楷体_GB2312"/>
                <a:cs typeface="Times New Roman" pitchFamily="18" charset="0"/>
              </a:rPr>
              <a:t>(</a:t>
            </a:r>
            <a:r>
              <a:rPr lang="el-GR" altLang="zh-CN" sz="3200" b="1" dirty="0">
                <a:solidFill>
                  <a:srgbClr val="000000"/>
                </a:solidFill>
                <a:effectLst>
                  <a:outerShdw blurRad="38100" dist="38100" dir="2700000" algn="tl">
                    <a:srgbClr val="C0C0C0"/>
                  </a:outerShdw>
                </a:effectLst>
                <a:latin typeface="Times New Roman" pitchFamily="18" charset="0"/>
                <a:ea typeface="楷体" pitchFamily="49" charset="-122"/>
                <a:sym typeface="Symbol"/>
              </a:rPr>
              <a:t></a:t>
            </a:r>
            <a:r>
              <a:rPr lang="en-US" altLang="zh-CN" sz="3200" b="1" dirty="0">
                <a:solidFill>
                  <a:srgbClr val="000000"/>
                </a:solidFill>
                <a:effectLst>
                  <a:outerShdw blurRad="38100" dist="38100" dir="2700000" algn="tl">
                    <a:srgbClr val="C0C0C0"/>
                  </a:outerShdw>
                </a:effectLst>
                <a:latin typeface="Times New Roman" pitchFamily="18" charset="0"/>
                <a:ea typeface="楷体_GB2312"/>
                <a:cs typeface="Times New Roman" pitchFamily="18" charset="0"/>
              </a:rPr>
              <a:t>) = 1/ </a:t>
            </a:r>
            <a:r>
              <a:rPr lang="en-US" altLang="zh-CN" sz="3200" b="1" i="1" dirty="0">
                <a:solidFill>
                  <a:srgbClr val="000000"/>
                </a:solidFill>
                <a:effectLst>
                  <a:outerShdw blurRad="38100" dist="38100" dir="2700000" algn="tl">
                    <a:srgbClr val="C0C0C0"/>
                  </a:outerShdw>
                </a:effectLst>
                <a:latin typeface="Times New Roman" pitchFamily="18" charset="0"/>
                <a:ea typeface="楷体_GB2312"/>
                <a:cs typeface="Times New Roman" pitchFamily="18" charset="0"/>
              </a:rPr>
              <a:t>f</a:t>
            </a:r>
            <a:r>
              <a:rPr lang="en-US" altLang="zh-CN" sz="3200" b="1" dirty="0">
                <a:solidFill>
                  <a:srgbClr val="000000"/>
                </a:solidFill>
                <a:effectLst>
                  <a:outerShdw blurRad="38100" dist="38100" dir="2700000" algn="tl">
                    <a:srgbClr val="C0C0C0"/>
                  </a:outerShdw>
                </a:effectLst>
                <a:latin typeface="Times New Roman" pitchFamily="18" charset="0"/>
                <a:ea typeface="楷体_GB2312"/>
                <a:cs typeface="Times New Roman" pitchFamily="18" charset="0"/>
              </a:rPr>
              <a:t>(</a:t>
            </a:r>
            <a:r>
              <a:rPr lang="el-GR" altLang="zh-CN" sz="3200" b="1" dirty="0">
                <a:solidFill>
                  <a:srgbClr val="000000"/>
                </a:solidFill>
                <a:effectLst>
                  <a:outerShdw blurRad="38100" dist="38100" dir="2700000" algn="tl">
                    <a:srgbClr val="C0C0C0"/>
                  </a:outerShdw>
                </a:effectLst>
                <a:latin typeface="Times New Roman" pitchFamily="18" charset="0"/>
                <a:ea typeface="楷体" pitchFamily="49" charset="-122"/>
                <a:sym typeface="Symbol"/>
              </a:rPr>
              <a:t></a:t>
            </a:r>
            <a:r>
              <a:rPr lang="en-US" altLang="zh-CN" sz="3200" b="1" dirty="0">
                <a:solidFill>
                  <a:srgbClr val="000000"/>
                </a:solidFill>
                <a:effectLst>
                  <a:outerShdw blurRad="38100" dist="38100" dir="2700000" algn="tl">
                    <a:srgbClr val="C0C0C0"/>
                  </a:outerShdw>
                </a:effectLst>
                <a:latin typeface="Times New Roman" pitchFamily="18" charset="0"/>
                <a:ea typeface="楷体_GB2312"/>
                <a:cs typeface="Times New Roman" pitchFamily="18" charset="0"/>
              </a:rPr>
              <a:t>)</a:t>
            </a:r>
            <a:endParaRPr lang="zh-CN" altLang="en-US" sz="3200" b="1" dirty="0">
              <a:solidFill>
                <a:srgbClr val="000000"/>
              </a:solidFill>
              <a:effectLst>
                <a:outerShdw blurRad="38100" dist="38100" dir="2700000" algn="tl">
                  <a:srgbClr val="C0C0C0"/>
                </a:outerShdw>
              </a:effectLst>
              <a:latin typeface="Times New Roman" pitchFamily="18" charset="0"/>
              <a:ea typeface="楷体_GB2312"/>
              <a:cs typeface="Times New Roman" pitchFamily="18" charset="0"/>
            </a:endParaRPr>
          </a:p>
        </p:txBody>
      </p:sp>
    </p:spTree>
    <p:custDataLst>
      <p:tags r:id="rId1"/>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矩形 2"/>
          <p:cNvSpPr>
            <a:spLocks noChangeArrowheads="1"/>
          </p:cNvSpPr>
          <p:nvPr/>
        </p:nvSpPr>
        <p:spPr bwMode="auto">
          <a:xfrm>
            <a:off x="266700" y="384175"/>
            <a:ext cx="38052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交叉操作</a:t>
            </a:r>
          </a:p>
        </p:txBody>
      </p:sp>
      <p:sp>
        <p:nvSpPr>
          <p:cNvPr id="4" name="Rectangle 3"/>
          <p:cNvSpPr txBox="1">
            <a:spLocks noChangeArrowheads="1"/>
          </p:cNvSpPr>
          <p:nvPr/>
        </p:nvSpPr>
        <p:spPr bwMode="auto">
          <a:xfrm>
            <a:off x="1752600" y="1547813"/>
            <a:ext cx="4903788" cy="4565650"/>
          </a:xfrm>
          <a:prstGeom prst="rect">
            <a:avLst/>
          </a:prstGeom>
          <a:noFill/>
          <a:ln w="9525">
            <a:noFill/>
            <a:miter lim="800000"/>
            <a:headEnd/>
            <a:tailEnd/>
          </a:ln>
          <a:effectLst/>
        </p:spPr>
        <p:txBody>
          <a:bodyPr/>
          <a:lstStyle/>
          <a:p>
            <a:pPr marL="342900" indent="-342900" defTabSz="914400">
              <a:lnSpc>
                <a:spcPct val="150000"/>
              </a:lnSpc>
              <a:buClr>
                <a:srgbClr val="FFFF00"/>
              </a:buClr>
              <a:buSzPct val="75000"/>
              <a:buFont typeface="Wingdings" pitchFamily="2" charset="2"/>
              <a:buNone/>
              <a:defRPr/>
            </a:pPr>
            <a:r>
              <a:rPr kumimoji="1" lang="zh-CN" altLang="en-US" sz="3200" b="1" kern="0" dirty="0">
                <a:solidFill>
                  <a:srgbClr val="002060"/>
                </a:solidFill>
                <a:effectLst>
                  <a:outerShdw blurRad="38100" dist="38100" dir="2700000" algn="tl">
                    <a:srgbClr val="000000"/>
                  </a:outerShdw>
                </a:effectLst>
                <a:latin typeface="楷体" pitchFamily="49" charset="-122"/>
                <a:ea typeface="楷体_GB2312"/>
              </a:rPr>
              <a:t>交叉前：</a:t>
            </a:r>
          </a:p>
          <a:p>
            <a:pPr marL="342900" indent="-342900" defTabSz="914400">
              <a:lnSpc>
                <a:spcPct val="150000"/>
              </a:lnSpc>
              <a:buClr>
                <a:srgbClr val="FFFF00"/>
              </a:buClr>
              <a:buSzPct val="75000"/>
              <a:defRPr/>
            </a:pPr>
            <a:r>
              <a:rPr kumimoji="1" lang="en-US" altLang="zh-CN" sz="3200" b="1" kern="0" dirty="0">
                <a:solidFill>
                  <a:srgbClr val="FF0000"/>
                </a:solidFill>
                <a:effectLst>
                  <a:outerShdw blurRad="38100" dist="38100" dir="2700000" algn="tl">
                    <a:srgbClr val="000000"/>
                  </a:outerShdw>
                </a:effectLst>
                <a:latin typeface="Times New Roman"/>
                <a:ea typeface="楷体_GB2312"/>
              </a:rPr>
              <a:t>2, 8, 5, 3, </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a:t>
            </a:r>
            <a:r>
              <a:rPr kumimoji="1" lang="en-US" altLang="zh-CN" sz="3200" b="1" kern="0" dirty="0">
                <a:solidFill>
                  <a:srgbClr val="FF0000"/>
                </a:solidFill>
                <a:effectLst>
                  <a:outerShdw blurRad="38100" dist="38100" dir="2700000" algn="tl">
                    <a:srgbClr val="000000"/>
                  </a:outerShdw>
                </a:effectLst>
                <a:latin typeface="Times New Roman"/>
                <a:ea typeface="楷体_GB2312"/>
              </a:rPr>
              <a:t>4, 6, 7, 9, 10</a:t>
            </a:r>
          </a:p>
          <a:p>
            <a:pPr marL="342900" indent="-342900" defTabSz="914400">
              <a:lnSpc>
                <a:spcPct val="150000"/>
              </a:lnSpc>
              <a:buClr>
                <a:srgbClr val="FFFF00"/>
              </a:buClr>
              <a:buSzPct val="75000"/>
              <a:buFont typeface="Wingdings" pitchFamily="2" charset="2"/>
              <a:buNone/>
              <a:defRPr/>
            </a:pPr>
            <a:r>
              <a:rPr kumimoji="1" lang="en-US" altLang="zh-CN" sz="3200" b="1" kern="0" dirty="0">
                <a:solidFill>
                  <a:srgbClr val="00B050"/>
                </a:solidFill>
                <a:effectLst>
                  <a:outerShdw blurRad="38100" dist="38100" dir="2700000" algn="tl">
                    <a:srgbClr val="000000"/>
                  </a:outerShdw>
                </a:effectLst>
                <a:latin typeface="Times New Roman"/>
                <a:ea typeface="楷体_GB2312"/>
              </a:rPr>
              <a:t>4, 6, 7, 2, </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a:t>
            </a:r>
            <a:r>
              <a:rPr kumimoji="1" lang="en-US" altLang="zh-CN" sz="3200" b="1" kern="0" dirty="0">
                <a:solidFill>
                  <a:srgbClr val="00B050"/>
                </a:solidFill>
                <a:effectLst>
                  <a:outerShdw blurRad="38100" dist="38100" dir="2700000" algn="tl">
                    <a:srgbClr val="000000"/>
                  </a:outerShdw>
                </a:effectLst>
                <a:latin typeface="Times New Roman"/>
                <a:ea typeface="楷体_GB2312"/>
              </a:rPr>
              <a:t>8, 5, 3, 10, 9</a:t>
            </a:r>
          </a:p>
          <a:p>
            <a:pPr marL="342900" indent="-342900" defTabSz="914400">
              <a:lnSpc>
                <a:spcPct val="150000"/>
              </a:lnSpc>
              <a:buClr>
                <a:srgbClr val="FFFF00"/>
              </a:buClr>
              <a:buSzPct val="75000"/>
              <a:buFont typeface="Wingdings" pitchFamily="2" charset="2"/>
              <a:buNone/>
              <a:defRPr/>
            </a:pPr>
            <a:r>
              <a:rPr kumimoji="1" lang="zh-CN" altLang="en-US" sz="3200" b="1" kern="0" dirty="0">
                <a:solidFill>
                  <a:srgbClr val="002060"/>
                </a:solidFill>
                <a:effectLst>
                  <a:outerShdw blurRad="38100" dist="38100" dir="2700000" algn="tl">
                    <a:srgbClr val="000000"/>
                  </a:outerShdw>
                </a:effectLst>
                <a:latin typeface="楷体" pitchFamily="49" charset="-122"/>
                <a:ea typeface="楷体_GB2312"/>
              </a:rPr>
              <a:t>交叉后：</a:t>
            </a:r>
          </a:p>
          <a:p>
            <a:pPr marL="342900" indent="-342900" defTabSz="914400">
              <a:lnSpc>
                <a:spcPct val="150000"/>
              </a:lnSpc>
              <a:buClr>
                <a:srgbClr val="FFFF00"/>
              </a:buClr>
              <a:buSzPct val="75000"/>
              <a:defRPr/>
            </a:pPr>
            <a:r>
              <a:rPr kumimoji="1" lang="en-US" altLang="zh-CN" sz="3200" b="1" kern="0" dirty="0">
                <a:solidFill>
                  <a:srgbClr val="FF0000"/>
                </a:solidFill>
                <a:effectLst>
                  <a:outerShdw blurRad="38100" dist="38100" dir="2700000" algn="tl">
                    <a:srgbClr val="000000"/>
                  </a:outerShdw>
                </a:effectLst>
                <a:latin typeface="Times New Roman"/>
                <a:ea typeface="楷体_GB2312"/>
              </a:rPr>
              <a:t>2, 8, 5, 3, </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a:t>
            </a:r>
            <a:r>
              <a:rPr kumimoji="1" lang="en-US" altLang="zh-CN" sz="3200" b="1" kern="0" dirty="0">
                <a:solidFill>
                  <a:srgbClr val="00B050"/>
                </a:solidFill>
                <a:effectLst>
                  <a:outerShdw blurRad="38100" dist="38100" dir="2700000" algn="tl">
                    <a:srgbClr val="000000"/>
                  </a:outerShdw>
                </a:effectLst>
                <a:latin typeface="Times New Roman"/>
                <a:ea typeface="楷体_GB2312"/>
              </a:rPr>
              <a:t>8, 5, 3, 10, 9</a:t>
            </a:r>
          </a:p>
          <a:p>
            <a:pPr marL="342900" indent="-342900" defTabSz="914400">
              <a:lnSpc>
                <a:spcPct val="150000"/>
              </a:lnSpc>
              <a:buClr>
                <a:srgbClr val="FFFF00"/>
              </a:buClr>
              <a:buSzPct val="75000"/>
              <a:defRPr/>
            </a:pPr>
            <a:r>
              <a:rPr kumimoji="1" lang="en-US" altLang="zh-CN" sz="3200" b="1" kern="0" dirty="0">
                <a:solidFill>
                  <a:srgbClr val="00B050"/>
                </a:solidFill>
                <a:effectLst>
                  <a:outerShdw blurRad="38100" dist="38100" dir="2700000" algn="tl">
                    <a:srgbClr val="000000"/>
                  </a:outerShdw>
                </a:effectLst>
                <a:latin typeface="Times New Roman"/>
                <a:ea typeface="楷体_GB2312"/>
              </a:rPr>
              <a:t>4, 6, 7, 2, </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a:t>
            </a:r>
            <a:r>
              <a:rPr kumimoji="1" lang="en-US" altLang="zh-CN" sz="3200" b="1" kern="0" dirty="0">
                <a:solidFill>
                  <a:srgbClr val="FF0000"/>
                </a:solidFill>
                <a:effectLst>
                  <a:outerShdw blurRad="38100" dist="38100" dir="2700000" algn="tl">
                    <a:srgbClr val="000000"/>
                  </a:outerShdw>
                </a:effectLst>
                <a:latin typeface="Times New Roman"/>
                <a:ea typeface="楷体_GB2312"/>
              </a:rPr>
              <a:t>4, 6, 7, 9, 10</a:t>
            </a:r>
          </a:p>
        </p:txBody>
      </p:sp>
      <p:sp>
        <p:nvSpPr>
          <p:cNvPr id="50180" name="AutoShape 5"/>
          <p:cNvSpPr>
            <a:spLocks noChangeArrowheads="1"/>
          </p:cNvSpPr>
          <p:nvPr/>
        </p:nvSpPr>
        <p:spPr bwMode="auto">
          <a:xfrm>
            <a:off x="6296025" y="1427163"/>
            <a:ext cx="2232025" cy="647700"/>
          </a:xfrm>
          <a:prstGeom prst="wedgeRoundRectCallout">
            <a:avLst>
              <a:gd name="adj1" fmla="val -179218"/>
              <a:gd name="adj2" fmla="val 130028"/>
              <a:gd name="adj3" fmla="val 16667"/>
            </a:avLst>
          </a:prstGeom>
          <a:solidFill>
            <a:srgbClr val="00CCCC"/>
          </a:solidFill>
          <a:ln w="12700" cap="sq">
            <a:solidFill>
              <a:srgbClr val="FFFFFF"/>
            </a:solidFill>
            <a:miter lim="800000"/>
            <a:headEnd type="none" w="sm" len="sm"/>
            <a:tailEnd type="none" w="sm" len="sm"/>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r>
              <a:rPr kumimoji="1" lang="zh-CN" altLang="en-US" sz="3200" b="1">
                <a:solidFill>
                  <a:srgbClr val="FFFFFF"/>
                </a:solidFill>
                <a:latin typeface="Times New Roman" pitchFamily="18" charset="0"/>
                <a:ea typeface="楷体_GB2312"/>
                <a:cs typeface="楷体_GB2312"/>
              </a:rPr>
              <a:t>交叉点</a:t>
            </a:r>
          </a:p>
        </p:txBody>
      </p:sp>
    </p:spTree>
    <p:custDataLst>
      <p:tags r:id="rId1"/>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矩形 2"/>
          <p:cNvSpPr>
            <a:spLocks noChangeArrowheads="1"/>
          </p:cNvSpPr>
          <p:nvPr/>
        </p:nvSpPr>
        <p:spPr bwMode="auto">
          <a:xfrm>
            <a:off x="266700" y="384175"/>
            <a:ext cx="38052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修复操作</a:t>
            </a:r>
          </a:p>
        </p:txBody>
      </p:sp>
      <p:sp>
        <p:nvSpPr>
          <p:cNvPr id="4" name="Rectangle 3"/>
          <p:cNvSpPr txBox="1">
            <a:spLocks noChangeArrowheads="1"/>
          </p:cNvSpPr>
          <p:nvPr/>
        </p:nvSpPr>
        <p:spPr bwMode="auto">
          <a:xfrm>
            <a:off x="149225" y="1684338"/>
            <a:ext cx="9061450" cy="4565650"/>
          </a:xfrm>
          <a:prstGeom prst="rect">
            <a:avLst/>
          </a:prstGeom>
          <a:noFill/>
          <a:ln w="9525">
            <a:noFill/>
            <a:miter lim="800000"/>
            <a:headEnd/>
            <a:tailEnd/>
          </a:ln>
          <a:effectLst/>
        </p:spPr>
        <p:txBody>
          <a:bodyPr/>
          <a:lstStyle/>
          <a:p>
            <a:pPr marL="342900" indent="-342900" defTabSz="914400">
              <a:lnSpc>
                <a:spcPct val="150000"/>
              </a:lnSpc>
              <a:buClr>
                <a:srgbClr val="FFFF00"/>
              </a:buClr>
              <a:buSzPct val="75000"/>
              <a:defRPr/>
            </a:pPr>
            <a:r>
              <a:rPr kumimoji="1" lang="zh-CN" altLang="en-US" sz="2400" b="1" kern="0" dirty="0">
                <a:solidFill>
                  <a:schemeClr val="tx2">
                    <a:lumMod val="50000"/>
                  </a:schemeClr>
                </a:solidFill>
                <a:effectLst>
                  <a:outerShdw blurRad="38100" dist="38100" dir="2700000" algn="tl">
                    <a:srgbClr val="000000"/>
                  </a:outerShdw>
                </a:effectLst>
                <a:latin typeface="楷体" pitchFamily="49" charset="-122"/>
                <a:ea typeface="楷体_GB2312"/>
              </a:rPr>
              <a:t>待修复个体：</a:t>
            </a:r>
            <a:r>
              <a:rPr lang="el-GR" altLang="zh-CN" sz="2400" b="1" kern="0" dirty="0">
                <a:solidFill>
                  <a:schemeClr val="tx2">
                    <a:lumMod val="50000"/>
                  </a:schemeClr>
                </a:solidFill>
                <a:effectLst>
                  <a:outerShdw blurRad="38100" dist="38100" dir="2700000" algn="tl">
                    <a:srgbClr val="000000">
                      <a:alpha val="43137"/>
                    </a:srgbClr>
                  </a:outerShdw>
                </a:effectLst>
                <a:latin typeface="楷体" pitchFamily="49" charset="-122"/>
                <a:ea typeface="楷体_GB2312"/>
                <a:cs typeface="Times New Roman" pitchFamily="18" charset="0"/>
              </a:rPr>
              <a:t> </a:t>
            </a:r>
            <a:endParaRPr lang="en-US" altLang="zh-CN" sz="2400" b="1" kern="0" dirty="0">
              <a:solidFill>
                <a:schemeClr val="tx2">
                  <a:lumMod val="50000"/>
                </a:schemeClr>
              </a:solidFill>
              <a:effectLst>
                <a:outerShdw blurRad="38100" dist="38100" dir="2700000" algn="tl">
                  <a:srgbClr val="000000">
                    <a:alpha val="43137"/>
                  </a:srgbClr>
                </a:outerShdw>
              </a:effectLst>
              <a:latin typeface="楷体" pitchFamily="49" charset="-122"/>
              <a:ea typeface="楷体_GB2312"/>
              <a:cs typeface="Times New Roman" pitchFamily="18" charset="0"/>
            </a:endParaRPr>
          </a:p>
          <a:p>
            <a:pPr marL="342900" indent="-342900" algn="ctr" defTabSz="914400">
              <a:lnSpc>
                <a:spcPct val="150000"/>
              </a:lnSpc>
              <a:buClr>
                <a:srgbClr val="FFFF00"/>
              </a:buClr>
              <a:buSzPct val="75000"/>
              <a:defRPr/>
            </a:pPr>
            <a:r>
              <a:rPr lang="el-GR" altLang="zh-CN" sz="2400" b="1" kern="0" dirty="0">
                <a:solidFill>
                  <a:schemeClr val="tx2">
                    <a:lumMod val="50000"/>
                  </a:schemeClr>
                </a:solidFill>
                <a:effectLst>
                  <a:outerShdw blurRad="38100" dist="38100" dir="2700000" algn="tl">
                    <a:srgbClr val="000000">
                      <a:alpha val="43137"/>
                    </a:srgbClr>
                  </a:outerShdw>
                </a:effectLst>
                <a:latin typeface="Times New Roman" pitchFamily="18" charset="0"/>
                <a:ea typeface="楷体" pitchFamily="49" charset="-122"/>
                <a:cs typeface="Times New Roman" pitchFamily="18" charset="0"/>
              </a:rPr>
              <a:t>Π </a:t>
            </a:r>
            <a:r>
              <a:rPr lang="en-US" altLang="zh-CN" sz="2400" b="1" kern="0" dirty="0">
                <a:solidFill>
                  <a:schemeClr val="tx2">
                    <a:lumMod val="50000"/>
                  </a:schemeClr>
                </a:solidFill>
                <a:effectLst>
                  <a:outerShdw blurRad="38100" dist="38100" dir="2700000" algn="tl">
                    <a:srgbClr val="000000">
                      <a:alpha val="43137"/>
                    </a:srgbClr>
                  </a:outerShdw>
                </a:effectLst>
                <a:latin typeface="Times New Roman" pitchFamily="18" charset="0"/>
                <a:ea typeface="楷体" pitchFamily="49" charset="-122"/>
                <a:cs typeface="Times New Roman" pitchFamily="18" charset="0"/>
              </a:rPr>
              <a:t>= {</a:t>
            </a:r>
            <a:r>
              <a:rPr kumimoji="1" lang="en-US" altLang="zh-CN" sz="2400" b="1" kern="0" dirty="0">
                <a:solidFill>
                  <a:schemeClr val="tx2">
                    <a:lumMod val="50000"/>
                  </a:schemeClr>
                </a:solidFill>
                <a:effectLst>
                  <a:outerShdw blurRad="38100" dist="38100" dir="2700000" algn="tl">
                    <a:srgbClr val="000000"/>
                  </a:outerShdw>
                </a:effectLst>
                <a:latin typeface="Times New Roman"/>
                <a:ea typeface="楷体_GB2312"/>
              </a:rPr>
              <a:t>2, 8, 5, 3, </a:t>
            </a:r>
            <a:r>
              <a:rPr kumimoji="1" lang="en-US" altLang="zh-CN" sz="2400" b="1" kern="0" dirty="0">
                <a:solidFill>
                  <a:srgbClr val="FF0000"/>
                </a:solidFill>
                <a:effectLst>
                  <a:outerShdw blurRad="38100" dist="38100" dir="2700000" algn="tl">
                    <a:srgbClr val="000000"/>
                  </a:outerShdw>
                </a:effectLst>
                <a:latin typeface="Times New Roman"/>
                <a:ea typeface="楷体_GB2312"/>
              </a:rPr>
              <a:t>8, 5, 3</a:t>
            </a:r>
            <a:r>
              <a:rPr kumimoji="1" lang="en-US" altLang="zh-CN" sz="2400" b="1" kern="0" dirty="0">
                <a:solidFill>
                  <a:schemeClr val="tx2">
                    <a:lumMod val="50000"/>
                  </a:schemeClr>
                </a:solidFill>
                <a:effectLst>
                  <a:outerShdw blurRad="38100" dist="38100" dir="2700000" algn="tl">
                    <a:srgbClr val="000000"/>
                  </a:outerShdw>
                </a:effectLst>
                <a:latin typeface="Times New Roman"/>
                <a:ea typeface="楷体_GB2312"/>
              </a:rPr>
              <a:t>, 10, 9</a:t>
            </a:r>
            <a:r>
              <a:rPr lang="en-US" altLang="zh-CN" sz="2400" b="1" kern="0" dirty="0">
                <a:solidFill>
                  <a:schemeClr val="tx2">
                    <a:lumMod val="50000"/>
                  </a:schemeClr>
                </a:solidFill>
                <a:effectLst>
                  <a:outerShdw blurRad="38100" dist="38100" dir="2700000" algn="tl">
                    <a:srgbClr val="000000">
                      <a:alpha val="43137"/>
                    </a:srgbClr>
                  </a:outerShdw>
                </a:effectLst>
                <a:latin typeface="Times New Roman" pitchFamily="18" charset="0"/>
                <a:ea typeface="楷体" pitchFamily="49" charset="-122"/>
                <a:cs typeface="Times New Roman" pitchFamily="18" charset="0"/>
              </a:rPr>
              <a:t>}</a:t>
            </a:r>
            <a:endParaRPr kumimoji="1" lang="zh-CN" altLang="en-US" sz="2400" b="1" kern="0" dirty="0">
              <a:solidFill>
                <a:schemeClr val="tx2">
                  <a:lumMod val="50000"/>
                </a:schemeClr>
              </a:solidFill>
              <a:effectLst>
                <a:outerShdw blurRad="38100" dist="38100" dir="2700000" algn="tl">
                  <a:srgbClr val="000000"/>
                </a:outerShdw>
              </a:effectLst>
              <a:latin typeface="Times New Roman"/>
              <a:ea typeface="楷体_GB2312"/>
            </a:endParaRPr>
          </a:p>
          <a:p>
            <a:pPr defTabSz="914400">
              <a:lnSpc>
                <a:spcPct val="150000"/>
              </a:lnSpc>
              <a:spcBef>
                <a:spcPts val="1200"/>
              </a:spcBef>
              <a:buClr>
                <a:srgbClr val="FFFF00"/>
              </a:buClr>
              <a:buSzPct val="75000"/>
              <a:defRPr/>
            </a:pPr>
            <a:r>
              <a:rPr kumimoji="1" lang="zh-CN" altLang="en-US" sz="2400" b="1" kern="0" dirty="0">
                <a:solidFill>
                  <a:schemeClr val="tx2">
                    <a:lumMod val="50000"/>
                  </a:schemeClr>
                </a:solidFill>
                <a:effectLst>
                  <a:outerShdw blurRad="38100" dist="38100" dir="2700000" algn="tl">
                    <a:srgbClr val="000000"/>
                  </a:outerShdw>
                </a:effectLst>
                <a:latin typeface="楷体" pitchFamily="49" charset="-122"/>
                <a:ea typeface="楷体_GB2312"/>
              </a:rPr>
              <a:t>扫描</a:t>
            </a:r>
            <a:r>
              <a:rPr lang="el-GR" altLang="zh-CN" sz="2400" b="1" kern="0" dirty="0">
                <a:solidFill>
                  <a:schemeClr val="tx2">
                    <a:lumMod val="50000"/>
                  </a:schemeClr>
                </a:solidFill>
                <a:effectLst>
                  <a:outerShdw blurRad="38100" dist="38100" dir="2700000" algn="tl">
                    <a:srgbClr val="000000">
                      <a:alpha val="43137"/>
                    </a:srgbClr>
                  </a:outerShdw>
                </a:effectLst>
                <a:latin typeface="Times New Roman" pitchFamily="18" charset="0"/>
                <a:ea typeface="楷体" pitchFamily="49" charset="-122"/>
                <a:cs typeface="Times New Roman" pitchFamily="18" charset="0"/>
              </a:rPr>
              <a:t>Π</a:t>
            </a:r>
            <a:r>
              <a:rPr lang="el-GR" altLang="zh-CN" sz="2400" b="1" kern="0" dirty="0">
                <a:solidFill>
                  <a:schemeClr val="tx2">
                    <a:lumMod val="50000"/>
                  </a:schemeClr>
                </a:solidFill>
                <a:effectLst>
                  <a:outerShdw blurRad="38100" dist="38100" dir="2700000" algn="tl">
                    <a:srgbClr val="000000">
                      <a:alpha val="43137"/>
                    </a:srgbClr>
                  </a:outerShdw>
                </a:effectLst>
                <a:latin typeface="楷体" pitchFamily="49" charset="-122"/>
                <a:ea typeface="楷体" pitchFamily="49" charset="-122"/>
                <a:cs typeface="Times New Roman" pitchFamily="18" charset="0"/>
              </a:rPr>
              <a:t> </a:t>
            </a:r>
            <a:r>
              <a:rPr kumimoji="1" lang="zh-CN" altLang="en-US" sz="2400" b="1" kern="0" dirty="0">
                <a:solidFill>
                  <a:schemeClr val="tx2">
                    <a:lumMod val="50000"/>
                  </a:schemeClr>
                </a:solidFill>
                <a:effectLst>
                  <a:outerShdw blurRad="38100" dist="38100" dir="2700000" algn="tl">
                    <a:srgbClr val="000000"/>
                  </a:outerShdw>
                </a:effectLst>
                <a:latin typeface="楷体" pitchFamily="49" charset="-122"/>
                <a:ea typeface="楷体_GB2312"/>
              </a:rPr>
              <a:t>，统计基因出现的次数</a:t>
            </a:r>
            <a:r>
              <a:rPr kumimoji="1" lang="en-US" altLang="zh-CN" sz="2400" b="1" kern="0" dirty="0">
                <a:solidFill>
                  <a:schemeClr val="tx2">
                    <a:lumMod val="50000"/>
                  </a:schemeClr>
                </a:solidFill>
                <a:effectLst>
                  <a:outerShdw blurRad="38100" dist="38100" dir="2700000" algn="tl">
                    <a:srgbClr val="000000"/>
                  </a:outerShdw>
                </a:effectLst>
                <a:latin typeface="楷体" pitchFamily="49" charset="-122"/>
                <a:ea typeface="楷体_GB2312"/>
              </a:rPr>
              <a:t>, </a:t>
            </a:r>
            <a:r>
              <a:rPr kumimoji="1" lang="zh-CN" altLang="en-US" sz="2400" b="1" kern="0" dirty="0">
                <a:solidFill>
                  <a:schemeClr val="tx2">
                    <a:lumMod val="50000"/>
                  </a:schemeClr>
                </a:solidFill>
                <a:effectLst>
                  <a:outerShdw blurRad="38100" dist="38100" dir="2700000" algn="tl">
                    <a:srgbClr val="000000"/>
                  </a:outerShdw>
                </a:effectLst>
                <a:latin typeface="楷体" pitchFamily="49" charset="-122"/>
                <a:ea typeface="楷体_GB2312"/>
              </a:rPr>
              <a:t>将非第一次出现的基因替换为</a:t>
            </a:r>
            <a:r>
              <a:rPr kumimoji="1" lang="en-US" altLang="zh-CN" sz="2400" b="1" kern="0" dirty="0">
                <a:solidFill>
                  <a:schemeClr val="tx2">
                    <a:lumMod val="50000"/>
                  </a:schemeClr>
                </a:solidFill>
                <a:effectLst>
                  <a:outerShdw blurRad="38100" dist="38100" dir="2700000" algn="tl">
                    <a:srgbClr val="000000"/>
                  </a:outerShdw>
                </a:effectLst>
                <a:latin typeface="Times New Roman" pitchFamily="18" charset="0"/>
                <a:ea typeface="楷体" pitchFamily="49" charset="-122"/>
                <a:cs typeface="Times New Roman" pitchFamily="18" charset="0"/>
              </a:rPr>
              <a:t>0</a:t>
            </a:r>
            <a:r>
              <a:rPr kumimoji="1" lang="zh-CN" altLang="en-US" sz="2400" b="1" kern="0" dirty="0">
                <a:solidFill>
                  <a:schemeClr val="tx2">
                    <a:lumMod val="50000"/>
                  </a:schemeClr>
                </a:solidFill>
                <a:effectLst>
                  <a:outerShdw blurRad="38100" dist="38100" dir="2700000" algn="tl">
                    <a:srgbClr val="000000"/>
                  </a:outerShdw>
                </a:effectLst>
                <a:latin typeface="楷体" pitchFamily="49" charset="-122"/>
                <a:ea typeface="楷体_GB2312"/>
              </a:rPr>
              <a:t>：</a:t>
            </a:r>
            <a:endParaRPr kumimoji="1" lang="en-US" altLang="zh-CN" sz="2400" b="1" kern="0" dirty="0">
              <a:solidFill>
                <a:schemeClr val="tx2">
                  <a:lumMod val="50000"/>
                </a:schemeClr>
              </a:solidFill>
              <a:effectLst>
                <a:outerShdw blurRad="38100" dist="38100" dir="2700000" algn="tl">
                  <a:srgbClr val="000000"/>
                </a:outerShdw>
              </a:effectLst>
              <a:latin typeface="楷体" pitchFamily="49" charset="-122"/>
              <a:ea typeface="楷体_GB2312"/>
            </a:endParaRPr>
          </a:p>
          <a:p>
            <a:pPr marL="342900" indent="-342900" algn="ctr" defTabSz="914400">
              <a:lnSpc>
                <a:spcPct val="150000"/>
              </a:lnSpc>
              <a:buClr>
                <a:srgbClr val="FFFF00"/>
              </a:buClr>
              <a:buSzPct val="75000"/>
              <a:defRPr/>
            </a:pPr>
            <a:r>
              <a:rPr lang="el-GR" altLang="zh-CN" sz="2400" b="1" kern="0" dirty="0">
                <a:solidFill>
                  <a:schemeClr val="tx2">
                    <a:lumMod val="50000"/>
                  </a:schemeClr>
                </a:solidFill>
                <a:effectLst>
                  <a:outerShdw blurRad="38100" dist="38100" dir="2700000" algn="tl">
                    <a:srgbClr val="000000">
                      <a:alpha val="43137"/>
                    </a:srgbClr>
                  </a:outerShdw>
                </a:effectLst>
                <a:latin typeface="Times New Roman" pitchFamily="18" charset="0"/>
                <a:ea typeface="楷体" pitchFamily="49" charset="-122"/>
                <a:cs typeface="Times New Roman" pitchFamily="18" charset="0"/>
              </a:rPr>
              <a:t>Π</a:t>
            </a:r>
            <a:r>
              <a:rPr lang="en-US" altLang="zh-CN" sz="2400" b="1" kern="0" baseline="-25000" dirty="0">
                <a:solidFill>
                  <a:schemeClr val="tx2">
                    <a:lumMod val="50000"/>
                  </a:schemeClr>
                </a:solidFill>
                <a:effectLst>
                  <a:outerShdw blurRad="38100" dist="38100" dir="2700000" algn="tl">
                    <a:srgbClr val="000000">
                      <a:alpha val="43137"/>
                    </a:srgbClr>
                  </a:outerShdw>
                </a:effectLst>
                <a:latin typeface="Times New Roman" pitchFamily="18" charset="0"/>
                <a:ea typeface="楷体" pitchFamily="49" charset="-122"/>
                <a:cs typeface="Times New Roman" pitchFamily="18" charset="0"/>
              </a:rPr>
              <a:t>1</a:t>
            </a:r>
            <a:r>
              <a:rPr lang="el-GR" altLang="zh-CN" sz="2400" b="1" kern="0" dirty="0">
                <a:solidFill>
                  <a:schemeClr val="tx2">
                    <a:lumMod val="50000"/>
                  </a:schemeClr>
                </a:solidFill>
                <a:effectLst>
                  <a:outerShdw blurRad="38100" dist="38100" dir="2700000" algn="tl">
                    <a:srgbClr val="000000">
                      <a:alpha val="43137"/>
                    </a:srgbClr>
                  </a:outerShdw>
                </a:effectLst>
                <a:latin typeface="Times New Roman" pitchFamily="18" charset="0"/>
                <a:ea typeface="楷体" pitchFamily="49" charset="-122"/>
                <a:cs typeface="Times New Roman" pitchFamily="18" charset="0"/>
              </a:rPr>
              <a:t> </a:t>
            </a:r>
            <a:r>
              <a:rPr lang="en-US" altLang="zh-CN" sz="2400" b="1" kern="0" dirty="0">
                <a:solidFill>
                  <a:schemeClr val="tx2">
                    <a:lumMod val="50000"/>
                  </a:schemeClr>
                </a:solidFill>
                <a:effectLst>
                  <a:outerShdw blurRad="38100" dist="38100" dir="2700000" algn="tl">
                    <a:srgbClr val="000000">
                      <a:alpha val="43137"/>
                    </a:srgbClr>
                  </a:outerShdw>
                </a:effectLst>
                <a:latin typeface="Times New Roman" pitchFamily="18" charset="0"/>
                <a:ea typeface="楷体" pitchFamily="49" charset="-122"/>
                <a:cs typeface="Times New Roman" pitchFamily="18" charset="0"/>
              </a:rPr>
              <a:t>= {</a:t>
            </a:r>
            <a:r>
              <a:rPr kumimoji="1" lang="en-US" altLang="zh-CN" sz="2400" b="1" kern="0" dirty="0">
                <a:solidFill>
                  <a:schemeClr val="tx2">
                    <a:lumMod val="50000"/>
                  </a:schemeClr>
                </a:solidFill>
                <a:effectLst>
                  <a:outerShdw blurRad="38100" dist="38100" dir="2700000" algn="tl">
                    <a:srgbClr val="000000"/>
                  </a:outerShdw>
                </a:effectLst>
                <a:latin typeface="Times New Roman"/>
                <a:ea typeface="楷体_GB2312"/>
              </a:rPr>
              <a:t>2, 8, 5, 3, </a:t>
            </a:r>
            <a:r>
              <a:rPr kumimoji="1" lang="en-US" altLang="zh-CN" sz="2400" b="1" kern="0" dirty="0">
                <a:solidFill>
                  <a:srgbClr val="FF0000"/>
                </a:solidFill>
                <a:effectLst>
                  <a:outerShdw blurRad="38100" dist="38100" dir="2700000" algn="tl">
                    <a:srgbClr val="000000"/>
                  </a:outerShdw>
                </a:effectLst>
                <a:latin typeface="Times New Roman"/>
                <a:ea typeface="楷体_GB2312"/>
              </a:rPr>
              <a:t>0, 0, 0</a:t>
            </a:r>
            <a:r>
              <a:rPr kumimoji="1" lang="en-US" altLang="zh-CN" sz="2400" b="1" kern="0" dirty="0">
                <a:solidFill>
                  <a:schemeClr val="tx2">
                    <a:lumMod val="50000"/>
                  </a:schemeClr>
                </a:solidFill>
                <a:effectLst>
                  <a:outerShdw blurRad="38100" dist="38100" dir="2700000" algn="tl">
                    <a:srgbClr val="000000"/>
                  </a:outerShdw>
                </a:effectLst>
                <a:latin typeface="Times New Roman"/>
                <a:ea typeface="楷体_GB2312"/>
              </a:rPr>
              <a:t>, 10, 9</a:t>
            </a:r>
            <a:r>
              <a:rPr lang="en-US" altLang="zh-CN" sz="2400" b="1" kern="0" dirty="0">
                <a:solidFill>
                  <a:schemeClr val="tx2">
                    <a:lumMod val="50000"/>
                  </a:schemeClr>
                </a:solidFill>
                <a:effectLst>
                  <a:outerShdw blurRad="38100" dist="38100" dir="2700000" algn="tl">
                    <a:srgbClr val="000000">
                      <a:alpha val="43137"/>
                    </a:srgbClr>
                  </a:outerShdw>
                </a:effectLst>
                <a:latin typeface="Times New Roman" pitchFamily="18" charset="0"/>
                <a:ea typeface="楷体" pitchFamily="49" charset="-122"/>
                <a:cs typeface="Times New Roman" pitchFamily="18" charset="0"/>
              </a:rPr>
              <a:t>}</a:t>
            </a:r>
            <a:r>
              <a:rPr kumimoji="1" lang="zh-CN" altLang="en-US" sz="2400" b="1" kern="0" dirty="0">
                <a:solidFill>
                  <a:schemeClr val="tx2">
                    <a:lumMod val="50000"/>
                  </a:schemeClr>
                </a:solidFill>
                <a:effectLst>
                  <a:outerShdw blurRad="38100" dist="38100" dir="2700000" algn="tl">
                    <a:srgbClr val="000000"/>
                  </a:outerShdw>
                </a:effectLst>
                <a:latin typeface="Times New Roman"/>
                <a:ea typeface="楷体_GB2312"/>
              </a:rPr>
              <a:t>，</a:t>
            </a:r>
            <a:r>
              <a:rPr kumimoji="1" lang="en-US" altLang="zh-CN" sz="2400" b="1" kern="0" dirty="0">
                <a:solidFill>
                  <a:schemeClr val="tx2">
                    <a:lumMod val="50000"/>
                  </a:schemeClr>
                </a:solidFill>
                <a:effectLst>
                  <a:outerShdw blurRad="38100" dist="38100" dir="2700000" algn="tl">
                    <a:srgbClr val="000000"/>
                  </a:outerShdw>
                </a:effectLst>
                <a:latin typeface="Times New Roman"/>
                <a:ea typeface="楷体_GB2312"/>
              </a:rPr>
              <a:t>Count = {1, 2, </a:t>
            </a:r>
            <a:r>
              <a:rPr kumimoji="1" lang="en-US" altLang="zh-CN" sz="2400" b="1" kern="0" dirty="0">
                <a:solidFill>
                  <a:srgbClr val="FF0000"/>
                </a:solidFill>
                <a:effectLst>
                  <a:outerShdw blurRad="38100" dist="38100" dir="2700000" algn="tl">
                    <a:srgbClr val="000000"/>
                  </a:outerShdw>
                </a:effectLst>
                <a:latin typeface="Times New Roman"/>
                <a:ea typeface="楷体_GB2312"/>
              </a:rPr>
              <a:t>0</a:t>
            </a:r>
            <a:r>
              <a:rPr kumimoji="1" lang="en-US" altLang="zh-CN" sz="2400" b="1" kern="0" dirty="0">
                <a:solidFill>
                  <a:schemeClr val="tx2">
                    <a:lumMod val="50000"/>
                  </a:schemeClr>
                </a:solidFill>
                <a:effectLst>
                  <a:outerShdw blurRad="38100" dist="38100" dir="2700000" algn="tl">
                    <a:srgbClr val="000000"/>
                  </a:outerShdw>
                </a:effectLst>
                <a:latin typeface="Times New Roman"/>
                <a:ea typeface="楷体_GB2312"/>
              </a:rPr>
              <a:t>, 2, </a:t>
            </a:r>
            <a:r>
              <a:rPr kumimoji="1" lang="en-US" altLang="zh-CN" sz="2400" b="1" kern="0" dirty="0">
                <a:solidFill>
                  <a:srgbClr val="FF0000"/>
                </a:solidFill>
                <a:effectLst>
                  <a:outerShdw blurRad="38100" dist="38100" dir="2700000" algn="tl">
                    <a:srgbClr val="000000"/>
                  </a:outerShdw>
                </a:effectLst>
                <a:latin typeface="Times New Roman"/>
                <a:ea typeface="楷体_GB2312"/>
              </a:rPr>
              <a:t>0</a:t>
            </a:r>
            <a:r>
              <a:rPr kumimoji="1" lang="en-US" altLang="zh-CN" sz="2400" b="1" kern="0" dirty="0">
                <a:solidFill>
                  <a:schemeClr val="tx2">
                    <a:lumMod val="50000"/>
                  </a:schemeClr>
                </a:solidFill>
                <a:effectLst>
                  <a:outerShdw blurRad="38100" dist="38100" dir="2700000" algn="tl">
                    <a:srgbClr val="000000"/>
                  </a:outerShdw>
                </a:effectLst>
                <a:latin typeface="Times New Roman"/>
                <a:ea typeface="楷体_GB2312"/>
              </a:rPr>
              <a:t>, </a:t>
            </a:r>
            <a:r>
              <a:rPr kumimoji="1" lang="en-US" altLang="zh-CN" sz="2400" b="1" kern="0" dirty="0">
                <a:solidFill>
                  <a:srgbClr val="FF0000"/>
                </a:solidFill>
                <a:effectLst>
                  <a:outerShdw blurRad="38100" dist="38100" dir="2700000" algn="tl">
                    <a:srgbClr val="000000"/>
                  </a:outerShdw>
                </a:effectLst>
                <a:latin typeface="Times New Roman"/>
                <a:ea typeface="楷体_GB2312"/>
              </a:rPr>
              <a:t>0</a:t>
            </a:r>
            <a:r>
              <a:rPr kumimoji="1" lang="en-US" altLang="zh-CN" sz="2400" b="1" kern="0" dirty="0">
                <a:solidFill>
                  <a:schemeClr val="tx2">
                    <a:lumMod val="50000"/>
                  </a:schemeClr>
                </a:solidFill>
                <a:effectLst>
                  <a:outerShdw blurRad="38100" dist="38100" dir="2700000" algn="tl">
                    <a:srgbClr val="000000"/>
                  </a:outerShdw>
                </a:effectLst>
                <a:latin typeface="Times New Roman"/>
                <a:ea typeface="楷体_GB2312"/>
              </a:rPr>
              <a:t>, 2, 1, 1}</a:t>
            </a:r>
          </a:p>
          <a:p>
            <a:pPr marL="342900" indent="-342900" defTabSz="914400">
              <a:lnSpc>
                <a:spcPct val="150000"/>
              </a:lnSpc>
              <a:spcBef>
                <a:spcPts val="1200"/>
              </a:spcBef>
              <a:buClr>
                <a:srgbClr val="FFFF00"/>
              </a:buClr>
              <a:buSzPct val="75000"/>
              <a:defRPr/>
            </a:pPr>
            <a:r>
              <a:rPr kumimoji="1" lang="zh-CN" altLang="en-US" sz="2400" b="1" kern="0" dirty="0">
                <a:solidFill>
                  <a:schemeClr val="tx2">
                    <a:lumMod val="50000"/>
                  </a:schemeClr>
                </a:solidFill>
                <a:effectLst>
                  <a:outerShdw blurRad="38100" dist="38100" dir="2700000" algn="tl">
                    <a:srgbClr val="000000"/>
                  </a:outerShdw>
                </a:effectLst>
                <a:latin typeface="楷体" pitchFamily="49" charset="-122"/>
                <a:ea typeface="楷体_GB2312"/>
              </a:rPr>
              <a:t>将</a:t>
            </a:r>
            <a:r>
              <a:rPr kumimoji="1" lang="en-US" altLang="zh-CN" sz="2400" b="1" kern="0" dirty="0">
                <a:solidFill>
                  <a:schemeClr val="tx2">
                    <a:lumMod val="50000"/>
                  </a:schemeClr>
                </a:solidFill>
                <a:effectLst>
                  <a:outerShdw blurRad="38100" dist="38100" dir="2700000" algn="tl">
                    <a:srgbClr val="000000"/>
                  </a:outerShdw>
                </a:effectLst>
                <a:latin typeface="Times New Roman" pitchFamily="18" charset="0"/>
                <a:ea typeface="楷体" pitchFamily="49" charset="-122"/>
                <a:cs typeface="Times New Roman" pitchFamily="18" charset="0"/>
              </a:rPr>
              <a:t>Count</a:t>
            </a:r>
            <a:r>
              <a:rPr kumimoji="1" lang="zh-CN" altLang="en-US" sz="2400" b="1" kern="0" dirty="0">
                <a:solidFill>
                  <a:schemeClr val="tx2">
                    <a:lumMod val="50000"/>
                  </a:schemeClr>
                </a:solidFill>
                <a:effectLst>
                  <a:outerShdw blurRad="38100" dist="38100" dir="2700000" algn="tl">
                    <a:srgbClr val="000000"/>
                  </a:outerShdw>
                </a:effectLst>
                <a:latin typeface="楷体" pitchFamily="49" charset="-122"/>
                <a:ea typeface="楷体_GB2312"/>
              </a:rPr>
              <a:t>为</a:t>
            </a:r>
            <a:r>
              <a:rPr kumimoji="1" lang="en-US" altLang="zh-CN" sz="2400" b="1" kern="0" dirty="0">
                <a:solidFill>
                  <a:schemeClr val="tx2">
                    <a:lumMod val="50000"/>
                  </a:schemeClr>
                </a:solidFill>
                <a:effectLst>
                  <a:outerShdw blurRad="38100" dist="38100" dir="2700000" algn="tl">
                    <a:srgbClr val="000000"/>
                  </a:outerShdw>
                </a:effectLst>
                <a:latin typeface="Times New Roman" pitchFamily="18" charset="0"/>
                <a:ea typeface="楷体" pitchFamily="49" charset="-122"/>
                <a:cs typeface="Times New Roman" pitchFamily="18" charset="0"/>
              </a:rPr>
              <a:t>0</a:t>
            </a:r>
            <a:r>
              <a:rPr kumimoji="1" lang="zh-CN" altLang="en-US" sz="2400" b="1" kern="0" dirty="0">
                <a:solidFill>
                  <a:schemeClr val="tx2">
                    <a:lumMod val="50000"/>
                  </a:schemeClr>
                </a:solidFill>
                <a:effectLst>
                  <a:outerShdw blurRad="38100" dist="38100" dir="2700000" algn="tl">
                    <a:srgbClr val="000000"/>
                  </a:outerShdw>
                </a:effectLst>
                <a:latin typeface="楷体" pitchFamily="49" charset="-122"/>
                <a:ea typeface="楷体_GB2312"/>
              </a:rPr>
              <a:t>的基因取出来打乱顺序后，依次替换</a:t>
            </a:r>
            <a:r>
              <a:rPr lang="el-GR" altLang="zh-CN" sz="2400" b="1" kern="0" dirty="0">
                <a:solidFill>
                  <a:schemeClr val="tx2">
                    <a:lumMod val="50000"/>
                  </a:schemeClr>
                </a:solidFill>
                <a:effectLst>
                  <a:outerShdw blurRad="38100" dist="38100" dir="2700000" algn="tl">
                    <a:srgbClr val="000000">
                      <a:alpha val="43137"/>
                    </a:srgbClr>
                  </a:outerShdw>
                </a:effectLst>
                <a:latin typeface="Times New Roman" pitchFamily="18" charset="0"/>
                <a:ea typeface="楷体" pitchFamily="49" charset="-122"/>
                <a:cs typeface="Times New Roman" pitchFamily="18" charset="0"/>
              </a:rPr>
              <a:t>Π</a:t>
            </a:r>
            <a:r>
              <a:rPr lang="en-US" altLang="zh-CN" sz="2400" b="1" kern="0" baseline="-25000" dirty="0">
                <a:solidFill>
                  <a:schemeClr val="tx2">
                    <a:lumMod val="50000"/>
                  </a:schemeClr>
                </a:solidFill>
                <a:effectLst>
                  <a:outerShdw blurRad="38100" dist="38100" dir="2700000" algn="tl">
                    <a:srgbClr val="000000">
                      <a:alpha val="43137"/>
                    </a:srgbClr>
                  </a:outerShdw>
                </a:effectLst>
                <a:latin typeface="Times New Roman" pitchFamily="18" charset="0"/>
                <a:ea typeface="楷体" pitchFamily="49" charset="-122"/>
                <a:cs typeface="Times New Roman" pitchFamily="18" charset="0"/>
              </a:rPr>
              <a:t>1</a:t>
            </a:r>
            <a:r>
              <a:rPr kumimoji="1" lang="zh-CN" altLang="en-US" sz="2400" b="1" kern="0" dirty="0">
                <a:solidFill>
                  <a:schemeClr val="tx2">
                    <a:lumMod val="50000"/>
                  </a:schemeClr>
                </a:solidFill>
                <a:effectLst>
                  <a:outerShdw blurRad="38100" dist="38100" dir="2700000" algn="tl">
                    <a:srgbClr val="000000"/>
                  </a:outerShdw>
                </a:effectLst>
                <a:latin typeface="楷体" pitchFamily="49" charset="-122"/>
                <a:ea typeface="楷体_GB2312"/>
              </a:rPr>
              <a:t>中为</a:t>
            </a:r>
            <a:r>
              <a:rPr kumimoji="1" lang="en-US" altLang="zh-CN" sz="2400" b="1" kern="0" dirty="0">
                <a:solidFill>
                  <a:schemeClr val="tx2">
                    <a:lumMod val="50000"/>
                  </a:schemeClr>
                </a:solidFill>
                <a:effectLst>
                  <a:outerShdw blurRad="38100" dist="38100" dir="2700000" algn="tl">
                    <a:srgbClr val="000000"/>
                  </a:outerShdw>
                </a:effectLst>
                <a:latin typeface="Times New Roman" pitchFamily="18" charset="0"/>
                <a:ea typeface="楷体" pitchFamily="49" charset="-122"/>
                <a:cs typeface="Times New Roman" pitchFamily="18" charset="0"/>
              </a:rPr>
              <a:t>0</a:t>
            </a:r>
            <a:r>
              <a:rPr kumimoji="1" lang="zh-CN" altLang="en-US" sz="2400" b="1" kern="0" dirty="0">
                <a:solidFill>
                  <a:schemeClr val="tx2">
                    <a:lumMod val="50000"/>
                  </a:schemeClr>
                </a:solidFill>
                <a:effectLst>
                  <a:outerShdw blurRad="38100" dist="38100" dir="2700000" algn="tl">
                    <a:srgbClr val="000000"/>
                  </a:outerShdw>
                </a:effectLst>
                <a:latin typeface="楷体" pitchFamily="49" charset="-122"/>
                <a:ea typeface="楷体_GB2312"/>
              </a:rPr>
              <a:t>的基因，</a:t>
            </a:r>
            <a:endParaRPr kumimoji="1" lang="en-US" altLang="zh-CN" sz="2400" b="1" kern="0" dirty="0">
              <a:solidFill>
                <a:schemeClr val="tx2">
                  <a:lumMod val="50000"/>
                </a:schemeClr>
              </a:solidFill>
              <a:effectLst>
                <a:outerShdw blurRad="38100" dist="38100" dir="2700000" algn="tl">
                  <a:srgbClr val="000000"/>
                </a:outerShdw>
              </a:effectLst>
              <a:latin typeface="楷体" pitchFamily="49" charset="-122"/>
              <a:ea typeface="楷体_GB2312"/>
            </a:endParaRPr>
          </a:p>
          <a:p>
            <a:pPr marL="342900" indent="-342900" defTabSz="914400">
              <a:lnSpc>
                <a:spcPct val="150000"/>
              </a:lnSpc>
              <a:buClr>
                <a:srgbClr val="FFFF00"/>
              </a:buClr>
              <a:buSzPct val="75000"/>
              <a:defRPr/>
            </a:pPr>
            <a:r>
              <a:rPr kumimoji="1" lang="zh-CN" altLang="en-US" sz="2400" b="1" kern="0" dirty="0">
                <a:solidFill>
                  <a:schemeClr val="tx2">
                    <a:lumMod val="50000"/>
                  </a:schemeClr>
                </a:solidFill>
                <a:effectLst>
                  <a:outerShdw blurRad="38100" dist="38100" dir="2700000" algn="tl">
                    <a:srgbClr val="000000"/>
                  </a:outerShdw>
                </a:effectLst>
                <a:latin typeface="楷体" pitchFamily="49" charset="-122"/>
                <a:ea typeface="楷体_GB2312"/>
              </a:rPr>
              <a:t>假设</a:t>
            </a:r>
            <a:r>
              <a:rPr kumimoji="1" lang="en-US" altLang="zh-CN" sz="2400" b="1" kern="0" dirty="0">
                <a:solidFill>
                  <a:schemeClr val="tx2">
                    <a:lumMod val="50000"/>
                  </a:schemeClr>
                </a:solidFill>
                <a:effectLst>
                  <a:outerShdw blurRad="38100" dist="38100" dir="2700000" algn="tl">
                    <a:srgbClr val="000000"/>
                  </a:outerShdw>
                </a:effectLst>
                <a:latin typeface="Times New Roman" pitchFamily="18" charset="0"/>
                <a:ea typeface="楷体" pitchFamily="49" charset="-122"/>
                <a:cs typeface="Times New Roman" pitchFamily="18" charset="0"/>
              </a:rPr>
              <a:t>{4, 6, 7} </a:t>
            </a:r>
            <a:r>
              <a:rPr kumimoji="1" lang="zh-CN" altLang="en-US" sz="2400" b="1" kern="0" dirty="0">
                <a:solidFill>
                  <a:schemeClr val="tx2">
                    <a:lumMod val="50000"/>
                  </a:schemeClr>
                </a:solidFill>
                <a:effectLst>
                  <a:outerShdw blurRad="38100" dist="38100" dir="2700000" algn="tl">
                    <a:srgbClr val="000000"/>
                  </a:outerShdw>
                </a:effectLst>
                <a:latin typeface="楷体" pitchFamily="49" charset="-122"/>
                <a:ea typeface="楷体_GB2312"/>
              </a:rPr>
              <a:t>打乱后为 </a:t>
            </a:r>
            <a:r>
              <a:rPr kumimoji="1" lang="en-US" altLang="zh-CN" sz="2400" b="1" kern="0" dirty="0">
                <a:solidFill>
                  <a:schemeClr val="tx2">
                    <a:lumMod val="50000"/>
                  </a:schemeClr>
                </a:solidFill>
                <a:effectLst>
                  <a:outerShdw blurRad="38100" dist="38100" dir="2700000" algn="tl">
                    <a:srgbClr val="000000"/>
                  </a:outerShdw>
                </a:effectLst>
                <a:latin typeface="Times New Roman" pitchFamily="18" charset="0"/>
                <a:ea typeface="楷体" pitchFamily="49" charset="-122"/>
                <a:cs typeface="Times New Roman" pitchFamily="18" charset="0"/>
              </a:rPr>
              <a:t>{7, 4, 6}</a:t>
            </a:r>
            <a:r>
              <a:rPr kumimoji="1" lang="zh-CN" altLang="en-US" sz="2400" b="1" kern="0" dirty="0">
                <a:solidFill>
                  <a:schemeClr val="tx2">
                    <a:lumMod val="50000"/>
                  </a:schemeClr>
                </a:solidFill>
                <a:effectLst>
                  <a:outerShdw blurRad="38100" dist="38100" dir="2700000" algn="tl">
                    <a:srgbClr val="000000"/>
                  </a:outerShdw>
                </a:effectLst>
                <a:latin typeface="楷体" pitchFamily="49" charset="-122"/>
                <a:ea typeface="楷体_GB2312"/>
              </a:rPr>
              <a:t>，则修复后的染色体为：</a:t>
            </a:r>
            <a:endParaRPr kumimoji="1" lang="en-US" altLang="zh-CN" sz="2400" b="1" kern="0" dirty="0">
              <a:solidFill>
                <a:schemeClr val="tx2">
                  <a:lumMod val="50000"/>
                </a:schemeClr>
              </a:solidFill>
              <a:effectLst>
                <a:outerShdw blurRad="38100" dist="38100" dir="2700000" algn="tl">
                  <a:srgbClr val="000000"/>
                </a:outerShdw>
              </a:effectLst>
              <a:latin typeface="楷体" pitchFamily="49" charset="-122"/>
              <a:ea typeface="楷体_GB2312"/>
            </a:endParaRPr>
          </a:p>
          <a:p>
            <a:pPr marL="342900" indent="-342900" algn="ctr" defTabSz="914400">
              <a:lnSpc>
                <a:spcPct val="150000"/>
              </a:lnSpc>
              <a:buClr>
                <a:srgbClr val="FFFF00"/>
              </a:buClr>
              <a:buSzPct val="75000"/>
              <a:defRPr/>
            </a:pPr>
            <a:r>
              <a:rPr lang="el-GR" altLang="zh-CN" sz="2400" b="1" kern="0" dirty="0">
                <a:solidFill>
                  <a:schemeClr val="tx2">
                    <a:lumMod val="50000"/>
                  </a:schemeClr>
                </a:solidFill>
                <a:effectLst>
                  <a:outerShdw blurRad="38100" dist="38100" dir="2700000" algn="tl">
                    <a:srgbClr val="000000">
                      <a:alpha val="43137"/>
                    </a:srgbClr>
                  </a:outerShdw>
                </a:effectLst>
                <a:latin typeface="Times New Roman" pitchFamily="18" charset="0"/>
                <a:ea typeface="楷体" pitchFamily="49" charset="-122"/>
                <a:cs typeface="Times New Roman" pitchFamily="18" charset="0"/>
              </a:rPr>
              <a:t>Π</a:t>
            </a:r>
            <a:r>
              <a:rPr lang="en-US" altLang="zh-CN" sz="2400" b="1" kern="0" baseline="-25000" dirty="0">
                <a:solidFill>
                  <a:schemeClr val="tx2">
                    <a:lumMod val="50000"/>
                  </a:schemeClr>
                </a:solidFill>
                <a:effectLst>
                  <a:outerShdw blurRad="38100" dist="38100" dir="2700000" algn="tl">
                    <a:srgbClr val="000000">
                      <a:alpha val="43137"/>
                    </a:srgbClr>
                  </a:outerShdw>
                </a:effectLst>
                <a:latin typeface="Times New Roman" pitchFamily="18" charset="0"/>
                <a:ea typeface="楷体" pitchFamily="49" charset="-122"/>
                <a:cs typeface="Times New Roman" pitchFamily="18" charset="0"/>
              </a:rPr>
              <a:t>2 </a:t>
            </a:r>
            <a:r>
              <a:rPr lang="en-US" altLang="zh-CN" sz="2400" b="1" kern="0" dirty="0">
                <a:solidFill>
                  <a:schemeClr val="tx2">
                    <a:lumMod val="50000"/>
                  </a:schemeClr>
                </a:solidFill>
                <a:effectLst>
                  <a:outerShdw blurRad="38100" dist="38100" dir="2700000" algn="tl">
                    <a:srgbClr val="000000">
                      <a:alpha val="43137"/>
                    </a:srgbClr>
                  </a:outerShdw>
                </a:effectLst>
                <a:latin typeface="Times New Roman" pitchFamily="18" charset="0"/>
                <a:ea typeface="楷体" pitchFamily="49" charset="-122"/>
                <a:cs typeface="Times New Roman" pitchFamily="18" charset="0"/>
              </a:rPr>
              <a:t>= {</a:t>
            </a:r>
            <a:r>
              <a:rPr kumimoji="1" lang="en-US" altLang="zh-CN" sz="2400" b="1" kern="0" dirty="0">
                <a:solidFill>
                  <a:schemeClr val="tx2">
                    <a:lumMod val="50000"/>
                  </a:schemeClr>
                </a:solidFill>
                <a:effectLst>
                  <a:outerShdw blurRad="38100" dist="38100" dir="2700000" algn="tl">
                    <a:srgbClr val="000000"/>
                  </a:outerShdw>
                </a:effectLst>
                <a:latin typeface="Times New Roman"/>
                <a:ea typeface="楷体_GB2312"/>
              </a:rPr>
              <a:t>2, 8, 5, 3, </a:t>
            </a:r>
            <a:r>
              <a:rPr kumimoji="1" lang="en-US" altLang="zh-CN" sz="2400" b="1" kern="0" dirty="0">
                <a:solidFill>
                  <a:srgbClr val="FF0000"/>
                </a:solidFill>
                <a:effectLst>
                  <a:outerShdw blurRad="38100" dist="38100" dir="2700000" algn="tl">
                    <a:srgbClr val="000000"/>
                  </a:outerShdw>
                </a:effectLst>
                <a:latin typeface="Times New Roman"/>
                <a:ea typeface="楷体_GB2312"/>
              </a:rPr>
              <a:t>7, 6, 4</a:t>
            </a:r>
            <a:r>
              <a:rPr kumimoji="1" lang="en-US" altLang="zh-CN" sz="2400" b="1" kern="0" dirty="0">
                <a:solidFill>
                  <a:schemeClr val="tx2">
                    <a:lumMod val="50000"/>
                  </a:schemeClr>
                </a:solidFill>
                <a:effectLst>
                  <a:outerShdw blurRad="38100" dist="38100" dir="2700000" algn="tl">
                    <a:srgbClr val="000000"/>
                  </a:outerShdw>
                </a:effectLst>
                <a:latin typeface="Times New Roman"/>
                <a:ea typeface="楷体_GB2312"/>
              </a:rPr>
              <a:t>, 10, 9</a:t>
            </a:r>
            <a:r>
              <a:rPr lang="en-US" altLang="zh-CN" sz="2400" b="1" kern="0" dirty="0">
                <a:solidFill>
                  <a:schemeClr val="tx2">
                    <a:lumMod val="50000"/>
                  </a:schemeClr>
                </a:solidFill>
                <a:effectLst>
                  <a:outerShdw blurRad="38100" dist="38100" dir="2700000" algn="tl">
                    <a:srgbClr val="000000">
                      <a:alpha val="43137"/>
                    </a:srgbClr>
                  </a:outerShdw>
                </a:effectLst>
                <a:latin typeface="Times New Roman" pitchFamily="18" charset="0"/>
                <a:ea typeface="楷体" pitchFamily="49" charset="-122"/>
                <a:cs typeface="Times New Roman" pitchFamily="18" charset="0"/>
              </a:rPr>
              <a:t>}</a:t>
            </a:r>
            <a:endParaRPr kumimoji="1" lang="en-US" altLang="zh-CN" sz="2400" b="1" kern="0" dirty="0">
              <a:solidFill>
                <a:schemeClr val="tx2">
                  <a:lumMod val="50000"/>
                </a:schemeClr>
              </a:solidFill>
              <a:effectLst>
                <a:outerShdw blurRad="38100" dist="38100" dir="2700000" algn="tl">
                  <a:srgbClr val="000000"/>
                </a:outerShdw>
              </a:effectLst>
              <a:latin typeface="Times New Roman"/>
              <a:ea typeface="楷体_GB2312"/>
            </a:endParaRPr>
          </a:p>
          <a:p>
            <a:pPr marL="342900" indent="-342900" defTabSz="914400">
              <a:lnSpc>
                <a:spcPct val="150000"/>
              </a:lnSpc>
              <a:buClr>
                <a:srgbClr val="FFFF00"/>
              </a:buClr>
              <a:buSzPct val="75000"/>
              <a:defRPr/>
            </a:pPr>
            <a:endParaRPr kumimoji="1" lang="en-US" altLang="zh-CN" sz="2400" b="1" kern="0" dirty="0">
              <a:solidFill>
                <a:schemeClr val="tx2">
                  <a:lumMod val="50000"/>
                </a:schemeClr>
              </a:solidFill>
              <a:effectLst>
                <a:outerShdw blurRad="38100" dist="38100" dir="2700000" algn="tl">
                  <a:srgbClr val="000000"/>
                </a:outerShdw>
              </a:effectLst>
              <a:latin typeface="Times New Roman"/>
              <a:ea typeface="楷体_GB2312"/>
            </a:endParaRPr>
          </a:p>
          <a:p>
            <a:pPr marL="342900" indent="-342900" defTabSz="914400">
              <a:lnSpc>
                <a:spcPct val="150000"/>
              </a:lnSpc>
              <a:buClr>
                <a:srgbClr val="FFFF00"/>
              </a:buClr>
              <a:buSzPct val="75000"/>
              <a:buFont typeface="Wingdings" pitchFamily="2" charset="2"/>
              <a:buNone/>
              <a:defRPr/>
            </a:pPr>
            <a:endParaRPr kumimoji="1" lang="zh-CN" altLang="en-US" sz="3200" b="1" kern="0" dirty="0">
              <a:solidFill>
                <a:srgbClr val="002060"/>
              </a:solidFill>
              <a:effectLst>
                <a:outerShdw blurRad="38100" dist="38100" dir="2700000" algn="tl">
                  <a:srgbClr val="000000"/>
                </a:outerShdw>
              </a:effectLst>
              <a:latin typeface="Times New Roman"/>
              <a:ea typeface="楷体_GB231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矩形 2"/>
          <p:cNvSpPr>
            <a:spLocks noChangeArrowheads="1"/>
          </p:cNvSpPr>
          <p:nvPr/>
        </p:nvSpPr>
        <p:spPr bwMode="auto">
          <a:xfrm>
            <a:off x="266700" y="384175"/>
            <a:ext cx="38052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变异操作</a:t>
            </a:r>
          </a:p>
        </p:txBody>
      </p:sp>
      <p:sp>
        <p:nvSpPr>
          <p:cNvPr id="4" name="Rectangle 3"/>
          <p:cNvSpPr txBox="1">
            <a:spLocks noChangeArrowheads="1"/>
          </p:cNvSpPr>
          <p:nvPr/>
        </p:nvSpPr>
        <p:spPr bwMode="auto">
          <a:xfrm>
            <a:off x="1752600" y="2174875"/>
            <a:ext cx="4903788" cy="4200525"/>
          </a:xfrm>
          <a:prstGeom prst="rect">
            <a:avLst/>
          </a:prstGeom>
          <a:noFill/>
          <a:ln w="9525">
            <a:noFill/>
            <a:miter lim="800000"/>
            <a:headEnd/>
            <a:tailEnd/>
          </a:ln>
          <a:effectLst/>
        </p:spPr>
        <p:txBody>
          <a:bodyPr/>
          <a:lstStyle/>
          <a:p>
            <a:pPr marL="342900" indent="-342900" defTabSz="914400">
              <a:lnSpc>
                <a:spcPct val="150000"/>
              </a:lnSpc>
              <a:buClr>
                <a:srgbClr val="FFFF00"/>
              </a:buClr>
              <a:buSzPct val="75000"/>
              <a:buFont typeface="Wingdings" pitchFamily="2" charset="2"/>
              <a:buNone/>
              <a:defRPr/>
            </a:pPr>
            <a:r>
              <a:rPr kumimoji="1" lang="zh-CN" altLang="en-US" sz="3200" b="1" kern="0" dirty="0">
                <a:solidFill>
                  <a:srgbClr val="002060"/>
                </a:solidFill>
                <a:effectLst>
                  <a:outerShdw blurRad="38100" dist="38100" dir="2700000" algn="tl">
                    <a:srgbClr val="000000"/>
                  </a:outerShdw>
                </a:effectLst>
                <a:latin typeface="Times New Roman"/>
                <a:ea typeface="楷体_GB2312"/>
              </a:rPr>
              <a:t>变异前：</a:t>
            </a:r>
          </a:p>
          <a:p>
            <a:pPr marL="342900" indent="-342900" defTabSz="914400">
              <a:lnSpc>
                <a:spcPct val="150000"/>
              </a:lnSpc>
              <a:buClr>
                <a:srgbClr val="FFFF00"/>
              </a:buClr>
              <a:buSzPct val="75000"/>
              <a:defRPr/>
            </a:pP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2, 8, 5, 3, |4, 6, 7, 9, 10</a:t>
            </a:r>
          </a:p>
          <a:p>
            <a:pPr marL="342900" indent="-342900" defTabSz="914400">
              <a:lnSpc>
                <a:spcPct val="150000"/>
              </a:lnSpc>
              <a:buClr>
                <a:srgbClr val="FFFF00"/>
              </a:buClr>
              <a:buSzPct val="75000"/>
              <a:buFont typeface="Wingdings" pitchFamily="2" charset="2"/>
              <a:buNone/>
              <a:defRPr/>
            </a:pPr>
            <a:r>
              <a:rPr kumimoji="1" lang="zh-CN" altLang="en-US" sz="3200" b="1" kern="0" dirty="0">
                <a:solidFill>
                  <a:srgbClr val="002060"/>
                </a:solidFill>
                <a:effectLst>
                  <a:outerShdw blurRad="38100" dist="38100" dir="2700000" algn="tl">
                    <a:srgbClr val="000000"/>
                  </a:outerShdw>
                </a:effectLst>
                <a:latin typeface="Times New Roman"/>
                <a:ea typeface="楷体_GB2312"/>
              </a:rPr>
              <a:t>变异后：</a:t>
            </a:r>
          </a:p>
          <a:p>
            <a:pPr marL="342900" indent="-342900" defTabSz="914400">
              <a:lnSpc>
                <a:spcPct val="150000"/>
              </a:lnSpc>
              <a:buClr>
                <a:srgbClr val="FFFF00"/>
              </a:buClr>
              <a:buSzPct val="75000"/>
              <a:defRPr/>
            </a:pP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2, 8, 5, 3, |</a:t>
            </a:r>
            <a:r>
              <a:rPr kumimoji="1" lang="en-US" altLang="zh-CN" sz="3200" b="1" kern="0" dirty="0">
                <a:solidFill>
                  <a:srgbClr val="FF0000"/>
                </a:solidFill>
                <a:effectLst>
                  <a:outerShdw blurRad="38100" dist="38100" dir="2700000" algn="tl">
                    <a:srgbClr val="000000"/>
                  </a:outerShdw>
                </a:effectLst>
                <a:latin typeface="Times New Roman"/>
                <a:ea typeface="楷体_GB2312"/>
              </a:rPr>
              <a:t>7</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 6, 7, 9, 10</a:t>
            </a:r>
          </a:p>
        </p:txBody>
      </p:sp>
      <p:sp>
        <p:nvSpPr>
          <p:cNvPr id="52228" name="AutoShape 5"/>
          <p:cNvSpPr>
            <a:spLocks noChangeArrowheads="1"/>
          </p:cNvSpPr>
          <p:nvPr/>
        </p:nvSpPr>
        <p:spPr bwMode="auto">
          <a:xfrm>
            <a:off x="6211888" y="2071688"/>
            <a:ext cx="2232025" cy="647700"/>
          </a:xfrm>
          <a:prstGeom prst="wedgeRoundRectCallout">
            <a:avLst>
              <a:gd name="adj1" fmla="val -179218"/>
              <a:gd name="adj2" fmla="val 130028"/>
              <a:gd name="adj3" fmla="val 16667"/>
            </a:avLst>
          </a:prstGeom>
          <a:solidFill>
            <a:srgbClr val="00CCCC"/>
          </a:solidFill>
          <a:ln w="12700" cap="sq">
            <a:solidFill>
              <a:srgbClr val="FFFFFF"/>
            </a:solidFill>
            <a:miter lim="800000"/>
            <a:headEnd type="none" w="sm" len="sm"/>
            <a:tailEnd type="none" w="sm" len="sm"/>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r>
              <a:rPr kumimoji="1" lang="zh-CN" altLang="en-US" sz="3200" b="1">
                <a:solidFill>
                  <a:srgbClr val="FFFFFF"/>
                </a:solidFill>
                <a:latin typeface="Times New Roman" pitchFamily="18" charset="0"/>
                <a:ea typeface="楷体_GB2312"/>
                <a:cs typeface="楷体_GB2312"/>
              </a:rPr>
              <a:t>变异点</a:t>
            </a:r>
          </a:p>
        </p:txBody>
      </p:sp>
    </p:spTree>
    <p:custDataLst>
      <p:tags r:id="rId1"/>
    </p:custData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矩形 2"/>
          <p:cNvSpPr>
            <a:spLocks noChangeArrowheads="1"/>
          </p:cNvSpPr>
          <p:nvPr/>
        </p:nvSpPr>
        <p:spPr bwMode="auto">
          <a:xfrm>
            <a:off x="266700" y="384175"/>
            <a:ext cx="38052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遗传算法执行流程</a:t>
            </a:r>
          </a:p>
        </p:txBody>
      </p:sp>
      <p:sp>
        <p:nvSpPr>
          <p:cNvPr id="29" name="Text Box 5"/>
          <p:cNvSpPr txBox="1">
            <a:spLocks noChangeArrowheads="1"/>
          </p:cNvSpPr>
          <p:nvPr/>
        </p:nvSpPr>
        <p:spPr bwMode="auto">
          <a:xfrm>
            <a:off x="4314825" y="1620838"/>
            <a:ext cx="2105025" cy="392112"/>
          </a:xfrm>
          <a:prstGeom prst="rect">
            <a:avLst/>
          </a:prstGeom>
          <a:noFill/>
          <a:ln w="9525" algn="ctr">
            <a:solidFill>
              <a:srgbClr val="FF0000"/>
            </a:solidFill>
            <a:miter lim="800000"/>
            <a:headEnd/>
            <a:tailEnd/>
          </a:ln>
          <a:effectLst/>
        </p:spPr>
        <p:txBody>
          <a:bodyPr lIns="0" rIns="0" anchor="ctr" anchorCtr="1"/>
          <a:lstStyle/>
          <a:p>
            <a:pPr defTabSz="914400" eaLnBrk="0" hangingPunct="0">
              <a:defRPr/>
            </a:pPr>
            <a:r>
              <a:rPr lang="zh-CN" altLang="en-US" b="1" dirty="0">
                <a:solidFill>
                  <a:schemeClr val="tx2">
                    <a:lumMod val="50000"/>
                  </a:schemeClr>
                </a:solidFill>
                <a:latin typeface="Times New Roman" pitchFamily="18" charset="0"/>
                <a:ea typeface="楷体_GB2312" pitchFamily="49" charset="-122"/>
              </a:rPr>
              <a:t>产生初始群体</a:t>
            </a:r>
          </a:p>
        </p:txBody>
      </p:sp>
      <p:sp>
        <p:nvSpPr>
          <p:cNvPr id="53252" name="Line 6"/>
          <p:cNvSpPr>
            <a:spLocks noChangeShapeType="1"/>
          </p:cNvSpPr>
          <p:nvPr/>
        </p:nvSpPr>
        <p:spPr bwMode="auto">
          <a:xfrm>
            <a:off x="5360988" y="2035175"/>
            <a:ext cx="0" cy="215900"/>
          </a:xfrm>
          <a:prstGeom prst="line">
            <a:avLst/>
          </a:prstGeom>
          <a:noFill/>
          <a:ln w="38100" cap="sq">
            <a:solidFill>
              <a:srgbClr val="00B05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1" name="Text Box 7"/>
          <p:cNvSpPr txBox="1">
            <a:spLocks noChangeArrowheads="1"/>
          </p:cNvSpPr>
          <p:nvPr/>
        </p:nvSpPr>
        <p:spPr bwMode="auto">
          <a:xfrm>
            <a:off x="4246563" y="2255838"/>
            <a:ext cx="2232025" cy="379412"/>
          </a:xfrm>
          <a:prstGeom prst="rect">
            <a:avLst/>
          </a:prstGeom>
          <a:noFill/>
          <a:ln w="12700" cap="sq">
            <a:solidFill>
              <a:srgbClr val="FF4568"/>
            </a:solidFill>
            <a:miter lim="800000"/>
            <a:headEnd type="none" w="sm" len="sm"/>
            <a:tailEnd type="none" w="sm" len="sm"/>
          </a:ln>
          <a:effectLst/>
        </p:spPr>
        <p:txBody>
          <a:bodyPr>
            <a:spAutoFit/>
          </a:bodyPr>
          <a:lstStyle/>
          <a:p>
            <a:pPr algn="ctr" defTabSz="914400">
              <a:spcBef>
                <a:spcPct val="50000"/>
              </a:spcBef>
              <a:defRPr/>
            </a:pPr>
            <a:r>
              <a:rPr kumimoji="1" lang="zh-CN" altLang="en-US" b="1" dirty="0">
                <a:solidFill>
                  <a:schemeClr val="tx2">
                    <a:lumMod val="50000"/>
                  </a:schemeClr>
                </a:solidFill>
                <a:latin typeface="Times New Roman" pitchFamily="18" charset="0"/>
                <a:ea typeface="楷体_GB2312" pitchFamily="49" charset="-122"/>
              </a:rPr>
              <a:t>是否满足停止准则</a:t>
            </a:r>
          </a:p>
        </p:txBody>
      </p:sp>
      <p:sp>
        <p:nvSpPr>
          <p:cNvPr id="53254" name="Line 8"/>
          <p:cNvSpPr>
            <a:spLocks noChangeShapeType="1"/>
          </p:cNvSpPr>
          <p:nvPr/>
        </p:nvSpPr>
        <p:spPr bwMode="auto">
          <a:xfrm rot="10800000" flipH="1">
            <a:off x="3856038" y="2455863"/>
            <a:ext cx="360362" cy="0"/>
          </a:xfrm>
          <a:prstGeom prst="line">
            <a:avLst/>
          </a:prstGeom>
          <a:noFill/>
          <a:ln w="38100" cap="sq">
            <a:solidFill>
              <a:srgbClr val="00B050"/>
            </a:solidFill>
            <a:round/>
            <a:headEnd type="triangl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3" name="Text Box 10"/>
          <p:cNvSpPr txBox="1">
            <a:spLocks noChangeArrowheads="1"/>
          </p:cNvSpPr>
          <p:nvPr/>
        </p:nvSpPr>
        <p:spPr bwMode="auto">
          <a:xfrm>
            <a:off x="3824288" y="1895475"/>
            <a:ext cx="358775" cy="396875"/>
          </a:xfrm>
          <a:prstGeom prst="rect">
            <a:avLst/>
          </a:prstGeom>
          <a:noFill/>
          <a:ln w="12700" cap="sq">
            <a:noFill/>
            <a:miter lim="800000"/>
            <a:headEnd type="none" w="sm" len="sm"/>
            <a:tailEnd type="none" w="sm" len="sm"/>
          </a:ln>
          <a:effectLst/>
        </p:spPr>
        <p:txBody>
          <a:bodyPr>
            <a:spAutoFit/>
          </a:bodyPr>
          <a:lstStyle/>
          <a:p>
            <a:pPr defTabSz="914400">
              <a:spcBef>
                <a:spcPct val="50000"/>
              </a:spcBef>
              <a:defRPr/>
            </a:pPr>
            <a:r>
              <a:rPr kumimoji="1" lang="zh-CN" altLang="en-US" sz="2000" b="1" dirty="0">
                <a:solidFill>
                  <a:schemeClr val="tx2">
                    <a:lumMod val="50000"/>
                  </a:schemeClr>
                </a:solidFill>
                <a:latin typeface="Times New Roman" pitchFamily="18" charset="0"/>
                <a:ea typeface="楷体_GB2312" pitchFamily="49" charset="-122"/>
              </a:rPr>
              <a:t>是</a:t>
            </a:r>
          </a:p>
        </p:txBody>
      </p:sp>
      <p:sp>
        <p:nvSpPr>
          <p:cNvPr id="34" name="Text Box 11"/>
          <p:cNvSpPr txBox="1">
            <a:spLocks noChangeArrowheads="1"/>
          </p:cNvSpPr>
          <p:nvPr/>
        </p:nvSpPr>
        <p:spPr bwMode="auto">
          <a:xfrm>
            <a:off x="1827213" y="2268538"/>
            <a:ext cx="2033587" cy="379412"/>
          </a:xfrm>
          <a:prstGeom prst="rect">
            <a:avLst/>
          </a:prstGeom>
          <a:noFill/>
          <a:ln w="12700" cap="sq">
            <a:solidFill>
              <a:srgbClr val="FF4568"/>
            </a:solidFill>
            <a:miter lim="800000"/>
            <a:headEnd type="none" w="sm" len="sm"/>
            <a:tailEnd type="none" w="sm" len="sm"/>
          </a:ln>
          <a:effectLst/>
        </p:spPr>
        <p:txBody>
          <a:bodyPr>
            <a:spAutoFit/>
          </a:bodyPr>
          <a:lstStyle/>
          <a:p>
            <a:pPr algn="ctr" defTabSz="914400">
              <a:spcBef>
                <a:spcPct val="50000"/>
              </a:spcBef>
              <a:defRPr/>
            </a:pPr>
            <a:r>
              <a:rPr kumimoji="1" lang="zh-CN" altLang="en-US" b="1" dirty="0">
                <a:solidFill>
                  <a:schemeClr val="tx2">
                    <a:lumMod val="50000"/>
                  </a:schemeClr>
                </a:solidFill>
                <a:latin typeface="Times New Roman" pitchFamily="18" charset="0"/>
                <a:ea typeface="楷体_GB2312" pitchFamily="49" charset="-122"/>
              </a:rPr>
              <a:t>输出结果并结束</a:t>
            </a:r>
          </a:p>
        </p:txBody>
      </p:sp>
      <p:sp>
        <p:nvSpPr>
          <p:cNvPr id="35" name="Text Box 13"/>
          <p:cNvSpPr txBox="1">
            <a:spLocks noChangeArrowheads="1"/>
          </p:cNvSpPr>
          <p:nvPr/>
        </p:nvSpPr>
        <p:spPr bwMode="auto">
          <a:xfrm>
            <a:off x="4254500" y="3100388"/>
            <a:ext cx="2232025" cy="379412"/>
          </a:xfrm>
          <a:prstGeom prst="rect">
            <a:avLst/>
          </a:prstGeom>
          <a:noFill/>
          <a:ln w="12700" cap="sq">
            <a:solidFill>
              <a:srgbClr val="FF4568"/>
            </a:solidFill>
            <a:miter lim="800000"/>
            <a:headEnd type="none" w="sm" len="sm"/>
            <a:tailEnd type="none" w="sm" len="sm"/>
          </a:ln>
          <a:effectLst/>
        </p:spPr>
        <p:txBody>
          <a:bodyPr>
            <a:spAutoFit/>
          </a:bodyPr>
          <a:lstStyle/>
          <a:p>
            <a:pPr algn="ctr" defTabSz="914400">
              <a:spcBef>
                <a:spcPct val="50000"/>
              </a:spcBef>
              <a:defRPr/>
            </a:pPr>
            <a:r>
              <a:rPr kumimoji="1" lang="zh-CN" altLang="en-US" b="1" dirty="0">
                <a:solidFill>
                  <a:schemeClr val="tx2">
                    <a:lumMod val="50000"/>
                  </a:schemeClr>
                </a:solidFill>
                <a:latin typeface="Times New Roman" pitchFamily="18" charset="0"/>
                <a:ea typeface="楷体_GB2312" pitchFamily="49" charset="-122"/>
              </a:rPr>
              <a:t>计算个体适应度值</a:t>
            </a:r>
          </a:p>
        </p:txBody>
      </p:sp>
      <p:sp>
        <p:nvSpPr>
          <p:cNvPr id="36" name="Text Box 14"/>
          <p:cNvSpPr txBox="1">
            <a:spLocks noChangeArrowheads="1"/>
          </p:cNvSpPr>
          <p:nvPr/>
        </p:nvSpPr>
        <p:spPr bwMode="auto">
          <a:xfrm>
            <a:off x="4221163" y="3722688"/>
            <a:ext cx="2232025" cy="379412"/>
          </a:xfrm>
          <a:prstGeom prst="rect">
            <a:avLst/>
          </a:prstGeom>
          <a:noFill/>
          <a:ln w="12700" cap="sq">
            <a:solidFill>
              <a:srgbClr val="FF4568"/>
            </a:solidFill>
            <a:miter lim="800000"/>
            <a:headEnd type="none" w="sm" len="sm"/>
            <a:tailEnd type="none" w="sm" len="sm"/>
          </a:ln>
          <a:effectLst/>
        </p:spPr>
        <p:txBody>
          <a:bodyPr>
            <a:spAutoFit/>
          </a:bodyPr>
          <a:lstStyle/>
          <a:p>
            <a:pPr algn="ctr" defTabSz="914400">
              <a:spcBef>
                <a:spcPct val="50000"/>
              </a:spcBef>
              <a:defRPr/>
            </a:pPr>
            <a:r>
              <a:rPr kumimoji="1" lang="zh-CN" altLang="en-US" b="1" dirty="0">
                <a:solidFill>
                  <a:schemeClr val="tx2">
                    <a:lumMod val="50000"/>
                  </a:schemeClr>
                </a:solidFill>
                <a:latin typeface="Times New Roman" pitchFamily="18" charset="0"/>
                <a:ea typeface="楷体_GB2312" pitchFamily="49" charset="-122"/>
              </a:rPr>
              <a:t>比例选择运算</a:t>
            </a:r>
          </a:p>
        </p:txBody>
      </p:sp>
      <p:sp>
        <p:nvSpPr>
          <p:cNvPr id="37" name="Text Box 15"/>
          <p:cNvSpPr txBox="1">
            <a:spLocks noChangeArrowheads="1"/>
          </p:cNvSpPr>
          <p:nvPr/>
        </p:nvSpPr>
        <p:spPr bwMode="auto">
          <a:xfrm>
            <a:off x="4216400" y="4344988"/>
            <a:ext cx="2232025" cy="379412"/>
          </a:xfrm>
          <a:prstGeom prst="rect">
            <a:avLst/>
          </a:prstGeom>
          <a:noFill/>
          <a:ln w="12700" cap="sq">
            <a:solidFill>
              <a:srgbClr val="FF4568"/>
            </a:solidFill>
            <a:miter lim="800000"/>
            <a:headEnd type="none" w="sm" len="sm"/>
            <a:tailEnd type="none" w="sm" len="sm"/>
          </a:ln>
          <a:effectLst/>
        </p:spPr>
        <p:txBody>
          <a:bodyPr>
            <a:spAutoFit/>
          </a:bodyPr>
          <a:lstStyle/>
          <a:p>
            <a:pPr algn="ctr" defTabSz="914400">
              <a:spcBef>
                <a:spcPct val="50000"/>
              </a:spcBef>
              <a:defRPr/>
            </a:pPr>
            <a:r>
              <a:rPr kumimoji="1" lang="zh-CN" altLang="en-US" b="1">
                <a:solidFill>
                  <a:schemeClr val="tx2">
                    <a:lumMod val="50000"/>
                  </a:schemeClr>
                </a:solidFill>
                <a:latin typeface="Times New Roman" pitchFamily="18" charset="0"/>
                <a:ea typeface="楷体_GB2312" pitchFamily="49" charset="-122"/>
              </a:rPr>
              <a:t>单点交叉运算</a:t>
            </a:r>
          </a:p>
        </p:txBody>
      </p:sp>
      <p:sp>
        <p:nvSpPr>
          <p:cNvPr id="38" name="Text Box 16"/>
          <p:cNvSpPr txBox="1">
            <a:spLocks noChangeArrowheads="1"/>
          </p:cNvSpPr>
          <p:nvPr/>
        </p:nvSpPr>
        <p:spPr bwMode="auto">
          <a:xfrm>
            <a:off x="4208463" y="4959350"/>
            <a:ext cx="2232025" cy="379413"/>
          </a:xfrm>
          <a:prstGeom prst="rect">
            <a:avLst/>
          </a:prstGeom>
          <a:noFill/>
          <a:ln w="12700" cap="sq">
            <a:solidFill>
              <a:srgbClr val="FF4568"/>
            </a:solidFill>
            <a:miter lim="800000"/>
            <a:headEnd type="none" w="sm" len="sm"/>
            <a:tailEnd type="none" w="sm" len="sm"/>
          </a:ln>
          <a:effectLst/>
        </p:spPr>
        <p:txBody>
          <a:bodyPr>
            <a:spAutoFit/>
          </a:bodyPr>
          <a:lstStyle/>
          <a:p>
            <a:pPr algn="ctr" defTabSz="914400">
              <a:spcBef>
                <a:spcPct val="50000"/>
              </a:spcBef>
              <a:defRPr/>
            </a:pPr>
            <a:r>
              <a:rPr kumimoji="1" lang="zh-CN" altLang="en-US" b="1">
                <a:solidFill>
                  <a:schemeClr val="tx2">
                    <a:lumMod val="50000"/>
                  </a:schemeClr>
                </a:solidFill>
                <a:latin typeface="Times New Roman" pitchFamily="18" charset="0"/>
                <a:ea typeface="楷体_GB2312" pitchFamily="49" charset="-122"/>
              </a:rPr>
              <a:t>基本位变异运算</a:t>
            </a:r>
          </a:p>
        </p:txBody>
      </p:sp>
      <p:sp>
        <p:nvSpPr>
          <p:cNvPr id="53261" name="Line 17"/>
          <p:cNvSpPr>
            <a:spLocks noChangeShapeType="1"/>
          </p:cNvSpPr>
          <p:nvPr/>
        </p:nvSpPr>
        <p:spPr bwMode="auto">
          <a:xfrm>
            <a:off x="5368925" y="2667000"/>
            <a:ext cx="0" cy="431800"/>
          </a:xfrm>
          <a:prstGeom prst="line">
            <a:avLst/>
          </a:prstGeom>
          <a:noFill/>
          <a:ln w="38100" cap="sq">
            <a:solidFill>
              <a:srgbClr val="00B05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62" name="Line 18"/>
          <p:cNvSpPr>
            <a:spLocks noChangeShapeType="1"/>
          </p:cNvSpPr>
          <p:nvPr/>
        </p:nvSpPr>
        <p:spPr bwMode="auto">
          <a:xfrm>
            <a:off x="5356225" y="3494088"/>
            <a:ext cx="0" cy="215900"/>
          </a:xfrm>
          <a:prstGeom prst="line">
            <a:avLst/>
          </a:prstGeom>
          <a:noFill/>
          <a:ln w="38100" cap="sq">
            <a:solidFill>
              <a:srgbClr val="00B05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63" name="Line 19"/>
          <p:cNvSpPr>
            <a:spLocks noChangeShapeType="1"/>
          </p:cNvSpPr>
          <p:nvPr/>
        </p:nvSpPr>
        <p:spPr bwMode="auto">
          <a:xfrm>
            <a:off x="5348288" y="4121150"/>
            <a:ext cx="0" cy="215900"/>
          </a:xfrm>
          <a:prstGeom prst="line">
            <a:avLst/>
          </a:prstGeom>
          <a:noFill/>
          <a:ln w="38100" cap="sq">
            <a:solidFill>
              <a:srgbClr val="00B05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64" name="Line 20"/>
          <p:cNvSpPr>
            <a:spLocks noChangeShapeType="1"/>
          </p:cNvSpPr>
          <p:nvPr/>
        </p:nvSpPr>
        <p:spPr bwMode="auto">
          <a:xfrm>
            <a:off x="5348288" y="4743450"/>
            <a:ext cx="0" cy="215900"/>
          </a:xfrm>
          <a:prstGeom prst="line">
            <a:avLst/>
          </a:prstGeom>
          <a:noFill/>
          <a:ln w="38100" cap="sq">
            <a:solidFill>
              <a:srgbClr val="00B05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3" name="Text Box 21"/>
          <p:cNvSpPr txBox="1">
            <a:spLocks noChangeArrowheads="1"/>
          </p:cNvSpPr>
          <p:nvPr/>
        </p:nvSpPr>
        <p:spPr bwMode="auto">
          <a:xfrm>
            <a:off x="4964113" y="2616200"/>
            <a:ext cx="358775" cy="396875"/>
          </a:xfrm>
          <a:prstGeom prst="rect">
            <a:avLst/>
          </a:prstGeom>
          <a:noFill/>
          <a:ln w="12700" cap="sq">
            <a:noFill/>
            <a:miter lim="800000"/>
            <a:headEnd type="none" w="sm" len="sm"/>
            <a:tailEnd type="none" w="sm" len="sm"/>
          </a:ln>
          <a:effectLst/>
        </p:spPr>
        <p:txBody>
          <a:bodyPr>
            <a:spAutoFit/>
          </a:bodyPr>
          <a:lstStyle/>
          <a:p>
            <a:pPr defTabSz="914400">
              <a:spcBef>
                <a:spcPct val="50000"/>
              </a:spcBef>
              <a:defRPr/>
            </a:pPr>
            <a:r>
              <a:rPr kumimoji="1" lang="zh-CN" altLang="en-US" sz="2000" b="1" dirty="0">
                <a:solidFill>
                  <a:schemeClr val="tx2">
                    <a:lumMod val="50000"/>
                  </a:schemeClr>
                </a:solidFill>
                <a:latin typeface="Times New Roman" pitchFamily="18" charset="0"/>
                <a:ea typeface="楷体_GB2312" pitchFamily="49" charset="-122"/>
              </a:rPr>
              <a:t>否</a:t>
            </a:r>
          </a:p>
        </p:txBody>
      </p:sp>
      <p:sp>
        <p:nvSpPr>
          <p:cNvPr id="53266" name="Rectangle 22"/>
          <p:cNvSpPr>
            <a:spLocks noChangeArrowheads="1"/>
          </p:cNvSpPr>
          <p:nvPr/>
        </p:nvSpPr>
        <p:spPr bwMode="auto">
          <a:xfrm>
            <a:off x="3881438" y="3551238"/>
            <a:ext cx="2881312" cy="2089150"/>
          </a:xfrm>
          <a:prstGeom prst="rect">
            <a:avLst/>
          </a:prstGeom>
          <a:noFill/>
          <a:ln w="12700">
            <a:solidFill>
              <a:srgbClr val="FF0000"/>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endParaRPr kumimoji="1" lang="zh-CN" altLang="en-US" sz="3200" b="1">
              <a:solidFill>
                <a:srgbClr val="FFFFFF"/>
              </a:solidFill>
              <a:ea typeface="楷体_GB2312"/>
              <a:cs typeface="楷体_GB2312"/>
            </a:endParaRPr>
          </a:p>
        </p:txBody>
      </p:sp>
      <p:sp>
        <p:nvSpPr>
          <p:cNvPr id="53267" name="Line 23"/>
          <p:cNvSpPr>
            <a:spLocks noChangeShapeType="1"/>
          </p:cNvSpPr>
          <p:nvPr/>
        </p:nvSpPr>
        <p:spPr bwMode="auto">
          <a:xfrm>
            <a:off x="5348288" y="5364163"/>
            <a:ext cx="0" cy="431800"/>
          </a:xfrm>
          <a:prstGeom prst="line">
            <a:avLst/>
          </a:prstGeom>
          <a:noFill/>
          <a:ln w="38100" cap="sq">
            <a:solidFill>
              <a:srgbClr val="00B05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6" name="Text Box 24"/>
          <p:cNvSpPr txBox="1">
            <a:spLocks noChangeArrowheads="1"/>
          </p:cNvSpPr>
          <p:nvPr/>
        </p:nvSpPr>
        <p:spPr bwMode="auto">
          <a:xfrm>
            <a:off x="4241800" y="5784850"/>
            <a:ext cx="2232025" cy="379413"/>
          </a:xfrm>
          <a:prstGeom prst="rect">
            <a:avLst/>
          </a:prstGeom>
          <a:noFill/>
          <a:ln w="12700" cap="sq">
            <a:solidFill>
              <a:srgbClr val="FF4568"/>
            </a:solidFill>
            <a:miter lim="800000"/>
            <a:headEnd type="none" w="sm" len="sm"/>
            <a:tailEnd type="none" w="sm" len="sm"/>
          </a:ln>
          <a:effectLst/>
        </p:spPr>
        <p:txBody>
          <a:bodyPr>
            <a:spAutoFit/>
          </a:bodyPr>
          <a:lstStyle/>
          <a:p>
            <a:pPr algn="ctr" defTabSz="914400">
              <a:spcBef>
                <a:spcPct val="50000"/>
              </a:spcBef>
              <a:defRPr/>
            </a:pPr>
            <a:r>
              <a:rPr kumimoji="1" lang="zh-CN" altLang="en-US" b="1">
                <a:solidFill>
                  <a:schemeClr val="tx2">
                    <a:lumMod val="50000"/>
                  </a:schemeClr>
                </a:solidFill>
                <a:latin typeface="Times New Roman" pitchFamily="18" charset="0"/>
                <a:ea typeface="楷体_GB2312" pitchFamily="49" charset="-122"/>
              </a:rPr>
              <a:t>产生新一代群体</a:t>
            </a:r>
          </a:p>
        </p:txBody>
      </p:sp>
      <p:sp>
        <p:nvSpPr>
          <p:cNvPr id="53269" name="Line 25"/>
          <p:cNvSpPr>
            <a:spLocks noChangeShapeType="1"/>
          </p:cNvSpPr>
          <p:nvPr/>
        </p:nvSpPr>
        <p:spPr bwMode="auto">
          <a:xfrm rot="10800000" flipH="1">
            <a:off x="6510338" y="5984875"/>
            <a:ext cx="684212" cy="0"/>
          </a:xfrm>
          <a:prstGeom prst="line">
            <a:avLst/>
          </a:prstGeom>
          <a:noFill/>
          <a:ln w="38100" cap="sq">
            <a:solidFill>
              <a:srgbClr val="00B050"/>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70" name="Line 26"/>
          <p:cNvSpPr>
            <a:spLocks noChangeShapeType="1"/>
          </p:cNvSpPr>
          <p:nvPr/>
        </p:nvSpPr>
        <p:spPr bwMode="auto">
          <a:xfrm rot="10800000" flipH="1">
            <a:off x="6470650" y="2446338"/>
            <a:ext cx="719138" cy="0"/>
          </a:xfrm>
          <a:prstGeom prst="line">
            <a:avLst/>
          </a:prstGeom>
          <a:noFill/>
          <a:ln w="38100" cap="sq">
            <a:solidFill>
              <a:srgbClr val="00B050"/>
            </a:solidFill>
            <a:round/>
            <a:headEnd type="triangl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71" name="Line 27"/>
          <p:cNvSpPr>
            <a:spLocks noChangeShapeType="1"/>
          </p:cNvSpPr>
          <p:nvPr/>
        </p:nvSpPr>
        <p:spPr bwMode="auto">
          <a:xfrm>
            <a:off x="7194550" y="2471738"/>
            <a:ext cx="0" cy="3490912"/>
          </a:xfrm>
          <a:prstGeom prst="line">
            <a:avLst/>
          </a:prstGeom>
          <a:noFill/>
          <a:ln w="38100" cap="sq">
            <a:solidFill>
              <a:srgbClr val="00B050"/>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0" name="AutoShape 28"/>
          <p:cNvSpPr>
            <a:spLocks noChangeArrowheads="1"/>
          </p:cNvSpPr>
          <p:nvPr/>
        </p:nvSpPr>
        <p:spPr bwMode="auto">
          <a:xfrm>
            <a:off x="1301750" y="3829050"/>
            <a:ext cx="1944688" cy="503238"/>
          </a:xfrm>
          <a:prstGeom prst="wedgeRoundRectCallout">
            <a:avLst>
              <a:gd name="adj1" fmla="val 83222"/>
              <a:gd name="adj2" fmla="val 98579"/>
              <a:gd name="adj3" fmla="val 16667"/>
            </a:avLst>
          </a:prstGeom>
          <a:solidFill>
            <a:srgbClr val="00CCCC"/>
          </a:solidFill>
          <a:ln w="12700" cap="sq">
            <a:solidFill>
              <a:srgbClr val="FFFFFF"/>
            </a:solidFill>
            <a:miter lim="800000"/>
            <a:headEnd type="none" w="sm" len="sm"/>
            <a:tailEnd type="none" w="sm" len="sm"/>
          </a:ln>
          <a:effectLst/>
        </p:spPr>
        <p:txBody>
          <a:bodyPr/>
          <a:lstStyle/>
          <a:p>
            <a:pPr algn="ctr" defTabSz="914400">
              <a:defRPr/>
            </a:pPr>
            <a:r>
              <a:rPr kumimoji="1" lang="zh-CN" altLang="en-US" sz="2400" b="1" dirty="0">
                <a:solidFill>
                  <a:schemeClr val="tx2">
                    <a:lumMod val="50000"/>
                  </a:schemeClr>
                </a:solidFill>
                <a:ea typeface="楷体_GB2312" pitchFamily="49" charset="-122"/>
              </a:rPr>
              <a:t>执行</a:t>
            </a:r>
            <a:r>
              <a:rPr kumimoji="1" lang="en-US" altLang="zh-CN" sz="2400" b="1" dirty="0">
                <a:solidFill>
                  <a:schemeClr val="tx2">
                    <a:lumMod val="50000"/>
                  </a:schemeClr>
                </a:solidFill>
                <a:latin typeface="Times New Roman" pitchFamily="18" charset="0"/>
                <a:ea typeface="楷体_GB2312" pitchFamily="49" charset="-122"/>
                <a:cs typeface="Times New Roman" pitchFamily="18" charset="0"/>
              </a:rPr>
              <a:t>M / 2</a:t>
            </a:r>
            <a:r>
              <a:rPr kumimoji="1" lang="zh-CN" altLang="en-US" sz="2400" b="1" dirty="0">
                <a:solidFill>
                  <a:schemeClr val="tx2">
                    <a:lumMod val="50000"/>
                  </a:schemeClr>
                </a:solidFill>
                <a:ea typeface="楷体_GB2312" pitchFamily="49" charset="-122"/>
              </a:rPr>
              <a:t>次</a:t>
            </a:r>
          </a:p>
        </p:txBody>
      </p:sp>
    </p:spTree>
    <p:custDataLst>
      <p:tags r:id="rId1"/>
    </p:custData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2"/>
          <p:cNvSpPr>
            <a:spLocks noChangeArrowheads="1"/>
          </p:cNvSpPr>
          <p:nvPr/>
        </p:nvSpPr>
        <p:spPr bwMode="auto">
          <a:xfrm>
            <a:off x="149225" y="384175"/>
            <a:ext cx="6027738"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遗传算法用于神经网络的权值优化</a:t>
            </a:r>
          </a:p>
        </p:txBody>
      </p:sp>
      <p:sp>
        <p:nvSpPr>
          <p:cNvPr id="6" name="Text Box 3"/>
          <p:cNvSpPr txBox="1">
            <a:spLocks noChangeArrowheads="1"/>
          </p:cNvSpPr>
          <p:nvPr/>
        </p:nvSpPr>
        <p:spPr bwMode="auto">
          <a:xfrm>
            <a:off x="595313" y="1584325"/>
            <a:ext cx="8056562" cy="4438650"/>
          </a:xfrm>
          <a:prstGeom prst="rect">
            <a:avLst/>
          </a:prstGeom>
          <a:noFill/>
          <a:ln w="9525">
            <a:noFill/>
            <a:miter lim="800000"/>
            <a:headEnd/>
            <a:tailEnd/>
          </a:ln>
          <a:effectLst/>
        </p:spPr>
        <p:txBody>
          <a:bodyPr>
            <a:spAutoFit/>
          </a:bodyPr>
          <a:lstStyle/>
          <a:p>
            <a:pPr algn="just">
              <a:lnSpc>
                <a:spcPct val="150000"/>
              </a:lnSpc>
              <a:defRPr/>
            </a:pPr>
            <a:r>
              <a:rPr lang="en-US" altLang="zh-CN" sz="2400" b="1" dirty="0">
                <a:solidFill>
                  <a:schemeClr val="tx2">
                    <a:lumMod val="50000"/>
                  </a:schemeClr>
                </a:solidFill>
                <a:latin typeface="楷体" pitchFamily="49" charset="-122"/>
                <a:ea typeface="楷体" pitchFamily="49" charset="-122"/>
              </a:rPr>
              <a:t>(1)</a:t>
            </a:r>
            <a:r>
              <a:rPr lang="zh-CN" altLang="en-US" sz="2400" b="1" dirty="0">
                <a:solidFill>
                  <a:schemeClr val="tx2">
                    <a:lumMod val="50000"/>
                  </a:schemeClr>
                </a:solidFill>
                <a:latin typeface="楷体" pitchFamily="49" charset="-122"/>
                <a:ea typeface="楷体" pitchFamily="49" charset="-122"/>
              </a:rPr>
              <a:t>采用某种</a:t>
            </a:r>
            <a:r>
              <a:rPr lang="zh-CN" altLang="en-US" sz="2400" b="1" dirty="0">
                <a:solidFill>
                  <a:srgbClr val="FF0000"/>
                </a:solidFill>
                <a:latin typeface="楷体" pitchFamily="49" charset="-122"/>
                <a:ea typeface="楷体" pitchFamily="49" charset="-122"/>
              </a:rPr>
              <a:t>编码</a:t>
            </a:r>
            <a:r>
              <a:rPr lang="zh-CN" altLang="en-US" sz="2400" b="1" dirty="0">
                <a:solidFill>
                  <a:schemeClr val="tx2">
                    <a:lumMod val="50000"/>
                  </a:schemeClr>
                </a:solidFill>
                <a:latin typeface="楷体" pitchFamily="49" charset="-122"/>
                <a:ea typeface="楷体" pitchFamily="49" charset="-122"/>
              </a:rPr>
              <a:t>方案对每个权值进行编码，随机产生一组权值编码；</a:t>
            </a:r>
          </a:p>
          <a:p>
            <a:pPr algn="just">
              <a:lnSpc>
                <a:spcPct val="150000"/>
              </a:lnSpc>
              <a:defRPr/>
            </a:pPr>
            <a:r>
              <a:rPr lang="en-US" altLang="zh-CN" sz="2400" b="1" dirty="0">
                <a:solidFill>
                  <a:schemeClr val="tx2">
                    <a:lumMod val="50000"/>
                  </a:schemeClr>
                </a:solidFill>
                <a:latin typeface="楷体" pitchFamily="49" charset="-122"/>
                <a:ea typeface="楷体" pitchFamily="49" charset="-122"/>
              </a:rPr>
              <a:t>(2) </a:t>
            </a:r>
            <a:r>
              <a:rPr lang="zh-CN" altLang="en-US" sz="2400" b="1" dirty="0">
                <a:solidFill>
                  <a:schemeClr val="tx2">
                    <a:lumMod val="50000"/>
                  </a:schemeClr>
                </a:solidFill>
                <a:latin typeface="楷体" pitchFamily="49" charset="-122"/>
                <a:ea typeface="楷体" pitchFamily="49" charset="-122"/>
              </a:rPr>
              <a:t>计算神经网络的</a:t>
            </a:r>
            <a:r>
              <a:rPr lang="zh-CN" altLang="en-US" sz="2400" b="1" dirty="0">
                <a:solidFill>
                  <a:srgbClr val="FF0000"/>
                </a:solidFill>
                <a:latin typeface="楷体" pitchFamily="49" charset="-122"/>
                <a:ea typeface="楷体" pitchFamily="49" charset="-122"/>
              </a:rPr>
              <a:t>误差函数</a:t>
            </a:r>
            <a:r>
              <a:rPr lang="zh-CN" altLang="en-US" sz="2400" b="1" dirty="0">
                <a:solidFill>
                  <a:schemeClr val="tx2">
                    <a:lumMod val="50000"/>
                  </a:schemeClr>
                </a:solidFill>
                <a:latin typeface="楷体" pitchFamily="49" charset="-122"/>
                <a:ea typeface="楷体" pitchFamily="49" charset="-122"/>
              </a:rPr>
              <a:t>，确定其适应度的函数值，误差值越大，</a:t>
            </a:r>
            <a:r>
              <a:rPr lang="zh-CN" altLang="en-US" sz="2400" b="1" dirty="0">
                <a:solidFill>
                  <a:srgbClr val="FF0000"/>
                </a:solidFill>
                <a:latin typeface="楷体" pitchFamily="49" charset="-122"/>
                <a:ea typeface="楷体" pitchFamily="49" charset="-122"/>
              </a:rPr>
              <a:t>适应度值</a:t>
            </a:r>
            <a:r>
              <a:rPr lang="zh-CN" altLang="en-US" sz="2400" b="1" dirty="0">
                <a:solidFill>
                  <a:schemeClr val="tx2">
                    <a:lumMod val="50000"/>
                  </a:schemeClr>
                </a:solidFill>
                <a:latin typeface="楷体" pitchFamily="49" charset="-122"/>
                <a:ea typeface="楷体" pitchFamily="49" charset="-122"/>
              </a:rPr>
              <a:t>越小；</a:t>
            </a:r>
          </a:p>
          <a:p>
            <a:pPr algn="just">
              <a:lnSpc>
                <a:spcPct val="150000"/>
              </a:lnSpc>
              <a:defRPr/>
            </a:pPr>
            <a:r>
              <a:rPr lang="en-US" altLang="zh-CN" sz="2400" b="1" dirty="0">
                <a:solidFill>
                  <a:schemeClr val="tx2">
                    <a:lumMod val="50000"/>
                  </a:schemeClr>
                </a:solidFill>
                <a:latin typeface="楷体" pitchFamily="49" charset="-122"/>
                <a:ea typeface="楷体" pitchFamily="49" charset="-122"/>
              </a:rPr>
              <a:t>(3)</a:t>
            </a:r>
            <a:r>
              <a:rPr lang="zh-CN" altLang="en-US" sz="2400" b="1" dirty="0">
                <a:solidFill>
                  <a:schemeClr val="tx2">
                    <a:lumMod val="50000"/>
                  </a:schemeClr>
                </a:solidFill>
                <a:latin typeface="楷体" pitchFamily="49" charset="-122"/>
                <a:ea typeface="楷体" pitchFamily="49" charset="-122"/>
              </a:rPr>
              <a:t>选择若干</a:t>
            </a:r>
            <a:r>
              <a:rPr lang="zh-CN" altLang="en-US" sz="2400" b="1" dirty="0">
                <a:solidFill>
                  <a:srgbClr val="FF0000"/>
                </a:solidFill>
                <a:latin typeface="楷体" pitchFamily="49" charset="-122"/>
                <a:ea typeface="楷体" pitchFamily="49" charset="-122"/>
              </a:rPr>
              <a:t>适应度值</a:t>
            </a:r>
            <a:r>
              <a:rPr lang="zh-CN" altLang="en-US" sz="2400" b="1" dirty="0">
                <a:solidFill>
                  <a:schemeClr val="tx2">
                    <a:lumMod val="50000"/>
                  </a:schemeClr>
                </a:solidFill>
                <a:latin typeface="楷体" pitchFamily="49" charset="-122"/>
                <a:ea typeface="楷体" pitchFamily="49" charset="-122"/>
              </a:rPr>
              <a:t>大的个体直接遗传给下一代，其余按适应值确定的概率遗传；</a:t>
            </a:r>
          </a:p>
          <a:p>
            <a:pPr algn="just">
              <a:lnSpc>
                <a:spcPct val="150000"/>
              </a:lnSpc>
              <a:defRPr/>
            </a:pPr>
            <a:r>
              <a:rPr lang="en-US" altLang="zh-CN" sz="2400" b="1" dirty="0">
                <a:solidFill>
                  <a:schemeClr val="tx2">
                    <a:lumMod val="50000"/>
                  </a:schemeClr>
                </a:solidFill>
                <a:latin typeface="楷体" pitchFamily="49" charset="-122"/>
                <a:ea typeface="楷体" pitchFamily="49" charset="-122"/>
              </a:rPr>
              <a:t>(4)</a:t>
            </a:r>
            <a:r>
              <a:rPr lang="zh-CN" altLang="en-US" sz="2400" b="1" dirty="0">
                <a:solidFill>
                  <a:schemeClr val="tx2">
                    <a:lumMod val="50000"/>
                  </a:schemeClr>
                </a:solidFill>
                <a:latin typeface="楷体" pitchFamily="49" charset="-122"/>
                <a:ea typeface="楷体" pitchFamily="49" charset="-122"/>
              </a:rPr>
              <a:t>利用交叉、变异等操作处理当前种群，产生下一代种群；</a:t>
            </a:r>
          </a:p>
          <a:p>
            <a:pPr algn="just">
              <a:lnSpc>
                <a:spcPct val="150000"/>
              </a:lnSpc>
              <a:defRPr/>
            </a:pPr>
            <a:r>
              <a:rPr lang="en-US" altLang="zh-CN" sz="2400" b="1" dirty="0">
                <a:solidFill>
                  <a:schemeClr val="tx2">
                    <a:lumMod val="50000"/>
                  </a:schemeClr>
                </a:solidFill>
                <a:latin typeface="楷体" pitchFamily="49" charset="-122"/>
                <a:ea typeface="楷体" pitchFamily="49" charset="-122"/>
              </a:rPr>
              <a:t>(5)</a:t>
            </a:r>
            <a:r>
              <a:rPr lang="zh-CN" altLang="en-US" sz="2400" b="1" dirty="0">
                <a:solidFill>
                  <a:schemeClr val="tx2">
                    <a:lumMod val="50000"/>
                  </a:schemeClr>
                </a:solidFill>
                <a:latin typeface="楷体" pitchFamily="49" charset="-122"/>
                <a:ea typeface="楷体" pitchFamily="49" charset="-122"/>
              </a:rPr>
              <a:t>重复</a:t>
            </a:r>
            <a:r>
              <a:rPr lang="en-US" altLang="zh-CN" sz="2400" b="1" dirty="0">
                <a:solidFill>
                  <a:schemeClr val="tx2">
                    <a:lumMod val="50000"/>
                  </a:schemeClr>
                </a:solidFill>
                <a:latin typeface="楷体" pitchFamily="49" charset="-122"/>
                <a:ea typeface="楷体" pitchFamily="49" charset="-122"/>
              </a:rPr>
              <a:t>(2)</a:t>
            </a:r>
            <a:r>
              <a:rPr lang="zh-CN" altLang="en-US" sz="2400" b="1" dirty="0">
                <a:solidFill>
                  <a:schemeClr val="tx2">
                    <a:lumMod val="50000"/>
                  </a:schemeClr>
                </a:solidFill>
                <a:latin typeface="楷体" pitchFamily="49" charset="-122"/>
                <a:ea typeface="楷体" pitchFamily="49" charset="-122"/>
              </a:rPr>
              <a:t>～</a:t>
            </a:r>
            <a:r>
              <a:rPr lang="en-US" altLang="zh-CN" sz="2400" b="1" dirty="0">
                <a:solidFill>
                  <a:schemeClr val="tx2">
                    <a:lumMod val="50000"/>
                  </a:schemeClr>
                </a:solidFill>
                <a:latin typeface="楷体" pitchFamily="49" charset="-122"/>
                <a:ea typeface="楷体" pitchFamily="49" charset="-122"/>
              </a:rPr>
              <a:t>(3)</a:t>
            </a:r>
            <a:r>
              <a:rPr lang="zh-CN" altLang="en-US" sz="2400" b="1" dirty="0">
                <a:solidFill>
                  <a:schemeClr val="tx2">
                    <a:lumMod val="50000"/>
                  </a:schemeClr>
                </a:solidFill>
                <a:latin typeface="楷体" pitchFamily="49" charset="-122"/>
                <a:ea typeface="楷体" pitchFamily="49" charset="-122"/>
              </a:rPr>
              <a:t>，直到取得满意解。 </a:t>
            </a:r>
          </a:p>
        </p:txBody>
      </p:sp>
    </p:spTree>
    <p:custDataLst>
      <p:tags r:id="rId1"/>
    </p:custData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矩形 2"/>
          <p:cNvSpPr>
            <a:spLocks noChangeArrowheads="1"/>
          </p:cNvSpPr>
          <p:nvPr/>
        </p:nvSpPr>
        <p:spPr bwMode="auto">
          <a:xfrm>
            <a:off x="266700" y="384175"/>
            <a:ext cx="38052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展望</a:t>
            </a:r>
          </a:p>
        </p:txBody>
      </p:sp>
      <p:graphicFrame>
        <p:nvGraphicFramePr>
          <p:cNvPr id="7" name="图表 6"/>
          <p:cNvGraphicFramePr/>
          <p:nvPr/>
        </p:nvGraphicFramePr>
        <p:xfrm>
          <a:off x="569248" y="1632060"/>
          <a:ext cx="7715250" cy="4324350"/>
        </p:xfrm>
        <a:graphic>
          <a:graphicData uri="http://schemas.openxmlformats.org/drawingml/2006/chart">
            <c:chart xmlns:c="http://schemas.openxmlformats.org/drawingml/2006/chart" xmlns:r="http://schemas.openxmlformats.org/officeDocument/2006/relationships" r:id="rId4"/>
          </a:graphicData>
        </a:graphic>
      </p:graphicFrame>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2"/>
          <p:cNvSpPr>
            <a:spLocks noChangeArrowheads="1"/>
          </p:cNvSpPr>
          <p:nvPr/>
        </p:nvSpPr>
        <p:spPr bwMode="auto">
          <a:xfrm>
            <a:off x="266700" y="384175"/>
            <a:ext cx="38052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基本遗传算法组成</a:t>
            </a:r>
          </a:p>
        </p:txBody>
      </p:sp>
      <p:sp>
        <p:nvSpPr>
          <p:cNvPr id="4" name="Rectangle 3"/>
          <p:cNvSpPr txBox="1">
            <a:spLocks noChangeArrowheads="1"/>
          </p:cNvSpPr>
          <p:nvPr/>
        </p:nvSpPr>
        <p:spPr bwMode="auto">
          <a:xfrm>
            <a:off x="858838" y="1773238"/>
            <a:ext cx="7169150" cy="4402137"/>
          </a:xfrm>
          <a:prstGeom prst="rect">
            <a:avLst/>
          </a:prstGeom>
          <a:noFill/>
          <a:ln w="9525">
            <a:noFill/>
            <a:miter lim="800000"/>
            <a:headEnd/>
            <a:tailEnd/>
          </a:ln>
          <a:effectLst/>
        </p:spPr>
        <p:txBody>
          <a:bodyPr/>
          <a:lstStyle/>
          <a:p>
            <a:pPr marL="342900" indent="-342900" defTabSz="914400">
              <a:lnSpc>
                <a:spcPct val="200000"/>
              </a:lnSpc>
              <a:buClr>
                <a:srgbClr val="FFFF00"/>
              </a:buClr>
              <a:buSzPct val="75000"/>
              <a:buFont typeface="Wingdings" pitchFamily="2" charset="2"/>
              <a:buNone/>
              <a:defRPr/>
            </a:pPr>
            <a:r>
              <a:rPr kumimoji="1" lang="zh-CN" altLang="en-US" sz="3200" b="1" kern="0" dirty="0">
                <a:solidFill>
                  <a:schemeClr val="tx2">
                    <a:lumMod val="50000"/>
                  </a:schemeClr>
                </a:solidFill>
                <a:effectLst>
                  <a:outerShdw blurRad="38100" dist="38100" dir="2700000" algn="tl">
                    <a:srgbClr val="000000"/>
                  </a:outerShdw>
                </a:effectLst>
                <a:latin typeface="楷体_GB2312" pitchFamily="49" charset="-122"/>
                <a:ea typeface="楷体_GB2312"/>
              </a:rPr>
              <a:t>（</a:t>
            </a:r>
            <a:r>
              <a:rPr kumimoji="1" lang="en-US" altLang="zh-CN" sz="3200" b="1" kern="0" dirty="0">
                <a:solidFill>
                  <a:schemeClr val="tx2">
                    <a:lumMod val="50000"/>
                  </a:schemeClr>
                </a:solidFill>
                <a:effectLst>
                  <a:outerShdw blurRad="38100" dist="38100" dir="2700000" algn="tl">
                    <a:srgbClr val="000000"/>
                  </a:outerShdw>
                </a:effectLst>
                <a:latin typeface="楷体_GB2312" pitchFamily="49" charset="-122"/>
                <a:ea typeface="楷体_GB2312"/>
              </a:rPr>
              <a:t>1</a:t>
            </a:r>
            <a:r>
              <a:rPr kumimoji="1" lang="zh-CN" altLang="en-US" sz="3200" b="1" kern="0" dirty="0">
                <a:solidFill>
                  <a:schemeClr val="tx2">
                    <a:lumMod val="50000"/>
                  </a:schemeClr>
                </a:solidFill>
                <a:effectLst>
                  <a:outerShdw blurRad="38100" dist="38100" dir="2700000" algn="tl">
                    <a:srgbClr val="000000"/>
                  </a:outerShdw>
                </a:effectLst>
                <a:latin typeface="楷体_GB2312" pitchFamily="49" charset="-122"/>
                <a:ea typeface="楷体_GB2312"/>
              </a:rPr>
              <a:t>）编码（产生初始种群）</a:t>
            </a:r>
          </a:p>
          <a:p>
            <a:pPr marL="342900" indent="-342900" defTabSz="914400">
              <a:lnSpc>
                <a:spcPct val="200000"/>
              </a:lnSpc>
              <a:buClr>
                <a:srgbClr val="FFFF00"/>
              </a:buClr>
              <a:buSzPct val="75000"/>
              <a:buFont typeface="Wingdings" pitchFamily="2" charset="2"/>
              <a:buNone/>
              <a:defRPr/>
            </a:pPr>
            <a:r>
              <a:rPr kumimoji="1" lang="zh-CN" altLang="en-US" sz="3200" b="1" kern="0" dirty="0">
                <a:solidFill>
                  <a:schemeClr val="tx2">
                    <a:lumMod val="50000"/>
                  </a:schemeClr>
                </a:solidFill>
                <a:effectLst>
                  <a:outerShdw blurRad="38100" dist="38100" dir="2700000" algn="tl">
                    <a:srgbClr val="000000"/>
                  </a:outerShdw>
                </a:effectLst>
                <a:latin typeface="楷体_GB2312" pitchFamily="49" charset="-122"/>
                <a:ea typeface="楷体_GB2312"/>
              </a:rPr>
              <a:t>（</a:t>
            </a:r>
            <a:r>
              <a:rPr kumimoji="1" lang="en-US" altLang="zh-CN" sz="3200" b="1" kern="0" dirty="0">
                <a:solidFill>
                  <a:schemeClr val="tx2">
                    <a:lumMod val="50000"/>
                  </a:schemeClr>
                </a:solidFill>
                <a:effectLst>
                  <a:outerShdw blurRad="38100" dist="38100" dir="2700000" algn="tl">
                    <a:srgbClr val="000000"/>
                  </a:outerShdw>
                </a:effectLst>
                <a:latin typeface="楷体_GB2312" pitchFamily="49" charset="-122"/>
                <a:ea typeface="楷体_GB2312"/>
              </a:rPr>
              <a:t>2</a:t>
            </a:r>
            <a:r>
              <a:rPr kumimoji="1" lang="zh-CN" altLang="en-US" sz="3200" b="1" kern="0" dirty="0">
                <a:solidFill>
                  <a:schemeClr val="tx2">
                    <a:lumMod val="50000"/>
                  </a:schemeClr>
                </a:solidFill>
                <a:effectLst>
                  <a:outerShdw blurRad="38100" dist="38100" dir="2700000" algn="tl">
                    <a:srgbClr val="000000"/>
                  </a:outerShdw>
                </a:effectLst>
                <a:latin typeface="楷体_GB2312" pitchFamily="49" charset="-122"/>
                <a:ea typeface="楷体_GB2312"/>
              </a:rPr>
              <a:t>）适应度函数</a:t>
            </a:r>
          </a:p>
          <a:p>
            <a:pPr marL="342900" indent="-342900" defTabSz="914400">
              <a:lnSpc>
                <a:spcPct val="200000"/>
              </a:lnSpc>
              <a:buClr>
                <a:srgbClr val="FFFF00"/>
              </a:buClr>
              <a:buSzPct val="75000"/>
              <a:buFont typeface="Wingdings" pitchFamily="2" charset="2"/>
              <a:buNone/>
              <a:defRPr/>
            </a:pPr>
            <a:r>
              <a:rPr kumimoji="1" lang="zh-CN" altLang="en-US" sz="3200" b="1" kern="0" dirty="0">
                <a:solidFill>
                  <a:schemeClr val="tx2">
                    <a:lumMod val="50000"/>
                  </a:schemeClr>
                </a:solidFill>
                <a:effectLst>
                  <a:outerShdw blurRad="38100" dist="38100" dir="2700000" algn="tl">
                    <a:srgbClr val="000000"/>
                  </a:outerShdw>
                </a:effectLst>
                <a:latin typeface="楷体_GB2312" pitchFamily="49" charset="-122"/>
                <a:ea typeface="楷体_GB2312"/>
              </a:rPr>
              <a:t>（</a:t>
            </a:r>
            <a:r>
              <a:rPr kumimoji="1" lang="en-US" altLang="zh-CN" sz="3200" b="1" kern="0" dirty="0">
                <a:solidFill>
                  <a:schemeClr val="tx2">
                    <a:lumMod val="50000"/>
                  </a:schemeClr>
                </a:solidFill>
                <a:effectLst>
                  <a:outerShdw blurRad="38100" dist="38100" dir="2700000" algn="tl">
                    <a:srgbClr val="000000"/>
                  </a:outerShdw>
                </a:effectLst>
                <a:latin typeface="楷体_GB2312" pitchFamily="49" charset="-122"/>
                <a:ea typeface="楷体_GB2312"/>
              </a:rPr>
              <a:t>3</a:t>
            </a:r>
            <a:r>
              <a:rPr kumimoji="1" lang="zh-CN" altLang="en-US" sz="3200" b="1" kern="0" dirty="0">
                <a:solidFill>
                  <a:schemeClr val="tx2">
                    <a:lumMod val="50000"/>
                  </a:schemeClr>
                </a:solidFill>
                <a:effectLst>
                  <a:outerShdw blurRad="38100" dist="38100" dir="2700000" algn="tl">
                    <a:srgbClr val="000000"/>
                  </a:outerShdw>
                </a:effectLst>
                <a:latin typeface="楷体_GB2312" pitchFamily="49" charset="-122"/>
                <a:ea typeface="楷体_GB2312"/>
              </a:rPr>
              <a:t>）遗传算子（选择、交叉、变异）</a:t>
            </a:r>
          </a:p>
          <a:p>
            <a:pPr marL="342900" indent="-342900" defTabSz="914400">
              <a:lnSpc>
                <a:spcPct val="200000"/>
              </a:lnSpc>
              <a:buClr>
                <a:srgbClr val="FFFF00"/>
              </a:buClr>
              <a:buSzPct val="75000"/>
              <a:buFont typeface="Wingdings" pitchFamily="2" charset="2"/>
              <a:buNone/>
              <a:defRPr/>
            </a:pPr>
            <a:r>
              <a:rPr kumimoji="1" lang="zh-CN" altLang="en-US" sz="3200" b="1" kern="0" dirty="0">
                <a:solidFill>
                  <a:schemeClr val="tx2">
                    <a:lumMod val="50000"/>
                  </a:schemeClr>
                </a:solidFill>
                <a:effectLst>
                  <a:outerShdw blurRad="38100" dist="38100" dir="2700000" algn="tl">
                    <a:srgbClr val="000000"/>
                  </a:outerShdw>
                </a:effectLst>
                <a:latin typeface="楷体_GB2312" pitchFamily="49" charset="-122"/>
                <a:ea typeface="楷体_GB2312"/>
              </a:rPr>
              <a:t>（</a:t>
            </a:r>
            <a:r>
              <a:rPr kumimoji="1" lang="en-US" altLang="zh-CN" sz="3200" b="1" kern="0" dirty="0">
                <a:solidFill>
                  <a:schemeClr val="tx2">
                    <a:lumMod val="50000"/>
                  </a:schemeClr>
                </a:solidFill>
                <a:effectLst>
                  <a:outerShdw blurRad="38100" dist="38100" dir="2700000" algn="tl">
                    <a:srgbClr val="000000"/>
                  </a:outerShdw>
                </a:effectLst>
                <a:latin typeface="楷体_GB2312" pitchFamily="49" charset="-122"/>
                <a:ea typeface="楷体_GB2312"/>
              </a:rPr>
              <a:t>4</a:t>
            </a:r>
            <a:r>
              <a:rPr kumimoji="1" lang="zh-CN" altLang="en-US" sz="3200" b="1" kern="0" dirty="0">
                <a:solidFill>
                  <a:schemeClr val="tx2">
                    <a:lumMod val="50000"/>
                  </a:schemeClr>
                </a:solidFill>
                <a:effectLst>
                  <a:outerShdw blurRad="38100" dist="38100" dir="2700000" algn="tl">
                    <a:srgbClr val="000000"/>
                  </a:outerShdw>
                </a:effectLst>
                <a:latin typeface="楷体_GB2312" pitchFamily="49" charset="-122"/>
                <a:ea typeface="楷体_GB2312"/>
              </a:rPr>
              <a:t>）运行参数</a:t>
            </a: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2"/>
          <p:cNvSpPr>
            <a:spLocks noChangeArrowheads="1"/>
          </p:cNvSpPr>
          <p:nvPr/>
        </p:nvSpPr>
        <p:spPr bwMode="auto">
          <a:xfrm>
            <a:off x="266700" y="384175"/>
            <a:ext cx="38052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编码</a:t>
            </a:r>
          </a:p>
        </p:txBody>
      </p:sp>
      <p:sp>
        <p:nvSpPr>
          <p:cNvPr id="4" name="Rectangle 3"/>
          <p:cNvSpPr txBox="1">
            <a:spLocks noChangeArrowheads="1"/>
          </p:cNvSpPr>
          <p:nvPr/>
        </p:nvSpPr>
        <p:spPr bwMode="auto">
          <a:xfrm>
            <a:off x="776288" y="1868488"/>
            <a:ext cx="7215187" cy="3619500"/>
          </a:xfrm>
          <a:prstGeom prst="rect">
            <a:avLst/>
          </a:prstGeom>
          <a:noFill/>
          <a:ln w="9525">
            <a:noFill/>
            <a:miter lim="800000"/>
            <a:headEnd/>
            <a:tailEnd/>
          </a:ln>
          <a:effectLst/>
        </p:spPr>
        <p:txBody>
          <a:bodyPr/>
          <a:lstStyle/>
          <a:p>
            <a:pPr marL="342900" indent="-342900" algn="just" defTabSz="914400">
              <a:lnSpc>
                <a:spcPct val="150000"/>
              </a:lnSpc>
              <a:buClr>
                <a:srgbClr val="FFFF00"/>
              </a:buClr>
              <a:buSzPct val="75000"/>
              <a:buFont typeface="Wingdings" pitchFamily="2" charset="2"/>
              <a:buNone/>
              <a:defRPr/>
            </a:pPr>
            <a:r>
              <a:rPr kumimoji="1" lang="en-US" altLang="zh-CN" sz="3200" b="1" kern="0" dirty="0">
                <a:solidFill>
                  <a:schemeClr val="tx2">
                    <a:lumMod val="50000"/>
                  </a:schemeClr>
                </a:solidFill>
                <a:latin typeface="Times New Roman"/>
                <a:ea typeface="楷体_GB2312"/>
              </a:rPr>
              <a:t>            </a:t>
            </a:r>
            <a:r>
              <a:rPr kumimoji="1" lang="en-US" altLang="zh-CN" sz="3200" b="1" kern="0" dirty="0">
                <a:solidFill>
                  <a:schemeClr val="tx2">
                    <a:lumMod val="50000"/>
                  </a:schemeClr>
                </a:solidFill>
                <a:effectLst>
                  <a:outerShdw blurRad="38100" dist="38100" dir="2700000" algn="tl">
                    <a:srgbClr val="000000">
                      <a:alpha val="43137"/>
                    </a:srgbClr>
                  </a:outerShdw>
                </a:effectLst>
                <a:latin typeface="Times New Roman"/>
                <a:ea typeface="楷体_GB2312"/>
              </a:rPr>
              <a:t>GA</a:t>
            </a:r>
            <a:r>
              <a:rPr kumimoji="1" lang="zh-CN" altLang="en-US" sz="3200" b="1" kern="0" dirty="0">
                <a:solidFill>
                  <a:schemeClr val="tx2">
                    <a:lumMod val="50000"/>
                  </a:schemeClr>
                </a:solidFill>
                <a:effectLst>
                  <a:outerShdw blurRad="38100" dist="38100" dir="2700000" algn="tl">
                    <a:srgbClr val="000000">
                      <a:alpha val="43137"/>
                    </a:srgbClr>
                  </a:outerShdw>
                </a:effectLst>
                <a:latin typeface="Times New Roman"/>
                <a:ea typeface="楷体_GB2312"/>
              </a:rPr>
              <a:t>是通过某种编码机制把对象抽象为由</a:t>
            </a:r>
            <a:r>
              <a:rPr kumimoji="1" lang="zh-CN" altLang="en-US" sz="3200" b="1" kern="0" dirty="0">
                <a:solidFill>
                  <a:srgbClr val="FF0000"/>
                </a:solidFill>
                <a:effectLst>
                  <a:outerShdw blurRad="38100" dist="38100" dir="2700000" algn="tl">
                    <a:srgbClr val="000000">
                      <a:alpha val="43137"/>
                    </a:srgbClr>
                  </a:outerShdw>
                </a:effectLst>
                <a:latin typeface="Times New Roman"/>
                <a:ea typeface="楷体_GB2312"/>
              </a:rPr>
              <a:t>特定符号按一定顺序排成的串</a:t>
            </a:r>
            <a:r>
              <a:rPr kumimoji="1" lang="zh-CN" altLang="en-US" sz="3200" b="1" kern="0" dirty="0">
                <a:solidFill>
                  <a:schemeClr val="tx2">
                    <a:lumMod val="50000"/>
                  </a:schemeClr>
                </a:solidFill>
                <a:effectLst>
                  <a:outerShdw blurRad="38100" dist="38100" dir="2700000" algn="tl">
                    <a:srgbClr val="000000">
                      <a:alpha val="43137"/>
                    </a:srgbClr>
                  </a:outerShdw>
                </a:effectLst>
                <a:latin typeface="Times New Roman"/>
                <a:ea typeface="楷体_GB2312"/>
              </a:rPr>
              <a:t>。正如研究生物遗传是从</a:t>
            </a:r>
            <a:r>
              <a:rPr kumimoji="1" lang="zh-CN" altLang="en-US" sz="3200" b="1" kern="0" dirty="0">
                <a:solidFill>
                  <a:srgbClr val="FF0000"/>
                </a:solidFill>
                <a:effectLst>
                  <a:outerShdw blurRad="38100" dist="38100" dir="2700000" algn="tl">
                    <a:srgbClr val="000000">
                      <a:alpha val="43137"/>
                    </a:srgbClr>
                  </a:outerShdw>
                </a:effectLst>
                <a:latin typeface="Times New Roman"/>
                <a:ea typeface="楷体_GB2312"/>
              </a:rPr>
              <a:t>染色体</a:t>
            </a:r>
            <a:r>
              <a:rPr kumimoji="1" lang="zh-CN" altLang="en-US" sz="3200" b="1" kern="0" dirty="0">
                <a:solidFill>
                  <a:schemeClr val="tx2">
                    <a:lumMod val="50000"/>
                  </a:schemeClr>
                </a:solidFill>
                <a:effectLst>
                  <a:outerShdw blurRad="38100" dist="38100" dir="2700000" algn="tl">
                    <a:srgbClr val="000000">
                      <a:alpha val="43137"/>
                    </a:srgbClr>
                  </a:outerShdw>
                </a:effectLst>
                <a:latin typeface="Times New Roman"/>
                <a:ea typeface="楷体_GB2312"/>
              </a:rPr>
              <a:t>着手，而染色体则是由</a:t>
            </a:r>
            <a:r>
              <a:rPr kumimoji="1" lang="zh-CN" altLang="en-US" sz="3200" b="1" kern="0" dirty="0">
                <a:solidFill>
                  <a:srgbClr val="FF0000"/>
                </a:solidFill>
                <a:effectLst>
                  <a:outerShdw blurRad="38100" dist="38100" dir="2700000" algn="tl">
                    <a:srgbClr val="000000">
                      <a:alpha val="43137"/>
                    </a:srgbClr>
                  </a:outerShdw>
                </a:effectLst>
                <a:latin typeface="Times New Roman"/>
                <a:ea typeface="楷体_GB2312"/>
              </a:rPr>
              <a:t>基因排成的串</a:t>
            </a:r>
            <a:r>
              <a:rPr kumimoji="1" lang="zh-CN" altLang="en-US" sz="3200" b="1" kern="0" dirty="0">
                <a:solidFill>
                  <a:schemeClr val="tx2">
                    <a:lumMod val="50000"/>
                  </a:schemeClr>
                </a:solidFill>
                <a:effectLst>
                  <a:outerShdw blurRad="38100" dist="38100" dir="2700000" algn="tl">
                    <a:srgbClr val="000000">
                      <a:alpha val="43137"/>
                    </a:srgbClr>
                  </a:outerShdw>
                </a:effectLst>
                <a:latin typeface="Times New Roman"/>
                <a:ea typeface="楷体_GB2312"/>
              </a:rPr>
              <a:t>。</a:t>
            </a:r>
            <a:r>
              <a:rPr kumimoji="1" lang="en-US" altLang="zh-CN" sz="3200" b="1" kern="0" dirty="0">
                <a:solidFill>
                  <a:schemeClr val="tx2">
                    <a:lumMod val="50000"/>
                  </a:schemeClr>
                </a:solidFill>
                <a:effectLst>
                  <a:outerShdw blurRad="38100" dist="38100" dir="2700000" algn="tl">
                    <a:srgbClr val="000000">
                      <a:alpha val="43137"/>
                    </a:srgbClr>
                  </a:outerShdw>
                </a:effectLst>
                <a:latin typeface="Times New Roman"/>
                <a:ea typeface="楷体_GB2312"/>
              </a:rPr>
              <a:t>SGA</a:t>
            </a:r>
            <a:r>
              <a:rPr kumimoji="1" lang="zh-CN" altLang="en-US" sz="3200" b="1" kern="0" dirty="0">
                <a:solidFill>
                  <a:schemeClr val="tx2">
                    <a:lumMod val="50000"/>
                  </a:schemeClr>
                </a:solidFill>
                <a:effectLst>
                  <a:outerShdw blurRad="38100" dist="38100" dir="2700000" algn="tl">
                    <a:srgbClr val="000000">
                      <a:alpha val="43137"/>
                    </a:srgbClr>
                  </a:outerShdw>
                </a:effectLst>
                <a:latin typeface="Times New Roman"/>
                <a:ea typeface="楷体_GB2312"/>
              </a:rPr>
              <a:t>使用</a:t>
            </a:r>
            <a:r>
              <a:rPr kumimoji="1" lang="zh-CN" altLang="en-US" sz="3200" b="1" kern="0" dirty="0">
                <a:solidFill>
                  <a:srgbClr val="FF0000"/>
                </a:solidFill>
                <a:effectLst>
                  <a:outerShdw blurRad="38100" dist="38100" dir="2700000" algn="tl">
                    <a:srgbClr val="000000">
                      <a:alpha val="43137"/>
                    </a:srgbClr>
                  </a:outerShdw>
                </a:effectLst>
                <a:latin typeface="Times New Roman"/>
                <a:ea typeface="楷体_GB2312"/>
              </a:rPr>
              <a:t>二进制</a:t>
            </a:r>
            <a:r>
              <a:rPr kumimoji="1" lang="zh-CN" altLang="en-US" sz="3200" b="1" kern="0" dirty="0">
                <a:solidFill>
                  <a:schemeClr val="tx2">
                    <a:lumMod val="50000"/>
                  </a:schemeClr>
                </a:solidFill>
                <a:effectLst>
                  <a:outerShdw blurRad="38100" dist="38100" dir="2700000" algn="tl">
                    <a:srgbClr val="000000">
                      <a:alpha val="43137"/>
                    </a:srgbClr>
                  </a:outerShdw>
                </a:effectLst>
                <a:latin typeface="Times New Roman"/>
                <a:ea typeface="楷体_GB2312"/>
              </a:rPr>
              <a:t>或者</a:t>
            </a:r>
            <a:r>
              <a:rPr kumimoji="1" lang="zh-CN" altLang="en-US" sz="3200" b="1" kern="0" dirty="0">
                <a:solidFill>
                  <a:srgbClr val="FF0000"/>
                </a:solidFill>
                <a:effectLst>
                  <a:outerShdw blurRad="38100" dist="38100" dir="2700000" algn="tl">
                    <a:srgbClr val="000000">
                      <a:alpha val="43137"/>
                    </a:srgbClr>
                  </a:outerShdw>
                </a:effectLst>
                <a:latin typeface="Times New Roman"/>
                <a:ea typeface="楷体_GB2312"/>
              </a:rPr>
              <a:t>数字串</a:t>
            </a:r>
            <a:r>
              <a:rPr kumimoji="1" lang="zh-CN" altLang="en-US" sz="3200" b="1" kern="0" dirty="0">
                <a:solidFill>
                  <a:schemeClr val="tx2">
                    <a:lumMod val="50000"/>
                  </a:schemeClr>
                </a:solidFill>
                <a:effectLst>
                  <a:outerShdw blurRad="38100" dist="38100" dir="2700000" algn="tl">
                    <a:srgbClr val="000000">
                      <a:alpha val="43137"/>
                    </a:srgbClr>
                  </a:outerShdw>
                </a:effectLst>
                <a:latin typeface="Times New Roman"/>
                <a:ea typeface="楷体_GB2312"/>
              </a:rPr>
              <a:t>进行编码。 </a:t>
            </a: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矩形 2"/>
          <p:cNvSpPr>
            <a:spLocks noChangeArrowheads="1"/>
          </p:cNvSpPr>
          <p:nvPr/>
        </p:nvSpPr>
        <p:spPr bwMode="auto">
          <a:xfrm>
            <a:off x="266700" y="384175"/>
            <a:ext cx="4200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编码：函数优化示例</a:t>
            </a:r>
          </a:p>
        </p:txBody>
      </p:sp>
      <p:sp>
        <p:nvSpPr>
          <p:cNvPr id="8" name="Rectangle 3"/>
          <p:cNvSpPr txBox="1">
            <a:spLocks noChangeArrowheads="1"/>
          </p:cNvSpPr>
          <p:nvPr/>
        </p:nvSpPr>
        <p:spPr bwMode="auto">
          <a:xfrm>
            <a:off x="657225" y="2057400"/>
            <a:ext cx="6745288" cy="1257300"/>
          </a:xfrm>
          <a:prstGeom prst="rect">
            <a:avLst/>
          </a:prstGeom>
          <a:noFill/>
          <a:ln w="9525">
            <a:noFill/>
            <a:miter lim="800000"/>
            <a:headEnd/>
            <a:tailEnd/>
          </a:ln>
          <a:effectLst/>
        </p:spPr>
        <p:txBody>
          <a:bodyPr/>
          <a:lstStyle/>
          <a:p>
            <a:pPr defTabSz="914400">
              <a:lnSpc>
                <a:spcPct val="130000"/>
              </a:lnSpc>
              <a:buClr>
                <a:srgbClr val="FFFF00"/>
              </a:buClr>
              <a:buSzPct val="75000"/>
              <a:buFont typeface="Wingdings" pitchFamily="2" charset="2"/>
              <a:buNone/>
              <a:defRPr/>
            </a:pPr>
            <a:r>
              <a:rPr kumimoji="1" lang="zh-CN" altLang="zh-CN" sz="3200" b="1" kern="0" dirty="0">
                <a:solidFill>
                  <a:schemeClr val="tx2">
                    <a:lumMod val="50000"/>
                  </a:schemeClr>
                </a:solidFill>
                <a:effectLst>
                  <a:outerShdw blurRad="38100" dist="38100" dir="2700000" algn="tl">
                    <a:srgbClr val="000000"/>
                  </a:outerShdw>
                </a:effectLst>
                <a:latin typeface="Times New Roman"/>
                <a:ea typeface="楷体_GB2312"/>
              </a:rPr>
              <a:t>求下列一元函数的最大值</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a:t>
            </a:r>
          </a:p>
          <a:p>
            <a:pPr defTabSz="914400">
              <a:lnSpc>
                <a:spcPct val="130000"/>
              </a:lnSpc>
              <a:buClr>
                <a:srgbClr val="FFFF00"/>
              </a:buClr>
              <a:buSzPct val="75000"/>
              <a:buFont typeface="Wingdings" pitchFamily="2" charset="2"/>
              <a:buNone/>
              <a:defRPr/>
            </a:pPr>
            <a:r>
              <a:rPr kumimoji="1" lang="zh-CN" altLang="en-US" sz="2400" b="1" kern="0" dirty="0">
                <a:solidFill>
                  <a:srgbClr val="FFFFFF"/>
                </a:solidFill>
                <a:effectLst>
                  <a:outerShdw blurRad="38100" dist="38100" dir="2700000" algn="tl">
                    <a:srgbClr val="000000"/>
                  </a:outerShdw>
                </a:effectLst>
                <a:latin typeface="Times New Roman"/>
                <a:ea typeface="楷体_GB2312"/>
              </a:rPr>
              <a:t>  </a:t>
            </a:r>
          </a:p>
        </p:txBody>
      </p:sp>
      <p:sp>
        <p:nvSpPr>
          <p:cNvPr id="9" name="Text Box 8"/>
          <p:cNvSpPr txBox="1">
            <a:spLocks noChangeArrowheads="1"/>
          </p:cNvSpPr>
          <p:nvPr/>
        </p:nvSpPr>
        <p:spPr bwMode="auto">
          <a:xfrm>
            <a:off x="706438" y="4754563"/>
            <a:ext cx="7704137" cy="646112"/>
          </a:xfrm>
          <a:prstGeom prst="rect">
            <a:avLst/>
          </a:prstGeom>
          <a:noFill/>
          <a:ln w="12700" cap="sq">
            <a:noFill/>
            <a:miter lim="800000"/>
            <a:headEnd type="none" w="sm" len="sm"/>
            <a:tailEnd type="none" w="sm" len="sm"/>
          </a:ln>
          <a:effectLst/>
        </p:spPr>
        <p:txBody>
          <a:bodyPr>
            <a:spAutoFit/>
          </a:bodyPr>
          <a:lstStyle/>
          <a:p>
            <a:pPr>
              <a:spcBef>
                <a:spcPct val="50000"/>
              </a:spcBef>
              <a:defRPr/>
            </a:pPr>
            <a:r>
              <a:rPr kumimoji="1" lang="en-US" altLang="zh-CN" sz="3600" b="1" i="1" dirty="0">
                <a:solidFill>
                  <a:schemeClr val="tx2">
                    <a:lumMod val="50000"/>
                  </a:schemeClr>
                </a:solidFill>
                <a:effectLst>
                  <a:outerShdw blurRad="38100" dist="38100" dir="2700000" algn="tl">
                    <a:srgbClr val="000000"/>
                  </a:outerShdw>
                </a:effectLst>
                <a:latin typeface="Times New Roman" pitchFamily="18" charset="0"/>
                <a:ea typeface="楷体_GB2312" pitchFamily="49" charset="-122"/>
                <a:cs typeface="Times New Roman" pitchFamily="18" charset="0"/>
              </a:rPr>
              <a:t>x</a:t>
            </a:r>
            <a:r>
              <a:rPr kumimoji="1" lang="en-US" altLang="zh-CN" sz="3600" b="1" dirty="0">
                <a:solidFill>
                  <a:schemeClr val="tx2">
                    <a:lumMod val="50000"/>
                  </a:schemeClr>
                </a:solidFill>
                <a:effectLst>
                  <a:outerShdw blurRad="38100" dist="38100" dir="2700000" algn="tl">
                    <a:srgbClr val="000000"/>
                  </a:outerShdw>
                </a:effectLst>
                <a:latin typeface="Times New Roman" pitchFamily="18" charset="0"/>
                <a:ea typeface="楷体_GB2312" pitchFamily="49" charset="-122"/>
                <a:cs typeface="Times New Roman" pitchFamily="18" charset="0"/>
              </a:rPr>
              <a:t>∈[0, 3]  </a:t>
            </a:r>
            <a:r>
              <a:rPr kumimoji="1" lang="zh-CN" altLang="en-US" sz="3200" b="1" dirty="0">
                <a:solidFill>
                  <a:schemeClr val="tx2">
                    <a:lumMod val="50000"/>
                  </a:schemeClr>
                </a:solidFill>
                <a:effectLst>
                  <a:outerShdw blurRad="38100" dist="38100" dir="2700000" algn="tl">
                    <a:srgbClr val="000000"/>
                  </a:outerShdw>
                </a:effectLst>
                <a:ea typeface="楷体_GB2312" pitchFamily="49" charset="-122"/>
              </a:rPr>
              <a:t>，求解结果精确到</a:t>
            </a:r>
            <a:r>
              <a:rPr kumimoji="1" lang="en-US" altLang="zh-CN" sz="3200" b="1" dirty="0">
                <a:solidFill>
                  <a:schemeClr val="tx2">
                    <a:lumMod val="50000"/>
                  </a:schemeClr>
                </a:solidFill>
                <a:effectLst>
                  <a:outerShdw blurRad="38100" dist="38100" dir="2700000" algn="tl">
                    <a:srgbClr val="000000"/>
                  </a:outerShdw>
                </a:effectLst>
                <a:latin typeface="Times New Roman" pitchFamily="18" charset="0"/>
                <a:ea typeface="楷体_GB2312" pitchFamily="49" charset="-122"/>
                <a:cs typeface="Times New Roman" pitchFamily="18" charset="0"/>
              </a:rPr>
              <a:t>6</a:t>
            </a:r>
            <a:r>
              <a:rPr kumimoji="1" lang="zh-CN" altLang="en-US" sz="3200" b="1" dirty="0">
                <a:solidFill>
                  <a:schemeClr val="tx2">
                    <a:lumMod val="50000"/>
                  </a:schemeClr>
                </a:solidFill>
                <a:effectLst>
                  <a:outerShdw blurRad="38100" dist="38100" dir="2700000" algn="tl">
                    <a:srgbClr val="000000"/>
                  </a:outerShdw>
                </a:effectLst>
                <a:ea typeface="楷体_GB2312" pitchFamily="49" charset="-122"/>
              </a:rPr>
              <a:t>位小数。</a:t>
            </a:r>
          </a:p>
        </p:txBody>
      </p:sp>
      <p:graphicFrame>
        <p:nvGraphicFramePr>
          <p:cNvPr id="1026" name="Object 3"/>
          <p:cNvGraphicFramePr>
            <a:graphicFrameLocks noGrp="1" noChangeAspect="1"/>
          </p:cNvGraphicFramePr>
          <p:nvPr>
            <p:ph sz="half" idx="4294967295"/>
          </p:nvPr>
        </p:nvGraphicFramePr>
        <p:xfrm>
          <a:off x="488950" y="3241675"/>
          <a:ext cx="7848600" cy="974725"/>
        </p:xfrm>
        <a:graphic>
          <a:graphicData uri="http://schemas.openxmlformats.org/presentationml/2006/ole">
            <mc:AlternateContent xmlns:mc="http://schemas.openxmlformats.org/markup-compatibility/2006">
              <mc:Choice xmlns:v="urn:schemas-microsoft-com:vml" Requires="v">
                <p:oleObj spid="_x0000_s1034" name="公式" r:id="rId5" imgW="1638000" imgH="203040" progId="Equation.3">
                  <p:embed/>
                </p:oleObj>
              </mc:Choice>
              <mc:Fallback>
                <p:oleObj name="公式" r:id="rId5" imgW="1638000" imgH="20304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8950" y="3241675"/>
                        <a:ext cx="7848600" cy="97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2"/>
          <p:cNvSpPr>
            <a:spLocks noChangeArrowheads="1"/>
          </p:cNvSpPr>
          <p:nvPr/>
        </p:nvSpPr>
        <p:spPr bwMode="auto">
          <a:xfrm>
            <a:off x="266700" y="384175"/>
            <a:ext cx="4171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编码：函数优化示例</a:t>
            </a:r>
          </a:p>
        </p:txBody>
      </p:sp>
      <p:sp>
        <p:nvSpPr>
          <p:cNvPr id="7" name="Rectangle 3"/>
          <p:cNvSpPr txBox="1">
            <a:spLocks noChangeArrowheads="1"/>
          </p:cNvSpPr>
          <p:nvPr/>
        </p:nvSpPr>
        <p:spPr bwMode="auto">
          <a:xfrm>
            <a:off x="-11113" y="1603375"/>
            <a:ext cx="8785226" cy="4637088"/>
          </a:xfrm>
          <a:prstGeom prst="rect">
            <a:avLst/>
          </a:prstGeom>
          <a:noFill/>
          <a:ln w="9525">
            <a:noFill/>
            <a:miter lim="800000"/>
            <a:headEnd/>
            <a:tailEnd/>
          </a:ln>
          <a:effectLst/>
        </p:spPr>
        <p:txBody>
          <a:bodyPr/>
          <a:lstStyle/>
          <a:p>
            <a:pPr marL="342900" indent="-342900" algn="just" defTabSz="914400">
              <a:lnSpc>
                <a:spcPct val="150000"/>
              </a:lnSpc>
              <a:buClr>
                <a:srgbClr val="FFFF00"/>
              </a:buClr>
              <a:buSzPct val="75000"/>
              <a:defRPr/>
            </a:pP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            </a:t>
            </a:r>
            <a:r>
              <a:rPr kumimoji="1" lang="zh-CN" altLang="zh-CN" sz="3200" b="1" kern="0" dirty="0">
                <a:solidFill>
                  <a:schemeClr val="tx2">
                    <a:lumMod val="50000"/>
                  </a:schemeClr>
                </a:solidFill>
                <a:effectLst>
                  <a:outerShdw blurRad="38100" dist="38100" dir="2700000" algn="tl">
                    <a:srgbClr val="000000"/>
                  </a:outerShdw>
                </a:effectLst>
                <a:latin typeface="Times New Roman"/>
                <a:ea typeface="楷体_GB2312"/>
              </a:rPr>
              <a:t>由于</a:t>
            </a:r>
            <a:r>
              <a:rPr kumimoji="1" lang="en-US" altLang="zh-CN" sz="3200" b="1" dirty="0">
                <a:solidFill>
                  <a:schemeClr val="tx2">
                    <a:lumMod val="50000"/>
                  </a:schemeClr>
                </a:solidFill>
                <a:effectLst>
                  <a:outerShdw blurRad="38100" dist="38100" dir="2700000" algn="tl">
                    <a:srgbClr val="000000"/>
                  </a:outerShdw>
                </a:effectLst>
                <a:latin typeface="Times New Roman" pitchFamily="18" charset="0"/>
                <a:ea typeface="楷体_GB2312" pitchFamily="49" charset="-122"/>
                <a:cs typeface="Times New Roman" pitchFamily="18" charset="0"/>
              </a:rPr>
              <a:t>[0, 3]</a:t>
            </a:r>
            <a:r>
              <a:rPr kumimoji="1" lang="zh-CN" altLang="zh-CN" sz="3200" b="1" kern="0" dirty="0">
                <a:solidFill>
                  <a:schemeClr val="tx2">
                    <a:lumMod val="50000"/>
                  </a:schemeClr>
                </a:solidFill>
                <a:effectLst>
                  <a:outerShdw blurRad="38100" dist="38100" dir="2700000" algn="tl">
                    <a:srgbClr val="000000"/>
                  </a:outerShdw>
                </a:effectLst>
                <a:latin typeface="Times New Roman"/>
                <a:ea typeface="楷体_GB2312"/>
              </a:rPr>
              <a:t>区间长度为</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3</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，求解结果精确到</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6</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位小数，因此可将自变量定义区间划分为</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3</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cs typeface="Times New Roman" pitchFamily="18" charset="0"/>
              </a:rPr>
              <a:t>×</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10</a:t>
            </a:r>
            <a:r>
              <a:rPr kumimoji="1" lang="en-US" altLang="zh-CN" sz="3200" b="1" kern="0" baseline="30000" dirty="0">
                <a:solidFill>
                  <a:schemeClr val="tx2">
                    <a:lumMod val="50000"/>
                  </a:schemeClr>
                </a:solidFill>
                <a:effectLst>
                  <a:outerShdw blurRad="38100" dist="38100" dir="2700000" algn="tl">
                    <a:srgbClr val="000000"/>
                  </a:outerShdw>
                </a:effectLst>
                <a:latin typeface="Times New Roman"/>
                <a:ea typeface="楷体_GB2312"/>
              </a:rPr>
              <a:t>6</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等份。又因为</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2</a:t>
            </a:r>
            <a:r>
              <a:rPr kumimoji="1" lang="en-US" altLang="zh-CN" sz="3200" b="1" kern="0" baseline="30000" dirty="0">
                <a:solidFill>
                  <a:schemeClr val="tx2">
                    <a:lumMod val="50000"/>
                  </a:schemeClr>
                </a:solidFill>
                <a:effectLst>
                  <a:outerShdw blurRad="38100" dist="38100" dir="2700000" algn="tl">
                    <a:srgbClr val="000000"/>
                  </a:outerShdw>
                </a:effectLst>
                <a:latin typeface="Times New Roman"/>
                <a:ea typeface="楷体_GB2312"/>
              </a:rPr>
              <a:t>21</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 &lt; 3</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cs typeface="Times New Roman" pitchFamily="18" charset="0"/>
              </a:rPr>
              <a:t>×</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10</a:t>
            </a:r>
            <a:r>
              <a:rPr kumimoji="1" lang="en-US" altLang="zh-CN" sz="3200" b="1" kern="0" baseline="30000" dirty="0">
                <a:solidFill>
                  <a:schemeClr val="tx2">
                    <a:lumMod val="50000"/>
                  </a:schemeClr>
                </a:solidFill>
                <a:effectLst>
                  <a:outerShdw blurRad="38100" dist="38100" dir="2700000" algn="tl">
                    <a:srgbClr val="000000"/>
                  </a:outerShdw>
                </a:effectLst>
                <a:latin typeface="Times New Roman"/>
                <a:ea typeface="楷体_GB2312"/>
              </a:rPr>
              <a:t>6</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 &lt; 2</a:t>
            </a:r>
            <a:r>
              <a:rPr kumimoji="1" lang="en-US" altLang="zh-CN" sz="3200" b="1" kern="0" baseline="30000" dirty="0">
                <a:solidFill>
                  <a:schemeClr val="tx2">
                    <a:lumMod val="50000"/>
                  </a:schemeClr>
                </a:solidFill>
                <a:effectLst>
                  <a:outerShdw blurRad="38100" dist="38100" dir="2700000" algn="tl">
                    <a:srgbClr val="000000"/>
                  </a:outerShdw>
                </a:effectLst>
                <a:latin typeface="Times New Roman"/>
                <a:ea typeface="楷体_GB2312"/>
              </a:rPr>
              <a:t>22</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 </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，所以本例的二进制编码长度至少需要</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22</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位，本例的编码过程实质上是将区间</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[0</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3]</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内对应的</a:t>
            </a:r>
            <a:r>
              <a:rPr kumimoji="1" lang="zh-CN" altLang="en-US" sz="3200" b="1" kern="0" dirty="0">
                <a:solidFill>
                  <a:srgbClr val="FF0000"/>
                </a:solidFill>
                <a:effectLst>
                  <a:outerShdw blurRad="38100" dist="38100" dir="2700000" algn="tl">
                    <a:srgbClr val="000000"/>
                  </a:outerShdw>
                </a:effectLst>
                <a:latin typeface="Times New Roman"/>
                <a:ea typeface="楷体_GB2312"/>
              </a:rPr>
              <a:t>实数</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值转化为一个</a:t>
            </a:r>
            <a:r>
              <a:rPr kumimoji="1" lang="zh-CN" altLang="en-US" sz="3200" b="1" kern="0" dirty="0">
                <a:solidFill>
                  <a:srgbClr val="FF0000"/>
                </a:solidFill>
                <a:effectLst>
                  <a:outerShdw blurRad="38100" dist="38100" dir="2700000" algn="tl">
                    <a:srgbClr val="000000"/>
                  </a:outerShdw>
                </a:effectLst>
                <a:latin typeface="Times New Roman"/>
                <a:ea typeface="楷体_GB2312"/>
              </a:rPr>
              <a:t>二进制串</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a:t>
            </a:r>
            <a:r>
              <a:rPr kumimoji="1" lang="en-US" altLang="zh-CN" sz="3200" b="1" i="1" kern="0" dirty="0">
                <a:solidFill>
                  <a:schemeClr val="tx2">
                    <a:lumMod val="50000"/>
                  </a:schemeClr>
                </a:solidFill>
                <a:effectLst>
                  <a:outerShdw blurRad="38100" dist="38100" dir="2700000" algn="tl">
                    <a:srgbClr val="000000"/>
                  </a:outerShdw>
                </a:effectLst>
                <a:latin typeface="Times New Roman"/>
                <a:ea typeface="楷体_GB2312"/>
              </a:rPr>
              <a:t>b</a:t>
            </a:r>
            <a:r>
              <a:rPr kumimoji="1" lang="en-US" altLang="zh-CN" sz="3200" b="1" kern="0" baseline="-25000" dirty="0">
                <a:solidFill>
                  <a:schemeClr val="tx2">
                    <a:lumMod val="50000"/>
                  </a:schemeClr>
                </a:solidFill>
                <a:effectLst>
                  <a:outerShdw blurRad="38100" dist="38100" dir="2700000" algn="tl">
                    <a:srgbClr val="000000"/>
                  </a:outerShdw>
                </a:effectLst>
                <a:latin typeface="Times New Roman"/>
                <a:ea typeface="楷体_GB2312"/>
              </a:rPr>
              <a:t>21</a:t>
            </a:r>
            <a:r>
              <a:rPr kumimoji="1" lang="en-US" altLang="zh-CN" sz="3200" b="1" i="1" kern="0" dirty="0">
                <a:solidFill>
                  <a:schemeClr val="tx2">
                    <a:lumMod val="50000"/>
                  </a:schemeClr>
                </a:solidFill>
                <a:effectLst>
                  <a:outerShdw blurRad="38100" dist="38100" dir="2700000" algn="tl">
                    <a:srgbClr val="000000"/>
                  </a:outerShdw>
                </a:effectLst>
                <a:latin typeface="Times New Roman"/>
                <a:ea typeface="楷体_GB2312"/>
              </a:rPr>
              <a:t>b</a:t>
            </a:r>
            <a:r>
              <a:rPr kumimoji="1" lang="en-US" altLang="zh-CN" sz="3200" b="1" kern="0" baseline="-25000" dirty="0">
                <a:solidFill>
                  <a:schemeClr val="tx2">
                    <a:lumMod val="50000"/>
                  </a:schemeClr>
                </a:solidFill>
                <a:effectLst>
                  <a:outerShdw blurRad="38100" dist="38100" dir="2700000" algn="tl">
                    <a:srgbClr val="000000"/>
                  </a:outerShdw>
                </a:effectLst>
                <a:latin typeface="Times New Roman"/>
                <a:ea typeface="楷体_GB2312"/>
              </a:rPr>
              <a:t>20</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a:t>
            </a:r>
            <a:r>
              <a:rPr kumimoji="1" lang="en-US" altLang="zh-CN" sz="3200" b="1" i="1" kern="0" dirty="0">
                <a:solidFill>
                  <a:schemeClr val="tx2">
                    <a:lumMod val="50000"/>
                  </a:schemeClr>
                </a:solidFill>
                <a:effectLst>
                  <a:outerShdw blurRad="38100" dist="38100" dir="2700000" algn="tl">
                    <a:srgbClr val="000000"/>
                  </a:outerShdw>
                </a:effectLst>
                <a:latin typeface="Times New Roman"/>
                <a:ea typeface="楷体_GB2312"/>
              </a:rPr>
              <a:t>b</a:t>
            </a:r>
            <a:r>
              <a:rPr kumimoji="1" lang="en-US" altLang="zh-CN" sz="3200" b="1" kern="0" baseline="-25000" dirty="0">
                <a:solidFill>
                  <a:schemeClr val="tx2">
                    <a:lumMod val="50000"/>
                  </a:schemeClr>
                </a:solidFill>
                <a:effectLst>
                  <a:outerShdw blurRad="38100" dist="38100" dir="2700000" algn="tl">
                    <a:srgbClr val="000000"/>
                  </a:outerShdw>
                </a:effectLst>
                <a:latin typeface="Times New Roman"/>
                <a:ea typeface="楷体_GB2312"/>
              </a:rPr>
              <a:t>0</a:t>
            </a:r>
            <a:r>
              <a:rPr kumimoji="1" lang="zh-CN" altLang="en-US" sz="3200" b="1" kern="0" dirty="0">
                <a:solidFill>
                  <a:schemeClr val="tx2">
                    <a:lumMod val="50000"/>
                  </a:schemeClr>
                </a:solidFill>
                <a:effectLst>
                  <a:outerShdw blurRad="38100" dist="38100" dir="2700000" algn="tl">
                    <a:srgbClr val="000000"/>
                  </a:outerShdw>
                </a:effectLst>
                <a:latin typeface="Times New Roman"/>
                <a:ea typeface="楷体_GB2312"/>
              </a:rPr>
              <a:t>）。</a:t>
            </a: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2"/>
          <p:cNvSpPr>
            <a:spLocks noChangeArrowheads="1"/>
          </p:cNvSpPr>
          <p:nvPr/>
        </p:nvSpPr>
        <p:spPr bwMode="auto">
          <a:xfrm>
            <a:off x="266700" y="384175"/>
            <a:ext cx="38052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chemeClr val="bg1"/>
                </a:solidFill>
                <a:latin typeface="楷体" pitchFamily="49" charset="-122"/>
                <a:ea typeface="楷体" pitchFamily="49" charset="-122"/>
              </a:rPr>
              <a:t>几个术语</a:t>
            </a:r>
          </a:p>
        </p:txBody>
      </p:sp>
      <p:sp>
        <p:nvSpPr>
          <p:cNvPr id="12" name="Rectangle 3"/>
          <p:cNvSpPr txBox="1">
            <a:spLocks noChangeArrowheads="1"/>
          </p:cNvSpPr>
          <p:nvPr/>
        </p:nvSpPr>
        <p:spPr bwMode="auto">
          <a:xfrm>
            <a:off x="544513" y="2809875"/>
            <a:ext cx="6769100" cy="939800"/>
          </a:xfrm>
          <a:prstGeom prst="rect">
            <a:avLst/>
          </a:prstGeom>
          <a:noFill/>
          <a:ln w="9525">
            <a:noFill/>
            <a:miter lim="800000"/>
            <a:headEnd/>
            <a:tailEnd/>
          </a:ln>
          <a:effectLst/>
        </p:spPr>
        <p:txBody>
          <a:bodyPr/>
          <a:lstStyle/>
          <a:p>
            <a:pPr marL="342900" indent="-342900" defTabSz="914400">
              <a:lnSpc>
                <a:spcPct val="150000"/>
              </a:lnSpc>
              <a:buClr>
                <a:srgbClr val="FFFF00"/>
              </a:buClr>
              <a:buSzPct val="75000"/>
              <a:buFont typeface="Wingdings" pitchFamily="2" charset="2"/>
              <a:buNone/>
              <a:defRPr/>
            </a:pPr>
            <a:r>
              <a:rPr kumimoji="1" lang="zh-CN" altLang="en-US" sz="3200" b="1" kern="0" dirty="0">
                <a:solidFill>
                  <a:schemeClr val="tx2">
                    <a:lumMod val="50000"/>
                  </a:schemeClr>
                </a:solidFill>
                <a:latin typeface="Times New Roman"/>
                <a:ea typeface="楷体_GB2312"/>
              </a:rPr>
              <a:t>基因型：</a:t>
            </a:r>
            <a:r>
              <a:rPr kumimoji="1" lang="en-US" altLang="zh-CN" sz="3200" b="1" kern="0" dirty="0">
                <a:solidFill>
                  <a:schemeClr val="tx2">
                    <a:lumMod val="50000"/>
                  </a:schemeClr>
                </a:solidFill>
                <a:latin typeface="Times New Roman"/>
                <a:ea typeface="楷体_GB2312"/>
              </a:rPr>
              <a:t>1000101110110101000111</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 </a:t>
            </a:r>
          </a:p>
        </p:txBody>
      </p:sp>
      <p:sp>
        <p:nvSpPr>
          <p:cNvPr id="13" name="Rectangle 4"/>
          <p:cNvSpPr>
            <a:spLocks noChangeArrowheads="1"/>
          </p:cNvSpPr>
          <p:nvPr/>
        </p:nvSpPr>
        <p:spPr bwMode="auto">
          <a:xfrm>
            <a:off x="2644775" y="5721350"/>
            <a:ext cx="3816350" cy="868363"/>
          </a:xfrm>
          <a:prstGeom prst="rect">
            <a:avLst/>
          </a:prstGeom>
          <a:noFill/>
          <a:ln w="9525">
            <a:noFill/>
            <a:miter lim="800000"/>
            <a:headEnd/>
            <a:tailEnd/>
          </a:ln>
          <a:effectLst/>
        </p:spPr>
        <p:txBody>
          <a:bodyPr/>
          <a:lstStyle/>
          <a:p>
            <a:pPr marL="342900" indent="-342900">
              <a:lnSpc>
                <a:spcPct val="150000"/>
              </a:lnSpc>
              <a:buClr>
                <a:srgbClr val="FFFF00"/>
              </a:buClr>
              <a:buSzPct val="75000"/>
              <a:buFont typeface="Wingdings" pitchFamily="2" charset="2"/>
              <a:buNone/>
              <a:defRPr/>
            </a:pPr>
            <a:r>
              <a:rPr kumimoji="1" lang="zh-CN" altLang="en-US" sz="3200" b="1" dirty="0">
                <a:solidFill>
                  <a:schemeClr val="tx2">
                    <a:lumMod val="50000"/>
                  </a:schemeClr>
                </a:solidFill>
                <a:latin typeface="Times New Roman" pitchFamily="18" charset="0"/>
                <a:ea typeface="楷体_GB2312" pitchFamily="49" charset="-122"/>
              </a:rPr>
              <a:t>表现型：</a:t>
            </a:r>
            <a:r>
              <a:rPr kumimoji="1" lang="en-US" altLang="zh-CN" sz="3200" b="1" dirty="0">
                <a:solidFill>
                  <a:schemeClr val="tx2">
                    <a:lumMod val="50000"/>
                  </a:schemeClr>
                </a:solidFill>
                <a:latin typeface="Times New Roman" pitchFamily="18" charset="0"/>
                <a:ea typeface="楷体_GB2312" pitchFamily="49" charset="-122"/>
              </a:rPr>
              <a:t>2.288967 </a:t>
            </a:r>
          </a:p>
        </p:txBody>
      </p:sp>
      <p:sp>
        <p:nvSpPr>
          <p:cNvPr id="18437" name="Line 5"/>
          <p:cNvSpPr>
            <a:spLocks noChangeShapeType="1"/>
          </p:cNvSpPr>
          <p:nvPr/>
        </p:nvSpPr>
        <p:spPr bwMode="auto">
          <a:xfrm flipH="1">
            <a:off x="3760788" y="3981450"/>
            <a:ext cx="0" cy="1619250"/>
          </a:xfrm>
          <a:prstGeom prst="line">
            <a:avLst/>
          </a:prstGeom>
          <a:noFill/>
          <a:ln w="38100" cap="sq">
            <a:solidFill>
              <a:srgbClr val="FF0000"/>
            </a:solidFill>
            <a:round/>
            <a:headEnd type="none" w="sm" len="sm"/>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8438" name="Line 6"/>
          <p:cNvSpPr>
            <a:spLocks noChangeShapeType="1"/>
          </p:cNvSpPr>
          <p:nvPr/>
        </p:nvSpPr>
        <p:spPr bwMode="auto">
          <a:xfrm rot="10800000">
            <a:off x="5132388" y="3951288"/>
            <a:ext cx="0" cy="1592262"/>
          </a:xfrm>
          <a:prstGeom prst="line">
            <a:avLst/>
          </a:prstGeom>
          <a:noFill/>
          <a:ln w="38100" cap="sq">
            <a:solidFill>
              <a:srgbClr val="FF0000"/>
            </a:solidFill>
            <a:round/>
            <a:headEnd type="none" w="sm" len="sm"/>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8439" name="AutoShape 7"/>
          <p:cNvSpPr>
            <a:spLocks noChangeArrowheads="1"/>
          </p:cNvSpPr>
          <p:nvPr/>
        </p:nvSpPr>
        <p:spPr bwMode="auto">
          <a:xfrm>
            <a:off x="5667375" y="4281488"/>
            <a:ext cx="1727200" cy="649287"/>
          </a:xfrm>
          <a:prstGeom prst="wedgeRoundRectCallout">
            <a:avLst>
              <a:gd name="adj1" fmla="val -80241"/>
              <a:gd name="adj2" fmla="val 80560"/>
              <a:gd name="adj3" fmla="val 16667"/>
            </a:avLst>
          </a:prstGeom>
          <a:solidFill>
            <a:srgbClr val="00CCCC"/>
          </a:solidFill>
          <a:ln w="12700" cap="sq">
            <a:solidFill>
              <a:srgbClr val="FFFFFF"/>
            </a:solidFill>
            <a:miter lim="800000"/>
            <a:headEnd type="none" w="sm" len="sm"/>
            <a:tailEnd type="none" w="sm" len="sm"/>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r>
              <a:rPr kumimoji="1" lang="zh-CN" altLang="en-US" sz="3200">
                <a:solidFill>
                  <a:srgbClr val="FFFFFF"/>
                </a:solidFill>
                <a:latin typeface="Times New Roman" pitchFamily="18" charset="0"/>
                <a:ea typeface="隶书" pitchFamily="49" charset="-122"/>
              </a:rPr>
              <a:t>编码</a:t>
            </a:r>
          </a:p>
        </p:txBody>
      </p:sp>
      <p:sp>
        <p:nvSpPr>
          <p:cNvPr id="18440" name="AutoShape 8"/>
          <p:cNvSpPr>
            <a:spLocks noChangeArrowheads="1"/>
          </p:cNvSpPr>
          <p:nvPr/>
        </p:nvSpPr>
        <p:spPr bwMode="auto">
          <a:xfrm>
            <a:off x="1311275" y="4354513"/>
            <a:ext cx="1727200" cy="649287"/>
          </a:xfrm>
          <a:prstGeom prst="wedgeRoundRectCallout">
            <a:avLst>
              <a:gd name="adj1" fmla="val 88787"/>
              <a:gd name="adj2" fmla="val 66870"/>
              <a:gd name="adj3" fmla="val 16667"/>
            </a:avLst>
          </a:prstGeom>
          <a:solidFill>
            <a:srgbClr val="00CCCC"/>
          </a:solidFill>
          <a:ln w="12700" cap="sq">
            <a:solidFill>
              <a:srgbClr val="FFFFFF"/>
            </a:solidFill>
            <a:miter lim="800000"/>
            <a:headEnd type="none" w="sm" len="sm"/>
            <a:tailEnd type="none" w="sm" len="sm"/>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r>
              <a:rPr kumimoji="1" lang="zh-CN" altLang="en-US" sz="3200">
                <a:solidFill>
                  <a:srgbClr val="FFFFFF"/>
                </a:solidFill>
                <a:latin typeface="Times New Roman" pitchFamily="18" charset="0"/>
                <a:ea typeface="隶书" pitchFamily="49" charset="-122"/>
              </a:rPr>
              <a:t>解码</a:t>
            </a:r>
          </a:p>
        </p:txBody>
      </p:sp>
      <p:sp>
        <p:nvSpPr>
          <p:cNvPr id="18441" name="Oval 9"/>
          <p:cNvSpPr>
            <a:spLocks noChangeArrowheads="1"/>
          </p:cNvSpPr>
          <p:nvPr/>
        </p:nvSpPr>
        <p:spPr bwMode="auto">
          <a:xfrm>
            <a:off x="2090738" y="2730500"/>
            <a:ext cx="4968875" cy="1150938"/>
          </a:xfrm>
          <a:prstGeom prst="ellipse">
            <a:avLst/>
          </a:prstGeom>
          <a:noFill/>
          <a:ln w="12700" cap="sq">
            <a:solidFill>
              <a:srgbClr val="00B05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1" lang="zh-CN" altLang="en-US" sz="3200" b="1">
              <a:solidFill>
                <a:srgbClr val="FFFFFF"/>
              </a:solidFill>
              <a:ea typeface="楷体_GB2312"/>
              <a:cs typeface="楷体_GB2312"/>
            </a:endParaRPr>
          </a:p>
        </p:txBody>
      </p:sp>
      <p:sp>
        <p:nvSpPr>
          <p:cNvPr id="18442" name="AutoShape 10"/>
          <p:cNvSpPr>
            <a:spLocks noChangeArrowheads="1"/>
          </p:cNvSpPr>
          <p:nvPr/>
        </p:nvSpPr>
        <p:spPr bwMode="auto">
          <a:xfrm>
            <a:off x="4767263" y="1266825"/>
            <a:ext cx="3949700" cy="1147763"/>
          </a:xfrm>
          <a:prstGeom prst="wedgeRoundRectCallout">
            <a:avLst>
              <a:gd name="adj1" fmla="val -47023"/>
              <a:gd name="adj2" fmla="val 107569"/>
              <a:gd name="adj3" fmla="val 16667"/>
            </a:avLst>
          </a:prstGeom>
          <a:solidFill>
            <a:srgbClr val="00CCCC"/>
          </a:solidFill>
          <a:ln w="12700" cap="sq">
            <a:solidFill>
              <a:srgbClr val="FFFFFF"/>
            </a:solidFill>
            <a:miter lim="800000"/>
            <a:headEnd type="none" w="sm" len="sm"/>
            <a:tailEnd type="none" w="sm" len="sm"/>
          </a:ln>
        </p:spPr>
        <p:txBody>
          <a:bodyPr lIns="18000" rIns="180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400" eaLnBrk="1" hangingPunct="1"/>
            <a:r>
              <a:rPr kumimoji="1" lang="zh-CN" altLang="en-US" sz="3200">
                <a:solidFill>
                  <a:srgbClr val="FFFFFF"/>
                </a:solidFill>
                <a:latin typeface="Times New Roman" pitchFamily="18" charset="0"/>
                <a:ea typeface="隶书" pitchFamily="49" charset="-122"/>
              </a:rPr>
              <a:t>个体，即问题的解</a:t>
            </a:r>
          </a:p>
        </p:txBody>
      </p:sp>
      <p:sp>
        <p:nvSpPr>
          <p:cNvPr id="18443" name="AutoShape 12"/>
          <p:cNvSpPr>
            <a:spLocks noChangeArrowheads="1"/>
          </p:cNvSpPr>
          <p:nvPr/>
        </p:nvSpPr>
        <p:spPr bwMode="auto">
          <a:xfrm>
            <a:off x="6989763" y="3214688"/>
            <a:ext cx="1258887" cy="649287"/>
          </a:xfrm>
          <a:prstGeom prst="wedgeRoundRectCallout">
            <a:avLst>
              <a:gd name="adj1" fmla="val -69292"/>
              <a:gd name="adj2" fmla="val -43398"/>
              <a:gd name="adj3" fmla="val 16667"/>
            </a:avLst>
          </a:prstGeom>
          <a:solidFill>
            <a:srgbClr val="00CCCC"/>
          </a:solidFill>
          <a:ln w="12700" cap="sq">
            <a:solidFill>
              <a:srgbClr val="FFFFFF"/>
            </a:solidFill>
            <a:miter lim="800000"/>
            <a:headEnd type="none" w="sm" len="sm"/>
            <a:tailEnd type="none" w="sm" len="sm"/>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defTabSz="914400" eaLnBrk="1" hangingPunct="1"/>
            <a:r>
              <a:rPr kumimoji="1" lang="zh-CN" altLang="en-US" sz="3200">
                <a:solidFill>
                  <a:srgbClr val="FFFFFF"/>
                </a:solidFill>
                <a:latin typeface="Times New Roman" pitchFamily="18" charset="0"/>
                <a:ea typeface="隶书" pitchFamily="49" charset="-122"/>
              </a:rPr>
              <a:t>基因</a:t>
            </a: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31"/>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Lst>
</file>

<file path=ppt/tags/tag1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31"/>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Lst>
</file>

<file path=ppt/tags/tag2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Lst>
</file>

<file path=ppt/tags/tag2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2"/>
</p:tagLst>
</file>

<file path=ppt/tags/tag3.xml><?xml version="1.0" encoding="utf-8"?>
<p:tagLst xmlns:a="http://schemas.openxmlformats.org/drawingml/2006/main" xmlns:r="http://schemas.openxmlformats.org/officeDocument/2006/relationships" xmlns:p="http://schemas.openxmlformats.org/presentationml/2006/main">
  <p:tag name="KSO_WM_TEMPLATE_THUMBS_INDEX" val="1、8、11、14、15、16、20、25、29"/>
  <p:tag name="KSO_WM_TEMPLATE_CATEGORY" val="custom"/>
  <p:tag name="KSO_WM_TEMPLATE_INDEX" val="16043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Lst>
</file>

<file path=ppt/tags/tag3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Lst>
</file>

<file path=ppt/tags/tag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Lst>
</file>

<file path=ppt/tags/tag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Lst>
</file>

<file path=ppt/tags/tag3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Lst>
</file>

<file path=ppt/tags/tag3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Lst>
</file>

<file path=ppt/tags/tag3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Lst>
</file>

<file path=ppt/tags/tag4.xml><?xml version="1.0" encoding="utf-8"?>
<p:tagLst xmlns:a="http://schemas.openxmlformats.org/drawingml/2006/main" xmlns:r="http://schemas.openxmlformats.org/officeDocument/2006/relationships" xmlns:p="http://schemas.openxmlformats.org/presentationml/2006/main">
  <p:tag name="KSO_WM_TEMPLATE_THUMBS_INDEX" val="1、8、11、14、15、16、20、25、29"/>
  <p:tag name="KSO_WM_TEMPLATE_CATEGORY" val="custom"/>
  <p:tag name="KSO_WM_TEMPLATE_INDEX" val="160431"/>
  <p:tag name="KSO_WM_TAG_VERSION" val="1.0"/>
  <p:tag name="KSO_WM_SLIDE_ID" val="custom160431_1"/>
  <p:tag name="KSO_WM_SLIDE_INDEX" val="1"/>
  <p:tag name="KSO_WM_SLIDE_ITEM_CNT" val="2"/>
  <p:tag name="KSO_WM_SLIDE_LAYOUT" val="a_b"/>
  <p:tag name="KSO_WM_SLIDE_LAYOUT_CNT" val="1_1"/>
  <p:tag name="KSO_WM_SLIDE_TYPE" val="title"/>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Lst>
</file>

<file path=ppt/tags/tag4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Lst>
</file>

<file path=ppt/tags/tag4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Lst>
</file>

<file path=ppt/tags/tag4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Lst>
</file>

<file path=ppt/tags/tag4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Lst>
</file>

<file path=ppt/tags/tag4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Lst>
</file>

<file path=ppt/tags/tag4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260"/>
</p:tagLst>
</file>

<file path=ppt/tags/tag4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Lst>
</file>

<file path=ppt/tags/tag4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1"/>
  <p:tag name="KSO_WM_UNIT_TYPE" val="b"/>
  <p:tag name="KSO_WM_UNIT_INDEX" val="1"/>
  <p:tag name="KSO_WM_UNIT_ID" val="custom160431_1*b*1"/>
  <p:tag name="KSO_WM_UNIT_CLEAR" val="1"/>
  <p:tag name="KSO_WM_UNIT_LAYERLEVEL" val="1"/>
  <p:tag name="KSO_WM_UNIT_VALUE" val="35"/>
  <p:tag name="KSO_WM_UNIT_ISCONTENTSTITLE" val="0"/>
  <p:tag name="KSO_WM_UNIT_HIGHLIGHT" val="0"/>
  <p:tag name="KSO_WM_UNIT_COMPATIBLE" val="0"/>
  <p:tag name="KSO_WM_UNIT_PRESET_TEXT_INDEX" val="3"/>
  <p:tag name="KSO_WM_UNIT_PRESET_TEXT_LEN" val="17"/>
</p:tagLst>
</file>

<file path=ppt/tags/tag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Lst>
</file>

<file path=ppt/tags/tag5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Lst>
</file>

<file path=ppt/tags/tag5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Lst>
</file>

<file path=ppt/tags/tag5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Lst>
</file>

<file path=ppt/tags/tag5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1"/>
  <p:tag name="KSO_WM_UNIT_TYPE" val="a"/>
  <p:tag name="KSO_WM_UNIT_INDEX" val="1"/>
  <p:tag name="KSO_WM_UNIT_ID" val="custom160431_1*a*1"/>
  <p:tag name="KSO_WM_UNIT_CLEAR" val="1"/>
  <p:tag name="KSO_WM_UNIT_LAYERLEVEL" val="1"/>
  <p:tag name="KSO_WM_UNIT_VALUE" val="44"/>
  <p:tag name="KSO_WM_UNIT_ISCONTENTSTITLE" val="0"/>
  <p:tag name="KSO_WM_UNIT_HIGHLIGHT" val="0"/>
  <p:tag name="KSO_WM_UNIT_COMPATIBLE" val="0"/>
  <p:tag name="KSO_WM_UNIT_PRESET_TEXT_INDEX" val="3"/>
  <p:tag name="KSO_WM_UNIT_PRESET_TEXT_LEN" val="17"/>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1"/>
  <p:tag name="KSO_WM_UNIT_TYPE" val="a"/>
  <p:tag name="KSO_WM_UNIT_INDEX" val="1"/>
  <p:tag name="KSO_WM_UNIT_ID" val="custom160431_1*a*1"/>
  <p:tag name="KSO_WM_UNIT_CLEAR" val="1"/>
  <p:tag name="KSO_WM_UNIT_LAYERLEVEL" val="1"/>
  <p:tag name="KSO_WM_UNIT_VALUE" val="44"/>
  <p:tag name="KSO_WM_UNIT_ISCONTENTSTITLE" val="0"/>
  <p:tag name="KSO_WM_UNIT_HIGHLIGHT" val="0"/>
  <p:tag name="KSO_WM_UNIT_COMPATIBLE" val="0"/>
  <p:tag name="KSO_WM_UNIT_PRESET_TEXT_INDEX" val="3"/>
  <p:tag name="KSO_WM_UNIT_PRESET_TEXT_LEN" val="17"/>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A000120141119A01PPBG">
  <a:themeElements>
    <a:clrScheme name="146">
      <a:dk1>
        <a:srgbClr val="5F5F5F"/>
      </a:dk1>
      <a:lt1>
        <a:srgbClr val="FFFFFF"/>
      </a:lt1>
      <a:dk2>
        <a:srgbClr val="4D4D4D"/>
      </a:dk2>
      <a:lt2>
        <a:srgbClr val="FFFFFF"/>
      </a:lt2>
      <a:accent1>
        <a:srgbClr val="C15011"/>
      </a:accent1>
      <a:accent2>
        <a:srgbClr val="92944E"/>
      </a:accent2>
      <a:accent3>
        <a:srgbClr val="CDAF31"/>
      </a:accent3>
      <a:accent4>
        <a:srgbClr val="618499"/>
      </a:accent4>
      <a:accent5>
        <a:srgbClr val="047BCC"/>
      </a:accent5>
      <a:accent6>
        <a:srgbClr val="7EC234"/>
      </a:accent6>
      <a:hlink>
        <a:srgbClr val="800000"/>
      </a:hlink>
      <a:folHlink>
        <a:srgbClr val="D3A219"/>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lipFill rotWithShape="0">
          <a:blip xmlns:r="http://schemas.openxmlformats.org/officeDocument/2006/relationships" r:embed="rId1" cstate="print"/>
          <a:stretch>
            <a:fillRect/>
          </a:stretch>
        </a:blipFill>
      </a:spPr>
      <a:bodyPr/>
      <a:lstStyle>
        <a:defPPr fontAlgn="auto">
          <a:spcBef>
            <a:spcPts val="0"/>
          </a:spcBef>
          <a:spcAft>
            <a:spcPts val="0"/>
          </a:spcAft>
          <a:defRPr>
            <a:no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13311</TotalTime>
  <Words>5150</Words>
  <Application>Microsoft Office PowerPoint</Application>
  <PresentationFormat>全屏显示(4:3)</PresentationFormat>
  <Paragraphs>285</Paragraphs>
  <Slides>48</Slides>
  <Notes>48</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64" baseType="lpstr">
      <vt:lpstr>Gungsuh</vt:lpstr>
      <vt:lpstr>新細明體</vt:lpstr>
      <vt:lpstr>新細明體</vt:lpstr>
      <vt:lpstr>等线</vt:lpstr>
      <vt:lpstr>黑体</vt:lpstr>
      <vt:lpstr>楷体</vt:lpstr>
      <vt:lpstr>楷体_GB2312</vt:lpstr>
      <vt:lpstr>隶书</vt:lpstr>
      <vt:lpstr>宋体</vt:lpstr>
      <vt:lpstr>Arial</vt:lpstr>
      <vt:lpstr>Calibri</vt:lpstr>
      <vt:lpstr>Symbol</vt:lpstr>
      <vt:lpstr>Times New Roman</vt:lpstr>
      <vt:lpstr>Wingdings</vt:lpstr>
      <vt:lpstr>A000120141119A01PPBG</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Hung-yi Lee</dc:creator>
  <cp:lastModifiedBy>think</cp:lastModifiedBy>
  <cp:revision>357</cp:revision>
  <dcterms:created xsi:type="dcterms:W3CDTF">2016-10-09T14:12:16Z</dcterms:created>
  <dcterms:modified xsi:type="dcterms:W3CDTF">2022-11-22T15:24:39Z</dcterms:modified>
</cp:coreProperties>
</file>