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4"/>
  </p:notesMasterIdLst>
  <p:sldIdLst>
    <p:sldId id="256" r:id="rId2"/>
    <p:sldId id="288" r:id="rId3"/>
    <p:sldId id="307" r:id="rId4"/>
    <p:sldId id="308" r:id="rId5"/>
    <p:sldId id="325" r:id="rId6"/>
    <p:sldId id="309" r:id="rId7"/>
    <p:sldId id="310" r:id="rId8"/>
    <p:sldId id="311" r:id="rId9"/>
    <p:sldId id="312" r:id="rId10"/>
    <p:sldId id="313" r:id="rId11"/>
    <p:sldId id="314" r:id="rId12"/>
    <p:sldId id="333" r:id="rId13"/>
    <p:sldId id="316" r:id="rId14"/>
    <p:sldId id="315" r:id="rId15"/>
    <p:sldId id="317" r:id="rId16"/>
    <p:sldId id="326" r:id="rId17"/>
    <p:sldId id="318" r:id="rId18"/>
    <p:sldId id="319" r:id="rId19"/>
    <p:sldId id="320" r:id="rId20"/>
    <p:sldId id="321" r:id="rId21"/>
    <p:sldId id="327" r:id="rId22"/>
    <p:sldId id="322" r:id="rId23"/>
    <p:sldId id="302" r:id="rId24"/>
    <p:sldId id="303" r:id="rId25"/>
    <p:sldId id="323" r:id="rId26"/>
    <p:sldId id="329" r:id="rId27"/>
    <p:sldId id="330" r:id="rId28"/>
    <p:sldId id="331" r:id="rId29"/>
    <p:sldId id="334" r:id="rId30"/>
    <p:sldId id="332" r:id="rId31"/>
    <p:sldId id="328" r:id="rId32"/>
    <p:sldId id="324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CFC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64806" autoAdjust="0"/>
  </p:normalViewPr>
  <p:slideViewPr>
    <p:cSldViewPr>
      <p:cViewPr varScale="1">
        <p:scale>
          <a:sx n="65" d="100"/>
          <a:sy n="65" d="100"/>
        </p:scale>
        <p:origin x="1886" y="43"/>
      </p:cViewPr>
      <p:guideLst>
        <p:guide orient="horz" pos="21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119A8A6-555E-4861-905A-71E17AADFFA5}" type="datetimeFigureOut">
              <a:rPr lang="zh-CN" altLang="en-US"/>
              <a:pPr>
                <a:defRPr/>
              </a:pPr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94F659-E63A-41B5-8258-E81AE5A7B7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51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957023-4F7F-4FF8-8EA3-C989355F97EF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5360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44C086-D63F-4ACB-87CD-82A2F0ABC2F7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50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37430D-23A1-42E1-A3D5-C66D7488CE5A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5319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683774-5BEE-4A35-A8EA-FE62E63E3572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6373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71BDB8-52DC-403D-AB3E-F558011620E7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561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478DB1-BEDE-4087-A8FF-EC73A459EFA5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8935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4163"/>
            <a:ext cx="2971800" cy="48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5160FB-0E87-4EF0-88F0-FCA93EC09371}" type="slidenum">
              <a:rPr lang="zh-CN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9525" y="73025"/>
            <a:ext cx="12239625" cy="9178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591050"/>
            <a:ext cx="5035550" cy="4364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828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4163"/>
            <a:ext cx="2971800" cy="48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CDD36D-CC88-4C03-BC84-90580071CA81}" type="slidenum">
              <a:rPr lang="zh-CN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49525" y="73025"/>
            <a:ext cx="12239625" cy="91789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4563" y="4591050"/>
            <a:ext cx="5035550" cy="4364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451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D02E9-9153-4DDA-A2B3-9682137F930D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259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8908CF-02DE-4CA2-BD4F-70BE0DFD2A50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3668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1E3600-58CA-44EC-83E0-0872078449DA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6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86AECB-19AD-42E1-A22D-4041DE8A457C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492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A6553C-5A71-4426-B4FE-1B57D488301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780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AF8BC-4C62-495F-B303-8FF19A9D59F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905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A1ADE4-6744-4327-99BF-175D43D89276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622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8EDA7F-68FE-4270-86A9-D71207E5FE81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973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704C67-2F76-4649-9D98-119480404206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206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4C0B4E-2C48-403B-A365-B83FF8F04AD2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60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0" y="0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 flipH="1">
              <a:off x="3347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 flipH="1">
              <a:off x="2219" y="0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 flipH="1">
              <a:off x="1091" y="0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 flipH="1">
              <a:off x="1091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 flipH="1">
              <a:off x="0" y="1056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 flipH="1">
              <a:off x="3347" y="1056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" name="Picture 14" descr="nwpu_r1_c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F68FC-0295-4F6A-B444-B1D4A30A02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88067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6A238-C9F7-41E2-AF2C-009FB3600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1569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7DF6-8888-4727-862B-0720AED69B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9288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845A6-5765-43C7-9AD6-72F23F137E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15143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A8E15-F7FE-48FA-AB30-E25EB4F62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09786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CD9BE-715C-40B4-903C-D20FF4FEB4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06417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052FD-5FE7-43EA-A8FB-19F56B4957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18528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DD5C8-E084-4D47-82AB-D3D3A8513E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14745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747C-3A24-4C10-9244-0A09DEEDEE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08107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CBC7-C235-4A2C-AEB1-D88C928669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00796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5196F-4182-4C33-BC30-66EE7D5E3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35306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90488"/>
            <a:ext cx="7615237" cy="1106487"/>
            <a:chOff x="0" y="0"/>
            <a:chExt cx="4797" cy="697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 flipH="1">
              <a:off x="2392" y="0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 flipH="1">
              <a:off x="4102" y="0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 flipH="1">
              <a:off x="0" y="1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auto">
            <a:xfrm flipH="1">
              <a:off x="3309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auto">
            <a:xfrm flipH="1">
              <a:off x="811" y="0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95528D5-07E7-492C-9FA9-A2F8754FAD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457200" y="115888"/>
            <a:ext cx="8229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2" name="Picture 13" descr="nwpu_r1_c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77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6235" r="8150"/>
          <a:stretch>
            <a:fillRect/>
          </a:stretch>
        </p:blipFill>
        <p:spPr bwMode="auto">
          <a:xfrm>
            <a:off x="252413" y="1473200"/>
            <a:ext cx="3024187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网络与分布计算</a:t>
            </a:r>
          </a:p>
        </p:txBody>
      </p:sp>
      <p:sp>
        <p:nvSpPr>
          <p:cNvPr id="4100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主讲：王犇</a:t>
            </a:r>
            <a:endParaRPr lang="en-US" altLang="zh-CN" b="1" smtClean="0"/>
          </a:p>
          <a:p>
            <a:pPr eaLnBrk="1" hangingPunct="1"/>
            <a:r>
              <a:rPr lang="en-US" altLang="zh-CN" b="1" smtClean="0"/>
              <a:t>wben@nwpu.edu.cn</a:t>
            </a:r>
            <a:endParaRPr lang="zh-CN" altLang="en-US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西北工业大学软件学院</a:t>
            </a:r>
          </a:p>
        </p:txBody>
      </p:sp>
    </p:spTree>
  </p:cSld>
  <p:clrMapOvr>
    <a:masterClrMapping/>
  </p:clrMapOvr>
  <p:transition spd="slow" advTm="145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开放性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通信标准与协议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服务通常通过接口（</a:t>
            </a:r>
            <a:r>
              <a:rPr lang="en-US" altLang="zh-CN" b="1" smtClean="0"/>
              <a:t>IDL</a:t>
            </a:r>
            <a:r>
              <a:rPr lang="zh-CN" altLang="en-US" b="1" smtClean="0"/>
              <a:t>语言）描述和访问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互操作性：何种程度协同工作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可移植性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灵活组合的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可扩展性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规模上可扩展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地域上可扩展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管理上可扩展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异构性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异构网络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异构计算机硬件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异构操作系统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异构程序设计语言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不同开发商的实现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800" b="1" smtClean="0"/>
              <a:t>隐蔽异构性的方法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中间件技术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虚拟化技术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透明性 </a:t>
            </a:r>
            <a:r>
              <a:rPr lang="zh-CN" altLang="en-US" sz="2800" smtClean="0">
                <a:solidFill>
                  <a:srgbClr val="00B0F0"/>
                </a:solidFill>
              </a:rPr>
              <a:t>资源隐藏</a:t>
            </a:r>
            <a:r>
              <a:rPr lang="en-US" altLang="zh-CN" sz="2800" smtClean="0">
                <a:solidFill>
                  <a:srgbClr val="00B0F0"/>
                </a:solidFill>
              </a:rPr>
              <a:t> </a:t>
            </a:r>
            <a:endParaRPr lang="zh-CN" altLang="en-US" sz="2800" smtClean="0">
              <a:solidFill>
                <a:srgbClr val="00B0F0"/>
              </a:solidFill>
            </a:endParaRP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612775" y="1412875"/>
            <a:ext cx="8074025" cy="4535488"/>
            <a:chOff x="-2" y="-2"/>
            <a:chExt cx="2639" cy="3370"/>
          </a:xfrm>
        </p:grpSpPr>
        <p:grpSp>
          <p:nvGrpSpPr>
            <p:cNvPr id="26628" name="Group 4"/>
            <p:cNvGrpSpPr>
              <a:grpSpLocks/>
            </p:cNvGrpSpPr>
            <p:nvPr/>
          </p:nvGrpSpPr>
          <p:grpSpPr bwMode="auto">
            <a:xfrm>
              <a:off x="0" y="-2"/>
              <a:ext cx="2635" cy="3368"/>
              <a:chOff x="0" y="-2"/>
              <a:chExt cx="2635" cy="3368"/>
            </a:xfrm>
          </p:grpSpPr>
          <p:grpSp>
            <p:nvGrpSpPr>
              <p:cNvPr id="2663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460" cy="374"/>
                <a:chOff x="0" y="0"/>
                <a:chExt cx="460" cy="374"/>
              </a:xfrm>
            </p:grpSpPr>
            <p:sp>
              <p:nvSpPr>
                <p:cNvPr id="2668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-2"/>
                  <a:ext cx="460" cy="37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  <p:grpSp>
              <p:nvGrpSpPr>
                <p:cNvPr id="2668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60" cy="374"/>
                  <a:chOff x="0" y="0"/>
                  <a:chExt cx="460" cy="374"/>
                </a:xfrm>
              </p:grpSpPr>
              <p:sp>
                <p:nvSpPr>
                  <p:cNvPr id="2668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-2"/>
                    <a:ext cx="374" cy="376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¡"/>
                      <a:defRPr sz="27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 b="1">
                        <a:latin typeface="宋体" panose="02010600030101010101" pitchFamily="2" charset="-122"/>
                      </a:rPr>
                      <a:t>透明性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 b="1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668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-2"/>
                    <a:ext cx="460" cy="3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¡"/>
                      <a:defRPr sz="27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endParaRPr>
                  </a:p>
                </p:txBody>
              </p:sp>
            </p:grpSp>
          </p:grpSp>
          <p:grpSp>
            <p:nvGrpSpPr>
              <p:cNvPr id="26631" name="Group 10"/>
              <p:cNvGrpSpPr>
                <a:grpSpLocks/>
              </p:cNvGrpSpPr>
              <p:nvPr/>
            </p:nvGrpSpPr>
            <p:grpSpPr bwMode="auto">
              <a:xfrm>
                <a:off x="460" y="-2"/>
                <a:ext cx="2175" cy="376"/>
                <a:chOff x="460" y="-2"/>
                <a:chExt cx="2175" cy="376"/>
              </a:xfrm>
            </p:grpSpPr>
            <p:sp>
              <p:nvSpPr>
                <p:cNvPr id="26680" name="Rectangle 11"/>
                <p:cNvSpPr>
                  <a:spLocks noChangeArrowheads="1"/>
                </p:cNvSpPr>
                <p:nvPr/>
              </p:nvSpPr>
              <p:spPr bwMode="auto">
                <a:xfrm>
                  <a:off x="460" y="-2"/>
                  <a:ext cx="2175" cy="376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  <p:grpSp>
              <p:nvGrpSpPr>
                <p:cNvPr id="26681" name="Group 12"/>
                <p:cNvGrpSpPr>
                  <a:grpSpLocks/>
                </p:cNvGrpSpPr>
                <p:nvPr/>
              </p:nvGrpSpPr>
              <p:grpSpPr bwMode="auto">
                <a:xfrm>
                  <a:off x="460" y="0"/>
                  <a:ext cx="2175" cy="374"/>
                  <a:chOff x="460" y="0"/>
                  <a:chExt cx="2175" cy="374"/>
                </a:xfrm>
              </p:grpSpPr>
              <p:sp>
                <p:nvSpPr>
                  <p:cNvPr id="2668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03" y="-2"/>
                    <a:ext cx="2089" cy="376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¡"/>
                      <a:defRPr sz="27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 b="1">
                        <a:latin typeface="宋体" panose="02010600030101010101" pitchFamily="2" charset="-122"/>
                      </a:rPr>
                      <a:t>描述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 b="1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668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60" y="-2"/>
                    <a:ext cx="2175" cy="37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¡"/>
                      <a:defRPr sz="27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Font typeface="Wingdings" panose="05000000000000000000" pitchFamily="2" charset="2"/>
                      <a:buChar char="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800" b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仿宋_GB2312"/>
                      <a:cs typeface="仿宋_GB2312"/>
                    </a:endParaRPr>
                  </a:p>
                </p:txBody>
              </p:sp>
            </p:grpSp>
          </p:grpSp>
          <p:grpSp>
            <p:nvGrpSpPr>
              <p:cNvPr id="26632" name="Group 15"/>
              <p:cNvGrpSpPr>
                <a:grpSpLocks/>
              </p:cNvGrpSpPr>
              <p:nvPr/>
            </p:nvGrpSpPr>
            <p:grpSpPr bwMode="auto">
              <a:xfrm>
                <a:off x="0" y="374"/>
                <a:ext cx="460" cy="374"/>
                <a:chOff x="0" y="374"/>
                <a:chExt cx="460" cy="374"/>
              </a:xfrm>
            </p:grpSpPr>
            <p:sp>
              <p:nvSpPr>
                <p:cNvPr id="2667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74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访问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7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60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3" name="Group 18"/>
              <p:cNvGrpSpPr>
                <a:grpSpLocks/>
              </p:cNvGrpSpPr>
              <p:nvPr/>
            </p:nvGrpSpPr>
            <p:grpSpPr bwMode="auto">
              <a:xfrm>
                <a:off x="460" y="374"/>
                <a:ext cx="2175" cy="374"/>
                <a:chOff x="460" y="374"/>
                <a:chExt cx="2175" cy="374"/>
              </a:xfrm>
            </p:grpSpPr>
            <p:sp>
              <p:nvSpPr>
                <p:cNvPr id="26676" name="Rectangle 19"/>
                <p:cNvSpPr>
                  <a:spLocks noChangeArrowheads="1"/>
                </p:cNvSpPr>
                <p:nvPr/>
              </p:nvSpPr>
              <p:spPr bwMode="auto">
                <a:xfrm>
                  <a:off x="503" y="374"/>
                  <a:ext cx="2089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隐蔽数据表达方法和资源访问方法的不同之处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77" name="Rectangle 20"/>
                <p:cNvSpPr>
                  <a:spLocks noChangeArrowheads="1"/>
                </p:cNvSpPr>
                <p:nvPr/>
              </p:nvSpPr>
              <p:spPr bwMode="auto">
                <a:xfrm>
                  <a:off x="460" y="374"/>
                  <a:ext cx="2175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4" name="Group 21"/>
              <p:cNvGrpSpPr>
                <a:grpSpLocks/>
              </p:cNvGrpSpPr>
              <p:nvPr/>
            </p:nvGrpSpPr>
            <p:grpSpPr bwMode="auto">
              <a:xfrm>
                <a:off x="0" y="748"/>
                <a:ext cx="460" cy="374"/>
                <a:chOff x="0" y="748"/>
                <a:chExt cx="460" cy="374"/>
              </a:xfrm>
            </p:grpSpPr>
            <p:sp>
              <p:nvSpPr>
                <p:cNvPr id="266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374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位置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7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460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5" name="Group 24"/>
              <p:cNvGrpSpPr>
                <a:grpSpLocks/>
              </p:cNvGrpSpPr>
              <p:nvPr/>
            </p:nvGrpSpPr>
            <p:grpSpPr bwMode="auto">
              <a:xfrm>
                <a:off x="460" y="748"/>
                <a:ext cx="2175" cy="374"/>
                <a:chOff x="460" y="748"/>
                <a:chExt cx="2175" cy="374"/>
              </a:xfrm>
            </p:grpSpPr>
            <p:sp>
              <p:nvSpPr>
                <p:cNvPr id="26672" name="Rectangle 25"/>
                <p:cNvSpPr>
                  <a:spLocks noChangeArrowheads="1"/>
                </p:cNvSpPr>
                <p:nvPr/>
              </p:nvSpPr>
              <p:spPr bwMode="auto">
                <a:xfrm>
                  <a:off x="503" y="748"/>
                  <a:ext cx="2089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隐蔽资源所处的物理位置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73" name="Rectangle 26"/>
                <p:cNvSpPr>
                  <a:spLocks noChangeArrowheads="1"/>
                </p:cNvSpPr>
                <p:nvPr/>
              </p:nvSpPr>
              <p:spPr bwMode="auto">
                <a:xfrm>
                  <a:off x="460" y="748"/>
                  <a:ext cx="2175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6" name="Group 27"/>
              <p:cNvGrpSpPr>
                <a:grpSpLocks/>
              </p:cNvGrpSpPr>
              <p:nvPr/>
            </p:nvGrpSpPr>
            <p:grpSpPr bwMode="auto">
              <a:xfrm>
                <a:off x="0" y="1122"/>
                <a:ext cx="460" cy="1510"/>
                <a:chOff x="0" y="1122"/>
                <a:chExt cx="460" cy="1510"/>
              </a:xfrm>
            </p:grpSpPr>
            <p:sp>
              <p:nvSpPr>
                <p:cNvPr id="2667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" y="2260"/>
                  <a:ext cx="374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迁移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71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460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7" name="Group 30"/>
              <p:cNvGrpSpPr>
                <a:grpSpLocks/>
              </p:cNvGrpSpPr>
              <p:nvPr/>
            </p:nvGrpSpPr>
            <p:grpSpPr bwMode="auto">
              <a:xfrm>
                <a:off x="460" y="1122"/>
                <a:ext cx="2175" cy="1863"/>
                <a:chOff x="460" y="1122"/>
                <a:chExt cx="2175" cy="1863"/>
              </a:xfrm>
            </p:grpSpPr>
            <p:sp>
              <p:nvSpPr>
                <p:cNvPr id="26668" name="Rectangle 31"/>
                <p:cNvSpPr>
                  <a:spLocks noChangeArrowheads="1"/>
                </p:cNvSpPr>
                <p:nvPr/>
              </p:nvSpPr>
              <p:spPr bwMode="auto">
                <a:xfrm>
                  <a:off x="501" y="2613"/>
                  <a:ext cx="2089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隐藏负载变化时重新配置以改善性能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69" name="Rectangle 32"/>
                <p:cNvSpPr>
                  <a:spLocks noChangeArrowheads="1"/>
                </p:cNvSpPr>
                <p:nvPr/>
              </p:nvSpPr>
              <p:spPr bwMode="auto">
                <a:xfrm>
                  <a:off x="460" y="1122"/>
                  <a:ext cx="2175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8" name="Group 33"/>
              <p:cNvGrpSpPr>
                <a:grpSpLocks/>
              </p:cNvGrpSpPr>
              <p:nvPr/>
            </p:nvGrpSpPr>
            <p:grpSpPr bwMode="auto">
              <a:xfrm>
                <a:off x="0" y="1496"/>
                <a:ext cx="460" cy="1500"/>
                <a:chOff x="0" y="1496"/>
                <a:chExt cx="460" cy="1500"/>
              </a:xfrm>
            </p:grpSpPr>
            <p:sp>
              <p:nvSpPr>
                <p:cNvPr id="26666" name="Rectangle 34"/>
                <p:cNvSpPr>
                  <a:spLocks noChangeArrowheads="1"/>
                </p:cNvSpPr>
                <p:nvPr/>
              </p:nvSpPr>
              <p:spPr bwMode="auto">
                <a:xfrm>
                  <a:off x="45" y="2634"/>
                  <a:ext cx="374" cy="3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Tahoma" panose="020B0604030504040204" pitchFamily="34" charset="0"/>
                    </a:rPr>
                    <a:t>性能</a:t>
                  </a:r>
                </a:p>
              </p:txBody>
            </p:sp>
            <p:sp>
              <p:nvSpPr>
                <p:cNvPr id="26667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460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39" name="Group 36"/>
              <p:cNvGrpSpPr>
                <a:grpSpLocks/>
              </p:cNvGrpSpPr>
              <p:nvPr/>
            </p:nvGrpSpPr>
            <p:grpSpPr bwMode="auto">
              <a:xfrm>
                <a:off x="460" y="1496"/>
                <a:ext cx="2175" cy="1100"/>
                <a:chOff x="460" y="1496"/>
                <a:chExt cx="2175" cy="1100"/>
              </a:xfrm>
            </p:grpSpPr>
            <p:sp>
              <p:nvSpPr>
                <p:cNvPr id="26664" name="Rectangle 37"/>
                <p:cNvSpPr>
                  <a:spLocks noChangeArrowheads="1"/>
                </p:cNvSpPr>
                <p:nvPr/>
              </p:nvSpPr>
              <p:spPr bwMode="auto">
                <a:xfrm>
                  <a:off x="505" y="2220"/>
                  <a:ext cx="2089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隐蔽正在使用的资源迁移</a:t>
                  </a:r>
                </a:p>
              </p:txBody>
            </p:sp>
            <p:sp>
              <p:nvSpPr>
                <p:cNvPr id="26665" name="Rectangle 38"/>
                <p:cNvSpPr>
                  <a:spLocks noChangeArrowheads="1"/>
                </p:cNvSpPr>
                <p:nvPr/>
              </p:nvSpPr>
              <p:spPr bwMode="auto">
                <a:xfrm>
                  <a:off x="460" y="1496"/>
                  <a:ext cx="2175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0" name="Group 39"/>
              <p:cNvGrpSpPr>
                <a:grpSpLocks/>
              </p:cNvGrpSpPr>
              <p:nvPr/>
            </p:nvGrpSpPr>
            <p:grpSpPr bwMode="auto">
              <a:xfrm>
                <a:off x="0" y="1860"/>
                <a:ext cx="460" cy="382"/>
                <a:chOff x="0" y="1860"/>
                <a:chExt cx="460" cy="382"/>
              </a:xfrm>
            </p:grpSpPr>
            <p:sp>
              <p:nvSpPr>
                <p:cNvPr id="26662" name="Rectangle 40"/>
                <p:cNvSpPr>
                  <a:spLocks noChangeArrowheads="1"/>
                </p:cNvSpPr>
                <p:nvPr/>
              </p:nvSpPr>
              <p:spPr bwMode="auto">
                <a:xfrm>
                  <a:off x="44" y="1860"/>
                  <a:ext cx="374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复制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63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870"/>
                  <a:ext cx="460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1" name="Group 42"/>
              <p:cNvGrpSpPr>
                <a:grpSpLocks/>
              </p:cNvGrpSpPr>
              <p:nvPr/>
            </p:nvGrpSpPr>
            <p:grpSpPr bwMode="auto">
              <a:xfrm>
                <a:off x="460" y="1870"/>
                <a:ext cx="2175" cy="374"/>
                <a:chOff x="460" y="1870"/>
                <a:chExt cx="2175" cy="374"/>
              </a:xfrm>
            </p:grpSpPr>
            <p:sp>
              <p:nvSpPr>
                <p:cNvPr id="26660" name="Rectangle 43"/>
                <p:cNvSpPr>
                  <a:spLocks noChangeArrowheads="1"/>
                </p:cNvSpPr>
                <p:nvPr/>
              </p:nvSpPr>
              <p:spPr bwMode="auto">
                <a:xfrm>
                  <a:off x="503" y="1870"/>
                  <a:ext cx="2089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多副本保障系统可靠性时，隐蔽资源的复制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61" name="Rectangle 44"/>
                <p:cNvSpPr>
                  <a:spLocks noChangeArrowheads="1"/>
                </p:cNvSpPr>
                <p:nvPr/>
              </p:nvSpPr>
              <p:spPr bwMode="auto">
                <a:xfrm>
                  <a:off x="460" y="1870"/>
                  <a:ext cx="2175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2" name="Group 45"/>
              <p:cNvGrpSpPr>
                <a:grpSpLocks/>
              </p:cNvGrpSpPr>
              <p:nvPr/>
            </p:nvGrpSpPr>
            <p:grpSpPr bwMode="auto">
              <a:xfrm>
                <a:off x="0" y="1122"/>
                <a:ext cx="460" cy="1498"/>
                <a:chOff x="0" y="1122"/>
                <a:chExt cx="460" cy="1498"/>
              </a:xfrm>
            </p:grpSpPr>
            <p:sp>
              <p:nvSpPr>
                <p:cNvPr id="26658" name="Rectangle 46"/>
                <p:cNvSpPr>
                  <a:spLocks noChangeArrowheads="1"/>
                </p:cNvSpPr>
                <p:nvPr/>
              </p:nvSpPr>
              <p:spPr bwMode="auto">
                <a:xfrm>
                  <a:off x="41" y="1122"/>
                  <a:ext cx="374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并发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9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460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3" name="Group 48"/>
              <p:cNvGrpSpPr>
                <a:grpSpLocks/>
              </p:cNvGrpSpPr>
              <p:nvPr/>
            </p:nvGrpSpPr>
            <p:grpSpPr bwMode="auto">
              <a:xfrm>
                <a:off x="460" y="1133"/>
                <a:ext cx="2175" cy="1487"/>
                <a:chOff x="460" y="1133"/>
                <a:chExt cx="2175" cy="1487"/>
              </a:xfrm>
            </p:grpSpPr>
            <p:sp>
              <p:nvSpPr>
                <p:cNvPr id="26656" name="Rectangle 49"/>
                <p:cNvSpPr>
                  <a:spLocks noChangeArrowheads="1"/>
                </p:cNvSpPr>
                <p:nvPr/>
              </p:nvSpPr>
              <p:spPr bwMode="auto">
                <a:xfrm>
                  <a:off x="505" y="1133"/>
                  <a:ext cx="2089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隐蔽若干用户共享同一资源所产生的竞争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7" name="Rectangle 50"/>
                <p:cNvSpPr>
                  <a:spLocks noChangeArrowheads="1"/>
                </p:cNvSpPr>
                <p:nvPr/>
              </p:nvSpPr>
              <p:spPr bwMode="auto">
                <a:xfrm>
                  <a:off x="460" y="2244"/>
                  <a:ext cx="2175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4" name="Group 51"/>
              <p:cNvGrpSpPr>
                <a:grpSpLocks/>
              </p:cNvGrpSpPr>
              <p:nvPr/>
            </p:nvGrpSpPr>
            <p:grpSpPr bwMode="auto">
              <a:xfrm>
                <a:off x="0" y="1523"/>
                <a:ext cx="460" cy="1467"/>
                <a:chOff x="0" y="1523"/>
                <a:chExt cx="460" cy="1467"/>
              </a:xfrm>
            </p:grpSpPr>
            <p:sp>
              <p:nvSpPr>
                <p:cNvPr id="26654" name="Rectangle 52"/>
                <p:cNvSpPr>
                  <a:spLocks noChangeArrowheads="1"/>
                </p:cNvSpPr>
                <p:nvPr/>
              </p:nvSpPr>
              <p:spPr bwMode="auto">
                <a:xfrm>
                  <a:off x="44" y="1523"/>
                  <a:ext cx="374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失效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2618"/>
                  <a:ext cx="460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5" name="Group 54"/>
              <p:cNvGrpSpPr>
                <a:grpSpLocks/>
              </p:cNvGrpSpPr>
              <p:nvPr/>
            </p:nvGrpSpPr>
            <p:grpSpPr bwMode="auto">
              <a:xfrm>
                <a:off x="460" y="1516"/>
                <a:ext cx="2175" cy="1474"/>
                <a:chOff x="460" y="1516"/>
                <a:chExt cx="2175" cy="1474"/>
              </a:xfrm>
            </p:grpSpPr>
            <p:sp>
              <p:nvSpPr>
                <p:cNvPr id="26652" name="Rectangle 55"/>
                <p:cNvSpPr>
                  <a:spLocks noChangeArrowheads="1"/>
                </p:cNvSpPr>
                <p:nvPr/>
              </p:nvSpPr>
              <p:spPr bwMode="auto">
                <a:xfrm>
                  <a:off x="501" y="1516"/>
                  <a:ext cx="2089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隐蔽资源的故障与排错恢复</a:t>
                  </a:r>
                </a:p>
              </p:txBody>
            </p:sp>
            <p:sp>
              <p:nvSpPr>
                <p:cNvPr id="26653" name="Rectangle 56"/>
                <p:cNvSpPr>
                  <a:spLocks noChangeArrowheads="1"/>
                </p:cNvSpPr>
                <p:nvPr/>
              </p:nvSpPr>
              <p:spPr bwMode="auto">
                <a:xfrm>
                  <a:off x="460" y="2618"/>
                  <a:ext cx="2175" cy="3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6" name="Group 57"/>
              <p:cNvGrpSpPr>
                <a:grpSpLocks/>
              </p:cNvGrpSpPr>
              <p:nvPr/>
            </p:nvGrpSpPr>
            <p:grpSpPr bwMode="auto">
              <a:xfrm>
                <a:off x="0" y="2992"/>
                <a:ext cx="460" cy="374"/>
                <a:chOff x="0" y="2992"/>
                <a:chExt cx="460" cy="374"/>
              </a:xfrm>
            </p:grpSpPr>
            <p:sp>
              <p:nvSpPr>
                <p:cNvPr id="26650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992"/>
                  <a:ext cx="374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宋体" panose="02010600030101010101" pitchFamily="2" charset="-122"/>
                    </a:rPr>
                    <a:t>规模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2400" b="1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6651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992"/>
                  <a:ext cx="460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26647" name="Group 60"/>
              <p:cNvGrpSpPr>
                <a:grpSpLocks/>
              </p:cNvGrpSpPr>
              <p:nvPr/>
            </p:nvGrpSpPr>
            <p:grpSpPr bwMode="auto">
              <a:xfrm>
                <a:off x="460" y="2992"/>
                <a:ext cx="2175" cy="374"/>
                <a:chOff x="460" y="2992"/>
                <a:chExt cx="2175" cy="374"/>
              </a:xfrm>
            </p:grpSpPr>
            <p:sp>
              <p:nvSpPr>
                <p:cNvPr id="26648" name="Rectangle 61"/>
                <p:cNvSpPr>
                  <a:spLocks noChangeArrowheads="1"/>
                </p:cNvSpPr>
                <p:nvPr/>
              </p:nvSpPr>
              <p:spPr bwMode="auto">
                <a:xfrm>
                  <a:off x="503" y="2992"/>
                  <a:ext cx="2089" cy="3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 b="1">
                      <a:latin typeface="Tahoma" panose="020B0604030504040204" pitchFamily="34" charset="0"/>
                    </a:rPr>
                    <a:t>规模扩展时，不必改变系统结构和应用算法</a:t>
                  </a:r>
                </a:p>
              </p:txBody>
            </p:sp>
            <p:sp>
              <p:nvSpPr>
                <p:cNvPr id="26649" name="Rectangle 62"/>
                <p:cNvSpPr>
                  <a:spLocks noChangeArrowheads="1"/>
                </p:cNvSpPr>
                <p:nvPr/>
              </p:nvSpPr>
              <p:spPr bwMode="auto">
                <a:xfrm>
                  <a:off x="460" y="2992"/>
                  <a:ext cx="2175" cy="3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endParaRPr>
                </a:p>
              </p:txBody>
            </p:sp>
          </p:grpSp>
        </p:grpSp>
        <p:sp>
          <p:nvSpPr>
            <p:cNvPr id="26629" name="Rectangle 63"/>
            <p:cNvSpPr>
              <a:spLocks noChangeArrowheads="1"/>
            </p:cNvSpPr>
            <p:nvPr/>
          </p:nvSpPr>
          <p:spPr bwMode="auto">
            <a:xfrm>
              <a:off x="-2" y="-2"/>
              <a:ext cx="2639" cy="3370"/>
            </a:xfrm>
            <a:prstGeom prst="rect">
              <a:avLst/>
            </a:prstGeom>
            <a:noFill/>
            <a:ln w="793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安全性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身份认证技术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消息加密技术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访问控制技术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分布式系统应用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科学计算和高性能应用</a:t>
            </a:r>
          </a:p>
          <a:p>
            <a:r>
              <a:rPr lang="zh-CN" altLang="en-US" b="1" smtClean="0"/>
              <a:t>现代跨企业的电子商务应用</a:t>
            </a:r>
          </a:p>
          <a:p>
            <a:r>
              <a:rPr lang="zh-CN" altLang="en-US" b="1" smtClean="0"/>
              <a:t>容错应用</a:t>
            </a:r>
          </a:p>
          <a:p>
            <a:r>
              <a:rPr lang="zh-CN" altLang="en-US" b="1" smtClean="0"/>
              <a:t>固有的分布式应用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分布计算的定义与挑战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rgbClr val="FF0000"/>
                </a:solidFill>
              </a:rPr>
              <a:t>分布</a:t>
            </a:r>
            <a:r>
              <a:rPr lang="zh-CN" altLang="en-US" b="1" smtClean="0">
                <a:solidFill>
                  <a:srgbClr val="FF0000"/>
                </a:solidFill>
              </a:rPr>
              <a:t>计算系统的互连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分布式操作系统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计算机网络与中间件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分布式计算模式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共享存储器</a:t>
            </a:r>
            <a:r>
              <a:rPr lang="en-US" altLang="zh-CN" smtClean="0"/>
              <a:t>-</a:t>
            </a:r>
            <a:r>
              <a:rPr lang="zh-CN" altLang="en-US" smtClean="0"/>
              <a:t>总线型多处理机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7550" y="3811588"/>
            <a:ext cx="75438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1pPr>
            <a:lvl2pPr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2pPr>
            <a:lvl3pPr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tx2"/>
                </a:solidFill>
                <a:ea typeface="宋体" charset="-122"/>
              </a:rPr>
              <a:t>解决总线过载：高速缓存（</a:t>
            </a:r>
            <a:r>
              <a:rPr kumimoji="1" lang="en-US" altLang="zh-CN" sz="2400" dirty="0">
                <a:solidFill>
                  <a:schemeClr val="tx2"/>
                </a:solidFill>
                <a:ea typeface="宋体" charset="-122"/>
              </a:rPr>
              <a:t>cache</a:t>
            </a:r>
            <a:r>
              <a:rPr kumimoji="1" lang="zh-CN" altLang="en-US" sz="2400" dirty="0">
                <a:solidFill>
                  <a:schemeClr val="tx2"/>
                </a:solidFill>
                <a:ea typeface="宋体" charset="-122"/>
              </a:rPr>
              <a:t>）：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命中率（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hit rate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）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缓存一致性（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coherency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717550" y="2997200"/>
            <a:ext cx="72390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控制线、数据线、地址线</a:t>
            </a:r>
          </a:p>
        </p:txBody>
      </p:sp>
      <p:graphicFrame>
        <p:nvGraphicFramePr>
          <p:cNvPr id="33797" name="Object 8"/>
          <p:cNvGraphicFramePr>
            <a:graphicFrameLocks noChangeAspect="1"/>
          </p:cNvGraphicFramePr>
          <p:nvPr/>
        </p:nvGraphicFramePr>
        <p:xfrm>
          <a:off x="1260475" y="1670050"/>
          <a:ext cx="63515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Visio" r:id="rId3" imgW="5057843" imgH="1209585" progId="Visio.Drawing.11">
                  <p:embed/>
                </p:oleObj>
              </mc:Choice>
              <mc:Fallback>
                <p:oleObj name="Visio" r:id="rId3" imgW="5057843" imgH="120958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670050"/>
                        <a:ext cx="635158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共享存储器</a:t>
            </a:r>
            <a:r>
              <a:rPr lang="en-US" altLang="zh-CN" smtClean="0"/>
              <a:t>-</a:t>
            </a:r>
            <a:r>
              <a:rPr lang="zh-CN" altLang="en-US" smtClean="0"/>
              <a:t>交换型多处理机</a:t>
            </a:r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1509713" y="4972050"/>
            <a:ext cx="670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交叉开关线：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个交叉开关点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Omega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开关网：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开关点，共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 (log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n) /2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个</a:t>
            </a:r>
          </a:p>
        </p:txBody>
      </p:sp>
      <p:graphicFrame>
        <p:nvGraphicFramePr>
          <p:cNvPr id="34820" name="Object 7"/>
          <p:cNvGraphicFramePr>
            <a:graphicFrameLocks noChangeAspect="1"/>
          </p:cNvGraphicFramePr>
          <p:nvPr/>
        </p:nvGraphicFramePr>
        <p:xfrm>
          <a:off x="1476375" y="1557338"/>
          <a:ext cx="6335713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Visio" r:id="rId3" imgW="4162357" imgH="2457450" progId="Visio.Drawing.11">
                  <p:embed/>
                </p:oleObj>
              </mc:Choice>
              <mc:Fallback>
                <p:oleObj name="Visio" r:id="rId3" imgW="4162357" imgH="245745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6335713" cy="34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同构多计算机系统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434388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基于总线的多计算机系统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规模较小，采用高速以太网或</a:t>
            </a:r>
            <a:r>
              <a:rPr lang="en-US" altLang="zh-CN" sz="2400" b="1" smtClean="0"/>
              <a:t>Myrinet</a:t>
            </a:r>
            <a:r>
              <a:rPr lang="zh-CN" altLang="en-US" sz="2400" b="1" smtClean="0"/>
              <a:t>网互连多个工作站，称为工作站集群</a:t>
            </a:r>
            <a:r>
              <a:rPr lang="en-US" altLang="zh-CN" sz="2400" b="1" smtClean="0"/>
              <a:t>COW(Cluster Of Workstations)</a:t>
            </a:r>
            <a:r>
              <a:rPr lang="zh-CN" altLang="en-US" sz="2400" b="1" smtClean="0"/>
              <a:t>；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没有专门措施来保证高速的</a:t>
            </a:r>
            <a:r>
              <a:rPr lang="en-US" altLang="zh-CN" sz="2400" b="1" smtClean="0"/>
              <a:t>I/O</a:t>
            </a:r>
            <a:r>
              <a:rPr lang="zh-CN" altLang="en-US" sz="2400" b="1" smtClean="0"/>
              <a:t>带宽，也没有专门的故障防护措施；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价格低廉、易于使用。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smtClean="0"/>
              <a:t>基于交换的多计算机系统</a:t>
            </a:r>
            <a:endParaRPr lang="en-US" altLang="zh-CN" sz="28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规模很大，通常有几千个节点，称为大规模并行处理机</a:t>
            </a:r>
            <a:r>
              <a:rPr lang="en-US" altLang="zh-CN" sz="2400" b="1" smtClean="0"/>
              <a:t>MPP(Massively Parallel Processor)</a:t>
            </a:r>
            <a:r>
              <a:rPr lang="zh-CN" altLang="en-US" sz="2400" b="1" smtClean="0"/>
              <a:t>系统；</a:t>
            </a:r>
            <a:endParaRPr lang="en-US" altLang="zh-CN" sz="2400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smtClean="0"/>
              <a:t>并行高性能计算机的主要结构。</a:t>
            </a:r>
          </a:p>
          <a:p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概述</a:t>
            </a: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异构多计算机系统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smtClean="0"/>
              <a:t>多数分布式计算系统是建立在异构多计算机系统之上。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smtClean="0"/>
              <a:t>组成异构多计算机的节点可能有着很大的差异，表现在处理机类型、存储器容量大小、</a:t>
            </a:r>
            <a:r>
              <a:rPr lang="en-US" altLang="zh-CN" sz="2800" b="1" smtClean="0"/>
              <a:t>I/O</a:t>
            </a:r>
            <a:r>
              <a:rPr lang="zh-CN" altLang="zh-CN" sz="2800" b="1" smtClean="0"/>
              <a:t>带宽以及操作系统等方面。有的节点本身就可能是多处理机系统、集群或并行高性能计算机。</a:t>
            </a:r>
            <a:endParaRPr lang="en-US" altLang="zh-CN" sz="2800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smtClean="0"/>
              <a:t>异构多计算机系统节点间是通过互联网络，如</a:t>
            </a:r>
            <a:r>
              <a:rPr lang="en-US" altLang="zh-CN" sz="2800" b="1" smtClean="0"/>
              <a:t>Internet</a:t>
            </a:r>
            <a:r>
              <a:rPr lang="zh-CN" altLang="zh-CN" sz="2800" b="1" smtClean="0"/>
              <a:t>，连接起来的。</a:t>
            </a:r>
            <a:endParaRPr lang="zh-CN" altLang="en-US" sz="24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分布计算的定义与挑战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分布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计算系统的互连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分布式操作系统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计算机网络与中间件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分布式计算模式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分布式系统结构（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微内核式</a:t>
            </a:r>
            <a:endParaRPr lang="en-US" altLang="zh-CN" b="1" smtClean="0"/>
          </a:p>
          <a:p>
            <a:pPr lvl="1"/>
            <a:r>
              <a:rPr lang="zh-CN" altLang="en-US" b="1" smtClean="0"/>
              <a:t>每个站点一个微内核，仅提供存储、进程</a:t>
            </a:r>
            <a:r>
              <a:rPr lang="en-US" altLang="zh-CN" b="1" smtClean="0"/>
              <a:t>IPC</a:t>
            </a:r>
            <a:r>
              <a:rPr lang="zh-CN" altLang="en-US" b="1" smtClean="0"/>
              <a:t>等核心管理功能和原语，如</a:t>
            </a:r>
            <a:r>
              <a:rPr lang="en-US" altLang="zh-CN" b="1" smtClean="0"/>
              <a:t>V</a:t>
            </a:r>
            <a:r>
              <a:rPr lang="zh-CN" altLang="en-US" b="1" smtClean="0"/>
              <a:t>核，</a:t>
            </a:r>
            <a:r>
              <a:rPr lang="en-US" altLang="zh-CN" b="1" smtClean="0"/>
              <a:t>Accent</a:t>
            </a:r>
            <a:r>
              <a:rPr lang="zh-CN" altLang="en-US" b="1" smtClean="0"/>
              <a:t>等。</a:t>
            </a:r>
          </a:p>
        </p:txBody>
      </p:sp>
      <p:graphicFrame>
        <p:nvGraphicFramePr>
          <p:cNvPr id="39940" name="Object 40"/>
          <p:cNvGraphicFramePr>
            <a:graphicFrameLocks noChangeAspect="1"/>
          </p:cNvGraphicFramePr>
          <p:nvPr/>
        </p:nvGraphicFramePr>
        <p:xfrm>
          <a:off x="1655763" y="2511425"/>
          <a:ext cx="5832475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Visio" r:id="rId3" imgW="2570977" imgH="2042130" progId="Visio.Drawing.11">
                  <p:embed/>
                </p:oleObj>
              </mc:Choice>
              <mc:Fallback>
                <p:oleObj name="Visio" r:id="rId3" imgW="2570977" imgH="2042130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511425"/>
                        <a:ext cx="5832475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520" tIns="41027" rIns="83520" bIns="41027"/>
          <a:lstStyle/>
          <a:p>
            <a:pPr defTabSz="836613"/>
            <a:r>
              <a:rPr lang="zh-CN" altLang="en-US" smtClean="0">
                <a:solidFill>
                  <a:schemeClr val="tx1"/>
                </a:solidFill>
              </a:rPr>
              <a:t>分布式系统结构（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集成式</a:t>
            </a:r>
          </a:p>
          <a:p>
            <a:pPr lvl="1"/>
            <a:r>
              <a:rPr lang="zh-CN" altLang="en-US" b="1" smtClean="0"/>
              <a:t>每个站点上运行一个比较完整的</a:t>
            </a:r>
            <a:r>
              <a:rPr lang="en-US" altLang="zh-CN" b="1" smtClean="0"/>
              <a:t>OS</a:t>
            </a:r>
          </a:p>
          <a:p>
            <a:endParaRPr lang="zh-CN" altLang="en-US" b="1" smtClean="0"/>
          </a:p>
        </p:txBody>
      </p:sp>
      <p:grpSp>
        <p:nvGrpSpPr>
          <p:cNvPr id="40964" name="组合 2"/>
          <p:cNvGrpSpPr>
            <a:grpSpLocks/>
          </p:cNvGrpSpPr>
          <p:nvPr/>
        </p:nvGrpSpPr>
        <p:grpSpPr bwMode="auto">
          <a:xfrm>
            <a:off x="1476375" y="2514600"/>
            <a:ext cx="6364288" cy="2935288"/>
            <a:chOff x="1519238" y="2725738"/>
            <a:chExt cx="5154612" cy="2428875"/>
          </a:xfrm>
        </p:grpSpPr>
        <p:sp>
          <p:nvSpPr>
            <p:cNvPr id="40965" name="Line 6"/>
            <p:cNvSpPr>
              <a:spLocks noChangeShapeType="1"/>
            </p:cNvSpPr>
            <p:nvPr/>
          </p:nvSpPr>
          <p:spPr bwMode="ltGray">
            <a:xfrm>
              <a:off x="1519238" y="3875088"/>
              <a:ext cx="481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" name="Line 11"/>
            <p:cNvSpPr>
              <a:spLocks noChangeShapeType="1"/>
            </p:cNvSpPr>
            <p:nvPr/>
          </p:nvSpPr>
          <p:spPr bwMode="ltGray">
            <a:xfrm>
              <a:off x="2311400" y="3498850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Line 13"/>
            <p:cNvSpPr>
              <a:spLocks noChangeShapeType="1"/>
            </p:cNvSpPr>
            <p:nvPr/>
          </p:nvSpPr>
          <p:spPr bwMode="ltGray">
            <a:xfrm flipV="1">
              <a:off x="3111500" y="3875088"/>
              <a:ext cx="0" cy="40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968" name="Group 17"/>
            <p:cNvGrpSpPr>
              <a:grpSpLocks/>
            </p:cNvGrpSpPr>
            <p:nvPr/>
          </p:nvGrpSpPr>
          <p:grpSpPr bwMode="auto">
            <a:xfrm>
              <a:off x="1708150" y="2725738"/>
              <a:ext cx="1847850" cy="773112"/>
              <a:chOff x="1616" y="1816"/>
              <a:chExt cx="1164" cy="528"/>
            </a:xfrm>
          </p:grpSpPr>
          <p:sp>
            <p:nvSpPr>
              <p:cNvPr id="40980" name="Rectangle 4"/>
              <p:cNvSpPr>
                <a:spLocks noChangeArrowheads="1"/>
              </p:cNvSpPr>
              <p:nvPr/>
            </p:nvSpPr>
            <p:spPr bwMode="ltGray">
              <a:xfrm>
                <a:off x="1616" y="1816"/>
                <a:ext cx="11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800" b="1"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40981" name="Rectangle 5"/>
              <p:cNvSpPr>
                <a:spLocks noChangeArrowheads="1"/>
              </p:cNvSpPr>
              <p:nvPr/>
            </p:nvSpPr>
            <p:spPr bwMode="ltGray">
              <a:xfrm>
                <a:off x="1720" y="1844"/>
                <a:ext cx="520" cy="2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文件系统</a:t>
                </a:r>
              </a:p>
            </p:txBody>
          </p:sp>
          <p:sp>
            <p:nvSpPr>
              <p:cNvPr id="40982" name="Rectangle 15"/>
              <p:cNvSpPr>
                <a:spLocks noChangeArrowheads="1"/>
              </p:cNvSpPr>
              <p:nvPr/>
            </p:nvSpPr>
            <p:spPr bwMode="ltGray">
              <a:xfrm>
                <a:off x="2240" y="2060"/>
                <a:ext cx="520" cy="2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时钟管理</a:t>
                </a:r>
              </a:p>
            </p:txBody>
          </p:sp>
          <p:sp>
            <p:nvSpPr>
              <p:cNvPr id="40983" name="Rectangle 16"/>
              <p:cNvSpPr>
                <a:spLocks noChangeArrowheads="1"/>
              </p:cNvSpPr>
              <p:nvPr/>
            </p:nvSpPr>
            <p:spPr bwMode="ltGray">
              <a:xfrm>
                <a:off x="1720" y="2060"/>
                <a:ext cx="52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……</a:t>
                </a:r>
              </a:p>
            </p:txBody>
          </p:sp>
        </p:grpSp>
        <p:grpSp>
          <p:nvGrpSpPr>
            <p:cNvPr id="40969" name="Group 18"/>
            <p:cNvGrpSpPr>
              <a:grpSpLocks/>
            </p:cNvGrpSpPr>
            <p:nvPr/>
          </p:nvGrpSpPr>
          <p:grpSpPr bwMode="auto">
            <a:xfrm>
              <a:off x="2311400" y="4281488"/>
              <a:ext cx="1847850" cy="774700"/>
              <a:chOff x="1616" y="1816"/>
              <a:chExt cx="1164" cy="528"/>
            </a:xfrm>
          </p:grpSpPr>
          <p:sp>
            <p:nvSpPr>
              <p:cNvPr id="40976" name="Rectangle 19"/>
              <p:cNvSpPr>
                <a:spLocks noChangeArrowheads="1"/>
              </p:cNvSpPr>
              <p:nvPr/>
            </p:nvSpPr>
            <p:spPr bwMode="ltGray">
              <a:xfrm>
                <a:off x="1616" y="1816"/>
                <a:ext cx="11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800" b="1"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40977" name="Rectangle 20"/>
              <p:cNvSpPr>
                <a:spLocks noChangeArrowheads="1"/>
              </p:cNvSpPr>
              <p:nvPr/>
            </p:nvSpPr>
            <p:spPr bwMode="ltGray">
              <a:xfrm>
                <a:off x="1720" y="1843"/>
                <a:ext cx="520" cy="2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文件系统</a:t>
                </a:r>
              </a:p>
            </p:txBody>
          </p:sp>
          <p:sp>
            <p:nvSpPr>
              <p:cNvPr id="40978" name="Rectangle 21"/>
              <p:cNvSpPr>
                <a:spLocks noChangeArrowheads="1"/>
              </p:cNvSpPr>
              <p:nvPr/>
            </p:nvSpPr>
            <p:spPr bwMode="ltGray">
              <a:xfrm>
                <a:off x="2240" y="2061"/>
                <a:ext cx="520" cy="2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时钟管理</a:t>
                </a:r>
              </a:p>
            </p:txBody>
          </p:sp>
          <p:sp>
            <p:nvSpPr>
              <p:cNvPr id="40979" name="Rectangle 22"/>
              <p:cNvSpPr>
                <a:spLocks noChangeArrowheads="1"/>
              </p:cNvSpPr>
              <p:nvPr/>
            </p:nvSpPr>
            <p:spPr bwMode="ltGray">
              <a:xfrm>
                <a:off x="1720" y="2061"/>
                <a:ext cx="52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……</a:t>
                </a:r>
              </a:p>
            </p:txBody>
          </p:sp>
        </p:grpSp>
        <p:grpSp>
          <p:nvGrpSpPr>
            <p:cNvPr id="40970" name="Group 23"/>
            <p:cNvGrpSpPr>
              <a:grpSpLocks/>
            </p:cNvGrpSpPr>
            <p:nvPr/>
          </p:nvGrpSpPr>
          <p:grpSpPr bwMode="auto">
            <a:xfrm>
              <a:off x="4826000" y="4381500"/>
              <a:ext cx="1847850" cy="773113"/>
              <a:chOff x="1616" y="1816"/>
              <a:chExt cx="1164" cy="528"/>
            </a:xfrm>
          </p:grpSpPr>
          <p:sp>
            <p:nvSpPr>
              <p:cNvPr id="40972" name="Rectangle 24"/>
              <p:cNvSpPr>
                <a:spLocks noChangeArrowheads="1"/>
              </p:cNvSpPr>
              <p:nvPr/>
            </p:nvSpPr>
            <p:spPr bwMode="ltGray">
              <a:xfrm>
                <a:off x="1616" y="1816"/>
                <a:ext cx="116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800" b="1"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40973" name="Rectangle 25"/>
              <p:cNvSpPr>
                <a:spLocks noChangeArrowheads="1"/>
              </p:cNvSpPr>
              <p:nvPr/>
            </p:nvSpPr>
            <p:spPr bwMode="ltGray">
              <a:xfrm>
                <a:off x="1720" y="1843"/>
                <a:ext cx="520" cy="2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文件系统</a:t>
                </a:r>
              </a:p>
            </p:txBody>
          </p:sp>
          <p:sp>
            <p:nvSpPr>
              <p:cNvPr id="40974" name="Rectangle 26"/>
              <p:cNvSpPr>
                <a:spLocks noChangeArrowheads="1"/>
              </p:cNvSpPr>
              <p:nvPr/>
            </p:nvSpPr>
            <p:spPr bwMode="ltGray">
              <a:xfrm>
                <a:off x="2240" y="2060"/>
                <a:ext cx="520" cy="2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时钟管理</a:t>
                </a:r>
              </a:p>
            </p:txBody>
          </p:sp>
          <p:sp>
            <p:nvSpPr>
              <p:cNvPr id="40975" name="Rectangle 27"/>
              <p:cNvSpPr>
                <a:spLocks noChangeArrowheads="1"/>
              </p:cNvSpPr>
              <p:nvPr/>
            </p:nvSpPr>
            <p:spPr bwMode="ltGray">
              <a:xfrm>
                <a:off x="1720" y="2060"/>
                <a:ext cx="52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仿宋_GB2312"/>
                    <a:cs typeface="仿宋_GB2312"/>
                  </a:rPr>
                  <a:t>……</a:t>
                </a:r>
              </a:p>
            </p:txBody>
          </p:sp>
        </p:grpSp>
        <p:sp>
          <p:nvSpPr>
            <p:cNvPr id="40971" name="Line 28"/>
            <p:cNvSpPr>
              <a:spLocks noChangeShapeType="1"/>
            </p:cNvSpPr>
            <p:nvPr/>
          </p:nvSpPr>
          <p:spPr bwMode="ltGray">
            <a:xfrm flipV="1">
              <a:off x="5816600" y="3875088"/>
              <a:ext cx="0" cy="506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3520" tIns="41027" rIns="83520" bIns="41027"/>
          <a:lstStyle/>
          <a:p>
            <a:pPr defTabSz="836613"/>
            <a:r>
              <a:rPr lang="zh-CN" altLang="en-US" smtClean="0"/>
              <a:t>分布式系统结构（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 lIns="83520" tIns="41027" rIns="83520" bIns="41027"/>
          <a:lstStyle/>
          <a:p>
            <a:pPr defTabSz="819150">
              <a:lnSpc>
                <a:spcPct val="120000"/>
              </a:lnSpc>
            </a:pPr>
            <a:r>
              <a:rPr lang="zh-CN" altLang="en-US" b="1" smtClean="0"/>
              <a:t>客户机</a:t>
            </a:r>
            <a:r>
              <a:rPr lang="en-US" altLang="zh-CN" b="1" smtClean="0"/>
              <a:t>/</a:t>
            </a:r>
            <a:r>
              <a:rPr lang="zh-CN" altLang="en-US" b="1" smtClean="0"/>
              <a:t>服务器</a:t>
            </a:r>
          </a:p>
          <a:p>
            <a:pPr lvl="1" defTabSz="819150">
              <a:lnSpc>
                <a:spcPct val="120000"/>
              </a:lnSpc>
            </a:pPr>
            <a:r>
              <a:rPr lang="zh-CN" altLang="en-US" b="1" smtClean="0"/>
              <a:t>常分为服务器池和资源池两种模型</a:t>
            </a:r>
          </a:p>
        </p:txBody>
      </p:sp>
      <p:grpSp>
        <p:nvGrpSpPr>
          <p:cNvPr id="43012" name="组合 1"/>
          <p:cNvGrpSpPr>
            <a:grpSpLocks/>
          </p:cNvGrpSpPr>
          <p:nvPr/>
        </p:nvGrpSpPr>
        <p:grpSpPr bwMode="auto">
          <a:xfrm>
            <a:off x="1425575" y="2708275"/>
            <a:ext cx="6292850" cy="2860675"/>
            <a:chOff x="1519238" y="2990850"/>
            <a:chExt cx="4811712" cy="2255838"/>
          </a:xfrm>
        </p:grpSpPr>
        <p:sp>
          <p:nvSpPr>
            <p:cNvPr id="43013" name="Line 4"/>
            <p:cNvSpPr>
              <a:spLocks noChangeShapeType="1"/>
            </p:cNvSpPr>
            <p:nvPr/>
          </p:nvSpPr>
          <p:spPr bwMode="ltGray">
            <a:xfrm>
              <a:off x="1519238" y="3875088"/>
              <a:ext cx="481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ltGray">
            <a:xfrm>
              <a:off x="2311400" y="3498850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ltGray">
            <a:xfrm flipV="1">
              <a:off x="3111500" y="3875088"/>
              <a:ext cx="0" cy="40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Rectangle 13"/>
            <p:cNvSpPr>
              <a:spLocks noChangeArrowheads="1"/>
            </p:cNvSpPr>
            <p:nvPr/>
          </p:nvSpPr>
          <p:spPr bwMode="ltGray">
            <a:xfrm>
              <a:off x="2311884" y="4281510"/>
              <a:ext cx="3238559" cy="9651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800" b="1"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43017" name="Rectangle 15"/>
            <p:cNvSpPr>
              <a:spLocks noChangeArrowheads="1"/>
            </p:cNvSpPr>
            <p:nvPr/>
          </p:nvSpPr>
          <p:spPr bwMode="ltGray">
            <a:xfrm>
              <a:off x="3994284" y="4404192"/>
              <a:ext cx="1022064" cy="4706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时钟服务器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接口</a:t>
              </a:r>
            </a:p>
          </p:txBody>
        </p:sp>
        <p:sp>
          <p:nvSpPr>
            <p:cNvPr id="43018" name="Rectangle 16"/>
            <p:cNvSpPr>
              <a:spLocks noChangeArrowheads="1"/>
            </p:cNvSpPr>
            <p:nvPr/>
          </p:nvSpPr>
          <p:spPr bwMode="ltGray">
            <a:xfrm>
              <a:off x="2730663" y="4928717"/>
              <a:ext cx="825420" cy="317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Client</a:t>
              </a: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应用</a:t>
              </a:r>
            </a:p>
          </p:txBody>
        </p:sp>
        <p:sp>
          <p:nvSpPr>
            <p:cNvPr id="43019" name="Rectangle 23"/>
            <p:cNvSpPr>
              <a:spLocks noChangeArrowheads="1"/>
            </p:cNvSpPr>
            <p:nvPr/>
          </p:nvSpPr>
          <p:spPr bwMode="ltGray">
            <a:xfrm>
              <a:off x="2502459" y="4404192"/>
              <a:ext cx="1022064" cy="4706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文件服务器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接口</a:t>
              </a:r>
            </a:p>
          </p:txBody>
        </p:sp>
        <p:sp>
          <p:nvSpPr>
            <p:cNvPr id="43020" name="Rectangle 24"/>
            <p:cNvSpPr>
              <a:spLocks noChangeArrowheads="1"/>
            </p:cNvSpPr>
            <p:nvPr/>
          </p:nvSpPr>
          <p:spPr bwMode="ltGray">
            <a:xfrm>
              <a:off x="1519238" y="3027154"/>
              <a:ext cx="1733382" cy="471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文件服务器</a:t>
              </a:r>
            </a:p>
          </p:txBody>
        </p:sp>
        <p:sp>
          <p:nvSpPr>
            <p:cNvPr id="43021" name="Rectangle 25"/>
            <p:cNvSpPr>
              <a:spLocks noChangeArrowheads="1"/>
            </p:cNvSpPr>
            <p:nvPr/>
          </p:nvSpPr>
          <p:spPr bwMode="ltGray">
            <a:xfrm>
              <a:off x="3556083" y="2990850"/>
              <a:ext cx="1733382" cy="4719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仿宋_GB2312"/>
                  <a:cs typeface="仿宋_GB2312"/>
                </a:rPr>
                <a:t>时钟服务器</a:t>
              </a:r>
            </a:p>
          </p:txBody>
        </p:sp>
        <p:sp>
          <p:nvSpPr>
            <p:cNvPr id="43022" name="Line 26"/>
            <p:cNvSpPr>
              <a:spLocks noChangeShapeType="1"/>
            </p:cNvSpPr>
            <p:nvPr/>
          </p:nvSpPr>
          <p:spPr bwMode="ltGray">
            <a:xfrm>
              <a:off x="4419600" y="3462338"/>
              <a:ext cx="0" cy="412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分布式系统结构（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中央式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有一个中央结点和若干卫星节点，每个节点上进程通过中央结点进行通信。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分散式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DOS</a:t>
            </a:r>
            <a:r>
              <a:rPr lang="zh-CN" altLang="en-US" b="1" smtClean="0"/>
              <a:t>功能分散到一些节点，每个节点仅负责部分管理功能，需要各节点协商、合作方式进行管理。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分布计算的定义与挑战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分布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计算系统的互连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分布式操作系统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计算机网络与中间件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/>
              <a:t>分布式计算模式</a:t>
            </a:r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网络操作系统</a:t>
            </a:r>
          </a:p>
        </p:txBody>
      </p:sp>
      <p:pic>
        <p:nvPicPr>
          <p:cNvPr id="47107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525" y="1773238"/>
            <a:ext cx="8616950" cy="3167062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分布式系统中间件</a:t>
            </a:r>
          </a:p>
        </p:txBody>
      </p:sp>
      <p:pic>
        <p:nvPicPr>
          <p:cNvPr id="4915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325" y="1773238"/>
            <a:ext cx="8245475" cy="3671887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分布式系统中间件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中间件的服务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命名服务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作业调度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资源管理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数据持久化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分布式事务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分布式文档系统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安全服务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课程安排</a:t>
            </a:r>
          </a:p>
        </p:txBody>
      </p:sp>
      <p:sp>
        <p:nvSpPr>
          <p:cNvPr id="819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smtClean="0"/>
              <a:t>理论课：</a:t>
            </a:r>
            <a:r>
              <a:rPr lang="en-US" altLang="zh-CN" b="1" smtClean="0"/>
              <a:t>2</a:t>
            </a:r>
            <a:r>
              <a:rPr lang="zh-CN" altLang="en-US" b="1" smtClean="0"/>
              <a:t> × </a:t>
            </a:r>
            <a:r>
              <a:rPr lang="en-US" altLang="zh-CN" b="1" smtClean="0"/>
              <a:t>16</a:t>
            </a:r>
          </a:p>
          <a:p>
            <a:r>
              <a:rPr lang="zh-CN" altLang="en-US" b="1" smtClean="0"/>
              <a:t>基础理论</a:t>
            </a:r>
            <a:endParaRPr lang="en-US" altLang="zh-CN" b="1" smtClean="0"/>
          </a:p>
          <a:p>
            <a:pPr lvl="1"/>
            <a:r>
              <a:rPr lang="zh-CN" altLang="en-US" b="1" smtClean="0"/>
              <a:t>名字服务</a:t>
            </a:r>
            <a:endParaRPr lang="en-US" altLang="zh-CN" b="1" smtClean="0"/>
          </a:p>
          <a:p>
            <a:pPr lvl="1"/>
            <a:r>
              <a:rPr lang="zh-CN" altLang="en-US" b="1" smtClean="0"/>
              <a:t>分布式进程</a:t>
            </a:r>
            <a:endParaRPr lang="en-US" altLang="zh-CN" b="1" smtClean="0"/>
          </a:p>
          <a:p>
            <a:pPr lvl="1"/>
            <a:r>
              <a:rPr lang="zh-CN" altLang="en-US" b="1" smtClean="0"/>
              <a:t>分布式系统通信</a:t>
            </a:r>
            <a:endParaRPr lang="en-US" altLang="zh-CN" b="1" smtClean="0"/>
          </a:p>
          <a:p>
            <a:pPr lvl="1"/>
            <a:r>
              <a:rPr lang="zh-CN" altLang="en-US" b="1" smtClean="0"/>
              <a:t>分布式系统同步</a:t>
            </a:r>
            <a:endParaRPr lang="en-US" altLang="zh-CN" b="1" smtClean="0"/>
          </a:p>
          <a:p>
            <a:pPr lvl="1"/>
            <a:r>
              <a:rPr lang="zh-CN" altLang="en-US" b="1" smtClean="0"/>
              <a:t>分布式文件系统</a:t>
            </a:r>
            <a:endParaRPr lang="en-US" altLang="zh-CN" b="1" smtClean="0"/>
          </a:p>
          <a:p>
            <a:r>
              <a:rPr lang="zh-CN" altLang="en-US" b="1" smtClean="0"/>
              <a:t>编程实践</a:t>
            </a:r>
            <a:endParaRPr lang="en-US" altLang="zh-CN" b="1" smtClean="0"/>
          </a:p>
          <a:p>
            <a:pPr lvl="1"/>
            <a:r>
              <a:rPr lang="en-US" altLang="zh-CN" b="1" smtClean="0"/>
              <a:t>Socket</a:t>
            </a:r>
            <a:r>
              <a:rPr lang="zh-CN" altLang="en-US" b="1" smtClean="0"/>
              <a:t>编程</a:t>
            </a:r>
            <a:endParaRPr lang="en-US" altLang="zh-CN" b="1" smtClean="0"/>
          </a:p>
          <a:p>
            <a:pPr lvl="1"/>
            <a:r>
              <a:rPr lang="zh-CN" altLang="en-US" b="1" smtClean="0"/>
              <a:t>面向对象的分布计算</a:t>
            </a:r>
            <a:endParaRPr lang="en-US" altLang="zh-CN" b="1" smtClean="0"/>
          </a:p>
          <a:p>
            <a:pPr lvl="1"/>
            <a:r>
              <a:rPr lang="zh-CN" altLang="en-US" b="1" smtClean="0"/>
              <a:t>面向服务的分布计算</a:t>
            </a:r>
            <a:endParaRPr lang="en-US" altLang="zh-CN" b="1" smtClean="0"/>
          </a:p>
          <a:p>
            <a:endParaRPr lang="en-US" altLang="zh-CN" b="1" smtClean="0"/>
          </a:p>
          <a:p>
            <a:endParaRPr lang="zh-CN" altLang="en-US" b="1" smtClean="0"/>
          </a:p>
        </p:txBody>
      </p:sp>
      <p:sp>
        <p:nvSpPr>
          <p:cNvPr id="819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b="1" smtClean="0"/>
              <a:t>实验课：</a:t>
            </a:r>
            <a:r>
              <a:rPr lang="en-US" altLang="zh-CN" b="1" smtClean="0"/>
              <a:t>4</a:t>
            </a:r>
            <a:r>
              <a:rPr lang="zh-CN" altLang="en-US" b="1" smtClean="0"/>
              <a:t>×</a:t>
            </a:r>
            <a:r>
              <a:rPr lang="en-US" altLang="zh-CN" b="1" smtClean="0"/>
              <a:t>8</a:t>
            </a:r>
          </a:p>
          <a:p>
            <a:r>
              <a:rPr lang="zh-CN" altLang="en-US" b="1" smtClean="0"/>
              <a:t>实验</a:t>
            </a:r>
            <a:r>
              <a:rPr lang="en-US" altLang="zh-CN" b="1" smtClean="0"/>
              <a:t>1</a:t>
            </a:r>
            <a:r>
              <a:rPr lang="zh-CN" altLang="en-US" b="1" smtClean="0"/>
              <a:t>：</a:t>
            </a:r>
            <a:r>
              <a:rPr lang="en-US" altLang="zh-CN" b="1" smtClean="0"/>
              <a:t>TCP &amp; UDP</a:t>
            </a:r>
          </a:p>
          <a:p>
            <a:r>
              <a:rPr lang="zh-CN" altLang="en-US" b="1" smtClean="0"/>
              <a:t>实验</a:t>
            </a:r>
            <a:r>
              <a:rPr lang="en-US" altLang="zh-CN" b="1" smtClean="0"/>
              <a:t>2</a:t>
            </a:r>
            <a:r>
              <a:rPr lang="zh-CN" altLang="en-US" b="1" smtClean="0"/>
              <a:t>：</a:t>
            </a:r>
            <a:r>
              <a:rPr lang="en-US" altLang="zh-CN" b="1" smtClean="0"/>
              <a:t>HTTP server</a:t>
            </a:r>
          </a:p>
          <a:p>
            <a:r>
              <a:rPr lang="en-US" altLang="zh-CN" b="1" smtClean="0"/>
              <a:t>Exam1</a:t>
            </a:r>
          </a:p>
          <a:p>
            <a:r>
              <a:rPr lang="zh-CN" altLang="en-US" b="1" smtClean="0"/>
              <a:t>实验</a:t>
            </a:r>
            <a:r>
              <a:rPr lang="en-US" altLang="zh-CN" b="1" smtClean="0"/>
              <a:t>3</a:t>
            </a:r>
            <a:r>
              <a:rPr lang="zh-CN" altLang="en-US" b="1" smtClean="0"/>
              <a:t>：</a:t>
            </a:r>
            <a:r>
              <a:rPr lang="en-US" altLang="zh-CN" b="1" smtClean="0"/>
              <a:t>RMI</a:t>
            </a:r>
          </a:p>
          <a:p>
            <a:r>
              <a:rPr lang="en-US" altLang="zh-CN" b="1" smtClean="0"/>
              <a:t>Exam2</a:t>
            </a:r>
          </a:p>
          <a:p>
            <a:r>
              <a:rPr lang="zh-CN" altLang="en-US" b="1" smtClean="0"/>
              <a:t>实验</a:t>
            </a:r>
            <a:r>
              <a:rPr lang="en-US" altLang="zh-CN" b="1" smtClean="0"/>
              <a:t>4</a:t>
            </a:r>
            <a:r>
              <a:rPr lang="zh-CN" altLang="en-US" b="1" smtClean="0"/>
              <a:t>：</a:t>
            </a:r>
            <a:r>
              <a:rPr lang="en-US" altLang="zh-CN" b="1" smtClean="0"/>
              <a:t>Web Service</a:t>
            </a: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中间件</a:t>
            </a:r>
            <a:r>
              <a:rPr lang="en-US" altLang="zh-CN" smtClean="0"/>
              <a:t>LSF</a:t>
            </a:r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负载均衡系统（</a:t>
            </a:r>
            <a:r>
              <a:rPr lang="en-US" altLang="zh-CN" b="1" smtClean="0"/>
              <a:t>Load Sharing Facility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组织结构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负载信息管理器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远程执行服务器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LSF</a:t>
            </a:r>
            <a:r>
              <a:rPr lang="zh-CN" altLang="en-US" b="1" smtClean="0"/>
              <a:t>运行库（</a:t>
            </a:r>
            <a:r>
              <a:rPr lang="en-US" altLang="zh-CN" b="1" smtClean="0"/>
              <a:t>LSLIB</a:t>
            </a:r>
            <a:r>
              <a:rPr lang="zh-CN" altLang="en-US" b="1" smtClean="0"/>
              <a:t>）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LSF</a:t>
            </a:r>
            <a:r>
              <a:rPr lang="zh-CN" altLang="en-US" b="1" smtClean="0"/>
              <a:t>批处理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LSF</a:t>
            </a:r>
            <a:r>
              <a:rPr lang="zh-CN" altLang="en-US" b="1" smtClean="0"/>
              <a:t>作业调度</a:t>
            </a:r>
            <a:endParaRPr lang="en-US" altLang="zh-CN" b="1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smtClean="0"/>
              <a:t>LSF</a:t>
            </a:r>
            <a:r>
              <a:rPr lang="zh-CN" altLang="en-US" b="1" smtClean="0"/>
              <a:t>多集群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分布计算的定义与挑战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分布</a:t>
            </a: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计算系统的互连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分布式操作系统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chemeClr val="bg1">
                    <a:lumMod val="75000"/>
                  </a:schemeClr>
                </a:solidFill>
              </a:rPr>
              <a:t>计算机网络与中间件</a:t>
            </a:r>
            <a:endParaRPr lang="en-US" altLang="zh-CN" b="1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分布式计算模式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分布式计算模式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面向对象</a:t>
            </a:r>
            <a:r>
              <a:rPr lang="zh-CN" altLang="zh-CN" b="1" dirty="0"/>
              <a:t>模式</a:t>
            </a:r>
            <a:r>
              <a:rPr lang="en-US" altLang="zh-CN" b="1" dirty="0"/>
              <a:t>OOM</a:t>
            </a:r>
            <a:endParaRPr lang="zh-CN" altLang="zh-CN" b="1" dirty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面向对象</a:t>
            </a:r>
            <a:r>
              <a:rPr lang="zh-CN" altLang="zh-CN" b="1" dirty="0"/>
              <a:t>模式</a:t>
            </a:r>
            <a:r>
              <a:rPr lang="en-US" altLang="zh-CN" b="1" dirty="0"/>
              <a:t>OOM</a:t>
            </a:r>
            <a:r>
              <a:rPr lang="zh-CN" altLang="zh-CN" b="1" dirty="0"/>
              <a:t>（</a:t>
            </a:r>
            <a:r>
              <a:rPr lang="en-US" altLang="zh-CN" b="1" dirty="0"/>
              <a:t> Object Oriented Model</a:t>
            </a:r>
            <a:r>
              <a:rPr lang="zh-CN" altLang="zh-CN" b="1" dirty="0"/>
              <a:t>）是基于客户</a:t>
            </a:r>
            <a:r>
              <a:rPr lang="en-US" altLang="zh-CN" b="1" dirty="0"/>
              <a:t>/</a:t>
            </a:r>
            <a:r>
              <a:rPr lang="zh-CN" altLang="zh-CN" b="1" dirty="0"/>
              <a:t>服务器模型</a:t>
            </a:r>
            <a:r>
              <a:rPr lang="zh-CN" altLang="en-US" b="1" dirty="0"/>
              <a:t>（如</a:t>
            </a:r>
            <a:r>
              <a:rPr lang="en-US" altLang="zh-CN" b="1" dirty="0"/>
              <a:t>CORBA</a:t>
            </a:r>
            <a:r>
              <a:rPr lang="zh-CN" altLang="en-US" b="1" dirty="0"/>
              <a:t>，</a:t>
            </a:r>
            <a:r>
              <a:rPr lang="en-US" altLang="zh-CN" b="1" dirty="0" smtClean="0"/>
              <a:t>DCOM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面向</a:t>
            </a:r>
            <a:r>
              <a:rPr lang="zh-CN" altLang="zh-CN" b="1" dirty="0"/>
              <a:t>服务模式</a:t>
            </a:r>
            <a:r>
              <a:rPr lang="en-US" altLang="zh-CN" b="1" dirty="0"/>
              <a:t>SOM </a:t>
            </a:r>
            <a:endParaRPr lang="zh-CN" altLang="zh-CN" b="1" dirty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b="1" dirty="0" smtClean="0"/>
              <a:t>Web </a:t>
            </a:r>
            <a:r>
              <a:rPr lang="en-US" altLang="zh-CN" b="1" dirty="0"/>
              <a:t>Service</a:t>
            </a:r>
            <a:r>
              <a:rPr lang="zh-CN" altLang="zh-CN" b="1" dirty="0"/>
              <a:t>是这种面向服务模式的一个实例</a:t>
            </a:r>
            <a:r>
              <a:rPr lang="en-US" altLang="zh-CN" b="1" dirty="0"/>
              <a:t> ,SOA</a:t>
            </a:r>
            <a:r>
              <a:rPr lang="zh-CN" altLang="zh-CN" b="1" dirty="0"/>
              <a:t>是一个较完整的软件结构体系。</a:t>
            </a:r>
            <a:endParaRPr lang="en-US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公用</a:t>
            </a:r>
            <a:r>
              <a:rPr lang="zh-CN" altLang="zh-CN" b="1" dirty="0"/>
              <a:t>计算模式</a:t>
            </a:r>
            <a:r>
              <a:rPr lang="en-US" altLang="zh-CN" b="1" dirty="0"/>
              <a:t>UBM</a:t>
            </a:r>
            <a:endParaRPr lang="zh-CN" altLang="zh-CN" b="1" dirty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支持</a:t>
            </a:r>
            <a:r>
              <a:rPr lang="en-US" altLang="zh-CN" b="1" dirty="0"/>
              <a:t>e-</a:t>
            </a:r>
            <a:r>
              <a:rPr lang="zh-CN" altLang="zh-CN" b="1" dirty="0"/>
              <a:t>科学的</a:t>
            </a:r>
            <a:r>
              <a:rPr lang="zh-CN" altLang="zh-CN" b="1" dirty="0" smtClean="0"/>
              <a:t>计算</a:t>
            </a:r>
            <a:r>
              <a:rPr lang="zh-CN" altLang="en-US" b="1" dirty="0" smtClean="0"/>
              <a:t>（如</a:t>
            </a:r>
            <a:r>
              <a:rPr lang="zh-CN" altLang="en-US" b="1" dirty="0"/>
              <a:t>网格</a:t>
            </a:r>
            <a:r>
              <a:rPr lang="en-US" altLang="zh-CN" b="1" dirty="0"/>
              <a:t>Grid</a:t>
            </a:r>
            <a:r>
              <a:rPr lang="zh-CN" altLang="en-US" b="1" dirty="0"/>
              <a:t>等）。</a:t>
            </a:r>
            <a:endParaRPr lang="en-US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志愿</a:t>
            </a:r>
            <a:r>
              <a:rPr lang="zh-CN" altLang="zh-CN" b="1" dirty="0"/>
              <a:t>参与模式</a:t>
            </a:r>
            <a:r>
              <a:rPr lang="en-US" altLang="zh-CN" b="1" dirty="0"/>
              <a:t>VJM</a:t>
            </a:r>
            <a:endParaRPr lang="zh-CN" altLang="zh-CN" b="1" dirty="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 smtClean="0"/>
              <a:t>志愿</a:t>
            </a:r>
            <a:r>
              <a:rPr lang="zh-CN" altLang="zh-CN" b="1" dirty="0"/>
              <a:t>参与模式</a:t>
            </a:r>
            <a:r>
              <a:rPr lang="en-US" altLang="zh-CN" b="1" dirty="0" smtClean="0"/>
              <a:t>VJM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Voluntary </a:t>
            </a:r>
            <a:r>
              <a:rPr lang="en-US" altLang="zh-CN" b="1" dirty="0"/>
              <a:t>Join </a:t>
            </a:r>
            <a:r>
              <a:rPr lang="en-US" altLang="zh-CN" b="1" dirty="0" smtClean="0"/>
              <a:t>Model</a:t>
            </a:r>
            <a:r>
              <a:rPr lang="zh-CN" altLang="en-US" b="1" dirty="0" smtClean="0"/>
              <a:t>）</a:t>
            </a:r>
            <a:r>
              <a:rPr lang="zh-CN" altLang="zh-CN" b="1" dirty="0" smtClean="0"/>
              <a:t>是</a:t>
            </a:r>
            <a:r>
              <a:rPr lang="zh-CN" altLang="zh-CN" b="1" dirty="0"/>
              <a:t>充分利用网上空闲的计算能力，支持计算量巨大的科学计算。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理论考试：</a:t>
            </a:r>
            <a:r>
              <a:rPr lang="en-US" altLang="zh-CN" b="1" smtClean="0"/>
              <a:t>60%</a:t>
            </a:r>
          </a:p>
          <a:p>
            <a:r>
              <a:rPr lang="zh-CN" altLang="en-US" b="1" smtClean="0"/>
              <a:t>实验：</a:t>
            </a:r>
            <a:r>
              <a:rPr lang="en-US" altLang="zh-CN" b="1" smtClean="0"/>
              <a:t>30%</a:t>
            </a:r>
            <a:r>
              <a:rPr lang="zh-CN" altLang="en-US" b="1" smtClean="0"/>
              <a:t>（当堂检查）</a:t>
            </a:r>
            <a:endParaRPr lang="en-US" altLang="zh-CN" b="1" smtClean="0"/>
          </a:p>
          <a:p>
            <a:r>
              <a:rPr lang="zh-CN" altLang="en-US" b="1" smtClean="0"/>
              <a:t>平时：</a:t>
            </a:r>
            <a:r>
              <a:rPr lang="en-US" altLang="zh-CN" b="1" smtClean="0"/>
              <a:t>10%</a:t>
            </a: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概论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分布计算的定义与挑战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分布计算系统的互连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分布式操作系统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计算机网络与中间件</a:t>
            </a:r>
            <a:endParaRPr lang="en-US" altLang="zh-CN" b="1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smtClean="0"/>
              <a:t>分布式计算模式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ea typeface="楷体_GB2312"/>
                <a:cs typeface="楷体_GB2312"/>
              </a:rPr>
              <a:t>分布式计算的意义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b="1" dirty="0"/>
              <a:t>天文计算，</a:t>
            </a:r>
            <a:r>
              <a:rPr lang="zh-CN" altLang="zh-CN" b="1" dirty="0"/>
              <a:t>如</a:t>
            </a:r>
            <a:r>
              <a:rPr lang="en-US" altLang="zh-CN" b="1" dirty="0" err="1"/>
              <a:t>SETI@Home</a:t>
            </a:r>
            <a:r>
              <a:rPr lang="zh-CN" altLang="zh-CN" b="1" dirty="0"/>
              <a:t>通过互联网利用家用个人计算机处理天文数据的分布式计算机</a:t>
            </a:r>
            <a:r>
              <a:rPr lang="zh-CN" altLang="zh-CN" b="1" dirty="0" smtClean="0"/>
              <a:t>项目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/>
              <a:t> 航空航天飞行器的气动布局研究、结构设计、制造和试验。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/>
              <a:t>全球气象仿真研究和短期气象预报与防灾。</a:t>
            </a: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/>
              <a:t>生物病理研究，如</a:t>
            </a:r>
            <a:r>
              <a:rPr lang="en-US" altLang="zh-CN" b="1" dirty="0" err="1"/>
              <a:t>Folding@home</a:t>
            </a:r>
            <a:r>
              <a:rPr lang="en-US" altLang="zh-CN" b="1" dirty="0"/>
              <a:t>, </a:t>
            </a:r>
            <a:r>
              <a:rPr lang="zh-CN" altLang="zh-CN" b="1" dirty="0"/>
              <a:t>研究蛋白质折叠，误解，聚合及由此引起的相关疾病的分布式计算</a:t>
            </a:r>
            <a:r>
              <a:rPr lang="zh-CN" altLang="en-US" b="1" dirty="0" smtClean="0"/>
              <a:t>项目。</a:t>
            </a:r>
            <a:endParaRPr lang="zh-CN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/>
              <a:t>各种各样疾病的药物</a:t>
            </a:r>
            <a:r>
              <a:rPr lang="zh-CN" altLang="zh-CN" b="1" dirty="0" smtClean="0"/>
              <a:t>研究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/>
              <a:t>解决较为复杂的数学</a:t>
            </a:r>
            <a:r>
              <a:rPr lang="zh-CN" altLang="zh-CN" b="1" dirty="0" smtClean="0"/>
              <a:t>问题</a:t>
            </a:r>
            <a:r>
              <a:rPr lang="zh-CN" altLang="en-US" b="1" dirty="0" smtClean="0"/>
              <a:t>，如</a:t>
            </a:r>
            <a:r>
              <a:rPr lang="en-US" altLang="zh-CN" b="1" dirty="0" smtClean="0">
                <a:solidFill>
                  <a:srgbClr val="FF0000"/>
                </a:solidFill>
              </a:rPr>
              <a:t>GIMPS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zh-CN" b="1" dirty="0"/>
              <a:t>研究寻找最为安全的密码系统，如</a:t>
            </a:r>
            <a:r>
              <a:rPr lang="en-US" altLang="zh-CN" b="1" dirty="0"/>
              <a:t>RC-72</a:t>
            </a:r>
            <a:r>
              <a:rPr lang="zh-CN" altLang="zh-CN" b="1" dirty="0"/>
              <a:t>密码破解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64051" y="1162203"/>
            <a:ext cx="7822749" cy="1323439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Search for Extra Terrestrial Intelligence at Home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74925"/>
            <a:ext cx="25908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64051" y="1408424"/>
            <a:ext cx="7938019" cy="1077218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GIMPS:Great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Internet </a:t>
            </a:r>
            <a:r>
              <a:rPr lang="en-US" altLang="zh-CN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Mersenne</a:t>
            </a:r>
            <a:r>
              <a:rPr lang="en-US" altLang="zh-CN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Prime Search</a:t>
            </a:r>
            <a:endParaRPr lang="zh-CN" alt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574925"/>
            <a:ext cx="5591175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ea typeface="楷体_GB2312"/>
                <a:cs typeface="楷体_GB2312"/>
              </a:rPr>
              <a:t>什么是分布式系统（</a:t>
            </a:r>
            <a:r>
              <a:rPr lang="en-US" altLang="zh-CN" sz="4000" smtClean="0">
                <a:ea typeface="楷体_GB2312"/>
                <a:cs typeface="楷体_GB2312"/>
              </a:rPr>
              <a:t>1</a:t>
            </a:r>
            <a:r>
              <a:rPr lang="zh-CN" altLang="en-US" sz="4000" smtClean="0">
                <a:ea typeface="楷体_GB2312"/>
                <a:cs typeface="楷体_GB2312"/>
              </a:rPr>
              <a:t>）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800" b="1" smtClean="0"/>
              <a:t>分布式计算系统是由多个相互连接的计算机组成的一个整体，这些计算机在一组系统软件（分布式操作系统或中间件）环境下，合作执行一个共同的或不同的任务，最少依赖于集中的控制过程、数据和硬件</a:t>
            </a:r>
            <a:r>
              <a:rPr lang="zh-CN" altLang="en-US" sz="2800" b="1" smtClean="0"/>
              <a:t>。</a:t>
            </a:r>
            <a:endParaRPr lang="zh-CN" altLang="en-US" sz="28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ea typeface="楷体_GB2312"/>
                <a:cs typeface="楷体_GB2312"/>
              </a:rPr>
              <a:t>什么是分布式系统（</a:t>
            </a:r>
            <a:r>
              <a:rPr lang="en-US" altLang="zh-CN" sz="4000" smtClean="0">
                <a:ea typeface="楷体_GB2312"/>
                <a:cs typeface="楷体_GB2312"/>
              </a:rPr>
              <a:t>2</a:t>
            </a:r>
            <a:r>
              <a:rPr lang="zh-CN" altLang="en-US" sz="4000" smtClean="0">
                <a:ea typeface="楷体_GB2312"/>
                <a:cs typeface="楷体_GB2312"/>
              </a:rPr>
              <a:t>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2722" indent="-562722" defTabSz="820636">
              <a:lnSpc>
                <a:spcPct val="130000"/>
              </a:lnSpc>
              <a:spcBef>
                <a:spcPts val="600"/>
              </a:spcBef>
              <a:buFontTx/>
              <a:buAutoNum type="circleNumDbPlain"/>
              <a:defRPr/>
            </a:pPr>
            <a:r>
              <a:rPr lang="zh-CN" altLang="en-US" sz="2800" b="1" smtClean="0"/>
              <a:t>包含</a:t>
            </a:r>
            <a:r>
              <a:rPr lang="zh-CN" altLang="en-US" sz="2800" b="1"/>
              <a:t>多个通用资源部件（物理的或逻辑的），可以动态基础上被指定给予各个特定的任务；</a:t>
            </a:r>
          </a:p>
          <a:p>
            <a:pPr marL="562722" indent="-562722" defTabSz="820636">
              <a:lnSpc>
                <a:spcPct val="130000"/>
              </a:lnSpc>
              <a:spcBef>
                <a:spcPts val="600"/>
              </a:spcBef>
              <a:buFontTx/>
              <a:buAutoNum type="circleNumDbPlain"/>
              <a:defRPr/>
            </a:pPr>
            <a:r>
              <a:rPr lang="zh-CN" altLang="en-US" sz="2800" b="1"/>
              <a:t>这些资源部件在物理上是分布的，并经过一个通信网相互作用；</a:t>
            </a:r>
          </a:p>
          <a:p>
            <a:pPr marL="562722" indent="-562722" defTabSz="820636">
              <a:lnSpc>
                <a:spcPct val="130000"/>
              </a:lnSpc>
              <a:spcBef>
                <a:spcPts val="600"/>
              </a:spcBef>
              <a:buFontTx/>
              <a:buAutoNum type="circleNumDbPlain"/>
              <a:defRPr/>
            </a:pPr>
            <a:r>
              <a:rPr lang="zh-CN" altLang="en-US" sz="2800" b="1"/>
              <a:t>有一个高级操作系统，对各个分布的资源进行统一和整体的控制；</a:t>
            </a:r>
          </a:p>
          <a:p>
            <a:pPr marL="562722" indent="-562722" defTabSz="820636">
              <a:lnSpc>
                <a:spcPct val="130000"/>
              </a:lnSpc>
              <a:spcBef>
                <a:spcPts val="600"/>
              </a:spcBef>
              <a:buFontTx/>
              <a:buAutoNum type="circleNumDbPlain"/>
              <a:defRPr/>
            </a:pPr>
            <a:r>
              <a:rPr lang="zh-CN" altLang="en-US" sz="2800" b="1"/>
              <a:t>系统对用户是透明的；</a:t>
            </a:r>
          </a:p>
          <a:p>
            <a:pPr marL="562722" indent="-562722" defTabSz="820636">
              <a:lnSpc>
                <a:spcPct val="130000"/>
              </a:lnSpc>
              <a:spcBef>
                <a:spcPts val="600"/>
              </a:spcBef>
              <a:buFontTx/>
              <a:buAutoNum type="circleNumDbPlain"/>
              <a:defRPr/>
            </a:pPr>
            <a:r>
              <a:rPr lang="zh-CN" altLang="en-US" sz="2800" b="1"/>
              <a:t>所有的资源都必须高度自治地工作而又相互配合，系统内不存在层次控制。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smtClean="0">
                <a:solidFill>
                  <a:schemeClr val="tx1"/>
                </a:solidFill>
              </a:rPr>
              <a:t>分布式系统特征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一组由网络互联的、自治的计算机和资源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资源为用户所共享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可以集中控制，也可以分布控制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计算机可以同构，也可以异构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分散的地理位置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分布式故障点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没有全局时钟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GB" sz="2800" b="1" smtClean="0"/>
              <a:t>大多数情况下没有共享内存</a:t>
            </a:r>
            <a:endParaRPr lang="zh-CN" altLang="en-US" sz="2800" b="1" smtClean="0"/>
          </a:p>
          <a:p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5876</TotalTime>
  <Pages>0</Pages>
  <Words>1215</Words>
  <Characters>0</Characters>
  <Application>Microsoft Office PowerPoint</Application>
  <DocSecurity>0</DocSecurity>
  <PresentationFormat>全屏显示(4:3)</PresentationFormat>
  <Lines>0</Lines>
  <Paragraphs>230</Paragraphs>
  <Slides>32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Times New Roman</vt:lpstr>
      <vt:lpstr>楷体_GB2312</vt:lpstr>
      <vt:lpstr>黑体</vt:lpstr>
      <vt:lpstr>仿宋_GB2312</vt:lpstr>
      <vt:lpstr>Tahoma</vt:lpstr>
      <vt:lpstr>Watermark</vt:lpstr>
      <vt:lpstr>Microsoft Visio 2003-2010 绘图</vt:lpstr>
      <vt:lpstr>网络与分布计算</vt:lpstr>
      <vt:lpstr>概述</vt:lpstr>
      <vt:lpstr>课程安排</vt:lpstr>
      <vt:lpstr>考核</vt:lpstr>
      <vt:lpstr>概论</vt:lpstr>
      <vt:lpstr>分布式计算的意义</vt:lpstr>
      <vt:lpstr>什么是分布式系统（1）</vt:lpstr>
      <vt:lpstr>什么是分布式系统（2）</vt:lpstr>
      <vt:lpstr>分布式系统特征</vt:lpstr>
      <vt:lpstr>开放性</vt:lpstr>
      <vt:lpstr>可扩展性</vt:lpstr>
      <vt:lpstr>异构性</vt:lpstr>
      <vt:lpstr>透明性 资源隐藏 </vt:lpstr>
      <vt:lpstr>安全性</vt:lpstr>
      <vt:lpstr>分布式系统应用</vt:lpstr>
      <vt:lpstr>概论</vt:lpstr>
      <vt:lpstr>共享存储器-总线型多处理机</vt:lpstr>
      <vt:lpstr>共享存储器-交换型多处理机</vt:lpstr>
      <vt:lpstr>同构多计算机系统</vt:lpstr>
      <vt:lpstr>异构多计算机系统</vt:lpstr>
      <vt:lpstr>概论</vt:lpstr>
      <vt:lpstr>分布式系统结构（1）</vt:lpstr>
      <vt:lpstr>分布式系统结构（2）</vt:lpstr>
      <vt:lpstr>分布式系统结构（3）</vt:lpstr>
      <vt:lpstr>分布式系统结构（4）</vt:lpstr>
      <vt:lpstr>概论</vt:lpstr>
      <vt:lpstr>网络操作系统</vt:lpstr>
      <vt:lpstr>分布式系统中间件</vt:lpstr>
      <vt:lpstr>分布式系统中间件</vt:lpstr>
      <vt:lpstr>中间件LSF</vt:lpstr>
      <vt:lpstr>概论</vt:lpstr>
      <vt:lpstr>分布式计算模式</vt:lpstr>
    </vt:vector>
  </TitlesOfParts>
  <Manager/>
  <Company>Jetstep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EE架构与程序设计</dc:title>
  <dc:subject/>
  <dc:creator>liwg</dc:creator>
  <cp:keywords/>
  <dc:description/>
  <cp:lastModifiedBy>王犇</cp:lastModifiedBy>
  <cp:revision>1284</cp:revision>
  <cp:lastPrinted>1899-12-30T00:00:00Z</cp:lastPrinted>
  <dcterms:created xsi:type="dcterms:W3CDTF">2008-09-12T02:21:48Z</dcterms:created>
  <dcterms:modified xsi:type="dcterms:W3CDTF">2020-11-11T02:06:44Z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