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ppt" ContentType="application/vnd.ms-powerpoi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56"/>
  </p:notesMasterIdLst>
  <p:handoutMasterIdLst>
    <p:handoutMasterId r:id="rId57"/>
  </p:handoutMasterIdLst>
  <p:sldIdLst>
    <p:sldId id="256" r:id="rId2"/>
    <p:sldId id="288" r:id="rId3"/>
    <p:sldId id="327" r:id="rId4"/>
    <p:sldId id="289" r:id="rId5"/>
    <p:sldId id="290" r:id="rId6"/>
    <p:sldId id="295" r:id="rId7"/>
    <p:sldId id="294" r:id="rId8"/>
    <p:sldId id="293" r:id="rId9"/>
    <p:sldId id="291" r:id="rId10"/>
    <p:sldId id="301" r:id="rId11"/>
    <p:sldId id="300" r:id="rId12"/>
    <p:sldId id="299" r:id="rId13"/>
    <p:sldId id="292" r:id="rId14"/>
    <p:sldId id="332" r:id="rId15"/>
    <p:sldId id="298" r:id="rId16"/>
    <p:sldId id="297" r:id="rId17"/>
    <p:sldId id="296" r:id="rId18"/>
    <p:sldId id="302" r:id="rId19"/>
    <p:sldId id="305" r:id="rId20"/>
    <p:sldId id="303" r:id="rId21"/>
    <p:sldId id="304" r:id="rId22"/>
    <p:sldId id="328"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29" r:id="rId36"/>
    <p:sldId id="318" r:id="rId37"/>
    <p:sldId id="319" r:id="rId38"/>
    <p:sldId id="320" r:id="rId39"/>
    <p:sldId id="321" r:id="rId40"/>
    <p:sldId id="322" r:id="rId41"/>
    <p:sldId id="333" r:id="rId42"/>
    <p:sldId id="334" r:id="rId43"/>
    <p:sldId id="335" r:id="rId44"/>
    <p:sldId id="336" r:id="rId45"/>
    <p:sldId id="337" r:id="rId46"/>
    <p:sldId id="323" r:id="rId47"/>
    <p:sldId id="338" r:id="rId48"/>
    <p:sldId id="339" r:id="rId49"/>
    <p:sldId id="340" r:id="rId50"/>
    <p:sldId id="341" r:id="rId51"/>
    <p:sldId id="324" r:id="rId52"/>
    <p:sldId id="330" r:id="rId53"/>
    <p:sldId id="325" r:id="rId54"/>
    <p:sldId id="326" r:id="rId55"/>
  </p:sldIdLst>
  <p:sldSz cx="9144000" cy="6858000" type="screen4x3"/>
  <p:notesSz cx="9872663" cy="67421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DCFC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59" autoAdjust="0"/>
  </p:normalViewPr>
  <p:slideViewPr>
    <p:cSldViewPr>
      <p:cViewPr varScale="1">
        <p:scale>
          <a:sx n="81" d="100"/>
          <a:sy n="81" d="100"/>
        </p:scale>
        <p:origin x="1498" y="53"/>
      </p:cViewPr>
      <p:guideLst>
        <p:guide orient="horz" pos="2109"/>
        <p:guide pos="2880"/>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313" cy="33813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5592763" y="0"/>
            <a:ext cx="4278312" cy="338138"/>
          </a:xfrm>
          <a:prstGeom prst="rect">
            <a:avLst/>
          </a:prstGeom>
        </p:spPr>
        <p:txBody>
          <a:bodyPr vert="horz" lIns="91440" tIns="45720" rIns="91440" bIns="45720" rtlCol="0"/>
          <a:lstStyle>
            <a:lvl1pPr algn="r">
              <a:defRPr sz="1200"/>
            </a:lvl1pPr>
          </a:lstStyle>
          <a:p>
            <a:pPr>
              <a:defRPr/>
            </a:pPr>
            <a:fld id="{3717E11A-7CD1-4030-BB34-32FB717C4C06}" type="datetimeFigureOut">
              <a:rPr lang="zh-CN" altLang="en-US"/>
              <a:pPr>
                <a:defRPr/>
              </a:pPr>
              <a:t>2020/11/11</a:t>
            </a:fld>
            <a:endParaRPr lang="zh-CN" altLang="en-US"/>
          </a:p>
        </p:txBody>
      </p:sp>
      <p:sp>
        <p:nvSpPr>
          <p:cNvPr id="4" name="页脚占位符 3"/>
          <p:cNvSpPr>
            <a:spLocks noGrp="1"/>
          </p:cNvSpPr>
          <p:nvPr>
            <p:ph type="ftr" sz="quarter" idx="2"/>
          </p:nvPr>
        </p:nvSpPr>
        <p:spPr>
          <a:xfrm>
            <a:off x="0" y="6403975"/>
            <a:ext cx="4278313" cy="338138"/>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5592763" y="6403975"/>
            <a:ext cx="4278312" cy="338138"/>
          </a:xfrm>
          <a:prstGeom prst="rect">
            <a:avLst/>
          </a:prstGeom>
        </p:spPr>
        <p:txBody>
          <a:bodyPr vert="horz" lIns="91440" tIns="45720" rIns="91440" bIns="45720" rtlCol="0" anchor="b"/>
          <a:lstStyle>
            <a:lvl1pPr algn="r">
              <a:defRPr sz="1200"/>
            </a:lvl1pPr>
          </a:lstStyle>
          <a:p>
            <a:pPr>
              <a:defRPr/>
            </a:pPr>
            <a:fld id="{FFCEE928-5BD0-4AEC-8698-1E047AB2186D}" type="slidenum">
              <a:rPr lang="zh-CN" altLang="en-US"/>
              <a:pPr>
                <a:defRPr/>
              </a:pPr>
              <a:t>‹#›</a:t>
            </a:fld>
            <a:endParaRPr lang="zh-CN" altLang="en-US"/>
          </a:p>
        </p:txBody>
      </p:sp>
    </p:spTree>
    <p:extLst>
      <p:ext uri="{BB962C8B-B14F-4D97-AF65-F5344CB8AC3E}">
        <p14:creationId xmlns:p14="http://schemas.microsoft.com/office/powerpoint/2010/main" val="16117808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313" cy="33655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5592763" y="0"/>
            <a:ext cx="4278312" cy="336550"/>
          </a:xfrm>
          <a:prstGeom prst="rect">
            <a:avLst/>
          </a:prstGeom>
        </p:spPr>
        <p:txBody>
          <a:bodyPr vert="horz" lIns="91440" tIns="45720" rIns="91440" bIns="45720" rtlCol="0"/>
          <a:lstStyle>
            <a:lvl1pPr algn="r" eaLnBrk="1" hangingPunct="1">
              <a:defRPr sz="1200">
                <a:latin typeface="Arial" charset="0"/>
              </a:defRPr>
            </a:lvl1pPr>
          </a:lstStyle>
          <a:p>
            <a:pPr>
              <a:defRPr/>
            </a:pPr>
            <a:fld id="{9FAA4156-8F08-4888-ADD8-59FD14CEBEDB}" type="datetimeFigureOut">
              <a:rPr lang="zh-CN" altLang="en-US"/>
              <a:pPr>
                <a:defRPr/>
              </a:pPr>
              <a:t>2020/11/11</a:t>
            </a:fld>
            <a:endParaRPr lang="zh-CN" altLang="en-US"/>
          </a:p>
        </p:txBody>
      </p:sp>
      <p:sp>
        <p:nvSpPr>
          <p:cNvPr id="4" name="幻灯片图像占位符 3"/>
          <p:cNvSpPr>
            <a:spLocks noGrp="1" noRot="1" noChangeAspect="1"/>
          </p:cNvSpPr>
          <p:nvPr>
            <p:ph type="sldImg" idx="2"/>
          </p:nvPr>
        </p:nvSpPr>
        <p:spPr>
          <a:xfrm>
            <a:off x="3251200" y="506413"/>
            <a:ext cx="3370263" cy="25273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87425" y="3201988"/>
            <a:ext cx="7897813" cy="3033712"/>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403975"/>
            <a:ext cx="4278313" cy="33655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592763" y="6403975"/>
            <a:ext cx="4278312" cy="3365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9D7FA9D-798C-45EF-AD06-1CA7EBE5ED08}" type="slidenum">
              <a:rPr lang="zh-CN" altLang="en-US"/>
              <a:pPr>
                <a:defRPr/>
              </a:pPr>
              <a:t>‹#›</a:t>
            </a:fld>
            <a:endParaRPr lang="zh-CN" altLang="en-US"/>
          </a:p>
        </p:txBody>
      </p:sp>
    </p:spTree>
    <p:extLst>
      <p:ext uri="{BB962C8B-B14F-4D97-AF65-F5344CB8AC3E}">
        <p14:creationId xmlns:p14="http://schemas.microsoft.com/office/powerpoint/2010/main" val="344800615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76130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2197675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516243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1283459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1987602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2009756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196912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31748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1029991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1186098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3194669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1142030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327258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3698506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510090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2553851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4685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140023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56081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2990384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4210329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2043299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26359462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0" y="0"/>
            <a:chExt cx="4307" cy="2016"/>
          </a:xfrm>
        </p:grpSpPr>
        <p:sp>
          <p:nvSpPr>
            <p:cNvPr id="5" name="Oval 3"/>
            <p:cNvSpPr>
              <a:spLocks noChangeArrowheads="1"/>
            </p:cNvSpPr>
            <p:nvPr/>
          </p:nvSpPr>
          <p:spPr bwMode="auto">
            <a:xfrm flipH="1">
              <a:off x="3347" y="0"/>
              <a:ext cx="960" cy="96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6" name="Oval 4"/>
            <p:cNvSpPr>
              <a:spLocks noChangeArrowheads="1"/>
            </p:cNvSpPr>
            <p:nvPr/>
          </p:nvSpPr>
          <p:spPr bwMode="auto">
            <a:xfrm flipH="1">
              <a:off x="2219" y="0"/>
              <a:ext cx="960" cy="96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7" name="Oval 5"/>
            <p:cNvSpPr>
              <a:spLocks noChangeArrowheads="1"/>
            </p:cNvSpPr>
            <p:nvPr/>
          </p:nvSpPr>
          <p:spPr bwMode="auto">
            <a:xfrm flipH="1">
              <a:off x="1091" y="0"/>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8" name="Oval 6"/>
            <p:cNvSpPr>
              <a:spLocks noChangeArrowheads="1"/>
            </p:cNvSpPr>
            <p:nvPr/>
          </p:nvSpPr>
          <p:spPr bwMode="auto">
            <a:xfrm flipH="1">
              <a:off x="1091" y="1056"/>
              <a:ext cx="960" cy="96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9" name="Oval 7"/>
            <p:cNvSpPr>
              <a:spLocks noChangeArrowheads="1"/>
            </p:cNvSpPr>
            <p:nvPr/>
          </p:nvSpPr>
          <p:spPr bwMode="auto">
            <a:xfrm flipH="1">
              <a:off x="0" y="1056"/>
              <a:ext cx="960" cy="96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10" name="Oval 8"/>
            <p:cNvSpPr>
              <a:spLocks noChangeArrowheads="1"/>
            </p:cNvSpPr>
            <p:nvPr/>
          </p:nvSpPr>
          <p:spPr bwMode="auto">
            <a:xfrm flipH="1">
              <a:off x="3347" y="1056"/>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grpSp>
      <p:pic>
        <p:nvPicPr>
          <p:cNvPr id="11" name="Picture 14" descr="nwpu_r1_c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Rectangle 12"/>
          <p:cNvSpPr>
            <a:spLocks noGrp="1" noChangeArrowheads="1"/>
          </p:cNvSpPr>
          <p:nvPr>
            <p:ph type="ctrTitle"/>
          </p:nvPr>
        </p:nvSpPr>
        <p:spPr>
          <a:xfrm>
            <a:off x="685800" y="1219200"/>
            <a:ext cx="7772400" cy="1933575"/>
          </a:xfrm>
        </p:spPr>
        <p:txBody>
          <a:bodyPr anchor="b"/>
          <a:lstStyle>
            <a:lvl1pPr algn="r">
              <a:defRPr sz="4400" b="0"/>
            </a:lvl1pPr>
          </a:lstStyle>
          <a:p>
            <a:pPr lvl="0"/>
            <a:r>
              <a:rPr lang="zh-CN" altLang="en-US" noProof="0" smtClean="0"/>
              <a:t>单击此处编辑母版标题样式</a:t>
            </a:r>
          </a:p>
        </p:txBody>
      </p:sp>
      <p:sp>
        <p:nvSpPr>
          <p:cNvPr id="206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
        <p:nvSpPr>
          <p:cNvPr id="12" name="Rectangle 9"/>
          <p:cNvSpPr>
            <a:spLocks noGrp="1" noChangeArrowheads="1"/>
          </p:cNvSpPr>
          <p:nvPr>
            <p:ph type="dt" sz="half" idx="10"/>
          </p:nvPr>
        </p:nvSpPr>
        <p:spPr/>
        <p:txBody>
          <a:bodyPr/>
          <a:lstStyle>
            <a:lvl1pPr>
              <a:defRPr/>
            </a:lvl1pPr>
          </a:lstStyle>
          <a:p>
            <a:pPr>
              <a:defRPr/>
            </a:pPr>
            <a:endParaRPr lang="en-US" altLang="zh-CN"/>
          </a:p>
        </p:txBody>
      </p:sp>
      <p:sp>
        <p:nvSpPr>
          <p:cNvPr id="13" name="Rectangle 10"/>
          <p:cNvSpPr>
            <a:spLocks noGrp="1" noChangeArrowheads="1"/>
          </p:cNvSpPr>
          <p:nvPr>
            <p:ph type="ftr" sz="quarter" idx="11"/>
          </p:nvPr>
        </p:nvSpPr>
        <p:spPr/>
        <p:txBody>
          <a:bodyPr/>
          <a:lstStyle>
            <a:lvl1pPr>
              <a:defRPr/>
            </a:lvl1pPr>
          </a:lstStyle>
          <a:p>
            <a:pPr>
              <a:defRPr/>
            </a:pPr>
            <a:endParaRPr lang="en-US" altLang="zh-CN"/>
          </a:p>
        </p:txBody>
      </p:sp>
      <p:sp>
        <p:nvSpPr>
          <p:cNvPr id="14" name="Rectangle 11"/>
          <p:cNvSpPr>
            <a:spLocks noGrp="1" noChangeArrowheads="1"/>
          </p:cNvSpPr>
          <p:nvPr>
            <p:ph type="sldNum" sz="quarter" idx="12"/>
          </p:nvPr>
        </p:nvSpPr>
        <p:spPr/>
        <p:txBody>
          <a:bodyPr/>
          <a:lstStyle>
            <a:lvl1pPr>
              <a:defRPr/>
            </a:lvl1pPr>
          </a:lstStyle>
          <a:p>
            <a:pPr>
              <a:defRPr/>
            </a:pPr>
            <a:fld id="{C647D85E-CF46-4631-A59F-DF482A038776}" type="slidenum">
              <a:rPr lang="zh-CN" altLang="en-US"/>
              <a:pPr>
                <a:defRPr/>
              </a:pPr>
              <a:t>‹#›</a:t>
            </a:fld>
            <a:endParaRPr lang="en-US" altLang="zh-CN"/>
          </a:p>
        </p:txBody>
      </p:sp>
    </p:spTree>
    <p:extLst>
      <p:ext uri="{BB962C8B-B14F-4D97-AF65-F5344CB8AC3E}">
        <p14:creationId xmlns:p14="http://schemas.microsoft.com/office/powerpoint/2010/main" val="3087669342"/>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BF814E64-2936-4CE1-AC25-08481700D1F7}" type="slidenum">
              <a:rPr lang="zh-CN" altLang="en-US"/>
              <a:pPr>
                <a:defRPr/>
              </a:pPr>
              <a:t>‹#›</a:t>
            </a:fld>
            <a:endParaRPr lang="en-US" altLang="zh-CN"/>
          </a:p>
        </p:txBody>
      </p:sp>
    </p:spTree>
    <p:extLst>
      <p:ext uri="{BB962C8B-B14F-4D97-AF65-F5344CB8AC3E}">
        <p14:creationId xmlns:p14="http://schemas.microsoft.com/office/powerpoint/2010/main" val="2043326655"/>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5888"/>
            <a:ext cx="2057400" cy="6192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15888"/>
            <a:ext cx="6019800" cy="6192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461BFB66-A230-4826-AB2E-3F557DAEECAC}" type="slidenum">
              <a:rPr lang="zh-CN" altLang="en-US"/>
              <a:pPr>
                <a:defRPr/>
              </a:pPr>
              <a:t>‹#›</a:t>
            </a:fld>
            <a:endParaRPr lang="en-US" altLang="zh-CN"/>
          </a:p>
        </p:txBody>
      </p:sp>
    </p:spTree>
    <p:extLst>
      <p:ext uri="{BB962C8B-B14F-4D97-AF65-F5344CB8AC3E}">
        <p14:creationId xmlns:p14="http://schemas.microsoft.com/office/powerpoint/2010/main" val="282113358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5555E24F-8AB2-4586-BBB0-340068C5E62F}" type="slidenum">
              <a:rPr lang="zh-CN" altLang="en-US"/>
              <a:pPr>
                <a:defRPr/>
              </a:pPr>
              <a:t>‹#›</a:t>
            </a:fld>
            <a:endParaRPr lang="en-US" altLang="zh-CN"/>
          </a:p>
        </p:txBody>
      </p:sp>
    </p:spTree>
    <p:extLst>
      <p:ext uri="{BB962C8B-B14F-4D97-AF65-F5344CB8AC3E}">
        <p14:creationId xmlns:p14="http://schemas.microsoft.com/office/powerpoint/2010/main" val="150379903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7EB423B3-809F-4322-A051-0028D1913476}" type="slidenum">
              <a:rPr lang="zh-CN" altLang="en-US"/>
              <a:pPr>
                <a:defRPr/>
              </a:pPr>
              <a:t>‹#›</a:t>
            </a:fld>
            <a:endParaRPr lang="en-US" altLang="zh-CN"/>
          </a:p>
        </p:txBody>
      </p:sp>
    </p:spTree>
    <p:extLst>
      <p:ext uri="{BB962C8B-B14F-4D97-AF65-F5344CB8AC3E}">
        <p14:creationId xmlns:p14="http://schemas.microsoft.com/office/powerpoint/2010/main" val="269405068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6975"/>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823AED0A-1714-488E-9DFD-C2C3B5D87533}" type="slidenum">
              <a:rPr lang="zh-CN" altLang="en-US"/>
              <a:pPr>
                <a:defRPr/>
              </a:pPr>
              <a:t>‹#›</a:t>
            </a:fld>
            <a:endParaRPr lang="en-US" altLang="zh-CN"/>
          </a:p>
        </p:txBody>
      </p:sp>
    </p:spTree>
    <p:extLst>
      <p:ext uri="{BB962C8B-B14F-4D97-AF65-F5344CB8AC3E}">
        <p14:creationId xmlns:p14="http://schemas.microsoft.com/office/powerpoint/2010/main" val="3690104130"/>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354F6288-17C0-4FEA-89A1-DF44585DC064}" type="slidenum">
              <a:rPr lang="zh-CN" altLang="en-US"/>
              <a:pPr>
                <a:defRPr/>
              </a:pPr>
              <a:t>‹#›</a:t>
            </a:fld>
            <a:endParaRPr lang="en-US" altLang="zh-CN"/>
          </a:p>
        </p:txBody>
      </p:sp>
    </p:spTree>
    <p:extLst>
      <p:ext uri="{BB962C8B-B14F-4D97-AF65-F5344CB8AC3E}">
        <p14:creationId xmlns:p14="http://schemas.microsoft.com/office/powerpoint/2010/main" val="209555605"/>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72FDD53A-AE5E-46B5-8C9F-1FA27DE82C0B}" type="slidenum">
              <a:rPr lang="zh-CN" altLang="en-US"/>
              <a:pPr>
                <a:defRPr/>
              </a:pPr>
              <a:t>‹#›</a:t>
            </a:fld>
            <a:endParaRPr lang="en-US" altLang="zh-CN"/>
          </a:p>
        </p:txBody>
      </p:sp>
    </p:spTree>
    <p:extLst>
      <p:ext uri="{BB962C8B-B14F-4D97-AF65-F5344CB8AC3E}">
        <p14:creationId xmlns:p14="http://schemas.microsoft.com/office/powerpoint/2010/main" val="160672496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805E6C71-E111-43EB-A104-D50A4455AF8F}" type="slidenum">
              <a:rPr lang="zh-CN" altLang="en-US"/>
              <a:pPr>
                <a:defRPr/>
              </a:pPr>
              <a:t>‹#›</a:t>
            </a:fld>
            <a:endParaRPr lang="en-US" altLang="zh-CN"/>
          </a:p>
        </p:txBody>
      </p:sp>
    </p:spTree>
    <p:extLst>
      <p:ext uri="{BB962C8B-B14F-4D97-AF65-F5344CB8AC3E}">
        <p14:creationId xmlns:p14="http://schemas.microsoft.com/office/powerpoint/2010/main" val="296595641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EAAFB8B8-9514-4D87-9ED0-F4E8C43C7394}" type="slidenum">
              <a:rPr lang="zh-CN" altLang="en-US"/>
              <a:pPr>
                <a:defRPr/>
              </a:pPr>
              <a:t>‹#›</a:t>
            </a:fld>
            <a:endParaRPr lang="en-US" altLang="zh-CN"/>
          </a:p>
        </p:txBody>
      </p:sp>
    </p:spTree>
    <p:extLst>
      <p:ext uri="{BB962C8B-B14F-4D97-AF65-F5344CB8AC3E}">
        <p14:creationId xmlns:p14="http://schemas.microsoft.com/office/powerpoint/2010/main" val="895844389"/>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8C83B568-BA57-4327-8271-4D2F05001B7E}" type="slidenum">
              <a:rPr lang="zh-CN" altLang="en-US"/>
              <a:pPr>
                <a:defRPr/>
              </a:pPr>
              <a:t>‹#›</a:t>
            </a:fld>
            <a:endParaRPr lang="en-US" altLang="zh-CN"/>
          </a:p>
        </p:txBody>
      </p:sp>
    </p:spTree>
    <p:extLst>
      <p:ext uri="{BB962C8B-B14F-4D97-AF65-F5344CB8AC3E}">
        <p14:creationId xmlns:p14="http://schemas.microsoft.com/office/powerpoint/2010/main" val="1500257556"/>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90488"/>
            <a:ext cx="7615237" cy="1106487"/>
            <a:chOff x="0" y="0"/>
            <a:chExt cx="4797" cy="697"/>
          </a:xfrm>
        </p:grpSpPr>
        <p:sp>
          <p:nvSpPr>
            <p:cNvPr id="2" name="Oval 3"/>
            <p:cNvSpPr>
              <a:spLocks noChangeArrowheads="1"/>
            </p:cNvSpPr>
            <p:nvPr/>
          </p:nvSpPr>
          <p:spPr bwMode="auto">
            <a:xfrm flipH="1">
              <a:off x="2392" y="0"/>
              <a:ext cx="696" cy="69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3" name="Oval 4"/>
            <p:cNvSpPr>
              <a:spLocks noChangeArrowheads="1"/>
            </p:cNvSpPr>
            <p:nvPr/>
          </p:nvSpPr>
          <p:spPr bwMode="auto">
            <a:xfrm flipH="1">
              <a:off x="4102" y="0"/>
              <a:ext cx="695" cy="69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4" name="Oval 5"/>
            <p:cNvSpPr>
              <a:spLocks noChangeArrowheads="1"/>
            </p:cNvSpPr>
            <p:nvPr/>
          </p:nvSpPr>
          <p:spPr bwMode="auto">
            <a:xfrm flipH="1">
              <a:off x="0" y="1"/>
              <a:ext cx="695" cy="69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1036" name="Oval 6"/>
            <p:cNvSpPr>
              <a:spLocks noChangeArrowheads="1"/>
            </p:cNvSpPr>
            <p:nvPr/>
          </p:nvSpPr>
          <p:spPr bwMode="auto">
            <a:xfrm flipH="1">
              <a:off x="3309" y="0"/>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1037" name="Oval 7"/>
            <p:cNvSpPr>
              <a:spLocks noChangeArrowheads="1"/>
            </p:cNvSpPr>
            <p:nvPr/>
          </p:nvSpPr>
          <p:spPr bwMode="auto">
            <a:xfrm flipH="1">
              <a:off x="811" y="0"/>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grpSp>
      <p:sp>
        <p:nvSpPr>
          <p:cNvPr id="1027" name="Rectangle 8"/>
          <p:cNvSpPr>
            <a:spLocks noChangeArrowheads="1"/>
          </p:cNvSpPr>
          <p:nvPr>
            <p:ph type="body" idx="1"/>
          </p:nvPr>
        </p:nvSpPr>
        <p:spPr bwMode="auto">
          <a:xfrm>
            <a:off x="457200" y="1196975"/>
            <a:ext cx="82296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3" name="Rectangle 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000">
                <a:latin typeface="Arial" charset="0"/>
              </a:defRPr>
            </a:lvl1pPr>
          </a:lstStyle>
          <a:p>
            <a:pPr>
              <a:defRPr/>
            </a:pPr>
            <a:endParaRPr lang="en-US" altLang="zh-CN"/>
          </a:p>
        </p:txBody>
      </p:sp>
      <p:sp>
        <p:nvSpPr>
          <p:cNvPr id="1034"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zh-CN"/>
          </a:p>
        </p:txBody>
      </p:sp>
      <p:sp>
        <p:nvSpPr>
          <p:cNvPr id="1035" name="Rectangle 1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A41E9868-47C4-4C42-BB9D-F11879253374}" type="slidenum">
              <a:rPr lang="zh-CN" altLang="en-US"/>
              <a:pPr>
                <a:defRPr/>
              </a:pPr>
              <a:t>‹#›</a:t>
            </a:fld>
            <a:endParaRPr lang="en-US" altLang="zh-CN"/>
          </a:p>
        </p:txBody>
      </p:sp>
      <p:sp>
        <p:nvSpPr>
          <p:cNvPr id="1031" name="Rectangle 12"/>
          <p:cNvSpPr>
            <a:spLocks noChangeArrowheads="1"/>
          </p:cNvSpPr>
          <p:nvPr>
            <p:ph type="title"/>
          </p:nvPr>
        </p:nvSpPr>
        <p:spPr bwMode="auto">
          <a:xfrm>
            <a:off x="457200" y="115888"/>
            <a:ext cx="82296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032" name="Picture 13" descr="nwpu_r1_c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7763"/>
            <a:ext cx="9144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0"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transition spd="slow"/>
  <p:hf sldNum="0" hdr="0" ftr="0" dt="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charset="0"/>
          <a:ea typeface="宋体" pitchFamily="2" charset="-122"/>
        </a:defRPr>
      </a:lvl2pPr>
      <a:lvl3pPr algn="l" rtl="0" eaLnBrk="0" fontAlgn="base" hangingPunct="0">
        <a:spcBef>
          <a:spcPct val="0"/>
        </a:spcBef>
        <a:spcAft>
          <a:spcPct val="0"/>
        </a:spcAft>
        <a:defRPr sz="3800" b="1">
          <a:solidFill>
            <a:schemeClr val="tx2"/>
          </a:solidFill>
          <a:latin typeface="Arial" charset="0"/>
          <a:ea typeface="宋体" pitchFamily="2" charset="-122"/>
        </a:defRPr>
      </a:lvl3pPr>
      <a:lvl4pPr algn="l" rtl="0" eaLnBrk="0" fontAlgn="base" hangingPunct="0">
        <a:spcBef>
          <a:spcPct val="0"/>
        </a:spcBef>
        <a:spcAft>
          <a:spcPct val="0"/>
        </a:spcAft>
        <a:defRPr sz="3800" b="1">
          <a:solidFill>
            <a:schemeClr val="tx2"/>
          </a:solidFill>
          <a:latin typeface="Arial" charset="0"/>
          <a:ea typeface="宋体" pitchFamily="2" charset="-122"/>
        </a:defRPr>
      </a:lvl4pPr>
      <a:lvl5pPr algn="l" rtl="0" eaLnBrk="0" fontAlgn="base" hangingPunct="0">
        <a:spcBef>
          <a:spcPct val="0"/>
        </a:spcBef>
        <a:spcAft>
          <a:spcPct val="0"/>
        </a:spcAft>
        <a:defRPr sz="3800" b="1">
          <a:solidFill>
            <a:schemeClr val="tx2"/>
          </a:solidFill>
          <a:latin typeface="Arial" charset="0"/>
          <a:ea typeface="宋体" pitchFamily="2" charset="-122"/>
        </a:defRPr>
      </a:lvl5pPr>
      <a:lvl6pPr marL="457200" algn="l" rtl="0" fontAlgn="base">
        <a:spcBef>
          <a:spcPct val="0"/>
        </a:spcBef>
        <a:spcAft>
          <a:spcPct val="0"/>
        </a:spcAft>
        <a:defRPr sz="3800" b="1">
          <a:solidFill>
            <a:schemeClr val="tx2"/>
          </a:solidFill>
          <a:latin typeface="Arial" charset="0"/>
          <a:ea typeface="宋体" pitchFamily="2" charset="-122"/>
        </a:defRPr>
      </a:lvl6pPr>
      <a:lvl7pPr marL="914400" algn="l" rtl="0" fontAlgn="base">
        <a:spcBef>
          <a:spcPct val="0"/>
        </a:spcBef>
        <a:spcAft>
          <a:spcPct val="0"/>
        </a:spcAft>
        <a:defRPr sz="3800" b="1">
          <a:solidFill>
            <a:schemeClr val="tx2"/>
          </a:solidFill>
          <a:latin typeface="Arial" charset="0"/>
          <a:ea typeface="宋体" pitchFamily="2" charset="-122"/>
        </a:defRPr>
      </a:lvl7pPr>
      <a:lvl8pPr marL="1371600" algn="l" rtl="0" fontAlgn="base">
        <a:spcBef>
          <a:spcPct val="0"/>
        </a:spcBef>
        <a:spcAft>
          <a:spcPct val="0"/>
        </a:spcAft>
        <a:defRPr sz="3800" b="1">
          <a:solidFill>
            <a:schemeClr val="tx2"/>
          </a:solidFill>
          <a:latin typeface="Arial" charset="0"/>
          <a:ea typeface="宋体" pitchFamily="2" charset="-122"/>
        </a:defRPr>
      </a:lvl8pPr>
      <a:lvl9pPr marL="1828800" algn="l" rtl="0" fontAlgn="base">
        <a:spcBef>
          <a:spcPct val="0"/>
        </a:spcBef>
        <a:spcAft>
          <a:spcPct val="0"/>
        </a:spcAft>
        <a:defRPr sz="38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PowerPoint_97-2003_____1.ppt"/><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ph type="ctrTitle"/>
          </p:nvPr>
        </p:nvSpPr>
        <p:spPr/>
        <p:txBody>
          <a:bodyPr/>
          <a:lstStyle/>
          <a:p>
            <a:pPr eaLnBrk="1" hangingPunct="1"/>
            <a:r>
              <a:rPr lang="zh-CN" altLang="en-US" b="1" smtClean="0"/>
              <a:t>网络与分布计算</a:t>
            </a:r>
          </a:p>
        </p:txBody>
      </p:sp>
      <p:sp>
        <p:nvSpPr>
          <p:cNvPr id="5123" name="Rectangle 3"/>
          <p:cNvSpPr>
            <a:spLocks noChangeArrowheads="1"/>
          </p:cNvSpPr>
          <p:nvPr>
            <p:ph type="subTitle" idx="1"/>
          </p:nvPr>
        </p:nvSpPr>
        <p:spPr/>
        <p:txBody>
          <a:bodyPr/>
          <a:lstStyle/>
          <a:p>
            <a:pPr eaLnBrk="1" hangingPunct="1"/>
            <a:r>
              <a:rPr lang="zh-CN" altLang="en-US" smtClean="0"/>
              <a:t>主讲：王犇</a:t>
            </a:r>
          </a:p>
          <a:p>
            <a:pPr eaLnBrk="1" hangingPunct="1"/>
            <a:endParaRPr lang="en-US" altLang="zh-CN" smtClean="0"/>
          </a:p>
          <a:p>
            <a:pPr eaLnBrk="1" hangingPunct="1"/>
            <a:r>
              <a:rPr lang="zh-CN" altLang="en-US" smtClean="0"/>
              <a:t>西北工业大学软件学院</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名字图</a:t>
            </a:r>
          </a:p>
        </p:txBody>
      </p:sp>
      <p:sp>
        <p:nvSpPr>
          <p:cNvPr id="16387" name="内容占位符 2"/>
          <p:cNvSpPr>
            <a:spLocks noGrp="1"/>
          </p:cNvSpPr>
          <p:nvPr>
            <p:ph idx="1"/>
          </p:nvPr>
        </p:nvSpPr>
        <p:spPr/>
        <p:txBody>
          <a:bodyPr/>
          <a:lstStyle/>
          <a:p>
            <a:pPr>
              <a:lnSpc>
                <a:spcPct val="90000"/>
              </a:lnSpc>
            </a:pPr>
            <a:r>
              <a:rPr lang="zh-CN" altLang="en-US" sz="2800" b="1" smtClean="0"/>
              <a:t>名字图是一个</a:t>
            </a:r>
            <a:r>
              <a:rPr lang="en-US" altLang="zh-CN" sz="2800" b="1" smtClean="0"/>
              <a:t>DAG</a:t>
            </a:r>
            <a:r>
              <a:rPr lang="zh-CN" altLang="en-US" sz="2800" b="1" smtClean="0"/>
              <a:t>图</a:t>
            </a:r>
          </a:p>
          <a:p>
            <a:pPr>
              <a:lnSpc>
                <a:spcPct val="90000"/>
              </a:lnSpc>
            </a:pPr>
            <a:r>
              <a:rPr lang="zh-CN" altLang="en-US" sz="2800" b="1" smtClean="0"/>
              <a:t>绝对路径：第一个节点含根，否则为相对路径</a:t>
            </a:r>
          </a:p>
          <a:p>
            <a:pPr>
              <a:lnSpc>
                <a:spcPct val="90000"/>
              </a:lnSpc>
            </a:pPr>
            <a:r>
              <a:rPr lang="zh-CN" altLang="en-US" sz="2800" b="1" smtClean="0"/>
              <a:t>全局名称：无论何处表示同一实体，否则为局部名称</a:t>
            </a:r>
          </a:p>
          <a:p>
            <a:endParaRPr lang="zh-CN" altLang="en-US" sz="2800" b="1" smtClean="0"/>
          </a:p>
        </p:txBody>
      </p:sp>
      <p:pic>
        <p:nvPicPr>
          <p:cNvPr id="16388" name="Picture 6"/>
          <p:cNvPicPr>
            <a:picLocks noChangeAspect="1" noChangeArrowheads="1"/>
          </p:cNvPicPr>
          <p:nvPr/>
        </p:nvPicPr>
        <p:blipFill>
          <a:blip r:embed="rId3">
            <a:extLst>
              <a:ext uri="{28A0092B-C50C-407E-A947-70E740481C1C}">
                <a14:useLocalDpi xmlns:a14="http://schemas.microsoft.com/office/drawing/2010/main" val="0"/>
              </a:ext>
            </a:extLst>
          </a:blip>
          <a:srcRect l="22447" t="44864" r="20096" b="39879"/>
          <a:stretch>
            <a:fillRect/>
          </a:stretch>
        </p:blipFill>
        <p:spPr bwMode="auto">
          <a:xfrm>
            <a:off x="544513" y="2938463"/>
            <a:ext cx="805497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fade">
                                      <p:cBhvr>
                                        <p:cTn id="15" dur="5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挂接与挂载</a:t>
            </a:r>
          </a:p>
        </p:txBody>
      </p:sp>
      <p:sp>
        <p:nvSpPr>
          <p:cNvPr id="18435" name="内容占位符 2"/>
          <p:cNvSpPr>
            <a:spLocks noGrp="1"/>
          </p:cNvSpPr>
          <p:nvPr>
            <p:ph idx="1"/>
          </p:nvPr>
        </p:nvSpPr>
        <p:spPr/>
        <p:txBody>
          <a:bodyPr/>
          <a:lstStyle/>
          <a:p>
            <a:pPr>
              <a:lnSpc>
                <a:spcPct val="120000"/>
              </a:lnSpc>
              <a:buClr>
                <a:schemeClr val="accent2"/>
              </a:buClr>
            </a:pPr>
            <a:r>
              <a:rPr lang="zh-CN" altLang="en-US" sz="2800" b="1" smtClean="0">
                <a:latin typeface="仿宋_GB2312"/>
              </a:rPr>
              <a:t>名字空间也可以将外部名字空间的一部分或者全部挂载到本名字空间的某个目录节点上，这个目录节点称为</a:t>
            </a:r>
            <a:r>
              <a:rPr lang="zh-CN" altLang="en-US" sz="2800" b="1" smtClean="0">
                <a:solidFill>
                  <a:srgbClr val="FF0000"/>
                </a:solidFill>
                <a:latin typeface="仿宋_GB2312"/>
              </a:rPr>
              <a:t>挂接点</a:t>
            </a:r>
            <a:r>
              <a:rPr lang="zh-CN" altLang="en-US" sz="2800" b="1" smtClean="0">
                <a:latin typeface="仿宋_GB2312"/>
              </a:rPr>
              <a:t>。</a:t>
            </a:r>
          </a:p>
          <a:p>
            <a:pPr>
              <a:lnSpc>
                <a:spcPct val="120000"/>
              </a:lnSpc>
              <a:buClr>
                <a:schemeClr val="accent2"/>
              </a:buClr>
            </a:pPr>
            <a:r>
              <a:rPr lang="zh-CN" altLang="en-US" sz="2800" b="1" smtClean="0">
                <a:latin typeface="仿宋_GB2312"/>
              </a:rPr>
              <a:t>外部名字空间中被挂接的子目录树的目录节点称为输出点，或</a:t>
            </a:r>
            <a:r>
              <a:rPr lang="zh-CN" altLang="en-US" sz="2800" b="1" smtClean="0">
                <a:solidFill>
                  <a:srgbClr val="FF0000"/>
                </a:solidFill>
                <a:latin typeface="仿宋_GB2312"/>
              </a:rPr>
              <a:t>挂载点</a:t>
            </a:r>
            <a:r>
              <a:rPr lang="zh-CN" altLang="en-US" sz="2800" b="1" smtClean="0">
                <a:latin typeface="仿宋_GB2312"/>
              </a:rPr>
              <a:t>。</a:t>
            </a:r>
          </a:p>
          <a:p>
            <a:pPr>
              <a:lnSpc>
                <a:spcPct val="120000"/>
              </a:lnSpc>
              <a:buClr>
                <a:schemeClr val="accent2"/>
              </a:buClr>
            </a:pPr>
            <a:r>
              <a:rPr lang="zh-CN" altLang="en-US" sz="2800" b="1" smtClean="0">
                <a:latin typeface="仿宋_GB2312"/>
              </a:rPr>
              <a:t>挂载外部空间需要：</a:t>
            </a:r>
          </a:p>
          <a:p>
            <a:pPr lvl="1">
              <a:lnSpc>
                <a:spcPct val="120000"/>
              </a:lnSpc>
              <a:buClr>
                <a:schemeClr val="accent2"/>
              </a:buClr>
            </a:pPr>
            <a:r>
              <a:rPr lang="zh-CN" altLang="en-US" b="1" smtClean="0">
                <a:latin typeface="仿宋_GB2312"/>
              </a:rPr>
              <a:t>访问协议的名称</a:t>
            </a:r>
          </a:p>
          <a:p>
            <a:pPr lvl="1">
              <a:lnSpc>
                <a:spcPct val="120000"/>
              </a:lnSpc>
              <a:buClr>
                <a:schemeClr val="accent2"/>
              </a:buClr>
            </a:pPr>
            <a:r>
              <a:rPr lang="zh-CN" altLang="en-US" b="1" smtClean="0">
                <a:latin typeface="仿宋_GB2312"/>
              </a:rPr>
              <a:t>服务器的名称</a:t>
            </a:r>
          </a:p>
          <a:p>
            <a:pPr lvl="1">
              <a:lnSpc>
                <a:spcPct val="120000"/>
              </a:lnSpc>
              <a:buClr>
                <a:schemeClr val="accent2"/>
              </a:buClr>
            </a:pPr>
            <a:r>
              <a:rPr lang="zh-CN" altLang="en-US" b="1" smtClean="0">
                <a:latin typeface="仿宋_GB2312"/>
              </a:rPr>
              <a:t>外部名称空间中挂载点的名称</a:t>
            </a:r>
            <a:endParaRPr lang="zh-CN" altLang="en-US" sz="2200" b="1" smtClean="0">
              <a:latin typeface="仿宋_GB2312"/>
            </a:endParaRPr>
          </a:p>
          <a:p>
            <a:endParaRPr lang="zh-CN" altLang="en-US" b="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500"/>
                                        <p:tgtEl>
                                          <p:spTgt spid="1843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435">
                                            <p:txEl>
                                              <p:pRg st="3" end="3"/>
                                            </p:txEl>
                                          </p:spTgt>
                                        </p:tgtEl>
                                        <p:attrNameLst>
                                          <p:attrName>style.visibility</p:attrName>
                                        </p:attrNameLst>
                                      </p:cBhvr>
                                      <p:to>
                                        <p:strVal val="visible"/>
                                      </p:to>
                                    </p:set>
                                    <p:animEffect transition="in" filter="fade">
                                      <p:cBhvr>
                                        <p:cTn id="20" dur="500"/>
                                        <p:tgtEl>
                                          <p:spTgt spid="1843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Effect transition="in" filter="fade">
                                      <p:cBhvr>
                                        <p:cTn id="23" dur="500"/>
                                        <p:tgtEl>
                                          <p:spTgt spid="1843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8435">
                                            <p:txEl>
                                              <p:pRg st="5" end="5"/>
                                            </p:txEl>
                                          </p:spTgt>
                                        </p:tgtEl>
                                        <p:attrNameLst>
                                          <p:attrName>style.visibility</p:attrName>
                                        </p:attrNameLst>
                                      </p:cBhvr>
                                      <p:to>
                                        <p:strVal val="visible"/>
                                      </p:to>
                                    </p:set>
                                    <p:animEffect transition="in" filter="fade">
                                      <p:cBhvr>
                                        <p:cTn id="26"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外部名字空间的挂接</a:t>
            </a:r>
          </a:p>
        </p:txBody>
      </p:sp>
      <p:sp>
        <p:nvSpPr>
          <p:cNvPr id="3" name="内容占位符 2"/>
          <p:cNvSpPr>
            <a:spLocks noGrp="1"/>
          </p:cNvSpPr>
          <p:nvPr>
            <p:ph idx="1"/>
          </p:nvPr>
        </p:nvSpPr>
        <p:spPr>
          <a:xfrm>
            <a:off x="396875" y="4727575"/>
            <a:ext cx="8229600" cy="1725613"/>
          </a:xfrm>
        </p:spPr>
        <p:txBody>
          <a:bodyPr>
            <a:normAutofit fontScale="70000" lnSpcReduction="20000"/>
          </a:bodyPr>
          <a:lstStyle/>
          <a:p>
            <a:pPr>
              <a:lnSpc>
                <a:spcPct val="140000"/>
              </a:lnSpc>
              <a:spcBef>
                <a:spcPts val="0"/>
              </a:spcBef>
              <a:defRPr/>
            </a:pPr>
            <a:r>
              <a:rPr lang="zh-CN" altLang="zh-CN" b="1" dirty="0" smtClean="0"/>
              <a:t>计算机</a:t>
            </a:r>
            <a:r>
              <a:rPr lang="en-US" altLang="zh-CN" b="1" dirty="0" smtClean="0"/>
              <a:t>B</a:t>
            </a:r>
            <a:r>
              <a:rPr lang="zh-CN" altLang="zh-CN" b="1" dirty="0" smtClean="0"/>
              <a:t>的子目录</a:t>
            </a:r>
            <a:r>
              <a:rPr lang="en-US" altLang="zh-CN" b="1" dirty="0" smtClean="0"/>
              <a:t>/home/</a:t>
            </a:r>
            <a:r>
              <a:rPr lang="en-US" altLang="zh-CN" b="1" dirty="0" err="1" smtClean="0"/>
              <a:t>steen</a:t>
            </a:r>
            <a:r>
              <a:rPr lang="zh-CN" altLang="zh-CN" b="1" dirty="0" smtClean="0"/>
              <a:t>被挂接到名字空间（计算机</a:t>
            </a:r>
            <a:r>
              <a:rPr lang="en-US" altLang="zh-CN" b="1" dirty="0" smtClean="0"/>
              <a:t>A</a:t>
            </a:r>
            <a:r>
              <a:rPr lang="zh-CN" altLang="zh-CN" b="1" dirty="0" smtClean="0"/>
              <a:t>）的目录节点</a:t>
            </a:r>
            <a:r>
              <a:rPr lang="en-US" altLang="zh-CN" b="1" dirty="0" smtClean="0"/>
              <a:t>/remote/</a:t>
            </a:r>
            <a:r>
              <a:rPr lang="en-US" altLang="zh-CN" b="1" dirty="0" err="1" smtClean="0"/>
              <a:t>vn</a:t>
            </a:r>
            <a:r>
              <a:rPr lang="zh-CN" altLang="zh-CN" b="1" dirty="0" smtClean="0"/>
              <a:t>上。目录节点</a:t>
            </a:r>
            <a:r>
              <a:rPr lang="en-US" altLang="zh-CN" b="1" dirty="0" smtClean="0"/>
              <a:t>/remote/</a:t>
            </a:r>
            <a:r>
              <a:rPr lang="en-US" altLang="zh-CN" b="1" dirty="0" err="1" smtClean="0"/>
              <a:t>vn</a:t>
            </a:r>
            <a:r>
              <a:rPr lang="zh-CN" altLang="zh-CN" b="1" dirty="0" smtClean="0"/>
              <a:t>包含有访问外部名字服务器的协议；外部名字服务器名称</a:t>
            </a:r>
            <a:r>
              <a:rPr lang="en-US" altLang="zh-CN" b="1" dirty="0" smtClean="0"/>
              <a:t>flits.cs.vn.nl</a:t>
            </a:r>
            <a:r>
              <a:rPr lang="zh-CN" altLang="zh-CN" b="1" dirty="0" smtClean="0"/>
              <a:t>；外部名字空间挂载点的名称</a:t>
            </a:r>
            <a:r>
              <a:rPr lang="en-US" altLang="zh-CN" b="1" dirty="0" smtClean="0"/>
              <a:t>/home/</a:t>
            </a:r>
            <a:r>
              <a:rPr lang="en-US" altLang="zh-CN" b="1" dirty="0" err="1" smtClean="0"/>
              <a:t>steen</a:t>
            </a:r>
            <a:r>
              <a:rPr lang="zh-CN" altLang="zh-CN" b="1" dirty="0" smtClean="0"/>
              <a:t>。</a:t>
            </a:r>
            <a:endParaRPr lang="zh-CN" altLang="en-US" b="1" dirty="0" smtClean="0"/>
          </a:p>
          <a:p>
            <a:pPr>
              <a:defRPr/>
            </a:pPr>
            <a:endParaRPr lang="zh-CN" altLang="en-US" dirty="0"/>
          </a:p>
        </p:txBody>
      </p:sp>
      <p:pic>
        <p:nvPicPr>
          <p:cNvPr id="20484" name="Picture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828675" y="1268413"/>
            <a:ext cx="7366000"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名字服务形式</a:t>
            </a:r>
          </a:p>
        </p:txBody>
      </p:sp>
      <p:sp>
        <p:nvSpPr>
          <p:cNvPr id="3" name="内容占位符 2"/>
          <p:cNvSpPr>
            <a:spLocks noGrp="1"/>
          </p:cNvSpPr>
          <p:nvPr>
            <p:ph idx="1"/>
          </p:nvPr>
        </p:nvSpPr>
        <p:spPr/>
        <p:txBody>
          <a:bodyPr>
            <a:normAutofit fontScale="77500" lnSpcReduction="20000"/>
          </a:bodyPr>
          <a:lstStyle/>
          <a:p>
            <a:pPr>
              <a:lnSpc>
                <a:spcPct val="140000"/>
              </a:lnSpc>
              <a:spcBef>
                <a:spcPts val="600"/>
              </a:spcBef>
              <a:defRPr/>
            </a:pPr>
            <a:r>
              <a:rPr lang="zh-CN" altLang="en-US" b="1" dirty="0" smtClean="0"/>
              <a:t>名字服务 </a:t>
            </a:r>
          </a:p>
          <a:p>
            <a:pPr lvl="1">
              <a:lnSpc>
                <a:spcPct val="140000"/>
              </a:lnSpc>
              <a:spcBef>
                <a:spcPts val="600"/>
              </a:spcBef>
              <a:defRPr/>
            </a:pPr>
            <a:r>
              <a:rPr lang="zh-CN" altLang="en-US" b="1" dirty="0" smtClean="0"/>
              <a:t>名字数据库是命名实体与其地址绑定的集合。名字服务是根据实体的名字查找它的地址，俗称</a:t>
            </a:r>
            <a:r>
              <a:rPr lang="zh-CN" altLang="en-US" b="1" dirty="0" smtClean="0">
                <a:solidFill>
                  <a:srgbClr val="FF0000"/>
                </a:solidFill>
              </a:rPr>
              <a:t>白页服务</a:t>
            </a:r>
            <a:r>
              <a:rPr lang="zh-CN" altLang="en-US" b="1" dirty="0" smtClean="0"/>
              <a:t>。如</a:t>
            </a:r>
            <a:r>
              <a:rPr lang="en-US" altLang="zh-CN" b="1" dirty="0" smtClean="0"/>
              <a:t>Internet</a:t>
            </a:r>
            <a:r>
              <a:rPr lang="zh-CN" altLang="en-US" b="1" dirty="0" smtClean="0"/>
              <a:t>的域名服务</a:t>
            </a:r>
            <a:r>
              <a:rPr lang="en-US" altLang="zh-CN" b="1" dirty="0" smtClean="0"/>
              <a:t>DNS</a:t>
            </a:r>
            <a:r>
              <a:rPr lang="zh-CN" altLang="en-US" b="1" dirty="0" smtClean="0"/>
              <a:t>、</a:t>
            </a:r>
            <a:r>
              <a:rPr lang="en-US" altLang="zh-CN" b="1" dirty="0" smtClean="0"/>
              <a:t>CORBA</a:t>
            </a:r>
            <a:r>
              <a:rPr lang="zh-CN" altLang="en-US" b="1" dirty="0" smtClean="0"/>
              <a:t>的命名服务。</a:t>
            </a:r>
          </a:p>
          <a:p>
            <a:pPr>
              <a:lnSpc>
                <a:spcPct val="140000"/>
              </a:lnSpc>
              <a:spcBef>
                <a:spcPts val="600"/>
              </a:spcBef>
              <a:defRPr/>
            </a:pPr>
            <a:r>
              <a:rPr lang="zh-CN" altLang="en-US" b="1" dirty="0" smtClean="0"/>
              <a:t>目录服务 </a:t>
            </a:r>
          </a:p>
          <a:p>
            <a:pPr lvl="1">
              <a:lnSpc>
                <a:spcPct val="140000"/>
              </a:lnSpc>
              <a:spcBef>
                <a:spcPts val="600"/>
              </a:spcBef>
              <a:defRPr/>
            </a:pPr>
            <a:r>
              <a:rPr lang="zh-CN" altLang="en-US" b="1" dirty="0" smtClean="0"/>
              <a:t>目录数据库是命名实体与其一个或多个属性绑定的集合，属性包括属性类型和一个或多个属性值。俗称</a:t>
            </a:r>
            <a:r>
              <a:rPr lang="zh-CN" altLang="en-US" b="1" dirty="0" smtClean="0">
                <a:solidFill>
                  <a:srgbClr val="FF0000"/>
                </a:solidFill>
              </a:rPr>
              <a:t>黄页服务</a:t>
            </a:r>
            <a:r>
              <a:rPr lang="zh-CN" altLang="en-US" b="1" dirty="0" smtClean="0"/>
              <a:t>。如</a:t>
            </a:r>
            <a:r>
              <a:rPr lang="en-US" altLang="zh-CN" b="1" dirty="0" smtClean="0"/>
              <a:t>X.500</a:t>
            </a:r>
            <a:r>
              <a:rPr lang="zh-CN" altLang="en-US" b="1" dirty="0" smtClean="0"/>
              <a:t>目录服务。</a:t>
            </a:r>
          </a:p>
          <a:p>
            <a:pPr>
              <a:lnSpc>
                <a:spcPct val="140000"/>
              </a:lnSpc>
              <a:spcBef>
                <a:spcPts val="600"/>
              </a:spcBef>
              <a:defRPr/>
            </a:pPr>
            <a:r>
              <a:rPr lang="zh-CN" altLang="en-US" b="1" dirty="0" smtClean="0"/>
              <a:t>合约服务 </a:t>
            </a:r>
          </a:p>
          <a:p>
            <a:pPr lvl="1">
              <a:lnSpc>
                <a:spcPct val="140000"/>
              </a:lnSpc>
              <a:spcBef>
                <a:spcPts val="600"/>
              </a:spcBef>
              <a:defRPr/>
            </a:pPr>
            <a:r>
              <a:rPr lang="zh-CN" altLang="en-US" b="1" dirty="0" smtClean="0"/>
              <a:t>一种增强的目录服务，它通过技术规范来定位一个命名实体，也称</a:t>
            </a:r>
            <a:r>
              <a:rPr lang="zh-CN" altLang="en-US" b="1" dirty="0" smtClean="0">
                <a:solidFill>
                  <a:srgbClr val="FF0000"/>
                </a:solidFill>
              </a:rPr>
              <a:t>绿页服务</a:t>
            </a:r>
            <a:r>
              <a:rPr lang="zh-CN" altLang="en-US" b="1" dirty="0" smtClean="0"/>
              <a:t>。如</a:t>
            </a:r>
            <a:r>
              <a:rPr lang="en-US" altLang="zh-CN" b="1" dirty="0" smtClean="0"/>
              <a:t>Web</a:t>
            </a:r>
            <a:r>
              <a:rPr lang="zh-CN" altLang="en-US" b="1" dirty="0" smtClean="0"/>
              <a:t>服务。</a:t>
            </a:r>
          </a:p>
          <a:p>
            <a:pPr>
              <a:lnSpc>
                <a:spcPct val="140000"/>
              </a:lnSpc>
              <a:spcBef>
                <a:spcPts val="600"/>
              </a:spcBef>
              <a:defRPr/>
            </a:pP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名字服务器</a:t>
            </a:r>
          </a:p>
        </p:txBody>
      </p:sp>
      <p:sp>
        <p:nvSpPr>
          <p:cNvPr id="21507" name="内容占位符 2"/>
          <p:cNvSpPr>
            <a:spLocks noGrp="1"/>
          </p:cNvSpPr>
          <p:nvPr>
            <p:ph idx="1"/>
          </p:nvPr>
        </p:nvSpPr>
        <p:spPr/>
        <p:txBody>
          <a:bodyPr/>
          <a:lstStyle/>
          <a:p>
            <a:pPr>
              <a:lnSpc>
                <a:spcPct val="120000"/>
              </a:lnSpc>
              <a:spcBef>
                <a:spcPts val="600"/>
              </a:spcBef>
            </a:pPr>
            <a:r>
              <a:rPr lang="zh-CN" altLang="en-US" sz="2800" b="1" smtClean="0"/>
              <a:t>名字服务器</a:t>
            </a:r>
            <a:r>
              <a:rPr lang="en-US" altLang="zh-CN" sz="2800" b="1" smtClean="0">
                <a:sym typeface="Wingdings" panose="05000000000000000000" pitchFamily="2" charset="2"/>
              </a:rPr>
              <a:t></a:t>
            </a:r>
            <a:r>
              <a:rPr lang="zh-CN" altLang="en-US" sz="2800" b="1" smtClean="0">
                <a:sym typeface="Wingdings" panose="05000000000000000000" pitchFamily="2" charset="2"/>
              </a:rPr>
              <a:t>名字空间的实现与管理。</a:t>
            </a:r>
            <a:endParaRPr lang="en-US" altLang="zh-CN" sz="2800" b="1" smtClean="0">
              <a:sym typeface="Wingdings" panose="05000000000000000000" pitchFamily="2" charset="2"/>
            </a:endParaRPr>
          </a:p>
          <a:p>
            <a:pPr>
              <a:lnSpc>
                <a:spcPct val="120000"/>
              </a:lnSpc>
              <a:spcBef>
                <a:spcPts val="600"/>
              </a:spcBef>
            </a:pPr>
            <a:r>
              <a:rPr lang="zh-CN" altLang="en-US" sz="2800" b="1" smtClean="0">
                <a:sym typeface="Wingdings" panose="05000000000000000000" pitchFamily="2" charset="2"/>
              </a:rPr>
              <a:t>名字空间可划分为多个名字域，由多个相应的名字服务器实现和管理。</a:t>
            </a:r>
            <a:endParaRPr lang="en-US" altLang="zh-CN" sz="2800" b="1" smtClean="0">
              <a:sym typeface="Wingdings" panose="05000000000000000000" pitchFamily="2" charset="2"/>
            </a:endParaRPr>
          </a:p>
          <a:p>
            <a:pPr>
              <a:lnSpc>
                <a:spcPct val="120000"/>
              </a:lnSpc>
              <a:spcBef>
                <a:spcPts val="600"/>
              </a:spcBef>
            </a:pPr>
            <a:r>
              <a:rPr lang="zh-CN" altLang="en-US" sz="2800" b="1" smtClean="0">
                <a:sym typeface="Wingdings" panose="05000000000000000000" pitchFamily="2" charset="2"/>
              </a:rPr>
              <a:t>组成</a:t>
            </a:r>
            <a:endParaRPr lang="en-US" altLang="zh-CN" sz="2800" b="1" smtClean="0">
              <a:sym typeface="Wingdings" panose="05000000000000000000" pitchFamily="2" charset="2"/>
            </a:endParaRPr>
          </a:p>
          <a:p>
            <a:pPr lvl="1">
              <a:lnSpc>
                <a:spcPct val="120000"/>
              </a:lnSpc>
              <a:spcBef>
                <a:spcPts val="600"/>
              </a:spcBef>
            </a:pPr>
            <a:r>
              <a:rPr lang="zh-CN" altLang="en-US" sz="2400" b="1" smtClean="0">
                <a:sym typeface="Wingdings" panose="05000000000000000000" pitchFamily="2" charset="2"/>
              </a:rPr>
              <a:t>数据库：实体名和地址的绑定，及其他信息，</a:t>
            </a:r>
            <a:r>
              <a:rPr lang="zh-CN" altLang="en-US" sz="2400" b="1" smtClean="0">
                <a:solidFill>
                  <a:srgbClr val="FF0000"/>
                </a:solidFill>
                <a:sym typeface="Wingdings" panose="05000000000000000000" pitchFamily="2" charset="2"/>
              </a:rPr>
              <a:t>名字解析上下文</a:t>
            </a:r>
            <a:r>
              <a:rPr lang="zh-CN" altLang="en-US" sz="2400" b="1" smtClean="0">
                <a:sym typeface="Wingdings" panose="05000000000000000000" pitchFamily="2" charset="2"/>
              </a:rPr>
              <a:t>。</a:t>
            </a:r>
            <a:endParaRPr lang="en-US" altLang="zh-CN" sz="2400" b="1" smtClean="0">
              <a:sym typeface="Wingdings" panose="05000000000000000000" pitchFamily="2" charset="2"/>
            </a:endParaRPr>
          </a:p>
          <a:p>
            <a:pPr lvl="1">
              <a:lnSpc>
                <a:spcPct val="120000"/>
              </a:lnSpc>
              <a:spcBef>
                <a:spcPts val="600"/>
              </a:spcBef>
            </a:pPr>
            <a:r>
              <a:rPr lang="zh-CN" altLang="en-US" sz="2400" b="1" smtClean="0">
                <a:sym typeface="Wingdings" panose="05000000000000000000" pitchFamily="2" charset="2"/>
              </a:rPr>
              <a:t>名字解析软件</a:t>
            </a:r>
            <a:endParaRPr lang="zh-CN" altLang="en-US" sz="2400" b="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500"/>
                                        <p:tgtEl>
                                          <p:spTgt spid="215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fade">
                                      <p:cBhvr>
                                        <p:cTn id="20" dur="500"/>
                                        <p:tgtEl>
                                          <p:spTgt spid="215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Effect transition="in" filter="fade">
                                      <p:cBhvr>
                                        <p:cTn id="23"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名字服务器</a:t>
            </a:r>
          </a:p>
        </p:txBody>
      </p:sp>
      <p:sp>
        <p:nvSpPr>
          <p:cNvPr id="22531" name="内容占位符 2"/>
          <p:cNvSpPr>
            <a:spLocks noGrp="1"/>
          </p:cNvSpPr>
          <p:nvPr>
            <p:ph idx="1"/>
          </p:nvPr>
        </p:nvSpPr>
        <p:spPr/>
        <p:txBody>
          <a:bodyPr/>
          <a:lstStyle/>
          <a:p>
            <a:pPr>
              <a:lnSpc>
                <a:spcPct val="120000"/>
              </a:lnSpc>
            </a:pPr>
            <a:r>
              <a:rPr lang="zh-CN" altLang="en-US" sz="2200" b="1" smtClean="0"/>
              <a:t>名字服务结构由客户端（客户与名字代理）和名字服务器通过网络互连而成。</a:t>
            </a:r>
            <a:endParaRPr lang="en-US" altLang="zh-CN" sz="2200" b="1" smtClean="0"/>
          </a:p>
          <a:p>
            <a:pPr>
              <a:lnSpc>
                <a:spcPct val="120000"/>
              </a:lnSpc>
            </a:pPr>
            <a:r>
              <a:rPr lang="zh-CN" altLang="en-US" sz="2200" b="1" smtClean="0"/>
              <a:t>名字服务器管理名字解析上下文、实现名字查询与解析和其它名字服务器通信协调。</a:t>
            </a:r>
          </a:p>
          <a:p>
            <a:pPr>
              <a:lnSpc>
                <a:spcPct val="120000"/>
              </a:lnSpc>
            </a:pPr>
            <a:r>
              <a:rPr lang="zh-CN" altLang="en-US" sz="2200" b="1" smtClean="0"/>
              <a:t>名字代理是名字服务器与客户之间的一个接口，它与名字服务器协调，生成名字解析上下文和进行名字解析，同时缓存名字查询和名字解析的结果。</a:t>
            </a:r>
          </a:p>
          <a:p>
            <a:pPr>
              <a:lnSpc>
                <a:spcPct val="120000"/>
              </a:lnSpc>
            </a:pPr>
            <a:endParaRPr lang="zh-CN" altLang="en-US" sz="2200" b="1" smtClean="0"/>
          </a:p>
        </p:txBody>
      </p:sp>
      <p:grpSp>
        <p:nvGrpSpPr>
          <p:cNvPr id="22532" name="Group 3"/>
          <p:cNvGrpSpPr>
            <a:grpSpLocks noChangeAspect="1"/>
          </p:cNvGrpSpPr>
          <p:nvPr/>
        </p:nvGrpSpPr>
        <p:grpSpPr bwMode="auto">
          <a:xfrm>
            <a:off x="452438" y="4221163"/>
            <a:ext cx="8234362" cy="2147887"/>
            <a:chOff x="2278" y="-281"/>
            <a:chExt cx="7200" cy="2037"/>
          </a:xfrm>
        </p:grpSpPr>
        <p:sp>
          <p:nvSpPr>
            <p:cNvPr id="23557" name="AutoShape 18"/>
            <p:cNvSpPr>
              <a:spLocks noChangeAspect="1" noChangeArrowheads="1"/>
            </p:cNvSpPr>
            <p:nvPr/>
          </p:nvSpPr>
          <p:spPr bwMode="auto">
            <a:xfrm>
              <a:off x="2278" y="-281"/>
              <a:ext cx="7200"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1" lang="zh-CN" altLang="en-US" sz="1600" b="1">
                <a:latin typeface="Times New Roman" panose="02020603050405020304" pitchFamily="18" charset="0"/>
              </a:endParaRPr>
            </a:p>
          </p:txBody>
        </p:sp>
        <p:sp>
          <p:nvSpPr>
            <p:cNvPr id="23558" name="Rectangle 17"/>
            <p:cNvSpPr>
              <a:spLocks noChangeArrowheads="1"/>
            </p:cNvSpPr>
            <p:nvPr/>
          </p:nvSpPr>
          <p:spPr bwMode="auto">
            <a:xfrm>
              <a:off x="2497" y="-281"/>
              <a:ext cx="6887" cy="2037"/>
            </a:xfrm>
            <a:prstGeom prst="rect">
              <a:avLst/>
            </a:prstGeom>
            <a:solidFill>
              <a:srgbClr val="FFFFFF"/>
            </a:solidFill>
            <a:ln w="9525" cap="rnd">
              <a:solidFill>
                <a:srgbClr val="000000"/>
              </a:solidFill>
              <a:prstDash val="sysDot"/>
              <a:miter lim="800000"/>
              <a:headEnd/>
              <a:tailEnd/>
            </a:ln>
          </p:spPr>
          <p:txBody>
            <a:bodyPr/>
            <a:lstStyle>
              <a:lvl1pPr indent="20574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kumimoji="1" lang="zh-CN" altLang="en-US" sz="1600" b="1">
                <a:latin typeface="Times New Roman" panose="02020603050405020304" pitchFamily="18" charset="0"/>
              </a:endParaRPr>
            </a:p>
          </p:txBody>
        </p:sp>
        <p:sp>
          <p:nvSpPr>
            <p:cNvPr id="23559" name="Freeform 16"/>
            <p:cNvSpPr>
              <a:spLocks/>
            </p:cNvSpPr>
            <p:nvPr/>
          </p:nvSpPr>
          <p:spPr bwMode="auto">
            <a:xfrm>
              <a:off x="4688" y="534"/>
              <a:ext cx="2034" cy="543"/>
            </a:xfrm>
            <a:custGeom>
              <a:avLst/>
              <a:gdLst>
                <a:gd name="T0" fmla="*/ 8 w 2339"/>
                <a:gd name="T1" fmla="*/ 0 h 1250"/>
                <a:gd name="T2" fmla="*/ 11 w 2339"/>
                <a:gd name="T3" fmla="*/ 0 h 1250"/>
                <a:gd name="T4" fmla="*/ 15 w 2339"/>
                <a:gd name="T5" fmla="*/ 0 h 1250"/>
                <a:gd name="T6" fmla="*/ 28 w 2339"/>
                <a:gd name="T7" fmla="*/ 0 h 1250"/>
                <a:gd name="T8" fmla="*/ 37 w 2339"/>
                <a:gd name="T9" fmla="*/ 0 h 1250"/>
                <a:gd name="T10" fmla="*/ 41 w 2339"/>
                <a:gd name="T11" fmla="*/ 0 h 1250"/>
                <a:gd name="T12" fmla="*/ 44 w 2339"/>
                <a:gd name="T13" fmla="*/ 0 h 1250"/>
                <a:gd name="T14" fmla="*/ 49 w 2339"/>
                <a:gd name="T15" fmla="*/ 0 h 1250"/>
                <a:gd name="T16" fmla="*/ 59 w 2339"/>
                <a:gd name="T17" fmla="*/ 0 h 1250"/>
                <a:gd name="T18" fmla="*/ 71 w 2339"/>
                <a:gd name="T19" fmla="*/ 0 h 1250"/>
                <a:gd name="T20" fmla="*/ 93 w 2339"/>
                <a:gd name="T21" fmla="*/ 0 h 1250"/>
                <a:gd name="T22" fmla="*/ 97 w 2339"/>
                <a:gd name="T23" fmla="*/ 0 h 1250"/>
                <a:gd name="T24" fmla="*/ 104 w 2339"/>
                <a:gd name="T25" fmla="*/ 0 h 1250"/>
                <a:gd name="T26" fmla="*/ 112 w 2339"/>
                <a:gd name="T27" fmla="*/ 0 h 1250"/>
                <a:gd name="T28" fmla="*/ 113 w 2339"/>
                <a:gd name="T29" fmla="*/ 0 h 1250"/>
                <a:gd name="T30" fmla="*/ 114 w 2339"/>
                <a:gd name="T31" fmla="*/ 0 h 1250"/>
                <a:gd name="T32" fmla="*/ 113 w 2339"/>
                <a:gd name="T33" fmla="*/ 0 h 1250"/>
                <a:gd name="T34" fmla="*/ 120 w 2339"/>
                <a:gd name="T35" fmla="*/ 0 h 1250"/>
                <a:gd name="T36" fmla="*/ 123 w 2339"/>
                <a:gd name="T37" fmla="*/ 0 h 1250"/>
                <a:gd name="T38" fmla="*/ 123 w 2339"/>
                <a:gd name="T39" fmla="*/ 0 h 1250"/>
                <a:gd name="T40" fmla="*/ 114 w 2339"/>
                <a:gd name="T41" fmla="*/ 0 h 1250"/>
                <a:gd name="T42" fmla="*/ 108 w 2339"/>
                <a:gd name="T43" fmla="*/ 0 h 1250"/>
                <a:gd name="T44" fmla="*/ 104 w 2339"/>
                <a:gd name="T45" fmla="*/ 0 h 1250"/>
                <a:gd name="T46" fmla="*/ 99 w 2339"/>
                <a:gd name="T47" fmla="*/ 0 h 1250"/>
                <a:gd name="T48" fmla="*/ 90 w 2339"/>
                <a:gd name="T49" fmla="*/ 0 h 1250"/>
                <a:gd name="T50" fmla="*/ 85 w 2339"/>
                <a:gd name="T51" fmla="*/ 0 h 1250"/>
                <a:gd name="T52" fmla="*/ 68 w 2339"/>
                <a:gd name="T53" fmla="*/ 0 h 1250"/>
                <a:gd name="T54" fmla="*/ 32 w 2339"/>
                <a:gd name="T55" fmla="*/ 0 h 1250"/>
                <a:gd name="T56" fmla="*/ 21 w 2339"/>
                <a:gd name="T57" fmla="*/ 0 h 1250"/>
                <a:gd name="T58" fmla="*/ 17 w 2339"/>
                <a:gd name="T59" fmla="*/ 0 h 1250"/>
                <a:gd name="T60" fmla="*/ 16 w 2339"/>
                <a:gd name="T61" fmla="*/ 0 h 1250"/>
                <a:gd name="T62" fmla="*/ 17 w 2339"/>
                <a:gd name="T63" fmla="*/ 0 h 1250"/>
                <a:gd name="T64" fmla="*/ 10 w 2339"/>
                <a:gd name="T65" fmla="*/ 0 h 1250"/>
                <a:gd name="T66" fmla="*/ 8 w 2339"/>
                <a:gd name="T67" fmla="*/ 0 h 1250"/>
                <a:gd name="T68" fmla="*/ 6 w 2339"/>
                <a:gd name="T69" fmla="*/ 0 h 1250"/>
                <a:gd name="T70" fmla="*/ 3 w 2339"/>
                <a:gd name="T71" fmla="*/ 0 h 1250"/>
                <a:gd name="T72" fmla="*/ 1 w 2339"/>
                <a:gd name="T73" fmla="*/ 0 h 1250"/>
                <a:gd name="T74" fmla="*/ 3 w 2339"/>
                <a:gd name="T75" fmla="*/ 0 h 1250"/>
                <a:gd name="T76" fmla="*/ 8 w 2339"/>
                <a:gd name="T77" fmla="*/ 0 h 1250"/>
                <a:gd name="T78" fmla="*/ 8 w 2339"/>
                <a:gd name="T79" fmla="*/ 0 h 1250"/>
                <a:gd name="T80" fmla="*/ 10 w 2339"/>
                <a:gd name="T81" fmla="*/ 0 h 1250"/>
                <a:gd name="T82" fmla="*/ 11 w 2339"/>
                <a:gd name="T83" fmla="*/ 0 h 12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339"/>
                <a:gd name="T127" fmla="*/ 0 h 1250"/>
                <a:gd name="T128" fmla="*/ 2339 w 2339"/>
                <a:gd name="T129" fmla="*/ 1250 h 12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339" h="1250">
                  <a:moveTo>
                    <a:pt x="136" y="190"/>
                  </a:moveTo>
                  <a:cubicBezTo>
                    <a:pt x="151" y="171"/>
                    <a:pt x="194" y="109"/>
                    <a:pt x="218" y="95"/>
                  </a:cubicBezTo>
                  <a:cubicBezTo>
                    <a:pt x="234" y="86"/>
                    <a:pt x="254" y="87"/>
                    <a:pt x="272" y="81"/>
                  </a:cubicBezTo>
                  <a:cubicBezTo>
                    <a:pt x="357" y="53"/>
                    <a:pt x="428" y="28"/>
                    <a:pt x="517" y="14"/>
                  </a:cubicBezTo>
                  <a:cubicBezTo>
                    <a:pt x="580" y="18"/>
                    <a:pt x="644" y="20"/>
                    <a:pt x="707" y="27"/>
                  </a:cubicBezTo>
                  <a:cubicBezTo>
                    <a:pt x="725" y="29"/>
                    <a:pt x="743" y="36"/>
                    <a:pt x="761" y="41"/>
                  </a:cubicBezTo>
                  <a:cubicBezTo>
                    <a:pt x="789" y="49"/>
                    <a:pt x="843" y="68"/>
                    <a:pt x="843" y="68"/>
                  </a:cubicBezTo>
                  <a:cubicBezTo>
                    <a:pt x="880" y="124"/>
                    <a:pt x="904" y="114"/>
                    <a:pt x="924" y="177"/>
                  </a:cubicBezTo>
                  <a:cubicBezTo>
                    <a:pt x="990" y="143"/>
                    <a:pt x="1047" y="98"/>
                    <a:pt x="1115" y="68"/>
                  </a:cubicBezTo>
                  <a:cubicBezTo>
                    <a:pt x="1191" y="35"/>
                    <a:pt x="1269" y="26"/>
                    <a:pt x="1346" y="0"/>
                  </a:cubicBezTo>
                  <a:cubicBezTo>
                    <a:pt x="1491" y="10"/>
                    <a:pt x="1613" y="31"/>
                    <a:pt x="1753" y="54"/>
                  </a:cubicBezTo>
                  <a:cubicBezTo>
                    <a:pt x="1806" y="107"/>
                    <a:pt x="1803" y="119"/>
                    <a:pt x="1821" y="190"/>
                  </a:cubicBezTo>
                  <a:cubicBezTo>
                    <a:pt x="1871" y="174"/>
                    <a:pt x="1905" y="149"/>
                    <a:pt x="1957" y="136"/>
                  </a:cubicBezTo>
                  <a:cubicBezTo>
                    <a:pt x="2007" y="140"/>
                    <a:pt x="2062" y="125"/>
                    <a:pt x="2106" y="149"/>
                  </a:cubicBezTo>
                  <a:cubicBezTo>
                    <a:pt x="2131" y="163"/>
                    <a:pt x="2112" y="211"/>
                    <a:pt x="2133" y="231"/>
                  </a:cubicBezTo>
                  <a:cubicBezTo>
                    <a:pt x="2142" y="240"/>
                    <a:pt x="2152" y="249"/>
                    <a:pt x="2161" y="258"/>
                  </a:cubicBezTo>
                  <a:cubicBezTo>
                    <a:pt x="2152" y="285"/>
                    <a:pt x="2120" y="314"/>
                    <a:pt x="2133" y="340"/>
                  </a:cubicBezTo>
                  <a:cubicBezTo>
                    <a:pt x="2139" y="352"/>
                    <a:pt x="2247" y="374"/>
                    <a:pt x="2269" y="380"/>
                  </a:cubicBezTo>
                  <a:cubicBezTo>
                    <a:pt x="2283" y="384"/>
                    <a:pt x="2296" y="389"/>
                    <a:pt x="2310" y="394"/>
                  </a:cubicBezTo>
                  <a:cubicBezTo>
                    <a:pt x="2339" y="479"/>
                    <a:pt x="2329" y="430"/>
                    <a:pt x="2310" y="584"/>
                  </a:cubicBezTo>
                  <a:cubicBezTo>
                    <a:pt x="2296" y="697"/>
                    <a:pt x="2251" y="773"/>
                    <a:pt x="2161" y="842"/>
                  </a:cubicBezTo>
                  <a:cubicBezTo>
                    <a:pt x="2116" y="838"/>
                    <a:pt x="2068" y="844"/>
                    <a:pt x="2025" y="829"/>
                  </a:cubicBezTo>
                  <a:cubicBezTo>
                    <a:pt x="2001" y="820"/>
                    <a:pt x="1970" y="774"/>
                    <a:pt x="1970" y="774"/>
                  </a:cubicBezTo>
                  <a:cubicBezTo>
                    <a:pt x="1893" y="826"/>
                    <a:pt x="1964" y="773"/>
                    <a:pt x="1875" y="869"/>
                  </a:cubicBezTo>
                  <a:cubicBezTo>
                    <a:pt x="1827" y="921"/>
                    <a:pt x="1775" y="969"/>
                    <a:pt x="1726" y="1019"/>
                  </a:cubicBezTo>
                  <a:cubicBezTo>
                    <a:pt x="1679" y="1066"/>
                    <a:pt x="1664" y="1061"/>
                    <a:pt x="1604" y="1087"/>
                  </a:cubicBezTo>
                  <a:cubicBezTo>
                    <a:pt x="1506" y="1130"/>
                    <a:pt x="1409" y="1182"/>
                    <a:pt x="1305" y="1209"/>
                  </a:cubicBezTo>
                  <a:cubicBezTo>
                    <a:pt x="1033" y="1202"/>
                    <a:pt x="844" y="1250"/>
                    <a:pt x="626" y="1141"/>
                  </a:cubicBezTo>
                  <a:cubicBezTo>
                    <a:pt x="548" y="1102"/>
                    <a:pt x="454" y="1047"/>
                    <a:pt x="395" y="978"/>
                  </a:cubicBezTo>
                  <a:cubicBezTo>
                    <a:pt x="358" y="935"/>
                    <a:pt x="313" y="829"/>
                    <a:pt x="313" y="829"/>
                  </a:cubicBezTo>
                  <a:cubicBezTo>
                    <a:pt x="308" y="806"/>
                    <a:pt x="299" y="784"/>
                    <a:pt x="299" y="761"/>
                  </a:cubicBezTo>
                  <a:cubicBezTo>
                    <a:pt x="299" y="684"/>
                    <a:pt x="344" y="601"/>
                    <a:pt x="313" y="530"/>
                  </a:cubicBezTo>
                  <a:cubicBezTo>
                    <a:pt x="298" y="496"/>
                    <a:pt x="240" y="539"/>
                    <a:pt x="204" y="543"/>
                  </a:cubicBezTo>
                  <a:cubicBezTo>
                    <a:pt x="186" y="548"/>
                    <a:pt x="168" y="552"/>
                    <a:pt x="150" y="557"/>
                  </a:cubicBezTo>
                  <a:cubicBezTo>
                    <a:pt x="136" y="561"/>
                    <a:pt x="123" y="573"/>
                    <a:pt x="109" y="571"/>
                  </a:cubicBezTo>
                  <a:cubicBezTo>
                    <a:pt x="70" y="564"/>
                    <a:pt x="33" y="503"/>
                    <a:pt x="14" y="475"/>
                  </a:cubicBezTo>
                  <a:cubicBezTo>
                    <a:pt x="10" y="457"/>
                    <a:pt x="1" y="440"/>
                    <a:pt x="1" y="421"/>
                  </a:cubicBezTo>
                  <a:cubicBezTo>
                    <a:pt x="1" y="384"/>
                    <a:pt x="0" y="346"/>
                    <a:pt x="14" y="312"/>
                  </a:cubicBezTo>
                  <a:cubicBezTo>
                    <a:pt x="26" y="282"/>
                    <a:pt x="109" y="267"/>
                    <a:pt x="136" y="258"/>
                  </a:cubicBezTo>
                  <a:cubicBezTo>
                    <a:pt x="141" y="231"/>
                    <a:pt x="136" y="201"/>
                    <a:pt x="150" y="177"/>
                  </a:cubicBezTo>
                  <a:cubicBezTo>
                    <a:pt x="157" y="165"/>
                    <a:pt x="181" y="173"/>
                    <a:pt x="191" y="163"/>
                  </a:cubicBezTo>
                  <a:cubicBezTo>
                    <a:pt x="236" y="118"/>
                    <a:pt x="180" y="122"/>
                    <a:pt x="218" y="12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0" name="Rectangle 15"/>
            <p:cNvSpPr>
              <a:spLocks noChangeArrowheads="1"/>
            </p:cNvSpPr>
            <p:nvPr/>
          </p:nvSpPr>
          <p:spPr bwMode="auto">
            <a:xfrm>
              <a:off x="3593" y="-146"/>
              <a:ext cx="1346" cy="409"/>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1600" b="1">
                  <a:latin typeface="Times New Roman" panose="02020603050405020304" pitchFamily="18" charset="0"/>
                </a:rPr>
                <a:t>客户</a:t>
              </a:r>
              <a:r>
                <a:rPr kumimoji="1" lang="en-US" altLang="zh-CN" sz="1600" b="1">
                  <a:latin typeface="Times New Roman" panose="02020603050405020304" pitchFamily="18" charset="0"/>
                </a:rPr>
                <a:t>/</a:t>
              </a:r>
              <a:r>
                <a:rPr kumimoji="1" lang="zh-CN" altLang="en-US" sz="1600" b="1">
                  <a:latin typeface="Times New Roman" panose="02020603050405020304" pitchFamily="18" charset="0"/>
                </a:rPr>
                <a:t>名字代理</a:t>
              </a:r>
            </a:p>
          </p:txBody>
        </p:sp>
        <p:sp>
          <p:nvSpPr>
            <p:cNvPr id="23561" name="Rectangle 14"/>
            <p:cNvSpPr>
              <a:spLocks noChangeArrowheads="1"/>
            </p:cNvSpPr>
            <p:nvPr/>
          </p:nvSpPr>
          <p:spPr bwMode="auto">
            <a:xfrm>
              <a:off x="5125" y="-146"/>
              <a:ext cx="1346" cy="40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1600" b="1">
                  <a:latin typeface="Times New Roman" panose="02020603050405020304" pitchFamily="18" charset="0"/>
                </a:rPr>
                <a:t>客户</a:t>
              </a:r>
              <a:r>
                <a:rPr kumimoji="1" lang="en-US" altLang="zh-CN" sz="1600" b="1">
                  <a:latin typeface="Times New Roman" panose="02020603050405020304" pitchFamily="18" charset="0"/>
                </a:rPr>
                <a:t>/</a:t>
              </a:r>
              <a:r>
                <a:rPr kumimoji="1" lang="zh-CN" altLang="en-US" sz="1600" b="1">
                  <a:latin typeface="Times New Roman" panose="02020603050405020304" pitchFamily="18" charset="0"/>
                </a:rPr>
                <a:t>名字代理</a:t>
              </a:r>
            </a:p>
          </p:txBody>
        </p:sp>
        <p:sp>
          <p:nvSpPr>
            <p:cNvPr id="23562" name="Rectangle 13"/>
            <p:cNvSpPr>
              <a:spLocks noChangeArrowheads="1"/>
            </p:cNvSpPr>
            <p:nvPr/>
          </p:nvSpPr>
          <p:spPr bwMode="auto">
            <a:xfrm>
              <a:off x="6698" y="-146"/>
              <a:ext cx="1392" cy="408"/>
            </a:xfrm>
            <a:prstGeom prst="rect">
              <a:avLst/>
            </a:prstGeom>
            <a:solidFill>
              <a:srgbClr val="FFFFFF"/>
            </a:solidFill>
            <a:ln w="9525">
              <a:solidFill>
                <a:srgbClr val="000000"/>
              </a:solidFill>
              <a:miter lim="800000"/>
              <a:headEnd/>
              <a:tailEnd/>
            </a:ln>
          </p:spPr>
          <p:txBody>
            <a:bodyPr/>
            <a:lstStyle>
              <a:lvl1pPr indent="1143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1600" b="1">
                  <a:latin typeface="Times New Roman" panose="02020603050405020304" pitchFamily="18" charset="0"/>
                </a:rPr>
                <a:t>客户</a:t>
              </a:r>
              <a:r>
                <a:rPr kumimoji="1" lang="en-US" altLang="zh-CN" sz="1600" b="1">
                  <a:latin typeface="Times New Roman" panose="02020603050405020304" pitchFamily="18" charset="0"/>
                </a:rPr>
                <a:t>/</a:t>
              </a:r>
              <a:r>
                <a:rPr kumimoji="1" lang="zh-CN" altLang="en-US" sz="1600" b="1">
                  <a:latin typeface="Times New Roman" panose="02020603050405020304" pitchFamily="18" charset="0"/>
                </a:rPr>
                <a:t>名字代理</a:t>
              </a:r>
            </a:p>
            <a:p>
              <a:pPr algn="ctr" eaLnBrk="1" hangingPunct="1">
                <a:spcBef>
                  <a:spcPct val="0"/>
                </a:spcBef>
                <a:buClrTx/>
                <a:buFontTx/>
                <a:buNone/>
              </a:pPr>
              <a:endParaRPr kumimoji="1" lang="zh-CN" altLang="en-US" sz="1600" b="1">
                <a:latin typeface="Times New Roman" panose="02020603050405020304" pitchFamily="18" charset="0"/>
              </a:endParaRPr>
            </a:p>
          </p:txBody>
        </p:sp>
        <p:sp>
          <p:nvSpPr>
            <p:cNvPr id="23563" name="Rectangle 12"/>
            <p:cNvSpPr>
              <a:spLocks noChangeArrowheads="1"/>
            </p:cNvSpPr>
            <p:nvPr/>
          </p:nvSpPr>
          <p:spPr bwMode="auto">
            <a:xfrm>
              <a:off x="3436" y="1213"/>
              <a:ext cx="1252" cy="40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1600" b="1">
                  <a:latin typeface="Times New Roman" panose="02020603050405020304" pitchFamily="18" charset="0"/>
                </a:rPr>
                <a:t>名字服务器</a:t>
              </a:r>
              <a:r>
                <a:rPr kumimoji="1" lang="en-US" altLang="zh-CN" sz="1600" b="1">
                  <a:latin typeface="Times New Roman" panose="02020603050405020304" pitchFamily="18" charset="0"/>
                </a:rPr>
                <a:t>1</a:t>
              </a:r>
            </a:p>
          </p:txBody>
        </p:sp>
        <p:sp>
          <p:nvSpPr>
            <p:cNvPr id="23564" name="Rectangle 11"/>
            <p:cNvSpPr>
              <a:spLocks noChangeArrowheads="1"/>
            </p:cNvSpPr>
            <p:nvPr/>
          </p:nvSpPr>
          <p:spPr bwMode="auto">
            <a:xfrm>
              <a:off x="5001" y="1213"/>
              <a:ext cx="1253" cy="40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1600" b="1">
                  <a:latin typeface="Times New Roman" panose="02020603050405020304" pitchFamily="18" charset="0"/>
                </a:rPr>
                <a:t>名字服务器</a:t>
              </a:r>
              <a:r>
                <a:rPr kumimoji="1" lang="en-US" altLang="zh-CN" sz="1600" b="1">
                  <a:latin typeface="Times New Roman" panose="02020603050405020304" pitchFamily="18" charset="0"/>
                </a:rPr>
                <a:t>2</a:t>
              </a:r>
            </a:p>
          </p:txBody>
        </p:sp>
        <p:sp>
          <p:nvSpPr>
            <p:cNvPr id="23565" name="Rectangle 10"/>
            <p:cNvSpPr>
              <a:spLocks noChangeArrowheads="1"/>
            </p:cNvSpPr>
            <p:nvPr/>
          </p:nvSpPr>
          <p:spPr bwMode="auto">
            <a:xfrm>
              <a:off x="6880" y="1213"/>
              <a:ext cx="1252" cy="40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1600" b="1">
                  <a:latin typeface="Times New Roman" panose="02020603050405020304" pitchFamily="18" charset="0"/>
                </a:rPr>
                <a:t>名字服务器</a:t>
              </a:r>
              <a:r>
                <a:rPr kumimoji="1" lang="en-US" altLang="zh-CN" sz="1600" b="1">
                  <a:latin typeface="Times New Roman" panose="02020603050405020304" pitchFamily="18" charset="0"/>
                </a:rPr>
                <a:t>n</a:t>
              </a:r>
            </a:p>
          </p:txBody>
        </p:sp>
        <p:sp>
          <p:nvSpPr>
            <p:cNvPr id="23566" name="Line 9"/>
            <p:cNvSpPr>
              <a:spLocks noChangeShapeType="1"/>
            </p:cNvSpPr>
            <p:nvPr/>
          </p:nvSpPr>
          <p:spPr bwMode="auto">
            <a:xfrm>
              <a:off x="4062" y="262"/>
              <a:ext cx="1096" cy="2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7" name="Line 8"/>
            <p:cNvSpPr>
              <a:spLocks noChangeShapeType="1"/>
            </p:cNvSpPr>
            <p:nvPr/>
          </p:nvSpPr>
          <p:spPr bwMode="auto">
            <a:xfrm flipH="1">
              <a:off x="5721" y="262"/>
              <a:ext cx="1" cy="2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8" name="Line 7"/>
            <p:cNvSpPr>
              <a:spLocks noChangeShapeType="1"/>
            </p:cNvSpPr>
            <p:nvPr/>
          </p:nvSpPr>
          <p:spPr bwMode="auto">
            <a:xfrm flipH="1">
              <a:off x="6097" y="262"/>
              <a:ext cx="1033" cy="2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9" name="Line 6"/>
            <p:cNvSpPr>
              <a:spLocks noChangeShapeType="1"/>
            </p:cNvSpPr>
            <p:nvPr/>
          </p:nvSpPr>
          <p:spPr bwMode="auto">
            <a:xfrm flipV="1">
              <a:off x="4062" y="941"/>
              <a:ext cx="939" cy="2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0" name="Line 5"/>
            <p:cNvSpPr>
              <a:spLocks noChangeShapeType="1"/>
            </p:cNvSpPr>
            <p:nvPr/>
          </p:nvSpPr>
          <p:spPr bwMode="auto">
            <a:xfrm flipV="1">
              <a:off x="5628" y="1077"/>
              <a:ext cx="1" cy="1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1" name="Line 4"/>
            <p:cNvSpPr>
              <a:spLocks noChangeShapeType="1"/>
            </p:cNvSpPr>
            <p:nvPr/>
          </p:nvSpPr>
          <p:spPr bwMode="auto">
            <a:xfrm flipH="1" flipV="1">
              <a:off x="6254" y="941"/>
              <a:ext cx="1252" cy="2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500"/>
                                        <p:tgtEl>
                                          <p:spTgt spid="2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2532"/>
                                        </p:tgtEl>
                                        <p:attrNameLst>
                                          <p:attrName>style.visibility</p:attrName>
                                        </p:attrNameLst>
                                      </p:cBhvr>
                                      <p:to>
                                        <p:strVal val="visible"/>
                                      </p:to>
                                    </p:set>
                                    <p:animEffect transition="in" filter="fade">
                                      <p:cBhvr>
                                        <p:cTn id="22"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上下文集中管理</a:t>
            </a:r>
          </a:p>
        </p:txBody>
      </p:sp>
      <p:sp>
        <p:nvSpPr>
          <p:cNvPr id="24579" name="内容占位符 2"/>
          <p:cNvSpPr>
            <a:spLocks noGrp="1"/>
          </p:cNvSpPr>
          <p:nvPr>
            <p:ph idx="1"/>
          </p:nvPr>
        </p:nvSpPr>
        <p:spPr/>
        <p:txBody>
          <a:bodyPr/>
          <a:lstStyle/>
          <a:p>
            <a:pPr>
              <a:lnSpc>
                <a:spcPct val="120000"/>
              </a:lnSpc>
              <a:spcBef>
                <a:spcPts val="600"/>
              </a:spcBef>
            </a:pPr>
            <a:r>
              <a:rPr lang="zh-CN" altLang="en-US" sz="2800" b="1" smtClean="0"/>
              <a:t>这种方案易于实现便于管理。但它是一个性能瓶颈，当客户增多时名字查询和解析效率会很快降低。它也是容易形成单点故障</a:t>
            </a:r>
          </a:p>
          <a:p>
            <a:endParaRPr lang="zh-CN" altLang="en-US" smtClean="0"/>
          </a:p>
        </p:txBody>
      </p:sp>
      <p:pic>
        <p:nvPicPr>
          <p:cNvPr id="2458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623888" y="2768600"/>
            <a:ext cx="7896225"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fade">
                                      <p:cBhvr>
                                        <p:cTn id="12" dur="500"/>
                                        <p:tgtEl>
                                          <p:spTgt spid="245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上下文分布管理</a:t>
            </a:r>
          </a:p>
        </p:txBody>
      </p:sp>
      <p:sp>
        <p:nvSpPr>
          <p:cNvPr id="25603" name="内容占位符 2"/>
          <p:cNvSpPr>
            <a:spLocks noGrp="1"/>
          </p:cNvSpPr>
          <p:nvPr>
            <p:ph idx="1"/>
          </p:nvPr>
        </p:nvSpPr>
        <p:spPr/>
        <p:txBody>
          <a:bodyPr/>
          <a:lstStyle/>
          <a:p>
            <a:pPr>
              <a:lnSpc>
                <a:spcPct val="120000"/>
              </a:lnSpc>
              <a:spcBef>
                <a:spcPts val="600"/>
              </a:spcBef>
            </a:pPr>
            <a:r>
              <a:rPr lang="zh-CN" altLang="en-US" sz="2400" b="1" smtClean="0"/>
              <a:t>名字服务器分担名字查询和解析负担，因此查询和解析效率会提高。避免了名字服务的单点故障，一个名字服务器失效，只是相应部分的上下文不可用。然而分布式上下文管理实现起来比较复杂。</a:t>
            </a:r>
          </a:p>
          <a:p>
            <a:endParaRPr lang="zh-CN" altLang="en-US" smtClean="0"/>
          </a:p>
        </p:txBody>
      </p:sp>
      <p:pic>
        <p:nvPicPr>
          <p:cNvPr id="256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719138" y="3068638"/>
            <a:ext cx="79502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fade">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Effect transition="in" filter="fade">
                                      <p:cBhvr>
                                        <p:cTn id="12" dur="500"/>
                                        <p:tgtEl>
                                          <p:spTgt spid="25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多副本分布式管理</a:t>
            </a:r>
          </a:p>
        </p:txBody>
      </p:sp>
      <p:sp>
        <p:nvSpPr>
          <p:cNvPr id="26627" name="内容占位符 2"/>
          <p:cNvSpPr>
            <a:spLocks noGrp="1"/>
          </p:cNvSpPr>
          <p:nvPr>
            <p:ph idx="1"/>
          </p:nvPr>
        </p:nvSpPr>
        <p:spPr/>
        <p:txBody>
          <a:bodyPr/>
          <a:lstStyle/>
          <a:p>
            <a:pPr>
              <a:lnSpc>
                <a:spcPct val="120000"/>
              </a:lnSpc>
              <a:spcBef>
                <a:spcPts val="600"/>
              </a:spcBef>
            </a:pPr>
            <a:r>
              <a:rPr lang="zh-CN" altLang="en-US" sz="2400" b="1" smtClean="0"/>
              <a:t>名字解析上下文被划分为</a:t>
            </a:r>
            <a:r>
              <a:rPr lang="en-US" altLang="zh-CN" sz="2400" b="1" smtClean="0"/>
              <a:t>4</a:t>
            </a:r>
            <a:r>
              <a:rPr lang="zh-CN" altLang="en-US" sz="2400" b="1" smtClean="0"/>
              <a:t>个名字域，每个名字域有两个副本，分别驻留在不同的名字服务器中。例如，名字域</a:t>
            </a:r>
            <a:r>
              <a:rPr lang="en-US" altLang="zh-CN" sz="2400" b="1" smtClean="0"/>
              <a:t>1</a:t>
            </a:r>
            <a:r>
              <a:rPr lang="zh-CN" altLang="en-US" sz="2400" b="1" smtClean="0"/>
              <a:t>两个副本分别驻留在名字服务器</a:t>
            </a:r>
            <a:r>
              <a:rPr lang="en-US" altLang="zh-CN" sz="2400" b="1" smtClean="0"/>
              <a:t>NS1</a:t>
            </a:r>
            <a:r>
              <a:rPr lang="zh-CN" altLang="en-US" sz="2400" b="1" smtClean="0"/>
              <a:t>和</a:t>
            </a:r>
            <a:r>
              <a:rPr lang="en-US" altLang="zh-CN" sz="2400" b="1" smtClean="0"/>
              <a:t>NS4</a:t>
            </a:r>
            <a:r>
              <a:rPr lang="zh-CN" altLang="en-US" sz="2400" b="1" smtClean="0"/>
              <a:t>中。多副本不仅解决了名字服务的拥挤问题，还能避免名字服务的单点失效。</a:t>
            </a:r>
          </a:p>
          <a:p>
            <a:endParaRPr lang="zh-CN" altLang="en-US" smtClean="0"/>
          </a:p>
        </p:txBody>
      </p:sp>
      <p:pic>
        <p:nvPicPr>
          <p:cNvPr id="266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1085850" y="3370263"/>
            <a:ext cx="75184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fade">
                                      <p:cBhvr>
                                        <p:cTn id="7" dur="500"/>
                                        <p:tgtEl>
                                          <p:spTgt spid="26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fade">
                                      <p:cBhvr>
                                        <p:cTn id="12" dur="500"/>
                                        <p:tgtEl>
                                          <p:spTgt spid="266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名字服务器组成</a:t>
            </a:r>
          </a:p>
        </p:txBody>
      </p:sp>
      <p:sp>
        <p:nvSpPr>
          <p:cNvPr id="30723" name="内容占位符 2"/>
          <p:cNvSpPr>
            <a:spLocks noGrp="1"/>
          </p:cNvSpPr>
          <p:nvPr>
            <p:ph idx="1"/>
          </p:nvPr>
        </p:nvSpPr>
        <p:spPr>
          <a:xfrm>
            <a:off x="457200" y="1196975"/>
            <a:ext cx="8147050" cy="5111750"/>
          </a:xfrm>
        </p:spPr>
        <p:txBody>
          <a:bodyPr/>
          <a:lstStyle/>
          <a:p>
            <a:pPr>
              <a:lnSpc>
                <a:spcPct val="120000"/>
              </a:lnSpc>
              <a:spcBef>
                <a:spcPts val="600"/>
              </a:spcBef>
            </a:pPr>
            <a:r>
              <a:rPr lang="zh-CN" altLang="en-US" sz="2200" b="1" smtClean="0"/>
              <a:t>名字服务器操作 ：上下文管理、查询操作和行政管理。增加、删除和修改上下文的目录项。访问优先权。</a:t>
            </a:r>
          </a:p>
          <a:p>
            <a:pPr>
              <a:lnSpc>
                <a:spcPct val="120000"/>
              </a:lnSpc>
              <a:spcBef>
                <a:spcPts val="600"/>
              </a:spcBef>
            </a:pPr>
            <a:r>
              <a:rPr lang="zh-CN" altLang="en-US" sz="2200" b="1" smtClean="0"/>
              <a:t>名字解析 ：根据名字解析请求，得到被解析对象地址。</a:t>
            </a:r>
          </a:p>
          <a:p>
            <a:pPr>
              <a:lnSpc>
                <a:spcPct val="120000"/>
              </a:lnSpc>
              <a:spcBef>
                <a:spcPts val="600"/>
              </a:spcBef>
            </a:pPr>
            <a:r>
              <a:rPr lang="zh-CN" altLang="en-US" sz="2200" b="1" smtClean="0"/>
              <a:t>缓存 ：缓存名字查询和解析的结果。</a:t>
            </a:r>
          </a:p>
          <a:p>
            <a:pPr>
              <a:lnSpc>
                <a:spcPct val="120000"/>
              </a:lnSpc>
              <a:spcBef>
                <a:spcPts val="600"/>
              </a:spcBef>
            </a:pPr>
            <a:r>
              <a:rPr lang="zh-CN" altLang="en-US" sz="2200" b="1" smtClean="0"/>
              <a:t>多副本管理 ：副本修改和副本一致性维护。</a:t>
            </a:r>
          </a:p>
          <a:p>
            <a:pPr>
              <a:lnSpc>
                <a:spcPct val="120000"/>
              </a:lnSpc>
              <a:spcBef>
                <a:spcPts val="600"/>
              </a:spcBef>
            </a:pPr>
            <a:r>
              <a:rPr lang="zh-CN" altLang="en-US" sz="2200" b="1" smtClean="0"/>
              <a:t>通信 ：客户端的名字代理通信，名字服务器之间通信</a:t>
            </a:r>
            <a:endParaRPr lang="en-US" altLang="zh-CN" sz="2200" b="1" smtClean="0"/>
          </a:p>
          <a:p>
            <a:pPr>
              <a:lnSpc>
                <a:spcPct val="120000"/>
              </a:lnSpc>
              <a:spcBef>
                <a:spcPts val="600"/>
              </a:spcBef>
            </a:pPr>
            <a:r>
              <a:rPr lang="zh-CN" altLang="en-US" sz="2200" b="1" smtClean="0"/>
              <a:t>数据库 ：存放名字解析上下文或其子域。</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4572000" y="4364038"/>
            <a:ext cx="43783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ppt_x"/>
                                          </p:val>
                                        </p:tav>
                                      </p:tavLst>
                                    </p:anim>
                                    <p:anim calcmode="lin" valueType="num">
                                      <p:cBhvr additive="base">
                                        <p:cTn id="12" dur="500"/>
                                        <p:tgtEl>
                                          <p:spTgt spid="4"/>
                                        </p:tgtEl>
                                        <p:attrNameLst>
                                          <p:attrName>ppt_y</p:attrName>
                                        </p:attrNameLst>
                                      </p:cBhvr>
                                      <p:tavLst>
                                        <p:tav tm="0">
                                          <p:val>
                                            <p:strVal val="ppt_y"/>
                                          </p:val>
                                        </p:tav>
                                        <p:tav tm="100000">
                                          <p:val>
                                            <p:strVal val="1+ppt_h/2"/>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0723">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ph type="ctrTitle"/>
          </p:nvPr>
        </p:nvSpPr>
        <p:spPr/>
        <p:txBody>
          <a:bodyPr/>
          <a:lstStyle/>
          <a:p>
            <a:pPr eaLnBrk="1" hangingPunct="1"/>
            <a:r>
              <a:rPr lang="zh-CN" altLang="en-US" b="1" smtClean="0"/>
              <a:t>名字服务</a:t>
            </a:r>
            <a:endParaRPr lang="en-US" altLang="zh-CN" b="1" smtClean="0"/>
          </a:p>
        </p:txBody>
      </p:sp>
      <p:sp>
        <p:nvSpPr>
          <p:cNvPr id="7171" name="Rectangle 3"/>
          <p:cNvSpPr>
            <a:spLocks noChangeArrowheads="1"/>
          </p:cNvSpPr>
          <p:nvPr>
            <p:ph type="subTitle" idx="1"/>
          </p:nvPr>
        </p:nvSpPr>
        <p:spPr/>
        <p:txBody>
          <a:bodyPr/>
          <a:lstStyle/>
          <a:p>
            <a:pPr eaLnBrk="1" hangingPunct="1"/>
            <a:endParaRPr lang="zh-CN" altLang="en-US" smtClean="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名称解析的实现</a:t>
            </a:r>
          </a:p>
        </p:txBody>
      </p:sp>
      <p:sp>
        <p:nvSpPr>
          <p:cNvPr id="27651" name="内容占位符 2"/>
          <p:cNvSpPr>
            <a:spLocks noGrp="1"/>
          </p:cNvSpPr>
          <p:nvPr>
            <p:ph idx="1"/>
          </p:nvPr>
        </p:nvSpPr>
        <p:spPr>
          <a:xfrm>
            <a:off x="457200" y="1196975"/>
            <a:ext cx="8434388" cy="5111750"/>
          </a:xfrm>
        </p:spPr>
        <p:txBody>
          <a:bodyPr/>
          <a:lstStyle/>
          <a:p>
            <a:r>
              <a:rPr lang="zh-CN" altLang="en-US" b="1" smtClean="0"/>
              <a:t>迭代解析过程</a:t>
            </a:r>
          </a:p>
          <a:p>
            <a:pPr lvl="1"/>
            <a:r>
              <a:rPr lang="zh-CN" altLang="en-US" sz="2400" b="1" smtClean="0"/>
              <a:t>绝对路径：</a:t>
            </a:r>
            <a:r>
              <a:rPr lang="en-US" altLang="zh-CN" sz="2400" b="1" smtClean="0"/>
              <a:t>root</a:t>
            </a:r>
            <a:r>
              <a:rPr lang="zh-CN" altLang="en-US" sz="2400" b="1" smtClean="0"/>
              <a:t>：</a:t>
            </a:r>
            <a:r>
              <a:rPr lang="en-US" altLang="zh-CN" sz="2400" b="1" smtClean="0">
                <a:sym typeface="Wingdings" panose="05000000000000000000" pitchFamily="2" charset="2"/>
              </a:rPr>
              <a:t>&lt;nl,vu,cs,ftp,pub,globe,index.txt&gt;</a:t>
            </a:r>
            <a:endParaRPr lang="en-US" altLang="zh-CN" sz="2400" b="1" smtClean="0"/>
          </a:p>
          <a:p>
            <a:pPr lvl="1"/>
            <a:r>
              <a:rPr lang="en-US" altLang="zh-CN" sz="2400" b="1" smtClean="0"/>
              <a:t> URL</a:t>
            </a:r>
            <a:r>
              <a:rPr lang="zh-CN" altLang="en-US" sz="2400" b="1" smtClean="0"/>
              <a:t>表示法：</a:t>
            </a:r>
            <a:r>
              <a:rPr lang="en-US" altLang="zh-CN" sz="2400" b="1" smtClean="0"/>
              <a:t>ftp://ftp.cs.vu.nl/pub/globe/index.txt</a:t>
            </a:r>
            <a:endParaRPr lang="en-US" altLang="zh-CN" b="1" smtClean="0"/>
          </a:p>
          <a:p>
            <a:endParaRPr lang="zh-CN" altLang="en-US" b="1" smtClean="0"/>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l="24345" t="42598" r="21379" b="36404"/>
          <a:stretch>
            <a:fillRect/>
          </a:stretch>
        </p:blipFill>
        <p:spPr bwMode="auto">
          <a:xfrm>
            <a:off x="652463" y="2781300"/>
            <a:ext cx="7839075"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fade">
                                      <p:cBhvr>
                                        <p:cTn id="7" dur="500"/>
                                        <p:tgtEl>
                                          <p:spTgt spid="2765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fade">
                                      <p:cBhvr>
                                        <p:cTn id="10" dur="500"/>
                                        <p:tgtEl>
                                          <p:spTgt spid="2765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7652"/>
                                        </p:tgtEl>
                                        <p:attrNameLst>
                                          <p:attrName>style.visibility</p:attrName>
                                        </p:attrNameLst>
                                      </p:cBhvr>
                                      <p:to>
                                        <p:strVal val="visible"/>
                                      </p:to>
                                    </p:set>
                                    <p:animEffect transition="in" filter="fade">
                                      <p:cBhvr>
                                        <p:cTn id="15"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名称解析的实现</a:t>
            </a:r>
          </a:p>
        </p:txBody>
      </p:sp>
      <p:sp>
        <p:nvSpPr>
          <p:cNvPr id="29699" name="内容占位符 2"/>
          <p:cNvSpPr>
            <a:spLocks noGrp="1"/>
          </p:cNvSpPr>
          <p:nvPr>
            <p:ph idx="1"/>
          </p:nvPr>
        </p:nvSpPr>
        <p:spPr/>
        <p:txBody>
          <a:bodyPr/>
          <a:lstStyle/>
          <a:p>
            <a:r>
              <a:rPr lang="zh-CN" altLang="en-US" b="1" smtClean="0"/>
              <a:t>递归名称解析</a:t>
            </a:r>
            <a:endParaRPr lang="en-US" altLang="zh-CN" b="1" smtClean="0"/>
          </a:p>
          <a:p>
            <a:pPr lvl="1"/>
            <a:r>
              <a:rPr lang="zh-CN" altLang="en-US" b="1" smtClean="0"/>
              <a:t>缓存结果更有效，可以减少通信开销</a:t>
            </a:r>
          </a:p>
          <a:p>
            <a:endParaRPr lang="zh-CN" altLang="en-US" b="1" smtClean="0"/>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l="24345" t="43504" r="21593" b="37915"/>
          <a:stretch>
            <a:fillRect/>
          </a:stretch>
        </p:blipFill>
        <p:spPr bwMode="auto">
          <a:xfrm>
            <a:off x="604838" y="2276475"/>
            <a:ext cx="7934325"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fade">
                                      <p:cBhvr>
                                        <p:cTn id="7" dur="500"/>
                                        <p:tgtEl>
                                          <p:spTgt spid="296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fade">
                                      <p:cBhvr>
                                        <p:cTn id="12"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名字服务</a:t>
            </a:r>
          </a:p>
        </p:txBody>
      </p:sp>
      <p:sp>
        <p:nvSpPr>
          <p:cNvPr id="3" name="内容占位符 2"/>
          <p:cNvSpPr>
            <a:spLocks noGrp="1"/>
          </p:cNvSpPr>
          <p:nvPr>
            <p:ph idx="1"/>
          </p:nvPr>
        </p:nvSpPr>
        <p:spPr/>
        <p:txBody>
          <a:bodyPr/>
          <a:lstStyle/>
          <a:p>
            <a:pPr>
              <a:lnSpc>
                <a:spcPct val="120000"/>
              </a:lnSpc>
              <a:spcBef>
                <a:spcPts val="600"/>
              </a:spcBef>
              <a:defRPr/>
            </a:pPr>
            <a:r>
              <a:rPr lang="zh-CN" altLang="en-US" b="1" smtClean="0">
                <a:solidFill>
                  <a:schemeClr val="bg1">
                    <a:lumMod val="75000"/>
                  </a:schemeClr>
                </a:solidFill>
              </a:rPr>
              <a:t>名字服务结构</a:t>
            </a:r>
            <a:endParaRPr lang="en-US" altLang="zh-CN" b="1" smtClean="0">
              <a:solidFill>
                <a:schemeClr val="bg1">
                  <a:lumMod val="75000"/>
                </a:schemeClr>
              </a:solidFill>
            </a:endParaRPr>
          </a:p>
          <a:p>
            <a:pPr>
              <a:lnSpc>
                <a:spcPct val="120000"/>
              </a:lnSpc>
              <a:spcBef>
                <a:spcPts val="600"/>
              </a:spcBef>
              <a:defRPr/>
            </a:pPr>
            <a:r>
              <a:rPr lang="zh-CN" altLang="en-US" b="1" smtClean="0">
                <a:solidFill>
                  <a:srgbClr val="FF0000"/>
                </a:solidFill>
              </a:rPr>
              <a:t>域名系统</a:t>
            </a:r>
            <a:endParaRPr lang="en-US" altLang="zh-CN" b="1" smtClean="0">
              <a:solidFill>
                <a:srgbClr val="FF0000"/>
              </a:solidFill>
            </a:endParaRPr>
          </a:p>
          <a:p>
            <a:pPr>
              <a:lnSpc>
                <a:spcPct val="120000"/>
              </a:lnSpc>
              <a:spcBef>
                <a:spcPts val="600"/>
              </a:spcBef>
              <a:defRPr/>
            </a:pPr>
            <a:r>
              <a:rPr lang="zh-CN" altLang="en-US" b="1" smtClean="0"/>
              <a:t>目录服务</a:t>
            </a:r>
            <a:r>
              <a:rPr lang="en-US" altLang="zh-CN" b="1" smtClean="0"/>
              <a:t>X.500</a:t>
            </a:r>
          </a:p>
          <a:p>
            <a:pPr>
              <a:lnSpc>
                <a:spcPct val="120000"/>
              </a:lnSpc>
              <a:spcBef>
                <a:spcPts val="600"/>
              </a:spcBef>
              <a:defRPr/>
            </a:pPr>
            <a:r>
              <a:rPr lang="zh-CN" altLang="en-US" b="1" smtClean="0"/>
              <a:t>活动目录域服务</a:t>
            </a:r>
            <a:endParaRPr lang="zh-CN" altLang="en-US" b="1"/>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t>DNS</a:t>
            </a:r>
            <a:r>
              <a:rPr lang="zh-CN" altLang="en-US" smtClean="0"/>
              <a:t>域名系统</a:t>
            </a:r>
          </a:p>
        </p:txBody>
      </p:sp>
      <p:sp>
        <p:nvSpPr>
          <p:cNvPr id="33795" name="内容占位符 2"/>
          <p:cNvSpPr>
            <a:spLocks noGrp="1"/>
          </p:cNvSpPr>
          <p:nvPr>
            <p:ph idx="1"/>
          </p:nvPr>
        </p:nvSpPr>
        <p:spPr/>
        <p:txBody>
          <a:bodyPr/>
          <a:lstStyle/>
          <a:p>
            <a:pPr>
              <a:lnSpc>
                <a:spcPct val="120000"/>
              </a:lnSpc>
              <a:spcBef>
                <a:spcPts val="600"/>
              </a:spcBef>
            </a:pPr>
            <a:r>
              <a:rPr lang="en-US" altLang="zh-CN" sz="2400" b="1" smtClean="0"/>
              <a:t>DNS</a:t>
            </a:r>
            <a:r>
              <a:rPr lang="zh-CN" altLang="en-US" sz="2400" b="1" smtClean="0"/>
              <a:t>名称空间划分例子：名称空间划分成不重叠的几部分，在</a:t>
            </a:r>
            <a:r>
              <a:rPr lang="en-US" altLang="zh-CN" sz="2400" b="1" smtClean="0"/>
              <a:t>DNS</a:t>
            </a:r>
            <a:r>
              <a:rPr lang="zh-CN" altLang="en-US" sz="2400" b="1" smtClean="0"/>
              <a:t>中称为区域（</a:t>
            </a:r>
            <a:r>
              <a:rPr lang="en-US" altLang="zh-CN" sz="2400" b="1" smtClean="0"/>
              <a:t>domain/zone</a:t>
            </a:r>
            <a:r>
              <a:rPr lang="zh-CN" altLang="en-US" sz="2400" b="1" smtClean="0"/>
              <a:t>）。区域是名称空间的一部分，它是由单独的名称服务器实现的。</a:t>
            </a:r>
          </a:p>
          <a:p>
            <a:endParaRPr lang="zh-CN" altLang="en-US" smtClean="0"/>
          </a:p>
        </p:txBody>
      </p:sp>
      <p:pic>
        <p:nvPicPr>
          <p:cNvPr id="33796" name="Picture 7"/>
          <p:cNvPicPr>
            <a:picLocks noChangeAspect="1" noChangeArrowheads="1"/>
          </p:cNvPicPr>
          <p:nvPr/>
        </p:nvPicPr>
        <p:blipFill>
          <a:blip r:embed="rId3">
            <a:extLst>
              <a:ext uri="{28A0092B-C50C-407E-A947-70E740481C1C}">
                <a14:useLocalDpi xmlns:a14="http://schemas.microsoft.com/office/drawing/2010/main" val="0"/>
              </a:ext>
            </a:extLst>
          </a:blip>
          <a:srcRect l="19882" t="37160" r="16461" b="32024"/>
          <a:stretch>
            <a:fillRect/>
          </a:stretch>
        </p:blipFill>
        <p:spPr bwMode="auto">
          <a:xfrm>
            <a:off x="971550" y="2633663"/>
            <a:ext cx="7488238"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fade">
                                      <p:cBhvr>
                                        <p:cTn id="12"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DNS</a:t>
            </a:r>
            <a:r>
              <a:rPr lang="zh-CN" altLang="en-US" smtClean="0"/>
              <a:t>名称空间</a:t>
            </a:r>
          </a:p>
        </p:txBody>
      </p:sp>
      <p:sp>
        <p:nvSpPr>
          <p:cNvPr id="34819" name="内容占位符 2"/>
          <p:cNvSpPr>
            <a:spLocks noGrp="1"/>
          </p:cNvSpPr>
          <p:nvPr>
            <p:ph idx="1"/>
          </p:nvPr>
        </p:nvSpPr>
        <p:spPr/>
        <p:txBody>
          <a:bodyPr/>
          <a:lstStyle/>
          <a:p>
            <a:pPr>
              <a:lnSpc>
                <a:spcPct val="120000"/>
              </a:lnSpc>
              <a:spcBef>
                <a:spcPts val="600"/>
              </a:spcBef>
            </a:pPr>
            <a:r>
              <a:rPr lang="en-US" altLang="zh-CN" b="1" smtClean="0"/>
              <a:t>DNS</a:t>
            </a:r>
            <a:r>
              <a:rPr lang="zh-CN" altLang="en-US" b="1" smtClean="0"/>
              <a:t>名称空间是分层组织的，一棵有根的树，标识符最大长度</a:t>
            </a:r>
            <a:r>
              <a:rPr lang="en-US" altLang="zh-CN" b="1" smtClean="0"/>
              <a:t>63</a:t>
            </a:r>
            <a:r>
              <a:rPr lang="zh-CN" altLang="en-US" b="1" smtClean="0"/>
              <a:t>个字符，路径名最大长度</a:t>
            </a:r>
            <a:r>
              <a:rPr lang="en-US" altLang="zh-CN" b="1" smtClean="0"/>
              <a:t>255</a:t>
            </a:r>
            <a:r>
              <a:rPr lang="zh-CN" altLang="en-US" b="1" smtClean="0"/>
              <a:t>个字符，从最右边开始，如</a:t>
            </a:r>
            <a:r>
              <a:rPr lang="en-US" altLang="zh-CN" b="1" smtClean="0"/>
              <a:t>:</a:t>
            </a:r>
            <a:r>
              <a:rPr lang="zh-CN" altLang="en-US" b="1" smtClean="0"/>
              <a:t>路径名 </a:t>
            </a:r>
            <a:r>
              <a:rPr lang="en-US" altLang="zh-CN" b="1" smtClean="0"/>
              <a:t>softcollege.nwpu.edu.cn</a:t>
            </a:r>
            <a:r>
              <a:rPr lang="zh-CN" altLang="en-US" b="1" smtClean="0"/>
              <a:t>。</a:t>
            </a:r>
            <a:endParaRPr lang="en-US" altLang="zh-CN" b="1" smtClean="0"/>
          </a:p>
          <a:p>
            <a:pPr>
              <a:lnSpc>
                <a:spcPct val="120000"/>
              </a:lnSpc>
              <a:spcBef>
                <a:spcPts val="600"/>
              </a:spcBef>
            </a:pPr>
            <a:r>
              <a:rPr lang="zh-CN" altLang="en-US" b="1" smtClean="0"/>
              <a:t>名字树中的一个节点的域名标示方法：从该节点上溯到根节点路径上所有节点的标号用点号（</a:t>
            </a:r>
            <a:r>
              <a:rPr lang="en-US" altLang="zh-CN" b="1" smtClean="0"/>
              <a:t>.</a:t>
            </a:r>
            <a:r>
              <a:rPr lang="zh-CN" altLang="en-US" b="1" smtClean="0"/>
              <a:t>）级联起来。</a:t>
            </a:r>
            <a:endParaRPr lang="en-US" altLang="zh-CN" b="1" smtClean="0"/>
          </a:p>
          <a:p>
            <a:pPr>
              <a:lnSpc>
                <a:spcPct val="120000"/>
              </a:lnSpc>
              <a:spcBef>
                <a:spcPts val="600"/>
              </a:spcBef>
            </a:pPr>
            <a:r>
              <a:rPr lang="zh-CN" altLang="en-US" b="1" smtClean="0"/>
              <a:t>节点的内容由一组</a:t>
            </a:r>
            <a:r>
              <a:rPr lang="zh-CN" altLang="en-US" b="1" smtClean="0">
                <a:solidFill>
                  <a:srgbClr val="FF0000"/>
                </a:solidFill>
              </a:rPr>
              <a:t>资源记录</a:t>
            </a:r>
            <a:r>
              <a:rPr lang="zh-CN" altLang="en-US" b="1" smtClean="0"/>
              <a:t>组成。</a:t>
            </a:r>
          </a:p>
          <a:p>
            <a:endParaRPr lang="zh-CN" altLang="en-US" b="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fade">
                                      <p:cBhvr>
                                        <p:cTn id="17"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资源记录（</a:t>
            </a:r>
            <a:r>
              <a:rPr lang="en-US" altLang="zh-CN" smtClean="0"/>
              <a:t>1</a:t>
            </a:r>
            <a:r>
              <a:rPr lang="zh-CN" altLang="en-US" smtClean="0"/>
              <a:t>）</a:t>
            </a:r>
          </a:p>
        </p:txBody>
      </p:sp>
      <p:sp>
        <p:nvSpPr>
          <p:cNvPr id="35843" name="内容占位符 2"/>
          <p:cNvSpPr>
            <a:spLocks noGrp="1"/>
          </p:cNvSpPr>
          <p:nvPr>
            <p:ph idx="1"/>
          </p:nvPr>
        </p:nvSpPr>
        <p:spPr/>
        <p:txBody>
          <a:bodyPr/>
          <a:lstStyle/>
          <a:p>
            <a:pPr>
              <a:lnSpc>
                <a:spcPct val="120000"/>
              </a:lnSpc>
              <a:spcBef>
                <a:spcPts val="600"/>
              </a:spcBef>
            </a:pPr>
            <a:r>
              <a:rPr lang="zh-CN" altLang="en-US" sz="2800" b="1" smtClean="0"/>
              <a:t>拥有者（</a:t>
            </a:r>
            <a:r>
              <a:rPr lang="en-US" altLang="zh-CN" sz="2800" b="1" smtClean="0"/>
              <a:t>Owner</a:t>
            </a:r>
            <a:r>
              <a:rPr lang="zh-CN" altLang="en-US" sz="2800" b="1" smtClean="0"/>
              <a:t>）：它是一个域名，从中可以找到该资源记录。</a:t>
            </a:r>
          </a:p>
          <a:p>
            <a:pPr>
              <a:lnSpc>
                <a:spcPct val="120000"/>
              </a:lnSpc>
              <a:spcBef>
                <a:spcPts val="600"/>
              </a:spcBef>
            </a:pPr>
            <a:r>
              <a:rPr lang="zh-CN" altLang="en-US" sz="2800" b="1" smtClean="0"/>
              <a:t>类型（</a:t>
            </a:r>
            <a:r>
              <a:rPr lang="en-US" altLang="zh-CN" sz="2800" b="1" smtClean="0"/>
              <a:t>Type</a:t>
            </a:r>
            <a:r>
              <a:rPr lang="zh-CN" altLang="en-US" sz="2800" b="1" smtClean="0"/>
              <a:t>）：是一个</a:t>
            </a:r>
            <a:r>
              <a:rPr lang="en-US" altLang="zh-CN" sz="2800" b="1" smtClean="0"/>
              <a:t>16</a:t>
            </a:r>
            <a:r>
              <a:rPr lang="zh-CN" altLang="en-US" sz="2800" b="1" smtClean="0"/>
              <a:t>位的编码，指出资源记录中资源的类型。</a:t>
            </a:r>
            <a:r>
              <a:rPr lang="en-US" altLang="zh-CN" sz="2800" b="1" smtClean="0"/>
              <a:t>DNS</a:t>
            </a:r>
            <a:r>
              <a:rPr lang="zh-CN" altLang="en-US" sz="2800" b="1" smtClean="0"/>
              <a:t>规定下列类型：</a:t>
            </a:r>
          </a:p>
          <a:p>
            <a:endParaRPr lang="zh-CN" altLang="en-US" smtClean="0"/>
          </a:p>
        </p:txBody>
      </p:sp>
      <p:graphicFrame>
        <p:nvGraphicFramePr>
          <p:cNvPr id="4" name="表格 3"/>
          <p:cNvGraphicFramePr>
            <a:graphicFrameLocks noGrp="1"/>
          </p:cNvGraphicFramePr>
          <p:nvPr/>
        </p:nvGraphicFramePr>
        <p:xfrm>
          <a:off x="612775" y="3397250"/>
          <a:ext cx="8177213" cy="2767015"/>
        </p:xfrm>
        <a:graphic>
          <a:graphicData uri="http://schemas.openxmlformats.org/drawingml/2006/table">
            <a:tbl>
              <a:tblPr/>
              <a:tblGrid>
                <a:gridCol w="1362869"/>
                <a:gridCol w="1362869"/>
                <a:gridCol w="5451475"/>
              </a:tblGrid>
              <a:tr h="313935">
                <a:tc>
                  <a:txBody>
                    <a:bodyPr/>
                    <a:lstStyle/>
                    <a:p>
                      <a:pPr indent="133985" algn="just">
                        <a:spcAft>
                          <a:spcPts val="0"/>
                        </a:spcAft>
                      </a:pPr>
                      <a:r>
                        <a:rPr lang="zh-CN" sz="1800" b="1" kern="100">
                          <a:latin typeface="Times New Roman"/>
                          <a:ea typeface="宋体"/>
                        </a:rPr>
                        <a:t>名称</a:t>
                      </a: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类型编码</a:t>
                      </a: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03935" algn="just">
                        <a:spcAft>
                          <a:spcPts val="0"/>
                        </a:spcAft>
                      </a:pPr>
                      <a:r>
                        <a:rPr lang="zh-CN" sz="1800" b="1" kern="100">
                          <a:latin typeface="Times New Roman"/>
                          <a:ea typeface="宋体"/>
                        </a:rPr>
                        <a:t>含</a:t>
                      </a:r>
                      <a:r>
                        <a:rPr lang="en-US" sz="1800" b="1" kern="100">
                          <a:latin typeface="Times New Roman"/>
                          <a:ea typeface="宋体"/>
                        </a:rPr>
                        <a:t>   </a:t>
                      </a:r>
                      <a:r>
                        <a:rPr lang="zh-CN" sz="1800" b="1" kern="100">
                          <a:latin typeface="Times New Roman"/>
                          <a:ea typeface="宋体"/>
                        </a:rPr>
                        <a:t>义</a:t>
                      </a: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635">
                <a:tc>
                  <a:txBody>
                    <a:bodyPr/>
                    <a:lstStyle/>
                    <a:p>
                      <a:pPr algn="just">
                        <a:spcAft>
                          <a:spcPts val="0"/>
                        </a:spcAft>
                      </a:pPr>
                      <a:r>
                        <a:rPr lang="en-US" sz="1800" b="1" kern="100">
                          <a:latin typeface="Times New Roman"/>
                          <a:ea typeface="宋体"/>
                        </a:rPr>
                        <a:t>   A</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Times New Roman"/>
                          <a:ea typeface="宋体"/>
                        </a:rPr>
                        <a:t>   1</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主机地址</a:t>
                      </a: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635">
                <a:tc>
                  <a:txBody>
                    <a:bodyPr/>
                    <a:lstStyle/>
                    <a:p>
                      <a:pPr algn="just">
                        <a:spcAft>
                          <a:spcPts val="0"/>
                        </a:spcAft>
                      </a:pPr>
                      <a:r>
                        <a:rPr lang="en-US" sz="1800" b="1" kern="100">
                          <a:latin typeface="Times New Roman"/>
                          <a:ea typeface="宋体"/>
                        </a:rPr>
                        <a:t>  NS</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00025" algn="just">
                        <a:spcAft>
                          <a:spcPts val="0"/>
                        </a:spcAft>
                      </a:pPr>
                      <a:r>
                        <a:rPr lang="en-US" sz="1800" b="1" kern="100">
                          <a:latin typeface="Times New Roman"/>
                          <a:ea typeface="宋体"/>
                        </a:rPr>
                        <a:t>2</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识别</a:t>
                      </a:r>
                      <a:r>
                        <a:rPr lang="en-US" sz="1800" b="1" kern="100">
                          <a:latin typeface="Times New Roman"/>
                          <a:ea typeface="宋体"/>
                        </a:rPr>
                        <a:t>DNS</a:t>
                      </a:r>
                      <a:r>
                        <a:rPr lang="zh-CN" sz="1800" b="1" kern="100">
                          <a:latin typeface="Times New Roman"/>
                          <a:ea typeface="宋体"/>
                        </a:rPr>
                        <a:t>的权威名字服务器</a:t>
                      </a: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635">
                <a:tc>
                  <a:txBody>
                    <a:bodyPr/>
                    <a:lstStyle/>
                    <a:p>
                      <a:pPr algn="just">
                        <a:spcAft>
                          <a:spcPts val="0"/>
                        </a:spcAft>
                      </a:pPr>
                      <a:r>
                        <a:rPr lang="en-US" sz="1800" b="1" kern="100">
                          <a:latin typeface="Times New Roman"/>
                          <a:ea typeface="宋体"/>
                        </a:rPr>
                        <a:t>CNAME</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00025" algn="just">
                        <a:spcAft>
                          <a:spcPts val="0"/>
                        </a:spcAft>
                      </a:pPr>
                      <a:r>
                        <a:rPr lang="en-US" sz="1800" b="1" kern="100">
                          <a:latin typeface="Times New Roman"/>
                          <a:ea typeface="宋体"/>
                        </a:rPr>
                        <a:t>5</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识别一个主机别名的规范名</a:t>
                      </a: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635">
                <a:tc>
                  <a:txBody>
                    <a:bodyPr/>
                    <a:lstStyle/>
                    <a:p>
                      <a:pPr indent="133350" algn="just">
                        <a:spcAft>
                          <a:spcPts val="0"/>
                        </a:spcAft>
                      </a:pPr>
                      <a:r>
                        <a:rPr lang="en-US" sz="1800" b="1" kern="100">
                          <a:latin typeface="Times New Roman"/>
                          <a:ea typeface="宋体"/>
                        </a:rPr>
                        <a:t>SOA</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00025" algn="just">
                        <a:spcAft>
                          <a:spcPts val="0"/>
                        </a:spcAft>
                      </a:pPr>
                      <a:r>
                        <a:rPr lang="en-US" sz="1800" b="1" kern="100">
                          <a:latin typeface="Times New Roman"/>
                          <a:ea typeface="宋体"/>
                        </a:rPr>
                        <a:t>6</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识别权限区域（</a:t>
                      </a:r>
                      <a:r>
                        <a:rPr lang="en-US" sz="1800" b="1" kern="100">
                          <a:latin typeface="Times New Roman"/>
                          <a:ea typeface="宋体"/>
                        </a:rPr>
                        <a:t>zone</a:t>
                      </a:r>
                      <a:r>
                        <a:rPr lang="zh-CN" sz="1800" b="1" kern="100">
                          <a:latin typeface="Times New Roman"/>
                          <a:ea typeface="宋体"/>
                        </a:rPr>
                        <a:t>）的起点</a:t>
                      </a: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635">
                <a:tc>
                  <a:txBody>
                    <a:bodyPr/>
                    <a:lstStyle/>
                    <a:p>
                      <a:pPr indent="133350" algn="just">
                        <a:spcAft>
                          <a:spcPts val="0"/>
                        </a:spcAft>
                      </a:pPr>
                      <a:r>
                        <a:rPr lang="en-US" sz="1800" b="1" kern="100">
                          <a:latin typeface="Times New Roman"/>
                          <a:ea typeface="宋体"/>
                        </a:rPr>
                        <a:t>PTR</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800" b="1" kern="100">
                          <a:latin typeface="Times New Roman"/>
                          <a:ea typeface="宋体"/>
                        </a:rPr>
                        <a:t>12</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指向域名空间另一部分的指针</a:t>
                      </a: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635">
                <a:tc>
                  <a:txBody>
                    <a:bodyPr/>
                    <a:lstStyle/>
                    <a:p>
                      <a:pPr indent="66675" algn="just">
                        <a:spcAft>
                          <a:spcPts val="0"/>
                        </a:spcAft>
                      </a:pPr>
                      <a:r>
                        <a:rPr lang="en-US" sz="1800" b="1" kern="100">
                          <a:latin typeface="Times New Roman"/>
                          <a:ea typeface="宋体"/>
                        </a:rPr>
                        <a:t>HINFO</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800" b="1" kern="100">
                          <a:latin typeface="Times New Roman"/>
                          <a:ea typeface="宋体"/>
                        </a:rPr>
                        <a:t>13</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识别主机所用的</a:t>
                      </a:r>
                      <a:r>
                        <a:rPr lang="en-US" sz="1800" b="1" kern="100">
                          <a:latin typeface="Times New Roman"/>
                          <a:ea typeface="宋体"/>
                        </a:rPr>
                        <a:t>CPU</a:t>
                      </a:r>
                      <a:r>
                        <a:rPr lang="zh-CN" sz="1800" b="1" kern="100">
                          <a:latin typeface="Times New Roman"/>
                          <a:ea typeface="宋体"/>
                        </a:rPr>
                        <a:t>和操作系统型号</a:t>
                      </a: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635">
                <a:tc>
                  <a:txBody>
                    <a:bodyPr/>
                    <a:lstStyle/>
                    <a:p>
                      <a:pPr indent="133350" algn="just">
                        <a:spcAft>
                          <a:spcPts val="0"/>
                        </a:spcAft>
                      </a:pPr>
                      <a:r>
                        <a:rPr lang="en-US" sz="1800" b="1" kern="100">
                          <a:latin typeface="Times New Roman"/>
                          <a:ea typeface="宋体"/>
                        </a:rPr>
                        <a:t>MX</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800" b="1" kern="100">
                          <a:latin typeface="Times New Roman"/>
                          <a:ea typeface="宋体"/>
                        </a:rPr>
                        <a:t>15</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识别名字域的电子邮件交换主机</a:t>
                      </a: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635">
                <a:tc>
                  <a:txBody>
                    <a:bodyPr/>
                    <a:lstStyle/>
                    <a:p>
                      <a:pPr indent="133350" algn="just">
                        <a:spcAft>
                          <a:spcPts val="0"/>
                        </a:spcAft>
                      </a:pPr>
                      <a:r>
                        <a:rPr lang="en-US" sz="1800" b="1" kern="100">
                          <a:latin typeface="Times New Roman"/>
                          <a:ea typeface="宋体"/>
                        </a:rPr>
                        <a:t>TXT</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800" b="1" kern="100">
                          <a:latin typeface="Times New Roman"/>
                          <a:ea typeface="宋体"/>
                        </a:rPr>
                        <a:t>16</a:t>
                      </a:r>
                      <a:endParaRPr lang="zh-CN" sz="1800" b="1" kern="100">
                        <a:latin typeface="Times New Roman"/>
                        <a:ea typeface="宋体"/>
                      </a:endParaRP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latin typeface="Times New Roman"/>
                          <a:ea typeface="宋体"/>
                        </a:rPr>
                        <a:t>描述正文，其语义取决于资源记录所处的域</a:t>
                      </a:r>
                    </a:p>
                  </a:txBody>
                  <a:tcPr marL="74298" marR="74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fade">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资源记录</a:t>
            </a:r>
            <a:r>
              <a:rPr lang="en-US" altLang="zh-CN" smtClean="0"/>
              <a:t>(2)</a:t>
            </a:r>
            <a:endParaRPr lang="zh-CN" altLang="en-US" smtClean="0"/>
          </a:p>
        </p:txBody>
      </p:sp>
      <p:sp>
        <p:nvSpPr>
          <p:cNvPr id="36867" name="内容占位符 2"/>
          <p:cNvSpPr>
            <a:spLocks noGrp="1"/>
          </p:cNvSpPr>
          <p:nvPr>
            <p:ph idx="1"/>
          </p:nvPr>
        </p:nvSpPr>
        <p:spPr/>
        <p:txBody>
          <a:bodyPr/>
          <a:lstStyle/>
          <a:p>
            <a:pPr>
              <a:lnSpc>
                <a:spcPct val="120000"/>
              </a:lnSpc>
              <a:spcBef>
                <a:spcPts val="600"/>
              </a:spcBef>
            </a:pPr>
            <a:r>
              <a:rPr lang="zh-CN" altLang="en-US" sz="2400" b="1" smtClean="0"/>
              <a:t>类别（</a:t>
            </a:r>
            <a:r>
              <a:rPr lang="en-US" altLang="zh-CN" sz="2400" b="1" smtClean="0"/>
              <a:t>Class</a:t>
            </a:r>
            <a:r>
              <a:rPr lang="zh-CN" altLang="en-US" sz="2400" b="1" smtClean="0"/>
              <a:t>）：是一个</a:t>
            </a:r>
            <a:r>
              <a:rPr lang="en-US" altLang="zh-CN" sz="2400" b="1" smtClean="0"/>
              <a:t>16</a:t>
            </a:r>
            <a:r>
              <a:rPr lang="zh-CN" altLang="en-US" sz="2400" b="1" smtClean="0"/>
              <a:t>位的编码，指出资源记录中资源的类别：</a:t>
            </a:r>
            <a:r>
              <a:rPr lang="en-US" altLang="zh-CN" sz="2400" b="1" smtClean="0"/>
              <a:t>IN</a:t>
            </a:r>
            <a:r>
              <a:rPr lang="zh-CN" altLang="en-US" sz="2400" b="1" smtClean="0"/>
              <a:t>（</a:t>
            </a:r>
            <a:r>
              <a:rPr lang="en-US" altLang="zh-CN" sz="2400" b="1" smtClean="0"/>
              <a:t>1</a:t>
            </a:r>
            <a:r>
              <a:rPr lang="zh-CN" altLang="en-US" sz="2400" b="1" smtClean="0"/>
              <a:t>，</a:t>
            </a:r>
            <a:r>
              <a:rPr lang="en-US" altLang="zh-CN" sz="2400" b="1" smtClean="0"/>
              <a:t>Internet</a:t>
            </a:r>
            <a:r>
              <a:rPr lang="zh-CN" altLang="en-US" sz="2400" b="1" smtClean="0"/>
              <a:t>系统）</a:t>
            </a:r>
            <a:endParaRPr lang="en-US" altLang="zh-CN" sz="2400" b="1" smtClean="0"/>
          </a:p>
          <a:p>
            <a:pPr>
              <a:lnSpc>
                <a:spcPct val="120000"/>
              </a:lnSpc>
              <a:spcBef>
                <a:spcPts val="600"/>
              </a:spcBef>
            </a:pPr>
            <a:r>
              <a:rPr lang="en-US" altLang="zh-CN" sz="2400" b="1" smtClean="0"/>
              <a:t>TTL</a:t>
            </a:r>
            <a:r>
              <a:rPr lang="zh-CN" altLang="en-US" sz="2400" b="1" smtClean="0"/>
              <a:t>：</a:t>
            </a:r>
            <a:r>
              <a:rPr lang="en-US" altLang="zh-CN" sz="2400" b="1" smtClean="0"/>
              <a:t>32</a:t>
            </a:r>
            <a:r>
              <a:rPr lang="zh-CN" altLang="en-US" sz="2400" b="1" smtClean="0"/>
              <a:t>位整数，表明资源记录的生存期，以秒为单位。</a:t>
            </a:r>
          </a:p>
          <a:p>
            <a:pPr>
              <a:lnSpc>
                <a:spcPct val="120000"/>
              </a:lnSpc>
              <a:spcBef>
                <a:spcPts val="600"/>
              </a:spcBef>
            </a:pPr>
            <a:r>
              <a:rPr lang="en-US" altLang="zh-CN" sz="2400" b="1" smtClean="0"/>
              <a:t>RDATA</a:t>
            </a:r>
            <a:r>
              <a:rPr lang="zh-CN" altLang="en-US" sz="2400" b="1" smtClean="0"/>
              <a:t>：资源数据，它是可变长且与类型或类别有关，具体表明资源属性的数据，如表所示。</a:t>
            </a:r>
          </a:p>
          <a:p>
            <a:endParaRPr lang="zh-CN" altLang="en-US" smtClean="0"/>
          </a:p>
        </p:txBody>
      </p:sp>
      <p:graphicFrame>
        <p:nvGraphicFramePr>
          <p:cNvPr id="4" name="表格 3"/>
          <p:cNvGraphicFramePr>
            <a:graphicFrameLocks noGrp="1"/>
          </p:cNvGraphicFramePr>
          <p:nvPr/>
        </p:nvGraphicFramePr>
        <p:xfrm>
          <a:off x="252413" y="3560763"/>
          <a:ext cx="8804275" cy="2909887"/>
        </p:xfrm>
        <a:graphic>
          <a:graphicData uri="http://schemas.openxmlformats.org/drawingml/2006/table">
            <a:tbl>
              <a:tblPr/>
              <a:tblGrid>
                <a:gridCol w="1200583"/>
                <a:gridCol w="7603692"/>
              </a:tblGrid>
              <a:tr h="337321">
                <a:tc>
                  <a:txBody>
                    <a:bodyPr/>
                    <a:lstStyle/>
                    <a:p>
                      <a:pPr indent="66675" algn="just">
                        <a:spcAft>
                          <a:spcPts val="0"/>
                        </a:spcAft>
                      </a:pPr>
                      <a:r>
                        <a:rPr lang="zh-CN" sz="1800" b="1" kern="100" dirty="0">
                          <a:latin typeface="Times New Roman"/>
                          <a:ea typeface="宋体"/>
                        </a:rPr>
                        <a:t>名称</a:t>
                      </a: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dirty="0">
                          <a:latin typeface="Times New Roman"/>
                          <a:ea typeface="宋体"/>
                        </a:rPr>
                        <a:t>                        </a:t>
                      </a:r>
                      <a:r>
                        <a:rPr lang="zh-CN" sz="1800" b="1" kern="100" dirty="0">
                          <a:latin typeface="Times New Roman"/>
                          <a:ea typeface="宋体"/>
                        </a:rPr>
                        <a:t>含</a:t>
                      </a:r>
                      <a:r>
                        <a:rPr lang="en-US" sz="1800" b="1" kern="100" dirty="0">
                          <a:latin typeface="Times New Roman"/>
                          <a:ea typeface="宋体"/>
                        </a:rPr>
                        <a:t>      </a:t>
                      </a:r>
                      <a:r>
                        <a:rPr lang="zh-CN" sz="1800" b="1" kern="100" dirty="0">
                          <a:latin typeface="Times New Roman"/>
                          <a:ea typeface="宋体"/>
                        </a:rPr>
                        <a:t>义</a:t>
                      </a: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321">
                <a:tc>
                  <a:txBody>
                    <a:bodyPr/>
                    <a:lstStyle/>
                    <a:p>
                      <a:pPr indent="133350" algn="just">
                        <a:spcAft>
                          <a:spcPts val="0"/>
                        </a:spcAft>
                      </a:pPr>
                      <a:r>
                        <a:rPr lang="en-US" sz="1800" b="1" kern="100">
                          <a:latin typeface="Times New Roman"/>
                          <a:ea typeface="宋体"/>
                        </a:rPr>
                        <a:t>A</a:t>
                      </a:r>
                      <a:endParaRPr lang="zh-CN" sz="1800" b="1" kern="100">
                        <a:latin typeface="Times New Roman"/>
                        <a:ea typeface="宋体"/>
                      </a:endParaRP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latin typeface="Times New Roman"/>
                          <a:ea typeface="宋体"/>
                        </a:rPr>
                        <a:t>对</a:t>
                      </a:r>
                      <a:r>
                        <a:rPr lang="en-US" sz="1800" b="1" kern="100" dirty="0">
                          <a:latin typeface="Times New Roman"/>
                          <a:ea typeface="宋体"/>
                        </a:rPr>
                        <a:t>IN</a:t>
                      </a:r>
                      <a:r>
                        <a:rPr lang="zh-CN" sz="1800" b="1" kern="100" dirty="0">
                          <a:latin typeface="Times New Roman"/>
                          <a:ea typeface="宋体"/>
                        </a:rPr>
                        <a:t>类是</a:t>
                      </a:r>
                      <a:r>
                        <a:rPr lang="en-US" sz="1800" b="1" kern="100" dirty="0">
                          <a:latin typeface="Times New Roman"/>
                          <a:ea typeface="宋体"/>
                        </a:rPr>
                        <a:t>32</a:t>
                      </a:r>
                      <a:r>
                        <a:rPr lang="zh-CN" sz="1800" b="1" kern="100" dirty="0">
                          <a:latin typeface="Times New Roman"/>
                          <a:ea typeface="宋体"/>
                        </a:rPr>
                        <a:t>位的</a:t>
                      </a:r>
                      <a:r>
                        <a:rPr lang="en-US" sz="1800" b="1" kern="100" dirty="0">
                          <a:latin typeface="Times New Roman"/>
                          <a:ea typeface="宋体"/>
                        </a:rPr>
                        <a:t>IP</a:t>
                      </a:r>
                      <a:r>
                        <a:rPr lang="zh-CN" sz="1800" b="1" kern="100" dirty="0" smtClean="0">
                          <a:latin typeface="Times New Roman"/>
                          <a:ea typeface="宋体"/>
                        </a:rPr>
                        <a:t>地址</a:t>
                      </a:r>
                      <a:endParaRPr lang="zh-CN" sz="1800" b="1" kern="100" dirty="0">
                        <a:latin typeface="Times New Roman"/>
                        <a:ea typeface="宋体"/>
                      </a:endParaRP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321">
                <a:tc>
                  <a:txBody>
                    <a:bodyPr/>
                    <a:lstStyle/>
                    <a:p>
                      <a:pPr indent="133350" algn="just">
                        <a:spcAft>
                          <a:spcPts val="0"/>
                        </a:spcAft>
                      </a:pPr>
                      <a:r>
                        <a:rPr lang="en-US" sz="1800" b="1" kern="100">
                          <a:latin typeface="Times New Roman"/>
                          <a:ea typeface="宋体"/>
                        </a:rPr>
                        <a:t>NS</a:t>
                      </a:r>
                      <a:endParaRPr lang="zh-CN" sz="1800" b="1" kern="100">
                        <a:latin typeface="Times New Roman"/>
                        <a:ea typeface="宋体"/>
                      </a:endParaRP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主机名</a:t>
                      </a:r>
                      <a:r>
                        <a:rPr lang="en-US" sz="1800" b="1" kern="100">
                          <a:latin typeface="Times New Roman"/>
                          <a:ea typeface="宋体"/>
                        </a:rPr>
                        <a:t>,</a:t>
                      </a:r>
                      <a:r>
                        <a:rPr lang="zh-CN" sz="1800" b="1" kern="100">
                          <a:latin typeface="Times New Roman"/>
                          <a:ea typeface="宋体"/>
                        </a:rPr>
                        <a:t>对于指定类别和域</a:t>
                      </a:r>
                      <a:r>
                        <a:rPr lang="en-US" sz="1800" b="1" kern="100">
                          <a:latin typeface="Times New Roman"/>
                          <a:ea typeface="宋体"/>
                        </a:rPr>
                        <a:t>,</a:t>
                      </a:r>
                      <a:r>
                        <a:rPr lang="zh-CN" sz="1800" b="1" kern="100">
                          <a:latin typeface="Times New Roman"/>
                          <a:ea typeface="宋体"/>
                        </a:rPr>
                        <a:t>该主机是权威的</a:t>
                      </a: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321">
                <a:tc>
                  <a:txBody>
                    <a:bodyPr/>
                    <a:lstStyle/>
                    <a:p>
                      <a:pPr algn="just">
                        <a:spcAft>
                          <a:spcPts val="0"/>
                        </a:spcAft>
                      </a:pPr>
                      <a:r>
                        <a:rPr lang="en-US" sz="1800" b="1" kern="100">
                          <a:latin typeface="Times New Roman"/>
                          <a:ea typeface="宋体"/>
                        </a:rPr>
                        <a:t>CNAME</a:t>
                      </a:r>
                      <a:endParaRPr lang="zh-CN" sz="1800" b="1" kern="100">
                        <a:latin typeface="Times New Roman"/>
                        <a:ea typeface="宋体"/>
                      </a:endParaRP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域名指定拥有者的规范名</a:t>
                      </a:r>
                      <a:r>
                        <a:rPr lang="en-US" sz="1800" b="1" kern="100">
                          <a:latin typeface="Times New Roman"/>
                          <a:ea typeface="宋体"/>
                        </a:rPr>
                        <a:t>,</a:t>
                      </a:r>
                      <a:r>
                        <a:rPr lang="zh-CN" sz="1800" b="1" kern="100">
                          <a:latin typeface="Times New Roman"/>
                          <a:ea typeface="宋体"/>
                        </a:rPr>
                        <a:t>拥有者的名字是一个别名</a:t>
                      </a: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39">
                <a:tc>
                  <a:txBody>
                    <a:bodyPr/>
                    <a:lstStyle/>
                    <a:p>
                      <a:pPr indent="66675" algn="just">
                        <a:spcAft>
                          <a:spcPts val="0"/>
                        </a:spcAft>
                      </a:pPr>
                      <a:r>
                        <a:rPr lang="en-US" sz="1800" b="1" kern="100">
                          <a:latin typeface="Times New Roman"/>
                          <a:ea typeface="宋体"/>
                        </a:rPr>
                        <a:t>SOA</a:t>
                      </a:r>
                      <a:endParaRPr lang="zh-CN" sz="1800" b="1" kern="100">
                        <a:latin typeface="Times New Roman"/>
                        <a:ea typeface="宋体"/>
                      </a:endParaRP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多字节</a:t>
                      </a:r>
                      <a:r>
                        <a:rPr lang="en-US" sz="1800" b="1" kern="100">
                          <a:latin typeface="Times New Roman"/>
                          <a:ea typeface="宋体"/>
                        </a:rPr>
                        <a:t>,</a:t>
                      </a:r>
                      <a:r>
                        <a:rPr lang="zh-CN" sz="1800" b="1" kern="100">
                          <a:latin typeface="Times New Roman"/>
                          <a:ea typeface="宋体"/>
                        </a:rPr>
                        <a:t>包括名字服务器和邮箱的域名、序号、区域（</a:t>
                      </a:r>
                      <a:r>
                        <a:rPr lang="en-US" sz="1800" b="1" kern="100">
                          <a:latin typeface="Times New Roman"/>
                          <a:ea typeface="宋体"/>
                        </a:rPr>
                        <a:t>Zone</a:t>
                      </a:r>
                      <a:r>
                        <a:rPr lang="zh-CN" sz="1800" b="1" kern="100">
                          <a:latin typeface="Times New Roman"/>
                          <a:ea typeface="宋体"/>
                        </a:rPr>
                        <a:t>）要刷新的时间间隔、区域刷新失败再试的时间间隔、区域不再权威的时间上限</a:t>
                      </a: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321">
                <a:tc>
                  <a:txBody>
                    <a:bodyPr/>
                    <a:lstStyle/>
                    <a:p>
                      <a:pPr indent="66675" algn="just">
                        <a:spcAft>
                          <a:spcPts val="0"/>
                        </a:spcAft>
                      </a:pPr>
                      <a:r>
                        <a:rPr lang="en-US" sz="1800" b="1" kern="100">
                          <a:latin typeface="Times New Roman"/>
                          <a:ea typeface="宋体"/>
                        </a:rPr>
                        <a:t>PTR</a:t>
                      </a:r>
                      <a:endParaRPr lang="zh-CN" sz="1800" b="1" kern="100">
                        <a:latin typeface="Times New Roman"/>
                        <a:ea typeface="宋体"/>
                      </a:endParaRP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一个域名指向域名空间的某个位置</a:t>
                      </a: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321">
                <a:tc>
                  <a:txBody>
                    <a:bodyPr/>
                    <a:lstStyle/>
                    <a:p>
                      <a:pPr algn="just">
                        <a:spcAft>
                          <a:spcPts val="0"/>
                        </a:spcAft>
                      </a:pPr>
                      <a:r>
                        <a:rPr lang="en-US" sz="1800" b="1" kern="100">
                          <a:latin typeface="Times New Roman"/>
                          <a:ea typeface="宋体"/>
                        </a:rPr>
                        <a:t>HINFO</a:t>
                      </a:r>
                      <a:endParaRPr lang="zh-CN" sz="1800" b="1" kern="100">
                        <a:latin typeface="Times New Roman"/>
                        <a:ea typeface="宋体"/>
                      </a:endParaRP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其中</a:t>
                      </a:r>
                      <a:r>
                        <a:rPr lang="en-US" sz="1800" b="1" kern="100">
                          <a:latin typeface="Times New Roman"/>
                          <a:ea typeface="宋体"/>
                        </a:rPr>
                        <a:t>CPU</a:t>
                      </a:r>
                      <a:r>
                        <a:rPr lang="zh-CN" sz="1800" b="1" kern="100">
                          <a:latin typeface="Times New Roman"/>
                          <a:ea typeface="宋体"/>
                        </a:rPr>
                        <a:t>字符串指定</a:t>
                      </a:r>
                      <a:r>
                        <a:rPr lang="en-US" sz="1800" b="1" kern="100">
                          <a:latin typeface="Times New Roman"/>
                          <a:ea typeface="宋体"/>
                        </a:rPr>
                        <a:t>CPU</a:t>
                      </a:r>
                      <a:r>
                        <a:rPr lang="zh-CN" sz="1800" b="1" kern="100">
                          <a:latin typeface="Times New Roman"/>
                          <a:ea typeface="宋体"/>
                        </a:rPr>
                        <a:t>的的类型，</a:t>
                      </a:r>
                      <a:r>
                        <a:rPr lang="en-US" sz="1800" b="1" kern="100">
                          <a:latin typeface="Times New Roman"/>
                          <a:ea typeface="宋体"/>
                        </a:rPr>
                        <a:t>OS</a:t>
                      </a:r>
                      <a:r>
                        <a:rPr lang="zh-CN" sz="1800" b="1" kern="100">
                          <a:latin typeface="Times New Roman"/>
                          <a:ea typeface="宋体"/>
                        </a:rPr>
                        <a:t>字符串指定操作系统类型</a:t>
                      </a: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321">
                <a:tc>
                  <a:txBody>
                    <a:bodyPr/>
                    <a:lstStyle/>
                    <a:p>
                      <a:pPr indent="66675" algn="just">
                        <a:spcAft>
                          <a:spcPts val="0"/>
                        </a:spcAft>
                      </a:pPr>
                      <a:r>
                        <a:rPr lang="en-US" sz="1800" b="1" kern="100">
                          <a:latin typeface="Times New Roman"/>
                          <a:ea typeface="宋体"/>
                        </a:rPr>
                        <a:t>MX</a:t>
                      </a:r>
                      <a:endParaRPr lang="zh-CN" sz="1800" b="1" kern="100">
                        <a:latin typeface="Times New Roman"/>
                        <a:ea typeface="宋体"/>
                      </a:endParaRP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dirty="0">
                          <a:latin typeface="Times New Roman"/>
                          <a:ea typeface="宋体"/>
                        </a:rPr>
                        <a:t>16</a:t>
                      </a:r>
                      <a:r>
                        <a:rPr lang="zh-CN" sz="1800" b="1" kern="100" dirty="0">
                          <a:latin typeface="Times New Roman"/>
                          <a:ea typeface="宋体"/>
                        </a:rPr>
                        <a:t>位优先权（值越小</a:t>
                      </a:r>
                      <a:r>
                        <a:rPr lang="en-US" sz="1800" b="1" kern="100" dirty="0">
                          <a:latin typeface="Times New Roman"/>
                          <a:ea typeface="宋体"/>
                        </a:rPr>
                        <a:t>,</a:t>
                      </a:r>
                      <a:r>
                        <a:rPr lang="zh-CN" sz="1800" b="1" kern="100" dirty="0">
                          <a:latin typeface="Times New Roman"/>
                          <a:ea typeface="宋体"/>
                        </a:rPr>
                        <a:t>优先权越高）接着是专为该域的邮件交换的域名</a:t>
                      </a:r>
                    </a:p>
                  </a:txBody>
                  <a:tcPr marL="74303" marR="74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fade">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资源记录例子</a:t>
            </a:r>
          </a:p>
        </p:txBody>
      </p:sp>
      <p:sp>
        <p:nvSpPr>
          <p:cNvPr id="45059" name="矩形 4"/>
          <p:cNvSpPr>
            <a:spLocks noChangeArrowheads="1"/>
          </p:cNvSpPr>
          <p:nvPr/>
        </p:nvSpPr>
        <p:spPr bwMode="auto">
          <a:xfrm>
            <a:off x="1136650" y="1412875"/>
            <a:ext cx="674687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800" b="1">
                <a:latin typeface="Times New Roman" panose="02020603050405020304" pitchFamily="18" charset="0"/>
              </a:rPr>
              <a:t> isi.edu                 MX  10 Venera.isi.edu</a:t>
            </a:r>
            <a:endParaRPr kumimoji="1" lang="zh-CN" altLang="zh-CN" sz="2800" b="1">
              <a:latin typeface="Times New Roman" panose="02020603050405020304" pitchFamily="18" charset="0"/>
            </a:endParaRPr>
          </a:p>
          <a:p>
            <a:pPr eaLnBrk="1" hangingPunct="1">
              <a:spcBef>
                <a:spcPct val="0"/>
              </a:spcBef>
              <a:buClrTx/>
              <a:buFontTx/>
              <a:buNone/>
            </a:pPr>
            <a:r>
              <a:rPr kumimoji="1" lang="en-US" altLang="zh-CN" sz="2800" b="1">
                <a:latin typeface="Times New Roman" panose="02020603050405020304" pitchFamily="18" charset="0"/>
              </a:rPr>
              <a:t>                             MX  10 Vaxa.isi.edu</a:t>
            </a:r>
          </a:p>
          <a:p>
            <a:pPr eaLnBrk="1" hangingPunct="1">
              <a:spcBef>
                <a:spcPct val="0"/>
              </a:spcBef>
              <a:buClrTx/>
              <a:buFontTx/>
              <a:buNone/>
            </a:pPr>
            <a:r>
              <a:rPr kumimoji="1" lang="en-US" altLang="zh-CN" sz="2800" b="1">
                <a:latin typeface="Times New Roman" panose="02020603050405020304" pitchFamily="18" charset="0"/>
              </a:rPr>
              <a:t>Venera.isi.edu      A  128.9.0.32</a:t>
            </a:r>
            <a:endParaRPr kumimoji="1" lang="zh-CN" altLang="zh-CN" sz="2800" b="1">
              <a:latin typeface="Times New Roman" panose="02020603050405020304" pitchFamily="18" charset="0"/>
            </a:endParaRPr>
          </a:p>
          <a:p>
            <a:pPr eaLnBrk="1" hangingPunct="1">
              <a:spcBef>
                <a:spcPct val="0"/>
              </a:spcBef>
              <a:buClrTx/>
              <a:buFontTx/>
              <a:buNone/>
            </a:pPr>
            <a:r>
              <a:rPr kumimoji="1" lang="en-US" altLang="zh-CN" sz="2800" b="1">
                <a:latin typeface="Times New Roman" panose="02020603050405020304" pitchFamily="18" charset="0"/>
              </a:rPr>
              <a:t>                              A  10.1.0.52</a:t>
            </a:r>
            <a:endParaRPr kumimoji="1" lang="zh-CN" altLang="zh-CN" sz="2800" b="1">
              <a:latin typeface="Times New Roman" panose="02020603050405020304" pitchFamily="18" charset="0"/>
            </a:endParaRPr>
          </a:p>
          <a:p>
            <a:pPr eaLnBrk="1" hangingPunct="1">
              <a:spcBef>
                <a:spcPct val="0"/>
              </a:spcBef>
              <a:buClrTx/>
              <a:buFontTx/>
              <a:buNone/>
            </a:pPr>
            <a:r>
              <a:rPr kumimoji="1" lang="en-US" altLang="zh-CN" sz="2800" b="1">
                <a:latin typeface="Times New Roman" panose="02020603050405020304" pitchFamily="18" charset="0"/>
              </a:rPr>
              <a:t>Vaxa.isi.edu          A  10.2.0.27</a:t>
            </a:r>
            <a:endParaRPr kumimoji="1" lang="zh-CN" altLang="zh-CN" sz="2800" b="1">
              <a:latin typeface="Times New Roman" panose="02020603050405020304" pitchFamily="18" charset="0"/>
            </a:endParaRPr>
          </a:p>
          <a:p>
            <a:pPr eaLnBrk="1" hangingPunct="1">
              <a:spcBef>
                <a:spcPct val="0"/>
              </a:spcBef>
              <a:buClrTx/>
              <a:buFontTx/>
              <a:buNone/>
            </a:pPr>
            <a:r>
              <a:rPr kumimoji="1" lang="en-US" altLang="zh-CN" sz="2800" b="1">
                <a:latin typeface="Times New Roman" panose="02020603050405020304" pitchFamily="18" charset="0"/>
              </a:rPr>
              <a:t>                              A  128.9.0.33</a:t>
            </a:r>
            <a:endParaRPr kumimoji="1" lang="zh-CN" altLang="zh-CN" sz="2800" b="1">
              <a:latin typeface="Times New Roman" panose="02020603050405020304" pitchFamily="18" charset="0"/>
            </a:endParaRPr>
          </a:p>
          <a:p>
            <a:pPr eaLnBrk="1" hangingPunct="1">
              <a:spcBef>
                <a:spcPct val="0"/>
              </a:spcBef>
              <a:buClrTx/>
              <a:buFontTx/>
              <a:buNone/>
            </a:pPr>
            <a:endParaRPr kumimoji="1" lang="zh-CN" altLang="zh-CN" sz="2800" b="1">
              <a:latin typeface="Times New Roman" panose="02020603050405020304" pitchFamily="18" charset="0"/>
            </a:endParaRPr>
          </a:p>
        </p:txBody>
      </p:sp>
      <p:sp>
        <p:nvSpPr>
          <p:cNvPr id="45060" name="矩形 5"/>
          <p:cNvSpPr>
            <a:spLocks noChangeArrowheads="1"/>
          </p:cNvSpPr>
          <p:nvPr/>
        </p:nvSpPr>
        <p:spPr bwMode="auto">
          <a:xfrm>
            <a:off x="746125" y="4235450"/>
            <a:ext cx="804386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600"/>
              </a:spcBef>
              <a:buClrTx/>
              <a:buFontTx/>
              <a:buNone/>
            </a:pPr>
            <a:r>
              <a:rPr kumimoji="1" lang="en-US" altLang="zh-CN" sz="2400" b="1">
                <a:latin typeface="Times New Roman" panose="02020603050405020304" pitchFamily="18" charset="0"/>
              </a:rPr>
              <a:t>isi.edu</a:t>
            </a:r>
            <a:r>
              <a:rPr kumimoji="1" lang="zh-CN" altLang="zh-CN" sz="2400" b="1">
                <a:latin typeface="Times New Roman" panose="02020603050405020304" pitchFamily="18" charset="0"/>
              </a:rPr>
              <a:t>，它们的类型是</a:t>
            </a:r>
            <a:r>
              <a:rPr kumimoji="1" lang="en-US" altLang="zh-CN" sz="2400" b="1">
                <a:latin typeface="Times New Roman" panose="02020603050405020304" pitchFamily="18" charset="0"/>
              </a:rPr>
              <a:t>MX</a:t>
            </a:r>
            <a:r>
              <a:rPr kumimoji="1" lang="zh-CN" altLang="zh-CN" sz="2400" b="1">
                <a:latin typeface="Times New Roman" panose="02020603050405020304" pitchFamily="18" charset="0"/>
              </a:rPr>
              <a:t>，相应的</a:t>
            </a:r>
            <a:r>
              <a:rPr kumimoji="1" lang="en-US" altLang="zh-CN" sz="2400" b="1">
                <a:latin typeface="Times New Roman" panose="02020603050405020304" pitchFamily="18" charset="0"/>
              </a:rPr>
              <a:t>RDATA</a:t>
            </a:r>
            <a:r>
              <a:rPr kumimoji="1" lang="zh-CN" altLang="zh-CN" sz="2400" b="1">
                <a:latin typeface="Times New Roman" panose="02020603050405020304" pitchFamily="18" charset="0"/>
              </a:rPr>
              <a:t>是优先权</a:t>
            </a:r>
            <a:r>
              <a:rPr kumimoji="1" lang="en-US" altLang="zh-CN" sz="2400" b="1">
                <a:latin typeface="Times New Roman" panose="02020603050405020304" pitchFamily="18" charset="0"/>
              </a:rPr>
              <a:t>10</a:t>
            </a:r>
            <a:r>
              <a:rPr kumimoji="1" lang="zh-CN" altLang="zh-CN" sz="2400" b="1">
                <a:latin typeface="Times New Roman" panose="02020603050405020304" pitchFamily="18" charset="0"/>
              </a:rPr>
              <a:t>和邮件交换主机</a:t>
            </a:r>
            <a:r>
              <a:rPr kumimoji="1" lang="en-US" altLang="zh-CN" sz="2400" b="1">
                <a:latin typeface="Times New Roman" panose="02020603050405020304" pitchFamily="18" charset="0"/>
              </a:rPr>
              <a:t>Venera.isi.edu</a:t>
            </a:r>
            <a:r>
              <a:rPr kumimoji="1" lang="zh-CN" altLang="zh-CN" sz="2400" b="1">
                <a:latin typeface="Times New Roman" panose="02020603050405020304" pitchFamily="18" charset="0"/>
              </a:rPr>
              <a:t>和</a:t>
            </a:r>
            <a:r>
              <a:rPr kumimoji="1" lang="en-US" altLang="zh-CN" sz="2400" b="1">
                <a:latin typeface="Times New Roman" panose="02020603050405020304" pitchFamily="18" charset="0"/>
              </a:rPr>
              <a:t>Vaxa.isi.edu</a:t>
            </a:r>
            <a:r>
              <a:rPr kumimoji="1" lang="zh-CN" altLang="zh-CN" sz="2400" b="1">
                <a:latin typeface="Times New Roman" panose="02020603050405020304" pitchFamily="18" charset="0"/>
              </a:rPr>
              <a:t>。中间两个资源记录是属于</a:t>
            </a:r>
            <a:r>
              <a:rPr kumimoji="1" lang="en-US" altLang="zh-CN" sz="2400" b="1">
                <a:latin typeface="Times New Roman" panose="02020603050405020304" pitchFamily="18" charset="0"/>
              </a:rPr>
              <a:t>Venera.isi.edu</a:t>
            </a:r>
            <a:r>
              <a:rPr kumimoji="1" lang="zh-CN" altLang="zh-CN" sz="2400" b="1">
                <a:latin typeface="Times New Roman" panose="02020603050405020304" pitchFamily="18" charset="0"/>
              </a:rPr>
              <a:t>，它们的类型是</a:t>
            </a:r>
            <a:r>
              <a:rPr kumimoji="1" lang="en-US" altLang="zh-CN" sz="2400" b="1">
                <a:latin typeface="Times New Roman" panose="02020603050405020304" pitchFamily="18" charset="0"/>
              </a:rPr>
              <a:t>A</a:t>
            </a:r>
            <a:r>
              <a:rPr kumimoji="1" lang="zh-CN" altLang="zh-CN" sz="2400" b="1">
                <a:latin typeface="Times New Roman" panose="02020603050405020304" pitchFamily="18" charset="0"/>
              </a:rPr>
              <a:t>，相应的</a:t>
            </a:r>
            <a:r>
              <a:rPr kumimoji="1" lang="en-US" altLang="zh-CN" sz="2400" b="1">
                <a:latin typeface="Times New Roman" panose="02020603050405020304" pitchFamily="18" charset="0"/>
              </a:rPr>
              <a:t>RDATA</a:t>
            </a:r>
            <a:r>
              <a:rPr kumimoji="1" lang="zh-CN" altLang="zh-CN" sz="2400" b="1">
                <a:latin typeface="Times New Roman" panose="02020603050405020304" pitchFamily="18" charset="0"/>
              </a:rPr>
              <a:t>分别是</a:t>
            </a:r>
            <a:r>
              <a:rPr kumimoji="1" lang="en-US" altLang="zh-CN" sz="2400" b="1">
                <a:latin typeface="Times New Roman" panose="02020603050405020304" pitchFamily="18" charset="0"/>
              </a:rPr>
              <a:t>IP</a:t>
            </a:r>
            <a:r>
              <a:rPr kumimoji="1" lang="zh-CN" altLang="zh-CN" sz="2400" b="1">
                <a:latin typeface="Times New Roman" panose="02020603050405020304" pitchFamily="18" charset="0"/>
              </a:rPr>
              <a:t>地址</a:t>
            </a:r>
            <a:r>
              <a:rPr kumimoji="1" lang="zh-CN" altLang="en-US" sz="2400" b="1">
                <a:latin typeface="Times New Roman" panose="02020603050405020304" pitchFamily="18" charset="0"/>
              </a:rPr>
              <a:t>。</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smtClean="0"/>
              <a:t>DNS</a:t>
            </a:r>
            <a:r>
              <a:rPr lang="zh-CN" altLang="en-US" smtClean="0"/>
              <a:t>文件</a:t>
            </a:r>
          </a:p>
        </p:txBody>
      </p:sp>
      <p:sp>
        <p:nvSpPr>
          <p:cNvPr id="46083" name="内容占位符 2"/>
          <p:cNvSpPr>
            <a:spLocks noGrp="1"/>
          </p:cNvSpPr>
          <p:nvPr>
            <p:ph idx="1"/>
          </p:nvPr>
        </p:nvSpPr>
        <p:spPr>
          <a:xfrm>
            <a:off x="457200" y="1196975"/>
            <a:ext cx="8578850" cy="5111750"/>
          </a:xfrm>
        </p:spPr>
        <p:txBody>
          <a:bodyPr/>
          <a:lstStyle/>
          <a:p>
            <a:r>
              <a:rPr lang="en-US" altLang="zh-CN" sz="2400" b="1" smtClean="0"/>
              <a:t>DNS</a:t>
            </a:r>
            <a:r>
              <a:rPr lang="zh-CN" altLang="en-US" sz="2400" b="1" smtClean="0"/>
              <a:t>数据库由一组文件组成，最重要的一个文件包含了所有节点资源记录，节点域名标识节点，成为隐式文件索引。</a:t>
            </a:r>
          </a:p>
          <a:p>
            <a:endParaRPr lang="zh-CN" altLang="en-US" smtClean="0"/>
          </a:p>
        </p:txBody>
      </p:sp>
      <p:pic>
        <p:nvPicPr>
          <p:cNvPr id="460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188" y="1989138"/>
            <a:ext cx="6627812" cy="472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5"/>
          <p:cNvSpPr>
            <a:spLocks noChangeArrowheads="1"/>
          </p:cNvSpPr>
          <p:nvPr/>
        </p:nvSpPr>
        <p:spPr bwMode="auto">
          <a:xfrm>
            <a:off x="388938" y="3444875"/>
            <a:ext cx="236061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138" tIns="41275" rIns="84138" bIns="41275"/>
          <a:lstStyle>
            <a:lvl1pPr defTabSz="75565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556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5565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556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556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5565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5565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5565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5565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400" b="1">
                <a:latin typeface="仿宋_GB2312"/>
              </a:rPr>
              <a:t>cs.vu.nl</a:t>
            </a:r>
            <a:r>
              <a:rPr kumimoji="1" lang="zh-CN" altLang="en-US" sz="2400" b="1">
                <a:latin typeface="仿宋_GB2312"/>
              </a:rPr>
              <a:t>域</a:t>
            </a:r>
            <a:r>
              <a:rPr kumimoji="1" lang="en-US" altLang="zh-CN" sz="2400" b="1">
                <a:latin typeface="仿宋_GB2312"/>
              </a:rPr>
              <a:t>8</a:t>
            </a:r>
            <a:r>
              <a:rPr kumimoji="1" lang="zh-CN" altLang="en-US" sz="2400" b="1">
                <a:latin typeface="仿宋_GB2312"/>
              </a:rPr>
              <a:t>个节点的信息文件</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mtClean="0"/>
              <a:t>DNS</a:t>
            </a:r>
            <a:r>
              <a:rPr lang="zh-CN" altLang="en-US" smtClean="0"/>
              <a:t>域名</a:t>
            </a:r>
          </a:p>
        </p:txBody>
      </p:sp>
      <p:sp>
        <p:nvSpPr>
          <p:cNvPr id="48131" name="内容占位符 2"/>
          <p:cNvSpPr>
            <a:spLocks noGrp="1"/>
          </p:cNvSpPr>
          <p:nvPr>
            <p:ph idx="1"/>
          </p:nvPr>
        </p:nvSpPr>
        <p:spPr/>
        <p:txBody>
          <a:bodyPr/>
          <a:lstStyle/>
          <a:p>
            <a:r>
              <a:rPr lang="zh-CN" altLang="en-US" sz="2800" b="1" smtClean="0"/>
              <a:t>是因特网名字空间的结构，它实际上是一个倒过来的树，树根在最上面而没有名字。</a:t>
            </a:r>
          </a:p>
          <a:p>
            <a:endParaRPr lang="zh-CN" altLang="en-US" smtClean="0"/>
          </a:p>
        </p:txBody>
      </p:sp>
      <p:graphicFrame>
        <p:nvGraphicFramePr>
          <p:cNvPr id="48132" name="Object 5"/>
          <p:cNvGraphicFramePr>
            <a:graphicFrameLocks noChangeAspect="1"/>
          </p:cNvGraphicFramePr>
          <p:nvPr/>
        </p:nvGraphicFramePr>
        <p:xfrm>
          <a:off x="550863" y="2076450"/>
          <a:ext cx="8042275" cy="4333875"/>
        </p:xfrm>
        <a:graphic>
          <a:graphicData uri="http://schemas.openxmlformats.org/presentationml/2006/ole">
            <mc:AlternateContent xmlns:mc="http://schemas.openxmlformats.org/markup-compatibility/2006">
              <mc:Choice xmlns:v="urn:schemas-microsoft-com:vml" Requires="v">
                <p:oleObj spid="_x0000_s48134" name="演示文稿" r:id="rId3" imgW="2987021" imgH="2240135" progId="PowerPoint.Show.8">
                  <p:embed/>
                </p:oleObj>
              </mc:Choice>
              <mc:Fallback>
                <p:oleObj name="演示文稿" r:id="rId3" imgW="2987021" imgH="2240135" progId="PowerPoint.Show.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9155" t="1701" r="1790" b="41624"/>
                      <a:stretch>
                        <a:fillRect/>
                      </a:stretch>
                    </p:blipFill>
                    <p:spPr bwMode="auto">
                      <a:xfrm>
                        <a:off x="550863" y="2076450"/>
                        <a:ext cx="8042275" cy="433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名字服务</a:t>
            </a:r>
          </a:p>
        </p:txBody>
      </p:sp>
      <p:sp>
        <p:nvSpPr>
          <p:cNvPr id="8195" name="内容占位符 2"/>
          <p:cNvSpPr>
            <a:spLocks noGrp="1"/>
          </p:cNvSpPr>
          <p:nvPr>
            <p:ph idx="1"/>
          </p:nvPr>
        </p:nvSpPr>
        <p:spPr/>
        <p:txBody>
          <a:bodyPr/>
          <a:lstStyle/>
          <a:p>
            <a:pPr>
              <a:lnSpc>
                <a:spcPct val="120000"/>
              </a:lnSpc>
              <a:spcBef>
                <a:spcPts val="600"/>
              </a:spcBef>
            </a:pPr>
            <a:r>
              <a:rPr lang="zh-CN" altLang="en-US" b="1" smtClean="0">
                <a:solidFill>
                  <a:srgbClr val="FF0000"/>
                </a:solidFill>
              </a:rPr>
              <a:t>名字服务结构</a:t>
            </a:r>
            <a:endParaRPr lang="en-US" altLang="zh-CN" b="1" smtClean="0">
              <a:solidFill>
                <a:srgbClr val="FF0000"/>
              </a:solidFill>
            </a:endParaRPr>
          </a:p>
          <a:p>
            <a:pPr>
              <a:lnSpc>
                <a:spcPct val="120000"/>
              </a:lnSpc>
              <a:spcBef>
                <a:spcPts val="600"/>
              </a:spcBef>
            </a:pPr>
            <a:r>
              <a:rPr lang="zh-CN" altLang="en-US" b="1" smtClean="0"/>
              <a:t>域名系统</a:t>
            </a:r>
            <a:endParaRPr lang="en-US" altLang="zh-CN" b="1" smtClean="0"/>
          </a:p>
          <a:p>
            <a:pPr>
              <a:lnSpc>
                <a:spcPct val="120000"/>
              </a:lnSpc>
              <a:spcBef>
                <a:spcPts val="600"/>
              </a:spcBef>
            </a:pPr>
            <a:r>
              <a:rPr lang="zh-CN" altLang="en-US" b="1" smtClean="0"/>
              <a:t>目录服务</a:t>
            </a:r>
            <a:r>
              <a:rPr lang="en-US" altLang="zh-CN" b="1" smtClean="0"/>
              <a:t>X.500</a:t>
            </a:r>
          </a:p>
          <a:p>
            <a:pPr>
              <a:lnSpc>
                <a:spcPct val="120000"/>
              </a:lnSpc>
              <a:spcBef>
                <a:spcPts val="600"/>
              </a:spcBef>
            </a:pPr>
            <a:r>
              <a:rPr lang="zh-CN" altLang="en-US" b="1" smtClean="0"/>
              <a:t>活动目录域服务</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机构域和地理域</a:t>
            </a:r>
          </a:p>
        </p:txBody>
      </p:sp>
      <p:sp>
        <p:nvSpPr>
          <p:cNvPr id="4" name="Rectangle 3"/>
          <p:cNvSpPr txBox="1">
            <a:spLocks noChangeArrowheads="1"/>
          </p:cNvSpPr>
          <p:nvPr/>
        </p:nvSpPr>
        <p:spPr bwMode="auto">
          <a:xfrm>
            <a:off x="323850" y="1484313"/>
            <a:ext cx="4089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a:defRPr/>
            </a:pPr>
            <a:r>
              <a:rPr lang="zh-CN" altLang="en-US" b="1" kern="0" smtClean="0"/>
              <a:t>机构域</a:t>
            </a:r>
          </a:p>
          <a:p>
            <a:pPr lvl="1">
              <a:defRPr/>
            </a:pPr>
            <a:r>
              <a:rPr lang="en-US" altLang="zh-CN" b="1" kern="0" smtClean="0"/>
              <a:t>.com  </a:t>
            </a:r>
            <a:r>
              <a:rPr lang="zh-CN" altLang="en-US" b="1" kern="0" smtClean="0"/>
              <a:t>商业组织</a:t>
            </a:r>
          </a:p>
          <a:p>
            <a:pPr lvl="1">
              <a:defRPr/>
            </a:pPr>
            <a:r>
              <a:rPr lang="en-US" altLang="zh-CN" b="1" kern="0" smtClean="0"/>
              <a:t>.edu  </a:t>
            </a:r>
            <a:r>
              <a:rPr lang="zh-CN" altLang="en-US" b="1" kern="0" smtClean="0"/>
              <a:t>教育组织</a:t>
            </a:r>
          </a:p>
          <a:p>
            <a:pPr lvl="1">
              <a:defRPr/>
            </a:pPr>
            <a:r>
              <a:rPr lang="en-US" altLang="zh-CN" b="1" kern="0" smtClean="0"/>
              <a:t>.net  </a:t>
            </a:r>
            <a:r>
              <a:rPr lang="zh-CN" altLang="en-US" b="1" kern="0" smtClean="0"/>
              <a:t>网络支持组织</a:t>
            </a:r>
          </a:p>
          <a:p>
            <a:pPr lvl="1">
              <a:defRPr/>
            </a:pPr>
            <a:r>
              <a:rPr lang="en-US" altLang="zh-CN" b="1" kern="0" smtClean="0"/>
              <a:t>.gov  </a:t>
            </a:r>
            <a:r>
              <a:rPr lang="zh-CN" altLang="en-US" b="1" kern="0" smtClean="0"/>
              <a:t>政府机构</a:t>
            </a:r>
          </a:p>
          <a:p>
            <a:pPr lvl="1">
              <a:defRPr/>
            </a:pPr>
            <a:r>
              <a:rPr lang="en-US" altLang="zh-CN" b="1" kern="0" smtClean="0"/>
              <a:t>.org  </a:t>
            </a:r>
            <a:r>
              <a:rPr lang="zh-CN" altLang="en-US" b="1" kern="0" smtClean="0"/>
              <a:t>非商业性组织</a:t>
            </a:r>
          </a:p>
        </p:txBody>
      </p:sp>
      <p:sp>
        <p:nvSpPr>
          <p:cNvPr id="5" name="Rectangle 4"/>
          <p:cNvSpPr txBox="1">
            <a:spLocks noChangeArrowheads="1"/>
          </p:cNvSpPr>
          <p:nvPr/>
        </p:nvSpPr>
        <p:spPr>
          <a:xfrm>
            <a:off x="4946650" y="1484313"/>
            <a:ext cx="4089400" cy="4530725"/>
          </a:xfrm>
          <a:prstGeom prst="rect">
            <a:avLst/>
          </a:prstGeom>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a:defRPr/>
            </a:pPr>
            <a:r>
              <a:rPr lang="zh-CN" altLang="en-US" b="1" kern="0" smtClean="0"/>
              <a:t>地理域</a:t>
            </a:r>
          </a:p>
          <a:p>
            <a:pPr lvl="1">
              <a:defRPr/>
            </a:pPr>
            <a:r>
              <a:rPr lang="en-US" altLang="zh-CN" b="1" kern="0" smtClean="0"/>
              <a:t>.cn  </a:t>
            </a:r>
            <a:r>
              <a:rPr lang="zh-CN" altLang="en-US" b="1" kern="0" smtClean="0"/>
              <a:t>中国</a:t>
            </a:r>
          </a:p>
          <a:p>
            <a:pPr lvl="1">
              <a:defRPr/>
            </a:pPr>
            <a:r>
              <a:rPr lang="en-US" altLang="zh-CN" b="1" kern="0" smtClean="0"/>
              <a:t>.au  </a:t>
            </a:r>
            <a:r>
              <a:rPr lang="zh-CN" altLang="en-US" b="1" kern="0" smtClean="0"/>
              <a:t>澳大利亚</a:t>
            </a:r>
          </a:p>
          <a:p>
            <a:pPr lvl="1">
              <a:defRPr/>
            </a:pPr>
            <a:r>
              <a:rPr lang="en-US" altLang="zh-CN" b="1" kern="0" smtClean="0"/>
              <a:t>.fr  </a:t>
            </a:r>
            <a:r>
              <a:rPr lang="zh-CN" altLang="en-US" b="1" kern="0" smtClean="0"/>
              <a:t>法国</a:t>
            </a:r>
          </a:p>
          <a:p>
            <a:pPr lvl="1">
              <a:defRPr/>
            </a:pPr>
            <a:r>
              <a:rPr lang="en-US" altLang="zh-CN" b="1" kern="0" smtClean="0"/>
              <a:t>.de  </a:t>
            </a:r>
            <a:r>
              <a:rPr lang="zh-CN" altLang="en-US" b="1" kern="0" smtClean="0"/>
              <a:t>德国</a:t>
            </a:r>
          </a:p>
          <a:p>
            <a:pPr lvl="1">
              <a:defRPr/>
            </a:pPr>
            <a:r>
              <a:rPr lang="en-US" altLang="zh-CN" b="1" kern="0" smtClean="0"/>
              <a:t>.jp  </a:t>
            </a:r>
            <a:r>
              <a:rPr lang="zh-CN" altLang="en-US" b="1" kern="0" smtClean="0"/>
              <a:t>日本</a:t>
            </a:r>
          </a:p>
          <a:p>
            <a:pPr>
              <a:defRPr/>
            </a:pPr>
            <a:endParaRPr lang="zh-CN" altLang="en-US" b="1" kern="0" smtClean="0"/>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mtClean="0"/>
              <a:t>DNS</a:t>
            </a:r>
            <a:r>
              <a:rPr lang="zh-CN" altLang="en-US" smtClean="0"/>
              <a:t>查询</a:t>
            </a:r>
          </a:p>
        </p:txBody>
      </p:sp>
      <p:sp>
        <p:nvSpPr>
          <p:cNvPr id="3" name="内容占位符 2"/>
          <p:cNvSpPr>
            <a:spLocks noGrp="1"/>
          </p:cNvSpPr>
          <p:nvPr>
            <p:ph idx="1"/>
          </p:nvPr>
        </p:nvSpPr>
        <p:spPr/>
        <p:txBody>
          <a:bodyPr>
            <a:normAutofit fontScale="77500" lnSpcReduction="20000"/>
          </a:bodyPr>
          <a:lstStyle/>
          <a:p>
            <a:pPr>
              <a:lnSpc>
                <a:spcPct val="140000"/>
              </a:lnSpc>
              <a:defRPr/>
            </a:pPr>
            <a:r>
              <a:rPr lang="zh-CN" altLang="en-US" sz="4000" b="1" dirty="0"/>
              <a:t>名称解析：将域名转换成</a:t>
            </a:r>
            <a:r>
              <a:rPr lang="en-US" altLang="zh-CN" sz="4000" b="1" dirty="0"/>
              <a:t>IP</a:t>
            </a:r>
            <a:r>
              <a:rPr lang="zh-CN" altLang="en-US" sz="4000" b="1" dirty="0"/>
              <a:t>地址的方法称为名称解析。</a:t>
            </a:r>
          </a:p>
          <a:p>
            <a:pPr>
              <a:lnSpc>
                <a:spcPct val="140000"/>
              </a:lnSpc>
              <a:defRPr/>
            </a:pPr>
            <a:r>
              <a:rPr lang="zh-CN" altLang="en-US" sz="4000" b="1" dirty="0"/>
              <a:t>查询 ：当用户请求名称解析时，</a:t>
            </a:r>
            <a:r>
              <a:rPr lang="en-US" altLang="zh-CN" sz="4000" b="1" dirty="0"/>
              <a:t>DNS </a:t>
            </a:r>
            <a:r>
              <a:rPr lang="zh-CN" altLang="en-US" sz="4000" b="1" dirty="0"/>
              <a:t>服务器先在自己的记录中检查是否有对应的</a:t>
            </a:r>
            <a:r>
              <a:rPr lang="en-US" altLang="zh-CN" sz="4000" b="1" dirty="0"/>
              <a:t>IP</a:t>
            </a:r>
            <a:r>
              <a:rPr lang="zh-CN" altLang="en-US" sz="4000" b="1" dirty="0"/>
              <a:t>地址。如果未找到，就会向其它 </a:t>
            </a:r>
            <a:r>
              <a:rPr lang="en-US" altLang="zh-CN" sz="4000" b="1" dirty="0"/>
              <a:t>DNS </a:t>
            </a:r>
            <a:r>
              <a:rPr lang="zh-CN" altLang="en-US" sz="4000" b="1" dirty="0"/>
              <a:t>服务器询问该信息，直到解析出需访问主机的</a:t>
            </a:r>
            <a:r>
              <a:rPr lang="en-US" altLang="zh-CN" sz="4000" b="1" dirty="0"/>
              <a:t>IP</a:t>
            </a:r>
            <a:r>
              <a:rPr lang="zh-CN" altLang="en-US" sz="4000" b="1" dirty="0"/>
              <a:t>地址，该过程称之为“查询”。</a:t>
            </a:r>
          </a:p>
          <a:p>
            <a:pPr>
              <a:defRPr/>
            </a:pP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mtClean="0"/>
              <a:t>DNS</a:t>
            </a:r>
            <a:r>
              <a:rPr lang="zh-CN" altLang="en-US" smtClean="0"/>
              <a:t>查询</a:t>
            </a:r>
          </a:p>
        </p:txBody>
      </p:sp>
      <p:sp>
        <p:nvSpPr>
          <p:cNvPr id="3" name="内容占位符 2"/>
          <p:cNvSpPr>
            <a:spLocks noGrp="1"/>
          </p:cNvSpPr>
          <p:nvPr>
            <p:ph idx="1"/>
          </p:nvPr>
        </p:nvSpPr>
        <p:spPr/>
        <p:txBody>
          <a:bodyPr/>
          <a:lstStyle/>
          <a:p>
            <a:pPr>
              <a:lnSpc>
                <a:spcPct val="120000"/>
              </a:lnSpc>
              <a:spcBef>
                <a:spcPts val="600"/>
              </a:spcBef>
              <a:defRPr/>
            </a:pPr>
            <a:r>
              <a:rPr lang="zh-CN" altLang="en-US" b="1" dirty="0" smtClean="0"/>
              <a:t>查询的分类</a:t>
            </a:r>
          </a:p>
          <a:p>
            <a:pPr lvl="1">
              <a:lnSpc>
                <a:spcPct val="120000"/>
              </a:lnSpc>
              <a:spcBef>
                <a:spcPts val="600"/>
              </a:spcBef>
              <a:defRPr/>
            </a:pPr>
            <a:r>
              <a:rPr lang="zh-CN" altLang="en-US" b="1" dirty="0" smtClean="0"/>
              <a:t>正向解析：利用</a:t>
            </a:r>
            <a:r>
              <a:rPr lang="en-US" altLang="zh-CN" b="1" dirty="0" smtClean="0"/>
              <a:t>DNS</a:t>
            </a:r>
            <a:r>
              <a:rPr lang="zh-CN" altLang="en-US" b="1" dirty="0" smtClean="0"/>
              <a:t>将域名转换成</a:t>
            </a:r>
            <a:r>
              <a:rPr lang="en-US" altLang="zh-CN" b="1" dirty="0" smtClean="0"/>
              <a:t>IP</a:t>
            </a:r>
            <a:r>
              <a:rPr lang="zh-CN" altLang="en-US" b="1" dirty="0" smtClean="0"/>
              <a:t>地址，然后再使用所查到的</a:t>
            </a:r>
            <a:r>
              <a:rPr lang="en-US" altLang="zh-CN" b="1" dirty="0" smtClean="0"/>
              <a:t>IP</a:t>
            </a:r>
            <a:r>
              <a:rPr lang="zh-CN" altLang="en-US" b="1" dirty="0" smtClean="0"/>
              <a:t>地址去连接。</a:t>
            </a:r>
            <a:endParaRPr lang="en-US" altLang="zh-CN" b="1" dirty="0" smtClean="0"/>
          </a:p>
          <a:p>
            <a:pPr marL="457200" lvl="1" indent="0">
              <a:lnSpc>
                <a:spcPct val="120000"/>
              </a:lnSpc>
              <a:spcBef>
                <a:spcPts val="600"/>
              </a:spcBef>
              <a:buFont typeface="Wingdings" panose="05000000000000000000" pitchFamily="2" charset="2"/>
              <a:buNone/>
              <a:defRPr/>
            </a:pPr>
            <a:r>
              <a:rPr lang="en-US" altLang="zh-CN" b="1" dirty="0" smtClean="0"/>
              <a:t>		DN</a:t>
            </a:r>
            <a:r>
              <a:rPr lang="en-US" altLang="zh-CN" b="1" dirty="0" smtClean="0">
                <a:sym typeface="Wingdings" panose="05000000000000000000" pitchFamily="2" charset="2"/>
              </a:rPr>
              <a:t>IP</a:t>
            </a:r>
            <a:endParaRPr lang="zh-CN" altLang="en-US" b="1" dirty="0" smtClean="0"/>
          </a:p>
          <a:p>
            <a:pPr lvl="1">
              <a:lnSpc>
                <a:spcPct val="120000"/>
              </a:lnSpc>
              <a:spcBef>
                <a:spcPts val="600"/>
              </a:spcBef>
              <a:defRPr/>
            </a:pPr>
            <a:r>
              <a:rPr lang="zh-CN" altLang="en-US" b="1" dirty="0" smtClean="0"/>
              <a:t>逆向解析：将</a:t>
            </a:r>
            <a:r>
              <a:rPr lang="en-US" altLang="zh-CN" b="1" dirty="0" smtClean="0"/>
              <a:t>IP</a:t>
            </a:r>
            <a:r>
              <a:rPr lang="zh-CN" altLang="en-US" b="1" dirty="0" smtClean="0"/>
              <a:t>地址转换成域名。</a:t>
            </a:r>
            <a:endParaRPr lang="en-US" altLang="zh-CN" b="1" dirty="0" smtClean="0"/>
          </a:p>
          <a:p>
            <a:pPr marL="457200" lvl="1" indent="0">
              <a:lnSpc>
                <a:spcPct val="120000"/>
              </a:lnSpc>
              <a:spcBef>
                <a:spcPts val="600"/>
              </a:spcBef>
              <a:buFont typeface="Wingdings" panose="05000000000000000000" pitchFamily="2" charset="2"/>
              <a:buNone/>
              <a:defRPr/>
            </a:pPr>
            <a:r>
              <a:rPr lang="en-US" altLang="zh-CN" b="1" dirty="0" smtClean="0"/>
              <a:t>		IP</a:t>
            </a:r>
            <a:r>
              <a:rPr lang="en-US" altLang="zh-CN" b="1" dirty="0" smtClean="0">
                <a:sym typeface="Wingdings" panose="05000000000000000000" pitchFamily="2" charset="2"/>
              </a:rPr>
              <a:t>DN</a:t>
            </a:r>
            <a:endParaRPr lang="zh-CN" altLang="en-US" b="1" dirty="0" smtClean="0"/>
          </a:p>
          <a:p>
            <a:pPr>
              <a:defRPr/>
            </a:pP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域名服务器</a:t>
            </a:r>
          </a:p>
        </p:txBody>
      </p:sp>
      <p:sp>
        <p:nvSpPr>
          <p:cNvPr id="44035" name="内容占位符 2"/>
          <p:cNvSpPr>
            <a:spLocks noGrp="1"/>
          </p:cNvSpPr>
          <p:nvPr>
            <p:ph idx="1"/>
          </p:nvPr>
        </p:nvSpPr>
        <p:spPr/>
        <p:txBody>
          <a:bodyPr/>
          <a:lstStyle/>
          <a:p>
            <a:pPr>
              <a:lnSpc>
                <a:spcPct val="120000"/>
              </a:lnSpc>
              <a:spcBef>
                <a:spcPts val="600"/>
              </a:spcBef>
            </a:pPr>
            <a:r>
              <a:rPr lang="en-US" altLang="zh-CN" b="1" smtClean="0"/>
              <a:t>3</a:t>
            </a:r>
            <a:r>
              <a:rPr lang="zh-CN" altLang="en-US" b="1" smtClean="0"/>
              <a:t>种不同类型的域名服务器。</a:t>
            </a:r>
          </a:p>
          <a:p>
            <a:pPr lvl="1">
              <a:lnSpc>
                <a:spcPct val="120000"/>
              </a:lnSpc>
              <a:spcBef>
                <a:spcPts val="600"/>
              </a:spcBef>
            </a:pPr>
            <a:r>
              <a:rPr lang="zh-CN" altLang="en-US" sz="2800" b="1" smtClean="0"/>
              <a:t>本地域名服务器 </a:t>
            </a:r>
            <a:r>
              <a:rPr lang="en-US" altLang="zh-CN" sz="2800" b="1" smtClean="0"/>
              <a:t>(local name server)</a:t>
            </a:r>
            <a:r>
              <a:rPr lang="zh-CN" altLang="en-US" sz="2800" b="1" smtClean="0"/>
              <a:t>，有时也称为默认域名服务器。</a:t>
            </a:r>
          </a:p>
          <a:p>
            <a:pPr lvl="1">
              <a:lnSpc>
                <a:spcPct val="120000"/>
              </a:lnSpc>
              <a:spcBef>
                <a:spcPts val="600"/>
              </a:spcBef>
            </a:pPr>
            <a:r>
              <a:rPr lang="zh-CN" altLang="en-US" sz="2800" b="1" smtClean="0"/>
              <a:t>根域名服务器 </a:t>
            </a:r>
            <a:r>
              <a:rPr lang="en-US" altLang="zh-CN" sz="2800" b="1" smtClean="0"/>
              <a:t>(root name server) </a:t>
            </a:r>
          </a:p>
          <a:p>
            <a:pPr lvl="1">
              <a:lnSpc>
                <a:spcPct val="120000"/>
              </a:lnSpc>
              <a:spcBef>
                <a:spcPts val="600"/>
              </a:spcBef>
            </a:pPr>
            <a:r>
              <a:rPr lang="zh-CN" altLang="en-US" sz="2800" b="1" smtClean="0"/>
              <a:t>授权域名服务器 </a:t>
            </a:r>
            <a:r>
              <a:rPr lang="en-US" altLang="zh-CN" sz="2800" b="1" smtClean="0"/>
              <a:t>(authoritative name server) </a:t>
            </a:r>
          </a:p>
          <a:p>
            <a:pPr>
              <a:lnSpc>
                <a:spcPct val="120000"/>
              </a:lnSpc>
              <a:spcBef>
                <a:spcPts val="600"/>
              </a:spcBef>
            </a:pPr>
            <a:endParaRPr lang="zh-CN" altLang="en-US"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fade">
                                      <p:cBhvr>
                                        <p:cTn id="7" dur="500"/>
                                        <p:tgtEl>
                                          <p:spTgt spid="440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fade">
                                      <p:cBhvr>
                                        <p:cTn id="12" dur="500"/>
                                        <p:tgtEl>
                                          <p:spTgt spid="440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animEffect transition="in" filter="fade">
                                      <p:cBhvr>
                                        <p:cTn id="17" dur="5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查询方式</a:t>
            </a:r>
          </a:p>
        </p:txBody>
      </p:sp>
      <p:sp>
        <p:nvSpPr>
          <p:cNvPr id="45059" name="内容占位符 2"/>
          <p:cNvSpPr>
            <a:spLocks noGrp="1"/>
          </p:cNvSpPr>
          <p:nvPr>
            <p:ph idx="1"/>
          </p:nvPr>
        </p:nvSpPr>
        <p:spPr/>
        <p:txBody>
          <a:bodyPr/>
          <a:lstStyle/>
          <a:p>
            <a:pPr>
              <a:lnSpc>
                <a:spcPct val="120000"/>
              </a:lnSpc>
              <a:spcBef>
                <a:spcPct val="0"/>
              </a:spcBef>
            </a:pPr>
            <a:r>
              <a:rPr lang="zh-CN" altLang="en-US" sz="2800" b="1" smtClean="0"/>
              <a:t>迭代查询</a:t>
            </a:r>
            <a:endParaRPr lang="en-US" altLang="zh-CN" sz="2800" b="1" smtClean="0"/>
          </a:p>
          <a:p>
            <a:pPr lvl="1">
              <a:lnSpc>
                <a:spcPct val="120000"/>
              </a:lnSpc>
              <a:spcBef>
                <a:spcPct val="0"/>
              </a:spcBef>
            </a:pPr>
            <a:r>
              <a:rPr lang="zh-CN" altLang="en-US" sz="2400" b="1" smtClean="0"/>
              <a:t>对于客户端或发起查询</a:t>
            </a:r>
            <a:r>
              <a:rPr lang="en-US" altLang="zh-CN" sz="2400" b="1" smtClean="0"/>
              <a:t>DNS</a:t>
            </a:r>
            <a:r>
              <a:rPr lang="zh-CN" altLang="en-US" sz="2400" b="1" smtClean="0"/>
              <a:t>服务器转发来的请求，若本</a:t>
            </a:r>
            <a:r>
              <a:rPr lang="en-US" altLang="zh-CN" sz="2400" b="1" smtClean="0"/>
              <a:t>DNS</a:t>
            </a:r>
            <a:r>
              <a:rPr lang="zh-CN" altLang="en-US" sz="2400" b="1" smtClean="0"/>
              <a:t>服务器查询无，则告诉（返回信息）发起者另一台</a:t>
            </a:r>
            <a:r>
              <a:rPr lang="en-US" altLang="zh-CN" sz="2400" b="1" smtClean="0"/>
              <a:t>DNS</a:t>
            </a:r>
            <a:r>
              <a:rPr lang="zh-CN" altLang="en-US" sz="2400" b="1" smtClean="0"/>
              <a:t>服务器的</a:t>
            </a:r>
            <a:r>
              <a:rPr lang="en-US" altLang="zh-CN" sz="2400" b="1" smtClean="0"/>
              <a:t>IP</a:t>
            </a:r>
            <a:r>
              <a:rPr lang="zh-CN" altLang="en-US" sz="2400" b="1" smtClean="0"/>
              <a:t>地址。</a:t>
            </a:r>
          </a:p>
          <a:p>
            <a:pPr>
              <a:lnSpc>
                <a:spcPct val="120000"/>
              </a:lnSpc>
              <a:spcBef>
                <a:spcPct val="0"/>
              </a:spcBef>
            </a:pPr>
            <a:r>
              <a:rPr lang="zh-CN" altLang="en-US" sz="2800" b="1" smtClean="0"/>
              <a:t>递归查询</a:t>
            </a:r>
            <a:endParaRPr lang="en-US" altLang="zh-CN" sz="2800" b="1" smtClean="0"/>
          </a:p>
          <a:p>
            <a:pPr lvl="1">
              <a:lnSpc>
                <a:spcPct val="120000"/>
              </a:lnSpc>
              <a:spcBef>
                <a:spcPct val="0"/>
              </a:spcBef>
            </a:pPr>
            <a:r>
              <a:rPr lang="zh-CN" altLang="en-US" sz="2400" b="1" smtClean="0"/>
              <a:t>对于客户端的请求或发起查询的</a:t>
            </a:r>
            <a:r>
              <a:rPr lang="en-US" altLang="zh-CN" sz="2400" b="1" smtClean="0"/>
              <a:t>DNS</a:t>
            </a:r>
            <a:r>
              <a:rPr lang="zh-CN" altLang="en-US" sz="2400" b="1" smtClean="0"/>
              <a:t>服务器转发来的请求，若本</a:t>
            </a:r>
            <a:r>
              <a:rPr lang="en-US" altLang="zh-CN" sz="2400" b="1" smtClean="0"/>
              <a:t>DNS</a:t>
            </a:r>
            <a:r>
              <a:rPr lang="zh-CN" altLang="en-US" sz="2400" b="1" smtClean="0"/>
              <a:t>服务器无法解析（本机数据库查询无果），自行向其它</a:t>
            </a:r>
            <a:r>
              <a:rPr lang="en-US" altLang="zh-CN" sz="2400" b="1" smtClean="0"/>
              <a:t>DNS</a:t>
            </a:r>
            <a:r>
              <a:rPr lang="zh-CN" altLang="en-US" sz="2400" b="1" smtClean="0"/>
              <a:t>服务器转发，并将获得的查询结果返回发起者。</a:t>
            </a:r>
          </a:p>
          <a:p>
            <a:pPr>
              <a:lnSpc>
                <a:spcPct val="120000"/>
              </a:lnSpc>
              <a:spcBef>
                <a:spcPct val="0"/>
              </a:spcBef>
            </a:pPr>
            <a:endParaRPr lang="zh-CN" altLang="en-US" sz="2800" b="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500"/>
                                        <p:tgtEl>
                                          <p:spTgt spid="4505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fade">
                                      <p:cBhvr>
                                        <p:cTn id="10" dur="500"/>
                                        <p:tgtEl>
                                          <p:spTgt spid="4505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Effect transition="in" filter="fade">
                                      <p:cBhvr>
                                        <p:cTn id="15" dur="500"/>
                                        <p:tgtEl>
                                          <p:spTgt spid="4505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5059">
                                            <p:txEl>
                                              <p:pRg st="3" end="3"/>
                                            </p:txEl>
                                          </p:spTgt>
                                        </p:tgtEl>
                                        <p:attrNameLst>
                                          <p:attrName>style.visibility</p:attrName>
                                        </p:attrNameLst>
                                      </p:cBhvr>
                                      <p:to>
                                        <p:strVal val="visible"/>
                                      </p:to>
                                    </p:set>
                                    <p:animEffect transition="in" filter="fade">
                                      <p:cBhvr>
                                        <p:cTn id="18" dur="5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名字服务</a:t>
            </a:r>
          </a:p>
        </p:txBody>
      </p:sp>
      <p:sp>
        <p:nvSpPr>
          <p:cNvPr id="3" name="内容占位符 2"/>
          <p:cNvSpPr>
            <a:spLocks noGrp="1"/>
          </p:cNvSpPr>
          <p:nvPr>
            <p:ph idx="1"/>
          </p:nvPr>
        </p:nvSpPr>
        <p:spPr/>
        <p:txBody>
          <a:bodyPr/>
          <a:lstStyle/>
          <a:p>
            <a:pPr>
              <a:lnSpc>
                <a:spcPct val="120000"/>
              </a:lnSpc>
              <a:spcBef>
                <a:spcPts val="600"/>
              </a:spcBef>
              <a:defRPr/>
            </a:pPr>
            <a:r>
              <a:rPr lang="zh-CN" altLang="en-US" b="1" smtClean="0">
                <a:solidFill>
                  <a:schemeClr val="bg1">
                    <a:lumMod val="75000"/>
                  </a:schemeClr>
                </a:solidFill>
              </a:rPr>
              <a:t>名字服务结构</a:t>
            </a:r>
            <a:endParaRPr lang="en-US" altLang="zh-CN" b="1" smtClean="0">
              <a:solidFill>
                <a:schemeClr val="bg1">
                  <a:lumMod val="75000"/>
                </a:schemeClr>
              </a:solidFill>
            </a:endParaRPr>
          </a:p>
          <a:p>
            <a:pPr>
              <a:lnSpc>
                <a:spcPct val="120000"/>
              </a:lnSpc>
              <a:spcBef>
                <a:spcPts val="600"/>
              </a:spcBef>
              <a:defRPr/>
            </a:pPr>
            <a:r>
              <a:rPr lang="zh-CN" altLang="en-US" b="1" smtClean="0">
                <a:solidFill>
                  <a:schemeClr val="bg1">
                    <a:lumMod val="75000"/>
                  </a:schemeClr>
                </a:solidFill>
              </a:rPr>
              <a:t>域名系统</a:t>
            </a:r>
            <a:endParaRPr lang="en-US" altLang="zh-CN" b="1" smtClean="0">
              <a:solidFill>
                <a:schemeClr val="bg1">
                  <a:lumMod val="75000"/>
                </a:schemeClr>
              </a:solidFill>
            </a:endParaRPr>
          </a:p>
          <a:p>
            <a:pPr>
              <a:lnSpc>
                <a:spcPct val="120000"/>
              </a:lnSpc>
              <a:spcBef>
                <a:spcPts val="600"/>
              </a:spcBef>
              <a:defRPr/>
            </a:pPr>
            <a:r>
              <a:rPr lang="zh-CN" altLang="en-US" b="1" smtClean="0">
                <a:solidFill>
                  <a:srgbClr val="FF0000"/>
                </a:solidFill>
              </a:rPr>
              <a:t>目录服务</a:t>
            </a:r>
            <a:r>
              <a:rPr lang="en-US" altLang="zh-CN" b="1" smtClean="0">
                <a:solidFill>
                  <a:srgbClr val="FF0000"/>
                </a:solidFill>
              </a:rPr>
              <a:t>X.500</a:t>
            </a:r>
          </a:p>
          <a:p>
            <a:pPr>
              <a:lnSpc>
                <a:spcPct val="120000"/>
              </a:lnSpc>
              <a:spcBef>
                <a:spcPts val="600"/>
              </a:spcBef>
              <a:defRPr/>
            </a:pPr>
            <a:r>
              <a:rPr lang="zh-CN" altLang="en-US" b="1" smtClean="0"/>
              <a:t>活动目录域服务</a:t>
            </a:r>
            <a:endParaRPr lang="zh-CN" altLang="en-US" b="1"/>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目录服务模型</a:t>
            </a:r>
          </a:p>
        </p:txBody>
      </p:sp>
      <p:sp>
        <p:nvSpPr>
          <p:cNvPr id="55299" name="内容占位符 2"/>
          <p:cNvSpPr>
            <a:spLocks noGrp="1"/>
          </p:cNvSpPr>
          <p:nvPr>
            <p:ph idx="1"/>
          </p:nvPr>
        </p:nvSpPr>
        <p:spPr/>
        <p:txBody>
          <a:bodyPr/>
          <a:lstStyle/>
          <a:p>
            <a:r>
              <a:rPr lang="en-US" altLang="zh-CN" b="1" smtClean="0"/>
              <a:t>X.500</a:t>
            </a:r>
          </a:p>
          <a:p>
            <a:pPr lvl="1"/>
            <a:r>
              <a:rPr lang="zh-CN" altLang="en-US" b="1" smtClean="0"/>
              <a:t>国际电信联盟（</a:t>
            </a:r>
            <a:r>
              <a:rPr lang="en-US" altLang="zh-CN" b="1" smtClean="0"/>
              <a:t>ITU</a:t>
            </a:r>
            <a:r>
              <a:rPr lang="zh-CN" altLang="en-US" b="1" smtClean="0"/>
              <a:t>）主持下，于</a:t>
            </a:r>
            <a:r>
              <a:rPr lang="en-US" altLang="zh-CN" b="1" smtClean="0"/>
              <a:t>1988</a:t>
            </a:r>
            <a:r>
              <a:rPr lang="zh-CN" altLang="en-US" b="1" smtClean="0"/>
              <a:t>年批准</a:t>
            </a:r>
            <a:endParaRPr lang="en-US" altLang="zh-CN" b="1" smtClean="0"/>
          </a:p>
          <a:p>
            <a:pPr lvl="1"/>
            <a:r>
              <a:rPr lang="zh-CN" altLang="en-US" b="1" smtClean="0"/>
              <a:t>面向目录的最初的</a:t>
            </a:r>
            <a:r>
              <a:rPr lang="en-US" altLang="zh-CN" b="1" smtClean="0"/>
              <a:t>OSI</a:t>
            </a:r>
            <a:r>
              <a:rPr lang="zh-CN" altLang="en-US" b="1" smtClean="0"/>
              <a:t>标准</a:t>
            </a:r>
          </a:p>
          <a:p>
            <a:r>
              <a:rPr lang="zh-CN" altLang="en-US" b="1" smtClean="0"/>
              <a:t>轻量目录访问协议（</a:t>
            </a:r>
            <a:r>
              <a:rPr lang="en-US" altLang="zh-CN" b="1" smtClean="0"/>
              <a:t>LDAP</a:t>
            </a:r>
            <a:r>
              <a:rPr lang="zh-CN" altLang="en-US" b="1" smtClean="0"/>
              <a:t>）</a:t>
            </a:r>
          </a:p>
          <a:p>
            <a:pPr lvl="1"/>
            <a:r>
              <a:rPr lang="zh-CN" altLang="en-US" b="1" smtClean="0"/>
              <a:t>基于</a:t>
            </a:r>
            <a:r>
              <a:rPr lang="en-US" altLang="zh-CN" b="1" smtClean="0"/>
              <a:t>IP</a:t>
            </a:r>
            <a:r>
              <a:rPr lang="zh-CN" altLang="en-US" b="1" smtClean="0"/>
              <a:t>访问</a:t>
            </a:r>
            <a:r>
              <a:rPr lang="en-US" altLang="zh-CN" b="1" smtClean="0"/>
              <a:t>X.500</a:t>
            </a:r>
            <a:r>
              <a:rPr lang="zh-CN" altLang="en-US" b="1" smtClean="0"/>
              <a:t>数据的方法</a:t>
            </a:r>
          </a:p>
          <a:p>
            <a:pPr lvl="1"/>
            <a:r>
              <a:rPr lang="zh-CN" altLang="en-US" b="1" smtClean="0"/>
              <a:t>现在是基于互联网的标准</a:t>
            </a:r>
          </a:p>
          <a:p>
            <a:pPr lvl="2"/>
            <a:r>
              <a:rPr lang="en-US" altLang="zh-CN" b="1" smtClean="0"/>
              <a:t>X.500</a:t>
            </a:r>
            <a:r>
              <a:rPr lang="zh-CN" altLang="en-US" b="1" smtClean="0"/>
              <a:t>结构仍然是主要应用</a:t>
            </a:r>
          </a:p>
          <a:p>
            <a:pPr lvl="2"/>
            <a:r>
              <a:rPr lang="zh-CN" altLang="en-US" b="1" smtClean="0"/>
              <a:t>在</a:t>
            </a:r>
            <a:r>
              <a:rPr lang="en-US" altLang="zh-CN" b="1" smtClean="0"/>
              <a:t>IETF RFC</a:t>
            </a:r>
            <a:r>
              <a:rPr lang="zh-CN" altLang="en-US" b="1" smtClean="0"/>
              <a:t>中定义（</a:t>
            </a:r>
            <a:r>
              <a:rPr lang="en-US" altLang="zh-CN" b="1" smtClean="0"/>
              <a:t>v3</a:t>
            </a:r>
            <a:r>
              <a:rPr lang="zh-CN" altLang="en-US" b="1" smtClean="0"/>
              <a:t>，</a:t>
            </a:r>
            <a:r>
              <a:rPr lang="en-US" altLang="zh-CN" b="1" smtClean="0"/>
              <a:t>RFC2251</a:t>
            </a:r>
            <a:r>
              <a:rPr lang="zh-CN" altLang="en-US" b="1" smtClean="0"/>
              <a:t>）</a:t>
            </a:r>
          </a:p>
          <a:p>
            <a:pPr lvl="1"/>
            <a:r>
              <a:rPr lang="zh-CN" altLang="en-US" b="1" smtClean="0"/>
              <a:t>广泛支持</a:t>
            </a:r>
          </a:p>
          <a:p>
            <a:endParaRPr lang="zh-CN" altLang="en-US" b="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500"/>
                                        <p:tgtEl>
                                          <p:spTgt spid="552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299">
                                            <p:txEl>
                                              <p:pRg st="1" end="1"/>
                                            </p:txEl>
                                          </p:spTgt>
                                        </p:tgtEl>
                                        <p:attrNameLst>
                                          <p:attrName>style.visibility</p:attrName>
                                        </p:attrNameLst>
                                      </p:cBhvr>
                                      <p:to>
                                        <p:strVal val="visible"/>
                                      </p:to>
                                    </p:set>
                                    <p:animEffect transition="in" filter="fade">
                                      <p:cBhvr>
                                        <p:cTn id="10" dur="500"/>
                                        <p:tgtEl>
                                          <p:spTgt spid="552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Effect transition="in" filter="fade">
                                      <p:cBhvr>
                                        <p:cTn id="13" dur="500"/>
                                        <p:tgtEl>
                                          <p:spTgt spid="5529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55299">
                                            <p:txEl>
                                              <p:pRg st="3" end="3"/>
                                            </p:txEl>
                                          </p:spTgt>
                                        </p:tgtEl>
                                        <p:attrNameLst>
                                          <p:attrName>style.visibility</p:attrName>
                                        </p:attrNameLst>
                                      </p:cBhvr>
                                      <p:to>
                                        <p:strVal val="visible"/>
                                      </p:to>
                                    </p:set>
                                    <p:animEffect transition="in" filter="fade">
                                      <p:cBhvr>
                                        <p:cTn id="18" dur="500"/>
                                        <p:tgtEl>
                                          <p:spTgt spid="5529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5299">
                                            <p:txEl>
                                              <p:pRg st="4" end="4"/>
                                            </p:txEl>
                                          </p:spTgt>
                                        </p:tgtEl>
                                        <p:attrNameLst>
                                          <p:attrName>style.visibility</p:attrName>
                                        </p:attrNameLst>
                                      </p:cBhvr>
                                      <p:to>
                                        <p:strVal val="visible"/>
                                      </p:to>
                                    </p:set>
                                    <p:animEffect transition="in" filter="fade">
                                      <p:cBhvr>
                                        <p:cTn id="21" dur="500"/>
                                        <p:tgtEl>
                                          <p:spTgt spid="5529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5299">
                                            <p:txEl>
                                              <p:pRg st="5" end="5"/>
                                            </p:txEl>
                                          </p:spTgt>
                                        </p:tgtEl>
                                        <p:attrNameLst>
                                          <p:attrName>style.visibility</p:attrName>
                                        </p:attrNameLst>
                                      </p:cBhvr>
                                      <p:to>
                                        <p:strVal val="visible"/>
                                      </p:to>
                                    </p:set>
                                    <p:animEffect transition="in" filter="fade">
                                      <p:cBhvr>
                                        <p:cTn id="24" dur="500"/>
                                        <p:tgtEl>
                                          <p:spTgt spid="5529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5299">
                                            <p:txEl>
                                              <p:pRg st="6" end="6"/>
                                            </p:txEl>
                                          </p:spTgt>
                                        </p:tgtEl>
                                        <p:attrNameLst>
                                          <p:attrName>style.visibility</p:attrName>
                                        </p:attrNameLst>
                                      </p:cBhvr>
                                      <p:to>
                                        <p:strVal val="visible"/>
                                      </p:to>
                                    </p:set>
                                    <p:animEffect transition="in" filter="fade">
                                      <p:cBhvr>
                                        <p:cTn id="27" dur="500"/>
                                        <p:tgtEl>
                                          <p:spTgt spid="5529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5299">
                                            <p:txEl>
                                              <p:pRg st="7" end="7"/>
                                            </p:txEl>
                                          </p:spTgt>
                                        </p:tgtEl>
                                        <p:attrNameLst>
                                          <p:attrName>style.visibility</p:attrName>
                                        </p:attrNameLst>
                                      </p:cBhvr>
                                      <p:to>
                                        <p:strVal val="visible"/>
                                      </p:to>
                                    </p:set>
                                    <p:animEffect transition="in" filter="fade">
                                      <p:cBhvr>
                                        <p:cTn id="30" dur="500"/>
                                        <p:tgtEl>
                                          <p:spTgt spid="55299">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5299">
                                            <p:txEl>
                                              <p:pRg st="8" end="8"/>
                                            </p:txEl>
                                          </p:spTgt>
                                        </p:tgtEl>
                                        <p:attrNameLst>
                                          <p:attrName>style.visibility</p:attrName>
                                        </p:attrNameLst>
                                      </p:cBhvr>
                                      <p:to>
                                        <p:strVal val="visible"/>
                                      </p:to>
                                    </p:set>
                                    <p:animEffect transition="in" filter="fade">
                                      <p:cBhvr>
                                        <p:cTn id="33" dur="500"/>
                                        <p:tgtEl>
                                          <p:spTgt spid="552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目录结构</a:t>
            </a:r>
          </a:p>
        </p:txBody>
      </p:sp>
      <p:sp>
        <p:nvSpPr>
          <p:cNvPr id="37891" name="内容占位符 2"/>
          <p:cNvSpPr>
            <a:spLocks noGrp="1"/>
          </p:cNvSpPr>
          <p:nvPr>
            <p:ph idx="1"/>
          </p:nvPr>
        </p:nvSpPr>
        <p:spPr/>
        <p:txBody>
          <a:bodyPr>
            <a:normAutofit fontScale="92500" lnSpcReduction="10000"/>
          </a:bodyPr>
          <a:lstStyle/>
          <a:p>
            <a:pPr>
              <a:lnSpc>
                <a:spcPct val="120000"/>
              </a:lnSpc>
              <a:spcBef>
                <a:spcPts val="600"/>
              </a:spcBef>
              <a:defRPr/>
            </a:pPr>
            <a:r>
              <a:rPr lang="zh-CN" altLang="en-US" sz="2400" b="1" dirty="0" smtClean="0"/>
              <a:t>目录信息树</a:t>
            </a:r>
            <a:r>
              <a:rPr lang="en-US" altLang="zh-CN" sz="2400" b="1" dirty="0"/>
              <a:t>DIT(Directory Information Tree)</a:t>
            </a:r>
            <a:endParaRPr lang="zh-CN" altLang="en-US" sz="2400" b="1" dirty="0" smtClean="0"/>
          </a:p>
          <a:p>
            <a:pPr>
              <a:lnSpc>
                <a:spcPct val="120000"/>
              </a:lnSpc>
              <a:spcBef>
                <a:spcPts val="600"/>
              </a:spcBef>
              <a:buFontTx/>
              <a:buNone/>
              <a:defRPr/>
            </a:pPr>
            <a:r>
              <a:rPr lang="zh-CN" altLang="en-US" sz="2400" b="1" dirty="0" smtClean="0"/>
              <a:t>    </a:t>
            </a:r>
            <a:r>
              <a:rPr lang="en-US" altLang="zh-CN" sz="2400" b="1" dirty="0" smtClean="0"/>
              <a:t>X.500</a:t>
            </a:r>
            <a:r>
              <a:rPr lang="zh-CN" altLang="en-US" sz="2400" b="1" dirty="0" smtClean="0"/>
              <a:t>的命名实体称为对象。目录信息树的每个节点表示一个目录项，一个目录项表示一个被命名对象。</a:t>
            </a:r>
          </a:p>
          <a:p>
            <a:pPr>
              <a:lnSpc>
                <a:spcPct val="120000"/>
              </a:lnSpc>
              <a:spcBef>
                <a:spcPts val="600"/>
              </a:spcBef>
              <a:defRPr/>
            </a:pPr>
            <a:r>
              <a:rPr lang="zh-CN" altLang="en-US" sz="2400" b="1" dirty="0" smtClean="0"/>
              <a:t>在</a:t>
            </a:r>
            <a:r>
              <a:rPr lang="en-US" altLang="zh-CN" sz="2400" b="1" dirty="0"/>
              <a:t>X.500</a:t>
            </a:r>
            <a:r>
              <a:rPr lang="zh-CN" altLang="en-US" sz="2400" b="1" dirty="0"/>
              <a:t>中，每个目录项都有一个可区分名</a:t>
            </a:r>
            <a:r>
              <a:rPr lang="zh-CN" altLang="en-US" sz="2400" b="1" dirty="0" smtClean="0"/>
              <a:t>（</a:t>
            </a:r>
            <a:r>
              <a:rPr lang="en-US" altLang="zh-CN" sz="2400" b="1" dirty="0" smtClean="0"/>
              <a:t>DN</a:t>
            </a:r>
            <a:r>
              <a:rPr lang="zh-CN" altLang="en-US" sz="2400" b="1" dirty="0" smtClean="0"/>
              <a:t>，</a:t>
            </a:r>
            <a:r>
              <a:rPr lang="en-US" altLang="zh-CN" sz="2400" b="1" dirty="0"/>
              <a:t>Distinguished </a:t>
            </a:r>
            <a:r>
              <a:rPr lang="en-US" altLang="zh-CN" sz="2400" b="1" dirty="0" smtClean="0"/>
              <a:t>Name</a:t>
            </a:r>
            <a:r>
              <a:rPr lang="zh-CN" altLang="en-US" sz="2400" b="1" dirty="0" smtClean="0"/>
              <a:t>）</a:t>
            </a:r>
            <a:r>
              <a:rPr lang="zh-CN" altLang="en-US" sz="2400" b="1" dirty="0"/>
              <a:t>唯一</a:t>
            </a:r>
            <a:r>
              <a:rPr lang="zh-CN" altLang="en-US" sz="2400" b="1" dirty="0" smtClean="0"/>
              <a:t>地，无</a:t>
            </a:r>
            <a:r>
              <a:rPr lang="zh-CN" altLang="en-US" sz="2400" b="1" dirty="0"/>
              <a:t>歧义地标识一个目录项，有时也称为全局唯一名。</a:t>
            </a:r>
            <a:endParaRPr lang="en-US" altLang="zh-CN" sz="2400" b="1" dirty="0" smtClean="0"/>
          </a:p>
          <a:p>
            <a:pPr>
              <a:lnSpc>
                <a:spcPct val="120000"/>
              </a:lnSpc>
              <a:spcBef>
                <a:spcPts val="600"/>
              </a:spcBef>
              <a:defRPr/>
            </a:pPr>
            <a:r>
              <a:rPr lang="zh-CN" altLang="en-US" sz="2400" b="1" dirty="0" smtClean="0"/>
              <a:t>相对可区分名（</a:t>
            </a:r>
            <a:r>
              <a:rPr lang="en-US" altLang="zh-CN" sz="2400" b="1" dirty="0" smtClean="0"/>
              <a:t>RDN</a:t>
            </a:r>
            <a:r>
              <a:rPr lang="zh-CN" altLang="en-US" sz="2400" b="1" dirty="0" smtClean="0"/>
              <a:t>，</a:t>
            </a:r>
            <a:r>
              <a:rPr lang="en-US" altLang="zh-CN" sz="2400" b="1" dirty="0"/>
              <a:t>Relative Distinguished </a:t>
            </a:r>
            <a:r>
              <a:rPr lang="en-US" altLang="zh-CN" sz="2400" b="1" dirty="0" smtClean="0"/>
              <a:t>Name</a:t>
            </a:r>
            <a:r>
              <a:rPr lang="zh-CN" altLang="en-US" sz="2400" b="1" dirty="0" smtClean="0"/>
              <a:t>）根据目录信息树结构导出的，它由上级目录的可区分名和本目录的特别指定的属性值组成。</a:t>
            </a:r>
          </a:p>
          <a:p>
            <a:pPr>
              <a:lnSpc>
                <a:spcPct val="120000"/>
              </a:lnSpc>
              <a:spcBef>
                <a:spcPts val="600"/>
              </a:spcBef>
              <a:defRPr/>
            </a:pPr>
            <a:r>
              <a:rPr lang="en-US" altLang="zh-CN" sz="2400" b="1" dirty="0" smtClean="0"/>
              <a:t>X.500</a:t>
            </a:r>
            <a:r>
              <a:rPr lang="zh-CN" altLang="en-US" sz="2400" b="1" dirty="0" smtClean="0"/>
              <a:t>规定国家、地区（省或州）、组织、部门和公共名都是命名对象的属性，将这些属性级联就成为命名对象全局可区分名</a:t>
            </a:r>
            <a:endParaRPr lang="en-US" altLang="zh-CN" sz="2400" b="1" dirty="0" smtClean="0"/>
          </a:p>
          <a:p>
            <a:pPr>
              <a:defRPr/>
            </a:pPr>
            <a:endParaRPr lang="zh-CN" altLang="en-US" sz="2400" b="1"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tgtEl>
                                          <p:spTgt spid="3789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fade">
                                      <p:cBhvr>
                                        <p:cTn id="10" dur="500"/>
                                        <p:tgtEl>
                                          <p:spTgt spid="378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animEffect transition="in" filter="fade">
                                      <p:cBhvr>
                                        <p:cTn id="15" dur="500"/>
                                        <p:tgtEl>
                                          <p:spTgt spid="3789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37891">
                                            <p:txEl>
                                              <p:pRg st="3" end="3"/>
                                            </p:txEl>
                                          </p:spTgt>
                                        </p:tgtEl>
                                        <p:attrNameLst>
                                          <p:attrName>style.visibility</p:attrName>
                                        </p:attrNameLst>
                                      </p:cBhvr>
                                      <p:to>
                                        <p:strVal val="visible"/>
                                      </p:to>
                                    </p:set>
                                    <p:animEffect transition="in" filter="fade">
                                      <p:cBhvr>
                                        <p:cTn id="20" dur="500"/>
                                        <p:tgtEl>
                                          <p:spTgt spid="3789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37891">
                                            <p:txEl>
                                              <p:pRg st="4" end="4"/>
                                            </p:txEl>
                                          </p:spTgt>
                                        </p:tgtEl>
                                        <p:attrNameLst>
                                          <p:attrName>style.visibility</p:attrName>
                                        </p:attrNameLst>
                                      </p:cBhvr>
                                      <p:to>
                                        <p:strVal val="visible"/>
                                      </p:to>
                                    </p:set>
                                    <p:animEffect transition="in" filter="fade">
                                      <p:cBhvr>
                                        <p:cTn id="25" dur="500"/>
                                        <p:tgtEl>
                                          <p:spTgt spid="37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mtClean="0"/>
              <a:t>X.500</a:t>
            </a:r>
            <a:r>
              <a:rPr lang="zh-CN" altLang="en-US" smtClean="0"/>
              <a:t>目录树</a:t>
            </a:r>
          </a:p>
        </p:txBody>
      </p:sp>
      <p:pic>
        <p:nvPicPr>
          <p:cNvPr id="61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479425" y="1216025"/>
            <a:ext cx="8221663"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9396" name="矩形 1"/>
          <p:cNvSpPr>
            <a:spLocks noChangeArrowheads="1"/>
          </p:cNvSpPr>
          <p:nvPr/>
        </p:nvSpPr>
        <p:spPr bwMode="auto">
          <a:xfrm>
            <a:off x="442913" y="5373688"/>
            <a:ext cx="81883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zh-CN" sz="2400" b="1">
                <a:latin typeface="Times New Roman" panose="02020603050405020304" pitchFamily="18" charset="0"/>
              </a:rPr>
              <a:t>激光打印机的全局可区分名是：</a:t>
            </a:r>
          </a:p>
          <a:p>
            <a:pPr eaLnBrk="1" hangingPunct="1">
              <a:spcBef>
                <a:spcPct val="0"/>
              </a:spcBef>
              <a:buClrTx/>
              <a:buFontTx/>
              <a:buNone/>
            </a:pPr>
            <a:r>
              <a:rPr kumimoji="1" lang="en-US" altLang="zh-CN" sz="2400" b="1">
                <a:solidFill>
                  <a:srgbClr val="FF0000"/>
                </a:solidFill>
                <a:latin typeface="Times New Roman" panose="02020603050405020304" pitchFamily="18" charset="0"/>
              </a:rPr>
              <a:t>{C=GB,L=Winslow,O=Graphic Services,CN=Laser Printer}</a:t>
            </a:r>
            <a:endParaRPr kumimoji="1" lang="zh-CN" altLang="zh-CN" sz="2400" b="1">
              <a:solidFill>
                <a:srgbClr val="FF0000"/>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Effect transition="in" filter="fade">
                                      <p:cBhvr>
                                        <p:cTn id="7" dur="500"/>
                                        <p:tgtEl>
                                          <p:spTgt spid="5939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9396">
                                            <p:txEl>
                                              <p:pRg st="1" end="1"/>
                                            </p:txEl>
                                          </p:spTgt>
                                        </p:tgtEl>
                                        <p:attrNameLst>
                                          <p:attrName>style.visibility</p:attrName>
                                        </p:attrNameLst>
                                      </p:cBhvr>
                                      <p:to>
                                        <p:strVal val="visible"/>
                                      </p:to>
                                    </p:set>
                                    <p:animEffect transition="in" filter="fade">
                                      <p:cBhvr>
                                        <p:cTn id="10" dur="500"/>
                                        <p:tgtEl>
                                          <p:spTgt spid="593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t>目录服务组件</a:t>
            </a:r>
          </a:p>
        </p:txBody>
      </p:sp>
      <p:sp>
        <p:nvSpPr>
          <p:cNvPr id="60419" name="内容占位符 2"/>
          <p:cNvSpPr>
            <a:spLocks noGrp="1"/>
          </p:cNvSpPr>
          <p:nvPr>
            <p:ph idx="1"/>
          </p:nvPr>
        </p:nvSpPr>
        <p:spPr/>
        <p:txBody>
          <a:bodyPr/>
          <a:lstStyle/>
          <a:p>
            <a:pPr>
              <a:lnSpc>
                <a:spcPct val="120000"/>
              </a:lnSpc>
              <a:spcBef>
                <a:spcPts val="600"/>
              </a:spcBef>
            </a:pPr>
            <a:r>
              <a:rPr lang="zh-CN" altLang="en-US" sz="2800" b="1" smtClean="0"/>
              <a:t>目录信息库</a:t>
            </a:r>
            <a:r>
              <a:rPr lang="en-US" altLang="zh-CN" sz="2800" b="1" smtClean="0"/>
              <a:t>DIB(Directory Information Base)</a:t>
            </a:r>
          </a:p>
          <a:p>
            <a:pPr lvl="1">
              <a:lnSpc>
                <a:spcPct val="120000"/>
              </a:lnSpc>
              <a:spcBef>
                <a:spcPts val="600"/>
              </a:spcBef>
            </a:pPr>
            <a:r>
              <a:rPr lang="zh-CN" altLang="en-US" sz="2300" b="1" smtClean="0"/>
              <a:t>目录信息树的数据库存储</a:t>
            </a:r>
            <a:endParaRPr lang="en-US" altLang="zh-CN" sz="2300" b="1" smtClean="0"/>
          </a:p>
          <a:p>
            <a:pPr lvl="1">
              <a:lnSpc>
                <a:spcPct val="120000"/>
              </a:lnSpc>
              <a:spcBef>
                <a:spcPts val="600"/>
              </a:spcBef>
            </a:pPr>
            <a:r>
              <a:rPr lang="zh-CN" altLang="en-US" sz="2300" b="1" smtClean="0"/>
              <a:t>目录信息树的节点</a:t>
            </a:r>
            <a:r>
              <a:rPr lang="en-US" altLang="zh-CN" sz="2300" b="1" smtClean="0">
                <a:sym typeface="Wingdings" panose="05000000000000000000" pitchFamily="2" charset="2"/>
              </a:rPr>
              <a:t></a:t>
            </a:r>
            <a:r>
              <a:rPr lang="zh-CN" altLang="en-US" sz="2300" b="1" smtClean="0">
                <a:sym typeface="Wingdings" panose="05000000000000000000" pitchFamily="2" charset="2"/>
              </a:rPr>
              <a:t>目录信息库中的目录项</a:t>
            </a:r>
            <a:endParaRPr lang="en-US" altLang="zh-CN" sz="2300" b="1" smtClean="0">
              <a:sym typeface="Wingdings" panose="05000000000000000000" pitchFamily="2" charset="2"/>
            </a:endParaRPr>
          </a:p>
          <a:p>
            <a:pPr lvl="1">
              <a:lnSpc>
                <a:spcPct val="120000"/>
              </a:lnSpc>
              <a:spcBef>
                <a:spcPts val="600"/>
              </a:spcBef>
            </a:pPr>
            <a:r>
              <a:rPr lang="zh-CN" altLang="en-US" sz="2300" b="1" smtClean="0">
                <a:sym typeface="Wingdings" panose="05000000000000000000" pitchFamily="2" charset="2"/>
              </a:rPr>
              <a:t>多副本分布式结构</a:t>
            </a:r>
            <a:endParaRPr lang="en-US" altLang="zh-CN" sz="2300" b="1" smtClean="0"/>
          </a:p>
          <a:p>
            <a:pPr>
              <a:lnSpc>
                <a:spcPct val="120000"/>
              </a:lnSpc>
              <a:spcBef>
                <a:spcPts val="600"/>
              </a:spcBef>
            </a:pPr>
            <a:r>
              <a:rPr lang="zh-CN" altLang="en-US" sz="2800" b="1" smtClean="0"/>
              <a:t>目录系统代理</a:t>
            </a:r>
            <a:r>
              <a:rPr lang="en-US" altLang="zh-CN" sz="2800" b="1" smtClean="0"/>
              <a:t>DSA(Directory System Agents)</a:t>
            </a:r>
          </a:p>
          <a:p>
            <a:pPr lvl="1">
              <a:lnSpc>
                <a:spcPct val="120000"/>
              </a:lnSpc>
              <a:spcBef>
                <a:spcPts val="600"/>
              </a:spcBef>
            </a:pPr>
            <a:r>
              <a:rPr lang="en-US" altLang="zh-CN" sz="2400" b="1" smtClean="0"/>
              <a:t>DIB</a:t>
            </a:r>
            <a:r>
              <a:rPr lang="zh-CN" altLang="en-US" sz="2400" b="1" smtClean="0"/>
              <a:t>在物理上是定位在网络服务器上，并由网络服务器管理，这种网络服务器称为目录系统代理</a:t>
            </a:r>
            <a:r>
              <a:rPr lang="en-US" altLang="zh-CN" sz="2400" b="1" smtClean="0"/>
              <a:t>DSA</a:t>
            </a:r>
            <a:r>
              <a:rPr lang="zh-CN" altLang="en-US" sz="2400" b="1" smtClean="0"/>
              <a:t>。</a:t>
            </a:r>
            <a:endParaRPr lang="en-US" altLang="zh-CN" sz="2400" b="1" smtClean="0"/>
          </a:p>
          <a:p>
            <a:pPr lvl="1">
              <a:lnSpc>
                <a:spcPct val="120000"/>
              </a:lnSpc>
              <a:spcBef>
                <a:spcPts val="600"/>
              </a:spcBef>
            </a:pPr>
            <a:r>
              <a:rPr lang="en-US" altLang="zh-CN" sz="2400" b="1" smtClean="0"/>
              <a:t>DSA</a:t>
            </a:r>
            <a:r>
              <a:rPr lang="zh-CN" altLang="en-US" sz="2400" b="1" smtClean="0"/>
              <a:t>的功能类似域名服务</a:t>
            </a:r>
            <a:r>
              <a:rPr lang="en-US" altLang="zh-CN" sz="2400" b="1" smtClean="0"/>
              <a:t>DNS</a:t>
            </a:r>
            <a:r>
              <a:rPr lang="zh-CN" altLang="en-US" sz="2400" b="1" smtClean="0"/>
              <a:t>的域名服务器。</a:t>
            </a:r>
            <a:endParaRPr lang="en-US" altLang="zh-CN" sz="2400" b="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500"/>
                                        <p:tgtEl>
                                          <p:spTgt spid="604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transition="in" filter="fade">
                                      <p:cBhvr>
                                        <p:cTn id="10" dur="500"/>
                                        <p:tgtEl>
                                          <p:spTgt spid="6041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Effect transition="in" filter="fade">
                                      <p:cBhvr>
                                        <p:cTn id="13" dur="500"/>
                                        <p:tgtEl>
                                          <p:spTgt spid="6041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0419">
                                            <p:txEl>
                                              <p:pRg st="3" end="3"/>
                                            </p:txEl>
                                          </p:spTgt>
                                        </p:tgtEl>
                                        <p:attrNameLst>
                                          <p:attrName>style.visibility</p:attrName>
                                        </p:attrNameLst>
                                      </p:cBhvr>
                                      <p:to>
                                        <p:strVal val="visible"/>
                                      </p:to>
                                    </p:set>
                                    <p:animEffect transition="in" filter="fade">
                                      <p:cBhvr>
                                        <p:cTn id="16" dur="500"/>
                                        <p:tgtEl>
                                          <p:spTgt spid="6041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60419">
                                            <p:txEl>
                                              <p:pRg st="4" end="4"/>
                                            </p:txEl>
                                          </p:spTgt>
                                        </p:tgtEl>
                                        <p:attrNameLst>
                                          <p:attrName>style.visibility</p:attrName>
                                        </p:attrNameLst>
                                      </p:cBhvr>
                                      <p:to>
                                        <p:strVal val="visible"/>
                                      </p:to>
                                    </p:set>
                                    <p:animEffect transition="in" filter="fade">
                                      <p:cBhvr>
                                        <p:cTn id="21" dur="500"/>
                                        <p:tgtEl>
                                          <p:spTgt spid="6041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0419">
                                            <p:txEl>
                                              <p:pRg st="5" end="5"/>
                                            </p:txEl>
                                          </p:spTgt>
                                        </p:tgtEl>
                                        <p:attrNameLst>
                                          <p:attrName>style.visibility</p:attrName>
                                        </p:attrNameLst>
                                      </p:cBhvr>
                                      <p:to>
                                        <p:strVal val="visible"/>
                                      </p:to>
                                    </p:set>
                                    <p:animEffect transition="in" filter="fade">
                                      <p:cBhvr>
                                        <p:cTn id="24" dur="500"/>
                                        <p:tgtEl>
                                          <p:spTgt spid="6041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0419">
                                            <p:txEl>
                                              <p:pRg st="6" end="6"/>
                                            </p:txEl>
                                          </p:spTgt>
                                        </p:tgtEl>
                                        <p:attrNameLst>
                                          <p:attrName>style.visibility</p:attrName>
                                        </p:attrNameLst>
                                      </p:cBhvr>
                                      <p:to>
                                        <p:strVal val="visible"/>
                                      </p:to>
                                    </p:set>
                                    <p:animEffect transition="in" filter="fade">
                                      <p:cBhvr>
                                        <p:cTn id="27" dur="500"/>
                                        <p:tgtEl>
                                          <p:spTgt spid="60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实体</a:t>
            </a:r>
          </a:p>
        </p:txBody>
      </p:sp>
      <p:sp>
        <p:nvSpPr>
          <p:cNvPr id="9219" name="内容占位符 2"/>
          <p:cNvSpPr>
            <a:spLocks noGrp="1"/>
          </p:cNvSpPr>
          <p:nvPr>
            <p:ph idx="1"/>
          </p:nvPr>
        </p:nvSpPr>
        <p:spPr/>
        <p:txBody>
          <a:bodyPr/>
          <a:lstStyle/>
          <a:p>
            <a:r>
              <a:rPr lang="zh-CN" altLang="en-US" b="1" smtClean="0"/>
              <a:t>分布式系统实体：</a:t>
            </a:r>
          </a:p>
          <a:p>
            <a:pPr lvl="1"/>
            <a:r>
              <a:rPr lang="zh-CN" altLang="en-US" b="1" smtClean="0"/>
              <a:t>主机，打印机，磁盘，文件，进程，用户，邮箱，新闻组，网络，页面等。</a:t>
            </a:r>
          </a:p>
          <a:p>
            <a:pPr lvl="1"/>
            <a:r>
              <a:rPr lang="zh-CN" altLang="en-US" b="1" smtClean="0"/>
              <a:t>对实体可以操作：访问点</a:t>
            </a:r>
          </a:p>
          <a:p>
            <a:pPr lvl="1"/>
            <a:r>
              <a:rPr lang="zh-CN" altLang="en-US" b="1" smtClean="0"/>
              <a:t>一个实体可以提供多个访问点 （多个地址）</a:t>
            </a:r>
          </a:p>
          <a:p>
            <a:pPr lvl="1"/>
            <a:r>
              <a:rPr lang="zh-CN" altLang="en-US" b="1" smtClean="0"/>
              <a:t>一个实体经过一定时间后可改变访问点</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t>目录服务组件</a:t>
            </a:r>
          </a:p>
        </p:txBody>
      </p:sp>
      <p:sp>
        <p:nvSpPr>
          <p:cNvPr id="61443" name="内容占位符 2"/>
          <p:cNvSpPr>
            <a:spLocks noGrp="1"/>
          </p:cNvSpPr>
          <p:nvPr>
            <p:ph idx="1"/>
          </p:nvPr>
        </p:nvSpPr>
        <p:spPr/>
        <p:txBody>
          <a:bodyPr/>
          <a:lstStyle/>
          <a:p>
            <a:pPr>
              <a:lnSpc>
                <a:spcPct val="120000"/>
              </a:lnSpc>
              <a:spcBef>
                <a:spcPts val="600"/>
              </a:spcBef>
            </a:pPr>
            <a:r>
              <a:rPr lang="zh-CN" altLang="en-US" sz="2800" b="1" smtClean="0"/>
              <a:t>目录用户代理</a:t>
            </a:r>
            <a:r>
              <a:rPr lang="en-US" altLang="zh-CN" sz="2800" b="1" smtClean="0"/>
              <a:t>DUA(Directory User Agents)</a:t>
            </a:r>
          </a:p>
          <a:p>
            <a:pPr lvl="1">
              <a:lnSpc>
                <a:spcPct val="120000"/>
              </a:lnSpc>
              <a:spcBef>
                <a:spcPts val="600"/>
              </a:spcBef>
            </a:pPr>
            <a:r>
              <a:rPr lang="en-US" altLang="zh-CN" sz="2300" b="1" smtClean="0"/>
              <a:t>DUA</a:t>
            </a:r>
            <a:r>
              <a:rPr lang="zh-CN" altLang="en-US" sz="2300" b="1" smtClean="0"/>
              <a:t>是目录服务的用户接口，它与</a:t>
            </a:r>
            <a:r>
              <a:rPr lang="en-US" altLang="zh-CN" sz="2300" b="1" smtClean="0"/>
              <a:t>DSA</a:t>
            </a:r>
            <a:r>
              <a:rPr lang="zh-CN" altLang="en-US" sz="2300" b="1" smtClean="0"/>
              <a:t>通信，执行目录访问协议</a:t>
            </a:r>
            <a:r>
              <a:rPr lang="en-US" altLang="zh-CN" sz="2300" b="1" smtClean="0"/>
              <a:t>DAP(Directory Access Protocol)</a:t>
            </a:r>
            <a:r>
              <a:rPr lang="zh-CN" altLang="en-US" sz="2300" b="1" smtClean="0"/>
              <a:t>，实现对目录数据库的访问，获得目录信息。</a:t>
            </a:r>
            <a:endParaRPr lang="en-US" altLang="zh-CN" sz="2300" b="1" smtClean="0"/>
          </a:p>
          <a:p>
            <a:pPr>
              <a:lnSpc>
                <a:spcPct val="120000"/>
              </a:lnSpc>
              <a:spcBef>
                <a:spcPts val="600"/>
              </a:spcBef>
            </a:pPr>
            <a:r>
              <a:rPr lang="zh-CN" altLang="en-US" sz="2800" b="1" smtClean="0"/>
              <a:t>目录管理域</a:t>
            </a:r>
            <a:r>
              <a:rPr lang="en-US" altLang="zh-CN" sz="2800" b="1" smtClean="0"/>
              <a:t>DMD(Directory Management Domain)</a:t>
            </a:r>
          </a:p>
          <a:p>
            <a:pPr lvl="1">
              <a:lnSpc>
                <a:spcPct val="120000"/>
              </a:lnSpc>
              <a:spcBef>
                <a:spcPts val="600"/>
              </a:spcBef>
            </a:pPr>
            <a:r>
              <a:rPr lang="zh-CN" altLang="en-US" sz="2300" b="1" smtClean="0"/>
              <a:t>目录访问是由一个或多个组织提供与维护的。被一个组织提供与维护的</a:t>
            </a:r>
            <a:r>
              <a:rPr lang="en-US" altLang="zh-CN" sz="2300" b="1" smtClean="0"/>
              <a:t>DSA</a:t>
            </a:r>
            <a:r>
              <a:rPr lang="zh-CN" altLang="en-US" sz="2300" b="1" smtClean="0"/>
              <a:t>和</a:t>
            </a:r>
            <a:r>
              <a:rPr lang="en-US" altLang="zh-CN" sz="2300" b="1" smtClean="0"/>
              <a:t>DUA</a:t>
            </a:r>
            <a:r>
              <a:rPr lang="zh-CN" altLang="en-US" sz="2300" b="1" smtClean="0"/>
              <a:t>的集合，称为目录管理域</a:t>
            </a:r>
            <a:r>
              <a:rPr lang="en-US" altLang="zh-CN" sz="2300" b="1" smtClean="0"/>
              <a:t>DMD</a:t>
            </a:r>
            <a:r>
              <a:rPr lang="zh-CN" altLang="en-US" sz="2300" b="1" smtClean="0"/>
              <a:t>。</a:t>
            </a:r>
            <a:endParaRPr lang="en-US" altLang="zh-CN" sz="2300" b="1" smtClean="0"/>
          </a:p>
          <a:p>
            <a:endParaRPr lang="zh-CN" altLang="en-US" sz="36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500"/>
                                        <p:tgtEl>
                                          <p:spTgt spid="6144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443">
                                            <p:txEl>
                                              <p:pRg st="1" end="1"/>
                                            </p:txEl>
                                          </p:spTgt>
                                        </p:tgtEl>
                                        <p:attrNameLst>
                                          <p:attrName>style.visibility</p:attrName>
                                        </p:attrNameLst>
                                      </p:cBhvr>
                                      <p:to>
                                        <p:strVal val="visible"/>
                                      </p:to>
                                    </p:set>
                                    <p:animEffect transition="in" filter="fade">
                                      <p:cBhvr>
                                        <p:cTn id="10" dur="500"/>
                                        <p:tgtEl>
                                          <p:spTgt spid="614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Effect transition="in" filter="fade">
                                      <p:cBhvr>
                                        <p:cTn id="15" dur="500"/>
                                        <p:tgtEl>
                                          <p:spTgt spid="6144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443">
                                            <p:txEl>
                                              <p:pRg st="3" end="3"/>
                                            </p:txEl>
                                          </p:spTgt>
                                        </p:tgtEl>
                                        <p:attrNameLst>
                                          <p:attrName>style.visibility</p:attrName>
                                        </p:attrNameLst>
                                      </p:cBhvr>
                                      <p:to>
                                        <p:strVal val="visible"/>
                                      </p:to>
                                    </p:set>
                                    <p:animEffect transition="in" filter="fade">
                                      <p:cBhvr>
                                        <p:cTn id="18" dur="500"/>
                                        <p:tgtEl>
                                          <p:spTgt spid="61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目录服务组件</a:t>
            </a:r>
          </a:p>
        </p:txBody>
      </p:sp>
      <p:pic>
        <p:nvPicPr>
          <p:cNvPr id="64515"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787400" y="1773238"/>
            <a:ext cx="7569200" cy="3792537"/>
          </a:xfrm>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目录服务操作</a:t>
            </a:r>
          </a:p>
        </p:txBody>
      </p:sp>
      <p:sp>
        <p:nvSpPr>
          <p:cNvPr id="3" name="内容占位符 2"/>
          <p:cNvSpPr>
            <a:spLocks noGrp="1"/>
          </p:cNvSpPr>
          <p:nvPr>
            <p:ph idx="1"/>
          </p:nvPr>
        </p:nvSpPr>
        <p:spPr/>
        <p:txBody>
          <a:bodyPr/>
          <a:lstStyle/>
          <a:p>
            <a:pPr>
              <a:lnSpc>
                <a:spcPct val="120000"/>
              </a:lnSpc>
              <a:spcBef>
                <a:spcPts val="600"/>
              </a:spcBef>
              <a:defRPr/>
            </a:pPr>
            <a:r>
              <a:rPr lang="zh-CN" altLang="en-US" sz="2800" b="1" dirty="0"/>
              <a:t>目录查询（响应）</a:t>
            </a:r>
            <a:endParaRPr lang="en-US" altLang="zh-CN" sz="2800" b="1" dirty="0"/>
          </a:p>
          <a:p>
            <a:pPr lvl="1">
              <a:lnSpc>
                <a:spcPct val="120000"/>
              </a:lnSpc>
              <a:spcBef>
                <a:spcPts val="600"/>
              </a:spcBef>
              <a:defRPr/>
            </a:pPr>
            <a:r>
              <a:rPr lang="zh-CN" altLang="en-US" sz="2400" b="1" dirty="0"/>
              <a:t>为客户提供目录查询服务，向客户提供目录信息</a:t>
            </a:r>
            <a:endParaRPr lang="en-US" altLang="zh-CN" sz="2400" b="1" dirty="0"/>
          </a:p>
          <a:p>
            <a:pPr>
              <a:lnSpc>
                <a:spcPct val="120000"/>
              </a:lnSpc>
              <a:spcBef>
                <a:spcPts val="600"/>
              </a:spcBef>
              <a:defRPr/>
            </a:pPr>
            <a:r>
              <a:rPr lang="zh-CN" altLang="en-US" sz="2800" b="1" dirty="0"/>
              <a:t>镜像操作绑定</a:t>
            </a:r>
            <a:endParaRPr lang="en-US" altLang="zh-CN" sz="2800" b="1" dirty="0"/>
          </a:p>
          <a:p>
            <a:pPr lvl="1">
              <a:lnSpc>
                <a:spcPct val="120000"/>
              </a:lnSpc>
              <a:spcBef>
                <a:spcPts val="600"/>
              </a:spcBef>
              <a:defRPr/>
            </a:pPr>
            <a:r>
              <a:rPr lang="zh-CN" altLang="en-US" sz="2400" b="1" dirty="0"/>
              <a:t>设置多副本，提高目录服务的性能与可用性</a:t>
            </a:r>
            <a:endParaRPr lang="en-US" altLang="zh-CN" sz="2400" b="1" dirty="0"/>
          </a:p>
          <a:p>
            <a:pPr>
              <a:lnSpc>
                <a:spcPct val="120000"/>
              </a:lnSpc>
              <a:spcBef>
                <a:spcPts val="600"/>
              </a:spcBef>
              <a:defRPr/>
            </a:pPr>
            <a:r>
              <a:rPr lang="zh-CN" altLang="en-US" sz="2800" b="1" dirty="0"/>
              <a:t>层次操作绑定</a:t>
            </a:r>
            <a:endParaRPr lang="en-US" altLang="zh-CN" sz="2800" b="1" dirty="0"/>
          </a:p>
          <a:p>
            <a:pPr lvl="1">
              <a:lnSpc>
                <a:spcPct val="120000"/>
              </a:lnSpc>
              <a:spcBef>
                <a:spcPts val="600"/>
              </a:spcBef>
              <a:defRPr/>
            </a:pPr>
            <a:r>
              <a:rPr lang="zh-CN" altLang="en-US" sz="2400" b="1" dirty="0"/>
              <a:t>在</a:t>
            </a:r>
            <a:r>
              <a:rPr lang="en-US" altLang="zh-CN" sz="2400" b="1" dirty="0"/>
              <a:t>DSA</a:t>
            </a:r>
            <a:r>
              <a:rPr lang="zh-CN" altLang="en-US" sz="2400" b="1" dirty="0"/>
              <a:t>之间建立层次关系</a:t>
            </a:r>
            <a:endParaRPr lang="en-US" altLang="zh-CN" sz="2400" b="1" dirty="0"/>
          </a:p>
          <a:p>
            <a:pPr marL="0" indent="0">
              <a:buFont typeface="Wingdings" panose="05000000000000000000" pitchFamily="2" charset="2"/>
              <a:buNone/>
              <a:defRPr/>
            </a:pP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查询链与转交</a:t>
            </a:r>
          </a:p>
        </p:txBody>
      </p:sp>
      <p:sp>
        <p:nvSpPr>
          <p:cNvPr id="64515" name="内容占位符 2"/>
          <p:cNvSpPr>
            <a:spLocks noGrp="1"/>
          </p:cNvSpPr>
          <p:nvPr>
            <p:ph idx="1"/>
          </p:nvPr>
        </p:nvSpPr>
        <p:spPr/>
        <p:txBody>
          <a:bodyPr/>
          <a:lstStyle/>
          <a:p>
            <a:r>
              <a:rPr lang="zh-CN" altLang="en-US" b="1" smtClean="0"/>
              <a:t>目录服务对用户请求的响应</a:t>
            </a:r>
            <a:endParaRPr lang="en-US" altLang="zh-CN" b="1" smtClean="0"/>
          </a:p>
          <a:p>
            <a:pPr lvl="1"/>
            <a:r>
              <a:rPr lang="zh-CN" altLang="en-US" b="1" smtClean="0"/>
              <a:t>成功，返回所需信息</a:t>
            </a:r>
            <a:endParaRPr lang="en-US" altLang="zh-CN" b="1" smtClean="0"/>
          </a:p>
          <a:p>
            <a:pPr lvl="1"/>
            <a:r>
              <a:rPr lang="zh-CN" altLang="en-US" b="1" smtClean="0"/>
              <a:t>失败，返回失败信息</a:t>
            </a:r>
            <a:endParaRPr lang="en-US" altLang="zh-CN" b="1" smtClean="0"/>
          </a:p>
          <a:p>
            <a:pPr lvl="1"/>
            <a:r>
              <a:rPr lang="zh-CN" altLang="en-US" b="1" smtClean="0"/>
              <a:t>转交，返回一个更适合的</a:t>
            </a:r>
            <a:r>
              <a:rPr lang="en-US" altLang="zh-CN" b="1" smtClean="0"/>
              <a:t>DSA</a:t>
            </a:r>
            <a:endParaRPr lang="zh-CN" altLang="en-US" b="1" smtClean="0"/>
          </a:p>
        </p:txBody>
      </p:sp>
      <p:pic>
        <p:nvPicPr>
          <p:cNvPr id="64516"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7786687" cy="307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500"/>
                                        <p:tgtEl>
                                          <p:spTgt spid="645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4515">
                                            <p:txEl>
                                              <p:pRg st="1" end="1"/>
                                            </p:txEl>
                                          </p:spTgt>
                                        </p:tgtEl>
                                        <p:attrNameLst>
                                          <p:attrName>style.visibility</p:attrName>
                                        </p:attrNameLst>
                                      </p:cBhvr>
                                      <p:to>
                                        <p:strVal val="visible"/>
                                      </p:to>
                                    </p:set>
                                    <p:animEffect transition="in" filter="fade">
                                      <p:cBhvr>
                                        <p:cTn id="10" dur="500"/>
                                        <p:tgtEl>
                                          <p:spTgt spid="645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Effect transition="in" filter="fade">
                                      <p:cBhvr>
                                        <p:cTn id="13" dur="500"/>
                                        <p:tgtEl>
                                          <p:spTgt spid="645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4515">
                                            <p:txEl>
                                              <p:pRg st="3" end="3"/>
                                            </p:txEl>
                                          </p:spTgt>
                                        </p:tgtEl>
                                        <p:attrNameLst>
                                          <p:attrName>style.visibility</p:attrName>
                                        </p:attrNameLst>
                                      </p:cBhvr>
                                      <p:to>
                                        <p:strVal val="visible"/>
                                      </p:to>
                                    </p:set>
                                    <p:animEffect transition="in" filter="fade">
                                      <p:cBhvr>
                                        <p:cTn id="16" dur="500"/>
                                        <p:tgtEl>
                                          <p:spTgt spid="6451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64516"/>
                                        </p:tgtEl>
                                        <p:attrNameLst>
                                          <p:attrName>style.visibility</p:attrName>
                                        </p:attrNameLst>
                                      </p:cBhvr>
                                      <p:to>
                                        <p:strVal val="visible"/>
                                      </p:to>
                                    </p:set>
                                    <p:animEffect transition="in" filter="fade">
                                      <p:cBhvr>
                                        <p:cTn id="21"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镜像操作绑定</a:t>
            </a:r>
          </a:p>
        </p:txBody>
      </p:sp>
      <p:sp>
        <p:nvSpPr>
          <p:cNvPr id="65539" name="内容占位符 2"/>
          <p:cNvSpPr>
            <a:spLocks noGrp="1"/>
          </p:cNvSpPr>
          <p:nvPr>
            <p:ph idx="1"/>
          </p:nvPr>
        </p:nvSpPr>
        <p:spPr/>
        <p:txBody>
          <a:bodyPr/>
          <a:lstStyle/>
          <a:p>
            <a:r>
              <a:rPr lang="zh-CN" altLang="en-US" sz="2600" b="1" smtClean="0"/>
              <a:t>镜像操作绑定（</a:t>
            </a:r>
            <a:r>
              <a:rPr lang="en-US" altLang="zh-CN" sz="2600" b="1" smtClean="0"/>
              <a:t>Shadow Operational Binding</a:t>
            </a:r>
            <a:r>
              <a:rPr lang="zh-CN" altLang="en-US" sz="2600" b="1" smtClean="0"/>
              <a:t>，</a:t>
            </a:r>
            <a:r>
              <a:rPr lang="en-US" altLang="zh-CN" sz="2600" b="1" smtClean="0"/>
              <a:t>SOB</a:t>
            </a:r>
            <a:r>
              <a:rPr lang="zh-CN" altLang="en-US" sz="2600" b="1" smtClean="0"/>
              <a:t>）管理两个正在复制全部或部分命名上下文的</a:t>
            </a:r>
            <a:r>
              <a:rPr lang="en-US" altLang="zh-CN" sz="2600" b="1" smtClean="0"/>
              <a:t>DSA</a:t>
            </a:r>
            <a:r>
              <a:rPr lang="zh-CN" altLang="en-US" sz="2600" b="1" smtClean="0"/>
              <a:t>之间的关联。</a:t>
            </a:r>
            <a:endParaRPr lang="en-US" altLang="zh-CN" sz="2600" b="1" smtClean="0"/>
          </a:p>
          <a:p>
            <a:r>
              <a:rPr lang="zh-CN" altLang="en-US" sz="2600" b="1" smtClean="0"/>
              <a:t>镜像操作是</a:t>
            </a:r>
            <a:r>
              <a:rPr lang="en-US" altLang="zh-CN" sz="2600" b="1" smtClean="0"/>
              <a:t>X.500</a:t>
            </a:r>
            <a:r>
              <a:rPr lang="zh-CN" altLang="en-US" sz="2600" b="1" smtClean="0"/>
              <a:t>目录服务实现多副本的手段。</a:t>
            </a:r>
          </a:p>
        </p:txBody>
      </p:sp>
      <p:pic>
        <p:nvPicPr>
          <p:cNvPr id="6554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513" y="2925763"/>
            <a:ext cx="7546975"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文本框 1"/>
          <p:cNvSpPr txBox="1">
            <a:spLocks noChangeArrowheads="1"/>
          </p:cNvSpPr>
          <p:nvPr/>
        </p:nvSpPr>
        <p:spPr bwMode="auto">
          <a:xfrm>
            <a:off x="125413" y="5516563"/>
            <a:ext cx="8893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1800"/>
              <a:t>DOP</a:t>
            </a:r>
            <a:r>
              <a:rPr lang="zh-CN" altLang="en-US" sz="1800"/>
              <a:t>：目录操作绑定管理协议，</a:t>
            </a:r>
            <a:r>
              <a:rPr lang="en-US" altLang="zh-CN" sz="1800"/>
              <a:t>Dictionary Operational Binding Management Protocol</a:t>
            </a:r>
          </a:p>
          <a:p>
            <a:pPr>
              <a:spcBef>
                <a:spcPct val="0"/>
              </a:spcBef>
              <a:buClrTx/>
              <a:buFontTx/>
              <a:buNone/>
            </a:pPr>
            <a:r>
              <a:rPr lang="en-US" altLang="zh-CN" sz="1800"/>
              <a:t>DISP</a:t>
            </a:r>
            <a:r>
              <a:rPr lang="zh-CN" altLang="en-US" sz="1800"/>
              <a:t>：目录信息镜像协议，</a:t>
            </a:r>
            <a:r>
              <a:rPr lang="en-US" altLang="zh-CN" sz="1800"/>
              <a:t>Dictionary Information Shadow Protocol</a:t>
            </a:r>
          </a:p>
          <a:p>
            <a:pPr>
              <a:spcBef>
                <a:spcPct val="0"/>
              </a:spcBef>
              <a:buClrTx/>
              <a:buFontTx/>
              <a:buNone/>
            </a:pPr>
            <a:endParaRPr lang="zh-CN" altLang="en-US" sz="18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fade">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5540"/>
                                        </p:tgtEl>
                                        <p:attrNameLst>
                                          <p:attrName>style.visibility</p:attrName>
                                        </p:attrNameLst>
                                      </p:cBhvr>
                                      <p:to>
                                        <p:strVal val="visible"/>
                                      </p:to>
                                    </p:set>
                                    <p:animEffect transition="in" filter="fade">
                                      <p:cBhvr>
                                        <p:cTn id="1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层次操作绑定</a:t>
            </a:r>
          </a:p>
        </p:txBody>
      </p:sp>
      <p:sp>
        <p:nvSpPr>
          <p:cNvPr id="67587" name="内容占位符 2"/>
          <p:cNvSpPr>
            <a:spLocks noGrp="1"/>
          </p:cNvSpPr>
          <p:nvPr>
            <p:ph idx="1"/>
          </p:nvPr>
        </p:nvSpPr>
        <p:spPr/>
        <p:txBody>
          <a:bodyPr/>
          <a:lstStyle/>
          <a:p>
            <a:r>
              <a:rPr lang="zh-CN" altLang="en-US" sz="2600" b="1" smtClean="0"/>
              <a:t>目录信息树在</a:t>
            </a:r>
            <a:r>
              <a:rPr lang="en-US" altLang="zh-CN" sz="2600" b="1" smtClean="0"/>
              <a:t>DSA</a:t>
            </a:r>
            <a:r>
              <a:rPr lang="zh-CN" altLang="en-US" sz="2600" b="1" smtClean="0"/>
              <a:t>之间被划分为不重叠的子树。</a:t>
            </a:r>
            <a:endParaRPr lang="en-US" altLang="zh-CN" sz="2600" b="1" smtClean="0"/>
          </a:p>
          <a:p>
            <a:r>
              <a:rPr lang="zh-CN" altLang="en-US" sz="2600" b="1" smtClean="0"/>
              <a:t>层次绑定操作（</a:t>
            </a:r>
            <a:r>
              <a:rPr lang="en-US" altLang="zh-CN" sz="2600" b="1" smtClean="0"/>
              <a:t>Hierarchical Operational Binding</a:t>
            </a:r>
            <a:r>
              <a:rPr lang="zh-CN" altLang="en-US" sz="2600" b="1" smtClean="0"/>
              <a:t>，</a:t>
            </a:r>
            <a:r>
              <a:rPr lang="en-US" altLang="zh-CN" sz="2600" b="1" smtClean="0"/>
              <a:t>HOB</a:t>
            </a:r>
            <a:r>
              <a:rPr lang="zh-CN" altLang="en-US" sz="2600" b="1" smtClean="0"/>
              <a:t>）将这些子树的</a:t>
            </a:r>
            <a:r>
              <a:rPr lang="en-US" altLang="zh-CN" sz="2600" b="1" smtClean="0"/>
              <a:t>DSA</a:t>
            </a:r>
            <a:r>
              <a:rPr lang="zh-CN" altLang="en-US" sz="2600" b="1" smtClean="0"/>
              <a:t>按目录信息树的层次关系绑定在一起。</a:t>
            </a:r>
            <a:endParaRPr lang="en-US" altLang="zh-CN" sz="2600" b="1" smtClean="0"/>
          </a:p>
          <a:p>
            <a:endParaRPr lang="zh-CN" altLang="en-US" sz="2600" b="1" smtClean="0"/>
          </a:p>
        </p:txBody>
      </p:sp>
      <p:pic>
        <p:nvPicPr>
          <p:cNvPr id="67588"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8038" y="2932113"/>
            <a:ext cx="7527925"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fade">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fade">
                                      <p:cBhvr>
                                        <p:cTn id="12" dur="500"/>
                                        <p:tgtEl>
                                          <p:spTgt spid="67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7588"/>
                                        </p:tgtEl>
                                        <p:attrNameLst>
                                          <p:attrName>style.visibility</p:attrName>
                                        </p:attrNameLst>
                                      </p:cBhvr>
                                      <p:to>
                                        <p:strVal val="visible"/>
                                      </p:to>
                                    </p:set>
                                    <p:animEffect transition="in" filter="fade">
                                      <p:cBhvr>
                                        <p:cTn id="1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目录服务协议</a:t>
            </a:r>
          </a:p>
        </p:txBody>
      </p:sp>
      <p:sp>
        <p:nvSpPr>
          <p:cNvPr id="69635" name="内容占位符 2"/>
          <p:cNvSpPr>
            <a:spLocks noGrp="1"/>
          </p:cNvSpPr>
          <p:nvPr>
            <p:ph idx="1"/>
          </p:nvPr>
        </p:nvSpPr>
        <p:spPr/>
        <p:txBody>
          <a:bodyPr/>
          <a:lstStyle/>
          <a:p>
            <a:pPr>
              <a:lnSpc>
                <a:spcPct val="120000"/>
              </a:lnSpc>
              <a:spcBef>
                <a:spcPts val="600"/>
              </a:spcBef>
            </a:pPr>
            <a:r>
              <a:rPr lang="en-US" altLang="zh-CN" b="1" smtClean="0"/>
              <a:t>X.500</a:t>
            </a:r>
            <a:r>
              <a:rPr lang="zh-CN" altLang="en-US" b="1" smtClean="0"/>
              <a:t>目录服务有</a:t>
            </a:r>
            <a:r>
              <a:rPr lang="en-US" altLang="zh-CN" b="1" smtClean="0"/>
              <a:t>4</a:t>
            </a:r>
            <a:r>
              <a:rPr lang="zh-CN" altLang="en-US" b="1" smtClean="0"/>
              <a:t>个协议：</a:t>
            </a:r>
          </a:p>
          <a:p>
            <a:pPr marL="914400" lvl="1" indent="-514350">
              <a:lnSpc>
                <a:spcPct val="120000"/>
              </a:lnSpc>
              <a:spcBef>
                <a:spcPts val="600"/>
              </a:spcBef>
              <a:buFont typeface="宋体" panose="02010600030101010101" pitchFamily="2" charset="-122"/>
              <a:buAutoNum type="circleNumDbPlain"/>
            </a:pPr>
            <a:r>
              <a:rPr lang="zh-CN" altLang="en-US" b="1" smtClean="0"/>
              <a:t>目录访问协议</a:t>
            </a:r>
            <a:r>
              <a:rPr lang="en-US" altLang="zh-CN" b="1" smtClean="0"/>
              <a:t>DAP</a:t>
            </a:r>
            <a:r>
              <a:rPr lang="zh-CN" altLang="en-US" b="1" smtClean="0"/>
              <a:t>，</a:t>
            </a:r>
            <a:r>
              <a:rPr lang="en-US" altLang="zh-CN" b="1" smtClean="0"/>
              <a:t>DUA</a:t>
            </a:r>
            <a:r>
              <a:rPr lang="zh-CN" altLang="en-US" b="1" smtClean="0"/>
              <a:t>用来与</a:t>
            </a:r>
            <a:r>
              <a:rPr lang="en-US" altLang="zh-CN" b="1" smtClean="0"/>
              <a:t>DSA</a:t>
            </a:r>
            <a:r>
              <a:rPr lang="zh-CN" altLang="en-US" b="1" smtClean="0"/>
              <a:t>通信。</a:t>
            </a:r>
          </a:p>
          <a:p>
            <a:pPr marL="914400" lvl="1" indent="-514350">
              <a:lnSpc>
                <a:spcPct val="120000"/>
              </a:lnSpc>
              <a:spcBef>
                <a:spcPts val="600"/>
              </a:spcBef>
              <a:buFont typeface="宋体" panose="02010600030101010101" pitchFamily="2" charset="-122"/>
              <a:buAutoNum type="circleNumDbPlain"/>
            </a:pPr>
            <a:r>
              <a:rPr lang="zh-CN" altLang="en-US" b="1" smtClean="0"/>
              <a:t>目录系统协议</a:t>
            </a:r>
            <a:r>
              <a:rPr lang="en-US" altLang="zh-CN" b="1" smtClean="0"/>
              <a:t>DSP</a:t>
            </a:r>
            <a:r>
              <a:rPr lang="zh-CN" altLang="en-US" b="1" smtClean="0"/>
              <a:t>，是两个</a:t>
            </a:r>
            <a:r>
              <a:rPr lang="en-US" altLang="zh-CN" b="1" smtClean="0"/>
              <a:t>DSA</a:t>
            </a:r>
            <a:r>
              <a:rPr lang="zh-CN" altLang="en-US" b="1" smtClean="0"/>
              <a:t>之间的操作协议，在</a:t>
            </a:r>
            <a:r>
              <a:rPr lang="en-US" altLang="zh-CN" b="1" smtClean="0"/>
              <a:t>DSA</a:t>
            </a:r>
            <a:r>
              <a:rPr lang="zh-CN" altLang="en-US" b="1" smtClean="0"/>
              <a:t>之间传递查询请求和响应。</a:t>
            </a:r>
          </a:p>
          <a:p>
            <a:pPr marL="914400" lvl="1" indent="-514350">
              <a:lnSpc>
                <a:spcPct val="120000"/>
              </a:lnSpc>
              <a:spcBef>
                <a:spcPts val="600"/>
              </a:spcBef>
              <a:buFont typeface="宋体" panose="02010600030101010101" pitchFamily="2" charset="-122"/>
              <a:buAutoNum type="circleNumDbPlain"/>
            </a:pPr>
            <a:r>
              <a:rPr lang="zh-CN" altLang="en-US" b="1" smtClean="0"/>
              <a:t>目录信息镜像协议</a:t>
            </a:r>
            <a:r>
              <a:rPr lang="en-US" altLang="zh-CN" b="1" smtClean="0"/>
              <a:t>DISP</a:t>
            </a:r>
            <a:r>
              <a:rPr lang="zh-CN" altLang="en-US" b="1" smtClean="0"/>
              <a:t>，是</a:t>
            </a:r>
            <a:r>
              <a:rPr lang="en-US" altLang="zh-CN" b="1" smtClean="0"/>
              <a:t>DSA</a:t>
            </a:r>
            <a:r>
              <a:rPr lang="zh-CN" altLang="en-US" b="1" smtClean="0"/>
              <a:t>用来将信息从镜像提供者传送给镜像使用者。</a:t>
            </a:r>
          </a:p>
          <a:p>
            <a:pPr marL="914400" lvl="1" indent="-514350">
              <a:lnSpc>
                <a:spcPct val="120000"/>
              </a:lnSpc>
              <a:spcBef>
                <a:spcPts val="600"/>
              </a:spcBef>
              <a:buFont typeface="宋体" panose="02010600030101010101" pitchFamily="2" charset="-122"/>
              <a:buAutoNum type="circleNumDbPlain"/>
            </a:pPr>
            <a:r>
              <a:rPr lang="zh-CN" altLang="en-US" b="1" smtClean="0"/>
              <a:t>目录操作绑定管理协议</a:t>
            </a:r>
            <a:r>
              <a:rPr lang="en-US" altLang="zh-CN" b="1" smtClean="0"/>
              <a:t>DOP</a:t>
            </a:r>
            <a:r>
              <a:rPr lang="zh-CN" altLang="en-US" b="1" smtClean="0"/>
              <a:t>，</a:t>
            </a:r>
            <a:r>
              <a:rPr lang="en-US" altLang="zh-CN" b="1" smtClean="0"/>
              <a:t>DSA</a:t>
            </a:r>
            <a:r>
              <a:rPr lang="zh-CN" altLang="en-US" b="1" smtClean="0"/>
              <a:t>用来层次操作绑定管理和镜像管理。</a:t>
            </a:r>
          </a:p>
          <a:p>
            <a:pPr>
              <a:lnSpc>
                <a:spcPct val="120000"/>
              </a:lnSpc>
              <a:spcBef>
                <a:spcPts val="600"/>
              </a:spcBef>
            </a:pPr>
            <a:endParaRPr lang="zh-CN" altLang="en-US" b="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fade">
                                      <p:cBhvr>
                                        <p:cTn id="7" dur="500"/>
                                        <p:tgtEl>
                                          <p:spTgt spid="696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9635">
                                            <p:txEl>
                                              <p:pRg st="2" end="2"/>
                                            </p:txEl>
                                          </p:spTgt>
                                        </p:tgtEl>
                                        <p:attrNameLst>
                                          <p:attrName>style.visibility</p:attrName>
                                        </p:attrNameLst>
                                      </p:cBhvr>
                                      <p:to>
                                        <p:strVal val="visible"/>
                                      </p:to>
                                    </p:set>
                                    <p:animEffect transition="in" filter="fade">
                                      <p:cBhvr>
                                        <p:cTn id="12" dur="500"/>
                                        <p:tgtEl>
                                          <p:spTgt spid="696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9635">
                                            <p:txEl>
                                              <p:pRg st="3" end="3"/>
                                            </p:txEl>
                                          </p:spTgt>
                                        </p:tgtEl>
                                        <p:attrNameLst>
                                          <p:attrName>style.visibility</p:attrName>
                                        </p:attrNameLst>
                                      </p:cBhvr>
                                      <p:to>
                                        <p:strVal val="visible"/>
                                      </p:to>
                                    </p:set>
                                    <p:animEffect transition="in" filter="fade">
                                      <p:cBhvr>
                                        <p:cTn id="17" dur="500"/>
                                        <p:tgtEl>
                                          <p:spTgt spid="696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9635">
                                            <p:txEl>
                                              <p:pRg st="4" end="4"/>
                                            </p:txEl>
                                          </p:spTgt>
                                        </p:tgtEl>
                                        <p:attrNameLst>
                                          <p:attrName>style.visibility</p:attrName>
                                        </p:attrNameLst>
                                      </p:cBhvr>
                                      <p:to>
                                        <p:strVal val="visible"/>
                                      </p:to>
                                    </p:set>
                                    <p:animEffect transition="in" filter="fade">
                                      <p:cBhvr>
                                        <p:cTn id="22" dur="500"/>
                                        <p:tgtEl>
                                          <p:spTgt spid="69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目录访问协议</a:t>
            </a:r>
          </a:p>
        </p:txBody>
      </p:sp>
      <p:sp>
        <p:nvSpPr>
          <p:cNvPr id="3" name="内容占位符 2"/>
          <p:cNvSpPr>
            <a:spLocks noGrp="1"/>
          </p:cNvSpPr>
          <p:nvPr>
            <p:ph idx="1"/>
          </p:nvPr>
        </p:nvSpPr>
        <p:spPr/>
        <p:txBody>
          <a:bodyPr>
            <a:normAutofit fontScale="77500" lnSpcReduction="20000"/>
          </a:bodyPr>
          <a:lstStyle/>
          <a:p>
            <a:pPr>
              <a:lnSpc>
                <a:spcPct val="120000"/>
              </a:lnSpc>
              <a:defRPr/>
            </a:pPr>
            <a:r>
              <a:rPr lang="zh-CN" altLang="en-US" b="1" smtClean="0"/>
              <a:t>绑定（</a:t>
            </a:r>
            <a:r>
              <a:rPr lang="en-US" altLang="zh-CN" b="1" smtClean="0"/>
              <a:t>Bind</a:t>
            </a:r>
            <a:r>
              <a:rPr lang="zh-CN" altLang="en-US" b="1" smtClean="0"/>
              <a:t>）</a:t>
            </a:r>
            <a:endParaRPr lang="en-US" altLang="zh-CN" b="1" smtClean="0"/>
          </a:p>
          <a:p>
            <a:pPr>
              <a:lnSpc>
                <a:spcPct val="120000"/>
              </a:lnSpc>
              <a:defRPr/>
            </a:pPr>
            <a:r>
              <a:rPr lang="zh-CN" altLang="en-US" b="1" smtClean="0"/>
              <a:t>去绑定（</a:t>
            </a:r>
            <a:r>
              <a:rPr lang="en-US" altLang="zh-CN" b="1" smtClean="0"/>
              <a:t>Unbind</a:t>
            </a:r>
            <a:r>
              <a:rPr lang="zh-CN" altLang="en-US" b="1" smtClean="0"/>
              <a:t>）</a:t>
            </a:r>
            <a:endParaRPr lang="en-US" altLang="zh-CN" b="1" smtClean="0"/>
          </a:p>
          <a:p>
            <a:pPr>
              <a:lnSpc>
                <a:spcPct val="120000"/>
              </a:lnSpc>
              <a:defRPr/>
            </a:pPr>
            <a:r>
              <a:rPr lang="zh-CN" altLang="en-US" b="1" smtClean="0"/>
              <a:t>读（</a:t>
            </a:r>
            <a:r>
              <a:rPr lang="en-US" altLang="zh-CN" b="1" smtClean="0"/>
              <a:t>Read</a:t>
            </a:r>
            <a:r>
              <a:rPr lang="zh-CN" altLang="en-US" b="1" smtClean="0"/>
              <a:t>）</a:t>
            </a:r>
            <a:endParaRPr lang="en-US" altLang="zh-CN" b="1" smtClean="0"/>
          </a:p>
          <a:p>
            <a:pPr>
              <a:lnSpc>
                <a:spcPct val="120000"/>
              </a:lnSpc>
              <a:defRPr/>
            </a:pPr>
            <a:r>
              <a:rPr lang="zh-CN" altLang="en-US" b="1" smtClean="0"/>
              <a:t>比较（</a:t>
            </a:r>
            <a:r>
              <a:rPr lang="en-US" altLang="zh-CN" b="1" smtClean="0"/>
              <a:t>Compare</a:t>
            </a:r>
            <a:r>
              <a:rPr lang="zh-CN" altLang="en-US" b="1" smtClean="0"/>
              <a:t>）</a:t>
            </a:r>
            <a:endParaRPr lang="en-US" altLang="zh-CN" b="1" smtClean="0"/>
          </a:p>
          <a:p>
            <a:pPr>
              <a:lnSpc>
                <a:spcPct val="120000"/>
              </a:lnSpc>
              <a:defRPr/>
            </a:pPr>
            <a:r>
              <a:rPr lang="zh-CN" altLang="en-US" b="1" smtClean="0"/>
              <a:t>列表（</a:t>
            </a:r>
            <a:r>
              <a:rPr lang="en-US" altLang="zh-CN" b="1" smtClean="0"/>
              <a:t>List</a:t>
            </a:r>
            <a:r>
              <a:rPr lang="zh-CN" altLang="en-US" b="1" smtClean="0"/>
              <a:t>）</a:t>
            </a:r>
            <a:endParaRPr lang="en-US" altLang="zh-CN" b="1" smtClean="0"/>
          </a:p>
          <a:p>
            <a:pPr>
              <a:lnSpc>
                <a:spcPct val="120000"/>
              </a:lnSpc>
              <a:defRPr/>
            </a:pPr>
            <a:r>
              <a:rPr lang="zh-CN" altLang="en-US" b="1" smtClean="0"/>
              <a:t>搜索（</a:t>
            </a:r>
            <a:r>
              <a:rPr lang="en-US" altLang="zh-CN" b="1" smtClean="0"/>
              <a:t>Search</a:t>
            </a:r>
            <a:r>
              <a:rPr lang="zh-CN" altLang="en-US" b="1" smtClean="0"/>
              <a:t>）</a:t>
            </a:r>
            <a:endParaRPr lang="en-US" altLang="zh-CN" b="1" smtClean="0"/>
          </a:p>
          <a:p>
            <a:pPr>
              <a:lnSpc>
                <a:spcPct val="120000"/>
              </a:lnSpc>
              <a:defRPr/>
            </a:pPr>
            <a:r>
              <a:rPr lang="zh-CN" altLang="en-US" b="1" smtClean="0"/>
              <a:t>撤销（</a:t>
            </a:r>
            <a:r>
              <a:rPr lang="en-US" altLang="zh-CN" b="1" smtClean="0"/>
              <a:t>Abandon</a:t>
            </a:r>
            <a:r>
              <a:rPr lang="zh-CN" altLang="en-US" b="1" smtClean="0"/>
              <a:t>）</a:t>
            </a:r>
            <a:endParaRPr lang="en-US" altLang="zh-CN" b="1" smtClean="0"/>
          </a:p>
          <a:p>
            <a:pPr>
              <a:lnSpc>
                <a:spcPct val="120000"/>
              </a:lnSpc>
              <a:defRPr/>
            </a:pPr>
            <a:r>
              <a:rPr lang="zh-CN" altLang="en-US" b="1" smtClean="0"/>
              <a:t>增加目录项（</a:t>
            </a:r>
            <a:r>
              <a:rPr lang="en-US" altLang="zh-CN" b="1" smtClean="0"/>
              <a:t>Add Entity</a:t>
            </a:r>
            <a:r>
              <a:rPr lang="zh-CN" altLang="en-US" b="1" smtClean="0"/>
              <a:t>）</a:t>
            </a:r>
            <a:endParaRPr lang="en-US" altLang="zh-CN" b="1" smtClean="0"/>
          </a:p>
          <a:p>
            <a:pPr>
              <a:lnSpc>
                <a:spcPct val="120000"/>
              </a:lnSpc>
              <a:defRPr/>
            </a:pPr>
            <a:r>
              <a:rPr lang="zh-CN" altLang="en-US" b="1" smtClean="0"/>
              <a:t>取消目录项（</a:t>
            </a:r>
            <a:r>
              <a:rPr lang="en-US" altLang="zh-CN" b="1" smtClean="0"/>
              <a:t>Remove Entity</a:t>
            </a:r>
            <a:r>
              <a:rPr lang="zh-CN" altLang="en-US" b="1" smtClean="0"/>
              <a:t>）</a:t>
            </a:r>
            <a:endParaRPr lang="en-US" altLang="zh-CN" b="1" smtClean="0"/>
          </a:p>
          <a:p>
            <a:pPr>
              <a:lnSpc>
                <a:spcPct val="120000"/>
              </a:lnSpc>
              <a:defRPr/>
            </a:pPr>
            <a:r>
              <a:rPr lang="zh-CN" altLang="en-US" b="1" smtClean="0"/>
              <a:t>修改目录项（</a:t>
            </a:r>
            <a:r>
              <a:rPr lang="en-US" altLang="zh-CN" b="1" smtClean="0"/>
              <a:t>Modify Entity</a:t>
            </a:r>
            <a:r>
              <a:rPr lang="zh-CN" altLang="en-US" b="1" smtClean="0"/>
              <a:t>）</a:t>
            </a:r>
            <a:endParaRPr lang="en-US" altLang="zh-CN" b="1" smtClean="0"/>
          </a:p>
          <a:p>
            <a:pPr>
              <a:lnSpc>
                <a:spcPct val="120000"/>
              </a:lnSpc>
              <a:defRPr/>
            </a:pPr>
            <a:r>
              <a:rPr lang="zh-CN" altLang="en-US" b="1" smtClean="0"/>
              <a:t>更改可区分名（</a:t>
            </a:r>
            <a:r>
              <a:rPr lang="en-US" altLang="zh-CN" b="1" smtClean="0"/>
              <a:t>Modify DN</a:t>
            </a:r>
            <a:r>
              <a:rPr lang="zh-CN" altLang="en-US" b="1" smtClean="0"/>
              <a:t>）</a:t>
            </a:r>
            <a:endParaRPr lang="zh-CN" altLang="en-US" b="1"/>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目录系统协议</a:t>
            </a:r>
          </a:p>
        </p:txBody>
      </p:sp>
      <p:sp>
        <p:nvSpPr>
          <p:cNvPr id="74755" name="内容占位符 2"/>
          <p:cNvSpPr>
            <a:spLocks noGrp="1"/>
          </p:cNvSpPr>
          <p:nvPr>
            <p:ph idx="1"/>
          </p:nvPr>
        </p:nvSpPr>
        <p:spPr/>
        <p:txBody>
          <a:bodyPr/>
          <a:lstStyle/>
          <a:p>
            <a:r>
              <a:rPr lang="zh-CN" altLang="en-US" sz="2800" b="1" smtClean="0"/>
              <a:t>与目录访问协议操作一一对应</a:t>
            </a:r>
            <a:endParaRPr lang="en-US" altLang="zh-CN" sz="2800" b="1" smtClean="0"/>
          </a:p>
          <a:p>
            <a:r>
              <a:rPr lang="zh-CN" altLang="en-US" sz="2800" b="1" smtClean="0"/>
              <a:t>两个</a:t>
            </a:r>
            <a:r>
              <a:rPr lang="en-US" altLang="zh-CN" sz="2800" b="1" smtClean="0"/>
              <a:t>DSA</a:t>
            </a:r>
            <a:r>
              <a:rPr lang="zh-CN" altLang="en-US" sz="2800" b="1" smtClean="0"/>
              <a:t>之间的请求</a:t>
            </a:r>
            <a:r>
              <a:rPr lang="en-US" altLang="zh-CN" sz="2800" b="1" smtClean="0"/>
              <a:t>/</a:t>
            </a:r>
            <a:r>
              <a:rPr lang="zh-CN" altLang="en-US" sz="2800" b="1" smtClean="0"/>
              <a:t>响应</a:t>
            </a:r>
            <a:endParaRPr lang="en-US" altLang="zh-CN" sz="2800" b="1" smtClean="0"/>
          </a:p>
          <a:p>
            <a:r>
              <a:rPr lang="zh-CN" altLang="en-US" sz="2800" b="1" smtClean="0"/>
              <a:t>可能经历多个</a:t>
            </a:r>
            <a:r>
              <a:rPr lang="en-US" altLang="zh-CN" sz="2800" b="1" smtClean="0"/>
              <a:t>DSA</a:t>
            </a:r>
            <a:r>
              <a:rPr lang="zh-CN" altLang="en-US" sz="2800" b="1" smtClean="0"/>
              <a:t>，形成</a:t>
            </a:r>
            <a:r>
              <a:rPr lang="en-US" altLang="zh-CN" sz="2800" b="1" smtClean="0"/>
              <a:t>DSA</a:t>
            </a:r>
            <a:r>
              <a:rPr lang="zh-CN" altLang="en-US" sz="2800" b="1" smtClean="0"/>
              <a:t>链，因此</a:t>
            </a:r>
            <a:r>
              <a:rPr lang="en-US" altLang="zh-CN" sz="2800" b="1" smtClean="0"/>
              <a:t>DSP</a:t>
            </a:r>
            <a:r>
              <a:rPr lang="zh-CN" altLang="en-US" sz="2800" b="1" smtClean="0"/>
              <a:t>中包含其他信息</a:t>
            </a:r>
            <a:endParaRPr lang="en-US" altLang="zh-CN" sz="2800" b="1" smtClean="0"/>
          </a:p>
          <a:p>
            <a:pPr lvl="1"/>
            <a:r>
              <a:rPr lang="zh-CN" altLang="en-US" sz="2400" b="1" smtClean="0"/>
              <a:t>访问者身份认证信息</a:t>
            </a:r>
            <a:endParaRPr lang="en-US" altLang="zh-CN" sz="2400" b="1" smtClean="0"/>
          </a:p>
          <a:p>
            <a:pPr lvl="1"/>
            <a:r>
              <a:rPr lang="zh-CN" altLang="en-US" sz="2400" b="1" smtClean="0"/>
              <a:t>跟踪信息，防止环路</a:t>
            </a:r>
            <a:endParaRPr lang="en-US" altLang="zh-CN" sz="2400" b="1" smtClean="0"/>
          </a:p>
          <a:p>
            <a:pPr lvl="1"/>
            <a:r>
              <a:rPr lang="zh-CN" altLang="en-US" sz="2400" b="1" smtClean="0"/>
              <a:t>请求返回交叉引用信息，优化目录服务</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目录信息镜像协议</a:t>
            </a:r>
          </a:p>
        </p:txBody>
      </p:sp>
      <p:sp>
        <p:nvSpPr>
          <p:cNvPr id="75779" name="内容占位符 2"/>
          <p:cNvSpPr>
            <a:spLocks noGrp="1"/>
          </p:cNvSpPr>
          <p:nvPr>
            <p:ph idx="1"/>
          </p:nvPr>
        </p:nvSpPr>
        <p:spPr/>
        <p:txBody>
          <a:bodyPr/>
          <a:lstStyle/>
          <a:p>
            <a:r>
              <a:rPr lang="zh-CN" altLang="en-US" sz="2800" b="1" smtClean="0"/>
              <a:t>绑定（</a:t>
            </a:r>
            <a:r>
              <a:rPr lang="en-US" altLang="zh-CN" sz="2800" b="1" smtClean="0"/>
              <a:t>Bind</a:t>
            </a:r>
            <a:r>
              <a:rPr lang="zh-CN" altLang="en-US" sz="2800" b="1" smtClean="0"/>
              <a:t>）</a:t>
            </a:r>
            <a:endParaRPr lang="en-US" altLang="zh-CN" sz="2800" b="1" smtClean="0"/>
          </a:p>
          <a:p>
            <a:r>
              <a:rPr lang="zh-CN" altLang="en-US" sz="2800" b="1" smtClean="0"/>
              <a:t>去绑定（</a:t>
            </a:r>
            <a:r>
              <a:rPr lang="en-US" altLang="zh-CN" sz="2800" b="1" smtClean="0"/>
              <a:t>Unbind</a:t>
            </a:r>
            <a:r>
              <a:rPr lang="zh-CN" altLang="en-US" sz="2800" b="1" smtClean="0"/>
              <a:t>）</a:t>
            </a:r>
            <a:endParaRPr lang="en-US" altLang="zh-CN" sz="2800" b="1" smtClean="0"/>
          </a:p>
          <a:p>
            <a:r>
              <a:rPr lang="zh-CN" altLang="en-US" sz="2800" b="1" smtClean="0"/>
              <a:t>合约镜像修改（</a:t>
            </a:r>
            <a:r>
              <a:rPr lang="en-US" altLang="zh-CN" sz="2800" b="1" smtClean="0"/>
              <a:t>Coordinate Shadow Update</a:t>
            </a:r>
            <a:r>
              <a:rPr lang="zh-CN" altLang="en-US" sz="2800" b="1" smtClean="0"/>
              <a:t>）</a:t>
            </a:r>
            <a:endParaRPr lang="en-US" altLang="zh-CN" sz="2800" b="1" smtClean="0"/>
          </a:p>
          <a:p>
            <a:r>
              <a:rPr lang="zh-CN" altLang="en-US" sz="2800" b="1" smtClean="0"/>
              <a:t>请求镜像修改（</a:t>
            </a:r>
            <a:r>
              <a:rPr lang="en-US" altLang="zh-CN" sz="2800" b="1" smtClean="0"/>
              <a:t>Request Shadow Update</a:t>
            </a:r>
            <a:r>
              <a:rPr lang="zh-CN" altLang="en-US" sz="2800" b="1" smtClean="0"/>
              <a:t>）</a:t>
            </a:r>
            <a:endParaRPr lang="en-US" altLang="zh-CN" sz="2800" b="1" smtClean="0"/>
          </a:p>
          <a:p>
            <a:r>
              <a:rPr lang="zh-CN" altLang="en-US" sz="2800" b="1" smtClean="0"/>
              <a:t>修改镜像（</a:t>
            </a:r>
            <a:r>
              <a:rPr lang="en-US" altLang="zh-CN" sz="2800" b="1" smtClean="0"/>
              <a:t>Update Shadow</a:t>
            </a:r>
            <a:r>
              <a:rPr lang="zh-CN" altLang="en-US" sz="2800" b="1" smtClean="0"/>
              <a:t>）</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名字与地址</a:t>
            </a:r>
          </a:p>
        </p:txBody>
      </p:sp>
      <p:sp>
        <p:nvSpPr>
          <p:cNvPr id="3" name="内容占位符 2"/>
          <p:cNvSpPr>
            <a:spLocks noGrp="1"/>
          </p:cNvSpPr>
          <p:nvPr>
            <p:ph idx="1"/>
          </p:nvPr>
        </p:nvSpPr>
        <p:spPr/>
        <p:txBody>
          <a:bodyPr>
            <a:normAutofit fontScale="92500" lnSpcReduction="20000"/>
          </a:bodyPr>
          <a:lstStyle/>
          <a:p>
            <a:pPr>
              <a:defRPr/>
            </a:pPr>
            <a:r>
              <a:rPr lang="zh-CN" altLang="zh-CN" b="1" dirty="0" smtClean="0"/>
              <a:t>名字 </a:t>
            </a:r>
          </a:p>
          <a:p>
            <a:pPr lvl="1">
              <a:lnSpc>
                <a:spcPct val="130000"/>
              </a:lnSpc>
              <a:spcBef>
                <a:spcPts val="600"/>
              </a:spcBef>
              <a:defRPr/>
            </a:pPr>
            <a:r>
              <a:rPr lang="zh-CN" altLang="zh-CN" b="1" dirty="0" smtClean="0"/>
              <a:t>实体的名字是一个用户可读的、便于记忆的字符串。例如：名字</a:t>
            </a:r>
            <a:r>
              <a:rPr lang="en-US" altLang="zh-CN" b="1" dirty="0" smtClean="0"/>
              <a:t>/</a:t>
            </a:r>
            <a:r>
              <a:rPr lang="en-US" altLang="zh-CN" b="1" dirty="0" err="1" smtClean="0"/>
              <a:t>etc</a:t>
            </a:r>
            <a:r>
              <a:rPr lang="en-US" altLang="zh-CN" b="1" dirty="0" smtClean="0"/>
              <a:t>/</a:t>
            </a:r>
            <a:r>
              <a:rPr lang="en-US" altLang="zh-CN" b="1" dirty="0" err="1" smtClean="0"/>
              <a:t>passwd</a:t>
            </a:r>
            <a:r>
              <a:rPr lang="en-US" altLang="zh-CN" b="1" dirty="0" smtClean="0"/>
              <a:t> </a:t>
            </a:r>
            <a:r>
              <a:rPr lang="zh-CN" altLang="zh-CN" b="1" dirty="0" smtClean="0"/>
              <a:t>是</a:t>
            </a:r>
            <a:r>
              <a:rPr lang="en-US" altLang="zh-CN" b="1" dirty="0" smtClean="0"/>
              <a:t>UNIX</a:t>
            </a:r>
            <a:r>
              <a:rPr lang="zh-CN" altLang="zh-CN" b="1" dirty="0" smtClean="0"/>
              <a:t>操作系统中一个文件名，或称文件路径名。具体是指根目录“</a:t>
            </a:r>
            <a:r>
              <a:rPr lang="en-US" altLang="zh-CN" b="1" dirty="0" smtClean="0"/>
              <a:t>/</a:t>
            </a:r>
            <a:r>
              <a:rPr lang="zh-CN" altLang="zh-CN" b="1" dirty="0" smtClean="0"/>
              <a:t>”下的目录</a:t>
            </a:r>
            <a:r>
              <a:rPr lang="en-US" altLang="zh-CN" b="1" dirty="0" err="1" smtClean="0"/>
              <a:t>etc</a:t>
            </a:r>
            <a:r>
              <a:rPr lang="zh-CN" altLang="zh-CN" b="1" dirty="0" smtClean="0"/>
              <a:t>中的文件</a:t>
            </a:r>
            <a:r>
              <a:rPr lang="en-US" altLang="zh-CN" b="1" dirty="0" err="1" smtClean="0"/>
              <a:t>passwd</a:t>
            </a:r>
            <a:r>
              <a:rPr lang="zh-CN" altLang="zh-CN" b="1" dirty="0" smtClean="0"/>
              <a:t>。</a:t>
            </a:r>
          </a:p>
          <a:p>
            <a:pPr>
              <a:defRPr/>
            </a:pPr>
            <a:r>
              <a:rPr lang="zh-CN" altLang="zh-CN" b="1" dirty="0" smtClean="0"/>
              <a:t>地址 </a:t>
            </a:r>
          </a:p>
          <a:p>
            <a:pPr lvl="1">
              <a:lnSpc>
                <a:spcPct val="130000"/>
              </a:lnSpc>
              <a:spcBef>
                <a:spcPts val="600"/>
              </a:spcBef>
              <a:defRPr/>
            </a:pPr>
            <a:r>
              <a:rPr lang="zh-CN" altLang="zh-CN" b="1" dirty="0"/>
              <a:t>实体需要一个访问点。访问点在分布式系统中是一个特殊实体，它的名字称为地址。网络中实体地址包括实体的网络层</a:t>
            </a:r>
            <a:r>
              <a:rPr lang="en-US" altLang="zh-CN" b="1" dirty="0"/>
              <a:t>IP</a:t>
            </a:r>
            <a:r>
              <a:rPr lang="zh-CN" altLang="zh-CN" b="1" dirty="0"/>
              <a:t>地址和实体的传输层</a:t>
            </a:r>
            <a:r>
              <a:rPr lang="en-US" altLang="zh-CN" b="1" dirty="0"/>
              <a:t>TCP</a:t>
            </a:r>
            <a:r>
              <a:rPr lang="zh-CN" altLang="zh-CN" b="1" dirty="0"/>
              <a:t>（或</a:t>
            </a:r>
            <a:r>
              <a:rPr lang="en-US" altLang="zh-CN" b="1" dirty="0"/>
              <a:t>UDP</a:t>
            </a:r>
            <a:r>
              <a:rPr lang="zh-CN" altLang="zh-CN" b="1" dirty="0"/>
              <a:t>）端口号。</a:t>
            </a:r>
          </a:p>
          <a:p>
            <a:pPr lvl="1">
              <a:defRPr/>
            </a:pPr>
            <a:r>
              <a:rPr lang="zh-CN" altLang="zh-CN" b="1" dirty="0" smtClean="0">
                <a:solidFill>
                  <a:srgbClr val="FF0000"/>
                </a:solidFill>
              </a:rPr>
              <a:t>一个实体也可有多个访问点</a:t>
            </a:r>
            <a:r>
              <a:rPr lang="zh-CN" altLang="en-US" b="1" dirty="0" smtClean="0">
                <a:solidFill>
                  <a:srgbClr val="FF0000"/>
                </a:solidFill>
              </a:rPr>
              <a:t>。</a:t>
            </a:r>
            <a:endParaRPr lang="zh-CN" altLang="zh-CN" b="1" dirty="0" smtClean="0">
              <a:solidFill>
                <a:srgbClr val="FF0000"/>
              </a:solidFill>
            </a:endParaRPr>
          </a:p>
          <a:p>
            <a:pPr>
              <a:defRPr/>
            </a:pP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目录操作绑定管理协议</a:t>
            </a:r>
          </a:p>
        </p:txBody>
      </p:sp>
      <p:sp>
        <p:nvSpPr>
          <p:cNvPr id="76803" name="内容占位符 2"/>
          <p:cNvSpPr>
            <a:spLocks noGrp="1"/>
          </p:cNvSpPr>
          <p:nvPr>
            <p:ph idx="1"/>
          </p:nvPr>
        </p:nvSpPr>
        <p:spPr>
          <a:xfrm>
            <a:off x="457200" y="1196975"/>
            <a:ext cx="8686800" cy="5111750"/>
          </a:xfrm>
        </p:spPr>
        <p:txBody>
          <a:bodyPr/>
          <a:lstStyle/>
          <a:p>
            <a:r>
              <a:rPr lang="zh-CN" altLang="en-US" sz="2800" b="1" smtClean="0"/>
              <a:t>绑定（</a:t>
            </a:r>
            <a:r>
              <a:rPr lang="en-US" altLang="zh-CN" sz="2800" b="1" smtClean="0"/>
              <a:t>Bind</a:t>
            </a:r>
            <a:r>
              <a:rPr lang="zh-CN" altLang="en-US" sz="2800" b="1" smtClean="0"/>
              <a:t>）</a:t>
            </a:r>
            <a:endParaRPr lang="en-US" altLang="zh-CN" sz="2800" b="1" smtClean="0"/>
          </a:p>
          <a:p>
            <a:r>
              <a:rPr lang="zh-CN" altLang="en-US" sz="2800" b="1" smtClean="0"/>
              <a:t>去绑定（</a:t>
            </a:r>
            <a:r>
              <a:rPr lang="en-US" altLang="zh-CN" sz="2800" b="1" smtClean="0"/>
              <a:t>Unbind</a:t>
            </a:r>
            <a:r>
              <a:rPr lang="zh-CN" altLang="en-US" sz="2800" b="1" smtClean="0"/>
              <a:t>）</a:t>
            </a:r>
            <a:endParaRPr lang="en-US" altLang="zh-CN" sz="2800" b="1" smtClean="0"/>
          </a:p>
          <a:p>
            <a:r>
              <a:rPr lang="zh-CN" altLang="en-US" sz="2800" b="1" smtClean="0"/>
              <a:t>建立操作绑定（</a:t>
            </a:r>
            <a:r>
              <a:rPr lang="en-US" altLang="zh-CN" sz="2800" b="1" smtClean="0"/>
              <a:t>Establish  Operational Binding</a:t>
            </a:r>
            <a:r>
              <a:rPr lang="zh-CN" altLang="en-US" sz="2800" b="1" smtClean="0"/>
              <a:t>）</a:t>
            </a:r>
            <a:endParaRPr lang="en-US" altLang="zh-CN" sz="2800" b="1" smtClean="0"/>
          </a:p>
          <a:p>
            <a:r>
              <a:rPr lang="zh-CN" altLang="en-US" sz="2800" b="1" smtClean="0"/>
              <a:t>修改操作绑定（</a:t>
            </a:r>
            <a:r>
              <a:rPr lang="en-US" altLang="zh-CN" sz="2800" b="1" smtClean="0"/>
              <a:t>Modify Operational Binding</a:t>
            </a:r>
            <a:r>
              <a:rPr lang="zh-CN" altLang="en-US" sz="2800" b="1" smtClean="0"/>
              <a:t>）</a:t>
            </a:r>
            <a:endParaRPr lang="en-US" altLang="zh-CN" sz="2800" b="1" smtClean="0"/>
          </a:p>
          <a:p>
            <a:r>
              <a:rPr lang="zh-CN" altLang="en-US" sz="2800" b="1" smtClean="0"/>
              <a:t>终止操作绑定（</a:t>
            </a:r>
            <a:r>
              <a:rPr lang="en-US" altLang="zh-CN" sz="2800" b="1" smtClean="0"/>
              <a:t>Terminate Operational Binding</a:t>
            </a:r>
            <a:r>
              <a:rPr lang="zh-CN" altLang="en-US" sz="2800" b="1" smtClean="0"/>
              <a:t>）</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en-US" altLang="zh-CN" smtClean="0"/>
              <a:t>LDAP</a:t>
            </a:r>
            <a:r>
              <a:rPr lang="zh-CN" altLang="en-US" smtClean="0"/>
              <a:t>协议</a:t>
            </a:r>
          </a:p>
        </p:txBody>
      </p:sp>
      <p:sp>
        <p:nvSpPr>
          <p:cNvPr id="75779" name="内容占位符 2"/>
          <p:cNvSpPr>
            <a:spLocks noGrp="1"/>
          </p:cNvSpPr>
          <p:nvPr>
            <p:ph idx="1"/>
          </p:nvPr>
        </p:nvSpPr>
        <p:spPr/>
        <p:txBody>
          <a:bodyPr/>
          <a:lstStyle/>
          <a:p>
            <a:pPr>
              <a:lnSpc>
                <a:spcPct val="120000"/>
              </a:lnSpc>
              <a:spcBef>
                <a:spcPts val="600"/>
              </a:spcBef>
            </a:pPr>
            <a:r>
              <a:rPr lang="zh-CN" altLang="en-US" sz="2400" b="1" smtClean="0"/>
              <a:t>轻量目录访问协议</a:t>
            </a:r>
            <a:r>
              <a:rPr lang="en-US" altLang="zh-CN" sz="2400" b="1" smtClean="0"/>
              <a:t>LDAP(Lightweight Directory Access Protocol)</a:t>
            </a:r>
            <a:r>
              <a:rPr lang="zh-CN" altLang="en-US" sz="2400" b="1" smtClean="0"/>
              <a:t>是用户用来访问目录服务的一个协议，它于</a:t>
            </a:r>
            <a:r>
              <a:rPr lang="en-US" altLang="zh-CN" sz="2400" b="1" smtClean="0"/>
              <a:t>1995</a:t>
            </a:r>
            <a:r>
              <a:rPr lang="zh-CN" altLang="en-US" sz="2400" b="1" smtClean="0"/>
              <a:t>年由性能系统国际（</a:t>
            </a:r>
            <a:r>
              <a:rPr lang="en-US" altLang="zh-CN" sz="2400" b="1" smtClean="0"/>
              <a:t>FSI</a:t>
            </a:r>
            <a:r>
              <a:rPr lang="zh-CN" altLang="en-US" sz="2400" b="1" smtClean="0"/>
              <a:t>）公司、密西根大学和</a:t>
            </a:r>
            <a:r>
              <a:rPr lang="en-US" altLang="zh-CN" sz="2400" b="1" smtClean="0"/>
              <a:t>ISODE</a:t>
            </a:r>
            <a:r>
              <a:rPr lang="zh-CN" altLang="en-US" sz="2400" b="1" smtClean="0"/>
              <a:t>咨询公司提出的，目的是用来代替</a:t>
            </a:r>
            <a:r>
              <a:rPr lang="en-US" altLang="zh-CN" sz="2400" b="1" smtClean="0"/>
              <a:t>DAP</a:t>
            </a:r>
            <a:r>
              <a:rPr lang="zh-CN" altLang="en-US" sz="2400" b="1" smtClean="0"/>
              <a:t>协议访问</a:t>
            </a:r>
            <a:r>
              <a:rPr lang="en-US" altLang="zh-CN" sz="2400" b="1" smtClean="0"/>
              <a:t>X.500</a:t>
            </a:r>
            <a:r>
              <a:rPr lang="zh-CN" altLang="en-US" sz="2400" b="1" smtClean="0"/>
              <a:t>目录。</a:t>
            </a:r>
          </a:p>
          <a:p>
            <a:endParaRPr lang="zh-CN" altLang="en-US" smtClean="0"/>
          </a:p>
        </p:txBody>
      </p:sp>
      <p:pic>
        <p:nvPicPr>
          <p:cNvPr id="757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300038" y="3573463"/>
            <a:ext cx="8542337"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fade">
                                      <p:cBhvr>
                                        <p:cTn id="7" dur="500"/>
                                        <p:tgtEl>
                                          <p:spTgt spid="7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fade">
                                      <p:cBhvr>
                                        <p:cTn id="12" dur="5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名字服务</a:t>
            </a:r>
          </a:p>
        </p:txBody>
      </p:sp>
      <p:sp>
        <p:nvSpPr>
          <p:cNvPr id="3" name="内容占位符 2"/>
          <p:cNvSpPr>
            <a:spLocks noGrp="1"/>
          </p:cNvSpPr>
          <p:nvPr>
            <p:ph idx="1"/>
          </p:nvPr>
        </p:nvSpPr>
        <p:spPr/>
        <p:txBody>
          <a:bodyPr/>
          <a:lstStyle/>
          <a:p>
            <a:pPr>
              <a:lnSpc>
                <a:spcPct val="120000"/>
              </a:lnSpc>
              <a:spcBef>
                <a:spcPts val="600"/>
              </a:spcBef>
              <a:defRPr/>
            </a:pPr>
            <a:r>
              <a:rPr lang="zh-CN" altLang="en-US" b="1" smtClean="0">
                <a:solidFill>
                  <a:schemeClr val="bg1">
                    <a:lumMod val="75000"/>
                  </a:schemeClr>
                </a:solidFill>
              </a:rPr>
              <a:t>名字服务结构</a:t>
            </a:r>
            <a:endParaRPr lang="en-US" altLang="zh-CN" b="1" smtClean="0">
              <a:solidFill>
                <a:schemeClr val="bg1">
                  <a:lumMod val="75000"/>
                </a:schemeClr>
              </a:solidFill>
            </a:endParaRPr>
          </a:p>
          <a:p>
            <a:pPr>
              <a:lnSpc>
                <a:spcPct val="120000"/>
              </a:lnSpc>
              <a:spcBef>
                <a:spcPts val="600"/>
              </a:spcBef>
              <a:defRPr/>
            </a:pPr>
            <a:r>
              <a:rPr lang="zh-CN" altLang="en-US" b="1" smtClean="0">
                <a:solidFill>
                  <a:schemeClr val="bg1">
                    <a:lumMod val="75000"/>
                  </a:schemeClr>
                </a:solidFill>
              </a:rPr>
              <a:t>域名系统</a:t>
            </a:r>
            <a:endParaRPr lang="en-US" altLang="zh-CN" b="1" smtClean="0">
              <a:solidFill>
                <a:schemeClr val="bg1">
                  <a:lumMod val="75000"/>
                </a:schemeClr>
              </a:solidFill>
            </a:endParaRPr>
          </a:p>
          <a:p>
            <a:pPr>
              <a:lnSpc>
                <a:spcPct val="120000"/>
              </a:lnSpc>
              <a:spcBef>
                <a:spcPts val="600"/>
              </a:spcBef>
              <a:defRPr/>
            </a:pPr>
            <a:r>
              <a:rPr lang="zh-CN" altLang="en-US" b="1" smtClean="0">
                <a:solidFill>
                  <a:schemeClr val="bg1">
                    <a:lumMod val="75000"/>
                  </a:schemeClr>
                </a:solidFill>
              </a:rPr>
              <a:t>目录服务</a:t>
            </a:r>
            <a:r>
              <a:rPr lang="en-US" altLang="zh-CN" b="1" smtClean="0">
                <a:solidFill>
                  <a:schemeClr val="bg1">
                    <a:lumMod val="75000"/>
                  </a:schemeClr>
                </a:solidFill>
              </a:rPr>
              <a:t>X.500</a:t>
            </a:r>
          </a:p>
          <a:p>
            <a:pPr>
              <a:lnSpc>
                <a:spcPct val="120000"/>
              </a:lnSpc>
              <a:spcBef>
                <a:spcPts val="600"/>
              </a:spcBef>
              <a:defRPr/>
            </a:pPr>
            <a:r>
              <a:rPr lang="zh-CN" altLang="en-US" b="1" smtClean="0">
                <a:solidFill>
                  <a:srgbClr val="FF0000"/>
                </a:solidFill>
              </a:rPr>
              <a:t>活动目录域服务</a:t>
            </a:r>
            <a:endParaRPr lang="zh-CN" altLang="en-US" b="1">
              <a:solidFill>
                <a:srgbClr val="FF0000"/>
              </a:solidFill>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t>活动目录域服务</a:t>
            </a:r>
          </a:p>
        </p:txBody>
      </p:sp>
      <p:sp>
        <p:nvSpPr>
          <p:cNvPr id="81923" name="内容占位符 2"/>
          <p:cNvSpPr>
            <a:spLocks noGrp="1"/>
          </p:cNvSpPr>
          <p:nvPr>
            <p:ph idx="1"/>
          </p:nvPr>
        </p:nvSpPr>
        <p:spPr/>
        <p:txBody>
          <a:bodyPr/>
          <a:lstStyle/>
          <a:p>
            <a:pPr>
              <a:lnSpc>
                <a:spcPct val="120000"/>
              </a:lnSpc>
              <a:spcBef>
                <a:spcPts val="600"/>
              </a:spcBef>
            </a:pPr>
            <a:r>
              <a:rPr lang="zh-CN" altLang="zh-CN" sz="2400" b="1" smtClean="0"/>
              <a:t>活动目录域服务</a:t>
            </a:r>
            <a:r>
              <a:rPr lang="en-US" altLang="zh-CN" sz="2400" b="1" smtClean="0"/>
              <a:t>ADDS</a:t>
            </a:r>
            <a:r>
              <a:rPr lang="zh-CN" altLang="zh-CN" sz="2400" b="1" smtClean="0"/>
              <a:t>存储目录信息，管理用户和域之间的通信，包括用户登录、认证和目录查询。</a:t>
            </a:r>
            <a:endParaRPr lang="en-US" altLang="zh-CN" sz="2400" b="1" smtClean="0"/>
          </a:p>
          <a:p>
            <a:pPr>
              <a:lnSpc>
                <a:spcPct val="120000"/>
              </a:lnSpc>
              <a:spcBef>
                <a:spcPts val="600"/>
              </a:spcBef>
            </a:pPr>
            <a:r>
              <a:rPr lang="zh-CN" altLang="zh-CN" sz="2400" b="1" smtClean="0"/>
              <a:t>运行</a:t>
            </a:r>
            <a:r>
              <a:rPr lang="en-US" altLang="zh-CN" sz="2400" b="1" smtClean="0"/>
              <a:t>ADDS</a:t>
            </a:r>
            <a:r>
              <a:rPr lang="zh-CN" altLang="zh-CN" sz="2400" b="1" smtClean="0"/>
              <a:t>的服务器</a:t>
            </a:r>
            <a:r>
              <a:rPr lang="zh-CN" altLang="en-US" sz="2400" b="1" smtClean="0"/>
              <a:t>称为活</a:t>
            </a:r>
            <a:r>
              <a:rPr lang="zh-CN" altLang="zh-CN" sz="2400" b="1" smtClean="0"/>
              <a:t>动目录域控制器</a:t>
            </a:r>
            <a:r>
              <a:rPr lang="zh-CN" altLang="en-US" sz="2400" b="1" smtClean="0"/>
              <a:t>。</a:t>
            </a:r>
            <a:endParaRPr lang="en-US" altLang="zh-CN" sz="2400" b="1" smtClean="0"/>
          </a:p>
          <a:p>
            <a:pPr>
              <a:lnSpc>
                <a:spcPct val="120000"/>
              </a:lnSpc>
              <a:spcBef>
                <a:spcPts val="600"/>
              </a:spcBef>
            </a:pPr>
            <a:r>
              <a:rPr lang="en-US" altLang="zh-CN" sz="2400" b="1" smtClean="0"/>
              <a:t> ADDS</a:t>
            </a:r>
            <a:r>
              <a:rPr lang="zh-CN" altLang="zh-CN" sz="2400" b="1" smtClean="0"/>
              <a:t>实际上是一个分布式数据库，它存储和管理企业网络对象，即网络资源和应用特定的数据</a:t>
            </a:r>
            <a:r>
              <a:rPr lang="zh-CN" altLang="en-US" sz="2400" b="1" smtClean="0"/>
              <a:t>。</a:t>
            </a:r>
            <a:endParaRPr lang="en-US" altLang="zh-CN" sz="2400" b="1" smtClean="0"/>
          </a:p>
          <a:p>
            <a:pPr>
              <a:lnSpc>
                <a:spcPct val="120000"/>
              </a:lnSpc>
              <a:spcBef>
                <a:spcPts val="600"/>
              </a:spcBef>
            </a:pPr>
            <a:r>
              <a:rPr lang="en-US" altLang="zh-CN" sz="2400" b="1" smtClean="0"/>
              <a:t>ADDS</a:t>
            </a:r>
            <a:r>
              <a:rPr lang="zh-CN" altLang="zh-CN" sz="2400" b="1" smtClean="0"/>
              <a:t>允许管理人员将网络对象组成一个分层的包容结构，最高层是活动目录林</a:t>
            </a:r>
            <a:r>
              <a:rPr lang="en-US" altLang="zh-CN" sz="2400" b="1" smtClean="0"/>
              <a:t>(Forest)</a:t>
            </a:r>
            <a:r>
              <a:rPr lang="zh-CN" altLang="zh-CN" sz="2400" b="1" smtClean="0"/>
              <a:t>，目录林由目录树</a:t>
            </a:r>
            <a:r>
              <a:rPr lang="en-US" altLang="zh-CN" sz="2400" b="1" smtClean="0"/>
              <a:t>(Tree)</a:t>
            </a:r>
            <a:r>
              <a:rPr lang="zh-CN" altLang="zh-CN" sz="2400" b="1" smtClean="0"/>
              <a:t>组成，目录树中包含父子关系的目录域</a:t>
            </a:r>
            <a:r>
              <a:rPr lang="en-US" altLang="zh-CN" sz="2400" b="1" smtClean="0"/>
              <a:t>(Domain)</a:t>
            </a:r>
            <a:r>
              <a:rPr lang="zh-CN" altLang="zh-CN" sz="2400" b="1" smtClean="0"/>
              <a:t>，域中是组织单元</a:t>
            </a:r>
            <a:r>
              <a:rPr lang="en-US" altLang="zh-CN" sz="2400" b="1" smtClean="0"/>
              <a:t>(Organizational Unit)</a:t>
            </a:r>
            <a:r>
              <a:rPr lang="zh-CN" altLang="en-US" sz="2400" b="1" smtClean="0"/>
              <a:t>。</a:t>
            </a:r>
            <a:endParaRPr lang="en-US" altLang="zh-CN" sz="2400" b="1" smtClean="0"/>
          </a:p>
          <a:p>
            <a:endParaRPr lang="zh-CN" altLang="en-US" smtClean="0"/>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t>活动目录域服务</a:t>
            </a:r>
          </a:p>
        </p:txBody>
      </p:sp>
      <p:pic>
        <p:nvPicPr>
          <p:cNvPr id="829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01800"/>
            <a:ext cx="8501063"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查找</a:t>
            </a:r>
            <a:r>
              <a:rPr lang="en-US" altLang="zh-CN" smtClean="0"/>
              <a:t>Web</a:t>
            </a:r>
            <a:r>
              <a:rPr lang="zh-CN" altLang="en-US" smtClean="0"/>
              <a:t>页面的过程</a:t>
            </a:r>
          </a:p>
        </p:txBody>
      </p:sp>
      <p:sp>
        <p:nvSpPr>
          <p:cNvPr id="11267" name="内容占位符 2"/>
          <p:cNvSpPr>
            <a:spLocks noGrp="1"/>
          </p:cNvSpPr>
          <p:nvPr>
            <p:ph idx="1"/>
          </p:nvPr>
        </p:nvSpPr>
        <p:spPr>
          <a:xfrm>
            <a:off x="457200" y="4559300"/>
            <a:ext cx="8229600" cy="1822450"/>
          </a:xfrm>
        </p:spPr>
        <p:txBody>
          <a:bodyPr/>
          <a:lstStyle/>
          <a:p>
            <a:pPr>
              <a:lnSpc>
                <a:spcPct val="120000"/>
              </a:lnSpc>
              <a:spcBef>
                <a:spcPts val="600"/>
              </a:spcBef>
            </a:pPr>
            <a:r>
              <a:rPr lang="zh-CN" altLang="en-US" sz="2400" b="1" smtClean="0"/>
              <a:t>经域名系统 解析得到</a:t>
            </a:r>
            <a:r>
              <a:rPr lang="en-US" altLang="zh-CN" sz="2400" b="1" smtClean="0"/>
              <a:t>IP</a:t>
            </a:r>
            <a:r>
              <a:rPr lang="zh-CN" altLang="en-US" sz="2400" b="1" smtClean="0"/>
              <a:t>地址，经</a:t>
            </a:r>
            <a:r>
              <a:rPr lang="en-US" altLang="zh-CN" sz="2400" b="1" smtClean="0"/>
              <a:t>ARP</a:t>
            </a:r>
            <a:r>
              <a:rPr lang="zh-CN" altLang="en-US" sz="2400" b="1" smtClean="0"/>
              <a:t>解析得到</a:t>
            </a:r>
            <a:r>
              <a:rPr lang="en-US" altLang="zh-CN" sz="2400" b="1" smtClean="0"/>
              <a:t>48</a:t>
            </a:r>
            <a:r>
              <a:rPr lang="zh-CN" altLang="en-US" sz="2400" b="1" smtClean="0"/>
              <a:t>位的</a:t>
            </a:r>
            <a:r>
              <a:rPr lang="en-US" altLang="zh-CN" sz="2400" b="1" smtClean="0"/>
              <a:t>Ethernet</a:t>
            </a:r>
            <a:r>
              <a:rPr lang="zh-CN" altLang="en-US" sz="2400" b="1" smtClean="0"/>
              <a:t>地址</a:t>
            </a:r>
            <a:r>
              <a:rPr lang="en-US" altLang="zh-CN" sz="2400" b="1" smtClean="0"/>
              <a:t>2:60:8c:2:b0:5a</a:t>
            </a:r>
            <a:r>
              <a:rPr lang="zh-CN" altLang="en-US" sz="2400" b="1" smtClean="0"/>
              <a:t>。用</a:t>
            </a:r>
            <a:r>
              <a:rPr lang="en-US" altLang="zh-CN" sz="2400" b="1" smtClean="0"/>
              <a:t>Ethernet</a:t>
            </a:r>
            <a:r>
              <a:rPr lang="zh-CN" altLang="en-US" sz="2400" b="1" smtClean="0"/>
              <a:t>地址和</a:t>
            </a:r>
            <a:r>
              <a:rPr lang="en-US" altLang="zh-CN" sz="2400" b="1" smtClean="0"/>
              <a:t>16</a:t>
            </a:r>
            <a:r>
              <a:rPr lang="zh-CN" altLang="en-US" sz="2400" b="1" smtClean="0"/>
              <a:t>位</a:t>
            </a:r>
            <a:r>
              <a:rPr lang="en-US" altLang="zh-CN" sz="2400" b="1" smtClean="0"/>
              <a:t>TCP</a:t>
            </a:r>
            <a:r>
              <a:rPr lang="zh-CN" altLang="en-US" sz="2400" b="1" smtClean="0"/>
              <a:t>端口号</a:t>
            </a:r>
            <a:r>
              <a:rPr lang="en-US" altLang="zh-CN" sz="2400" b="1" smtClean="0"/>
              <a:t>8888</a:t>
            </a:r>
            <a:r>
              <a:rPr lang="zh-CN" altLang="en-US" sz="2400" b="1" smtClean="0"/>
              <a:t>访问</a:t>
            </a:r>
            <a:r>
              <a:rPr lang="en-US" altLang="zh-CN" sz="2400" b="1" smtClean="0"/>
              <a:t>Web</a:t>
            </a:r>
            <a:r>
              <a:rPr lang="zh-CN" altLang="en-US" sz="2400" b="1" smtClean="0"/>
              <a:t>服务器，用页面名从</a:t>
            </a:r>
            <a:r>
              <a:rPr lang="en-US" altLang="zh-CN" sz="2400" b="1" smtClean="0"/>
              <a:t>Web</a:t>
            </a:r>
            <a:r>
              <a:rPr lang="zh-CN" altLang="en-US" sz="2400" b="1" smtClean="0"/>
              <a:t>服务器获取页面。最后用协议</a:t>
            </a:r>
            <a:r>
              <a:rPr lang="en-US" altLang="zh-CN" sz="2400" b="1" smtClean="0"/>
              <a:t>HTTP</a:t>
            </a:r>
            <a:r>
              <a:rPr lang="zh-CN" altLang="en-US" sz="2400" b="1" smtClean="0"/>
              <a:t>将页面传送给用户。</a:t>
            </a:r>
          </a:p>
        </p:txBody>
      </p:sp>
      <p:pic>
        <p:nvPicPr>
          <p:cNvPr id="1126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457200" y="1341438"/>
            <a:ext cx="8067675" cy="300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500"/>
                                        <p:tgtEl>
                                          <p:spTgt spid="11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属性</a:t>
            </a:r>
          </a:p>
        </p:txBody>
      </p:sp>
      <p:sp>
        <p:nvSpPr>
          <p:cNvPr id="3" name="内容占位符 2"/>
          <p:cNvSpPr>
            <a:spLocks noGrp="1"/>
          </p:cNvSpPr>
          <p:nvPr>
            <p:ph idx="1"/>
          </p:nvPr>
        </p:nvSpPr>
        <p:spPr/>
        <p:txBody>
          <a:bodyPr/>
          <a:lstStyle/>
          <a:p>
            <a:pPr>
              <a:defRPr/>
            </a:pPr>
            <a:r>
              <a:rPr lang="zh-CN" altLang="en-US" b="1" smtClean="0"/>
              <a:t>一个实体有若干属性：</a:t>
            </a:r>
          </a:p>
          <a:p>
            <a:pPr lvl="1">
              <a:defRPr/>
            </a:pPr>
            <a:r>
              <a:rPr lang="zh-CN" altLang="en-US" b="1" smtClean="0"/>
              <a:t>用属性对</a:t>
            </a:r>
            <a:r>
              <a:rPr lang="en-US" altLang="zh-CN" b="1" smtClean="0">
                <a:solidFill>
                  <a:srgbClr val="FF0000"/>
                </a:solidFill>
              </a:rPr>
              <a:t>&lt;</a:t>
            </a:r>
            <a:r>
              <a:rPr lang="zh-CN" altLang="en-US" b="1" smtClean="0">
                <a:solidFill>
                  <a:srgbClr val="FF0000"/>
                </a:solidFill>
              </a:rPr>
              <a:t>类型</a:t>
            </a:r>
            <a:r>
              <a:rPr lang="en-US" altLang="zh-CN" b="1" smtClean="0">
                <a:solidFill>
                  <a:srgbClr val="FF0000"/>
                </a:solidFill>
              </a:rPr>
              <a:t>-</a:t>
            </a:r>
            <a:r>
              <a:rPr lang="zh-CN" altLang="en-US" b="1" smtClean="0">
                <a:solidFill>
                  <a:srgbClr val="FF0000"/>
                </a:solidFill>
              </a:rPr>
              <a:t>值</a:t>
            </a:r>
            <a:r>
              <a:rPr lang="en-US" altLang="zh-CN" b="1" smtClean="0">
                <a:solidFill>
                  <a:srgbClr val="FF0000"/>
                </a:solidFill>
              </a:rPr>
              <a:t>&gt;</a:t>
            </a:r>
            <a:r>
              <a:rPr lang="zh-CN" altLang="en-US" b="1" smtClean="0"/>
              <a:t>表示</a:t>
            </a:r>
          </a:p>
          <a:p>
            <a:pPr lvl="1">
              <a:defRPr/>
            </a:pPr>
            <a:r>
              <a:rPr lang="zh-CN" altLang="en-US" b="1" smtClean="0"/>
              <a:t>如打印机：</a:t>
            </a:r>
          </a:p>
          <a:p>
            <a:pPr marL="457200" lvl="1" indent="0">
              <a:buFont typeface="Wingdings" panose="05000000000000000000" pitchFamily="2" charset="2"/>
              <a:buNone/>
              <a:defRPr/>
            </a:pPr>
            <a:r>
              <a:rPr lang="en-US" altLang="zh-CN" b="1"/>
              <a:t>		</a:t>
            </a:r>
            <a:r>
              <a:rPr lang="en-US" altLang="zh-CN" b="1" smtClean="0"/>
              <a:t>&lt;</a:t>
            </a:r>
            <a:r>
              <a:rPr lang="zh-CN" altLang="en-US" b="1" smtClean="0"/>
              <a:t>型号</a:t>
            </a:r>
            <a:r>
              <a:rPr lang="en-US" altLang="zh-CN" b="1" smtClean="0"/>
              <a:t>-</a:t>
            </a:r>
            <a:r>
              <a:rPr lang="zh-CN" altLang="en-US" b="1" smtClean="0"/>
              <a:t>值</a:t>
            </a:r>
            <a:r>
              <a:rPr lang="en-US" altLang="zh-CN" b="1" smtClean="0"/>
              <a:t>&gt;, &lt;</a:t>
            </a:r>
            <a:r>
              <a:rPr lang="zh-CN" altLang="en-US" b="1" smtClean="0"/>
              <a:t>类型</a:t>
            </a:r>
            <a:r>
              <a:rPr lang="en-US" altLang="zh-CN" b="1" smtClean="0"/>
              <a:t>-</a:t>
            </a:r>
            <a:r>
              <a:rPr lang="zh-CN" altLang="en-US" b="1" smtClean="0"/>
              <a:t>彩色值</a:t>
            </a:r>
            <a:r>
              <a:rPr lang="en-US" altLang="zh-CN" b="1" smtClean="0"/>
              <a:t>&gt;</a:t>
            </a:r>
          </a:p>
          <a:p>
            <a:pPr lvl="1">
              <a:defRPr/>
            </a:pPr>
            <a:r>
              <a:rPr lang="en-US" altLang="zh-CN" b="1" smtClean="0"/>
              <a:t>  </a:t>
            </a:r>
            <a:r>
              <a:rPr lang="zh-CN" altLang="en-US" b="1" smtClean="0"/>
              <a:t>通过属性也可以找到实体。</a:t>
            </a:r>
          </a:p>
          <a:p>
            <a:pPr>
              <a:defRPr/>
            </a:pPr>
            <a:endParaRPr lang="zh-CN" altLang="en-US" b="1"/>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标识符</a:t>
            </a:r>
          </a:p>
        </p:txBody>
      </p:sp>
      <p:sp>
        <p:nvSpPr>
          <p:cNvPr id="13315" name="内容占位符 2"/>
          <p:cNvSpPr>
            <a:spLocks noGrp="1"/>
          </p:cNvSpPr>
          <p:nvPr>
            <p:ph idx="1"/>
          </p:nvPr>
        </p:nvSpPr>
        <p:spPr/>
        <p:txBody>
          <a:bodyPr/>
          <a:lstStyle/>
          <a:p>
            <a:r>
              <a:rPr lang="zh-CN" altLang="en-US" b="1" smtClean="0"/>
              <a:t>一个标识符最多引用一个实体</a:t>
            </a:r>
          </a:p>
          <a:p>
            <a:r>
              <a:rPr lang="zh-CN" altLang="en-US" b="1" smtClean="0"/>
              <a:t>每个实体最多由一个标识符引用</a:t>
            </a:r>
          </a:p>
          <a:p>
            <a:r>
              <a:rPr lang="zh-CN" altLang="en-US" b="1" smtClean="0"/>
              <a:t>一个标识符始终引用同一个实体</a:t>
            </a:r>
          </a:p>
          <a:p>
            <a:endParaRPr lang="zh-CN" altLang="en-US" b="1" smtClean="0"/>
          </a:p>
          <a:p>
            <a:r>
              <a:rPr lang="zh-CN" altLang="en-US" b="1" smtClean="0">
                <a:solidFill>
                  <a:srgbClr val="FF0000"/>
                </a:solidFill>
              </a:rPr>
              <a:t>如何把标识符和名字解析为地址？</a:t>
            </a:r>
          </a:p>
          <a:p>
            <a:endParaRPr lang="zh-CN" altLang="en-US" b="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animEffect transition="in" filter="fade">
                                      <p:cBhvr>
                                        <p:cTn id="7"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名字空间</a:t>
            </a:r>
          </a:p>
        </p:txBody>
      </p:sp>
      <p:sp>
        <p:nvSpPr>
          <p:cNvPr id="15363" name="内容占位符 2"/>
          <p:cNvSpPr>
            <a:spLocks noGrp="1"/>
          </p:cNvSpPr>
          <p:nvPr>
            <p:ph idx="1"/>
          </p:nvPr>
        </p:nvSpPr>
        <p:spPr>
          <a:xfrm>
            <a:off x="457200" y="1196975"/>
            <a:ext cx="8686800" cy="5111750"/>
          </a:xfrm>
        </p:spPr>
        <p:txBody>
          <a:bodyPr/>
          <a:lstStyle/>
          <a:p>
            <a:pPr>
              <a:lnSpc>
                <a:spcPct val="120000"/>
              </a:lnSpc>
              <a:spcBef>
                <a:spcPts val="600"/>
              </a:spcBef>
            </a:pPr>
            <a:r>
              <a:rPr lang="zh-CN" altLang="en-US" sz="2400" b="1" smtClean="0">
                <a:latin typeface="仿宋_GB2312"/>
              </a:rPr>
              <a:t>命名系统的名字集合构成该命名域的</a:t>
            </a:r>
            <a:r>
              <a:rPr lang="zh-CN" altLang="en-US" sz="2400" b="1" smtClean="0">
                <a:solidFill>
                  <a:srgbClr val="FF0000"/>
                </a:solidFill>
                <a:latin typeface="仿宋_GB2312"/>
              </a:rPr>
              <a:t>名字空间</a:t>
            </a:r>
            <a:r>
              <a:rPr lang="zh-CN" altLang="en-US" sz="2400" b="1" smtClean="0">
                <a:latin typeface="仿宋_GB2312"/>
              </a:rPr>
              <a:t>。</a:t>
            </a:r>
            <a:endParaRPr lang="en-US" altLang="zh-CN" sz="2400" b="1" smtClean="0">
              <a:latin typeface="仿宋_GB2312"/>
            </a:endParaRPr>
          </a:p>
          <a:p>
            <a:pPr>
              <a:lnSpc>
                <a:spcPct val="120000"/>
              </a:lnSpc>
              <a:spcBef>
                <a:spcPts val="600"/>
              </a:spcBef>
            </a:pPr>
            <a:r>
              <a:rPr lang="zh-CN" altLang="en-US" sz="2400" b="1" smtClean="0"/>
              <a:t>增加名字项和绑定</a:t>
            </a:r>
            <a:endParaRPr lang="en-US" altLang="zh-CN" sz="2400" b="1" smtClean="0"/>
          </a:p>
          <a:p>
            <a:pPr lvl="1">
              <a:lnSpc>
                <a:spcPct val="120000"/>
              </a:lnSpc>
              <a:spcBef>
                <a:spcPts val="600"/>
              </a:spcBef>
            </a:pPr>
            <a:r>
              <a:rPr lang="zh-CN" altLang="en-US" sz="2000" b="1" smtClean="0"/>
              <a:t>当一个实体进入系统，在名字服务器中应增加一个名字项及其绑定。</a:t>
            </a:r>
          </a:p>
          <a:p>
            <a:pPr>
              <a:lnSpc>
                <a:spcPct val="120000"/>
              </a:lnSpc>
              <a:spcBef>
                <a:spcPts val="600"/>
              </a:spcBef>
            </a:pPr>
            <a:r>
              <a:rPr lang="zh-CN" altLang="en-US" sz="2400" b="1" smtClean="0"/>
              <a:t> 撤消名字项和绑定</a:t>
            </a:r>
            <a:endParaRPr lang="en-US" altLang="zh-CN" sz="2400" b="1" smtClean="0"/>
          </a:p>
          <a:p>
            <a:pPr lvl="1">
              <a:lnSpc>
                <a:spcPct val="120000"/>
              </a:lnSpc>
              <a:spcBef>
                <a:spcPts val="600"/>
              </a:spcBef>
            </a:pPr>
            <a:r>
              <a:rPr lang="zh-CN" altLang="en-US" sz="2000" b="1" smtClean="0"/>
              <a:t>当一个实体离开系统时，在名字服务器应删除该名字项及其绑定。</a:t>
            </a:r>
          </a:p>
          <a:p>
            <a:pPr>
              <a:lnSpc>
                <a:spcPct val="120000"/>
              </a:lnSpc>
              <a:spcBef>
                <a:spcPts val="600"/>
              </a:spcBef>
            </a:pPr>
            <a:r>
              <a:rPr lang="zh-CN" altLang="en-US" sz="2400" b="1" smtClean="0"/>
              <a:t> 修改名字项和绑定</a:t>
            </a:r>
            <a:endParaRPr lang="en-US" altLang="zh-CN" sz="2400" b="1" smtClean="0"/>
          </a:p>
          <a:p>
            <a:pPr lvl="1">
              <a:lnSpc>
                <a:spcPct val="120000"/>
              </a:lnSpc>
              <a:spcBef>
                <a:spcPts val="600"/>
              </a:spcBef>
            </a:pPr>
            <a:r>
              <a:rPr lang="zh-CN" altLang="en-US" sz="2000" b="1" smtClean="0"/>
              <a:t>当一个实体在系统移动到其它部位时，在名字服务器应修改该名字项及其绑定。</a:t>
            </a:r>
          </a:p>
          <a:p>
            <a:pPr>
              <a:lnSpc>
                <a:spcPct val="120000"/>
              </a:lnSpc>
              <a:spcBef>
                <a:spcPts val="600"/>
              </a:spcBef>
            </a:pPr>
            <a:r>
              <a:rPr lang="zh-CN" altLang="en-US" sz="2400" b="1" smtClean="0"/>
              <a:t>名字解析</a:t>
            </a:r>
            <a:endParaRPr lang="en-US" altLang="zh-CN" sz="2400" b="1" smtClean="0"/>
          </a:p>
          <a:p>
            <a:pPr lvl="1">
              <a:lnSpc>
                <a:spcPct val="120000"/>
              </a:lnSpc>
              <a:spcBef>
                <a:spcPts val="600"/>
              </a:spcBef>
            </a:pPr>
            <a:r>
              <a:rPr lang="zh-CN" altLang="en-US" sz="2000" b="1" smtClean="0"/>
              <a:t>这是名字服务最经常的工作，它是根据实体名查到实体的地址。</a:t>
            </a:r>
          </a:p>
          <a:p>
            <a:pPr>
              <a:lnSpc>
                <a:spcPct val="120000"/>
              </a:lnSpc>
              <a:spcBef>
                <a:spcPts val="600"/>
              </a:spcBef>
            </a:pPr>
            <a:endParaRPr lang="zh-CN" altLang="en-US" sz="2400" b="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fade">
                                      <p:cBhvr>
                                        <p:cTn id="7" dur="500"/>
                                        <p:tgtEl>
                                          <p:spTgt spid="1536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fade">
                                      <p:cBhvr>
                                        <p:cTn id="10" dur="500"/>
                                        <p:tgtEl>
                                          <p:spTgt spid="153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animEffect transition="in" filter="fade">
                                      <p:cBhvr>
                                        <p:cTn id="15" dur="500"/>
                                        <p:tgtEl>
                                          <p:spTgt spid="1536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363">
                                            <p:txEl>
                                              <p:pRg st="4" end="4"/>
                                            </p:txEl>
                                          </p:spTgt>
                                        </p:tgtEl>
                                        <p:attrNameLst>
                                          <p:attrName>style.visibility</p:attrName>
                                        </p:attrNameLst>
                                      </p:cBhvr>
                                      <p:to>
                                        <p:strVal val="visible"/>
                                      </p:to>
                                    </p:set>
                                    <p:animEffect transition="in" filter="fade">
                                      <p:cBhvr>
                                        <p:cTn id="18" dur="500"/>
                                        <p:tgtEl>
                                          <p:spTgt spid="1536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5363">
                                            <p:txEl>
                                              <p:pRg st="5" end="5"/>
                                            </p:txEl>
                                          </p:spTgt>
                                        </p:tgtEl>
                                        <p:attrNameLst>
                                          <p:attrName>style.visibility</p:attrName>
                                        </p:attrNameLst>
                                      </p:cBhvr>
                                      <p:to>
                                        <p:strVal val="visible"/>
                                      </p:to>
                                    </p:set>
                                    <p:animEffect transition="in" filter="fade">
                                      <p:cBhvr>
                                        <p:cTn id="23" dur="500"/>
                                        <p:tgtEl>
                                          <p:spTgt spid="1536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5363">
                                            <p:txEl>
                                              <p:pRg st="6" end="6"/>
                                            </p:txEl>
                                          </p:spTgt>
                                        </p:tgtEl>
                                        <p:attrNameLst>
                                          <p:attrName>style.visibility</p:attrName>
                                        </p:attrNameLst>
                                      </p:cBhvr>
                                      <p:to>
                                        <p:strVal val="visible"/>
                                      </p:to>
                                    </p:set>
                                    <p:animEffect transition="in" filter="fade">
                                      <p:cBhvr>
                                        <p:cTn id="26" dur="500"/>
                                        <p:tgtEl>
                                          <p:spTgt spid="1536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5363">
                                            <p:txEl>
                                              <p:pRg st="7" end="7"/>
                                            </p:txEl>
                                          </p:spTgt>
                                        </p:tgtEl>
                                        <p:attrNameLst>
                                          <p:attrName>style.visibility</p:attrName>
                                        </p:attrNameLst>
                                      </p:cBhvr>
                                      <p:to>
                                        <p:strVal val="visible"/>
                                      </p:to>
                                    </p:set>
                                    <p:animEffect transition="in" filter="fade">
                                      <p:cBhvr>
                                        <p:cTn id="31" dur="500"/>
                                        <p:tgtEl>
                                          <p:spTgt spid="1536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5363">
                                            <p:txEl>
                                              <p:pRg st="8" end="8"/>
                                            </p:txEl>
                                          </p:spTgt>
                                        </p:tgtEl>
                                        <p:attrNameLst>
                                          <p:attrName>style.visibility</p:attrName>
                                        </p:attrNameLst>
                                      </p:cBhvr>
                                      <p:to>
                                        <p:strVal val="visible"/>
                                      </p:to>
                                    </p:set>
                                    <p:animEffect transition="in" filter="fade">
                                      <p:cBhvr>
                                        <p:cTn id="34" dur="5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rgbClr val="FF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22225" cap="flat" cmpd="sng" algn="ctr">
          <a:solidFill>
            <a:srgbClr val="FF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4451</TotalTime>
  <Pages>0</Pages>
  <Words>3081</Words>
  <Characters>0</Characters>
  <Application>Microsoft Office PowerPoint</Application>
  <DocSecurity>0</DocSecurity>
  <PresentationFormat>全屏显示(4:3)</PresentationFormat>
  <Lines>0</Lines>
  <Paragraphs>316</Paragraphs>
  <Slides>54</Slides>
  <Notes>23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2" baseType="lpstr">
      <vt:lpstr>Arial</vt:lpstr>
      <vt:lpstr>宋体</vt:lpstr>
      <vt:lpstr>Wingdings</vt:lpstr>
      <vt:lpstr>Calibri</vt:lpstr>
      <vt:lpstr>Times New Roman</vt:lpstr>
      <vt:lpstr>仿宋_GB2312</vt:lpstr>
      <vt:lpstr>Watermark</vt:lpstr>
      <vt:lpstr>Microsoft PowerPoint 97-2003 演示文稿</vt:lpstr>
      <vt:lpstr>网络与分布计算</vt:lpstr>
      <vt:lpstr>名字服务</vt:lpstr>
      <vt:lpstr>名字服务</vt:lpstr>
      <vt:lpstr>实体</vt:lpstr>
      <vt:lpstr>名字与地址</vt:lpstr>
      <vt:lpstr>查找Web页面的过程</vt:lpstr>
      <vt:lpstr>属性</vt:lpstr>
      <vt:lpstr>标识符</vt:lpstr>
      <vt:lpstr>名字空间</vt:lpstr>
      <vt:lpstr>名字图</vt:lpstr>
      <vt:lpstr>挂接与挂载</vt:lpstr>
      <vt:lpstr>外部名字空间的挂接</vt:lpstr>
      <vt:lpstr>名字服务形式</vt:lpstr>
      <vt:lpstr>名字服务器</vt:lpstr>
      <vt:lpstr>名字服务器</vt:lpstr>
      <vt:lpstr>上下文集中管理</vt:lpstr>
      <vt:lpstr>上下文分布管理</vt:lpstr>
      <vt:lpstr>多副本分布式管理</vt:lpstr>
      <vt:lpstr>名字服务器组成</vt:lpstr>
      <vt:lpstr>名称解析的实现</vt:lpstr>
      <vt:lpstr>名称解析的实现</vt:lpstr>
      <vt:lpstr>名字服务</vt:lpstr>
      <vt:lpstr>DNS域名系统</vt:lpstr>
      <vt:lpstr>DNS名称空间</vt:lpstr>
      <vt:lpstr>资源记录（1）</vt:lpstr>
      <vt:lpstr>资源记录(2)</vt:lpstr>
      <vt:lpstr>资源记录例子</vt:lpstr>
      <vt:lpstr>DNS文件</vt:lpstr>
      <vt:lpstr>DNS域名</vt:lpstr>
      <vt:lpstr>机构域和地理域</vt:lpstr>
      <vt:lpstr>DNS查询</vt:lpstr>
      <vt:lpstr>DNS查询</vt:lpstr>
      <vt:lpstr>域名服务器</vt:lpstr>
      <vt:lpstr>查询方式</vt:lpstr>
      <vt:lpstr>名字服务</vt:lpstr>
      <vt:lpstr>目录服务模型</vt:lpstr>
      <vt:lpstr>目录结构</vt:lpstr>
      <vt:lpstr>X.500目录树</vt:lpstr>
      <vt:lpstr>目录服务组件</vt:lpstr>
      <vt:lpstr>目录服务组件</vt:lpstr>
      <vt:lpstr>目录服务组件</vt:lpstr>
      <vt:lpstr>目录服务操作</vt:lpstr>
      <vt:lpstr>查询链与转交</vt:lpstr>
      <vt:lpstr>镜像操作绑定</vt:lpstr>
      <vt:lpstr>层次操作绑定</vt:lpstr>
      <vt:lpstr>目录服务协议</vt:lpstr>
      <vt:lpstr>目录访问协议</vt:lpstr>
      <vt:lpstr>目录系统协议</vt:lpstr>
      <vt:lpstr>目录信息镜像协议</vt:lpstr>
      <vt:lpstr>目录操作绑定管理协议</vt:lpstr>
      <vt:lpstr>LDAP协议</vt:lpstr>
      <vt:lpstr>名字服务</vt:lpstr>
      <vt:lpstr>活动目录域服务</vt:lpstr>
      <vt:lpstr>活动目录域服务</vt:lpstr>
    </vt:vector>
  </TitlesOfParts>
  <Manager/>
  <Company>Jetstep</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EE架构与程序设计</dc:title>
  <dc:subject/>
  <dc:creator>liwg</dc:creator>
  <cp:keywords/>
  <dc:description/>
  <cp:lastModifiedBy>王犇</cp:lastModifiedBy>
  <cp:revision>1315</cp:revision>
  <cp:lastPrinted>2016-11-20T08:03:23Z</cp:lastPrinted>
  <dcterms:created xsi:type="dcterms:W3CDTF">2008-09-12T02:21:48Z</dcterms:created>
  <dcterms:modified xsi:type="dcterms:W3CDTF">2020-11-11T02:08:40Z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