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wmf"/><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3" r:id="rId1"/>
  </p:sldMasterIdLst>
  <p:notesMasterIdLst>
    <p:notesMasterId r:id="rId52"/>
  </p:notesMasterIdLst>
  <p:sldIdLst>
    <p:sldId id="256" r:id="rId2"/>
    <p:sldId id="288" r:id="rId3"/>
    <p:sldId id="322" r:id="rId4"/>
    <p:sldId id="289" r:id="rId5"/>
    <p:sldId id="290" r:id="rId6"/>
    <p:sldId id="291" r:id="rId7"/>
    <p:sldId id="292" r:id="rId8"/>
    <p:sldId id="294" r:id="rId9"/>
    <p:sldId id="295" r:id="rId10"/>
    <p:sldId id="327" r:id="rId11"/>
    <p:sldId id="296" r:id="rId12"/>
    <p:sldId id="297" r:id="rId13"/>
    <p:sldId id="298" r:id="rId14"/>
    <p:sldId id="300" r:id="rId15"/>
    <p:sldId id="301" r:id="rId16"/>
    <p:sldId id="299" r:id="rId17"/>
    <p:sldId id="324" r:id="rId18"/>
    <p:sldId id="302" r:id="rId19"/>
    <p:sldId id="338" r:id="rId20"/>
    <p:sldId id="303" r:id="rId21"/>
    <p:sldId id="304" r:id="rId22"/>
    <p:sldId id="305" r:id="rId23"/>
    <p:sldId id="306" r:id="rId24"/>
    <p:sldId id="307" r:id="rId25"/>
    <p:sldId id="308" r:id="rId26"/>
    <p:sldId id="325" r:id="rId27"/>
    <p:sldId id="309" r:id="rId28"/>
    <p:sldId id="310" r:id="rId29"/>
    <p:sldId id="311" r:id="rId30"/>
    <p:sldId id="329" r:id="rId31"/>
    <p:sldId id="312" r:id="rId32"/>
    <p:sldId id="313" r:id="rId33"/>
    <p:sldId id="330" r:id="rId34"/>
    <p:sldId id="332" r:id="rId35"/>
    <p:sldId id="314" r:id="rId36"/>
    <p:sldId id="333" r:id="rId37"/>
    <p:sldId id="315" r:id="rId38"/>
    <p:sldId id="316" r:id="rId39"/>
    <p:sldId id="331" r:id="rId40"/>
    <p:sldId id="317" r:id="rId41"/>
    <p:sldId id="318" r:id="rId42"/>
    <p:sldId id="319" r:id="rId43"/>
    <p:sldId id="334" r:id="rId44"/>
    <p:sldId id="320" r:id="rId45"/>
    <p:sldId id="335" r:id="rId46"/>
    <p:sldId id="336" r:id="rId47"/>
    <p:sldId id="337" r:id="rId48"/>
    <p:sldId id="321" r:id="rId49"/>
    <p:sldId id="339" r:id="rId50"/>
    <p:sldId id="326" r:id="rId51"/>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09">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99"/>
    <a:srgbClr val="DCFC1C"/>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5918" autoAdjust="0"/>
  </p:normalViewPr>
  <p:slideViewPr>
    <p:cSldViewPr>
      <p:cViewPr varScale="1">
        <p:scale>
          <a:sx n="76" d="100"/>
          <a:sy n="76" d="100"/>
        </p:scale>
        <p:origin x="1642" y="58"/>
      </p:cViewPr>
      <p:guideLst>
        <p:guide orient="horz" pos="2109"/>
        <p:guide pos="2880"/>
      </p:guideLst>
    </p:cSldViewPr>
  </p:slideViewPr>
  <p:notesTextViewPr>
    <p:cViewPr>
      <p:scale>
        <a:sx n="100" d="100"/>
        <a:sy n="100" d="100"/>
      </p:scale>
      <p:origin x="0" y="0"/>
    </p:cViewPr>
  </p:notesTextViewPr>
  <p:gridSpacing cx="71999" cy="71999"/>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atin typeface="Arial" charset="0"/>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hangingPunct="1">
              <a:defRPr sz="1200">
                <a:latin typeface="Arial" charset="0"/>
              </a:defRPr>
            </a:lvl1pPr>
          </a:lstStyle>
          <a:p>
            <a:pPr>
              <a:defRPr/>
            </a:pPr>
            <a:fld id="{A6292A31-F926-4813-AAD3-3FF583728ACB}" type="datetimeFigureOut">
              <a:rPr lang="zh-CN" altLang="en-US"/>
              <a:pPr>
                <a:defRPr/>
              </a:pPr>
              <a:t>2020/11/11</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smtClean="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hangingPunct="1">
              <a:defRPr sz="1200">
                <a:latin typeface="Arial" charset="0"/>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AC2DE928-1A33-470D-ACFA-192D0065EAC4}" type="slidenum">
              <a:rPr lang="zh-CN" altLang="en-US"/>
              <a:pPr>
                <a:defRPr/>
              </a:pPr>
              <a:t>‹#›</a:t>
            </a:fld>
            <a:endParaRPr lang="zh-CN" altLang="en-US"/>
          </a:p>
        </p:txBody>
      </p:sp>
    </p:spTree>
    <p:extLst>
      <p:ext uri="{BB962C8B-B14F-4D97-AF65-F5344CB8AC3E}">
        <p14:creationId xmlns:p14="http://schemas.microsoft.com/office/powerpoint/2010/main" val="396785794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dirty="0" smtClean="0"/>
          </a:p>
        </p:txBody>
      </p:sp>
      <p:sp>
        <p:nvSpPr>
          <p:cNvPr id="819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874CA355-7076-4F89-A720-94F4191A416E}" type="slidenum">
              <a:rPr lang="zh-CN" altLang="en-US" smtClean="0"/>
              <a:pPr/>
              <a:t>4</a:t>
            </a:fld>
            <a:endParaRPr lang="zh-CN" altLang="en-US" smtClean="0"/>
          </a:p>
        </p:txBody>
      </p:sp>
    </p:spTree>
    <p:extLst>
      <p:ext uri="{BB962C8B-B14F-4D97-AF65-F5344CB8AC3E}">
        <p14:creationId xmlns:p14="http://schemas.microsoft.com/office/powerpoint/2010/main" val="22114359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915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dirty="0" smtClean="0"/>
          </a:p>
        </p:txBody>
      </p:sp>
      <p:sp>
        <p:nvSpPr>
          <p:cNvPr id="4915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D3D47AED-C6A3-4F2E-81AB-AC302E13B532}" type="slidenum">
              <a:rPr lang="zh-CN" altLang="en-US" smtClean="0"/>
              <a:pPr/>
              <a:t>35</a:t>
            </a:fld>
            <a:endParaRPr lang="zh-CN" altLang="en-US" smtClean="0"/>
          </a:p>
        </p:txBody>
      </p:sp>
    </p:spTree>
    <p:extLst>
      <p:ext uri="{BB962C8B-B14F-4D97-AF65-F5344CB8AC3E}">
        <p14:creationId xmlns:p14="http://schemas.microsoft.com/office/powerpoint/2010/main" val="16254067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37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dirty="0" smtClean="0"/>
          </a:p>
        </p:txBody>
      </p:sp>
      <p:sp>
        <p:nvSpPr>
          <p:cNvPr id="5837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FEE84A50-51E7-41FD-9BE8-EAE3FD82040B}" type="slidenum">
              <a:rPr lang="zh-CN" altLang="en-US" smtClean="0"/>
              <a:pPr/>
              <a:t>43</a:t>
            </a:fld>
            <a:endParaRPr lang="zh-CN" altLang="en-US" smtClean="0"/>
          </a:p>
        </p:txBody>
      </p:sp>
    </p:spTree>
    <p:extLst>
      <p:ext uri="{BB962C8B-B14F-4D97-AF65-F5344CB8AC3E}">
        <p14:creationId xmlns:p14="http://schemas.microsoft.com/office/powerpoint/2010/main" val="12964459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4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dirty="0" smtClean="0"/>
          </a:p>
        </p:txBody>
      </p:sp>
      <p:sp>
        <p:nvSpPr>
          <p:cNvPr id="6144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A9631C15-88B7-40B8-8D33-D160AD5B9B2B}" type="slidenum">
              <a:rPr lang="zh-CN" altLang="en-US" smtClean="0"/>
              <a:pPr/>
              <a:t>45</a:t>
            </a:fld>
            <a:endParaRPr lang="zh-CN" altLang="en-US" smtClean="0"/>
          </a:p>
        </p:txBody>
      </p:sp>
    </p:spTree>
    <p:extLst>
      <p:ext uri="{BB962C8B-B14F-4D97-AF65-F5344CB8AC3E}">
        <p14:creationId xmlns:p14="http://schemas.microsoft.com/office/powerpoint/2010/main" val="36889733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349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dirty="0" smtClean="0"/>
          </a:p>
        </p:txBody>
      </p:sp>
      <p:sp>
        <p:nvSpPr>
          <p:cNvPr id="6349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384D5E3D-A5DF-4328-A54B-B2B402776AE2}" type="slidenum">
              <a:rPr lang="zh-CN" altLang="en-US" smtClean="0"/>
              <a:pPr/>
              <a:t>46</a:t>
            </a:fld>
            <a:endParaRPr lang="zh-CN" altLang="en-US" smtClean="0"/>
          </a:p>
        </p:txBody>
      </p:sp>
    </p:spTree>
    <p:extLst>
      <p:ext uri="{BB962C8B-B14F-4D97-AF65-F5344CB8AC3E}">
        <p14:creationId xmlns:p14="http://schemas.microsoft.com/office/powerpoint/2010/main" val="17171356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553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dirty="0" smtClean="0"/>
          </a:p>
        </p:txBody>
      </p:sp>
      <p:sp>
        <p:nvSpPr>
          <p:cNvPr id="6554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1CE457E0-869B-4CF1-9981-7551AC9196C5}" type="slidenum">
              <a:rPr lang="zh-CN" altLang="en-US" smtClean="0"/>
              <a:pPr/>
              <a:t>47</a:t>
            </a:fld>
            <a:endParaRPr lang="zh-CN" altLang="en-US" smtClean="0"/>
          </a:p>
        </p:txBody>
      </p:sp>
    </p:spTree>
    <p:extLst>
      <p:ext uri="{BB962C8B-B14F-4D97-AF65-F5344CB8AC3E}">
        <p14:creationId xmlns:p14="http://schemas.microsoft.com/office/powerpoint/2010/main" val="42322221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758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dirty="0" smtClean="0"/>
          </a:p>
        </p:txBody>
      </p:sp>
      <p:sp>
        <p:nvSpPr>
          <p:cNvPr id="6758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3D060FE0-CFCE-4157-A3E9-A326C9A96C18}" type="slidenum">
              <a:rPr lang="zh-CN" altLang="en-US" smtClean="0"/>
              <a:pPr/>
              <a:t>48</a:t>
            </a:fld>
            <a:endParaRPr lang="zh-CN" altLang="en-US" smtClean="0"/>
          </a:p>
        </p:txBody>
      </p:sp>
    </p:spTree>
    <p:extLst>
      <p:ext uri="{BB962C8B-B14F-4D97-AF65-F5344CB8AC3E}">
        <p14:creationId xmlns:p14="http://schemas.microsoft.com/office/powerpoint/2010/main" val="21686434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dirty="0" smtClean="0"/>
          </a:p>
        </p:txBody>
      </p:sp>
      <p:sp>
        <p:nvSpPr>
          <p:cNvPr id="1024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20E53214-CC23-407A-B3A7-CD66B37A67C2}" type="slidenum">
              <a:rPr lang="zh-CN" altLang="en-US" smtClean="0"/>
              <a:pPr/>
              <a:t>5</a:t>
            </a:fld>
            <a:endParaRPr lang="zh-CN" altLang="en-US" smtClean="0"/>
          </a:p>
        </p:txBody>
      </p:sp>
    </p:spTree>
    <p:extLst>
      <p:ext uri="{BB962C8B-B14F-4D97-AF65-F5344CB8AC3E}">
        <p14:creationId xmlns:p14="http://schemas.microsoft.com/office/powerpoint/2010/main" val="30490665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3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dirty="0" smtClean="0"/>
          </a:p>
        </p:txBody>
      </p:sp>
      <p:sp>
        <p:nvSpPr>
          <p:cNvPr id="133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5894DD06-EDC5-4D40-8306-62C41D16A28A}" type="slidenum">
              <a:rPr lang="zh-CN" altLang="en-US" smtClean="0"/>
              <a:pPr/>
              <a:t>7</a:t>
            </a:fld>
            <a:endParaRPr lang="zh-CN" altLang="en-US" smtClean="0"/>
          </a:p>
        </p:txBody>
      </p:sp>
    </p:spTree>
    <p:extLst>
      <p:ext uri="{BB962C8B-B14F-4D97-AF65-F5344CB8AC3E}">
        <p14:creationId xmlns:p14="http://schemas.microsoft.com/office/powerpoint/2010/main" val="42507641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dirty="0" smtClean="0"/>
          </a:p>
        </p:txBody>
      </p:sp>
      <p:sp>
        <p:nvSpPr>
          <p:cNvPr id="2765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2DA203C4-C2AA-4EE4-86F5-D2472E86BABC}" type="slidenum">
              <a:rPr lang="zh-CN" altLang="en-US" smtClean="0"/>
              <a:pPr/>
              <a:t>20</a:t>
            </a:fld>
            <a:endParaRPr lang="zh-CN" altLang="en-US" smtClean="0"/>
          </a:p>
        </p:txBody>
      </p:sp>
    </p:spTree>
    <p:extLst>
      <p:ext uri="{BB962C8B-B14F-4D97-AF65-F5344CB8AC3E}">
        <p14:creationId xmlns:p14="http://schemas.microsoft.com/office/powerpoint/2010/main" val="29828582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6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dirty="0" smtClean="0"/>
          </a:p>
        </p:txBody>
      </p:sp>
      <p:sp>
        <p:nvSpPr>
          <p:cNvPr id="297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1E82A5A7-DF79-4138-A0CE-EBADD4FAA4DD}" type="slidenum">
              <a:rPr lang="zh-CN" altLang="en-US" smtClean="0"/>
              <a:pPr/>
              <a:t>21</a:t>
            </a:fld>
            <a:endParaRPr lang="zh-CN" altLang="en-US" smtClean="0"/>
          </a:p>
        </p:txBody>
      </p:sp>
    </p:spTree>
    <p:extLst>
      <p:ext uri="{BB962C8B-B14F-4D97-AF65-F5344CB8AC3E}">
        <p14:creationId xmlns:p14="http://schemas.microsoft.com/office/powerpoint/2010/main" val="27467786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dirty="0" smtClean="0"/>
          </a:p>
        </p:txBody>
      </p:sp>
      <p:sp>
        <p:nvSpPr>
          <p:cNvPr id="3174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F6B55B32-7760-4BC3-8031-2D9BB6D14A17}" type="slidenum">
              <a:rPr lang="zh-CN" altLang="en-US" smtClean="0"/>
              <a:pPr/>
              <a:t>22</a:t>
            </a:fld>
            <a:endParaRPr lang="zh-CN" altLang="en-US" smtClean="0"/>
          </a:p>
        </p:txBody>
      </p:sp>
    </p:spTree>
    <p:extLst>
      <p:ext uri="{BB962C8B-B14F-4D97-AF65-F5344CB8AC3E}">
        <p14:creationId xmlns:p14="http://schemas.microsoft.com/office/powerpoint/2010/main" val="40795429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84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dirty="0" smtClean="0"/>
          </a:p>
        </p:txBody>
      </p:sp>
      <p:sp>
        <p:nvSpPr>
          <p:cNvPr id="3584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A73E96EE-0B3C-4C82-B9E7-6D17B580672E}" type="slidenum">
              <a:rPr lang="zh-CN" altLang="en-US" smtClean="0"/>
              <a:pPr/>
              <a:t>25</a:t>
            </a:fld>
            <a:endParaRPr lang="zh-CN" altLang="en-US" smtClean="0"/>
          </a:p>
        </p:txBody>
      </p:sp>
    </p:spTree>
    <p:extLst>
      <p:ext uri="{BB962C8B-B14F-4D97-AF65-F5344CB8AC3E}">
        <p14:creationId xmlns:p14="http://schemas.microsoft.com/office/powerpoint/2010/main" val="12422585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dirty="0" smtClean="0"/>
          </a:p>
        </p:txBody>
      </p:sp>
      <p:sp>
        <p:nvSpPr>
          <p:cNvPr id="4198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72F02013-AC65-4C04-9C81-DDE54F312C72}" type="slidenum">
              <a:rPr lang="zh-CN" altLang="en-US" smtClean="0"/>
              <a:pPr/>
              <a:t>30</a:t>
            </a:fld>
            <a:endParaRPr lang="zh-CN" altLang="en-US" smtClean="0"/>
          </a:p>
        </p:txBody>
      </p:sp>
    </p:spTree>
    <p:extLst>
      <p:ext uri="{BB962C8B-B14F-4D97-AF65-F5344CB8AC3E}">
        <p14:creationId xmlns:p14="http://schemas.microsoft.com/office/powerpoint/2010/main" val="17809702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403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dirty="0" smtClean="0"/>
          </a:p>
        </p:txBody>
      </p:sp>
      <p:sp>
        <p:nvSpPr>
          <p:cNvPr id="4403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968E7E5A-F185-4849-B0BE-13976DF07AE0}" type="slidenum">
              <a:rPr lang="zh-CN" altLang="en-US" smtClean="0"/>
              <a:pPr/>
              <a:t>31</a:t>
            </a:fld>
            <a:endParaRPr lang="zh-CN" altLang="en-US" smtClean="0"/>
          </a:p>
        </p:txBody>
      </p:sp>
    </p:spTree>
    <p:extLst>
      <p:ext uri="{BB962C8B-B14F-4D97-AF65-F5344CB8AC3E}">
        <p14:creationId xmlns:p14="http://schemas.microsoft.com/office/powerpoint/2010/main" val="248131517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p:cNvGrpSpPr>
            <a:grpSpLocks/>
          </p:cNvGrpSpPr>
          <p:nvPr/>
        </p:nvGrpSpPr>
        <p:grpSpPr bwMode="auto">
          <a:xfrm>
            <a:off x="1658938" y="1600200"/>
            <a:ext cx="6837362" cy="3200400"/>
            <a:chOff x="0" y="0"/>
            <a:chExt cx="4307" cy="2016"/>
          </a:xfrm>
        </p:grpSpPr>
        <p:sp>
          <p:nvSpPr>
            <p:cNvPr id="5" name="Oval 3"/>
            <p:cNvSpPr>
              <a:spLocks noChangeArrowheads="1"/>
            </p:cNvSpPr>
            <p:nvPr/>
          </p:nvSpPr>
          <p:spPr bwMode="auto">
            <a:xfrm flipH="1">
              <a:off x="3347" y="0"/>
              <a:ext cx="960" cy="960"/>
            </a:xfrm>
            <a:prstGeom prst="ellipse">
              <a:avLst/>
            </a:prstGeom>
            <a:solidFill>
              <a:schemeClr val="accent2"/>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en-US" sz="2400" smtClean="0">
                <a:latin typeface="Times New Roman" panose="02020603050405020304" pitchFamily="18" charset="0"/>
              </a:endParaRPr>
            </a:p>
          </p:txBody>
        </p:sp>
        <p:sp>
          <p:nvSpPr>
            <p:cNvPr id="6" name="Oval 4"/>
            <p:cNvSpPr>
              <a:spLocks noChangeArrowheads="1"/>
            </p:cNvSpPr>
            <p:nvPr/>
          </p:nvSpPr>
          <p:spPr bwMode="auto">
            <a:xfrm flipH="1">
              <a:off x="2219" y="0"/>
              <a:ext cx="960" cy="960"/>
            </a:xfrm>
            <a:prstGeom prst="ellipse">
              <a:avLst/>
            </a:prstGeom>
            <a:solidFill>
              <a:schemeClr val="accent2"/>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en-US" sz="2400" smtClean="0">
                <a:latin typeface="Times New Roman" panose="02020603050405020304" pitchFamily="18" charset="0"/>
              </a:endParaRPr>
            </a:p>
          </p:txBody>
        </p:sp>
        <p:sp>
          <p:nvSpPr>
            <p:cNvPr id="7" name="Oval 5"/>
            <p:cNvSpPr>
              <a:spLocks noChangeArrowheads="1"/>
            </p:cNvSpPr>
            <p:nvPr/>
          </p:nvSpPr>
          <p:spPr bwMode="auto">
            <a:xfrm flipH="1">
              <a:off x="1091" y="0"/>
              <a:ext cx="960" cy="960"/>
            </a:xfrm>
            <a:prstGeom prst="ellipse">
              <a:avLst/>
            </a:prstGeom>
            <a:noFill/>
            <a:ln w="28575">
              <a:solidFill>
                <a:schemeClr val="accent2"/>
              </a:solidFill>
              <a:round/>
              <a:headEnd/>
              <a:tailEnd/>
            </a:ln>
            <a:effectLst/>
            <a:extLst>
              <a:ext uri="{909E8E84-426E-40DD-AFC4-6F175D3DCCD1}">
                <a14:hiddenFill xmlns:a14="http://schemas.microsoft.com/office/drawing/2010/main">
                  <a:solidFill>
                    <a:srgbClr val="E0E0F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en-US" sz="2400" smtClean="0">
                <a:latin typeface="Times New Roman" panose="02020603050405020304" pitchFamily="18" charset="0"/>
              </a:endParaRPr>
            </a:p>
          </p:txBody>
        </p:sp>
        <p:sp>
          <p:nvSpPr>
            <p:cNvPr id="8" name="Oval 6"/>
            <p:cNvSpPr>
              <a:spLocks noChangeArrowheads="1"/>
            </p:cNvSpPr>
            <p:nvPr/>
          </p:nvSpPr>
          <p:spPr bwMode="auto">
            <a:xfrm flipH="1">
              <a:off x="1091" y="1056"/>
              <a:ext cx="960" cy="960"/>
            </a:xfrm>
            <a:prstGeom prst="ellipse">
              <a:avLst/>
            </a:prstGeom>
            <a:solidFill>
              <a:schemeClr val="accent2"/>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en-US" sz="2400" smtClean="0">
                <a:latin typeface="Times New Roman" panose="02020603050405020304" pitchFamily="18" charset="0"/>
              </a:endParaRPr>
            </a:p>
          </p:txBody>
        </p:sp>
        <p:sp>
          <p:nvSpPr>
            <p:cNvPr id="9" name="Oval 7"/>
            <p:cNvSpPr>
              <a:spLocks noChangeArrowheads="1"/>
            </p:cNvSpPr>
            <p:nvPr/>
          </p:nvSpPr>
          <p:spPr bwMode="auto">
            <a:xfrm flipH="1">
              <a:off x="0" y="1056"/>
              <a:ext cx="960" cy="960"/>
            </a:xfrm>
            <a:prstGeom prst="ellipse">
              <a:avLst/>
            </a:prstGeom>
            <a:solidFill>
              <a:schemeClr val="accent2"/>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en-US" sz="2400" smtClean="0">
                <a:latin typeface="Times New Roman" panose="02020603050405020304" pitchFamily="18" charset="0"/>
              </a:endParaRPr>
            </a:p>
          </p:txBody>
        </p:sp>
        <p:sp>
          <p:nvSpPr>
            <p:cNvPr id="10" name="Oval 8"/>
            <p:cNvSpPr>
              <a:spLocks noChangeArrowheads="1"/>
            </p:cNvSpPr>
            <p:nvPr/>
          </p:nvSpPr>
          <p:spPr bwMode="auto">
            <a:xfrm flipH="1">
              <a:off x="3347" y="1056"/>
              <a:ext cx="960" cy="960"/>
            </a:xfrm>
            <a:prstGeom prst="ellipse">
              <a:avLst/>
            </a:prstGeom>
            <a:noFill/>
            <a:ln w="28575">
              <a:solidFill>
                <a:schemeClr val="accent2"/>
              </a:solidFill>
              <a:round/>
              <a:headEnd/>
              <a:tailEnd/>
            </a:ln>
            <a:effectLst/>
            <a:extLst>
              <a:ext uri="{909E8E84-426E-40DD-AFC4-6F175D3DCCD1}">
                <a14:hiddenFill xmlns:a14="http://schemas.microsoft.com/office/drawing/2010/main">
                  <a:solidFill>
                    <a:srgbClr val="E0E0F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en-US" sz="2400" smtClean="0">
                <a:latin typeface="Times New Roman" panose="02020603050405020304" pitchFamily="18" charset="0"/>
              </a:endParaRPr>
            </a:p>
          </p:txBody>
        </p:sp>
      </p:grpSp>
      <p:pic>
        <p:nvPicPr>
          <p:cNvPr id="11" name="Picture 14" descr="nwpu_r1_c1"/>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30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60" name="Rectangle 12"/>
          <p:cNvSpPr>
            <a:spLocks noGrp="1" noChangeArrowheads="1"/>
          </p:cNvSpPr>
          <p:nvPr>
            <p:ph type="ctrTitle"/>
          </p:nvPr>
        </p:nvSpPr>
        <p:spPr>
          <a:xfrm>
            <a:off x="685800" y="1219200"/>
            <a:ext cx="7772400" cy="1933575"/>
          </a:xfrm>
        </p:spPr>
        <p:txBody>
          <a:bodyPr anchor="b"/>
          <a:lstStyle>
            <a:lvl1pPr algn="r">
              <a:defRPr sz="4400" b="0"/>
            </a:lvl1pPr>
          </a:lstStyle>
          <a:p>
            <a:pPr lvl="0"/>
            <a:r>
              <a:rPr lang="zh-CN" altLang="en-US" noProof="0" smtClean="0"/>
              <a:t>单击此处编辑母版标题样式</a:t>
            </a:r>
          </a:p>
        </p:txBody>
      </p:sp>
      <p:sp>
        <p:nvSpPr>
          <p:cNvPr id="2061" name="Rectangle 13"/>
          <p:cNvSpPr>
            <a:spLocks noGrp="1" noChangeArrowheads="1"/>
          </p:cNvSpPr>
          <p:nvPr>
            <p:ph type="subTitle" idx="1"/>
          </p:nvPr>
        </p:nvSpPr>
        <p:spPr>
          <a:xfrm>
            <a:off x="2057400" y="3505200"/>
            <a:ext cx="6400800" cy="1752600"/>
          </a:xfrm>
        </p:spPr>
        <p:txBody>
          <a:bodyPr/>
          <a:lstStyle>
            <a:lvl1pPr marL="0" indent="0" algn="r">
              <a:buFont typeface="Wingdings" pitchFamily="2" charset="2"/>
              <a:buNone/>
              <a:defRPr/>
            </a:lvl1pPr>
          </a:lstStyle>
          <a:p>
            <a:pPr lvl="0"/>
            <a:r>
              <a:rPr lang="zh-CN" altLang="en-US" noProof="0" smtClean="0"/>
              <a:t>单击此处编辑母版副标题样式</a:t>
            </a:r>
          </a:p>
        </p:txBody>
      </p:sp>
      <p:sp>
        <p:nvSpPr>
          <p:cNvPr id="12" name="Rectangle 9"/>
          <p:cNvSpPr>
            <a:spLocks noGrp="1" noChangeArrowheads="1"/>
          </p:cNvSpPr>
          <p:nvPr>
            <p:ph type="dt" sz="half" idx="10"/>
          </p:nvPr>
        </p:nvSpPr>
        <p:spPr/>
        <p:txBody>
          <a:bodyPr/>
          <a:lstStyle>
            <a:lvl1pPr>
              <a:defRPr/>
            </a:lvl1pPr>
          </a:lstStyle>
          <a:p>
            <a:pPr>
              <a:defRPr/>
            </a:pPr>
            <a:endParaRPr lang="en-US" altLang="zh-CN"/>
          </a:p>
        </p:txBody>
      </p:sp>
      <p:sp>
        <p:nvSpPr>
          <p:cNvPr id="13" name="Rectangle 10"/>
          <p:cNvSpPr>
            <a:spLocks noGrp="1" noChangeArrowheads="1"/>
          </p:cNvSpPr>
          <p:nvPr>
            <p:ph type="ftr" sz="quarter" idx="11"/>
          </p:nvPr>
        </p:nvSpPr>
        <p:spPr/>
        <p:txBody>
          <a:bodyPr/>
          <a:lstStyle>
            <a:lvl1pPr>
              <a:defRPr/>
            </a:lvl1pPr>
          </a:lstStyle>
          <a:p>
            <a:pPr>
              <a:defRPr/>
            </a:pPr>
            <a:endParaRPr lang="en-US" altLang="zh-CN"/>
          </a:p>
        </p:txBody>
      </p:sp>
      <p:sp>
        <p:nvSpPr>
          <p:cNvPr id="14" name="Rectangle 11"/>
          <p:cNvSpPr>
            <a:spLocks noGrp="1" noChangeArrowheads="1"/>
          </p:cNvSpPr>
          <p:nvPr>
            <p:ph type="sldNum" sz="quarter" idx="12"/>
          </p:nvPr>
        </p:nvSpPr>
        <p:spPr/>
        <p:txBody>
          <a:bodyPr/>
          <a:lstStyle>
            <a:lvl1pPr>
              <a:defRPr/>
            </a:lvl1pPr>
          </a:lstStyle>
          <a:p>
            <a:pPr>
              <a:defRPr/>
            </a:pPr>
            <a:fld id="{491C565B-BC43-4A51-9600-87B77B671BE0}" type="slidenum">
              <a:rPr lang="zh-CN" altLang="en-US"/>
              <a:pPr>
                <a:defRPr/>
              </a:pPr>
              <a:t>‹#›</a:t>
            </a:fld>
            <a:endParaRPr lang="en-US" altLang="zh-CN"/>
          </a:p>
        </p:txBody>
      </p:sp>
    </p:spTree>
    <p:extLst>
      <p:ext uri="{BB962C8B-B14F-4D97-AF65-F5344CB8AC3E}">
        <p14:creationId xmlns:p14="http://schemas.microsoft.com/office/powerpoint/2010/main" val="1627753471"/>
      </p:ext>
    </p:extLst>
  </p:cSld>
  <p:clrMapOvr>
    <a:masterClrMapping/>
  </p:clrMapOvr>
  <p:transition spd="slow"/>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9"/>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0"/>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1"/>
          <p:cNvSpPr>
            <a:spLocks noGrp="1" noChangeArrowheads="1"/>
          </p:cNvSpPr>
          <p:nvPr>
            <p:ph type="sldNum" sz="quarter" idx="12"/>
          </p:nvPr>
        </p:nvSpPr>
        <p:spPr>
          <a:ln/>
        </p:spPr>
        <p:txBody>
          <a:bodyPr/>
          <a:lstStyle>
            <a:lvl1pPr>
              <a:defRPr/>
            </a:lvl1pPr>
          </a:lstStyle>
          <a:p>
            <a:pPr>
              <a:defRPr/>
            </a:pPr>
            <a:fld id="{6C9910A3-B6E8-4E97-B3FB-3B3AF263187D}" type="slidenum">
              <a:rPr lang="zh-CN" altLang="en-US"/>
              <a:pPr>
                <a:defRPr/>
              </a:pPr>
              <a:t>‹#›</a:t>
            </a:fld>
            <a:endParaRPr lang="en-US" altLang="zh-CN"/>
          </a:p>
        </p:txBody>
      </p:sp>
    </p:spTree>
    <p:extLst>
      <p:ext uri="{BB962C8B-B14F-4D97-AF65-F5344CB8AC3E}">
        <p14:creationId xmlns:p14="http://schemas.microsoft.com/office/powerpoint/2010/main" val="1906503687"/>
      </p:ext>
    </p:extLst>
  </p:cSld>
  <p:clrMapOvr>
    <a:masterClrMapping/>
  </p:clrMapOvr>
  <p:transition spd="slow"/>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15888"/>
            <a:ext cx="2057400" cy="6192837"/>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15888"/>
            <a:ext cx="6019800" cy="6192837"/>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9"/>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0"/>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1"/>
          <p:cNvSpPr>
            <a:spLocks noGrp="1" noChangeArrowheads="1"/>
          </p:cNvSpPr>
          <p:nvPr>
            <p:ph type="sldNum" sz="quarter" idx="12"/>
          </p:nvPr>
        </p:nvSpPr>
        <p:spPr>
          <a:ln/>
        </p:spPr>
        <p:txBody>
          <a:bodyPr/>
          <a:lstStyle>
            <a:lvl1pPr>
              <a:defRPr/>
            </a:lvl1pPr>
          </a:lstStyle>
          <a:p>
            <a:pPr>
              <a:defRPr/>
            </a:pPr>
            <a:fld id="{43C863B7-53BC-4C55-9D8C-8FEFEE8DCC67}" type="slidenum">
              <a:rPr lang="zh-CN" altLang="en-US"/>
              <a:pPr>
                <a:defRPr/>
              </a:pPr>
              <a:t>‹#›</a:t>
            </a:fld>
            <a:endParaRPr lang="en-US" altLang="zh-CN"/>
          </a:p>
        </p:txBody>
      </p:sp>
    </p:spTree>
    <p:extLst>
      <p:ext uri="{BB962C8B-B14F-4D97-AF65-F5344CB8AC3E}">
        <p14:creationId xmlns:p14="http://schemas.microsoft.com/office/powerpoint/2010/main" val="647469749"/>
      </p:ext>
    </p:extLst>
  </p:cSld>
  <p:clrMapOvr>
    <a:masterClrMapping/>
  </p:clrMapOvr>
  <p:transition spd="slow"/>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9"/>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0"/>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1"/>
          <p:cNvSpPr>
            <a:spLocks noGrp="1" noChangeArrowheads="1"/>
          </p:cNvSpPr>
          <p:nvPr>
            <p:ph type="sldNum" sz="quarter" idx="12"/>
          </p:nvPr>
        </p:nvSpPr>
        <p:spPr>
          <a:ln/>
        </p:spPr>
        <p:txBody>
          <a:bodyPr/>
          <a:lstStyle>
            <a:lvl1pPr>
              <a:defRPr/>
            </a:lvl1pPr>
          </a:lstStyle>
          <a:p>
            <a:pPr>
              <a:defRPr/>
            </a:pPr>
            <a:fld id="{229ECAE6-EE2E-4719-B53D-3DE32E35C79A}" type="slidenum">
              <a:rPr lang="zh-CN" altLang="en-US"/>
              <a:pPr>
                <a:defRPr/>
              </a:pPr>
              <a:t>‹#›</a:t>
            </a:fld>
            <a:endParaRPr lang="en-US" altLang="zh-CN"/>
          </a:p>
        </p:txBody>
      </p:sp>
    </p:spTree>
    <p:extLst>
      <p:ext uri="{BB962C8B-B14F-4D97-AF65-F5344CB8AC3E}">
        <p14:creationId xmlns:p14="http://schemas.microsoft.com/office/powerpoint/2010/main" val="1866207018"/>
      </p:ext>
    </p:extLst>
  </p:cSld>
  <p:clrMapOvr>
    <a:masterClrMapping/>
  </p:clrMapOvr>
  <p:transition spd="slow"/>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9"/>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0"/>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1"/>
          <p:cNvSpPr>
            <a:spLocks noGrp="1" noChangeArrowheads="1"/>
          </p:cNvSpPr>
          <p:nvPr>
            <p:ph type="sldNum" sz="quarter" idx="12"/>
          </p:nvPr>
        </p:nvSpPr>
        <p:spPr>
          <a:ln/>
        </p:spPr>
        <p:txBody>
          <a:bodyPr/>
          <a:lstStyle>
            <a:lvl1pPr>
              <a:defRPr/>
            </a:lvl1pPr>
          </a:lstStyle>
          <a:p>
            <a:pPr>
              <a:defRPr/>
            </a:pPr>
            <a:fld id="{07E386A3-9AF7-45E0-8A2D-A4B47EF35B73}" type="slidenum">
              <a:rPr lang="zh-CN" altLang="en-US"/>
              <a:pPr>
                <a:defRPr/>
              </a:pPr>
              <a:t>‹#›</a:t>
            </a:fld>
            <a:endParaRPr lang="en-US" altLang="zh-CN"/>
          </a:p>
        </p:txBody>
      </p:sp>
    </p:spTree>
    <p:extLst>
      <p:ext uri="{BB962C8B-B14F-4D97-AF65-F5344CB8AC3E}">
        <p14:creationId xmlns:p14="http://schemas.microsoft.com/office/powerpoint/2010/main" val="3279787998"/>
      </p:ext>
    </p:extLst>
  </p:cSld>
  <p:clrMapOvr>
    <a:masterClrMapping/>
  </p:clrMapOvr>
  <p:transition spd="slow"/>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196975"/>
            <a:ext cx="4038600" cy="51117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196975"/>
            <a:ext cx="4038600" cy="51117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9"/>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0"/>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1"/>
          <p:cNvSpPr>
            <a:spLocks noGrp="1" noChangeArrowheads="1"/>
          </p:cNvSpPr>
          <p:nvPr>
            <p:ph type="sldNum" sz="quarter" idx="12"/>
          </p:nvPr>
        </p:nvSpPr>
        <p:spPr>
          <a:ln/>
        </p:spPr>
        <p:txBody>
          <a:bodyPr/>
          <a:lstStyle>
            <a:lvl1pPr>
              <a:defRPr/>
            </a:lvl1pPr>
          </a:lstStyle>
          <a:p>
            <a:pPr>
              <a:defRPr/>
            </a:pPr>
            <a:fld id="{3D9AD7A2-A2BA-43AA-BB04-B7E8F8D42C27}" type="slidenum">
              <a:rPr lang="zh-CN" altLang="en-US"/>
              <a:pPr>
                <a:defRPr/>
              </a:pPr>
              <a:t>‹#›</a:t>
            </a:fld>
            <a:endParaRPr lang="en-US" altLang="zh-CN"/>
          </a:p>
        </p:txBody>
      </p:sp>
    </p:spTree>
    <p:extLst>
      <p:ext uri="{BB962C8B-B14F-4D97-AF65-F5344CB8AC3E}">
        <p14:creationId xmlns:p14="http://schemas.microsoft.com/office/powerpoint/2010/main" val="4098014363"/>
      </p:ext>
    </p:extLst>
  </p:cSld>
  <p:clrMapOvr>
    <a:masterClrMapping/>
  </p:clrMapOvr>
  <p:transition spd="slow"/>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9"/>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10"/>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11"/>
          <p:cNvSpPr>
            <a:spLocks noGrp="1" noChangeArrowheads="1"/>
          </p:cNvSpPr>
          <p:nvPr>
            <p:ph type="sldNum" sz="quarter" idx="12"/>
          </p:nvPr>
        </p:nvSpPr>
        <p:spPr>
          <a:ln/>
        </p:spPr>
        <p:txBody>
          <a:bodyPr/>
          <a:lstStyle>
            <a:lvl1pPr>
              <a:defRPr/>
            </a:lvl1pPr>
          </a:lstStyle>
          <a:p>
            <a:pPr>
              <a:defRPr/>
            </a:pPr>
            <a:fld id="{64EBC756-DDFE-4A91-8CC1-5F470F313119}" type="slidenum">
              <a:rPr lang="zh-CN" altLang="en-US"/>
              <a:pPr>
                <a:defRPr/>
              </a:pPr>
              <a:t>‹#›</a:t>
            </a:fld>
            <a:endParaRPr lang="en-US" altLang="zh-CN"/>
          </a:p>
        </p:txBody>
      </p:sp>
    </p:spTree>
    <p:extLst>
      <p:ext uri="{BB962C8B-B14F-4D97-AF65-F5344CB8AC3E}">
        <p14:creationId xmlns:p14="http://schemas.microsoft.com/office/powerpoint/2010/main" val="1631834223"/>
      </p:ext>
    </p:extLst>
  </p:cSld>
  <p:clrMapOvr>
    <a:masterClrMapping/>
  </p:clrMapOvr>
  <p:transition spd="slow"/>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9"/>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10"/>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11"/>
          <p:cNvSpPr>
            <a:spLocks noGrp="1" noChangeArrowheads="1"/>
          </p:cNvSpPr>
          <p:nvPr>
            <p:ph type="sldNum" sz="quarter" idx="12"/>
          </p:nvPr>
        </p:nvSpPr>
        <p:spPr>
          <a:ln/>
        </p:spPr>
        <p:txBody>
          <a:bodyPr/>
          <a:lstStyle>
            <a:lvl1pPr>
              <a:defRPr/>
            </a:lvl1pPr>
          </a:lstStyle>
          <a:p>
            <a:pPr>
              <a:defRPr/>
            </a:pPr>
            <a:fld id="{8AA4B4C9-C24E-4A7B-B33D-16A85DC2B86B}" type="slidenum">
              <a:rPr lang="zh-CN" altLang="en-US"/>
              <a:pPr>
                <a:defRPr/>
              </a:pPr>
              <a:t>‹#›</a:t>
            </a:fld>
            <a:endParaRPr lang="en-US" altLang="zh-CN"/>
          </a:p>
        </p:txBody>
      </p:sp>
    </p:spTree>
    <p:extLst>
      <p:ext uri="{BB962C8B-B14F-4D97-AF65-F5344CB8AC3E}">
        <p14:creationId xmlns:p14="http://schemas.microsoft.com/office/powerpoint/2010/main" val="3653959378"/>
      </p:ext>
    </p:extLst>
  </p:cSld>
  <p:clrMapOvr>
    <a:masterClrMapping/>
  </p:clrMapOvr>
  <p:transition spd="slow"/>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9"/>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10"/>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11"/>
          <p:cNvSpPr>
            <a:spLocks noGrp="1" noChangeArrowheads="1"/>
          </p:cNvSpPr>
          <p:nvPr>
            <p:ph type="sldNum" sz="quarter" idx="12"/>
          </p:nvPr>
        </p:nvSpPr>
        <p:spPr>
          <a:ln/>
        </p:spPr>
        <p:txBody>
          <a:bodyPr/>
          <a:lstStyle>
            <a:lvl1pPr>
              <a:defRPr/>
            </a:lvl1pPr>
          </a:lstStyle>
          <a:p>
            <a:pPr>
              <a:defRPr/>
            </a:pPr>
            <a:fld id="{901833E5-F0A6-4B57-8F19-6BA78F8DB8A3}" type="slidenum">
              <a:rPr lang="zh-CN" altLang="en-US"/>
              <a:pPr>
                <a:defRPr/>
              </a:pPr>
              <a:t>‹#›</a:t>
            </a:fld>
            <a:endParaRPr lang="en-US" altLang="zh-CN"/>
          </a:p>
        </p:txBody>
      </p:sp>
    </p:spTree>
    <p:extLst>
      <p:ext uri="{BB962C8B-B14F-4D97-AF65-F5344CB8AC3E}">
        <p14:creationId xmlns:p14="http://schemas.microsoft.com/office/powerpoint/2010/main" val="1324134036"/>
      </p:ext>
    </p:extLst>
  </p:cSld>
  <p:clrMapOvr>
    <a:masterClrMapping/>
  </p:clrMapOvr>
  <p:transition spd="slow"/>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9"/>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0"/>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1"/>
          <p:cNvSpPr>
            <a:spLocks noGrp="1" noChangeArrowheads="1"/>
          </p:cNvSpPr>
          <p:nvPr>
            <p:ph type="sldNum" sz="quarter" idx="12"/>
          </p:nvPr>
        </p:nvSpPr>
        <p:spPr>
          <a:ln/>
        </p:spPr>
        <p:txBody>
          <a:bodyPr/>
          <a:lstStyle>
            <a:lvl1pPr>
              <a:defRPr/>
            </a:lvl1pPr>
          </a:lstStyle>
          <a:p>
            <a:pPr>
              <a:defRPr/>
            </a:pPr>
            <a:fld id="{4868150B-F5DA-4EEF-B46E-26DE1E196E9E}" type="slidenum">
              <a:rPr lang="zh-CN" altLang="en-US"/>
              <a:pPr>
                <a:defRPr/>
              </a:pPr>
              <a:t>‹#›</a:t>
            </a:fld>
            <a:endParaRPr lang="en-US" altLang="zh-CN"/>
          </a:p>
        </p:txBody>
      </p:sp>
    </p:spTree>
    <p:extLst>
      <p:ext uri="{BB962C8B-B14F-4D97-AF65-F5344CB8AC3E}">
        <p14:creationId xmlns:p14="http://schemas.microsoft.com/office/powerpoint/2010/main" val="3755412887"/>
      </p:ext>
    </p:extLst>
  </p:cSld>
  <p:clrMapOvr>
    <a:masterClrMapping/>
  </p:clrMapOvr>
  <p:transition spd="slow"/>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9"/>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0"/>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1"/>
          <p:cNvSpPr>
            <a:spLocks noGrp="1" noChangeArrowheads="1"/>
          </p:cNvSpPr>
          <p:nvPr>
            <p:ph type="sldNum" sz="quarter" idx="12"/>
          </p:nvPr>
        </p:nvSpPr>
        <p:spPr>
          <a:ln/>
        </p:spPr>
        <p:txBody>
          <a:bodyPr/>
          <a:lstStyle>
            <a:lvl1pPr>
              <a:defRPr/>
            </a:lvl1pPr>
          </a:lstStyle>
          <a:p>
            <a:pPr>
              <a:defRPr/>
            </a:pPr>
            <a:fld id="{C0185F1F-D603-40CD-8B0A-C2595BDB46FD}" type="slidenum">
              <a:rPr lang="zh-CN" altLang="en-US"/>
              <a:pPr>
                <a:defRPr/>
              </a:pPr>
              <a:t>‹#›</a:t>
            </a:fld>
            <a:endParaRPr lang="en-US" altLang="zh-CN"/>
          </a:p>
        </p:txBody>
      </p:sp>
    </p:spTree>
    <p:extLst>
      <p:ext uri="{BB962C8B-B14F-4D97-AF65-F5344CB8AC3E}">
        <p14:creationId xmlns:p14="http://schemas.microsoft.com/office/powerpoint/2010/main" val="157273873"/>
      </p:ext>
    </p:extLst>
  </p:cSld>
  <p:clrMapOvr>
    <a:masterClrMapping/>
  </p:clrMapOvr>
  <p:transition spd="slow"/>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1071563" y="90488"/>
            <a:ext cx="7615237" cy="1106487"/>
            <a:chOff x="0" y="0"/>
            <a:chExt cx="4797" cy="697"/>
          </a:xfrm>
        </p:grpSpPr>
        <p:sp>
          <p:nvSpPr>
            <p:cNvPr id="2" name="Oval 3"/>
            <p:cNvSpPr>
              <a:spLocks noChangeArrowheads="1"/>
            </p:cNvSpPr>
            <p:nvPr/>
          </p:nvSpPr>
          <p:spPr bwMode="auto">
            <a:xfrm flipH="1">
              <a:off x="2392" y="0"/>
              <a:ext cx="696" cy="696"/>
            </a:xfrm>
            <a:prstGeom prst="ellipse">
              <a:avLst/>
            </a:prstGeom>
            <a:solidFill>
              <a:schemeClr val="accent2"/>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en-US" sz="2400" smtClean="0">
                <a:latin typeface="Times New Roman" panose="02020603050405020304" pitchFamily="18" charset="0"/>
              </a:endParaRPr>
            </a:p>
          </p:txBody>
        </p:sp>
        <p:sp>
          <p:nvSpPr>
            <p:cNvPr id="3" name="Oval 4"/>
            <p:cNvSpPr>
              <a:spLocks noChangeArrowheads="1"/>
            </p:cNvSpPr>
            <p:nvPr/>
          </p:nvSpPr>
          <p:spPr bwMode="auto">
            <a:xfrm flipH="1">
              <a:off x="4102" y="0"/>
              <a:ext cx="695" cy="696"/>
            </a:xfrm>
            <a:prstGeom prst="ellipse">
              <a:avLst/>
            </a:prstGeom>
            <a:solidFill>
              <a:schemeClr val="accent2"/>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en-US" sz="2400" smtClean="0">
                <a:latin typeface="Times New Roman" panose="02020603050405020304" pitchFamily="18" charset="0"/>
              </a:endParaRPr>
            </a:p>
          </p:txBody>
        </p:sp>
        <p:sp>
          <p:nvSpPr>
            <p:cNvPr id="4" name="Oval 5"/>
            <p:cNvSpPr>
              <a:spLocks noChangeArrowheads="1"/>
            </p:cNvSpPr>
            <p:nvPr/>
          </p:nvSpPr>
          <p:spPr bwMode="auto">
            <a:xfrm flipH="1">
              <a:off x="0" y="1"/>
              <a:ext cx="695" cy="696"/>
            </a:xfrm>
            <a:prstGeom prst="ellipse">
              <a:avLst/>
            </a:prstGeom>
            <a:solidFill>
              <a:schemeClr val="accent2"/>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en-US" sz="2400" smtClean="0">
                <a:latin typeface="Times New Roman" panose="02020603050405020304" pitchFamily="18" charset="0"/>
              </a:endParaRPr>
            </a:p>
          </p:txBody>
        </p:sp>
        <p:sp>
          <p:nvSpPr>
            <p:cNvPr id="1036" name="Oval 6"/>
            <p:cNvSpPr>
              <a:spLocks noChangeArrowheads="1"/>
            </p:cNvSpPr>
            <p:nvPr/>
          </p:nvSpPr>
          <p:spPr bwMode="auto">
            <a:xfrm flipH="1">
              <a:off x="3309" y="0"/>
              <a:ext cx="695" cy="696"/>
            </a:xfrm>
            <a:prstGeom prst="ellipse">
              <a:avLst/>
            </a:prstGeom>
            <a:noFill/>
            <a:ln w="28575">
              <a:solidFill>
                <a:schemeClr val="accent2"/>
              </a:solidFill>
              <a:round/>
              <a:headEnd/>
              <a:tailEnd/>
            </a:ln>
            <a:effectLst/>
            <a:extLst>
              <a:ext uri="{909E8E84-426E-40DD-AFC4-6F175D3DCCD1}">
                <a14:hiddenFill xmlns:a14="http://schemas.microsoft.com/office/drawing/2010/main">
                  <a:solidFill>
                    <a:srgbClr val="E0E0F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en-US" sz="2400" smtClean="0">
                <a:latin typeface="Times New Roman" panose="02020603050405020304" pitchFamily="18" charset="0"/>
              </a:endParaRPr>
            </a:p>
          </p:txBody>
        </p:sp>
        <p:sp>
          <p:nvSpPr>
            <p:cNvPr id="1037" name="Oval 7"/>
            <p:cNvSpPr>
              <a:spLocks noChangeArrowheads="1"/>
            </p:cNvSpPr>
            <p:nvPr/>
          </p:nvSpPr>
          <p:spPr bwMode="auto">
            <a:xfrm flipH="1">
              <a:off x="811" y="0"/>
              <a:ext cx="695" cy="696"/>
            </a:xfrm>
            <a:prstGeom prst="ellipse">
              <a:avLst/>
            </a:prstGeom>
            <a:noFill/>
            <a:ln w="28575">
              <a:solidFill>
                <a:schemeClr val="accent2"/>
              </a:solidFill>
              <a:round/>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en-US" sz="2400" smtClean="0">
                <a:latin typeface="Times New Roman" panose="02020603050405020304" pitchFamily="18" charset="0"/>
              </a:endParaRPr>
            </a:p>
          </p:txBody>
        </p:sp>
      </p:grpSp>
      <p:sp>
        <p:nvSpPr>
          <p:cNvPr id="1027" name="Rectangle 8"/>
          <p:cNvSpPr>
            <a:spLocks noChangeArrowheads="1"/>
          </p:cNvSpPr>
          <p:nvPr>
            <p:ph type="body" idx="1"/>
          </p:nvPr>
        </p:nvSpPr>
        <p:spPr bwMode="auto">
          <a:xfrm>
            <a:off x="457200" y="1196975"/>
            <a:ext cx="8229600" cy="5111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33" name="Rectangle 9"/>
          <p:cNvSpPr>
            <a:spLocks noGrp="1" noChangeArrowheads="1"/>
          </p:cNvSpPr>
          <p:nvPr>
            <p:ph type="dt" sz="half" idx="2"/>
          </p:nvPr>
        </p:nvSpPr>
        <p:spPr bwMode="auto">
          <a:xfrm>
            <a:off x="457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eaLnBrk="1" hangingPunct="1">
              <a:defRPr sz="1000">
                <a:latin typeface="Arial" charset="0"/>
              </a:defRPr>
            </a:lvl1pPr>
          </a:lstStyle>
          <a:p>
            <a:pPr>
              <a:defRPr/>
            </a:pPr>
            <a:endParaRPr lang="en-US" altLang="zh-CN"/>
          </a:p>
        </p:txBody>
      </p:sp>
      <p:sp>
        <p:nvSpPr>
          <p:cNvPr id="1034" name="Rectangle 10"/>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000">
                <a:latin typeface="Arial" charset="0"/>
              </a:defRPr>
            </a:lvl1pPr>
          </a:lstStyle>
          <a:p>
            <a:pPr>
              <a:defRPr/>
            </a:pPr>
            <a:endParaRPr lang="en-US" altLang="zh-CN"/>
          </a:p>
        </p:txBody>
      </p:sp>
      <p:sp>
        <p:nvSpPr>
          <p:cNvPr id="1035" name="Rectangle 11"/>
          <p:cNvSpPr>
            <a:spLocks noGrp="1" noChangeArrowheads="1"/>
          </p:cNvSpPr>
          <p:nvPr>
            <p:ph type="sldNum" sz="quarter" idx="4"/>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000"/>
            </a:lvl1pPr>
          </a:lstStyle>
          <a:p>
            <a:pPr>
              <a:defRPr/>
            </a:pPr>
            <a:fld id="{EADC545C-7A68-4FB1-875B-D753CA3124D5}" type="slidenum">
              <a:rPr lang="zh-CN" altLang="en-US"/>
              <a:pPr>
                <a:defRPr/>
              </a:pPr>
              <a:t>‹#›</a:t>
            </a:fld>
            <a:endParaRPr lang="en-US" altLang="zh-CN"/>
          </a:p>
        </p:txBody>
      </p:sp>
      <p:sp>
        <p:nvSpPr>
          <p:cNvPr id="1031" name="Rectangle 12"/>
          <p:cNvSpPr>
            <a:spLocks noChangeArrowheads="1"/>
          </p:cNvSpPr>
          <p:nvPr>
            <p:ph type="title"/>
          </p:nvPr>
        </p:nvSpPr>
        <p:spPr bwMode="auto">
          <a:xfrm>
            <a:off x="457200" y="115888"/>
            <a:ext cx="8229600" cy="1009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pic>
        <p:nvPicPr>
          <p:cNvPr id="1032" name="Picture 13" descr="nwpu_r1_c1"/>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6227763"/>
            <a:ext cx="9144000" cy="630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980" r:id="rId1"/>
    <p:sldLayoutId id="2147483970" r:id="rId2"/>
    <p:sldLayoutId id="2147483971" r:id="rId3"/>
    <p:sldLayoutId id="2147483972" r:id="rId4"/>
    <p:sldLayoutId id="2147483973" r:id="rId5"/>
    <p:sldLayoutId id="2147483974" r:id="rId6"/>
    <p:sldLayoutId id="2147483975" r:id="rId7"/>
    <p:sldLayoutId id="2147483976" r:id="rId8"/>
    <p:sldLayoutId id="2147483977" r:id="rId9"/>
    <p:sldLayoutId id="2147483978" r:id="rId10"/>
    <p:sldLayoutId id="2147483979" r:id="rId11"/>
  </p:sldLayoutIdLst>
  <p:transition spd="slow"/>
  <p:txStyles>
    <p:titleStyle>
      <a:lvl1pPr algn="l" rtl="0" eaLnBrk="0" fontAlgn="base" hangingPunct="0">
        <a:spcBef>
          <a:spcPct val="0"/>
        </a:spcBef>
        <a:spcAft>
          <a:spcPct val="0"/>
        </a:spcAft>
        <a:defRPr sz="3800" b="1">
          <a:solidFill>
            <a:schemeClr val="tx2"/>
          </a:solidFill>
          <a:latin typeface="+mj-lt"/>
          <a:ea typeface="+mj-ea"/>
          <a:cs typeface="+mj-cs"/>
        </a:defRPr>
      </a:lvl1pPr>
      <a:lvl2pPr algn="l" rtl="0" eaLnBrk="0" fontAlgn="base" hangingPunct="0">
        <a:spcBef>
          <a:spcPct val="0"/>
        </a:spcBef>
        <a:spcAft>
          <a:spcPct val="0"/>
        </a:spcAft>
        <a:defRPr sz="3800" b="1">
          <a:solidFill>
            <a:schemeClr val="tx2"/>
          </a:solidFill>
          <a:latin typeface="Arial" charset="0"/>
          <a:ea typeface="宋体" pitchFamily="2" charset="-122"/>
        </a:defRPr>
      </a:lvl2pPr>
      <a:lvl3pPr algn="l" rtl="0" eaLnBrk="0" fontAlgn="base" hangingPunct="0">
        <a:spcBef>
          <a:spcPct val="0"/>
        </a:spcBef>
        <a:spcAft>
          <a:spcPct val="0"/>
        </a:spcAft>
        <a:defRPr sz="3800" b="1">
          <a:solidFill>
            <a:schemeClr val="tx2"/>
          </a:solidFill>
          <a:latin typeface="Arial" charset="0"/>
          <a:ea typeface="宋体" pitchFamily="2" charset="-122"/>
        </a:defRPr>
      </a:lvl3pPr>
      <a:lvl4pPr algn="l" rtl="0" eaLnBrk="0" fontAlgn="base" hangingPunct="0">
        <a:spcBef>
          <a:spcPct val="0"/>
        </a:spcBef>
        <a:spcAft>
          <a:spcPct val="0"/>
        </a:spcAft>
        <a:defRPr sz="3800" b="1">
          <a:solidFill>
            <a:schemeClr val="tx2"/>
          </a:solidFill>
          <a:latin typeface="Arial" charset="0"/>
          <a:ea typeface="宋体" pitchFamily="2" charset="-122"/>
        </a:defRPr>
      </a:lvl4pPr>
      <a:lvl5pPr algn="l" rtl="0" eaLnBrk="0" fontAlgn="base" hangingPunct="0">
        <a:spcBef>
          <a:spcPct val="0"/>
        </a:spcBef>
        <a:spcAft>
          <a:spcPct val="0"/>
        </a:spcAft>
        <a:defRPr sz="3800" b="1">
          <a:solidFill>
            <a:schemeClr val="tx2"/>
          </a:solidFill>
          <a:latin typeface="Arial" charset="0"/>
          <a:ea typeface="宋体" pitchFamily="2" charset="-122"/>
        </a:defRPr>
      </a:lvl5pPr>
      <a:lvl6pPr marL="457200" algn="l" rtl="0" fontAlgn="base">
        <a:spcBef>
          <a:spcPct val="0"/>
        </a:spcBef>
        <a:spcAft>
          <a:spcPct val="0"/>
        </a:spcAft>
        <a:defRPr sz="3800" b="1">
          <a:solidFill>
            <a:schemeClr val="tx2"/>
          </a:solidFill>
          <a:latin typeface="Arial" charset="0"/>
          <a:ea typeface="宋体" pitchFamily="2" charset="-122"/>
        </a:defRPr>
      </a:lvl6pPr>
      <a:lvl7pPr marL="914400" algn="l" rtl="0" fontAlgn="base">
        <a:spcBef>
          <a:spcPct val="0"/>
        </a:spcBef>
        <a:spcAft>
          <a:spcPct val="0"/>
        </a:spcAft>
        <a:defRPr sz="3800" b="1">
          <a:solidFill>
            <a:schemeClr val="tx2"/>
          </a:solidFill>
          <a:latin typeface="Arial" charset="0"/>
          <a:ea typeface="宋体" pitchFamily="2" charset="-122"/>
        </a:defRPr>
      </a:lvl7pPr>
      <a:lvl8pPr marL="1371600" algn="l" rtl="0" fontAlgn="base">
        <a:spcBef>
          <a:spcPct val="0"/>
        </a:spcBef>
        <a:spcAft>
          <a:spcPct val="0"/>
        </a:spcAft>
        <a:defRPr sz="3800" b="1">
          <a:solidFill>
            <a:schemeClr val="tx2"/>
          </a:solidFill>
          <a:latin typeface="Arial" charset="0"/>
          <a:ea typeface="宋体" pitchFamily="2" charset="-122"/>
        </a:defRPr>
      </a:lvl8pPr>
      <a:lvl9pPr marL="1828800" algn="l" rtl="0" fontAlgn="base">
        <a:spcBef>
          <a:spcPct val="0"/>
        </a:spcBef>
        <a:spcAft>
          <a:spcPct val="0"/>
        </a:spcAft>
        <a:defRPr sz="3800" b="1">
          <a:solidFill>
            <a:schemeClr val="tx2"/>
          </a:solidFill>
          <a:latin typeface="Arial" charset="0"/>
          <a:ea typeface="宋体" pitchFamily="2" charset="-122"/>
        </a:defRPr>
      </a:lvl9pPr>
    </p:titleStyle>
    <p:bodyStyle>
      <a:lvl1pPr marL="342900" indent="-342900" algn="l" rtl="0" eaLnBrk="0" fontAlgn="base" hangingPunct="0">
        <a:spcBef>
          <a:spcPct val="20000"/>
        </a:spcBef>
        <a:spcAft>
          <a:spcPct val="0"/>
        </a:spcAft>
        <a:buClr>
          <a:schemeClr val="accent1"/>
        </a:buClr>
        <a:buFont typeface="Wingdings" panose="05000000000000000000"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700">
          <a:solidFill>
            <a:schemeClr val="tx1"/>
          </a:solidFill>
          <a:latin typeface="+mn-lt"/>
          <a:ea typeface="+mn-ea"/>
        </a:defRPr>
      </a:lvl2pPr>
      <a:lvl3pPr marL="1143000" indent="-228600" algn="l" rtl="0" eaLnBrk="0" fontAlgn="base" hangingPunct="0">
        <a:spcBef>
          <a:spcPct val="20000"/>
        </a:spcBef>
        <a:spcAft>
          <a:spcPct val="0"/>
        </a:spcAft>
        <a:buClr>
          <a:schemeClr val="accent1"/>
        </a:buClr>
        <a:buFont typeface="Wingdings" panose="05000000000000000000" pitchFamily="2" charset="2"/>
        <a:buChar char="l"/>
        <a:defRPr sz="2300">
          <a:solidFill>
            <a:schemeClr val="tx1"/>
          </a:solidFill>
          <a:latin typeface="+mn-lt"/>
          <a:ea typeface="+mn-ea"/>
        </a:defRPr>
      </a:lvl3pPr>
      <a:lvl4pPr marL="1600200" indent="-228600" algn="l" rtl="0" eaLnBrk="0" fontAlgn="base" hangingPunct="0">
        <a:spcBef>
          <a:spcPct val="20000"/>
        </a:spcBef>
        <a:spcAft>
          <a:spcPct val="0"/>
        </a:spcAft>
        <a:buClr>
          <a:schemeClr val="accent1"/>
        </a:buClr>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mn-lt"/>
          <a:ea typeface="+mn-ea"/>
        </a:defRPr>
      </a:lvl5pPr>
      <a:lvl6pPr marL="2514600" indent="-228600" algn="l" rtl="0" fontAlgn="base">
        <a:spcBef>
          <a:spcPct val="20000"/>
        </a:spcBef>
        <a:spcAft>
          <a:spcPct val="0"/>
        </a:spcAft>
        <a:buClr>
          <a:schemeClr val="accent1"/>
        </a:buClr>
        <a:buFont typeface="Wingdings" pitchFamily="2" charset="2"/>
        <a:buChar char=""/>
        <a:defRPr sz="2000">
          <a:solidFill>
            <a:schemeClr val="tx1"/>
          </a:solidFill>
          <a:latin typeface="+mn-lt"/>
          <a:ea typeface="+mn-ea"/>
        </a:defRPr>
      </a:lvl6pPr>
      <a:lvl7pPr marL="2971800" indent="-228600" algn="l" rtl="0" fontAlgn="base">
        <a:spcBef>
          <a:spcPct val="20000"/>
        </a:spcBef>
        <a:spcAft>
          <a:spcPct val="0"/>
        </a:spcAft>
        <a:buClr>
          <a:schemeClr val="accent1"/>
        </a:buClr>
        <a:buFont typeface="Wingdings" pitchFamily="2" charset="2"/>
        <a:buChar char=""/>
        <a:defRPr sz="2000">
          <a:solidFill>
            <a:schemeClr val="tx1"/>
          </a:solidFill>
          <a:latin typeface="+mn-lt"/>
          <a:ea typeface="+mn-ea"/>
        </a:defRPr>
      </a:lvl7pPr>
      <a:lvl8pPr marL="3429000" indent="-228600" algn="l" rtl="0" fontAlgn="base">
        <a:spcBef>
          <a:spcPct val="20000"/>
        </a:spcBef>
        <a:spcAft>
          <a:spcPct val="0"/>
        </a:spcAft>
        <a:buClr>
          <a:schemeClr val="accent1"/>
        </a:buClr>
        <a:buFont typeface="Wingdings" pitchFamily="2" charset="2"/>
        <a:buChar char=""/>
        <a:defRPr sz="2000">
          <a:solidFill>
            <a:schemeClr val="tx1"/>
          </a:solidFill>
          <a:latin typeface="+mn-lt"/>
          <a:ea typeface="+mn-ea"/>
        </a:defRPr>
      </a:lvl8pPr>
      <a:lvl9pPr marL="3886200" indent="-228600" algn="l" rtl="0" fontAlgn="base">
        <a:spcBef>
          <a:spcPct val="20000"/>
        </a:spcBef>
        <a:spcAft>
          <a:spcPct val="0"/>
        </a:spcAft>
        <a:buClr>
          <a:schemeClr val="accent1"/>
        </a:buClr>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ChangeArrowheads="1"/>
          </p:cNvSpPr>
          <p:nvPr>
            <p:ph type="ctrTitle"/>
          </p:nvPr>
        </p:nvSpPr>
        <p:spPr/>
        <p:txBody>
          <a:bodyPr/>
          <a:lstStyle/>
          <a:p>
            <a:pPr eaLnBrk="1" hangingPunct="1"/>
            <a:r>
              <a:rPr lang="zh-CN" altLang="en-US" b="1" smtClean="0"/>
              <a:t>网络与分布计算</a:t>
            </a:r>
          </a:p>
        </p:txBody>
      </p:sp>
      <p:sp>
        <p:nvSpPr>
          <p:cNvPr id="4099" name="Rectangle 3"/>
          <p:cNvSpPr>
            <a:spLocks noChangeArrowheads="1"/>
          </p:cNvSpPr>
          <p:nvPr>
            <p:ph type="subTitle" idx="1"/>
          </p:nvPr>
        </p:nvSpPr>
        <p:spPr/>
        <p:txBody>
          <a:bodyPr/>
          <a:lstStyle/>
          <a:p>
            <a:pPr eaLnBrk="1" hangingPunct="1"/>
            <a:r>
              <a:rPr lang="zh-CN" altLang="en-US" smtClean="0"/>
              <a:t>主讲：王犇</a:t>
            </a:r>
          </a:p>
          <a:p>
            <a:pPr eaLnBrk="1" hangingPunct="1"/>
            <a:endParaRPr lang="en-US" altLang="zh-CN" smtClean="0"/>
          </a:p>
          <a:p>
            <a:pPr eaLnBrk="1" hangingPunct="1"/>
            <a:r>
              <a:rPr lang="zh-CN" altLang="en-US" smtClean="0"/>
              <a:t>西北工业大学软件学院</a:t>
            </a:r>
          </a:p>
        </p:txBody>
      </p:sp>
    </p:spTree>
  </p:cSld>
  <p:clrMapOvr>
    <a:masterClrMapping/>
  </p:clrMapOvr>
  <p:transition spd="slow"/>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标题 1"/>
          <p:cNvSpPr>
            <a:spLocks noGrp="1"/>
          </p:cNvSpPr>
          <p:nvPr>
            <p:ph type="title"/>
          </p:nvPr>
        </p:nvSpPr>
        <p:spPr/>
        <p:txBody>
          <a:bodyPr/>
          <a:lstStyle/>
          <a:p>
            <a:r>
              <a:rPr lang="zh-CN" altLang="en-US" smtClean="0"/>
              <a:t>多线程系统的实现</a:t>
            </a:r>
          </a:p>
        </p:txBody>
      </p:sp>
      <p:sp>
        <p:nvSpPr>
          <p:cNvPr id="16387" name="内容占位符 2"/>
          <p:cNvSpPr>
            <a:spLocks noGrp="1"/>
          </p:cNvSpPr>
          <p:nvPr>
            <p:ph idx="1"/>
          </p:nvPr>
        </p:nvSpPr>
        <p:spPr/>
        <p:txBody>
          <a:bodyPr/>
          <a:lstStyle/>
          <a:p>
            <a:pPr>
              <a:lnSpc>
                <a:spcPct val="120000"/>
              </a:lnSpc>
              <a:spcBef>
                <a:spcPts val="600"/>
              </a:spcBef>
            </a:pPr>
            <a:r>
              <a:rPr lang="zh-CN" altLang="en-US" b="1" smtClean="0"/>
              <a:t>线程一般以线程包的形式提供。</a:t>
            </a:r>
            <a:endParaRPr lang="en-US" altLang="zh-CN" b="1" smtClean="0"/>
          </a:p>
          <a:p>
            <a:pPr>
              <a:lnSpc>
                <a:spcPct val="120000"/>
              </a:lnSpc>
              <a:spcBef>
                <a:spcPts val="600"/>
              </a:spcBef>
            </a:pPr>
            <a:r>
              <a:rPr lang="zh-CN" altLang="en-US" b="1" smtClean="0"/>
              <a:t>线程包提供创建与销毁线程操作、对同步变量（互斥变量和条件变量）操作。</a:t>
            </a:r>
            <a:endParaRPr lang="en-US" altLang="zh-CN" b="1" smtClean="0"/>
          </a:p>
          <a:p>
            <a:pPr>
              <a:lnSpc>
                <a:spcPct val="120000"/>
              </a:lnSpc>
              <a:spcBef>
                <a:spcPts val="600"/>
              </a:spcBef>
            </a:pPr>
            <a:r>
              <a:rPr lang="zh-CN" altLang="en-US" b="1" smtClean="0"/>
              <a:t>实现线程包的基本方法</a:t>
            </a:r>
            <a:endParaRPr lang="en-US" altLang="zh-CN" b="1" smtClean="0"/>
          </a:p>
          <a:p>
            <a:pPr lvl="1">
              <a:lnSpc>
                <a:spcPct val="120000"/>
              </a:lnSpc>
              <a:spcBef>
                <a:spcPts val="600"/>
              </a:spcBef>
            </a:pPr>
            <a:r>
              <a:rPr lang="zh-CN" altLang="en-US" b="1" smtClean="0"/>
              <a:t>用户模式的线程库（用户级线程）</a:t>
            </a:r>
            <a:endParaRPr lang="en-US" altLang="zh-CN" b="1" smtClean="0"/>
          </a:p>
          <a:p>
            <a:pPr lvl="1">
              <a:lnSpc>
                <a:spcPct val="120000"/>
              </a:lnSpc>
              <a:spcBef>
                <a:spcPts val="600"/>
              </a:spcBef>
            </a:pPr>
            <a:r>
              <a:rPr lang="zh-CN" altLang="en-US" b="1" smtClean="0"/>
              <a:t>内核管理与调度的线程（内核级线程）</a:t>
            </a:r>
            <a:endParaRPr lang="en-US" altLang="zh-CN" b="1" smtClean="0"/>
          </a:p>
          <a:p>
            <a:pPr lvl="1">
              <a:lnSpc>
                <a:spcPct val="120000"/>
              </a:lnSpc>
              <a:spcBef>
                <a:spcPts val="600"/>
              </a:spcBef>
            </a:pPr>
            <a:r>
              <a:rPr lang="zh-CN" altLang="en-US" b="1" smtClean="0"/>
              <a:t>混合形式（轻量级线程）</a:t>
            </a:r>
          </a:p>
        </p:txBody>
      </p:sp>
    </p:spTree>
  </p:cSld>
  <p:clrMapOvr>
    <a:masterClrMapping/>
  </p:clrMapOvr>
  <p:transition spd="slow"/>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p:cNvSpPr>
            <a:spLocks noGrp="1"/>
          </p:cNvSpPr>
          <p:nvPr>
            <p:ph type="title"/>
          </p:nvPr>
        </p:nvSpPr>
        <p:spPr/>
        <p:txBody>
          <a:bodyPr/>
          <a:lstStyle/>
          <a:p>
            <a:r>
              <a:rPr lang="zh-CN" altLang="en-US" smtClean="0"/>
              <a:t>用户级线程</a:t>
            </a:r>
          </a:p>
        </p:txBody>
      </p:sp>
      <p:sp>
        <p:nvSpPr>
          <p:cNvPr id="3" name="内容占位符 2"/>
          <p:cNvSpPr>
            <a:spLocks noGrp="1"/>
          </p:cNvSpPr>
          <p:nvPr>
            <p:ph idx="1"/>
          </p:nvPr>
        </p:nvSpPr>
        <p:spPr/>
        <p:txBody>
          <a:bodyPr>
            <a:normAutofit fontScale="92500" lnSpcReduction="10000"/>
          </a:bodyPr>
          <a:lstStyle/>
          <a:p>
            <a:pPr>
              <a:lnSpc>
                <a:spcPct val="130000"/>
              </a:lnSpc>
              <a:spcBef>
                <a:spcPts val="600"/>
              </a:spcBef>
              <a:defRPr/>
            </a:pPr>
            <a:r>
              <a:rPr lang="zh-CN" altLang="en-US" b="1" smtClean="0"/>
              <a:t>用户级线程（</a:t>
            </a:r>
            <a:r>
              <a:rPr lang="en-US" altLang="zh-CN" b="1" smtClean="0"/>
              <a:t>ULT</a:t>
            </a:r>
            <a:r>
              <a:rPr lang="zh-CN" altLang="en-US" b="1" smtClean="0"/>
              <a:t>）由用户应用程序建立，由用户应用程序负责对这些线程进行调度和管理，操作系统内核并不知道有用户级线程的存在。因而这种线程与内核无关。</a:t>
            </a:r>
          </a:p>
          <a:p>
            <a:pPr lvl="1">
              <a:lnSpc>
                <a:spcPct val="130000"/>
              </a:lnSpc>
              <a:spcBef>
                <a:spcPts val="600"/>
              </a:spcBef>
              <a:defRPr/>
            </a:pPr>
            <a:r>
              <a:rPr lang="zh-CN" altLang="en-US" b="1" smtClean="0"/>
              <a:t>用户级的线程能够在不支持线程的操作系统中实现 </a:t>
            </a:r>
          </a:p>
          <a:p>
            <a:pPr lvl="1">
              <a:lnSpc>
                <a:spcPct val="130000"/>
              </a:lnSpc>
              <a:spcBef>
                <a:spcPts val="600"/>
              </a:spcBef>
              <a:defRPr/>
            </a:pPr>
            <a:r>
              <a:rPr lang="zh-CN" altLang="en-US" b="1" smtClean="0"/>
              <a:t>创建、销毁线程开销很小</a:t>
            </a:r>
          </a:p>
          <a:p>
            <a:pPr lvl="1">
              <a:lnSpc>
                <a:spcPct val="130000"/>
              </a:lnSpc>
              <a:spcBef>
                <a:spcPts val="600"/>
              </a:spcBef>
              <a:defRPr/>
            </a:pPr>
            <a:r>
              <a:rPr lang="zh-CN" altLang="en-US" b="1" smtClean="0"/>
              <a:t>切换效率高，只有</a:t>
            </a:r>
            <a:r>
              <a:rPr lang="en-US" altLang="zh-CN" b="1" smtClean="0"/>
              <a:t>CPU</a:t>
            </a:r>
            <a:r>
              <a:rPr lang="zh-CN" altLang="en-US" b="1" smtClean="0"/>
              <a:t>寄存器需要存储</a:t>
            </a:r>
          </a:p>
          <a:p>
            <a:pPr lvl="1">
              <a:lnSpc>
                <a:spcPct val="130000"/>
              </a:lnSpc>
              <a:spcBef>
                <a:spcPts val="600"/>
              </a:spcBef>
              <a:defRPr/>
            </a:pPr>
            <a:r>
              <a:rPr lang="zh-CN" altLang="en-US" b="1" smtClean="0"/>
              <a:t>允许每一个进程有自已定制的调度算法</a:t>
            </a:r>
          </a:p>
          <a:p>
            <a:pPr lvl="1">
              <a:lnSpc>
                <a:spcPct val="130000"/>
              </a:lnSpc>
              <a:spcBef>
                <a:spcPts val="600"/>
              </a:spcBef>
              <a:defRPr/>
            </a:pPr>
            <a:r>
              <a:rPr lang="zh-CN" altLang="en-US" b="1" smtClean="0"/>
              <a:t>但阻塞调用会使所属的整个进程阻塞</a:t>
            </a:r>
          </a:p>
          <a:p>
            <a:pPr>
              <a:lnSpc>
                <a:spcPct val="130000"/>
              </a:lnSpc>
              <a:spcBef>
                <a:spcPts val="600"/>
              </a:spcBef>
              <a:defRPr/>
            </a:pPr>
            <a:endParaRPr lang="zh-CN" altLang="en-US" b="1"/>
          </a:p>
        </p:txBody>
      </p:sp>
    </p:spTree>
  </p:cSld>
  <p:clrMapOvr>
    <a:masterClrMapping/>
  </p:clrMapOvr>
  <p:transition spd="slow"/>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1"/>
          <p:cNvSpPr>
            <a:spLocks noGrp="1"/>
          </p:cNvSpPr>
          <p:nvPr>
            <p:ph type="title"/>
          </p:nvPr>
        </p:nvSpPr>
        <p:spPr/>
        <p:txBody>
          <a:bodyPr/>
          <a:lstStyle/>
          <a:p>
            <a:r>
              <a:rPr lang="zh-CN" altLang="en-US" smtClean="0"/>
              <a:t>内核级线程</a:t>
            </a:r>
          </a:p>
        </p:txBody>
      </p:sp>
      <p:sp>
        <p:nvSpPr>
          <p:cNvPr id="18435" name="内容占位符 2"/>
          <p:cNvSpPr>
            <a:spLocks noGrp="1"/>
          </p:cNvSpPr>
          <p:nvPr>
            <p:ph idx="1"/>
          </p:nvPr>
        </p:nvSpPr>
        <p:spPr/>
        <p:txBody>
          <a:bodyPr/>
          <a:lstStyle/>
          <a:p>
            <a:pPr>
              <a:lnSpc>
                <a:spcPct val="120000"/>
              </a:lnSpc>
              <a:spcBef>
                <a:spcPts val="600"/>
              </a:spcBef>
            </a:pPr>
            <a:r>
              <a:rPr lang="zh-CN" altLang="en-US" sz="3000" b="1" smtClean="0"/>
              <a:t>内核级线程（</a:t>
            </a:r>
            <a:r>
              <a:rPr lang="en-US" altLang="zh-CN" sz="3000" b="1" smtClean="0"/>
              <a:t>KLT</a:t>
            </a:r>
            <a:r>
              <a:rPr lang="zh-CN" altLang="en-US" sz="3000" b="1" smtClean="0"/>
              <a:t>）中的所有线程的创建、调度和管理全部由操作系统内核负责。</a:t>
            </a:r>
            <a:endParaRPr lang="en-US" altLang="zh-CN" sz="3000" b="1" smtClean="0"/>
          </a:p>
          <a:p>
            <a:pPr>
              <a:lnSpc>
                <a:spcPct val="120000"/>
              </a:lnSpc>
              <a:spcBef>
                <a:spcPts val="600"/>
              </a:spcBef>
            </a:pPr>
            <a:r>
              <a:rPr lang="zh-CN" altLang="en-US" sz="3000" b="1" smtClean="0"/>
              <a:t>当一个线程想去创建一个新线程或撤消已存在的线程时，它发出一个内核调用，由它完成创建和回收工作。</a:t>
            </a:r>
          </a:p>
          <a:p>
            <a:pPr>
              <a:lnSpc>
                <a:spcPct val="120000"/>
              </a:lnSpc>
              <a:spcBef>
                <a:spcPts val="600"/>
              </a:spcBef>
            </a:pPr>
            <a:r>
              <a:rPr lang="zh-CN" altLang="en-US" sz="3000" b="1" smtClean="0"/>
              <a:t>需要进行系统调用，线程操作开销大，几乎和进程切换一样大 。</a:t>
            </a:r>
          </a:p>
          <a:p>
            <a:pPr>
              <a:lnSpc>
                <a:spcPct val="120000"/>
              </a:lnSpc>
              <a:spcBef>
                <a:spcPts val="600"/>
              </a:spcBef>
            </a:pPr>
            <a:endParaRPr lang="zh-CN" altLang="en-US" sz="3000" b="1" smtClean="0"/>
          </a:p>
        </p:txBody>
      </p:sp>
    </p:spTree>
  </p:cSld>
  <p:clrMapOvr>
    <a:masterClrMapping/>
  </p:clrMapOvr>
  <p:transition spd="slow"/>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1"/>
          <p:cNvSpPr>
            <a:spLocks noGrp="1"/>
          </p:cNvSpPr>
          <p:nvPr>
            <p:ph type="title"/>
          </p:nvPr>
        </p:nvSpPr>
        <p:spPr/>
        <p:txBody>
          <a:bodyPr/>
          <a:lstStyle/>
          <a:p>
            <a:r>
              <a:rPr lang="zh-CN" altLang="en-US" smtClean="0"/>
              <a:t>混合形式</a:t>
            </a:r>
          </a:p>
        </p:txBody>
      </p:sp>
      <p:sp>
        <p:nvSpPr>
          <p:cNvPr id="19459" name="内容占位符 2"/>
          <p:cNvSpPr>
            <a:spLocks noGrp="1"/>
          </p:cNvSpPr>
          <p:nvPr>
            <p:ph idx="1"/>
          </p:nvPr>
        </p:nvSpPr>
        <p:spPr/>
        <p:txBody>
          <a:bodyPr/>
          <a:lstStyle/>
          <a:p>
            <a:pPr>
              <a:lnSpc>
                <a:spcPct val="120000"/>
              </a:lnSpc>
              <a:spcBef>
                <a:spcPts val="600"/>
              </a:spcBef>
            </a:pPr>
            <a:r>
              <a:rPr lang="zh-CN" altLang="en-US" sz="3000" b="1" smtClean="0"/>
              <a:t>轻量级进程（</a:t>
            </a:r>
            <a:r>
              <a:rPr lang="en-US" altLang="zh-CN" sz="3000" b="1" smtClean="0"/>
              <a:t>Lightweight processes,LWP)</a:t>
            </a:r>
          </a:p>
          <a:p>
            <a:pPr lvl="1">
              <a:lnSpc>
                <a:spcPct val="120000"/>
              </a:lnSpc>
              <a:spcBef>
                <a:spcPts val="600"/>
              </a:spcBef>
            </a:pPr>
            <a:r>
              <a:rPr lang="zh-CN" altLang="en-US" b="1" smtClean="0"/>
              <a:t>每个进程可含多个</a:t>
            </a:r>
            <a:r>
              <a:rPr lang="en-US" altLang="zh-CN" b="1" smtClean="0"/>
              <a:t>LWP </a:t>
            </a:r>
            <a:r>
              <a:rPr lang="zh-CN" altLang="en-US" b="1" smtClean="0"/>
              <a:t>（隐式实现）。</a:t>
            </a:r>
          </a:p>
          <a:p>
            <a:pPr lvl="1">
              <a:lnSpc>
                <a:spcPct val="120000"/>
              </a:lnSpc>
              <a:spcBef>
                <a:spcPts val="600"/>
              </a:spcBef>
            </a:pPr>
            <a:r>
              <a:rPr lang="zh-CN" altLang="en-US" b="1" smtClean="0"/>
              <a:t>线程包完全在用户空间实现，可以由多个</a:t>
            </a:r>
            <a:r>
              <a:rPr lang="en-US" altLang="zh-CN" b="1" smtClean="0"/>
              <a:t>LWP</a:t>
            </a:r>
            <a:r>
              <a:rPr lang="zh-CN" altLang="en-US" b="1" smtClean="0"/>
              <a:t>共用。</a:t>
            </a:r>
          </a:p>
          <a:p>
            <a:pPr lvl="1">
              <a:lnSpc>
                <a:spcPct val="120000"/>
              </a:lnSpc>
              <a:spcBef>
                <a:spcPts val="600"/>
              </a:spcBef>
            </a:pPr>
            <a:r>
              <a:rPr lang="zh-CN" altLang="en-US" b="1" smtClean="0"/>
              <a:t>创建用户级线程，随后分配每个用户级线程到一个</a:t>
            </a:r>
            <a:r>
              <a:rPr lang="en-US" altLang="zh-CN" b="1" smtClean="0"/>
              <a:t>LWP</a:t>
            </a:r>
            <a:r>
              <a:rPr lang="zh-CN" altLang="en-US" b="1" smtClean="0"/>
              <a:t>，线程包中有调度线程。</a:t>
            </a:r>
          </a:p>
          <a:p>
            <a:pPr>
              <a:lnSpc>
                <a:spcPct val="120000"/>
              </a:lnSpc>
              <a:spcBef>
                <a:spcPts val="600"/>
              </a:spcBef>
            </a:pPr>
            <a:endParaRPr lang="zh-CN" altLang="en-US" b="1" smtClean="0"/>
          </a:p>
        </p:txBody>
      </p:sp>
    </p:spTree>
  </p:cSld>
  <p:clrMapOvr>
    <a:masterClrMapping/>
  </p:clrMapOvr>
  <p:transition spd="slow"/>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p:cNvSpPr>
            <a:spLocks noGrp="1"/>
          </p:cNvSpPr>
          <p:nvPr>
            <p:ph type="title"/>
          </p:nvPr>
        </p:nvSpPr>
        <p:spPr/>
        <p:txBody>
          <a:bodyPr/>
          <a:lstStyle/>
          <a:p>
            <a:r>
              <a:rPr lang="zh-CN" altLang="en-US" smtClean="0"/>
              <a:t>多线程应用</a:t>
            </a:r>
          </a:p>
        </p:txBody>
      </p:sp>
      <p:sp>
        <p:nvSpPr>
          <p:cNvPr id="20483" name="内容占位符 2"/>
          <p:cNvSpPr>
            <a:spLocks noGrp="1"/>
          </p:cNvSpPr>
          <p:nvPr>
            <p:ph idx="1"/>
          </p:nvPr>
        </p:nvSpPr>
        <p:spPr/>
        <p:txBody>
          <a:bodyPr/>
          <a:lstStyle/>
          <a:p>
            <a:pPr>
              <a:lnSpc>
                <a:spcPct val="120000"/>
              </a:lnSpc>
              <a:spcBef>
                <a:spcPts val="600"/>
              </a:spcBef>
            </a:pPr>
            <a:r>
              <a:rPr lang="en-US" altLang="zh-CN" b="1" smtClean="0"/>
              <a:t>Web</a:t>
            </a:r>
            <a:r>
              <a:rPr lang="zh-CN" altLang="en-US" b="1" smtClean="0"/>
              <a:t>浏览器</a:t>
            </a:r>
          </a:p>
          <a:p>
            <a:pPr lvl="1">
              <a:lnSpc>
                <a:spcPct val="120000"/>
              </a:lnSpc>
              <a:spcBef>
                <a:spcPts val="600"/>
              </a:spcBef>
            </a:pPr>
            <a:r>
              <a:rPr lang="zh-CN" altLang="en-US" b="1" smtClean="0"/>
              <a:t>取得主</a:t>
            </a:r>
            <a:r>
              <a:rPr lang="en-US" altLang="zh-CN" b="1" smtClean="0"/>
              <a:t>HTML</a:t>
            </a:r>
            <a:r>
              <a:rPr lang="zh-CN" altLang="en-US" b="1" smtClean="0"/>
              <a:t>文档，激活多个独立线程，分别取得页面各个部分</a:t>
            </a:r>
          </a:p>
          <a:p>
            <a:pPr lvl="1">
              <a:lnSpc>
                <a:spcPct val="120000"/>
              </a:lnSpc>
              <a:spcBef>
                <a:spcPts val="600"/>
              </a:spcBef>
            </a:pPr>
            <a:r>
              <a:rPr lang="zh-CN" altLang="en-US" b="1" smtClean="0"/>
              <a:t>每个线程都与服务器建立一个独立连接和读取数据</a:t>
            </a:r>
          </a:p>
          <a:p>
            <a:pPr lvl="1">
              <a:lnSpc>
                <a:spcPct val="120000"/>
              </a:lnSpc>
              <a:spcBef>
                <a:spcPts val="600"/>
              </a:spcBef>
            </a:pPr>
            <a:r>
              <a:rPr lang="zh-CN" altLang="en-US" b="1" smtClean="0"/>
              <a:t>如果某服务器负载过重，可采用多台复制服务器，使用多线程和服务器复本连接，提高效率。</a:t>
            </a:r>
          </a:p>
          <a:p>
            <a:pPr lvl="1">
              <a:lnSpc>
                <a:spcPct val="120000"/>
              </a:lnSpc>
              <a:spcBef>
                <a:spcPts val="600"/>
              </a:spcBef>
            </a:pPr>
            <a:r>
              <a:rPr lang="zh-CN" altLang="en-US" b="1" smtClean="0"/>
              <a:t>调度和负载平衡进行优化资源分配。</a:t>
            </a:r>
          </a:p>
        </p:txBody>
      </p:sp>
    </p:spTree>
  </p:cSld>
  <p:clrMapOvr>
    <a:masterClrMapping/>
  </p:clrMapOvr>
  <p:transition spd="slow"/>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p:cNvSpPr>
            <a:spLocks noGrp="1"/>
          </p:cNvSpPr>
          <p:nvPr>
            <p:ph type="title"/>
          </p:nvPr>
        </p:nvSpPr>
        <p:spPr/>
        <p:txBody>
          <a:bodyPr/>
          <a:lstStyle/>
          <a:p>
            <a:r>
              <a:rPr lang="zh-CN" altLang="en-US" smtClean="0"/>
              <a:t>多线程服务器</a:t>
            </a:r>
          </a:p>
        </p:txBody>
      </p:sp>
      <p:sp>
        <p:nvSpPr>
          <p:cNvPr id="21507" name="内容占位符 2"/>
          <p:cNvSpPr>
            <a:spLocks noGrp="1"/>
          </p:cNvSpPr>
          <p:nvPr>
            <p:ph idx="1"/>
          </p:nvPr>
        </p:nvSpPr>
        <p:spPr/>
        <p:txBody>
          <a:bodyPr/>
          <a:lstStyle/>
          <a:p>
            <a:r>
              <a:rPr lang="zh-CN" altLang="en-US" b="1" smtClean="0"/>
              <a:t>例如：文件服务器的组织结构，它有一个分发器线程和若干个工作线程。分发器线程经过对客户送来的文件操作请求进行检查后，将请求分配给某个工作线程。</a:t>
            </a:r>
          </a:p>
          <a:p>
            <a:endParaRPr lang="zh-CN" altLang="en-US" b="1" smtClean="0"/>
          </a:p>
        </p:txBody>
      </p:sp>
      <p:pic>
        <p:nvPicPr>
          <p:cNvPr id="21508"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2325" y="3357563"/>
            <a:ext cx="7883525" cy="2951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1"/>
          <p:cNvSpPr>
            <a:spLocks noGrp="1"/>
          </p:cNvSpPr>
          <p:nvPr>
            <p:ph type="title"/>
          </p:nvPr>
        </p:nvSpPr>
        <p:spPr/>
        <p:txBody>
          <a:bodyPr/>
          <a:lstStyle/>
          <a:p>
            <a:r>
              <a:rPr lang="zh-CN" altLang="en-US" smtClean="0"/>
              <a:t>分布式进程创建</a:t>
            </a:r>
          </a:p>
        </p:txBody>
      </p:sp>
      <p:sp>
        <p:nvSpPr>
          <p:cNvPr id="22531" name="内容占位符 2"/>
          <p:cNvSpPr>
            <a:spLocks noGrp="1"/>
          </p:cNvSpPr>
          <p:nvPr>
            <p:ph idx="1"/>
          </p:nvPr>
        </p:nvSpPr>
        <p:spPr/>
        <p:txBody>
          <a:bodyPr/>
          <a:lstStyle/>
          <a:p>
            <a:pPr>
              <a:lnSpc>
                <a:spcPct val="120000"/>
              </a:lnSpc>
              <a:spcBef>
                <a:spcPts val="600"/>
              </a:spcBef>
            </a:pPr>
            <a:r>
              <a:rPr lang="zh-CN" altLang="en-US" b="1" smtClean="0"/>
              <a:t>目标主机的选择：</a:t>
            </a:r>
          </a:p>
          <a:p>
            <a:pPr lvl="1">
              <a:lnSpc>
                <a:spcPct val="120000"/>
              </a:lnSpc>
              <a:spcBef>
                <a:spcPts val="600"/>
              </a:spcBef>
            </a:pPr>
            <a:r>
              <a:rPr lang="zh-CN" altLang="en-US" b="1" smtClean="0"/>
              <a:t>位置策略 </a:t>
            </a:r>
          </a:p>
          <a:p>
            <a:pPr lvl="1">
              <a:lnSpc>
                <a:spcPct val="120000"/>
              </a:lnSpc>
              <a:spcBef>
                <a:spcPts val="600"/>
              </a:spcBef>
            </a:pPr>
            <a:r>
              <a:rPr lang="zh-CN" altLang="en-US" b="1" smtClean="0"/>
              <a:t>传输策略</a:t>
            </a:r>
          </a:p>
          <a:p>
            <a:pPr>
              <a:lnSpc>
                <a:spcPct val="120000"/>
              </a:lnSpc>
              <a:spcBef>
                <a:spcPts val="600"/>
              </a:spcBef>
            </a:pPr>
            <a:r>
              <a:rPr lang="zh-CN" altLang="en-US" b="1" smtClean="0"/>
              <a:t>执行环境的建立：</a:t>
            </a:r>
          </a:p>
          <a:p>
            <a:pPr lvl="1">
              <a:lnSpc>
                <a:spcPct val="120000"/>
              </a:lnSpc>
              <a:spcBef>
                <a:spcPts val="600"/>
              </a:spcBef>
            </a:pPr>
            <a:r>
              <a:rPr lang="zh-CN" altLang="en-US" b="1" smtClean="0"/>
              <a:t>为新进程建立一个执行环境，主要是地址空间</a:t>
            </a:r>
          </a:p>
          <a:p>
            <a:pPr lvl="1">
              <a:lnSpc>
                <a:spcPct val="120000"/>
              </a:lnSpc>
              <a:spcBef>
                <a:spcPts val="600"/>
              </a:spcBef>
            </a:pPr>
            <a:r>
              <a:rPr lang="zh-CN" altLang="en-US" b="1" smtClean="0"/>
              <a:t>父进程地址空间的各个区域被其创建的子进程所继承</a:t>
            </a:r>
          </a:p>
          <a:p>
            <a:pPr>
              <a:lnSpc>
                <a:spcPct val="120000"/>
              </a:lnSpc>
              <a:spcBef>
                <a:spcPts val="600"/>
              </a:spcBef>
            </a:pPr>
            <a:endParaRPr lang="zh-CN" altLang="en-US" b="1" smtClean="0"/>
          </a:p>
        </p:txBody>
      </p:sp>
    </p:spTree>
  </p:cSld>
  <p:clrMapOvr>
    <a:masterClrMapping/>
  </p:clrMapOvr>
  <p:transition spd="slow"/>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1"/>
          <p:cNvSpPr>
            <a:spLocks noGrp="1"/>
          </p:cNvSpPr>
          <p:nvPr>
            <p:ph type="title"/>
          </p:nvPr>
        </p:nvSpPr>
        <p:spPr/>
        <p:txBody>
          <a:bodyPr/>
          <a:lstStyle/>
          <a:p>
            <a:r>
              <a:rPr lang="zh-CN" altLang="en-US" smtClean="0"/>
              <a:t>分布式进程</a:t>
            </a:r>
          </a:p>
        </p:txBody>
      </p:sp>
      <p:sp>
        <p:nvSpPr>
          <p:cNvPr id="3" name="内容占位符 2"/>
          <p:cNvSpPr>
            <a:spLocks noGrp="1"/>
          </p:cNvSpPr>
          <p:nvPr>
            <p:ph idx="1"/>
          </p:nvPr>
        </p:nvSpPr>
        <p:spPr/>
        <p:txBody>
          <a:bodyPr/>
          <a:lstStyle/>
          <a:p>
            <a:pPr>
              <a:lnSpc>
                <a:spcPct val="120000"/>
              </a:lnSpc>
              <a:spcBef>
                <a:spcPts val="600"/>
              </a:spcBef>
              <a:defRPr/>
            </a:pPr>
            <a:r>
              <a:rPr lang="zh-CN" altLang="en-US" b="1" smtClean="0">
                <a:solidFill>
                  <a:schemeClr val="bg1">
                    <a:lumMod val="75000"/>
                  </a:schemeClr>
                </a:solidFill>
              </a:rPr>
              <a:t>分布式进程概念</a:t>
            </a:r>
            <a:endParaRPr lang="en-US" altLang="zh-CN" b="1" smtClean="0">
              <a:solidFill>
                <a:schemeClr val="bg1">
                  <a:lumMod val="75000"/>
                </a:schemeClr>
              </a:solidFill>
            </a:endParaRPr>
          </a:p>
          <a:p>
            <a:pPr>
              <a:lnSpc>
                <a:spcPct val="120000"/>
              </a:lnSpc>
              <a:spcBef>
                <a:spcPts val="600"/>
              </a:spcBef>
              <a:defRPr/>
            </a:pPr>
            <a:r>
              <a:rPr lang="zh-CN" altLang="en-US" b="1" smtClean="0">
                <a:solidFill>
                  <a:srgbClr val="FF0000"/>
                </a:solidFill>
              </a:rPr>
              <a:t>进程远程执行</a:t>
            </a:r>
            <a:endParaRPr lang="en-US" altLang="zh-CN" b="1" smtClean="0">
              <a:solidFill>
                <a:srgbClr val="FF0000"/>
              </a:solidFill>
            </a:endParaRPr>
          </a:p>
          <a:p>
            <a:pPr>
              <a:lnSpc>
                <a:spcPct val="120000"/>
              </a:lnSpc>
              <a:spcBef>
                <a:spcPts val="600"/>
              </a:spcBef>
              <a:defRPr/>
            </a:pPr>
            <a:r>
              <a:rPr lang="zh-CN" altLang="en-US" b="1" smtClean="0"/>
              <a:t>进程迁移</a:t>
            </a:r>
            <a:endParaRPr lang="en-US" altLang="zh-CN" b="1" smtClean="0"/>
          </a:p>
          <a:p>
            <a:pPr>
              <a:lnSpc>
                <a:spcPct val="120000"/>
              </a:lnSpc>
              <a:spcBef>
                <a:spcPts val="600"/>
              </a:spcBef>
              <a:defRPr/>
            </a:pPr>
            <a:r>
              <a:rPr lang="zh-CN" altLang="en-US" b="1" smtClean="0"/>
              <a:t>分布式对象</a:t>
            </a:r>
            <a:endParaRPr lang="zh-CN" altLang="en-US" b="1"/>
          </a:p>
        </p:txBody>
      </p:sp>
    </p:spTree>
  </p:cSld>
  <p:clrMapOvr>
    <a:masterClrMapping/>
  </p:clrMapOvr>
  <p:transition spd="slow"/>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标题 1"/>
          <p:cNvSpPr>
            <a:spLocks noGrp="1"/>
          </p:cNvSpPr>
          <p:nvPr>
            <p:ph type="title"/>
          </p:nvPr>
        </p:nvSpPr>
        <p:spPr/>
        <p:txBody>
          <a:bodyPr/>
          <a:lstStyle/>
          <a:p>
            <a:r>
              <a:rPr lang="zh-CN" altLang="en-US" smtClean="0"/>
              <a:t>远程执行的必要性</a:t>
            </a:r>
          </a:p>
        </p:txBody>
      </p:sp>
      <p:sp>
        <p:nvSpPr>
          <p:cNvPr id="3" name="内容占位符 2"/>
          <p:cNvSpPr>
            <a:spLocks noGrp="1"/>
          </p:cNvSpPr>
          <p:nvPr>
            <p:ph idx="1"/>
          </p:nvPr>
        </p:nvSpPr>
        <p:spPr/>
        <p:txBody>
          <a:bodyPr>
            <a:normAutofit fontScale="92500" lnSpcReduction="10000"/>
          </a:bodyPr>
          <a:lstStyle/>
          <a:p>
            <a:pPr>
              <a:lnSpc>
                <a:spcPct val="120000"/>
              </a:lnSpc>
              <a:spcBef>
                <a:spcPts val="600"/>
              </a:spcBef>
              <a:defRPr/>
            </a:pPr>
            <a:r>
              <a:rPr lang="zh-CN" altLang="en-US" b="1" dirty="0" smtClean="0"/>
              <a:t>分布式计算系统中，除了产生进程外，还要为进程选择节点处理机。</a:t>
            </a:r>
          </a:p>
          <a:p>
            <a:pPr lvl="1">
              <a:lnSpc>
                <a:spcPct val="120000"/>
              </a:lnSpc>
              <a:spcBef>
                <a:spcPts val="600"/>
              </a:spcBef>
              <a:defRPr/>
            </a:pPr>
            <a:r>
              <a:rPr lang="zh-CN" altLang="en-US" b="1" dirty="0" smtClean="0"/>
              <a:t>在资源贫乏的简单用户终端，如</a:t>
            </a:r>
            <a:r>
              <a:rPr lang="en-US" altLang="zh-CN" b="1" dirty="0" smtClean="0"/>
              <a:t>PDA</a:t>
            </a:r>
            <a:r>
              <a:rPr lang="zh-CN" altLang="en-US" b="1" dirty="0" smtClean="0"/>
              <a:t>，它需要在网络上获得需要的计算资源。</a:t>
            </a:r>
          </a:p>
          <a:p>
            <a:pPr lvl="1">
              <a:lnSpc>
                <a:spcPct val="120000"/>
              </a:lnSpc>
              <a:spcBef>
                <a:spcPts val="600"/>
              </a:spcBef>
              <a:defRPr/>
            </a:pPr>
            <a:r>
              <a:rPr lang="zh-CN" altLang="en-US" b="1" smtClean="0"/>
              <a:t>在分布式环境中</a:t>
            </a:r>
            <a:r>
              <a:rPr lang="zh-CN" altLang="en-US" b="1" dirty="0" smtClean="0"/>
              <a:t>寻找众多的计算节点完成复杂而费时的计算任务</a:t>
            </a:r>
          </a:p>
          <a:p>
            <a:pPr>
              <a:lnSpc>
                <a:spcPct val="120000"/>
              </a:lnSpc>
              <a:spcBef>
                <a:spcPts val="600"/>
              </a:spcBef>
              <a:defRPr/>
            </a:pPr>
            <a:r>
              <a:rPr lang="zh-CN" altLang="en-US" b="1" dirty="0" smtClean="0"/>
              <a:t>要点：</a:t>
            </a:r>
          </a:p>
          <a:p>
            <a:pPr lvl="1">
              <a:lnSpc>
                <a:spcPct val="120000"/>
              </a:lnSpc>
              <a:spcBef>
                <a:spcPts val="600"/>
              </a:spcBef>
              <a:defRPr/>
            </a:pPr>
            <a:r>
              <a:rPr lang="zh-CN" altLang="en-US" b="1" dirty="0" smtClean="0"/>
              <a:t>寻找管理机制。</a:t>
            </a:r>
          </a:p>
          <a:p>
            <a:pPr lvl="1">
              <a:lnSpc>
                <a:spcPct val="120000"/>
              </a:lnSpc>
              <a:spcBef>
                <a:spcPts val="600"/>
              </a:spcBef>
              <a:defRPr/>
            </a:pPr>
            <a:r>
              <a:rPr lang="zh-CN" altLang="en-US" b="1" dirty="0" smtClean="0"/>
              <a:t>进程远程执行是透明的，应与位置无关。</a:t>
            </a:r>
          </a:p>
          <a:p>
            <a:pPr lvl="1">
              <a:lnSpc>
                <a:spcPct val="120000"/>
              </a:lnSpc>
              <a:spcBef>
                <a:spcPts val="600"/>
              </a:spcBef>
              <a:defRPr/>
            </a:pPr>
            <a:r>
              <a:rPr lang="zh-CN" altLang="en-US" b="1" dirty="0" smtClean="0"/>
              <a:t>主人优先原则</a:t>
            </a:r>
          </a:p>
          <a:p>
            <a:pPr>
              <a:lnSpc>
                <a:spcPct val="120000"/>
              </a:lnSpc>
              <a:spcBef>
                <a:spcPts val="600"/>
              </a:spcBef>
              <a:defRPr/>
            </a:pPr>
            <a:endParaRPr lang="zh-CN" altLang="en-US" b="1" dirty="0"/>
          </a:p>
        </p:txBody>
      </p:sp>
    </p:spTree>
  </p:cSld>
  <p:clrMapOvr>
    <a:masterClrMapping/>
  </p:clrMapOvr>
  <p:transition spd="slow"/>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标题 1"/>
          <p:cNvSpPr>
            <a:spLocks noGrp="1"/>
          </p:cNvSpPr>
          <p:nvPr>
            <p:ph type="title"/>
          </p:nvPr>
        </p:nvSpPr>
        <p:spPr/>
        <p:txBody>
          <a:bodyPr/>
          <a:lstStyle/>
          <a:p>
            <a:r>
              <a:rPr lang="zh-CN" altLang="en-US" smtClean="0"/>
              <a:t>远程执行位置无关模型</a:t>
            </a:r>
          </a:p>
        </p:txBody>
      </p:sp>
      <p:sp>
        <p:nvSpPr>
          <p:cNvPr id="25603" name="内容占位符 2"/>
          <p:cNvSpPr>
            <a:spLocks noGrp="1"/>
          </p:cNvSpPr>
          <p:nvPr>
            <p:ph idx="1"/>
          </p:nvPr>
        </p:nvSpPr>
        <p:spPr/>
        <p:txBody>
          <a:bodyPr/>
          <a:lstStyle/>
          <a:p>
            <a:r>
              <a:rPr lang="zh-CN" altLang="en-US" b="1" smtClean="0"/>
              <a:t>逻辑机模型</a:t>
            </a:r>
            <a:endParaRPr lang="en-US" altLang="zh-CN" b="1" smtClean="0"/>
          </a:p>
          <a:p>
            <a:r>
              <a:rPr lang="zh-CN" altLang="en-US" b="1" smtClean="0"/>
              <a:t>两个部件：客户节点、远程服务器节点</a:t>
            </a:r>
            <a:endParaRPr lang="en-US" altLang="zh-CN" b="1" smtClean="0"/>
          </a:p>
          <a:p>
            <a:r>
              <a:rPr lang="zh-CN" altLang="en-US" b="1" smtClean="0"/>
              <a:t>客户机上的代理进程负责远程服务节点进程执行的初始化</a:t>
            </a:r>
            <a:endParaRPr lang="en-US" altLang="zh-CN" b="1" smtClean="0"/>
          </a:p>
          <a:p>
            <a:r>
              <a:rPr lang="zh-CN" altLang="en-US" b="1" smtClean="0"/>
              <a:t>远程服务节点执行客户机赋予的进程</a:t>
            </a:r>
            <a:endParaRPr lang="en-US" altLang="zh-CN" b="1" smtClean="0"/>
          </a:p>
          <a:p>
            <a:r>
              <a:rPr lang="zh-CN" altLang="en-US" b="1" smtClean="0"/>
              <a:t>在一个逻辑机边界内保持文件系统、进程的父子关系和进程组的进程视图的一致：</a:t>
            </a:r>
          </a:p>
        </p:txBody>
      </p:sp>
    </p:spTree>
  </p:cSld>
  <p:clrMapOvr>
    <a:masterClrMapping/>
  </p:clrMapOvr>
  <p:transition spd="slow"/>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ChangeArrowheads="1"/>
          </p:cNvSpPr>
          <p:nvPr>
            <p:ph type="ctrTitle"/>
          </p:nvPr>
        </p:nvSpPr>
        <p:spPr/>
        <p:txBody>
          <a:bodyPr/>
          <a:lstStyle/>
          <a:p>
            <a:pPr eaLnBrk="1" hangingPunct="1"/>
            <a:r>
              <a:rPr lang="zh-CN" altLang="en-US" b="1" smtClean="0"/>
              <a:t>分布式进程</a:t>
            </a:r>
            <a:endParaRPr lang="en-US" altLang="zh-CN" b="1" smtClean="0"/>
          </a:p>
        </p:txBody>
      </p:sp>
      <p:sp>
        <p:nvSpPr>
          <p:cNvPr id="5123" name="Rectangle 3"/>
          <p:cNvSpPr>
            <a:spLocks noChangeArrowheads="1"/>
          </p:cNvSpPr>
          <p:nvPr>
            <p:ph type="subTitle" idx="1"/>
          </p:nvPr>
        </p:nvSpPr>
        <p:spPr/>
        <p:txBody>
          <a:bodyPr/>
          <a:lstStyle/>
          <a:p>
            <a:pPr eaLnBrk="1" hangingPunct="1"/>
            <a:endParaRPr lang="zh-CN" altLang="en-US" smtClean="0"/>
          </a:p>
        </p:txBody>
      </p:sp>
    </p:spTree>
  </p:cSld>
  <p:clrMapOvr>
    <a:masterClrMapping/>
  </p:clrMapOvr>
  <p:transition spd="slow"/>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p:cNvSpPr>
            <a:spLocks noGrp="1"/>
          </p:cNvSpPr>
          <p:nvPr>
            <p:ph type="title"/>
          </p:nvPr>
        </p:nvSpPr>
        <p:spPr/>
        <p:txBody>
          <a:bodyPr/>
          <a:lstStyle/>
          <a:p>
            <a:r>
              <a:rPr lang="zh-CN" altLang="en-US" smtClean="0"/>
              <a:t>逻辑机模型</a:t>
            </a:r>
          </a:p>
        </p:txBody>
      </p:sp>
      <p:sp>
        <p:nvSpPr>
          <p:cNvPr id="25603" name="内容占位符 2"/>
          <p:cNvSpPr>
            <a:spLocks noGrp="1"/>
          </p:cNvSpPr>
          <p:nvPr>
            <p:ph idx="1"/>
          </p:nvPr>
        </p:nvSpPr>
        <p:spPr/>
        <p:txBody>
          <a:bodyPr/>
          <a:lstStyle/>
          <a:p>
            <a:pPr marL="514350" indent="-514350">
              <a:buFont typeface="+mj-lt"/>
              <a:buAutoNum type="arabicPeriod"/>
              <a:defRPr/>
            </a:pPr>
            <a:r>
              <a:rPr lang="zh-CN" altLang="en-US" b="1" dirty="0" smtClean="0"/>
              <a:t>远程进程必须能访问驻留在源计算机上的文件系统。</a:t>
            </a:r>
          </a:p>
          <a:p>
            <a:pPr marL="514350" indent="-514350">
              <a:buFont typeface="+mj-lt"/>
              <a:buAutoNum type="arabicPeriod"/>
              <a:defRPr/>
            </a:pPr>
            <a:r>
              <a:rPr lang="zh-CN" altLang="en-US" b="1" dirty="0" smtClean="0"/>
              <a:t>远程进程能接收逻辑机内任何进程发来的信号，也能将信号提供给逻辑机内任何进程。</a:t>
            </a:r>
          </a:p>
          <a:p>
            <a:pPr marL="514350" indent="-514350">
              <a:buFont typeface="+mj-lt"/>
              <a:buAutoNum type="arabicPeriod"/>
              <a:defRPr/>
            </a:pPr>
            <a:r>
              <a:rPr lang="zh-CN" altLang="en-US" b="1" dirty="0" smtClean="0"/>
              <a:t>进程组保持在逻辑机内。</a:t>
            </a:r>
          </a:p>
          <a:p>
            <a:pPr marL="514350" indent="-514350">
              <a:buFont typeface="+mj-lt"/>
              <a:buAutoNum type="arabicPeriod"/>
              <a:defRPr/>
            </a:pPr>
            <a:r>
              <a:rPr lang="zh-CN" altLang="en-US" b="1" dirty="0" smtClean="0"/>
              <a:t>基于树型的进程父子关系在逻辑机内必须得以保持。</a:t>
            </a:r>
          </a:p>
          <a:p>
            <a:pPr>
              <a:defRPr/>
            </a:pPr>
            <a:endParaRPr lang="zh-CN" altLang="en-US" b="1" dirty="0" smtClean="0"/>
          </a:p>
        </p:txBody>
      </p:sp>
    </p:spTree>
  </p:cSld>
  <p:clrMapOvr>
    <a:masterClrMapping/>
  </p:clrMapOvr>
  <p:transition spd="slow"/>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标题 1"/>
          <p:cNvSpPr>
            <a:spLocks noGrp="1"/>
          </p:cNvSpPr>
          <p:nvPr>
            <p:ph type="title"/>
          </p:nvPr>
        </p:nvSpPr>
        <p:spPr/>
        <p:txBody>
          <a:bodyPr/>
          <a:lstStyle/>
          <a:p>
            <a:r>
              <a:rPr lang="zh-CN" altLang="en-US" smtClean="0"/>
              <a:t>逻辑机概念</a:t>
            </a:r>
          </a:p>
        </p:txBody>
      </p:sp>
      <p:pic>
        <p:nvPicPr>
          <p:cNvPr id="28675" name="内容占位符 6"/>
          <p:cNvPicPr>
            <a:picLocks noGrp="1" noChangeAspect="1"/>
          </p:cNvPicPr>
          <p:nvPr>
            <p:ph idx="1"/>
          </p:nvPr>
        </p:nvPicPr>
        <p:blipFill>
          <a:blip r:embed="rId3">
            <a:extLst>
              <a:ext uri="{28A0092B-C50C-407E-A947-70E740481C1C}">
                <a14:useLocalDpi xmlns:a14="http://schemas.microsoft.com/office/drawing/2010/main" val="0"/>
              </a:ext>
            </a:extLst>
          </a:blip>
          <a:srcRect/>
          <a:stretch>
            <a:fillRect/>
          </a:stretch>
        </p:blipFill>
        <p:spPr>
          <a:xfrm>
            <a:off x="252413" y="1557338"/>
            <a:ext cx="8666162" cy="3816350"/>
          </a:xfrm>
        </p:spPr>
      </p:pic>
      <p:sp>
        <p:nvSpPr>
          <p:cNvPr id="28676" name="文本框 7"/>
          <p:cNvSpPr txBox="1">
            <a:spLocks noChangeArrowheads="1"/>
          </p:cNvSpPr>
          <p:nvPr/>
        </p:nvSpPr>
        <p:spPr bwMode="auto">
          <a:xfrm>
            <a:off x="2771775" y="5619750"/>
            <a:ext cx="32623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FontTx/>
              <a:buNone/>
            </a:pPr>
            <a:r>
              <a:rPr lang="zh-CN" altLang="en-US" sz="2000" b="1"/>
              <a:t>远程进程执行的逻辑机模型</a:t>
            </a:r>
          </a:p>
        </p:txBody>
      </p:sp>
    </p:spTree>
  </p:cSld>
  <p:clrMapOvr>
    <a:masterClrMapping/>
  </p:clrMapOvr>
  <p:transition spd="slow"/>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标题 1"/>
          <p:cNvSpPr>
            <a:spLocks noGrp="1"/>
          </p:cNvSpPr>
          <p:nvPr>
            <p:ph type="title"/>
          </p:nvPr>
        </p:nvSpPr>
        <p:spPr/>
        <p:txBody>
          <a:bodyPr/>
          <a:lstStyle/>
          <a:p>
            <a:r>
              <a:rPr lang="zh-CN" altLang="en-US" smtClean="0"/>
              <a:t>实现举例：</a:t>
            </a:r>
            <a:r>
              <a:rPr lang="en-US" altLang="zh-CN" smtClean="0"/>
              <a:t>REXEC</a:t>
            </a:r>
            <a:endParaRPr lang="zh-CN" altLang="en-US" smtClean="0"/>
          </a:p>
        </p:txBody>
      </p:sp>
      <p:sp>
        <p:nvSpPr>
          <p:cNvPr id="30723" name="内容占位符 2"/>
          <p:cNvSpPr>
            <a:spLocks noGrp="1"/>
          </p:cNvSpPr>
          <p:nvPr>
            <p:ph idx="1"/>
          </p:nvPr>
        </p:nvSpPr>
        <p:spPr>
          <a:xfrm>
            <a:off x="457200" y="1196975"/>
            <a:ext cx="8507413" cy="5111750"/>
          </a:xfrm>
        </p:spPr>
        <p:txBody>
          <a:bodyPr/>
          <a:lstStyle/>
          <a:p>
            <a:pPr>
              <a:lnSpc>
                <a:spcPct val="120000"/>
              </a:lnSpc>
              <a:spcBef>
                <a:spcPts val="600"/>
              </a:spcBef>
            </a:pPr>
            <a:r>
              <a:rPr lang="en-US" altLang="zh-CN" sz="2800" b="1" smtClean="0"/>
              <a:t>rexecd  </a:t>
            </a:r>
            <a:r>
              <a:rPr lang="zh-CN" altLang="en-US" sz="2800" b="1" smtClean="0"/>
              <a:t>运行在集群各节点上的守护进程。</a:t>
            </a:r>
          </a:p>
          <a:p>
            <a:pPr>
              <a:lnSpc>
                <a:spcPct val="120000"/>
              </a:lnSpc>
              <a:spcBef>
                <a:spcPts val="600"/>
              </a:spcBef>
            </a:pPr>
            <a:r>
              <a:rPr lang="en-US" altLang="zh-CN" sz="2800" b="1" smtClean="0"/>
              <a:t>rexec </a:t>
            </a:r>
            <a:r>
              <a:rPr lang="zh-CN" altLang="en-US" sz="2800" b="1" smtClean="0"/>
              <a:t>客户进程，用户用来在</a:t>
            </a:r>
            <a:r>
              <a:rPr lang="en-US" altLang="zh-CN" sz="2800" b="1" smtClean="0"/>
              <a:t>REXEC</a:t>
            </a:r>
            <a:r>
              <a:rPr lang="zh-CN" altLang="en-US" sz="2800" b="1" smtClean="0"/>
              <a:t>上执行作业。它有两个功能：根据用户要求（如轻</a:t>
            </a:r>
            <a:r>
              <a:rPr lang="en-US" altLang="zh-CN" sz="2800" b="1" smtClean="0"/>
              <a:t>CPU</a:t>
            </a:r>
            <a:r>
              <a:rPr lang="zh-CN" altLang="en-US" sz="2800" b="1" smtClean="0"/>
              <a:t>负载）选择节点；通过</a:t>
            </a:r>
            <a:r>
              <a:rPr lang="en-US" altLang="zh-CN" sz="2800" b="1" smtClean="0"/>
              <a:t>SSL</a:t>
            </a:r>
            <a:r>
              <a:rPr lang="zh-CN" altLang="en-US" sz="2800" b="1" smtClean="0"/>
              <a:t>加密的与远程服务节点的</a:t>
            </a:r>
            <a:r>
              <a:rPr lang="en-US" altLang="zh-CN" sz="2800" b="1" smtClean="0"/>
              <a:t>rexecd</a:t>
            </a:r>
            <a:r>
              <a:rPr lang="zh-CN" altLang="en-US" sz="2800" b="1" smtClean="0"/>
              <a:t>直接连接</a:t>
            </a:r>
            <a:r>
              <a:rPr lang="en-US" altLang="zh-CN" sz="2800" b="1" smtClean="0"/>
              <a:t>TCP</a:t>
            </a:r>
            <a:r>
              <a:rPr lang="zh-CN" altLang="en-US" sz="2800" b="1" smtClean="0"/>
              <a:t>，实现在远程服务节点上执行用户进程。</a:t>
            </a:r>
          </a:p>
          <a:p>
            <a:pPr>
              <a:lnSpc>
                <a:spcPct val="120000"/>
              </a:lnSpc>
              <a:spcBef>
                <a:spcPts val="600"/>
              </a:spcBef>
            </a:pPr>
            <a:r>
              <a:rPr lang="zh-CN" altLang="en-US" sz="2800" b="1" smtClean="0"/>
              <a:t> </a:t>
            </a:r>
            <a:r>
              <a:rPr lang="en-US" altLang="zh-CN" sz="2800" b="1" smtClean="0"/>
              <a:t>vexecd  </a:t>
            </a:r>
            <a:r>
              <a:rPr lang="zh-CN" altLang="en-US" sz="2800" b="1" smtClean="0"/>
              <a:t>是一个多副本的守护进程，提供远程服务节点发现和选择功能。它不断地获得各远程节点的状态信息，其作用类似于资源管理器。</a:t>
            </a:r>
          </a:p>
          <a:p>
            <a:pPr>
              <a:lnSpc>
                <a:spcPct val="120000"/>
              </a:lnSpc>
              <a:spcBef>
                <a:spcPts val="600"/>
              </a:spcBef>
            </a:pPr>
            <a:endParaRPr lang="zh-CN" altLang="en-US" sz="2800" b="1" smtClean="0"/>
          </a:p>
        </p:txBody>
      </p:sp>
    </p:spTree>
  </p:cSld>
  <p:clrMapOvr>
    <a:masterClrMapping/>
  </p:clrMapOvr>
  <p:transition spd="slow"/>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1"/>
          <p:cNvSpPr>
            <a:spLocks noGrp="1"/>
          </p:cNvSpPr>
          <p:nvPr>
            <p:ph type="title"/>
          </p:nvPr>
        </p:nvSpPr>
        <p:spPr/>
        <p:txBody>
          <a:bodyPr/>
          <a:lstStyle/>
          <a:p>
            <a:r>
              <a:rPr lang="zh-CN" altLang="en-US" smtClean="0"/>
              <a:t>实现举例：</a:t>
            </a:r>
            <a:r>
              <a:rPr lang="en-US" altLang="zh-CN" smtClean="0"/>
              <a:t>REXEC</a:t>
            </a:r>
            <a:endParaRPr lang="zh-CN" altLang="en-US" smtClean="0"/>
          </a:p>
        </p:txBody>
      </p:sp>
      <p:pic>
        <p:nvPicPr>
          <p:cNvPr id="32771" name="内容占位符 2"/>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900113" y="1484313"/>
            <a:ext cx="6840537" cy="4598987"/>
          </a:xfrm>
        </p:spPr>
      </p:pic>
    </p:spTree>
  </p:cSld>
  <p:clrMapOvr>
    <a:masterClrMapping/>
  </p:clrMapOvr>
  <p:transition spd="slow"/>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p:cNvSpPr>
            <a:spLocks noGrp="1"/>
          </p:cNvSpPr>
          <p:nvPr>
            <p:ph type="title"/>
          </p:nvPr>
        </p:nvSpPr>
        <p:spPr/>
        <p:txBody>
          <a:bodyPr/>
          <a:lstStyle/>
          <a:p>
            <a:r>
              <a:rPr lang="en-US" altLang="zh-CN" smtClean="0"/>
              <a:t>REXEC</a:t>
            </a:r>
            <a:r>
              <a:rPr lang="zh-CN" altLang="en-US" smtClean="0"/>
              <a:t>实现</a:t>
            </a:r>
          </a:p>
        </p:txBody>
      </p:sp>
      <p:sp>
        <p:nvSpPr>
          <p:cNvPr id="3" name="内容占位符 2"/>
          <p:cNvSpPr>
            <a:spLocks noGrp="1"/>
          </p:cNvSpPr>
          <p:nvPr>
            <p:ph idx="1"/>
          </p:nvPr>
        </p:nvSpPr>
        <p:spPr>
          <a:xfrm>
            <a:off x="323850" y="1196975"/>
            <a:ext cx="8640763" cy="5111750"/>
          </a:xfrm>
        </p:spPr>
        <p:txBody>
          <a:bodyPr>
            <a:normAutofit fontScale="70000" lnSpcReduction="20000"/>
          </a:bodyPr>
          <a:lstStyle/>
          <a:p>
            <a:pPr marL="514350" indent="-514350">
              <a:lnSpc>
                <a:spcPct val="140000"/>
              </a:lnSpc>
              <a:spcBef>
                <a:spcPts val="600"/>
              </a:spcBef>
              <a:buFont typeface="+mj-lt"/>
              <a:buAutoNum type="arabicPeriod"/>
              <a:defRPr/>
            </a:pPr>
            <a:r>
              <a:rPr lang="zh-CN" altLang="en-US" b="1" dirty="0" smtClean="0"/>
              <a:t>用户本地运行环境由</a:t>
            </a:r>
            <a:r>
              <a:rPr lang="en-US" altLang="zh-CN" b="1" dirty="0" err="1" smtClean="0"/>
              <a:t>rexec</a:t>
            </a:r>
            <a:r>
              <a:rPr lang="zh-CN" altLang="en-US" b="1" dirty="0" smtClean="0"/>
              <a:t>中的</a:t>
            </a:r>
            <a:r>
              <a:rPr lang="en-US" altLang="zh-CN" b="1" dirty="0" smtClean="0"/>
              <a:t>node</a:t>
            </a:r>
            <a:r>
              <a:rPr lang="zh-CN" altLang="en-US" b="1" dirty="0" smtClean="0"/>
              <a:t>线程打包发送，由</a:t>
            </a:r>
            <a:r>
              <a:rPr lang="en-US" altLang="zh-CN" b="1" dirty="0" err="1" smtClean="0"/>
              <a:t>rexecd</a:t>
            </a:r>
            <a:r>
              <a:rPr lang="zh-CN" altLang="en-US" b="1" dirty="0" smtClean="0"/>
              <a:t>中的</a:t>
            </a:r>
            <a:r>
              <a:rPr lang="en-US" altLang="zh-CN" b="1" dirty="0" err="1" smtClean="0"/>
              <a:t>rexec</a:t>
            </a:r>
            <a:r>
              <a:rPr lang="zh-CN" altLang="en-US" b="1" dirty="0" smtClean="0"/>
              <a:t>线程在用户作业派生（</a:t>
            </a:r>
            <a:r>
              <a:rPr lang="en-US" altLang="zh-CN" b="1" dirty="0" smtClean="0"/>
              <a:t>Forking</a:t>
            </a:r>
            <a:r>
              <a:rPr lang="zh-CN" altLang="en-US" b="1" dirty="0" smtClean="0"/>
              <a:t>）之后和执行之前接收，并在远程服务节点上重建。</a:t>
            </a:r>
          </a:p>
          <a:p>
            <a:pPr marL="514350" indent="-514350">
              <a:lnSpc>
                <a:spcPct val="140000"/>
              </a:lnSpc>
              <a:spcBef>
                <a:spcPts val="600"/>
              </a:spcBef>
              <a:buFont typeface="+mj-lt"/>
              <a:buAutoNum type="arabicPeriod"/>
              <a:defRPr/>
            </a:pPr>
            <a:r>
              <a:rPr lang="zh-CN" altLang="en-US" b="1" dirty="0" smtClean="0"/>
              <a:t>本地信号（</a:t>
            </a:r>
            <a:r>
              <a:rPr lang="en-US" altLang="zh-CN" b="1" dirty="0" smtClean="0"/>
              <a:t>signal</a:t>
            </a:r>
            <a:r>
              <a:rPr lang="zh-CN" altLang="en-US" b="1" dirty="0" smtClean="0"/>
              <a:t>）和</a:t>
            </a:r>
            <a:r>
              <a:rPr lang="en-US" altLang="zh-CN" b="1" dirty="0" err="1" smtClean="0"/>
              <a:t>stdin</a:t>
            </a:r>
            <a:r>
              <a:rPr lang="zh-CN" altLang="en-US" b="1" dirty="0" smtClean="0"/>
              <a:t>是由</a:t>
            </a:r>
            <a:r>
              <a:rPr lang="en-US" altLang="zh-CN" b="1" dirty="0" err="1" smtClean="0"/>
              <a:t>rexec</a:t>
            </a:r>
            <a:r>
              <a:rPr lang="zh-CN" altLang="en-US" b="1" dirty="0" smtClean="0"/>
              <a:t>的</a:t>
            </a:r>
            <a:r>
              <a:rPr lang="en-US" altLang="zh-CN" b="1" dirty="0" smtClean="0"/>
              <a:t>signal</a:t>
            </a:r>
            <a:r>
              <a:rPr lang="zh-CN" altLang="en-US" b="1" dirty="0" smtClean="0"/>
              <a:t>线程和</a:t>
            </a:r>
            <a:r>
              <a:rPr lang="en-US" altLang="zh-CN" b="1" dirty="0" err="1" smtClean="0"/>
              <a:t>stdin</a:t>
            </a:r>
            <a:r>
              <a:rPr lang="zh-CN" altLang="en-US" b="1" dirty="0" smtClean="0"/>
              <a:t>线程转发到远程服务节点</a:t>
            </a:r>
            <a:r>
              <a:rPr lang="en-US" altLang="zh-CN" b="1" dirty="0" err="1" smtClean="0"/>
              <a:t>rexecd</a:t>
            </a:r>
            <a:r>
              <a:rPr lang="zh-CN" altLang="en-US" b="1" dirty="0" smtClean="0"/>
              <a:t>的</a:t>
            </a:r>
            <a:r>
              <a:rPr lang="en-US" altLang="zh-CN" b="1" dirty="0" err="1" smtClean="0"/>
              <a:t>stdin</a:t>
            </a:r>
            <a:r>
              <a:rPr lang="en-US" altLang="zh-CN" b="1" dirty="0" smtClean="0"/>
              <a:t>/sig</a:t>
            </a:r>
            <a:r>
              <a:rPr lang="zh-CN" altLang="en-US" b="1" dirty="0" smtClean="0"/>
              <a:t>线程，然后使用</a:t>
            </a:r>
            <a:r>
              <a:rPr lang="en-US" altLang="zh-CN" b="1" dirty="0" smtClean="0"/>
              <a:t>signal</a:t>
            </a:r>
            <a:r>
              <a:rPr lang="zh-CN" altLang="en-US" b="1" dirty="0" smtClean="0"/>
              <a:t>和</a:t>
            </a:r>
            <a:r>
              <a:rPr lang="en-US" altLang="zh-CN" b="1" dirty="0" smtClean="0"/>
              <a:t>UNIX</a:t>
            </a:r>
            <a:r>
              <a:rPr lang="zh-CN" altLang="en-US" b="1" dirty="0" smtClean="0"/>
              <a:t>管道将它们分发给该服务节点上的远程应用程序。</a:t>
            </a:r>
          </a:p>
          <a:p>
            <a:pPr marL="514350" indent="-514350">
              <a:lnSpc>
                <a:spcPct val="140000"/>
              </a:lnSpc>
              <a:spcBef>
                <a:spcPts val="600"/>
              </a:spcBef>
              <a:buFont typeface="+mj-lt"/>
              <a:buAutoNum type="arabicPeriod"/>
              <a:defRPr/>
            </a:pPr>
            <a:r>
              <a:rPr lang="zh-CN" altLang="en-US" b="1" dirty="0" smtClean="0"/>
              <a:t>远程</a:t>
            </a:r>
            <a:r>
              <a:rPr lang="en-US" altLang="zh-CN" b="1" dirty="0" err="1" smtClean="0"/>
              <a:t>stdout</a:t>
            </a:r>
            <a:r>
              <a:rPr lang="zh-CN" altLang="en-US" b="1" dirty="0" smtClean="0"/>
              <a:t>和</a:t>
            </a:r>
            <a:r>
              <a:rPr lang="en-US" altLang="zh-CN" b="1" dirty="0" err="1" smtClean="0"/>
              <a:t>stderr</a:t>
            </a:r>
            <a:r>
              <a:rPr lang="zh-CN" altLang="en-US" b="1" dirty="0" smtClean="0"/>
              <a:t>转发由</a:t>
            </a:r>
            <a:r>
              <a:rPr lang="en-US" altLang="zh-CN" b="1" dirty="0" err="1" smtClean="0"/>
              <a:t>rexecd</a:t>
            </a:r>
            <a:r>
              <a:rPr lang="zh-CN" altLang="en-US" b="1" dirty="0" smtClean="0"/>
              <a:t>的</a:t>
            </a:r>
            <a:r>
              <a:rPr lang="en-US" altLang="zh-CN" b="1" dirty="0" err="1" smtClean="0"/>
              <a:t>stdout</a:t>
            </a:r>
            <a:r>
              <a:rPr lang="zh-CN" altLang="en-US" b="1" dirty="0" smtClean="0"/>
              <a:t>线程和</a:t>
            </a:r>
            <a:r>
              <a:rPr lang="en-US" altLang="zh-CN" b="1" dirty="0" err="1" smtClean="0"/>
              <a:t>stderr</a:t>
            </a:r>
            <a:r>
              <a:rPr lang="zh-CN" altLang="en-US" b="1" dirty="0" smtClean="0"/>
              <a:t>线程通过</a:t>
            </a:r>
            <a:r>
              <a:rPr lang="en-US" altLang="zh-CN" b="1" dirty="0" smtClean="0"/>
              <a:t>UNIX</a:t>
            </a:r>
            <a:r>
              <a:rPr lang="zh-CN" altLang="en-US" b="1" dirty="0" smtClean="0"/>
              <a:t>管道将远程服务节点的</a:t>
            </a:r>
            <a:r>
              <a:rPr lang="en-US" altLang="zh-CN" b="1" dirty="0" err="1" smtClean="0"/>
              <a:t>stdout</a:t>
            </a:r>
            <a:r>
              <a:rPr lang="zh-CN" altLang="en-US" b="1" dirty="0" smtClean="0"/>
              <a:t>和</a:t>
            </a:r>
            <a:r>
              <a:rPr lang="en-US" altLang="zh-CN" b="1" dirty="0" err="1" smtClean="0"/>
              <a:t>stderr</a:t>
            </a:r>
            <a:r>
              <a:rPr lang="zh-CN" altLang="en-US" b="1" dirty="0" smtClean="0"/>
              <a:t>转发到</a:t>
            </a:r>
            <a:r>
              <a:rPr lang="en-US" altLang="zh-CN" b="1" dirty="0" err="1" smtClean="0"/>
              <a:t>rexec</a:t>
            </a:r>
            <a:r>
              <a:rPr lang="zh-CN" altLang="en-US" b="1" dirty="0" smtClean="0"/>
              <a:t>的</a:t>
            </a:r>
            <a:r>
              <a:rPr lang="en-US" altLang="zh-CN" b="1" dirty="0" smtClean="0"/>
              <a:t>node</a:t>
            </a:r>
            <a:r>
              <a:rPr lang="zh-CN" altLang="en-US" b="1" dirty="0" smtClean="0"/>
              <a:t>线程。</a:t>
            </a:r>
            <a:endParaRPr lang="en-US" altLang="zh-CN" b="1" dirty="0" smtClean="0"/>
          </a:p>
          <a:p>
            <a:pPr marL="514350" indent="-514350">
              <a:lnSpc>
                <a:spcPct val="140000"/>
              </a:lnSpc>
              <a:spcBef>
                <a:spcPts val="600"/>
              </a:spcBef>
              <a:buFont typeface="+mj-lt"/>
              <a:buAutoNum type="arabicPeriod"/>
              <a:defRPr/>
            </a:pPr>
            <a:r>
              <a:rPr lang="zh-CN" altLang="en-US" b="1" dirty="0" smtClean="0"/>
              <a:t>由本地作业控制实现对远程作业进程的控制，远程执行透明性。</a:t>
            </a:r>
          </a:p>
        </p:txBody>
      </p:sp>
    </p:spTree>
  </p:cSld>
  <p:clrMapOvr>
    <a:masterClrMapping/>
  </p:clrMapOvr>
  <p:transition spd="slow"/>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标题 1"/>
          <p:cNvSpPr>
            <a:spLocks noGrp="1"/>
          </p:cNvSpPr>
          <p:nvPr>
            <p:ph type="title"/>
          </p:nvPr>
        </p:nvSpPr>
        <p:spPr/>
        <p:txBody>
          <a:bodyPr/>
          <a:lstStyle/>
          <a:p>
            <a:r>
              <a:rPr lang="en-US" altLang="zh-CN" smtClean="0"/>
              <a:t>REXEC</a:t>
            </a:r>
            <a:r>
              <a:rPr lang="zh-CN" altLang="en-US" smtClean="0"/>
              <a:t>实现</a:t>
            </a:r>
          </a:p>
        </p:txBody>
      </p:sp>
      <p:pic>
        <p:nvPicPr>
          <p:cNvPr id="34819" name="内容占位符 2"/>
          <p:cNvPicPr>
            <a:picLocks noGrp="1" noChangeAspect="1"/>
          </p:cNvPicPr>
          <p:nvPr>
            <p:ph idx="1"/>
          </p:nvPr>
        </p:nvPicPr>
        <p:blipFill>
          <a:blip r:embed="rId3">
            <a:extLst>
              <a:ext uri="{28A0092B-C50C-407E-A947-70E740481C1C}">
                <a14:useLocalDpi xmlns:a14="http://schemas.microsoft.com/office/drawing/2010/main" val="0"/>
              </a:ext>
            </a:extLst>
          </a:blip>
          <a:srcRect/>
          <a:stretch>
            <a:fillRect/>
          </a:stretch>
        </p:blipFill>
        <p:spPr>
          <a:xfrm>
            <a:off x="457200" y="1412875"/>
            <a:ext cx="8324850" cy="3960813"/>
          </a:xfrm>
        </p:spPr>
      </p:pic>
      <p:sp>
        <p:nvSpPr>
          <p:cNvPr id="34820" name="文本框 3"/>
          <p:cNvSpPr txBox="1">
            <a:spLocks noChangeArrowheads="1"/>
          </p:cNvSpPr>
          <p:nvPr/>
        </p:nvSpPr>
        <p:spPr bwMode="auto">
          <a:xfrm>
            <a:off x="2268538" y="5684838"/>
            <a:ext cx="48291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FontTx/>
              <a:buNone/>
            </a:pPr>
            <a:r>
              <a:rPr lang="zh-CN" altLang="en-US" sz="2000" b="1"/>
              <a:t>远程服务节点上建立环境和运行客户进程</a:t>
            </a:r>
          </a:p>
        </p:txBody>
      </p:sp>
    </p:spTree>
  </p:cSld>
  <p:clrMapOvr>
    <a:masterClrMapping/>
  </p:clrMapOvr>
  <p:transition spd="slow"/>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标题 1"/>
          <p:cNvSpPr>
            <a:spLocks noGrp="1"/>
          </p:cNvSpPr>
          <p:nvPr>
            <p:ph type="title"/>
          </p:nvPr>
        </p:nvSpPr>
        <p:spPr/>
        <p:txBody>
          <a:bodyPr/>
          <a:lstStyle/>
          <a:p>
            <a:r>
              <a:rPr lang="zh-CN" altLang="en-US" smtClean="0"/>
              <a:t>分布式进程</a:t>
            </a:r>
          </a:p>
        </p:txBody>
      </p:sp>
      <p:sp>
        <p:nvSpPr>
          <p:cNvPr id="3" name="内容占位符 2"/>
          <p:cNvSpPr>
            <a:spLocks noGrp="1"/>
          </p:cNvSpPr>
          <p:nvPr>
            <p:ph idx="1"/>
          </p:nvPr>
        </p:nvSpPr>
        <p:spPr/>
        <p:txBody>
          <a:bodyPr/>
          <a:lstStyle/>
          <a:p>
            <a:pPr>
              <a:lnSpc>
                <a:spcPct val="120000"/>
              </a:lnSpc>
              <a:spcBef>
                <a:spcPts val="600"/>
              </a:spcBef>
              <a:defRPr/>
            </a:pPr>
            <a:r>
              <a:rPr lang="zh-CN" altLang="en-US" b="1" smtClean="0">
                <a:solidFill>
                  <a:schemeClr val="bg1">
                    <a:lumMod val="75000"/>
                  </a:schemeClr>
                </a:solidFill>
              </a:rPr>
              <a:t>分布式进程概念</a:t>
            </a:r>
            <a:endParaRPr lang="en-US" altLang="zh-CN" b="1" smtClean="0">
              <a:solidFill>
                <a:schemeClr val="bg1">
                  <a:lumMod val="75000"/>
                </a:schemeClr>
              </a:solidFill>
            </a:endParaRPr>
          </a:p>
          <a:p>
            <a:pPr>
              <a:lnSpc>
                <a:spcPct val="120000"/>
              </a:lnSpc>
              <a:spcBef>
                <a:spcPts val="600"/>
              </a:spcBef>
              <a:defRPr/>
            </a:pPr>
            <a:r>
              <a:rPr lang="zh-CN" altLang="en-US" b="1" smtClean="0">
                <a:solidFill>
                  <a:schemeClr val="bg1">
                    <a:lumMod val="75000"/>
                  </a:schemeClr>
                </a:solidFill>
              </a:rPr>
              <a:t>进程远程执行</a:t>
            </a:r>
            <a:endParaRPr lang="en-US" altLang="zh-CN" b="1" smtClean="0">
              <a:solidFill>
                <a:schemeClr val="bg1">
                  <a:lumMod val="75000"/>
                </a:schemeClr>
              </a:solidFill>
            </a:endParaRPr>
          </a:p>
          <a:p>
            <a:pPr>
              <a:lnSpc>
                <a:spcPct val="120000"/>
              </a:lnSpc>
              <a:spcBef>
                <a:spcPts val="600"/>
              </a:spcBef>
              <a:defRPr/>
            </a:pPr>
            <a:r>
              <a:rPr lang="zh-CN" altLang="en-US" b="1" smtClean="0">
                <a:solidFill>
                  <a:srgbClr val="FF0000"/>
                </a:solidFill>
              </a:rPr>
              <a:t>进程迁移</a:t>
            </a:r>
            <a:endParaRPr lang="en-US" altLang="zh-CN" b="1" smtClean="0">
              <a:solidFill>
                <a:srgbClr val="FF0000"/>
              </a:solidFill>
            </a:endParaRPr>
          </a:p>
          <a:p>
            <a:pPr>
              <a:lnSpc>
                <a:spcPct val="120000"/>
              </a:lnSpc>
              <a:spcBef>
                <a:spcPts val="600"/>
              </a:spcBef>
              <a:defRPr/>
            </a:pPr>
            <a:r>
              <a:rPr lang="zh-CN" altLang="en-US" b="1" smtClean="0"/>
              <a:t>分布式对象</a:t>
            </a:r>
            <a:endParaRPr lang="zh-CN" altLang="en-US" b="1"/>
          </a:p>
        </p:txBody>
      </p:sp>
    </p:spTree>
  </p:cSld>
  <p:clrMapOvr>
    <a:masterClrMapping/>
  </p:clrMapOvr>
  <p:transition spd="slow"/>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标题 1"/>
          <p:cNvSpPr>
            <a:spLocks noGrp="1"/>
          </p:cNvSpPr>
          <p:nvPr>
            <p:ph type="title"/>
          </p:nvPr>
        </p:nvSpPr>
        <p:spPr/>
        <p:txBody>
          <a:bodyPr/>
          <a:lstStyle/>
          <a:p>
            <a:r>
              <a:rPr lang="zh-CN" altLang="en-US" smtClean="0"/>
              <a:t>进程迁移概念</a:t>
            </a:r>
          </a:p>
        </p:txBody>
      </p:sp>
      <p:sp>
        <p:nvSpPr>
          <p:cNvPr id="35843" name="内容占位符 2"/>
          <p:cNvSpPr>
            <a:spLocks noGrp="1"/>
          </p:cNvSpPr>
          <p:nvPr>
            <p:ph idx="1"/>
          </p:nvPr>
        </p:nvSpPr>
        <p:spPr/>
        <p:txBody>
          <a:bodyPr/>
          <a:lstStyle/>
          <a:p>
            <a:r>
              <a:rPr lang="zh-CN" altLang="en-US" b="1" smtClean="0"/>
              <a:t>进程迁移是将一个正在运行的进程挂起，它的状态从源处理机节点转移到目标处理机节点，并在目标处理机上恢复该进程运行。</a:t>
            </a:r>
          </a:p>
          <a:p>
            <a:r>
              <a:rPr lang="zh-CN" altLang="en-US" b="1" smtClean="0"/>
              <a:t>进程迁移具有灵活且应用广泛的优点，支持动态负载平衡、系统容错、高效使用本地资源等诸多系统功能。</a:t>
            </a:r>
            <a:endParaRPr lang="en-US" altLang="zh-CN" b="1" smtClean="0"/>
          </a:p>
          <a:p>
            <a:r>
              <a:rPr lang="zh-CN" altLang="en-US" b="1" smtClean="0"/>
              <a:t>进程迁移的缺点是运行开销相对较大。</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5843">
                                            <p:txEl>
                                              <p:pRg st="0" end="0"/>
                                            </p:txEl>
                                          </p:spTgt>
                                        </p:tgtEl>
                                        <p:attrNameLst>
                                          <p:attrName>style.visibility</p:attrName>
                                        </p:attrNameLst>
                                      </p:cBhvr>
                                      <p:to>
                                        <p:strVal val="visible"/>
                                      </p:to>
                                    </p:set>
                                    <p:animEffect transition="in" filter="fade">
                                      <p:cBhvr>
                                        <p:cTn id="7" dur="500"/>
                                        <p:tgtEl>
                                          <p:spTgt spid="3584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5843">
                                            <p:txEl>
                                              <p:pRg st="1" end="1"/>
                                            </p:txEl>
                                          </p:spTgt>
                                        </p:tgtEl>
                                        <p:attrNameLst>
                                          <p:attrName>style.visibility</p:attrName>
                                        </p:attrNameLst>
                                      </p:cBhvr>
                                      <p:to>
                                        <p:strVal val="visible"/>
                                      </p:to>
                                    </p:set>
                                    <p:animEffect transition="in" filter="fade">
                                      <p:cBhvr>
                                        <p:cTn id="12" dur="500"/>
                                        <p:tgtEl>
                                          <p:spTgt spid="3584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5843">
                                            <p:txEl>
                                              <p:pRg st="2" end="2"/>
                                            </p:txEl>
                                          </p:spTgt>
                                        </p:tgtEl>
                                        <p:attrNameLst>
                                          <p:attrName>style.visibility</p:attrName>
                                        </p:attrNameLst>
                                      </p:cBhvr>
                                      <p:to>
                                        <p:strVal val="visible"/>
                                      </p:to>
                                    </p:set>
                                    <p:animEffect transition="in" filter="fade">
                                      <p:cBhvr>
                                        <p:cTn id="17" dur="500"/>
                                        <p:tgtEl>
                                          <p:spTgt spid="3584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标题 1"/>
          <p:cNvSpPr>
            <a:spLocks noGrp="1"/>
          </p:cNvSpPr>
          <p:nvPr>
            <p:ph type="title"/>
          </p:nvPr>
        </p:nvSpPr>
        <p:spPr/>
        <p:txBody>
          <a:bodyPr/>
          <a:lstStyle/>
          <a:p>
            <a:r>
              <a:rPr lang="zh-CN" altLang="en-US" smtClean="0"/>
              <a:t>概念模型 </a:t>
            </a:r>
          </a:p>
        </p:txBody>
      </p:sp>
      <p:sp>
        <p:nvSpPr>
          <p:cNvPr id="3" name="内容占位符 2"/>
          <p:cNvSpPr>
            <a:spLocks noGrp="1"/>
          </p:cNvSpPr>
          <p:nvPr>
            <p:ph idx="1"/>
          </p:nvPr>
        </p:nvSpPr>
        <p:spPr/>
        <p:txBody>
          <a:bodyPr/>
          <a:lstStyle/>
          <a:p>
            <a:pPr>
              <a:defRPr/>
            </a:pPr>
            <a:r>
              <a:rPr lang="zh-CN" altLang="en-US" b="1" dirty="0" smtClean="0"/>
              <a:t>进程迁移被分解成两部分的工作：</a:t>
            </a:r>
          </a:p>
          <a:p>
            <a:pPr marL="514350" indent="-514350">
              <a:buFont typeface="+mj-lt"/>
              <a:buAutoNum type="arabicPeriod"/>
              <a:defRPr/>
            </a:pPr>
            <a:r>
              <a:rPr lang="zh-CN" altLang="en-US" b="1" dirty="0" smtClean="0"/>
              <a:t>在源处理机采集迁移进程的进程状态并转移到目的处理机，根据进程状态在目的处理机重建迁移进程，使之从断点处继续运行。</a:t>
            </a:r>
          </a:p>
          <a:p>
            <a:pPr marL="514350" indent="-514350">
              <a:buFont typeface="+mj-lt"/>
              <a:buAutoNum type="arabicPeriod"/>
              <a:defRPr/>
            </a:pPr>
            <a:r>
              <a:rPr lang="zh-CN" altLang="en-US" b="1" dirty="0" smtClean="0"/>
              <a:t>通知与迁移进程有通信关系的其他进程，并协助它们重建正确的通信连接。</a:t>
            </a:r>
          </a:p>
          <a:p>
            <a:pPr>
              <a:defRPr/>
            </a:pPr>
            <a:endParaRPr lang="zh-CN" altLang="en-US" b="1" dirty="0"/>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标题 1"/>
          <p:cNvSpPr>
            <a:spLocks noGrp="1"/>
          </p:cNvSpPr>
          <p:nvPr>
            <p:ph type="title"/>
          </p:nvPr>
        </p:nvSpPr>
        <p:spPr/>
        <p:txBody>
          <a:bodyPr/>
          <a:lstStyle/>
          <a:p>
            <a:r>
              <a:rPr lang="zh-CN" altLang="en-US" smtClean="0"/>
              <a:t>概念模型 </a:t>
            </a:r>
          </a:p>
        </p:txBody>
      </p:sp>
      <p:grpSp>
        <p:nvGrpSpPr>
          <p:cNvPr id="39939" name="组合 3"/>
          <p:cNvGrpSpPr>
            <a:grpSpLocks/>
          </p:cNvGrpSpPr>
          <p:nvPr/>
        </p:nvGrpSpPr>
        <p:grpSpPr bwMode="auto">
          <a:xfrm>
            <a:off x="1327150" y="1484313"/>
            <a:ext cx="6484938" cy="4535487"/>
            <a:chOff x="5072061" y="1762125"/>
            <a:chExt cx="4672014" cy="3819525"/>
          </a:xfrm>
        </p:grpSpPr>
        <p:sp>
          <p:nvSpPr>
            <p:cNvPr id="39940" name="Rectangle 4"/>
            <p:cNvSpPr>
              <a:spLocks noChangeArrowheads="1"/>
            </p:cNvSpPr>
            <p:nvPr/>
          </p:nvSpPr>
          <p:spPr bwMode="auto">
            <a:xfrm>
              <a:off x="6156325" y="4746625"/>
              <a:ext cx="2165350" cy="83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nchor="ctr"/>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kumimoji="1" lang="zh-CN" altLang="en-US" sz="2000" b="1">
                  <a:latin typeface="Times New Roman" panose="02020603050405020304" pitchFamily="18" charset="0"/>
                </a:rPr>
                <a:t>与之存在通信关系的处理机</a:t>
              </a:r>
              <a:endParaRPr kumimoji="1" lang="zh-CN" altLang="en-US" sz="2000" b="1">
                <a:latin typeface="Verdana" panose="020B0604030504040204" pitchFamily="34" charset="0"/>
              </a:endParaRPr>
            </a:p>
          </p:txBody>
        </p:sp>
        <p:sp>
          <p:nvSpPr>
            <p:cNvPr id="6" name="Rectangle 5"/>
            <p:cNvSpPr>
              <a:spLocks noChangeArrowheads="1"/>
            </p:cNvSpPr>
            <p:nvPr/>
          </p:nvSpPr>
          <p:spPr bwMode="auto">
            <a:xfrm>
              <a:off x="5075492" y="1762125"/>
              <a:ext cx="1437630" cy="864974"/>
            </a:xfrm>
            <a:prstGeom prst="rect">
              <a:avLst/>
            </a:prstGeom>
            <a:noFill/>
            <a:ln w="38100" cmpd="dbl">
              <a:solidFill>
                <a:srgbClr val="FF9900"/>
              </a:solidFill>
              <a:miter lim="800000"/>
              <a:headEnd/>
              <a:tailEnd/>
            </a:ln>
            <a:effectLst/>
          </p:spPr>
          <p:txBody>
            <a:bodyPr wrap="none" anchor="ctr"/>
            <a:lstStyle/>
            <a:p>
              <a:pPr algn="just" eaLnBrk="1" hangingPunct="1">
                <a:defRPr/>
              </a:pPr>
              <a:r>
                <a:rPr lang="zh-CN" altLang="en-US" sz="2000" b="1">
                  <a:effectLst>
                    <a:outerShdw blurRad="38100" dist="38100" dir="2700000" algn="tl">
                      <a:srgbClr val="C0C0C0"/>
                    </a:outerShdw>
                  </a:effectLst>
                </a:rPr>
                <a:t> </a:t>
              </a:r>
              <a:endParaRPr lang="zh-CN" altLang="en-US" sz="2000" b="1">
                <a:latin typeface="Verdana" pitchFamily="34" charset="0"/>
              </a:endParaRPr>
            </a:p>
          </p:txBody>
        </p:sp>
        <p:sp>
          <p:nvSpPr>
            <p:cNvPr id="7" name="Rectangle 6"/>
            <p:cNvSpPr>
              <a:spLocks noChangeArrowheads="1"/>
            </p:cNvSpPr>
            <p:nvPr/>
          </p:nvSpPr>
          <p:spPr bwMode="auto">
            <a:xfrm>
              <a:off x="8205798" y="1762125"/>
              <a:ext cx="1349566" cy="864974"/>
            </a:xfrm>
            <a:prstGeom prst="rect">
              <a:avLst/>
            </a:prstGeom>
            <a:noFill/>
            <a:ln w="38100" cmpd="dbl">
              <a:solidFill>
                <a:srgbClr val="FF9900"/>
              </a:solidFill>
              <a:miter lim="800000"/>
              <a:headEnd/>
              <a:tailEnd/>
            </a:ln>
            <a:effectLst/>
          </p:spPr>
          <p:txBody>
            <a:bodyPr wrap="none" anchor="ctr"/>
            <a:lstStyle/>
            <a:p>
              <a:pPr algn="just" eaLnBrk="1" hangingPunct="1">
                <a:defRPr/>
              </a:pPr>
              <a:r>
                <a:rPr lang="zh-CN" altLang="en-US" sz="2000" b="1">
                  <a:effectLst>
                    <a:outerShdw blurRad="38100" dist="38100" dir="2700000" algn="tl">
                      <a:srgbClr val="C0C0C0"/>
                    </a:outerShdw>
                  </a:effectLst>
                </a:rPr>
                <a:t> </a:t>
              </a:r>
              <a:endParaRPr lang="zh-CN" altLang="en-US" sz="2000" b="1">
                <a:latin typeface="Verdana" pitchFamily="34" charset="0"/>
              </a:endParaRPr>
            </a:p>
          </p:txBody>
        </p:sp>
        <p:sp>
          <p:nvSpPr>
            <p:cNvPr id="39943" name="AutoShape 7"/>
            <p:cNvSpPr>
              <a:spLocks noChangeArrowheads="1"/>
            </p:cNvSpPr>
            <p:nvPr/>
          </p:nvSpPr>
          <p:spPr bwMode="auto">
            <a:xfrm>
              <a:off x="8278813" y="1935163"/>
              <a:ext cx="1093787" cy="530225"/>
            </a:xfrm>
            <a:prstGeom prst="roundRect">
              <a:avLst>
                <a:gd name="adj" fmla="val 16667"/>
              </a:avLst>
            </a:prstGeom>
            <a:noFill/>
            <a:ln w="28575">
              <a:solidFill>
                <a:srgbClr val="FF9900"/>
              </a:solidFill>
              <a:prstDash val="dash"/>
              <a:round/>
              <a:headEnd/>
              <a:tailEnd/>
            </a:ln>
            <a:extLst>
              <a:ext uri="{909E8E84-426E-40DD-AFC4-6F175D3DCCD1}">
                <a14:hiddenFill xmlns:a14="http://schemas.microsoft.com/office/drawing/2010/main">
                  <a:solidFill>
                    <a:srgbClr val="FFFFFF"/>
                  </a:solidFill>
                </a14:hiddenFill>
              </a:ext>
            </a:extLst>
          </p:spPr>
          <p:txBody>
            <a:bodyPr wrap="none" lIns="90488" tIns="44450" rIns="90488" bIns="44450" anchor="ctr"/>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kumimoji="1" lang="zh-CN" altLang="en-US" sz="2000" b="1">
                  <a:latin typeface="Times New Roman" panose="02020603050405020304" pitchFamily="18" charset="0"/>
                </a:rPr>
                <a:t>新迁移进程</a:t>
              </a:r>
              <a:endParaRPr kumimoji="1" lang="zh-CN" altLang="en-US" sz="2000" b="1">
                <a:latin typeface="Verdana" panose="020B0604030504040204" pitchFamily="34" charset="0"/>
              </a:endParaRPr>
            </a:p>
          </p:txBody>
        </p:sp>
        <p:sp>
          <p:nvSpPr>
            <p:cNvPr id="9" name="Rectangle 8"/>
            <p:cNvSpPr>
              <a:spLocks noChangeArrowheads="1"/>
            </p:cNvSpPr>
            <p:nvPr/>
          </p:nvSpPr>
          <p:spPr bwMode="auto">
            <a:xfrm>
              <a:off x="6277521" y="3839669"/>
              <a:ext cx="2434937" cy="906419"/>
            </a:xfrm>
            <a:prstGeom prst="rect">
              <a:avLst/>
            </a:prstGeom>
            <a:noFill/>
            <a:ln w="38100" cmpd="dbl">
              <a:solidFill>
                <a:srgbClr val="FF9900"/>
              </a:solidFill>
              <a:miter lim="800000"/>
              <a:headEnd/>
              <a:tailEnd/>
            </a:ln>
            <a:effectLst/>
          </p:spPr>
          <p:txBody>
            <a:bodyPr wrap="none" anchor="ctr"/>
            <a:lstStyle/>
            <a:p>
              <a:pPr algn="just" eaLnBrk="1" hangingPunct="1">
                <a:defRPr/>
              </a:pPr>
              <a:r>
                <a:rPr lang="zh-CN" altLang="en-US" sz="2000" b="1">
                  <a:effectLst>
                    <a:outerShdw blurRad="38100" dist="38100" dir="2700000" algn="tl">
                      <a:srgbClr val="C0C0C0"/>
                    </a:outerShdw>
                  </a:effectLst>
                </a:rPr>
                <a:t> </a:t>
              </a:r>
              <a:endParaRPr lang="zh-CN" altLang="en-US" sz="2000" b="1">
                <a:latin typeface="Verdana" pitchFamily="34" charset="0"/>
              </a:endParaRPr>
            </a:p>
          </p:txBody>
        </p:sp>
        <p:sp>
          <p:nvSpPr>
            <p:cNvPr id="39945" name="Rectangle 9"/>
            <p:cNvSpPr>
              <a:spLocks noChangeArrowheads="1"/>
            </p:cNvSpPr>
            <p:nvPr/>
          </p:nvSpPr>
          <p:spPr bwMode="auto">
            <a:xfrm>
              <a:off x="5072061" y="2700336"/>
              <a:ext cx="869950" cy="679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nchor="ctr"/>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kumimoji="1" lang="zh-CN" altLang="en-US" sz="2000" b="1">
                  <a:latin typeface="Times New Roman" panose="02020603050405020304" pitchFamily="18" charset="0"/>
                </a:rPr>
                <a:t>源处理机</a:t>
              </a:r>
              <a:endParaRPr kumimoji="1" lang="zh-CN" altLang="en-US" sz="2000" b="1">
                <a:latin typeface="Verdana" panose="020B0604030504040204" pitchFamily="34" charset="0"/>
              </a:endParaRPr>
            </a:p>
          </p:txBody>
        </p:sp>
        <p:sp>
          <p:nvSpPr>
            <p:cNvPr id="39946" name="Line 10"/>
            <p:cNvSpPr>
              <a:spLocks noChangeShapeType="1"/>
            </p:cNvSpPr>
            <p:nvPr/>
          </p:nvSpPr>
          <p:spPr bwMode="auto">
            <a:xfrm>
              <a:off x="6645275" y="2281238"/>
              <a:ext cx="1630363" cy="0"/>
            </a:xfrm>
            <a:prstGeom prst="line">
              <a:avLst/>
            </a:prstGeom>
            <a:noFill/>
            <a:ln w="38100">
              <a:solidFill>
                <a:srgbClr val="FF9900"/>
              </a:solidFill>
              <a:round/>
              <a:headEnd/>
              <a:tailEnd type="triangle" w="med" len="med"/>
            </a:ln>
            <a:extLst>
              <a:ext uri="{909E8E84-426E-40DD-AFC4-6F175D3DCCD1}">
                <a14:hiddenFill xmlns:a14="http://schemas.microsoft.com/office/drawing/2010/main">
                  <a:noFill/>
                </a14:hiddenFill>
              </a:ext>
            </a:extLst>
          </p:spPr>
          <p:txBody>
            <a:bodyPr lIns="90488" tIns="44450" rIns="90488" bIns="44450"/>
            <a:lstStyle/>
            <a:p>
              <a:endParaRPr lang="zh-CN" altLang="en-US"/>
            </a:p>
          </p:txBody>
        </p:sp>
        <p:sp>
          <p:nvSpPr>
            <p:cNvPr id="39947" name="Line 11"/>
            <p:cNvSpPr>
              <a:spLocks noChangeShapeType="1"/>
            </p:cNvSpPr>
            <p:nvPr/>
          </p:nvSpPr>
          <p:spPr bwMode="auto">
            <a:xfrm flipV="1">
              <a:off x="8386763" y="2454275"/>
              <a:ext cx="650875" cy="1558925"/>
            </a:xfrm>
            <a:prstGeom prst="line">
              <a:avLst/>
            </a:prstGeom>
            <a:noFill/>
            <a:ln w="38100">
              <a:solidFill>
                <a:srgbClr val="FF9900"/>
              </a:solidFill>
              <a:round/>
              <a:headEnd/>
              <a:tailEnd type="triangle" w="med" len="med"/>
            </a:ln>
            <a:extLst>
              <a:ext uri="{909E8E84-426E-40DD-AFC4-6F175D3DCCD1}">
                <a14:hiddenFill xmlns:a14="http://schemas.microsoft.com/office/drawing/2010/main">
                  <a:noFill/>
                </a14:hiddenFill>
              </a:ext>
            </a:extLst>
          </p:spPr>
          <p:txBody>
            <a:bodyPr lIns="90488" tIns="44450" rIns="90488" bIns="44450"/>
            <a:lstStyle/>
            <a:p>
              <a:endParaRPr lang="zh-CN" altLang="en-US"/>
            </a:p>
          </p:txBody>
        </p:sp>
        <p:sp>
          <p:nvSpPr>
            <p:cNvPr id="39948" name="Line 12"/>
            <p:cNvSpPr>
              <a:spLocks noChangeShapeType="1"/>
            </p:cNvSpPr>
            <p:nvPr/>
          </p:nvSpPr>
          <p:spPr bwMode="auto">
            <a:xfrm flipH="1" flipV="1">
              <a:off x="5699125" y="2454275"/>
              <a:ext cx="814388" cy="1558925"/>
            </a:xfrm>
            <a:prstGeom prst="line">
              <a:avLst/>
            </a:prstGeom>
            <a:noFill/>
            <a:ln w="38100">
              <a:solidFill>
                <a:srgbClr val="FF9900"/>
              </a:solidFill>
              <a:prstDash val="sysDot"/>
              <a:round/>
              <a:headEnd/>
              <a:tailEnd type="triangle" w="med" len="med"/>
            </a:ln>
            <a:extLst>
              <a:ext uri="{909E8E84-426E-40DD-AFC4-6F175D3DCCD1}">
                <a14:hiddenFill xmlns:a14="http://schemas.microsoft.com/office/drawing/2010/main">
                  <a:noFill/>
                </a14:hiddenFill>
              </a:ext>
            </a:extLst>
          </p:spPr>
          <p:txBody>
            <a:bodyPr lIns="90488" tIns="44450" rIns="90488" bIns="44450"/>
            <a:lstStyle/>
            <a:p>
              <a:endParaRPr lang="zh-CN" altLang="en-US"/>
            </a:p>
          </p:txBody>
        </p:sp>
        <p:sp>
          <p:nvSpPr>
            <p:cNvPr id="39949" name="AutoShape 13"/>
            <p:cNvSpPr>
              <a:spLocks noChangeArrowheads="1"/>
            </p:cNvSpPr>
            <p:nvPr/>
          </p:nvSpPr>
          <p:spPr bwMode="auto">
            <a:xfrm>
              <a:off x="5272088" y="1935163"/>
              <a:ext cx="1095375" cy="530225"/>
            </a:xfrm>
            <a:prstGeom prst="roundRect">
              <a:avLst>
                <a:gd name="adj" fmla="val 16667"/>
              </a:avLst>
            </a:prstGeom>
            <a:noFill/>
            <a:ln w="28575">
              <a:solidFill>
                <a:srgbClr val="FF9900"/>
              </a:solidFill>
              <a:prstDash val="dash"/>
              <a:round/>
              <a:headEnd/>
              <a:tailEnd/>
            </a:ln>
            <a:extLst>
              <a:ext uri="{909E8E84-426E-40DD-AFC4-6F175D3DCCD1}">
                <a14:hiddenFill xmlns:a14="http://schemas.microsoft.com/office/drawing/2010/main">
                  <a:solidFill>
                    <a:srgbClr val="FFFFFF"/>
                  </a:solidFill>
                </a14:hiddenFill>
              </a:ext>
            </a:extLst>
          </p:spPr>
          <p:txBody>
            <a:bodyPr wrap="none" lIns="90488" tIns="44450" rIns="90488" bIns="44450" anchor="ctr"/>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kumimoji="1" lang="zh-CN" altLang="en-US" sz="2000" b="1">
                  <a:latin typeface="Times New Roman" panose="02020603050405020304" pitchFamily="18" charset="0"/>
                </a:rPr>
                <a:t>旧迁移进程</a:t>
              </a:r>
              <a:endParaRPr kumimoji="1" lang="zh-CN" altLang="en-US" sz="2000" b="1">
                <a:latin typeface="Verdana" panose="020B0604030504040204" pitchFamily="34" charset="0"/>
              </a:endParaRPr>
            </a:p>
          </p:txBody>
        </p:sp>
        <p:sp>
          <p:nvSpPr>
            <p:cNvPr id="39950" name="AutoShape 14"/>
            <p:cNvSpPr>
              <a:spLocks noChangeArrowheads="1"/>
            </p:cNvSpPr>
            <p:nvPr/>
          </p:nvSpPr>
          <p:spPr bwMode="auto">
            <a:xfrm>
              <a:off x="6438900" y="4013200"/>
              <a:ext cx="1906588" cy="519113"/>
            </a:xfrm>
            <a:prstGeom prst="roundRect">
              <a:avLst>
                <a:gd name="adj" fmla="val 16667"/>
              </a:avLst>
            </a:prstGeom>
            <a:noFill/>
            <a:ln w="28575">
              <a:solidFill>
                <a:srgbClr val="FF9900"/>
              </a:solidFill>
              <a:prstDash val="dash"/>
              <a:round/>
              <a:headEnd/>
              <a:tailEnd/>
            </a:ln>
            <a:extLst>
              <a:ext uri="{909E8E84-426E-40DD-AFC4-6F175D3DCCD1}">
                <a14:hiddenFill xmlns:a14="http://schemas.microsoft.com/office/drawing/2010/main">
                  <a:solidFill>
                    <a:srgbClr val="FFFFFF"/>
                  </a:solidFill>
                </a14:hiddenFill>
              </a:ext>
            </a:extLst>
          </p:spPr>
          <p:txBody>
            <a:bodyPr wrap="none" lIns="90488" tIns="44450" rIns="90488" bIns="44450" anchor="ctr"/>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kumimoji="1" lang="zh-CN" altLang="en-US" sz="2000" b="1">
                  <a:latin typeface="Times New Roman" panose="02020603050405020304" pitchFamily="18" charset="0"/>
                </a:rPr>
                <a:t>与迁移进程通信的进程</a:t>
              </a:r>
              <a:endParaRPr kumimoji="1" lang="zh-CN" altLang="en-US" sz="2000" b="1">
                <a:latin typeface="Verdana" panose="020B0604030504040204" pitchFamily="34" charset="0"/>
              </a:endParaRPr>
            </a:p>
          </p:txBody>
        </p:sp>
        <p:sp>
          <p:nvSpPr>
            <p:cNvPr id="39951" name="Rectangle 15"/>
            <p:cNvSpPr>
              <a:spLocks noChangeArrowheads="1"/>
            </p:cNvSpPr>
            <p:nvPr/>
          </p:nvSpPr>
          <p:spPr bwMode="auto">
            <a:xfrm>
              <a:off x="8712200" y="2627313"/>
              <a:ext cx="1031875" cy="679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nchor="ctr"/>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kumimoji="1" lang="zh-CN" altLang="en-US" sz="2000" b="1">
                  <a:latin typeface="Times New Roman" panose="02020603050405020304" pitchFamily="18" charset="0"/>
                </a:rPr>
                <a:t>目的处理机</a:t>
              </a:r>
              <a:endParaRPr kumimoji="1" lang="zh-CN" altLang="en-US" sz="2000" b="1">
                <a:latin typeface="Verdana" panose="020B0604030504040204" pitchFamily="34" charset="0"/>
              </a:endParaRPr>
            </a:p>
          </p:txBody>
        </p:sp>
        <p:sp>
          <p:nvSpPr>
            <p:cNvPr id="39952" name="Rectangle 16"/>
            <p:cNvSpPr>
              <a:spLocks noChangeArrowheads="1"/>
            </p:cNvSpPr>
            <p:nvPr/>
          </p:nvSpPr>
          <p:spPr bwMode="auto">
            <a:xfrm>
              <a:off x="6889750" y="1762125"/>
              <a:ext cx="869950" cy="679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nchor="ctr"/>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kumimoji="1" lang="zh-CN" altLang="en-US" sz="2000" b="1">
                  <a:latin typeface="Times New Roman" panose="02020603050405020304" pitchFamily="18" charset="0"/>
                </a:rPr>
                <a:t>状态传输</a:t>
              </a:r>
              <a:endParaRPr kumimoji="1" lang="zh-CN" altLang="en-US" sz="2000" b="1">
                <a:latin typeface="Verdana" panose="020B0604030504040204" pitchFamily="34" charset="0"/>
              </a:endParaRPr>
            </a:p>
          </p:txBody>
        </p:sp>
        <p:sp>
          <p:nvSpPr>
            <p:cNvPr id="39953" name="AutoShape 17"/>
            <p:cNvSpPr>
              <a:spLocks noChangeArrowheads="1"/>
            </p:cNvSpPr>
            <p:nvPr/>
          </p:nvSpPr>
          <p:spPr bwMode="auto">
            <a:xfrm>
              <a:off x="6350000" y="3211513"/>
              <a:ext cx="2281238" cy="282575"/>
            </a:xfrm>
            <a:prstGeom prst="curvedDownArrow">
              <a:avLst>
                <a:gd name="adj1" fmla="val 149015"/>
                <a:gd name="adj2" fmla="val 298067"/>
                <a:gd name="adj3" fmla="val 33333"/>
              </a:avLst>
            </a:prstGeom>
            <a:noFill/>
            <a:ln w="9525">
              <a:solidFill>
                <a:srgbClr val="FF99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kumimoji="1" lang="zh-CN" altLang="en-US" sz="2000" b="1">
                <a:solidFill>
                  <a:schemeClr val="bg1"/>
                </a:solidFill>
                <a:latin typeface="Times New Roman" panose="02020603050405020304" pitchFamily="18" charset="0"/>
              </a:endParaRPr>
            </a:p>
          </p:txBody>
        </p:sp>
        <p:sp>
          <p:nvSpPr>
            <p:cNvPr id="39954" name="Rectangle 18"/>
            <p:cNvSpPr>
              <a:spLocks noChangeArrowheads="1"/>
            </p:cNvSpPr>
            <p:nvPr/>
          </p:nvSpPr>
          <p:spPr bwMode="auto">
            <a:xfrm>
              <a:off x="6891338" y="2635250"/>
              <a:ext cx="868362" cy="677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nchor="ctr"/>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kumimoji="1" lang="zh-CN" altLang="en-US" sz="2000" b="1">
                  <a:latin typeface="Times New Roman" panose="02020603050405020304" pitchFamily="18" charset="0"/>
                </a:rPr>
                <a:t>通信转移</a:t>
              </a:r>
              <a:endParaRPr kumimoji="1" lang="zh-CN" altLang="en-US" sz="2000" b="1">
                <a:latin typeface="Verdana" panose="020B0604030504040204" pitchFamily="34" charset="0"/>
              </a:endParaRPr>
            </a:p>
          </p:txBody>
        </p:sp>
      </p:grpSp>
    </p:spTree>
  </p:cSld>
  <p:clrMapOvr>
    <a:masterClrMapping/>
  </p:clrMapOvr>
  <p:transition spd="slow"/>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p:txBody>
          <a:bodyPr/>
          <a:lstStyle/>
          <a:p>
            <a:r>
              <a:rPr lang="zh-CN" altLang="en-US" smtClean="0"/>
              <a:t>分布式进程</a:t>
            </a:r>
          </a:p>
        </p:txBody>
      </p:sp>
      <p:sp>
        <p:nvSpPr>
          <p:cNvPr id="6147" name="内容占位符 2"/>
          <p:cNvSpPr>
            <a:spLocks noGrp="1"/>
          </p:cNvSpPr>
          <p:nvPr>
            <p:ph idx="1"/>
          </p:nvPr>
        </p:nvSpPr>
        <p:spPr/>
        <p:txBody>
          <a:bodyPr/>
          <a:lstStyle/>
          <a:p>
            <a:pPr>
              <a:lnSpc>
                <a:spcPct val="120000"/>
              </a:lnSpc>
              <a:spcBef>
                <a:spcPts val="600"/>
              </a:spcBef>
            </a:pPr>
            <a:r>
              <a:rPr lang="zh-CN" altLang="en-US" b="1" smtClean="0">
                <a:solidFill>
                  <a:srgbClr val="FF0000"/>
                </a:solidFill>
              </a:rPr>
              <a:t>分布式进程概念</a:t>
            </a:r>
            <a:endParaRPr lang="en-US" altLang="zh-CN" b="1" smtClean="0">
              <a:solidFill>
                <a:srgbClr val="FF0000"/>
              </a:solidFill>
            </a:endParaRPr>
          </a:p>
          <a:p>
            <a:pPr>
              <a:lnSpc>
                <a:spcPct val="120000"/>
              </a:lnSpc>
              <a:spcBef>
                <a:spcPts val="600"/>
              </a:spcBef>
            </a:pPr>
            <a:r>
              <a:rPr lang="zh-CN" altLang="en-US" b="1" smtClean="0"/>
              <a:t>进程远程执行</a:t>
            </a:r>
            <a:endParaRPr lang="en-US" altLang="zh-CN" b="1" smtClean="0"/>
          </a:p>
          <a:p>
            <a:pPr>
              <a:lnSpc>
                <a:spcPct val="120000"/>
              </a:lnSpc>
              <a:spcBef>
                <a:spcPts val="600"/>
              </a:spcBef>
            </a:pPr>
            <a:r>
              <a:rPr lang="zh-CN" altLang="en-US" b="1" smtClean="0"/>
              <a:t>进程迁移</a:t>
            </a:r>
            <a:endParaRPr lang="en-US" altLang="zh-CN" b="1" smtClean="0"/>
          </a:p>
          <a:p>
            <a:pPr>
              <a:lnSpc>
                <a:spcPct val="120000"/>
              </a:lnSpc>
              <a:spcBef>
                <a:spcPts val="600"/>
              </a:spcBef>
            </a:pPr>
            <a:r>
              <a:rPr lang="zh-CN" altLang="en-US" b="1" smtClean="0"/>
              <a:t>分布式对象</a:t>
            </a:r>
          </a:p>
        </p:txBody>
      </p:sp>
    </p:spTree>
  </p:cSld>
  <p:clrMapOvr>
    <a:masterClrMapping/>
  </p:clrMapOvr>
  <p:transition spd="slow"/>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标题 1"/>
          <p:cNvSpPr>
            <a:spLocks noGrp="1"/>
          </p:cNvSpPr>
          <p:nvPr>
            <p:ph type="title"/>
          </p:nvPr>
        </p:nvSpPr>
        <p:spPr/>
        <p:txBody>
          <a:bodyPr/>
          <a:lstStyle/>
          <a:p>
            <a:r>
              <a:rPr lang="zh-CN" altLang="en-US" smtClean="0"/>
              <a:t>概念模型 </a:t>
            </a:r>
          </a:p>
        </p:txBody>
      </p:sp>
      <p:sp>
        <p:nvSpPr>
          <p:cNvPr id="40963" name="内容占位符 2"/>
          <p:cNvSpPr>
            <a:spLocks noGrp="1"/>
          </p:cNvSpPr>
          <p:nvPr>
            <p:ph idx="1"/>
          </p:nvPr>
        </p:nvSpPr>
        <p:spPr/>
        <p:txBody>
          <a:bodyPr/>
          <a:lstStyle/>
          <a:p>
            <a:pPr>
              <a:lnSpc>
                <a:spcPct val="120000"/>
              </a:lnSpc>
              <a:spcBef>
                <a:spcPts val="600"/>
              </a:spcBef>
            </a:pPr>
            <a:r>
              <a:rPr lang="zh-CN" altLang="en-US" sz="2000" b="1" smtClean="0"/>
              <a:t>进程状态（</a:t>
            </a:r>
            <a:r>
              <a:rPr lang="en-US" altLang="zh-CN" sz="2000" b="1" smtClean="0"/>
              <a:t>Process State</a:t>
            </a:r>
            <a:r>
              <a:rPr lang="zh-CN" altLang="en-US" sz="2000" b="1" smtClean="0"/>
              <a:t>）</a:t>
            </a:r>
            <a:endParaRPr lang="en-US" altLang="zh-CN" sz="2000" b="1" smtClean="0"/>
          </a:p>
          <a:p>
            <a:pPr lvl="1">
              <a:lnSpc>
                <a:spcPct val="120000"/>
              </a:lnSpc>
              <a:spcBef>
                <a:spcPts val="600"/>
              </a:spcBef>
            </a:pPr>
            <a:r>
              <a:rPr lang="zh-CN" altLang="en-US" sz="1800" smtClean="0"/>
              <a:t>用户上下文、寄存器上下文、系统上下文，包括：进程数据、代码、堆栈信息，打开文件的状态信息，进程消息，进程执行状态及其自身内核状态信息等。</a:t>
            </a:r>
            <a:endParaRPr lang="en-US" altLang="zh-CN" sz="1800" b="1" smtClean="0"/>
          </a:p>
          <a:p>
            <a:pPr>
              <a:lnSpc>
                <a:spcPct val="120000"/>
              </a:lnSpc>
              <a:spcBef>
                <a:spcPts val="600"/>
              </a:spcBef>
            </a:pPr>
            <a:r>
              <a:rPr lang="zh-CN" altLang="en-US" sz="2000" b="1" smtClean="0"/>
              <a:t>原始主机（</a:t>
            </a:r>
            <a:r>
              <a:rPr lang="en-US" altLang="zh-CN" sz="2000" b="1" smtClean="0"/>
              <a:t>Home Node</a:t>
            </a:r>
            <a:r>
              <a:rPr lang="zh-CN" altLang="en-US" sz="2000" b="1" smtClean="0"/>
              <a:t>）：</a:t>
            </a:r>
            <a:r>
              <a:rPr lang="zh-CN" altLang="en-US" sz="1800" smtClean="0"/>
              <a:t>进程最初被递交运行的主机节点</a:t>
            </a:r>
            <a:endParaRPr lang="en-US" altLang="zh-CN" sz="1800" smtClean="0"/>
          </a:p>
          <a:p>
            <a:pPr>
              <a:lnSpc>
                <a:spcPct val="120000"/>
              </a:lnSpc>
              <a:spcBef>
                <a:spcPts val="600"/>
              </a:spcBef>
            </a:pPr>
            <a:r>
              <a:rPr lang="zh-CN" altLang="en-US" sz="2000" b="1" smtClean="0"/>
              <a:t>源处理机（</a:t>
            </a:r>
            <a:r>
              <a:rPr lang="en-US" altLang="zh-CN" sz="2000" b="1" smtClean="0"/>
              <a:t>Source Node</a:t>
            </a:r>
            <a:r>
              <a:rPr lang="zh-CN" altLang="en-US" sz="2000" b="1" smtClean="0"/>
              <a:t>）：</a:t>
            </a:r>
            <a:r>
              <a:rPr lang="zh-CN" altLang="en-US" sz="1800" smtClean="0"/>
              <a:t>相对于某次迁移之前，可能多次迁移</a:t>
            </a:r>
            <a:endParaRPr lang="en-US" altLang="zh-CN" sz="1800" b="1" smtClean="0"/>
          </a:p>
          <a:p>
            <a:pPr>
              <a:lnSpc>
                <a:spcPct val="120000"/>
              </a:lnSpc>
              <a:spcBef>
                <a:spcPts val="600"/>
              </a:spcBef>
            </a:pPr>
            <a:r>
              <a:rPr lang="zh-CN" altLang="en-US" sz="2000" b="1" smtClean="0"/>
              <a:t>目标处理机（</a:t>
            </a:r>
            <a:r>
              <a:rPr lang="en-US" altLang="zh-CN" sz="2000" b="1" smtClean="0"/>
              <a:t>Destination Node</a:t>
            </a:r>
            <a:r>
              <a:rPr lang="zh-CN" altLang="en-US" sz="2000" b="1" smtClean="0"/>
              <a:t>）</a:t>
            </a:r>
            <a:endParaRPr lang="en-US" altLang="zh-CN" sz="2000" b="1" smtClean="0"/>
          </a:p>
          <a:p>
            <a:pPr lvl="1">
              <a:lnSpc>
                <a:spcPct val="120000"/>
              </a:lnSpc>
              <a:spcBef>
                <a:spcPts val="600"/>
              </a:spcBef>
            </a:pPr>
            <a:r>
              <a:rPr lang="zh-CN" altLang="en-US" sz="1800" smtClean="0"/>
              <a:t>相对与某次迁移之后，被迁移的进程所运行的处理机节点</a:t>
            </a:r>
            <a:endParaRPr lang="en-US" altLang="zh-CN" sz="1800" smtClean="0"/>
          </a:p>
          <a:p>
            <a:pPr>
              <a:lnSpc>
                <a:spcPct val="120000"/>
              </a:lnSpc>
              <a:spcBef>
                <a:spcPts val="600"/>
              </a:spcBef>
            </a:pPr>
            <a:r>
              <a:rPr lang="zh-CN" altLang="en-US" sz="2000" b="1" smtClean="0"/>
              <a:t>远程进程（</a:t>
            </a:r>
            <a:r>
              <a:rPr lang="en-US" altLang="zh-CN" sz="2000" b="1" smtClean="0"/>
              <a:t>Remote Process</a:t>
            </a:r>
            <a:r>
              <a:rPr lang="zh-CN" altLang="en-US" sz="2000" b="1" smtClean="0"/>
              <a:t>）：</a:t>
            </a:r>
            <a:r>
              <a:rPr lang="zh-CN" altLang="en-US" sz="1800" smtClean="0"/>
              <a:t>运行在非递交处理机上的进程</a:t>
            </a:r>
            <a:endParaRPr lang="en-US" altLang="zh-CN" sz="1800" b="1" smtClean="0"/>
          </a:p>
          <a:p>
            <a:pPr>
              <a:lnSpc>
                <a:spcPct val="120000"/>
              </a:lnSpc>
              <a:spcBef>
                <a:spcPts val="600"/>
              </a:spcBef>
            </a:pPr>
            <a:r>
              <a:rPr lang="zh-CN" altLang="en-US" sz="2000" b="1" smtClean="0"/>
              <a:t>通信关系</a:t>
            </a:r>
            <a:endParaRPr lang="en-US" altLang="zh-CN" sz="2000" b="1" smtClean="0"/>
          </a:p>
          <a:p>
            <a:pPr lvl="1">
              <a:lnSpc>
                <a:spcPct val="120000"/>
              </a:lnSpc>
              <a:spcBef>
                <a:spcPts val="600"/>
              </a:spcBef>
            </a:pPr>
            <a:r>
              <a:rPr lang="zh-CN" altLang="en-US" sz="1800" smtClean="0"/>
              <a:t>进程之间的信息，进程迁移之后，这些通信关系必须能够正确的维护，包括重建通信连接，不丢失消息和保持正确的消息接收顺序</a:t>
            </a:r>
            <a:endParaRPr lang="en-US" altLang="zh-CN" sz="1800" smtClean="0"/>
          </a:p>
        </p:txBody>
      </p:sp>
    </p:spTree>
  </p:cSld>
  <p:clrMapOvr>
    <a:masterClrMapping/>
  </p:clrMapOvr>
  <p:transition spd="slow"/>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标题 1"/>
          <p:cNvSpPr>
            <a:spLocks noGrp="1"/>
          </p:cNvSpPr>
          <p:nvPr>
            <p:ph type="title"/>
          </p:nvPr>
        </p:nvSpPr>
        <p:spPr/>
        <p:txBody>
          <a:bodyPr/>
          <a:lstStyle/>
          <a:p>
            <a:r>
              <a:rPr lang="zh-CN" altLang="en-US" smtClean="0"/>
              <a:t>进程迁移机制（步骤）</a:t>
            </a:r>
          </a:p>
        </p:txBody>
      </p:sp>
      <p:sp>
        <p:nvSpPr>
          <p:cNvPr id="39939" name="内容占位符 2"/>
          <p:cNvSpPr>
            <a:spLocks noGrp="1"/>
          </p:cNvSpPr>
          <p:nvPr>
            <p:ph idx="1"/>
          </p:nvPr>
        </p:nvSpPr>
        <p:spPr>
          <a:xfrm>
            <a:off x="457200" y="1147763"/>
            <a:ext cx="8229600" cy="5111750"/>
          </a:xfrm>
        </p:spPr>
        <p:txBody>
          <a:bodyPr/>
          <a:lstStyle/>
          <a:p>
            <a:pPr>
              <a:lnSpc>
                <a:spcPct val="120000"/>
              </a:lnSpc>
              <a:spcBef>
                <a:spcPts val="600"/>
              </a:spcBef>
            </a:pPr>
            <a:r>
              <a:rPr lang="zh-CN" altLang="en-US" sz="2400" b="1" smtClean="0"/>
              <a:t>进程迁移机制是如何将一个已运行的进程在源处理机上中断，并将该进程状态迁移到目标处理机上继续运行的过程</a:t>
            </a:r>
          </a:p>
          <a:p>
            <a:pPr marL="914400" lvl="1" indent="-514350">
              <a:lnSpc>
                <a:spcPct val="120000"/>
              </a:lnSpc>
              <a:spcBef>
                <a:spcPts val="600"/>
              </a:spcBef>
              <a:buFont typeface="宋体" panose="02010600030101010101" pitchFamily="2" charset="-122"/>
              <a:buAutoNum type="circleNumDbPlain"/>
            </a:pPr>
            <a:r>
              <a:rPr lang="zh-CN" altLang="en-US" sz="2400" b="1" smtClean="0"/>
              <a:t>迁移协商，询问目标处理机是否可以接受迁移进程 ；</a:t>
            </a:r>
          </a:p>
          <a:p>
            <a:pPr marL="914400" lvl="1" indent="-514350">
              <a:lnSpc>
                <a:spcPct val="120000"/>
              </a:lnSpc>
              <a:spcBef>
                <a:spcPts val="600"/>
              </a:spcBef>
              <a:buFont typeface="宋体" panose="02010600030101010101" pitchFamily="2" charset="-122"/>
              <a:buAutoNum type="circleNumDbPlain"/>
            </a:pPr>
            <a:r>
              <a:rPr lang="zh-CN" altLang="en-US" sz="2400" b="1" smtClean="0"/>
              <a:t>创建恢复进程，得到目标处理机的肯定答复后，在目标处理机上创建恢复进程 ；</a:t>
            </a:r>
          </a:p>
          <a:p>
            <a:pPr marL="914400" lvl="1" indent="-514350">
              <a:lnSpc>
                <a:spcPct val="120000"/>
              </a:lnSpc>
              <a:spcBef>
                <a:spcPts val="600"/>
              </a:spcBef>
              <a:buFont typeface="宋体" panose="02010600030101010101" pitchFamily="2" charset="-122"/>
              <a:buAutoNum type="circleNumDbPlain"/>
            </a:pPr>
            <a:r>
              <a:rPr lang="zh-CN" altLang="en-US" sz="2400" b="1" smtClean="0"/>
              <a:t>中断迁移进程的运行；</a:t>
            </a:r>
          </a:p>
          <a:p>
            <a:pPr marL="914400" lvl="1" indent="-514350">
              <a:lnSpc>
                <a:spcPct val="120000"/>
              </a:lnSpc>
              <a:spcBef>
                <a:spcPts val="600"/>
              </a:spcBef>
              <a:buFont typeface="宋体" panose="02010600030101010101" pitchFamily="2" charset="-122"/>
              <a:buAutoNum type="circleNumDbPlain"/>
            </a:pPr>
            <a:r>
              <a:rPr lang="zh-CN" altLang="en-US" sz="2400" b="1" smtClean="0"/>
              <a:t>在源处理机上收集迁移进程状态 ；</a:t>
            </a:r>
          </a:p>
          <a:p>
            <a:pPr marL="914400" lvl="1" indent="-514350">
              <a:lnSpc>
                <a:spcPct val="120000"/>
              </a:lnSpc>
              <a:spcBef>
                <a:spcPts val="600"/>
              </a:spcBef>
              <a:buFont typeface="宋体" panose="02010600030101010101" pitchFamily="2" charset="-122"/>
              <a:buAutoNum type="circleNumDbPlain"/>
            </a:pPr>
            <a:r>
              <a:rPr lang="zh-CN" altLang="en-US" sz="2400" b="1" smtClean="0"/>
              <a:t>将迁移进程状态传输到目标处理机；</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39939">
                                            <p:txEl>
                                              <p:pRg st="1" end="1"/>
                                            </p:txEl>
                                          </p:spTgt>
                                        </p:tgtEl>
                                        <p:attrNameLst>
                                          <p:attrName>style.visibility</p:attrName>
                                        </p:attrNameLst>
                                      </p:cBhvr>
                                      <p:to>
                                        <p:strVal val="visible"/>
                                      </p:to>
                                    </p:set>
                                    <p:animEffect transition="in" filter="fade">
                                      <p:cBhvr>
                                        <p:cTn id="7" dur="500"/>
                                        <p:tgtEl>
                                          <p:spTgt spid="39939">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39939">
                                            <p:txEl>
                                              <p:pRg st="0" end="0"/>
                                            </p:txEl>
                                          </p:spTgt>
                                        </p:tgtEl>
                                        <p:attrNameLst>
                                          <p:attrName>style.visibility</p:attrName>
                                        </p:attrNameLst>
                                      </p:cBhvr>
                                      <p:to>
                                        <p:strVal val="visible"/>
                                      </p:to>
                                    </p:set>
                                    <p:animEffect transition="in" filter="fade">
                                      <p:cBhvr>
                                        <p:cTn id="12" dur="500"/>
                                        <p:tgtEl>
                                          <p:spTgt spid="39939">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39939">
                                            <p:txEl>
                                              <p:pRg st="2" end="2"/>
                                            </p:txEl>
                                          </p:spTgt>
                                        </p:tgtEl>
                                        <p:attrNameLst>
                                          <p:attrName>style.visibility</p:attrName>
                                        </p:attrNameLst>
                                      </p:cBhvr>
                                      <p:to>
                                        <p:strVal val="visible"/>
                                      </p:to>
                                    </p:set>
                                    <p:animEffect transition="in" filter="fade">
                                      <p:cBhvr>
                                        <p:cTn id="17" dur="500"/>
                                        <p:tgtEl>
                                          <p:spTgt spid="3993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nodeType="clickEffect">
                                  <p:stCondLst>
                                    <p:cond delay="0"/>
                                  </p:stCondLst>
                                  <p:childTnLst>
                                    <p:set>
                                      <p:cBhvr>
                                        <p:cTn id="21" dur="1" fill="hold">
                                          <p:stCondLst>
                                            <p:cond delay="0"/>
                                          </p:stCondLst>
                                        </p:cTn>
                                        <p:tgtEl>
                                          <p:spTgt spid="39939">
                                            <p:txEl>
                                              <p:pRg st="3" end="3"/>
                                            </p:txEl>
                                          </p:spTgt>
                                        </p:tgtEl>
                                        <p:attrNameLst>
                                          <p:attrName>style.visibility</p:attrName>
                                        </p:attrNameLst>
                                      </p:cBhvr>
                                      <p:to>
                                        <p:strVal val="visible"/>
                                      </p:to>
                                    </p:set>
                                    <p:animEffect transition="in" filter="fade">
                                      <p:cBhvr>
                                        <p:cTn id="22" dur="500"/>
                                        <p:tgtEl>
                                          <p:spTgt spid="39939">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nodeType="clickEffect">
                                  <p:stCondLst>
                                    <p:cond delay="0"/>
                                  </p:stCondLst>
                                  <p:childTnLst>
                                    <p:set>
                                      <p:cBhvr>
                                        <p:cTn id="26" dur="1" fill="hold">
                                          <p:stCondLst>
                                            <p:cond delay="0"/>
                                          </p:stCondLst>
                                        </p:cTn>
                                        <p:tgtEl>
                                          <p:spTgt spid="39939">
                                            <p:txEl>
                                              <p:pRg st="4" end="4"/>
                                            </p:txEl>
                                          </p:spTgt>
                                        </p:tgtEl>
                                        <p:attrNameLst>
                                          <p:attrName>style.visibility</p:attrName>
                                        </p:attrNameLst>
                                      </p:cBhvr>
                                      <p:to>
                                        <p:strVal val="visible"/>
                                      </p:to>
                                    </p:set>
                                    <p:animEffect transition="in" filter="fade">
                                      <p:cBhvr>
                                        <p:cTn id="27" dur="500"/>
                                        <p:tgtEl>
                                          <p:spTgt spid="39939">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0" presetClass="entr" presetSubtype="0" fill="hold" nodeType="clickEffect">
                                  <p:stCondLst>
                                    <p:cond delay="0"/>
                                  </p:stCondLst>
                                  <p:childTnLst>
                                    <p:set>
                                      <p:cBhvr>
                                        <p:cTn id="31" dur="1" fill="hold">
                                          <p:stCondLst>
                                            <p:cond delay="0"/>
                                          </p:stCondLst>
                                        </p:cTn>
                                        <p:tgtEl>
                                          <p:spTgt spid="39939">
                                            <p:txEl>
                                              <p:pRg st="5" end="5"/>
                                            </p:txEl>
                                          </p:spTgt>
                                        </p:tgtEl>
                                        <p:attrNameLst>
                                          <p:attrName>style.visibility</p:attrName>
                                        </p:attrNameLst>
                                      </p:cBhvr>
                                      <p:to>
                                        <p:strVal val="visible"/>
                                      </p:to>
                                    </p:set>
                                    <p:animEffect transition="in" filter="fade">
                                      <p:cBhvr>
                                        <p:cTn id="32" dur="500"/>
                                        <p:tgtEl>
                                          <p:spTgt spid="3993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标题 1"/>
          <p:cNvSpPr>
            <a:spLocks noGrp="1"/>
          </p:cNvSpPr>
          <p:nvPr>
            <p:ph type="title"/>
          </p:nvPr>
        </p:nvSpPr>
        <p:spPr/>
        <p:txBody>
          <a:bodyPr/>
          <a:lstStyle/>
          <a:p>
            <a:r>
              <a:rPr lang="zh-CN" altLang="en-US" smtClean="0"/>
              <a:t>进程迁移步骤</a:t>
            </a:r>
          </a:p>
        </p:txBody>
      </p:sp>
      <p:sp>
        <p:nvSpPr>
          <p:cNvPr id="29699" name="内容占位符 2"/>
          <p:cNvSpPr>
            <a:spLocks noGrp="1"/>
          </p:cNvSpPr>
          <p:nvPr>
            <p:ph idx="1"/>
          </p:nvPr>
        </p:nvSpPr>
        <p:spPr>
          <a:xfrm>
            <a:off x="457200" y="1196975"/>
            <a:ext cx="8434388" cy="5111750"/>
          </a:xfrm>
        </p:spPr>
        <p:txBody>
          <a:bodyPr/>
          <a:lstStyle/>
          <a:p>
            <a:pPr marL="514350" indent="-514350">
              <a:lnSpc>
                <a:spcPct val="120000"/>
              </a:lnSpc>
              <a:spcBef>
                <a:spcPts val="600"/>
              </a:spcBef>
              <a:buFont typeface="宋体" panose="02010600030101010101" pitchFamily="2" charset="-122"/>
              <a:buAutoNum type="circleNumDbPlain" startAt="6"/>
            </a:pPr>
            <a:r>
              <a:rPr lang="zh-CN" altLang="en-US" sz="2400" b="1" smtClean="0"/>
              <a:t>恢复被迁移状态，目标处理机上的恢复进程负责恢复迁移进程状态，重建进程实例；</a:t>
            </a:r>
          </a:p>
          <a:p>
            <a:pPr marL="514350" indent="-514350">
              <a:lnSpc>
                <a:spcPct val="120000"/>
              </a:lnSpc>
              <a:spcBef>
                <a:spcPts val="600"/>
              </a:spcBef>
              <a:buFont typeface="宋体" panose="02010600030101010101" pitchFamily="2" charset="-122"/>
              <a:buAutoNum type="circleNumDbPlain" startAt="6"/>
            </a:pPr>
            <a:r>
              <a:rPr lang="zh-CN" altLang="en-US" sz="2400" b="1" smtClean="0"/>
              <a:t>通知被迁移进程的新位置，通知系统内其它进程迁移进程的新位置，并重建迁移中断前的通信连接；</a:t>
            </a:r>
          </a:p>
          <a:p>
            <a:pPr marL="514350" indent="-514350">
              <a:lnSpc>
                <a:spcPct val="120000"/>
              </a:lnSpc>
              <a:spcBef>
                <a:spcPts val="600"/>
              </a:spcBef>
              <a:buFont typeface="宋体" panose="02010600030101010101" pitchFamily="2" charset="-122"/>
              <a:buAutoNum type="circleNumDbPlain" startAt="6"/>
            </a:pPr>
            <a:r>
              <a:rPr lang="zh-CN" altLang="en-US" sz="2400" b="1" smtClean="0"/>
              <a:t>迁移进程在目标节点恢复运行； </a:t>
            </a:r>
          </a:p>
          <a:p>
            <a:pPr marL="514350" indent="-514350">
              <a:lnSpc>
                <a:spcPct val="120000"/>
              </a:lnSpc>
              <a:spcBef>
                <a:spcPts val="600"/>
              </a:spcBef>
              <a:buFont typeface="宋体" panose="02010600030101010101" pitchFamily="2" charset="-122"/>
              <a:buAutoNum type="circleNumDbPlain" startAt="6"/>
            </a:pPr>
            <a:r>
              <a:rPr lang="zh-CN" altLang="en-US" sz="2400" b="1" smtClean="0"/>
              <a:t>操作转发，利用转发机制（或利用单一系统映像的性质）保证进程可以在远程处理机透明执行。 </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29699">
                                            <p:txEl>
                                              <p:pRg st="0" end="0"/>
                                            </p:txEl>
                                          </p:spTgt>
                                        </p:tgtEl>
                                        <p:attrNameLst>
                                          <p:attrName>style.visibility</p:attrName>
                                        </p:attrNameLst>
                                      </p:cBhvr>
                                      <p:to>
                                        <p:strVal val="visible"/>
                                      </p:to>
                                    </p:set>
                                    <p:animEffect transition="in" filter="fade">
                                      <p:cBhvr>
                                        <p:cTn id="7" dur="500"/>
                                        <p:tgtEl>
                                          <p:spTgt spid="2969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29699">
                                            <p:txEl>
                                              <p:pRg st="1" end="1"/>
                                            </p:txEl>
                                          </p:spTgt>
                                        </p:tgtEl>
                                        <p:attrNameLst>
                                          <p:attrName>style.visibility</p:attrName>
                                        </p:attrNameLst>
                                      </p:cBhvr>
                                      <p:to>
                                        <p:strVal val="visible"/>
                                      </p:to>
                                    </p:set>
                                    <p:animEffect transition="in" filter="fade">
                                      <p:cBhvr>
                                        <p:cTn id="12" dur="500"/>
                                        <p:tgtEl>
                                          <p:spTgt spid="2969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29699">
                                            <p:txEl>
                                              <p:pRg st="2" end="2"/>
                                            </p:txEl>
                                          </p:spTgt>
                                        </p:tgtEl>
                                        <p:attrNameLst>
                                          <p:attrName>style.visibility</p:attrName>
                                        </p:attrNameLst>
                                      </p:cBhvr>
                                      <p:to>
                                        <p:strVal val="visible"/>
                                      </p:to>
                                    </p:set>
                                    <p:animEffect transition="in" filter="fade">
                                      <p:cBhvr>
                                        <p:cTn id="17" dur="500"/>
                                        <p:tgtEl>
                                          <p:spTgt spid="2969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nodeType="clickEffect">
                                  <p:stCondLst>
                                    <p:cond delay="0"/>
                                  </p:stCondLst>
                                  <p:childTnLst>
                                    <p:set>
                                      <p:cBhvr>
                                        <p:cTn id="21" dur="1" fill="hold">
                                          <p:stCondLst>
                                            <p:cond delay="0"/>
                                          </p:stCondLst>
                                        </p:cTn>
                                        <p:tgtEl>
                                          <p:spTgt spid="29699">
                                            <p:txEl>
                                              <p:pRg st="3" end="3"/>
                                            </p:txEl>
                                          </p:spTgt>
                                        </p:tgtEl>
                                        <p:attrNameLst>
                                          <p:attrName>style.visibility</p:attrName>
                                        </p:attrNameLst>
                                      </p:cBhvr>
                                      <p:to>
                                        <p:strVal val="visible"/>
                                      </p:to>
                                    </p:set>
                                    <p:animEffect transition="in" filter="fade">
                                      <p:cBhvr>
                                        <p:cTn id="22" dur="500"/>
                                        <p:tgtEl>
                                          <p:spTgt spid="2969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标题 1"/>
          <p:cNvSpPr>
            <a:spLocks noGrp="1"/>
          </p:cNvSpPr>
          <p:nvPr>
            <p:ph type="title"/>
          </p:nvPr>
        </p:nvSpPr>
        <p:spPr/>
        <p:txBody>
          <a:bodyPr/>
          <a:lstStyle/>
          <a:p>
            <a:r>
              <a:rPr lang="zh-CN" altLang="en-US" smtClean="0"/>
              <a:t>进程迁移策略：动态负载平衡</a:t>
            </a:r>
          </a:p>
        </p:txBody>
      </p:sp>
      <p:sp>
        <p:nvSpPr>
          <p:cNvPr id="46083" name="内容占位符 2"/>
          <p:cNvSpPr>
            <a:spLocks noGrp="1"/>
          </p:cNvSpPr>
          <p:nvPr>
            <p:ph idx="1"/>
          </p:nvPr>
        </p:nvSpPr>
        <p:spPr/>
        <p:txBody>
          <a:bodyPr/>
          <a:lstStyle/>
          <a:p>
            <a:r>
              <a:rPr lang="zh-CN" altLang="en-US" b="1" smtClean="0"/>
              <a:t>进程的迁移可以支持：</a:t>
            </a:r>
            <a:endParaRPr lang="en-US" altLang="zh-CN" b="1" smtClean="0"/>
          </a:p>
          <a:p>
            <a:pPr lvl="1"/>
            <a:r>
              <a:rPr lang="zh-CN" altLang="en-US" b="1" smtClean="0"/>
              <a:t>动态系统管理与维护</a:t>
            </a:r>
            <a:endParaRPr lang="en-US" altLang="zh-CN" b="1" smtClean="0"/>
          </a:p>
          <a:p>
            <a:pPr lvl="1"/>
            <a:r>
              <a:rPr lang="zh-CN" altLang="en-US" b="1" smtClean="0">
                <a:solidFill>
                  <a:srgbClr val="FF0000"/>
                </a:solidFill>
              </a:rPr>
              <a:t>动态负载平衡</a:t>
            </a:r>
            <a:r>
              <a:rPr lang="zh-CN" altLang="en-US" b="1" smtClean="0"/>
              <a:t>（</a:t>
            </a:r>
            <a:r>
              <a:rPr lang="en-US" altLang="zh-CN" b="1" smtClean="0"/>
              <a:t>load balancing</a:t>
            </a:r>
            <a:r>
              <a:rPr lang="zh-CN" altLang="en-US" b="1" smtClean="0"/>
              <a:t>），系统中重负载处理机转移一部分负载到轻负载的处理机上运行，使得整个集群系统中的所有处理机的负载趋向均衡，从而提高系统的整体运行效率。</a:t>
            </a:r>
          </a:p>
          <a:p>
            <a:pPr lvl="1"/>
            <a:r>
              <a:rPr lang="zh-CN" altLang="en-US" b="1" smtClean="0"/>
              <a:t>系统容错</a:t>
            </a:r>
            <a:endParaRPr lang="en-US" altLang="zh-CN" b="1" smtClean="0"/>
          </a:p>
          <a:p>
            <a:pPr lvl="1"/>
            <a:r>
              <a:rPr lang="zh-CN" altLang="en-US" b="1" smtClean="0"/>
              <a:t>主人优先使用原则</a:t>
            </a:r>
            <a:endParaRPr lang="en-US" altLang="zh-CN" b="1" smtClean="0"/>
          </a:p>
        </p:txBody>
      </p:sp>
    </p:spTree>
  </p:cSld>
  <p:clrMapOvr>
    <a:masterClrMapping/>
  </p:clrMapOvr>
  <p:transition spd="slow"/>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标题 1"/>
          <p:cNvSpPr>
            <a:spLocks noGrp="1"/>
          </p:cNvSpPr>
          <p:nvPr>
            <p:ph type="title"/>
          </p:nvPr>
        </p:nvSpPr>
        <p:spPr/>
        <p:txBody>
          <a:bodyPr/>
          <a:lstStyle/>
          <a:p>
            <a:r>
              <a:rPr lang="zh-CN" altLang="en-US" smtClean="0"/>
              <a:t>负载平衡策略与迁移机制的关系</a:t>
            </a:r>
          </a:p>
        </p:txBody>
      </p:sp>
      <p:pic>
        <p:nvPicPr>
          <p:cNvPr id="47107" name="内容占位符 3"/>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828675" y="1196975"/>
            <a:ext cx="7486650" cy="4759325"/>
          </a:xfrm>
        </p:spPr>
      </p:pic>
    </p:spTree>
  </p:cSld>
  <p:clrMapOvr>
    <a:masterClrMapping/>
  </p:clrMapOvr>
  <p:transition spd="slow"/>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标题 1"/>
          <p:cNvSpPr>
            <a:spLocks noGrp="1"/>
          </p:cNvSpPr>
          <p:nvPr>
            <p:ph type="title"/>
          </p:nvPr>
        </p:nvSpPr>
        <p:spPr/>
        <p:txBody>
          <a:bodyPr/>
          <a:lstStyle/>
          <a:p>
            <a:r>
              <a:rPr lang="zh-CN" altLang="en-US" sz="4000" smtClean="0"/>
              <a:t>信息管理模块</a:t>
            </a:r>
            <a:endParaRPr lang="zh-CN" altLang="en-US" smtClean="0"/>
          </a:p>
        </p:txBody>
      </p:sp>
      <p:sp>
        <p:nvSpPr>
          <p:cNvPr id="48131" name="内容占位符 2"/>
          <p:cNvSpPr>
            <a:spLocks noGrp="1"/>
          </p:cNvSpPr>
          <p:nvPr>
            <p:ph idx="1"/>
          </p:nvPr>
        </p:nvSpPr>
        <p:spPr/>
        <p:txBody>
          <a:bodyPr/>
          <a:lstStyle/>
          <a:p>
            <a:pPr>
              <a:lnSpc>
                <a:spcPct val="120000"/>
              </a:lnSpc>
              <a:spcBef>
                <a:spcPts val="600"/>
              </a:spcBef>
            </a:pPr>
            <a:r>
              <a:rPr lang="zh-CN" altLang="en-US" sz="2800" b="1" smtClean="0"/>
              <a:t>负载信息管理模块主要决定和负载平衡相关的信息策略。为判定何时实施进程迁移，需要把系统内各处理机的负载状况做出标准化的衡量，以此作为负载平衡的依据。对负载信息的衡量及其相关收集机制称为</a:t>
            </a:r>
            <a:r>
              <a:rPr lang="zh-CN" altLang="en-US" sz="2800" b="1" smtClean="0">
                <a:solidFill>
                  <a:srgbClr val="FF0000"/>
                </a:solidFill>
              </a:rPr>
              <a:t>信息策略</a:t>
            </a:r>
            <a:r>
              <a:rPr lang="zh-CN" altLang="en-US" sz="2800" b="1" smtClean="0"/>
              <a:t>。</a:t>
            </a:r>
          </a:p>
          <a:p>
            <a:pPr lvl="1">
              <a:lnSpc>
                <a:spcPct val="120000"/>
              </a:lnSpc>
              <a:spcBef>
                <a:spcPts val="600"/>
              </a:spcBef>
            </a:pPr>
            <a:r>
              <a:rPr lang="zh-CN" altLang="en-US" sz="2400" b="1" smtClean="0"/>
              <a:t>负载信息衡量：</a:t>
            </a:r>
            <a:r>
              <a:rPr lang="en-US" altLang="zh-CN" sz="2000" smtClean="0"/>
              <a:t>CPU</a:t>
            </a:r>
            <a:r>
              <a:rPr lang="zh-CN" altLang="en-US" sz="2000" smtClean="0"/>
              <a:t>利用率、运行进程个数、资源利用率、各种资源队列的线性组合、平均队列长度、空闲主存大小。</a:t>
            </a:r>
            <a:endParaRPr lang="en-US" altLang="zh-CN" sz="2000" smtClean="0"/>
          </a:p>
          <a:p>
            <a:pPr lvl="1">
              <a:lnSpc>
                <a:spcPct val="120000"/>
              </a:lnSpc>
              <a:spcBef>
                <a:spcPts val="600"/>
              </a:spcBef>
            </a:pPr>
            <a:r>
              <a:rPr lang="zh-CN" altLang="en-US" sz="2400" b="1" smtClean="0"/>
              <a:t>信息收集策略 ：</a:t>
            </a:r>
            <a:endParaRPr lang="en-US" altLang="zh-CN" sz="2400" b="1" smtClean="0"/>
          </a:p>
          <a:p>
            <a:pPr lvl="2">
              <a:lnSpc>
                <a:spcPct val="120000"/>
              </a:lnSpc>
              <a:spcBef>
                <a:spcPts val="600"/>
              </a:spcBef>
            </a:pPr>
            <a:r>
              <a:rPr lang="zh-CN" altLang="en-US" sz="2000" smtClean="0"/>
              <a:t>周期性、基于事件触发</a:t>
            </a:r>
            <a:endParaRPr lang="en-US" altLang="zh-CN" sz="2000" smtClean="0"/>
          </a:p>
          <a:p>
            <a:pPr lvl="2">
              <a:lnSpc>
                <a:spcPct val="120000"/>
              </a:lnSpc>
              <a:spcBef>
                <a:spcPts val="600"/>
              </a:spcBef>
            </a:pPr>
            <a:r>
              <a:rPr lang="zh-CN" altLang="en-US" sz="2000" smtClean="0"/>
              <a:t>集中式、分布式</a:t>
            </a:r>
          </a:p>
          <a:p>
            <a:pPr lvl="1">
              <a:lnSpc>
                <a:spcPct val="120000"/>
              </a:lnSpc>
              <a:spcBef>
                <a:spcPts val="600"/>
              </a:spcBef>
            </a:pPr>
            <a:endParaRPr lang="en-US" altLang="zh-CN" sz="2400" smtClean="0"/>
          </a:p>
          <a:p>
            <a:pPr lvl="1">
              <a:lnSpc>
                <a:spcPct val="120000"/>
              </a:lnSpc>
              <a:spcBef>
                <a:spcPts val="600"/>
              </a:spcBef>
            </a:pPr>
            <a:endParaRPr lang="zh-CN" altLang="en-US" sz="2400" b="1" smtClean="0"/>
          </a:p>
          <a:p>
            <a:pPr>
              <a:lnSpc>
                <a:spcPct val="120000"/>
              </a:lnSpc>
              <a:spcBef>
                <a:spcPts val="600"/>
              </a:spcBef>
            </a:pPr>
            <a:endParaRPr lang="zh-CN" altLang="en-US" b="1" smtClean="0"/>
          </a:p>
        </p:txBody>
      </p:sp>
    </p:spTree>
  </p:cSld>
  <p:clrMapOvr>
    <a:masterClrMapping/>
  </p:clrMapOvr>
  <p:transition spd="slow"/>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标题 1"/>
          <p:cNvSpPr>
            <a:spLocks noGrp="1"/>
          </p:cNvSpPr>
          <p:nvPr>
            <p:ph type="title"/>
          </p:nvPr>
        </p:nvSpPr>
        <p:spPr/>
        <p:txBody>
          <a:bodyPr/>
          <a:lstStyle/>
          <a:p>
            <a:r>
              <a:rPr lang="zh-CN" altLang="en-US" smtClean="0"/>
              <a:t>负载平衡模块</a:t>
            </a:r>
          </a:p>
        </p:txBody>
      </p:sp>
      <p:sp>
        <p:nvSpPr>
          <p:cNvPr id="50179" name="内容占位符 2"/>
          <p:cNvSpPr>
            <a:spLocks noGrp="1"/>
          </p:cNvSpPr>
          <p:nvPr>
            <p:ph idx="1"/>
          </p:nvPr>
        </p:nvSpPr>
        <p:spPr/>
        <p:txBody>
          <a:bodyPr/>
          <a:lstStyle/>
          <a:p>
            <a:pPr>
              <a:lnSpc>
                <a:spcPct val="120000"/>
              </a:lnSpc>
              <a:spcBef>
                <a:spcPts val="600"/>
              </a:spcBef>
            </a:pPr>
            <a:r>
              <a:rPr lang="zh-CN" altLang="en-US" b="1" smtClean="0"/>
              <a:t>依据负载信息管理模块提供的负载信息做出迁移决定。</a:t>
            </a:r>
            <a:endParaRPr lang="en-US" altLang="zh-CN" b="1" smtClean="0"/>
          </a:p>
          <a:p>
            <a:pPr>
              <a:lnSpc>
                <a:spcPct val="120000"/>
              </a:lnSpc>
              <a:spcBef>
                <a:spcPts val="600"/>
              </a:spcBef>
            </a:pPr>
            <a:r>
              <a:rPr lang="zh-CN" altLang="en-US" b="1" smtClean="0"/>
              <a:t>可细分为：</a:t>
            </a:r>
            <a:endParaRPr lang="en-US" altLang="zh-CN" b="1" smtClean="0"/>
          </a:p>
          <a:p>
            <a:pPr lvl="1">
              <a:lnSpc>
                <a:spcPct val="120000"/>
              </a:lnSpc>
              <a:spcBef>
                <a:spcPts val="600"/>
              </a:spcBef>
            </a:pPr>
            <a:r>
              <a:rPr lang="zh-CN" altLang="en-US" b="1" smtClean="0"/>
              <a:t>传输策略，何时进行迁移（</a:t>
            </a:r>
            <a:r>
              <a:rPr lang="en-US" altLang="zh-CN" b="1" smtClean="0"/>
              <a:t>When</a:t>
            </a:r>
            <a:r>
              <a:rPr lang="zh-CN" altLang="en-US" b="1" smtClean="0"/>
              <a:t>）</a:t>
            </a:r>
            <a:endParaRPr lang="en-US" altLang="zh-CN" b="1" smtClean="0"/>
          </a:p>
          <a:p>
            <a:pPr lvl="1">
              <a:lnSpc>
                <a:spcPct val="120000"/>
              </a:lnSpc>
              <a:spcBef>
                <a:spcPts val="600"/>
              </a:spcBef>
            </a:pPr>
            <a:r>
              <a:rPr lang="zh-CN" altLang="en-US" b="1" smtClean="0"/>
              <a:t>选择策略，迁移何种进程（</a:t>
            </a:r>
            <a:r>
              <a:rPr lang="en-US" altLang="zh-CN" b="1" smtClean="0"/>
              <a:t>What</a:t>
            </a:r>
            <a:r>
              <a:rPr lang="zh-CN" altLang="en-US" b="1" smtClean="0"/>
              <a:t>）</a:t>
            </a:r>
            <a:endParaRPr lang="en-US" altLang="zh-CN" b="1" smtClean="0"/>
          </a:p>
          <a:p>
            <a:pPr lvl="1">
              <a:lnSpc>
                <a:spcPct val="120000"/>
              </a:lnSpc>
              <a:spcBef>
                <a:spcPts val="600"/>
              </a:spcBef>
            </a:pPr>
            <a:r>
              <a:rPr lang="zh-CN" altLang="en-US" b="1" smtClean="0"/>
              <a:t>定位策略，将进程迁移到哪一个节点（</a:t>
            </a:r>
            <a:r>
              <a:rPr lang="en-US" altLang="zh-CN" b="1" smtClean="0"/>
              <a:t>Where</a:t>
            </a:r>
            <a:r>
              <a:rPr lang="zh-CN" altLang="en-US" b="1" smtClean="0"/>
              <a:t>）</a:t>
            </a:r>
          </a:p>
        </p:txBody>
      </p:sp>
    </p:spTree>
  </p:cSld>
  <p:clrMapOvr>
    <a:masterClrMapping/>
  </p:clrMapOvr>
  <p:transition spd="slow"/>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标题 1"/>
          <p:cNvSpPr>
            <a:spLocks noGrp="1"/>
          </p:cNvSpPr>
          <p:nvPr>
            <p:ph type="title"/>
          </p:nvPr>
        </p:nvSpPr>
        <p:spPr/>
        <p:txBody>
          <a:bodyPr/>
          <a:lstStyle/>
          <a:p>
            <a:r>
              <a:rPr lang="zh-CN" altLang="en-US" smtClean="0"/>
              <a:t>负载平衡模块</a:t>
            </a:r>
          </a:p>
        </p:txBody>
      </p:sp>
      <p:sp>
        <p:nvSpPr>
          <p:cNvPr id="49155" name="内容占位符 2"/>
          <p:cNvSpPr>
            <a:spLocks noGrp="1"/>
          </p:cNvSpPr>
          <p:nvPr>
            <p:ph idx="1"/>
          </p:nvPr>
        </p:nvSpPr>
        <p:spPr/>
        <p:txBody>
          <a:bodyPr/>
          <a:lstStyle/>
          <a:p>
            <a:pPr>
              <a:lnSpc>
                <a:spcPct val="120000"/>
              </a:lnSpc>
              <a:spcBef>
                <a:spcPts val="600"/>
              </a:spcBef>
              <a:buClr>
                <a:schemeClr val="accent2"/>
              </a:buClr>
              <a:buFontTx/>
              <a:buNone/>
            </a:pPr>
            <a:r>
              <a:rPr lang="zh-CN" altLang="zh-CN" b="1" smtClean="0"/>
              <a:t>常用的负载平衡激发方式有：</a:t>
            </a:r>
          </a:p>
          <a:p>
            <a:pPr>
              <a:lnSpc>
                <a:spcPct val="120000"/>
              </a:lnSpc>
              <a:spcBef>
                <a:spcPts val="600"/>
              </a:spcBef>
              <a:buClr>
                <a:schemeClr val="accent2"/>
              </a:buClr>
            </a:pPr>
            <a:r>
              <a:rPr lang="zh-CN" altLang="zh-CN" sz="3000" b="1" smtClean="0"/>
              <a:t>中央服务器触发方式</a:t>
            </a:r>
            <a:endParaRPr lang="en-US" altLang="zh-CN" sz="3000" b="1" smtClean="0"/>
          </a:p>
          <a:p>
            <a:pPr lvl="1">
              <a:lnSpc>
                <a:spcPct val="120000"/>
              </a:lnSpc>
              <a:spcBef>
                <a:spcPts val="600"/>
              </a:spcBef>
              <a:buClr>
                <a:schemeClr val="accent2"/>
              </a:buClr>
            </a:pPr>
            <a:r>
              <a:rPr lang="zh-CN" altLang="zh-CN" sz="2500" b="1" smtClean="0"/>
              <a:t>常用于中央控制方式的负载平衡系统，当系统的中央控制节点发现存在系统不平衡状态时，触发进程迁移。</a:t>
            </a:r>
          </a:p>
          <a:p>
            <a:pPr>
              <a:lnSpc>
                <a:spcPct val="120000"/>
              </a:lnSpc>
              <a:spcBef>
                <a:spcPts val="600"/>
              </a:spcBef>
              <a:buClr>
                <a:schemeClr val="accent2"/>
              </a:buClr>
            </a:pPr>
            <a:r>
              <a:rPr lang="zh-CN" altLang="zh-CN" sz="3000" b="1" smtClean="0"/>
              <a:t>发送者触发方式</a:t>
            </a:r>
            <a:endParaRPr lang="en-US" altLang="zh-CN" sz="3000" b="1" smtClean="0"/>
          </a:p>
          <a:p>
            <a:pPr lvl="1">
              <a:lnSpc>
                <a:spcPct val="120000"/>
              </a:lnSpc>
              <a:spcBef>
                <a:spcPts val="600"/>
              </a:spcBef>
              <a:buClr>
                <a:schemeClr val="accent2"/>
              </a:buClr>
            </a:pPr>
            <a:r>
              <a:rPr lang="zh-CN" altLang="zh-CN" sz="2500" b="1" smtClean="0"/>
              <a:t>当某处理机发现自身过载时，寻找负载轻的目标处理机，并触发进程迁移。</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49155">
                                            <p:txEl>
                                              <p:pRg st="1" end="1"/>
                                            </p:txEl>
                                          </p:spTgt>
                                        </p:tgtEl>
                                        <p:attrNameLst>
                                          <p:attrName>style.visibility</p:attrName>
                                        </p:attrNameLst>
                                      </p:cBhvr>
                                      <p:to>
                                        <p:strVal val="visible"/>
                                      </p:to>
                                    </p:set>
                                    <p:animEffect transition="in" filter="fade">
                                      <p:cBhvr>
                                        <p:cTn id="7" dur="500"/>
                                        <p:tgtEl>
                                          <p:spTgt spid="49155">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9155">
                                            <p:txEl>
                                              <p:pRg st="2" end="2"/>
                                            </p:txEl>
                                          </p:spTgt>
                                        </p:tgtEl>
                                        <p:attrNameLst>
                                          <p:attrName>style.visibility</p:attrName>
                                        </p:attrNameLst>
                                      </p:cBhvr>
                                      <p:to>
                                        <p:strVal val="visible"/>
                                      </p:to>
                                    </p:set>
                                    <p:animEffect transition="in" filter="fade">
                                      <p:cBhvr>
                                        <p:cTn id="10" dur="500"/>
                                        <p:tgtEl>
                                          <p:spTgt spid="49155">
                                            <p:txEl>
                                              <p:pRg st="2" end="2"/>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0" presetClass="entr" presetSubtype="0" fill="hold" nodeType="clickEffect">
                                  <p:stCondLst>
                                    <p:cond delay="0"/>
                                  </p:stCondLst>
                                  <p:childTnLst>
                                    <p:set>
                                      <p:cBhvr>
                                        <p:cTn id="14" dur="1" fill="hold">
                                          <p:stCondLst>
                                            <p:cond delay="0"/>
                                          </p:stCondLst>
                                        </p:cTn>
                                        <p:tgtEl>
                                          <p:spTgt spid="49155">
                                            <p:txEl>
                                              <p:pRg st="3" end="3"/>
                                            </p:txEl>
                                          </p:spTgt>
                                        </p:tgtEl>
                                        <p:attrNameLst>
                                          <p:attrName>style.visibility</p:attrName>
                                        </p:attrNameLst>
                                      </p:cBhvr>
                                      <p:to>
                                        <p:strVal val="visible"/>
                                      </p:to>
                                    </p:set>
                                    <p:animEffect transition="in" filter="fade">
                                      <p:cBhvr>
                                        <p:cTn id="15" dur="500"/>
                                        <p:tgtEl>
                                          <p:spTgt spid="49155">
                                            <p:txEl>
                                              <p:pRg st="3" end="3"/>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49155">
                                            <p:txEl>
                                              <p:pRg st="4" end="4"/>
                                            </p:txEl>
                                          </p:spTgt>
                                        </p:tgtEl>
                                        <p:attrNameLst>
                                          <p:attrName>style.visibility</p:attrName>
                                        </p:attrNameLst>
                                      </p:cBhvr>
                                      <p:to>
                                        <p:strVal val="visible"/>
                                      </p:to>
                                    </p:set>
                                    <p:animEffect transition="in" filter="fade">
                                      <p:cBhvr>
                                        <p:cTn id="18" dur="500"/>
                                        <p:tgtEl>
                                          <p:spTgt spid="4915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标题 1"/>
          <p:cNvSpPr>
            <a:spLocks noGrp="1"/>
          </p:cNvSpPr>
          <p:nvPr>
            <p:ph type="title"/>
          </p:nvPr>
        </p:nvSpPr>
        <p:spPr/>
        <p:txBody>
          <a:bodyPr/>
          <a:lstStyle/>
          <a:p>
            <a:r>
              <a:rPr lang="zh-CN" altLang="en-US" smtClean="0"/>
              <a:t>负载平衡模块</a:t>
            </a:r>
          </a:p>
        </p:txBody>
      </p:sp>
      <p:sp>
        <p:nvSpPr>
          <p:cNvPr id="3" name="内容占位符 2"/>
          <p:cNvSpPr>
            <a:spLocks noGrp="1"/>
          </p:cNvSpPr>
          <p:nvPr>
            <p:ph idx="1"/>
          </p:nvPr>
        </p:nvSpPr>
        <p:spPr/>
        <p:txBody>
          <a:bodyPr/>
          <a:lstStyle/>
          <a:p>
            <a:pPr>
              <a:lnSpc>
                <a:spcPct val="120000"/>
              </a:lnSpc>
              <a:spcBef>
                <a:spcPts val="600"/>
              </a:spcBef>
              <a:buClr>
                <a:schemeClr val="accent2"/>
              </a:buClr>
              <a:defRPr/>
            </a:pPr>
            <a:r>
              <a:rPr lang="zh-CN" altLang="zh-CN" sz="3000" b="1" dirty="0" smtClean="0"/>
              <a:t>服务者触发方式</a:t>
            </a:r>
            <a:endParaRPr lang="en-US" altLang="zh-CN" sz="3000" b="1" dirty="0" smtClean="0"/>
          </a:p>
          <a:p>
            <a:pPr lvl="1">
              <a:lnSpc>
                <a:spcPct val="120000"/>
              </a:lnSpc>
              <a:spcBef>
                <a:spcPts val="600"/>
              </a:spcBef>
              <a:buClr>
                <a:schemeClr val="accent2"/>
              </a:buClr>
              <a:defRPr/>
            </a:pPr>
            <a:r>
              <a:rPr lang="en-US" altLang="zh-CN" sz="2500" b="1" dirty="0" smtClean="0"/>
              <a:t> </a:t>
            </a:r>
            <a:r>
              <a:rPr lang="zh-CN" altLang="zh-CN" sz="2500" b="1" dirty="0" smtClean="0"/>
              <a:t>当某处理机处于轻负载状况，主动要求接收其它重负载节点的进程。</a:t>
            </a:r>
          </a:p>
          <a:p>
            <a:pPr>
              <a:lnSpc>
                <a:spcPct val="120000"/>
              </a:lnSpc>
              <a:spcBef>
                <a:spcPts val="600"/>
              </a:spcBef>
              <a:buClr>
                <a:schemeClr val="accent2"/>
              </a:buClr>
              <a:defRPr/>
            </a:pPr>
            <a:r>
              <a:rPr lang="zh-CN" altLang="zh-CN" sz="3000" b="1" dirty="0" smtClean="0"/>
              <a:t>对称触发方式</a:t>
            </a:r>
            <a:endParaRPr lang="en-US" altLang="zh-CN" sz="3000" b="1" dirty="0" smtClean="0"/>
          </a:p>
          <a:p>
            <a:pPr lvl="1">
              <a:lnSpc>
                <a:spcPct val="120000"/>
              </a:lnSpc>
              <a:spcBef>
                <a:spcPts val="600"/>
              </a:spcBef>
              <a:buClr>
                <a:schemeClr val="accent2"/>
              </a:buClr>
              <a:defRPr/>
            </a:pPr>
            <a:r>
              <a:rPr lang="zh-CN" altLang="zh-CN" sz="2500" b="1" dirty="0" smtClean="0"/>
              <a:t>发送者激发方式和服务者激发方式的综合。</a:t>
            </a:r>
          </a:p>
          <a:p>
            <a:pPr>
              <a:lnSpc>
                <a:spcPct val="120000"/>
              </a:lnSpc>
              <a:spcBef>
                <a:spcPts val="600"/>
              </a:spcBef>
              <a:buClr>
                <a:schemeClr val="accent2"/>
              </a:buClr>
              <a:defRPr/>
            </a:pPr>
            <a:r>
              <a:rPr lang="zh-CN" altLang="zh-CN" sz="3000" b="1" dirty="0" smtClean="0"/>
              <a:t>自适应触发方式</a:t>
            </a:r>
            <a:endParaRPr lang="en-US" altLang="zh-CN" sz="3000" b="1" dirty="0" smtClean="0"/>
          </a:p>
          <a:p>
            <a:pPr lvl="1">
              <a:lnSpc>
                <a:spcPct val="120000"/>
              </a:lnSpc>
              <a:spcBef>
                <a:spcPts val="600"/>
              </a:spcBef>
              <a:buClr>
                <a:schemeClr val="accent2"/>
              </a:buClr>
              <a:defRPr/>
            </a:pPr>
            <a:r>
              <a:rPr lang="zh-CN" altLang="zh-CN" sz="2500" b="1" dirty="0" smtClean="0"/>
              <a:t>是一种优化的方法，它根据系统状态的变化改变某些参数甚至策略来适应系统负载的变化。</a:t>
            </a:r>
          </a:p>
          <a:p>
            <a:pPr marL="0" indent="0">
              <a:lnSpc>
                <a:spcPct val="120000"/>
              </a:lnSpc>
              <a:spcBef>
                <a:spcPts val="600"/>
              </a:spcBef>
              <a:buFont typeface="Wingdings" panose="05000000000000000000" pitchFamily="2" charset="2"/>
              <a:buNone/>
              <a:defRPr/>
            </a:pPr>
            <a:endParaRPr lang="zh-CN" altLang="en-US" sz="3000" b="1" dirty="0"/>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标题 1"/>
          <p:cNvSpPr>
            <a:spLocks noGrp="1"/>
          </p:cNvSpPr>
          <p:nvPr>
            <p:ph type="title"/>
          </p:nvPr>
        </p:nvSpPr>
        <p:spPr/>
        <p:txBody>
          <a:bodyPr/>
          <a:lstStyle/>
          <a:p>
            <a:r>
              <a:rPr lang="zh-CN" altLang="en-US" smtClean="0"/>
              <a:t>进程迁移实现</a:t>
            </a:r>
          </a:p>
        </p:txBody>
      </p:sp>
      <p:sp>
        <p:nvSpPr>
          <p:cNvPr id="53251" name="内容占位符 2"/>
          <p:cNvSpPr>
            <a:spLocks noGrp="1"/>
          </p:cNvSpPr>
          <p:nvPr>
            <p:ph idx="1"/>
          </p:nvPr>
        </p:nvSpPr>
        <p:spPr/>
        <p:txBody>
          <a:bodyPr/>
          <a:lstStyle/>
          <a:p>
            <a:pPr>
              <a:lnSpc>
                <a:spcPct val="120000"/>
              </a:lnSpc>
              <a:spcBef>
                <a:spcPts val="600"/>
              </a:spcBef>
            </a:pPr>
            <a:r>
              <a:rPr lang="zh-CN" altLang="en-US" b="1" smtClean="0"/>
              <a:t>进程状态收集和恢复</a:t>
            </a:r>
            <a:endParaRPr lang="en-US" altLang="zh-CN" b="1" smtClean="0"/>
          </a:p>
          <a:p>
            <a:pPr>
              <a:lnSpc>
                <a:spcPct val="120000"/>
              </a:lnSpc>
              <a:spcBef>
                <a:spcPts val="600"/>
              </a:spcBef>
            </a:pPr>
            <a:r>
              <a:rPr lang="zh-CN" altLang="en-US" b="1" smtClean="0"/>
              <a:t>转发机制</a:t>
            </a:r>
            <a:endParaRPr lang="en-US" altLang="zh-CN" b="1" smtClean="0"/>
          </a:p>
          <a:p>
            <a:pPr>
              <a:lnSpc>
                <a:spcPct val="120000"/>
              </a:lnSpc>
              <a:spcBef>
                <a:spcPts val="600"/>
              </a:spcBef>
            </a:pPr>
            <a:r>
              <a:rPr lang="zh-CN" altLang="en-US" b="1" smtClean="0"/>
              <a:t>通信恢复</a:t>
            </a:r>
            <a:endParaRPr lang="en-US" altLang="zh-CN" b="1" smtClean="0"/>
          </a:p>
          <a:p>
            <a:pPr>
              <a:lnSpc>
                <a:spcPct val="120000"/>
              </a:lnSpc>
              <a:spcBef>
                <a:spcPts val="600"/>
              </a:spcBef>
            </a:pPr>
            <a:r>
              <a:rPr lang="zh-CN" altLang="en-US" b="1" smtClean="0"/>
              <a:t>进程迁移算法</a:t>
            </a:r>
          </a:p>
        </p:txBody>
      </p:sp>
    </p:spTree>
  </p:cSld>
  <p:clrMapOvr>
    <a:masterClrMapping/>
  </p:clrMapOvr>
  <p:transition spd="slow"/>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p:cNvSpPr>
          <p:nvPr>
            <p:ph type="title"/>
          </p:nvPr>
        </p:nvSpPr>
        <p:spPr/>
        <p:txBody>
          <a:bodyPr/>
          <a:lstStyle/>
          <a:p>
            <a:r>
              <a:rPr lang="zh-CN" altLang="en-US" smtClean="0"/>
              <a:t>进程</a:t>
            </a:r>
          </a:p>
        </p:txBody>
      </p:sp>
      <p:sp>
        <p:nvSpPr>
          <p:cNvPr id="6147" name="内容占位符 2"/>
          <p:cNvSpPr>
            <a:spLocks noGrp="1"/>
          </p:cNvSpPr>
          <p:nvPr>
            <p:ph idx="1"/>
          </p:nvPr>
        </p:nvSpPr>
        <p:spPr/>
        <p:txBody>
          <a:bodyPr>
            <a:normAutofit fontScale="85000" lnSpcReduction="10000"/>
          </a:bodyPr>
          <a:lstStyle/>
          <a:p>
            <a:pPr defTabSz="889000">
              <a:lnSpc>
                <a:spcPct val="140000"/>
              </a:lnSpc>
              <a:spcBef>
                <a:spcPts val="600"/>
              </a:spcBef>
              <a:defRPr/>
            </a:pPr>
            <a:r>
              <a:rPr lang="zh-CN" altLang="en-US" sz="3100" b="1" dirty="0"/>
              <a:t>进程</a:t>
            </a:r>
            <a:r>
              <a:rPr lang="zh-CN" altLang="en-US" sz="3100" b="1" dirty="0" smtClean="0"/>
              <a:t>是操作系统</a:t>
            </a:r>
            <a:r>
              <a:rPr lang="zh-CN" altLang="en-US" sz="3100" b="1" dirty="0"/>
              <a:t>中独立存在的实体，它可以拥有自己独立的资源，比如文件和设备描述符</a:t>
            </a:r>
            <a:r>
              <a:rPr lang="zh-CN" altLang="en-US" sz="3100" b="1" dirty="0" smtClean="0"/>
              <a:t>等，在</a:t>
            </a:r>
            <a:r>
              <a:rPr lang="zh-CN" altLang="en-US" sz="3100" b="1" dirty="0"/>
              <a:t>没有经过进程本身允许的情况下，其他进程不能访问到这些资源。（</a:t>
            </a:r>
            <a:r>
              <a:rPr lang="zh-CN" altLang="en-US" sz="3100" b="1" dirty="0">
                <a:solidFill>
                  <a:srgbClr val="FF0000"/>
                </a:solidFill>
              </a:rPr>
              <a:t>对比线程</a:t>
            </a:r>
            <a:r>
              <a:rPr lang="zh-CN" altLang="en-US" sz="3100" b="1" dirty="0"/>
              <a:t>）</a:t>
            </a:r>
          </a:p>
          <a:p>
            <a:pPr defTabSz="889000">
              <a:lnSpc>
                <a:spcPct val="140000"/>
              </a:lnSpc>
              <a:spcBef>
                <a:spcPts val="600"/>
              </a:spcBef>
              <a:defRPr/>
            </a:pPr>
            <a:r>
              <a:rPr lang="zh-CN" altLang="en-US" sz="3100" b="1" dirty="0"/>
              <a:t>进程与程序的</a:t>
            </a:r>
            <a:r>
              <a:rPr lang="zh-CN" altLang="en-US" sz="3100" b="1" dirty="0" smtClean="0"/>
              <a:t>区别：</a:t>
            </a:r>
            <a:endParaRPr lang="en-US" altLang="zh-CN" sz="3100" b="1" dirty="0"/>
          </a:p>
          <a:p>
            <a:pPr lvl="1" defTabSz="889000">
              <a:lnSpc>
                <a:spcPct val="140000"/>
              </a:lnSpc>
              <a:spcBef>
                <a:spcPts val="600"/>
              </a:spcBef>
              <a:defRPr/>
            </a:pPr>
            <a:r>
              <a:rPr lang="zh-CN" altLang="en-US" sz="2600" b="1" dirty="0"/>
              <a:t>程序是一个静态的指令</a:t>
            </a:r>
            <a:r>
              <a:rPr lang="zh-CN" altLang="en-US" sz="2600" b="1" dirty="0" smtClean="0"/>
              <a:t>集合</a:t>
            </a:r>
            <a:endParaRPr lang="en-US" altLang="zh-CN" sz="2600" b="1" dirty="0"/>
          </a:p>
          <a:p>
            <a:pPr lvl="1" defTabSz="889000">
              <a:lnSpc>
                <a:spcPct val="140000"/>
              </a:lnSpc>
              <a:spcBef>
                <a:spcPts val="600"/>
              </a:spcBef>
              <a:defRPr/>
            </a:pPr>
            <a:r>
              <a:rPr lang="zh-CN" altLang="en-US" sz="2600" b="1" dirty="0"/>
              <a:t>进程是一个正在系统中活动的指令集合（</a:t>
            </a:r>
            <a:r>
              <a:rPr lang="zh-CN" altLang="en-US" sz="2600" b="1" dirty="0">
                <a:solidFill>
                  <a:srgbClr val="FF0000"/>
                </a:solidFill>
              </a:rPr>
              <a:t>执行中的程序</a:t>
            </a:r>
            <a:r>
              <a:rPr lang="zh-CN" altLang="en-US" sz="2600" b="1" dirty="0" smtClean="0"/>
              <a:t>）</a:t>
            </a:r>
            <a:endParaRPr lang="zh-CN" altLang="en-US" sz="2600" b="1" dirty="0"/>
          </a:p>
          <a:p>
            <a:pPr defTabSz="889000">
              <a:lnSpc>
                <a:spcPct val="140000"/>
              </a:lnSpc>
              <a:spcBef>
                <a:spcPts val="600"/>
              </a:spcBef>
              <a:defRPr/>
            </a:pPr>
            <a:r>
              <a:rPr lang="zh-CN" altLang="en-US" sz="3100" b="1" dirty="0"/>
              <a:t>进程具有自己的生命周期和各种不同的</a:t>
            </a:r>
            <a:r>
              <a:rPr lang="zh-CN" altLang="en-US" sz="3100" b="1" dirty="0" smtClean="0"/>
              <a:t>状态。</a:t>
            </a:r>
            <a:endParaRPr lang="zh-CN" altLang="en-US" sz="3100" b="1" dirty="0"/>
          </a:p>
          <a:p>
            <a:pPr defTabSz="889000">
              <a:lnSpc>
                <a:spcPct val="140000"/>
              </a:lnSpc>
              <a:spcBef>
                <a:spcPts val="600"/>
              </a:spcBef>
              <a:defRPr/>
            </a:pPr>
            <a:r>
              <a:rPr lang="zh-CN" altLang="en-US" sz="3100" b="1" dirty="0"/>
              <a:t>若干个进程可以在单处理机状态上并发执行。</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6147">
                                            <p:txEl>
                                              <p:pRg st="0" end="0"/>
                                            </p:txEl>
                                          </p:spTgt>
                                        </p:tgtEl>
                                        <p:attrNameLst>
                                          <p:attrName>style.visibility</p:attrName>
                                        </p:attrNameLst>
                                      </p:cBhvr>
                                      <p:to>
                                        <p:strVal val="visible"/>
                                      </p:to>
                                    </p:set>
                                    <p:animEffect transition="in" filter="fade">
                                      <p:cBhvr>
                                        <p:cTn id="7" dur="500"/>
                                        <p:tgtEl>
                                          <p:spTgt spid="614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6147">
                                            <p:txEl>
                                              <p:pRg st="1" end="1"/>
                                            </p:txEl>
                                          </p:spTgt>
                                        </p:tgtEl>
                                        <p:attrNameLst>
                                          <p:attrName>style.visibility</p:attrName>
                                        </p:attrNameLst>
                                      </p:cBhvr>
                                      <p:to>
                                        <p:strVal val="visible"/>
                                      </p:to>
                                    </p:set>
                                    <p:animEffect transition="in" filter="fade">
                                      <p:cBhvr>
                                        <p:cTn id="12" dur="500"/>
                                        <p:tgtEl>
                                          <p:spTgt spid="6147">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6147">
                                            <p:txEl>
                                              <p:pRg st="2" end="2"/>
                                            </p:txEl>
                                          </p:spTgt>
                                        </p:tgtEl>
                                        <p:attrNameLst>
                                          <p:attrName>style.visibility</p:attrName>
                                        </p:attrNameLst>
                                      </p:cBhvr>
                                      <p:to>
                                        <p:strVal val="visible"/>
                                      </p:to>
                                    </p:set>
                                    <p:animEffect transition="in" filter="fade">
                                      <p:cBhvr>
                                        <p:cTn id="15" dur="500"/>
                                        <p:tgtEl>
                                          <p:spTgt spid="6147">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6147">
                                            <p:txEl>
                                              <p:pRg st="3" end="3"/>
                                            </p:txEl>
                                          </p:spTgt>
                                        </p:tgtEl>
                                        <p:attrNameLst>
                                          <p:attrName>style.visibility</p:attrName>
                                        </p:attrNameLst>
                                      </p:cBhvr>
                                      <p:to>
                                        <p:strVal val="visible"/>
                                      </p:to>
                                    </p:set>
                                    <p:animEffect transition="in" filter="fade">
                                      <p:cBhvr>
                                        <p:cTn id="18" dur="500"/>
                                        <p:tgtEl>
                                          <p:spTgt spid="6147">
                                            <p:txEl>
                                              <p:pRg st="3" end="3"/>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0" presetClass="entr" presetSubtype="0" fill="hold" nodeType="clickEffect">
                                  <p:stCondLst>
                                    <p:cond delay="0"/>
                                  </p:stCondLst>
                                  <p:childTnLst>
                                    <p:set>
                                      <p:cBhvr>
                                        <p:cTn id="22" dur="1" fill="hold">
                                          <p:stCondLst>
                                            <p:cond delay="0"/>
                                          </p:stCondLst>
                                        </p:cTn>
                                        <p:tgtEl>
                                          <p:spTgt spid="6147">
                                            <p:txEl>
                                              <p:pRg st="4" end="4"/>
                                            </p:txEl>
                                          </p:spTgt>
                                        </p:tgtEl>
                                        <p:attrNameLst>
                                          <p:attrName>style.visibility</p:attrName>
                                        </p:attrNameLst>
                                      </p:cBhvr>
                                      <p:to>
                                        <p:strVal val="visible"/>
                                      </p:to>
                                    </p:set>
                                    <p:animEffect transition="in" filter="fade">
                                      <p:cBhvr>
                                        <p:cTn id="23" dur="500"/>
                                        <p:tgtEl>
                                          <p:spTgt spid="6147">
                                            <p:txEl>
                                              <p:pRg st="4" end="4"/>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10" presetClass="entr" presetSubtype="0" fill="hold" nodeType="clickEffect">
                                  <p:stCondLst>
                                    <p:cond delay="0"/>
                                  </p:stCondLst>
                                  <p:childTnLst>
                                    <p:set>
                                      <p:cBhvr>
                                        <p:cTn id="27" dur="1" fill="hold">
                                          <p:stCondLst>
                                            <p:cond delay="0"/>
                                          </p:stCondLst>
                                        </p:cTn>
                                        <p:tgtEl>
                                          <p:spTgt spid="6147">
                                            <p:txEl>
                                              <p:pRg st="5" end="5"/>
                                            </p:txEl>
                                          </p:spTgt>
                                        </p:tgtEl>
                                        <p:attrNameLst>
                                          <p:attrName>style.visibility</p:attrName>
                                        </p:attrNameLst>
                                      </p:cBhvr>
                                      <p:to>
                                        <p:strVal val="visible"/>
                                      </p:to>
                                    </p:set>
                                    <p:animEffect transition="in" filter="fade">
                                      <p:cBhvr>
                                        <p:cTn id="28" dur="500"/>
                                        <p:tgtEl>
                                          <p:spTgt spid="614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标题 1"/>
          <p:cNvSpPr>
            <a:spLocks noGrp="1"/>
          </p:cNvSpPr>
          <p:nvPr>
            <p:ph type="title"/>
          </p:nvPr>
        </p:nvSpPr>
        <p:spPr/>
        <p:txBody>
          <a:bodyPr/>
          <a:lstStyle/>
          <a:p>
            <a:r>
              <a:rPr lang="zh-CN" altLang="en-US" smtClean="0"/>
              <a:t>进程迁移实现</a:t>
            </a:r>
            <a:r>
              <a:rPr lang="en-US" altLang="zh-CN" smtClean="0"/>
              <a:t>—</a:t>
            </a:r>
            <a:r>
              <a:rPr lang="zh-CN" altLang="en-US" smtClean="0"/>
              <a:t>状态信息</a:t>
            </a:r>
          </a:p>
        </p:txBody>
      </p:sp>
      <p:sp>
        <p:nvSpPr>
          <p:cNvPr id="3" name="内容占位符 2"/>
          <p:cNvSpPr>
            <a:spLocks noGrp="1"/>
          </p:cNvSpPr>
          <p:nvPr>
            <p:ph idx="1"/>
          </p:nvPr>
        </p:nvSpPr>
        <p:spPr/>
        <p:txBody>
          <a:bodyPr>
            <a:normAutofit fontScale="70000" lnSpcReduction="20000"/>
          </a:bodyPr>
          <a:lstStyle/>
          <a:p>
            <a:pPr marL="0" indent="0">
              <a:lnSpc>
                <a:spcPct val="140000"/>
              </a:lnSpc>
              <a:spcBef>
                <a:spcPts val="600"/>
              </a:spcBef>
              <a:buFont typeface="Wingdings" panose="05000000000000000000" pitchFamily="2" charset="2"/>
              <a:buNone/>
              <a:defRPr/>
            </a:pPr>
            <a:r>
              <a:rPr lang="zh-CN" altLang="en-US" sz="3400" b="1" dirty="0" smtClean="0"/>
              <a:t>进程上下文由它的用户级上下文、寄存器上下文和系统上下文组成</a:t>
            </a:r>
          </a:p>
          <a:p>
            <a:pPr>
              <a:lnSpc>
                <a:spcPct val="140000"/>
              </a:lnSpc>
              <a:spcBef>
                <a:spcPts val="600"/>
              </a:spcBef>
              <a:defRPr/>
            </a:pPr>
            <a:r>
              <a:rPr lang="zh-CN" altLang="en-US" b="1" dirty="0" smtClean="0"/>
              <a:t>用户级上下文包括：进程的正文段、数据段、用户段，它们构成了进程的虚拟地址空间，由于对换操作和换页，进程虚拟地址空间的内容并不是总驻留在内存中，但它们仍然是用户级上下文的组成部分；</a:t>
            </a:r>
          </a:p>
          <a:p>
            <a:pPr>
              <a:lnSpc>
                <a:spcPct val="140000"/>
              </a:lnSpc>
              <a:spcBef>
                <a:spcPts val="600"/>
              </a:spcBef>
              <a:defRPr/>
            </a:pPr>
            <a:r>
              <a:rPr lang="zh-CN" altLang="en-US" b="1" dirty="0" smtClean="0"/>
              <a:t>寄存器上下文包括：程序计数器</a:t>
            </a:r>
            <a:r>
              <a:rPr lang="en-US" altLang="zh-CN" b="1" dirty="0" smtClean="0"/>
              <a:t>Pc</a:t>
            </a:r>
            <a:r>
              <a:rPr lang="zh-CN" altLang="en-US" b="1" dirty="0" smtClean="0"/>
              <a:t>、状态寄存器</a:t>
            </a:r>
            <a:r>
              <a:rPr lang="en-US" altLang="zh-CN" b="1" dirty="0" smtClean="0"/>
              <a:t>Ps</a:t>
            </a:r>
            <a:r>
              <a:rPr lang="zh-CN" altLang="en-US" b="1" dirty="0" smtClean="0"/>
              <a:t>（记录机器与该进程关联时的硬件状态）、栈指针、通用寄存器等；</a:t>
            </a:r>
          </a:p>
          <a:p>
            <a:pPr>
              <a:lnSpc>
                <a:spcPct val="140000"/>
              </a:lnSpc>
              <a:spcBef>
                <a:spcPts val="600"/>
              </a:spcBef>
              <a:defRPr/>
            </a:pPr>
            <a:r>
              <a:rPr lang="zh-CN" altLang="en-US" b="1" dirty="0" smtClean="0"/>
              <a:t>系统上下文包括：进程表表项、进程</a:t>
            </a:r>
            <a:r>
              <a:rPr lang="en-US" altLang="zh-CN" b="1" dirty="0" smtClean="0"/>
              <a:t>u</a:t>
            </a:r>
            <a:r>
              <a:rPr lang="zh-CN" altLang="en-US" b="1" dirty="0" smtClean="0"/>
              <a:t>区、本进程区表表项、区表及页表（定义了内存虚拟地址到物理地址的影射）、核心栈等 </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标题 1"/>
          <p:cNvSpPr>
            <a:spLocks noGrp="1"/>
          </p:cNvSpPr>
          <p:nvPr>
            <p:ph type="title"/>
          </p:nvPr>
        </p:nvSpPr>
        <p:spPr/>
        <p:txBody>
          <a:bodyPr/>
          <a:lstStyle/>
          <a:p>
            <a:r>
              <a:rPr lang="zh-CN" altLang="en-US" smtClean="0"/>
              <a:t>进程迁移实现</a:t>
            </a:r>
            <a:r>
              <a:rPr lang="en-US" altLang="zh-CN" smtClean="0"/>
              <a:t>—</a:t>
            </a:r>
            <a:r>
              <a:rPr lang="zh-CN" altLang="en-US" smtClean="0"/>
              <a:t>状态收集</a:t>
            </a:r>
          </a:p>
        </p:txBody>
      </p:sp>
      <p:sp>
        <p:nvSpPr>
          <p:cNvPr id="3" name="内容占位符 2"/>
          <p:cNvSpPr>
            <a:spLocks noGrp="1"/>
          </p:cNvSpPr>
          <p:nvPr>
            <p:ph idx="1"/>
          </p:nvPr>
        </p:nvSpPr>
        <p:spPr/>
        <p:txBody>
          <a:bodyPr>
            <a:normAutofit fontScale="70000" lnSpcReduction="20000"/>
          </a:bodyPr>
          <a:lstStyle/>
          <a:p>
            <a:pPr>
              <a:lnSpc>
                <a:spcPct val="140000"/>
              </a:lnSpc>
              <a:spcBef>
                <a:spcPts val="600"/>
              </a:spcBef>
              <a:buSzPct val="65000"/>
              <a:buFont typeface="Wingdings" panose="05000000000000000000" pitchFamily="2" charset="2"/>
              <a:buNone/>
              <a:defRPr/>
            </a:pPr>
            <a:r>
              <a:rPr lang="zh-CN" altLang="en-US" sz="3400" b="1" dirty="0" smtClean="0"/>
              <a:t>状态收集的接口形式可以归结为三种类型：</a:t>
            </a:r>
          </a:p>
          <a:p>
            <a:pPr>
              <a:lnSpc>
                <a:spcPct val="140000"/>
              </a:lnSpc>
              <a:spcBef>
                <a:spcPts val="600"/>
              </a:spcBef>
              <a:buSzPct val="65000"/>
              <a:defRPr/>
            </a:pPr>
            <a:r>
              <a:rPr lang="zh-CN" altLang="en-US" b="1" dirty="0" smtClean="0"/>
              <a:t>内部状态收集：进程主动调用状态收集函数对自身进行状态收集。这种方式将状态收集函数直接写入程序代码，由用户主动启动进程迁移 </a:t>
            </a:r>
          </a:p>
          <a:p>
            <a:pPr>
              <a:lnSpc>
                <a:spcPct val="140000"/>
              </a:lnSpc>
              <a:spcBef>
                <a:spcPts val="600"/>
              </a:spcBef>
              <a:buSzPct val="65000"/>
              <a:defRPr/>
            </a:pPr>
            <a:r>
              <a:rPr lang="zh-CN" altLang="en-US" b="1" dirty="0" smtClean="0"/>
              <a:t>外部状态收集：这种方法将需要迁移的进程挂起，然后通过操作系统提供的特殊系统接口对该进程进行状态收集 </a:t>
            </a:r>
          </a:p>
          <a:p>
            <a:pPr>
              <a:lnSpc>
                <a:spcPct val="140000"/>
              </a:lnSpc>
              <a:spcBef>
                <a:spcPts val="600"/>
              </a:spcBef>
              <a:buSzPct val="65000"/>
              <a:defRPr/>
            </a:pPr>
            <a:r>
              <a:rPr lang="zh-CN" altLang="en-US" b="1" dirty="0" smtClean="0"/>
              <a:t>触发式状态收集：由信号触发导致进程对自身进行状态收集。这种方式中，需要在程序中设置特殊的迁移信号及信号处理函数，当迁移进程接收到迁移信号时，就会进入相应的信号处理函数进行自身状态收集 </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标题 1"/>
          <p:cNvSpPr>
            <a:spLocks noGrp="1"/>
          </p:cNvSpPr>
          <p:nvPr>
            <p:ph type="title"/>
          </p:nvPr>
        </p:nvSpPr>
        <p:spPr/>
        <p:txBody>
          <a:bodyPr/>
          <a:lstStyle/>
          <a:p>
            <a:r>
              <a:rPr lang="zh-CN" altLang="en-US" smtClean="0"/>
              <a:t>进程迁移实现</a:t>
            </a:r>
            <a:r>
              <a:rPr lang="en-US" altLang="zh-CN" smtClean="0"/>
              <a:t>—</a:t>
            </a:r>
            <a:r>
              <a:rPr lang="zh-CN" altLang="en-US" smtClean="0"/>
              <a:t>转发机制</a:t>
            </a:r>
          </a:p>
        </p:txBody>
      </p:sp>
      <p:sp>
        <p:nvSpPr>
          <p:cNvPr id="56323" name="内容占位符 2"/>
          <p:cNvSpPr>
            <a:spLocks noGrp="1"/>
          </p:cNvSpPr>
          <p:nvPr>
            <p:ph idx="1"/>
          </p:nvPr>
        </p:nvSpPr>
        <p:spPr/>
        <p:txBody>
          <a:bodyPr/>
          <a:lstStyle/>
          <a:p>
            <a:pPr>
              <a:lnSpc>
                <a:spcPct val="120000"/>
              </a:lnSpc>
              <a:spcBef>
                <a:spcPts val="600"/>
              </a:spcBef>
            </a:pPr>
            <a:r>
              <a:rPr lang="zh-CN" altLang="en-US" sz="2800" b="1" smtClean="0"/>
              <a:t> 转发机制是针对进程行为中与位置相关的操作，与位置相关状态主要包括一些与位置有关的</a:t>
            </a:r>
            <a:r>
              <a:rPr lang="en-US" altLang="zh-CN" sz="2800" b="1" smtClean="0"/>
              <a:t>I/O</a:t>
            </a:r>
            <a:r>
              <a:rPr lang="zh-CN" altLang="en-US" sz="2800" b="1" smtClean="0"/>
              <a:t>资源状态和一些执行内核行为的内核堆栈信息，如文件管理结构和文件句柄。这些资源无法迁移到目标处理机。进程迁移到目标处理机后，对这些资源的操作只能转发到原始处理机上执行。</a:t>
            </a:r>
          </a:p>
        </p:txBody>
      </p:sp>
    </p:spTree>
  </p:cSld>
  <p:clrMapOvr>
    <a:masterClrMapping/>
  </p:clrMapOvr>
  <p:transition spd="slow"/>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标题 1"/>
          <p:cNvSpPr>
            <a:spLocks noGrp="1"/>
          </p:cNvSpPr>
          <p:nvPr>
            <p:ph type="title"/>
          </p:nvPr>
        </p:nvSpPr>
        <p:spPr/>
        <p:txBody>
          <a:bodyPr/>
          <a:lstStyle/>
          <a:p>
            <a:r>
              <a:rPr lang="en-US" altLang="zh-CN" smtClean="0"/>
              <a:t>VDPC</a:t>
            </a:r>
            <a:r>
              <a:rPr lang="zh-CN" altLang="en-US" smtClean="0"/>
              <a:t>转发机制</a:t>
            </a:r>
          </a:p>
        </p:txBody>
      </p:sp>
      <p:pic>
        <p:nvPicPr>
          <p:cNvPr id="57347" name="内容占位符 3"/>
          <p:cNvPicPr>
            <a:picLocks noGrp="1" noChangeAspect="1"/>
          </p:cNvPicPr>
          <p:nvPr>
            <p:ph idx="1"/>
          </p:nvPr>
        </p:nvPicPr>
        <p:blipFill>
          <a:blip r:embed="rId3" cstate="print">
            <a:extLst>
              <a:ext uri="{28A0092B-C50C-407E-A947-70E740481C1C}">
                <a14:useLocalDpi xmlns:a14="http://schemas.microsoft.com/office/drawing/2010/main" val="0"/>
              </a:ext>
            </a:extLst>
          </a:blip>
          <a:srcRect/>
          <a:stretch>
            <a:fillRect/>
          </a:stretch>
        </p:blipFill>
        <p:spPr>
          <a:xfrm>
            <a:off x="941388" y="2852738"/>
            <a:ext cx="7745412" cy="2160587"/>
          </a:xfrm>
        </p:spPr>
      </p:pic>
      <p:sp>
        <p:nvSpPr>
          <p:cNvPr id="2" name="文本框 1"/>
          <p:cNvSpPr txBox="1"/>
          <p:nvPr/>
        </p:nvSpPr>
        <p:spPr>
          <a:xfrm>
            <a:off x="579438" y="1268413"/>
            <a:ext cx="7985125" cy="1255712"/>
          </a:xfrm>
          <a:prstGeom prst="rect">
            <a:avLst/>
          </a:prstGeom>
          <a:noFill/>
        </p:spPr>
        <p:txBody>
          <a:bodyPr>
            <a:spAutoFit/>
          </a:bodyPr>
          <a:lstStyle/>
          <a:p>
            <a:pPr marL="342900" indent="-342900">
              <a:lnSpc>
                <a:spcPct val="120000"/>
              </a:lnSpc>
              <a:spcBef>
                <a:spcPts val="600"/>
              </a:spcBef>
              <a:buClr>
                <a:schemeClr val="accent1"/>
              </a:buClr>
              <a:buFont typeface="Wingdings" panose="05000000000000000000" pitchFamily="2" charset="2"/>
              <a:buChar char="l"/>
              <a:defRPr/>
            </a:pPr>
            <a:r>
              <a:rPr lang="en-US" altLang="zh-CN" sz="2400" b="1" dirty="0">
                <a:latin typeface="+mn-lt"/>
                <a:ea typeface="+mn-ea"/>
              </a:rPr>
              <a:t>VDPC</a:t>
            </a:r>
            <a:r>
              <a:rPr lang="zh-CN" altLang="en-US" sz="2400" b="1" dirty="0">
                <a:latin typeface="+mn-lt"/>
                <a:ea typeface="+mn-ea"/>
              </a:rPr>
              <a:t>（</a:t>
            </a:r>
            <a:r>
              <a:rPr lang="en-US" altLang="zh-CN" sz="2400" b="1" dirty="0">
                <a:latin typeface="+mn-lt"/>
                <a:ea typeface="+mn-ea"/>
              </a:rPr>
              <a:t>Virtual Dynamic Personal Cluster</a:t>
            </a:r>
            <a:r>
              <a:rPr lang="zh-CN" altLang="en-US" sz="2400" b="1" dirty="0">
                <a:latin typeface="+mn-lt"/>
                <a:ea typeface="+mn-ea"/>
              </a:rPr>
              <a:t>）集群系统，北航分布与移动计算实验室的一个研究项目。</a:t>
            </a:r>
          </a:p>
          <a:p>
            <a:pPr>
              <a:defRPr/>
            </a:pPr>
            <a:endParaRPr lang="zh-CN" altLang="en-US" sz="1600" dirty="0"/>
          </a:p>
        </p:txBody>
      </p:sp>
    </p:spTree>
  </p:cSld>
  <p:clrMapOvr>
    <a:masterClrMapping/>
  </p:clrMapOvr>
  <p:transition spd="slow"/>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标题 1"/>
          <p:cNvSpPr>
            <a:spLocks noGrp="1"/>
          </p:cNvSpPr>
          <p:nvPr>
            <p:ph type="title"/>
          </p:nvPr>
        </p:nvSpPr>
        <p:spPr/>
        <p:txBody>
          <a:bodyPr/>
          <a:lstStyle/>
          <a:p>
            <a:r>
              <a:rPr lang="zh-CN" altLang="en-US" smtClean="0"/>
              <a:t>进程迁移实现</a:t>
            </a:r>
            <a:r>
              <a:rPr lang="en-US" altLang="zh-CN" smtClean="0"/>
              <a:t>—</a:t>
            </a:r>
            <a:r>
              <a:rPr lang="zh-CN" altLang="en-US" smtClean="0"/>
              <a:t>通信恢复</a:t>
            </a:r>
          </a:p>
        </p:txBody>
      </p:sp>
      <p:sp>
        <p:nvSpPr>
          <p:cNvPr id="59395" name="内容占位符 2"/>
          <p:cNvSpPr>
            <a:spLocks noGrp="1"/>
          </p:cNvSpPr>
          <p:nvPr>
            <p:ph idx="1"/>
          </p:nvPr>
        </p:nvSpPr>
        <p:spPr/>
        <p:txBody>
          <a:bodyPr/>
          <a:lstStyle/>
          <a:p>
            <a:pPr>
              <a:lnSpc>
                <a:spcPct val="120000"/>
              </a:lnSpc>
              <a:spcBef>
                <a:spcPts val="600"/>
              </a:spcBef>
            </a:pPr>
            <a:r>
              <a:rPr lang="zh-CN" altLang="en-US" sz="2400" b="1" smtClean="0"/>
              <a:t>由于进程迁移后位置改变，可能导致通信丢失问题。进程迁移后通信丢失问题概括为以下三类问题：</a:t>
            </a:r>
          </a:p>
          <a:p>
            <a:pPr lvl="1">
              <a:lnSpc>
                <a:spcPct val="120000"/>
              </a:lnSpc>
              <a:spcBef>
                <a:spcPts val="600"/>
              </a:spcBef>
            </a:pPr>
            <a:r>
              <a:rPr lang="zh-CN" altLang="en-US" sz="2400" b="1" smtClean="0"/>
              <a:t>被迁进程到的新地址识别</a:t>
            </a:r>
          </a:p>
          <a:p>
            <a:pPr lvl="1">
              <a:lnSpc>
                <a:spcPct val="120000"/>
              </a:lnSpc>
              <a:spcBef>
                <a:spcPts val="600"/>
              </a:spcBef>
            </a:pPr>
            <a:r>
              <a:rPr lang="zh-CN" altLang="en-US" sz="2400" b="1" smtClean="0"/>
              <a:t>保证不丢失任何消息  </a:t>
            </a:r>
          </a:p>
          <a:p>
            <a:pPr lvl="1">
              <a:lnSpc>
                <a:spcPct val="120000"/>
              </a:lnSpc>
              <a:spcBef>
                <a:spcPts val="600"/>
              </a:spcBef>
            </a:pPr>
            <a:r>
              <a:rPr lang="zh-CN" altLang="en-US" sz="2400" b="1" smtClean="0"/>
              <a:t>维护消息正确顺序</a:t>
            </a:r>
          </a:p>
        </p:txBody>
      </p:sp>
    </p:spTree>
  </p:cSld>
  <p:clrMapOvr>
    <a:masterClrMapping/>
  </p:clrMapOvr>
  <p:transition spd="slow"/>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标题 1"/>
          <p:cNvSpPr>
            <a:spLocks noGrp="1"/>
          </p:cNvSpPr>
          <p:nvPr>
            <p:ph type="title"/>
          </p:nvPr>
        </p:nvSpPr>
        <p:spPr/>
        <p:txBody>
          <a:bodyPr/>
          <a:lstStyle/>
          <a:p>
            <a:r>
              <a:rPr lang="zh-CN" altLang="en-US" smtClean="0"/>
              <a:t>被迁进程到的新地址</a:t>
            </a:r>
          </a:p>
        </p:txBody>
      </p:sp>
      <p:pic>
        <p:nvPicPr>
          <p:cNvPr id="60419" name="内容占位符 3"/>
          <p:cNvPicPr>
            <a:picLocks noGrp="1" noChangeAspect="1"/>
          </p:cNvPicPr>
          <p:nvPr>
            <p:ph idx="1"/>
          </p:nvPr>
        </p:nvPicPr>
        <p:blipFill>
          <a:blip r:embed="rId3" cstate="print">
            <a:extLst>
              <a:ext uri="{28A0092B-C50C-407E-A947-70E740481C1C}">
                <a14:useLocalDpi xmlns:a14="http://schemas.microsoft.com/office/drawing/2010/main" val="0"/>
              </a:ext>
            </a:extLst>
          </a:blip>
          <a:srcRect/>
          <a:stretch>
            <a:fillRect/>
          </a:stretch>
        </p:blipFill>
        <p:spPr>
          <a:xfrm>
            <a:off x="1331913" y="1325563"/>
            <a:ext cx="6264275" cy="2363787"/>
          </a:xfrm>
        </p:spPr>
      </p:pic>
      <p:sp>
        <p:nvSpPr>
          <p:cNvPr id="5" name="文本框 4"/>
          <p:cNvSpPr txBox="1"/>
          <p:nvPr/>
        </p:nvSpPr>
        <p:spPr>
          <a:xfrm>
            <a:off x="1044575" y="3662363"/>
            <a:ext cx="7742238" cy="2595562"/>
          </a:xfrm>
          <a:prstGeom prst="rect">
            <a:avLst/>
          </a:prstGeom>
          <a:noFill/>
        </p:spPr>
        <p:txBody>
          <a:bodyPr>
            <a:spAutoFit/>
          </a:bodyPr>
          <a:lstStyle/>
          <a:p>
            <a:pPr marL="342900" indent="-342900">
              <a:lnSpc>
                <a:spcPct val="120000"/>
              </a:lnSpc>
              <a:spcBef>
                <a:spcPts val="600"/>
              </a:spcBef>
              <a:buClr>
                <a:schemeClr val="accent1"/>
              </a:buClr>
              <a:buFont typeface="Wingdings" panose="05000000000000000000" pitchFamily="2" charset="2"/>
              <a:buChar char="l"/>
              <a:defRPr/>
            </a:pPr>
            <a:r>
              <a:rPr lang="zh-CN" altLang="en-US" sz="2400" b="1" dirty="0">
                <a:latin typeface="+mn-lt"/>
                <a:ea typeface="+mn-ea"/>
              </a:rPr>
              <a:t>建立进程地址映射表</a:t>
            </a:r>
            <a:endParaRPr lang="en-US" altLang="zh-CN" sz="2400" b="1" dirty="0">
              <a:latin typeface="+mn-lt"/>
              <a:ea typeface="+mn-ea"/>
            </a:endParaRPr>
          </a:p>
          <a:p>
            <a:pPr marL="342900" indent="-342900">
              <a:lnSpc>
                <a:spcPct val="120000"/>
              </a:lnSpc>
              <a:spcBef>
                <a:spcPts val="600"/>
              </a:spcBef>
              <a:buClr>
                <a:schemeClr val="accent1"/>
              </a:buClr>
              <a:buFont typeface="Wingdings" panose="05000000000000000000" pitchFamily="2" charset="2"/>
              <a:buChar char="l"/>
              <a:defRPr/>
            </a:pPr>
            <a:r>
              <a:rPr lang="zh-CN" altLang="en-US" sz="2400" b="1" dirty="0">
                <a:latin typeface="+mn-lt"/>
                <a:ea typeface="+mn-ea"/>
              </a:rPr>
              <a:t>采用特殊路由</a:t>
            </a:r>
            <a:r>
              <a:rPr lang="zh-CN" altLang="en-US" sz="2400" b="1" dirty="0">
                <a:latin typeface="+mn-lt"/>
                <a:ea typeface="+mn-ea"/>
              </a:rPr>
              <a:t>方式</a:t>
            </a:r>
            <a:endParaRPr lang="en-US" altLang="zh-CN" sz="2400" b="1" dirty="0">
              <a:latin typeface="+mn-lt"/>
              <a:ea typeface="+mn-ea"/>
            </a:endParaRPr>
          </a:p>
          <a:p>
            <a:pPr>
              <a:defRPr/>
            </a:pPr>
            <a:endParaRPr lang="en-US" altLang="zh-CN" sz="2000" dirty="0"/>
          </a:p>
          <a:p>
            <a:pPr>
              <a:defRPr/>
            </a:pPr>
            <a:r>
              <a:rPr lang="en-US" altLang="zh-CN" sz="2000" dirty="0"/>
              <a:t>1</a:t>
            </a:r>
            <a:r>
              <a:rPr lang="zh-CN" altLang="en-US" sz="2000" dirty="0"/>
              <a:t>、在用户进程发送</a:t>
            </a:r>
            <a:r>
              <a:rPr lang="en-US" altLang="zh-CN" sz="2000" dirty="0"/>
              <a:t>/</a:t>
            </a:r>
            <a:r>
              <a:rPr lang="zh-CN" altLang="en-US" sz="2000" dirty="0"/>
              <a:t>接收消息时，先进行地址匹配，引导以旧地址为目的地的消息转向新的地址</a:t>
            </a:r>
            <a:endParaRPr lang="en-US" altLang="zh-CN" sz="2000" dirty="0"/>
          </a:p>
          <a:p>
            <a:pPr>
              <a:defRPr/>
            </a:pPr>
            <a:r>
              <a:rPr lang="en-US" altLang="zh-CN" sz="2000" dirty="0"/>
              <a:t>2</a:t>
            </a:r>
            <a:r>
              <a:rPr lang="zh-CN" altLang="en-US" sz="2000" dirty="0"/>
              <a:t>、进程迁移后，通信地址不变，在路由表中增加从旧地址到新地址的映射</a:t>
            </a:r>
          </a:p>
        </p:txBody>
      </p:sp>
    </p:spTree>
  </p:cSld>
  <p:clrMapOvr>
    <a:masterClrMapping/>
  </p:clrMapOvr>
  <p:transition spd="slow"/>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标题 1"/>
          <p:cNvSpPr>
            <a:spLocks noGrp="1"/>
          </p:cNvSpPr>
          <p:nvPr>
            <p:ph type="title"/>
          </p:nvPr>
        </p:nvSpPr>
        <p:spPr/>
        <p:txBody>
          <a:bodyPr/>
          <a:lstStyle/>
          <a:p>
            <a:pPr marL="342900" indent="-342900"/>
            <a:r>
              <a:rPr lang="zh-CN" altLang="en-US" smtClean="0"/>
              <a:t>保证不丢失任何消息  </a:t>
            </a:r>
          </a:p>
        </p:txBody>
      </p:sp>
      <p:pic>
        <p:nvPicPr>
          <p:cNvPr id="62467" name="内容占位符 3"/>
          <p:cNvPicPr>
            <a:picLocks noGrp="1" noChangeAspect="1"/>
          </p:cNvPicPr>
          <p:nvPr>
            <p:ph idx="1"/>
          </p:nvPr>
        </p:nvPicPr>
        <p:blipFill>
          <a:blip r:embed="rId3" cstate="print">
            <a:extLst>
              <a:ext uri="{28A0092B-C50C-407E-A947-70E740481C1C}">
                <a14:useLocalDpi xmlns:a14="http://schemas.microsoft.com/office/drawing/2010/main" val="0"/>
              </a:ext>
            </a:extLst>
          </a:blip>
          <a:srcRect/>
          <a:stretch>
            <a:fillRect/>
          </a:stretch>
        </p:blipFill>
        <p:spPr>
          <a:xfrm>
            <a:off x="1558925" y="1196975"/>
            <a:ext cx="6026150" cy="2273300"/>
          </a:xfrm>
        </p:spPr>
      </p:pic>
      <p:sp>
        <p:nvSpPr>
          <p:cNvPr id="5" name="文本框 4"/>
          <p:cNvSpPr txBox="1"/>
          <p:nvPr/>
        </p:nvSpPr>
        <p:spPr>
          <a:xfrm>
            <a:off x="1044575" y="3357563"/>
            <a:ext cx="7299325" cy="1011237"/>
          </a:xfrm>
          <a:prstGeom prst="rect">
            <a:avLst/>
          </a:prstGeom>
          <a:noFill/>
        </p:spPr>
        <p:txBody>
          <a:bodyPr>
            <a:spAutoFit/>
          </a:bodyPr>
          <a:lstStyle/>
          <a:p>
            <a:pPr marL="342900" indent="-342900">
              <a:lnSpc>
                <a:spcPct val="120000"/>
              </a:lnSpc>
              <a:spcBef>
                <a:spcPts val="600"/>
              </a:spcBef>
              <a:buClr>
                <a:schemeClr val="accent1"/>
              </a:buClr>
              <a:buFont typeface="Wingdings" panose="05000000000000000000" pitchFamily="2" charset="2"/>
              <a:buChar char="l"/>
              <a:defRPr/>
            </a:pPr>
            <a:r>
              <a:rPr lang="zh-CN" altLang="en-US" sz="2400" b="1" dirty="0">
                <a:latin typeface="+mn-lt"/>
                <a:ea typeface="+mn-ea"/>
              </a:rPr>
              <a:t>消息驱赶方法</a:t>
            </a:r>
            <a:endParaRPr lang="en-US" altLang="zh-CN" sz="2400" b="1" dirty="0">
              <a:latin typeface="+mn-lt"/>
              <a:ea typeface="+mn-ea"/>
            </a:endParaRPr>
          </a:p>
          <a:p>
            <a:pPr marL="342900" indent="-342900">
              <a:lnSpc>
                <a:spcPct val="120000"/>
              </a:lnSpc>
              <a:spcBef>
                <a:spcPts val="600"/>
              </a:spcBef>
              <a:buClr>
                <a:schemeClr val="accent1"/>
              </a:buClr>
              <a:buFont typeface="Wingdings" panose="05000000000000000000" pitchFamily="2" charset="2"/>
              <a:buChar char="l"/>
              <a:defRPr/>
            </a:pPr>
            <a:r>
              <a:rPr lang="zh-CN" altLang="en-US" sz="2400" b="1" dirty="0">
                <a:latin typeface="+mn-lt"/>
                <a:ea typeface="+mn-ea"/>
              </a:rPr>
              <a:t>消息转发方法</a:t>
            </a:r>
          </a:p>
        </p:txBody>
      </p:sp>
      <p:sp>
        <p:nvSpPr>
          <p:cNvPr id="62469" name="文本框 1"/>
          <p:cNvSpPr txBox="1">
            <a:spLocks noChangeArrowheads="1"/>
          </p:cNvSpPr>
          <p:nvPr/>
        </p:nvSpPr>
        <p:spPr bwMode="auto">
          <a:xfrm>
            <a:off x="1058863" y="4508500"/>
            <a:ext cx="7627937" cy="193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000"/>
              <a:t>中途消息（</a:t>
            </a:r>
            <a:r>
              <a:rPr lang="en-US" altLang="zh-CN" sz="2000"/>
              <a:t>M3</a:t>
            </a:r>
            <a:r>
              <a:rPr lang="zh-CN" altLang="en-US" sz="2000"/>
              <a:t>、</a:t>
            </a:r>
            <a:r>
              <a:rPr lang="en-US" altLang="zh-CN" sz="2000"/>
              <a:t>M5</a:t>
            </a:r>
            <a:r>
              <a:rPr lang="zh-CN" altLang="en-US" sz="2000"/>
              <a:t>）</a:t>
            </a:r>
            <a:endParaRPr lang="en-US" altLang="zh-CN" sz="2000"/>
          </a:p>
          <a:p>
            <a:r>
              <a:rPr lang="en-US" altLang="zh-CN" sz="2000"/>
              <a:t>1</a:t>
            </a:r>
            <a:r>
              <a:rPr lang="zh-CN" altLang="en-US" sz="2000"/>
              <a:t>、将所有中途消息驱赶到目标进程之后，再进行进程迁移过程，并保证在迁移过程中不再发送任何“中途消息”</a:t>
            </a:r>
            <a:endParaRPr lang="en-US" altLang="zh-CN" sz="2000"/>
          </a:p>
          <a:p>
            <a:r>
              <a:rPr lang="en-US" altLang="zh-CN" sz="2000"/>
              <a:t>2</a:t>
            </a:r>
            <a:r>
              <a:rPr lang="zh-CN" altLang="en-US" sz="2000"/>
              <a:t>、进程迁移后，被迁移进程旧实例不中断，中途消息仍然发送到旧地址，由被迁移进程旧实例将消息转发到被迁移进程的新地址。</a:t>
            </a:r>
          </a:p>
          <a:p>
            <a:endParaRPr lang="zh-CN" altLang="en-US" sz="2000"/>
          </a:p>
        </p:txBody>
      </p:sp>
    </p:spTree>
  </p:cSld>
  <p:clrMapOvr>
    <a:masterClrMapping/>
  </p:clrMapOvr>
  <p:transition spd="slow"/>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标题 1"/>
          <p:cNvSpPr>
            <a:spLocks noGrp="1"/>
          </p:cNvSpPr>
          <p:nvPr>
            <p:ph type="title"/>
          </p:nvPr>
        </p:nvSpPr>
        <p:spPr/>
        <p:txBody>
          <a:bodyPr/>
          <a:lstStyle/>
          <a:p>
            <a:pPr marL="342900" indent="-342900"/>
            <a:r>
              <a:rPr lang="zh-CN" altLang="en-US" smtClean="0"/>
              <a:t>维护消息正确顺序</a:t>
            </a:r>
          </a:p>
        </p:txBody>
      </p:sp>
      <p:sp>
        <p:nvSpPr>
          <p:cNvPr id="62467" name="内容占位符 2"/>
          <p:cNvSpPr>
            <a:spLocks noGrp="1"/>
          </p:cNvSpPr>
          <p:nvPr>
            <p:ph idx="1"/>
          </p:nvPr>
        </p:nvSpPr>
        <p:spPr/>
        <p:txBody>
          <a:bodyPr/>
          <a:lstStyle/>
          <a:p>
            <a:pPr>
              <a:lnSpc>
                <a:spcPct val="120000"/>
              </a:lnSpc>
              <a:spcBef>
                <a:spcPts val="600"/>
              </a:spcBef>
            </a:pPr>
            <a:r>
              <a:rPr lang="zh-CN" altLang="en-US" b="1" smtClean="0"/>
              <a:t>长消息分片，确保分片的顺序</a:t>
            </a:r>
            <a:endParaRPr lang="en-US" altLang="zh-CN" b="1" smtClean="0"/>
          </a:p>
          <a:p>
            <a:pPr lvl="1">
              <a:lnSpc>
                <a:spcPct val="120000"/>
              </a:lnSpc>
              <a:spcBef>
                <a:spcPts val="600"/>
              </a:spcBef>
            </a:pPr>
            <a:r>
              <a:rPr lang="zh-CN" altLang="en-US" b="1" smtClean="0"/>
              <a:t>增加标志信息</a:t>
            </a:r>
            <a:endParaRPr lang="en-US" altLang="zh-CN" b="1" smtClean="0"/>
          </a:p>
          <a:p>
            <a:pPr lvl="1">
              <a:lnSpc>
                <a:spcPct val="120000"/>
              </a:lnSpc>
              <a:spcBef>
                <a:spcPts val="600"/>
              </a:spcBef>
            </a:pPr>
            <a:r>
              <a:rPr lang="zh-CN" altLang="en-US" b="1" smtClean="0"/>
              <a:t>原子通信</a:t>
            </a:r>
            <a:endParaRPr lang="en-US" altLang="zh-CN" b="1" smtClean="0"/>
          </a:p>
          <a:p>
            <a:pPr>
              <a:lnSpc>
                <a:spcPct val="120000"/>
              </a:lnSpc>
              <a:spcBef>
                <a:spcPts val="600"/>
              </a:spcBef>
            </a:pPr>
            <a:r>
              <a:rPr lang="zh-CN" altLang="en-US" b="1" smtClean="0"/>
              <a:t>不同消息的先后顺序</a:t>
            </a:r>
            <a:endParaRPr lang="en-US" altLang="zh-CN" b="1" smtClean="0"/>
          </a:p>
          <a:p>
            <a:pPr lvl="1">
              <a:lnSpc>
                <a:spcPct val="120000"/>
              </a:lnSpc>
              <a:spcBef>
                <a:spcPts val="600"/>
              </a:spcBef>
            </a:pPr>
            <a:r>
              <a:rPr lang="zh-CN" altLang="en-US" b="1" smtClean="0"/>
              <a:t>消息附加消息序号</a:t>
            </a:r>
            <a:endParaRPr lang="en-US" altLang="zh-CN" b="1" smtClean="0"/>
          </a:p>
          <a:p>
            <a:pPr lvl="1">
              <a:lnSpc>
                <a:spcPct val="120000"/>
              </a:lnSpc>
              <a:spcBef>
                <a:spcPts val="600"/>
              </a:spcBef>
            </a:pPr>
            <a:r>
              <a:rPr lang="zh-CN" altLang="en-US" b="1" smtClean="0"/>
              <a:t>采用特定机制保证处于迁移临界区消息的正确顺序</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62467">
                                            <p:txEl>
                                              <p:pRg st="0" end="0"/>
                                            </p:txEl>
                                          </p:spTgt>
                                        </p:tgtEl>
                                        <p:attrNameLst>
                                          <p:attrName>style.visibility</p:attrName>
                                        </p:attrNameLst>
                                      </p:cBhvr>
                                      <p:to>
                                        <p:strVal val="visible"/>
                                      </p:to>
                                    </p:set>
                                    <p:animEffect transition="in" filter="fade">
                                      <p:cBhvr>
                                        <p:cTn id="7" dur="500"/>
                                        <p:tgtEl>
                                          <p:spTgt spid="62467">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62467">
                                            <p:txEl>
                                              <p:pRg st="1" end="1"/>
                                            </p:txEl>
                                          </p:spTgt>
                                        </p:tgtEl>
                                        <p:attrNameLst>
                                          <p:attrName>style.visibility</p:attrName>
                                        </p:attrNameLst>
                                      </p:cBhvr>
                                      <p:to>
                                        <p:strVal val="visible"/>
                                      </p:to>
                                    </p:set>
                                    <p:animEffect transition="in" filter="fade">
                                      <p:cBhvr>
                                        <p:cTn id="10" dur="500"/>
                                        <p:tgtEl>
                                          <p:spTgt spid="62467">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62467">
                                            <p:txEl>
                                              <p:pRg st="2" end="2"/>
                                            </p:txEl>
                                          </p:spTgt>
                                        </p:tgtEl>
                                        <p:attrNameLst>
                                          <p:attrName>style.visibility</p:attrName>
                                        </p:attrNameLst>
                                      </p:cBhvr>
                                      <p:to>
                                        <p:strVal val="visible"/>
                                      </p:to>
                                    </p:set>
                                    <p:animEffect transition="in" filter="fade">
                                      <p:cBhvr>
                                        <p:cTn id="13" dur="500"/>
                                        <p:tgtEl>
                                          <p:spTgt spid="62467">
                                            <p:txEl>
                                              <p:pRg st="2" end="2"/>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0" presetClass="entr" presetSubtype="0" fill="hold" nodeType="clickEffect">
                                  <p:stCondLst>
                                    <p:cond delay="0"/>
                                  </p:stCondLst>
                                  <p:childTnLst>
                                    <p:set>
                                      <p:cBhvr>
                                        <p:cTn id="17" dur="1" fill="hold">
                                          <p:stCondLst>
                                            <p:cond delay="0"/>
                                          </p:stCondLst>
                                        </p:cTn>
                                        <p:tgtEl>
                                          <p:spTgt spid="62467">
                                            <p:txEl>
                                              <p:pRg st="3" end="3"/>
                                            </p:txEl>
                                          </p:spTgt>
                                        </p:tgtEl>
                                        <p:attrNameLst>
                                          <p:attrName>style.visibility</p:attrName>
                                        </p:attrNameLst>
                                      </p:cBhvr>
                                      <p:to>
                                        <p:strVal val="visible"/>
                                      </p:to>
                                    </p:set>
                                    <p:animEffect transition="in" filter="fade">
                                      <p:cBhvr>
                                        <p:cTn id="18" dur="500"/>
                                        <p:tgtEl>
                                          <p:spTgt spid="62467">
                                            <p:txEl>
                                              <p:pRg st="3" end="3"/>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62467">
                                            <p:txEl>
                                              <p:pRg st="4" end="4"/>
                                            </p:txEl>
                                          </p:spTgt>
                                        </p:tgtEl>
                                        <p:attrNameLst>
                                          <p:attrName>style.visibility</p:attrName>
                                        </p:attrNameLst>
                                      </p:cBhvr>
                                      <p:to>
                                        <p:strVal val="visible"/>
                                      </p:to>
                                    </p:set>
                                    <p:animEffect transition="in" filter="fade">
                                      <p:cBhvr>
                                        <p:cTn id="21" dur="500"/>
                                        <p:tgtEl>
                                          <p:spTgt spid="62467">
                                            <p:txEl>
                                              <p:pRg st="4" end="4"/>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62467">
                                            <p:txEl>
                                              <p:pRg st="5" end="5"/>
                                            </p:txEl>
                                          </p:spTgt>
                                        </p:tgtEl>
                                        <p:attrNameLst>
                                          <p:attrName>style.visibility</p:attrName>
                                        </p:attrNameLst>
                                      </p:cBhvr>
                                      <p:to>
                                        <p:strVal val="visible"/>
                                      </p:to>
                                    </p:set>
                                    <p:animEffect transition="in" filter="fade">
                                      <p:cBhvr>
                                        <p:cTn id="24" dur="500"/>
                                        <p:tgtEl>
                                          <p:spTgt spid="6246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标题 1"/>
          <p:cNvSpPr>
            <a:spLocks noGrp="1"/>
          </p:cNvSpPr>
          <p:nvPr>
            <p:ph type="title"/>
          </p:nvPr>
        </p:nvSpPr>
        <p:spPr/>
        <p:txBody>
          <a:bodyPr/>
          <a:lstStyle/>
          <a:p>
            <a:r>
              <a:rPr lang="zh-CN" altLang="en-US" smtClean="0"/>
              <a:t>进程迁移算法分类</a:t>
            </a:r>
          </a:p>
        </p:txBody>
      </p:sp>
      <p:sp>
        <p:nvSpPr>
          <p:cNvPr id="3" name="内容占位符 2"/>
          <p:cNvSpPr>
            <a:spLocks noGrp="1"/>
          </p:cNvSpPr>
          <p:nvPr>
            <p:ph idx="1"/>
          </p:nvPr>
        </p:nvSpPr>
        <p:spPr/>
        <p:txBody>
          <a:bodyPr>
            <a:normAutofit fontScale="77500" lnSpcReduction="20000"/>
          </a:bodyPr>
          <a:lstStyle/>
          <a:p>
            <a:pPr>
              <a:lnSpc>
                <a:spcPct val="140000"/>
              </a:lnSpc>
              <a:spcBef>
                <a:spcPts val="600"/>
              </a:spcBef>
              <a:defRPr/>
            </a:pPr>
            <a:r>
              <a:rPr lang="zh-CN" altLang="en-US" b="1" dirty="0" smtClean="0"/>
              <a:t>异步迁移算法</a:t>
            </a:r>
            <a:endParaRPr lang="en-US" altLang="zh-CN" b="1" dirty="0" smtClean="0"/>
          </a:p>
          <a:p>
            <a:pPr lvl="1">
              <a:lnSpc>
                <a:spcPct val="140000"/>
              </a:lnSpc>
              <a:spcBef>
                <a:spcPts val="600"/>
              </a:spcBef>
              <a:defRPr/>
            </a:pPr>
            <a:r>
              <a:rPr lang="zh-CN" altLang="en-US" b="1" dirty="0" smtClean="0"/>
              <a:t>这类算法允许非迁移进程在迁移过程中继续运算，只有迁移进程被中断进行相关的操作 </a:t>
            </a:r>
          </a:p>
          <a:p>
            <a:pPr>
              <a:lnSpc>
                <a:spcPct val="140000"/>
              </a:lnSpc>
              <a:spcBef>
                <a:spcPts val="600"/>
              </a:spcBef>
              <a:defRPr/>
            </a:pPr>
            <a:r>
              <a:rPr lang="zh-CN" altLang="en-US" b="1" dirty="0" smtClean="0"/>
              <a:t>同步迁移算法</a:t>
            </a:r>
            <a:endParaRPr lang="en-US" altLang="zh-CN" b="1" dirty="0" smtClean="0"/>
          </a:p>
          <a:p>
            <a:pPr lvl="1">
              <a:lnSpc>
                <a:spcPct val="140000"/>
              </a:lnSpc>
              <a:spcBef>
                <a:spcPts val="600"/>
              </a:spcBef>
              <a:defRPr/>
            </a:pPr>
            <a:r>
              <a:rPr lang="zh-CN" altLang="en-US" b="1" dirty="0" smtClean="0"/>
              <a:t>这类算法在迁移过程中所有进程（包括非迁移的协同进程）都被挂起，进程之间需要同步来清空通信信道中的中途消息，所有进程均要阻塞等待迁移事件完成后，才能从中断处继续运行 </a:t>
            </a:r>
          </a:p>
          <a:p>
            <a:pPr>
              <a:lnSpc>
                <a:spcPct val="140000"/>
              </a:lnSpc>
              <a:spcBef>
                <a:spcPts val="600"/>
              </a:spcBef>
              <a:defRPr/>
            </a:pPr>
            <a:r>
              <a:rPr lang="zh-CN" altLang="en-US" b="1" dirty="0" smtClean="0"/>
              <a:t>类异步迁移算法</a:t>
            </a:r>
            <a:endParaRPr lang="en-US" altLang="zh-CN" b="1" dirty="0" smtClean="0"/>
          </a:p>
          <a:p>
            <a:pPr lvl="1">
              <a:lnSpc>
                <a:spcPct val="140000"/>
              </a:lnSpc>
              <a:spcBef>
                <a:spcPts val="600"/>
              </a:spcBef>
              <a:defRPr/>
            </a:pPr>
            <a:r>
              <a:rPr lang="zh-CN" altLang="en-US" b="1" dirty="0" smtClean="0"/>
              <a:t>类异步迁移算法中尽管非迁移进程也像在同步算法中那样被中断，但是它允许非迁移进程在迁移过程中继续计算，只是在迁移过程的某些时刻进行简单的协调工作 </a:t>
            </a:r>
            <a:endParaRPr lang="zh-CN" altLang="en-US" b="1" dirty="0"/>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标题 1"/>
          <p:cNvSpPr>
            <a:spLocks noGrp="1"/>
          </p:cNvSpPr>
          <p:nvPr>
            <p:ph type="title"/>
          </p:nvPr>
        </p:nvSpPr>
        <p:spPr/>
        <p:txBody>
          <a:bodyPr/>
          <a:lstStyle/>
          <a:p>
            <a:r>
              <a:rPr lang="zh-CN" altLang="en-US" smtClean="0"/>
              <a:t>进程迁移算法实例</a:t>
            </a:r>
          </a:p>
        </p:txBody>
      </p:sp>
      <p:sp>
        <p:nvSpPr>
          <p:cNvPr id="3" name="内容占位符 2"/>
          <p:cNvSpPr>
            <a:spLocks noGrp="1"/>
          </p:cNvSpPr>
          <p:nvPr>
            <p:ph idx="1"/>
          </p:nvPr>
        </p:nvSpPr>
        <p:spPr/>
        <p:txBody>
          <a:bodyPr/>
          <a:lstStyle/>
          <a:p>
            <a:pPr marL="514350" indent="-514350">
              <a:buFont typeface="+mj-lt"/>
              <a:buAutoNum type="arabicPeriod"/>
              <a:defRPr/>
            </a:pPr>
            <a:r>
              <a:rPr lang="en-US" altLang="zh-CN" sz="2800" b="1" dirty="0" err="1" smtClean="0"/>
              <a:t>DynamicPVM</a:t>
            </a:r>
            <a:r>
              <a:rPr lang="zh-CN" altLang="en-US" sz="2800" b="1" dirty="0" smtClean="0"/>
              <a:t>，利用进程迁移实现动态负载平衡与调度，使用间接通信（经路由器）和直接通信两种不同的处理方法。</a:t>
            </a:r>
            <a:endParaRPr lang="en-US" altLang="zh-CN" sz="2800" b="1" dirty="0" smtClean="0"/>
          </a:p>
          <a:p>
            <a:pPr marL="514350" indent="-514350">
              <a:buFont typeface="+mj-lt"/>
              <a:buAutoNum type="arabicPeriod"/>
              <a:defRPr/>
            </a:pPr>
            <a:r>
              <a:rPr lang="en-US" altLang="zh-CN" sz="2800" b="1" dirty="0" err="1" smtClean="0"/>
              <a:t>CoCheck</a:t>
            </a:r>
            <a:r>
              <a:rPr lang="zh-CN" altLang="en-US" sz="2800" b="1" dirty="0" smtClean="0"/>
              <a:t>系统，过程：中断、同步、收集和恢复</a:t>
            </a:r>
            <a:r>
              <a:rPr lang="en-US" altLang="zh-CN" sz="2800" b="1" dirty="0" smtClean="0"/>
              <a:t>4</a:t>
            </a:r>
            <a:r>
              <a:rPr lang="zh-CN" altLang="en-US" sz="2800" b="1" dirty="0" smtClean="0"/>
              <a:t>个阶段。</a:t>
            </a:r>
            <a:endParaRPr lang="en-US" altLang="zh-CN" sz="2800" b="1" dirty="0" smtClean="0"/>
          </a:p>
          <a:p>
            <a:pPr marL="514350" indent="-514350">
              <a:buFont typeface="+mj-lt"/>
              <a:buAutoNum type="arabicPeriod"/>
              <a:defRPr/>
            </a:pPr>
            <a:r>
              <a:rPr lang="en-US" altLang="zh-CN" sz="2800" b="1" dirty="0" smtClean="0"/>
              <a:t>VDPC</a:t>
            </a:r>
            <a:r>
              <a:rPr lang="zh-CN" altLang="en-US" sz="2800" b="1" dirty="0" smtClean="0"/>
              <a:t>，保证进程迁移过程中消息不丢失和正确顺序</a:t>
            </a:r>
            <a:r>
              <a:rPr lang="zh-CN" altLang="en-US" sz="2800" b="1" dirty="0" smtClean="0">
                <a:sym typeface="Wingdings" panose="05000000000000000000" pitchFamily="2" charset="2"/>
              </a:rPr>
              <a:t>：</a:t>
            </a:r>
            <a:endParaRPr lang="en-US" altLang="zh-CN" sz="2800" b="1" dirty="0" smtClean="0">
              <a:sym typeface="Wingdings" panose="05000000000000000000" pitchFamily="2" charset="2"/>
            </a:endParaRPr>
          </a:p>
          <a:p>
            <a:pPr marL="400050" lvl="1" indent="0">
              <a:buFont typeface="Wingdings" panose="05000000000000000000" pitchFamily="2" charset="2"/>
              <a:buNone/>
              <a:defRPr/>
            </a:pPr>
            <a:r>
              <a:rPr lang="zh-CN" altLang="en-US" sz="2300" b="1" dirty="0" smtClean="0">
                <a:sym typeface="Wingdings" panose="05000000000000000000" pitchFamily="2" charset="2"/>
              </a:rPr>
              <a:t>（</a:t>
            </a:r>
            <a:r>
              <a:rPr lang="en-US" altLang="zh-CN" sz="2300" b="1" dirty="0" smtClean="0">
                <a:sym typeface="Wingdings" panose="05000000000000000000" pitchFamily="2" charset="2"/>
              </a:rPr>
              <a:t>1</a:t>
            </a:r>
            <a:r>
              <a:rPr lang="zh-CN" altLang="en-US" sz="2300" b="1" dirty="0" smtClean="0">
                <a:sym typeface="Wingdings" panose="05000000000000000000" pitchFamily="2" charset="2"/>
              </a:rPr>
              <a:t>）地址映射表</a:t>
            </a:r>
            <a:endParaRPr lang="en-US" altLang="zh-CN" sz="2300" b="1" dirty="0" smtClean="0">
              <a:sym typeface="Wingdings" panose="05000000000000000000" pitchFamily="2" charset="2"/>
            </a:endParaRPr>
          </a:p>
          <a:p>
            <a:pPr marL="400050" lvl="1" indent="0">
              <a:buFont typeface="Wingdings" panose="05000000000000000000" pitchFamily="2" charset="2"/>
              <a:buNone/>
              <a:defRPr/>
            </a:pPr>
            <a:r>
              <a:rPr lang="zh-CN" altLang="en-US" sz="2300" b="1" dirty="0" smtClean="0">
                <a:sym typeface="Wingdings" panose="05000000000000000000" pitchFamily="2" charset="2"/>
              </a:rPr>
              <a:t>（</a:t>
            </a:r>
            <a:r>
              <a:rPr lang="en-US" altLang="zh-CN" sz="2300" b="1" dirty="0" smtClean="0">
                <a:sym typeface="Wingdings" panose="05000000000000000000" pitchFamily="2" charset="2"/>
              </a:rPr>
              <a:t>2</a:t>
            </a:r>
            <a:r>
              <a:rPr lang="zh-CN" altLang="en-US" sz="2300" b="1" dirty="0" smtClean="0">
                <a:sym typeface="Wingdings" panose="05000000000000000000" pitchFamily="2" charset="2"/>
              </a:rPr>
              <a:t>）消息驱赶机制</a:t>
            </a:r>
            <a:endParaRPr lang="en-US" altLang="zh-CN" sz="2300" b="1" dirty="0" smtClean="0">
              <a:sym typeface="Wingdings" panose="05000000000000000000" pitchFamily="2" charset="2"/>
            </a:endParaRPr>
          </a:p>
          <a:p>
            <a:pPr marL="400050" lvl="1" indent="0">
              <a:buFont typeface="Wingdings" panose="05000000000000000000" pitchFamily="2" charset="2"/>
              <a:buNone/>
              <a:defRPr/>
            </a:pPr>
            <a:r>
              <a:rPr lang="zh-CN" altLang="en-US" sz="2300" b="1" dirty="0" smtClean="0">
                <a:sym typeface="Wingdings" panose="05000000000000000000" pitchFamily="2" charset="2"/>
              </a:rPr>
              <a:t>（</a:t>
            </a:r>
            <a:r>
              <a:rPr lang="en-US" altLang="zh-CN" sz="2300" b="1" dirty="0" smtClean="0">
                <a:sym typeface="Wingdings" panose="05000000000000000000" pitchFamily="2" charset="2"/>
              </a:rPr>
              <a:t>3</a:t>
            </a:r>
            <a:r>
              <a:rPr lang="zh-CN" altLang="en-US" sz="2300" b="1" dirty="0" smtClean="0">
                <a:sym typeface="Wingdings" panose="05000000000000000000" pitchFamily="2" charset="2"/>
              </a:rPr>
              <a:t>）消息转发机制</a:t>
            </a:r>
            <a:endParaRPr lang="en-US" altLang="zh-CN" sz="2300" b="1" dirty="0" smtClean="0">
              <a:sym typeface="Wingdings" panose="05000000000000000000" pitchFamily="2" charset="2"/>
            </a:endParaRPr>
          </a:p>
          <a:p>
            <a:pPr marL="400050" lvl="1" indent="0">
              <a:buFont typeface="Wingdings" panose="05000000000000000000" pitchFamily="2" charset="2"/>
              <a:buNone/>
              <a:defRPr/>
            </a:pPr>
            <a:r>
              <a:rPr lang="zh-CN" altLang="en-US" sz="2300" b="1" dirty="0" smtClean="0">
                <a:sym typeface="Wingdings" panose="05000000000000000000" pitchFamily="2" charset="2"/>
              </a:rPr>
              <a:t>（</a:t>
            </a:r>
            <a:r>
              <a:rPr lang="en-US" altLang="zh-CN" sz="2300" b="1" dirty="0" smtClean="0">
                <a:sym typeface="Wingdings" panose="05000000000000000000" pitchFamily="2" charset="2"/>
              </a:rPr>
              <a:t>4</a:t>
            </a:r>
            <a:r>
              <a:rPr lang="zh-CN" altLang="en-US" sz="2300" b="1" dirty="0" smtClean="0">
                <a:sym typeface="Wingdings" panose="05000000000000000000" pitchFamily="2" charset="2"/>
              </a:rPr>
              <a:t>）缓存优先匹配机制</a:t>
            </a:r>
            <a:endParaRPr lang="zh-CN" altLang="en-US" sz="2300" b="1" dirty="0" smtClean="0"/>
          </a:p>
          <a:p>
            <a:pPr>
              <a:defRPr/>
            </a:pPr>
            <a:endParaRPr lang="zh-CN" altLang="en-US" dirty="0"/>
          </a:p>
        </p:txBody>
      </p:sp>
    </p:spTree>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
          <p:cNvSpPr>
            <a:spLocks noGrp="1"/>
          </p:cNvSpPr>
          <p:nvPr>
            <p:ph type="title"/>
          </p:nvPr>
        </p:nvSpPr>
        <p:spPr/>
        <p:txBody>
          <a:bodyPr/>
          <a:lstStyle/>
          <a:p>
            <a:r>
              <a:rPr lang="zh-CN" altLang="en-US" smtClean="0"/>
              <a:t>进程地址空间</a:t>
            </a:r>
          </a:p>
        </p:txBody>
      </p:sp>
      <p:sp>
        <p:nvSpPr>
          <p:cNvPr id="9219" name="内容占位符 2"/>
          <p:cNvSpPr>
            <a:spLocks noGrp="1"/>
          </p:cNvSpPr>
          <p:nvPr>
            <p:ph idx="1"/>
          </p:nvPr>
        </p:nvSpPr>
        <p:spPr>
          <a:xfrm>
            <a:off x="457200" y="1196975"/>
            <a:ext cx="4835525" cy="5111750"/>
          </a:xfrm>
        </p:spPr>
        <p:txBody>
          <a:bodyPr/>
          <a:lstStyle/>
          <a:p>
            <a:pPr>
              <a:buFontTx/>
              <a:buNone/>
            </a:pPr>
            <a:r>
              <a:rPr lang="zh-CN" altLang="zh-CN" sz="2800" b="1" smtClean="0"/>
              <a:t>至少由三个区域组成</a:t>
            </a:r>
          </a:p>
          <a:p>
            <a:r>
              <a:rPr lang="zh-CN" altLang="zh-CN" sz="2800" b="1" smtClean="0">
                <a:solidFill>
                  <a:srgbClr val="FF0000"/>
                </a:solidFill>
              </a:rPr>
              <a:t>正文（</a:t>
            </a:r>
            <a:r>
              <a:rPr lang="en-US" altLang="zh-CN" sz="2800" b="1" smtClean="0">
                <a:solidFill>
                  <a:srgbClr val="FF0000"/>
                </a:solidFill>
              </a:rPr>
              <a:t>Code</a:t>
            </a:r>
            <a:r>
              <a:rPr lang="zh-CN" altLang="zh-CN" sz="2800" b="1" smtClean="0">
                <a:solidFill>
                  <a:srgbClr val="FF0000"/>
                </a:solidFill>
              </a:rPr>
              <a:t>）区域</a:t>
            </a:r>
            <a:r>
              <a:rPr lang="zh-CN" altLang="zh-CN" sz="2800" b="1" smtClean="0"/>
              <a:t>：是一个固定的不可修改的区域，存放进程的程序代码。</a:t>
            </a:r>
          </a:p>
          <a:p>
            <a:r>
              <a:rPr lang="zh-CN" altLang="zh-CN" sz="2800" b="1" smtClean="0">
                <a:solidFill>
                  <a:srgbClr val="FF0000"/>
                </a:solidFill>
              </a:rPr>
              <a:t>数据堆（</a:t>
            </a:r>
            <a:r>
              <a:rPr lang="en-US" altLang="zh-CN" sz="2800" b="1" smtClean="0">
                <a:solidFill>
                  <a:srgbClr val="FF0000"/>
                </a:solidFill>
              </a:rPr>
              <a:t>Heap</a:t>
            </a:r>
            <a:r>
              <a:rPr lang="zh-CN" altLang="zh-CN" sz="2800" b="1" smtClean="0">
                <a:solidFill>
                  <a:srgbClr val="FF0000"/>
                </a:solidFill>
              </a:rPr>
              <a:t>）区域</a:t>
            </a:r>
            <a:r>
              <a:rPr lang="zh-CN" altLang="zh-CN" sz="2800" b="1" smtClean="0"/>
              <a:t>：由存储在程序二进制文件中的数值初始化，向高虚拟地址扩展。</a:t>
            </a:r>
          </a:p>
          <a:p>
            <a:r>
              <a:rPr lang="zh-CN" altLang="zh-CN" sz="2800" b="1" smtClean="0">
                <a:solidFill>
                  <a:srgbClr val="FF0000"/>
                </a:solidFill>
              </a:rPr>
              <a:t>堆栈（</a:t>
            </a:r>
            <a:r>
              <a:rPr lang="en-US" altLang="zh-CN" sz="2800" b="1" smtClean="0">
                <a:solidFill>
                  <a:srgbClr val="FF0000"/>
                </a:solidFill>
              </a:rPr>
              <a:t>Stack</a:t>
            </a:r>
            <a:r>
              <a:rPr lang="zh-CN" altLang="zh-CN" sz="2800" b="1" smtClean="0">
                <a:solidFill>
                  <a:srgbClr val="FF0000"/>
                </a:solidFill>
              </a:rPr>
              <a:t>）区域</a:t>
            </a:r>
            <a:r>
              <a:rPr lang="zh-CN" altLang="zh-CN" sz="2800" b="1" smtClean="0"/>
              <a:t>：程序调用时用来存放返回地址等，向低虚拟地址延伸。</a:t>
            </a:r>
          </a:p>
        </p:txBody>
      </p:sp>
      <p:pic>
        <p:nvPicPr>
          <p:cNvPr id="9220"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59388" y="1341438"/>
            <a:ext cx="3776662" cy="4751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9219">
                                            <p:txEl>
                                              <p:pRg st="1" end="1"/>
                                            </p:txEl>
                                          </p:spTgt>
                                        </p:tgtEl>
                                        <p:attrNameLst>
                                          <p:attrName>style.visibility</p:attrName>
                                        </p:attrNameLst>
                                      </p:cBhvr>
                                      <p:to>
                                        <p:strVal val="visible"/>
                                      </p:to>
                                    </p:set>
                                    <p:animEffect transition="in" filter="fade">
                                      <p:cBhvr>
                                        <p:cTn id="7" dur="500"/>
                                        <p:tgtEl>
                                          <p:spTgt spid="9219">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9219">
                                            <p:txEl>
                                              <p:pRg st="2" end="2"/>
                                            </p:txEl>
                                          </p:spTgt>
                                        </p:tgtEl>
                                        <p:attrNameLst>
                                          <p:attrName>style.visibility</p:attrName>
                                        </p:attrNameLst>
                                      </p:cBhvr>
                                      <p:to>
                                        <p:strVal val="visible"/>
                                      </p:to>
                                    </p:set>
                                    <p:animEffect transition="in" filter="fade">
                                      <p:cBhvr>
                                        <p:cTn id="12" dur="500"/>
                                        <p:tgtEl>
                                          <p:spTgt spid="9219">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9219">
                                            <p:txEl>
                                              <p:pRg st="3" end="3"/>
                                            </p:txEl>
                                          </p:spTgt>
                                        </p:tgtEl>
                                        <p:attrNameLst>
                                          <p:attrName>style.visibility</p:attrName>
                                        </p:attrNameLst>
                                      </p:cBhvr>
                                      <p:to>
                                        <p:strVal val="visible"/>
                                      </p:to>
                                    </p:set>
                                    <p:animEffect transition="in" filter="fade">
                                      <p:cBhvr>
                                        <p:cTn id="17" dur="500"/>
                                        <p:tgtEl>
                                          <p:spTgt spid="921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标题 1"/>
          <p:cNvSpPr>
            <a:spLocks noGrp="1"/>
          </p:cNvSpPr>
          <p:nvPr>
            <p:ph type="title"/>
          </p:nvPr>
        </p:nvSpPr>
        <p:spPr/>
        <p:txBody>
          <a:bodyPr/>
          <a:lstStyle/>
          <a:p>
            <a:r>
              <a:rPr lang="zh-CN" altLang="en-US" smtClean="0"/>
              <a:t>分布式进程</a:t>
            </a:r>
          </a:p>
        </p:txBody>
      </p:sp>
      <p:sp>
        <p:nvSpPr>
          <p:cNvPr id="3" name="内容占位符 2"/>
          <p:cNvSpPr>
            <a:spLocks noGrp="1"/>
          </p:cNvSpPr>
          <p:nvPr>
            <p:ph idx="1"/>
          </p:nvPr>
        </p:nvSpPr>
        <p:spPr/>
        <p:txBody>
          <a:bodyPr/>
          <a:lstStyle/>
          <a:p>
            <a:pPr>
              <a:lnSpc>
                <a:spcPct val="120000"/>
              </a:lnSpc>
              <a:spcBef>
                <a:spcPts val="600"/>
              </a:spcBef>
              <a:defRPr/>
            </a:pPr>
            <a:r>
              <a:rPr lang="zh-CN" altLang="en-US" b="1" smtClean="0">
                <a:solidFill>
                  <a:schemeClr val="bg1">
                    <a:lumMod val="75000"/>
                  </a:schemeClr>
                </a:solidFill>
              </a:rPr>
              <a:t>分布式进程概念</a:t>
            </a:r>
            <a:endParaRPr lang="en-US" altLang="zh-CN" b="1" smtClean="0">
              <a:solidFill>
                <a:schemeClr val="bg1">
                  <a:lumMod val="75000"/>
                </a:schemeClr>
              </a:solidFill>
            </a:endParaRPr>
          </a:p>
          <a:p>
            <a:pPr>
              <a:lnSpc>
                <a:spcPct val="120000"/>
              </a:lnSpc>
              <a:spcBef>
                <a:spcPts val="600"/>
              </a:spcBef>
              <a:defRPr/>
            </a:pPr>
            <a:r>
              <a:rPr lang="zh-CN" altLang="en-US" b="1" smtClean="0">
                <a:solidFill>
                  <a:schemeClr val="bg1">
                    <a:lumMod val="75000"/>
                  </a:schemeClr>
                </a:solidFill>
              </a:rPr>
              <a:t>进程远程执行</a:t>
            </a:r>
            <a:endParaRPr lang="en-US" altLang="zh-CN" b="1" smtClean="0">
              <a:solidFill>
                <a:schemeClr val="bg1">
                  <a:lumMod val="75000"/>
                </a:schemeClr>
              </a:solidFill>
            </a:endParaRPr>
          </a:p>
          <a:p>
            <a:pPr>
              <a:lnSpc>
                <a:spcPct val="120000"/>
              </a:lnSpc>
              <a:spcBef>
                <a:spcPts val="600"/>
              </a:spcBef>
              <a:defRPr/>
            </a:pPr>
            <a:r>
              <a:rPr lang="zh-CN" altLang="en-US" b="1" smtClean="0">
                <a:solidFill>
                  <a:schemeClr val="bg1">
                    <a:lumMod val="75000"/>
                  </a:schemeClr>
                </a:solidFill>
              </a:rPr>
              <a:t>进程迁移</a:t>
            </a:r>
            <a:endParaRPr lang="en-US" altLang="zh-CN" b="1" smtClean="0">
              <a:solidFill>
                <a:schemeClr val="bg1">
                  <a:lumMod val="75000"/>
                </a:schemeClr>
              </a:solidFill>
            </a:endParaRPr>
          </a:p>
          <a:p>
            <a:pPr>
              <a:lnSpc>
                <a:spcPct val="120000"/>
              </a:lnSpc>
              <a:spcBef>
                <a:spcPts val="600"/>
              </a:spcBef>
              <a:defRPr/>
            </a:pPr>
            <a:r>
              <a:rPr lang="zh-CN" altLang="en-US" b="1" smtClean="0">
                <a:solidFill>
                  <a:srgbClr val="FF0000"/>
                </a:solidFill>
              </a:rPr>
              <a:t>分布式对象</a:t>
            </a:r>
            <a:endParaRPr lang="zh-CN" altLang="en-US" b="1">
              <a:solidFill>
                <a:srgbClr val="FF0000"/>
              </a:solidFill>
            </a:endParaRPr>
          </a:p>
        </p:txBody>
      </p:sp>
    </p:spTree>
  </p:cSld>
  <p:clrMapOvr>
    <a:masterClrMapping/>
  </p:clrMapOvr>
  <p:transition spd="slow"/>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标题 1"/>
          <p:cNvSpPr>
            <a:spLocks noGrp="1"/>
          </p:cNvSpPr>
          <p:nvPr>
            <p:ph type="title"/>
          </p:nvPr>
        </p:nvSpPr>
        <p:spPr/>
        <p:txBody>
          <a:bodyPr/>
          <a:lstStyle/>
          <a:p>
            <a:r>
              <a:rPr lang="zh-CN" altLang="en-US" smtClean="0"/>
              <a:t>进程状态</a:t>
            </a:r>
          </a:p>
        </p:txBody>
      </p:sp>
      <p:sp>
        <p:nvSpPr>
          <p:cNvPr id="11267" name="内容占位符 2"/>
          <p:cNvSpPr>
            <a:spLocks noGrp="1"/>
          </p:cNvSpPr>
          <p:nvPr>
            <p:ph idx="1"/>
          </p:nvPr>
        </p:nvSpPr>
        <p:spPr/>
        <p:txBody>
          <a:bodyPr/>
          <a:lstStyle/>
          <a:p>
            <a:r>
              <a:rPr lang="zh-CN" altLang="en-US" sz="2400" b="1" smtClean="0"/>
              <a:t>创建</a:t>
            </a:r>
            <a:r>
              <a:rPr lang="en-US" altLang="zh-CN" sz="2400" b="1" smtClean="0"/>
              <a:t>: </a:t>
            </a:r>
            <a:r>
              <a:rPr lang="zh-CN" altLang="en-US" sz="2400" b="1" smtClean="0"/>
              <a:t>进程正在被创建</a:t>
            </a:r>
            <a:endParaRPr lang="en-US" altLang="zh-CN" sz="2400" b="1" smtClean="0"/>
          </a:p>
          <a:p>
            <a:r>
              <a:rPr lang="zh-CN" altLang="en-US" sz="2400" b="1" smtClean="0"/>
              <a:t>就绪</a:t>
            </a:r>
            <a:r>
              <a:rPr lang="en-US" altLang="zh-CN" sz="2400" b="1" smtClean="0"/>
              <a:t>: </a:t>
            </a:r>
            <a:r>
              <a:rPr lang="zh-CN" altLang="en-US" sz="2400" b="1" smtClean="0"/>
              <a:t>进程等待被分配给某个处理器</a:t>
            </a:r>
          </a:p>
          <a:p>
            <a:r>
              <a:rPr lang="zh-CN" altLang="en-US" sz="2400" b="1" smtClean="0"/>
              <a:t>运行</a:t>
            </a:r>
            <a:r>
              <a:rPr lang="en-US" altLang="zh-CN" sz="2400" b="1" smtClean="0"/>
              <a:t>: </a:t>
            </a:r>
            <a:r>
              <a:rPr lang="zh-CN" altLang="en-US" sz="2400" b="1" smtClean="0"/>
              <a:t>指令正在被执行</a:t>
            </a:r>
          </a:p>
          <a:p>
            <a:r>
              <a:rPr lang="zh-CN" altLang="en-US" sz="2400" b="1" smtClean="0"/>
              <a:t>等待</a:t>
            </a:r>
            <a:r>
              <a:rPr lang="en-US" altLang="zh-CN" sz="2400" b="1" smtClean="0"/>
              <a:t>: </a:t>
            </a:r>
            <a:r>
              <a:rPr lang="zh-CN" altLang="en-US" sz="2400" b="1" smtClean="0"/>
              <a:t>进程等待一定事件的出现（如</a:t>
            </a:r>
            <a:r>
              <a:rPr lang="en-US" altLang="zh-CN" sz="2400" b="1" smtClean="0"/>
              <a:t>I/O</a:t>
            </a:r>
            <a:r>
              <a:rPr lang="zh-CN" altLang="en-US" sz="2400" b="1" smtClean="0"/>
              <a:t>完成或收到某个信号）</a:t>
            </a:r>
          </a:p>
          <a:p>
            <a:r>
              <a:rPr lang="zh-CN" altLang="en-US" sz="2400" b="1" smtClean="0"/>
              <a:t>终止</a:t>
            </a:r>
            <a:r>
              <a:rPr lang="en-US" altLang="zh-CN" sz="2400" b="1" smtClean="0"/>
              <a:t>: </a:t>
            </a:r>
            <a:r>
              <a:rPr lang="zh-CN" altLang="en-US" sz="2400" b="1" smtClean="0"/>
              <a:t>进程已完成执行</a:t>
            </a:r>
          </a:p>
          <a:p>
            <a:endParaRPr lang="zh-CN" altLang="en-US" smtClean="0"/>
          </a:p>
        </p:txBody>
      </p:sp>
      <p:pic>
        <p:nvPicPr>
          <p:cNvPr id="11268" name="Picture 4"/>
          <p:cNvPicPr>
            <a:picLocks noChangeAspect="1" noChangeArrowheads="1"/>
          </p:cNvPicPr>
          <p:nvPr/>
        </p:nvPicPr>
        <p:blipFill>
          <a:blip r:embed="rId2">
            <a:extLst>
              <a:ext uri="{28A0092B-C50C-407E-A947-70E740481C1C}">
                <a14:useLocalDpi xmlns:a14="http://schemas.microsoft.com/office/drawing/2010/main" val="0"/>
              </a:ext>
            </a:extLst>
          </a:blip>
          <a:srcRect l="566" t="25691" r="592" b="25531"/>
          <a:stretch>
            <a:fillRect/>
          </a:stretch>
        </p:blipFill>
        <p:spPr bwMode="auto">
          <a:xfrm>
            <a:off x="1274763" y="3905250"/>
            <a:ext cx="6594475" cy="2403475"/>
          </a:xfrm>
          <a:prstGeom prst="rect">
            <a:avLst/>
          </a:prstGeom>
          <a:noFill/>
          <a:ln w="57150" cmpd="thickThin">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transition spd="slow"/>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标题 1"/>
          <p:cNvSpPr>
            <a:spLocks noGrp="1"/>
          </p:cNvSpPr>
          <p:nvPr>
            <p:ph type="title"/>
          </p:nvPr>
        </p:nvSpPr>
        <p:spPr/>
        <p:txBody>
          <a:bodyPr/>
          <a:lstStyle/>
          <a:p>
            <a:r>
              <a:rPr lang="zh-CN" altLang="en-US" smtClean="0"/>
              <a:t>进程运行</a:t>
            </a:r>
          </a:p>
        </p:txBody>
      </p:sp>
      <p:sp>
        <p:nvSpPr>
          <p:cNvPr id="12291" name="内容占位符 2"/>
          <p:cNvSpPr>
            <a:spLocks noGrp="1"/>
          </p:cNvSpPr>
          <p:nvPr>
            <p:ph idx="1"/>
          </p:nvPr>
        </p:nvSpPr>
        <p:spPr>
          <a:xfrm>
            <a:off x="5795963" y="1196975"/>
            <a:ext cx="2890837" cy="5111750"/>
          </a:xfrm>
        </p:spPr>
        <p:txBody>
          <a:bodyPr/>
          <a:lstStyle/>
          <a:p>
            <a:r>
              <a:rPr lang="zh-CN" altLang="en-US" sz="2800" b="1" smtClean="0"/>
              <a:t>保存</a:t>
            </a:r>
            <a:r>
              <a:rPr lang="en-US" altLang="zh-CN" sz="2800" b="1" smtClean="0"/>
              <a:t>CPU</a:t>
            </a:r>
            <a:r>
              <a:rPr lang="zh-CN" altLang="en-US" sz="2800" b="1" smtClean="0"/>
              <a:t>环境：寄存器，程序计数器和堆栈指针等）</a:t>
            </a:r>
          </a:p>
          <a:p>
            <a:r>
              <a:rPr lang="zh-CN" altLang="en-US" sz="2800" b="1" smtClean="0"/>
              <a:t>修改内存管理单元</a:t>
            </a:r>
            <a:r>
              <a:rPr lang="en-US" altLang="zh-CN" sz="2800" b="1" smtClean="0"/>
              <a:t>MMU</a:t>
            </a:r>
          </a:p>
          <a:p>
            <a:r>
              <a:rPr lang="zh-CN" altLang="en-US" sz="2800" b="1" smtClean="0"/>
              <a:t>刷新虚拟地址页表缓冲器</a:t>
            </a:r>
            <a:r>
              <a:rPr lang="en-US" altLang="zh-CN" sz="2800" b="1" smtClean="0"/>
              <a:t>TLB</a:t>
            </a:r>
          </a:p>
        </p:txBody>
      </p:sp>
      <p:pic>
        <p:nvPicPr>
          <p:cNvPr id="12292" name="Picture 4"/>
          <p:cNvPicPr>
            <a:picLocks noChangeAspect="1" noChangeArrowheads="1"/>
          </p:cNvPicPr>
          <p:nvPr/>
        </p:nvPicPr>
        <p:blipFill>
          <a:blip r:embed="rId3">
            <a:extLst>
              <a:ext uri="{28A0092B-C50C-407E-A947-70E740481C1C}">
                <a14:useLocalDpi xmlns:a14="http://schemas.microsoft.com/office/drawing/2010/main" val="0"/>
              </a:ext>
            </a:extLst>
          </a:blip>
          <a:srcRect l="3227" t="832" r="2957" b="1047"/>
          <a:stretch>
            <a:fillRect/>
          </a:stretch>
        </p:blipFill>
        <p:spPr bwMode="auto">
          <a:xfrm>
            <a:off x="252413" y="1196975"/>
            <a:ext cx="5380037" cy="5057775"/>
          </a:xfrm>
          <a:prstGeom prst="rect">
            <a:avLst/>
          </a:prstGeom>
          <a:noFill/>
          <a:ln w="57150" cmpd="thickThin">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transition spd="slow"/>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title"/>
          </p:nvPr>
        </p:nvSpPr>
        <p:spPr/>
        <p:txBody>
          <a:bodyPr/>
          <a:lstStyle/>
          <a:p>
            <a:r>
              <a:rPr lang="zh-CN" altLang="en-US" smtClean="0"/>
              <a:t>线程</a:t>
            </a:r>
          </a:p>
        </p:txBody>
      </p:sp>
      <p:sp>
        <p:nvSpPr>
          <p:cNvPr id="14339" name="内容占位符 2"/>
          <p:cNvSpPr>
            <a:spLocks noGrp="1"/>
          </p:cNvSpPr>
          <p:nvPr>
            <p:ph idx="1"/>
          </p:nvPr>
        </p:nvSpPr>
        <p:spPr/>
        <p:txBody>
          <a:bodyPr/>
          <a:lstStyle/>
          <a:p>
            <a:pPr>
              <a:lnSpc>
                <a:spcPct val="120000"/>
              </a:lnSpc>
              <a:spcBef>
                <a:spcPts val="600"/>
              </a:spcBef>
            </a:pPr>
            <a:r>
              <a:rPr lang="zh-CN" altLang="en-US" b="1" smtClean="0"/>
              <a:t>线程是包含在进程中的一种实体。</a:t>
            </a:r>
            <a:endParaRPr lang="en-US" altLang="zh-CN" b="1" smtClean="0"/>
          </a:p>
          <a:p>
            <a:pPr lvl="1">
              <a:lnSpc>
                <a:spcPct val="120000"/>
              </a:lnSpc>
              <a:spcBef>
                <a:spcPts val="600"/>
              </a:spcBef>
            </a:pPr>
            <a:r>
              <a:rPr lang="zh-CN" altLang="en-US" b="1" smtClean="0"/>
              <a:t>线程有其自己的运行线索，可以完成一定的任务，可与其他线程共享进程中的共享变量及部分环境，相互之间协同来完成进程所要完成的任务。</a:t>
            </a:r>
          </a:p>
          <a:p>
            <a:pPr>
              <a:lnSpc>
                <a:spcPct val="120000"/>
              </a:lnSpc>
              <a:spcBef>
                <a:spcPts val="600"/>
              </a:spcBef>
            </a:pPr>
            <a:r>
              <a:rPr lang="zh-CN" altLang="en-US" b="1" smtClean="0"/>
              <a:t>线程能够比进程有更高的性能。</a:t>
            </a:r>
            <a:endParaRPr lang="en-US" altLang="zh-CN" b="1" smtClean="0"/>
          </a:p>
          <a:p>
            <a:pPr lvl="1">
              <a:lnSpc>
                <a:spcPct val="120000"/>
              </a:lnSpc>
              <a:spcBef>
                <a:spcPts val="600"/>
              </a:spcBef>
            </a:pPr>
            <a:r>
              <a:rPr lang="zh-CN" altLang="en-US" b="1" smtClean="0"/>
              <a:t>同一个进程中的线程都有共性：多个线程将共享同一个进程虚拟空间</a:t>
            </a:r>
          </a:p>
          <a:p>
            <a:pPr>
              <a:lnSpc>
                <a:spcPct val="120000"/>
              </a:lnSpc>
              <a:spcBef>
                <a:spcPts val="600"/>
              </a:spcBef>
            </a:pPr>
            <a:endParaRPr lang="zh-CN" altLang="en-US" b="1" smtClean="0"/>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14339">
                                            <p:txEl>
                                              <p:pRg st="0" end="0"/>
                                            </p:txEl>
                                          </p:spTgt>
                                        </p:tgtEl>
                                        <p:attrNameLst>
                                          <p:attrName>style.visibility</p:attrName>
                                        </p:attrNameLst>
                                      </p:cBhvr>
                                      <p:to>
                                        <p:strVal val="visible"/>
                                      </p:to>
                                    </p:set>
                                    <p:animEffect transition="in" filter="fade">
                                      <p:cBhvr>
                                        <p:cTn id="7" dur="500"/>
                                        <p:tgtEl>
                                          <p:spTgt spid="14339">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4339">
                                            <p:txEl>
                                              <p:pRg st="1" end="1"/>
                                            </p:txEl>
                                          </p:spTgt>
                                        </p:tgtEl>
                                        <p:attrNameLst>
                                          <p:attrName>style.visibility</p:attrName>
                                        </p:attrNameLst>
                                      </p:cBhvr>
                                      <p:to>
                                        <p:strVal val="visible"/>
                                      </p:to>
                                    </p:set>
                                    <p:animEffect transition="in" filter="fade">
                                      <p:cBhvr>
                                        <p:cTn id="10" dur="500"/>
                                        <p:tgtEl>
                                          <p:spTgt spid="14339">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0" presetClass="entr" presetSubtype="0" fill="hold" nodeType="clickEffect">
                                  <p:stCondLst>
                                    <p:cond delay="0"/>
                                  </p:stCondLst>
                                  <p:childTnLst>
                                    <p:set>
                                      <p:cBhvr>
                                        <p:cTn id="14" dur="1" fill="hold">
                                          <p:stCondLst>
                                            <p:cond delay="0"/>
                                          </p:stCondLst>
                                        </p:cTn>
                                        <p:tgtEl>
                                          <p:spTgt spid="14339">
                                            <p:txEl>
                                              <p:pRg st="2" end="2"/>
                                            </p:txEl>
                                          </p:spTgt>
                                        </p:tgtEl>
                                        <p:attrNameLst>
                                          <p:attrName>style.visibility</p:attrName>
                                        </p:attrNameLst>
                                      </p:cBhvr>
                                      <p:to>
                                        <p:strVal val="visible"/>
                                      </p:to>
                                    </p:set>
                                    <p:animEffect transition="in" filter="fade">
                                      <p:cBhvr>
                                        <p:cTn id="15" dur="500"/>
                                        <p:tgtEl>
                                          <p:spTgt spid="14339">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14339">
                                            <p:txEl>
                                              <p:pRg st="3" end="3"/>
                                            </p:txEl>
                                          </p:spTgt>
                                        </p:tgtEl>
                                        <p:attrNameLst>
                                          <p:attrName>style.visibility</p:attrName>
                                        </p:attrNameLst>
                                      </p:cBhvr>
                                      <p:to>
                                        <p:strVal val="visible"/>
                                      </p:to>
                                    </p:set>
                                    <p:animEffect transition="in" filter="fade">
                                      <p:cBhvr>
                                        <p:cTn id="18" dur="500"/>
                                        <p:tgtEl>
                                          <p:spTgt spid="1433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标题 1"/>
          <p:cNvSpPr>
            <a:spLocks noGrp="1"/>
          </p:cNvSpPr>
          <p:nvPr>
            <p:ph type="title"/>
          </p:nvPr>
        </p:nvSpPr>
        <p:spPr/>
        <p:txBody>
          <a:bodyPr/>
          <a:lstStyle/>
          <a:p>
            <a:r>
              <a:rPr lang="zh-CN" altLang="en-US" smtClean="0"/>
              <a:t>线程</a:t>
            </a:r>
          </a:p>
        </p:txBody>
      </p:sp>
      <p:sp>
        <p:nvSpPr>
          <p:cNvPr id="15363" name="内容占位符 2"/>
          <p:cNvSpPr>
            <a:spLocks noGrp="1"/>
          </p:cNvSpPr>
          <p:nvPr>
            <p:ph idx="1"/>
          </p:nvPr>
        </p:nvSpPr>
        <p:spPr/>
        <p:txBody>
          <a:bodyPr/>
          <a:lstStyle/>
          <a:p>
            <a:pPr>
              <a:lnSpc>
                <a:spcPct val="120000"/>
              </a:lnSpc>
              <a:spcBef>
                <a:spcPts val="600"/>
              </a:spcBef>
            </a:pPr>
            <a:r>
              <a:rPr lang="zh-CN" altLang="en-US" b="1" smtClean="0"/>
              <a:t>线程共享的环境包括</a:t>
            </a:r>
            <a:endParaRPr lang="en-US" altLang="zh-CN" b="1" smtClean="0"/>
          </a:p>
          <a:p>
            <a:pPr lvl="1">
              <a:lnSpc>
                <a:spcPct val="120000"/>
              </a:lnSpc>
              <a:spcBef>
                <a:spcPts val="600"/>
              </a:spcBef>
            </a:pPr>
            <a:r>
              <a:rPr lang="zh-CN" altLang="en-US" b="1" smtClean="0"/>
              <a:t>进程代码段</a:t>
            </a:r>
            <a:endParaRPr lang="en-US" altLang="zh-CN" b="1" smtClean="0"/>
          </a:p>
          <a:p>
            <a:pPr lvl="1">
              <a:lnSpc>
                <a:spcPct val="120000"/>
              </a:lnSpc>
              <a:spcBef>
                <a:spcPts val="600"/>
              </a:spcBef>
            </a:pPr>
            <a:r>
              <a:rPr lang="zh-CN" altLang="en-US" b="1" smtClean="0"/>
              <a:t>进程的公有数据</a:t>
            </a:r>
            <a:endParaRPr lang="en-US" altLang="zh-CN" b="1" smtClean="0"/>
          </a:p>
          <a:p>
            <a:pPr lvl="2">
              <a:lnSpc>
                <a:spcPct val="120000"/>
              </a:lnSpc>
              <a:spcBef>
                <a:spcPts val="600"/>
              </a:spcBef>
            </a:pPr>
            <a:r>
              <a:rPr lang="zh-CN" altLang="en-US" b="1" smtClean="0"/>
              <a:t>利用这些共享的数据，线程可以实现相互之间的通讯</a:t>
            </a:r>
            <a:endParaRPr lang="en-US" altLang="zh-CN" b="1" smtClean="0"/>
          </a:p>
          <a:p>
            <a:pPr lvl="1">
              <a:lnSpc>
                <a:spcPct val="120000"/>
              </a:lnSpc>
              <a:spcBef>
                <a:spcPts val="600"/>
              </a:spcBef>
            </a:pPr>
            <a:r>
              <a:rPr lang="zh-CN" altLang="en-US" b="1" smtClean="0"/>
              <a:t>进程打开的文件描述符</a:t>
            </a:r>
            <a:endParaRPr lang="en-US" altLang="zh-CN" b="1" smtClean="0"/>
          </a:p>
          <a:p>
            <a:pPr lvl="1">
              <a:lnSpc>
                <a:spcPct val="120000"/>
              </a:lnSpc>
              <a:spcBef>
                <a:spcPts val="600"/>
              </a:spcBef>
            </a:pPr>
            <a:r>
              <a:rPr lang="zh-CN" altLang="en-US" b="1" smtClean="0"/>
              <a:t>信号的处理器</a:t>
            </a:r>
            <a:endParaRPr lang="en-US" altLang="zh-CN" b="1" smtClean="0"/>
          </a:p>
          <a:p>
            <a:pPr lvl="1">
              <a:lnSpc>
                <a:spcPct val="120000"/>
              </a:lnSpc>
              <a:spcBef>
                <a:spcPts val="600"/>
              </a:spcBef>
            </a:pPr>
            <a:r>
              <a:rPr lang="zh-CN" altLang="en-US" b="1" smtClean="0"/>
              <a:t>进程的当前目录</a:t>
            </a:r>
            <a:endParaRPr lang="en-US" altLang="zh-CN" b="1" smtClean="0"/>
          </a:p>
          <a:p>
            <a:pPr lvl="1">
              <a:lnSpc>
                <a:spcPct val="120000"/>
              </a:lnSpc>
              <a:spcBef>
                <a:spcPts val="600"/>
              </a:spcBef>
            </a:pPr>
            <a:r>
              <a:rPr lang="zh-CN" altLang="en-US" b="1" smtClean="0"/>
              <a:t>进程用户</a:t>
            </a:r>
            <a:r>
              <a:rPr lang="en-US" altLang="zh-CN" b="1" smtClean="0"/>
              <a:t>ID</a:t>
            </a:r>
            <a:r>
              <a:rPr lang="zh-CN" altLang="en-US" b="1" smtClean="0"/>
              <a:t>与进程组</a:t>
            </a:r>
            <a:r>
              <a:rPr lang="en-US" altLang="zh-CN" b="1" smtClean="0"/>
              <a:t>ID</a:t>
            </a:r>
            <a:endParaRPr lang="zh-CN" altLang="en-US" b="1" smtClean="0"/>
          </a:p>
          <a:p>
            <a:pPr>
              <a:lnSpc>
                <a:spcPct val="120000"/>
              </a:lnSpc>
              <a:spcBef>
                <a:spcPts val="600"/>
              </a:spcBef>
            </a:pPr>
            <a:endParaRPr lang="zh-CN" altLang="en-US" b="1" smtClean="0"/>
          </a:p>
        </p:txBody>
      </p:sp>
    </p:spTree>
  </p:cSld>
  <p:clrMapOvr>
    <a:masterClrMapping/>
  </p:clrMapOvr>
  <p:transition spd="slow"/>
  <p:timing>
    <p:tnLst>
      <p:par>
        <p:cTn id="1" dur="indefinite" restart="never" nodeType="tmRoot"/>
      </p:par>
    </p:tnLst>
  </p:timing>
</p:sld>
</file>

<file path=ppt/theme/theme1.xml><?xml version="1.0" encoding="utf-8"?>
<a:theme xmlns:a="http://schemas.openxmlformats.org/drawingml/2006/main" name="Watermark">
  <a:themeElements>
    <a:clrScheme name="Watermark 1">
      <a:dk1>
        <a:srgbClr val="000000"/>
      </a:dk1>
      <a:lt1>
        <a:srgbClr val="FFFFFF"/>
      </a:lt1>
      <a:dk2>
        <a:srgbClr val="000000"/>
      </a:dk2>
      <a:lt2>
        <a:srgbClr val="808080"/>
      </a:lt2>
      <a:accent1>
        <a:srgbClr val="CCCCFF"/>
      </a:accent1>
      <a:accent2>
        <a:srgbClr val="D9D8EC"/>
      </a:accent2>
      <a:accent3>
        <a:srgbClr val="FFFFFF"/>
      </a:accent3>
      <a:accent4>
        <a:srgbClr val="000000"/>
      </a:accent4>
      <a:accent5>
        <a:srgbClr val="E2E2FF"/>
      </a:accent5>
      <a:accent6>
        <a:srgbClr val="C4C4D6"/>
      </a:accent6>
      <a:hlink>
        <a:srgbClr val="6767FF"/>
      </a:hlink>
      <a:folHlink>
        <a:srgbClr val="9933FF"/>
      </a:folHlink>
    </a:clrScheme>
    <a:fontScheme name="Watermark">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22225" cap="flat" cmpd="sng" algn="ctr">
          <a:solidFill>
            <a:srgbClr val="FF0000"/>
          </a:solidFill>
          <a:prstDash val="solid"/>
          <a:round/>
          <a:headEnd type="none" w="med" len="med"/>
          <a:tailEnd type="triangl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sz="1800" b="0" i="0" u="none" strike="noStrike" cap="none" normalizeH="0" baseline="0" smtClean="0">
            <a:ln>
              <a:noFill/>
            </a:ln>
            <a:solidFill>
              <a:schemeClr val="tx1"/>
            </a:solidFill>
            <a:effectLst/>
            <a:latin typeface="Arial" charset="0"/>
            <a:ea typeface="宋体" pitchFamily="2" charset="-122"/>
          </a:defRPr>
        </a:defPPr>
      </a:lstStyle>
    </a:spDef>
    <a:lnDef>
      <a:spPr bwMode="auto">
        <a:xfrm>
          <a:off x="0" y="0"/>
          <a:ext cx="1" cy="1"/>
        </a:xfrm>
        <a:custGeom>
          <a:avLst/>
          <a:gdLst/>
          <a:ahLst/>
          <a:cxnLst/>
          <a:rect l="0" t="0" r="0" b="0"/>
          <a:pathLst/>
        </a:custGeom>
        <a:noFill/>
        <a:ln w="22225" cap="flat" cmpd="sng" algn="ctr">
          <a:solidFill>
            <a:srgbClr val="FF0000"/>
          </a:solidFill>
          <a:prstDash val="solid"/>
          <a:round/>
          <a:headEnd type="none" w="med" len="med"/>
          <a:tailEnd type="triangl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sz="1800" b="0" i="0" u="none" strike="noStrike" cap="none" normalizeH="0" baseline="0" smtClean="0">
            <a:ln>
              <a:noFill/>
            </a:ln>
            <a:solidFill>
              <a:schemeClr val="tx1"/>
            </a:solidFill>
            <a:effectLst/>
            <a:latin typeface="Arial" charset="0"/>
            <a:ea typeface="宋体" pitchFamily="2" charset="-122"/>
          </a:defRPr>
        </a:defPPr>
      </a:lstStyle>
    </a:lnDef>
  </a:objectDefaults>
  <a:extraClrSchemeLst>
    <a:extraClrScheme>
      <a:clrScheme name="Watermark 1">
        <a:dk1>
          <a:srgbClr val="000000"/>
        </a:dk1>
        <a:lt1>
          <a:srgbClr val="FFFFFF"/>
        </a:lt1>
        <a:dk2>
          <a:srgbClr val="000000"/>
        </a:dk2>
        <a:lt2>
          <a:srgbClr val="808080"/>
        </a:lt2>
        <a:accent1>
          <a:srgbClr val="CCCCFF"/>
        </a:accent1>
        <a:accent2>
          <a:srgbClr val="D9D8EC"/>
        </a:accent2>
        <a:accent3>
          <a:srgbClr val="FFFFFF"/>
        </a:accent3>
        <a:accent4>
          <a:srgbClr val="000000"/>
        </a:accent4>
        <a:accent5>
          <a:srgbClr val="E2E2FF"/>
        </a:accent5>
        <a:accent6>
          <a:srgbClr val="C4C4D6"/>
        </a:accent6>
        <a:hlink>
          <a:srgbClr val="6767FF"/>
        </a:hlink>
        <a:folHlink>
          <a:srgbClr val="9933FF"/>
        </a:folHlink>
      </a:clrScheme>
      <a:clrMap bg1="lt1" tx1="dk1" bg2="lt2" tx2="dk2" accent1="accent1" accent2="accent2" accent3="accent3" accent4="accent4" accent5="accent5" accent6="accent6" hlink="hlink" folHlink="folHlink"/>
    </a:extraClrScheme>
    <a:extraClrScheme>
      <a:clrScheme name="Watermark 2">
        <a:dk1>
          <a:srgbClr val="000000"/>
        </a:dk1>
        <a:lt1>
          <a:srgbClr val="FFFFFF"/>
        </a:lt1>
        <a:dk2>
          <a:srgbClr val="666633"/>
        </a:dk2>
        <a:lt2>
          <a:srgbClr val="5F5F5F"/>
        </a:lt2>
        <a:accent1>
          <a:srgbClr val="FFCC00"/>
        </a:accent1>
        <a:accent2>
          <a:srgbClr val="EFF0B2"/>
        </a:accent2>
        <a:accent3>
          <a:srgbClr val="FFFFFF"/>
        </a:accent3>
        <a:accent4>
          <a:srgbClr val="000000"/>
        </a:accent4>
        <a:accent5>
          <a:srgbClr val="FFE2AA"/>
        </a:accent5>
        <a:accent6>
          <a:srgbClr val="D9D9A1"/>
        </a:accent6>
        <a:hlink>
          <a:srgbClr val="808000"/>
        </a:hlink>
        <a:folHlink>
          <a:srgbClr val="CCCC00"/>
        </a:folHlink>
      </a:clrScheme>
      <a:clrMap bg1="lt1" tx1="dk1" bg2="lt2" tx2="dk2" accent1="accent1" accent2="accent2" accent3="accent3" accent4="accent4" accent5="accent5" accent6="accent6" hlink="hlink" folHlink="folHlink"/>
    </a:extraClrScheme>
    <a:extraClrScheme>
      <a:clrScheme name="Watermark 3">
        <a:dk1>
          <a:srgbClr val="000000"/>
        </a:dk1>
        <a:lt1>
          <a:srgbClr val="FFFFFF"/>
        </a:lt1>
        <a:dk2>
          <a:srgbClr val="000000"/>
        </a:dk2>
        <a:lt2>
          <a:srgbClr val="666699"/>
        </a:lt2>
        <a:accent1>
          <a:srgbClr val="9BB0CB"/>
        </a:accent1>
        <a:accent2>
          <a:srgbClr val="D1E0CE"/>
        </a:accent2>
        <a:accent3>
          <a:srgbClr val="FFFFFF"/>
        </a:accent3>
        <a:accent4>
          <a:srgbClr val="000000"/>
        </a:accent4>
        <a:accent5>
          <a:srgbClr val="CBD4E2"/>
        </a:accent5>
        <a:accent6>
          <a:srgbClr val="BDCBBA"/>
        </a:accent6>
        <a:hlink>
          <a:srgbClr val="8EA642"/>
        </a:hlink>
        <a:folHlink>
          <a:srgbClr val="CCCC00"/>
        </a:folHlink>
      </a:clrScheme>
      <a:clrMap bg1="lt1" tx1="dk1" bg2="lt2" tx2="dk2" accent1="accent1" accent2="accent2" accent3="accent3" accent4="accent4" accent5="accent5" accent6="accent6" hlink="hlink" folHlink="folHlink"/>
    </a:extraClrScheme>
    <a:extraClrScheme>
      <a:clrScheme name="Watermark 4">
        <a:dk1>
          <a:srgbClr val="333300"/>
        </a:dk1>
        <a:lt1>
          <a:srgbClr val="FFFFCC"/>
        </a:lt1>
        <a:dk2>
          <a:srgbClr val="336600"/>
        </a:dk2>
        <a:lt2>
          <a:srgbClr val="FFFFCC"/>
        </a:lt2>
        <a:accent1>
          <a:srgbClr val="99CC00"/>
        </a:accent1>
        <a:accent2>
          <a:srgbClr val="669900"/>
        </a:accent2>
        <a:accent3>
          <a:srgbClr val="ADB8AA"/>
        </a:accent3>
        <a:accent4>
          <a:srgbClr val="DADAAE"/>
        </a:accent4>
        <a:accent5>
          <a:srgbClr val="CAE2AA"/>
        </a:accent5>
        <a:accent6>
          <a:srgbClr val="5C8A00"/>
        </a:accent6>
        <a:hlink>
          <a:srgbClr val="CC9900"/>
        </a:hlink>
        <a:folHlink>
          <a:srgbClr val="FFCC00"/>
        </a:folHlink>
      </a:clrScheme>
      <a:clrMap bg1="dk2" tx1="lt1" bg2="dk1" tx2="lt2" accent1="accent1" accent2="accent2" accent3="accent3" accent4="accent4" accent5="accent5" accent6="accent6" hlink="hlink" folHlink="folHlink"/>
    </a:extraClrScheme>
    <a:extraClrScheme>
      <a:clrScheme name="Watermark 5">
        <a:dk1>
          <a:srgbClr val="424458"/>
        </a:dk1>
        <a:lt1>
          <a:srgbClr val="FFFFFF"/>
        </a:lt1>
        <a:dk2>
          <a:srgbClr val="004A48"/>
        </a:dk2>
        <a:lt2>
          <a:srgbClr val="FFFFFF"/>
        </a:lt2>
        <a:accent1>
          <a:srgbClr val="83B200"/>
        </a:accent1>
        <a:accent2>
          <a:srgbClr val="006260"/>
        </a:accent2>
        <a:accent3>
          <a:srgbClr val="AAB1B1"/>
        </a:accent3>
        <a:accent4>
          <a:srgbClr val="DADADA"/>
        </a:accent4>
        <a:accent5>
          <a:srgbClr val="C1D5AA"/>
        </a:accent5>
        <a:accent6>
          <a:srgbClr val="005856"/>
        </a:accent6>
        <a:hlink>
          <a:srgbClr val="6666FF"/>
        </a:hlink>
        <a:folHlink>
          <a:srgbClr val="B2B2B2"/>
        </a:folHlink>
      </a:clrScheme>
      <a:clrMap bg1="dk2" tx1="lt1" bg2="dk1" tx2="lt2" accent1="accent1" accent2="accent2" accent3="accent3" accent4="accent4" accent5="accent5" accent6="accent6" hlink="hlink" folHlink="folHlink"/>
    </a:extraClrScheme>
    <a:extraClrScheme>
      <a:clrScheme name="Watermark 6">
        <a:dk1>
          <a:srgbClr val="000000"/>
        </a:dk1>
        <a:lt1>
          <a:srgbClr val="FFFFFF"/>
        </a:lt1>
        <a:dk2>
          <a:srgbClr val="1C2046"/>
        </a:dk2>
        <a:lt2>
          <a:srgbClr val="FFFFFF"/>
        </a:lt2>
        <a:accent1>
          <a:srgbClr val="00CCFF"/>
        </a:accent1>
        <a:accent2>
          <a:srgbClr val="2D226E"/>
        </a:accent2>
        <a:accent3>
          <a:srgbClr val="ABABB0"/>
        </a:accent3>
        <a:accent4>
          <a:srgbClr val="DADADA"/>
        </a:accent4>
        <a:accent5>
          <a:srgbClr val="AAE2FF"/>
        </a:accent5>
        <a:accent6>
          <a:srgbClr val="281E63"/>
        </a:accent6>
        <a:hlink>
          <a:srgbClr val="666699"/>
        </a:hlink>
        <a:folHlink>
          <a:srgbClr val="9999FF"/>
        </a:folHlink>
      </a:clrScheme>
      <a:clrMap bg1="dk2" tx1="lt1" bg2="dk1" tx2="lt2" accent1="accent1" accent2="accent2" accent3="accent3" accent4="accent4" accent5="accent5" accent6="accent6" hlink="hlink" folHlink="folHlink"/>
    </a:extraClrScheme>
    <a:extraClrScheme>
      <a:clrScheme name="Watermark 7">
        <a:dk1>
          <a:srgbClr val="424458"/>
        </a:dk1>
        <a:lt1>
          <a:srgbClr val="FFFFFF"/>
        </a:lt1>
        <a:dk2>
          <a:srgbClr val="000066"/>
        </a:dk2>
        <a:lt2>
          <a:srgbClr val="FFFFFF"/>
        </a:lt2>
        <a:accent1>
          <a:srgbClr val="6666FF"/>
        </a:accent1>
        <a:accent2>
          <a:srgbClr val="333399"/>
        </a:accent2>
        <a:accent3>
          <a:srgbClr val="AAAAB8"/>
        </a:accent3>
        <a:accent4>
          <a:srgbClr val="DADADA"/>
        </a:accent4>
        <a:accent5>
          <a:srgbClr val="B8B8FF"/>
        </a:accent5>
        <a:accent6>
          <a:srgbClr val="2D2D8A"/>
        </a:accent6>
        <a:hlink>
          <a:srgbClr val="FF9900"/>
        </a:hlink>
        <a:folHlink>
          <a:srgbClr val="CCCC00"/>
        </a:folHlink>
      </a:clrScheme>
      <a:clrMap bg1="dk2" tx1="lt1" bg2="dk1" tx2="lt2" accent1="accent1" accent2="accent2" accent3="accent3" accent4="accent4" accent5="accent5" accent6="accent6" hlink="hlink" folHlink="folHlink"/>
    </a:extraClrScheme>
    <a:extraClrScheme>
      <a:clrScheme name="Watermark 8">
        <a:dk1>
          <a:srgbClr val="1C1C1C"/>
        </a:dk1>
        <a:lt1>
          <a:srgbClr val="FFFFCC"/>
        </a:lt1>
        <a:dk2>
          <a:srgbClr val="390B20"/>
        </a:dk2>
        <a:lt2>
          <a:srgbClr val="FFFFCC"/>
        </a:lt2>
        <a:accent1>
          <a:srgbClr val="FF916F"/>
        </a:accent1>
        <a:accent2>
          <a:srgbClr val="561450"/>
        </a:accent2>
        <a:accent3>
          <a:srgbClr val="AEAAAB"/>
        </a:accent3>
        <a:accent4>
          <a:srgbClr val="DADAAE"/>
        </a:accent4>
        <a:accent5>
          <a:srgbClr val="FFC7BB"/>
        </a:accent5>
        <a:accent6>
          <a:srgbClr val="4D1148"/>
        </a:accent6>
        <a:hlink>
          <a:srgbClr val="637D95"/>
        </a:hlink>
        <a:folHlink>
          <a:srgbClr val="FFCC00"/>
        </a:folHlink>
      </a:clrScheme>
      <a:clrMap bg1="dk2" tx1="lt1" bg2="dk1" tx2="lt2" accent1="accent1" accent2="accent2" accent3="accent3" accent4="accent4" accent5="accent5" accent6="accent6" hlink="hlink" folHlink="folHlink"/>
    </a:extraClrScheme>
    <a:extraClrScheme>
      <a:clrScheme name="Watermark 9">
        <a:dk1>
          <a:srgbClr val="4C0000"/>
        </a:dk1>
        <a:lt1>
          <a:srgbClr val="FFFFFF"/>
        </a:lt1>
        <a:dk2>
          <a:srgbClr val="722104"/>
        </a:dk2>
        <a:lt2>
          <a:srgbClr val="FFFFFF"/>
        </a:lt2>
        <a:accent1>
          <a:srgbClr val="CC6600"/>
        </a:accent1>
        <a:accent2>
          <a:srgbClr val="8A2E00"/>
        </a:accent2>
        <a:accent3>
          <a:srgbClr val="BCABAA"/>
        </a:accent3>
        <a:accent4>
          <a:srgbClr val="DADADA"/>
        </a:accent4>
        <a:accent5>
          <a:srgbClr val="E2B8AA"/>
        </a:accent5>
        <a:accent6>
          <a:srgbClr val="7D2900"/>
        </a:accent6>
        <a:hlink>
          <a:srgbClr val="FFCC00"/>
        </a:hlink>
        <a:folHlink>
          <a:srgbClr val="FF990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Watermark</Template>
  <TotalTime>6661</TotalTime>
  <Pages>0</Pages>
  <Words>3050</Words>
  <Characters>0</Characters>
  <Application>Microsoft Office PowerPoint</Application>
  <DocSecurity>0</DocSecurity>
  <PresentationFormat>全屏显示(4:3)</PresentationFormat>
  <Lines>0</Lines>
  <Paragraphs>280</Paragraphs>
  <Slides>50</Slides>
  <Notes>15</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50</vt:i4>
      </vt:variant>
    </vt:vector>
  </HeadingPairs>
  <TitlesOfParts>
    <vt:vector size="57" baseType="lpstr">
      <vt:lpstr>Arial</vt:lpstr>
      <vt:lpstr>宋体</vt:lpstr>
      <vt:lpstr>Wingdings</vt:lpstr>
      <vt:lpstr>Calibri</vt:lpstr>
      <vt:lpstr>Times New Roman</vt:lpstr>
      <vt:lpstr>Verdana</vt:lpstr>
      <vt:lpstr>Watermark</vt:lpstr>
      <vt:lpstr>网络与分布计算</vt:lpstr>
      <vt:lpstr>分布式进程</vt:lpstr>
      <vt:lpstr>分布式进程</vt:lpstr>
      <vt:lpstr>进程</vt:lpstr>
      <vt:lpstr>进程地址空间</vt:lpstr>
      <vt:lpstr>进程状态</vt:lpstr>
      <vt:lpstr>进程运行</vt:lpstr>
      <vt:lpstr>线程</vt:lpstr>
      <vt:lpstr>线程</vt:lpstr>
      <vt:lpstr>多线程系统的实现</vt:lpstr>
      <vt:lpstr>用户级线程</vt:lpstr>
      <vt:lpstr>内核级线程</vt:lpstr>
      <vt:lpstr>混合形式</vt:lpstr>
      <vt:lpstr>多线程应用</vt:lpstr>
      <vt:lpstr>多线程服务器</vt:lpstr>
      <vt:lpstr>分布式进程创建</vt:lpstr>
      <vt:lpstr>分布式进程</vt:lpstr>
      <vt:lpstr>远程执行的必要性</vt:lpstr>
      <vt:lpstr>远程执行位置无关模型</vt:lpstr>
      <vt:lpstr>逻辑机模型</vt:lpstr>
      <vt:lpstr>逻辑机概念</vt:lpstr>
      <vt:lpstr>实现举例：REXEC</vt:lpstr>
      <vt:lpstr>实现举例：REXEC</vt:lpstr>
      <vt:lpstr>REXEC实现</vt:lpstr>
      <vt:lpstr>REXEC实现</vt:lpstr>
      <vt:lpstr>分布式进程</vt:lpstr>
      <vt:lpstr>进程迁移概念</vt:lpstr>
      <vt:lpstr>概念模型 </vt:lpstr>
      <vt:lpstr>概念模型 </vt:lpstr>
      <vt:lpstr>概念模型 </vt:lpstr>
      <vt:lpstr>进程迁移机制（步骤）</vt:lpstr>
      <vt:lpstr>进程迁移步骤</vt:lpstr>
      <vt:lpstr>进程迁移策略：动态负载平衡</vt:lpstr>
      <vt:lpstr>负载平衡策略与迁移机制的关系</vt:lpstr>
      <vt:lpstr>信息管理模块</vt:lpstr>
      <vt:lpstr>负载平衡模块</vt:lpstr>
      <vt:lpstr>负载平衡模块</vt:lpstr>
      <vt:lpstr>负载平衡模块</vt:lpstr>
      <vt:lpstr>进程迁移实现</vt:lpstr>
      <vt:lpstr>进程迁移实现—状态信息</vt:lpstr>
      <vt:lpstr>进程迁移实现—状态收集</vt:lpstr>
      <vt:lpstr>进程迁移实现—转发机制</vt:lpstr>
      <vt:lpstr>VDPC转发机制</vt:lpstr>
      <vt:lpstr>进程迁移实现—通信恢复</vt:lpstr>
      <vt:lpstr>被迁进程到的新地址</vt:lpstr>
      <vt:lpstr>保证不丢失任何消息  </vt:lpstr>
      <vt:lpstr>维护消息正确顺序</vt:lpstr>
      <vt:lpstr>进程迁移算法分类</vt:lpstr>
      <vt:lpstr>进程迁移算法实例</vt:lpstr>
      <vt:lpstr>分布式进程</vt:lpstr>
    </vt:vector>
  </TitlesOfParts>
  <Manager/>
  <Company>Jetstep</Company>
  <LinksUpToDate>false</LinksUpToDate>
  <CharactersWithSpaces>0</CharactersWithSpaces>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EE架构与程序设计</dc:title>
  <dc:subject/>
  <dc:creator>liwg</dc:creator>
  <cp:keywords/>
  <dc:description/>
  <cp:lastModifiedBy>王犇</cp:lastModifiedBy>
  <cp:revision>1289</cp:revision>
  <cp:lastPrinted>1899-12-30T00:00:00Z</cp:lastPrinted>
  <dcterms:created xsi:type="dcterms:W3CDTF">2008-09-12T02:21:48Z</dcterms:created>
  <dcterms:modified xsi:type="dcterms:W3CDTF">2020-11-11T02:10:20Z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2052-6.3.0.1705</vt:lpwstr>
  </property>
</Properties>
</file>