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49"/>
  </p:notesMasterIdLst>
  <p:sldIdLst>
    <p:sldId id="256" r:id="rId2"/>
    <p:sldId id="288" r:id="rId3"/>
    <p:sldId id="321" r:id="rId4"/>
    <p:sldId id="289" r:id="rId5"/>
    <p:sldId id="290" r:id="rId6"/>
    <p:sldId id="328" r:id="rId7"/>
    <p:sldId id="329" r:id="rId8"/>
    <p:sldId id="291" r:id="rId9"/>
    <p:sldId id="292" r:id="rId10"/>
    <p:sldId id="293" r:id="rId11"/>
    <p:sldId id="330" r:id="rId12"/>
    <p:sldId id="294" r:id="rId13"/>
    <p:sldId id="322" r:id="rId14"/>
    <p:sldId id="295" r:id="rId15"/>
    <p:sldId id="296" r:id="rId16"/>
    <p:sldId id="297" r:id="rId17"/>
    <p:sldId id="298" r:id="rId18"/>
    <p:sldId id="299" r:id="rId19"/>
    <p:sldId id="300" r:id="rId20"/>
    <p:sldId id="301" r:id="rId21"/>
    <p:sldId id="302" r:id="rId22"/>
    <p:sldId id="331" r:id="rId23"/>
    <p:sldId id="332" r:id="rId24"/>
    <p:sldId id="333" r:id="rId25"/>
    <p:sldId id="334" r:id="rId26"/>
    <p:sldId id="323" r:id="rId27"/>
    <p:sldId id="303" r:id="rId28"/>
    <p:sldId id="304" r:id="rId29"/>
    <p:sldId id="305" r:id="rId30"/>
    <p:sldId id="306" r:id="rId31"/>
    <p:sldId id="307" r:id="rId32"/>
    <p:sldId id="308" r:id="rId33"/>
    <p:sldId id="309" r:id="rId34"/>
    <p:sldId id="310" r:id="rId35"/>
    <p:sldId id="311" r:id="rId36"/>
    <p:sldId id="335" r:id="rId37"/>
    <p:sldId id="312" r:id="rId38"/>
    <p:sldId id="336" r:id="rId39"/>
    <p:sldId id="313" r:id="rId40"/>
    <p:sldId id="314" r:id="rId41"/>
    <p:sldId id="315" r:id="rId42"/>
    <p:sldId id="316" r:id="rId43"/>
    <p:sldId id="324" r:id="rId44"/>
    <p:sldId id="325" r:id="rId45"/>
    <p:sldId id="326" r:id="rId46"/>
    <p:sldId id="337" r:id="rId47"/>
    <p:sldId id="327" r:id="rId4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0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DCFC1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132" autoAdjust="0"/>
  </p:normalViewPr>
  <p:slideViewPr>
    <p:cSldViewPr>
      <p:cViewPr varScale="1">
        <p:scale>
          <a:sx n="67" d="100"/>
          <a:sy n="67" d="100"/>
        </p:scale>
        <p:origin x="1906" y="62"/>
      </p:cViewPr>
      <p:guideLst>
        <p:guide orient="horz" pos="2109"/>
        <p:guide pos="2880"/>
      </p:guideLst>
    </p:cSldViewPr>
  </p:slideViewPr>
  <p:notesTextViewPr>
    <p:cViewPr>
      <p:scale>
        <a:sx n="100" d="100"/>
        <a:sy n="100" d="100"/>
      </p:scale>
      <p:origin x="0" y="0"/>
    </p:cViewPr>
  </p:notesText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C03A6785-D0B5-4014-BEA9-89BCDB6C746F}" type="datetimeFigureOut">
              <a:rPr lang="zh-CN" altLang="en-US"/>
              <a:pPr>
                <a:defRPr/>
              </a:pPr>
              <a:t>2020/11/11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2EB5F43-6FCE-4D6F-BF57-15EEB1D4BD51}" type="slidenum">
              <a:rPr lang="zh-CN" altLang="en-US"/>
              <a:pPr>
                <a:defRPr/>
              </a:pPr>
              <a:t>‹#›</a:t>
            </a:fld>
            <a:endParaRPr lang="zh-CN" altLang="en-US"/>
          </a:p>
        </p:txBody>
      </p:sp>
    </p:spTree>
    <p:extLst>
      <p:ext uri="{BB962C8B-B14F-4D97-AF65-F5344CB8AC3E}">
        <p14:creationId xmlns:p14="http://schemas.microsoft.com/office/powerpoint/2010/main" val="2476692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B73B1E-E683-4670-8F81-C8123A96C2C1}" type="slidenum">
              <a:rPr lang="zh-CN" altLang="en-US" smtClean="0"/>
              <a:pPr/>
              <a:t>4</a:t>
            </a:fld>
            <a:endParaRPr lang="zh-CN" altLang="en-US" smtClean="0"/>
          </a:p>
        </p:txBody>
      </p:sp>
    </p:spTree>
    <p:extLst>
      <p:ext uri="{BB962C8B-B14F-4D97-AF65-F5344CB8AC3E}">
        <p14:creationId xmlns:p14="http://schemas.microsoft.com/office/powerpoint/2010/main" val="360811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A18802-2256-485C-9C7C-811ED735A069}" type="slidenum">
              <a:rPr lang="zh-CN" altLang="en-US" smtClean="0"/>
              <a:pPr/>
              <a:t>19</a:t>
            </a:fld>
            <a:endParaRPr lang="zh-CN" altLang="en-US" smtClean="0"/>
          </a:p>
        </p:txBody>
      </p:sp>
    </p:spTree>
    <p:extLst>
      <p:ext uri="{BB962C8B-B14F-4D97-AF65-F5344CB8AC3E}">
        <p14:creationId xmlns:p14="http://schemas.microsoft.com/office/powerpoint/2010/main" val="3527976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CD1F26-D494-476D-9FDA-49BEAD96BCF1}" type="slidenum">
              <a:rPr lang="zh-CN" altLang="en-US" smtClean="0"/>
              <a:pPr/>
              <a:t>21</a:t>
            </a:fld>
            <a:endParaRPr lang="zh-CN" altLang="en-US" smtClean="0"/>
          </a:p>
        </p:txBody>
      </p:sp>
    </p:spTree>
    <p:extLst>
      <p:ext uri="{BB962C8B-B14F-4D97-AF65-F5344CB8AC3E}">
        <p14:creationId xmlns:p14="http://schemas.microsoft.com/office/powerpoint/2010/main" val="2884884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634F7A-4DA6-4E64-A361-D1AAE2C66C51}" type="slidenum">
              <a:rPr lang="zh-CN" altLang="en-US" smtClean="0"/>
              <a:pPr/>
              <a:t>22</a:t>
            </a:fld>
            <a:endParaRPr lang="zh-CN" altLang="en-US" smtClean="0"/>
          </a:p>
        </p:txBody>
      </p:sp>
    </p:spTree>
    <p:extLst>
      <p:ext uri="{BB962C8B-B14F-4D97-AF65-F5344CB8AC3E}">
        <p14:creationId xmlns:p14="http://schemas.microsoft.com/office/powerpoint/2010/main" val="2658001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9D7C45-3288-4CCE-BA27-E40506360E94}" type="slidenum">
              <a:rPr lang="zh-CN" altLang="en-US" smtClean="0"/>
              <a:pPr/>
              <a:t>24</a:t>
            </a:fld>
            <a:endParaRPr lang="zh-CN" altLang="en-US" smtClean="0"/>
          </a:p>
        </p:txBody>
      </p:sp>
    </p:spTree>
    <p:extLst>
      <p:ext uri="{BB962C8B-B14F-4D97-AF65-F5344CB8AC3E}">
        <p14:creationId xmlns:p14="http://schemas.microsoft.com/office/powerpoint/2010/main" val="3738108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A547F8-C3C9-44D9-8B09-67BB99684923}" type="slidenum">
              <a:rPr lang="zh-CN" altLang="en-US" smtClean="0"/>
              <a:pPr/>
              <a:t>27</a:t>
            </a:fld>
            <a:endParaRPr lang="zh-CN" altLang="en-US" smtClean="0"/>
          </a:p>
        </p:txBody>
      </p:sp>
    </p:spTree>
    <p:extLst>
      <p:ext uri="{BB962C8B-B14F-4D97-AF65-F5344CB8AC3E}">
        <p14:creationId xmlns:p14="http://schemas.microsoft.com/office/powerpoint/2010/main" val="3154927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46035F-F25C-4E48-9A92-9C69D6D2D178}" type="slidenum">
              <a:rPr lang="zh-CN" altLang="en-US" smtClean="0"/>
              <a:pPr/>
              <a:t>28</a:t>
            </a:fld>
            <a:endParaRPr lang="zh-CN" altLang="en-US" smtClean="0"/>
          </a:p>
        </p:txBody>
      </p:sp>
    </p:spTree>
    <p:extLst>
      <p:ext uri="{BB962C8B-B14F-4D97-AF65-F5344CB8AC3E}">
        <p14:creationId xmlns:p14="http://schemas.microsoft.com/office/powerpoint/2010/main" val="4030238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10C6585-20C6-49A8-8257-35A33723AE22}" type="slidenum">
              <a:rPr lang="zh-CN" altLang="en-US" smtClean="0"/>
              <a:pPr/>
              <a:t>29</a:t>
            </a:fld>
            <a:endParaRPr lang="zh-CN" altLang="en-US" smtClean="0"/>
          </a:p>
        </p:txBody>
      </p:sp>
    </p:spTree>
    <p:extLst>
      <p:ext uri="{BB962C8B-B14F-4D97-AF65-F5344CB8AC3E}">
        <p14:creationId xmlns:p14="http://schemas.microsoft.com/office/powerpoint/2010/main" val="2704891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358CAA-5E13-4636-B34D-FC2B1438014A}" type="slidenum">
              <a:rPr lang="zh-CN" altLang="en-US" smtClean="0"/>
              <a:pPr/>
              <a:t>30</a:t>
            </a:fld>
            <a:endParaRPr lang="zh-CN" altLang="en-US" smtClean="0"/>
          </a:p>
        </p:txBody>
      </p:sp>
    </p:spTree>
    <p:extLst>
      <p:ext uri="{BB962C8B-B14F-4D97-AF65-F5344CB8AC3E}">
        <p14:creationId xmlns:p14="http://schemas.microsoft.com/office/powerpoint/2010/main" val="3522459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55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5C0BF9-CCE5-4FFF-B33D-E19501A45458}" type="slidenum">
              <a:rPr lang="zh-CN" altLang="en-US" smtClean="0"/>
              <a:pPr/>
              <a:t>33</a:t>
            </a:fld>
            <a:endParaRPr lang="zh-CN" altLang="en-US" smtClean="0"/>
          </a:p>
        </p:txBody>
      </p:sp>
    </p:spTree>
    <p:extLst>
      <p:ext uri="{BB962C8B-B14F-4D97-AF65-F5344CB8AC3E}">
        <p14:creationId xmlns:p14="http://schemas.microsoft.com/office/powerpoint/2010/main" val="2653622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61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14275DF-EA52-40A1-8F4A-F0DE7EB2E55D}" type="slidenum">
              <a:rPr lang="zh-CN" altLang="en-US" smtClean="0"/>
              <a:pPr/>
              <a:t>38</a:t>
            </a:fld>
            <a:endParaRPr lang="zh-CN" altLang="en-US" smtClean="0"/>
          </a:p>
        </p:txBody>
      </p:sp>
    </p:spTree>
    <p:extLst>
      <p:ext uri="{BB962C8B-B14F-4D97-AF65-F5344CB8AC3E}">
        <p14:creationId xmlns:p14="http://schemas.microsoft.com/office/powerpoint/2010/main" val="2446646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763B26-0977-40E4-AC14-E22A71C8DCFC}" type="slidenum">
              <a:rPr lang="zh-CN" altLang="en-US" smtClean="0"/>
              <a:pPr/>
              <a:t>5</a:t>
            </a:fld>
            <a:endParaRPr lang="zh-CN" altLang="en-US" smtClean="0"/>
          </a:p>
        </p:txBody>
      </p:sp>
    </p:spTree>
    <p:extLst>
      <p:ext uri="{BB962C8B-B14F-4D97-AF65-F5344CB8AC3E}">
        <p14:creationId xmlns:p14="http://schemas.microsoft.com/office/powerpoint/2010/main" val="4020178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4ABF338-0F23-4480-B7C1-6814D3283B0A}" type="slidenum">
              <a:rPr lang="zh-CN" altLang="en-US" smtClean="0"/>
              <a:pPr/>
              <a:t>39</a:t>
            </a:fld>
            <a:endParaRPr lang="zh-CN" altLang="en-US" smtClean="0"/>
          </a:p>
        </p:txBody>
      </p:sp>
    </p:spTree>
    <p:extLst>
      <p:ext uri="{BB962C8B-B14F-4D97-AF65-F5344CB8AC3E}">
        <p14:creationId xmlns:p14="http://schemas.microsoft.com/office/powerpoint/2010/main" val="2766016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65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358B7D-6571-4724-8446-76AC38C4CFB9}" type="slidenum">
              <a:rPr lang="zh-CN" altLang="en-US" smtClean="0"/>
              <a:pPr/>
              <a:t>40</a:t>
            </a:fld>
            <a:endParaRPr lang="zh-CN" altLang="en-US" smtClean="0"/>
          </a:p>
        </p:txBody>
      </p:sp>
    </p:spTree>
    <p:extLst>
      <p:ext uri="{BB962C8B-B14F-4D97-AF65-F5344CB8AC3E}">
        <p14:creationId xmlns:p14="http://schemas.microsoft.com/office/powerpoint/2010/main" val="1270165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675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863A3A-4717-4480-AEF9-729DE4B1CE54}" type="slidenum">
              <a:rPr lang="zh-CN" altLang="en-US" smtClean="0"/>
              <a:pPr/>
              <a:t>41</a:t>
            </a:fld>
            <a:endParaRPr lang="zh-CN" altLang="en-US" smtClean="0"/>
          </a:p>
        </p:txBody>
      </p:sp>
    </p:spTree>
    <p:extLst>
      <p:ext uri="{BB962C8B-B14F-4D97-AF65-F5344CB8AC3E}">
        <p14:creationId xmlns:p14="http://schemas.microsoft.com/office/powerpoint/2010/main" val="4105593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78C3BC0-DB61-4AAD-8945-6B2205DF7743}" type="slidenum">
              <a:rPr lang="zh-CN" altLang="en-US" smtClean="0"/>
              <a:pPr/>
              <a:t>42</a:t>
            </a:fld>
            <a:endParaRPr lang="zh-CN" altLang="en-US" smtClean="0"/>
          </a:p>
        </p:txBody>
      </p:sp>
    </p:spTree>
    <p:extLst>
      <p:ext uri="{BB962C8B-B14F-4D97-AF65-F5344CB8AC3E}">
        <p14:creationId xmlns:p14="http://schemas.microsoft.com/office/powerpoint/2010/main" val="3570532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737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151300-F2BC-42D5-9F3A-D0B028D727F5}" type="slidenum">
              <a:rPr lang="zh-CN" altLang="en-US" smtClean="0"/>
              <a:pPr/>
              <a:t>45</a:t>
            </a:fld>
            <a:endParaRPr lang="zh-CN" altLang="en-US" smtClean="0"/>
          </a:p>
        </p:txBody>
      </p:sp>
    </p:spTree>
    <p:extLst>
      <p:ext uri="{BB962C8B-B14F-4D97-AF65-F5344CB8AC3E}">
        <p14:creationId xmlns:p14="http://schemas.microsoft.com/office/powerpoint/2010/main" val="3481523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768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E28B1D-6C05-405F-9B78-55E96AF6F1A8}" type="slidenum">
              <a:rPr lang="zh-CN" altLang="en-US" smtClean="0"/>
              <a:pPr/>
              <a:t>47</a:t>
            </a:fld>
            <a:endParaRPr lang="zh-CN" altLang="en-US" smtClean="0"/>
          </a:p>
        </p:txBody>
      </p:sp>
    </p:spTree>
    <p:extLst>
      <p:ext uri="{BB962C8B-B14F-4D97-AF65-F5344CB8AC3E}">
        <p14:creationId xmlns:p14="http://schemas.microsoft.com/office/powerpoint/2010/main" val="1050211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CFED86-1507-4829-886A-D46838AB653B}" type="slidenum">
              <a:rPr lang="zh-CN" altLang="en-US" smtClean="0"/>
              <a:pPr/>
              <a:t>8</a:t>
            </a:fld>
            <a:endParaRPr lang="zh-CN" altLang="en-US" smtClean="0"/>
          </a:p>
        </p:txBody>
      </p:sp>
    </p:spTree>
    <p:extLst>
      <p:ext uri="{BB962C8B-B14F-4D97-AF65-F5344CB8AC3E}">
        <p14:creationId xmlns:p14="http://schemas.microsoft.com/office/powerpoint/2010/main" val="2280068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b="1" dirty="0"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26E3EF-B184-4616-9D9B-941E1470277E}" type="slidenum">
              <a:rPr lang="zh-CN" altLang="en-US" smtClean="0"/>
              <a:pPr/>
              <a:t>9</a:t>
            </a:fld>
            <a:endParaRPr lang="zh-CN" altLang="en-US" smtClean="0"/>
          </a:p>
        </p:txBody>
      </p:sp>
    </p:spTree>
    <p:extLst>
      <p:ext uri="{BB962C8B-B14F-4D97-AF65-F5344CB8AC3E}">
        <p14:creationId xmlns:p14="http://schemas.microsoft.com/office/powerpoint/2010/main" val="3215305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90BE67-D3DB-4B34-A9DC-BC0DF84F5C62}" type="slidenum">
              <a:rPr lang="zh-CN" altLang="en-US" smtClean="0"/>
              <a:pPr/>
              <a:t>10</a:t>
            </a:fld>
            <a:endParaRPr lang="zh-CN" altLang="en-US" smtClean="0"/>
          </a:p>
        </p:txBody>
      </p:sp>
    </p:spTree>
    <p:extLst>
      <p:ext uri="{BB962C8B-B14F-4D97-AF65-F5344CB8AC3E}">
        <p14:creationId xmlns:p14="http://schemas.microsoft.com/office/powerpoint/2010/main" val="3562425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F9B648-9502-46F2-813A-15A1EB95D8E6}" type="slidenum">
              <a:rPr lang="zh-CN" altLang="en-US" smtClean="0"/>
              <a:pPr/>
              <a:t>12</a:t>
            </a:fld>
            <a:endParaRPr lang="zh-CN" altLang="en-US" smtClean="0"/>
          </a:p>
        </p:txBody>
      </p:sp>
    </p:spTree>
    <p:extLst>
      <p:ext uri="{BB962C8B-B14F-4D97-AF65-F5344CB8AC3E}">
        <p14:creationId xmlns:p14="http://schemas.microsoft.com/office/powerpoint/2010/main" val="2606057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5A5D3B-8A8D-423D-8EF2-83536D9A3F32}" type="slidenum">
              <a:rPr lang="zh-CN" altLang="en-US" smtClean="0"/>
              <a:pPr/>
              <a:t>13</a:t>
            </a:fld>
            <a:endParaRPr lang="zh-CN" altLang="en-US" smtClean="0"/>
          </a:p>
        </p:txBody>
      </p:sp>
    </p:spTree>
    <p:extLst>
      <p:ext uri="{BB962C8B-B14F-4D97-AF65-F5344CB8AC3E}">
        <p14:creationId xmlns:p14="http://schemas.microsoft.com/office/powerpoint/2010/main" val="1564770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698833-CA55-42DC-9069-3F60CF364B86}" type="slidenum">
              <a:rPr lang="zh-CN" altLang="en-US" smtClean="0"/>
              <a:pPr/>
              <a:t>17</a:t>
            </a:fld>
            <a:endParaRPr lang="zh-CN" altLang="en-US" smtClean="0"/>
          </a:p>
        </p:txBody>
      </p:sp>
    </p:spTree>
    <p:extLst>
      <p:ext uri="{BB962C8B-B14F-4D97-AF65-F5344CB8AC3E}">
        <p14:creationId xmlns:p14="http://schemas.microsoft.com/office/powerpoint/2010/main" val="1450258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AE9957-08C7-43CA-849E-92C7CCFD8758}" type="slidenum">
              <a:rPr lang="zh-CN" altLang="en-US" smtClean="0"/>
              <a:pPr/>
              <a:t>18</a:t>
            </a:fld>
            <a:endParaRPr lang="zh-CN" altLang="en-US" smtClean="0"/>
          </a:p>
        </p:txBody>
      </p:sp>
    </p:spTree>
    <p:extLst>
      <p:ext uri="{BB962C8B-B14F-4D97-AF65-F5344CB8AC3E}">
        <p14:creationId xmlns:p14="http://schemas.microsoft.com/office/powerpoint/2010/main" val="1820569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0" y="0"/>
            <a:chExt cx="4307" cy="2016"/>
          </a:xfrm>
        </p:grpSpPr>
        <p:sp>
          <p:nvSpPr>
            <p:cNvPr id="5" name="Oval 3"/>
            <p:cNvSpPr>
              <a:spLocks noChangeArrowheads="1"/>
            </p:cNvSpPr>
            <p:nvPr/>
          </p:nvSpPr>
          <p:spPr bwMode="auto">
            <a:xfrm flipH="1">
              <a:off x="3347" y="0"/>
              <a:ext cx="960" cy="96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6" name="Oval 4"/>
            <p:cNvSpPr>
              <a:spLocks noChangeArrowheads="1"/>
            </p:cNvSpPr>
            <p:nvPr/>
          </p:nvSpPr>
          <p:spPr bwMode="auto">
            <a:xfrm flipH="1">
              <a:off x="2219" y="0"/>
              <a:ext cx="960" cy="96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7" name="Oval 5"/>
            <p:cNvSpPr>
              <a:spLocks noChangeArrowheads="1"/>
            </p:cNvSpPr>
            <p:nvPr/>
          </p:nvSpPr>
          <p:spPr bwMode="auto">
            <a:xfrm flipH="1">
              <a:off x="1091" y="0"/>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8" name="Oval 6"/>
            <p:cNvSpPr>
              <a:spLocks noChangeArrowheads="1"/>
            </p:cNvSpPr>
            <p:nvPr/>
          </p:nvSpPr>
          <p:spPr bwMode="auto">
            <a:xfrm flipH="1">
              <a:off x="1091" y="1056"/>
              <a:ext cx="960" cy="96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9" name="Oval 7"/>
            <p:cNvSpPr>
              <a:spLocks noChangeArrowheads="1"/>
            </p:cNvSpPr>
            <p:nvPr/>
          </p:nvSpPr>
          <p:spPr bwMode="auto">
            <a:xfrm flipH="1">
              <a:off x="0" y="1056"/>
              <a:ext cx="960" cy="96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10" name="Oval 8"/>
            <p:cNvSpPr>
              <a:spLocks noChangeArrowheads="1"/>
            </p:cNvSpPr>
            <p:nvPr/>
          </p:nvSpPr>
          <p:spPr bwMode="auto">
            <a:xfrm flipH="1">
              <a:off x="3347" y="1056"/>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grpSp>
      <p:pic>
        <p:nvPicPr>
          <p:cNvPr id="11" name="Picture 14" descr="nwpu_r1_c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 name="Rectangle 12"/>
          <p:cNvSpPr>
            <a:spLocks noGrp="1" noChangeArrowheads="1"/>
          </p:cNvSpPr>
          <p:nvPr>
            <p:ph type="ctrTitle"/>
          </p:nvPr>
        </p:nvSpPr>
        <p:spPr>
          <a:xfrm>
            <a:off x="685800" y="1219200"/>
            <a:ext cx="7772400" cy="1933575"/>
          </a:xfrm>
        </p:spPr>
        <p:txBody>
          <a:bodyPr anchor="b"/>
          <a:lstStyle>
            <a:lvl1pPr algn="r">
              <a:defRPr sz="4400" b="0"/>
            </a:lvl1pPr>
          </a:lstStyle>
          <a:p>
            <a:pPr lvl="0"/>
            <a:r>
              <a:rPr lang="zh-CN" altLang="en-US" noProof="0" smtClean="0"/>
              <a:t>单击此处编辑母版标题样式</a:t>
            </a:r>
          </a:p>
        </p:txBody>
      </p:sp>
      <p:sp>
        <p:nvSpPr>
          <p:cNvPr id="206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pPr lvl="0"/>
            <a:r>
              <a:rPr lang="zh-CN" altLang="en-US" noProof="0" smtClean="0"/>
              <a:t>单击此处编辑母版副标题样式</a:t>
            </a:r>
          </a:p>
        </p:txBody>
      </p:sp>
      <p:sp>
        <p:nvSpPr>
          <p:cNvPr id="12" name="Rectangle 9"/>
          <p:cNvSpPr>
            <a:spLocks noGrp="1" noChangeArrowheads="1"/>
          </p:cNvSpPr>
          <p:nvPr>
            <p:ph type="dt" sz="half" idx="10"/>
          </p:nvPr>
        </p:nvSpPr>
        <p:spPr/>
        <p:txBody>
          <a:bodyPr/>
          <a:lstStyle>
            <a:lvl1pPr>
              <a:defRPr/>
            </a:lvl1pPr>
          </a:lstStyle>
          <a:p>
            <a:pPr>
              <a:defRPr/>
            </a:pPr>
            <a:endParaRPr lang="en-US" altLang="zh-CN"/>
          </a:p>
        </p:txBody>
      </p:sp>
      <p:sp>
        <p:nvSpPr>
          <p:cNvPr id="13" name="Rectangle 10"/>
          <p:cNvSpPr>
            <a:spLocks noGrp="1" noChangeArrowheads="1"/>
          </p:cNvSpPr>
          <p:nvPr>
            <p:ph type="ftr" sz="quarter" idx="11"/>
          </p:nvPr>
        </p:nvSpPr>
        <p:spPr/>
        <p:txBody>
          <a:bodyPr/>
          <a:lstStyle>
            <a:lvl1pPr>
              <a:defRPr/>
            </a:lvl1pPr>
          </a:lstStyle>
          <a:p>
            <a:pPr>
              <a:defRPr/>
            </a:pPr>
            <a:endParaRPr lang="en-US" altLang="zh-CN"/>
          </a:p>
        </p:txBody>
      </p:sp>
      <p:sp>
        <p:nvSpPr>
          <p:cNvPr id="14" name="Rectangle 11"/>
          <p:cNvSpPr>
            <a:spLocks noGrp="1" noChangeArrowheads="1"/>
          </p:cNvSpPr>
          <p:nvPr>
            <p:ph type="sldNum" sz="quarter" idx="12"/>
          </p:nvPr>
        </p:nvSpPr>
        <p:spPr/>
        <p:txBody>
          <a:bodyPr/>
          <a:lstStyle>
            <a:lvl1pPr>
              <a:defRPr/>
            </a:lvl1pPr>
          </a:lstStyle>
          <a:p>
            <a:pPr>
              <a:defRPr/>
            </a:pPr>
            <a:fld id="{9F1C7CC9-8939-42FA-984E-D960601E5230}" type="slidenum">
              <a:rPr lang="zh-CN" altLang="en-US"/>
              <a:pPr>
                <a:defRPr/>
              </a:pPr>
              <a:t>‹#›</a:t>
            </a:fld>
            <a:endParaRPr lang="en-US" altLang="zh-CN"/>
          </a:p>
        </p:txBody>
      </p:sp>
    </p:spTree>
    <p:extLst>
      <p:ext uri="{BB962C8B-B14F-4D97-AF65-F5344CB8AC3E}">
        <p14:creationId xmlns:p14="http://schemas.microsoft.com/office/powerpoint/2010/main" val="3288588286"/>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E1FA6F1C-4D65-47C8-8740-B41C6B413299}" type="slidenum">
              <a:rPr lang="zh-CN" altLang="en-US"/>
              <a:pPr>
                <a:defRPr/>
              </a:pPr>
              <a:t>‹#›</a:t>
            </a:fld>
            <a:endParaRPr lang="en-US" altLang="zh-CN"/>
          </a:p>
        </p:txBody>
      </p:sp>
    </p:spTree>
    <p:extLst>
      <p:ext uri="{BB962C8B-B14F-4D97-AF65-F5344CB8AC3E}">
        <p14:creationId xmlns:p14="http://schemas.microsoft.com/office/powerpoint/2010/main" val="983480002"/>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5888"/>
            <a:ext cx="2057400" cy="61928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15888"/>
            <a:ext cx="6019800" cy="6192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DCED5DD9-44CE-46E9-98A0-7F8FC02ACCAB}" type="slidenum">
              <a:rPr lang="zh-CN" altLang="en-US"/>
              <a:pPr>
                <a:defRPr/>
              </a:pPr>
              <a:t>‹#›</a:t>
            </a:fld>
            <a:endParaRPr lang="en-US" altLang="zh-CN"/>
          </a:p>
        </p:txBody>
      </p:sp>
    </p:spTree>
    <p:extLst>
      <p:ext uri="{BB962C8B-B14F-4D97-AF65-F5344CB8AC3E}">
        <p14:creationId xmlns:p14="http://schemas.microsoft.com/office/powerpoint/2010/main" val="944522024"/>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B6BD1563-C2BB-48DE-B948-322361B020F4}" type="slidenum">
              <a:rPr lang="zh-CN" altLang="en-US"/>
              <a:pPr>
                <a:defRPr/>
              </a:pPr>
              <a:t>‹#›</a:t>
            </a:fld>
            <a:endParaRPr lang="en-US" altLang="zh-CN"/>
          </a:p>
        </p:txBody>
      </p:sp>
    </p:spTree>
    <p:extLst>
      <p:ext uri="{BB962C8B-B14F-4D97-AF65-F5344CB8AC3E}">
        <p14:creationId xmlns:p14="http://schemas.microsoft.com/office/powerpoint/2010/main" val="2577565269"/>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10745118-0778-4450-BEB4-3DC0739A7AE0}" type="slidenum">
              <a:rPr lang="zh-CN" altLang="en-US"/>
              <a:pPr>
                <a:defRPr/>
              </a:pPr>
              <a:t>‹#›</a:t>
            </a:fld>
            <a:endParaRPr lang="en-US" altLang="zh-CN"/>
          </a:p>
        </p:txBody>
      </p:sp>
    </p:spTree>
    <p:extLst>
      <p:ext uri="{BB962C8B-B14F-4D97-AF65-F5344CB8AC3E}">
        <p14:creationId xmlns:p14="http://schemas.microsoft.com/office/powerpoint/2010/main" val="4196035701"/>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96975"/>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44E3523B-116D-4F54-B5DE-AE49117410A4}" type="slidenum">
              <a:rPr lang="zh-CN" altLang="en-US"/>
              <a:pPr>
                <a:defRPr/>
              </a:pPr>
              <a:t>‹#›</a:t>
            </a:fld>
            <a:endParaRPr lang="en-US" altLang="zh-CN"/>
          </a:p>
        </p:txBody>
      </p:sp>
    </p:spTree>
    <p:extLst>
      <p:ext uri="{BB962C8B-B14F-4D97-AF65-F5344CB8AC3E}">
        <p14:creationId xmlns:p14="http://schemas.microsoft.com/office/powerpoint/2010/main" val="3457279849"/>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a:ln/>
        </p:spPr>
        <p:txBody>
          <a:bodyPr/>
          <a:lstStyle>
            <a:lvl1pPr>
              <a:defRPr/>
            </a:lvl1pPr>
          </a:lstStyle>
          <a:p>
            <a:pPr>
              <a:defRPr/>
            </a:pPr>
            <a:fld id="{103092FF-154D-431A-A2BA-25F80774AA58}" type="slidenum">
              <a:rPr lang="zh-CN" altLang="en-US"/>
              <a:pPr>
                <a:defRPr/>
              </a:pPr>
              <a:t>‹#›</a:t>
            </a:fld>
            <a:endParaRPr lang="en-US" altLang="zh-CN"/>
          </a:p>
        </p:txBody>
      </p:sp>
    </p:spTree>
    <p:extLst>
      <p:ext uri="{BB962C8B-B14F-4D97-AF65-F5344CB8AC3E}">
        <p14:creationId xmlns:p14="http://schemas.microsoft.com/office/powerpoint/2010/main" val="2000595825"/>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C6B48030-83F4-439B-B1D1-998C673DC860}" type="slidenum">
              <a:rPr lang="zh-CN" altLang="en-US"/>
              <a:pPr>
                <a:defRPr/>
              </a:pPr>
              <a:t>‹#›</a:t>
            </a:fld>
            <a:endParaRPr lang="en-US" altLang="zh-CN"/>
          </a:p>
        </p:txBody>
      </p:sp>
    </p:spTree>
    <p:extLst>
      <p:ext uri="{BB962C8B-B14F-4D97-AF65-F5344CB8AC3E}">
        <p14:creationId xmlns:p14="http://schemas.microsoft.com/office/powerpoint/2010/main" val="320752017"/>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a:ln/>
        </p:spPr>
        <p:txBody>
          <a:bodyPr/>
          <a:lstStyle>
            <a:lvl1pPr>
              <a:defRPr/>
            </a:lvl1pPr>
          </a:lstStyle>
          <a:p>
            <a:pPr>
              <a:defRPr/>
            </a:pPr>
            <a:fld id="{88A5A701-AABD-4163-8696-A19362E2D253}" type="slidenum">
              <a:rPr lang="zh-CN" altLang="en-US"/>
              <a:pPr>
                <a:defRPr/>
              </a:pPr>
              <a:t>‹#›</a:t>
            </a:fld>
            <a:endParaRPr lang="en-US" altLang="zh-CN"/>
          </a:p>
        </p:txBody>
      </p:sp>
    </p:spTree>
    <p:extLst>
      <p:ext uri="{BB962C8B-B14F-4D97-AF65-F5344CB8AC3E}">
        <p14:creationId xmlns:p14="http://schemas.microsoft.com/office/powerpoint/2010/main" val="3500407790"/>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992351C7-0F93-45DB-9EB7-00DC5012578A}" type="slidenum">
              <a:rPr lang="zh-CN" altLang="en-US"/>
              <a:pPr>
                <a:defRPr/>
              </a:pPr>
              <a:t>‹#›</a:t>
            </a:fld>
            <a:endParaRPr lang="en-US" altLang="zh-CN"/>
          </a:p>
        </p:txBody>
      </p:sp>
    </p:spTree>
    <p:extLst>
      <p:ext uri="{BB962C8B-B14F-4D97-AF65-F5344CB8AC3E}">
        <p14:creationId xmlns:p14="http://schemas.microsoft.com/office/powerpoint/2010/main" val="2874063081"/>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1A2DEF61-1DA4-45FF-959A-664433F174F4}" type="slidenum">
              <a:rPr lang="zh-CN" altLang="en-US"/>
              <a:pPr>
                <a:defRPr/>
              </a:pPr>
              <a:t>‹#›</a:t>
            </a:fld>
            <a:endParaRPr lang="en-US" altLang="zh-CN"/>
          </a:p>
        </p:txBody>
      </p:sp>
    </p:spTree>
    <p:extLst>
      <p:ext uri="{BB962C8B-B14F-4D97-AF65-F5344CB8AC3E}">
        <p14:creationId xmlns:p14="http://schemas.microsoft.com/office/powerpoint/2010/main" val="187744592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90488"/>
            <a:ext cx="7615237" cy="1106487"/>
            <a:chOff x="0" y="0"/>
            <a:chExt cx="4797" cy="697"/>
          </a:xfrm>
        </p:grpSpPr>
        <p:sp>
          <p:nvSpPr>
            <p:cNvPr id="2" name="Oval 3"/>
            <p:cNvSpPr>
              <a:spLocks noChangeArrowheads="1"/>
            </p:cNvSpPr>
            <p:nvPr/>
          </p:nvSpPr>
          <p:spPr bwMode="auto">
            <a:xfrm flipH="1">
              <a:off x="2392" y="0"/>
              <a:ext cx="696" cy="696"/>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3" name="Oval 4"/>
            <p:cNvSpPr>
              <a:spLocks noChangeArrowheads="1"/>
            </p:cNvSpPr>
            <p:nvPr/>
          </p:nvSpPr>
          <p:spPr bwMode="auto">
            <a:xfrm flipH="1">
              <a:off x="4102" y="0"/>
              <a:ext cx="695" cy="696"/>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4" name="Oval 5"/>
            <p:cNvSpPr>
              <a:spLocks noChangeArrowheads="1"/>
            </p:cNvSpPr>
            <p:nvPr/>
          </p:nvSpPr>
          <p:spPr bwMode="auto">
            <a:xfrm flipH="1">
              <a:off x="0" y="1"/>
              <a:ext cx="695" cy="696"/>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1036" name="Oval 6"/>
            <p:cNvSpPr>
              <a:spLocks noChangeArrowheads="1"/>
            </p:cNvSpPr>
            <p:nvPr/>
          </p:nvSpPr>
          <p:spPr bwMode="auto">
            <a:xfrm flipH="1">
              <a:off x="3309" y="0"/>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1037" name="Oval 7"/>
            <p:cNvSpPr>
              <a:spLocks noChangeArrowheads="1"/>
            </p:cNvSpPr>
            <p:nvPr/>
          </p:nvSpPr>
          <p:spPr bwMode="auto">
            <a:xfrm flipH="1">
              <a:off x="811" y="0"/>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grpSp>
      <p:sp>
        <p:nvSpPr>
          <p:cNvPr id="1027" name="Rectangle 8"/>
          <p:cNvSpPr>
            <a:spLocks noChangeArrowheads="1"/>
          </p:cNvSpPr>
          <p:nvPr>
            <p:ph type="body" idx="1"/>
          </p:nvPr>
        </p:nvSpPr>
        <p:spPr bwMode="auto">
          <a:xfrm>
            <a:off x="457200" y="1196975"/>
            <a:ext cx="82296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3" name="Rectangle 9"/>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000">
                <a:latin typeface="Arial" charset="0"/>
              </a:defRPr>
            </a:lvl1pPr>
          </a:lstStyle>
          <a:p>
            <a:pPr>
              <a:defRPr/>
            </a:pPr>
            <a:endParaRPr lang="en-US" altLang="zh-CN"/>
          </a:p>
        </p:txBody>
      </p:sp>
      <p:sp>
        <p:nvSpPr>
          <p:cNvPr id="1034" name="Rectangle 1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ltLang="zh-CN"/>
          </a:p>
        </p:txBody>
      </p:sp>
      <p:sp>
        <p:nvSpPr>
          <p:cNvPr id="1035" name="Rectangle 11"/>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E21BB7A2-0D33-43FE-A3FC-D654BEB840AB}" type="slidenum">
              <a:rPr lang="zh-CN" altLang="en-US"/>
              <a:pPr>
                <a:defRPr/>
              </a:pPr>
              <a:t>‹#›</a:t>
            </a:fld>
            <a:endParaRPr lang="en-US" altLang="zh-CN"/>
          </a:p>
        </p:txBody>
      </p:sp>
      <p:sp>
        <p:nvSpPr>
          <p:cNvPr id="1031" name="Rectangle 12"/>
          <p:cNvSpPr>
            <a:spLocks noChangeArrowheads="1"/>
          </p:cNvSpPr>
          <p:nvPr>
            <p:ph type="title"/>
          </p:nvPr>
        </p:nvSpPr>
        <p:spPr bwMode="auto">
          <a:xfrm>
            <a:off x="457200" y="115888"/>
            <a:ext cx="82296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1032" name="Picture 13" descr="nwpu_r1_c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27763"/>
            <a:ext cx="9144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6"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ransition spd="slow"/>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charset="0"/>
          <a:ea typeface="宋体" pitchFamily="2" charset="-122"/>
        </a:defRPr>
      </a:lvl2pPr>
      <a:lvl3pPr algn="l" rtl="0" eaLnBrk="0" fontAlgn="base" hangingPunct="0">
        <a:spcBef>
          <a:spcPct val="0"/>
        </a:spcBef>
        <a:spcAft>
          <a:spcPct val="0"/>
        </a:spcAft>
        <a:defRPr sz="3800" b="1">
          <a:solidFill>
            <a:schemeClr val="tx2"/>
          </a:solidFill>
          <a:latin typeface="Arial" charset="0"/>
          <a:ea typeface="宋体" pitchFamily="2" charset="-122"/>
        </a:defRPr>
      </a:lvl3pPr>
      <a:lvl4pPr algn="l" rtl="0" eaLnBrk="0" fontAlgn="base" hangingPunct="0">
        <a:spcBef>
          <a:spcPct val="0"/>
        </a:spcBef>
        <a:spcAft>
          <a:spcPct val="0"/>
        </a:spcAft>
        <a:defRPr sz="3800" b="1">
          <a:solidFill>
            <a:schemeClr val="tx2"/>
          </a:solidFill>
          <a:latin typeface="Arial" charset="0"/>
          <a:ea typeface="宋体" pitchFamily="2" charset="-122"/>
        </a:defRPr>
      </a:lvl4pPr>
      <a:lvl5pPr algn="l" rtl="0" eaLnBrk="0" fontAlgn="base" hangingPunct="0">
        <a:spcBef>
          <a:spcPct val="0"/>
        </a:spcBef>
        <a:spcAft>
          <a:spcPct val="0"/>
        </a:spcAft>
        <a:defRPr sz="3800" b="1">
          <a:solidFill>
            <a:schemeClr val="tx2"/>
          </a:solidFill>
          <a:latin typeface="Arial" charset="0"/>
          <a:ea typeface="宋体" pitchFamily="2" charset="-122"/>
        </a:defRPr>
      </a:lvl5pPr>
      <a:lvl6pPr marL="457200" algn="l" rtl="0" fontAlgn="base">
        <a:spcBef>
          <a:spcPct val="0"/>
        </a:spcBef>
        <a:spcAft>
          <a:spcPct val="0"/>
        </a:spcAft>
        <a:defRPr sz="3800" b="1">
          <a:solidFill>
            <a:schemeClr val="tx2"/>
          </a:solidFill>
          <a:latin typeface="Arial" charset="0"/>
          <a:ea typeface="宋体" pitchFamily="2" charset="-122"/>
        </a:defRPr>
      </a:lvl6pPr>
      <a:lvl7pPr marL="914400" algn="l" rtl="0" fontAlgn="base">
        <a:spcBef>
          <a:spcPct val="0"/>
        </a:spcBef>
        <a:spcAft>
          <a:spcPct val="0"/>
        </a:spcAft>
        <a:defRPr sz="3800" b="1">
          <a:solidFill>
            <a:schemeClr val="tx2"/>
          </a:solidFill>
          <a:latin typeface="Arial" charset="0"/>
          <a:ea typeface="宋体" pitchFamily="2" charset="-122"/>
        </a:defRPr>
      </a:lvl7pPr>
      <a:lvl8pPr marL="1371600" algn="l" rtl="0" fontAlgn="base">
        <a:spcBef>
          <a:spcPct val="0"/>
        </a:spcBef>
        <a:spcAft>
          <a:spcPct val="0"/>
        </a:spcAft>
        <a:defRPr sz="3800" b="1">
          <a:solidFill>
            <a:schemeClr val="tx2"/>
          </a:solidFill>
          <a:latin typeface="Arial" charset="0"/>
          <a:ea typeface="宋体" pitchFamily="2" charset="-122"/>
        </a:defRPr>
      </a:lvl8pPr>
      <a:lvl9pPr marL="1828800" algn="l" rtl="0" fontAlgn="base">
        <a:spcBef>
          <a:spcPct val="0"/>
        </a:spcBef>
        <a:spcAft>
          <a:spcPct val="0"/>
        </a:spcAft>
        <a:defRPr sz="38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ph type="ctrTitle"/>
          </p:nvPr>
        </p:nvSpPr>
        <p:spPr/>
        <p:txBody>
          <a:bodyPr/>
          <a:lstStyle/>
          <a:p>
            <a:pPr eaLnBrk="1" hangingPunct="1"/>
            <a:r>
              <a:rPr lang="zh-CN" altLang="en-US" b="1" smtClean="0"/>
              <a:t>网络与分布计算</a:t>
            </a:r>
          </a:p>
        </p:txBody>
      </p:sp>
      <p:sp>
        <p:nvSpPr>
          <p:cNvPr id="4099" name="Rectangle 3"/>
          <p:cNvSpPr>
            <a:spLocks noChangeArrowheads="1"/>
          </p:cNvSpPr>
          <p:nvPr>
            <p:ph type="subTitle" idx="1"/>
          </p:nvPr>
        </p:nvSpPr>
        <p:spPr/>
        <p:txBody>
          <a:bodyPr/>
          <a:lstStyle/>
          <a:p>
            <a:pPr eaLnBrk="1" hangingPunct="1"/>
            <a:r>
              <a:rPr lang="zh-CN" altLang="en-US" smtClean="0"/>
              <a:t>主讲：王犇</a:t>
            </a:r>
          </a:p>
          <a:p>
            <a:pPr eaLnBrk="1" hangingPunct="1"/>
            <a:endParaRPr lang="en-US" altLang="zh-CN" smtClean="0"/>
          </a:p>
          <a:p>
            <a:pPr eaLnBrk="1" hangingPunct="1"/>
            <a:r>
              <a:rPr lang="zh-CN" altLang="en-US" smtClean="0"/>
              <a:t>西北工业大学软件学院</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消息传送模式</a:t>
            </a:r>
          </a:p>
        </p:txBody>
      </p:sp>
      <p:sp>
        <p:nvSpPr>
          <p:cNvPr id="17411" name="内容占位符 2"/>
          <p:cNvSpPr>
            <a:spLocks noGrp="1"/>
          </p:cNvSpPr>
          <p:nvPr>
            <p:ph idx="1"/>
          </p:nvPr>
        </p:nvSpPr>
        <p:spPr/>
        <p:txBody>
          <a:bodyPr/>
          <a:lstStyle/>
          <a:p>
            <a:pPr>
              <a:lnSpc>
                <a:spcPct val="120000"/>
              </a:lnSpc>
              <a:spcBef>
                <a:spcPts val="600"/>
              </a:spcBef>
            </a:pPr>
            <a:r>
              <a:rPr lang="zh-CN" altLang="en-US" b="1" smtClean="0"/>
              <a:t>非阻塞发送</a:t>
            </a:r>
            <a:r>
              <a:rPr lang="en-US" altLang="zh-CN" b="1" smtClean="0"/>
              <a:t>/</a:t>
            </a:r>
            <a:r>
              <a:rPr lang="zh-CN" altLang="en-US" b="1" smtClean="0"/>
              <a:t>接收 </a:t>
            </a:r>
          </a:p>
          <a:p>
            <a:pPr lvl="1">
              <a:lnSpc>
                <a:spcPct val="120000"/>
              </a:lnSpc>
              <a:spcBef>
                <a:spcPts val="600"/>
              </a:spcBef>
            </a:pPr>
            <a:r>
              <a:rPr lang="zh-CN" altLang="en-US" b="1" smtClean="0"/>
              <a:t>当进程到达发送原语时执行一次非阻塞发送，无需等待对应的接收。只要通知操作系统有一个消息要发送，发送进程就可以返回。</a:t>
            </a:r>
            <a:endParaRPr lang="en-US" altLang="zh-CN" b="1" smtClean="0"/>
          </a:p>
          <a:p>
            <a:pPr lvl="1">
              <a:lnSpc>
                <a:spcPct val="120000"/>
              </a:lnSpc>
              <a:spcBef>
                <a:spcPts val="600"/>
              </a:spcBef>
            </a:pPr>
            <a:r>
              <a:rPr lang="zh-CN" altLang="en-US" b="1" smtClean="0"/>
              <a:t>当进程到达接收原语时执行一次非阻塞接收，无须等待对应的发送。只要通知操作系统有一个消息要接收，接收进程就可以返回了。</a:t>
            </a:r>
            <a:endParaRPr lang="en-US" altLang="zh-CN" b="1" smtClean="0"/>
          </a:p>
          <a:p>
            <a:pPr lvl="1">
              <a:lnSpc>
                <a:spcPct val="120000"/>
              </a:lnSpc>
              <a:spcBef>
                <a:spcPts val="600"/>
              </a:spcBef>
            </a:pPr>
            <a:r>
              <a:rPr lang="zh-CN" altLang="en-US" b="1" smtClean="0"/>
              <a:t>系统要为非阻塞消息传送提供临时的缓冲区。</a:t>
            </a:r>
          </a:p>
          <a:p>
            <a:pPr>
              <a:lnSpc>
                <a:spcPct val="120000"/>
              </a:lnSpc>
              <a:spcBef>
                <a:spcPts val="600"/>
              </a:spcBef>
            </a:pPr>
            <a:endParaRPr lang="zh-CN" altLang="en-US" b="1" smtClean="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三种消息传送模式的比较</a:t>
            </a:r>
          </a:p>
        </p:txBody>
      </p:sp>
      <p:graphicFrame>
        <p:nvGraphicFramePr>
          <p:cNvPr id="4" name="内容占位符 3"/>
          <p:cNvGraphicFramePr>
            <a:graphicFrameLocks noGrp="1"/>
          </p:cNvGraphicFramePr>
          <p:nvPr>
            <p:ph idx="1"/>
          </p:nvPr>
        </p:nvGraphicFramePr>
        <p:xfrm>
          <a:off x="423863" y="1412875"/>
          <a:ext cx="8397874" cy="4754624"/>
        </p:xfrm>
        <a:graphic>
          <a:graphicData uri="http://schemas.openxmlformats.org/drawingml/2006/table">
            <a:tbl>
              <a:tblPr firstRow="1" bandRow="1">
                <a:tableStyleId>{5C22544A-7EE6-4342-B048-85BDC9FD1C3A}</a:tableStyleId>
              </a:tblPr>
              <a:tblGrid>
                <a:gridCol w="1702128"/>
                <a:gridCol w="2087921"/>
                <a:gridCol w="2159918"/>
                <a:gridCol w="2447907"/>
              </a:tblGrid>
              <a:tr h="457163">
                <a:tc>
                  <a:txBody>
                    <a:bodyPr/>
                    <a:lstStyle/>
                    <a:p>
                      <a:pPr algn="ctr"/>
                      <a:r>
                        <a:rPr lang="zh-CN" altLang="en-US" sz="2400" b="1" dirty="0" smtClean="0">
                          <a:solidFill>
                            <a:srgbClr val="0070C0"/>
                          </a:solidFill>
                        </a:rPr>
                        <a:t>通信事件</a:t>
                      </a:r>
                      <a:endParaRPr lang="zh-CN" altLang="en-US" sz="2400" b="1" dirty="0">
                        <a:solidFill>
                          <a:srgbClr val="0070C0"/>
                        </a:solidFill>
                      </a:endParaRPr>
                    </a:p>
                  </a:txBody>
                  <a:tcPr marL="91438" marR="91438" marT="45704" marB="45704"/>
                </a:tc>
                <a:tc>
                  <a:txBody>
                    <a:bodyPr/>
                    <a:lstStyle/>
                    <a:p>
                      <a:pPr algn="ctr"/>
                      <a:r>
                        <a:rPr lang="zh-CN" altLang="en-US" sz="2400" b="1" dirty="0" smtClean="0">
                          <a:solidFill>
                            <a:srgbClr val="0070C0"/>
                          </a:solidFill>
                        </a:rPr>
                        <a:t>同步消息传送</a:t>
                      </a:r>
                      <a:endParaRPr lang="zh-CN" altLang="en-US" sz="2400" b="1" dirty="0">
                        <a:solidFill>
                          <a:srgbClr val="0070C0"/>
                        </a:solidFill>
                      </a:endParaRPr>
                    </a:p>
                  </a:txBody>
                  <a:tcPr marL="91438" marR="91438" marT="45704" marB="45704"/>
                </a:tc>
                <a:tc>
                  <a:txBody>
                    <a:bodyPr/>
                    <a:lstStyle/>
                    <a:p>
                      <a:pPr algn="ctr"/>
                      <a:r>
                        <a:rPr lang="zh-CN" altLang="en-US" sz="2400" b="1" smtClean="0">
                          <a:solidFill>
                            <a:srgbClr val="0070C0"/>
                          </a:solidFill>
                        </a:rPr>
                        <a:t>阻塞发送</a:t>
                      </a:r>
                      <a:r>
                        <a:rPr lang="en-US" altLang="zh-CN" sz="2400" b="1" smtClean="0">
                          <a:solidFill>
                            <a:srgbClr val="0070C0"/>
                          </a:solidFill>
                        </a:rPr>
                        <a:t>/</a:t>
                      </a:r>
                      <a:r>
                        <a:rPr lang="zh-CN" altLang="en-US" sz="2400" b="1" smtClean="0">
                          <a:solidFill>
                            <a:srgbClr val="0070C0"/>
                          </a:solidFill>
                        </a:rPr>
                        <a:t>接收</a:t>
                      </a:r>
                      <a:endParaRPr lang="zh-CN" altLang="en-US" sz="2400" b="1">
                        <a:solidFill>
                          <a:srgbClr val="0070C0"/>
                        </a:solidFill>
                      </a:endParaRPr>
                    </a:p>
                  </a:txBody>
                  <a:tcPr marL="91438" marR="91438"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smtClean="0">
                          <a:solidFill>
                            <a:srgbClr val="0070C0"/>
                          </a:solidFill>
                        </a:rPr>
                        <a:t>非阻塞发送</a:t>
                      </a:r>
                      <a:r>
                        <a:rPr lang="en-US" altLang="zh-CN" sz="2400" b="1" smtClean="0">
                          <a:solidFill>
                            <a:srgbClr val="0070C0"/>
                          </a:solidFill>
                        </a:rPr>
                        <a:t>/</a:t>
                      </a:r>
                      <a:r>
                        <a:rPr lang="zh-CN" altLang="en-US" sz="2400" b="1" smtClean="0">
                          <a:solidFill>
                            <a:srgbClr val="0070C0"/>
                          </a:solidFill>
                        </a:rPr>
                        <a:t>接收</a:t>
                      </a:r>
                    </a:p>
                  </a:txBody>
                  <a:tcPr marL="91438" marR="91438" marT="45704" marB="45704"/>
                </a:tc>
              </a:tr>
              <a:tr h="822917">
                <a:tc>
                  <a:txBody>
                    <a:bodyPr/>
                    <a:lstStyle/>
                    <a:p>
                      <a:r>
                        <a:rPr lang="zh-CN" altLang="en-US" sz="2400" b="1" dirty="0" smtClean="0">
                          <a:solidFill>
                            <a:schemeClr val="tx1"/>
                          </a:solidFill>
                        </a:rPr>
                        <a:t>发送启动条件</a:t>
                      </a:r>
                      <a:endParaRPr lang="zh-CN" altLang="en-US" sz="2400" b="1" dirty="0">
                        <a:solidFill>
                          <a:schemeClr val="tx1"/>
                        </a:solidFill>
                      </a:endParaRPr>
                    </a:p>
                  </a:txBody>
                  <a:tcPr marL="91438" marR="91438" marT="45704" marB="45704"/>
                </a:tc>
                <a:tc>
                  <a:txBody>
                    <a:bodyPr/>
                    <a:lstStyle/>
                    <a:p>
                      <a:r>
                        <a:rPr lang="zh-CN" altLang="en-US" sz="2400" b="1" dirty="0" smtClean="0">
                          <a:solidFill>
                            <a:schemeClr val="tx1"/>
                          </a:solidFill>
                        </a:rPr>
                        <a:t>发送接收原语双方均达到</a:t>
                      </a:r>
                      <a:endParaRPr lang="zh-CN" altLang="en-US" sz="2400" b="1" dirty="0">
                        <a:solidFill>
                          <a:schemeClr val="tx1"/>
                        </a:solidFill>
                      </a:endParaRPr>
                    </a:p>
                  </a:txBody>
                  <a:tcPr marL="91438" marR="91438" marT="45704" marB="45704"/>
                </a:tc>
                <a:tc>
                  <a:txBody>
                    <a:bodyPr/>
                    <a:lstStyle/>
                    <a:p>
                      <a:r>
                        <a:rPr lang="zh-CN" altLang="en-US" sz="2400" b="1" smtClean="0">
                          <a:solidFill>
                            <a:schemeClr val="tx1"/>
                          </a:solidFill>
                        </a:rPr>
                        <a:t>发送原语达到</a:t>
                      </a:r>
                      <a:endParaRPr lang="zh-CN" altLang="en-US" sz="2400" b="1">
                        <a:solidFill>
                          <a:schemeClr val="tx1"/>
                        </a:solidFill>
                      </a:endParaRPr>
                    </a:p>
                  </a:txBody>
                  <a:tcPr marL="91438" marR="91438" marT="45704" marB="45704"/>
                </a:tc>
                <a:tc>
                  <a:txBody>
                    <a:bodyPr/>
                    <a:lstStyle/>
                    <a:p>
                      <a:r>
                        <a:rPr lang="zh-CN" altLang="en-US" sz="2400" b="1" smtClean="0">
                          <a:solidFill>
                            <a:schemeClr val="tx1"/>
                          </a:solidFill>
                        </a:rPr>
                        <a:t>发送原语达到</a:t>
                      </a:r>
                      <a:endParaRPr lang="zh-CN" altLang="en-US" sz="2400" b="1">
                        <a:solidFill>
                          <a:schemeClr val="tx1"/>
                        </a:solidFill>
                      </a:endParaRPr>
                    </a:p>
                  </a:txBody>
                  <a:tcPr marL="91438" marR="91438" marT="45704" marB="45704"/>
                </a:tc>
              </a:tr>
              <a:tr h="822917">
                <a:tc>
                  <a:txBody>
                    <a:bodyPr/>
                    <a:lstStyle/>
                    <a:p>
                      <a:r>
                        <a:rPr lang="zh-CN" altLang="en-US" sz="2400" b="1" smtClean="0">
                          <a:solidFill>
                            <a:schemeClr val="tx1"/>
                          </a:solidFill>
                        </a:rPr>
                        <a:t>发送返回指示</a:t>
                      </a:r>
                      <a:endParaRPr lang="zh-CN" altLang="en-US" sz="2400" b="1">
                        <a:solidFill>
                          <a:schemeClr val="tx1"/>
                        </a:solidFill>
                      </a:endParaRPr>
                    </a:p>
                  </a:txBody>
                  <a:tcPr marL="91438" marR="91438" marT="45704" marB="45704"/>
                </a:tc>
                <a:tc>
                  <a:txBody>
                    <a:bodyPr/>
                    <a:lstStyle/>
                    <a:p>
                      <a:r>
                        <a:rPr lang="zh-CN" altLang="en-US" sz="2400" b="1" dirty="0" smtClean="0">
                          <a:solidFill>
                            <a:schemeClr val="tx1"/>
                          </a:solidFill>
                        </a:rPr>
                        <a:t>消息被接收</a:t>
                      </a:r>
                      <a:endParaRPr lang="zh-CN" altLang="en-US" sz="2400" b="1" dirty="0">
                        <a:solidFill>
                          <a:schemeClr val="tx1"/>
                        </a:solidFill>
                      </a:endParaRPr>
                    </a:p>
                  </a:txBody>
                  <a:tcPr marL="91438" marR="91438" marT="45704" marB="45704"/>
                </a:tc>
                <a:tc>
                  <a:txBody>
                    <a:bodyPr/>
                    <a:lstStyle/>
                    <a:p>
                      <a:r>
                        <a:rPr lang="zh-CN" altLang="en-US" sz="2400" b="1" dirty="0" smtClean="0">
                          <a:solidFill>
                            <a:schemeClr val="tx1"/>
                          </a:solidFill>
                        </a:rPr>
                        <a:t>消息已发送</a:t>
                      </a:r>
                      <a:endParaRPr lang="zh-CN" altLang="en-US" sz="2400" b="1" dirty="0">
                        <a:solidFill>
                          <a:schemeClr val="tx1"/>
                        </a:solidFill>
                      </a:endParaRPr>
                    </a:p>
                  </a:txBody>
                  <a:tcPr marL="91438" marR="91438" marT="45704" marB="45704"/>
                </a:tc>
                <a:tc>
                  <a:txBody>
                    <a:bodyPr/>
                    <a:lstStyle/>
                    <a:p>
                      <a:r>
                        <a:rPr lang="zh-CN" altLang="en-US" sz="2400" b="1" dirty="0" smtClean="0">
                          <a:solidFill>
                            <a:schemeClr val="tx1"/>
                          </a:solidFill>
                        </a:rPr>
                        <a:t>消息发送启动</a:t>
                      </a:r>
                      <a:endParaRPr lang="zh-CN" altLang="en-US" sz="2400" b="1" dirty="0">
                        <a:solidFill>
                          <a:schemeClr val="tx1"/>
                        </a:solidFill>
                      </a:endParaRPr>
                    </a:p>
                  </a:txBody>
                  <a:tcPr marL="91438" marR="91438" marT="45704" marB="45704"/>
                </a:tc>
              </a:tr>
              <a:tr h="457163">
                <a:tc>
                  <a:txBody>
                    <a:bodyPr/>
                    <a:lstStyle/>
                    <a:p>
                      <a:r>
                        <a:rPr lang="zh-CN" altLang="en-US" sz="2400" b="1" smtClean="0">
                          <a:solidFill>
                            <a:schemeClr val="tx1"/>
                          </a:solidFill>
                        </a:rPr>
                        <a:t>语义</a:t>
                      </a:r>
                      <a:endParaRPr lang="zh-CN" altLang="en-US" sz="2400" b="1">
                        <a:solidFill>
                          <a:schemeClr val="tx1"/>
                        </a:solidFill>
                      </a:endParaRPr>
                    </a:p>
                  </a:txBody>
                  <a:tcPr marL="91438" marR="91438" marT="45704" marB="45704"/>
                </a:tc>
                <a:tc>
                  <a:txBody>
                    <a:bodyPr/>
                    <a:lstStyle/>
                    <a:p>
                      <a:r>
                        <a:rPr lang="zh-CN" altLang="en-US" sz="2400" b="1" smtClean="0">
                          <a:solidFill>
                            <a:schemeClr val="tx1"/>
                          </a:solidFill>
                        </a:rPr>
                        <a:t>清晰</a:t>
                      </a:r>
                      <a:endParaRPr lang="zh-CN" altLang="en-US" sz="2400" b="1">
                        <a:solidFill>
                          <a:schemeClr val="tx1"/>
                        </a:solidFill>
                      </a:endParaRPr>
                    </a:p>
                  </a:txBody>
                  <a:tcPr marL="91438" marR="91438" marT="45704" marB="45704"/>
                </a:tc>
                <a:tc>
                  <a:txBody>
                    <a:bodyPr/>
                    <a:lstStyle/>
                    <a:p>
                      <a:r>
                        <a:rPr lang="zh-CN" altLang="en-US" sz="2400" b="1" dirty="0" smtClean="0">
                          <a:solidFill>
                            <a:schemeClr val="tx1"/>
                          </a:solidFill>
                        </a:rPr>
                        <a:t>居中</a:t>
                      </a:r>
                      <a:endParaRPr lang="zh-CN" altLang="en-US" sz="2400" b="1" dirty="0">
                        <a:solidFill>
                          <a:schemeClr val="tx1"/>
                        </a:solidFill>
                      </a:endParaRPr>
                    </a:p>
                  </a:txBody>
                  <a:tcPr marL="91438" marR="91438" marT="45704" marB="45704"/>
                </a:tc>
                <a:tc>
                  <a:txBody>
                    <a:bodyPr/>
                    <a:lstStyle/>
                    <a:p>
                      <a:r>
                        <a:rPr lang="zh-CN" altLang="en-US" sz="2400" b="1" dirty="0" smtClean="0">
                          <a:solidFill>
                            <a:schemeClr val="tx1"/>
                          </a:solidFill>
                        </a:rPr>
                        <a:t>易出错</a:t>
                      </a:r>
                      <a:endParaRPr lang="zh-CN" altLang="en-US" sz="2400" b="1" dirty="0">
                        <a:solidFill>
                          <a:schemeClr val="tx1"/>
                        </a:solidFill>
                      </a:endParaRPr>
                    </a:p>
                  </a:txBody>
                  <a:tcPr marL="91438" marR="91438" marT="45704" marB="45704"/>
                </a:tc>
              </a:tr>
              <a:tr h="457163">
                <a:tc>
                  <a:txBody>
                    <a:bodyPr/>
                    <a:lstStyle/>
                    <a:p>
                      <a:r>
                        <a:rPr lang="zh-CN" altLang="en-US" sz="2400" b="1" smtClean="0">
                          <a:solidFill>
                            <a:schemeClr val="tx1"/>
                          </a:solidFill>
                        </a:rPr>
                        <a:t>缓冲消息</a:t>
                      </a:r>
                      <a:endParaRPr lang="zh-CN" altLang="en-US" sz="2400" b="1">
                        <a:solidFill>
                          <a:schemeClr val="tx1"/>
                        </a:solidFill>
                      </a:endParaRPr>
                    </a:p>
                  </a:txBody>
                  <a:tcPr marL="91438" marR="91438" marT="45704" marB="45704"/>
                </a:tc>
                <a:tc>
                  <a:txBody>
                    <a:bodyPr/>
                    <a:lstStyle/>
                    <a:p>
                      <a:r>
                        <a:rPr lang="zh-CN" altLang="en-US" sz="2400" b="1" smtClean="0">
                          <a:solidFill>
                            <a:schemeClr val="tx1"/>
                          </a:solidFill>
                        </a:rPr>
                        <a:t>不需要</a:t>
                      </a:r>
                      <a:endParaRPr lang="zh-CN" altLang="en-US" sz="2400" b="1">
                        <a:solidFill>
                          <a:schemeClr val="tx1"/>
                        </a:solidFill>
                      </a:endParaRPr>
                    </a:p>
                  </a:txBody>
                  <a:tcPr marL="91438" marR="91438" marT="45704" marB="45704"/>
                </a:tc>
                <a:tc>
                  <a:txBody>
                    <a:bodyPr/>
                    <a:lstStyle/>
                    <a:p>
                      <a:r>
                        <a:rPr lang="zh-CN" altLang="en-US" sz="2400" b="1" dirty="0" smtClean="0">
                          <a:solidFill>
                            <a:schemeClr val="tx1"/>
                          </a:solidFill>
                        </a:rPr>
                        <a:t>需要</a:t>
                      </a:r>
                      <a:endParaRPr lang="zh-CN" altLang="en-US" sz="2400" b="1" dirty="0">
                        <a:solidFill>
                          <a:schemeClr val="tx1"/>
                        </a:solidFill>
                      </a:endParaRPr>
                    </a:p>
                  </a:txBody>
                  <a:tcPr marL="91438" marR="91438" marT="45704" marB="45704"/>
                </a:tc>
                <a:tc>
                  <a:txBody>
                    <a:bodyPr/>
                    <a:lstStyle/>
                    <a:p>
                      <a:r>
                        <a:rPr lang="zh-CN" altLang="en-US" sz="2400" b="1" smtClean="0">
                          <a:solidFill>
                            <a:schemeClr val="tx1"/>
                          </a:solidFill>
                        </a:rPr>
                        <a:t>需要</a:t>
                      </a:r>
                      <a:endParaRPr lang="zh-CN" altLang="en-US" sz="2400" b="1">
                        <a:solidFill>
                          <a:schemeClr val="tx1"/>
                        </a:solidFill>
                      </a:endParaRPr>
                    </a:p>
                  </a:txBody>
                  <a:tcPr marL="91438" marR="91438" marT="45704" marB="45704"/>
                </a:tc>
              </a:tr>
              <a:tr h="457163">
                <a:tc>
                  <a:txBody>
                    <a:bodyPr/>
                    <a:lstStyle/>
                    <a:p>
                      <a:r>
                        <a:rPr lang="zh-CN" altLang="en-US" sz="2400" b="1" smtClean="0">
                          <a:solidFill>
                            <a:schemeClr val="tx1"/>
                          </a:solidFill>
                        </a:rPr>
                        <a:t>状态检查</a:t>
                      </a:r>
                      <a:endParaRPr lang="zh-CN" altLang="en-US" sz="2400" b="1">
                        <a:solidFill>
                          <a:schemeClr val="tx1"/>
                        </a:solidFill>
                      </a:endParaRPr>
                    </a:p>
                  </a:txBody>
                  <a:tcPr marL="91438" marR="91438" marT="45704" marB="45704"/>
                </a:tc>
                <a:tc>
                  <a:txBody>
                    <a:bodyPr/>
                    <a:lstStyle/>
                    <a:p>
                      <a:r>
                        <a:rPr lang="zh-CN" altLang="en-US" sz="2400" b="1" smtClean="0">
                          <a:solidFill>
                            <a:schemeClr val="tx1"/>
                          </a:solidFill>
                        </a:rPr>
                        <a:t>不需要</a:t>
                      </a:r>
                      <a:endParaRPr lang="zh-CN" altLang="en-US" sz="2400" b="1">
                        <a:solidFill>
                          <a:schemeClr val="tx1"/>
                        </a:solidFill>
                      </a:endParaRPr>
                    </a:p>
                  </a:txBody>
                  <a:tcPr marL="91438" marR="91438" marT="45704" marB="45704"/>
                </a:tc>
                <a:tc>
                  <a:txBody>
                    <a:bodyPr/>
                    <a:lstStyle/>
                    <a:p>
                      <a:r>
                        <a:rPr lang="zh-CN" altLang="en-US" sz="2400" b="1" dirty="0" smtClean="0">
                          <a:solidFill>
                            <a:schemeClr val="tx1"/>
                          </a:solidFill>
                        </a:rPr>
                        <a:t>不需要</a:t>
                      </a:r>
                      <a:endParaRPr lang="zh-CN" altLang="en-US" sz="2400" b="1" dirty="0">
                        <a:solidFill>
                          <a:schemeClr val="tx1"/>
                        </a:solidFill>
                      </a:endParaRPr>
                    </a:p>
                  </a:txBody>
                  <a:tcPr marL="91438" marR="91438" marT="45704" marB="45704"/>
                </a:tc>
                <a:tc>
                  <a:txBody>
                    <a:bodyPr/>
                    <a:lstStyle/>
                    <a:p>
                      <a:r>
                        <a:rPr lang="zh-CN" altLang="en-US" sz="2400" b="1" smtClean="0">
                          <a:solidFill>
                            <a:schemeClr val="tx1"/>
                          </a:solidFill>
                        </a:rPr>
                        <a:t>需要</a:t>
                      </a:r>
                      <a:endParaRPr lang="zh-CN" altLang="en-US" sz="2400" b="1">
                        <a:solidFill>
                          <a:schemeClr val="tx1"/>
                        </a:solidFill>
                      </a:endParaRPr>
                    </a:p>
                  </a:txBody>
                  <a:tcPr marL="91438" marR="91438" marT="45704" marB="45704"/>
                </a:tc>
              </a:tr>
              <a:tr h="457163">
                <a:tc>
                  <a:txBody>
                    <a:bodyPr/>
                    <a:lstStyle/>
                    <a:p>
                      <a:r>
                        <a:rPr lang="zh-CN" altLang="en-US" sz="2400" b="1" smtClean="0">
                          <a:solidFill>
                            <a:schemeClr val="tx1"/>
                          </a:solidFill>
                        </a:rPr>
                        <a:t>等待开销</a:t>
                      </a:r>
                      <a:endParaRPr lang="zh-CN" altLang="en-US" sz="2400" b="1">
                        <a:solidFill>
                          <a:schemeClr val="tx1"/>
                        </a:solidFill>
                      </a:endParaRPr>
                    </a:p>
                  </a:txBody>
                  <a:tcPr marL="91438" marR="91438" marT="45704" marB="45704"/>
                </a:tc>
                <a:tc>
                  <a:txBody>
                    <a:bodyPr/>
                    <a:lstStyle/>
                    <a:p>
                      <a:r>
                        <a:rPr lang="zh-CN" altLang="en-US" sz="2400" b="1" smtClean="0">
                          <a:solidFill>
                            <a:schemeClr val="tx1"/>
                          </a:solidFill>
                        </a:rPr>
                        <a:t>高</a:t>
                      </a:r>
                      <a:endParaRPr lang="zh-CN" altLang="en-US" sz="2400" b="1">
                        <a:solidFill>
                          <a:schemeClr val="tx1"/>
                        </a:solidFill>
                      </a:endParaRPr>
                    </a:p>
                  </a:txBody>
                  <a:tcPr marL="91438" marR="91438" marT="45704" marB="45704"/>
                </a:tc>
                <a:tc>
                  <a:txBody>
                    <a:bodyPr/>
                    <a:lstStyle/>
                    <a:p>
                      <a:r>
                        <a:rPr lang="zh-CN" altLang="en-US" sz="2400" b="1" dirty="0" smtClean="0">
                          <a:solidFill>
                            <a:schemeClr val="tx1"/>
                          </a:solidFill>
                        </a:rPr>
                        <a:t>居中</a:t>
                      </a:r>
                      <a:endParaRPr lang="zh-CN" altLang="en-US" sz="2400" b="1" dirty="0">
                        <a:solidFill>
                          <a:schemeClr val="tx1"/>
                        </a:solidFill>
                      </a:endParaRPr>
                    </a:p>
                  </a:txBody>
                  <a:tcPr marL="91438" marR="91438" marT="45704" marB="45704"/>
                </a:tc>
                <a:tc>
                  <a:txBody>
                    <a:bodyPr/>
                    <a:lstStyle/>
                    <a:p>
                      <a:r>
                        <a:rPr lang="zh-CN" altLang="en-US" sz="2400" b="1" smtClean="0">
                          <a:solidFill>
                            <a:schemeClr val="tx1"/>
                          </a:solidFill>
                        </a:rPr>
                        <a:t>低</a:t>
                      </a:r>
                      <a:endParaRPr lang="zh-CN" altLang="en-US" sz="2400" b="1">
                        <a:solidFill>
                          <a:schemeClr val="tx1"/>
                        </a:solidFill>
                      </a:endParaRPr>
                    </a:p>
                  </a:txBody>
                  <a:tcPr marL="91438" marR="91438" marT="45704" marB="45704"/>
                </a:tc>
              </a:tr>
              <a:tr h="822917">
                <a:tc>
                  <a:txBody>
                    <a:bodyPr/>
                    <a:lstStyle/>
                    <a:p>
                      <a:r>
                        <a:rPr lang="zh-CN" altLang="en-US" sz="2400" b="1" smtClean="0">
                          <a:solidFill>
                            <a:schemeClr val="tx1"/>
                          </a:solidFill>
                        </a:rPr>
                        <a:t>通信与计算重叠</a:t>
                      </a:r>
                      <a:endParaRPr lang="zh-CN" altLang="en-US" sz="2400" b="1">
                        <a:solidFill>
                          <a:schemeClr val="tx1"/>
                        </a:solidFill>
                      </a:endParaRPr>
                    </a:p>
                  </a:txBody>
                  <a:tcPr marL="91438" marR="91438" marT="45704" marB="45704"/>
                </a:tc>
                <a:tc>
                  <a:txBody>
                    <a:bodyPr/>
                    <a:lstStyle/>
                    <a:p>
                      <a:r>
                        <a:rPr lang="zh-CN" altLang="en-US" sz="2400" b="1" smtClean="0">
                          <a:solidFill>
                            <a:schemeClr val="tx1"/>
                          </a:solidFill>
                        </a:rPr>
                        <a:t>不能</a:t>
                      </a:r>
                      <a:endParaRPr lang="zh-CN" altLang="en-US" sz="2400" b="1">
                        <a:solidFill>
                          <a:schemeClr val="tx1"/>
                        </a:solidFill>
                      </a:endParaRPr>
                    </a:p>
                  </a:txBody>
                  <a:tcPr marL="91438" marR="91438" marT="45704" marB="45704"/>
                </a:tc>
                <a:tc>
                  <a:txBody>
                    <a:bodyPr/>
                    <a:lstStyle/>
                    <a:p>
                      <a:r>
                        <a:rPr lang="zh-CN" altLang="en-US" sz="2400" b="1" dirty="0" smtClean="0">
                          <a:solidFill>
                            <a:schemeClr val="tx1"/>
                          </a:solidFill>
                        </a:rPr>
                        <a:t>能</a:t>
                      </a:r>
                      <a:endParaRPr lang="zh-CN" altLang="en-US" sz="2400" b="1" dirty="0">
                        <a:solidFill>
                          <a:schemeClr val="tx1"/>
                        </a:solidFill>
                      </a:endParaRPr>
                    </a:p>
                  </a:txBody>
                  <a:tcPr marL="91438" marR="91438" marT="45704" marB="45704"/>
                </a:tc>
                <a:tc>
                  <a:txBody>
                    <a:bodyPr/>
                    <a:lstStyle/>
                    <a:p>
                      <a:r>
                        <a:rPr lang="zh-CN" altLang="en-US" sz="2400" b="1" dirty="0" smtClean="0">
                          <a:solidFill>
                            <a:schemeClr val="tx1"/>
                          </a:solidFill>
                        </a:rPr>
                        <a:t>能</a:t>
                      </a:r>
                      <a:endParaRPr lang="zh-CN" altLang="en-US" sz="2400" b="1" dirty="0">
                        <a:solidFill>
                          <a:schemeClr val="tx1"/>
                        </a:solidFill>
                      </a:endParaRPr>
                    </a:p>
                  </a:txBody>
                  <a:tcPr marL="91438" marR="91438" marT="45704" marB="45704"/>
                </a:tc>
              </a:tr>
            </a:tbl>
          </a:graphicData>
        </a:graphic>
      </p:graphicFrame>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可靠性语义</a:t>
            </a:r>
          </a:p>
        </p:txBody>
      </p:sp>
      <p:sp>
        <p:nvSpPr>
          <p:cNvPr id="3" name="内容占位符 2"/>
          <p:cNvSpPr>
            <a:spLocks noGrp="1"/>
          </p:cNvSpPr>
          <p:nvPr>
            <p:ph idx="1"/>
          </p:nvPr>
        </p:nvSpPr>
        <p:spPr>
          <a:xfrm>
            <a:off x="457200" y="1196975"/>
            <a:ext cx="8578850" cy="5111750"/>
          </a:xfrm>
        </p:spPr>
        <p:txBody>
          <a:bodyPr>
            <a:normAutofit fontScale="77500" lnSpcReduction="20000"/>
          </a:bodyPr>
          <a:lstStyle/>
          <a:p>
            <a:pPr>
              <a:lnSpc>
                <a:spcPct val="140000"/>
              </a:lnSpc>
              <a:spcBef>
                <a:spcPts val="600"/>
              </a:spcBef>
              <a:defRPr/>
            </a:pPr>
            <a:r>
              <a:rPr lang="zh-CN" altLang="en-US" b="1" dirty="0" smtClean="0"/>
              <a:t>至少一次</a:t>
            </a:r>
            <a:r>
              <a:rPr lang="zh-CN" altLang="en-US" b="1" dirty="0"/>
              <a:t>：</a:t>
            </a:r>
            <a:r>
              <a:rPr lang="zh-CN" altLang="en-US" b="1" dirty="0" smtClean="0"/>
              <a:t>保证正确完成消息传送至少一次</a:t>
            </a:r>
          </a:p>
          <a:p>
            <a:pPr>
              <a:lnSpc>
                <a:spcPct val="140000"/>
              </a:lnSpc>
              <a:spcBef>
                <a:spcPts val="600"/>
              </a:spcBef>
              <a:defRPr/>
            </a:pPr>
            <a:r>
              <a:rPr lang="zh-CN" altLang="en-US" b="1" dirty="0" smtClean="0"/>
              <a:t>至多一次</a:t>
            </a:r>
            <a:r>
              <a:rPr lang="zh-CN" altLang="en-US" b="1" dirty="0"/>
              <a:t>：</a:t>
            </a:r>
            <a:r>
              <a:rPr lang="zh-CN" altLang="en-US" b="1" dirty="0" smtClean="0"/>
              <a:t>保证正确完成消息传送至多一次。在没有节点崩溃和网络断开情况下，它只正确地执行一次消息传送。</a:t>
            </a:r>
          </a:p>
          <a:p>
            <a:pPr>
              <a:lnSpc>
                <a:spcPct val="140000"/>
              </a:lnSpc>
              <a:spcBef>
                <a:spcPts val="600"/>
              </a:spcBef>
              <a:defRPr/>
            </a:pPr>
            <a:r>
              <a:rPr lang="zh-CN" altLang="en-US" b="1" dirty="0" smtClean="0"/>
              <a:t>事务语义</a:t>
            </a:r>
            <a:r>
              <a:rPr lang="zh-CN" altLang="en-US" b="1" dirty="0"/>
              <a:t>：</a:t>
            </a:r>
            <a:r>
              <a:rPr lang="zh-CN" altLang="en-US" b="1" dirty="0" smtClean="0"/>
              <a:t>它保证消息的原子性。不管节点崩溃或网络端口与否，它或者完成一次消息传送，或者什么也不做。</a:t>
            </a:r>
          </a:p>
          <a:p>
            <a:pPr>
              <a:lnSpc>
                <a:spcPct val="140000"/>
              </a:lnSpc>
              <a:spcBef>
                <a:spcPts val="600"/>
              </a:spcBef>
              <a:defRPr/>
            </a:pPr>
            <a:r>
              <a:rPr lang="zh-CN" altLang="en-US" b="1" dirty="0" smtClean="0"/>
              <a:t>精确一次</a:t>
            </a:r>
            <a:r>
              <a:rPr lang="zh-CN" altLang="en-US" b="1" dirty="0"/>
              <a:t>：</a:t>
            </a:r>
            <a:r>
              <a:rPr lang="zh-CN" altLang="en-US" b="1" dirty="0" smtClean="0"/>
              <a:t>无论在什么情况下，保证正确完成一次消息传送，不管是否有节点崩溃或网络断开，它接近某种程度的容错机制。</a:t>
            </a:r>
            <a:endParaRPr lang="zh-CN" altLang="en-US" b="1" dirty="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分布式系统通信</a:t>
            </a:r>
          </a:p>
        </p:txBody>
      </p:sp>
      <p:sp>
        <p:nvSpPr>
          <p:cNvPr id="3" name="内容占位符 2"/>
          <p:cNvSpPr>
            <a:spLocks noGrp="1"/>
          </p:cNvSpPr>
          <p:nvPr>
            <p:ph idx="1"/>
          </p:nvPr>
        </p:nvSpPr>
        <p:spPr/>
        <p:txBody>
          <a:bodyPr/>
          <a:lstStyle/>
          <a:p>
            <a:pPr>
              <a:lnSpc>
                <a:spcPct val="120000"/>
              </a:lnSpc>
              <a:spcBef>
                <a:spcPts val="600"/>
              </a:spcBef>
              <a:defRPr/>
            </a:pPr>
            <a:r>
              <a:rPr lang="zh-CN" altLang="en-US" b="1" smtClean="0">
                <a:solidFill>
                  <a:schemeClr val="bg1">
                    <a:lumMod val="75000"/>
                  </a:schemeClr>
                </a:solidFill>
              </a:rPr>
              <a:t>消息传送</a:t>
            </a:r>
            <a:endParaRPr lang="en-US" altLang="zh-CN" b="1" smtClean="0">
              <a:solidFill>
                <a:schemeClr val="bg1">
                  <a:lumMod val="75000"/>
                </a:schemeClr>
              </a:solidFill>
            </a:endParaRPr>
          </a:p>
          <a:p>
            <a:pPr>
              <a:lnSpc>
                <a:spcPct val="120000"/>
              </a:lnSpc>
              <a:spcBef>
                <a:spcPts val="600"/>
              </a:spcBef>
              <a:defRPr/>
            </a:pPr>
            <a:r>
              <a:rPr lang="zh-CN" altLang="en-US" b="1" smtClean="0">
                <a:solidFill>
                  <a:srgbClr val="FF0000"/>
                </a:solidFill>
              </a:rPr>
              <a:t>组通信</a:t>
            </a:r>
            <a:endParaRPr lang="en-US" altLang="zh-CN" b="1" smtClean="0">
              <a:solidFill>
                <a:srgbClr val="FF0000"/>
              </a:solidFill>
            </a:endParaRPr>
          </a:p>
          <a:p>
            <a:pPr>
              <a:lnSpc>
                <a:spcPct val="120000"/>
              </a:lnSpc>
              <a:spcBef>
                <a:spcPts val="600"/>
              </a:spcBef>
              <a:defRPr/>
            </a:pPr>
            <a:r>
              <a:rPr lang="zh-CN" altLang="en-US" b="1" smtClean="0"/>
              <a:t>远程过程调用</a:t>
            </a:r>
            <a:endParaRPr lang="en-US" altLang="zh-CN" b="1" smtClean="0"/>
          </a:p>
          <a:p>
            <a:pPr>
              <a:lnSpc>
                <a:spcPct val="120000"/>
              </a:lnSpc>
              <a:spcBef>
                <a:spcPts val="600"/>
              </a:spcBef>
              <a:defRPr/>
            </a:pPr>
            <a:r>
              <a:rPr lang="zh-CN" altLang="en-US" b="1" smtClean="0"/>
              <a:t>远程对象方法调用</a:t>
            </a:r>
            <a:endParaRPr lang="en-US" altLang="zh-CN" b="1" smtClean="0"/>
          </a:p>
          <a:p>
            <a:pPr>
              <a:lnSpc>
                <a:spcPct val="120000"/>
              </a:lnSpc>
              <a:spcBef>
                <a:spcPts val="600"/>
              </a:spcBef>
              <a:defRPr/>
            </a:pPr>
            <a:r>
              <a:rPr lang="zh-CN" altLang="en-US" b="1" smtClean="0"/>
              <a:t>事件与通知</a:t>
            </a:r>
            <a:endParaRPr lang="zh-CN" altLang="en-US" b="1"/>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组通信</a:t>
            </a:r>
          </a:p>
        </p:txBody>
      </p:sp>
      <p:sp>
        <p:nvSpPr>
          <p:cNvPr id="24579" name="内容占位符 2"/>
          <p:cNvSpPr>
            <a:spLocks noGrp="1"/>
          </p:cNvSpPr>
          <p:nvPr>
            <p:ph idx="1"/>
          </p:nvPr>
        </p:nvSpPr>
        <p:spPr>
          <a:xfrm>
            <a:off x="457200" y="1196975"/>
            <a:ext cx="8434388" cy="5111750"/>
          </a:xfrm>
        </p:spPr>
        <p:txBody>
          <a:bodyPr/>
          <a:lstStyle/>
          <a:p>
            <a:pPr>
              <a:lnSpc>
                <a:spcPct val="120000"/>
              </a:lnSpc>
              <a:spcBef>
                <a:spcPts val="600"/>
              </a:spcBef>
            </a:pPr>
            <a:r>
              <a:rPr lang="zh-CN" altLang="en-US" sz="2800" b="1" smtClean="0"/>
              <a:t>组：由系统或用户确定的若干个进程的集合</a:t>
            </a:r>
          </a:p>
          <a:p>
            <a:pPr lvl="1">
              <a:lnSpc>
                <a:spcPct val="120000"/>
              </a:lnSpc>
              <a:spcBef>
                <a:spcPts val="600"/>
              </a:spcBef>
            </a:pPr>
            <a:r>
              <a:rPr lang="zh-CN" altLang="en-US" sz="2400" b="1" smtClean="0"/>
              <a:t>组的成员籍（</a:t>
            </a:r>
            <a:r>
              <a:rPr lang="en-US" altLang="zh-CN" sz="2400" b="1" smtClean="0"/>
              <a:t>membership</a:t>
            </a:r>
            <a:r>
              <a:rPr lang="zh-CN" altLang="en-US" sz="2400" b="1" smtClean="0"/>
              <a:t>）</a:t>
            </a:r>
          </a:p>
          <a:p>
            <a:pPr>
              <a:lnSpc>
                <a:spcPct val="120000"/>
              </a:lnSpc>
              <a:spcBef>
                <a:spcPts val="600"/>
              </a:spcBef>
            </a:pPr>
            <a:r>
              <a:rPr lang="zh-CN" altLang="en-US" sz="2800" b="1" smtClean="0"/>
              <a:t>通信方式：</a:t>
            </a:r>
          </a:p>
          <a:p>
            <a:pPr lvl="1">
              <a:lnSpc>
                <a:spcPct val="120000"/>
              </a:lnSpc>
              <a:spcBef>
                <a:spcPts val="600"/>
              </a:spcBef>
            </a:pPr>
            <a:r>
              <a:rPr lang="zh-CN" altLang="en-US" sz="2400" b="1" smtClean="0"/>
              <a:t>点到点通信：单播（</a:t>
            </a:r>
            <a:r>
              <a:rPr lang="en-US" altLang="zh-CN" sz="2400" b="1" smtClean="0"/>
              <a:t>unicast</a:t>
            </a:r>
            <a:r>
              <a:rPr lang="zh-CN" altLang="en-US" sz="2400" b="1" smtClean="0"/>
              <a:t>）</a:t>
            </a:r>
          </a:p>
          <a:p>
            <a:pPr lvl="1">
              <a:lnSpc>
                <a:spcPct val="120000"/>
              </a:lnSpc>
              <a:spcBef>
                <a:spcPts val="600"/>
              </a:spcBef>
            </a:pPr>
            <a:r>
              <a:rPr lang="zh-CN" altLang="en-US" sz="2400" b="1" smtClean="0"/>
              <a:t>一到多通信：多播（</a:t>
            </a:r>
            <a:r>
              <a:rPr lang="en-US" altLang="zh-CN" sz="2400" b="1" smtClean="0"/>
              <a:t>multicast</a:t>
            </a:r>
            <a:r>
              <a:rPr lang="zh-CN" altLang="en-US" sz="2400" b="1" smtClean="0"/>
              <a:t>）、广播（</a:t>
            </a:r>
            <a:r>
              <a:rPr lang="en-US" altLang="zh-CN" sz="2400" b="1" smtClean="0"/>
              <a:t>broadcast</a:t>
            </a:r>
            <a:r>
              <a:rPr lang="zh-CN" altLang="en-US" sz="2400" b="1" smtClean="0"/>
              <a:t>）</a:t>
            </a:r>
          </a:p>
        </p:txBody>
      </p:sp>
      <p:graphicFrame>
        <p:nvGraphicFramePr>
          <p:cNvPr id="24580" name="Object 2"/>
          <p:cNvGraphicFramePr>
            <a:graphicFrameLocks noChangeAspect="1"/>
          </p:cNvGraphicFramePr>
          <p:nvPr/>
        </p:nvGraphicFramePr>
        <p:xfrm>
          <a:off x="971550" y="3903663"/>
          <a:ext cx="7272338" cy="2506662"/>
        </p:xfrm>
        <a:graphic>
          <a:graphicData uri="http://schemas.openxmlformats.org/presentationml/2006/ole">
            <mc:AlternateContent xmlns:mc="http://schemas.openxmlformats.org/markup-compatibility/2006">
              <mc:Choice xmlns:v="urn:schemas-microsoft-com:vml" Requires="v">
                <p:oleObj spid="_x0000_s24583" name="位图图像" r:id="rId3" imgW="2598645" imgH="1249524" progId="PBrush">
                  <p:embed/>
                </p:oleObj>
              </mc:Choice>
              <mc:Fallback>
                <p:oleObj name="位图图像" r:id="rId3" imgW="2598645" imgH="1249524"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903663"/>
                        <a:ext cx="7272338" cy="250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组结构</a:t>
            </a:r>
          </a:p>
        </p:txBody>
      </p:sp>
      <p:sp>
        <p:nvSpPr>
          <p:cNvPr id="25603" name="内容占位符 2"/>
          <p:cNvSpPr>
            <a:spLocks noGrp="1"/>
          </p:cNvSpPr>
          <p:nvPr>
            <p:ph idx="1"/>
          </p:nvPr>
        </p:nvSpPr>
        <p:spPr/>
        <p:txBody>
          <a:bodyPr/>
          <a:lstStyle/>
          <a:p>
            <a:r>
              <a:rPr lang="zh-CN" altLang="en-US" b="1" smtClean="0"/>
              <a:t>封闭组与开放组</a:t>
            </a:r>
          </a:p>
          <a:p>
            <a:endParaRPr lang="zh-CN" altLang="en-US" b="1" smtClean="0"/>
          </a:p>
        </p:txBody>
      </p:sp>
      <p:graphicFrame>
        <p:nvGraphicFramePr>
          <p:cNvPr id="25604" name="Object 4"/>
          <p:cNvGraphicFramePr>
            <a:graphicFrameLocks noChangeAspect="1"/>
          </p:cNvGraphicFramePr>
          <p:nvPr/>
        </p:nvGraphicFramePr>
        <p:xfrm>
          <a:off x="323850" y="2060575"/>
          <a:ext cx="8613775" cy="3097213"/>
        </p:xfrm>
        <a:graphic>
          <a:graphicData uri="http://schemas.openxmlformats.org/presentationml/2006/ole">
            <mc:AlternateContent xmlns:mc="http://schemas.openxmlformats.org/markup-compatibility/2006">
              <mc:Choice xmlns:v="urn:schemas-microsoft-com:vml" Requires="v">
                <p:oleObj spid="_x0000_s25607" name="位图图像" r:id="rId3" imgW="2796190" imgH="1089754" progId="PBrush">
                  <p:embed/>
                </p:oleObj>
              </mc:Choice>
              <mc:Fallback>
                <p:oleObj name="位图图像" r:id="rId3" imgW="2796190" imgH="1089754"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060575"/>
                        <a:ext cx="8613775"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组结构</a:t>
            </a:r>
          </a:p>
        </p:txBody>
      </p:sp>
      <p:sp>
        <p:nvSpPr>
          <p:cNvPr id="26627" name="内容占位符 2"/>
          <p:cNvSpPr>
            <a:spLocks noGrp="1"/>
          </p:cNvSpPr>
          <p:nvPr>
            <p:ph idx="1"/>
          </p:nvPr>
        </p:nvSpPr>
        <p:spPr/>
        <p:txBody>
          <a:bodyPr/>
          <a:lstStyle/>
          <a:p>
            <a:r>
              <a:rPr lang="zh-CN" altLang="en-US" b="1" smtClean="0"/>
              <a:t>对等组与分层组</a:t>
            </a:r>
          </a:p>
          <a:p>
            <a:endParaRPr lang="zh-CN" altLang="en-US" b="1" smtClean="0"/>
          </a:p>
        </p:txBody>
      </p:sp>
      <p:graphicFrame>
        <p:nvGraphicFramePr>
          <p:cNvPr id="26628" name="Object 4"/>
          <p:cNvGraphicFramePr>
            <a:graphicFrameLocks noChangeAspect="1"/>
          </p:cNvGraphicFramePr>
          <p:nvPr/>
        </p:nvGraphicFramePr>
        <p:xfrm>
          <a:off x="900113" y="2219325"/>
          <a:ext cx="7632700" cy="3297238"/>
        </p:xfrm>
        <a:graphic>
          <a:graphicData uri="http://schemas.openxmlformats.org/presentationml/2006/ole">
            <mc:AlternateContent xmlns:mc="http://schemas.openxmlformats.org/markup-compatibility/2006">
              <mc:Choice xmlns:v="urn:schemas-microsoft-com:vml" Requires="v">
                <p:oleObj spid="_x0000_s26631" name="位图图像" r:id="rId3" imgW="2895238" imgH="1333333" progId="PBrush">
                  <p:embed/>
                </p:oleObj>
              </mc:Choice>
              <mc:Fallback>
                <p:oleObj name="位图图像" r:id="rId3" imgW="2895238" imgH="1333333"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219325"/>
                        <a:ext cx="7632700"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组通信应用</a:t>
            </a:r>
          </a:p>
        </p:txBody>
      </p:sp>
      <p:sp>
        <p:nvSpPr>
          <p:cNvPr id="27651" name="内容占位符 2"/>
          <p:cNvSpPr>
            <a:spLocks noGrp="1"/>
          </p:cNvSpPr>
          <p:nvPr>
            <p:ph idx="1"/>
          </p:nvPr>
        </p:nvSpPr>
        <p:spPr/>
        <p:txBody>
          <a:bodyPr/>
          <a:lstStyle/>
          <a:p>
            <a:pPr>
              <a:lnSpc>
                <a:spcPct val="120000"/>
              </a:lnSpc>
              <a:spcBef>
                <a:spcPts val="600"/>
              </a:spcBef>
            </a:pPr>
            <a:r>
              <a:rPr lang="zh-CN" altLang="en-US" b="1" smtClean="0"/>
              <a:t>多副本容错  </a:t>
            </a:r>
          </a:p>
          <a:p>
            <a:pPr>
              <a:lnSpc>
                <a:spcPct val="120000"/>
              </a:lnSpc>
              <a:spcBef>
                <a:spcPts val="600"/>
              </a:spcBef>
            </a:pPr>
            <a:r>
              <a:rPr lang="zh-CN" altLang="en-US" b="1" smtClean="0"/>
              <a:t>提高多副本数据修改效率  </a:t>
            </a:r>
          </a:p>
          <a:p>
            <a:pPr>
              <a:lnSpc>
                <a:spcPct val="120000"/>
              </a:lnSpc>
              <a:spcBef>
                <a:spcPts val="600"/>
              </a:spcBef>
            </a:pPr>
            <a:r>
              <a:rPr lang="zh-CN" altLang="en-US" b="1" smtClean="0"/>
              <a:t>自发连网的服务发现  </a:t>
            </a:r>
          </a:p>
          <a:p>
            <a:pPr>
              <a:lnSpc>
                <a:spcPct val="120000"/>
              </a:lnSpc>
              <a:spcBef>
                <a:spcPts val="600"/>
              </a:spcBef>
            </a:pPr>
            <a:r>
              <a:rPr lang="zh-CN" altLang="en-US" b="1" smtClean="0"/>
              <a:t>事件通知传播</a:t>
            </a:r>
          </a:p>
          <a:p>
            <a:endParaRPr lang="zh-CN" altLang="en-US" b="1" smtClean="0"/>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基本的可靠组通信</a:t>
            </a:r>
          </a:p>
        </p:txBody>
      </p:sp>
      <p:sp>
        <p:nvSpPr>
          <p:cNvPr id="3" name="内容占位符 2"/>
          <p:cNvSpPr>
            <a:spLocks noGrp="1"/>
          </p:cNvSpPr>
          <p:nvPr>
            <p:ph idx="1"/>
          </p:nvPr>
        </p:nvSpPr>
        <p:spPr/>
        <p:txBody>
          <a:bodyPr>
            <a:normAutofit/>
          </a:bodyPr>
          <a:lstStyle/>
          <a:p>
            <a:pPr marL="0" indent="0">
              <a:lnSpc>
                <a:spcPct val="120000"/>
              </a:lnSpc>
              <a:spcBef>
                <a:spcPts val="600"/>
              </a:spcBef>
              <a:buFont typeface="Wingdings" panose="05000000000000000000" pitchFamily="2" charset="2"/>
              <a:buNone/>
              <a:defRPr/>
            </a:pPr>
            <a:r>
              <a:rPr lang="zh-CN" altLang="en-US" sz="2400" b="1" dirty="0" smtClean="0"/>
              <a:t>解决组播消息丢失办法：</a:t>
            </a:r>
          </a:p>
          <a:p>
            <a:pPr>
              <a:lnSpc>
                <a:spcPct val="120000"/>
              </a:lnSpc>
              <a:spcBef>
                <a:spcPts val="600"/>
              </a:spcBef>
              <a:defRPr/>
            </a:pPr>
            <a:r>
              <a:rPr lang="zh-CN" altLang="en-US" sz="2400" b="1" dirty="0" smtClean="0"/>
              <a:t>发送进程为它发送的每个组播消息赋予一个序号。发送进程按序号发送组播消息。接收进程如果发现它接收消息的序号不连贯，说明有消息丢失。</a:t>
            </a:r>
          </a:p>
          <a:p>
            <a:pPr>
              <a:lnSpc>
                <a:spcPct val="120000"/>
              </a:lnSpc>
              <a:spcBef>
                <a:spcPts val="600"/>
              </a:spcBef>
              <a:defRPr/>
            </a:pPr>
            <a:r>
              <a:rPr lang="zh-CN" altLang="en-US" sz="2400" b="1" dirty="0" smtClean="0"/>
              <a:t>接收进程收到消息后检查消息的序号，如果消息序号连贯，向发送进程返回“成功接收”的肯定应答消息，否则，返回一个“消息丢失”的否定应答消息。</a:t>
            </a:r>
          </a:p>
          <a:p>
            <a:pPr>
              <a:lnSpc>
                <a:spcPct val="120000"/>
              </a:lnSpc>
              <a:spcBef>
                <a:spcPts val="600"/>
              </a:spcBef>
              <a:defRPr/>
            </a:pPr>
            <a:r>
              <a:rPr lang="zh-CN" altLang="en-US" sz="2400" b="1" dirty="0" smtClean="0"/>
              <a:t>发送进程维持一个历史缓冲器，保留发送过的组播消息。当接到“消息丢失”的应答消息时，发送进程通过点对点通信向该接收进程重发丢失的消息。</a:t>
            </a:r>
          </a:p>
          <a:p>
            <a:pPr>
              <a:lnSpc>
                <a:spcPct val="120000"/>
              </a:lnSpc>
              <a:spcBef>
                <a:spcPts val="600"/>
              </a:spcBef>
              <a:defRPr/>
            </a:pPr>
            <a:endParaRPr lang="zh-CN" altLang="en-US" sz="24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可靠多播的扩展性</a:t>
            </a:r>
          </a:p>
        </p:txBody>
      </p:sp>
      <p:sp>
        <p:nvSpPr>
          <p:cNvPr id="31747" name="内容占位符 2"/>
          <p:cNvSpPr>
            <a:spLocks noGrp="1"/>
          </p:cNvSpPr>
          <p:nvPr>
            <p:ph idx="1"/>
          </p:nvPr>
        </p:nvSpPr>
        <p:spPr/>
        <p:txBody>
          <a:bodyPr/>
          <a:lstStyle/>
          <a:p>
            <a:pPr>
              <a:lnSpc>
                <a:spcPct val="120000"/>
              </a:lnSpc>
              <a:spcBef>
                <a:spcPts val="600"/>
              </a:spcBef>
            </a:pPr>
            <a:r>
              <a:rPr lang="zh-CN" altLang="en-US" b="1" smtClean="0"/>
              <a:t>不分层反馈抑制</a:t>
            </a:r>
          </a:p>
          <a:p>
            <a:pPr lvl="1">
              <a:lnSpc>
                <a:spcPct val="120000"/>
              </a:lnSpc>
              <a:spcBef>
                <a:spcPts val="600"/>
              </a:spcBef>
            </a:pPr>
            <a:r>
              <a:rPr lang="zh-CN" altLang="en-US" b="1" smtClean="0"/>
              <a:t>当一个接收进程检测出组播消息丢失时，它向进程组的所有成员组播一个“消息丢失”消息，包括发送进程。其它丢失组播消息的接收进程接到这个“消息丢失”消息后就不再发“消息丢失”消息。发送进程只要收到一个“消息丢失”反馈，稍后它就会重发丢失了的组播消息。</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ph type="ctrTitle"/>
          </p:nvPr>
        </p:nvSpPr>
        <p:spPr/>
        <p:txBody>
          <a:bodyPr/>
          <a:lstStyle/>
          <a:p>
            <a:pPr eaLnBrk="1" hangingPunct="1"/>
            <a:r>
              <a:rPr lang="zh-CN" altLang="en-US" b="1" smtClean="0"/>
              <a:t>分布式系统通信</a:t>
            </a:r>
            <a:endParaRPr lang="en-US" altLang="zh-CN" b="1" smtClean="0"/>
          </a:p>
        </p:txBody>
      </p:sp>
      <p:sp>
        <p:nvSpPr>
          <p:cNvPr id="5123" name="Rectangle 3"/>
          <p:cNvSpPr>
            <a:spLocks noChangeArrowheads="1"/>
          </p:cNvSpPr>
          <p:nvPr>
            <p:ph type="subTitle" idx="1"/>
          </p:nvPr>
        </p:nvSpPr>
        <p:spPr/>
        <p:txBody>
          <a:bodyPr/>
          <a:lstStyle/>
          <a:p>
            <a:pPr eaLnBrk="1" hangingPunct="1"/>
            <a:endParaRPr lang="zh-CN" altLang="en-US" smtClean="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可靠多播的扩展性</a:t>
            </a:r>
          </a:p>
        </p:txBody>
      </p:sp>
      <p:sp>
        <p:nvSpPr>
          <p:cNvPr id="33795" name="内容占位符 2"/>
          <p:cNvSpPr>
            <a:spLocks noGrp="1"/>
          </p:cNvSpPr>
          <p:nvPr>
            <p:ph idx="1"/>
          </p:nvPr>
        </p:nvSpPr>
        <p:spPr/>
        <p:txBody>
          <a:bodyPr/>
          <a:lstStyle/>
          <a:p>
            <a:pPr>
              <a:lnSpc>
                <a:spcPct val="120000"/>
              </a:lnSpc>
              <a:spcBef>
                <a:spcPts val="600"/>
              </a:spcBef>
            </a:pPr>
            <a:r>
              <a:rPr lang="zh-CN" altLang="en-US" b="1" smtClean="0"/>
              <a:t>分层反馈抑制</a:t>
            </a:r>
          </a:p>
          <a:p>
            <a:pPr lvl="1">
              <a:lnSpc>
                <a:spcPct val="120000"/>
              </a:lnSpc>
              <a:spcBef>
                <a:spcPts val="600"/>
              </a:spcBef>
            </a:pPr>
            <a:r>
              <a:rPr lang="zh-CN" altLang="en-US" b="1" smtClean="0"/>
              <a:t>在非常大的接收进程组中获得可扩展性，需要采用分层次的组织。</a:t>
            </a:r>
          </a:p>
          <a:p>
            <a:pPr>
              <a:lnSpc>
                <a:spcPct val="120000"/>
              </a:lnSpc>
              <a:spcBef>
                <a:spcPts val="600"/>
              </a:spcBef>
            </a:pPr>
            <a:endParaRPr lang="zh-CN" altLang="en-US" b="1" smtClean="0"/>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213100"/>
            <a:ext cx="8291512" cy="2519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原子组播</a:t>
            </a:r>
          </a:p>
        </p:txBody>
      </p:sp>
      <p:sp>
        <p:nvSpPr>
          <p:cNvPr id="34819" name="内容占位符 2"/>
          <p:cNvSpPr>
            <a:spLocks noGrp="1"/>
          </p:cNvSpPr>
          <p:nvPr>
            <p:ph idx="1"/>
          </p:nvPr>
        </p:nvSpPr>
        <p:spPr/>
        <p:txBody>
          <a:bodyPr/>
          <a:lstStyle/>
          <a:p>
            <a:pPr>
              <a:lnSpc>
                <a:spcPct val="120000"/>
              </a:lnSpc>
              <a:spcBef>
                <a:spcPts val="600"/>
              </a:spcBef>
            </a:pPr>
            <a:r>
              <a:rPr lang="zh-CN" altLang="en-US" b="1" smtClean="0"/>
              <a:t>在分布式系统中，经常要保证消息要么发送到进程组的所有成员，要么就不向任何一个成员发送，另外还要求发送给所有成员的消息有同样的顺序。如果组通信用组播实现，这种组播方式称为原子组播。</a:t>
            </a:r>
            <a:endParaRPr lang="en-US" altLang="zh-CN" b="1" smtClean="0"/>
          </a:p>
          <a:p>
            <a:pPr>
              <a:lnSpc>
                <a:spcPct val="120000"/>
              </a:lnSpc>
              <a:spcBef>
                <a:spcPts val="600"/>
              </a:spcBef>
            </a:pPr>
            <a:r>
              <a:rPr lang="zh-CN" altLang="en-US" b="1" smtClean="0"/>
              <a:t>虚拟同步</a:t>
            </a:r>
            <a:endParaRPr lang="en-US" altLang="zh-CN" b="1" smtClean="0"/>
          </a:p>
          <a:p>
            <a:pPr>
              <a:lnSpc>
                <a:spcPct val="120000"/>
              </a:lnSpc>
              <a:spcBef>
                <a:spcPts val="600"/>
              </a:spcBef>
            </a:pPr>
            <a:r>
              <a:rPr lang="zh-CN" altLang="en-US" b="1" smtClean="0"/>
              <a:t>消息排序</a:t>
            </a:r>
          </a:p>
          <a:p>
            <a:endParaRPr lang="zh-CN" altLang="en-US" b="1" smtClean="0"/>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虚拟同步</a:t>
            </a:r>
          </a:p>
        </p:txBody>
      </p:sp>
      <p:sp>
        <p:nvSpPr>
          <p:cNvPr id="36867" name="内容占位符 2"/>
          <p:cNvSpPr>
            <a:spLocks noGrp="1"/>
          </p:cNvSpPr>
          <p:nvPr>
            <p:ph idx="1"/>
          </p:nvPr>
        </p:nvSpPr>
        <p:spPr/>
        <p:txBody>
          <a:bodyPr/>
          <a:lstStyle/>
          <a:p>
            <a:pPr>
              <a:lnSpc>
                <a:spcPct val="120000"/>
              </a:lnSpc>
              <a:spcBef>
                <a:spcPts val="600"/>
              </a:spcBef>
            </a:pPr>
            <a:r>
              <a:rPr lang="zh-CN" altLang="en-US" sz="2800" b="1" smtClean="0"/>
              <a:t>多播消息</a:t>
            </a:r>
            <a:r>
              <a:rPr lang="en-US" altLang="zh-CN" sz="2800" b="1" smtClean="0"/>
              <a:t>m</a:t>
            </a:r>
            <a:r>
              <a:rPr lang="zh-CN" altLang="en-US" sz="2800" b="1" smtClean="0"/>
              <a:t>应唯一的与</a:t>
            </a:r>
            <a:r>
              <a:rPr lang="en-US" altLang="zh-CN" sz="2800" b="1" smtClean="0"/>
              <a:t>m</a:t>
            </a:r>
            <a:r>
              <a:rPr lang="zh-CN" altLang="en-US" sz="2800" b="1" smtClean="0"/>
              <a:t>要传送到的一个进程组列表（进程组视图</a:t>
            </a:r>
            <a:r>
              <a:rPr lang="en-US" altLang="zh-CN" sz="2800" b="1" smtClean="0"/>
              <a:t>G</a:t>
            </a:r>
            <a:r>
              <a:rPr lang="zh-CN" altLang="en-US" sz="2800" b="1" smtClean="0"/>
              <a:t>）关联。</a:t>
            </a:r>
            <a:endParaRPr lang="en-US" altLang="zh-CN" sz="2800" b="1" smtClean="0"/>
          </a:p>
          <a:p>
            <a:pPr>
              <a:lnSpc>
                <a:spcPct val="120000"/>
              </a:lnSpc>
              <a:spcBef>
                <a:spcPts val="600"/>
              </a:spcBef>
            </a:pPr>
            <a:r>
              <a:rPr lang="zh-CN" altLang="en-US" sz="2800" b="1" smtClean="0"/>
              <a:t>可靠多播的原子性</a:t>
            </a:r>
            <a:endParaRPr lang="en-US" altLang="zh-CN" sz="2800" b="1" smtClean="0"/>
          </a:p>
          <a:p>
            <a:pPr lvl="1">
              <a:lnSpc>
                <a:spcPct val="120000"/>
              </a:lnSpc>
              <a:spcBef>
                <a:spcPts val="600"/>
              </a:spcBef>
            </a:pPr>
            <a:r>
              <a:rPr lang="en-US" altLang="zh-CN" sz="2400" b="1" smtClean="0"/>
              <a:t>G</a:t>
            </a:r>
            <a:r>
              <a:rPr lang="zh-CN" altLang="en-US" sz="2400" b="1" smtClean="0"/>
              <a:t>变化时，通过多播消息</a:t>
            </a:r>
            <a:r>
              <a:rPr lang="en-US" altLang="zh-CN" sz="2400" b="1" smtClean="0"/>
              <a:t>vc</a:t>
            </a:r>
            <a:r>
              <a:rPr lang="zh-CN" altLang="en-US" sz="2400" b="1" smtClean="0"/>
              <a:t>通知成员，若</a:t>
            </a:r>
            <a:r>
              <a:rPr lang="en-US" altLang="zh-CN" sz="2400" b="1" smtClean="0"/>
              <a:t>m</a:t>
            </a:r>
            <a:r>
              <a:rPr lang="zh-CN" altLang="en-US" sz="2400" b="1" smtClean="0"/>
              <a:t>和</a:t>
            </a:r>
            <a:r>
              <a:rPr lang="en-US" altLang="zh-CN" sz="2400" b="1" smtClean="0"/>
              <a:t>vc</a:t>
            </a:r>
            <a:r>
              <a:rPr lang="zh-CN" altLang="en-US" sz="2400" b="1" smtClean="0"/>
              <a:t>同时传播，需要保证：要么在</a:t>
            </a:r>
            <a:r>
              <a:rPr lang="en-US" altLang="zh-CN" sz="2400" b="1" smtClean="0"/>
              <a:t>vc</a:t>
            </a:r>
            <a:r>
              <a:rPr lang="zh-CN" altLang="en-US" sz="2400" b="1" smtClean="0"/>
              <a:t>传送到</a:t>
            </a:r>
            <a:r>
              <a:rPr lang="en-US" altLang="zh-CN" sz="2400" b="1" smtClean="0"/>
              <a:t>G</a:t>
            </a:r>
            <a:r>
              <a:rPr lang="zh-CN" altLang="en-US" sz="2400" b="1" smtClean="0"/>
              <a:t>中所有进程之前</a:t>
            </a:r>
            <a:r>
              <a:rPr lang="en-US" altLang="zh-CN" sz="2400" b="1" smtClean="0"/>
              <a:t>m</a:t>
            </a:r>
            <a:r>
              <a:rPr lang="zh-CN" altLang="en-US" sz="2400" b="1" smtClean="0"/>
              <a:t>已发送到所有进程，要么根本就没有传送。</a:t>
            </a:r>
            <a:endParaRPr lang="en-US" altLang="zh-CN" sz="2400" b="1" smtClean="0"/>
          </a:p>
          <a:p>
            <a:pPr>
              <a:lnSpc>
                <a:spcPct val="120000"/>
              </a:lnSpc>
              <a:spcBef>
                <a:spcPts val="600"/>
              </a:spcBef>
            </a:pPr>
            <a:r>
              <a:rPr lang="zh-CN" altLang="en-US" sz="2800" b="1" smtClean="0"/>
              <a:t>虚拟同步可靠多播</a:t>
            </a:r>
            <a:endParaRPr lang="en-US" altLang="zh-CN" sz="2800" b="1" smtClean="0"/>
          </a:p>
          <a:p>
            <a:pPr lvl="1">
              <a:lnSpc>
                <a:spcPct val="120000"/>
              </a:lnSpc>
              <a:spcBef>
                <a:spcPts val="600"/>
              </a:spcBef>
            </a:pPr>
            <a:r>
              <a:rPr lang="zh-CN" altLang="en-US" sz="2400" b="1" smtClean="0"/>
              <a:t>发送进程崩溃，那么这个多播消息或者被发送给剩余的进程，或者被所有进程忽略。</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多播消息的虚拟同步</a:t>
            </a:r>
          </a:p>
        </p:txBody>
      </p:sp>
      <p:pic>
        <p:nvPicPr>
          <p:cNvPr id="38915"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7950" y="2060575"/>
            <a:ext cx="8659813" cy="3313113"/>
          </a:xfrm>
        </p:spPr>
      </p:pic>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smtClean="0"/>
              <a:t>ISIS</a:t>
            </a:r>
            <a:r>
              <a:rPr lang="zh-CN" altLang="en-US" smtClean="0"/>
              <a:t>虚拟同步的实现</a:t>
            </a:r>
          </a:p>
        </p:txBody>
      </p:sp>
      <p:pic>
        <p:nvPicPr>
          <p:cNvPr id="39939" name="内容占位符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9688" y="1773238"/>
            <a:ext cx="8996362" cy="3300412"/>
          </a:xfrm>
        </p:spPr>
      </p:pic>
      <p:pic>
        <p:nvPicPr>
          <p:cNvPr id="39940"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751013"/>
            <a:ext cx="91440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消息排序</a:t>
            </a:r>
          </a:p>
        </p:txBody>
      </p:sp>
      <p:sp>
        <p:nvSpPr>
          <p:cNvPr id="41987" name="内容占位符 2"/>
          <p:cNvSpPr>
            <a:spLocks noGrp="1"/>
          </p:cNvSpPr>
          <p:nvPr>
            <p:ph idx="1"/>
          </p:nvPr>
        </p:nvSpPr>
        <p:spPr>
          <a:xfrm>
            <a:off x="457200" y="1196975"/>
            <a:ext cx="8578850" cy="5111750"/>
          </a:xfrm>
        </p:spPr>
        <p:txBody>
          <a:bodyPr/>
          <a:lstStyle/>
          <a:p>
            <a:pPr>
              <a:lnSpc>
                <a:spcPct val="120000"/>
              </a:lnSpc>
              <a:spcBef>
                <a:spcPts val="600"/>
              </a:spcBef>
            </a:pPr>
            <a:r>
              <a:rPr lang="zh-CN" altLang="en-US" b="1" smtClean="0"/>
              <a:t>可靠不排序组播</a:t>
            </a:r>
            <a:endParaRPr lang="en-US" altLang="zh-CN" b="1" smtClean="0"/>
          </a:p>
          <a:p>
            <a:pPr lvl="1">
              <a:lnSpc>
                <a:spcPct val="120000"/>
              </a:lnSpc>
              <a:spcBef>
                <a:spcPts val="600"/>
              </a:spcBef>
            </a:pPr>
            <a:r>
              <a:rPr lang="zh-CN" altLang="en-US" b="1" smtClean="0"/>
              <a:t>所有接收进程都可靠接收到多播消息，可以不管它们的接收顺序。</a:t>
            </a:r>
            <a:endParaRPr lang="en-US" altLang="zh-CN" b="1" smtClean="0"/>
          </a:p>
          <a:p>
            <a:pPr>
              <a:lnSpc>
                <a:spcPct val="120000"/>
              </a:lnSpc>
              <a:spcBef>
                <a:spcPts val="600"/>
              </a:spcBef>
            </a:pPr>
            <a:r>
              <a:rPr lang="zh-CN" altLang="en-US" b="1" smtClean="0"/>
              <a:t>可靠</a:t>
            </a:r>
            <a:r>
              <a:rPr lang="en-US" altLang="zh-CN" b="1" smtClean="0"/>
              <a:t>FIFO</a:t>
            </a:r>
            <a:r>
              <a:rPr lang="zh-CN" altLang="en-US" b="1" smtClean="0"/>
              <a:t>排序</a:t>
            </a:r>
            <a:endParaRPr lang="en-US" altLang="zh-CN" b="1" smtClean="0"/>
          </a:p>
          <a:p>
            <a:pPr lvl="1">
              <a:lnSpc>
                <a:spcPct val="120000"/>
              </a:lnSpc>
              <a:spcBef>
                <a:spcPts val="600"/>
              </a:spcBef>
            </a:pPr>
            <a:r>
              <a:rPr lang="zh-CN" altLang="en-US" b="1" smtClean="0"/>
              <a:t>同一发送进程发出的多播消息按发送顺序接收。</a:t>
            </a:r>
            <a:endParaRPr lang="en-US" altLang="zh-CN" b="1" smtClean="0"/>
          </a:p>
          <a:p>
            <a:pPr>
              <a:lnSpc>
                <a:spcPct val="120000"/>
              </a:lnSpc>
              <a:spcBef>
                <a:spcPts val="600"/>
              </a:spcBef>
            </a:pPr>
            <a:r>
              <a:rPr lang="zh-CN" altLang="en-US" b="1" smtClean="0"/>
              <a:t>因果排序</a:t>
            </a:r>
            <a:endParaRPr lang="en-US" altLang="zh-CN" b="1" smtClean="0"/>
          </a:p>
          <a:p>
            <a:pPr lvl="1">
              <a:lnSpc>
                <a:spcPct val="120000"/>
              </a:lnSpc>
              <a:spcBef>
                <a:spcPts val="600"/>
              </a:spcBef>
            </a:pPr>
            <a:r>
              <a:rPr lang="zh-CN" altLang="en-US" b="1" smtClean="0"/>
              <a:t>多个发送进程发出的多播消息按先“因”后“果”的顺序接收。</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分布式系统通信</a:t>
            </a:r>
          </a:p>
        </p:txBody>
      </p:sp>
      <p:sp>
        <p:nvSpPr>
          <p:cNvPr id="3" name="内容占位符 2"/>
          <p:cNvSpPr>
            <a:spLocks noGrp="1"/>
          </p:cNvSpPr>
          <p:nvPr>
            <p:ph idx="1"/>
          </p:nvPr>
        </p:nvSpPr>
        <p:spPr/>
        <p:txBody>
          <a:bodyPr/>
          <a:lstStyle/>
          <a:p>
            <a:pPr>
              <a:lnSpc>
                <a:spcPct val="120000"/>
              </a:lnSpc>
              <a:spcBef>
                <a:spcPts val="600"/>
              </a:spcBef>
              <a:defRPr/>
            </a:pPr>
            <a:r>
              <a:rPr lang="zh-CN" altLang="en-US" b="1" smtClean="0">
                <a:solidFill>
                  <a:schemeClr val="bg1">
                    <a:lumMod val="75000"/>
                  </a:schemeClr>
                </a:solidFill>
              </a:rPr>
              <a:t>消息传送</a:t>
            </a:r>
            <a:endParaRPr lang="en-US" altLang="zh-CN" b="1" smtClean="0">
              <a:solidFill>
                <a:schemeClr val="bg1">
                  <a:lumMod val="75000"/>
                </a:schemeClr>
              </a:solidFill>
            </a:endParaRPr>
          </a:p>
          <a:p>
            <a:pPr>
              <a:lnSpc>
                <a:spcPct val="120000"/>
              </a:lnSpc>
              <a:spcBef>
                <a:spcPts val="600"/>
              </a:spcBef>
              <a:defRPr/>
            </a:pPr>
            <a:r>
              <a:rPr lang="zh-CN" altLang="en-US" b="1" smtClean="0">
                <a:solidFill>
                  <a:schemeClr val="bg1">
                    <a:lumMod val="75000"/>
                  </a:schemeClr>
                </a:solidFill>
              </a:rPr>
              <a:t>组通信</a:t>
            </a:r>
            <a:endParaRPr lang="en-US" altLang="zh-CN" b="1" smtClean="0">
              <a:solidFill>
                <a:schemeClr val="bg1">
                  <a:lumMod val="75000"/>
                </a:schemeClr>
              </a:solidFill>
            </a:endParaRPr>
          </a:p>
          <a:p>
            <a:pPr>
              <a:lnSpc>
                <a:spcPct val="120000"/>
              </a:lnSpc>
              <a:spcBef>
                <a:spcPts val="600"/>
              </a:spcBef>
              <a:defRPr/>
            </a:pPr>
            <a:r>
              <a:rPr lang="zh-CN" altLang="en-US" b="1" smtClean="0">
                <a:solidFill>
                  <a:srgbClr val="FF0000"/>
                </a:solidFill>
              </a:rPr>
              <a:t>远程过程调用</a:t>
            </a:r>
            <a:endParaRPr lang="en-US" altLang="zh-CN" b="1" smtClean="0">
              <a:solidFill>
                <a:srgbClr val="FF0000"/>
              </a:solidFill>
            </a:endParaRPr>
          </a:p>
          <a:p>
            <a:pPr>
              <a:lnSpc>
                <a:spcPct val="120000"/>
              </a:lnSpc>
              <a:spcBef>
                <a:spcPts val="600"/>
              </a:spcBef>
              <a:defRPr/>
            </a:pPr>
            <a:r>
              <a:rPr lang="zh-CN" altLang="en-US" b="1" smtClean="0"/>
              <a:t>远程对象方法调用</a:t>
            </a:r>
            <a:endParaRPr lang="en-US" altLang="zh-CN" b="1" smtClean="0"/>
          </a:p>
          <a:p>
            <a:pPr>
              <a:lnSpc>
                <a:spcPct val="120000"/>
              </a:lnSpc>
              <a:spcBef>
                <a:spcPts val="600"/>
              </a:spcBef>
              <a:defRPr/>
            </a:pPr>
            <a:r>
              <a:rPr lang="zh-CN" altLang="en-US" b="1" smtClean="0"/>
              <a:t>事件与通知</a:t>
            </a:r>
            <a:endParaRPr lang="zh-CN" altLang="en-US" b="1"/>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smtClean="0"/>
              <a:t>RPC</a:t>
            </a:r>
            <a:r>
              <a:rPr lang="zh-CN" altLang="en-US" smtClean="0"/>
              <a:t>原理</a:t>
            </a:r>
          </a:p>
        </p:txBody>
      </p:sp>
      <p:sp>
        <p:nvSpPr>
          <p:cNvPr id="3" name="内容占位符 2"/>
          <p:cNvSpPr>
            <a:spLocks noGrp="1"/>
          </p:cNvSpPr>
          <p:nvPr>
            <p:ph idx="1"/>
          </p:nvPr>
        </p:nvSpPr>
        <p:spPr/>
        <p:txBody>
          <a:bodyPr>
            <a:normAutofit fontScale="77500" lnSpcReduction="20000"/>
          </a:bodyPr>
          <a:lstStyle/>
          <a:p>
            <a:pPr>
              <a:lnSpc>
                <a:spcPct val="140000"/>
              </a:lnSpc>
              <a:spcBef>
                <a:spcPts val="600"/>
              </a:spcBef>
              <a:defRPr/>
            </a:pPr>
            <a:r>
              <a:rPr lang="en-US" altLang="zh-CN" b="1" smtClean="0"/>
              <a:t>Remote procedure call(RPC): Birrell</a:t>
            </a:r>
            <a:r>
              <a:rPr lang="zh-CN" altLang="en-US" b="1" smtClean="0"/>
              <a:t>和</a:t>
            </a:r>
            <a:r>
              <a:rPr lang="en-US" altLang="zh-CN" b="1" smtClean="0"/>
              <a:t>Nelson 1984</a:t>
            </a:r>
          </a:p>
          <a:p>
            <a:pPr>
              <a:lnSpc>
                <a:spcPct val="140000"/>
              </a:lnSpc>
              <a:spcBef>
                <a:spcPts val="600"/>
              </a:spcBef>
              <a:defRPr/>
            </a:pPr>
            <a:r>
              <a:rPr lang="zh-CN" altLang="en-US" b="1" smtClean="0"/>
              <a:t>通信的隐藏是透明性的重点</a:t>
            </a:r>
          </a:p>
          <a:p>
            <a:pPr>
              <a:lnSpc>
                <a:spcPct val="140000"/>
              </a:lnSpc>
              <a:spcBef>
                <a:spcPts val="600"/>
              </a:spcBef>
              <a:defRPr/>
            </a:pPr>
            <a:r>
              <a:rPr lang="zh-CN" altLang="en-US" b="1" smtClean="0"/>
              <a:t>消息传递方式无法隐藏通信的存在</a:t>
            </a:r>
          </a:p>
          <a:p>
            <a:pPr>
              <a:lnSpc>
                <a:spcPct val="140000"/>
              </a:lnSpc>
              <a:spcBef>
                <a:spcPts val="600"/>
              </a:spcBef>
              <a:defRPr/>
            </a:pPr>
            <a:r>
              <a:rPr lang="zh-CN" altLang="en-US" b="1" smtClean="0"/>
              <a:t>应该允许程序调用其他机器上进程</a:t>
            </a:r>
          </a:p>
          <a:p>
            <a:pPr lvl="1">
              <a:lnSpc>
                <a:spcPct val="140000"/>
              </a:lnSpc>
              <a:spcBef>
                <a:spcPts val="600"/>
              </a:spcBef>
              <a:defRPr/>
            </a:pPr>
            <a:r>
              <a:rPr lang="zh-CN" altLang="en-US" b="1" smtClean="0"/>
              <a:t>机器</a:t>
            </a:r>
            <a:r>
              <a:rPr lang="en-US" altLang="zh-CN" b="1" smtClean="0"/>
              <a:t>A</a:t>
            </a:r>
            <a:r>
              <a:rPr lang="zh-CN" altLang="en-US" b="1" smtClean="0"/>
              <a:t>调用机器</a:t>
            </a:r>
            <a:r>
              <a:rPr lang="en-US" altLang="zh-CN" b="1" smtClean="0"/>
              <a:t>B</a:t>
            </a:r>
            <a:r>
              <a:rPr lang="zh-CN" altLang="en-US" b="1" smtClean="0"/>
              <a:t>上进程时，</a:t>
            </a:r>
            <a:r>
              <a:rPr lang="en-US" altLang="zh-CN" b="1" smtClean="0"/>
              <a:t>A</a:t>
            </a:r>
            <a:r>
              <a:rPr lang="zh-CN" altLang="en-US" b="1" smtClean="0"/>
              <a:t>调用进程挂起，而</a:t>
            </a:r>
            <a:r>
              <a:rPr lang="en-US" altLang="zh-CN" b="1" smtClean="0"/>
              <a:t>B</a:t>
            </a:r>
            <a:r>
              <a:rPr lang="zh-CN" altLang="en-US" b="1" smtClean="0"/>
              <a:t>上被调用进程开始执行，调用方将参数传到被调用进程，得到回传结果。</a:t>
            </a:r>
          </a:p>
          <a:p>
            <a:pPr>
              <a:lnSpc>
                <a:spcPct val="140000"/>
              </a:lnSpc>
              <a:spcBef>
                <a:spcPts val="600"/>
              </a:spcBef>
              <a:defRPr/>
            </a:pPr>
            <a:r>
              <a:rPr lang="zh-CN" altLang="en-US" b="1" smtClean="0"/>
              <a:t>问题：</a:t>
            </a:r>
          </a:p>
          <a:p>
            <a:pPr lvl="1">
              <a:lnSpc>
                <a:spcPct val="140000"/>
              </a:lnSpc>
              <a:spcBef>
                <a:spcPts val="600"/>
              </a:spcBef>
              <a:defRPr/>
            </a:pPr>
            <a:r>
              <a:rPr lang="zh-CN" altLang="en-US" b="1" smtClean="0"/>
              <a:t>不同地址空间执行</a:t>
            </a:r>
          </a:p>
          <a:p>
            <a:pPr lvl="1">
              <a:lnSpc>
                <a:spcPct val="140000"/>
              </a:lnSpc>
              <a:spcBef>
                <a:spcPts val="600"/>
              </a:spcBef>
              <a:defRPr/>
            </a:pPr>
            <a:r>
              <a:rPr lang="zh-CN" altLang="en-US" b="1" smtClean="0"/>
              <a:t>传参数和结果</a:t>
            </a:r>
          </a:p>
          <a:p>
            <a:pPr lvl="1">
              <a:lnSpc>
                <a:spcPct val="140000"/>
              </a:lnSpc>
              <a:spcBef>
                <a:spcPts val="600"/>
              </a:spcBef>
              <a:defRPr/>
            </a:pPr>
            <a:r>
              <a:rPr lang="zh-CN" altLang="en-US" b="1" smtClean="0"/>
              <a:t>双方可能发生的故障等</a:t>
            </a:r>
            <a:endParaRPr lang="zh-CN" altLang="en-US" b="1"/>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本地过程调用</a:t>
            </a:r>
          </a:p>
        </p:txBody>
      </p:sp>
      <p:sp>
        <p:nvSpPr>
          <p:cNvPr id="46083" name="内容占位符 2"/>
          <p:cNvSpPr>
            <a:spLocks noGrp="1"/>
          </p:cNvSpPr>
          <p:nvPr>
            <p:ph idx="1"/>
          </p:nvPr>
        </p:nvSpPr>
        <p:spPr/>
        <p:txBody>
          <a:bodyPr/>
          <a:lstStyle/>
          <a:p>
            <a:r>
              <a:rPr lang="zh-CN" altLang="en-US" sz="2800" b="1" smtClean="0"/>
              <a:t>本地过程调用</a:t>
            </a:r>
            <a:r>
              <a:rPr lang="en-US" altLang="zh-CN" sz="2800" b="1" smtClean="0"/>
              <a:t>: c = read(fd,buf,k)</a:t>
            </a:r>
          </a:p>
          <a:p>
            <a:r>
              <a:rPr lang="zh-CN" altLang="en-US" sz="2800" b="1" smtClean="0"/>
              <a:t>前后数据栈的变化</a:t>
            </a:r>
          </a:p>
          <a:p>
            <a:r>
              <a:rPr lang="zh-CN" altLang="en-US" sz="2800" b="1" smtClean="0"/>
              <a:t>传值调用   引用调用</a:t>
            </a:r>
          </a:p>
        </p:txBody>
      </p:sp>
      <p:grpSp>
        <p:nvGrpSpPr>
          <p:cNvPr id="46084" name="组合 3"/>
          <p:cNvGrpSpPr>
            <a:grpSpLocks/>
          </p:cNvGrpSpPr>
          <p:nvPr/>
        </p:nvGrpSpPr>
        <p:grpSpPr bwMode="auto">
          <a:xfrm>
            <a:off x="981075" y="2781300"/>
            <a:ext cx="7566025" cy="3176588"/>
            <a:chOff x="2078098" y="2895598"/>
            <a:chExt cx="6595844" cy="2684439"/>
          </a:xfrm>
        </p:grpSpPr>
        <p:sp>
          <p:nvSpPr>
            <p:cNvPr id="46085" name="Text Box 4"/>
            <p:cNvSpPr txBox="1">
              <a:spLocks noChangeArrowheads="1"/>
            </p:cNvSpPr>
            <p:nvPr/>
          </p:nvSpPr>
          <p:spPr bwMode="auto">
            <a:xfrm>
              <a:off x="2078098" y="2895598"/>
              <a:ext cx="1073150" cy="28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600" b="1">
                  <a:ea typeface="黑体" panose="02010609060101010101" pitchFamily="49" charset="-122"/>
                </a:rPr>
                <a:t>调用前</a:t>
              </a:r>
            </a:p>
          </p:txBody>
        </p:sp>
        <p:sp>
          <p:nvSpPr>
            <p:cNvPr id="46086" name="Text Box 5"/>
            <p:cNvSpPr txBox="1">
              <a:spLocks noChangeArrowheads="1"/>
            </p:cNvSpPr>
            <p:nvPr/>
          </p:nvSpPr>
          <p:spPr bwMode="auto">
            <a:xfrm>
              <a:off x="4416428" y="2925761"/>
              <a:ext cx="1073150" cy="28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600" b="1">
                  <a:ea typeface="黑体" panose="02010609060101010101" pitchFamily="49" charset="-122"/>
                </a:rPr>
                <a:t>调用中</a:t>
              </a:r>
            </a:p>
          </p:txBody>
        </p:sp>
        <p:sp>
          <p:nvSpPr>
            <p:cNvPr id="46087" name="Text Box 6"/>
            <p:cNvSpPr txBox="1">
              <a:spLocks noChangeArrowheads="1"/>
            </p:cNvSpPr>
            <p:nvPr/>
          </p:nvSpPr>
          <p:spPr bwMode="auto">
            <a:xfrm>
              <a:off x="6652481" y="2925760"/>
              <a:ext cx="1073150" cy="28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600" b="1">
                  <a:ea typeface="黑体" panose="02010609060101010101" pitchFamily="49" charset="-122"/>
                </a:rPr>
                <a:t>调用后</a:t>
              </a:r>
            </a:p>
          </p:txBody>
        </p:sp>
        <p:sp>
          <p:nvSpPr>
            <p:cNvPr id="46088" name="Text Box 7"/>
            <p:cNvSpPr txBox="1">
              <a:spLocks noChangeArrowheads="1"/>
            </p:cNvSpPr>
            <p:nvPr/>
          </p:nvSpPr>
          <p:spPr bwMode="auto">
            <a:xfrm>
              <a:off x="2078098" y="3200397"/>
              <a:ext cx="1155701" cy="23666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600" b="1">
                  <a:ea typeface="黑体" panose="02010609060101010101" pitchFamily="49" charset="-122"/>
                </a:rPr>
                <a:t>主程序的局部变量</a:t>
              </a:r>
            </a:p>
            <a:p>
              <a:pPr eaLnBrk="1" hangingPunct="1">
                <a:spcBef>
                  <a:spcPct val="50000"/>
                </a:spcBef>
                <a:buClrTx/>
                <a:buFontTx/>
                <a:buNone/>
              </a:pPr>
              <a:endParaRPr kumimoji="1" lang="zh-CN" altLang="en-US" sz="1600" b="1">
                <a:ea typeface="黑体" panose="02010609060101010101" pitchFamily="49" charset="-122"/>
              </a:endParaRPr>
            </a:p>
            <a:p>
              <a:pPr eaLnBrk="1" hangingPunct="1">
                <a:spcBef>
                  <a:spcPct val="50000"/>
                </a:spcBef>
                <a:buClrTx/>
                <a:buFontTx/>
                <a:buNone/>
              </a:pPr>
              <a:endParaRPr kumimoji="1" lang="zh-CN" altLang="en-US" sz="1600" b="1">
                <a:ea typeface="黑体" panose="02010609060101010101" pitchFamily="49" charset="-122"/>
              </a:endParaRPr>
            </a:p>
            <a:p>
              <a:pPr eaLnBrk="1" hangingPunct="1">
                <a:spcBef>
                  <a:spcPct val="50000"/>
                </a:spcBef>
                <a:buClrTx/>
                <a:buFontTx/>
                <a:buNone/>
              </a:pPr>
              <a:endParaRPr kumimoji="1" lang="zh-CN" altLang="en-US" sz="1600" b="1">
                <a:ea typeface="黑体" panose="02010609060101010101" pitchFamily="49" charset="-122"/>
              </a:endParaRPr>
            </a:p>
            <a:p>
              <a:pPr eaLnBrk="1" hangingPunct="1">
                <a:spcBef>
                  <a:spcPct val="50000"/>
                </a:spcBef>
                <a:buClrTx/>
                <a:buFontTx/>
                <a:buNone/>
              </a:pPr>
              <a:endParaRPr kumimoji="1" lang="zh-CN" altLang="en-US" sz="1600" b="1">
                <a:ea typeface="黑体" panose="02010609060101010101" pitchFamily="49" charset="-122"/>
              </a:endParaRPr>
            </a:p>
            <a:p>
              <a:pPr eaLnBrk="1" hangingPunct="1">
                <a:spcBef>
                  <a:spcPct val="50000"/>
                </a:spcBef>
                <a:buClrTx/>
                <a:buFontTx/>
                <a:buNone/>
              </a:pPr>
              <a:endParaRPr kumimoji="1" lang="zh-CN" altLang="en-US" sz="1600" b="1">
                <a:ea typeface="黑体" panose="02010609060101010101" pitchFamily="49" charset="-122"/>
              </a:endParaRPr>
            </a:p>
            <a:p>
              <a:pPr eaLnBrk="1" hangingPunct="1">
                <a:spcBef>
                  <a:spcPct val="50000"/>
                </a:spcBef>
                <a:buClrTx/>
                <a:buFontTx/>
                <a:buNone/>
              </a:pPr>
              <a:endParaRPr kumimoji="1" lang="zh-CN" altLang="en-US" sz="1600" b="1">
                <a:ea typeface="黑体" panose="02010609060101010101" pitchFamily="49" charset="-122"/>
              </a:endParaRPr>
            </a:p>
          </p:txBody>
        </p:sp>
        <p:sp>
          <p:nvSpPr>
            <p:cNvPr id="46089" name="Text Box 8"/>
            <p:cNvSpPr txBox="1">
              <a:spLocks noChangeArrowheads="1"/>
            </p:cNvSpPr>
            <p:nvPr/>
          </p:nvSpPr>
          <p:spPr bwMode="auto">
            <a:xfrm>
              <a:off x="4375152" y="3200397"/>
              <a:ext cx="1207230" cy="23796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600"/>
                </a:spcBef>
                <a:buClrTx/>
                <a:buFontTx/>
                <a:buNone/>
              </a:pPr>
              <a:r>
                <a:rPr kumimoji="1" lang="zh-CN" altLang="en-US" sz="1600" b="1">
                  <a:ea typeface="黑体" panose="02010609060101010101" pitchFamily="49" charset="-122"/>
                </a:rPr>
                <a:t>主程序的局部变量</a:t>
              </a:r>
            </a:p>
            <a:p>
              <a:pPr eaLnBrk="1" hangingPunct="1">
                <a:spcBef>
                  <a:spcPts val="600"/>
                </a:spcBef>
                <a:buClrTx/>
                <a:buFontTx/>
                <a:buNone/>
              </a:pPr>
              <a:r>
                <a:rPr kumimoji="1" lang="en-US" altLang="zh-CN" sz="1600" b="1">
                  <a:ea typeface="黑体" panose="02010609060101010101" pitchFamily="49" charset="-122"/>
                </a:rPr>
                <a:t>k</a:t>
              </a:r>
            </a:p>
            <a:p>
              <a:pPr eaLnBrk="1" hangingPunct="1">
                <a:spcBef>
                  <a:spcPts val="600"/>
                </a:spcBef>
                <a:buClrTx/>
                <a:buFontTx/>
                <a:buNone/>
              </a:pPr>
              <a:r>
                <a:rPr kumimoji="1" lang="en-US" altLang="zh-CN" sz="1600" b="1">
                  <a:ea typeface="黑体" panose="02010609060101010101" pitchFamily="49" charset="-122"/>
                </a:rPr>
                <a:t>*buf</a:t>
              </a:r>
            </a:p>
            <a:p>
              <a:pPr eaLnBrk="1" hangingPunct="1">
                <a:spcBef>
                  <a:spcPts val="600"/>
                </a:spcBef>
                <a:buClrTx/>
                <a:buFontTx/>
                <a:buNone/>
              </a:pPr>
              <a:r>
                <a:rPr kumimoji="1" lang="en-US" altLang="zh-CN" sz="1600" b="1">
                  <a:ea typeface="黑体" panose="02010609060101010101" pitchFamily="49" charset="-122"/>
                </a:rPr>
                <a:t>fd</a:t>
              </a:r>
            </a:p>
            <a:p>
              <a:pPr eaLnBrk="1" hangingPunct="1">
                <a:spcBef>
                  <a:spcPts val="600"/>
                </a:spcBef>
                <a:buClrTx/>
                <a:buFontTx/>
                <a:buNone/>
              </a:pPr>
              <a:r>
                <a:rPr kumimoji="1" lang="zh-CN" altLang="en-US" sz="1600" b="1">
                  <a:ea typeface="黑体" panose="02010609060101010101" pitchFamily="49" charset="-122"/>
                </a:rPr>
                <a:t>返回地址</a:t>
              </a:r>
            </a:p>
            <a:p>
              <a:pPr eaLnBrk="1" hangingPunct="1">
                <a:spcBef>
                  <a:spcPts val="600"/>
                </a:spcBef>
                <a:buClrTx/>
                <a:buFontTx/>
                <a:buNone/>
              </a:pPr>
              <a:r>
                <a:rPr kumimoji="1" lang="en-US" altLang="zh-CN" sz="1600" b="1">
                  <a:ea typeface="黑体" panose="02010609060101010101" pitchFamily="49" charset="-122"/>
                </a:rPr>
                <a:t>read</a:t>
              </a:r>
              <a:r>
                <a:rPr kumimoji="1" lang="zh-CN" altLang="en-US" sz="1600" b="1">
                  <a:ea typeface="黑体" panose="02010609060101010101" pitchFamily="49" charset="-122"/>
                </a:rPr>
                <a:t>操作的局部变量</a:t>
              </a:r>
            </a:p>
            <a:p>
              <a:pPr eaLnBrk="1" hangingPunct="1">
                <a:spcBef>
                  <a:spcPct val="50000"/>
                </a:spcBef>
                <a:buClrTx/>
                <a:buFontTx/>
                <a:buNone/>
              </a:pPr>
              <a:endParaRPr kumimoji="1" lang="zh-CN" altLang="en-US" sz="1600" b="1">
                <a:ea typeface="黑体" panose="02010609060101010101" pitchFamily="49" charset="-122"/>
              </a:endParaRPr>
            </a:p>
          </p:txBody>
        </p:sp>
        <p:sp>
          <p:nvSpPr>
            <p:cNvPr id="46090" name="Text Box 9"/>
            <p:cNvSpPr txBox="1">
              <a:spLocks noChangeArrowheads="1"/>
            </p:cNvSpPr>
            <p:nvPr/>
          </p:nvSpPr>
          <p:spPr bwMode="auto">
            <a:xfrm>
              <a:off x="6652481" y="3200396"/>
              <a:ext cx="1155701" cy="23666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600" b="1">
                  <a:ea typeface="黑体" panose="02010609060101010101" pitchFamily="49" charset="-122"/>
                </a:rPr>
                <a:t>主程序的局部变量</a:t>
              </a:r>
            </a:p>
            <a:p>
              <a:pPr eaLnBrk="1" hangingPunct="1">
                <a:spcBef>
                  <a:spcPct val="50000"/>
                </a:spcBef>
                <a:buClrTx/>
                <a:buFontTx/>
                <a:buNone/>
              </a:pPr>
              <a:endParaRPr kumimoji="1" lang="zh-CN" altLang="en-US" sz="1600" b="1">
                <a:ea typeface="黑体" panose="02010609060101010101" pitchFamily="49" charset="-122"/>
              </a:endParaRPr>
            </a:p>
            <a:p>
              <a:pPr eaLnBrk="1" hangingPunct="1">
                <a:spcBef>
                  <a:spcPct val="50000"/>
                </a:spcBef>
                <a:buClrTx/>
                <a:buFontTx/>
                <a:buNone/>
              </a:pPr>
              <a:endParaRPr kumimoji="1" lang="zh-CN" altLang="en-US" sz="1600" b="1">
                <a:ea typeface="黑体" panose="02010609060101010101" pitchFamily="49" charset="-122"/>
              </a:endParaRPr>
            </a:p>
            <a:p>
              <a:pPr eaLnBrk="1" hangingPunct="1">
                <a:spcBef>
                  <a:spcPct val="50000"/>
                </a:spcBef>
                <a:buClrTx/>
                <a:buFontTx/>
                <a:buNone/>
              </a:pPr>
              <a:endParaRPr kumimoji="1" lang="zh-CN" altLang="en-US" sz="1600" b="1">
                <a:ea typeface="黑体" panose="02010609060101010101" pitchFamily="49" charset="-122"/>
              </a:endParaRPr>
            </a:p>
            <a:p>
              <a:pPr eaLnBrk="1" hangingPunct="1">
                <a:spcBef>
                  <a:spcPct val="50000"/>
                </a:spcBef>
                <a:buClrTx/>
                <a:buFontTx/>
                <a:buNone/>
              </a:pPr>
              <a:endParaRPr kumimoji="1" lang="zh-CN" altLang="en-US" sz="1600" b="1">
                <a:ea typeface="黑体" panose="02010609060101010101" pitchFamily="49" charset="-122"/>
              </a:endParaRPr>
            </a:p>
            <a:p>
              <a:pPr eaLnBrk="1" hangingPunct="1">
                <a:spcBef>
                  <a:spcPct val="50000"/>
                </a:spcBef>
                <a:buClrTx/>
                <a:buFontTx/>
                <a:buNone/>
              </a:pPr>
              <a:endParaRPr kumimoji="1" lang="zh-CN" altLang="en-US" sz="1600" b="1">
                <a:ea typeface="黑体" panose="02010609060101010101" pitchFamily="49" charset="-122"/>
              </a:endParaRPr>
            </a:p>
            <a:p>
              <a:pPr eaLnBrk="1" hangingPunct="1">
                <a:spcBef>
                  <a:spcPct val="50000"/>
                </a:spcBef>
                <a:buClrTx/>
                <a:buFontTx/>
                <a:buNone/>
              </a:pPr>
              <a:endParaRPr kumimoji="1" lang="zh-CN" altLang="en-US" sz="1600" b="1">
                <a:ea typeface="黑体" panose="02010609060101010101" pitchFamily="49" charset="-122"/>
              </a:endParaRPr>
            </a:p>
          </p:txBody>
        </p:sp>
        <p:sp>
          <p:nvSpPr>
            <p:cNvPr id="46091" name="Line 10"/>
            <p:cNvSpPr>
              <a:spLocks noChangeShapeType="1"/>
            </p:cNvSpPr>
            <p:nvPr/>
          </p:nvSpPr>
          <p:spPr bwMode="auto">
            <a:xfrm>
              <a:off x="2078098" y="3682996"/>
              <a:ext cx="115570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2" name="Line 11"/>
            <p:cNvSpPr>
              <a:spLocks noChangeShapeType="1"/>
            </p:cNvSpPr>
            <p:nvPr/>
          </p:nvSpPr>
          <p:spPr bwMode="auto">
            <a:xfrm>
              <a:off x="4375152" y="3682996"/>
              <a:ext cx="115570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3" name="Line 12"/>
            <p:cNvSpPr>
              <a:spLocks noChangeShapeType="1"/>
            </p:cNvSpPr>
            <p:nvPr/>
          </p:nvSpPr>
          <p:spPr bwMode="auto">
            <a:xfrm>
              <a:off x="6652479" y="3682996"/>
              <a:ext cx="115570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4" name="Line 13"/>
            <p:cNvSpPr>
              <a:spLocks noChangeShapeType="1"/>
            </p:cNvSpPr>
            <p:nvPr/>
          </p:nvSpPr>
          <p:spPr bwMode="auto">
            <a:xfrm>
              <a:off x="4375152" y="3936996"/>
              <a:ext cx="115570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5" name="Line 14"/>
            <p:cNvSpPr>
              <a:spLocks noChangeShapeType="1"/>
            </p:cNvSpPr>
            <p:nvPr/>
          </p:nvSpPr>
          <p:spPr bwMode="auto">
            <a:xfrm>
              <a:off x="4375152" y="4216395"/>
              <a:ext cx="115570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6" name="Line 15"/>
            <p:cNvSpPr>
              <a:spLocks noChangeShapeType="1"/>
            </p:cNvSpPr>
            <p:nvPr/>
          </p:nvSpPr>
          <p:spPr bwMode="auto">
            <a:xfrm>
              <a:off x="4375152" y="4495796"/>
              <a:ext cx="115570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7" name="Line 16"/>
            <p:cNvSpPr>
              <a:spLocks noChangeShapeType="1"/>
            </p:cNvSpPr>
            <p:nvPr/>
          </p:nvSpPr>
          <p:spPr bwMode="auto">
            <a:xfrm>
              <a:off x="4375152" y="4762495"/>
              <a:ext cx="115570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8" name="Line 17"/>
            <p:cNvSpPr>
              <a:spLocks noChangeShapeType="1"/>
            </p:cNvSpPr>
            <p:nvPr/>
          </p:nvSpPr>
          <p:spPr bwMode="auto">
            <a:xfrm>
              <a:off x="4375152" y="5257795"/>
              <a:ext cx="115570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9" name="Line 18"/>
            <p:cNvSpPr>
              <a:spLocks noChangeShapeType="1"/>
            </p:cNvSpPr>
            <p:nvPr/>
          </p:nvSpPr>
          <p:spPr bwMode="auto">
            <a:xfrm flipH="1">
              <a:off x="3233795" y="3682996"/>
              <a:ext cx="495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00" name="Line 19"/>
            <p:cNvSpPr>
              <a:spLocks noChangeShapeType="1"/>
            </p:cNvSpPr>
            <p:nvPr/>
          </p:nvSpPr>
          <p:spPr bwMode="auto">
            <a:xfrm flipH="1">
              <a:off x="5591997" y="5257795"/>
              <a:ext cx="495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01" name="Line 20"/>
            <p:cNvSpPr>
              <a:spLocks noChangeShapeType="1"/>
            </p:cNvSpPr>
            <p:nvPr/>
          </p:nvSpPr>
          <p:spPr bwMode="auto">
            <a:xfrm flipH="1">
              <a:off x="7808181" y="3684584"/>
              <a:ext cx="495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02" name="Text Box 21"/>
            <p:cNvSpPr txBox="1">
              <a:spLocks noChangeArrowheads="1"/>
            </p:cNvSpPr>
            <p:nvPr/>
          </p:nvSpPr>
          <p:spPr bwMode="auto">
            <a:xfrm>
              <a:off x="3563999" y="3428996"/>
              <a:ext cx="577850" cy="28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600" b="1">
                  <a:ea typeface="黑体" panose="02010609060101010101" pitchFamily="49" charset="-122"/>
                </a:rPr>
                <a:t>sp</a:t>
              </a:r>
            </a:p>
          </p:txBody>
        </p:sp>
        <p:sp>
          <p:nvSpPr>
            <p:cNvPr id="46103" name="Text Box 22"/>
            <p:cNvSpPr txBox="1">
              <a:spLocks noChangeArrowheads="1"/>
            </p:cNvSpPr>
            <p:nvPr/>
          </p:nvSpPr>
          <p:spPr bwMode="auto">
            <a:xfrm>
              <a:off x="5861053" y="5029195"/>
              <a:ext cx="577850" cy="28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600" b="1">
                  <a:ea typeface="黑体" panose="02010609060101010101" pitchFamily="49" charset="-122"/>
                </a:rPr>
                <a:t>sp</a:t>
              </a:r>
            </a:p>
          </p:txBody>
        </p:sp>
        <p:sp>
          <p:nvSpPr>
            <p:cNvPr id="46104" name="Text Box 23"/>
            <p:cNvSpPr txBox="1">
              <a:spLocks noChangeArrowheads="1"/>
            </p:cNvSpPr>
            <p:nvPr/>
          </p:nvSpPr>
          <p:spPr bwMode="auto">
            <a:xfrm>
              <a:off x="8096092" y="3459163"/>
              <a:ext cx="577850" cy="28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600" b="1">
                  <a:ea typeface="黑体" panose="02010609060101010101" pitchFamily="49" charset="-122"/>
                </a:rPr>
                <a:t>sp</a:t>
              </a:r>
            </a:p>
          </p:txBody>
        </p:sp>
      </p:gr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远程过程调用</a:t>
            </a:r>
            <a:r>
              <a:rPr lang="en-US" altLang="zh-CN" smtClean="0"/>
              <a:t>RPC</a:t>
            </a:r>
            <a:endParaRPr lang="zh-CN" altLang="en-US" smtClean="0"/>
          </a:p>
        </p:txBody>
      </p:sp>
      <p:sp>
        <p:nvSpPr>
          <p:cNvPr id="3" name="内容占位符 2"/>
          <p:cNvSpPr>
            <a:spLocks noGrp="1"/>
          </p:cNvSpPr>
          <p:nvPr>
            <p:ph idx="1"/>
          </p:nvPr>
        </p:nvSpPr>
        <p:spPr/>
        <p:txBody>
          <a:bodyPr>
            <a:normAutofit fontScale="70000" lnSpcReduction="20000"/>
          </a:bodyPr>
          <a:lstStyle/>
          <a:p>
            <a:pPr>
              <a:lnSpc>
                <a:spcPct val="140000"/>
              </a:lnSpc>
              <a:spcBef>
                <a:spcPts val="600"/>
              </a:spcBef>
              <a:defRPr/>
            </a:pPr>
            <a:r>
              <a:rPr lang="en-US" altLang="zh-CN" b="1" dirty="0" smtClean="0"/>
              <a:t>client</a:t>
            </a:r>
            <a:r>
              <a:rPr lang="zh-CN" altLang="en-US" b="1" dirty="0" smtClean="0"/>
              <a:t>应用程序正常调用</a:t>
            </a:r>
            <a:r>
              <a:rPr lang="en-US" altLang="zh-CN" b="1" dirty="0" smtClean="0"/>
              <a:t>client stub</a:t>
            </a:r>
          </a:p>
          <a:p>
            <a:pPr>
              <a:lnSpc>
                <a:spcPct val="140000"/>
              </a:lnSpc>
              <a:spcBef>
                <a:spcPts val="600"/>
              </a:spcBef>
              <a:defRPr/>
            </a:pPr>
            <a:r>
              <a:rPr lang="en-US" altLang="zh-CN" b="1" dirty="0" smtClean="0"/>
              <a:t>client stub</a:t>
            </a:r>
            <a:r>
              <a:rPr lang="zh-CN" altLang="en-US" b="1" dirty="0" smtClean="0"/>
              <a:t>构造消息，通过</a:t>
            </a:r>
            <a:r>
              <a:rPr lang="en-US" altLang="zh-CN" b="1" dirty="0" smtClean="0"/>
              <a:t>trap</a:t>
            </a:r>
            <a:r>
              <a:rPr lang="zh-CN" altLang="en-US" b="1" dirty="0" smtClean="0"/>
              <a:t>进入操作系统内核</a:t>
            </a:r>
          </a:p>
          <a:p>
            <a:pPr>
              <a:lnSpc>
                <a:spcPct val="140000"/>
              </a:lnSpc>
              <a:spcBef>
                <a:spcPts val="600"/>
              </a:spcBef>
              <a:defRPr/>
            </a:pPr>
            <a:r>
              <a:rPr lang="zh-CN" altLang="en-US" b="1" dirty="0" smtClean="0"/>
              <a:t>内核将消息发送到</a:t>
            </a:r>
            <a:r>
              <a:rPr lang="en-US" altLang="zh-CN" b="1" dirty="0" smtClean="0"/>
              <a:t>server</a:t>
            </a:r>
            <a:r>
              <a:rPr lang="zh-CN" altLang="en-US" b="1" dirty="0" smtClean="0"/>
              <a:t>的操作系统内核</a:t>
            </a:r>
            <a:endParaRPr lang="en-US" altLang="zh-CN" b="1" dirty="0" smtClean="0"/>
          </a:p>
          <a:p>
            <a:pPr>
              <a:lnSpc>
                <a:spcPct val="140000"/>
              </a:lnSpc>
              <a:spcBef>
                <a:spcPts val="600"/>
              </a:spcBef>
              <a:defRPr/>
            </a:pPr>
            <a:r>
              <a:rPr lang="en-US" altLang="zh-CN" b="1" dirty="0" smtClean="0"/>
              <a:t>Server</a:t>
            </a:r>
            <a:r>
              <a:rPr lang="zh-CN" altLang="en-US" b="1" dirty="0" smtClean="0"/>
              <a:t>内核将消息交给</a:t>
            </a:r>
            <a:r>
              <a:rPr lang="en-US" altLang="zh-CN" b="1" dirty="0" smtClean="0"/>
              <a:t>server stub</a:t>
            </a:r>
          </a:p>
          <a:p>
            <a:pPr>
              <a:lnSpc>
                <a:spcPct val="140000"/>
              </a:lnSpc>
              <a:spcBef>
                <a:spcPts val="600"/>
              </a:spcBef>
              <a:defRPr/>
            </a:pPr>
            <a:r>
              <a:rPr lang="en-US" altLang="zh-CN" b="1" dirty="0" smtClean="0"/>
              <a:t>server stub</a:t>
            </a:r>
            <a:r>
              <a:rPr lang="zh-CN" altLang="en-US" b="1" dirty="0" smtClean="0"/>
              <a:t>将消息解包，用相应参数调用服务例程</a:t>
            </a:r>
          </a:p>
          <a:p>
            <a:pPr>
              <a:lnSpc>
                <a:spcPct val="140000"/>
              </a:lnSpc>
              <a:spcBef>
                <a:spcPts val="600"/>
              </a:spcBef>
              <a:defRPr/>
            </a:pPr>
            <a:r>
              <a:rPr lang="zh-CN" altLang="en-US" b="1" dirty="0" smtClean="0"/>
              <a:t>服务例程进行计算，将结果返回</a:t>
            </a:r>
            <a:r>
              <a:rPr lang="en-US" altLang="zh-CN" b="1" dirty="0" smtClean="0"/>
              <a:t>server stub</a:t>
            </a:r>
          </a:p>
          <a:p>
            <a:pPr>
              <a:lnSpc>
                <a:spcPct val="140000"/>
              </a:lnSpc>
              <a:spcBef>
                <a:spcPts val="600"/>
              </a:spcBef>
              <a:defRPr/>
            </a:pPr>
            <a:r>
              <a:rPr lang="en-US" altLang="zh-CN" b="1" dirty="0" smtClean="0"/>
              <a:t>server stub </a:t>
            </a:r>
            <a:r>
              <a:rPr lang="zh-CN" altLang="en-US" b="1" dirty="0" smtClean="0"/>
              <a:t>构造消息，通过</a:t>
            </a:r>
            <a:r>
              <a:rPr lang="en-US" altLang="zh-CN" b="1" dirty="0" smtClean="0"/>
              <a:t>trap</a:t>
            </a:r>
            <a:r>
              <a:rPr lang="zh-CN" altLang="en-US" b="1" dirty="0" smtClean="0"/>
              <a:t>进入内核</a:t>
            </a:r>
            <a:endParaRPr lang="en-US" altLang="zh-CN" b="1" dirty="0" smtClean="0"/>
          </a:p>
          <a:p>
            <a:pPr>
              <a:lnSpc>
                <a:spcPct val="140000"/>
              </a:lnSpc>
              <a:spcBef>
                <a:spcPts val="600"/>
              </a:spcBef>
              <a:defRPr/>
            </a:pPr>
            <a:r>
              <a:rPr lang="zh-CN" altLang="en-US" b="1" dirty="0" smtClean="0"/>
              <a:t>内核将消息发送到</a:t>
            </a:r>
            <a:r>
              <a:rPr lang="en-US" altLang="zh-CN" b="1" dirty="0" smtClean="0"/>
              <a:t>client</a:t>
            </a:r>
            <a:r>
              <a:rPr lang="zh-CN" altLang="en-US" b="1" dirty="0" smtClean="0"/>
              <a:t>的核心</a:t>
            </a:r>
          </a:p>
          <a:p>
            <a:pPr>
              <a:lnSpc>
                <a:spcPct val="140000"/>
              </a:lnSpc>
              <a:spcBef>
                <a:spcPts val="600"/>
              </a:spcBef>
              <a:defRPr/>
            </a:pPr>
            <a:r>
              <a:rPr lang="en-US" altLang="zh-CN" b="1" dirty="0" smtClean="0"/>
              <a:t>Client</a:t>
            </a:r>
            <a:r>
              <a:rPr lang="zh-CN" altLang="en-US" b="1" dirty="0" smtClean="0"/>
              <a:t>内核接收消息并将它交给相应</a:t>
            </a:r>
            <a:r>
              <a:rPr lang="en-US" altLang="zh-CN" b="1" dirty="0" smtClean="0"/>
              <a:t>stub</a:t>
            </a:r>
          </a:p>
          <a:p>
            <a:pPr>
              <a:lnSpc>
                <a:spcPct val="140000"/>
              </a:lnSpc>
              <a:spcBef>
                <a:spcPts val="600"/>
              </a:spcBef>
              <a:defRPr/>
            </a:pPr>
            <a:r>
              <a:rPr lang="en-US" altLang="zh-CN" b="1" dirty="0" smtClean="0"/>
              <a:t>stub</a:t>
            </a:r>
            <a:r>
              <a:rPr lang="zh-CN" altLang="en-US" b="1" dirty="0" smtClean="0"/>
              <a:t>解包，将调用结果返回应用程序</a:t>
            </a:r>
            <a:endParaRPr lang="zh-CN" altLang="en-US" b="1"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分布式系统通信</a:t>
            </a:r>
          </a:p>
        </p:txBody>
      </p:sp>
      <p:sp>
        <p:nvSpPr>
          <p:cNvPr id="6147" name="内容占位符 2"/>
          <p:cNvSpPr>
            <a:spLocks noGrp="1"/>
          </p:cNvSpPr>
          <p:nvPr>
            <p:ph idx="1"/>
          </p:nvPr>
        </p:nvSpPr>
        <p:spPr/>
        <p:txBody>
          <a:bodyPr/>
          <a:lstStyle/>
          <a:p>
            <a:pPr>
              <a:lnSpc>
                <a:spcPct val="120000"/>
              </a:lnSpc>
              <a:spcBef>
                <a:spcPts val="600"/>
              </a:spcBef>
            </a:pPr>
            <a:r>
              <a:rPr lang="zh-CN" altLang="en-US" b="1" smtClean="0">
                <a:solidFill>
                  <a:srgbClr val="FF0000"/>
                </a:solidFill>
              </a:rPr>
              <a:t>消息传送</a:t>
            </a:r>
            <a:endParaRPr lang="en-US" altLang="zh-CN" b="1" smtClean="0">
              <a:solidFill>
                <a:srgbClr val="FF0000"/>
              </a:solidFill>
            </a:endParaRPr>
          </a:p>
          <a:p>
            <a:pPr>
              <a:lnSpc>
                <a:spcPct val="120000"/>
              </a:lnSpc>
              <a:spcBef>
                <a:spcPts val="600"/>
              </a:spcBef>
            </a:pPr>
            <a:r>
              <a:rPr lang="zh-CN" altLang="en-US" b="1" smtClean="0"/>
              <a:t>组通信</a:t>
            </a:r>
            <a:endParaRPr lang="en-US" altLang="zh-CN" b="1" smtClean="0"/>
          </a:p>
          <a:p>
            <a:pPr>
              <a:lnSpc>
                <a:spcPct val="120000"/>
              </a:lnSpc>
              <a:spcBef>
                <a:spcPts val="600"/>
              </a:spcBef>
            </a:pPr>
            <a:r>
              <a:rPr lang="zh-CN" altLang="en-US" b="1" smtClean="0"/>
              <a:t>远程过程调用</a:t>
            </a:r>
            <a:endParaRPr lang="en-US" altLang="zh-CN" b="1" smtClean="0"/>
          </a:p>
          <a:p>
            <a:pPr>
              <a:lnSpc>
                <a:spcPct val="120000"/>
              </a:lnSpc>
              <a:spcBef>
                <a:spcPts val="600"/>
              </a:spcBef>
            </a:pPr>
            <a:r>
              <a:rPr lang="zh-CN" altLang="en-US" b="1" smtClean="0"/>
              <a:t>远程对象方法调用</a:t>
            </a:r>
            <a:endParaRPr lang="en-US" altLang="zh-CN" b="1" smtClean="0"/>
          </a:p>
          <a:p>
            <a:pPr>
              <a:lnSpc>
                <a:spcPct val="120000"/>
              </a:lnSpc>
              <a:spcBef>
                <a:spcPts val="600"/>
              </a:spcBef>
            </a:pPr>
            <a:r>
              <a:rPr lang="zh-CN" altLang="en-US" b="1" smtClean="0"/>
              <a:t>事件与通知</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远程过程调用</a:t>
            </a:r>
            <a:r>
              <a:rPr lang="en-US" altLang="zh-CN" smtClean="0"/>
              <a:t>RPC</a:t>
            </a:r>
            <a:endParaRPr lang="zh-CN" altLang="en-US" smtClean="0"/>
          </a:p>
        </p:txBody>
      </p:sp>
      <p:pic>
        <p:nvPicPr>
          <p:cNvPr id="50179" name="内容占位符 2"/>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54013" y="1125538"/>
            <a:ext cx="8435975" cy="5272087"/>
          </a:xfrm>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参数传递</a:t>
            </a:r>
          </a:p>
        </p:txBody>
      </p:sp>
      <p:sp>
        <p:nvSpPr>
          <p:cNvPr id="3" name="内容占位符 2"/>
          <p:cNvSpPr>
            <a:spLocks noGrp="1"/>
          </p:cNvSpPr>
          <p:nvPr>
            <p:ph idx="1"/>
          </p:nvPr>
        </p:nvSpPr>
        <p:spPr/>
        <p:txBody>
          <a:bodyPr>
            <a:normAutofit fontScale="77500" lnSpcReduction="20000"/>
          </a:bodyPr>
          <a:lstStyle/>
          <a:p>
            <a:pPr>
              <a:lnSpc>
                <a:spcPct val="130000"/>
              </a:lnSpc>
              <a:spcBef>
                <a:spcPts val="600"/>
              </a:spcBef>
              <a:defRPr/>
            </a:pPr>
            <a:r>
              <a:rPr lang="zh-CN" altLang="en-US" b="1" smtClean="0"/>
              <a:t>数据格式问题</a:t>
            </a:r>
          </a:p>
          <a:p>
            <a:pPr lvl="1">
              <a:lnSpc>
                <a:spcPct val="130000"/>
              </a:lnSpc>
              <a:spcBef>
                <a:spcPts val="600"/>
              </a:spcBef>
              <a:defRPr/>
            </a:pPr>
            <a:r>
              <a:rPr lang="zh-CN" altLang="en-US" b="1" smtClean="0"/>
              <a:t>统一规范格式，简单但不灵活，效率也不高</a:t>
            </a:r>
          </a:p>
          <a:p>
            <a:pPr lvl="1">
              <a:lnSpc>
                <a:spcPct val="130000"/>
              </a:lnSpc>
              <a:spcBef>
                <a:spcPts val="600"/>
              </a:spcBef>
              <a:defRPr/>
            </a:pPr>
            <a:r>
              <a:rPr lang="zh-CN" altLang="en-US" b="1" smtClean="0"/>
              <a:t>增加一个参数，或在消息中指明格式，由接收者做相应处理，效率较高，但每个机器需配置完全的格式转换程序</a:t>
            </a:r>
          </a:p>
          <a:p>
            <a:pPr>
              <a:lnSpc>
                <a:spcPct val="130000"/>
              </a:lnSpc>
              <a:spcBef>
                <a:spcPts val="600"/>
              </a:spcBef>
              <a:defRPr/>
            </a:pPr>
            <a:r>
              <a:rPr lang="zh-CN" altLang="en-US" b="1" smtClean="0"/>
              <a:t>指针类参数问题</a:t>
            </a:r>
          </a:p>
          <a:p>
            <a:pPr lvl="1">
              <a:lnSpc>
                <a:spcPct val="130000"/>
              </a:lnSpc>
              <a:spcBef>
                <a:spcPts val="600"/>
              </a:spcBef>
              <a:defRPr/>
            </a:pPr>
            <a:r>
              <a:rPr lang="zh-CN" altLang="en-US" b="1" smtClean="0"/>
              <a:t>全部禁用，不利于用户使用</a:t>
            </a:r>
          </a:p>
          <a:p>
            <a:pPr lvl="1">
              <a:lnSpc>
                <a:spcPct val="130000"/>
              </a:lnSpc>
              <a:spcBef>
                <a:spcPts val="600"/>
              </a:spcBef>
              <a:defRPr/>
            </a:pPr>
            <a:r>
              <a:rPr lang="zh-CN" altLang="en-US" b="1" smtClean="0"/>
              <a:t>复制</a:t>
            </a:r>
            <a:r>
              <a:rPr lang="en-US" altLang="zh-CN" b="1" smtClean="0"/>
              <a:t>/</a:t>
            </a:r>
            <a:r>
              <a:rPr lang="zh-CN" altLang="en-US" b="1" smtClean="0"/>
              <a:t>重新存储方法，</a:t>
            </a:r>
            <a:r>
              <a:rPr lang="en-US" altLang="zh-CN" b="1" smtClean="0"/>
              <a:t>client</a:t>
            </a:r>
            <a:r>
              <a:rPr lang="zh-CN" altLang="en-US" b="1" smtClean="0"/>
              <a:t>以实体代替指针，</a:t>
            </a:r>
            <a:r>
              <a:rPr lang="en-US" altLang="zh-CN" b="1" smtClean="0"/>
              <a:t>server</a:t>
            </a:r>
            <a:r>
              <a:rPr lang="zh-CN" altLang="en-US" b="1" smtClean="0"/>
              <a:t>生成缓冲区存放实体，计算后将缓冲区打包发回</a:t>
            </a:r>
          </a:p>
          <a:p>
            <a:pPr>
              <a:lnSpc>
                <a:spcPct val="130000"/>
              </a:lnSpc>
              <a:spcBef>
                <a:spcPts val="600"/>
              </a:spcBef>
              <a:defRPr/>
            </a:pPr>
            <a:r>
              <a:rPr lang="zh-CN" altLang="en-US" b="1" smtClean="0"/>
              <a:t>复杂数据类型问题</a:t>
            </a:r>
          </a:p>
          <a:p>
            <a:pPr lvl="1">
              <a:lnSpc>
                <a:spcPct val="130000"/>
              </a:lnSpc>
              <a:spcBef>
                <a:spcPts val="600"/>
              </a:spcBef>
              <a:defRPr/>
            </a:pPr>
            <a:r>
              <a:rPr lang="zh-CN" altLang="en-US" b="1" smtClean="0"/>
              <a:t>在</a:t>
            </a:r>
            <a:r>
              <a:rPr lang="en-US" altLang="zh-CN" b="1" smtClean="0"/>
              <a:t>GIS</a:t>
            </a:r>
            <a:r>
              <a:rPr lang="zh-CN" altLang="en-US" b="1" smtClean="0"/>
              <a:t>中，指针指向图，此时需制订专门的通信协议，详细描述数据规格，并配置相应程序读取 </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数据编码格式</a:t>
            </a:r>
          </a:p>
        </p:txBody>
      </p:sp>
      <p:sp>
        <p:nvSpPr>
          <p:cNvPr id="3" name="内容占位符 2"/>
          <p:cNvSpPr>
            <a:spLocks noGrp="1"/>
          </p:cNvSpPr>
          <p:nvPr>
            <p:ph idx="1"/>
          </p:nvPr>
        </p:nvSpPr>
        <p:spPr/>
        <p:txBody>
          <a:bodyPr/>
          <a:lstStyle/>
          <a:p>
            <a:pPr>
              <a:spcBef>
                <a:spcPct val="50000"/>
              </a:spcBef>
              <a:buClr>
                <a:schemeClr val="bg1"/>
              </a:buClr>
              <a:defRPr/>
            </a:pPr>
            <a:r>
              <a:rPr lang="zh-CN" altLang="en-US" sz="2800" b="1" smtClean="0">
                <a:solidFill>
                  <a:schemeClr val="tx2"/>
                </a:solidFill>
              </a:rPr>
              <a:t>编码表示：</a:t>
            </a:r>
            <a:r>
              <a:rPr lang="en-US" altLang="zh-CN" sz="2800" b="1" smtClean="0">
                <a:solidFill>
                  <a:schemeClr val="tx2"/>
                </a:solidFill>
              </a:rPr>
              <a:t>ASCII, EDBIC</a:t>
            </a:r>
          </a:p>
          <a:p>
            <a:pPr>
              <a:spcBef>
                <a:spcPct val="50000"/>
              </a:spcBef>
              <a:buClr>
                <a:schemeClr val="bg1"/>
              </a:buClr>
              <a:defRPr/>
            </a:pPr>
            <a:r>
              <a:rPr lang="zh-CN" altLang="en-US" sz="2800" b="1" smtClean="0">
                <a:solidFill>
                  <a:schemeClr val="tx2"/>
                </a:solidFill>
              </a:rPr>
              <a:t>数字表示：小端（</a:t>
            </a:r>
            <a:r>
              <a:rPr lang="en-US" altLang="zh-CN" sz="2800" b="1" smtClean="0">
                <a:solidFill>
                  <a:schemeClr val="tx2"/>
                </a:solidFill>
              </a:rPr>
              <a:t>intel)</a:t>
            </a:r>
            <a:r>
              <a:rPr lang="zh-CN" altLang="en-US" sz="2800" b="1" smtClean="0">
                <a:solidFill>
                  <a:schemeClr val="tx2"/>
                </a:solidFill>
              </a:rPr>
              <a:t>、大端</a:t>
            </a:r>
            <a:r>
              <a:rPr lang="en-US" altLang="zh-CN" sz="2800" b="1" smtClean="0">
                <a:solidFill>
                  <a:schemeClr val="tx2"/>
                </a:solidFill>
              </a:rPr>
              <a:t>(SPARC)</a:t>
            </a:r>
            <a:endParaRPr lang="zh-CN" altLang="en-US" sz="2800" b="1" smtClean="0">
              <a:solidFill>
                <a:schemeClr val="tx2"/>
              </a:solidFill>
            </a:endParaRPr>
          </a:p>
          <a:p>
            <a:pPr marL="609600" indent="-609600" algn="ctr">
              <a:spcBef>
                <a:spcPct val="50000"/>
              </a:spcBef>
              <a:buClr>
                <a:srgbClr val="FF3399"/>
              </a:buClr>
              <a:buFontTx/>
              <a:buNone/>
              <a:defRPr/>
            </a:pPr>
            <a:r>
              <a:rPr lang="zh-CN" altLang="en-US" sz="2800" b="1" smtClean="0">
                <a:sym typeface="Symbol" panose="05050102010706020507" pitchFamily="18" charset="2"/>
              </a:rPr>
              <a:t></a:t>
            </a:r>
          </a:p>
          <a:p>
            <a:pPr>
              <a:spcBef>
                <a:spcPct val="50000"/>
              </a:spcBef>
              <a:buClr>
                <a:schemeClr val="bg1"/>
              </a:buClr>
              <a:defRPr/>
            </a:pPr>
            <a:r>
              <a:rPr lang="zh-CN" altLang="en-US" sz="2800" b="1">
                <a:solidFill>
                  <a:schemeClr val="tx2"/>
                </a:solidFill>
                <a:sym typeface="Symbol" panose="05050102010706020507" pitchFamily="18" charset="2"/>
              </a:rPr>
              <a:t>规范形式：</a:t>
            </a:r>
            <a:r>
              <a:rPr lang="zh-CN" altLang="en-US" sz="2800" b="1">
                <a:solidFill>
                  <a:schemeClr val="tx2"/>
                </a:solidFill>
              </a:rPr>
              <a:t>整形、字符型、布尔型、浮点型等</a:t>
            </a:r>
          </a:p>
          <a:p>
            <a:pPr>
              <a:defRPr/>
            </a:pPr>
            <a:endParaRPr lang="zh-CN" altLang="en-US" b="1"/>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t>值参数传递</a:t>
            </a:r>
          </a:p>
        </p:txBody>
      </p:sp>
      <p:sp>
        <p:nvSpPr>
          <p:cNvPr id="54275" name="内容占位符 2"/>
          <p:cNvSpPr>
            <a:spLocks noGrp="1"/>
          </p:cNvSpPr>
          <p:nvPr>
            <p:ph idx="1"/>
          </p:nvPr>
        </p:nvSpPr>
        <p:spPr/>
        <p:txBody>
          <a:bodyPr/>
          <a:lstStyle/>
          <a:p>
            <a:r>
              <a:rPr lang="en-US" altLang="zh-CN" sz="2800" b="1" smtClean="0"/>
              <a:t> Intel(a)</a:t>
            </a:r>
            <a:r>
              <a:rPr lang="zh-CN" altLang="en-US" sz="2800" b="1" smtClean="0"/>
              <a:t>中的原始消息</a:t>
            </a:r>
            <a:r>
              <a:rPr lang="en-US" altLang="zh-CN" sz="2800" b="1" smtClean="0"/>
              <a:t>:  5 JILL</a:t>
            </a:r>
          </a:p>
          <a:p>
            <a:r>
              <a:rPr lang="en-US" altLang="zh-CN" sz="2800" b="1" smtClean="0"/>
              <a:t> </a:t>
            </a:r>
            <a:r>
              <a:rPr lang="zh-CN" altLang="en-US" sz="2800" b="1" smtClean="0"/>
              <a:t>在</a:t>
            </a:r>
            <a:r>
              <a:rPr lang="en-US" altLang="zh-CN" sz="2800" b="1" smtClean="0"/>
              <a:t>SPARC</a:t>
            </a:r>
            <a:r>
              <a:rPr lang="zh-CN" altLang="en-US" sz="2800" b="1" smtClean="0"/>
              <a:t>（</a:t>
            </a:r>
            <a:r>
              <a:rPr lang="en-US" altLang="zh-CN" sz="2800" b="1" smtClean="0"/>
              <a:t>b)</a:t>
            </a:r>
            <a:r>
              <a:rPr lang="zh-CN" altLang="en-US" sz="2800" b="1" smtClean="0"/>
              <a:t>上接受到的消息</a:t>
            </a:r>
            <a:r>
              <a:rPr lang="en-US" altLang="zh-CN" sz="2800" b="1" smtClean="0"/>
              <a:t>: 83886080  JILL</a:t>
            </a:r>
          </a:p>
          <a:p>
            <a:r>
              <a:rPr lang="en-US" altLang="zh-CN" sz="2800" b="1" smtClean="0"/>
              <a:t> </a:t>
            </a:r>
            <a:r>
              <a:rPr lang="zh-CN" altLang="en-US" sz="2800" b="1" smtClean="0"/>
              <a:t>简单逆转后（</a:t>
            </a:r>
            <a:r>
              <a:rPr lang="en-US" altLang="zh-CN" sz="2800" b="1" smtClean="0"/>
              <a:t>c): 5  LLIJ</a:t>
            </a:r>
          </a:p>
          <a:p>
            <a:endParaRPr lang="zh-CN" altLang="en-US" sz="2800" b="1" smtClean="0"/>
          </a:p>
        </p:txBody>
      </p:sp>
      <p:graphicFrame>
        <p:nvGraphicFramePr>
          <p:cNvPr id="54276" name="Object 3"/>
          <p:cNvGraphicFramePr>
            <a:graphicFrameLocks noChangeAspect="1"/>
          </p:cNvGraphicFramePr>
          <p:nvPr/>
        </p:nvGraphicFramePr>
        <p:xfrm>
          <a:off x="1439863" y="2852738"/>
          <a:ext cx="6264275" cy="3527425"/>
        </p:xfrm>
        <a:graphic>
          <a:graphicData uri="http://schemas.openxmlformats.org/presentationml/2006/ole">
            <mc:AlternateContent xmlns:mc="http://schemas.openxmlformats.org/markup-compatibility/2006">
              <mc:Choice xmlns:v="urn:schemas-microsoft-com:vml" Requires="v">
                <p:oleObj spid="_x0000_s54279" name="Visio" r:id="rId4" imgW="3091586" imgH="2036064" progId="Visio.Drawing.11">
                  <p:embed/>
                </p:oleObj>
              </mc:Choice>
              <mc:Fallback>
                <p:oleObj name="Visio" r:id="rId4" imgW="3091586" imgH="2036064"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9863" y="2852738"/>
                        <a:ext cx="626427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传递引用参数</a:t>
            </a:r>
          </a:p>
        </p:txBody>
      </p:sp>
      <p:sp>
        <p:nvSpPr>
          <p:cNvPr id="56323" name="内容占位符 2"/>
          <p:cNvSpPr>
            <a:spLocks noGrp="1"/>
          </p:cNvSpPr>
          <p:nvPr>
            <p:ph idx="1"/>
          </p:nvPr>
        </p:nvSpPr>
        <p:spPr/>
        <p:txBody>
          <a:bodyPr/>
          <a:lstStyle/>
          <a:p>
            <a:pPr>
              <a:lnSpc>
                <a:spcPct val="120000"/>
              </a:lnSpc>
              <a:spcBef>
                <a:spcPts val="600"/>
              </a:spcBef>
            </a:pPr>
            <a:r>
              <a:rPr lang="zh-CN" altLang="en-US" sz="2800" b="1" smtClean="0"/>
              <a:t>指针问题</a:t>
            </a:r>
            <a:endParaRPr lang="en-US" altLang="zh-CN" sz="2800" b="1" smtClean="0"/>
          </a:p>
          <a:p>
            <a:pPr>
              <a:lnSpc>
                <a:spcPct val="120000"/>
              </a:lnSpc>
              <a:spcBef>
                <a:spcPts val="600"/>
              </a:spcBef>
              <a:buFontTx/>
              <a:buNone/>
            </a:pPr>
            <a:r>
              <a:rPr lang="en-US" altLang="zh-CN" sz="2400" b="1" smtClean="0">
                <a:ea typeface="黑体" panose="02010609060101010101" pitchFamily="49" charset="-122"/>
              </a:rPr>
              <a:t>       c = read(fd,buf,k) </a:t>
            </a:r>
            <a:r>
              <a:rPr lang="zh-CN" altLang="en-US" sz="2400" b="1" smtClean="0">
                <a:ea typeface="黑体" panose="02010609060101010101" pitchFamily="49" charset="-122"/>
              </a:rPr>
              <a:t>中</a:t>
            </a:r>
            <a:r>
              <a:rPr lang="en-US" altLang="zh-CN" sz="2400" b="1" smtClean="0">
                <a:ea typeface="黑体" panose="02010609060101010101" pitchFamily="49" charset="-122"/>
              </a:rPr>
              <a:t>buf</a:t>
            </a:r>
            <a:r>
              <a:rPr lang="zh-CN" altLang="en-US" sz="2400" b="1" smtClean="0">
                <a:ea typeface="黑体" panose="02010609060101010101" pitchFamily="49" charset="-122"/>
              </a:rPr>
              <a:t>地址</a:t>
            </a:r>
          </a:p>
          <a:p>
            <a:pPr lvl="1">
              <a:lnSpc>
                <a:spcPct val="120000"/>
              </a:lnSpc>
              <a:spcBef>
                <a:spcPts val="600"/>
              </a:spcBef>
            </a:pPr>
            <a:r>
              <a:rPr lang="zh-CN" altLang="en-US" sz="2800" b="1" smtClean="0"/>
              <a:t>复制数组到消息中发给服务器</a:t>
            </a:r>
          </a:p>
          <a:p>
            <a:pPr lvl="1">
              <a:lnSpc>
                <a:spcPct val="120000"/>
              </a:lnSpc>
              <a:spcBef>
                <a:spcPts val="600"/>
              </a:spcBef>
            </a:pPr>
            <a:r>
              <a:rPr lang="zh-CN" altLang="en-US" sz="2800" b="1" smtClean="0"/>
              <a:t>只是输入还是输出则可省略一个复制</a:t>
            </a:r>
          </a:p>
          <a:p>
            <a:pPr lvl="1">
              <a:lnSpc>
                <a:spcPct val="120000"/>
              </a:lnSpc>
              <a:spcBef>
                <a:spcPts val="600"/>
              </a:spcBef>
            </a:pPr>
            <a:r>
              <a:rPr lang="zh-CN" altLang="en-US" sz="2800" b="1" smtClean="0"/>
              <a:t>只有在特定地址空间才有意义！ </a:t>
            </a:r>
          </a:p>
          <a:p>
            <a:pPr>
              <a:lnSpc>
                <a:spcPct val="120000"/>
              </a:lnSpc>
              <a:spcBef>
                <a:spcPts val="600"/>
              </a:spcBef>
            </a:pPr>
            <a:r>
              <a:rPr lang="zh-CN" altLang="en-US" sz="2800" b="1" smtClean="0"/>
              <a:t>任意数据结构的指针 </a:t>
            </a:r>
            <a:r>
              <a:rPr lang="en-US" altLang="zh-CN" sz="2800" b="1" smtClean="0"/>
              <a:t>?</a:t>
            </a:r>
          </a:p>
          <a:p>
            <a:pPr lvl="1">
              <a:lnSpc>
                <a:spcPct val="120000"/>
              </a:lnSpc>
              <a:spcBef>
                <a:spcPts val="600"/>
              </a:spcBef>
            </a:pPr>
            <a:r>
              <a:rPr lang="zh-CN" altLang="en-US" sz="2800" b="1" smtClean="0"/>
              <a:t>没有一般的解决办法</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参数规范形式</a:t>
            </a:r>
          </a:p>
        </p:txBody>
      </p:sp>
      <p:sp>
        <p:nvSpPr>
          <p:cNvPr id="57347" name="内容占位符 2"/>
          <p:cNvSpPr>
            <a:spLocks noGrp="1"/>
          </p:cNvSpPr>
          <p:nvPr>
            <p:ph idx="1"/>
          </p:nvPr>
        </p:nvSpPr>
        <p:spPr>
          <a:xfrm>
            <a:off x="539750" y="4652963"/>
            <a:ext cx="6130925" cy="1584325"/>
          </a:xfrm>
        </p:spPr>
        <p:txBody>
          <a:bodyPr/>
          <a:lstStyle/>
          <a:p>
            <a:r>
              <a:rPr lang="zh-CN" altLang="en-US" sz="2800" b="1" smtClean="0"/>
              <a:t>对消息格式的规定</a:t>
            </a:r>
          </a:p>
          <a:p>
            <a:r>
              <a:rPr lang="zh-CN" altLang="en-US" sz="2800" b="1" smtClean="0"/>
              <a:t>交互协议的约定</a:t>
            </a:r>
          </a:p>
          <a:p>
            <a:r>
              <a:rPr lang="zh-CN" altLang="en-US" sz="2800" b="1" smtClean="0"/>
              <a:t>与应用接口定义语言</a:t>
            </a:r>
            <a:r>
              <a:rPr lang="en-US" altLang="zh-CN" sz="2800" b="1" smtClean="0"/>
              <a:t>IDL</a:t>
            </a:r>
          </a:p>
          <a:p>
            <a:endParaRPr lang="zh-CN" altLang="en-US" sz="2800" b="1" smtClean="0"/>
          </a:p>
        </p:txBody>
      </p:sp>
      <p:graphicFrame>
        <p:nvGraphicFramePr>
          <p:cNvPr id="57348" name="Object 3"/>
          <p:cNvGraphicFramePr>
            <a:graphicFrameLocks noChangeAspect="1"/>
          </p:cNvGraphicFramePr>
          <p:nvPr/>
        </p:nvGraphicFramePr>
        <p:xfrm>
          <a:off x="3605213" y="1341438"/>
          <a:ext cx="4543425" cy="4578350"/>
        </p:xfrm>
        <a:graphic>
          <a:graphicData uri="http://schemas.openxmlformats.org/presentationml/2006/ole">
            <mc:AlternateContent xmlns:mc="http://schemas.openxmlformats.org/markup-compatibility/2006">
              <mc:Choice xmlns:v="urn:schemas-microsoft-com:vml" Requires="v">
                <p:oleObj spid="_x0000_s57351" name="Visio" r:id="rId3" imgW="1804721" imgH="1909877" progId="Visio.Drawing.11">
                  <p:embed/>
                </p:oleObj>
              </mc:Choice>
              <mc:Fallback>
                <p:oleObj name="Visio" r:id="rId3" imgW="1804721" imgH="1909877"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5213" y="1341438"/>
                        <a:ext cx="4543425"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en-US" altLang="zh-CN" smtClean="0"/>
              <a:t>RPC</a:t>
            </a:r>
            <a:r>
              <a:rPr lang="zh-CN" altLang="en-US" smtClean="0"/>
              <a:t>语义</a:t>
            </a:r>
          </a:p>
        </p:txBody>
      </p:sp>
      <p:sp>
        <p:nvSpPr>
          <p:cNvPr id="58371" name="内容占位符 2"/>
          <p:cNvSpPr>
            <a:spLocks noGrp="1"/>
          </p:cNvSpPr>
          <p:nvPr>
            <p:ph idx="1"/>
          </p:nvPr>
        </p:nvSpPr>
        <p:spPr/>
        <p:txBody>
          <a:bodyPr/>
          <a:lstStyle/>
          <a:p>
            <a:pPr>
              <a:lnSpc>
                <a:spcPct val="120000"/>
              </a:lnSpc>
              <a:spcBef>
                <a:spcPts val="600"/>
              </a:spcBef>
            </a:pPr>
            <a:r>
              <a:rPr lang="zh-CN" altLang="en-US" b="1" smtClean="0"/>
              <a:t>客户机不能定位服务器</a:t>
            </a:r>
            <a:endParaRPr lang="en-US" altLang="zh-CN" b="1" smtClean="0"/>
          </a:p>
          <a:p>
            <a:pPr lvl="1">
              <a:lnSpc>
                <a:spcPct val="120000"/>
              </a:lnSpc>
              <a:spcBef>
                <a:spcPts val="600"/>
              </a:spcBef>
            </a:pPr>
            <a:r>
              <a:rPr lang="zh-CN" altLang="en-US" b="1" smtClean="0"/>
              <a:t>客户桩返回“找不到服务器”异常，或设置“找不到服务器”标志。</a:t>
            </a:r>
            <a:endParaRPr lang="en-US" altLang="zh-CN" b="1" smtClean="0"/>
          </a:p>
          <a:p>
            <a:pPr>
              <a:lnSpc>
                <a:spcPct val="120000"/>
              </a:lnSpc>
              <a:spcBef>
                <a:spcPts val="600"/>
              </a:spcBef>
            </a:pPr>
            <a:r>
              <a:rPr lang="zh-CN" altLang="en-US" b="1" smtClean="0"/>
              <a:t>请求消息丢失</a:t>
            </a:r>
            <a:endParaRPr lang="en-US" altLang="zh-CN" b="1" smtClean="0"/>
          </a:p>
          <a:p>
            <a:pPr lvl="1">
              <a:lnSpc>
                <a:spcPct val="120000"/>
              </a:lnSpc>
              <a:spcBef>
                <a:spcPts val="600"/>
              </a:spcBef>
            </a:pPr>
            <a:r>
              <a:rPr lang="zh-CN" altLang="en-US" b="1" smtClean="0"/>
              <a:t>计时器机制，超时则触发中断，重发请求，多次超时则放弃调用。</a:t>
            </a:r>
            <a:endParaRPr lang="en-US" altLang="zh-CN" b="1" smtClean="0"/>
          </a:p>
          <a:p>
            <a:pPr>
              <a:lnSpc>
                <a:spcPct val="120000"/>
              </a:lnSpc>
              <a:spcBef>
                <a:spcPts val="600"/>
              </a:spcBef>
            </a:pPr>
            <a:r>
              <a:rPr lang="zh-CN" altLang="en-US" b="1" smtClean="0"/>
              <a:t>应答消息丢失</a:t>
            </a:r>
            <a:endParaRPr lang="en-US" altLang="zh-CN" b="1" smtClean="0"/>
          </a:p>
          <a:p>
            <a:pPr lvl="1">
              <a:lnSpc>
                <a:spcPct val="120000"/>
              </a:lnSpc>
              <a:spcBef>
                <a:spcPts val="600"/>
              </a:spcBef>
            </a:pPr>
            <a:r>
              <a:rPr lang="zh-CN" altLang="en-US" b="1" smtClean="0"/>
              <a:t>计时器机制，需判断服务器操作是否幂等。</a:t>
            </a:r>
            <a:endParaRPr lang="en-US" altLang="zh-CN" b="1" smtClean="0"/>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en-US" altLang="zh-CN" smtClean="0"/>
              <a:t>RPC</a:t>
            </a:r>
            <a:r>
              <a:rPr lang="zh-CN" altLang="en-US" smtClean="0"/>
              <a:t>语义</a:t>
            </a:r>
          </a:p>
        </p:txBody>
      </p:sp>
      <p:sp>
        <p:nvSpPr>
          <p:cNvPr id="59395" name="内容占位符 2"/>
          <p:cNvSpPr>
            <a:spLocks noGrp="1"/>
          </p:cNvSpPr>
          <p:nvPr>
            <p:ph idx="1"/>
          </p:nvPr>
        </p:nvSpPr>
        <p:spPr/>
        <p:txBody>
          <a:bodyPr/>
          <a:lstStyle/>
          <a:p>
            <a:r>
              <a:rPr lang="zh-CN" altLang="en-US" sz="2800" b="1" smtClean="0"/>
              <a:t>服务器崩溃</a:t>
            </a:r>
          </a:p>
          <a:p>
            <a:pPr lvl="1"/>
            <a:r>
              <a:rPr lang="zh-CN" altLang="en-US" sz="2400" b="1" smtClean="0"/>
              <a:t>至少一次语义 </a:t>
            </a:r>
            <a:r>
              <a:rPr lang="en-US" altLang="zh-CN" sz="2400" b="1" smtClean="0"/>
              <a:t>(</a:t>
            </a:r>
            <a:r>
              <a:rPr lang="zh-CN" altLang="en-US" sz="2400" b="1" smtClean="0"/>
              <a:t>重发请求 </a:t>
            </a:r>
            <a:r>
              <a:rPr lang="en-US" altLang="zh-CN" sz="2400" b="1" smtClean="0"/>
              <a:t>)</a:t>
            </a:r>
          </a:p>
          <a:p>
            <a:pPr lvl="1"/>
            <a:r>
              <a:rPr lang="zh-CN" altLang="en-US" sz="2400" b="1" smtClean="0"/>
              <a:t>至多一次语义 </a:t>
            </a:r>
            <a:r>
              <a:rPr lang="en-US" altLang="zh-CN" sz="2400" b="1" smtClean="0"/>
              <a:t>(</a:t>
            </a:r>
            <a:r>
              <a:rPr lang="zh-CN" altLang="en-US" sz="2400" b="1" smtClean="0"/>
              <a:t>立即放弃并报告失败</a:t>
            </a:r>
            <a:r>
              <a:rPr lang="en-US" altLang="zh-CN" sz="2400" b="1" smtClean="0"/>
              <a:t>)</a:t>
            </a:r>
          </a:p>
          <a:p>
            <a:pPr lvl="1"/>
            <a:r>
              <a:rPr lang="zh-CN" altLang="en-US" sz="2400" b="1" smtClean="0"/>
              <a:t>不做任何保证</a:t>
            </a:r>
          </a:p>
          <a:p>
            <a:pPr lvl="1"/>
            <a:r>
              <a:rPr lang="zh-CN" altLang="en-US" sz="2400" b="1" smtClean="0"/>
              <a:t>精确一次？</a:t>
            </a:r>
          </a:p>
        </p:txBody>
      </p:sp>
      <p:graphicFrame>
        <p:nvGraphicFramePr>
          <p:cNvPr id="59396" name="Object 4"/>
          <p:cNvGraphicFramePr>
            <a:graphicFrameLocks noChangeAspect="1"/>
          </p:cNvGraphicFramePr>
          <p:nvPr/>
        </p:nvGraphicFramePr>
        <p:xfrm>
          <a:off x="984250" y="3519488"/>
          <a:ext cx="7043738" cy="2257425"/>
        </p:xfrm>
        <a:graphic>
          <a:graphicData uri="http://schemas.openxmlformats.org/presentationml/2006/ole">
            <mc:AlternateContent xmlns:mc="http://schemas.openxmlformats.org/markup-compatibility/2006">
              <mc:Choice xmlns:v="urn:schemas-microsoft-com:vml" Requires="v">
                <p:oleObj spid="_x0000_s59400" name="Visio" r:id="rId3" imgW="4895985" imgH="1381035" progId="Visio.Drawing.11">
                  <p:embed/>
                </p:oleObj>
              </mc:Choice>
              <mc:Fallback>
                <p:oleObj name="Visio" r:id="rId3" imgW="4895985" imgH="138103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250" y="3519488"/>
                        <a:ext cx="7043738"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9397" name="Rectangle 5"/>
          <p:cNvSpPr>
            <a:spLocks noChangeArrowheads="1"/>
          </p:cNvSpPr>
          <p:nvPr/>
        </p:nvSpPr>
        <p:spPr bwMode="auto">
          <a:xfrm>
            <a:off x="604838" y="5894388"/>
            <a:ext cx="78628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a</a:t>
            </a:r>
            <a:r>
              <a:rPr kumimoji="1" lang="zh-CN" altLang="en-US" sz="2400" b="1">
                <a:latin typeface="华文新魏" panose="02010800040101010101" pitchFamily="2" charset="-122"/>
                <a:ea typeface="华文新魏" panose="02010800040101010101" pitchFamily="2" charset="-122"/>
              </a:rPr>
              <a:t>）正常状态；（</a:t>
            </a:r>
            <a:r>
              <a:rPr kumimoji="1" lang="en-US" altLang="zh-CN" sz="2400" b="1">
                <a:latin typeface="华文新魏" panose="02010800040101010101" pitchFamily="2" charset="-122"/>
                <a:ea typeface="华文新魏" panose="02010800040101010101" pitchFamily="2" charset="-122"/>
              </a:rPr>
              <a:t>b</a:t>
            </a:r>
            <a:r>
              <a:rPr kumimoji="1" lang="zh-CN" altLang="en-US" sz="2400" b="1">
                <a:latin typeface="华文新魏" panose="02010800040101010101" pitchFamily="2" charset="-122"/>
                <a:ea typeface="华文新魏" panose="02010800040101010101" pitchFamily="2" charset="-122"/>
              </a:rPr>
              <a:t>）执行后崩溃；（</a:t>
            </a:r>
            <a:r>
              <a:rPr kumimoji="1" lang="en-US" altLang="zh-CN" sz="2400" b="1">
                <a:latin typeface="华文新魏" panose="02010800040101010101" pitchFamily="2" charset="-122"/>
                <a:ea typeface="华文新魏" panose="02010800040101010101" pitchFamily="2" charset="-122"/>
              </a:rPr>
              <a:t>c</a:t>
            </a:r>
            <a:r>
              <a:rPr kumimoji="1" lang="zh-CN" altLang="en-US" sz="2400" b="1">
                <a:latin typeface="华文新魏" panose="02010800040101010101" pitchFamily="2" charset="-122"/>
                <a:ea typeface="华文新魏" panose="02010800040101010101" pitchFamily="2" charset="-122"/>
              </a:rPr>
              <a:t>）执行前崩溃</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en-US" altLang="zh-CN" smtClean="0"/>
              <a:t>RPC</a:t>
            </a:r>
            <a:r>
              <a:rPr lang="zh-CN" altLang="en-US" smtClean="0"/>
              <a:t>语义</a:t>
            </a:r>
          </a:p>
        </p:txBody>
      </p:sp>
      <p:sp>
        <p:nvSpPr>
          <p:cNvPr id="60419" name="内容占位符 2"/>
          <p:cNvSpPr>
            <a:spLocks noGrp="1"/>
          </p:cNvSpPr>
          <p:nvPr>
            <p:ph idx="1"/>
          </p:nvPr>
        </p:nvSpPr>
        <p:spPr/>
        <p:txBody>
          <a:bodyPr/>
          <a:lstStyle/>
          <a:p>
            <a:pPr>
              <a:lnSpc>
                <a:spcPct val="120000"/>
              </a:lnSpc>
              <a:spcBef>
                <a:spcPts val="600"/>
              </a:spcBef>
            </a:pPr>
            <a:r>
              <a:rPr lang="zh-CN" altLang="en-US" b="1" smtClean="0"/>
              <a:t>客户崩溃</a:t>
            </a:r>
            <a:endParaRPr lang="en-US" altLang="zh-CN" b="1" smtClean="0"/>
          </a:p>
          <a:p>
            <a:pPr lvl="1">
              <a:lnSpc>
                <a:spcPct val="120000"/>
              </a:lnSpc>
              <a:spcBef>
                <a:spcPts val="600"/>
              </a:spcBef>
            </a:pPr>
            <a:r>
              <a:rPr lang="zh-CN" altLang="en-US" b="1" smtClean="0"/>
              <a:t>清剿（</a:t>
            </a:r>
            <a:r>
              <a:rPr lang="en-US" altLang="zh-CN" b="1" smtClean="0"/>
              <a:t>Extermination</a:t>
            </a:r>
            <a:r>
              <a:rPr lang="zh-CN" altLang="en-US" b="1" smtClean="0"/>
              <a:t>）</a:t>
            </a:r>
            <a:endParaRPr lang="en-US" altLang="zh-CN" b="1" smtClean="0"/>
          </a:p>
          <a:p>
            <a:pPr lvl="1">
              <a:lnSpc>
                <a:spcPct val="120000"/>
              </a:lnSpc>
              <a:spcBef>
                <a:spcPts val="600"/>
              </a:spcBef>
            </a:pPr>
            <a:r>
              <a:rPr lang="zh-CN" altLang="en-US" b="1" smtClean="0"/>
              <a:t>转世（</a:t>
            </a:r>
            <a:r>
              <a:rPr lang="en-US" altLang="zh-CN" b="1" smtClean="0"/>
              <a:t>Reincarnation</a:t>
            </a:r>
            <a:r>
              <a:rPr lang="zh-CN" altLang="en-US" b="1" smtClean="0"/>
              <a:t>）</a:t>
            </a:r>
            <a:endParaRPr lang="en-US" altLang="zh-CN" b="1" smtClean="0"/>
          </a:p>
          <a:p>
            <a:pPr lvl="1">
              <a:lnSpc>
                <a:spcPct val="120000"/>
              </a:lnSpc>
              <a:spcBef>
                <a:spcPts val="600"/>
              </a:spcBef>
            </a:pPr>
            <a:r>
              <a:rPr lang="zh-CN" altLang="en-US" b="1" smtClean="0"/>
              <a:t>温和转世（</a:t>
            </a:r>
            <a:r>
              <a:rPr lang="en-US" altLang="zh-CN" b="1" smtClean="0"/>
              <a:t>Gentle Reincarnation</a:t>
            </a:r>
            <a:r>
              <a:rPr lang="zh-CN" altLang="en-US" b="1" smtClean="0"/>
              <a:t>）</a:t>
            </a:r>
            <a:endParaRPr lang="en-US" altLang="zh-CN" b="1" smtClean="0"/>
          </a:p>
          <a:p>
            <a:pPr lvl="1">
              <a:lnSpc>
                <a:spcPct val="120000"/>
              </a:lnSpc>
              <a:spcBef>
                <a:spcPts val="600"/>
              </a:spcBef>
            </a:pPr>
            <a:r>
              <a:rPr lang="zh-CN" altLang="en-US" b="1" smtClean="0"/>
              <a:t>期满（</a:t>
            </a:r>
            <a:r>
              <a:rPr lang="en-US" altLang="zh-CN" b="1" smtClean="0"/>
              <a:t>Expiration</a:t>
            </a:r>
            <a:r>
              <a:rPr lang="zh-CN" altLang="en-US" b="1" smtClean="0"/>
              <a:t>）</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smtClean="0"/>
              <a:t>DCE</a:t>
            </a:r>
            <a:r>
              <a:rPr lang="zh-CN" altLang="en-US" smtClean="0"/>
              <a:t>－</a:t>
            </a:r>
            <a:r>
              <a:rPr lang="en-US" altLang="zh-CN" smtClean="0"/>
              <a:t>RPC</a:t>
            </a:r>
            <a:endParaRPr lang="zh-CN" altLang="en-US" smtClean="0"/>
          </a:p>
        </p:txBody>
      </p:sp>
      <p:sp>
        <p:nvSpPr>
          <p:cNvPr id="3" name="内容占位符 2"/>
          <p:cNvSpPr>
            <a:spLocks noGrp="1"/>
          </p:cNvSpPr>
          <p:nvPr>
            <p:ph idx="1"/>
          </p:nvPr>
        </p:nvSpPr>
        <p:spPr/>
        <p:txBody>
          <a:bodyPr>
            <a:normAutofit fontScale="70000" lnSpcReduction="20000"/>
          </a:bodyPr>
          <a:lstStyle/>
          <a:p>
            <a:pPr>
              <a:lnSpc>
                <a:spcPct val="130000"/>
              </a:lnSpc>
              <a:spcBef>
                <a:spcPts val="600"/>
              </a:spcBef>
              <a:buClr>
                <a:schemeClr val="accent2"/>
              </a:buClr>
              <a:defRPr/>
            </a:pPr>
            <a:r>
              <a:rPr lang="en-US" altLang="zh-CN" b="1" dirty="0" smtClean="0">
                <a:latin typeface="仿宋_GB2312"/>
                <a:ea typeface="仿宋_GB2312"/>
                <a:cs typeface="仿宋_GB2312"/>
              </a:rPr>
              <a:t>Sun</a:t>
            </a:r>
            <a:r>
              <a:rPr lang="zh-CN" altLang="en-US" b="1" dirty="0" smtClean="0">
                <a:latin typeface="仿宋_GB2312"/>
                <a:ea typeface="仿宋_GB2312"/>
                <a:cs typeface="仿宋_GB2312"/>
              </a:rPr>
              <a:t>版本，使得</a:t>
            </a:r>
            <a:r>
              <a:rPr lang="en-US" altLang="zh-CN" b="1" dirty="0" smtClean="0">
                <a:latin typeface="仿宋_GB2312"/>
                <a:ea typeface="仿宋_GB2312"/>
                <a:cs typeface="仿宋_GB2312"/>
              </a:rPr>
              <a:t>ONC RPC</a:t>
            </a:r>
            <a:r>
              <a:rPr lang="zh-CN" altLang="en-US" b="1" dirty="0" smtClean="0">
                <a:latin typeface="仿宋_GB2312"/>
                <a:ea typeface="仿宋_GB2312"/>
                <a:cs typeface="仿宋_GB2312"/>
              </a:rPr>
              <a:t>协议成为</a:t>
            </a:r>
            <a:r>
              <a:rPr lang="en-US" altLang="zh-CN" b="1" dirty="0" smtClean="0">
                <a:latin typeface="仿宋_GB2312"/>
                <a:ea typeface="仿宋_GB2312"/>
                <a:cs typeface="仿宋_GB2312"/>
              </a:rPr>
              <a:t>IETF</a:t>
            </a:r>
            <a:r>
              <a:rPr lang="zh-CN" altLang="en-US" b="1" dirty="0" smtClean="0">
                <a:latin typeface="仿宋_GB2312"/>
                <a:ea typeface="仿宋_GB2312"/>
                <a:cs typeface="仿宋_GB2312"/>
              </a:rPr>
              <a:t>标准协议</a:t>
            </a:r>
          </a:p>
          <a:p>
            <a:pPr>
              <a:lnSpc>
                <a:spcPct val="130000"/>
              </a:lnSpc>
              <a:spcBef>
                <a:spcPts val="600"/>
              </a:spcBef>
              <a:buClr>
                <a:schemeClr val="accent2"/>
              </a:buClr>
              <a:defRPr/>
            </a:pPr>
            <a:r>
              <a:rPr lang="en-US" altLang="zh-CN" b="1" dirty="0" smtClean="0">
                <a:latin typeface="仿宋_GB2312"/>
                <a:ea typeface="仿宋_GB2312"/>
                <a:cs typeface="仿宋_GB2312"/>
              </a:rPr>
              <a:t>The Open Group</a:t>
            </a:r>
            <a:r>
              <a:rPr lang="zh-CN" altLang="en-US" b="1" dirty="0" smtClean="0">
                <a:latin typeface="仿宋_GB2312"/>
                <a:ea typeface="仿宋_GB2312"/>
                <a:cs typeface="仿宋_GB2312"/>
              </a:rPr>
              <a:t>组织</a:t>
            </a:r>
            <a:r>
              <a:rPr lang="en-US" altLang="zh-CN" b="1" dirty="0" smtClean="0">
                <a:latin typeface="仿宋_GB2312"/>
                <a:ea typeface="仿宋_GB2312"/>
                <a:cs typeface="仿宋_GB2312"/>
              </a:rPr>
              <a:t>(</a:t>
            </a:r>
            <a:r>
              <a:rPr lang="zh-CN" altLang="en-US" b="1" dirty="0" smtClean="0">
                <a:latin typeface="仿宋_GB2312"/>
                <a:ea typeface="仿宋_GB2312"/>
                <a:cs typeface="仿宋_GB2312"/>
              </a:rPr>
              <a:t>前身为</a:t>
            </a:r>
            <a:r>
              <a:rPr lang="en-US" altLang="zh-CN" b="1" dirty="0" smtClean="0">
                <a:latin typeface="仿宋_GB2312"/>
                <a:ea typeface="仿宋_GB2312"/>
                <a:cs typeface="仿宋_GB2312"/>
              </a:rPr>
              <a:t>OSF</a:t>
            </a:r>
            <a:r>
              <a:rPr lang="zh-CN" altLang="en-US" b="1" dirty="0" smtClean="0">
                <a:latin typeface="仿宋_GB2312"/>
                <a:ea typeface="仿宋_GB2312"/>
                <a:cs typeface="仿宋_GB2312"/>
              </a:rPr>
              <a:t>，开放式软件基金</a:t>
            </a:r>
            <a:r>
              <a:rPr lang="en-US" altLang="zh-CN" b="1" dirty="0" smtClean="0">
                <a:latin typeface="仿宋_GB2312"/>
                <a:ea typeface="仿宋_GB2312"/>
                <a:cs typeface="仿宋_GB2312"/>
              </a:rPr>
              <a:t>)</a:t>
            </a:r>
            <a:r>
              <a:rPr lang="zh-CN" altLang="en-US" b="1" dirty="0" smtClean="0">
                <a:latin typeface="仿宋_GB2312"/>
                <a:ea typeface="仿宋_GB2312"/>
                <a:cs typeface="仿宋_GB2312"/>
              </a:rPr>
              <a:t>的分布式计算环境（</a:t>
            </a:r>
            <a:r>
              <a:rPr lang="en-US" altLang="zh-CN" b="1" dirty="0" smtClean="0">
                <a:latin typeface="仿宋_GB2312"/>
                <a:ea typeface="仿宋_GB2312"/>
                <a:cs typeface="仿宋_GB2312"/>
              </a:rPr>
              <a:t>DCE</a:t>
            </a:r>
            <a:r>
              <a:rPr lang="zh-CN" altLang="en-US" b="1" dirty="0" smtClean="0">
                <a:latin typeface="仿宋_GB2312"/>
                <a:ea typeface="仿宋_GB2312"/>
                <a:cs typeface="仿宋_GB2312"/>
              </a:rPr>
              <a:t>）</a:t>
            </a:r>
          </a:p>
          <a:p>
            <a:pPr>
              <a:lnSpc>
                <a:spcPct val="130000"/>
              </a:lnSpc>
              <a:spcBef>
                <a:spcPts val="600"/>
              </a:spcBef>
              <a:buClr>
                <a:schemeClr val="accent2"/>
              </a:buClr>
              <a:buFont typeface="Wingdings" panose="05000000000000000000" pitchFamily="2" charset="2"/>
              <a:buNone/>
              <a:defRPr/>
            </a:pPr>
            <a:r>
              <a:rPr lang="zh-CN" altLang="en-US" b="1" dirty="0" smtClean="0">
                <a:latin typeface="仿宋_GB2312"/>
                <a:ea typeface="仿宋_GB2312"/>
                <a:cs typeface="仿宋_GB2312"/>
              </a:rPr>
              <a:t>分布式计算环境（</a:t>
            </a:r>
            <a:r>
              <a:rPr lang="en-US" altLang="zh-CN" b="1" dirty="0" smtClean="0">
                <a:latin typeface="仿宋_GB2312"/>
                <a:ea typeface="仿宋_GB2312"/>
                <a:cs typeface="仿宋_GB2312"/>
              </a:rPr>
              <a:t>DCE</a:t>
            </a:r>
            <a:r>
              <a:rPr lang="zh-CN" altLang="en-US" b="1" dirty="0" smtClean="0">
                <a:latin typeface="仿宋_GB2312"/>
                <a:ea typeface="仿宋_GB2312"/>
                <a:cs typeface="仿宋_GB2312"/>
              </a:rPr>
              <a:t>）</a:t>
            </a:r>
          </a:p>
          <a:p>
            <a:pPr>
              <a:lnSpc>
                <a:spcPct val="130000"/>
              </a:lnSpc>
              <a:spcBef>
                <a:spcPts val="600"/>
              </a:spcBef>
              <a:buClr>
                <a:schemeClr val="accent2"/>
              </a:buClr>
              <a:defRPr/>
            </a:pPr>
            <a:r>
              <a:rPr lang="zh-CN" altLang="en-US" b="1" dirty="0" smtClean="0">
                <a:latin typeface="仿宋_GB2312"/>
                <a:ea typeface="仿宋_GB2312"/>
                <a:cs typeface="仿宋_GB2312"/>
              </a:rPr>
              <a:t>可在</a:t>
            </a:r>
            <a:r>
              <a:rPr lang="en-US" altLang="zh-CN" b="1" dirty="0" smtClean="0">
                <a:latin typeface="仿宋_GB2312"/>
                <a:ea typeface="仿宋_GB2312"/>
                <a:cs typeface="仿宋_GB2312"/>
              </a:rPr>
              <a:t>Windows NT</a:t>
            </a:r>
            <a:r>
              <a:rPr lang="zh-CN" altLang="en-US" b="1" dirty="0" smtClean="0">
                <a:latin typeface="仿宋_GB2312"/>
                <a:ea typeface="仿宋_GB2312"/>
                <a:cs typeface="仿宋_GB2312"/>
              </a:rPr>
              <a:t>、</a:t>
            </a:r>
            <a:r>
              <a:rPr lang="en-US" altLang="zh-CN" b="1" dirty="0" smtClean="0">
                <a:latin typeface="仿宋_GB2312"/>
                <a:ea typeface="仿宋_GB2312"/>
                <a:cs typeface="仿宋_GB2312"/>
              </a:rPr>
              <a:t>VMS</a:t>
            </a:r>
            <a:r>
              <a:rPr lang="zh-CN" altLang="en-US" b="1" dirty="0" smtClean="0">
                <a:latin typeface="仿宋_GB2312"/>
                <a:ea typeface="仿宋_GB2312"/>
                <a:cs typeface="仿宋_GB2312"/>
              </a:rPr>
              <a:t>等环境下运行</a:t>
            </a:r>
          </a:p>
          <a:p>
            <a:pPr>
              <a:lnSpc>
                <a:spcPct val="130000"/>
              </a:lnSpc>
              <a:spcBef>
                <a:spcPts val="600"/>
              </a:spcBef>
              <a:buClr>
                <a:schemeClr val="accent2"/>
              </a:buClr>
              <a:defRPr/>
            </a:pPr>
            <a:r>
              <a:rPr lang="zh-CN" altLang="en-US" b="1" dirty="0" smtClean="0">
                <a:latin typeface="仿宋_GB2312"/>
                <a:ea typeface="仿宋_GB2312"/>
                <a:cs typeface="仿宋_GB2312"/>
              </a:rPr>
              <a:t>由多个服务器组成，底层模型都是</a:t>
            </a:r>
            <a:r>
              <a:rPr lang="en-US" altLang="zh-CN" b="1" dirty="0" smtClean="0">
                <a:latin typeface="仿宋_GB2312"/>
                <a:ea typeface="仿宋_GB2312"/>
                <a:cs typeface="仿宋_GB2312"/>
              </a:rPr>
              <a:t>Client</a:t>
            </a:r>
            <a:r>
              <a:rPr lang="zh-CN" altLang="en-US" b="1" dirty="0" smtClean="0">
                <a:latin typeface="仿宋_GB2312"/>
                <a:ea typeface="仿宋_GB2312"/>
                <a:cs typeface="仿宋_GB2312"/>
              </a:rPr>
              <a:t>－</a:t>
            </a:r>
            <a:r>
              <a:rPr lang="en-US" altLang="zh-CN" b="1" dirty="0">
                <a:latin typeface="仿宋_GB2312"/>
                <a:ea typeface="仿宋_GB2312"/>
                <a:cs typeface="仿宋_GB2312"/>
              </a:rPr>
              <a:t>S</a:t>
            </a:r>
            <a:r>
              <a:rPr lang="en-US" altLang="zh-CN" b="1" dirty="0" smtClean="0">
                <a:latin typeface="仿宋_GB2312"/>
                <a:ea typeface="仿宋_GB2312"/>
                <a:cs typeface="仿宋_GB2312"/>
              </a:rPr>
              <a:t>erver</a:t>
            </a:r>
          </a:p>
          <a:p>
            <a:pPr>
              <a:lnSpc>
                <a:spcPct val="130000"/>
              </a:lnSpc>
              <a:spcBef>
                <a:spcPts val="600"/>
              </a:spcBef>
              <a:buClr>
                <a:schemeClr val="accent2"/>
              </a:buClr>
              <a:defRPr/>
            </a:pPr>
            <a:r>
              <a:rPr lang="en-US" altLang="zh-CN" b="1" dirty="0" smtClean="0">
                <a:latin typeface="仿宋_GB2312"/>
                <a:ea typeface="仿宋_GB2312"/>
                <a:cs typeface="仿宋_GB2312"/>
              </a:rPr>
              <a:t>DCE RPC</a:t>
            </a:r>
            <a:r>
              <a:rPr lang="zh-CN" altLang="en-US" b="1" dirty="0" smtClean="0">
                <a:latin typeface="仿宋_GB2312"/>
                <a:ea typeface="仿宋_GB2312"/>
                <a:cs typeface="仿宋_GB2312"/>
              </a:rPr>
              <a:t>可隐藏所有细节</a:t>
            </a:r>
          </a:p>
          <a:p>
            <a:pPr>
              <a:lnSpc>
                <a:spcPct val="130000"/>
              </a:lnSpc>
              <a:spcBef>
                <a:spcPts val="600"/>
              </a:spcBef>
              <a:buClr>
                <a:schemeClr val="accent2"/>
              </a:buClr>
              <a:defRPr/>
            </a:pPr>
            <a:r>
              <a:rPr lang="en-US" altLang="zh-CN" b="1" dirty="0" smtClean="0">
                <a:latin typeface="仿宋_GB2312"/>
                <a:ea typeface="仿宋_GB2312"/>
                <a:cs typeface="仿宋_GB2312"/>
              </a:rPr>
              <a:t>DCE RPC</a:t>
            </a:r>
            <a:r>
              <a:rPr lang="zh-CN" altLang="en-US" b="1" dirty="0" smtClean="0">
                <a:latin typeface="仿宋_GB2312"/>
                <a:ea typeface="仿宋_GB2312"/>
                <a:cs typeface="仿宋_GB2312"/>
              </a:rPr>
              <a:t>可找到合适服务器，实现客户端与服务器端绑定</a:t>
            </a:r>
          </a:p>
          <a:p>
            <a:pPr>
              <a:lnSpc>
                <a:spcPct val="130000"/>
              </a:lnSpc>
              <a:spcBef>
                <a:spcPts val="600"/>
              </a:spcBef>
              <a:buClr>
                <a:schemeClr val="accent2"/>
              </a:buClr>
              <a:defRPr/>
            </a:pPr>
            <a:r>
              <a:rPr lang="en-US" altLang="zh-CN" b="1" dirty="0" smtClean="0">
                <a:latin typeface="仿宋_GB2312"/>
                <a:ea typeface="仿宋_GB2312"/>
                <a:cs typeface="仿宋_GB2312"/>
              </a:rPr>
              <a:t>DCE RPC</a:t>
            </a:r>
            <a:r>
              <a:rPr lang="zh-CN" altLang="en-US" b="1" dirty="0" smtClean="0">
                <a:latin typeface="仿宋_GB2312"/>
                <a:ea typeface="仿宋_GB2312"/>
                <a:cs typeface="仿宋_GB2312"/>
              </a:rPr>
              <a:t>可双向数据传输，消息可分片</a:t>
            </a:r>
          </a:p>
          <a:p>
            <a:pPr>
              <a:lnSpc>
                <a:spcPct val="130000"/>
              </a:lnSpc>
              <a:spcBef>
                <a:spcPts val="600"/>
              </a:spcBef>
              <a:buClr>
                <a:schemeClr val="accent2"/>
              </a:buClr>
              <a:defRPr/>
            </a:pPr>
            <a:r>
              <a:rPr lang="en-US" altLang="zh-CN" b="1" dirty="0" smtClean="0">
                <a:latin typeface="仿宋_GB2312"/>
                <a:ea typeface="仿宋_GB2312"/>
                <a:cs typeface="仿宋_GB2312"/>
              </a:rPr>
              <a:t>DCE RPC</a:t>
            </a:r>
            <a:r>
              <a:rPr lang="zh-CN" altLang="en-US" b="1" dirty="0" smtClean="0">
                <a:latin typeface="仿宋_GB2312"/>
                <a:ea typeface="仿宋_GB2312"/>
                <a:cs typeface="仿宋_GB2312"/>
              </a:rPr>
              <a:t>可自动完成数据格式的转换</a:t>
            </a:r>
            <a:endParaRPr lang="zh-CN" altLang="en-US" b="1" dirty="0">
              <a:latin typeface="仿宋_GB2312"/>
              <a:ea typeface="仿宋_GB2312"/>
              <a:cs typeface="仿宋_GB2312"/>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分布式系统通信</a:t>
            </a:r>
          </a:p>
        </p:txBody>
      </p:sp>
      <p:sp>
        <p:nvSpPr>
          <p:cNvPr id="7171" name="内容占位符 2"/>
          <p:cNvSpPr>
            <a:spLocks noGrp="1"/>
          </p:cNvSpPr>
          <p:nvPr>
            <p:ph idx="1"/>
          </p:nvPr>
        </p:nvSpPr>
        <p:spPr/>
        <p:txBody>
          <a:bodyPr/>
          <a:lstStyle/>
          <a:p>
            <a:pPr>
              <a:lnSpc>
                <a:spcPct val="120000"/>
              </a:lnSpc>
              <a:spcBef>
                <a:spcPts val="600"/>
              </a:spcBef>
            </a:pPr>
            <a:r>
              <a:rPr lang="zh-CN" altLang="en-US" sz="2800" b="1" smtClean="0"/>
              <a:t>分布式系统通信是由一个通信层实现的，它建立在节点操作系统和网络传输层协议之上，提供一组通信</a:t>
            </a:r>
            <a:r>
              <a:rPr lang="zh-CN" altLang="en-US" sz="2800" b="1" smtClean="0">
                <a:solidFill>
                  <a:srgbClr val="FF0000"/>
                </a:solidFill>
              </a:rPr>
              <a:t>原语</a:t>
            </a:r>
            <a:r>
              <a:rPr lang="zh-CN" altLang="en-US" sz="2800" b="1" smtClean="0"/>
              <a:t>供应用程序调用。通信层介乎应用程序和操作系统之间，实现各种通信协议。</a:t>
            </a:r>
          </a:p>
          <a:p>
            <a:endParaRPr lang="zh-CN" altLang="en-US" sz="2800" b="1" smtClean="0"/>
          </a:p>
        </p:txBody>
      </p:sp>
      <p:pic>
        <p:nvPicPr>
          <p:cNvPr id="71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738" y="3284538"/>
            <a:ext cx="6573837" cy="3240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圆角矩形标注 1"/>
          <p:cNvSpPr/>
          <p:nvPr/>
        </p:nvSpPr>
        <p:spPr bwMode="auto">
          <a:xfrm>
            <a:off x="2878138" y="1011238"/>
            <a:ext cx="5670550" cy="2447925"/>
          </a:xfrm>
          <a:prstGeom prst="wedgeRoundRectCallout">
            <a:avLst>
              <a:gd name="adj1" fmla="val -59898"/>
              <a:gd name="adj2" fmla="val -820"/>
              <a:gd name="adj3" fmla="val 16667"/>
            </a:avLst>
          </a:prstGeom>
          <a:solidFill>
            <a:srgbClr val="92D050"/>
          </a:solidFill>
          <a:ln>
            <a:headEnd type="none" w="med" len="med"/>
            <a:tailEnd type="triangle" w="lg" len="lg"/>
          </a:ln>
          <a:extLst/>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2400" b="1" dirty="0"/>
              <a:t>原语：由若干条指令组成的，用于完成一定功能的一个过程，具有不可分割性，即原语的执行必须是连续的，在执行过程中不允许被中断。</a:t>
            </a:r>
            <a:endParaRPr lang="en-US" altLang="zh-CN" sz="2400" b="1" dirty="0"/>
          </a:p>
          <a:p>
            <a:pPr>
              <a:defRPr/>
            </a:pPr>
            <a:r>
              <a:rPr lang="zh-CN" altLang="en-US" sz="2400" b="1" dirty="0"/>
              <a:t>在计算机网络中原语也指下层协议通过接口为上层协议提供某种服务的操作。</a:t>
            </a:r>
          </a:p>
          <a:p>
            <a:pPr algn="ctr" eaLnBrk="1" hangingPunct="1">
              <a:defRPr/>
            </a:pPr>
            <a:endParaRPr lang="zh-CN" altLang="en-US" b="1" dirty="0">
              <a:solidFill>
                <a:schemeClr val="tx1"/>
              </a:solidFill>
            </a:endParaRPr>
          </a:p>
        </p:txBody>
      </p:sp>
      <p:sp>
        <p:nvSpPr>
          <p:cNvPr id="3" name="圆角矩形标注 2"/>
          <p:cNvSpPr/>
          <p:nvPr/>
        </p:nvSpPr>
        <p:spPr bwMode="auto">
          <a:xfrm>
            <a:off x="1836738" y="2894013"/>
            <a:ext cx="6850062" cy="1981200"/>
          </a:xfrm>
          <a:prstGeom prst="wedgeRoundRectCallout">
            <a:avLst>
              <a:gd name="adj1" fmla="val -29884"/>
              <a:gd name="adj2" fmla="val 82121"/>
              <a:gd name="adj3" fmla="val 16667"/>
            </a:avLst>
          </a:prstGeom>
          <a:solidFill>
            <a:srgbClr val="92D050"/>
          </a:solidFill>
          <a:ln>
            <a:headEnd type="none" w="med" len="med"/>
            <a:tailEnd type="triangle" w="lg" len="lg"/>
          </a:ln>
          <a:extLst/>
        </p:spPr>
        <p:style>
          <a:lnRef idx="1">
            <a:schemeClr val="accent1"/>
          </a:lnRef>
          <a:fillRef idx="2">
            <a:schemeClr val="accent1"/>
          </a:fillRef>
          <a:effectRef idx="1">
            <a:schemeClr val="accent1"/>
          </a:effectRef>
          <a:fontRef idx="minor">
            <a:schemeClr val="dk1"/>
          </a:fontRef>
        </p:style>
        <p:txBody>
          <a:bodyPr anchor="ctr"/>
          <a:lstStyle/>
          <a:p>
            <a:pPr>
              <a:defRPr/>
            </a:pPr>
            <a:r>
              <a:rPr lang="zh-CN" altLang="en-US" sz="2400" b="1" dirty="0"/>
              <a:t>消息是分布式系统最基本的通信机制，其他通信机制都建立在消息机制之上，是消息的高级抽象或包装。</a:t>
            </a:r>
            <a:endParaRPr lang="en-US" altLang="zh-CN" sz="2400" b="1" dirty="0"/>
          </a:p>
          <a:p>
            <a:pPr>
              <a:defRPr/>
            </a:pPr>
            <a:r>
              <a:rPr lang="zh-CN" altLang="en-US" sz="2400" b="1" dirty="0"/>
              <a:t>应用程序之间、系统软件之间、以及应用程序与系统软件之间都可以采用消息传送方式进行通信</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p:txBody>
          <a:bodyPr/>
          <a:lstStyle/>
          <a:p>
            <a:r>
              <a:rPr lang="zh-CN" altLang="en-US" b="1" smtClean="0"/>
              <a:t>编写及使用一个</a:t>
            </a:r>
            <a:r>
              <a:rPr lang="en-US" altLang="zh-CN" b="1" smtClean="0"/>
              <a:t>RPC</a:t>
            </a:r>
            <a:r>
              <a:rPr lang="zh-CN" altLang="en-US" b="1" smtClean="0"/>
              <a:t>的完整过程</a:t>
            </a:r>
          </a:p>
          <a:p>
            <a:endParaRPr lang="zh-CN" altLang="en-US" b="1" smtClean="0"/>
          </a:p>
        </p:txBody>
      </p:sp>
      <p:pic>
        <p:nvPicPr>
          <p:cNvPr id="64515" name="Picture 3"/>
          <p:cNvPicPr>
            <a:picLocks noChangeAspect="1" noChangeArrowheads="1"/>
          </p:cNvPicPr>
          <p:nvPr/>
        </p:nvPicPr>
        <p:blipFill>
          <a:blip r:embed="rId3">
            <a:extLst>
              <a:ext uri="{28A0092B-C50C-407E-A947-70E740481C1C}">
                <a14:useLocalDpi xmlns:a14="http://schemas.microsoft.com/office/drawing/2010/main" val="0"/>
              </a:ext>
            </a:extLst>
          </a:blip>
          <a:srcRect l="21379" t="34668" r="20738" b="30664"/>
          <a:stretch>
            <a:fillRect/>
          </a:stretch>
        </p:blipFill>
        <p:spPr bwMode="auto">
          <a:xfrm>
            <a:off x="900113" y="1720850"/>
            <a:ext cx="7129462" cy="4732338"/>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4516" name="标题 1"/>
          <p:cNvSpPr>
            <a:spLocks noGrp="1"/>
          </p:cNvSpPr>
          <p:nvPr>
            <p:ph type="title"/>
          </p:nvPr>
        </p:nvSpPr>
        <p:spPr/>
        <p:txBody>
          <a:bodyPr/>
          <a:lstStyle/>
          <a:p>
            <a:r>
              <a:rPr lang="en-US" altLang="zh-CN" smtClean="0"/>
              <a:t>DCE</a:t>
            </a:r>
            <a:r>
              <a:rPr lang="zh-CN" altLang="en-US" smtClean="0"/>
              <a:t>－</a:t>
            </a:r>
            <a:r>
              <a:rPr lang="en-US" altLang="zh-CN" smtClean="0"/>
              <a:t>RPC</a:t>
            </a:r>
            <a:r>
              <a:rPr lang="zh-CN" altLang="en-US" smtClean="0"/>
              <a:t>实现</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sz="3200" smtClean="0"/>
              <a:t>IDL(interface definition language)</a:t>
            </a:r>
            <a:r>
              <a:rPr lang="zh-CN" altLang="en-US" sz="3200" smtClean="0"/>
              <a:t>语言</a:t>
            </a:r>
          </a:p>
        </p:txBody>
      </p:sp>
      <p:sp>
        <p:nvSpPr>
          <p:cNvPr id="3" name="内容占位符 2"/>
          <p:cNvSpPr>
            <a:spLocks noGrp="1"/>
          </p:cNvSpPr>
          <p:nvPr>
            <p:ph idx="1"/>
          </p:nvPr>
        </p:nvSpPr>
        <p:spPr/>
        <p:txBody>
          <a:bodyPr>
            <a:normAutofit fontScale="92500" lnSpcReduction="10000"/>
          </a:bodyPr>
          <a:lstStyle/>
          <a:p>
            <a:pPr>
              <a:lnSpc>
                <a:spcPct val="120000"/>
              </a:lnSpc>
              <a:spcBef>
                <a:spcPts val="600"/>
              </a:spcBef>
              <a:defRPr/>
            </a:pPr>
            <a:r>
              <a:rPr lang="zh-CN" altLang="en-US" b="1" dirty="0" smtClean="0"/>
              <a:t>类</a:t>
            </a:r>
            <a:r>
              <a:rPr lang="en-US" altLang="zh-CN" b="1" dirty="0" smtClean="0"/>
              <a:t>ANSI C</a:t>
            </a:r>
            <a:r>
              <a:rPr lang="zh-CN" altLang="en-US" b="1" dirty="0" smtClean="0"/>
              <a:t>语言</a:t>
            </a:r>
          </a:p>
          <a:p>
            <a:pPr>
              <a:lnSpc>
                <a:spcPct val="120000"/>
              </a:lnSpc>
              <a:spcBef>
                <a:spcPts val="600"/>
              </a:spcBef>
              <a:defRPr/>
            </a:pPr>
            <a:r>
              <a:rPr lang="en-US" altLang="zh-CN" b="1" dirty="0" smtClean="0"/>
              <a:t>Interface definition file </a:t>
            </a:r>
            <a:r>
              <a:rPr lang="zh-CN" altLang="en-US" b="1" dirty="0" smtClean="0"/>
              <a:t>是一个接口文件，它由用户利用</a:t>
            </a:r>
            <a:r>
              <a:rPr lang="en-US" altLang="zh-CN" b="1" dirty="0" smtClean="0"/>
              <a:t>IDL</a:t>
            </a:r>
            <a:r>
              <a:rPr lang="zh-CN" altLang="en-US" b="1" dirty="0" smtClean="0"/>
              <a:t>语言编辑而成。</a:t>
            </a:r>
          </a:p>
          <a:p>
            <a:pPr>
              <a:lnSpc>
                <a:spcPct val="120000"/>
              </a:lnSpc>
              <a:spcBef>
                <a:spcPts val="600"/>
              </a:spcBef>
              <a:defRPr/>
            </a:pPr>
            <a:r>
              <a:rPr lang="en-US" altLang="zh-CN" b="1" dirty="0" smtClean="0"/>
              <a:t>IDL</a:t>
            </a:r>
            <a:r>
              <a:rPr lang="zh-CN" altLang="en-US" b="1" dirty="0" smtClean="0"/>
              <a:t>文件中指定接口全局唯一标识符</a:t>
            </a:r>
          </a:p>
          <a:p>
            <a:pPr>
              <a:lnSpc>
                <a:spcPct val="120000"/>
              </a:lnSpc>
              <a:spcBef>
                <a:spcPts val="600"/>
              </a:spcBef>
              <a:defRPr/>
            </a:pPr>
            <a:r>
              <a:rPr lang="en-US" altLang="zh-CN" b="1" dirty="0" smtClean="0"/>
              <a:t>IDL</a:t>
            </a:r>
            <a:r>
              <a:rPr lang="zh-CN" altLang="en-US" b="1" dirty="0" smtClean="0"/>
              <a:t>是一种用来说明操作（过程或函数），操作的参数以及数据类型的语言，它在语法上继承于</a:t>
            </a:r>
            <a:r>
              <a:rPr lang="en-US" altLang="zh-CN" b="1" dirty="0" smtClean="0"/>
              <a:t>C</a:t>
            </a:r>
            <a:r>
              <a:rPr lang="zh-CN" altLang="en-US" b="1" dirty="0" smtClean="0"/>
              <a:t>语言，但形式上和</a:t>
            </a:r>
            <a:r>
              <a:rPr lang="en-US" altLang="zh-CN" b="1" dirty="0" smtClean="0"/>
              <a:t>C</a:t>
            </a:r>
            <a:r>
              <a:rPr lang="zh-CN" altLang="en-US" b="1" dirty="0" smtClean="0"/>
              <a:t>语言有很多不同。</a:t>
            </a:r>
          </a:p>
          <a:p>
            <a:pPr>
              <a:lnSpc>
                <a:spcPct val="120000"/>
              </a:lnSpc>
              <a:spcBef>
                <a:spcPts val="600"/>
              </a:spcBef>
              <a:defRPr/>
            </a:pPr>
            <a:r>
              <a:rPr lang="en-US" altLang="zh-CN" b="1" dirty="0" smtClean="0"/>
              <a:t>IDL</a:t>
            </a:r>
            <a:r>
              <a:rPr lang="zh-CN" altLang="en-US" b="1" dirty="0" smtClean="0"/>
              <a:t>编译后形成：</a:t>
            </a:r>
          </a:p>
          <a:p>
            <a:pPr lvl="1">
              <a:lnSpc>
                <a:spcPct val="120000"/>
              </a:lnSpc>
              <a:spcBef>
                <a:spcPts val="600"/>
              </a:spcBef>
              <a:defRPr/>
            </a:pPr>
            <a:r>
              <a:rPr lang="zh-CN" altLang="en-US" b="1" dirty="0" smtClean="0"/>
              <a:t>头文件，客户桩文件，服务器桩文件</a:t>
            </a:r>
            <a:endParaRPr lang="zh-CN" altLang="en-US" b="1" dirty="0"/>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mtClean="0"/>
              <a:t>绑定</a:t>
            </a:r>
            <a:r>
              <a:rPr lang="en-US" altLang="zh-CN" smtClean="0"/>
              <a:t>(DCE)</a:t>
            </a:r>
            <a:endParaRPr lang="zh-CN" altLang="en-US" smtClean="0"/>
          </a:p>
        </p:txBody>
      </p:sp>
      <p:pic>
        <p:nvPicPr>
          <p:cNvPr id="68611" name="Picture 3"/>
          <p:cNvPicPr>
            <a:picLocks noChangeAspect="1" noChangeArrowheads="1"/>
          </p:cNvPicPr>
          <p:nvPr/>
        </p:nvPicPr>
        <p:blipFill>
          <a:blip r:embed="rId3">
            <a:extLst>
              <a:ext uri="{28A0092B-C50C-407E-A947-70E740481C1C}">
                <a14:useLocalDpi xmlns:a14="http://schemas.microsoft.com/office/drawing/2010/main" val="0"/>
              </a:ext>
            </a:extLst>
          </a:blip>
          <a:srcRect l="19241" t="42900" r="16890" b="37160"/>
          <a:stretch>
            <a:fillRect/>
          </a:stretch>
        </p:blipFill>
        <p:spPr bwMode="auto">
          <a:xfrm>
            <a:off x="242888" y="1628775"/>
            <a:ext cx="8658225"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smtClean="0"/>
              <a:t>分布式系统通信</a:t>
            </a:r>
          </a:p>
        </p:txBody>
      </p:sp>
      <p:sp>
        <p:nvSpPr>
          <p:cNvPr id="3" name="内容占位符 2"/>
          <p:cNvSpPr>
            <a:spLocks noGrp="1"/>
          </p:cNvSpPr>
          <p:nvPr>
            <p:ph idx="1"/>
          </p:nvPr>
        </p:nvSpPr>
        <p:spPr/>
        <p:txBody>
          <a:bodyPr/>
          <a:lstStyle/>
          <a:p>
            <a:pPr>
              <a:lnSpc>
                <a:spcPct val="120000"/>
              </a:lnSpc>
              <a:spcBef>
                <a:spcPts val="600"/>
              </a:spcBef>
              <a:defRPr/>
            </a:pPr>
            <a:r>
              <a:rPr lang="zh-CN" altLang="en-US" b="1" smtClean="0">
                <a:solidFill>
                  <a:schemeClr val="bg1">
                    <a:lumMod val="75000"/>
                  </a:schemeClr>
                </a:solidFill>
              </a:rPr>
              <a:t>消息传送</a:t>
            </a:r>
            <a:endParaRPr lang="en-US" altLang="zh-CN" b="1" smtClean="0">
              <a:solidFill>
                <a:schemeClr val="bg1">
                  <a:lumMod val="75000"/>
                </a:schemeClr>
              </a:solidFill>
            </a:endParaRPr>
          </a:p>
          <a:p>
            <a:pPr>
              <a:lnSpc>
                <a:spcPct val="120000"/>
              </a:lnSpc>
              <a:spcBef>
                <a:spcPts val="600"/>
              </a:spcBef>
              <a:defRPr/>
            </a:pPr>
            <a:r>
              <a:rPr lang="zh-CN" altLang="en-US" b="1" smtClean="0">
                <a:solidFill>
                  <a:schemeClr val="bg1">
                    <a:lumMod val="75000"/>
                  </a:schemeClr>
                </a:solidFill>
              </a:rPr>
              <a:t>组通信</a:t>
            </a:r>
            <a:endParaRPr lang="en-US" altLang="zh-CN" b="1" smtClean="0">
              <a:solidFill>
                <a:schemeClr val="bg1">
                  <a:lumMod val="75000"/>
                </a:schemeClr>
              </a:solidFill>
            </a:endParaRPr>
          </a:p>
          <a:p>
            <a:pPr>
              <a:lnSpc>
                <a:spcPct val="120000"/>
              </a:lnSpc>
              <a:spcBef>
                <a:spcPts val="600"/>
              </a:spcBef>
              <a:defRPr/>
            </a:pPr>
            <a:r>
              <a:rPr lang="zh-CN" altLang="en-US" b="1" smtClean="0">
                <a:solidFill>
                  <a:schemeClr val="bg1">
                    <a:lumMod val="75000"/>
                  </a:schemeClr>
                </a:solidFill>
              </a:rPr>
              <a:t>远程过程调用</a:t>
            </a:r>
            <a:endParaRPr lang="en-US" altLang="zh-CN" b="1" smtClean="0">
              <a:solidFill>
                <a:schemeClr val="bg1">
                  <a:lumMod val="75000"/>
                </a:schemeClr>
              </a:solidFill>
            </a:endParaRPr>
          </a:p>
          <a:p>
            <a:pPr>
              <a:lnSpc>
                <a:spcPct val="120000"/>
              </a:lnSpc>
              <a:spcBef>
                <a:spcPts val="600"/>
              </a:spcBef>
              <a:defRPr/>
            </a:pPr>
            <a:r>
              <a:rPr lang="zh-CN" altLang="en-US" b="1" smtClean="0">
                <a:solidFill>
                  <a:srgbClr val="FF0000"/>
                </a:solidFill>
              </a:rPr>
              <a:t>远程对象方法调用</a:t>
            </a:r>
            <a:endParaRPr lang="en-US" altLang="zh-CN" b="1" smtClean="0">
              <a:solidFill>
                <a:srgbClr val="FF0000"/>
              </a:solidFill>
            </a:endParaRPr>
          </a:p>
          <a:p>
            <a:pPr>
              <a:lnSpc>
                <a:spcPct val="120000"/>
              </a:lnSpc>
              <a:spcBef>
                <a:spcPts val="600"/>
              </a:spcBef>
              <a:defRPr/>
            </a:pPr>
            <a:r>
              <a:rPr lang="zh-CN" altLang="en-US" b="1" smtClean="0"/>
              <a:t>事件与通知</a:t>
            </a:r>
            <a:endParaRPr lang="zh-CN" altLang="en-US" b="1"/>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mtClean="0"/>
              <a:t>分布式系统通信</a:t>
            </a:r>
          </a:p>
        </p:txBody>
      </p:sp>
      <p:sp>
        <p:nvSpPr>
          <p:cNvPr id="3" name="内容占位符 2"/>
          <p:cNvSpPr>
            <a:spLocks noGrp="1"/>
          </p:cNvSpPr>
          <p:nvPr>
            <p:ph idx="1"/>
          </p:nvPr>
        </p:nvSpPr>
        <p:spPr/>
        <p:txBody>
          <a:bodyPr/>
          <a:lstStyle/>
          <a:p>
            <a:pPr>
              <a:lnSpc>
                <a:spcPct val="120000"/>
              </a:lnSpc>
              <a:spcBef>
                <a:spcPts val="600"/>
              </a:spcBef>
              <a:defRPr/>
            </a:pPr>
            <a:r>
              <a:rPr lang="zh-CN" altLang="en-US" b="1" smtClean="0">
                <a:solidFill>
                  <a:schemeClr val="bg1">
                    <a:lumMod val="75000"/>
                  </a:schemeClr>
                </a:solidFill>
              </a:rPr>
              <a:t>消息传送</a:t>
            </a:r>
            <a:endParaRPr lang="en-US" altLang="zh-CN" b="1" smtClean="0">
              <a:solidFill>
                <a:schemeClr val="bg1">
                  <a:lumMod val="75000"/>
                </a:schemeClr>
              </a:solidFill>
            </a:endParaRPr>
          </a:p>
          <a:p>
            <a:pPr>
              <a:lnSpc>
                <a:spcPct val="120000"/>
              </a:lnSpc>
              <a:spcBef>
                <a:spcPts val="600"/>
              </a:spcBef>
              <a:defRPr/>
            </a:pPr>
            <a:r>
              <a:rPr lang="zh-CN" altLang="en-US" b="1" smtClean="0">
                <a:solidFill>
                  <a:schemeClr val="bg1">
                    <a:lumMod val="75000"/>
                  </a:schemeClr>
                </a:solidFill>
              </a:rPr>
              <a:t>组通信</a:t>
            </a:r>
            <a:endParaRPr lang="en-US" altLang="zh-CN" b="1" smtClean="0">
              <a:solidFill>
                <a:schemeClr val="bg1">
                  <a:lumMod val="75000"/>
                </a:schemeClr>
              </a:solidFill>
            </a:endParaRPr>
          </a:p>
          <a:p>
            <a:pPr>
              <a:lnSpc>
                <a:spcPct val="120000"/>
              </a:lnSpc>
              <a:spcBef>
                <a:spcPts val="600"/>
              </a:spcBef>
              <a:defRPr/>
            </a:pPr>
            <a:r>
              <a:rPr lang="zh-CN" altLang="en-US" b="1" smtClean="0">
                <a:solidFill>
                  <a:schemeClr val="bg1">
                    <a:lumMod val="75000"/>
                  </a:schemeClr>
                </a:solidFill>
              </a:rPr>
              <a:t>远程过程调用</a:t>
            </a:r>
            <a:endParaRPr lang="en-US" altLang="zh-CN" b="1" smtClean="0">
              <a:solidFill>
                <a:schemeClr val="bg1">
                  <a:lumMod val="75000"/>
                </a:schemeClr>
              </a:solidFill>
            </a:endParaRPr>
          </a:p>
          <a:p>
            <a:pPr>
              <a:lnSpc>
                <a:spcPct val="120000"/>
              </a:lnSpc>
              <a:spcBef>
                <a:spcPts val="600"/>
              </a:spcBef>
              <a:defRPr/>
            </a:pPr>
            <a:r>
              <a:rPr lang="zh-CN" altLang="en-US" b="1" smtClean="0">
                <a:solidFill>
                  <a:schemeClr val="bg1">
                    <a:lumMod val="75000"/>
                  </a:schemeClr>
                </a:solidFill>
              </a:rPr>
              <a:t>远程对象方法调用</a:t>
            </a:r>
            <a:endParaRPr lang="en-US" altLang="zh-CN" b="1" smtClean="0">
              <a:solidFill>
                <a:schemeClr val="bg1">
                  <a:lumMod val="75000"/>
                </a:schemeClr>
              </a:solidFill>
            </a:endParaRPr>
          </a:p>
          <a:p>
            <a:pPr>
              <a:lnSpc>
                <a:spcPct val="120000"/>
              </a:lnSpc>
              <a:spcBef>
                <a:spcPts val="600"/>
              </a:spcBef>
              <a:defRPr/>
            </a:pPr>
            <a:r>
              <a:rPr lang="zh-CN" altLang="en-US" b="1" smtClean="0">
                <a:solidFill>
                  <a:srgbClr val="FF0000"/>
                </a:solidFill>
              </a:rPr>
              <a:t>事件与通知</a:t>
            </a:r>
            <a:endParaRPr lang="zh-CN" altLang="en-US" b="1">
              <a:solidFill>
                <a:srgbClr val="FF0000"/>
              </a:solidFill>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smtClean="0"/>
              <a:t>分布式事件通知</a:t>
            </a:r>
          </a:p>
        </p:txBody>
      </p:sp>
      <p:sp>
        <p:nvSpPr>
          <p:cNvPr id="72707" name="内容占位符 2"/>
          <p:cNvSpPr>
            <a:spLocks noGrp="1"/>
          </p:cNvSpPr>
          <p:nvPr>
            <p:ph idx="1"/>
          </p:nvPr>
        </p:nvSpPr>
        <p:spPr/>
        <p:txBody>
          <a:bodyPr/>
          <a:lstStyle/>
          <a:p>
            <a:pPr>
              <a:lnSpc>
                <a:spcPct val="120000"/>
              </a:lnSpc>
              <a:spcBef>
                <a:spcPts val="600"/>
              </a:spcBef>
            </a:pPr>
            <a:r>
              <a:rPr lang="zh-CN" altLang="en-US" b="1" smtClean="0"/>
              <a:t>事件参与者</a:t>
            </a:r>
            <a:endParaRPr lang="en-US" altLang="zh-CN" b="1" smtClean="0"/>
          </a:p>
          <a:p>
            <a:pPr lvl="1">
              <a:lnSpc>
                <a:spcPct val="120000"/>
              </a:lnSpc>
              <a:spcBef>
                <a:spcPts val="600"/>
              </a:spcBef>
            </a:pPr>
            <a:r>
              <a:rPr lang="zh-CN" altLang="en-US" b="1" smtClean="0"/>
              <a:t>感兴趣的对象、事件、通知；预订者、观察者、发布者</a:t>
            </a:r>
            <a:endParaRPr lang="en-US" altLang="zh-CN" b="1" smtClean="0"/>
          </a:p>
          <a:p>
            <a:pPr>
              <a:lnSpc>
                <a:spcPct val="120000"/>
              </a:lnSpc>
              <a:spcBef>
                <a:spcPts val="600"/>
              </a:spcBef>
            </a:pPr>
            <a:r>
              <a:rPr lang="zh-CN" altLang="en-US" b="1" smtClean="0"/>
              <a:t>事件分送保证语义</a:t>
            </a:r>
            <a:endParaRPr lang="en-US" altLang="zh-CN" b="1" smtClean="0"/>
          </a:p>
          <a:p>
            <a:pPr lvl="1">
              <a:lnSpc>
                <a:spcPct val="120000"/>
              </a:lnSpc>
              <a:spcBef>
                <a:spcPts val="600"/>
              </a:spcBef>
            </a:pPr>
            <a:r>
              <a:rPr lang="zh-CN" altLang="en-US" b="1" smtClean="0"/>
              <a:t>为事件通知提供了各种不同的分送保证</a:t>
            </a:r>
            <a:endParaRPr lang="en-US" altLang="zh-CN" b="1" smtClean="0"/>
          </a:p>
          <a:p>
            <a:pPr>
              <a:lnSpc>
                <a:spcPct val="120000"/>
              </a:lnSpc>
              <a:spcBef>
                <a:spcPts val="600"/>
              </a:spcBef>
            </a:pPr>
            <a:r>
              <a:rPr lang="zh-CN" altLang="en-US" b="1" smtClean="0"/>
              <a:t>观察者角色</a:t>
            </a:r>
            <a:endParaRPr lang="en-US" altLang="zh-CN" b="1" smtClean="0"/>
          </a:p>
          <a:p>
            <a:pPr lvl="1">
              <a:lnSpc>
                <a:spcPct val="120000"/>
              </a:lnSpc>
              <a:spcBef>
                <a:spcPts val="600"/>
              </a:spcBef>
            </a:pPr>
            <a:r>
              <a:rPr lang="zh-CN" altLang="en-US" b="1" smtClean="0"/>
              <a:t>转发、通知过滤、事件模式、通知信箱</a:t>
            </a: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mtClean="0"/>
              <a:t>分布式事件通知的结构</a:t>
            </a:r>
          </a:p>
        </p:txBody>
      </p:sp>
      <p:pic>
        <p:nvPicPr>
          <p:cNvPr id="74755"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0" y="1341438"/>
            <a:ext cx="8075613" cy="4914900"/>
          </a:xfrm>
        </p:spPr>
      </p:pic>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en-US" altLang="zh-CN" smtClean="0"/>
              <a:t>Jini</a:t>
            </a:r>
            <a:r>
              <a:rPr lang="zh-CN" altLang="en-US" smtClean="0"/>
              <a:t>事件通知</a:t>
            </a:r>
          </a:p>
        </p:txBody>
      </p:sp>
      <p:sp>
        <p:nvSpPr>
          <p:cNvPr id="75779" name="内容占位符 2"/>
          <p:cNvSpPr>
            <a:spLocks noGrp="1"/>
          </p:cNvSpPr>
          <p:nvPr>
            <p:ph idx="1"/>
          </p:nvPr>
        </p:nvSpPr>
        <p:spPr/>
        <p:txBody>
          <a:bodyPr/>
          <a:lstStyle/>
          <a:p>
            <a:pPr>
              <a:lnSpc>
                <a:spcPct val="120000"/>
              </a:lnSpc>
              <a:spcBef>
                <a:spcPts val="600"/>
              </a:spcBef>
            </a:pPr>
            <a:r>
              <a:rPr lang="en-US" altLang="zh-CN" smtClean="0"/>
              <a:t>Java Intelligent Network Infrastructure</a:t>
            </a:r>
            <a:endParaRPr lang="en-US" altLang="zh-CN" b="1" smtClean="0"/>
          </a:p>
          <a:p>
            <a:pPr>
              <a:lnSpc>
                <a:spcPct val="120000"/>
              </a:lnSpc>
              <a:spcBef>
                <a:spcPts val="600"/>
              </a:spcBef>
            </a:pPr>
            <a:r>
              <a:rPr lang="zh-CN" altLang="en-US" b="1" smtClean="0"/>
              <a:t>事件涉及的对象</a:t>
            </a:r>
            <a:endParaRPr lang="en-US" altLang="zh-CN" b="1" smtClean="0"/>
          </a:p>
          <a:p>
            <a:pPr>
              <a:lnSpc>
                <a:spcPct val="120000"/>
              </a:lnSpc>
              <a:spcBef>
                <a:spcPts val="600"/>
              </a:spcBef>
            </a:pPr>
            <a:r>
              <a:rPr lang="zh-CN" altLang="en-US" b="1" smtClean="0"/>
              <a:t>事件接口</a:t>
            </a:r>
            <a:endParaRPr lang="en-US" altLang="zh-CN" b="1" smtClean="0"/>
          </a:p>
          <a:p>
            <a:pPr>
              <a:lnSpc>
                <a:spcPct val="120000"/>
              </a:lnSpc>
              <a:spcBef>
                <a:spcPts val="600"/>
              </a:spcBef>
            </a:pPr>
            <a:r>
              <a:rPr lang="zh-CN" altLang="en-US" b="1" smtClean="0"/>
              <a:t>第三方代理</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消息传送模式</a:t>
            </a:r>
          </a:p>
        </p:txBody>
      </p:sp>
      <p:sp>
        <p:nvSpPr>
          <p:cNvPr id="3" name="内容占位符 2"/>
          <p:cNvSpPr>
            <a:spLocks noGrp="1"/>
          </p:cNvSpPr>
          <p:nvPr>
            <p:ph idx="1"/>
          </p:nvPr>
        </p:nvSpPr>
        <p:spPr>
          <a:xfrm>
            <a:off x="457200" y="1196975"/>
            <a:ext cx="8434388" cy="5111750"/>
          </a:xfrm>
        </p:spPr>
        <p:txBody>
          <a:bodyPr>
            <a:normAutofit fontScale="92500" lnSpcReduction="10000"/>
          </a:bodyPr>
          <a:lstStyle/>
          <a:p>
            <a:pPr>
              <a:lnSpc>
                <a:spcPct val="130000"/>
              </a:lnSpc>
              <a:spcBef>
                <a:spcPts val="600"/>
              </a:spcBef>
              <a:defRPr/>
            </a:pPr>
            <a:r>
              <a:rPr lang="zh-CN" altLang="en-US" sz="3000" b="1" dirty="0" smtClean="0"/>
              <a:t>在消息传送模式中有两个基本原语：发送原语</a:t>
            </a:r>
            <a:r>
              <a:rPr lang="en-US" altLang="zh-CN" sz="3000" b="1" dirty="0" smtClean="0"/>
              <a:t>send</a:t>
            </a:r>
            <a:r>
              <a:rPr lang="zh-CN" altLang="en-US" sz="3000" b="1" dirty="0" smtClean="0"/>
              <a:t>和接收原语</a:t>
            </a:r>
            <a:r>
              <a:rPr lang="en-US" altLang="zh-CN" sz="3000" b="1" dirty="0" smtClean="0"/>
              <a:t>receive</a:t>
            </a:r>
            <a:r>
              <a:rPr lang="zh-CN" altLang="en-US" sz="3000" b="1" dirty="0" smtClean="0"/>
              <a:t>。</a:t>
            </a:r>
          </a:p>
          <a:p>
            <a:pPr lvl="1">
              <a:lnSpc>
                <a:spcPct val="130000"/>
              </a:lnSpc>
              <a:spcBef>
                <a:spcPts val="600"/>
              </a:spcBef>
              <a:defRPr/>
            </a:pPr>
            <a:r>
              <a:rPr lang="zh-CN" altLang="en-US" b="1" dirty="0" smtClean="0"/>
              <a:t>发送原语</a:t>
            </a:r>
            <a:r>
              <a:rPr lang="en-US" altLang="zh-CN" b="1" dirty="0" smtClean="0"/>
              <a:t>send</a:t>
            </a:r>
            <a:r>
              <a:rPr lang="zh-CN" altLang="en-US" b="1" dirty="0" smtClean="0"/>
              <a:t>至少给出一个要发送的消息体（内容）</a:t>
            </a:r>
            <a:r>
              <a:rPr lang="en-US" altLang="zh-CN" b="1" dirty="0" smtClean="0"/>
              <a:t>M</a:t>
            </a:r>
            <a:r>
              <a:rPr lang="zh-CN" altLang="en-US" b="1" dirty="0" smtClean="0"/>
              <a:t>和消息接收进程的标识符</a:t>
            </a:r>
            <a:r>
              <a:rPr lang="en-US" altLang="zh-CN" b="1" dirty="0" err="1" smtClean="0"/>
              <a:t>destination_ID</a:t>
            </a:r>
            <a:r>
              <a:rPr lang="zh-CN" altLang="en-US" b="1" dirty="0" smtClean="0"/>
              <a:t>，消息体在存储单元</a:t>
            </a:r>
            <a:r>
              <a:rPr lang="en-US" altLang="zh-CN" b="1" dirty="0" smtClean="0"/>
              <a:t>x</a:t>
            </a:r>
            <a:r>
              <a:rPr lang="zh-CN" altLang="en-US" b="1" dirty="0" smtClean="0"/>
              <a:t>中，</a:t>
            </a:r>
            <a:r>
              <a:rPr lang="en-US" altLang="zh-CN" b="1" dirty="0" smtClean="0"/>
              <a:t>x = M</a:t>
            </a:r>
            <a:r>
              <a:rPr lang="zh-CN" altLang="en-US" b="1" dirty="0" smtClean="0"/>
              <a:t>，发送原语格式如下：</a:t>
            </a:r>
            <a:r>
              <a:rPr lang="en-US" altLang="zh-CN" b="1" dirty="0" smtClean="0">
                <a:solidFill>
                  <a:srgbClr val="FF0000"/>
                </a:solidFill>
              </a:rPr>
              <a:t>send(&amp;x, </a:t>
            </a:r>
            <a:r>
              <a:rPr lang="en-US" altLang="zh-CN" b="1" dirty="0" err="1" smtClean="0">
                <a:solidFill>
                  <a:srgbClr val="FF0000"/>
                </a:solidFill>
              </a:rPr>
              <a:t>destination_ID</a:t>
            </a:r>
            <a:r>
              <a:rPr lang="en-US" altLang="zh-CN" b="1" dirty="0" smtClean="0">
                <a:solidFill>
                  <a:srgbClr val="FF0000"/>
                </a:solidFill>
              </a:rPr>
              <a:t>)</a:t>
            </a:r>
          </a:p>
          <a:p>
            <a:pPr lvl="1">
              <a:lnSpc>
                <a:spcPct val="130000"/>
              </a:lnSpc>
              <a:spcBef>
                <a:spcPts val="600"/>
              </a:spcBef>
              <a:defRPr/>
            </a:pPr>
            <a:r>
              <a:rPr lang="zh-CN" altLang="en-US" b="1" dirty="0" smtClean="0"/>
              <a:t>接收原语</a:t>
            </a:r>
            <a:r>
              <a:rPr lang="en-US" altLang="zh-CN" b="1" dirty="0" smtClean="0"/>
              <a:t>receive</a:t>
            </a:r>
            <a:r>
              <a:rPr lang="zh-CN" altLang="en-US" b="1" dirty="0" smtClean="0"/>
              <a:t>至少给出一个要接收的消息体</a:t>
            </a:r>
            <a:r>
              <a:rPr lang="en-US" altLang="zh-CN" b="1" dirty="0" smtClean="0"/>
              <a:t>M</a:t>
            </a:r>
            <a:r>
              <a:rPr lang="zh-CN" altLang="en-US" b="1" dirty="0" smtClean="0"/>
              <a:t>和消息发送进程的标识符</a:t>
            </a:r>
            <a:r>
              <a:rPr lang="en-US" altLang="zh-CN" b="1" dirty="0" err="1" smtClean="0"/>
              <a:t>source_ID</a:t>
            </a:r>
            <a:r>
              <a:rPr lang="zh-CN" altLang="en-US" b="1" dirty="0" smtClean="0"/>
              <a:t>，消息体要存入存储单元</a:t>
            </a:r>
            <a:r>
              <a:rPr lang="en-US" altLang="zh-CN" b="1" dirty="0" smtClean="0"/>
              <a:t>y</a:t>
            </a:r>
            <a:r>
              <a:rPr lang="zh-CN" altLang="en-US" b="1" dirty="0" smtClean="0"/>
              <a:t>中，</a:t>
            </a:r>
            <a:r>
              <a:rPr lang="en-US" altLang="zh-CN" b="1" dirty="0" smtClean="0"/>
              <a:t>y =M</a:t>
            </a:r>
            <a:r>
              <a:rPr lang="zh-CN" altLang="en-US" b="1" dirty="0" smtClean="0"/>
              <a:t>，接收原语格式如下：        </a:t>
            </a:r>
            <a:r>
              <a:rPr lang="en-US" altLang="zh-CN" b="1" dirty="0" smtClean="0">
                <a:solidFill>
                  <a:srgbClr val="FF0000"/>
                </a:solidFill>
              </a:rPr>
              <a:t>receive(&amp;y, </a:t>
            </a:r>
            <a:r>
              <a:rPr lang="en-US" altLang="zh-CN" b="1" dirty="0" err="1" smtClean="0">
                <a:solidFill>
                  <a:srgbClr val="FF0000"/>
                </a:solidFill>
              </a:rPr>
              <a:t>source_ID</a:t>
            </a:r>
            <a:r>
              <a:rPr lang="en-US" altLang="zh-CN" b="1" dirty="0" smtClean="0">
                <a:solidFill>
                  <a:srgbClr val="FF0000"/>
                </a:solidFill>
              </a:rPr>
              <a:t>)</a:t>
            </a:r>
            <a:endParaRPr lang="en-US" altLang="zh-CN" b="1" dirty="0" smtClean="0"/>
          </a:p>
          <a:p>
            <a:pPr>
              <a:lnSpc>
                <a:spcPct val="120000"/>
              </a:lnSpc>
              <a:spcBef>
                <a:spcPts val="600"/>
              </a:spcBef>
              <a:defRPr/>
            </a:pPr>
            <a:endParaRPr lang="zh-CN" alt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消息传送模式</a:t>
            </a:r>
          </a:p>
        </p:txBody>
      </p:sp>
      <p:sp>
        <p:nvSpPr>
          <p:cNvPr id="11267" name="内容占位符 2"/>
          <p:cNvSpPr>
            <a:spLocks noGrp="1"/>
          </p:cNvSpPr>
          <p:nvPr>
            <p:ph idx="1"/>
          </p:nvPr>
        </p:nvSpPr>
        <p:spPr/>
        <p:txBody>
          <a:bodyPr/>
          <a:lstStyle/>
          <a:p>
            <a:pPr>
              <a:lnSpc>
                <a:spcPct val="120000"/>
              </a:lnSpc>
              <a:spcBef>
                <a:spcPts val="600"/>
              </a:spcBef>
            </a:pPr>
            <a:r>
              <a:rPr lang="zh-CN" altLang="en-US" sz="2800" b="1" smtClean="0"/>
              <a:t>一个消息包括：接收进程标识符、消息体</a:t>
            </a:r>
            <a:r>
              <a:rPr lang="en-US" altLang="zh-CN" sz="2800" b="1" smtClean="0"/>
              <a:t>M</a:t>
            </a:r>
            <a:r>
              <a:rPr lang="zh-CN" altLang="en-US" sz="2800" b="1" smtClean="0"/>
              <a:t>，发送进程标识符。</a:t>
            </a:r>
            <a:r>
              <a:rPr lang="en-US" altLang="zh-CN" sz="2800" b="1" smtClean="0"/>
              <a:t>                                                  </a:t>
            </a:r>
            <a:r>
              <a:rPr lang="zh-CN" altLang="en-US" sz="2800" b="1" smtClean="0"/>
              <a:t>消息</a:t>
            </a:r>
            <a:r>
              <a:rPr lang="en-US" altLang="zh-CN" sz="2800" b="1" smtClean="0">
                <a:solidFill>
                  <a:srgbClr val="FF0000"/>
                </a:solidFill>
              </a:rPr>
              <a:t>={destination_ID, M, source_ID}</a:t>
            </a:r>
            <a:endParaRPr lang="zh-CN" altLang="en-US" sz="2800" b="1" smtClean="0">
              <a:solidFill>
                <a:srgbClr val="FF0000"/>
              </a:solidFill>
            </a:endParaRPr>
          </a:p>
        </p:txBody>
      </p:sp>
      <p:pic>
        <p:nvPicPr>
          <p:cNvPr id="1126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9925" y="2925763"/>
            <a:ext cx="780415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3"/>
          <p:cNvSpPr>
            <a:spLocks noGrp="1"/>
          </p:cNvSpPr>
          <p:nvPr>
            <p:ph type="title"/>
          </p:nvPr>
        </p:nvSpPr>
        <p:spPr/>
        <p:txBody>
          <a:bodyPr/>
          <a:lstStyle/>
          <a:p>
            <a:r>
              <a:rPr lang="zh-CN" altLang="en-US" smtClean="0"/>
              <a:t>例如</a:t>
            </a:r>
          </a:p>
        </p:txBody>
      </p:sp>
      <p:sp>
        <p:nvSpPr>
          <p:cNvPr id="12291" name="文本占位符 4"/>
          <p:cNvSpPr>
            <a:spLocks noGrp="1"/>
          </p:cNvSpPr>
          <p:nvPr>
            <p:ph type="body" idx="1"/>
          </p:nvPr>
        </p:nvSpPr>
        <p:spPr/>
        <p:txBody>
          <a:bodyPr/>
          <a:lstStyle/>
          <a:p>
            <a:r>
              <a:rPr lang="zh-CN" altLang="en-US" smtClean="0"/>
              <a:t>进程</a:t>
            </a:r>
            <a:r>
              <a:rPr lang="en-US" altLang="zh-CN" smtClean="0"/>
              <a:t>P</a:t>
            </a:r>
            <a:r>
              <a:rPr lang="zh-CN" altLang="en-US" smtClean="0"/>
              <a:t>：</a:t>
            </a:r>
          </a:p>
        </p:txBody>
      </p:sp>
      <p:sp>
        <p:nvSpPr>
          <p:cNvPr id="12292" name="内容占位符 5"/>
          <p:cNvSpPr>
            <a:spLocks noGrp="1"/>
          </p:cNvSpPr>
          <p:nvPr>
            <p:ph sz="half" idx="2"/>
          </p:nvPr>
        </p:nvSpPr>
        <p:spPr/>
        <p:txBody>
          <a:bodyPr/>
          <a:lstStyle/>
          <a:p>
            <a:pPr marL="0" indent="0">
              <a:buFont typeface="Wingdings" panose="05000000000000000000" pitchFamily="2" charset="2"/>
              <a:buNone/>
            </a:pPr>
            <a:r>
              <a:rPr lang="en-US" altLang="zh-CN" smtClean="0"/>
              <a:t>      S=10;</a:t>
            </a:r>
          </a:p>
          <a:p>
            <a:pPr marL="0" indent="0">
              <a:buFont typeface="Wingdings" panose="05000000000000000000" pitchFamily="2" charset="2"/>
              <a:buNone/>
            </a:pPr>
            <a:r>
              <a:rPr lang="en-US" altLang="zh-CN" smtClean="0"/>
              <a:t>L1: send S to Q;</a:t>
            </a:r>
          </a:p>
          <a:p>
            <a:pPr marL="0" indent="0">
              <a:buFont typeface="Wingdings" panose="05000000000000000000" pitchFamily="2" charset="2"/>
              <a:buNone/>
            </a:pPr>
            <a:r>
              <a:rPr lang="en-US" altLang="zh-CN" smtClean="0"/>
              <a:t>L2: S= 20;</a:t>
            </a:r>
          </a:p>
          <a:p>
            <a:pPr marL="0" indent="0">
              <a:buFont typeface="Wingdings" panose="05000000000000000000" pitchFamily="2" charset="2"/>
              <a:buNone/>
            </a:pPr>
            <a:r>
              <a:rPr lang="en-US" altLang="zh-CN" smtClean="0"/>
              <a:t>      Goto L1;</a:t>
            </a:r>
          </a:p>
        </p:txBody>
      </p:sp>
      <p:sp>
        <p:nvSpPr>
          <p:cNvPr id="12293" name="文本占位符 6"/>
          <p:cNvSpPr>
            <a:spLocks noGrp="1"/>
          </p:cNvSpPr>
          <p:nvPr>
            <p:ph type="body" sz="quarter" idx="3"/>
          </p:nvPr>
        </p:nvSpPr>
        <p:spPr/>
        <p:txBody>
          <a:bodyPr/>
          <a:lstStyle/>
          <a:p>
            <a:r>
              <a:rPr lang="zh-CN" altLang="en-US" smtClean="0"/>
              <a:t>进程</a:t>
            </a:r>
            <a:r>
              <a:rPr lang="en-US" altLang="zh-CN" smtClean="0"/>
              <a:t>Q</a:t>
            </a:r>
            <a:r>
              <a:rPr lang="zh-CN" altLang="en-US" smtClean="0"/>
              <a:t>：</a:t>
            </a:r>
          </a:p>
        </p:txBody>
      </p:sp>
      <p:sp>
        <p:nvSpPr>
          <p:cNvPr id="12294" name="内容占位符 7"/>
          <p:cNvSpPr>
            <a:spLocks noGrp="1"/>
          </p:cNvSpPr>
          <p:nvPr>
            <p:ph sz="quarter" idx="4"/>
          </p:nvPr>
        </p:nvSpPr>
        <p:spPr/>
        <p:txBody>
          <a:bodyPr/>
          <a:lstStyle/>
          <a:p>
            <a:pPr marL="0" indent="0">
              <a:buFont typeface="Wingdings" panose="05000000000000000000" pitchFamily="2" charset="2"/>
              <a:buNone/>
            </a:pPr>
            <a:r>
              <a:rPr lang="en-US" altLang="zh-CN" smtClean="0"/>
              <a:t>      R = -100;</a:t>
            </a:r>
          </a:p>
          <a:p>
            <a:pPr marL="0" indent="0">
              <a:buFont typeface="Wingdings" panose="05000000000000000000" pitchFamily="2" charset="2"/>
              <a:buNone/>
            </a:pPr>
            <a:r>
              <a:rPr lang="en-US" altLang="zh-CN" smtClean="0"/>
              <a:t>L1: receive R from P;</a:t>
            </a:r>
          </a:p>
          <a:p>
            <a:pPr marL="0" indent="0">
              <a:buFont typeface="Wingdings" panose="05000000000000000000" pitchFamily="2" charset="2"/>
              <a:buNone/>
            </a:pPr>
            <a:r>
              <a:rPr lang="en-US" altLang="zh-CN" smtClean="0"/>
              <a:t>L2: X = R + 1;</a:t>
            </a:r>
          </a:p>
          <a:p>
            <a:pPr marL="0" indent="0">
              <a:buFont typeface="Wingdings" panose="05000000000000000000" pitchFamily="2" charset="2"/>
              <a:buNone/>
            </a:pPr>
            <a:endParaRPr lang="zh-CN" altLang="en-US" smtClean="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消息传送模式</a:t>
            </a:r>
          </a:p>
        </p:txBody>
      </p:sp>
      <p:sp>
        <p:nvSpPr>
          <p:cNvPr id="13315" name="内容占位符 2"/>
          <p:cNvSpPr>
            <a:spLocks noGrp="1"/>
          </p:cNvSpPr>
          <p:nvPr>
            <p:ph idx="1"/>
          </p:nvPr>
        </p:nvSpPr>
        <p:spPr/>
        <p:txBody>
          <a:bodyPr/>
          <a:lstStyle/>
          <a:p>
            <a:pPr>
              <a:lnSpc>
                <a:spcPct val="120000"/>
              </a:lnSpc>
              <a:spcBef>
                <a:spcPts val="600"/>
              </a:spcBef>
            </a:pPr>
            <a:r>
              <a:rPr lang="zh-CN" altLang="en-US" b="1" smtClean="0"/>
              <a:t>同步消息传送 </a:t>
            </a:r>
          </a:p>
          <a:p>
            <a:pPr lvl="1">
              <a:lnSpc>
                <a:spcPct val="120000"/>
              </a:lnSpc>
              <a:spcBef>
                <a:spcPts val="600"/>
              </a:spcBef>
            </a:pPr>
            <a:r>
              <a:rPr lang="zh-CN" altLang="en-US" b="1" smtClean="0"/>
              <a:t>当进程</a:t>
            </a:r>
            <a:r>
              <a:rPr lang="en-US" altLang="zh-CN" b="1" smtClean="0"/>
              <a:t>P</a:t>
            </a:r>
            <a:r>
              <a:rPr lang="zh-CN" altLang="en-US" b="1" smtClean="0"/>
              <a:t>执行同步发送原语</a:t>
            </a:r>
            <a:r>
              <a:rPr lang="en-US" altLang="zh-CN" b="1" smtClean="0"/>
              <a:t>send</a:t>
            </a:r>
            <a:r>
              <a:rPr lang="zh-CN" altLang="en-US" b="1" smtClean="0"/>
              <a:t>，将消息从</a:t>
            </a:r>
            <a:r>
              <a:rPr lang="en-US" altLang="zh-CN" b="1" smtClean="0"/>
              <a:t>S</a:t>
            </a:r>
            <a:r>
              <a:rPr lang="zh-CN" altLang="en-US" b="1" smtClean="0"/>
              <a:t>发送给进程</a:t>
            </a:r>
            <a:r>
              <a:rPr lang="en-US" altLang="zh-CN" b="1" smtClean="0"/>
              <a:t>Q</a:t>
            </a:r>
            <a:r>
              <a:rPr lang="zh-CN" altLang="en-US" b="1" smtClean="0"/>
              <a:t>时，它必须等待，直到进程</a:t>
            </a:r>
            <a:r>
              <a:rPr lang="en-US" altLang="zh-CN" b="1" smtClean="0"/>
              <a:t>Q</a:t>
            </a:r>
            <a:r>
              <a:rPr lang="zh-CN" altLang="en-US" b="1" smtClean="0"/>
              <a:t>执行一条对应的同步接收原语</a:t>
            </a:r>
            <a:r>
              <a:rPr lang="en-US" altLang="zh-CN" b="1" smtClean="0"/>
              <a:t>receive</a:t>
            </a:r>
            <a:r>
              <a:rPr lang="zh-CN" altLang="en-US" b="1" smtClean="0"/>
              <a:t>，将消息从进程</a:t>
            </a:r>
            <a:r>
              <a:rPr lang="en-US" altLang="zh-CN" b="1" smtClean="0"/>
              <a:t>P</a:t>
            </a:r>
            <a:r>
              <a:rPr lang="zh-CN" altLang="en-US" b="1" smtClean="0"/>
              <a:t>接收到</a:t>
            </a:r>
            <a:r>
              <a:rPr lang="en-US" altLang="zh-CN" b="1" smtClean="0"/>
              <a:t>R</a:t>
            </a:r>
            <a:r>
              <a:rPr lang="zh-CN" altLang="en-US" b="1" smtClean="0"/>
              <a:t>。</a:t>
            </a:r>
            <a:endParaRPr lang="en-US" altLang="zh-CN" b="1" smtClean="0"/>
          </a:p>
          <a:p>
            <a:pPr lvl="1">
              <a:lnSpc>
                <a:spcPct val="120000"/>
              </a:lnSpc>
              <a:spcBef>
                <a:spcPts val="600"/>
              </a:spcBef>
            </a:pPr>
            <a:r>
              <a:rPr lang="zh-CN" altLang="en-US" b="1" smtClean="0"/>
              <a:t>进程</a:t>
            </a:r>
            <a:r>
              <a:rPr lang="en-US" altLang="zh-CN" b="1" smtClean="0"/>
              <a:t>Q</a:t>
            </a:r>
            <a:r>
              <a:rPr lang="zh-CN" altLang="en-US" b="1" smtClean="0"/>
              <a:t>执行接收原语后也必须等待进程</a:t>
            </a:r>
            <a:r>
              <a:rPr lang="en-US" altLang="zh-CN" b="1" smtClean="0"/>
              <a:t>P</a:t>
            </a:r>
            <a:r>
              <a:rPr lang="zh-CN" altLang="en-US" b="1" smtClean="0"/>
              <a:t>发送消息。</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消息传送模式</a:t>
            </a:r>
          </a:p>
        </p:txBody>
      </p:sp>
      <p:sp>
        <p:nvSpPr>
          <p:cNvPr id="15363" name="内容占位符 2"/>
          <p:cNvSpPr>
            <a:spLocks noGrp="1"/>
          </p:cNvSpPr>
          <p:nvPr>
            <p:ph idx="1"/>
          </p:nvPr>
        </p:nvSpPr>
        <p:spPr/>
        <p:txBody>
          <a:bodyPr/>
          <a:lstStyle/>
          <a:p>
            <a:pPr>
              <a:lnSpc>
                <a:spcPct val="120000"/>
              </a:lnSpc>
              <a:spcBef>
                <a:spcPts val="600"/>
              </a:spcBef>
            </a:pPr>
            <a:r>
              <a:rPr lang="zh-CN" altLang="en-US" b="1" smtClean="0"/>
              <a:t>阻塞发送</a:t>
            </a:r>
            <a:r>
              <a:rPr lang="en-US" altLang="zh-CN" b="1" smtClean="0"/>
              <a:t>/</a:t>
            </a:r>
            <a:r>
              <a:rPr lang="zh-CN" altLang="en-US" b="1" smtClean="0"/>
              <a:t>接收 </a:t>
            </a:r>
          </a:p>
          <a:p>
            <a:pPr lvl="1">
              <a:lnSpc>
                <a:spcPct val="120000"/>
              </a:lnSpc>
              <a:spcBef>
                <a:spcPts val="600"/>
              </a:spcBef>
            </a:pPr>
            <a:r>
              <a:rPr lang="zh-CN" altLang="en-US" b="1" smtClean="0"/>
              <a:t>当进程到达发送原语时执行一次阻塞发送，无需等待对应的接收。在消息从</a:t>
            </a:r>
            <a:r>
              <a:rPr lang="en-US" altLang="zh-CN" b="1" smtClean="0"/>
              <a:t>S</a:t>
            </a:r>
            <a:r>
              <a:rPr lang="zh-CN" altLang="en-US" b="1" smtClean="0"/>
              <a:t>安全写入发送缓冲区前，发送进程不能返回。</a:t>
            </a:r>
          </a:p>
          <a:p>
            <a:pPr lvl="1">
              <a:lnSpc>
                <a:spcPct val="120000"/>
              </a:lnSpc>
              <a:spcBef>
                <a:spcPts val="600"/>
              </a:spcBef>
            </a:pPr>
            <a:r>
              <a:rPr lang="zh-CN" altLang="en-US" b="1" smtClean="0"/>
              <a:t>当进程到达接收原语时执行一次阻塞接收，无需等待对应的发送。然而，消息从缓冲区接收到</a:t>
            </a:r>
            <a:r>
              <a:rPr lang="en-US" altLang="zh-CN" b="1" smtClean="0"/>
              <a:t>R</a:t>
            </a:r>
            <a:r>
              <a:rPr lang="zh-CN" altLang="en-US" b="1" smtClean="0"/>
              <a:t>之前，接收进程不会返回。</a:t>
            </a:r>
            <a:endParaRPr lang="en-US" altLang="zh-CN" b="1" smtClean="0"/>
          </a:p>
          <a:p>
            <a:pPr lvl="1">
              <a:lnSpc>
                <a:spcPct val="120000"/>
              </a:lnSpc>
              <a:spcBef>
                <a:spcPts val="600"/>
              </a:spcBef>
            </a:pPr>
            <a:r>
              <a:rPr lang="zh-CN" altLang="en-US" b="1" smtClean="0"/>
              <a:t>系统要为阻塞模式消息传送提供临时的缓冲区。</a:t>
            </a:r>
          </a:p>
          <a:p>
            <a:pPr>
              <a:lnSpc>
                <a:spcPct val="120000"/>
              </a:lnSpc>
              <a:spcBef>
                <a:spcPts val="600"/>
              </a:spcBef>
            </a:pPr>
            <a:endParaRPr lang="zh-CN" altLang="en-US" b="1" smtClean="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rgbClr val="FF000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22225" cap="flat" cmpd="sng" algn="ctr">
          <a:solidFill>
            <a:srgbClr val="FF000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5673</TotalTime>
  <Pages>0</Pages>
  <Words>2291</Words>
  <Characters>0</Characters>
  <Application>Microsoft Office PowerPoint</Application>
  <DocSecurity>0</DocSecurity>
  <PresentationFormat>全屏显示(4:3)</PresentationFormat>
  <Lines>0</Lines>
  <Paragraphs>310</Paragraphs>
  <Slides>47</Slides>
  <Notes>25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47</vt:i4>
      </vt:variant>
    </vt:vector>
  </HeadingPairs>
  <TitlesOfParts>
    <vt:vector size="60" baseType="lpstr">
      <vt:lpstr>Arial</vt:lpstr>
      <vt:lpstr>宋体</vt:lpstr>
      <vt:lpstr>Wingdings</vt:lpstr>
      <vt:lpstr>Calibri</vt:lpstr>
      <vt:lpstr>Times New Roman</vt:lpstr>
      <vt:lpstr>黑体</vt:lpstr>
      <vt:lpstr>Symbol</vt:lpstr>
      <vt:lpstr>华文新魏</vt:lpstr>
      <vt:lpstr>仿宋_GB2312</vt:lpstr>
      <vt:lpstr>Watermark</vt:lpstr>
      <vt:lpstr>位图图像</vt:lpstr>
      <vt:lpstr>Visio</vt:lpstr>
      <vt:lpstr>Microsoft Visio 2003-2010 绘图</vt:lpstr>
      <vt:lpstr>网络与分布计算</vt:lpstr>
      <vt:lpstr>分布式系统通信</vt:lpstr>
      <vt:lpstr>分布式系统通信</vt:lpstr>
      <vt:lpstr>分布式系统通信</vt:lpstr>
      <vt:lpstr>消息传送模式</vt:lpstr>
      <vt:lpstr>消息传送模式</vt:lpstr>
      <vt:lpstr>例如</vt:lpstr>
      <vt:lpstr>消息传送模式</vt:lpstr>
      <vt:lpstr>消息传送模式</vt:lpstr>
      <vt:lpstr>消息传送模式</vt:lpstr>
      <vt:lpstr>三种消息传送模式的比较</vt:lpstr>
      <vt:lpstr>可靠性语义</vt:lpstr>
      <vt:lpstr>分布式系统通信</vt:lpstr>
      <vt:lpstr>组通信</vt:lpstr>
      <vt:lpstr>组结构</vt:lpstr>
      <vt:lpstr>组结构</vt:lpstr>
      <vt:lpstr>组通信应用</vt:lpstr>
      <vt:lpstr>基本的可靠组通信</vt:lpstr>
      <vt:lpstr>可靠多播的扩展性</vt:lpstr>
      <vt:lpstr>可靠多播的扩展性</vt:lpstr>
      <vt:lpstr>原子组播</vt:lpstr>
      <vt:lpstr>虚拟同步</vt:lpstr>
      <vt:lpstr>多播消息的虚拟同步</vt:lpstr>
      <vt:lpstr>ISIS虚拟同步的实现</vt:lpstr>
      <vt:lpstr>消息排序</vt:lpstr>
      <vt:lpstr>分布式系统通信</vt:lpstr>
      <vt:lpstr>RPC原理</vt:lpstr>
      <vt:lpstr>本地过程调用</vt:lpstr>
      <vt:lpstr>远程过程调用RPC</vt:lpstr>
      <vt:lpstr>远程过程调用RPC</vt:lpstr>
      <vt:lpstr>参数传递</vt:lpstr>
      <vt:lpstr>数据编码格式</vt:lpstr>
      <vt:lpstr>值参数传递</vt:lpstr>
      <vt:lpstr>传递引用参数</vt:lpstr>
      <vt:lpstr>参数规范形式</vt:lpstr>
      <vt:lpstr>RPC语义</vt:lpstr>
      <vt:lpstr>RPC语义</vt:lpstr>
      <vt:lpstr>RPC语义</vt:lpstr>
      <vt:lpstr>DCE－RPC</vt:lpstr>
      <vt:lpstr>DCE－RPC实现</vt:lpstr>
      <vt:lpstr>IDL(interface definition language)语言</vt:lpstr>
      <vt:lpstr>绑定(DCE)</vt:lpstr>
      <vt:lpstr>分布式系统通信</vt:lpstr>
      <vt:lpstr>分布式系统通信</vt:lpstr>
      <vt:lpstr>分布式事件通知</vt:lpstr>
      <vt:lpstr>分布式事件通知的结构</vt:lpstr>
      <vt:lpstr>Jini事件通知</vt:lpstr>
    </vt:vector>
  </TitlesOfParts>
  <Manager/>
  <Company>Jetstep</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EE架构与程序设计</dc:title>
  <dc:subject/>
  <dc:creator>liwg</dc:creator>
  <cp:keywords/>
  <dc:description/>
  <cp:lastModifiedBy>王犇</cp:lastModifiedBy>
  <cp:revision>1311</cp:revision>
  <cp:lastPrinted>1899-12-30T00:00:00Z</cp:lastPrinted>
  <dcterms:created xsi:type="dcterms:W3CDTF">2008-09-12T02:21:48Z</dcterms:created>
  <dcterms:modified xsi:type="dcterms:W3CDTF">2020-11-11T02:12:29Z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