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53"/>
  </p:notesMasterIdLst>
  <p:sldIdLst>
    <p:sldId id="256" r:id="rId2"/>
    <p:sldId id="288" r:id="rId3"/>
    <p:sldId id="289" r:id="rId4"/>
    <p:sldId id="337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2" r:id="rId19"/>
    <p:sldId id="308" r:id="rId20"/>
    <p:sldId id="309" r:id="rId21"/>
    <p:sldId id="310" r:id="rId22"/>
    <p:sldId id="311" r:id="rId23"/>
    <p:sldId id="304" r:id="rId24"/>
    <p:sldId id="306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05" r:id="rId33"/>
    <p:sldId id="307" r:id="rId34"/>
    <p:sldId id="319" r:id="rId35"/>
    <p:sldId id="320" r:id="rId36"/>
    <p:sldId id="321" r:id="rId37"/>
    <p:sldId id="336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DCF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00" autoAdjust="0"/>
  </p:normalViewPr>
  <p:slideViewPr>
    <p:cSldViewPr>
      <p:cViewPr varScale="1">
        <p:scale>
          <a:sx n="72" d="100"/>
          <a:sy n="72" d="100"/>
        </p:scale>
        <p:origin x="1762" y="62"/>
      </p:cViewPr>
      <p:guideLst>
        <p:guide orient="horz" pos="210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DAEBBC2-FE4F-4777-B1AA-2AA7EB6529E5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9A2499-CDE7-4700-ACD3-BA6DFC18AC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03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061DB4-61C1-4AD1-8F21-0E4A9B1A9AF5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90093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34154A-52CF-4DC5-AA1D-785B04266BB4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98637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5310F1-DE60-43CD-AFDE-1D366DE745C5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12707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953607-27FD-4152-83A1-B4A0146A4947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80688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7A29D4-49AE-48A1-93D4-61E23FD77BA4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15771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5B04D1-247A-44DA-A7A0-6C1F6D9F553E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18188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F85277-CFA2-4E5E-BDBD-C5D2A6E30283}" type="slidenum">
              <a:rPr lang="zh-CN" altLang="en-US" smtClean="0"/>
              <a:pPr/>
              <a:t>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93378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874ACD-32E4-4EBA-8426-937F285BF7E0}" type="slidenum">
              <a:rPr lang="zh-CN" altLang="en-US" smtClean="0"/>
              <a:pPr/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058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C3A891-4895-4BCA-9AF2-053135CFBF65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8498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52655D-AFE4-4137-A066-A60931A17495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3327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242538-F894-4188-86B8-58D97F475752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7956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BC3D71-D468-4661-9872-76AD632D9478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90037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646420-5F6C-429D-927C-7A4DDFADA216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1132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AE7D49-B8E0-4D80-AE38-053168D32A36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23188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FDCEB2-AD6B-4191-B9EB-FE62235E28A8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88731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33E664-BFD2-4ED7-84F1-9A44FF8E589F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3257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0" y="0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 flipH="1">
              <a:off x="3347" y="0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 flipH="1">
              <a:off x="2219" y="0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 flipH="1">
              <a:off x="1091" y="0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 flipH="1">
              <a:off x="1091" y="1056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 flipH="1">
              <a:off x="0" y="1056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 flipH="1">
              <a:off x="3347" y="1056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11" name="Picture 14" descr="nwpu_r1_c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35D37-628C-4529-939F-5E42082995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38537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41456-0C68-4D4D-AAF3-B36C4D99E8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81043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0DB4B-9EAB-468C-A930-F5561724FD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44850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FF8B4-84A8-405B-92BE-58C5CE9776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10697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7F6A5-28CD-411F-8A78-FB1760A580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54294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6147B-1ED5-4831-A9F9-1771667EE6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55406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B5DF4-BB54-487D-83EB-B013DAF4EA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28067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F7132-D025-4FCA-9A35-8B8321CA89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44875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66AEB-573E-422C-9CD0-756972665A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62521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45A5-C1AB-4837-B111-9E2D9BE766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59971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58E49-7315-4176-978B-3C9EAE2B3D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21178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90488"/>
            <a:ext cx="7615237" cy="1106487"/>
            <a:chOff x="0" y="0"/>
            <a:chExt cx="4797" cy="697"/>
          </a:xfrm>
        </p:grpSpPr>
        <p:sp>
          <p:nvSpPr>
            <p:cNvPr id="2" name="Oval 3"/>
            <p:cNvSpPr>
              <a:spLocks noChangeArrowheads="1"/>
            </p:cNvSpPr>
            <p:nvPr/>
          </p:nvSpPr>
          <p:spPr bwMode="auto">
            <a:xfrm flipH="1">
              <a:off x="2392" y="0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3" name="Oval 4"/>
            <p:cNvSpPr>
              <a:spLocks noChangeArrowheads="1"/>
            </p:cNvSpPr>
            <p:nvPr/>
          </p:nvSpPr>
          <p:spPr bwMode="auto">
            <a:xfrm flipH="1">
              <a:off x="4102" y="0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auto">
            <a:xfrm flipH="1">
              <a:off x="0" y="1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auto">
            <a:xfrm flipH="1">
              <a:off x="3309" y="0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auto">
            <a:xfrm flipH="1">
              <a:off x="811" y="0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943FF8F6-ED8E-492B-81CB-1813755325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ChangeArrowheads="1"/>
          </p:cNvSpPr>
          <p:nvPr>
            <p:ph type="title"/>
          </p:nvPr>
        </p:nvSpPr>
        <p:spPr bwMode="auto">
          <a:xfrm>
            <a:off x="457200" y="115888"/>
            <a:ext cx="8229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2" name="Picture 13" descr="nwpu_r1_c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7763"/>
            <a:ext cx="9144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网络与分布计算</a:t>
            </a:r>
          </a:p>
        </p:txBody>
      </p:sp>
      <p:sp>
        <p:nvSpPr>
          <p:cNvPr id="4099" name="Rectangle 3"/>
          <p:cNvSpPr>
            <a:spLocks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主讲：王犇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西北工业大学软件学院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弱一致性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采用按一个操作组，而不是单个操作进行一致性定序，通过同步变量</a:t>
            </a:r>
            <a:r>
              <a:rPr lang="en-US" altLang="zh-CN" sz="2400" b="1" smtClean="0"/>
              <a:t>S</a:t>
            </a:r>
            <a:r>
              <a:rPr lang="zh-CN" altLang="en-US" sz="2400" b="1" smtClean="0"/>
              <a:t>，来同步数据存储的所有副本</a:t>
            </a:r>
            <a:endParaRPr lang="en-US" altLang="zh-CN" sz="2400" b="1" smtClean="0"/>
          </a:p>
          <a:p>
            <a:pPr marL="857250" lvl="1" indent="-457200">
              <a:buFont typeface="Arial" panose="020B0604020202020204" pitchFamily="34" charset="0"/>
              <a:buAutoNum type="arabicPeriod"/>
            </a:pPr>
            <a:r>
              <a:rPr lang="zh-CN" altLang="en-US" sz="2200" smtClean="0"/>
              <a:t>对数据存储相关联的同步变量的访问顺序是一致的</a:t>
            </a:r>
            <a:endParaRPr lang="en-US" altLang="zh-CN" sz="2200" smtClean="0"/>
          </a:p>
          <a:p>
            <a:pPr marL="857250" lvl="1" indent="-457200">
              <a:buFont typeface="Arial" panose="020B0604020202020204" pitchFamily="34" charset="0"/>
              <a:buAutoNum type="arabicPeriod"/>
            </a:pPr>
            <a:r>
              <a:rPr lang="zh-CN" altLang="en-US" sz="2200" smtClean="0"/>
              <a:t>每个副本在完成所有先前执行的写操作之前，不允许对同步变量进行操作</a:t>
            </a:r>
            <a:endParaRPr lang="en-US" altLang="zh-CN" sz="2200" smtClean="0"/>
          </a:p>
          <a:p>
            <a:pPr marL="857250" lvl="1" indent="-457200">
              <a:buFont typeface="Arial" panose="020B0604020202020204" pitchFamily="34" charset="0"/>
              <a:buAutoNum type="arabicPeriod"/>
            </a:pPr>
            <a:r>
              <a:rPr lang="zh-CN" altLang="en-US" sz="2200" smtClean="0"/>
              <a:t>所有先前对同步变量执行的操作在完成之前，不允许对相关数据项进行任何读操作或写操作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b="1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" t="13400" r="5151" b="6631"/>
          <a:stretch>
            <a:fillRect/>
          </a:stretch>
        </p:blipFill>
        <p:spPr bwMode="auto">
          <a:xfrm>
            <a:off x="252413" y="4005263"/>
            <a:ext cx="8801100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释放一致性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获取操作（</a:t>
            </a:r>
            <a:r>
              <a:rPr lang="en-US" altLang="zh-CN" sz="2400" b="1" smtClean="0"/>
              <a:t>Acquire</a:t>
            </a:r>
            <a:r>
              <a:rPr lang="zh-CN" altLang="en-US" sz="2400" b="1" smtClean="0"/>
              <a:t>）</a:t>
            </a:r>
            <a:endParaRPr lang="en-US" altLang="zh-CN" sz="24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释放操作（</a:t>
            </a:r>
            <a:r>
              <a:rPr lang="en-US" altLang="zh-CN" sz="2400" b="1" smtClean="0"/>
              <a:t>Release</a:t>
            </a:r>
            <a:r>
              <a:rPr lang="zh-CN" altLang="en-US" sz="2400" b="1" smtClean="0"/>
              <a:t>）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7" t="9969" r="19057" b="20103"/>
          <a:stretch>
            <a:fillRect/>
          </a:stretch>
        </p:blipFill>
        <p:spPr bwMode="auto">
          <a:xfrm>
            <a:off x="971550" y="2282825"/>
            <a:ext cx="72009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57200" y="4238625"/>
            <a:ext cx="8229600" cy="1554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lt"/>
                <a:ea typeface="+mn-ea"/>
              </a:rPr>
              <a:t>积极释放一致性（正常释放）：释放后将修改后的数据发给应该拥有该数据副本的其他进程</a:t>
            </a:r>
            <a:endParaRPr lang="en-US" altLang="zh-CN" sz="2000" b="1" dirty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lt"/>
                <a:ea typeface="+mn-ea"/>
              </a:rPr>
              <a:t>懒惰释放一致性（变种）：不发送，需要时，获取最新数据。</a:t>
            </a:r>
            <a:endParaRPr lang="en-US" altLang="zh-CN" sz="2000" b="1" dirty="0">
              <a:latin typeface="+mn-lt"/>
              <a:ea typeface="+mn-ea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入口一致性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数据项一次操作与同步变量相关联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t="11620" r="8765" b="13080"/>
          <a:stretch>
            <a:fillRect/>
          </a:stretch>
        </p:blipFill>
        <p:spPr bwMode="auto">
          <a:xfrm>
            <a:off x="457200" y="2276475"/>
            <a:ext cx="8285163" cy="111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单调读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如果一个进程读数据项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的值，该进程的任何后续对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的读操作总是返回前一次读同样的值或更加新的值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" t="7677" r="4143" b="7692"/>
          <a:stretch>
            <a:fillRect/>
          </a:stretch>
        </p:blipFill>
        <p:spPr bwMode="auto">
          <a:xfrm>
            <a:off x="550863" y="2598738"/>
            <a:ext cx="8042275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50863" y="4622800"/>
            <a:ext cx="8135937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lt"/>
                <a:ea typeface="+mn-ea"/>
              </a:rPr>
              <a:t>在一个副本上的一组写操作集合标记为</a:t>
            </a:r>
            <a:r>
              <a:rPr lang="en-US" altLang="zh-CN" sz="2000" b="1" dirty="0">
                <a:latin typeface="+mn-lt"/>
                <a:ea typeface="+mn-ea"/>
              </a:rPr>
              <a:t>WS(xi)</a:t>
            </a:r>
            <a:r>
              <a:rPr lang="zh-CN" altLang="en-US" sz="2000" b="1" dirty="0">
                <a:latin typeface="+mn-lt"/>
                <a:ea typeface="+mn-ea"/>
              </a:rPr>
              <a:t>，在另一副本上执行完毕，标记为</a:t>
            </a:r>
            <a:r>
              <a:rPr lang="en-US" altLang="zh-CN" sz="2000" b="1" dirty="0">
                <a:latin typeface="+mn-lt"/>
                <a:ea typeface="+mn-ea"/>
              </a:rPr>
              <a:t>WS(xi; xj)</a:t>
            </a:r>
            <a:endParaRPr lang="zh-CN" altLang="en-US" sz="2000" b="1" dirty="0">
              <a:latin typeface="+mn-lt"/>
              <a:ea typeface="+mn-ea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单调写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一个进程对数据项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执行写操作，必须在该进程对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执行任何后续写操作之前完成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8371" r="4713" b="8334"/>
          <a:stretch>
            <a:fillRect/>
          </a:stretch>
        </p:blipFill>
        <p:spPr bwMode="auto">
          <a:xfrm>
            <a:off x="357188" y="2565400"/>
            <a:ext cx="8429625" cy="154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写后读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一个进程对数据项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执行一次写操作的结果，总是会被该进程对数据项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的后续读操作所看见，无论读操作发生在哪个副本上。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623" r="5087" b="9851"/>
          <a:stretch>
            <a:fillRect/>
          </a:stretch>
        </p:blipFill>
        <p:spPr bwMode="auto">
          <a:xfrm>
            <a:off x="500063" y="2852738"/>
            <a:ext cx="8143875" cy="135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读后写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一个进程对数据项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的写操作是跟在同一进程对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读操作之后，保证相同的或更加新的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的值能被看见。</a:t>
            </a:r>
            <a:endParaRPr lang="en-US" altLang="zh-CN" sz="24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进程对数据项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所执行的任何后续写操作总是在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的副本上执行，而该副本是用该进程最近读取的值所更新。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400" b="1" smtClean="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12604" r="4350" b="11667"/>
          <a:stretch>
            <a:fillRect/>
          </a:stretch>
        </p:blipFill>
        <p:spPr bwMode="auto">
          <a:xfrm>
            <a:off x="569913" y="3429000"/>
            <a:ext cx="8004175" cy="1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多副本一致性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smtClean="0">
                <a:solidFill>
                  <a:schemeClr val="bg1">
                    <a:lumMod val="85000"/>
                  </a:schemeClr>
                </a:solidFill>
              </a:rPr>
              <a:t>一致性模型</a:t>
            </a:r>
            <a:endParaRPr lang="en-US" altLang="zh-CN" sz="2800" b="1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smtClean="0">
                <a:solidFill>
                  <a:srgbClr val="FF0000"/>
                </a:solidFill>
              </a:rPr>
              <a:t>分发协议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smtClean="0"/>
              <a:t>一致性协议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smtClean="0"/>
              <a:t>分布式共享存储器</a:t>
            </a:r>
            <a:endParaRPr lang="zh-CN" altLang="en-US" sz="2800" b="1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副本放置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永久副本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服务器启动的副本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客户启动的副本（本地缓存）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b="1" smtClean="0"/>
          </a:p>
        </p:txBody>
      </p:sp>
      <p:pic>
        <p:nvPicPr>
          <p:cNvPr id="31748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" t="8820" r="3815" b="8826"/>
          <a:stretch>
            <a:fillRect/>
          </a:stretch>
        </p:blipFill>
        <p:spPr bwMode="auto">
          <a:xfrm>
            <a:off x="457200" y="3357563"/>
            <a:ext cx="7985125" cy="22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1" t="8099" r="3822" b="5409"/>
          <a:stretch>
            <a:fillRect/>
          </a:stretch>
        </p:blipFill>
        <p:spPr bwMode="auto">
          <a:xfrm>
            <a:off x="1619250" y="4051300"/>
            <a:ext cx="7377113" cy="21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动态的</a:t>
            </a:r>
            <a:endParaRPr lang="en-US" altLang="zh-CN" sz="24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时间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1900" b="1" smtClean="0"/>
              <a:t>复制阈值：</a:t>
            </a:r>
            <a:r>
              <a:rPr lang="en-US" altLang="zh-CN" sz="1900" b="1" smtClean="0"/>
              <a:t>resp</a:t>
            </a:r>
            <a:r>
              <a:rPr lang="zh-CN" altLang="en-US" sz="1900" b="1" smtClean="0"/>
              <a:t>（</a:t>
            </a:r>
            <a:r>
              <a:rPr lang="en-US" altLang="zh-CN" sz="1900" b="1" smtClean="0"/>
              <a:t>S</a:t>
            </a:r>
            <a:r>
              <a:rPr lang="zh-CN" altLang="en-US" sz="1900" b="1" smtClean="0"/>
              <a:t>，</a:t>
            </a:r>
            <a:r>
              <a:rPr lang="en-US" altLang="zh-CN" sz="1900" b="1" smtClean="0"/>
              <a:t>F</a:t>
            </a:r>
            <a:r>
              <a:rPr lang="zh-CN" altLang="en-US" sz="1900" b="1" smtClean="0"/>
              <a:t>）是指对指定文件的请求数量过高，以至于值得将该文件</a:t>
            </a:r>
            <a:r>
              <a:rPr lang="en-US" altLang="zh-CN" sz="1900" b="1" smtClean="0"/>
              <a:t>F</a:t>
            </a:r>
            <a:r>
              <a:rPr lang="zh-CN" altLang="en-US" sz="1900" b="1" smtClean="0"/>
              <a:t>复制到另一个服务器上。</a:t>
            </a:r>
            <a:endParaRPr lang="en-US" altLang="zh-CN" sz="19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1900" b="1" smtClean="0"/>
              <a:t>删除阈值：对某个服务器</a:t>
            </a:r>
            <a:r>
              <a:rPr lang="en-US" altLang="zh-CN" sz="1900" b="1" smtClean="0"/>
              <a:t>S</a:t>
            </a:r>
            <a:r>
              <a:rPr lang="zh-CN" altLang="en-US" sz="1900" b="1" smtClean="0"/>
              <a:t>上指定文件</a:t>
            </a:r>
            <a:r>
              <a:rPr lang="en-US" altLang="zh-CN" sz="1900" b="1" smtClean="0"/>
              <a:t>F</a:t>
            </a:r>
            <a:r>
              <a:rPr lang="zh-CN" altLang="en-US" sz="1900" b="1" smtClean="0"/>
              <a:t>的请求数量下降到删除阈值</a:t>
            </a:r>
            <a:r>
              <a:rPr lang="en-US" altLang="zh-CN" sz="1900" b="1" smtClean="0"/>
              <a:t>del</a:t>
            </a:r>
            <a:r>
              <a:rPr lang="zh-CN" altLang="en-US" sz="1900" b="1" smtClean="0"/>
              <a:t>（</a:t>
            </a:r>
            <a:r>
              <a:rPr lang="en-US" altLang="zh-CN" sz="1900" b="1" smtClean="0"/>
              <a:t>S</a:t>
            </a:r>
            <a:r>
              <a:rPr lang="zh-CN" altLang="en-US" sz="1900" b="1" smtClean="0"/>
              <a:t>，</a:t>
            </a:r>
            <a:r>
              <a:rPr lang="en-US" altLang="zh-CN" sz="1900" b="1" smtClean="0"/>
              <a:t>F</a:t>
            </a:r>
            <a:r>
              <a:rPr lang="zh-CN" altLang="en-US" sz="1900" b="1" smtClean="0"/>
              <a:t>）以下时，</a:t>
            </a:r>
            <a:r>
              <a:rPr lang="en-US" altLang="zh-CN" sz="1900" b="1" smtClean="0"/>
              <a:t>S</a:t>
            </a:r>
            <a:r>
              <a:rPr lang="zh-CN" altLang="en-US" sz="1900" b="1" smtClean="0"/>
              <a:t>可以删除该文件。</a:t>
            </a:r>
            <a:endParaRPr lang="en-US" altLang="zh-CN" sz="19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1900" b="1" smtClean="0"/>
              <a:t>通常复制阈值高于删除阈值。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位置</a:t>
            </a:r>
          </a:p>
        </p:txBody>
      </p:sp>
      <p:sp>
        <p:nvSpPr>
          <p:cNvPr id="3277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服务器启动副本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多副本一致性与</a:t>
            </a:r>
            <a:r>
              <a:rPr lang="en-US" altLang="zh-CN" b="1" smtClean="0"/>
              <a:t>DSM</a:t>
            </a:r>
          </a:p>
        </p:txBody>
      </p:sp>
      <p:sp>
        <p:nvSpPr>
          <p:cNvPr id="5123" name="Rectangle 3"/>
          <p:cNvSpPr>
            <a:spLocks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更新传播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434388" cy="5111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状态与操作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传播更新通知：无效化协议</a:t>
            </a:r>
            <a:endParaRPr lang="en-US" altLang="zh-CN" b="1" smtClean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几乎不占用网络带宽，当写操作对读操作的比率高时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传播更新数据：读操作对写操作的比率很高时</a:t>
            </a:r>
            <a:endParaRPr lang="en-US" altLang="zh-CN" b="1" smtClean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读操作对写操作的比率很高时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传播更新操作：主动复制</a:t>
            </a:r>
            <a:endParaRPr lang="en-US" altLang="zh-CN" b="1" smtClean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要求每个副本有一个进程来执行更新操作，主动的保持各副本关联数据的一致性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更新传播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拉协议与推协议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基于“推”的方法</a:t>
            </a:r>
            <a:r>
              <a:rPr lang="en-US" altLang="zh-CN" sz="2400" b="1" smtClean="0"/>
              <a:t>(push-based approach)</a:t>
            </a:r>
            <a:r>
              <a:rPr lang="zh-CN" altLang="en-US" sz="2400" b="1" smtClean="0"/>
              <a:t>也称为基于服务器协议</a:t>
            </a:r>
            <a:r>
              <a:rPr lang="en-US" altLang="zh-CN" sz="2400" b="1" smtClean="0"/>
              <a:t>(serviver-based protocol)</a:t>
            </a:r>
            <a:r>
              <a:rPr lang="zh-CN" altLang="en-US" sz="2400" b="1" smtClean="0"/>
              <a:t>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基于“拉”的方法</a:t>
            </a:r>
            <a:r>
              <a:rPr lang="en-US" altLang="zh-CN" sz="2400" b="1" smtClean="0"/>
              <a:t>(pull-based approach) </a:t>
            </a:r>
            <a:r>
              <a:rPr lang="zh-CN" altLang="en-US" sz="2400" b="1" smtClean="0"/>
              <a:t>也称为基于客户协议</a:t>
            </a:r>
            <a:r>
              <a:rPr lang="en-US" altLang="zh-CN" sz="2400" b="1" smtClean="0"/>
              <a:t>(client-based protocol)</a:t>
            </a:r>
            <a:r>
              <a:rPr lang="zh-CN" altLang="en-US" sz="2400" b="1" smtClean="0"/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b="1" smtClean="0"/>
          </a:p>
        </p:txBody>
      </p:sp>
      <p:pic>
        <p:nvPicPr>
          <p:cNvPr id="3686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0"/>
          <a:stretch>
            <a:fillRect/>
          </a:stretch>
        </p:blipFill>
        <p:spPr bwMode="auto">
          <a:xfrm>
            <a:off x="219075" y="3860800"/>
            <a:ext cx="892968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更新传播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租赁：</a:t>
            </a:r>
            <a:r>
              <a:rPr lang="zh-CN" altLang="en-US" sz="2400" b="1" smtClean="0"/>
              <a:t>租赁是服务器所做的承诺，它指定一个租赁期将更新推给用户。租赁期满后，用户需轮询服务器实现更新</a:t>
            </a:r>
            <a:endParaRPr lang="en-US" altLang="zh-CN" sz="28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基于数据项“年龄”的租赁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基于高速缓存请求更新频率的租赁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基于服务器状态空间开销的租赁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组播与单播</a:t>
            </a:r>
          </a:p>
          <a:p>
            <a:pPr lvl="1"/>
            <a:r>
              <a:rPr lang="zh-CN" altLang="en-US" sz="2400" b="1" smtClean="0"/>
              <a:t>组播用于更新传播</a:t>
            </a:r>
            <a:endParaRPr lang="en-US" altLang="zh-CN" sz="2400" b="1" smtClean="0"/>
          </a:p>
          <a:p>
            <a:pPr lvl="1"/>
            <a:r>
              <a:rPr lang="zh-CN" altLang="en-US" sz="2400" b="1" smtClean="0"/>
              <a:t>单播适用于用户“拉”方式更新数据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多副本一致性与</a:t>
            </a:r>
            <a:r>
              <a:rPr lang="en-US" altLang="zh-CN" smtClean="0"/>
              <a:t>DSM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</a:rPr>
              <a:t>一致性模型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</a:rPr>
              <a:t>分发协议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一致性协议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300" b="1" dirty="0"/>
              <a:t>一致性协议是一致性模式的实现</a:t>
            </a:r>
            <a:r>
              <a:rPr lang="zh-CN" altLang="en-US" sz="2300" b="1" dirty="0" smtClean="0"/>
              <a:t>。</a:t>
            </a:r>
            <a:endParaRPr lang="en-US" altLang="zh-CN" sz="2300" b="1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300" b="1" dirty="0" smtClean="0"/>
              <a:t>应用</a:t>
            </a:r>
            <a:r>
              <a:rPr lang="zh-CN" altLang="en-US" sz="2300" b="1" dirty="0"/>
              <a:t>最广的模型是其操作具有全局串行性的一致性模型：顺序一致性模型、使用同步变量的弱一致性模型等。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dirty="0" smtClean="0"/>
              <a:t>分布式共享存储器</a:t>
            </a:r>
            <a:endParaRPr lang="zh-CN" altLang="en-US" sz="2800" b="1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一致性协议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主</a:t>
            </a:r>
            <a:r>
              <a:rPr lang="en-US" altLang="zh-CN" sz="2800" b="1" smtClean="0"/>
              <a:t>-</a:t>
            </a:r>
            <a:r>
              <a:rPr lang="zh-CN" altLang="en-US" sz="2800" b="1" smtClean="0"/>
              <a:t>从副本协议</a:t>
            </a:r>
            <a:endParaRPr lang="en-US" altLang="zh-CN" sz="28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远程单副本协议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远程主副本协议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迁移读</a:t>
            </a:r>
            <a:r>
              <a:rPr lang="en-US" altLang="zh-CN" sz="2400" b="1" smtClean="0"/>
              <a:t>/</a:t>
            </a:r>
            <a:r>
              <a:rPr lang="zh-CN" altLang="en-US" sz="2400" b="1" smtClean="0"/>
              <a:t>写协议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迁移主副本写协议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复制写协议</a:t>
            </a:r>
            <a:endParaRPr lang="en-US" altLang="zh-CN" sz="28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主动复制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基于法定数量的协议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高速缓存相关性协议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b="1" smtClean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</a:t>
            </a:r>
            <a:r>
              <a:rPr lang="en-US" altLang="zh-CN" smtClean="0"/>
              <a:t>-</a:t>
            </a:r>
            <a:r>
              <a:rPr lang="zh-CN" altLang="en-US" smtClean="0"/>
              <a:t>从副本协议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远程单副本协议</a:t>
            </a:r>
          </a:p>
          <a:p>
            <a:endParaRPr lang="zh-CN" altLang="en-US" b="1" smtClean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6395" r="2843" b="4259"/>
          <a:stretch>
            <a:fillRect/>
          </a:stretch>
        </p:blipFill>
        <p:spPr bwMode="auto">
          <a:xfrm>
            <a:off x="252413" y="1989138"/>
            <a:ext cx="8599487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</a:t>
            </a:r>
            <a:r>
              <a:rPr lang="en-US" altLang="zh-CN" smtClean="0"/>
              <a:t>-</a:t>
            </a:r>
            <a:r>
              <a:rPr lang="zh-CN" altLang="en-US" smtClean="0"/>
              <a:t>从副本协议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远程主副本协议</a:t>
            </a:r>
          </a:p>
          <a:p>
            <a:endParaRPr lang="zh-CN" altLang="en-US" b="1" smtClean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3871" r="1788" b="3862"/>
          <a:stretch>
            <a:fillRect/>
          </a:stretch>
        </p:blipFill>
        <p:spPr bwMode="auto">
          <a:xfrm>
            <a:off x="323850" y="1989138"/>
            <a:ext cx="8497888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</a:t>
            </a:r>
            <a:r>
              <a:rPr lang="en-US" altLang="zh-CN" smtClean="0"/>
              <a:t>-</a:t>
            </a:r>
            <a:r>
              <a:rPr lang="zh-CN" altLang="en-US" smtClean="0"/>
              <a:t>从副本协议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迁移读</a:t>
            </a:r>
            <a:r>
              <a:rPr lang="en-US" altLang="zh-CN" b="1" smtClean="0"/>
              <a:t>/</a:t>
            </a:r>
            <a:r>
              <a:rPr lang="zh-CN" altLang="en-US" b="1" smtClean="0"/>
              <a:t>写协议</a:t>
            </a:r>
          </a:p>
          <a:p>
            <a:endParaRPr lang="zh-CN" altLang="en-US" b="1" smtClean="0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t="7257" r="2879" b="5383"/>
          <a:stretch>
            <a:fillRect/>
          </a:stretch>
        </p:blipFill>
        <p:spPr bwMode="auto">
          <a:xfrm>
            <a:off x="323850" y="1917700"/>
            <a:ext cx="8512175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</a:t>
            </a:r>
            <a:r>
              <a:rPr lang="en-US" altLang="zh-CN" smtClean="0"/>
              <a:t>-</a:t>
            </a:r>
            <a:r>
              <a:rPr lang="zh-CN" altLang="en-US" smtClean="0"/>
              <a:t>从副本协议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迁移主副本写协议</a:t>
            </a:r>
          </a:p>
          <a:p>
            <a:endParaRPr lang="zh-CN" altLang="en-US" b="1" smtClean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" t="5009" r="3015" b="7002"/>
          <a:stretch>
            <a:fillRect/>
          </a:stretch>
        </p:blipFill>
        <p:spPr bwMode="auto">
          <a:xfrm>
            <a:off x="490538" y="1989138"/>
            <a:ext cx="82296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复制写协议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主动复制</a:t>
            </a:r>
          </a:p>
          <a:p>
            <a:r>
              <a:rPr lang="zh-CN" altLang="en-US" sz="2800" b="1" smtClean="0"/>
              <a:t>实现相同顺序的副本更新：</a:t>
            </a:r>
          </a:p>
          <a:p>
            <a:pPr lvl="1"/>
            <a:r>
              <a:rPr lang="zh-CN" altLang="en-US" sz="2400" b="1" smtClean="0"/>
              <a:t>带时间戳的原子组播</a:t>
            </a:r>
          </a:p>
          <a:p>
            <a:pPr lvl="1"/>
            <a:r>
              <a:rPr lang="zh-CN" altLang="en-US" sz="2400" b="1" smtClean="0"/>
              <a:t>中央定序器</a:t>
            </a:r>
          </a:p>
          <a:p>
            <a:endParaRPr lang="zh-CN" altLang="en-US" sz="2800" b="1" smtClean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6" t="4434" r="24945" b="14429"/>
          <a:stretch>
            <a:fillRect/>
          </a:stretch>
        </p:blipFill>
        <p:spPr bwMode="auto">
          <a:xfrm>
            <a:off x="4932363" y="828675"/>
            <a:ext cx="4216400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" t="5432" r="3540" b="15337"/>
          <a:stretch>
            <a:fillRect/>
          </a:stretch>
        </p:blipFill>
        <p:spPr bwMode="auto">
          <a:xfrm>
            <a:off x="612775" y="3502025"/>
            <a:ext cx="7758113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多副本一致性与</a:t>
            </a:r>
            <a:r>
              <a:rPr lang="en-US" altLang="zh-CN" smtClean="0"/>
              <a:t>DSM</a:t>
            </a:r>
            <a:endParaRPr lang="zh-CN" altLang="en-US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数据存储多副本的目的是为了提高系统的可靠性和性能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提高系统容错能力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提高系统效率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增强系统可扩展性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>
                <a:solidFill>
                  <a:srgbClr val="FF0000"/>
                </a:solidFill>
              </a:rPr>
              <a:t>一致性模型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分发协议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一致性协议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分布式共享存储器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4" t="5957" r="13861" b="15477"/>
          <a:stretch>
            <a:fillRect/>
          </a:stretch>
        </p:blipFill>
        <p:spPr bwMode="auto">
          <a:xfrm>
            <a:off x="1476375" y="3500438"/>
            <a:ext cx="67976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复制写协议</a:t>
            </a:r>
          </a:p>
        </p:txBody>
      </p:sp>
      <p:sp>
        <p:nvSpPr>
          <p:cNvPr id="4915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基于法定数量的协议</a:t>
            </a:r>
          </a:p>
          <a:p>
            <a:pPr lvl="1"/>
            <a:r>
              <a:rPr lang="zh-CN" altLang="en-US" sz="2400" b="1" smtClean="0"/>
              <a:t>一种基于法定多数表决的复制写协议是由</a:t>
            </a:r>
            <a:r>
              <a:rPr lang="en-US" altLang="zh-CN" sz="2400" b="1" smtClean="0"/>
              <a:t>Thomas</a:t>
            </a:r>
            <a:r>
              <a:rPr lang="zh-CN" altLang="en-US" sz="2400" b="1" smtClean="0"/>
              <a:t>提出并由</a:t>
            </a:r>
            <a:r>
              <a:rPr lang="en-US" altLang="zh-CN" sz="2400" b="1" smtClean="0"/>
              <a:t>Gifford</a:t>
            </a:r>
            <a:r>
              <a:rPr lang="zh-CN" altLang="en-US" sz="2400" b="1" smtClean="0"/>
              <a:t>推广的</a:t>
            </a:r>
          </a:p>
          <a:p>
            <a:pPr lvl="1"/>
            <a:r>
              <a:rPr lang="zh-CN" altLang="en-US" sz="2400" b="1" smtClean="0"/>
              <a:t>其基本思想是要求客户在读或写一个多副本共享数据项之前，向多个副本服务器提出请求，并得到它们的同意。</a:t>
            </a:r>
          </a:p>
          <a:p>
            <a:endParaRPr lang="zh-CN" altLang="en-US" sz="2800" b="1" smtClean="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高速缓存相关性协议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高速缓存是客户启动的多副本，形成了一类特殊复制，它们一般由客户而不是由服务器控制。高速缓存相关性协议保证高速缓存与服务器启动的副本相一致。</a:t>
            </a:r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高速缓存不一致性检测策略有两种方法，这两种方法实际上是检测时间不同</a:t>
            </a:r>
            <a:r>
              <a:rPr lang="zh-CN" altLang="en-US" b="1" dirty="0"/>
              <a:t>：</a:t>
            </a:r>
            <a:r>
              <a:rPr lang="zh-CN" altLang="en-US" sz="2900" b="1" dirty="0" smtClean="0"/>
              <a:t>静态方法、动态方法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高速缓存相关性的另一个设计问题是一致性实施策略，该策略决定高速缓存如何与服务器各副本保持一致：</a:t>
            </a:r>
            <a:endParaRPr lang="en-US" altLang="zh-CN" b="1" dirty="0" smtClean="0"/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两个方法：发送无效消息、直接传播数据更新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还有考虑用户进程修改高速缓存更新数据时如何使服务器及时更新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多副本一致性与</a:t>
            </a:r>
            <a:r>
              <a:rPr lang="en-US" altLang="zh-CN" smtClean="0"/>
              <a:t>DSM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smtClean="0">
                <a:solidFill>
                  <a:schemeClr val="bg1">
                    <a:lumMod val="85000"/>
                  </a:schemeClr>
                </a:solidFill>
              </a:rPr>
              <a:t>一致性模型</a:t>
            </a:r>
            <a:endParaRPr lang="en-US" altLang="zh-CN" sz="2800" b="1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smtClean="0">
                <a:solidFill>
                  <a:schemeClr val="bg1">
                    <a:lumMod val="85000"/>
                  </a:schemeClr>
                </a:solidFill>
              </a:rPr>
              <a:t>分发协议</a:t>
            </a:r>
            <a:endParaRPr lang="en-US" altLang="zh-CN" sz="2800" b="1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smtClean="0">
                <a:solidFill>
                  <a:schemeClr val="bg1">
                    <a:lumMod val="85000"/>
                  </a:schemeClr>
                </a:solidFill>
              </a:rPr>
              <a:t>一致性协议</a:t>
            </a:r>
            <a:endParaRPr lang="en-US" altLang="zh-CN" sz="2800" b="1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smtClean="0">
                <a:solidFill>
                  <a:srgbClr val="FF0000"/>
                </a:solidFill>
              </a:rPr>
              <a:t>分布式共享存储器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分布式共享存储器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分布式共享存储器的问题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基于页面的分布式共享存储器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共享变量的分布式共享存储器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基于对象的分布式共享存储器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" t="2724" r="2129" b="1913"/>
          <a:stretch>
            <a:fillRect/>
          </a:stretch>
        </p:blipFill>
        <p:spPr bwMode="auto">
          <a:xfrm>
            <a:off x="612775" y="1511300"/>
            <a:ext cx="7894638" cy="534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分布式共享存储器的问题</a:t>
            </a:r>
          </a:p>
        </p:txBody>
      </p:sp>
      <p:sp>
        <p:nvSpPr>
          <p:cNvPr id="54276" name="内容占位符 2"/>
          <p:cNvSpPr>
            <a:spLocks noGrp="1"/>
          </p:cNvSpPr>
          <p:nvPr>
            <p:ph idx="1"/>
          </p:nvPr>
        </p:nvSpPr>
        <p:spPr>
          <a:xfrm>
            <a:off x="277813" y="1125538"/>
            <a:ext cx="8229600" cy="5111750"/>
          </a:xfrm>
        </p:spPr>
        <p:txBody>
          <a:bodyPr/>
          <a:lstStyle/>
          <a:p>
            <a:r>
              <a:rPr lang="zh-CN" altLang="en-US" b="1" smtClean="0"/>
              <a:t>目的与结构</a:t>
            </a:r>
          </a:p>
          <a:p>
            <a:endParaRPr lang="zh-CN" altLang="en-US" b="1" smtClean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分布式共享存储器的问题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同步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在分布式共享存储器的应用程序设计时可以采用“锁”和信号灯等机制，但要考虑效率问题。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临界区技术也可以保证共享数据写操作的一致性，这就是前面讨论的释放一致性协议。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分布式共享存储器的问题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修改选择与一致性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写</a:t>
            </a:r>
            <a:r>
              <a:rPr lang="en-US" altLang="zh-CN" b="1" smtClean="0"/>
              <a:t>-</a:t>
            </a:r>
            <a:r>
              <a:rPr lang="zh-CN" altLang="en-US" b="1" smtClean="0"/>
              <a:t>修改方式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写</a:t>
            </a:r>
            <a:r>
              <a:rPr lang="en-US" altLang="zh-CN" b="1" smtClean="0"/>
              <a:t>-</a:t>
            </a:r>
            <a:r>
              <a:rPr lang="zh-CN" altLang="en-US" b="1" smtClean="0"/>
              <a:t>无效方式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3213100"/>
            <a:ext cx="8093075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5" t="3961" r="2638" b="3268"/>
          <a:stretch>
            <a:fillRect/>
          </a:stretch>
        </p:blipFill>
        <p:spPr>
          <a:xfrm>
            <a:off x="812800" y="1341438"/>
            <a:ext cx="7518400" cy="4902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分布式共享存储器的问题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粒度与假共享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b="1" smtClean="0"/>
              <a:t>大的存储块的好处是可以减少网络传输次数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b="1" smtClean="0"/>
              <a:t>大的存储块可以更好地利用程序访问的局部性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b="1" smtClean="0"/>
              <a:t>大的存储块因为网络传输时间较长，可能阻塞其它进程的缺页处理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b="1" smtClean="0"/>
              <a:t>更为重要的是会产生假共享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b="1" smtClean="0"/>
              <a:t>颠簸影响系统的性能。存储块愈大，假共享的机遇会愈多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400" b="1" smtClean="0"/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7" t="9862" r="17047" b="13268"/>
          <a:stretch>
            <a:fillRect/>
          </a:stretch>
        </p:blipFill>
        <p:spPr bwMode="auto">
          <a:xfrm>
            <a:off x="1044575" y="4581525"/>
            <a:ext cx="7202488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基于页面的分布式共享存储器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模型系统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数据结构：</a:t>
            </a:r>
            <a:endParaRPr lang="en-US" altLang="zh-CN" sz="2800" b="1" smtClean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DSM</a:t>
            </a:r>
            <a:r>
              <a:rPr lang="zh-CN" altLang="en-US" sz="2400" b="1" smtClean="0"/>
              <a:t>页面表；</a:t>
            </a:r>
            <a:endParaRPr lang="en-US" altLang="zh-CN" sz="2400" b="1" smtClean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锁</a:t>
            </a:r>
            <a:r>
              <a:rPr lang="en-US" altLang="zh-CN" sz="2400" b="1" smtClean="0"/>
              <a:t>(lock)</a:t>
            </a:r>
            <a:r>
              <a:rPr lang="zh-CN" altLang="en-US" sz="2400" b="1" smtClean="0"/>
              <a:t>；</a:t>
            </a:r>
            <a:endParaRPr lang="en-US" altLang="zh-CN" sz="2400" b="1" smtClean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访问模式</a:t>
            </a:r>
            <a:r>
              <a:rPr lang="en-US" altLang="zh-CN" sz="2400" b="1" smtClean="0"/>
              <a:t>(access)</a:t>
            </a:r>
            <a:r>
              <a:rPr lang="zh-CN" altLang="en-US" sz="2400" b="1" smtClean="0"/>
              <a:t>；</a:t>
            </a:r>
            <a:endParaRPr lang="en-US" altLang="zh-CN" sz="2400" b="1" smtClean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页面的拥有关系</a:t>
            </a:r>
            <a:r>
              <a:rPr lang="en-US" altLang="zh-CN" sz="2400" b="1" smtClean="0"/>
              <a:t>(ownership)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DSM</a:t>
            </a:r>
            <a:r>
              <a:rPr lang="zh-CN" altLang="en-US" sz="2800" b="1" smtClean="0"/>
              <a:t>运行时系统（库）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一致性模型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434388" cy="5111750"/>
          </a:xfrm>
        </p:spPr>
        <p:txBody>
          <a:bodyPr/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一致性模型</a:t>
            </a:r>
            <a:r>
              <a:rPr lang="zh-CN" altLang="en-US" sz="2800" b="1" smtClean="0"/>
              <a:t>是数据存储与访问数据存储的进程之间的一种契约，遵守契约，则数据存储正确工作。</a:t>
            </a:r>
            <a:endParaRPr lang="en-US" altLang="zh-CN" sz="2800" b="1" smtClean="0"/>
          </a:p>
          <a:p>
            <a:pPr lvl="1"/>
            <a:r>
              <a:rPr lang="zh-CN" altLang="en-US" sz="2300" b="1" smtClean="0"/>
              <a:t>通常，一个进程对一个数据项的读操作，应返回该数据项最后一次写操作的结果。</a:t>
            </a:r>
            <a:endParaRPr lang="en-US" altLang="zh-CN" sz="2300" b="1" smtClean="0"/>
          </a:p>
          <a:p>
            <a:pPr lvl="1"/>
            <a:r>
              <a:rPr lang="zh-CN" altLang="en-US" sz="2300" b="1" smtClean="0"/>
              <a:t>没有绝对全局时钟，很难精确定义“最后一次”，不同的方法形成不同的一致性模型。</a:t>
            </a:r>
            <a:endParaRPr lang="en-US" altLang="zh-CN" sz="2300" b="1" smtClean="0"/>
          </a:p>
          <a:p>
            <a:r>
              <a:rPr lang="zh-CN" altLang="en-US" sz="2800" b="1" smtClean="0"/>
              <a:t>不一致的产生</a:t>
            </a:r>
            <a:endParaRPr lang="en-US" altLang="zh-CN" sz="2800" b="1" smtClean="0"/>
          </a:p>
          <a:p>
            <a:pPr lvl="1"/>
            <a:r>
              <a:rPr lang="zh-CN" altLang="en-US" sz="2300" b="1" smtClean="0"/>
              <a:t>数据“陈旧”（暂时）</a:t>
            </a:r>
            <a:endParaRPr lang="en-US" altLang="zh-CN" sz="2300" b="1" smtClean="0"/>
          </a:p>
          <a:p>
            <a:pPr lvl="1"/>
            <a:r>
              <a:rPr lang="zh-CN" altLang="en-US" sz="2300" b="1" smtClean="0"/>
              <a:t>不同副本上使用了不同的操作定序</a:t>
            </a:r>
            <a:endParaRPr lang="en-US" altLang="zh-CN" sz="2300" b="1" smtClean="0"/>
          </a:p>
          <a:p>
            <a:pPr lvl="1"/>
            <a:r>
              <a:rPr lang="zh-CN" altLang="en-US" sz="2300" b="1" smtClean="0"/>
              <a:t>并发访问造成冲突：读写冲突（一个写，多个读）；写写冲突（多个写），此时需要一个全局定序</a:t>
            </a:r>
            <a:endParaRPr lang="en-US" altLang="zh-CN" sz="2300" b="1" smtClean="0"/>
          </a:p>
          <a:p>
            <a:endParaRPr lang="zh-CN" altLang="en-US" sz="2800" b="1" smtClean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基于页面的分布式共享存储器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读写操作与顺序一致性</a:t>
            </a:r>
          </a:p>
          <a:p>
            <a:endParaRPr lang="zh-CN" altLang="en-US" b="1" smtClean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7" t="3368" r="2202" b="8212"/>
          <a:stretch>
            <a:fillRect/>
          </a:stretch>
        </p:blipFill>
        <p:spPr bwMode="auto">
          <a:xfrm>
            <a:off x="1116013" y="1790700"/>
            <a:ext cx="7704137" cy="502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基于页面的分布式共享存储器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1882775" cy="5111750"/>
          </a:xfrm>
        </p:spPr>
        <p:txBody>
          <a:bodyPr/>
          <a:lstStyle/>
          <a:p>
            <a:r>
              <a:rPr lang="zh-CN" altLang="en-US" sz="2800" b="1" smtClean="0"/>
              <a:t>读写操作与顺序一致性</a:t>
            </a:r>
          </a:p>
          <a:p>
            <a:endParaRPr lang="zh-CN" altLang="en-US" smtClean="0"/>
          </a:p>
        </p:txBody>
      </p:sp>
      <p:pic>
        <p:nvPicPr>
          <p:cNvPr id="614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1" t="2232" r="5211" b="6190"/>
          <a:stretch>
            <a:fillRect/>
          </a:stretch>
        </p:blipFill>
        <p:spPr bwMode="auto">
          <a:xfrm>
            <a:off x="2484438" y="909638"/>
            <a:ext cx="5830887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基于页面的分布式共享存储器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副本拥有者和副本集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集中管理算法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固定分布管理算法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广播分布管理算法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动态分布管理算法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基于页面的分布式共享存储器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smtClean="0"/>
              <a:t>页面替换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smtClean="0"/>
              <a:t>在</a:t>
            </a:r>
            <a:r>
              <a:rPr lang="en-US" altLang="zh-CN" b="1" smtClean="0"/>
              <a:t>DSM</a:t>
            </a:r>
            <a:r>
              <a:rPr lang="zh-CN" altLang="en-US" b="1" smtClean="0"/>
              <a:t>中复制页面是腾出页面的首要候选者，因为它们存在其它副本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smtClean="0"/>
              <a:t>这类页面腾出后，或者存回磁盘，或者交给其它节点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smtClean="0"/>
              <a:t>在</a:t>
            </a:r>
            <a:r>
              <a:rPr lang="en-US" altLang="zh-CN" b="1" smtClean="0"/>
              <a:t>DSM</a:t>
            </a:r>
            <a:r>
              <a:rPr lang="zh-CN" altLang="en-US" b="1" smtClean="0"/>
              <a:t>中有一个独特问题是，因页面共享（真共享或假共享）造成网络通信量增加。缓解这种网络通信量的办法是，一旦页面到达一个节点，规定它必须在该节点停留某个时间△</a:t>
            </a:r>
            <a:r>
              <a:rPr lang="en-US" altLang="zh-CN" b="1" smtClean="0"/>
              <a:t>T</a:t>
            </a:r>
            <a:r>
              <a:rPr lang="zh-CN" altLang="en-US" b="1" smtClean="0"/>
              <a:t>。如果有来自其它节点对该页面的请求，这些请求在一个队列排队，等候到△</a:t>
            </a:r>
            <a:r>
              <a:rPr lang="en-US" altLang="zh-CN" b="1" smtClean="0"/>
              <a:t>T</a:t>
            </a:r>
            <a:r>
              <a:rPr lang="zh-CN" altLang="en-US" b="1" smtClean="0"/>
              <a:t>结束。在△</a:t>
            </a:r>
            <a:r>
              <a:rPr lang="en-US" altLang="zh-CN" b="1" smtClean="0"/>
              <a:t>T</a:t>
            </a:r>
            <a:r>
              <a:rPr lang="zh-CN" altLang="en-US" b="1" smtClean="0"/>
              <a:t>时间内，节点可以放心处理其它事务。请求和相应通信可以集中处理。称△</a:t>
            </a:r>
            <a:r>
              <a:rPr lang="en-US" altLang="zh-CN" b="1" smtClean="0"/>
              <a:t>T</a:t>
            </a:r>
            <a:r>
              <a:rPr lang="zh-CN" altLang="en-US" b="1" smtClean="0"/>
              <a:t>为冻结期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endParaRPr lang="zh-CN" altLang="en-US" b="1" smtClean="0"/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endParaRPr lang="zh-CN" altLang="en-US" b="1"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共享变量的分布式共享存储器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系统结构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变量目录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推迟修改队列</a:t>
            </a:r>
            <a:r>
              <a:rPr lang="en-US" altLang="zh-CN" sz="2400" b="1" smtClean="0"/>
              <a:t>DUQ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运行时系统（库）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System V</a:t>
            </a:r>
            <a:r>
              <a:rPr lang="zh-CN" altLang="en-US" sz="2400" b="1" smtClean="0"/>
              <a:t>内核支持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b="1" smtClean="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共享变量的分布式共享存储器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b="1" smtClean="0"/>
              <a:t>系统结构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4352" r="2164" b="4346"/>
          <a:stretch>
            <a:fillRect/>
          </a:stretch>
        </p:blipFill>
        <p:spPr bwMode="auto">
          <a:xfrm>
            <a:off x="179388" y="1701800"/>
            <a:ext cx="8801100" cy="381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共享变量的分布式共享存储器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变量类型</a:t>
            </a:r>
            <a:endParaRPr lang="en-US" altLang="zh-CN" sz="28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只读</a:t>
            </a:r>
            <a:r>
              <a:rPr lang="en-US" altLang="zh-CN" sz="2400" b="1" smtClean="0"/>
              <a:t>(read-only)</a:t>
            </a:r>
            <a:r>
              <a:rPr lang="zh-CN" altLang="en-US" sz="2400" b="1" smtClean="0"/>
              <a:t>变量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迁移</a:t>
            </a:r>
            <a:r>
              <a:rPr lang="en-US" altLang="zh-CN" sz="2400" b="1" smtClean="0"/>
              <a:t>(Migratory)</a:t>
            </a:r>
            <a:r>
              <a:rPr lang="zh-CN" altLang="en-US" sz="2400" b="1" smtClean="0"/>
              <a:t>变量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写共享</a:t>
            </a:r>
            <a:r>
              <a:rPr lang="en-US" altLang="zh-CN" sz="2400" b="1" smtClean="0"/>
              <a:t>(Write-shared)</a:t>
            </a:r>
            <a:r>
              <a:rPr lang="zh-CN" altLang="en-US" sz="2400" b="1" smtClean="0"/>
              <a:t>变量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生产者</a:t>
            </a:r>
            <a:r>
              <a:rPr lang="en-US" altLang="zh-CN" sz="2400" b="1" smtClean="0"/>
              <a:t>-</a:t>
            </a:r>
            <a:r>
              <a:rPr lang="zh-CN" altLang="en-US" sz="2400" b="1" smtClean="0"/>
              <a:t>消费者</a:t>
            </a:r>
            <a:r>
              <a:rPr lang="en-US" altLang="zh-CN" sz="2400" b="1" smtClean="0"/>
              <a:t>(Producer-consumer)</a:t>
            </a:r>
            <a:r>
              <a:rPr lang="zh-CN" altLang="en-US" sz="2400" b="1" smtClean="0"/>
              <a:t>变量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结果</a:t>
            </a:r>
            <a:r>
              <a:rPr lang="en-US" altLang="zh-CN" sz="2400" b="1" smtClean="0"/>
              <a:t>(Result)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私有</a:t>
            </a:r>
            <a:r>
              <a:rPr lang="en-US" altLang="zh-CN" sz="2400" b="1" smtClean="0"/>
              <a:t>(Private)</a:t>
            </a:r>
            <a:r>
              <a:rPr lang="zh-CN" altLang="en-US" sz="2400" b="1" smtClean="0"/>
              <a:t>变量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大量读</a:t>
            </a:r>
            <a:r>
              <a:rPr lang="en-US" altLang="zh-CN" sz="2400" b="1" smtClean="0"/>
              <a:t>(Read-mostly)</a:t>
            </a:r>
            <a:r>
              <a:rPr lang="zh-CN" altLang="en-US" sz="2400" b="1" smtClean="0"/>
              <a:t>变量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常规</a:t>
            </a:r>
            <a:r>
              <a:rPr lang="en-US" altLang="zh-CN" sz="2400" b="1" smtClean="0"/>
              <a:t>(Conventional)</a:t>
            </a:r>
            <a:r>
              <a:rPr lang="zh-CN" altLang="en-US" sz="2400" b="1" smtClean="0"/>
              <a:t>变量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b="1" smtClean="0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共享变量的分布式共享存储器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多种一致性协议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常规（</a:t>
            </a:r>
            <a:r>
              <a:rPr lang="en-US" altLang="zh-CN" sz="2400" b="1" smtClean="0"/>
              <a:t>Conventional</a:t>
            </a:r>
            <a:r>
              <a:rPr lang="zh-CN" altLang="en-US" sz="2400" b="1" smtClean="0"/>
              <a:t>）变量一致性协议</a:t>
            </a:r>
            <a:endParaRPr lang="en-US" altLang="zh-CN" sz="2400" b="1" smtClean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smtClean="0"/>
              <a:t>写</a:t>
            </a:r>
            <a:r>
              <a:rPr lang="en-US" altLang="zh-CN" sz="2000" b="1" smtClean="0"/>
              <a:t>-</a:t>
            </a:r>
            <a:r>
              <a:rPr lang="zh-CN" altLang="en-US" sz="2000" b="1" smtClean="0"/>
              <a:t>无效的顺序一致性协议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只读（</a:t>
            </a:r>
            <a:r>
              <a:rPr lang="en-US" altLang="zh-CN" sz="2400" b="1" smtClean="0"/>
              <a:t>Read-only</a:t>
            </a:r>
            <a:r>
              <a:rPr lang="zh-CN" altLang="en-US" sz="2400" b="1" smtClean="0"/>
              <a:t>）变量一致性协议</a:t>
            </a:r>
            <a:endParaRPr lang="en-US" altLang="zh-CN" sz="2400" b="1" smtClean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smtClean="0"/>
              <a:t>无需一致性</a:t>
            </a:r>
            <a:endParaRPr lang="en-US" altLang="zh-CN" sz="20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迁移（</a:t>
            </a:r>
            <a:r>
              <a:rPr lang="en-US" altLang="zh-CN" sz="2400" b="1" smtClean="0"/>
              <a:t>Migratory</a:t>
            </a:r>
            <a:r>
              <a:rPr lang="zh-CN" altLang="en-US" sz="2400" b="1" smtClean="0"/>
              <a:t>）变量一致性协议</a:t>
            </a:r>
            <a:endParaRPr lang="en-US" altLang="zh-CN" sz="2400" b="1" smtClean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smtClean="0"/>
              <a:t>释放一致性协议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写共享</a:t>
            </a:r>
            <a:r>
              <a:rPr lang="en-US" altLang="zh-CN" sz="2400" b="1" smtClean="0"/>
              <a:t>(Write-shared)</a:t>
            </a:r>
            <a:r>
              <a:rPr lang="zh-CN" altLang="en-US" sz="2400" b="1" smtClean="0"/>
              <a:t>变量一致性协议</a:t>
            </a:r>
            <a:endParaRPr lang="en-US" altLang="zh-CN" sz="2400" b="1" smtClean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smtClean="0"/>
              <a:t>顺序一致性协议</a:t>
            </a:r>
            <a:endParaRPr lang="en-US" altLang="zh-CN" sz="2000" b="1" smtClean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smtClean="0"/>
              <a:t>修改推迟释放一致性协议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zh-CN" altLang="en-US" sz="2400" b="1" smtClean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基于对象的分布式共享存储器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457200" y="1154113"/>
            <a:ext cx="8229600" cy="5111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实例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Linda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多元组空间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多元组操作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Linda</a:t>
            </a:r>
            <a:r>
              <a:rPr lang="zh-CN" altLang="en-US" sz="2400" b="1" smtClean="0"/>
              <a:t>实现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b="1" smtClean="0"/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6" t="2724" r="22977" b="13487"/>
          <a:stretch>
            <a:fillRect/>
          </a:stretch>
        </p:blipFill>
        <p:spPr bwMode="auto">
          <a:xfrm>
            <a:off x="2917825" y="2708275"/>
            <a:ext cx="5768975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基于对象的分布式共享存储器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实例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Linda</a:t>
            </a:r>
          </a:p>
          <a:p>
            <a:endParaRPr lang="zh-CN" altLang="en-US" smtClean="0"/>
          </a:p>
        </p:txBody>
      </p:sp>
      <p:pic>
        <p:nvPicPr>
          <p:cNvPr id="696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9" t="5656" r="5151" b="13220"/>
          <a:stretch>
            <a:fillRect/>
          </a:stretch>
        </p:blipFill>
        <p:spPr bwMode="auto">
          <a:xfrm>
            <a:off x="331788" y="2060575"/>
            <a:ext cx="84804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一致性模型</a:t>
            </a:r>
          </a:p>
        </p:txBody>
      </p:sp>
      <p:sp>
        <p:nvSpPr>
          <p:cNvPr id="8195" name="文本占位符 3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4040188" cy="639762"/>
          </a:xfrm>
        </p:spPr>
        <p:txBody>
          <a:bodyPr/>
          <a:lstStyle/>
          <a:p>
            <a:r>
              <a:rPr lang="zh-CN" altLang="en-US" sz="2600" smtClean="0"/>
              <a:t>数据为中心的一致性模型</a:t>
            </a:r>
            <a:endParaRPr lang="en-US" altLang="zh-CN" sz="2600" smtClean="0"/>
          </a:p>
        </p:txBody>
      </p:sp>
      <p:sp>
        <p:nvSpPr>
          <p:cNvPr id="8196" name="内容占位符 2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3951288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严格一致性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顺序一致性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因果一致性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FIFO</a:t>
            </a:r>
            <a:r>
              <a:rPr lang="zh-CN" altLang="en-US" sz="2400" b="1" smtClean="0"/>
              <a:t>一致性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弱一致性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释放一致性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入口一致性</a:t>
            </a:r>
            <a:endParaRPr lang="en-US" altLang="zh-CN" sz="2400" b="1" smtClean="0"/>
          </a:p>
        </p:txBody>
      </p:sp>
      <p:sp>
        <p:nvSpPr>
          <p:cNvPr id="819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341438"/>
            <a:ext cx="4041775" cy="639762"/>
          </a:xfrm>
        </p:spPr>
        <p:txBody>
          <a:bodyPr/>
          <a:lstStyle/>
          <a:p>
            <a:r>
              <a:rPr lang="zh-CN" altLang="en-US" sz="2600" smtClean="0"/>
              <a:t>客户为中心的一致性模型</a:t>
            </a:r>
            <a:endParaRPr lang="en-US" altLang="zh-CN" sz="2600" smtClean="0"/>
          </a:p>
        </p:txBody>
      </p:sp>
      <p:sp>
        <p:nvSpPr>
          <p:cNvPr id="8198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3951288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单调读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单调写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写后读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读后写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mtClean="0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基于对象的分布式共享存储器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实例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Linda</a:t>
            </a:r>
          </a:p>
          <a:p>
            <a:endParaRPr lang="zh-CN" altLang="en-US" smtClean="0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t="6367" r="7710" b="14886"/>
          <a:stretch>
            <a:fillRect/>
          </a:stretch>
        </p:blipFill>
        <p:spPr bwMode="auto">
          <a:xfrm>
            <a:off x="457200" y="1989138"/>
            <a:ext cx="8377238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基于对象的分布式共享存储器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实例</a:t>
            </a:r>
            <a:r>
              <a:rPr lang="en-US" altLang="zh-CN" sz="2800" b="1" smtClean="0"/>
              <a:t>2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Orca</a:t>
            </a:r>
          </a:p>
          <a:p>
            <a:endParaRPr lang="zh-CN" altLang="en-US" sz="2800" b="1" smtClean="0"/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5" t="4163" r="5948" b="11572"/>
          <a:stretch>
            <a:fillRect/>
          </a:stretch>
        </p:blipFill>
        <p:spPr bwMode="auto">
          <a:xfrm>
            <a:off x="560388" y="1773238"/>
            <a:ext cx="802322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严格一致性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smtClean="0"/>
              <a:t>最强的一致性模型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smtClean="0"/>
              <a:t>对数据项的读操作返回的值应是该数据项最近写入的值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smtClean="0"/>
              <a:t>绝对全局时钟和即时传播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smtClean="0"/>
              <a:t>在分布式数据存储中不可能实现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b="1" smtClean="0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" t="9784" r="6039" b="12189"/>
          <a:stretch>
            <a:fillRect/>
          </a:stretch>
        </p:blipFill>
        <p:spPr bwMode="auto">
          <a:xfrm>
            <a:off x="71438" y="4076700"/>
            <a:ext cx="9072562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顺序一致性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放弃了时间定序的要求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任何对数据存储的一组操作执行结果是相同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所有客户以同样的次序看到所有写操作的全局定序</a:t>
            </a:r>
          </a:p>
        </p:txBody>
      </p:sp>
      <p:pic>
        <p:nvPicPr>
          <p:cNvPr id="1229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t="4993" r="3842" b="4999"/>
          <a:stretch>
            <a:fillRect/>
          </a:stretch>
        </p:blipFill>
        <p:spPr bwMode="auto">
          <a:xfrm>
            <a:off x="107950" y="3484563"/>
            <a:ext cx="8928100" cy="332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因果一致性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" t="2339" r="2792" b="3677"/>
          <a:stretch>
            <a:fillRect/>
          </a:stretch>
        </p:blipFill>
        <p:spPr bwMode="auto">
          <a:xfrm>
            <a:off x="179388" y="1125538"/>
            <a:ext cx="8780462" cy="569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FIFO</a:t>
            </a:r>
            <a:r>
              <a:rPr lang="zh-CN" altLang="en-US" smtClean="0"/>
              <a:t>一致性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一个客户的写操作定序在所有副本上是相同的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也称为管道</a:t>
            </a:r>
            <a:r>
              <a:rPr lang="en-US" altLang="zh-CN" sz="2800" b="1" smtClean="0"/>
              <a:t>RAM</a:t>
            </a:r>
            <a:r>
              <a:rPr lang="zh-CN" altLang="en-US" sz="2800" b="1" smtClean="0"/>
              <a:t>模型，</a:t>
            </a:r>
            <a:r>
              <a:rPr lang="en-US" altLang="zh-CN" sz="2800" b="1" smtClean="0"/>
              <a:t>B</a:t>
            </a:r>
            <a:r>
              <a:rPr lang="zh-CN" altLang="en-US" sz="2800" b="1" smtClean="0"/>
              <a:t>、</a:t>
            </a:r>
            <a:r>
              <a:rPr lang="en-US" altLang="zh-CN" sz="2800" b="1" smtClean="0"/>
              <a:t>C</a:t>
            </a:r>
            <a:r>
              <a:rPr lang="zh-CN" altLang="en-US" sz="2800" b="1" smtClean="0"/>
              <a:t>、</a:t>
            </a:r>
            <a:r>
              <a:rPr lang="en-US" altLang="zh-CN" sz="2800" b="1" smtClean="0"/>
              <a:t>D</a:t>
            </a:r>
            <a:r>
              <a:rPr lang="zh-CN" altLang="en-US" sz="2800" b="1" smtClean="0"/>
              <a:t>都看到</a:t>
            </a:r>
            <a:r>
              <a:rPr lang="en-US" altLang="zh-CN" sz="2800" b="1" smtClean="0"/>
              <a:t>A</a:t>
            </a:r>
            <a:r>
              <a:rPr lang="zh-CN" altLang="en-US" sz="2800" b="1" smtClean="0"/>
              <a:t>先执行</a:t>
            </a:r>
            <a:r>
              <a:rPr lang="en-US" altLang="zh-CN" sz="2800" b="1" smtClean="0"/>
              <a:t>W(x)a</a:t>
            </a:r>
            <a:r>
              <a:rPr lang="zh-CN" altLang="en-US" sz="2800" b="1" smtClean="0"/>
              <a:t>，再执行</a:t>
            </a:r>
            <a:r>
              <a:rPr lang="en-US" altLang="zh-CN" sz="2800" b="1" smtClean="0"/>
              <a:t>W(x)c</a:t>
            </a:r>
            <a:endParaRPr lang="zh-CN" altLang="en-US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b="1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t="2505" r="2591" b="4987"/>
          <a:stretch>
            <a:fillRect/>
          </a:stretch>
        </p:blipFill>
        <p:spPr bwMode="auto">
          <a:xfrm>
            <a:off x="107950" y="3068638"/>
            <a:ext cx="8936038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1835</TotalTime>
  <Pages>0</Pages>
  <Words>1886</Words>
  <Characters>0</Characters>
  <Application>Microsoft Office PowerPoint</Application>
  <DocSecurity>0</DocSecurity>
  <PresentationFormat>全屏显示(4:3)</PresentationFormat>
  <Lines>0</Lines>
  <Paragraphs>253</Paragraphs>
  <Slides>51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Arial</vt:lpstr>
      <vt:lpstr>宋体</vt:lpstr>
      <vt:lpstr>Wingdings</vt:lpstr>
      <vt:lpstr>Calibri</vt:lpstr>
      <vt:lpstr>Times New Roman</vt:lpstr>
      <vt:lpstr>Watermark</vt:lpstr>
      <vt:lpstr>网络与分布计算</vt:lpstr>
      <vt:lpstr>多副本一致性与DSM</vt:lpstr>
      <vt:lpstr>多副本一致性与DSM</vt:lpstr>
      <vt:lpstr>一致性模型</vt:lpstr>
      <vt:lpstr>一致性模型</vt:lpstr>
      <vt:lpstr>严格一致性</vt:lpstr>
      <vt:lpstr>顺序一致性</vt:lpstr>
      <vt:lpstr>因果一致性</vt:lpstr>
      <vt:lpstr>FIFO一致性</vt:lpstr>
      <vt:lpstr>弱一致性</vt:lpstr>
      <vt:lpstr>释放一致性</vt:lpstr>
      <vt:lpstr>入口一致性</vt:lpstr>
      <vt:lpstr>单调读</vt:lpstr>
      <vt:lpstr>单调写</vt:lpstr>
      <vt:lpstr>写后读</vt:lpstr>
      <vt:lpstr>读后写</vt:lpstr>
      <vt:lpstr>多副本一致性</vt:lpstr>
      <vt:lpstr>副本放置</vt:lpstr>
      <vt:lpstr>服务器启动副本</vt:lpstr>
      <vt:lpstr>更新传播</vt:lpstr>
      <vt:lpstr>更新传播</vt:lpstr>
      <vt:lpstr>更新传播</vt:lpstr>
      <vt:lpstr>多副本一致性与DSM</vt:lpstr>
      <vt:lpstr>一致性协议</vt:lpstr>
      <vt:lpstr>主-从副本协议</vt:lpstr>
      <vt:lpstr>主-从副本协议</vt:lpstr>
      <vt:lpstr>主-从副本协议</vt:lpstr>
      <vt:lpstr>主-从副本协议</vt:lpstr>
      <vt:lpstr>复制写协议</vt:lpstr>
      <vt:lpstr>复制写协议</vt:lpstr>
      <vt:lpstr>高速缓存相关性协议</vt:lpstr>
      <vt:lpstr>多副本一致性与DSM</vt:lpstr>
      <vt:lpstr>分布式共享存储器</vt:lpstr>
      <vt:lpstr>分布式共享存储器的问题</vt:lpstr>
      <vt:lpstr>分布式共享存储器的问题</vt:lpstr>
      <vt:lpstr>分布式共享存储器的问题</vt:lpstr>
      <vt:lpstr>PowerPoint 演示文稿</vt:lpstr>
      <vt:lpstr>分布式共享存储器的问题</vt:lpstr>
      <vt:lpstr>基于页面的分布式共享存储器</vt:lpstr>
      <vt:lpstr>基于页面的分布式共享存储器</vt:lpstr>
      <vt:lpstr>基于页面的分布式共享存储器</vt:lpstr>
      <vt:lpstr>基于页面的分布式共享存储器</vt:lpstr>
      <vt:lpstr>基于页面的分布式共享存储器</vt:lpstr>
      <vt:lpstr>共享变量的分布式共享存储器</vt:lpstr>
      <vt:lpstr>共享变量的分布式共享存储器</vt:lpstr>
      <vt:lpstr>共享变量的分布式共享存储器</vt:lpstr>
      <vt:lpstr>共享变量的分布式共享存储器</vt:lpstr>
      <vt:lpstr>基于对象的分布式共享存储器</vt:lpstr>
      <vt:lpstr>基于对象的分布式共享存储器</vt:lpstr>
      <vt:lpstr>基于对象的分布式共享存储器</vt:lpstr>
      <vt:lpstr>基于对象的分布式共享存储器</vt:lpstr>
    </vt:vector>
  </TitlesOfParts>
  <Manager/>
  <Company>Jetstep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EE架构与程序设计</dc:title>
  <dc:subject/>
  <dc:creator>liwg</dc:creator>
  <cp:keywords/>
  <dc:description/>
  <cp:lastModifiedBy>王犇</cp:lastModifiedBy>
  <cp:revision>1287</cp:revision>
  <cp:lastPrinted>1899-12-30T00:00:00Z</cp:lastPrinted>
  <dcterms:created xsi:type="dcterms:W3CDTF">2008-09-12T02:21:48Z</dcterms:created>
  <dcterms:modified xsi:type="dcterms:W3CDTF">2020-11-11T02:15:20Z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