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48"/>
  </p:notesMasterIdLst>
  <p:sldIdLst>
    <p:sldId id="256" r:id="rId2"/>
    <p:sldId id="288" r:id="rId3"/>
    <p:sldId id="289" r:id="rId4"/>
    <p:sldId id="293" r:id="rId5"/>
    <p:sldId id="327" r:id="rId6"/>
    <p:sldId id="330" r:id="rId7"/>
    <p:sldId id="331" r:id="rId8"/>
    <p:sldId id="294" r:id="rId9"/>
    <p:sldId id="295" r:id="rId10"/>
    <p:sldId id="296" r:id="rId11"/>
    <p:sldId id="326" r:id="rId12"/>
    <p:sldId id="329" r:id="rId13"/>
    <p:sldId id="290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28" r:id="rId27"/>
    <p:sldId id="309" r:id="rId28"/>
    <p:sldId id="310" r:id="rId29"/>
    <p:sldId id="291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292" r:id="rId40"/>
    <p:sldId id="332" r:id="rId41"/>
    <p:sldId id="320" r:id="rId42"/>
    <p:sldId id="321" r:id="rId43"/>
    <p:sldId id="322" r:id="rId44"/>
    <p:sldId id="323" r:id="rId45"/>
    <p:sldId id="324" r:id="rId46"/>
    <p:sldId id="325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DCFC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18" autoAdjust="0"/>
  </p:normalViewPr>
  <p:slideViewPr>
    <p:cSldViewPr>
      <p:cViewPr varScale="1">
        <p:scale>
          <a:sx n="73" d="100"/>
          <a:sy n="73" d="100"/>
        </p:scale>
        <p:origin x="1714" y="43"/>
      </p:cViewPr>
      <p:guideLst>
        <p:guide orient="horz" pos="21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B07B3F1-2A8A-413B-B85B-2D6790ACDBCA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9A781D-C836-4829-B4D1-6480FC4358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7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BD252A-6E80-4EBE-A576-2F90EF3689CF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915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7C4153-7EAB-4887-9A3C-01CAFED579A8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249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7ECA2F-1E8B-4C1D-B2E5-8C0B34A8DECA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996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ABE89C-57C6-4355-BE5F-E6A7C466DA37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652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C6D230-1CE0-4DD2-8F80-7AB84BCDBC50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7406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6512A9-AB98-48EE-BAB9-6816881F5BE6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6048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CFB5EA-DB58-42AE-B48F-9F0383953EA8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2780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6F9487-AD5B-4A66-A775-00F66E5C295C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38167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1D388F-F9DC-491A-916C-869F248A47F6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154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1B4E5C-2FE8-4E80-96BA-3F394998FB9B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4217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5CA4C4-260A-4B2E-921E-50563CA0C431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577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5C2381-8C3F-4C9A-844F-1BF604DBE98D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7617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53CF5A-7342-4F86-9532-12E2D88D67A4}" type="slidenum">
              <a:rPr lang="zh-CN" altLang="en-US" smtClean="0"/>
              <a:pPr/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466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AF74AF-13EA-49B8-BC86-30607BDE5182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9038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224C28-E709-4151-AC89-B1275C60BA6A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737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55E447-C25F-4AB5-AD52-FED99EA8B9A1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956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1B7D06-DFAE-44C2-82AA-3451C828D2C8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906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245117-3D66-4B8C-8E84-8CC3746A82CD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848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23E4DF-F89B-4666-B9DD-21537E17CA0D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3885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BDE1F4-D2C5-4810-880D-0F910B25DB91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227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0" y="0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 flipH="1">
              <a:off x="3347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 flipH="1">
              <a:off x="2219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1091" y="0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 flipH="1">
              <a:off x="1091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 flipH="1">
              <a:off x="0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 flipH="1">
              <a:off x="3347" y="1056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1" name="Picture 14" descr="nwpu_r1_c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EE226-5332-438B-A51D-DEF6F2DFC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5998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D520D-6C77-48FA-9D34-F055C474ED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1543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0C7C6-CBE4-4E99-A935-36769ED9D4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72985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3A478-D56E-4579-8823-599F5B10A4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89041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1E1FC-9658-4ECE-A199-05C79F2CC4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12937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0E182-779B-4EE2-99A2-4CCABBD802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87666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1FA44-25AF-41DB-B7E2-054585584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39864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F9ECD-78FE-43E5-A95D-51B2597FF3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27994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30F1D-9A10-49DF-8D8F-7BCD089FE2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72853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B6905-52E6-4B06-B1BA-F190932149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96332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CD42-3D36-43DA-8482-3AC67703B5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80840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90488"/>
            <a:ext cx="7615237" cy="1106487"/>
            <a:chOff x="0" y="0"/>
            <a:chExt cx="4797" cy="697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 flipH="1">
              <a:off x="2392" y="0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 flipH="1">
              <a:off x="4102" y="0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 flipH="1">
              <a:off x="0" y="1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auto">
            <a:xfrm flipH="1">
              <a:off x="3309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auto">
            <a:xfrm flipH="1">
              <a:off x="811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BF94226-78F4-4F19-BCBC-95099A2F73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ChangeArrowheads="1"/>
          </p:cNvSpPr>
          <p:nvPr>
            <p:ph type="title"/>
          </p:nvPr>
        </p:nvSpPr>
        <p:spPr bwMode="auto">
          <a:xfrm>
            <a:off x="457200" y="115888"/>
            <a:ext cx="822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2" name="Picture 13" descr="nwpu_r1_c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776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网络与分布计算</a:t>
            </a:r>
          </a:p>
        </p:txBody>
      </p:sp>
      <p:sp>
        <p:nvSpPr>
          <p:cNvPr id="4099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主讲：王犇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西北工业大学软件学院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ea typeface="楷体_GB2312"/>
                <a:cs typeface="楷体_GB2312"/>
              </a:rPr>
              <a:t>分布式文件系统设计问题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smtClean="0"/>
              <a:t>缓存策略与一致性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smtClean="0"/>
              <a:t>客户缓存一致性：</a:t>
            </a:r>
            <a:endParaRPr lang="en-US" altLang="zh-CN" sz="2400" b="1" smtClean="0"/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smtClean="0"/>
              <a:t>直写</a:t>
            </a:r>
            <a:r>
              <a:rPr lang="en-US" altLang="zh-CN" sz="2000" b="1" smtClean="0"/>
              <a:t>(Write_Through)</a:t>
            </a:r>
            <a:r>
              <a:rPr lang="zh-CN" altLang="en-US" sz="2000" b="1" smtClean="0"/>
              <a:t>；</a:t>
            </a:r>
            <a:endParaRPr lang="en-US" altLang="zh-CN" sz="2000" b="1" smtClean="0"/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smtClean="0"/>
              <a:t>推后写</a:t>
            </a:r>
            <a:r>
              <a:rPr lang="en-US" altLang="zh-CN" sz="2000" b="1" smtClean="0"/>
              <a:t>(Delayed Write)</a:t>
            </a:r>
            <a:r>
              <a:rPr lang="zh-CN" altLang="en-US" sz="2000" b="1" smtClean="0"/>
              <a:t>；</a:t>
            </a:r>
            <a:endParaRPr lang="en-US" altLang="zh-CN" sz="2000" b="1" smtClean="0"/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smtClean="0"/>
              <a:t>关闭写</a:t>
            </a:r>
            <a:r>
              <a:rPr lang="en-US" altLang="zh-CN" sz="2000" b="1" smtClean="0"/>
              <a:t>(Write_on_Close) </a:t>
            </a:r>
            <a:r>
              <a:rPr lang="zh-CN" altLang="en-US" sz="2000" b="1" smtClean="0"/>
              <a:t>；</a:t>
            </a:r>
            <a:endParaRPr lang="en-US" altLang="zh-CN" sz="2000" b="1" smtClean="0"/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smtClean="0"/>
              <a:t>集中控制</a:t>
            </a:r>
            <a:r>
              <a:rPr lang="en-US" altLang="zh-CN" sz="2000" b="1" smtClean="0"/>
              <a:t>(Centralized Control)</a:t>
            </a:r>
            <a:endParaRPr lang="zh-CN" altLang="en-US" sz="2000" b="1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smtClean="0"/>
              <a:t>客户缓存一般修改算法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000" b="1" smtClean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ea typeface="楷体_GB2312"/>
                <a:cs typeface="楷体_GB2312"/>
              </a:rPr>
              <a:t>分布式文件系统设计问题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文件共享语义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200" b="1" smtClean="0"/>
              <a:t>UNIX</a:t>
            </a:r>
            <a:r>
              <a:rPr lang="zh-CN" altLang="en-US" sz="2200" b="1" smtClean="0"/>
              <a:t>语义（顺序一致性语义）：</a:t>
            </a:r>
            <a:r>
              <a:rPr lang="zh-CN" altLang="en-US" sz="2200" smtClean="0"/>
              <a:t>对一个单元写后读，读得写操作的结果，如果对一个单元连续执行两个写操作，接着读到的是第二次写操作的结果</a:t>
            </a:r>
            <a:endParaRPr lang="en-US" altLang="zh-CN" sz="22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1" smtClean="0"/>
              <a:t>会话语义：</a:t>
            </a:r>
            <a:r>
              <a:rPr lang="zh-CN" altLang="en-US" sz="2200" smtClean="0"/>
              <a:t>对打开的文件只能修改的客户才能看到这一修改，而共享该文件的其他客户只有当文件关闭时才能看到这一修改（广泛应用）</a:t>
            </a:r>
            <a:endParaRPr lang="en-US" altLang="zh-CN" sz="22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1" smtClean="0"/>
              <a:t>不修改共享文件语义：</a:t>
            </a:r>
            <a:r>
              <a:rPr lang="zh-CN" altLang="en-US" sz="2200" smtClean="0"/>
              <a:t>文件不可修改，只读，需要修改时，创建一个新文件，宣布原文件过时</a:t>
            </a:r>
            <a:endParaRPr lang="en-US" altLang="zh-CN" sz="22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1" smtClean="0"/>
              <a:t>事务语义：</a:t>
            </a:r>
            <a:r>
              <a:rPr lang="zh-CN" altLang="en-US" sz="2200" smtClean="0"/>
              <a:t>原子事务，一组操作要么所有修改都完成，要么都没有改动</a:t>
            </a:r>
            <a:endParaRPr lang="zh-CN" altLang="en-US" sz="2200" b="1" smtClean="0"/>
          </a:p>
          <a:p>
            <a:pPr>
              <a:lnSpc>
                <a:spcPct val="120000"/>
              </a:lnSpc>
            </a:pPr>
            <a:endParaRPr lang="zh-CN" altLang="en-US" sz="2400" smtClean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ea typeface="楷体_GB2312"/>
                <a:cs typeface="楷体_GB2312"/>
              </a:rPr>
              <a:t>分布式文件系统设计问题</a:t>
            </a:r>
            <a:endParaRPr lang="zh-CN" altLang="en-US" sz="360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断开操作与容错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有状态与无状态服务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服务器多副本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断开操作</a:t>
            </a:r>
          </a:p>
          <a:p>
            <a:endParaRPr lang="zh-CN" altLang="en-US" smtClean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分布式文件系统概述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网络文件系统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Andrew/Coda</a:t>
            </a:r>
            <a:r>
              <a:rPr lang="zh-CN" altLang="en-US" b="1" dirty="0" smtClean="0"/>
              <a:t>文件系统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SMB/MS-DFS</a:t>
            </a:r>
            <a:r>
              <a:rPr lang="zh-CN" altLang="en-US" b="1" dirty="0" smtClean="0"/>
              <a:t>文件系统</a:t>
            </a:r>
            <a:endParaRPr lang="zh-CN" altLang="en-US" b="1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NFS</a:t>
            </a:r>
            <a:r>
              <a:rPr lang="zh-CN" altLang="en-US" sz="3600" smtClean="0"/>
              <a:t>结构模型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/>
              <a:t>NFS</a:t>
            </a:r>
            <a:r>
              <a:rPr lang="zh-CN" altLang="en-US" sz="2800" b="1" smtClean="0"/>
              <a:t>系统组成</a:t>
            </a:r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62125"/>
            <a:ext cx="86169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NFS</a:t>
            </a:r>
            <a:r>
              <a:rPr lang="zh-CN" altLang="en-US" sz="3600" smtClean="0"/>
              <a:t>结构模型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系统模型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NFS</a:t>
            </a:r>
            <a:r>
              <a:rPr lang="zh-CN" altLang="en-US" sz="2400" b="1" smtClean="0"/>
              <a:t>底层模型是远程文件访问模型，它为客户对远程服务器所管理的文件系统提供透明服务。</a:t>
            </a:r>
            <a:r>
              <a:rPr lang="en-US" altLang="zh-CN" sz="2400" b="1" smtClean="0"/>
              <a:t>NFS</a:t>
            </a:r>
            <a:r>
              <a:rPr lang="zh-CN" altLang="en-US" sz="2400" b="1" smtClean="0"/>
              <a:t>支持硬连接和符号连接。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为访问一个文件，客户必须先在名字服务中搜索该文件的文件名，然后得到该文件关联的文件句柄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  <p:pic>
        <p:nvPicPr>
          <p:cNvPr id="2355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3213100"/>
            <a:ext cx="40243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4" name="矩形 1"/>
          <p:cNvSpPr>
            <a:spLocks noChangeArrowheads="1"/>
          </p:cNvSpPr>
          <p:nvPr/>
        </p:nvSpPr>
        <p:spPr bwMode="auto">
          <a:xfrm>
            <a:off x="2339975" y="1773238"/>
            <a:ext cx="144463" cy="144462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round/>
            <a:headEnd/>
            <a:tailEnd type="triangl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2560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125538"/>
            <a:ext cx="8135937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命名：名字空间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NFS</a:t>
            </a:r>
            <a:r>
              <a:rPr lang="zh-CN" altLang="en-US" sz="2000" smtClean="0"/>
              <a:t>客户能够在自己本地文件系统中安装（挂载）一个远程文件系统或其一部分</a:t>
            </a:r>
            <a:endParaRPr lang="en-US" altLang="zh-CN" sz="2000" smtClean="0"/>
          </a:p>
          <a:p>
            <a:r>
              <a:rPr lang="zh-CN" altLang="en-US" sz="2000" smtClean="0"/>
              <a:t>当服务器允许客户使用其一个目录及该目录项时，称服务器输出（</a:t>
            </a:r>
            <a:r>
              <a:rPr lang="en-US" altLang="zh-CN" sz="2000" smtClean="0"/>
              <a:t>export</a:t>
            </a:r>
            <a:r>
              <a:rPr lang="zh-CN" altLang="en-US" sz="2000" smtClean="0"/>
              <a:t>）该目录</a:t>
            </a:r>
            <a:endParaRPr lang="en-US" altLang="zh-CN" sz="2000" smtClean="0"/>
          </a:p>
          <a:p>
            <a:r>
              <a:rPr lang="zh-CN" altLang="en-US" sz="2000" smtClean="0"/>
              <a:t>一个文件的名字依赖于客户组织其本地名字空间的方式</a:t>
            </a:r>
            <a:endParaRPr lang="en-US" altLang="zh-CN" sz="2000" smtClean="0"/>
          </a:p>
          <a:p>
            <a:r>
              <a:rPr lang="zh-CN" altLang="en-US" sz="2000" smtClean="0"/>
              <a:t>一台</a:t>
            </a:r>
            <a:r>
              <a:rPr lang="en-US" altLang="zh-CN" sz="2000" smtClean="0"/>
              <a:t>NFS</a:t>
            </a:r>
            <a:r>
              <a:rPr lang="zh-CN" altLang="en-US" sz="2000" smtClean="0"/>
              <a:t>服务器自身可以安装来自其他服务器的输出目录，但不能再将这些目录输出给客户</a:t>
            </a:r>
          </a:p>
          <a:p>
            <a:pPr lvl="1"/>
            <a:endParaRPr lang="zh-CN" altLang="en-US" sz="2000" b="1" smtClean="0"/>
          </a:p>
        </p:txBody>
      </p:sp>
      <p:pic>
        <p:nvPicPr>
          <p:cNvPr id="2662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73463"/>
            <a:ext cx="734377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命名：</a:t>
            </a:r>
            <a:r>
              <a:rPr lang="zh-CN" altLang="en-US" sz="3600" smtClean="0"/>
              <a:t>文件安装协议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远程文件服务器提供的一组过程，由客户调用在本地目录中选定的挂载点实现远程文件安装</a:t>
            </a:r>
          </a:p>
          <a:p>
            <a:endParaRPr lang="zh-CN" altLang="en-US" sz="2800" b="1" smtClean="0"/>
          </a:p>
          <a:p>
            <a:endParaRPr lang="zh-CN" altLang="en-US" sz="2800" b="1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850" y="2133600"/>
          <a:ext cx="8578850" cy="420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890"/>
                <a:gridCol w="5734960"/>
              </a:tblGrid>
              <a:tr h="4572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 smtClean="0"/>
                        <a:t>过程名</a:t>
                      </a:r>
                      <a:endParaRPr lang="zh-CN" altLang="en-US" sz="2000" b="1" dirty="0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smtClean="0"/>
                        <a:t>操作</a:t>
                      </a:r>
                      <a:endParaRPr lang="zh-CN" altLang="en-US" sz="2000" b="1"/>
                    </a:p>
                  </a:txBody>
                  <a:tcPr marL="91441" marR="91441" marT="45727" marB="45727"/>
                </a:tc>
              </a:tr>
              <a:tr h="118889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1" dirty="0" err="1" smtClean="0"/>
                        <a:t>Mnt</a:t>
                      </a:r>
                      <a:r>
                        <a:rPr lang="en-US" altLang="zh-CN" sz="2000" b="1" dirty="0" smtClean="0"/>
                        <a:t>(</a:t>
                      </a:r>
                      <a:r>
                        <a:rPr lang="en-US" altLang="zh-CN" sz="2000" b="1" dirty="0" err="1" smtClean="0"/>
                        <a:t>dirpath</a:t>
                      </a:r>
                      <a:r>
                        <a:rPr lang="en-US" altLang="zh-CN" sz="2000" b="1" dirty="0" smtClean="0"/>
                        <a:t>)</a:t>
                      </a:r>
                      <a:r>
                        <a:rPr lang="en-US" altLang="zh-CN" sz="20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000" b="1" dirty="0" err="1" smtClean="0">
                          <a:sym typeface="Wingdings" panose="05000000000000000000" pitchFamily="2" charset="2"/>
                        </a:rPr>
                        <a:t>fh</a:t>
                      </a:r>
                      <a:endParaRPr lang="zh-CN" altLang="en-US" sz="2000" b="1" dirty="0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b="1" dirty="0" smtClean="0"/>
                        <a:t>增加一个安装项，</a:t>
                      </a:r>
                      <a:r>
                        <a:rPr lang="en-US" altLang="zh-CN" sz="2000" b="1" dirty="0" err="1" smtClean="0"/>
                        <a:t>dirpath</a:t>
                      </a:r>
                      <a:r>
                        <a:rPr lang="zh-CN" altLang="en-US" sz="2000" b="1" dirty="0" smtClean="0"/>
                        <a:t>指定文件服务器上一个要安装的目录，返回该目录的文件句柄</a:t>
                      </a:r>
                      <a:r>
                        <a:rPr lang="en-US" altLang="zh-CN" sz="2000" b="1" dirty="0" err="1" smtClean="0"/>
                        <a:t>fh</a:t>
                      </a:r>
                      <a:r>
                        <a:rPr lang="zh-CN" altLang="en-US" sz="2000" b="1" dirty="0" smtClean="0"/>
                        <a:t>于信息表中，服务器的安装表中增加一表项记录客户</a:t>
                      </a:r>
                      <a:endParaRPr lang="zh-CN" altLang="en-US" sz="2000" b="1" dirty="0"/>
                    </a:p>
                  </a:txBody>
                  <a:tcPr marL="91441" marR="91441" marT="45727" marB="45727"/>
                </a:tc>
              </a:tr>
              <a:tr h="82308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1" smtClean="0"/>
                        <a:t>Unmp()</a:t>
                      </a:r>
                      <a:r>
                        <a:rPr lang="en-US" altLang="zh-CN" sz="2000" b="1" smtClean="0">
                          <a:sym typeface="Wingdings" panose="05000000000000000000" pitchFamily="2" charset="2"/>
                        </a:rPr>
                        <a:t>mountlist</a:t>
                      </a:r>
                      <a:endParaRPr lang="zh-CN" altLang="en-US" sz="2000" b="1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b="1" dirty="0" smtClean="0"/>
                        <a:t>返回一个安装项列表</a:t>
                      </a:r>
                      <a:r>
                        <a:rPr lang="en-US" altLang="zh-CN" sz="2000" b="1" dirty="0" err="1" smtClean="0"/>
                        <a:t>mountlist</a:t>
                      </a:r>
                      <a:r>
                        <a:rPr lang="zh-CN" altLang="en-US" sz="2000" b="1" dirty="0" smtClean="0"/>
                        <a:t>，该表的每个项是客户名和被安装目录的对应关系</a:t>
                      </a:r>
                      <a:endParaRPr lang="zh-CN" altLang="en-US" sz="2000" b="1" dirty="0"/>
                    </a:p>
                  </a:txBody>
                  <a:tcPr marL="91441" marR="91441" marT="45727" marB="45727"/>
                </a:tc>
              </a:tr>
              <a:tr h="45726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1" smtClean="0"/>
                        <a:t>Umnt(dirpath)</a:t>
                      </a:r>
                      <a:endParaRPr lang="zh-CN" altLang="en-US" sz="2000" b="1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b="1" dirty="0" smtClean="0"/>
                        <a:t>取消</a:t>
                      </a:r>
                      <a:r>
                        <a:rPr lang="en-US" altLang="zh-CN" sz="2000" b="1" dirty="0" err="1" smtClean="0"/>
                        <a:t>dirpath</a:t>
                      </a:r>
                      <a:r>
                        <a:rPr lang="zh-CN" altLang="en-US" sz="2000" b="1" dirty="0" smtClean="0"/>
                        <a:t>指定安装项</a:t>
                      </a:r>
                      <a:endParaRPr lang="zh-CN" altLang="en-US" sz="2000" b="1" dirty="0"/>
                    </a:p>
                  </a:txBody>
                  <a:tcPr marL="91441" marR="91441" marT="45727" marB="45727"/>
                </a:tc>
              </a:tr>
              <a:tr h="45726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1" smtClean="0"/>
                        <a:t>Umntall()</a:t>
                      </a:r>
                      <a:endParaRPr lang="zh-CN" altLang="en-US" sz="2000" b="1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b="1" dirty="0" smtClean="0"/>
                        <a:t>取消该客户端的所有安装项</a:t>
                      </a:r>
                      <a:endParaRPr lang="zh-CN" altLang="en-US" sz="2000" b="1" dirty="0"/>
                    </a:p>
                  </a:txBody>
                  <a:tcPr marL="91441" marR="91441" marT="45727" marB="45727"/>
                </a:tc>
              </a:tr>
              <a:tr h="82308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b="1" smtClean="0"/>
                        <a:t>Export()</a:t>
                      </a:r>
                      <a:r>
                        <a:rPr lang="en-US" altLang="zh-CN" sz="2000" b="1" smtClean="0">
                          <a:sym typeface="Wingdings" panose="05000000000000000000" pitchFamily="2" charset="2"/>
                        </a:rPr>
                        <a:t>exports</a:t>
                      </a:r>
                      <a:endParaRPr lang="zh-CN" altLang="en-US" sz="2000" b="1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b="1" dirty="0" smtClean="0"/>
                        <a:t>返回一个文件服务器输出的文件系统列表</a:t>
                      </a:r>
                      <a:r>
                        <a:rPr lang="en-US" altLang="zh-CN" sz="2000" b="1" dirty="0" smtClean="0"/>
                        <a:t>exports</a:t>
                      </a:r>
                      <a:r>
                        <a:rPr lang="zh-CN" altLang="en-US" sz="2000" b="1" dirty="0" smtClean="0"/>
                        <a:t>，该列表内的文件系统是客户端已安装的</a:t>
                      </a:r>
                      <a:endParaRPr lang="zh-CN" altLang="en-US" sz="2000" b="1" dirty="0"/>
                    </a:p>
                  </a:txBody>
                  <a:tcPr marL="91441" marR="91441" marT="45727" marB="45727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命名：文件属性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强制属性</a:t>
            </a:r>
            <a:r>
              <a:rPr lang="en-US" altLang="zh-CN" sz="2400" b="1" smtClean="0"/>
              <a:t>(Mandatory Attribute)</a:t>
            </a:r>
            <a:r>
              <a:rPr lang="zh-CN" altLang="en-US" sz="2400" b="1" smtClean="0"/>
              <a:t>：文件类型和长度、文件句柄的生命期限、是否支持硬链接与符号链接，是文件系统属性的最小集，必须支持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推荐属性</a:t>
            </a:r>
            <a:r>
              <a:rPr lang="en-US" altLang="zh-CN" sz="2400" b="1" smtClean="0"/>
              <a:t>(Recommended Attribute)</a:t>
            </a:r>
            <a:r>
              <a:rPr lang="zh-CN" altLang="en-US" sz="2400" b="1" smtClean="0"/>
              <a:t>：文件所有者和所在组、访问时间戳、文件系统自由空间、文件系统的文件总数、文件的可用性等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命名属性</a:t>
            </a:r>
            <a:r>
              <a:rPr lang="en-US" altLang="zh-CN" sz="2400" b="1" smtClean="0"/>
              <a:t>(Named Attribute)</a:t>
            </a:r>
            <a:r>
              <a:rPr lang="zh-CN" altLang="en-US" sz="2400" b="1" smtClean="0"/>
              <a:t>：附加属性与文件系统对象关联提供的一种机制，一个文件系统对象可有多个命名属性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分布式文件系统</a:t>
            </a:r>
            <a:endParaRPr lang="en-US" altLang="zh-CN" b="1" smtClean="0"/>
          </a:p>
        </p:txBody>
      </p:sp>
      <p:sp>
        <p:nvSpPr>
          <p:cNvPr id="5123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5475" r="685"/>
          <a:stretch>
            <a:fillRect/>
          </a:stretch>
        </p:blipFill>
        <p:spPr bwMode="auto">
          <a:xfrm>
            <a:off x="290513" y="1271588"/>
            <a:ext cx="8562975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命名：</a:t>
            </a:r>
            <a:r>
              <a:rPr lang="zh-CN" altLang="en-US" sz="3600" smtClean="0"/>
              <a:t>文件句柄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持久文件句柄</a:t>
            </a:r>
            <a:r>
              <a:rPr lang="en-US" altLang="zh-CN" sz="2400" b="1" dirty="0" smtClean="0"/>
              <a:t>(Persistent file handle)</a:t>
            </a:r>
            <a:r>
              <a:rPr lang="zh-CN" altLang="en-US" sz="2400" b="1" dirty="0" smtClean="0"/>
              <a:t>：</a:t>
            </a:r>
            <a:r>
              <a:rPr lang="zh-CN" altLang="en-US" sz="2400" dirty="0"/>
              <a:t>服务器为文件系统对象生命期规定的一个固定</a:t>
            </a:r>
            <a:r>
              <a:rPr lang="zh-CN" altLang="en-US" sz="2400" dirty="0" smtClean="0"/>
              <a:t>值</a:t>
            </a:r>
            <a:endParaRPr lang="en-US" altLang="zh-CN" sz="2400" b="1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［文件系统</a:t>
            </a:r>
            <a:r>
              <a:rPr lang="zh-CN" altLang="en-US" sz="2400" dirty="0">
                <a:solidFill>
                  <a:srgbClr val="FF0000"/>
                </a:solidFill>
              </a:rPr>
              <a:t>标识符 </a:t>
            </a:r>
            <a:r>
              <a:rPr lang="en-US" altLang="zh-CN" sz="2400" dirty="0">
                <a:solidFill>
                  <a:srgbClr val="FF0000"/>
                </a:solidFill>
              </a:rPr>
              <a:t>| </a:t>
            </a:r>
            <a:r>
              <a:rPr lang="zh-CN" altLang="en-US" sz="2400" dirty="0">
                <a:solidFill>
                  <a:srgbClr val="FF0000"/>
                </a:solidFill>
              </a:rPr>
              <a:t>文件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-node</a:t>
            </a:r>
            <a:r>
              <a:rPr lang="zh-CN" altLang="en-US" sz="2400" dirty="0">
                <a:solidFill>
                  <a:srgbClr val="FF0000"/>
                </a:solidFill>
              </a:rPr>
              <a:t>号 </a:t>
            </a:r>
            <a:r>
              <a:rPr lang="en-US" altLang="zh-CN" sz="2400" dirty="0">
                <a:solidFill>
                  <a:srgbClr val="FF0000"/>
                </a:solidFill>
              </a:rPr>
              <a:t>| 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-node</a:t>
            </a:r>
            <a:r>
              <a:rPr lang="zh-CN" altLang="en-US" sz="2400" dirty="0">
                <a:solidFill>
                  <a:srgbClr val="FF0000"/>
                </a:solidFill>
              </a:rPr>
              <a:t>生成</a:t>
            </a:r>
            <a:r>
              <a:rPr lang="zh-CN" altLang="en-US" sz="2400" dirty="0" smtClean="0">
                <a:solidFill>
                  <a:srgbClr val="FF0000"/>
                </a:solidFill>
              </a:rPr>
              <a:t>数</a:t>
            </a:r>
            <a:r>
              <a:rPr lang="zh-CN" altLang="en-US" sz="2400" dirty="0">
                <a:solidFill>
                  <a:srgbClr val="FF0000"/>
                </a:solidFill>
              </a:rPr>
              <a:t>］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可变（挥发）文件句柄</a:t>
            </a:r>
            <a:r>
              <a:rPr lang="en-US" altLang="zh-CN" sz="2400" b="1" dirty="0" smtClean="0"/>
              <a:t>(Volatile file handle)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挥发文件句柄对客户是不透明的，</a:t>
            </a:r>
            <a:r>
              <a:rPr lang="zh-CN" altLang="en-US" sz="2400" dirty="0"/>
              <a:t>服务器在不同的时间点上可令其</a:t>
            </a:r>
            <a:r>
              <a:rPr lang="zh-CN" altLang="en-US" sz="2400" dirty="0" smtClean="0"/>
              <a:t>无效，它可能包括下面的信息。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［挥发位＝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｜服务器自举时间｜槽｜生成数］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/>
              <a:t>槽</a:t>
            </a:r>
            <a:r>
              <a:rPr lang="en-US" altLang="zh-CN" sz="2000" b="1" dirty="0" smtClean="0"/>
              <a:t>(Slot)</a:t>
            </a:r>
            <a:r>
              <a:rPr lang="zh-CN" altLang="en-US" sz="2000" b="1" dirty="0" smtClean="0"/>
              <a:t>：服务器中挥发文件句柄表的索引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/>
              <a:t>生成数：为挥发文件句柄表项（槽）给定的一个生成数。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2400" b="1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远程过程调用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常规调用</a:t>
            </a:r>
            <a:r>
              <a:rPr lang="en-US" altLang="zh-CN" sz="2800" b="1" smtClean="0"/>
              <a:t>vs.</a:t>
            </a:r>
            <a:r>
              <a:rPr lang="zh-CN" altLang="en-US" sz="2800" b="1" smtClean="0"/>
              <a:t>复合调用</a:t>
            </a:r>
          </a:p>
          <a:p>
            <a:endParaRPr lang="zh-CN" altLang="en-US" sz="2800" b="1" smtClean="0"/>
          </a:p>
        </p:txBody>
      </p:sp>
      <p:pic>
        <p:nvPicPr>
          <p:cNvPr id="3584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060575"/>
            <a:ext cx="87534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远程过程调用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/>
              <a:t>RPC</a:t>
            </a:r>
            <a:r>
              <a:rPr lang="zh-CN" altLang="en-US" sz="2800" b="1" smtClean="0"/>
              <a:t>重传：</a:t>
            </a:r>
            <a:r>
              <a:rPr lang="en-US" altLang="zh-CN" sz="2800" smtClean="0"/>
              <a:t> </a:t>
            </a:r>
            <a:r>
              <a:rPr lang="en-US" altLang="zh-CN" sz="2400" smtClean="0"/>
              <a:t>RPC</a:t>
            </a:r>
            <a:r>
              <a:rPr lang="zh-CN" altLang="en-US" sz="2400" smtClean="0"/>
              <a:t>头部携带事务标识符（</a:t>
            </a:r>
            <a:r>
              <a:rPr lang="en-US" altLang="zh-CN" sz="2400" smtClean="0"/>
              <a:t>XID</a:t>
            </a:r>
            <a:r>
              <a:rPr lang="zh-CN" altLang="en-US" sz="2400" smtClean="0"/>
              <a:t>）；服务器处理请求后，将响应放入缓存</a:t>
            </a:r>
            <a:endParaRPr lang="en-US" altLang="zh-CN" sz="2400" smtClean="0"/>
          </a:p>
          <a:p>
            <a:endParaRPr lang="zh-CN" altLang="en-US" sz="2800" b="1" smtClean="0"/>
          </a:p>
          <a:p>
            <a:endParaRPr lang="zh-CN" altLang="en-US" sz="2800" b="1" smtClean="0"/>
          </a:p>
        </p:txBody>
      </p:sp>
      <p:pic>
        <p:nvPicPr>
          <p:cNvPr id="3686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5038"/>
            <a:ext cx="84359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文本框 1"/>
          <p:cNvSpPr txBox="1">
            <a:spLocks noChangeArrowheads="1"/>
          </p:cNvSpPr>
          <p:nvPr/>
        </p:nvSpPr>
        <p:spPr bwMode="auto">
          <a:xfrm>
            <a:off x="1692275" y="543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重传过早</a:t>
            </a:r>
          </a:p>
        </p:txBody>
      </p:sp>
      <p:sp>
        <p:nvSpPr>
          <p:cNvPr id="36870" name="文本框 5"/>
          <p:cNvSpPr txBox="1">
            <a:spLocks noChangeArrowheads="1"/>
          </p:cNvSpPr>
          <p:nvPr/>
        </p:nvSpPr>
        <p:spPr bwMode="auto">
          <a:xfrm>
            <a:off x="4635500" y="53848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重传过晚</a:t>
            </a:r>
          </a:p>
        </p:txBody>
      </p:sp>
      <p:sp>
        <p:nvSpPr>
          <p:cNvPr id="36871" name="文本框 6"/>
          <p:cNvSpPr txBox="1">
            <a:spLocks noChangeArrowheads="1"/>
          </p:cNvSpPr>
          <p:nvPr/>
        </p:nvSpPr>
        <p:spPr bwMode="auto">
          <a:xfrm>
            <a:off x="7681913" y="53848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响应丢失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远程过程调用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362950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安全</a:t>
            </a:r>
            <a:r>
              <a:rPr lang="en-US" altLang="zh-CN" sz="2800" b="1" smtClean="0"/>
              <a:t>RPC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NFS</a:t>
            </a:r>
            <a:r>
              <a:rPr lang="zh-CN" altLang="en-US" sz="2400" b="1" smtClean="0"/>
              <a:t>建立在</a:t>
            </a:r>
            <a:r>
              <a:rPr lang="en-US" altLang="zh-CN" sz="2400" b="1" smtClean="0"/>
              <a:t>RPC</a:t>
            </a:r>
            <a:r>
              <a:rPr lang="zh-CN" altLang="en-US" sz="2400" b="1" smtClean="0"/>
              <a:t>层次之上，因此建立</a:t>
            </a:r>
            <a:r>
              <a:rPr lang="en-US" altLang="zh-CN" sz="2400" b="1" smtClean="0"/>
              <a:t>NFS</a:t>
            </a:r>
            <a:r>
              <a:rPr lang="zh-CN" altLang="en-US" sz="2400" b="1" smtClean="0"/>
              <a:t>安全通道的关键是建立安全</a:t>
            </a:r>
            <a:r>
              <a:rPr lang="en-US" altLang="zh-CN" sz="2400" b="1" smtClean="0"/>
              <a:t>RPC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在</a:t>
            </a:r>
            <a:r>
              <a:rPr lang="en-US" altLang="zh-CN" sz="2400" b="1" smtClean="0"/>
              <a:t>NFSv4</a:t>
            </a:r>
            <a:r>
              <a:rPr lang="zh-CN" altLang="en-US" sz="2400" b="1" smtClean="0"/>
              <a:t>之前，安全</a:t>
            </a:r>
            <a:r>
              <a:rPr lang="en-US" altLang="zh-CN" sz="2400" b="1" smtClean="0"/>
              <a:t>RPC</a:t>
            </a:r>
            <a:r>
              <a:rPr lang="zh-CN" altLang="en-US" sz="2400" b="1" smtClean="0"/>
              <a:t>仅着眼于身份验证，采用了三种身份验证方法：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smtClean="0"/>
              <a:t>引用</a:t>
            </a:r>
            <a:r>
              <a:rPr lang="en-US" altLang="zh-CN" sz="2000" b="1" smtClean="0"/>
              <a:t>UNIX</a:t>
            </a:r>
            <a:r>
              <a:rPr lang="zh-CN" altLang="en-US" sz="2000" b="1" smtClean="0"/>
              <a:t>的身份验证方法，称为系统身份验证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smtClean="0"/>
              <a:t>使用</a:t>
            </a:r>
            <a:r>
              <a:rPr lang="en-US" altLang="zh-CN" sz="2000" b="1" smtClean="0"/>
              <a:t>Diffie-Hellman</a:t>
            </a:r>
            <a:r>
              <a:rPr lang="zh-CN" altLang="en-US" sz="2000" b="1" smtClean="0"/>
              <a:t>密钥交换建立一个会话密钥，使用这种身份验证方法的</a:t>
            </a:r>
            <a:r>
              <a:rPr lang="en-US" altLang="zh-CN" sz="2000" b="1" smtClean="0"/>
              <a:t>NFS</a:t>
            </a:r>
            <a:r>
              <a:rPr lang="zh-CN" altLang="en-US" sz="2000" b="1" smtClean="0"/>
              <a:t>称为安全</a:t>
            </a:r>
            <a:r>
              <a:rPr lang="en-US" altLang="zh-CN" sz="2000" b="1" smtClean="0"/>
              <a:t>NFS</a:t>
            </a:r>
            <a:r>
              <a:rPr lang="zh-CN" altLang="en-US" sz="2000" b="1" smtClean="0"/>
              <a:t>。</a:t>
            </a:r>
            <a:endParaRPr lang="en-US" altLang="zh-CN" sz="2000" b="1" smtClean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smtClean="0"/>
              <a:t>使用</a:t>
            </a:r>
            <a:r>
              <a:rPr lang="en-US" altLang="zh-CN" sz="2000" b="1" smtClean="0"/>
              <a:t>Kerberos (v4) </a:t>
            </a:r>
            <a:r>
              <a:rPr lang="zh-CN" altLang="en-US" sz="2000" b="1" smtClean="0"/>
              <a:t>协议。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文件共享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文件加锁</a:t>
            </a:r>
          </a:p>
          <a:p>
            <a:endParaRPr lang="zh-CN" altLang="en-US" sz="2800" b="1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750" y="2060575"/>
          <a:ext cx="8075613" cy="1523999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009453"/>
                <a:gridCol w="2826464"/>
                <a:gridCol w="988536"/>
                <a:gridCol w="3251160"/>
              </a:tblGrid>
              <a:tr h="467030">
                <a:tc>
                  <a:txBody>
                    <a:bodyPr/>
                    <a:lstStyle/>
                    <a:p>
                      <a:pPr indent="56515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操作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说</a:t>
                      </a:r>
                      <a:r>
                        <a:rPr lang="en-US" sz="2000" b="1" kern="100">
                          <a:effectLst/>
                        </a:rPr>
                        <a:t>    </a:t>
                      </a:r>
                      <a:r>
                        <a:rPr lang="zh-CN" sz="2000" b="1" kern="100" smtClean="0">
                          <a:effectLst/>
                        </a:rPr>
                        <a:t>明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6515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操作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说</a:t>
                      </a:r>
                      <a:r>
                        <a:rPr lang="en-US" sz="2000" b="1" kern="100" dirty="0">
                          <a:effectLst/>
                        </a:rPr>
                        <a:t>    </a:t>
                      </a:r>
                      <a:r>
                        <a:rPr lang="zh-CN" sz="2000" b="1" kern="100" dirty="0">
                          <a:effectLst/>
                        </a:rPr>
                        <a:t>明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3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lock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加读或写操作锁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locku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解除一定范围的字节上的锁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lockt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测试是否已授予冲突锁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renew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更新一个指定锁的租用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06" marR="686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文件共享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文件访问控制</a:t>
            </a:r>
            <a:r>
              <a:rPr lang="en-US" altLang="zh-CN" b="1" smtClean="0"/>
              <a:t>——</a:t>
            </a:r>
            <a:r>
              <a:rPr lang="zh-CN" altLang="en-US" b="1" smtClean="0"/>
              <a:t>访问操作分类</a:t>
            </a:r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9088" y="1898650"/>
          <a:ext cx="85058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969"/>
                <a:gridCol w="2122364"/>
                <a:gridCol w="2015755"/>
                <a:gridCol w="21597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操作</a:t>
                      </a:r>
                      <a:endParaRPr lang="zh-CN" altLang="en-US" b="1" dirty="0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说明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操作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说明</a:t>
                      </a:r>
                      <a:endParaRPr lang="zh-CN" altLang="en-US" b="1"/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read_data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读文件数据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read_acl</a:t>
                      </a:r>
                      <a:endParaRPr lang="zh-CN" altLang="en-US" b="1" dirty="0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读取</a:t>
                      </a:r>
                      <a:r>
                        <a:rPr lang="en-US" altLang="zh-CN" b="1" smtClean="0"/>
                        <a:t>ACL</a:t>
                      </a:r>
                      <a:endParaRPr lang="zh-CN" altLang="en-US" b="1"/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write_data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将数据写入文件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write_acl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写</a:t>
                      </a:r>
                      <a:r>
                        <a:rPr lang="en-US" altLang="zh-CN" b="1" smtClean="0"/>
                        <a:t>ACL</a:t>
                      </a:r>
                      <a:endParaRPr lang="zh-CN" altLang="en-US" b="1"/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append_data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文件中追加数据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read_attribute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读文件基本属性</a:t>
                      </a:r>
                      <a:endParaRPr lang="zh-CN" altLang="en-US" b="1"/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execute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执行文件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write_attribute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写文件基本属性</a:t>
                      </a:r>
                      <a:endParaRPr lang="zh-CN" altLang="en-US" b="1"/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list_directory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列举目录内容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read_namedattr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读文件命名属性</a:t>
                      </a:r>
                      <a:endParaRPr lang="zh-CN" altLang="en-US" b="1"/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add_file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目录中增加文件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write_namedattr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写文件命名属性</a:t>
                      </a:r>
                      <a:endParaRPr lang="zh-CN" altLang="en-US" b="1"/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add_subdirectory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目录中创建子目录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write_owner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改变文件所有者</a:t>
                      </a:r>
                      <a:endParaRPr lang="zh-CN" altLang="en-US" b="1"/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delete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删除文件</a:t>
                      </a:r>
                      <a:endParaRPr lang="zh-CN" altLang="en-US" b="1"/>
                    </a:p>
                  </a:txBody>
                  <a:tcPr marL="91430" marR="91430"/>
                </a:tc>
                <a:tc rowSpan="2">
                  <a:txBody>
                    <a:bodyPr/>
                    <a:lstStyle/>
                    <a:p>
                      <a:r>
                        <a:rPr lang="en-US" altLang="zh-CN" b="1" smtClean="0"/>
                        <a:t>synchronize</a:t>
                      </a:r>
                      <a:endParaRPr lang="zh-CN" altLang="en-US" b="1"/>
                    </a:p>
                  </a:txBody>
                  <a:tcPr marL="91430" marR="91430"/>
                </a:tc>
                <a:tc rowSpan="2">
                  <a:txBody>
                    <a:bodyPr/>
                    <a:lstStyle/>
                    <a:p>
                      <a:r>
                        <a:rPr lang="zh-CN" altLang="en-US" b="1" smtClean="0"/>
                        <a:t>在服务器同步读写访问文件</a:t>
                      </a:r>
                      <a:endParaRPr lang="zh-CN" altLang="en-US" b="1"/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delete_chird</a:t>
                      </a:r>
                      <a:endParaRPr lang="zh-CN" altLang="en-US" b="1"/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删除子目录或文件</a:t>
                      </a:r>
                      <a:endParaRPr lang="zh-CN" altLang="en-US" b="1"/>
                    </a:p>
                  </a:txBody>
                  <a:tcPr marL="91430" marR="91430"/>
                </a:tc>
                <a:tc vMerge="1"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文件共享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44500" y="1158875"/>
            <a:ext cx="8229600" cy="5111750"/>
          </a:xfrm>
        </p:spPr>
        <p:txBody>
          <a:bodyPr/>
          <a:lstStyle/>
          <a:p>
            <a:r>
              <a:rPr lang="zh-CN" altLang="en-US" sz="2800" b="1" smtClean="0"/>
              <a:t>文件访问控制</a:t>
            </a:r>
            <a:r>
              <a:rPr lang="en-US" altLang="zh-CN" sz="2800" b="1" smtClean="0"/>
              <a:t>——</a:t>
            </a:r>
            <a:r>
              <a:rPr lang="zh-CN" altLang="en-US" sz="2800" b="1" smtClean="0"/>
              <a:t>用户和进程</a:t>
            </a:r>
          </a:p>
          <a:p>
            <a:endParaRPr lang="zh-CN" altLang="en-US" sz="2800" b="1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2575" y="2016125"/>
          <a:ext cx="8578851" cy="3473451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65428"/>
                <a:gridCol w="2648725"/>
                <a:gridCol w="1815272"/>
                <a:gridCol w="2849426"/>
              </a:tblGrid>
              <a:tr h="422163">
                <a:tc>
                  <a:txBody>
                    <a:bodyPr/>
                    <a:lstStyle/>
                    <a:p>
                      <a:pPr indent="56515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用户类型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smtClean="0">
                          <a:effectLst/>
                        </a:rPr>
                        <a:t>说</a:t>
                      </a:r>
                      <a:r>
                        <a:rPr lang="en-US" altLang="zh-CN" sz="2000" b="1" kern="100" smtClean="0">
                          <a:effectLst/>
                        </a:rPr>
                        <a:t>    </a:t>
                      </a:r>
                      <a:r>
                        <a:rPr lang="zh-CN" sz="2000" b="1" kern="100" smtClean="0">
                          <a:effectLst/>
                        </a:rPr>
                        <a:t>明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6515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用户类型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smtClean="0">
                          <a:effectLst/>
                        </a:rPr>
                        <a:t>说</a:t>
                      </a:r>
                      <a:r>
                        <a:rPr lang="en-US" altLang="zh-CN" sz="2000" b="1" kern="100" smtClean="0">
                          <a:effectLst/>
                        </a:rPr>
                        <a:t>    </a:t>
                      </a:r>
                      <a:r>
                        <a:rPr lang="zh-CN" sz="2000" b="1" kern="100" smtClean="0">
                          <a:effectLst/>
                        </a:rPr>
                        <a:t>明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owner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文件的所有者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interactive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任何从交互终端访问文件的进程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group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与文件关联的用户所在的组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anonymous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任何不需身份验证访问文件的用户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everyone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任何用户和进程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authenticated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任何需要身份</a:t>
                      </a:r>
                      <a:r>
                        <a:rPr lang="zh-CN" sz="2000" b="1" kern="100" dirty="0" smtClean="0">
                          <a:effectLst/>
                        </a:rPr>
                        <a:t>验证的</a:t>
                      </a:r>
                      <a:r>
                        <a:rPr lang="zh-CN" sz="2000" b="1" kern="100" dirty="0">
                          <a:effectLst/>
                        </a:rPr>
                        <a:t>用户或进程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dialup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任何通过服务器拨号连接访问文件的进程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batch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任何作为批处理作业一部分访问文件的进程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network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任何通过网络访问文件的进程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service</a:t>
                      </a:r>
                      <a:endParaRPr lang="zh-CN" sz="2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任何服务器定义的服务进程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客户端缓存与服务器复制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客户端缓存一致性与委派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客户端缓存一致性</a:t>
            </a:r>
            <a:endParaRPr lang="en-US" altLang="zh-CN" sz="2400" b="1" dirty="0" smtClean="0"/>
          </a:p>
          <a:p>
            <a:pPr marL="1314450" lvl="2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000" dirty="0" smtClean="0"/>
              <a:t>缓存数据用于</a:t>
            </a:r>
            <a:r>
              <a:rPr lang="en-US" altLang="zh-CN" sz="2000" dirty="0" smtClean="0"/>
              <a:t>read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pPr marL="1314450" lvl="2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zh-CN" sz="2000" dirty="0" smtClean="0"/>
              <a:t>write</a:t>
            </a:r>
            <a:r>
              <a:rPr lang="zh-CN" altLang="en-US" sz="2000" dirty="0" smtClean="0"/>
              <a:t>操作时，在客户关闭文件时，被修改的文件必须送回服务器（会话语义）</a:t>
            </a:r>
            <a:endParaRPr lang="zh-CN" altLang="en-US" sz="2000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委托（</a:t>
            </a:r>
            <a:r>
              <a:rPr lang="en-US" altLang="zh-CN" sz="2400" b="1" dirty="0" smtClean="0"/>
              <a:t>Delegation</a:t>
            </a:r>
            <a:r>
              <a:rPr lang="zh-CN" altLang="en-US" sz="2400" b="1" dirty="0" smtClean="0"/>
              <a:t>）</a:t>
            </a:r>
            <a:r>
              <a:rPr lang="zh-CN" altLang="en-US" sz="2400" dirty="0" smtClean="0"/>
              <a:t>服务器将某些责任委托给客户</a:t>
            </a:r>
            <a:endParaRPr lang="en-US" altLang="zh-CN" sz="2400" dirty="0" smtClean="0"/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000" dirty="0" smtClean="0"/>
              <a:t>读委托，客户要确保委托期间没有其他客户写该文件；</a:t>
            </a:r>
            <a:endParaRPr lang="en-US" altLang="zh-CN" sz="2000" dirty="0" smtClean="0"/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000" dirty="0" smtClean="0"/>
              <a:t>写委托，客户要确保委托期间没有其他客户读或写该文件；委托可被收回</a:t>
            </a: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服务器复制与迁移</a:t>
            </a:r>
            <a:endParaRPr lang="en-US" altLang="zh-CN" sz="2400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900" dirty="0" smtClean="0"/>
              <a:t>对文件复制只提供最低限度的支持，只有整个文件系统可以被复制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2400" b="1" dirty="0" smtClean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分布式文件系统概述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网络文件系统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Andrew/Coda</a:t>
            </a:r>
            <a:r>
              <a:rPr lang="zh-CN" altLang="en-US" b="1" smtClean="0">
                <a:solidFill>
                  <a:srgbClr val="FF0000"/>
                </a:solidFill>
              </a:rPr>
              <a:t>文件系统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/>
              <a:t>SMB/MS-DFS</a:t>
            </a:r>
            <a:r>
              <a:rPr lang="zh-CN" altLang="en-US" b="1" smtClean="0"/>
              <a:t>文件系统</a:t>
            </a:r>
            <a:endParaRPr lang="zh-CN" altLang="en-US" b="1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分布式文件系统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分布式文件系统概述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网络文件系统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Andrew/Coda</a:t>
            </a:r>
            <a:r>
              <a:rPr lang="zh-CN" altLang="en-US" b="1" smtClean="0"/>
              <a:t>文件系统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SMB/MS-DFS</a:t>
            </a:r>
            <a:r>
              <a:rPr lang="zh-CN" altLang="en-US" b="1" smtClean="0"/>
              <a:t>文件系统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组织结构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AFS(Andrew File System)</a:t>
            </a:r>
            <a:r>
              <a:rPr lang="zh-CN" altLang="en-US" sz="2400" smtClean="0"/>
              <a:t>是卡内基</a:t>
            </a:r>
            <a:r>
              <a:rPr lang="en-US" altLang="zh-CN" sz="2400" smtClean="0"/>
              <a:t>-</a:t>
            </a:r>
            <a:r>
              <a:rPr lang="zh-CN" altLang="en-US" sz="2400" smtClean="0"/>
              <a:t>梅隆大学的</a:t>
            </a:r>
            <a:r>
              <a:rPr lang="en-US" altLang="zh-CN" sz="2400" smtClean="0"/>
              <a:t>Andrew</a:t>
            </a:r>
            <a:r>
              <a:rPr lang="zh-CN" altLang="en-US" sz="2400" smtClean="0"/>
              <a:t>分布式计算环境的一部分</a:t>
            </a:r>
            <a:endParaRPr lang="en-US" altLang="zh-CN" sz="2400" smtClean="0"/>
          </a:p>
          <a:p>
            <a:r>
              <a:rPr lang="en-US" altLang="zh-CN" sz="2400" smtClean="0"/>
              <a:t>Coda</a:t>
            </a:r>
            <a:r>
              <a:rPr lang="zh-CN" altLang="en-US" sz="2400" smtClean="0"/>
              <a:t>源于</a:t>
            </a:r>
            <a:r>
              <a:rPr lang="en-US" altLang="zh-CN" sz="2400" smtClean="0"/>
              <a:t>AFSv2</a:t>
            </a:r>
            <a:r>
              <a:rPr lang="zh-CN" altLang="en-US" sz="2400" smtClean="0"/>
              <a:t>，支持移动工作站、网络断开操作、缓解多副本对系统扩展的限制</a:t>
            </a:r>
            <a:endParaRPr lang="en-US" altLang="zh-CN" sz="2400" smtClean="0"/>
          </a:p>
          <a:p>
            <a:r>
              <a:rPr lang="en-US" altLang="zh-CN" sz="2400" b="1" smtClean="0"/>
              <a:t>Coda</a:t>
            </a:r>
            <a:r>
              <a:rPr lang="zh-CN" altLang="en-US" sz="2400" b="1" smtClean="0"/>
              <a:t>系统组成</a:t>
            </a:r>
            <a:endParaRPr lang="en-US" altLang="zh-CN" sz="2400" b="1" smtClean="0"/>
          </a:p>
          <a:p>
            <a:endParaRPr lang="zh-CN" altLang="en-US" sz="2400" b="1" smtClean="0"/>
          </a:p>
          <a:p>
            <a:endParaRPr lang="zh-CN" altLang="en-US" sz="2800" b="1" smtClean="0"/>
          </a:p>
        </p:txBody>
      </p:sp>
      <p:pic>
        <p:nvPicPr>
          <p:cNvPr id="4710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708275"/>
            <a:ext cx="5040312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3850" y="3298825"/>
            <a:ext cx="3324225" cy="1573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1900" dirty="0">
                <a:latin typeface="+mn-lt"/>
                <a:ea typeface="+mn-ea"/>
              </a:rPr>
              <a:t>Vice</a:t>
            </a:r>
            <a:r>
              <a:rPr lang="zh-CN" altLang="en-US" sz="1900" dirty="0">
                <a:latin typeface="+mn-lt"/>
                <a:ea typeface="+mn-ea"/>
              </a:rPr>
              <a:t>文件服务器，集中管理</a:t>
            </a:r>
            <a:endParaRPr lang="en-US" altLang="zh-CN" sz="1900" dirty="0">
              <a:latin typeface="+mn-lt"/>
              <a:ea typeface="+mn-ea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1900" dirty="0">
                <a:latin typeface="+mn-lt"/>
                <a:ea typeface="+mn-ea"/>
              </a:rPr>
              <a:t>Virtue</a:t>
            </a:r>
            <a:r>
              <a:rPr lang="zh-CN" altLang="en-US" sz="1900" dirty="0">
                <a:latin typeface="+mn-lt"/>
                <a:ea typeface="+mn-ea"/>
              </a:rPr>
              <a:t>工作站，用户和进程使用这些工作站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组织结构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/>
              <a:t>AFS / Coda</a:t>
            </a:r>
            <a:r>
              <a:rPr lang="zh-CN" altLang="en-US" sz="2800" b="1" smtClean="0"/>
              <a:t>内部组织</a:t>
            </a:r>
          </a:p>
          <a:p>
            <a:endParaRPr lang="zh-CN" altLang="en-US" sz="2800" b="1" smtClean="0"/>
          </a:p>
        </p:txBody>
      </p:sp>
      <p:pic>
        <p:nvPicPr>
          <p:cNvPr id="4915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73238"/>
            <a:ext cx="57086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74638" y="5172075"/>
            <a:ext cx="8255000" cy="150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1900" b="1" dirty="0">
                <a:latin typeface="+mn-lt"/>
                <a:ea typeface="+mn-ea"/>
              </a:rPr>
              <a:t>Venus</a:t>
            </a:r>
            <a:r>
              <a:rPr lang="zh-CN" altLang="en-US" sz="1900" b="1" dirty="0">
                <a:latin typeface="+mn-lt"/>
                <a:ea typeface="+mn-ea"/>
              </a:rPr>
              <a:t>进程类似于</a:t>
            </a:r>
            <a:r>
              <a:rPr lang="en-US" altLang="zh-CN" sz="1900" b="1" dirty="0">
                <a:latin typeface="+mn-lt"/>
                <a:ea typeface="+mn-ea"/>
              </a:rPr>
              <a:t>NFS</a:t>
            </a:r>
            <a:r>
              <a:rPr lang="zh-CN" altLang="en-US" sz="1900" b="1" dirty="0">
                <a:latin typeface="+mn-lt"/>
                <a:ea typeface="+mn-ea"/>
              </a:rPr>
              <a:t>客户，负责提供</a:t>
            </a:r>
            <a:r>
              <a:rPr lang="en-US" altLang="zh-CN" sz="1900" b="1" dirty="0">
                <a:latin typeface="+mn-lt"/>
                <a:ea typeface="+mn-ea"/>
              </a:rPr>
              <a:t>Vice</a:t>
            </a:r>
            <a:r>
              <a:rPr lang="zh-CN" altLang="en-US" sz="1900" b="1" dirty="0">
                <a:latin typeface="+mn-lt"/>
                <a:ea typeface="+mn-ea"/>
              </a:rPr>
              <a:t>文件服务器所维护文件的访问机制，同时是客户端缓存管理器，支持断开操作</a:t>
            </a:r>
            <a:endParaRPr lang="en-US" altLang="zh-CN" sz="19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1900" b="1" dirty="0">
                <a:latin typeface="+mn-lt"/>
                <a:ea typeface="+mn-ea"/>
              </a:rPr>
              <a:t>RPC</a:t>
            </a:r>
            <a:r>
              <a:rPr lang="zh-CN" altLang="en-US" sz="1900" b="1" dirty="0">
                <a:latin typeface="+mn-lt"/>
                <a:ea typeface="+mn-ea"/>
              </a:rPr>
              <a:t>构建在</a:t>
            </a:r>
            <a:r>
              <a:rPr lang="en-US" altLang="zh-CN" sz="1900" b="1" dirty="0">
                <a:latin typeface="+mn-lt"/>
                <a:ea typeface="+mn-ea"/>
              </a:rPr>
              <a:t>UDP</a:t>
            </a:r>
            <a:r>
              <a:rPr lang="zh-CN" altLang="en-US" sz="1900" b="1" dirty="0">
                <a:latin typeface="+mn-lt"/>
                <a:ea typeface="+mn-ea"/>
              </a:rPr>
              <a:t>之上，提供最多一次语义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Coda</a:t>
            </a:r>
            <a:r>
              <a:rPr lang="zh-CN" altLang="en-US" smtClean="0"/>
              <a:t>文件命名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/>
              <a:t>名字空间与文件共享</a:t>
            </a:r>
          </a:p>
          <a:p>
            <a:endParaRPr lang="zh-CN" altLang="en-US" sz="2800" b="1" smtClean="0"/>
          </a:p>
        </p:txBody>
      </p:sp>
      <p:pic>
        <p:nvPicPr>
          <p:cNvPr id="5120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01800"/>
            <a:ext cx="6911975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9388" y="4868863"/>
            <a:ext cx="8064500" cy="1849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zh-CN" altLang="en-US" sz="1900" b="1" dirty="0">
                <a:latin typeface="+mn-lt"/>
                <a:ea typeface="+mn-ea"/>
              </a:rPr>
              <a:t>文件的分组单位称为卷，相当于</a:t>
            </a:r>
            <a:r>
              <a:rPr lang="en-US" altLang="zh-CN" sz="1900" b="1" dirty="0">
                <a:latin typeface="+mn-lt"/>
                <a:ea typeface="+mn-ea"/>
              </a:rPr>
              <a:t>Vice</a:t>
            </a:r>
            <a:r>
              <a:rPr lang="zh-CN" altLang="en-US" sz="1900" b="1" dirty="0">
                <a:latin typeface="+mn-lt"/>
                <a:ea typeface="+mn-ea"/>
              </a:rPr>
              <a:t>服务器维护的共享名字空间的部分子树。通常，一个卷与一个客户关联的文件集合相对应。</a:t>
            </a:r>
            <a:endParaRPr lang="en-US" altLang="zh-CN" sz="19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1900" b="1" dirty="0">
                <a:latin typeface="+mn-lt"/>
                <a:ea typeface="+mn-ea"/>
              </a:rPr>
              <a:t>Venus</a:t>
            </a:r>
            <a:r>
              <a:rPr lang="zh-CN" altLang="en-US" sz="1900" b="1" dirty="0">
                <a:latin typeface="+mn-lt"/>
                <a:ea typeface="+mn-ea"/>
              </a:rPr>
              <a:t>遵循共享名字空间结构。如图，确保都已</a:t>
            </a:r>
            <a:r>
              <a:rPr lang="en-US" altLang="zh-CN" sz="1900" b="1" dirty="0">
                <a:latin typeface="+mn-lt"/>
                <a:ea typeface="+mn-ea"/>
              </a:rPr>
              <a:t>/</a:t>
            </a:r>
            <a:r>
              <a:rPr lang="en-US" altLang="zh-CN" sz="1900" b="1" dirty="0" err="1">
                <a:latin typeface="+mn-lt"/>
                <a:ea typeface="+mn-ea"/>
              </a:rPr>
              <a:t>afs</a:t>
            </a:r>
            <a:r>
              <a:rPr lang="zh-CN" altLang="en-US" sz="1900" b="1" dirty="0">
                <a:latin typeface="+mn-lt"/>
                <a:ea typeface="+mn-ea"/>
              </a:rPr>
              <a:t>子目录访问共享名字空间。这种方式向客户保证，共享文件具有相同的名字。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Coda</a:t>
            </a:r>
            <a:r>
              <a:rPr lang="zh-CN" altLang="en-US" smtClean="0"/>
              <a:t>文件命名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文件标识符</a:t>
            </a:r>
          </a:p>
          <a:p>
            <a:endParaRPr lang="zh-CN" altLang="en-US" sz="2800" b="1" smtClean="0"/>
          </a:p>
        </p:txBody>
      </p:sp>
      <p:pic>
        <p:nvPicPr>
          <p:cNvPr id="5325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1052513"/>
            <a:ext cx="597852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7950" y="3784600"/>
            <a:ext cx="7058025" cy="2860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1900" b="1" dirty="0">
                <a:latin typeface="+mn-lt"/>
                <a:ea typeface="+mn-ea"/>
              </a:rPr>
              <a:t>RVID</a:t>
            </a:r>
            <a:r>
              <a:rPr lang="zh-CN" altLang="en-US" sz="1900" b="1" dirty="0">
                <a:latin typeface="+mn-lt"/>
                <a:ea typeface="+mn-ea"/>
              </a:rPr>
              <a:t>：文件所在卷的卷号</a:t>
            </a:r>
            <a:endParaRPr lang="en-US" altLang="zh-CN" sz="19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zh-CN" altLang="en-US" sz="1900" b="1" dirty="0">
                <a:latin typeface="+mn-lt"/>
                <a:ea typeface="+mn-ea"/>
              </a:rPr>
              <a:t>文件句柄：标识卷内一个文件</a:t>
            </a:r>
            <a:endParaRPr lang="en-US" altLang="zh-CN" sz="19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zh-CN" altLang="en-US" sz="1900" b="1" dirty="0">
                <a:latin typeface="+mn-lt"/>
                <a:ea typeface="+mn-ea"/>
              </a:rPr>
              <a:t>生成数：保证文件的标识符不会重复</a:t>
            </a:r>
            <a:endParaRPr lang="en-US" altLang="zh-CN" sz="19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1900" b="1" dirty="0">
                <a:latin typeface="+mn-lt"/>
                <a:ea typeface="+mn-ea"/>
              </a:rPr>
              <a:t>VRD</a:t>
            </a:r>
            <a:r>
              <a:rPr lang="zh-CN" altLang="en-US" sz="1900" b="1" dirty="0">
                <a:latin typeface="+mn-lt"/>
                <a:ea typeface="+mn-ea"/>
                <a:sym typeface="Wingdings" panose="05000000000000000000" pitchFamily="2" charset="2"/>
              </a:rPr>
              <a:t>：（</a:t>
            </a:r>
            <a:r>
              <a:rPr lang="en-US" altLang="zh-CN" sz="1900" b="1" dirty="0">
                <a:latin typeface="+mn-lt"/>
                <a:ea typeface="+mn-ea"/>
                <a:sym typeface="Wingdings" panose="05000000000000000000" pitchFamily="2" charset="2"/>
              </a:rPr>
              <a:t>Volume Replication Database</a:t>
            </a:r>
            <a:r>
              <a:rPr lang="zh-CN" altLang="en-US" sz="1900" b="1" dirty="0">
                <a:latin typeface="+mn-lt"/>
                <a:ea typeface="+mn-ea"/>
                <a:sym typeface="Wingdings" panose="05000000000000000000" pitchFamily="2" charset="2"/>
              </a:rPr>
              <a:t>）</a:t>
            </a:r>
            <a:r>
              <a:rPr lang="zh-CN" altLang="en-US" sz="1900" b="1" dirty="0">
                <a:latin typeface="+mn-lt"/>
                <a:ea typeface="+mn-ea"/>
              </a:rPr>
              <a:t>卷复制数据库</a:t>
            </a:r>
            <a:endParaRPr lang="en-US" altLang="zh-CN" sz="19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1900" b="1" dirty="0">
                <a:latin typeface="+mn-lt"/>
                <a:ea typeface="+mn-ea"/>
              </a:rPr>
              <a:t>VID</a:t>
            </a:r>
            <a:r>
              <a:rPr lang="zh-CN" altLang="en-US" sz="1900" b="1" dirty="0">
                <a:latin typeface="+mn-lt"/>
                <a:ea typeface="+mn-ea"/>
              </a:rPr>
              <a:t>：卷</a:t>
            </a:r>
            <a:r>
              <a:rPr lang="en-US" altLang="zh-CN" sz="1900" b="1" dirty="0">
                <a:latin typeface="+mn-lt"/>
                <a:ea typeface="+mn-ea"/>
              </a:rPr>
              <a:t>ID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1900" b="1" dirty="0">
                <a:latin typeface="+mn-lt"/>
                <a:ea typeface="+mn-ea"/>
              </a:rPr>
              <a:t>VLD</a:t>
            </a:r>
            <a:r>
              <a:rPr lang="zh-CN" altLang="en-US" sz="1900" b="1" dirty="0">
                <a:latin typeface="+mn-lt"/>
                <a:ea typeface="+mn-ea"/>
                <a:sym typeface="Wingdings" panose="05000000000000000000" pitchFamily="2" charset="2"/>
              </a:rPr>
              <a:t>：（</a:t>
            </a:r>
            <a:r>
              <a:rPr lang="en-US" altLang="zh-CN" sz="1900" b="1" dirty="0">
                <a:latin typeface="+mn-lt"/>
                <a:ea typeface="+mn-ea"/>
                <a:sym typeface="Wingdings" panose="05000000000000000000" pitchFamily="2" charset="2"/>
              </a:rPr>
              <a:t>Volume Location Database</a:t>
            </a:r>
            <a:r>
              <a:rPr lang="zh-CN" altLang="en-US" sz="1900" b="1" dirty="0">
                <a:latin typeface="+mn-lt"/>
                <a:ea typeface="+mn-ea"/>
                <a:sym typeface="Wingdings" panose="05000000000000000000" pitchFamily="2" charset="2"/>
              </a:rPr>
              <a:t>）卷位置数据库</a:t>
            </a:r>
            <a:endParaRPr lang="zh-CN" altLang="en-US" sz="1900" b="1" dirty="0">
              <a:latin typeface="+mn-lt"/>
              <a:ea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远程过程调用</a:t>
            </a:r>
            <a:r>
              <a:rPr lang="en-US" altLang="zh-CN" smtClean="0"/>
              <a:t>RPC2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b="1" smtClean="0"/>
              <a:t>客户与服务器连接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b="1" smtClean="0"/>
              <a:t>客户要与服务器通信首先应建立连接，连接建立是客户通过</a:t>
            </a:r>
            <a:r>
              <a:rPr lang="en-US" altLang="zh-CN" b="1" smtClean="0"/>
              <a:t>NewBinding</a:t>
            </a:r>
            <a:r>
              <a:rPr lang="zh-CN" altLang="en-US" b="1" smtClean="0"/>
              <a:t>调用实现的：</a:t>
            </a:r>
          </a:p>
          <a:p>
            <a:pPr marL="457200" lvl="1" indent="0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smtClean="0"/>
              <a:t>NewBinding</a:t>
            </a:r>
            <a:r>
              <a:rPr lang="zh-CN" altLang="en-US" b="1" smtClean="0"/>
              <a:t>（</a:t>
            </a:r>
            <a:r>
              <a:rPr lang="en-US" altLang="zh-CN" b="1" smtClean="0"/>
              <a:t>Host, Portal, Subsys, Bparms, ConnHandle</a:t>
            </a:r>
            <a:r>
              <a:rPr lang="zh-CN" altLang="en-US" b="1" smtClean="0"/>
              <a:t>）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1" smtClean="0"/>
              <a:t>RPC2</a:t>
            </a:r>
            <a:r>
              <a:rPr lang="zh-CN" altLang="en-US" b="1" smtClean="0"/>
              <a:t>的副作用（</a:t>
            </a:r>
            <a:r>
              <a:rPr lang="en-US" altLang="zh-CN" b="1" smtClean="0"/>
              <a:t>Side Effect</a:t>
            </a:r>
            <a:r>
              <a:rPr lang="zh-CN" altLang="en-US" b="1" smtClean="0"/>
              <a:t>）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b="1" smtClean="0"/>
              <a:t>副作用是</a:t>
            </a:r>
            <a:r>
              <a:rPr lang="en-US" altLang="zh-CN" b="1" smtClean="0"/>
              <a:t>RPC2</a:t>
            </a:r>
            <a:r>
              <a:rPr lang="zh-CN" altLang="en-US" b="1" smtClean="0"/>
              <a:t>实现的一个功能，是客户和服务器之间应用特定的协议。它是一个单独的连接，当调用</a:t>
            </a:r>
            <a:r>
              <a:rPr lang="en-US" altLang="zh-CN" b="1" smtClean="0"/>
              <a:t>RPC2</a:t>
            </a:r>
            <a:r>
              <a:rPr lang="zh-CN" altLang="en-US" b="1" smtClean="0"/>
              <a:t>时，这个连接就被打开。每个</a:t>
            </a:r>
            <a:r>
              <a:rPr lang="en-US" altLang="zh-CN" b="1" smtClean="0"/>
              <a:t>RPC2</a:t>
            </a:r>
            <a:r>
              <a:rPr lang="zh-CN" altLang="en-US" b="1" smtClean="0"/>
              <a:t>调用都可能伴随一个副作用，这是远程过程调用的一种优化，提高远程过程调用的性能。</a:t>
            </a:r>
          </a:p>
          <a:p>
            <a:pPr marL="457200" lvl="1" indent="0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smtClean="0"/>
              <a:t>MakeRPC</a:t>
            </a:r>
            <a:r>
              <a:rPr lang="zh-CN" altLang="en-US" b="1" smtClean="0"/>
              <a:t>（</a:t>
            </a:r>
            <a:r>
              <a:rPr lang="en-US" altLang="zh-CN" b="1" smtClean="0"/>
              <a:t>ConnHandle, Reqbuffer, SDesc, Repbuffer, Patience, Enqueuereq</a:t>
            </a:r>
            <a:r>
              <a:rPr lang="zh-CN" altLang="en-US" b="1" smtClean="0"/>
              <a:t>）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b="1" smtClean="0"/>
              <a:t>并行通信</a:t>
            </a:r>
          </a:p>
          <a:p>
            <a:pPr marL="457200" lvl="1" indent="0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smtClean="0"/>
              <a:t>MultiRPC</a:t>
            </a:r>
            <a:r>
              <a:rPr lang="zh-CN" altLang="en-US" b="1" smtClean="0"/>
              <a:t>（</a:t>
            </a:r>
            <a:r>
              <a:rPr lang="en-US" altLang="zh-CN" b="1" smtClean="0"/>
              <a:t>HowMany, ConnHandleList, RCList, MCast, SDescList, UnpackMulti, ArgInfo, Patience</a:t>
            </a:r>
            <a:r>
              <a:rPr lang="zh-CN" altLang="en-US" b="1" smtClean="0"/>
              <a:t>）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文件共享语义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事务处理语义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Coda</a:t>
            </a:r>
            <a:r>
              <a:rPr lang="zh-CN" altLang="en-US" b="1" dirty="0" smtClean="0"/>
              <a:t>希望模拟</a:t>
            </a:r>
            <a:r>
              <a:rPr lang="en-US" altLang="zh-CN" b="1" dirty="0" smtClean="0"/>
              <a:t>UNIX</a:t>
            </a:r>
            <a:r>
              <a:rPr lang="zh-CN" altLang="en-US" b="1" dirty="0" smtClean="0"/>
              <a:t>共享语义。但是，这种共享语义与</a:t>
            </a:r>
            <a:r>
              <a:rPr lang="en-US" altLang="zh-CN" b="1" dirty="0" smtClean="0"/>
              <a:t>Coda</a:t>
            </a:r>
            <a:r>
              <a:rPr lang="zh-CN" altLang="en-US" b="1" dirty="0" smtClean="0"/>
              <a:t>系统可扩展性相矛盾。因此，</a:t>
            </a:r>
            <a:r>
              <a:rPr lang="en-US" altLang="zh-CN" b="1" dirty="0" smtClean="0"/>
              <a:t>Coda</a:t>
            </a:r>
            <a:r>
              <a:rPr lang="zh-CN" altLang="en-US" b="1" dirty="0" smtClean="0"/>
              <a:t>采用了一种折中办法，采用一种事务语义。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访问控制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Coda</a:t>
            </a:r>
            <a:r>
              <a:rPr lang="zh-CN" altLang="en-US" b="1" dirty="0" smtClean="0"/>
              <a:t>使用访问控制列表来确保只有被授权的进程才能访问文件。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Vice</a:t>
            </a:r>
            <a:r>
              <a:rPr lang="zh-CN" altLang="en-US" b="1" dirty="0" smtClean="0"/>
              <a:t>文件服务器只将目录与访问控制列表关联，而不将文件与访问控制列表关联，原因是文件的执行发生在客户端，它超越了</a:t>
            </a:r>
            <a:r>
              <a:rPr lang="en-US" altLang="zh-CN" b="1" dirty="0" smtClean="0"/>
              <a:t>Vice</a:t>
            </a:r>
            <a:r>
              <a:rPr lang="zh-CN" altLang="en-US" b="1" dirty="0" smtClean="0"/>
              <a:t>文件服务器所能管理的范围。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一旦客户下载了文件，</a:t>
            </a:r>
            <a:r>
              <a:rPr lang="en-US" altLang="zh-CN" b="1" dirty="0" smtClean="0"/>
              <a:t>Vice</a:t>
            </a:r>
            <a:r>
              <a:rPr lang="zh-CN" altLang="en-US" b="1" dirty="0" smtClean="0"/>
              <a:t>就无法分辨客户是执行文件还是只读取文件。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缓存与复制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客户端缓存</a:t>
            </a:r>
          </a:p>
          <a:p>
            <a:endParaRPr lang="zh-CN" altLang="en-US" sz="2800" b="1" smtClean="0"/>
          </a:p>
        </p:txBody>
      </p:sp>
      <p:pic>
        <p:nvPicPr>
          <p:cNvPr id="5734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205038"/>
            <a:ext cx="7864475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缓存与复制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服务器复制</a:t>
            </a:r>
          </a:p>
          <a:p>
            <a:endParaRPr lang="zh-CN" altLang="en-US" sz="2800" b="1" smtClean="0"/>
          </a:p>
        </p:txBody>
      </p:sp>
      <p:pic>
        <p:nvPicPr>
          <p:cNvPr id="5837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11313"/>
            <a:ext cx="613092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7488" y="3500438"/>
            <a:ext cx="8709025" cy="2733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2100" b="1" dirty="0">
                <a:latin typeface="+mn-lt"/>
                <a:ea typeface="+mn-ea"/>
              </a:rPr>
              <a:t>Coda</a:t>
            </a:r>
            <a:r>
              <a:rPr lang="zh-CN" altLang="en-US" sz="2100" b="1" dirty="0">
                <a:latin typeface="+mn-lt"/>
                <a:ea typeface="+mn-ea"/>
              </a:rPr>
              <a:t>允许以文件卷为单位将文件复制到多个服务器上。拥有一份卷副本的服务器集合称为该卷的卷存储组（</a:t>
            </a:r>
            <a:r>
              <a:rPr lang="en-US" altLang="zh-CN" sz="2100" b="1" dirty="0">
                <a:latin typeface="+mn-lt"/>
                <a:ea typeface="+mn-ea"/>
              </a:rPr>
              <a:t>Volume Storage Group</a:t>
            </a:r>
            <a:r>
              <a:rPr lang="zh-CN" altLang="en-US" sz="2100" b="1" dirty="0">
                <a:latin typeface="+mn-lt"/>
                <a:ea typeface="+mn-ea"/>
              </a:rPr>
              <a:t>，</a:t>
            </a:r>
            <a:r>
              <a:rPr lang="en-US" altLang="zh-CN" sz="2100" b="1" dirty="0">
                <a:latin typeface="+mn-lt"/>
                <a:ea typeface="+mn-ea"/>
              </a:rPr>
              <a:t>VSG</a:t>
            </a:r>
            <a:r>
              <a:rPr lang="zh-CN" altLang="en-US" sz="2100" b="1" dirty="0">
                <a:latin typeface="+mn-lt"/>
                <a:ea typeface="+mn-ea"/>
              </a:rPr>
              <a:t>）</a:t>
            </a:r>
            <a:endParaRPr lang="en-US" altLang="zh-CN" sz="21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zh-CN" altLang="en-US" sz="2100" b="1" dirty="0">
                <a:latin typeface="+mn-lt"/>
                <a:ea typeface="+mn-ea"/>
              </a:rPr>
              <a:t>客户能访问到的（</a:t>
            </a:r>
            <a:r>
              <a:rPr lang="en-US" altLang="zh-CN" sz="2100" b="1" dirty="0">
                <a:latin typeface="+mn-lt"/>
                <a:ea typeface="+mn-ea"/>
              </a:rPr>
              <a:t>Accessible VSG</a:t>
            </a:r>
            <a:r>
              <a:rPr lang="zh-CN" altLang="en-US" sz="2100" b="1" dirty="0">
                <a:latin typeface="+mn-lt"/>
                <a:ea typeface="+mn-ea"/>
              </a:rPr>
              <a:t>），</a:t>
            </a:r>
            <a:r>
              <a:rPr lang="en-US" altLang="zh-CN" sz="2100" b="1" dirty="0">
                <a:latin typeface="+mn-lt"/>
                <a:ea typeface="+mn-ea"/>
              </a:rPr>
              <a:t>AVSG</a:t>
            </a:r>
            <a:r>
              <a:rPr lang="zh-CN" altLang="en-US" sz="2100" b="1" dirty="0">
                <a:latin typeface="+mn-lt"/>
                <a:ea typeface="+mn-ea"/>
              </a:rPr>
              <a:t>为空，该客户断开</a:t>
            </a:r>
            <a:endParaRPr lang="en-US" altLang="zh-CN" sz="21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zh-CN" altLang="en-US" sz="2100" b="1" dirty="0">
                <a:latin typeface="+mn-lt"/>
                <a:ea typeface="+mn-ea"/>
              </a:rPr>
              <a:t>读是从一个</a:t>
            </a:r>
            <a:r>
              <a:rPr lang="en-US" altLang="zh-CN" sz="2100" b="1" dirty="0">
                <a:latin typeface="+mn-lt"/>
                <a:ea typeface="+mn-ea"/>
              </a:rPr>
              <a:t>AVSG</a:t>
            </a:r>
            <a:r>
              <a:rPr lang="zh-CN" altLang="en-US" sz="2100" b="1" dirty="0">
                <a:latin typeface="+mn-lt"/>
                <a:ea typeface="+mn-ea"/>
              </a:rPr>
              <a:t>成员读，更新时并行传送给</a:t>
            </a:r>
            <a:r>
              <a:rPr lang="en-US" altLang="zh-CN" sz="2100" b="1" dirty="0">
                <a:latin typeface="+mn-lt"/>
                <a:ea typeface="+mn-ea"/>
              </a:rPr>
              <a:t>AVSG</a:t>
            </a:r>
            <a:r>
              <a:rPr lang="zh-CN" altLang="en-US" sz="2100" b="1" dirty="0">
                <a:latin typeface="+mn-lt"/>
                <a:ea typeface="+mn-ea"/>
              </a:rPr>
              <a:t>所有成员。</a:t>
            </a:r>
            <a:endParaRPr lang="en-US" altLang="zh-CN" sz="21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zh-CN" altLang="en-US" sz="2100" b="1" dirty="0">
                <a:latin typeface="+mn-lt"/>
                <a:ea typeface="+mn-ea"/>
              </a:rPr>
              <a:t>版本记录解决冲突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缓存与复制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断开操作</a:t>
            </a:r>
          </a:p>
          <a:p>
            <a:endParaRPr lang="zh-CN" altLang="en-US" sz="2800" b="1" smtClean="0"/>
          </a:p>
        </p:txBody>
      </p:sp>
      <p:pic>
        <p:nvPicPr>
          <p:cNvPr id="6042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844675"/>
            <a:ext cx="52578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87450" y="4348163"/>
            <a:ext cx="6769100" cy="174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2100" b="1" dirty="0">
                <a:latin typeface="+mn-lt"/>
                <a:ea typeface="+mn-ea"/>
              </a:rPr>
              <a:t>Boarding</a:t>
            </a:r>
            <a:r>
              <a:rPr lang="zh-CN" altLang="en-US" sz="2100" b="1" dirty="0">
                <a:latin typeface="+mn-lt"/>
                <a:ea typeface="+mn-ea"/>
              </a:rPr>
              <a:t>：储藏</a:t>
            </a:r>
            <a:endParaRPr lang="en-US" altLang="zh-CN" sz="21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2100" b="1" dirty="0">
                <a:latin typeface="+mn-lt"/>
                <a:ea typeface="+mn-ea"/>
              </a:rPr>
              <a:t>Emulation</a:t>
            </a:r>
            <a:r>
              <a:rPr lang="zh-CN" altLang="en-US" sz="2100" b="1" dirty="0">
                <a:latin typeface="+mn-lt"/>
                <a:ea typeface="+mn-ea"/>
              </a:rPr>
              <a:t>：模拟</a:t>
            </a:r>
            <a:endParaRPr lang="en-US" altLang="zh-CN" sz="2100" b="1" dirty="0">
              <a:latin typeface="+mn-lt"/>
              <a:ea typeface="+mn-ea"/>
            </a:endParaRP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r>
              <a:rPr lang="en-US" altLang="zh-CN" sz="2100" b="1" dirty="0">
                <a:latin typeface="+mn-lt"/>
                <a:ea typeface="+mn-ea"/>
              </a:rPr>
              <a:t>Reintegration</a:t>
            </a:r>
            <a:r>
              <a:rPr lang="zh-CN" altLang="en-US" sz="2100" b="1" dirty="0">
                <a:latin typeface="+mn-lt"/>
                <a:ea typeface="+mn-ea"/>
              </a:rPr>
              <a:t>：重新合成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/>
            </a:pPr>
            <a:endParaRPr lang="zh-CN" altLang="en-US" sz="21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分布式文件系统概述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网络文件系统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Andrew/Coda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文件系统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SMB/MS-DFS</a:t>
            </a:r>
            <a:r>
              <a:rPr lang="zh-CN" altLang="en-US" b="1" dirty="0" smtClean="0">
                <a:solidFill>
                  <a:srgbClr val="FF0000"/>
                </a:solidFill>
              </a:rPr>
              <a:t>文件系统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752725"/>
            <a:ext cx="56261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1750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/>
              <a:t>文件系统负责组织、存储、提取、命名、共享和保护文件</a:t>
            </a:r>
          </a:p>
          <a:p>
            <a:pPr>
              <a:defRPr/>
            </a:pPr>
            <a:r>
              <a:rPr lang="zh-CN" altLang="en-US" sz="2400" b="1" dirty="0" smtClean="0"/>
              <a:t>分布式文件服务器一般驻留在附网存储器或存储域网中，客户的身份认证、权限、访问控制等</a:t>
            </a: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400" b="1" dirty="0" smtClean="0"/>
          </a:p>
          <a:p>
            <a:pPr>
              <a:defRPr/>
            </a:pPr>
            <a:r>
              <a:rPr lang="zh-CN" altLang="en-US" sz="2400" b="1" dirty="0" smtClean="0"/>
              <a:t>服务器端</a:t>
            </a:r>
          </a:p>
          <a:p>
            <a:pPr lvl="1">
              <a:defRPr/>
            </a:pPr>
            <a:r>
              <a:rPr lang="zh-CN" altLang="en-US" sz="2400" b="1" dirty="0" smtClean="0"/>
              <a:t>文件服务</a:t>
            </a:r>
          </a:p>
          <a:p>
            <a:pPr lvl="1">
              <a:defRPr/>
            </a:pPr>
            <a:r>
              <a:rPr lang="zh-CN" altLang="en-US" sz="2400" b="1" dirty="0" smtClean="0"/>
              <a:t>目录服务 </a:t>
            </a:r>
          </a:p>
          <a:p>
            <a:pPr>
              <a:defRPr/>
            </a:pPr>
            <a:r>
              <a:rPr lang="zh-CN" altLang="en-US" sz="2400" b="1" dirty="0" smtClean="0"/>
              <a:t>客户端</a:t>
            </a:r>
            <a:endParaRPr lang="en-US" altLang="zh-CN" sz="2400" b="1" dirty="0" smtClean="0"/>
          </a:p>
          <a:p>
            <a:pPr>
              <a:defRPr/>
            </a:pPr>
            <a:r>
              <a:rPr lang="zh-CN" altLang="en-US" sz="2400" b="1" dirty="0" smtClean="0"/>
              <a:t>网络与远程过程调用</a:t>
            </a:r>
          </a:p>
          <a:p>
            <a:pPr>
              <a:defRPr/>
            </a:pPr>
            <a:endParaRPr lang="zh-CN" altLang="en-US" sz="2800" b="1" dirty="0" smtClean="0"/>
          </a:p>
        </p:txBody>
      </p:sp>
      <p:sp>
        <p:nvSpPr>
          <p:cNvPr id="71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分布式文件系统抽象模型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SMB/MS-DFS</a:t>
            </a:r>
            <a:r>
              <a:rPr lang="zh-CN" altLang="en-US" sz="3600" smtClean="0"/>
              <a:t>文件系统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服务器消息快（</a:t>
            </a:r>
            <a:r>
              <a:rPr lang="en-US" altLang="zh-CN" sz="2800" smtClean="0"/>
              <a:t>Server Message Block</a:t>
            </a:r>
            <a:r>
              <a:rPr lang="zh-CN" altLang="en-US" sz="2800" smtClean="0"/>
              <a:t>，</a:t>
            </a:r>
            <a:r>
              <a:rPr lang="en-US" altLang="zh-CN" sz="2800" smtClean="0"/>
              <a:t>SMB</a:t>
            </a:r>
            <a:r>
              <a:rPr lang="zh-CN" altLang="en-US" sz="2800" smtClean="0"/>
              <a:t>）是微软的一个文件共享协议</a:t>
            </a:r>
            <a:endParaRPr lang="en-US" altLang="zh-CN" sz="2800" smtClean="0"/>
          </a:p>
          <a:p>
            <a:r>
              <a:rPr lang="en-US" altLang="zh-CN" sz="2800" smtClean="0"/>
              <a:t>1996</a:t>
            </a:r>
            <a:r>
              <a:rPr lang="zh-CN" altLang="en-US" sz="2800" smtClean="0"/>
              <a:t>年更名为</a:t>
            </a:r>
            <a:r>
              <a:rPr lang="en-US" altLang="zh-CN" sz="2800" smtClean="0"/>
              <a:t>CIFS</a:t>
            </a:r>
            <a:r>
              <a:rPr lang="zh-CN" altLang="en-US" sz="2800" smtClean="0"/>
              <a:t>（</a:t>
            </a:r>
            <a:r>
              <a:rPr lang="en-US" altLang="zh-CN" sz="2800" smtClean="0"/>
              <a:t>Common Internet File System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r>
              <a:rPr lang="en-US" altLang="zh-CN" sz="2800" smtClean="0"/>
              <a:t>2006</a:t>
            </a:r>
            <a:r>
              <a:rPr lang="zh-CN" altLang="en-US" sz="2800" smtClean="0"/>
              <a:t>年引入新的版本</a:t>
            </a:r>
            <a:r>
              <a:rPr lang="en-US" altLang="zh-CN" sz="2800" smtClean="0"/>
              <a:t>SMB2</a:t>
            </a:r>
          </a:p>
          <a:p>
            <a:r>
              <a:rPr lang="zh-CN" altLang="en-US" sz="2800" smtClean="0"/>
              <a:t>运行在</a:t>
            </a:r>
            <a:r>
              <a:rPr lang="en-US" altLang="zh-CN" sz="2800" smtClean="0"/>
              <a:t>Internet</a:t>
            </a:r>
            <a:r>
              <a:rPr lang="zh-CN" altLang="en-US" sz="2800" smtClean="0"/>
              <a:t>上</a:t>
            </a:r>
            <a:endParaRPr lang="en-US" altLang="zh-CN" sz="2800" smtClean="0"/>
          </a:p>
          <a:p>
            <a:r>
              <a:rPr lang="zh-CN" altLang="en-US" sz="2800" smtClean="0"/>
              <a:t>共享服务器资源的传输协议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SMB/CIFS</a:t>
            </a:r>
            <a:r>
              <a:rPr lang="zh-CN" altLang="en-US" smtClean="0"/>
              <a:t>协议特点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/>
              <a:t>传输层连接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服务器名断定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服务器名解析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/>
              <a:t>版本协商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/>
              <a:t>安全机制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客户认证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消息验证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文件与记录加（解）锁：</a:t>
            </a:r>
            <a:endParaRPr lang="en-US" altLang="zh-CN" sz="2400" b="1" dirty="0" smtClean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	</a:t>
            </a:r>
            <a:r>
              <a:rPr lang="zh-CN" altLang="en-US" sz="2400" b="1" dirty="0" smtClean="0"/>
              <a:t>互斥锁 ；批次锁；级</a:t>
            </a:r>
            <a:r>
              <a:rPr lang="en-US" altLang="zh-CN" sz="2400" b="1" dirty="0" smtClean="0"/>
              <a:t>Ⅱ</a:t>
            </a:r>
            <a:r>
              <a:rPr lang="zh-CN" altLang="en-US" sz="2400" b="1" dirty="0" smtClean="0"/>
              <a:t>锁 ；加锁终止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组合消息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2800" b="1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SMB</a:t>
            </a:r>
            <a:r>
              <a:rPr lang="zh-CN" altLang="en-US" smtClean="0"/>
              <a:t>消息格式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消息交换</a:t>
            </a:r>
          </a:p>
          <a:p>
            <a:endParaRPr lang="zh-CN" altLang="en-US" sz="2800" b="1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6" t="2382" r="17657" b="3577"/>
          <a:stretch>
            <a:fillRect/>
          </a:stretch>
        </p:blipFill>
        <p:spPr bwMode="auto">
          <a:xfrm>
            <a:off x="1692275" y="1773238"/>
            <a:ext cx="57594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SMB</a:t>
            </a:r>
            <a:r>
              <a:rPr lang="zh-CN" altLang="en-US" smtClean="0"/>
              <a:t>消息格式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消息格式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同步消息头部格式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异步消息头部格式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SMB2</a:t>
            </a:r>
            <a:r>
              <a:rPr lang="zh-CN" altLang="en-US" smtClean="0"/>
              <a:t>消息实例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800" b="1" smtClean="0"/>
              <a:t>版本协商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300" b="1" smtClean="0"/>
              <a:t>协商请求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300" b="1" smtClean="0"/>
              <a:t>协商响应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800" b="1" smtClean="0"/>
              <a:t>会话的建立与撤消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300" b="1" smtClean="0"/>
              <a:t>会话连接建立</a:t>
            </a:r>
            <a:r>
              <a:rPr lang="en-US" altLang="zh-CN" sz="3300" b="1" smtClean="0"/>
              <a:t>(Session-setup)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300" b="1" smtClean="0"/>
              <a:t>会话连接删除</a:t>
            </a:r>
            <a:r>
              <a:rPr lang="en-US" altLang="zh-CN" sz="3300" b="1" smtClean="0"/>
              <a:t>(Logoff)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800" b="1" smtClean="0"/>
              <a:t>共享</a:t>
            </a:r>
            <a:r>
              <a:rPr lang="en-US" altLang="zh-CN" sz="3800" b="1" smtClean="0"/>
              <a:t>(TREE)</a:t>
            </a:r>
            <a:r>
              <a:rPr lang="zh-CN" altLang="en-US" sz="3800" b="1" smtClean="0"/>
              <a:t>的建立与断开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300" b="1" smtClean="0"/>
              <a:t>共享连接</a:t>
            </a:r>
            <a:r>
              <a:rPr lang="en-US" altLang="zh-CN" sz="3300" b="1" smtClean="0"/>
              <a:t>(Tree-connect)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300" b="1" smtClean="0"/>
              <a:t>共享断开</a:t>
            </a:r>
            <a:r>
              <a:rPr lang="en-US" altLang="zh-CN" sz="3300" b="1" smtClean="0"/>
              <a:t>(Tree-disconnect)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800" b="1" smtClean="0"/>
              <a:t>对共享（</a:t>
            </a:r>
            <a:r>
              <a:rPr lang="en-US" altLang="zh-CN" sz="3800" b="1" smtClean="0"/>
              <a:t>Tree</a:t>
            </a:r>
            <a:r>
              <a:rPr lang="zh-CN" altLang="en-US" sz="3800" b="1" smtClean="0"/>
              <a:t>）的操作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300" b="1" smtClean="0"/>
              <a:t>读</a:t>
            </a:r>
            <a:r>
              <a:rPr lang="en-US" altLang="zh-CN" sz="3300" b="1" smtClean="0"/>
              <a:t>(Read)</a:t>
            </a:r>
            <a:r>
              <a:rPr lang="zh-CN" altLang="en-US" sz="3300" b="1" smtClean="0"/>
              <a:t>文件</a:t>
            </a:r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300" b="1" smtClean="0"/>
              <a:t>文件加（解）锁</a:t>
            </a:r>
            <a:r>
              <a:rPr lang="en-US" altLang="zh-CN" sz="3300" b="1" smtClean="0"/>
              <a:t>(Lock)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分布式文件系统</a:t>
            </a:r>
            <a:r>
              <a:rPr lang="en-US" altLang="zh-CN" smtClean="0"/>
              <a:t>MS-DFS</a:t>
            </a:r>
            <a:endParaRPr lang="zh-CN" altLang="en-US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MS-DFS</a:t>
            </a:r>
            <a:r>
              <a:rPr lang="zh-CN" altLang="en-US" sz="2800" b="1" smtClean="0"/>
              <a:t>名字空间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名字空间的创建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增加名字空间服务器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复制共享目标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MS-DFS</a:t>
            </a:r>
            <a:r>
              <a:rPr lang="zh-CN" altLang="en-US" sz="2800" b="1" smtClean="0"/>
              <a:t>名字解析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转交缓存与目标服务器排序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MS-DFS</a:t>
            </a:r>
            <a:r>
              <a:rPr lang="zh-CN" altLang="en-US" sz="2400" b="1" smtClean="0"/>
              <a:t>转交协议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MS-DFS</a:t>
            </a:r>
            <a:r>
              <a:rPr lang="zh-CN" altLang="en-US" sz="2400" b="1" smtClean="0"/>
              <a:t>转交消息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全球工作组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全球工作组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开源</a:t>
            </a:r>
            <a:r>
              <a:rPr lang="en-US" altLang="zh-CN" sz="2800" b="1" smtClean="0"/>
              <a:t>Samba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HP_CIFS</a:t>
            </a:r>
            <a:r>
              <a:rPr lang="zh-CN" altLang="en-US" sz="2800" b="1" smtClean="0"/>
              <a:t>实例</a:t>
            </a:r>
          </a:p>
        </p:txBody>
      </p:sp>
      <p:pic>
        <p:nvPicPr>
          <p:cNvPr id="6963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429000"/>
            <a:ext cx="708025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分布式文件系统抽象模型</a:t>
            </a:r>
          </a:p>
        </p:txBody>
      </p:sp>
      <p:sp>
        <p:nvSpPr>
          <p:cNvPr id="9219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smtClean="0"/>
              <a:t>文件服务</a:t>
            </a:r>
            <a:endParaRPr lang="en-US" altLang="zh-CN" b="1" smtClean="0"/>
          </a:p>
          <a:p>
            <a:pPr marL="857250" lvl="1" indent="-457200"/>
            <a:r>
              <a:rPr lang="en-US" altLang="zh-CN" sz="2800" b="1" smtClean="0"/>
              <a:t>Read</a:t>
            </a:r>
          </a:p>
          <a:p>
            <a:pPr marL="857250" lvl="1" indent="-457200"/>
            <a:r>
              <a:rPr lang="en-US" altLang="zh-CN" sz="2800" b="1" smtClean="0"/>
              <a:t>Write</a:t>
            </a:r>
          </a:p>
          <a:p>
            <a:pPr marL="857250" lvl="1" indent="-457200"/>
            <a:r>
              <a:rPr lang="en-US" altLang="zh-CN" sz="2800" b="1" smtClean="0"/>
              <a:t>Create</a:t>
            </a:r>
          </a:p>
          <a:p>
            <a:pPr marL="857250" lvl="1" indent="-457200"/>
            <a:r>
              <a:rPr lang="en-US" altLang="zh-CN" sz="2800" b="1" smtClean="0"/>
              <a:t>Delete</a:t>
            </a:r>
          </a:p>
          <a:p>
            <a:pPr marL="857250" lvl="1" indent="-457200"/>
            <a:r>
              <a:rPr lang="en-US" altLang="zh-CN" sz="2800" b="1" smtClean="0"/>
              <a:t>GetAttributes</a:t>
            </a:r>
          </a:p>
          <a:p>
            <a:pPr marL="857250" lvl="1" indent="-457200"/>
            <a:r>
              <a:rPr lang="en-US" altLang="zh-CN" sz="2800" b="1" smtClean="0"/>
              <a:t>setAttributes</a:t>
            </a:r>
            <a:endParaRPr lang="zh-CN" altLang="en-US" sz="2800" b="1" smtClean="0"/>
          </a:p>
        </p:txBody>
      </p:sp>
      <p:sp>
        <p:nvSpPr>
          <p:cNvPr id="9220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b="1" smtClean="0"/>
              <a:t>目录服务</a:t>
            </a:r>
            <a:endParaRPr lang="en-US" altLang="zh-CN" b="1" smtClean="0"/>
          </a:p>
          <a:p>
            <a:pPr marL="857250" lvl="1" indent="-457200"/>
            <a:r>
              <a:rPr lang="en-US" altLang="zh-CN" sz="2800" b="1" smtClean="0"/>
              <a:t>MkDir</a:t>
            </a:r>
          </a:p>
          <a:p>
            <a:pPr marL="857250" lvl="1" indent="-457200"/>
            <a:r>
              <a:rPr lang="en-US" altLang="zh-CN" sz="2800" b="1" smtClean="0"/>
              <a:t>RmDir</a:t>
            </a:r>
          </a:p>
          <a:p>
            <a:pPr marL="857250" lvl="1" indent="-457200"/>
            <a:r>
              <a:rPr lang="en-US" altLang="zh-CN" sz="2800" b="1" smtClean="0"/>
              <a:t>Lookup</a:t>
            </a:r>
          </a:p>
          <a:p>
            <a:pPr marL="857250" lvl="1" indent="-457200"/>
            <a:r>
              <a:rPr lang="en-US" altLang="zh-CN" sz="2800" b="1" smtClean="0"/>
              <a:t>AddName</a:t>
            </a:r>
          </a:p>
          <a:p>
            <a:pPr marL="857250" lvl="1" indent="-457200"/>
            <a:r>
              <a:rPr lang="en-US" altLang="zh-CN" sz="2800" b="1" smtClean="0"/>
              <a:t>UnName</a:t>
            </a:r>
          </a:p>
          <a:p>
            <a:pPr marL="857250" lvl="1" indent="-457200"/>
            <a:r>
              <a:rPr lang="en-US" altLang="zh-CN" sz="2800" b="1" smtClean="0"/>
              <a:t>GetName</a:t>
            </a:r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文件服务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313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811"/>
                <a:gridCol w="4906789"/>
              </a:tblGrid>
              <a:tr h="370738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过程名</a:t>
                      </a:r>
                      <a:endParaRPr lang="zh-CN" altLang="en-US" sz="1800" b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操作</a:t>
                      </a:r>
                      <a:endParaRPr lang="zh-CN" altLang="en-US" sz="1800" b="1" dirty="0"/>
                    </a:p>
                  </a:txBody>
                  <a:tcPr marT="45708" marB="45708"/>
                </a:tc>
              </a:tr>
              <a:tr h="640016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Read(UFID, </a:t>
                      </a:r>
                      <a:r>
                        <a:rPr lang="en-US" altLang="zh-CN" sz="1800" b="1" dirty="0" err="1" smtClean="0"/>
                        <a:t>i</a:t>
                      </a:r>
                      <a:r>
                        <a:rPr lang="en-US" altLang="zh-CN" sz="1800" b="1" dirty="0" smtClean="0"/>
                        <a:t>,</a:t>
                      </a:r>
                      <a:r>
                        <a:rPr lang="en-US" altLang="zh-CN" sz="1800" b="1" baseline="0" dirty="0" smtClean="0"/>
                        <a:t> n</a:t>
                      </a:r>
                      <a:r>
                        <a:rPr lang="en-US" altLang="zh-CN" sz="1800" b="1" dirty="0" smtClean="0"/>
                        <a:t>) </a:t>
                      </a:r>
                      <a:r>
                        <a:rPr lang="en-US" altLang="zh-CN" sz="1800" b="1" dirty="0" smtClean="0">
                          <a:sym typeface="Wingdings" panose="05000000000000000000" pitchFamily="2" charset="2"/>
                        </a:rPr>
                        <a:t>Data</a:t>
                      </a:r>
                      <a:endParaRPr lang="zh-CN" altLang="en-US" sz="1800" b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若</a:t>
                      </a:r>
                      <a:r>
                        <a:rPr lang="en-US" altLang="zh-CN" sz="1800" b="1" dirty="0" smtClean="0"/>
                        <a:t>1 ≤ </a:t>
                      </a:r>
                      <a:r>
                        <a:rPr lang="en-US" altLang="zh-CN" sz="1800" b="1" dirty="0" err="1" smtClean="0"/>
                        <a:t>i</a:t>
                      </a:r>
                      <a:r>
                        <a:rPr lang="en-US" altLang="zh-CN" sz="1800" b="1" dirty="0" smtClean="0"/>
                        <a:t>  ≤ L</a:t>
                      </a:r>
                      <a:r>
                        <a:rPr lang="zh-CN" altLang="en-US" sz="1800" b="1" dirty="0" smtClean="0"/>
                        <a:t>，则从文件</a:t>
                      </a:r>
                      <a:r>
                        <a:rPr lang="en-US" altLang="zh-CN" sz="1800" b="1" dirty="0" smtClean="0"/>
                        <a:t>UFID</a:t>
                      </a:r>
                      <a:r>
                        <a:rPr lang="zh-CN" altLang="en-US" sz="1800" b="1" dirty="0" smtClean="0"/>
                        <a:t>的</a:t>
                      </a:r>
                      <a:r>
                        <a:rPr lang="en-US" altLang="zh-CN" sz="1800" b="1" dirty="0" err="1" smtClean="0"/>
                        <a:t>i</a:t>
                      </a:r>
                      <a:r>
                        <a:rPr lang="zh-CN" altLang="en-US" sz="1800" b="1" dirty="0" smtClean="0"/>
                        <a:t>项开始读取</a:t>
                      </a:r>
                      <a:r>
                        <a:rPr lang="en-US" altLang="zh-CN" sz="1800" b="1" dirty="0" smtClean="0"/>
                        <a:t>n</a:t>
                      </a:r>
                      <a:r>
                        <a:rPr lang="zh-CN" altLang="en-US" sz="1800" b="1" dirty="0" smtClean="0"/>
                        <a:t>项到</a:t>
                      </a:r>
                      <a:r>
                        <a:rPr lang="en-US" altLang="zh-CN" sz="1800" b="1" dirty="0" smtClean="0"/>
                        <a:t>Data</a:t>
                      </a:r>
                      <a:endParaRPr lang="zh-CN" altLang="en-US" sz="1800" b="1" dirty="0"/>
                    </a:p>
                  </a:txBody>
                  <a:tcPr marT="45708" marB="45708"/>
                </a:tc>
              </a:tr>
              <a:tr h="640016">
                <a:tc>
                  <a:txBody>
                    <a:bodyPr/>
                    <a:lstStyle/>
                    <a:p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Write(UFID, </a:t>
                      </a:r>
                      <a:r>
                        <a:rPr lang="en-US" altLang="zh-CN" sz="1800" b="1" dirty="0" err="1" smtClean="0"/>
                        <a:t>i</a:t>
                      </a:r>
                      <a:r>
                        <a:rPr lang="en-US" altLang="zh-CN" sz="1800" b="1" dirty="0" smtClean="0"/>
                        <a:t>, Data)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若</a:t>
                      </a:r>
                      <a:r>
                        <a:rPr lang="en-US" altLang="zh-CN" sz="1800" b="1" dirty="0" smtClean="0"/>
                        <a:t>1 ≤ </a:t>
                      </a:r>
                      <a:r>
                        <a:rPr lang="en-US" altLang="zh-CN" sz="1800" b="1" dirty="0" err="1" smtClean="0"/>
                        <a:t>i</a:t>
                      </a:r>
                      <a:r>
                        <a:rPr lang="en-US" altLang="zh-CN" sz="1800" b="1" dirty="0" smtClean="0"/>
                        <a:t>  ≤ L+1</a:t>
                      </a:r>
                      <a:r>
                        <a:rPr lang="zh-CN" altLang="en-US" sz="1800" b="1" dirty="0" smtClean="0"/>
                        <a:t>，则从文件</a:t>
                      </a:r>
                      <a:r>
                        <a:rPr lang="en-US" altLang="zh-CN" sz="1800" b="1" dirty="0" smtClean="0"/>
                        <a:t>UFID</a:t>
                      </a:r>
                      <a:r>
                        <a:rPr lang="zh-CN" altLang="en-US" sz="1800" b="1" dirty="0" smtClean="0"/>
                        <a:t>的</a:t>
                      </a:r>
                      <a:r>
                        <a:rPr lang="en-US" altLang="zh-CN" sz="1800" b="1" dirty="0" err="1" smtClean="0"/>
                        <a:t>i</a:t>
                      </a:r>
                      <a:r>
                        <a:rPr lang="zh-CN" altLang="en-US" sz="1800" b="1" dirty="0" smtClean="0"/>
                        <a:t>项开始将</a:t>
                      </a:r>
                      <a:r>
                        <a:rPr lang="en-US" altLang="zh-CN" sz="1800" b="1" dirty="0" smtClean="0"/>
                        <a:t>Data</a:t>
                      </a:r>
                      <a:r>
                        <a:rPr lang="zh-CN" altLang="en-US" sz="1800" b="1" dirty="0" smtClean="0"/>
                        <a:t>写入文件中</a:t>
                      </a:r>
                      <a:endParaRPr lang="zh-CN" altLang="en-US" sz="1800" b="1" dirty="0"/>
                    </a:p>
                  </a:txBody>
                  <a:tcPr marT="45708" marB="45708"/>
                </a:tc>
              </a:tr>
              <a:tr h="370738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Create()</a:t>
                      </a:r>
                      <a:r>
                        <a:rPr lang="en-US" altLang="zh-CN" sz="1800" b="1" baseline="0" dirty="0" smtClean="0"/>
                        <a:t> </a:t>
                      </a:r>
                      <a:r>
                        <a:rPr lang="en-US" altLang="zh-CN" sz="1800" b="1" baseline="0" dirty="0" smtClean="0">
                          <a:sym typeface="Wingdings" panose="05000000000000000000" pitchFamily="2" charset="2"/>
                        </a:rPr>
                        <a:t>UFID</a:t>
                      </a:r>
                      <a:endParaRPr lang="zh-CN" altLang="en-US" sz="1800" b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创建一个</a:t>
                      </a:r>
                      <a:r>
                        <a:rPr lang="en-US" altLang="zh-CN" sz="1800" b="1" dirty="0" smtClean="0"/>
                        <a:t>L=0</a:t>
                      </a:r>
                      <a:r>
                        <a:rPr lang="zh-CN" altLang="en-US" sz="1800" b="1" dirty="0" smtClean="0"/>
                        <a:t>的新文件</a:t>
                      </a:r>
                      <a:endParaRPr lang="zh-CN" altLang="en-US" sz="1800" b="1" dirty="0"/>
                    </a:p>
                  </a:txBody>
                  <a:tcPr marT="45708" marB="45708"/>
                </a:tc>
              </a:tr>
              <a:tr h="370738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Delete(UFID)</a:t>
                      </a:r>
                      <a:endParaRPr lang="zh-CN" altLang="en-US" sz="1800" b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删除文件</a:t>
                      </a:r>
                      <a:r>
                        <a:rPr lang="en-US" altLang="zh-CN" sz="1800" b="1" dirty="0" smtClean="0"/>
                        <a:t>UFID</a:t>
                      </a:r>
                      <a:endParaRPr lang="zh-CN" altLang="en-US" sz="1800" b="1" dirty="0"/>
                    </a:p>
                  </a:txBody>
                  <a:tcPr marT="45708" marB="45708"/>
                </a:tc>
              </a:tr>
              <a:tr h="370738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GetAttributes</a:t>
                      </a:r>
                      <a:r>
                        <a:rPr lang="en-US" altLang="zh-CN" sz="1800" b="1" dirty="0" smtClean="0"/>
                        <a:t>(UFID)</a:t>
                      </a:r>
                      <a:r>
                        <a:rPr lang="en-US" altLang="zh-CN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dirty="0" err="1" smtClean="0">
                          <a:sym typeface="Wingdings" panose="05000000000000000000" pitchFamily="2" charset="2"/>
                        </a:rPr>
                        <a:t>Attr</a:t>
                      </a:r>
                      <a:endParaRPr lang="zh-CN" altLang="en-US" sz="1800" b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返回文件</a:t>
                      </a:r>
                      <a:r>
                        <a:rPr lang="en-US" altLang="zh-CN" sz="1800" b="1" dirty="0" smtClean="0"/>
                        <a:t>UFID</a:t>
                      </a:r>
                      <a:r>
                        <a:rPr lang="zh-CN" altLang="en-US" sz="1800" b="1" dirty="0" smtClean="0"/>
                        <a:t>属性到</a:t>
                      </a:r>
                      <a:r>
                        <a:rPr lang="en-US" altLang="zh-CN" sz="1800" b="1" dirty="0" err="1" smtClean="0"/>
                        <a:t>Attr</a:t>
                      </a:r>
                      <a:endParaRPr lang="zh-CN" altLang="en-US" sz="1800" b="1" dirty="0"/>
                    </a:p>
                  </a:txBody>
                  <a:tcPr marT="45708" marB="45708"/>
                </a:tc>
              </a:tr>
              <a:tr h="370738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SetAttributes</a:t>
                      </a:r>
                      <a:r>
                        <a:rPr lang="en-US" altLang="zh-CN" sz="1800" b="1" dirty="0" smtClean="0"/>
                        <a:t>(UFID, </a:t>
                      </a:r>
                      <a:r>
                        <a:rPr lang="en-US" altLang="zh-CN" sz="1800" b="1" dirty="0" err="1" smtClean="0"/>
                        <a:t>Attr</a:t>
                      </a:r>
                      <a:r>
                        <a:rPr lang="en-US" altLang="zh-CN" sz="1800" b="1" dirty="0" smtClean="0"/>
                        <a:t>)</a:t>
                      </a:r>
                      <a:endParaRPr lang="zh-CN" altLang="en-US" sz="1800" b="1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将文件</a:t>
                      </a:r>
                      <a:r>
                        <a:rPr lang="en-US" altLang="zh-CN" sz="1800" b="1" dirty="0" smtClean="0"/>
                        <a:t>UFID</a:t>
                      </a:r>
                      <a:r>
                        <a:rPr lang="zh-CN" altLang="en-US" sz="1800" b="1" dirty="0" smtClean="0"/>
                        <a:t>属性设置为</a:t>
                      </a:r>
                      <a:r>
                        <a:rPr lang="en-US" altLang="zh-CN" sz="1800" b="1" dirty="0" err="1" smtClean="0"/>
                        <a:t>Attr</a:t>
                      </a:r>
                      <a:endParaRPr lang="zh-CN" altLang="en-US" sz="1800" b="1" dirty="0"/>
                    </a:p>
                  </a:txBody>
                  <a:tcPr marT="45708" marB="45708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750" y="1341438"/>
            <a:ext cx="54816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lt"/>
                <a:ea typeface="+mn-ea"/>
              </a:rPr>
              <a:t>文件服务是对文件内容和属性的操作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目录服务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/>
              <a:t>目录服务提供文件正文名到</a:t>
            </a:r>
            <a:r>
              <a:rPr lang="en-US" altLang="zh-CN" sz="2400" b="1" smtClean="0"/>
              <a:t>UFID</a:t>
            </a:r>
            <a:r>
              <a:rPr lang="zh-CN" altLang="en-US" sz="2400" b="1" smtClean="0"/>
              <a:t>之间的映射，将文件的正文名翻译成</a:t>
            </a:r>
            <a:r>
              <a:rPr lang="en-US" altLang="zh-CN" sz="2400" b="1" smtClean="0"/>
              <a:t>UFID</a:t>
            </a:r>
            <a:r>
              <a:rPr lang="zh-CN" altLang="en-US" sz="2400" b="1" smtClean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2205038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030"/>
                <a:gridCol w="434457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过程名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MkDir</a:t>
                      </a:r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en-US" altLang="zh-CN" b="1" dirty="0" smtClean="0"/>
                        <a:t>, Name, </a:t>
                      </a:r>
                      <a:r>
                        <a:rPr lang="en-US" altLang="zh-CN" b="1" dirty="0" err="1" smtClean="0"/>
                        <a:t>Attr</a:t>
                      </a:r>
                      <a:r>
                        <a:rPr lang="en-US" altLang="zh-CN" b="1" dirty="0" smtClean="0"/>
                        <a:t>)</a:t>
                      </a:r>
                      <a:r>
                        <a:rPr lang="en-US" altLang="zh-CN" b="1" dirty="0" smtClean="0">
                          <a:sym typeface="Wingdings" panose="05000000000000000000" pitchFamily="2" charset="2"/>
                        </a:rPr>
                        <a:t>UFID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在指定目录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zh-CN" altLang="en-US" b="1" dirty="0" smtClean="0"/>
                        <a:t>中创建一个属性为</a:t>
                      </a:r>
                      <a:r>
                        <a:rPr lang="en-US" altLang="zh-CN" b="1" dirty="0" err="1" smtClean="0"/>
                        <a:t>Attr</a:t>
                      </a:r>
                      <a:r>
                        <a:rPr lang="zh-CN" altLang="en-US" b="1" dirty="0" smtClean="0"/>
                        <a:t>的子目录</a:t>
                      </a:r>
                      <a:r>
                        <a:rPr lang="en-US" altLang="zh-CN" b="1" dirty="0" smtClean="0"/>
                        <a:t>Name</a:t>
                      </a:r>
                      <a:r>
                        <a:rPr lang="zh-CN" altLang="en-US" b="1" dirty="0" smtClean="0"/>
                        <a:t>，返回文件句柄</a:t>
                      </a:r>
                      <a:r>
                        <a:rPr lang="en-US" altLang="zh-CN" b="1" dirty="0" smtClean="0"/>
                        <a:t>UFID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RmDir</a:t>
                      </a:r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en-US" altLang="zh-CN" b="1" dirty="0" smtClean="0"/>
                        <a:t>, Name)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从目录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zh-CN" altLang="en-US" b="1" dirty="0" smtClean="0"/>
                        <a:t>中删除子目录</a:t>
                      </a:r>
                      <a:r>
                        <a:rPr lang="en-US" altLang="zh-CN" b="1" dirty="0" smtClean="0"/>
                        <a:t>Name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Lookup(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en-US" altLang="zh-CN" b="1" dirty="0" smtClean="0"/>
                        <a:t>, Name)</a:t>
                      </a:r>
                      <a:r>
                        <a:rPr lang="en-US" altLang="zh-CN" b="1" dirty="0" smtClean="0">
                          <a:sym typeface="Wingdings" panose="05000000000000000000" pitchFamily="2" charset="2"/>
                        </a:rPr>
                        <a:t>UFID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在目录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zh-CN" altLang="en-US" b="1" dirty="0" smtClean="0"/>
                        <a:t>中查找正文名</a:t>
                      </a:r>
                      <a:r>
                        <a:rPr lang="en-US" altLang="zh-CN" b="1" dirty="0" smtClean="0"/>
                        <a:t>Name</a:t>
                      </a:r>
                      <a:r>
                        <a:rPr lang="zh-CN" altLang="en-US" b="1" dirty="0" smtClean="0"/>
                        <a:t>，返回相应的</a:t>
                      </a:r>
                      <a:r>
                        <a:rPr lang="en-US" altLang="zh-CN" b="1" dirty="0" smtClean="0"/>
                        <a:t>UFID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AddName</a:t>
                      </a:r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en-US" altLang="zh-CN" b="1" dirty="0" smtClean="0"/>
                        <a:t>, Name, UFID)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在目录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zh-CN" altLang="en-US" b="1" dirty="0" smtClean="0"/>
                        <a:t>中增加一个目录项，并设置属性</a:t>
                      </a:r>
                      <a:r>
                        <a:rPr lang="en-US" altLang="zh-CN" b="1" dirty="0" smtClean="0"/>
                        <a:t>Name</a:t>
                      </a:r>
                      <a:r>
                        <a:rPr lang="zh-CN" altLang="en-US" b="1" dirty="0" smtClean="0"/>
                        <a:t>和</a:t>
                      </a:r>
                      <a:r>
                        <a:rPr lang="en-US" altLang="zh-CN" b="1" dirty="0" smtClean="0"/>
                        <a:t>UFID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UnName</a:t>
                      </a:r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en-US" altLang="zh-CN" b="1" dirty="0" smtClean="0"/>
                        <a:t>,</a:t>
                      </a:r>
                      <a:r>
                        <a:rPr lang="en-US" altLang="zh-CN" b="1" baseline="0" dirty="0" smtClean="0"/>
                        <a:t> Name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在目录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zh-CN" altLang="en-US" b="1" dirty="0" smtClean="0"/>
                        <a:t>中取消</a:t>
                      </a:r>
                      <a:r>
                        <a:rPr lang="en-US" altLang="zh-CN" b="1" dirty="0" smtClean="0"/>
                        <a:t>Name</a:t>
                      </a:r>
                      <a:r>
                        <a:rPr lang="zh-CN" altLang="en-US" b="1" dirty="0" smtClean="0"/>
                        <a:t>目录项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GetName</a:t>
                      </a:r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en-US" altLang="zh-CN" b="1" dirty="0" smtClean="0"/>
                        <a:t>,</a:t>
                      </a:r>
                      <a:r>
                        <a:rPr lang="en-US" altLang="zh-CN" b="1" baseline="0" dirty="0" smtClean="0"/>
                        <a:t> Pattern</a:t>
                      </a:r>
                      <a:r>
                        <a:rPr lang="en-US" altLang="zh-CN" b="1" dirty="0" smtClean="0"/>
                        <a:t>)</a:t>
                      </a:r>
                      <a:r>
                        <a:rPr lang="en-US" altLang="zh-CN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b="1" dirty="0" err="1" smtClean="0">
                          <a:sym typeface="Wingdings" panose="05000000000000000000" pitchFamily="2" charset="2"/>
                        </a:rPr>
                        <a:t>NameSeq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返回</a:t>
                      </a:r>
                      <a:r>
                        <a:rPr lang="en-US" altLang="zh-CN" b="1" dirty="0" err="1" smtClean="0"/>
                        <a:t>Dir</a:t>
                      </a:r>
                      <a:r>
                        <a:rPr lang="zh-CN" altLang="en-US" b="1" dirty="0" smtClean="0"/>
                        <a:t>中与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匹配的所有文件名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mtClean="0"/>
              <a:t>分布式文件系统设计问题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文件使用模式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大多数文件长度小于</a:t>
            </a:r>
            <a:r>
              <a:rPr lang="en-US" altLang="zh-CN" sz="2400" b="1" smtClean="0"/>
              <a:t>10KB</a:t>
            </a:r>
            <a:r>
              <a:rPr lang="zh-CN" altLang="en-US" sz="2400" b="1" smtClean="0"/>
              <a:t>，传输整个文件是可能的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大多数文件生命期短，可先将文件保存在本地，看它是否很快被撤消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普通数据文件可能要被共享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命名与名字解析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位置透明性和位置无关性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构造名字空间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名字解析 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分布式文件系统设计问题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结构与接口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远程访问模型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上载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下载</a:t>
            </a:r>
            <a:r>
              <a:rPr lang="en-US" altLang="zh-CN" sz="2400" b="1" smtClean="0"/>
              <a:t>(Upload/Download)</a:t>
            </a:r>
            <a:r>
              <a:rPr lang="zh-CN" altLang="en-US" sz="2400" b="1" smtClean="0"/>
              <a:t>访问模型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  <p:pic>
        <p:nvPicPr>
          <p:cNvPr id="143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13100"/>
            <a:ext cx="86502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1502</TotalTime>
  <Pages>0</Pages>
  <Words>2402</Words>
  <Characters>0</Characters>
  <Application>Microsoft Office PowerPoint</Application>
  <DocSecurity>0</DocSecurity>
  <PresentationFormat>全屏显示(4:3)</PresentationFormat>
  <Lines>0</Lines>
  <Paragraphs>378</Paragraphs>
  <Slides>46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Times New Roman</vt:lpstr>
      <vt:lpstr>楷体_GB2312</vt:lpstr>
      <vt:lpstr>Watermark</vt:lpstr>
      <vt:lpstr>网络与分布计算</vt:lpstr>
      <vt:lpstr>分布式文件系统</vt:lpstr>
      <vt:lpstr>分布式文件系统</vt:lpstr>
      <vt:lpstr>分布式文件系统抽象模型</vt:lpstr>
      <vt:lpstr>分布式文件系统抽象模型</vt:lpstr>
      <vt:lpstr>文件服务</vt:lpstr>
      <vt:lpstr>目录服务</vt:lpstr>
      <vt:lpstr>分布式文件系统设计问题</vt:lpstr>
      <vt:lpstr>分布式文件系统设计问题</vt:lpstr>
      <vt:lpstr>分布式文件系统设计问题</vt:lpstr>
      <vt:lpstr>分布式文件系统设计问题</vt:lpstr>
      <vt:lpstr>分布式文件系统设计问题</vt:lpstr>
      <vt:lpstr>分布式文件系统</vt:lpstr>
      <vt:lpstr>NFS结构模型</vt:lpstr>
      <vt:lpstr>NFS结构模型</vt:lpstr>
      <vt:lpstr>PowerPoint 演示文稿</vt:lpstr>
      <vt:lpstr>命名：名字空间</vt:lpstr>
      <vt:lpstr>命名：文件安装协议</vt:lpstr>
      <vt:lpstr>命名：文件属性</vt:lpstr>
      <vt:lpstr>PowerPoint 演示文稿</vt:lpstr>
      <vt:lpstr>命名：文件句柄</vt:lpstr>
      <vt:lpstr>远程过程调用</vt:lpstr>
      <vt:lpstr>远程过程调用</vt:lpstr>
      <vt:lpstr>远程过程调用</vt:lpstr>
      <vt:lpstr>文件共享</vt:lpstr>
      <vt:lpstr>文件共享</vt:lpstr>
      <vt:lpstr>文件共享</vt:lpstr>
      <vt:lpstr>客户端缓存与服务器复制</vt:lpstr>
      <vt:lpstr>分布式文件系统</vt:lpstr>
      <vt:lpstr>组织结构</vt:lpstr>
      <vt:lpstr>组织结构</vt:lpstr>
      <vt:lpstr>Coda文件命名</vt:lpstr>
      <vt:lpstr>Coda文件命名</vt:lpstr>
      <vt:lpstr>远程过程调用RPC2</vt:lpstr>
      <vt:lpstr>文件共享语义</vt:lpstr>
      <vt:lpstr>缓存与复制</vt:lpstr>
      <vt:lpstr>缓存与复制</vt:lpstr>
      <vt:lpstr>缓存与复制</vt:lpstr>
      <vt:lpstr>分布式文件系统</vt:lpstr>
      <vt:lpstr>SMB/MS-DFS文件系统</vt:lpstr>
      <vt:lpstr>SMB/CIFS协议特点</vt:lpstr>
      <vt:lpstr>SMB消息格式</vt:lpstr>
      <vt:lpstr>SMB消息格式</vt:lpstr>
      <vt:lpstr>SMB2消息实例</vt:lpstr>
      <vt:lpstr>分布式文件系统MS-DFS</vt:lpstr>
      <vt:lpstr>全球工作组</vt:lpstr>
    </vt:vector>
  </TitlesOfParts>
  <Manager/>
  <Company>Jetstep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EE架构与程序设计</dc:title>
  <dc:subject/>
  <dc:creator>liwg</dc:creator>
  <cp:keywords/>
  <dc:description/>
  <cp:lastModifiedBy>王犇</cp:lastModifiedBy>
  <cp:revision>1314</cp:revision>
  <cp:lastPrinted>1899-12-30T00:00:00Z</cp:lastPrinted>
  <dcterms:created xsi:type="dcterms:W3CDTF">2008-09-12T02:21:48Z</dcterms:created>
  <dcterms:modified xsi:type="dcterms:W3CDTF">2020-11-11T02:17:06Z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