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03"/>
  </p:notesMasterIdLst>
  <p:sldIdLst>
    <p:sldId id="256" r:id="rId2"/>
    <p:sldId id="288" r:id="rId3"/>
    <p:sldId id="291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29" r:id="rId18"/>
    <p:sldId id="330" r:id="rId19"/>
    <p:sldId id="331" r:id="rId20"/>
    <p:sldId id="332" r:id="rId21"/>
    <p:sldId id="333" r:id="rId22"/>
    <p:sldId id="334" r:id="rId23"/>
    <p:sldId id="324" r:id="rId24"/>
    <p:sldId id="362" r:id="rId25"/>
    <p:sldId id="363" r:id="rId26"/>
    <p:sldId id="336" r:id="rId27"/>
    <p:sldId id="364" r:id="rId28"/>
    <p:sldId id="365" r:id="rId29"/>
    <p:sldId id="366" r:id="rId30"/>
    <p:sldId id="367" r:id="rId31"/>
    <p:sldId id="368" r:id="rId32"/>
    <p:sldId id="344" r:id="rId33"/>
    <p:sldId id="369" r:id="rId34"/>
    <p:sldId id="370" r:id="rId35"/>
    <p:sldId id="347" r:id="rId36"/>
    <p:sldId id="348" r:id="rId37"/>
    <p:sldId id="349" r:id="rId38"/>
    <p:sldId id="350" r:id="rId39"/>
    <p:sldId id="371" r:id="rId40"/>
    <p:sldId id="372" r:id="rId41"/>
    <p:sldId id="378" r:id="rId42"/>
    <p:sldId id="379" r:id="rId43"/>
    <p:sldId id="380" r:id="rId44"/>
    <p:sldId id="381" r:id="rId45"/>
    <p:sldId id="355" r:id="rId46"/>
    <p:sldId id="382" r:id="rId47"/>
    <p:sldId id="383" r:id="rId48"/>
    <p:sldId id="384" r:id="rId49"/>
    <p:sldId id="385" r:id="rId50"/>
    <p:sldId id="386" r:id="rId51"/>
    <p:sldId id="387" r:id="rId52"/>
    <p:sldId id="389" r:id="rId53"/>
    <p:sldId id="388" r:id="rId54"/>
    <p:sldId id="373" r:id="rId55"/>
    <p:sldId id="390" r:id="rId56"/>
    <p:sldId id="391" r:id="rId57"/>
    <p:sldId id="395" r:id="rId58"/>
    <p:sldId id="396" r:id="rId59"/>
    <p:sldId id="397" r:id="rId60"/>
    <p:sldId id="374" r:id="rId61"/>
    <p:sldId id="375" r:id="rId62"/>
    <p:sldId id="376" r:id="rId63"/>
    <p:sldId id="323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98" r:id="rId77"/>
    <p:sldId id="399" r:id="rId78"/>
    <p:sldId id="400" r:id="rId79"/>
    <p:sldId id="401" r:id="rId80"/>
    <p:sldId id="402" r:id="rId81"/>
    <p:sldId id="403" r:id="rId82"/>
    <p:sldId id="404" r:id="rId83"/>
    <p:sldId id="405" r:id="rId84"/>
    <p:sldId id="406" r:id="rId85"/>
    <p:sldId id="407" r:id="rId86"/>
    <p:sldId id="408" r:id="rId87"/>
    <p:sldId id="409" r:id="rId88"/>
    <p:sldId id="411" r:id="rId89"/>
    <p:sldId id="413" r:id="rId90"/>
    <p:sldId id="320" r:id="rId91"/>
    <p:sldId id="321" r:id="rId92"/>
    <p:sldId id="416" r:id="rId93"/>
    <p:sldId id="417" r:id="rId94"/>
    <p:sldId id="418" r:id="rId95"/>
    <p:sldId id="419" r:id="rId96"/>
    <p:sldId id="420" r:id="rId97"/>
    <p:sldId id="421" r:id="rId98"/>
    <p:sldId id="424" r:id="rId99"/>
    <p:sldId id="414" r:id="rId100"/>
    <p:sldId id="415" r:id="rId101"/>
    <p:sldId id="423" r:id="rId10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DCF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36" autoAdjust="0"/>
  </p:normalViewPr>
  <p:slideViewPr>
    <p:cSldViewPr>
      <p:cViewPr varScale="1">
        <p:scale>
          <a:sx n="69" d="100"/>
          <a:sy n="69" d="100"/>
        </p:scale>
        <p:origin x="1834" y="38"/>
      </p:cViewPr>
      <p:guideLst>
        <p:guide orient="horz" pos="21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EAAAA9E-42FC-4BD8-BE1D-833143C8F4FD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6F0575A-A0CF-4F1E-976B-38C7665736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140844-7D50-4BF9-8BD7-5BFAFA27ECE8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4911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2AB631-9B67-46D7-AA7E-3C5476DDA060}" type="slidenum">
              <a:rPr lang="zh-CN" altLang="en-US" smtClean="0"/>
              <a:pPr/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059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28A92A-61C2-4E27-BD85-E03F531773C6}" type="slidenum">
              <a:rPr lang="zh-CN" altLang="en-US" smtClean="0"/>
              <a:pPr/>
              <a:t>62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0275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FA4D06-97C4-400E-876E-581A7B98786D}" type="slidenum">
              <a:rPr lang="zh-CN" altLang="en-US" smtClean="0"/>
              <a:pPr/>
              <a:t>63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948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16932D-D84F-4458-9529-5FD23493B4B1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64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4977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zh-CN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C3E467-FED9-4615-84A6-B63B8D06DAF0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65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104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zh-CN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A0494C-A63D-4217-8919-C2006023A6C8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66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4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zh-CN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05B74C-3BC5-497F-8E05-DDC1A4DE074B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67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10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E99AF4-DBCD-48E8-BA21-8E04D60A0841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68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832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FA92E1-3207-443C-BBCB-10AECD68257A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69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549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zh-CN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8CB9-D6E0-4484-A1B8-9E6CB36BEEB2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70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53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DEAA72-95ED-4FAA-82E0-BE5262935018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6305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zh-CN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328C28-28C7-4E4A-89AB-5DFC0FD352DE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71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7643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153C93-3E86-4F6B-A4E7-7DC10AE7F75A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72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213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A5D6B1-2110-41F4-BE32-09B3A603D441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73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640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E5CCA7-1B92-46B1-99AF-DDA436419A5F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74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91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CE78B2-C6E9-4E8D-B05E-0C5AD24D95BB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75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3943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20348E-D39B-470B-99F5-50F6F003313A}" type="slidenum">
              <a:rPr lang="zh-CN" altLang="en-US" smtClean="0"/>
              <a:pPr/>
              <a:t>80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0198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51026B-C626-4A58-AAA3-051F2BB3FDF8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90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664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zh-CN" dirty="0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365487-6DEA-47D6-952A-5C6CDDA00AF0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91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101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  <a:p>
            <a:endParaRPr lang="zh-CN" altLang="zh-CN" dirty="0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F7953F-A0B5-4CD7-8C52-612C620CC622}" type="slidenum">
              <a:rPr lang="en-US" altLang="zh-CN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101</a:t>
            </a:fld>
            <a:endParaRPr lang="en-US" altLang="zh-CN" sz="130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79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670B5E-3683-45D7-8A2C-78429717FCF3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697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61EECF-31F9-4C4C-AB02-3C714E6767B7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3582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1F0DA7-E36B-412C-85D4-F5B0CB052647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284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D4B090-AB75-4FBB-88B6-392815C30DD8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1622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B7AA61-E507-4450-BC7E-96D630C96534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3860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FCF3BD-64EF-4168-9D04-F03F43779681}" type="slidenum">
              <a:rPr lang="zh-CN" altLang="en-US" smtClean="0"/>
              <a:pPr/>
              <a:t>40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884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0C4EF9-CE86-43AF-BD8B-A8843524D4EF}" type="slidenum">
              <a:rPr lang="zh-CN" altLang="en-US" smtClean="0"/>
              <a:pPr/>
              <a:t>47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169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0" y="0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 flipH="1">
              <a:off x="3347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 flipH="1">
              <a:off x="2219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H="1">
              <a:off x="1091" y="0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 flipH="1">
              <a:off x="1091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 flipH="1">
              <a:off x="0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 flipH="1">
              <a:off x="3347" y="1056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1" name="Picture 14" descr="nwpu_r1_c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CDAC8-7A15-4273-980E-2158F0F28E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9187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AB2F3-061E-4A36-87C8-E2B1BC259A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32421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34FC4-7BB6-47F0-88D1-7354BA0E5E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75517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6089B-1943-4A39-A616-D0E1D89B7497}" type="datetime1">
              <a:rPr lang="en-US" altLang="zh-CN"/>
              <a:pPr>
                <a:defRPr/>
              </a:pPr>
              <a:t>11/11/2020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2-</a:t>
            </a:r>
            <a:fld id="{DA810A86-A284-4267-B490-3D6B4B869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30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9525" y="685800"/>
            <a:ext cx="7086600" cy="731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79525" y="1600200"/>
            <a:ext cx="52578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22B5A-6186-4E1D-ABFA-AA330F1292E8}" type="datetime1">
              <a:rPr lang="zh-CN" altLang="en-US"/>
              <a:pPr>
                <a:defRPr/>
              </a:pPr>
              <a:t>2020/11/11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技术成就梦想-贝福科技高端人才培训计划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0C3CC-7EAF-442E-BF94-AEA3B6E638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8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CCA7C-54D1-47AF-9498-7A579CC7E2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964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61504-4641-43AC-AACC-A59FFB89F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58577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64E3E-6E6D-4947-AC4F-054D8832F9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4095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D6B7E-2EA6-4E79-A9E3-248D03B3B9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42769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568C6-8800-4AA9-BF50-5691A0511E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53119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8D2A2-3CCF-4D67-8A3B-1ACEEDFC8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373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48BB-B8F4-4A1C-966C-FDC82D4C57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52142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F410E-D935-4EBF-A9C9-62AAE42B0C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11687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90488"/>
            <a:ext cx="7615237" cy="1106487"/>
            <a:chOff x="0" y="0"/>
            <a:chExt cx="4797" cy="697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 flipH="1">
              <a:off x="2392" y="0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 flipH="1">
              <a:off x="4102" y="0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 flipH="1">
              <a:off x="0" y="1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auto">
            <a:xfrm flipH="1">
              <a:off x="3309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auto">
            <a:xfrm flipH="1">
              <a:off x="811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04ABDC8-B96F-44AD-924C-C754F4B39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ChangeArrowheads="1"/>
          </p:cNvSpPr>
          <p:nvPr>
            <p:ph type="title"/>
          </p:nvPr>
        </p:nvSpPr>
        <p:spPr bwMode="auto">
          <a:xfrm>
            <a:off x="457200" y="115888"/>
            <a:ext cx="822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2" name="Picture 13" descr="nwpu_r1_c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7763"/>
            <a:ext cx="9144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7" r:id="rId12"/>
    <p:sldLayoutId id="2147484158" r:id="rId13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网络与分布计算</a:t>
            </a:r>
          </a:p>
        </p:txBody>
      </p:sp>
      <p:sp>
        <p:nvSpPr>
          <p:cNvPr id="6147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主讲：王犇</a:t>
            </a:r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zh-CN" altLang="en-US" b="1" smtClean="0"/>
              <a:t>西北工业大学软件学院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I/O</a:t>
            </a:r>
          </a:p>
          <a:p>
            <a:pPr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Java</a:t>
            </a:r>
            <a:r>
              <a:rPr lang="zh-CN" altLang="en-US" b="1" smtClean="0">
                <a:solidFill>
                  <a:srgbClr val="FF0000"/>
                </a:solidFill>
              </a:rPr>
              <a:t>多线程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b="1" smtClean="0"/>
              <a:t>Socket</a:t>
            </a:r>
            <a:r>
              <a:rPr lang="zh-CN" altLang="en-US" b="1" smtClean="0"/>
              <a:t>概述</a:t>
            </a:r>
            <a:endParaRPr lang="en-US" altLang="zh-CN" b="1" smtClean="0"/>
          </a:p>
          <a:p>
            <a:pPr>
              <a:defRPr/>
            </a:pPr>
            <a:r>
              <a:rPr lang="en-US" altLang="zh-CN" b="1" smtClean="0"/>
              <a:t>Java Socket TCP</a:t>
            </a:r>
            <a:r>
              <a:rPr lang="zh-CN" altLang="en-US" b="1" smtClean="0"/>
              <a:t>编程</a:t>
            </a:r>
            <a:endParaRPr lang="en-US" altLang="zh-CN" b="1" smtClean="0"/>
          </a:p>
          <a:p>
            <a:pPr>
              <a:defRPr/>
            </a:pPr>
            <a:r>
              <a:rPr lang="zh-CN" altLang="en-US" b="1"/>
              <a:t>创建多线程服务器</a:t>
            </a:r>
            <a:endParaRPr lang="en-US" altLang="zh-CN" b="1"/>
          </a:p>
          <a:p>
            <a:pPr>
              <a:defRPr/>
            </a:pPr>
            <a:r>
              <a:rPr lang="en-US" altLang="zh-CN" b="1" smtClean="0"/>
              <a:t>Java Socket UDP</a:t>
            </a:r>
            <a:r>
              <a:rPr lang="zh-CN" altLang="en-US" b="1" smtClean="0"/>
              <a:t>编程</a:t>
            </a:r>
            <a:endParaRPr lang="en-US" altLang="zh-CN" b="1" smtClean="0"/>
          </a:p>
          <a:p>
            <a:pPr>
              <a:defRPr/>
            </a:pPr>
            <a:r>
              <a:rPr lang="en-US" altLang="zh-CN" b="1" smtClean="0"/>
              <a:t>HTTP</a:t>
            </a:r>
            <a:r>
              <a:rPr lang="zh-CN" altLang="en-US" b="1" smtClean="0"/>
              <a:t>服务的实现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More about Web caching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1" smtClean="0"/>
              <a:t>Cache acts as both client and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/>
              <a:t>Cache can do up-to-date check using </a:t>
            </a:r>
            <a:r>
              <a:rPr lang="en-US" altLang="zh-CN" sz="2000" b="1" smtClean="0">
                <a:latin typeface="Courier New" panose="02070309020205020404" pitchFamily="49" charset="0"/>
              </a:rPr>
              <a:t>If-modified-since</a:t>
            </a:r>
            <a:r>
              <a:rPr lang="en-US" altLang="zh-CN" sz="2000" b="1" smtClean="0"/>
              <a:t> HTTP header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/>
              <a:t>Issue: should cache take risk and deliver cached object without checking?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/>
              <a:t>Heuristics are used.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/>
              <a:t>Typically cache is installed by ISP (university, company, residential ISP)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u="sng" smtClean="0">
                <a:solidFill>
                  <a:srgbClr val="FF0000"/>
                </a:solidFill>
              </a:rPr>
              <a:t>Why Web caching?</a:t>
            </a:r>
            <a:endParaRPr lang="en-US" altLang="zh-CN" sz="2400" b="1" smtClean="0"/>
          </a:p>
          <a:p>
            <a:pPr eaLnBrk="1" hangingPunct="1"/>
            <a:r>
              <a:rPr lang="en-US" altLang="zh-CN" sz="2000" b="1" smtClean="0"/>
              <a:t>Reduce response time for client request.</a:t>
            </a:r>
          </a:p>
          <a:p>
            <a:pPr eaLnBrk="1" hangingPunct="1"/>
            <a:r>
              <a:rPr lang="en-US" altLang="zh-CN" sz="2000" b="1" smtClean="0"/>
              <a:t>Reduce traffic on an institution</a:t>
            </a:r>
            <a:r>
              <a:rPr lang="en-US" altLang="zh-CN" sz="2000" b="1" smtClean="0">
                <a:latin typeface="Comic Sans MS" panose="030F0702030302020204" pitchFamily="66" charset="0"/>
              </a:rPr>
              <a:t>’</a:t>
            </a:r>
            <a:r>
              <a:rPr lang="en-US" altLang="zh-CN" sz="2000" b="1" smtClean="0"/>
              <a:t>s access link.</a:t>
            </a:r>
          </a:p>
          <a:p>
            <a:pPr eaLnBrk="1" hangingPunct="1"/>
            <a:r>
              <a:rPr lang="en-US" altLang="zh-CN" sz="2000" b="1" smtClean="0"/>
              <a:t>Internet dense with caches enables </a:t>
            </a:r>
            <a:r>
              <a:rPr lang="en-US" altLang="zh-CN" sz="2000" b="1" smtClean="0">
                <a:latin typeface="Comic Sans MS" panose="030F0702030302020204" pitchFamily="66" charset="0"/>
              </a:rPr>
              <a:t>“</a:t>
            </a:r>
            <a:r>
              <a:rPr lang="en-US" altLang="zh-CN" sz="2000" b="1" smtClean="0"/>
              <a:t>poor</a:t>
            </a:r>
            <a:r>
              <a:rPr lang="en-US" altLang="zh-CN" sz="2000" b="1" smtClean="0">
                <a:latin typeface="Comic Sans MS" panose="030F0702030302020204" pitchFamily="66" charset="0"/>
              </a:rPr>
              <a:t>”</a:t>
            </a:r>
            <a:r>
              <a:rPr lang="en-US" altLang="zh-CN" sz="2000" b="1" smtClean="0"/>
              <a:t> content providers to effectively deliver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28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455025" cy="979487"/>
          </a:xfrm>
        </p:spPr>
        <p:txBody>
          <a:bodyPr/>
          <a:lstStyle/>
          <a:p>
            <a:r>
              <a:rPr lang="en-US" altLang="zh-CN" sz="3200" smtClean="0"/>
              <a:t>Trying out HTTP (client side) for yourself</a:t>
            </a:r>
            <a:endParaRPr lang="en-US" altLang="zh-CN" sz="3600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390650"/>
            <a:ext cx="8096250" cy="466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/>
              <a:t>1. Telnet to your favorite Web server:</a:t>
            </a:r>
          </a:p>
          <a:p>
            <a:pPr lvl="2">
              <a:buFontTx/>
              <a:buNone/>
            </a:pPr>
            <a:endParaRPr lang="en-US" altLang="zh-CN" sz="1800" b="1" smtClean="0"/>
          </a:p>
        </p:txBody>
      </p:sp>
      <p:sp>
        <p:nvSpPr>
          <p:cNvPr id="136196" name="Text Box 5"/>
          <p:cNvSpPr txBox="1">
            <a:spLocks noChangeArrowheads="1"/>
          </p:cNvSpPr>
          <p:nvPr/>
        </p:nvSpPr>
        <p:spPr bwMode="auto">
          <a:xfrm>
            <a:off x="4394200" y="2144713"/>
            <a:ext cx="3797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opens TCP connection to port 80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at www.nwpu.edu.cn.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anything typed in sent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to port 80 at www.nwpu.edu.cn</a:t>
            </a:r>
            <a:endParaRPr lang="en-US" altLang="zh-CN" sz="2400" b="1">
              <a:ea typeface="MS PGothic" panose="020B0600070205080204" pitchFamily="34" charset="-128"/>
            </a:endParaRPr>
          </a:p>
        </p:txBody>
      </p:sp>
      <p:sp>
        <p:nvSpPr>
          <p:cNvPr id="136197" name="Text Box 6"/>
          <p:cNvSpPr txBox="1">
            <a:spLocks noChangeArrowheads="1"/>
          </p:cNvSpPr>
          <p:nvPr/>
        </p:nvSpPr>
        <p:spPr bwMode="auto">
          <a:xfrm>
            <a:off x="581025" y="2566988"/>
            <a:ext cx="370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CC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telnet www.nwpu.edu.cn 80</a:t>
            </a:r>
            <a:endParaRPr lang="en-US" altLang="zh-CN" sz="2800" b="1">
              <a:solidFill>
                <a:srgbClr val="CC0000"/>
              </a:solidFill>
              <a:ea typeface="MS PGothic" panose="020B0600070205080204" pitchFamily="34" charset="-128"/>
            </a:endParaRPr>
          </a:p>
        </p:txBody>
      </p:sp>
      <p:sp>
        <p:nvSpPr>
          <p:cNvPr id="136198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400" b="1">
                <a:ea typeface="MS PGothic" panose="020B0600070205080204" pitchFamily="34" charset="-128"/>
              </a:rPr>
              <a:t>2. type in a GET HTTP request:</a:t>
            </a:r>
          </a:p>
          <a:p>
            <a:pPr lvl="2" algn="ctr" eaLnBrk="1" hangingPunct="1">
              <a:buClrTx/>
              <a:buFontTx/>
              <a:buNone/>
            </a:pPr>
            <a:endParaRPr lang="en-US" altLang="zh-CN" sz="1800" b="1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36199" name="Text Box 8"/>
          <p:cNvSpPr txBox="1">
            <a:spLocks noChangeArrowheads="1"/>
          </p:cNvSpPr>
          <p:nvPr/>
        </p:nvSpPr>
        <p:spPr bwMode="auto">
          <a:xfrm>
            <a:off x="755650" y="4357688"/>
            <a:ext cx="3470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CC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GET / HTTP/1.1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CC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Host: www.nwpu.edu.cn</a:t>
            </a:r>
          </a:p>
        </p:txBody>
      </p:sp>
      <p:sp>
        <p:nvSpPr>
          <p:cNvPr id="136200" name="Text Box 11"/>
          <p:cNvSpPr txBox="1">
            <a:spLocks noChangeArrowheads="1"/>
          </p:cNvSpPr>
          <p:nvPr/>
        </p:nvSpPr>
        <p:spPr bwMode="auto">
          <a:xfrm>
            <a:off x="4430713" y="4024313"/>
            <a:ext cx="3340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by typing this in (hit carriage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return twice), you send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this minimal (but complete)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GET request to HTTP server</a:t>
            </a:r>
            <a:endParaRPr lang="en-US" altLang="zh-CN" sz="2400" b="1">
              <a:ea typeface="MS PGothic" panose="020B0600070205080204" pitchFamily="34" charset="-128"/>
            </a:endParaRPr>
          </a:p>
        </p:txBody>
      </p:sp>
      <p:sp>
        <p:nvSpPr>
          <p:cNvPr id="136201" name="Freeform 12"/>
          <p:cNvSpPr>
            <a:spLocks/>
          </p:cNvSpPr>
          <p:nvPr/>
        </p:nvSpPr>
        <p:spPr bwMode="auto">
          <a:xfrm>
            <a:off x="4357688" y="2162175"/>
            <a:ext cx="247650" cy="1181100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2" name="Freeform 13"/>
          <p:cNvSpPr>
            <a:spLocks/>
          </p:cNvSpPr>
          <p:nvPr/>
        </p:nvSpPr>
        <p:spPr bwMode="auto">
          <a:xfrm>
            <a:off x="4378325" y="3998913"/>
            <a:ext cx="257175" cy="1190625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3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400" b="1">
                <a:ea typeface="MS PGothic" panose="020B0600070205080204" pitchFamily="34" charset="-128"/>
              </a:rPr>
              <a:t>3. look at response message sent by HTTP server!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多线程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语言的多线程需要操作系统的支持。</a:t>
            </a:r>
          </a:p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虚拟机允许应用程序并发地运行多个执行线程。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语言提供了多线程编程的扩展点，并给出了功能强大的线程控制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中，多线程的实现有两种方式：</a:t>
            </a:r>
          </a:p>
          <a:p>
            <a:pPr lvl="1"/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java.lang.Thread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lvl="1"/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java.lang.Runnable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</a:p>
          <a:p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java.lang.Thread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196975"/>
            <a:ext cx="7858125" cy="511175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extends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 public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MyThread(String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threadName)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super(threadName);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@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 public void run()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线程体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启动线程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MyThread ("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A").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defRPr/>
            </a:pP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java.lang.Runnable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575" y="1196975"/>
            <a:ext cx="7642225" cy="51117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MyThread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implements Runnable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@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run()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线程体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7150" indent="0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7150" indent="0">
              <a:buFont typeface="Wingdings" panose="05000000000000000000" pitchFamily="2" charset="2"/>
              <a:buNone/>
              <a:defRPr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启动线程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 thread1 = new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Thread(new MyThread());</a:t>
            </a:r>
          </a:p>
          <a:p>
            <a:pPr marL="57150" indent="0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thread1.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defRPr/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线程的状态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8147050" cy="51117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新建状态（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）：新创建了一个线程对象。</a:t>
            </a:r>
          </a:p>
          <a:p>
            <a:pPr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就绪状态（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）：线程对象创建后，其他线程调用了该对象的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方法。该状态的线程位于可运行线程池中，变得可运行，等待获取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的使用权。</a:t>
            </a:r>
          </a:p>
          <a:p>
            <a:pPr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运行状态（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）：就绪状态的线程获取了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，执行程序代码。</a:t>
            </a:r>
          </a:p>
          <a:p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阻塞状态（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）：阻塞状态是线程因为某种原因放弃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使用权，暂时停止运行。直到线程进入就绪状态，才有机会转到运行状态。阻塞的情况分三种：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等待阻塞：运行的线程执行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会把该线程放入等待池中。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同步阻塞：运行的线程在获取对象的同步锁时，若该同步锁被别的线程占用，则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会把该线程放入锁池中。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其他阻塞：运行的线程执行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sleep()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join()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方法，或者发出了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请求时，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会把该线程置为阻塞状态。当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sleep()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状态超时、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join()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等待线程终止或者超时、或者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处理完毕时，线程重新转入就绪状态。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死亡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）：线程执行完了或者因异常退出了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方法，该线程结束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线程的状态转换</a:t>
            </a:r>
          </a:p>
        </p:txBody>
      </p:sp>
      <p:pic>
        <p:nvPicPr>
          <p:cNvPr id="24579" name="Picture 2" descr="c:\users\wben\appdata\local\360chrome\chrome\User Data\temp\1335150456_11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219200"/>
            <a:ext cx="6696075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I/O</a:t>
            </a: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多线程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Socket</a:t>
            </a:r>
            <a:r>
              <a:rPr lang="zh-CN" altLang="en-US" b="1" smtClean="0">
                <a:solidFill>
                  <a:srgbClr val="FF0000"/>
                </a:solidFill>
              </a:rPr>
              <a:t>概述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b="1" smtClean="0"/>
              <a:t>Java Socket TCP</a:t>
            </a:r>
            <a:r>
              <a:rPr lang="zh-CN" altLang="en-US" b="1" smtClean="0"/>
              <a:t>编程</a:t>
            </a:r>
            <a:endParaRPr lang="en-US" altLang="zh-CN" b="1" smtClean="0"/>
          </a:p>
          <a:p>
            <a:pPr>
              <a:defRPr/>
            </a:pPr>
            <a:r>
              <a:rPr lang="zh-CN" altLang="en-US" b="1"/>
              <a:t>创建多线程服务器</a:t>
            </a:r>
            <a:endParaRPr lang="en-US" altLang="zh-CN" b="1"/>
          </a:p>
          <a:p>
            <a:pPr>
              <a:defRPr/>
            </a:pPr>
            <a:r>
              <a:rPr lang="en-US" altLang="zh-CN" b="1" smtClean="0"/>
              <a:t>Java Socket UDP</a:t>
            </a:r>
            <a:r>
              <a:rPr lang="zh-CN" altLang="en-US" b="1" smtClean="0"/>
              <a:t>编程</a:t>
            </a:r>
            <a:endParaRPr lang="en-US" altLang="zh-CN" b="1" smtClean="0"/>
          </a:p>
          <a:p>
            <a:pPr>
              <a:defRPr/>
            </a:pPr>
            <a:r>
              <a:rPr lang="en-US" altLang="zh-CN" b="1" smtClean="0"/>
              <a:t>HTTP</a:t>
            </a:r>
            <a:r>
              <a:rPr lang="zh-CN" altLang="en-US" b="1" smtClean="0"/>
              <a:t>服务的实现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概述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/>
              <a:t>Socket</a:t>
            </a:r>
            <a:r>
              <a:rPr lang="zh-CN" altLang="en-US" sz="2800" b="1" smtClean="0"/>
              <a:t>（套接字）一词首次使用是在</a:t>
            </a:r>
            <a:r>
              <a:rPr lang="en-US" altLang="zh-CN" sz="2800" b="1" smtClean="0"/>
              <a:t>1970</a:t>
            </a:r>
            <a:r>
              <a:rPr lang="zh-CN" altLang="en-US" sz="2800" b="1" smtClean="0"/>
              <a:t>年发布的</a:t>
            </a:r>
            <a:r>
              <a:rPr lang="en-US" altLang="zh-CN" sz="2800" b="1" smtClean="0"/>
              <a:t>RFC 33</a:t>
            </a:r>
            <a:r>
              <a:rPr lang="zh-CN" altLang="en-US" sz="2800" b="1" smtClean="0"/>
              <a:t>中，“命名空间的元素都可称为套接字接口。一个套接字接口构成一个连接的一端，而一个连接可完全由一对套接字接口规定。”</a:t>
            </a:r>
            <a:endParaRPr lang="en-US" altLang="zh-CN" sz="2800" b="1" smtClean="0"/>
          </a:p>
          <a:p>
            <a:r>
              <a:rPr lang="zh-CN" altLang="en-US" sz="2800" b="1" smtClean="0"/>
              <a:t>使用</a:t>
            </a:r>
            <a:r>
              <a:rPr lang="en-US" altLang="zh-CN" sz="2800" b="1" smtClean="0"/>
              <a:t>TCP/IP</a:t>
            </a:r>
            <a:r>
              <a:rPr lang="zh-CN" altLang="en-US" sz="2800" b="1" smtClean="0"/>
              <a:t>协议的应用程序采用网络编程接口来实现</a:t>
            </a:r>
            <a:r>
              <a:rPr lang="zh-CN" altLang="en-US" sz="2800" b="1" smtClean="0">
                <a:solidFill>
                  <a:srgbClr val="FF0000"/>
                </a:solidFill>
              </a:rPr>
              <a:t>网络进程之间的通信</a:t>
            </a:r>
            <a:r>
              <a:rPr lang="zh-CN" altLang="en-US" sz="2800" b="1" smtClean="0"/>
              <a:t>：</a:t>
            </a:r>
            <a:endParaRPr lang="en-US" altLang="zh-CN" sz="2800" b="1" smtClean="0"/>
          </a:p>
          <a:p>
            <a:pPr lvl="1"/>
            <a:r>
              <a:rPr lang="en-US" altLang="zh-CN" sz="2300" b="1" smtClean="0"/>
              <a:t>UNIX  BSD</a:t>
            </a:r>
            <a:r>
              <a:rPr lang="zh-CN" altLang="en-US" sz="2300" b="1" smtClean="0"/>
              <a:t>的套接字（</a:t>
            </a:r>
            <a:r>
              <a:rPr lang="en-US" altLang="zh-CN" sz="2300" b="1" smtClean="0"/>
              <a:t>socket</a:t>
            </a:r>
            <a:r>
              <a:rPr lang="zh-CN" altLang="en-US" sz="2300" b="1" smtClean="0"/>
              <a:t>）</a:t>
            </a:r>
            <a:endParaRPr lang="en-US" altLang="zh-CN" sz="2300" b="1" smtClean="0"/>
          </a:p>
          <a:p>
            <a:pPr lvl="1"/>
            <a:r>
              <a:rPr lang="en-US" altLang="zh-CN" sz="2300" b="1" smtClean="0"/>
              <a:t>UNIX System V</a:t>
            </a:r>
            <a:r>
              <a:rPr lang="zh-CN" altLang="en-US" sz="2300" b="1" smtClean="0"/>
              <a:t>的</a:t>
            </a:r>
            <a:r>
              <a:rPr lang="en-US" altLang="zh-CN" sz="2300" b="1" smtClean="0"/>
              <a:t>TLI</a:t>
            </a:r>
            <a:r>
              <a:rPr lang="zh-CN" altLang="en-US" sz="2300" b="1" smtClean="0"/>
              <a:t>（已经被淘汰）</a:t>
            </a:r>
            <a:endParaRPr lang="en-US" altLang="zh-CN" sz="2300" b="1" smtClean="0"/>
          </a:p>
          <a:p>
            <a:r>
              <a:rPr lang="zh-CN" altLang="en-US" sz="2800" b="1" smtClean="0"/>
              <a:t>目前，几乎所有的应用程序都是采用</a:t>
            </a:r>
            <a:r>
              <a:rPr lang="en-US" altLang="zh-CN" sz="2800" b="1" smtClean="0"/>
              <a:t>socket</a:t>
            </a:r>
            <a:r>
              <a:rPr lang="zh-CN" altLang="en-US" sz="2800" b="1" smtClean="0"/>
              <a:t>。</a:t>
            </a:r>
          </a:p>
          <a:p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概述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网络中进程之间如何通信？</a:t>
            </a:r>
            <a:endParaRPr lang="en-US" altLang="zh-CN" sz="2800" b="1" smtClean="0"/>
          </a:p>
          <a:p>
            <a:r>
              <a:rPr lang="zh-CN" altLang="en-US" sz="2800" b="1" smtClean="0"/>
              <a:t>如何唯一标识一个进程？</a:t>
            </a:r>
            <a:endParaRPr lang="en-US" altLang="zh-CN" sz="2800" b="1" smtClean="0"/>
          </a:p>
          <a:p>
            <a:pPr lvl="1"/>
            <a:r>
              <a:rPr lang="zh-CN" altLang="en-US" sz="2300" b="1" smtClean="0"/>
              <a:t>网络层的“</a:t>
            </a:r>
            <a:r>
              <a:rPr lang="en-US" altLang="zh-CN" sz="2300" b="1" smtClean="0"/>
              <a:t>ip</a:t>
            </a:r>
            <a:r>
              <a:rPr lang="zh-CN" altLang="en-US" sz="2300" b="1" smtClean="0"/>
              <a:t>地址”：唯一标识网络中的主机</a:t>
            </a:r>
            <a:endParaRPr lang="en-US" altLang="zh-CN" sz="2300" b="1" smtClean="0"/>
          </a:p>
          <a:p>
            <a:pPr lvl="1"/>
            <a:r>
              <a:rPr lang="zh-CN" altLang="en-US" sz="2300" b="1" smtClean="0"/>
              <a:t>传输层的“协议</a:t>
            </a:r>
            <a:r>
              <a:rPr lang="en-US" altLang="zh-CN" sz="2300" b="1" smtClean="0"/>
              <a:t>+</a:t>
            </a:r>
            <a:r>
              <a:rPr lang="zh-CN" altLang="en-US" sz="2300" b="1" smtClean="0"/>
              <a:t>端口”：唯一标识主机中的应用程序（进程）</a:t>
            </a:r>
            <a:endParaRPr lang="en-US" altLang="zh-CN" sz="2300" b="1" smtClean="0"/>
          </a:p>
          <a:p>
            <a:r>
              <a:rPr lang="zh-CN" altLang="en-US" sz="2800" b="1" smtClean="0"/>
              <a:t>三元组</a:t>
            </a:r>
            <a:r>
              <a:rPr lang="zh-CN" altLang="en-US" sz="2800" b="1" smtClean="0">
                <a:solidFill>
                  <a:srgbClr val="FF0000"/>
                </a:solidFill>
              </a:rPr>
              <a:t>（</a:t>
            </a:r>
            <a:r>
              <a:rPr lang="en-US" altLang="zh-CN" sz="2800" b="1" smtClean="0">
                <a:solidFill>
                  <a:srgbClr val="FF0000"/>
                </a:solidFill>
              </a:rPr>
              <a:t>ip</a:t>
            </a:r>
            <a:r>
              <a:rPr lang="zh-CN" altLang="en-US" sz="2800" b="1" smtClean="0">
                <a:solidFill>
                  <a:srgbClr val="FF0000"/>
                </a:solidFill>
              </a:rPr>
              <a:t>地址，协议，端口）</a:t>
            </a:r>
            <a:r>
              <a:rPr lang="zh-CN" altLang="en-US" sz="2800" b="1" smtClean="0"/>
              <a:t>来标识网络的进程。</a:t>
            </a:r>
            <a:endParaRPr lang="en-US" altLang="zh-CN" sz="2800" b="1" smtClean="0"/>
          </a:p>
          <a:p>
            <a:r>
              <a:rPr lang="zh-CN" altLang="en-US" sz="2800" b="1" smtClean="0"/>
              <a:t>网络中的进程通信利用这个标志与其它进程进行交互。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Java Socket</a:t>
            </a:r>
            <a:r>
              <a:rPr lang="zh-CN" altLang="en-US" b="1" smtClean="0"/>
              <a:t>编程</a:t>
            </a:r>
            <a:endParaRPr lang="en-US" altLang="zh-CN" b="1" smtClean="0"/>
          </a:p>
        </p:txBody>
      </p:sp>
      <p:sp>
        <p:nvSpPr>
          <p:cNvPr id="8195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概述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612775" y="4184650"/>
            <a:ext cx="8229600" cy="1763713"/>
          </a:xfrm>
        </p:spPr>
        <p:txBody>
          <a:bodyPr/>
          <a:lstStyle/>
          <a:p>
            <a:r>
              <a:rPr lang="zh-CN" altLang="en-US" sz="2800" b="1" smtClean="0"/>
              <a:t>传输协议</a:t>
            </a:r>
            <a:r>
              <a:rPr lang="en-US" altLang="zh-CN" sz="2800" b="1" smtClean="0"/>
              <a:t>:</a:t>
            </a:r>
          </a:p>
          <a:p>
            <a:pPr lvl="1"/>
            <a:r>
              <a:rPr lang="en-US" altLang="zh-CN" sz="2300" b="1" smtClean="0"/>
              <a:t>TCP (Transmission Control Protocol,</a:t>
            </a:r>
            <a:r>
              <a:rPr lang="zh-CN" altLang="en-US" sz="2300" b="1" smtClean="0"/>
              <a:t>传输控制协议</a:t>
            </a:r>
            <a:r>
              <a:rPr lang="en-US" altLang="zh-CN" sz="2300" b="1" smtClean="0"/>
              <a:t>)</a:t>
            </a:r>
          </a:p>
          <a:p>
            <a:pPr lvl="1"/>
            <a:r>
              <a:rPr lang="zh-CN" altLang="en-US" sz="2300" b="1" smtClean="0"/>
              <a:t> </a:t>
            </a:r>
            <a:r>
              <a:rPr lang="en-US" altLang="zh-CN" sz="2300" b="1" smtClean="0"/>
              <a:t>UDP(User Datagram Protocol ,</a:t>
            </a:r>
            <a:r>
              <a:rPr lang="zh-CN" altLang="en-US" sz="2300" b="1" smtClean="0"/>
              <a:t>用户数据包协议</a:t>
            </a:r>
            <a:r>
              <a:rPr lang="en-US" altLang="zh-CN" sz="2300" b="1" smtClean="0"/>
              <a:t>)</a:t>
            </a:r>
            <a:endParaRPr lang="zh-CN" altLang="en-US" sz="2300" b="1" smtClean="0"/>
          </a:p>
        </p:txBody>
      </p:sp>
      <p:grpSp>
        <p:nvGrpSpPr>
          <p:cNvPr id="28676" name="组合 3"/>
          <p:cNvGrpSpPr>
            <a:grpSpLocks/>
          </p:cNvGrpSpPr>
          <p:nvPr/>
        </p:nvGrpSpPr>
        <p:grpSpPr bwMode="auto">
          <a:xfrm>
            <a:off x="452438" y="1557338"/>
            <a:ext cx="8129587" cy="2354262"/>
            <a:chOff x="612055" y="3741738"/>
            <a:chExt cx="8129423" cy="2354262"/>
          </a:xfrm>
        </p:grpSpPr>
        <p:sp>
          <p:nvSpPr>
            <p:cNvPr id="28679" name="Freeform 66"/>
            <p:cNvSpPr>
              <a:spLocks/>
            </p:cNvSpPr>
            <p:nvPr/>
          </p:nvSpPr>
          <p:spPr bwMode="auto">
            <a:xfrm>
              <a:off x="6776318" y="3751263"/>
              <a:ext cx="736600" cy="1998662"/>
            </a:xfrm>
            <a:custGeom>
              <a:avLst/>
              <a:gdLst>
                <a:gd name="T0" fmla="*/ 2147483646 w 464"/>
                <a:gd name="T1" fmla="*/ 2147483646 h 1259"/>
                <a:gd name="T2" fmla="*/ 0 w 464"/>
                <a:gd name="T3" fmla="*/ 0 h 1259"/>
                <a:gd name="T4" fmla="*/ 2147483646 w 464"/>
                <a:gd name="T5" fmla="*/ 2147483646 h 1259"/>
                <a:gd name="T6" fmla="*/ 2147483646 w 464"/>
                <a:gd name="T7" fmla="*/ 2147483646 h 1259"/>
                <a:gd name="T8" fmla="*/ 2147483646 w 464"/>
                <a:gd name="T9" fmla="*/ 2147483646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" name="Freeform 7"/>
            <p:cNvSpPr>
              <a:spLocks/>
            </p:cNvSpPr>
            <p:nvPr/>
          </p:nvSpPr>
          <p:spPr bwMode="auto">
            <a:xfrm>
              <a:off x="3461618" y="5048250"/>
              <a:ext cx="1808162" cy="1031875"/>
            </a:xfrm>
            <a:custGeom>
              <a:avLst/>
              <a:gdLst>
                <a:gd name="T0" fmla="*/ 2147483646 w 2135"/>
                <a:gd name="T1" fmla="*/ 2147483646 h 1662"/>
                <a:gd name="T2" fmla="*/ 2147483646 w 2135"/>
                <a:gd name="T3" fmla="*/ 2147483646 h 1662"/>
                <a:gd name="T4" fmla="*/ 2147483646 w 2135"/>
                <a:gd name="T5" fmla="*/ 2147483646 h 1662"/>
                <a:gd name="T6" fmla="*/ 2147483646 w 2135"/>
                <a:gd name="T7" fmla="*/ 2147483646 h 1662"/>
                <a:gd name="T8" fmla="*/ 2147483646 w 2135"/>
                <a:gd name="T9" fmla="*/ 2147483646 h 1662"/>
                <a:gd name="T10" fmla="*/ 2147483646 w 2135"/>
                <a:gd name="T11" fmla="*/ 2147483646 h 1662"/>
                <a:gd name="T12" fmla="*/ 2147483646 w 2135"/>
                <a:gd name="T13" fmla="*/ 2147483646 h 1662"/>
                <a:gd name="T14" fmla="*/ 2147483646 w 2135"/>
                <a:gd name="T15" fmla="*/ 2147483646 h 1662"/>
                <a:gd name="T16" fmla="*/ 2147483646 w 2135"/>
                <a:gd name="T17" fmla="*/ 2147483646 h 1662"/>
                <a:gd name="T18" fmla="*/ 2147483646 w 2135"/>
                <a:gd name="T19" fmla="*/ 2147483646 h 1662"/>
                <a:gd name="T20" fmla="*/ 2147483646 w 2135"/>
                <a:gd name="T21" fmla="*/ 2147483646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Text Box 51"/>
            <p:cNvSpPr txBox="1">
              <a:spLocks noChangeArrowheads="1"/>
            </p:cNvSpPr>
            <p:nvPr/>
          </p:nvSpPr>
          <p:spPr bwMode="auto">
            <a:xfrm>
              <a:off x="3868085" y="5180013"/>
              <a:ext cx="9380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ea typeface="MS PGothic" panose="020B0600070205080204" pitchFamily="34" charset="-128"/>
                </a:rPr>
                <a:t>Internet</a:t>
              </a:r>
            </a:p>
          </p:txBody>
        </p:sp>
        <p:sp>
          <p:nvSpPr>
            <p:cNvPr id="28682" name="Line 52"/>
            <p:cNvSpPr>
              <a:spLocks noChangeShapeType="1"/>
            </p:cNvSpPr>
            <p:nvPr/>
          </p:nvSpPr>
          <p:spPr bwMode="auto">
            <a:xfrm>
              <a:off x="3220318" y="5591175"/>
              <a:ext cx="2211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Text Box 53"/>
            <p:cNvSpPr txBox="1">
              <a:spLocks noChangeArrowheads="1"/>
            </p:cNvSpPr>
            <p:nvPr/>
          </p:nvSpPr>
          <p:spPr bwMode="auto">
            <a:xfrm>
              <a:off x="7184805" y="4816475"/>
              <a:ext cx="11769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ea typeface="MS PGothic" panose="020B0600070205080204" pitchFamily="34" charset="-128"/>
                </a:rPr>
                <a:t>controlled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ea typeface="MS PGothic" panose="020B0600070205080204" pitchFamily="34" charset="-128"/>
                </a:rPr>
                <a:t>by OS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600" b="1">
                <a:solidFill>
                  <a:srgbClr val="CC0000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8684" name="Text Box 56"/>
            <p:cNvSpPr txBox="1">
              <a:spLocks noChangeArrowheads="1"/>
            </p:cNvSpPr>
            <p:nvPr/>
          </p:nvSpPr>
          <p:spPr bwMode="auto">
            <a:xfrm>
              <a:off x="7167008" y="3916363"/>
              <a:ext cx="1574470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ea typeface="MS PGothic" panose="020B0600070205080204" pitchFamily="34" charset="-128"/>
                </a:rPr>
                <a:t>controlled by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ea typeface="MS PGothic" panose="020B0600070205080204" pitchFamily="34" charset="-128"/>
                </a:rPr>
                <a:t>app developer</a:t>
              </a:r>
            </a:p>
          </p:txBody>
        </p:sp>
        <p:sp>
          <p:nvSpPr>
            <p:cNvPr id="28685" name="Freeform 45"/>
            <p:cNvSpPr>
              <a:spLocks/>
            </p:cNvSpPr>
            <p:nvPr/>
          </p:nvSpPr>
          <p:spPr bwMode="auto">
            <a:xfrm>
              <a:off x="1035918" y="3814763"/>
              <a:ext cx="758825" cy="1997075"/>
            </a:xfrm>
            <a:custGeom>
              <a:avLst/>
              <a:gdLst>
                <a:gd name="T0" fmla="*/ 0 w 478"/>
                <a:gd name="T1" fmla="*/ 2147483646 h 1258"/>
                <a:gd name="T2" fmla="*/ 2147483646 w 478"/>
                <a:gd name="T3" fmla="*/ 0 h 1258"/>
                <a:gd name="T4" fmla="*/ 2147483646 w 478"/>
                <a:gd name="T5" fmla="*/ 2147483646 h 1258"/>
                <a:gd name="T6" fmla="*/ 2147483646 w 478"/>
                <a:gd name="T7" fmla="*/ 2147483646 h 1258"/>
                <a:gd name="T8" fmla="*/ 0 w 478"/>
                <a:gd name="T9" fmla="*/ 2147483646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Rectangle 23"/>
            <p:cNvSpPr>
              <a:spLocks noChangeArrowheads="1"/>
            </p:cNvSpPr>
            <p:nvPr/>
          </p:nvSpPr>
          <p:spPr bwMode="auto">
            <a:xfrm>
              <a:off x="1839193" y="377031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8687" name="Rectangle 24"/>
            <p:cNvSpPr>
              <a:spLocks noChangeArrowheads="1"/>
            </p:cNvSpPr>
            <p:nvPr/>
          </p:nvSpPr>
          <p:spPr bwMode="auto">
            <a:xfrm>
              <a:off x="1801093" y="382428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8688" name="Line 25"/>
            <p:cNvSpPr>
              <a:spLocks noChangeShapeType="1"/>
            </p:cNvSpPr>
            <p:nvPr/>
          </p:nvSpPr>
          <p:spPr bwMode="auto">
            <a:xfrm>
              <a:off x="1810618" y="45847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Text Box 26"/>
            <p:cNvSpPr txBox="1">
              <a:spLocks noChangeArrowheads="1"/>
            </p:cNvSpPr>
            <p:nvPr/>
          </p:nvSpPr>
          <p:spPr bwMode="auto">
            <a:xfrm>
              <a:off x="1767755" y="456723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969696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transport</a:t>
              </a:r>
            </a:p>
          </p:txBody>
        </p:sp>
        <p:sp>
          <p:nvSpPr>
            <p:cNvPr id="28690" name="Line 27"/>
            <p:cNvSpPr>
              <a:spLocks noChangeShapeType="1"/>
            </p:cNvSpPr>
            <p:nvPr/>
          </p:nvSpPr>
          <p:spPr bwMode="auto">
            <a:xfrm>
              <a:off x="1818555" y="490537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28"/>
            <p:cNvSpPr>
              <a:spLocks noChangeShapeType="1"/>
            </p:cNvSpPr>
            <p:nvPr/>
          </p:nvSpPr>
          <p:spPr bwMode="auto">
            <a:xfrm>
              <a:off x="1804268" y="52149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29"/>
            <p:cNvSpPr>
              <a:spLocks noChangeShapeType="1"/>
            </p:cNvSpPr>
            <p:nvPr/>
          </p:nvSpPr>
          <p:spPr bwMode="auto">
            <a:xfrm>
              <a:off x="1804268" y="55006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Text Box 26"/>
            <p:cNvSpPr txBox="1">
              <a:spLocks noChangeArrowheads="1"/>
            </p:cNvSpPr>
            <p:nvPr/>
          </p:nvSpPr>
          <p:spPr bwMode="auto">
            <a:xfrm>
              <a:off x="1802680" y="381476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latin typeface="Tahoma" panose="020B0604030504040204" pitchFamily="34" charset="0"/>
                  <a:ea typeface="MS PGothic" panose="020B0600070205080204" pitchFamily="34" charset="-128"/>
                </a:rPr>
                <a:t>application</a:t>
              </a:r>
            </a:p>
          </p:txBody>
        </p:sp>
        <p:sp>
          <p:nvSpPr>
            <p:cNvPr id="28694" name="Text Box 26"/>
            <p:cNvSpPr txBox="1">
              <a:spLocks noChangeArrowheads="1"/>
            </p:cNvSpPr>
            <p:nvPr/>
          </p:nvSpPr>
          <p:spPr bwMode="auto">
            <a:xfrm>
              <a:off x="1758230" y="547211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969696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physical</a:t>
              </a:r>
            </a:p>
          </p:txBody>
        </p:sp>
        <p:sp>
          <p:nvSpPr>
            <p:cNvPr id="28695" name="Text Box 26"/>
            <p:cNvSpPr txBox="1">
              <a:spLocks noChangeArrowheads="1"/>
            </p:cNvSpPr>
            <p:nvPr/>
          </p:nvSpPr>
          <p:spPr bwMode="auto">
            <a:xfrm>
              <a:off x="1777280" y="518636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969696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link</a:t>
              </a:r>
            </a:p>
          </p:txBody>
        </p:sp>
        <p:sp>
          <p:nvSpPr>
            <p:cNvPr id="28696" name="Text Box 26"/>
            <p:cNvSpPr txBox="1">
              <a:spLocks noChangeArrowheads="1"/>
            </p:cNvSpPr>
            <p:nvPr/>
          </p:nvSpPr>
          <p:spPr bwMode="auto">
            <a:xfrm>
              <a:off x="1767755" y="489108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969696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network</a:t>
              </a:r>
            </a:p>
          </p:txBody>
        </p:sp>
        <p:sp>
          <p:nvSpPr>
            <p:cNvPr id="28697" name="Oval 57"/>
            <p:cNvSpPr>
              <a:spLocks noChangeArrowheads="1"/>
            </p:cNvSpPr>
            <p:nvPr/>
          </p:nvSpPr>
          <p:spPr bwMode="auto">
            <a:xfrm>
              <a:off x="1936030" y="408940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ea typeface="MS PGothic" panose="020B0600070205080204" pitchFamily="34" charset="-128"/>
                </a:rPr>
                <a:t>process</a:t>
              </a:r>
            </a:p>
          </p:txBody>
        </p:sp>
        <p:grpSp>
          <p:nvGrpSpPr>
            <p:cNvPr id="28698" name="Group 58"/>
            <p:cNvGrpSpPr>
              <a:grpSpLocks/>
            </p:cNvGrpSpPr>
            <p:nvPr/>
          </p:nvGrpSpPr>
          <p:grpSpPr bwMode="auto">
            <a:xfrm>
              <a:off x="2183680" y="4449763"/>
              <a:ext cx="546100" cy="225425"/>
              <a:chOff x="1287" y="2524"/>
              <a:chExt cx="260" cy="100"/>
            </a:xfrm>
          </p:grpSpPr>
          <p:sp>
            <p:nvSpPr>
              <p:cNvPr id="28728" name="Rectangle 59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28729" name="Rectangle 60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28730" name="Rectangle 61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2" name="Rectangle 62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8699" name="Rectangle 23"/>
            <p:cNvSpPr>
              <a:spLocks noChangeArrowheads="1"/>
            </p:cNvSpPr>
            <p:nvPr/>
          </p:nvSpPr>
          <p:spPr bwMode="auto">
            <a:xfrm>
              <a:off x="5501555" y="3741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8700" name="Rectangle 24"/>
            <p:cNvSpPr>
              <a:spLocks noChangeArrowheads="1"/>
            </p:cNvSpPr>
            <p:nvPr/>
          </p:nvSpPr>
          <p:spPr bwMode="auto">
            <a:xfrm>
              <a:off x="5463455" y="3795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8701" name="Line 25"/>
            <p:cNvSpPr>
              <a:spLocks noChangeShapeType="1"/>
            </p:cNvSpPr>
            <p:nvPr/>
          </p:nvSpPr>
          <p:spPr bwMode="auto">
            <a:xfrm>
              <a:off x="5472980" y="4556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Text Box 26"/>
            <p:cNvSpPr txBox="1">
              <a:spLocks noChangeArrowheads="1"/>
            </p:cNvSpPr>
            <p:nvPr/>
          </p:nvSpPr>
          <p:spPr bwMode="auto">
            <a:xfrm>
              <a:off x="5430118" y="453866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969696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transport</a:t>
              </a:r>
            </a:p>
          </p:txBody>
        </p:sp>
        <p:sp>
          <p:nvSpPr>
            <p:cNvPr id="28703" name="Line 27"/>
            <p:cNvSpPr>
              <a:spLocks noChangeShapeType="1"/>
            </p:cNvSpPr>
            <p:nvPr/>
          </p:nvSpPr>
          <p:spPr bwMode="auto">
            <a:xfrm>
              <a:off x="5480918" y="4876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28"/>
            <p:cNvSpPr>
              <a:spLocks noChangeShapeType="1"/>
            </p:cNvSpPr>
            <p:nvPr/>
          </p:nvSpPr>
          <p:spPr bwMode="auto">
            <a:xfrm>
              <a:off x="5466630" y="5186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29"/>
            <p:cNvSpPr>
              <a:spLocks noChangeShapeType="1"/>
            </p:cNvSpPr>
            <p:nvPr/>
          </p:nvSpPr>
          <p:spPr bwMode="auto">
            <a:xfrm>
              <a:off x="5466630" y="5472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Text Box 26"/>
            <p:cNvSpPr txBox="1">
              <a:spLocks noChangeArrowheads="1"/>
            </p:cNvSpPr>
            <p:nvPr/>
          </p:nvSpPr>
          <p:spPr bwMode="auto">
            <a:xfrm>
              <a:off x="5465043" y="378618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latin typeface="Tahoma" panose="020B0604030504040204" pitchFamily="34" charset="0"/>
                  <a:ea typeface="MS PGothic" panose="020B0600070205080204" pitchFamily="34" charset="-128"/>
                </a:rPr>
                <a:t>application</a:t>
              </a:r>
            </a:p>
          </p:txBody>
        </p:sp>
        <p:sp>
          <p:nvSpPr>
            <p:cNvPr id="28707" name="Text Box 26"/>
            <p:cNvSpPr txBox="1">
              <a:spLocks noChangeArrowheads="1"/>
            </p:cNvSpPr>
            <p:nvPr/>
          </p:nvSpPr>
          <p:spPr bwMode="auto">
            <a:xfrm>
              <a:off x="5420593" y="544353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969696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physical</a:t>
              </a:r>
            </a:p>
          </p:txBody>
        </p:sp>
        <p:sp>
          <p:nvSpPr>
            <p:cNvPr id="28708" name="Text Box 26"/>
            <p:cNvSpPr txBox="1">
              <a:spLocks noChangeArrowheads="1"/>
            </p:cNvSpPr>
            <p:nvPr/>
          </p:nvSpPr>
          <p:spPr bwMode="auto">
            <a:xfrm>
              <a:off x="5439643" y="5157788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969696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link</a:t>
              </a:r>
            </a:p>
          </p:txBody>
        </p:sp>
        <p:sp>
          <p:nvSpPr>
            <p:cNvPr id="28709" name="Text Box 26"/>
            <p:cNvSpPr txBox="1">
              <a:spLocks noChangeArrowheads="1"/>
            </p:cNvSpPr>
            <p:nvPr/>
          </p:nvSpPr>
          <p:spPr bwMode="auto">
            <a:xfrm>
              <a:off x="5430118" y="4862513"/>
              <a:ext cx="1317625" cy="32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969696"/>
                  </a:solidFill>
                  <a:latin typeface="Tahoma" panose="020B0604030504040204" pitchFamily="34" charset="0"/>
                  <a:ea typeface="MS PGothic" panose="020B0600070205080204" pitchFamily="34" charset="-128"/>
                </a:rPr>
                <a:t>network</a:t>
              </a:r>
            </a:p>
          </p:txBody>
        </p:sp>
        <p:sp>
          <p:nvSpPr>
            <p:cNvPr id="28710" name="Oval 78"/>
            <p:cNvSpPr>
              <a:spLocks noChangeArrowheads="1"/>
            </p:cNvSpPr>
            <p:nvPr/>
          </p:nvSpPr>
          <p:spPr bwMode="auto">
            <a:xfrm>
              <a:off x="5598393" y="4060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ea typeface="MS PGothic" panose="020B0600070205080204" pitchFamily="34" charset="-128"/>
                </a:rPr>
                <a:t>process</a:t>
              </a:r>
            </a:p>
          </p:txBody>
        </p:sp>
        <p:grpSp>
          <p:nvGrpSpPr>
            <p:cNvPr id="28711" name="Group 79"/>
            <p:cNvGrpSpPr>
              <a:grpSpLocks/>
            </p:cNvGrpSpPr>
            <p:nvPr/>
          </p:nvGrpSpPr>
          <p:grpSpPr bwMode="auto">
            <a:xfrm>
              <a:off x="5846043" y="4421188"/>
              <a:ext cx="546100" cy="225425"/>
              <a:chOff x="1287" y="2524"/>
              <a:chExt cx="260" cy="100"/>
            </a:xfrm>
          </p:grpSpPr>
          <p:sp>
            <p:nvSpPr>
              <p:cNvPr id="28724" name="Rectangle 80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28725" name="Rectangle 81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28726" name="Rectangle 82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28727" name="Rectangle 83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8712" name="Line 88"/>
            <p:cNvSpPr>
              <a:spLocks noChangeShapeType="1"/>
            </p:cNvSpPr>
            <p:nvPr/>
          </p:nvSpPr>
          <p:spPr bwMode="auto">
            <a:xfrm flipH="1">
              <a:off x="6655668" y="4192588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3" name="Line 89"/>
            <p:cNvSpPr>
              <a:spLocks noChangeShapeType="1"/>
            </p:cNvSpPr>
            <p:nvPr/>
          </p:nvSpPr>
          <p:spPr bwMode="auto">
            <a:xfrm>
              <a:off x="6881093" y="4618038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4" name="Line 90"/>
            <p:cNvSpPr>
              <a:spLocks noChangeShapeType="1"/>
            </p:cNvSpPr>
            <p:nvPr/>
          </p:nvSpPr>
          <p:spPr bwMode="auto">
            <a:xfrm flipH="1">
              <a:off x="6904905" y="5118100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Text Box 56"/>
            <p:cNvSpPr txBox="1">
              <a:spLocks noChangeArrowheads="1"/>
            </p:cNvSpPr>
            <p:nvPr/>
          </p:nvSpPr>
          <p:spPr bwMode="auto">
            <a:xfrm>
              <a:off x="3778898" y="3873500"/>
              <a:ext cx="9973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i="1">
                  <a:solidFill>
                    <a:srgbClr val="CC0000"/>
                  </a:solidFill>
                  <a:ea typeface="MS PGothic" panose="020B0600070205080204" pitchFamily="34" charset="-128"/>
                </a:rPr>
                <a:t>socket</a:t>
              </a:r>
            </a:p>
          </p:txBody>
        </p:sp>
        <p:sp>
          <p:nvSpPr>
            <p:cNvPr id="28716" name="Line 92"/>
            <p:cNvSpPr>
              <a:spLocks noChangeShapeType="1"/>
            </p:cNvSpPr>
            <p:nvPr/>
          </p:nvSpPr>
          <p:spPr bwMode="auto">
            <a:xfrm flipV="1">
              <a:off x="2821855" y="407352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7" name="Line 93"/>
            <p:cNvSpPr>
              <a:spLocks noChangeShapeType="1"/>
            </p:cNvSpPr>
            <p:nvPr/>
          </p:nvSpPr>
          <p:spPr bwMode="auto">
            <a:xfrm flipH="1" flipV="1">
              <a:off x="4757018" y="406241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18" name="Group 96"/>
            <p:cNvGrpSpPr>
              <a:grpSpLocks/>
            </p:cNvGrpSpPr>
            <p:nvPr/>
          </p:nvGrpSpPr>
          <p:grpSpPr bwMode="auto">
            <a:xfrm>
              <a:off x="612055" y="5127625"/>
              <a:ext cx="719138" cy="773113"/>
              <a:chOff x="-44" y="1473"/>
              <a:chExt cx="981" cy="1105"/>
            </a:xfrm>
          </p:grpSpPr>
          <p:pic>
            <p:nvPicPr>
              <p:cNvPr id="28722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23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16992435 w 356"/>
                  <a:gd name="T3" fmla="*/ 17197553 h 368"/>
                  <a:gd name="T4" fmla="*/ 138786362 w 356"/>
                  <a:gd name="T5" fmla="*/ 358377385 h 368"/>
                  <a:gd name="T6" fmla="*/ 30586530 w 356"/>
                  <a:gd name="T7" fmla="*/ 44819013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719" name="Group 99"/>
            <p:cNvGrpSpPr>
              <a:grpSpLocks/>
            </p:cNvGrpSpPr>
            <p:nvPr/>
          </p:nvGrpSpPr>
          <p:grpSpPr bwMode="auto">
            <a:xfrm flipH="1">
              <a:off x="7308130" y="5322888"/>
              <a:ext cx="719138" cy="773112"/>
              <a:chOff x="-44" y="1473"/>
              <a:chExt cx="981" cy="1105"/>
            </a:xfrm>
          </p:grpSpPr>
          <p:pic>
            <p:nvPicPr>
              <p:cNvPr id="28720" name="Picture 1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21" name="Freeform 10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16992435 w 356"/>
                  <a:gd name="T3" fmla="*/ 17197553 h 368"/>
                  <a:gd name="T4" fmla="*/ 138786362 w 356"/>
                  <a:gd name="T5" fmla="*/ 358377385 h 368"/>
                  <a:gd name="T6" fmla="*/ 30586530 w 356"/>
                  <a:gd name="T7" fmla="*/ 44819013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pic>
        <p:nvPicPr>
          <p:cNvPr id="28731" name="Picture 59" descr="https://timgsa.baidu.com/timg?image&amp;quality=80&amp;size=b9999_10000&amp;sec=1542005558198&amp;di=b77678c99e6a14c251dcd46371f03235&amp;imgtype=0&amp;src=http%3A%2F%2Fimg.redocn.com%2Fsheying%2F20161101%2Fzhongguoyouzhengxinxiang_73660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1" t="8699" r="24799" b="3969"/>
          <a:stretch>
            <a:fillRect/>
          </a:stretch>
        </p:blipFill>
        <p:spPr bwMode="auto">
          <a:xfrm>
            <a:off x="1489075" y="2689225"/>
            <a:ext cx="15208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3" name="Picture 61" descr="https://timgsa.baidu.com/timg?image&amp;quality=80&amp;size=b9999_10000&amp;sec=1542005674808&amp;di=91644d219d8e02d6f3f7a96be83a84eb&amp;imgtype=0&amp;src=http%3A%2F%2Fimgsrc.baidu.com%2Fimage%2Fc0%253Dshijue1%252C0%252C0%252C294%252C40%2Fsign%3Da400a3eaf6039245b5b8e94ceffdceb7%2Fd788d43f8794a4c21ad0b20c04f41bd5ad6e39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t="4021" r="18456"/>
          <a:stretch>
            <a:fillRect/>
          </a:stretch>
        </p:blipFill>
        <p:spPr bwMode="auto">
          <a:xfrm>
            <a:off x="5216525" y="2692400"/>
            <a:ext cx="1528763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概述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2775" y="2636838"/>
            <a:ext cx="8207375" cy="3540125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lvl="1" indent="0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InetAddress</a:t>
            </a:r>
            <a:r>
              <a:rPr lang="en-US" altLang="zh-CN" sz="1600" b="1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ia</a:t>
            </a:r>
            <a:r>
              <a:rPr lang="en-US" altLang="zh-CN" sz="1600" b="1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InetAddress.</a:t>
            </a:r>
            <a:r>
              <a:rPr lang="en-US" altLang="zh-CN" sz="1600" b="1" i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getLocalHost</a:t>
            </a:r>
            <a:r>
              <a:rPr lang="en-US" altLang="zh-CN" sz="1600" b="1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();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获得本机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IP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地址情况</a:t>
            </a:r>
          </a:p>
          <a:p>
            <a:pPr marL="0" lvl="1" indent="0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ia.getHostName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());</a:t>
            </a:r>
            <a:r>
              <a:rPr lang="en-US" altLang="zh-CN" sz="1600" b="1" dirty="0" smtClean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得到主机名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ia.getHostAddress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());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得到主机地址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600" b="1" dirty="0" smtClean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InetAddress</a:t>
            </a:r>
            <a:r>
              <a:rPr lang="en-US" altLang="zh-CN" sz="1600" b="1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ia2=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InetAddress.</a:t>
            </a:r>
            <a:r>
              <a:rPr lang="en-US" altLang="zh-CN" sz="1600" b="1" i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getByName</a:t>
            </a:r>
            <a:r>
              <a:rPr lang="en-US" altLang="zh-CN" sz="1600" b="1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("T1");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通过主机名获得信息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(ia2.getHostAddress());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600" b="1" dirty="0" smtClean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InetAddress</a:t>
            </a:r>
            <a:r>
              <a:rPr lang="en-US" altLang="zh-CN" sz="1600" b="1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ia3=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InetAddress.</a:t>
            </a:r>
            <a:r>
              <a:rPr lang="en-US" altLang="zh-CN" sz="1600" b="1" i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getByName</a:t>
            </a:r>
            <a:r>
              <a:rPr lang="en-US" altLang="zh-CN" sz="1600" b="1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("www.163.com");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根据域名到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DNS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查询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IP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("163 IP:"+ia3.getHostAddress());</a:t>
            </a:r>
            <a:endParaRPr lang="zh-CN" altLang="en-US" sz="1600" b="1" dirty="0" smtClean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600" b="1" dirty="0" smtClean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InetAddress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ia4=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InetAddress.</a:t>
            </a:r>
            <a:r>
              <a:rPr lang="en-US" altLang="zh-CN" sz="1600" b="1" i="1" dirty="0" err="1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getByAddress</a:t>
            </a:r>
            <a:r>
              <a:rPr lang="en-US" altLang="zh-CN" sz="1600" b="1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(new byte[]{(byte)192,(byte)168,0,86});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通过主机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IP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获得信息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</a:t>
            </a:r>
            <a:r>
              <a:rPr lang="en-US" altLang="zh-CN" sz="1600" b="1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(ia4.getHostName());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600" b="1" dirty="0" smtClean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850" y="1412875"/>
            <a:ext cx="8153400" cy="1317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err="1">
                <a:solidFill>
                  <a:srgbClr val="FF0000"/>
                </a:solidFill>
                <a:latin typeface="+mn-lt"/>
                <a:ea typeface="+mn-ea"/>
              </a:rPr>
              <a:t>InetAddress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：</a:t>
            </a:r>
            <a:r>
              <a:rPr lang="zh-CN" altLang="en-US" sz="2800" b="1" dirty="0">
                <a:latin typeface="+mn-lt"/>
                <a:ea typeface="+mn-ea"/>
              </a:rPr>
              <a:t>网络目标地址对象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err="1">
                <a:solidFill>
                  <a:srgbClr val="FF0000"/>
                </a:solidFill>
                <a:latin typeface="+mn-lt"/>
                <a:ea typeface="+mn-ea"/>
              </a:rPr>
              <a:t>InetSocketAddress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：</a:t>
            </a:r>
            <a:r>
              <a:rPr lang="zh-CN" altLang="en-US" sz="2800" b="1" dirty="0"/>
              <a:t>网络目标地址对象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端口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ctr" eaLnBrk="1" hangingPunct="1"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概述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63600" y="2276475"/>
            <a:ext cx="7823200" cy="4524375"/>
          </a:xfrm>
          <a:prstGeom prst="rect">
            <a:avLst/>
          </a:prstGeom>
          <a:solidFill>
            <a:srgbClr val="FFFFFF"/>
          </a:solidFill>
          <a:ln w="9525">
            <a:solidFill>
              <a:srgbClr val="4595ED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BufferedReader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br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null;FileWriter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fw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=null;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try {</a:t>
            </a:r>
          </a:p>
          <a:p>
            <a:pPr marL="0" lvl="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URL u=new URL("http://www.163.com/");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获得网络资源</a:t>
            </a:r>
          </a:p>
          <a:p>
            <a:pPr marL="0" lvl="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b="1" kern="0" dirty="0" err="1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InputStream</a:t>
            </a:r>
            <a:r>
              <a:rPr lang="en-US" altLang="zh-CN" sz="1600" b="1" kern="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kern="0" dirty="0" err="1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fis</a:t>
            </a:r>
            <a:r>
              <a:rPr lang="en-US" altLang="zh-CN" sz="1600" b="1" kern="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b="1" kern="0" dirty="0" err="1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u.openStream</a:t>
            </a:r>
            <a:r>
              <a:rPr lang="en-US" altLang="zh-CN" sz="1600" b="1" kern="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();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获得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URL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的输入数据流</a:t>
            </a:r>
          </a:p>
          <a:p>
            <a:pPr marL="0" lvl="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InputStreamReader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fr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=new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InputStreamReader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fis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);</a:t>
            </a:r>
          </a:p>
          <a:p>
            <a:pPr marL="0" lvl="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br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=new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BufferedReader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fr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); 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读取并封装字符流</a:t>
            </a:r>
          </a:p>
          <a:p>
            <a:pPr marL="0" lvl="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fw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=new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FileWriter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("D://163.html");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保存为文件</a:t>
            </a:r>
          </a:p>
          <a:p>
            <a:pPr marL="0" lvl="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String s=null;</a:t>
            </a:r>
          </a:p>
          <a:p>
            <a:pPr marL="0" lvl="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while((s=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br.readLine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())!=null){ </a:t>
            </a:r>
            <a:r>
              <a:rPr lang="en-US" altLang="zh-CN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操作</a:t>
            </a:r>
          </a:p>
          <a:p>
            <a:pPr marL="0"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600" b="1" i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(s);</a:t>
            </a:r>
          </a:p>
          <a:p>
            <a:pPr marL="0"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fw.write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(s);</a:t>
            </a:r>
          </a:p>
          <a:p>
            <a:pPr marL="0" lvl="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}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 catch (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MalformedURLException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e) {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e.printStackTrace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();} 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catch (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IOException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e) {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e.printStackTrace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();}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finally{</a:t>
            </a:r>
          </a:p>
          <a:p>
            <a:pPr marL="0" lvl="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try {</a:t>
            </a:r>
          </a:p>
          <a:p>
            <a:pPr marL="0" lvl="2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br.close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();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fw.flush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();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fw.close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();} catch (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IOException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e) {</a:t>
            </a:r>
            <a:r>
              <a:rPr lang="en-US" altLang="zh-CN" sz="1600" b="1" kern="0" dirty="0" err="1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e.printStackTrace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();}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600" b="1" kern="0" dirty="0" smtClean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4213" y="1004888"/>
            <a:ext cx="80025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+mn-lt"/>
                <a:ea typeface="+mn-ea"/>
              </a:rPr>
              <a:t>类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URL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r>
              <a:rPr lang="zh-CN" altLang="en-US" sz="2400" b="1" dirty="0">
                <a:latin typeface="+mn-lt"/>
                <a:ea typeface="+mn-ea"/>
              </a:rPr>
              <a:t>代表一个统一资源定位符，它是指向互联网“资源”的指针。利用他可以获得网络资源，读取服务器上的数据。</a:t>
            </a:r>
            <a:endParaRPr lang="en-US" altLang="zh-CN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I/O</a:t>
            </a: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多线程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Socket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Java Socket TCP</a:t>
            </a:r>
            <a:r>
              <a:rPr lang="zh-CN" altLang="en-US" b="1" smtClean="0">
                <a:solidFill>
                  <a:srgbClr val="FF0000"/>
                </a:solidFill>
              </a:rPr>
              <a:t>编程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b="1"/>
              <a:t>创建多线程服务器</a:t>
            </a:r>
            <a:endParaRPr lang="en-US" altLang="zh-CN" b="1"/>
          </a:p>
          <a:p>
            <a:pPr>
              <a:defRPr/>
            </a:pPr>
            <a:r>
              <a:rPr lang="en-US" altLang="zh-CN" b="1" smtClean="0"/>
              <a:t>Java Socket UDP</a:t>
            </a:r>
            <a:r>
              <a:rPr lang="zh-CN" altLang="en-US" b="1" smtClean="0"/>
              <a:t>编程</a:t>
            </a:r>
            <a:endParaRPr lang="en-US" altLang="zh-CN" b="1" smtClean="0"/>
          </a:p>
          <a:p>
            <a:pPr>
              <a:defRPr/>
            </a:pPr>
            <a:r>
              <a:rPr lang="en-US" altLang="zh-CN" b="1" smtClean="0"/>
              <a:t>HTTP</a:t>
            </a:r>
            <a:r>
              <a:rPr lang="zh-CN" altLang="en-US" b="1" smtClean="0"/>
              <a:t>服务的实现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工作步骤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建立</a:t>
            </a:r>
            <a:r>
              <a:rPr lang="zh-CN" altLang="en-US" b="1" dirty="0">
                <a:solidFill>
                  <a:srgbClr val="FF0000"/>
                </a:solidFill>
              </a:rPr>
              <a:t>连接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b="1" dirty="0" smtClean="0">
                <a:cs typeface="+mn-cs"/>
              </a:rPr>
              <a:t>在</a:t>
            </a:r>
            <a:r>
              <a:rPr lang="zh-CN" altLang="en-US" sz="2400" b="1" dirty="0">
                <a:cs typeface="+mn-cs"/>
              </a:rPr>
              <a:t>服务器端通过指定一个用来</a:t>
            </a:r>
            <a:r>
              <a:rPr lang="zh-CN" altLang="en-US" sz="2400" b="1" dirty="0" smtClean="0">
                <a:cs typeface="+mn-cs"/>
              </a:rPr>
              <a:t>等待连接</a:t>
            </a:r>
            <a:r>
              <a:rPr lang="zh-CN" altLang="en-US" sz="2400" b="1" dirty="0">
                <a:cs typeface="+mn-cs"/>
              </a:rPr>
              <a:t>的端口号创建一个 </a:t>
            </a:r>
            <a:r>
              <a:rPr lang="en-US" altLang="zh-CN" sz="2400" b="1" dirty="0" err="1">
                <a:solidFill>
                  <a:srgbClr val="FF0000"/>
                </a:solidFill>
                <a:cs typeface="+mn-cs"/>
              </a:rPr>
              <a:t>ServerSocket</a:t>
            </a:r>
            <a:r>
              <a:rPr lang="zh-CN" altLang="en-US" sz="2400" b="1" dirty="0" smtClean="0">
                <a:cs typeface="+mn-cs"/>
              </a:rPr>
              <a:t>实例；</a:t>
            </a:r>
            <a:endParaRPr lang="en-US" altLang="zh-CN" sz="2400" b="1" dirty="0" smtClean="0">
              <a:cs typeface="+mn-cs"/>
            </a:endParaRP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400" b="1" dirty="0" err="1"/>
              <a:t>ServerSocket</a:t>
            </a:r>
            <a:r>
              <a:rPr lang="zh-CN" altLang="en-US" sz="2400" b="1" dirty="0"/>
              <a:t>类的</a:t>
            </a:r>
            <a:r>
              <a:rPr lang="en-US" altLang="zh-CN" sz="2400" b="1" dirty="0"/>
              <a:t>accept</a:t>
            </a:r>
            <a:r>
              <a:rPr lang="zh-CN" altLang="en-US" sz="2400" b="1" dirty="0"/>
              <a:t>方法使服务器处于阻塞</a:t>
            </a:r>
            <a:r>
              <a:rPr lang="zh-CN" altLang="en-US" sz="2400" b="1" dirty="0" smtClean="0"/>
              <a:t>状态，等待</a:t>
            </a:r>
            <a:r>
              <a:rPr lang="zh-CN" altLang="en-US" sz="2400" b="1" dirty="0"/>
              <a:t>用户</a:t>
            </a:r>
            <a:r>
              <a:rPr lang="zh-CN" altLang="en-US" sz="2400" b="1" dirty="0" smtClean="0"/>
              <a:t>请求；</a:t>
            </a:r>
            <a:endParaRPr lang="zh-CN" altLang="en-US" sz="2400" b="1" dirty="0"/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b="1" dirty="0" smtClean="0">
                <a:cs typeface="+mn-cs"/>
              </a:rPr>
              <a:t>在</a:t>
            </a:r>
            <a:r>
              <a:rPr lang="zh-CN" altLang="en-US" sz="2400" b="1" dirty="0">
                <a:cs typeface="+mn-cs"/>
              </a:rPr>
              <a:t>客户端通过主机和端口号创建一</a:t>
            </a:r>
            <a:r>
              <a:rPr lang="zh-CN" altLang="en-US" sz="2400" b="1" dirty="0" smtClean="0">
                <a:cs typeface="+mn-cs"/>
              </a:rPr>
              <a:t>个</a:t>
            </a:r>
            <a:r>
              <a:rPr lang="en-US" altLang="zh-CN" sz="2400" b="1" dirty="0" smtClean="0">
                <a:solidFill>
                  <a:srgbClr val="FF0000"/>
                </a:solidFill>
                <a:cs typeface="+mn-cs"/>
              </a:rPr>
              <a:t>Socket</a:t>
            </a:r>
            <a:r>
              <a:rPr lang="zh-CN" altLang="en-US" sz="2400" b="1" dirty="0" smtClean="0">
                <a:cs typeface="+mn-cs"/>
              </a:rPr>
              <a:t>实例，连</a:t>
            </a:r>
            <a:r>
              <a:rPr lang="zh-CN" altLang="en-US" sz="2400" b="1" dirty="0">
                <a:cs typeface="+mn-cs"/>
              </a:rPr>
              <a:t>到服务器</a:t>
            </a:r>
            <a:r>
              <a:rPr lang="zh-CN" altLang="en-US" sz="2400" b="1" dirty="0" smtClean="0">
                <a:cs typeface="+mn-cs"/>
              </a:rPr>
              <a:t>上。</a:t>
            </a:r>
            <a:endParaRPr lang="en-US" altLang="zh-CN" sz="2400" b="1" dirty="0" smtClean="0">
              <a:cs typeface="+mn-cs"/>
            </a:endParaRPr>
          </a:p>
          <a:p>
            <a:pPr lvl="1" eaLnBrk="1" hangingPunct="1">
              <a:spcBef>
                <a:spcPct val="0"/>
              </a:spcBef>
              <a:defRPr/>
            </a:pPr>
            <a:endParaRPr lang="en-US" altLang="zh-CN" sz="2400" b="1" dirty="0">
              <a:cs typeface="+mn-cs"/>
            </a:endParaRP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cs typeface="+mn-cs"/>
              </a:rPr>
              <a:t>注意：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b="1" dirty="0" smtClean="0">
                <a:cs typeface="+mn-cs"/>
              </a:rPr>
              <a:t>在服务器端指定端口的时候，要注意该端口是否可用，是否已经被占用。</a:t>
            </a:r>
            <a:r>
              <a:rPr lang="en-US" altLang="zh-CN" sz="2400" b="1" dirty="0" smtClean="0">
                <a:cs typeface="+mn-cs"/>
              </a:rPr>
              <a:t>1~1023</a:t>
            </a:r>
            <a:r>
              <a:rPr lang="zh-CN" altLang="en-US" sz="2400" b="1" dirty="0" smtClean="0">
                <a:cs typeface="+mn-cs"/>
              </a:rPr>
              <a:t>已经被系统占用了，应使用</a:t>
            </a:r>
            <a:r>
              <a:rPr lang="en-US" altLang="zh-CN" sz="2400" b="1" dirty="0" smtClean="0">
                <a:cs typeface="+mn-cs"/>
              </a:rPr>
              <a:t>1024~65535</a:t>
            </a:r>
            <a:r>
              <a:rPr lang="zh-CN" altLang="en-US" sz="2400" b="1" dirty="0" smtClean="0">
                <a:cs typeface="+mn-cs"/>
              </a:rPr>
              <a:t>之间的端口号，避免发生冲突。</a:t>
            </a:r>
            <a:endParaRPr lang="en-US" altLang="zh-CN" sz="2400" b="1" dirty="0" smtClean="0">
              <a:cs typeface="+mn-cs"/>
            </a:endParaRP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b="1" dirty="0" smtClean="0">
                <a:cs typeface="+mn-cs"/>
              </a:rPr>
              <a:t>熟悉常用的网络服务端口。</a:t>
            </a:r>
            <a:endParaRPr lang="en-US" altLang="zh-CN" sz="2400" b="1" dirty="0" smtClean="0">
              <a:cs typeface="+mn-cs"/>
            </a:endParaRPr>
          </a:p>
          <a:p>
            <a:pPr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工作步骤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数据通信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b="1" dirty="0"/>
              <a:t>建立</a:t>
            </a:r>
            <a:r>
              <a:rPr lang="en-US" altLang="zh-CN" sz="2400" b="1" dirty="0"/>
              <a:t>Socket</a:t>
            </a:r>
            <a:r>
              <a:rPr lang="zh-CN" altLang="en-US" sz="2400" b="1" dirty="0"/>
              <a:t>连接后，再建立输入输出数据流，客户程序可以向</a:t>
            </a:r>
            <a:r>
              <a:rPr lang="en-US" altLang="zh-CN" sz="2400" b="1" dirty="0"/>
              <a:t>Socket</a:t>
            </a:r>
            <a:r>
              <a:rPr lang="zh-CN" altLang="en-US" sz="2400" b="1" dirty="0"/>
              <a:t>写入请求，服务器程序处理请求，并把处理结果通过</a:t>
            </a:r>
            <a:r>
              <a:rPr lang="en-US" altLang="zh-CN" sz="2400" b="1" dirty="0"/>
              <a:t>Socket</a:t>
            </a:r>
            <a:r>
              <a:rPr lang="zh-CN" altLang="en-US" sz="2400" b="1" dirty="0"/>
              <a:t>返回给客户端，完成通过虚拟通道的数据通信。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拆除连接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b="1" dirty="0"/>
              <a:t>通信结束，将所建立的虚拟连接全部拆除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b="1" dirty="0" smtClean="0"/>
              <a:t>每一个</a:t>
            </a:r>
            <a:r>
              <a:rPr lang="en-US" altLang="zh-CN" sz="2400" b="1" dirty="0" smtClean="0"/>
              <a:t>Socket</a:t>
            </a:r>
            <a:r>
              <a:rPr lang="zh-CN" altLang="en-US" sz="2400" b="1" dirty="0" smtClean="0"/>
              <a:t>存在时都占用一定的资源，在通信完成后，应该断开服务器端或客户端上运行的应用程序，即断开其虚拟连接并释放所占用的系统资源。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close()</a:t>
            </a:r>
            <a:r>
              <a:rPr lang="zh-CN" altLang="en-US" sz="2400" b="1" dirty="0" smtClean="0"/>
              <a:t>方法，关闭当前套接字，释放资源。</a:t>
            </a:r>
          </a:p>
          <a:p>
            <a:pPr lvl="1" eaLnBrk="1" hangingPunct="1">
              <a:spcBef>
                <a:spcPct val="0"/>
              </a:spcBef>
              <a:defRPr/>
            </a:pPr>
            <a:endParaRPr lang="zh-CN" altLang="en-US" sz="2400" b="1" dirty="0" smtClean="0"/>
          </a:p>
          <a:p>
            <a:pPr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270000" y="1412875"/>
          <a:ext cx="6183313" cy="451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Visio" r:id="rId3" imgW="5467485" imgH="3991065" progId="Visio.Drawing.11">
                  <p:embed/>
                </p:oleObj>
              </mc:Choice>
              <mc:Fallback>
                <p:oleObj name="Visio" r:id="rId3" imgW="5467485" imgH="399106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412875"/>
                        <a:ext cx="6183313" cy="4513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工作步骤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工作步骤</a:t>
            </a:r>
          </a:p>
        </p:txBody>
      </p:sp>
      <p:graphicFrame>
        <p:nvGraphicFramePr>
          <p:cNvPr id="3891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331913" y="1412875"/>
          <a:ext cx="7488237" cy="491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Visio" r:id="rId3" imgW="4168007" imgH="2735633" progId="Visio.Drawing.11">
                  <p:embed/>
                </p:oleObj>
              </mc:Choice>
              <mc:Fallback>
                <p:oleObj name="Visio" r:id="rId3" imgW="4168007" imgH="273563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2875"/>
                        <a:ext cx="7488237" cy="4913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ServerSocket</a:t>
            </a:r>
            <a:r>
              <a:rPr lang="zh-CN" altLang="en-US" smtClean="0"/>
              <a:t>和</a:t>
            </a:r>
            <a:r>
              <a:rPr lang="en-US" altLang="zh-CN" smtClean="0"/>
              <a:t>Socket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ServerSocket</a:t>
            </a:r>
            <a:r>
              <a:rPr lang="zh-CN" altLang="en-US" b="1" smtClean="0"/>
              <a:t>代表服务器端套接字。</a:t>
            </a:r>
          </a:p>
          <a:p>
            <a:r>
              <a:rPr lang="en-US" altLang="zh-CN" b="1" smtClean="0"/>
              <a:t>Socket</a:t>
            </a:r>
            <a:r>
              <a:rPr lang="zh-CN" altLang="en-US" b="1" smtClean="0"/>
              <a:t>代表客户端套接字。</a:t>
            </a:r>
            <a:endParaRPr lang="en-US" altLang="zh-CN" b="1" smtClean="0"/>
          </a:p>
          <a:p>
            <a:r>
              <a:rPr lang="en-US" altLang="zh-CN" b="1" smtClean="0"/>
              <a:t>ServerSocket</a:t>
            </a:r>
            <a:r>
              <a:rPr lang="zh-CN" altLang="en-US" b="1" smtClean="0"/>
              <a:t>负责监听</a:t>
            </a:r>
            <a:r>
              <a:rPr lang="en-US" altLang="zh-CN" b="1" smtClean="0"/>
              <a:t>TCP</a:t>
            </a:r>
            <a:r>
              <a:rPr lang="zh-CN" altLang="en-US" b="1" smtClean="0"/>
              <a:t>连接请求，并为每个连接创建新的</a:t>
            </a:r>
            <a:r>
              <a:rPr lang="en-US" altLang="zh-CN" b="1" smtClean="0"/>
              <a:t>Socket</a:t>
            </a:r>
            <a:r>
              <a:rPr lang="zh-CN" altLang="en-US" b="1" smtClean="0"/>
              <a:t>实例。</a:t>
            </a:r>
            <a:endParaRPr lang="en-US" altLang="zh-CN" b="1" smtClean="0"/>
          </a:p>
          <a:p>
            <a:r>
              <a:rPr lang="zh-CN" altLang="en-US" b="1" smtClean="0"/>
              <a:t>服务端需要同时处理</a:t>
            </a:r>
            <a:r>
              <a:rPr lang="en-US" altLang="zh-CN" b="1" smtClean="0"/>
              <a:t>ServerSocket</a:t>
            </a:r>
            <a:r>
              <a:rPr lang="zh-CN" altLang="en-US" b="1" smtClean="0"/>
              <a:t>和</a:t>
            </a:r>
            <a:r>
              <a:rPr lang="en-US" altLang="zh-CN" b="1" smtClean="0"/>
              <a:t>Socket</a:t>
            </a:r>
            <a:r>
              <a:rPr lang="zh-CN" altLang="en-US" b="1" smtClean="0"/>
              <a:t>，而客户端只需使用</a:t>
            </a:r>
            <a:r>
              <a:rPr lang="en-US" altLang="zh-CN" b="1" smtClean="0"/>
              <a:t>Socket</a:t>
            </a:r>
            <a:r>
              <a:rPr lang="zh-CN" altLang="en-US" b="1" smtClean="0"/>
              <a:t>实例。</a:t>
            </a:r>
          </a:p>
          <a:p>
            <a:endParaRPr lang="zh-CN" altLang="en-US" b="1" smtClean="0"/>
          </a:p>
          <a:p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ServerSocket</a:t>
            </a:r>
            <a:r>
              <a:rPr lang="zh-CN" altLang="en-US" smtClean="0"/>
              <a:t>和</a:t>
            </a:r>
            <a:r>
              <a:rPr lang="en-US" altLang="zh-CN" smtClean="0"/>
              <a:t>Socket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794750" cy="5111750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 smtClean="0"/>
              <a:t>创建</a:t>
            </a:r>
            <a:r>
              <a:rPr lang="en-US" altLang="zh-CN" sz="2800" b="1" dirty="0" err="1" smtClean="0"/>
              <a:t>ServerSocket</a:t>
            </a:r>
            <a:r>
              <a:rPr lang="zh-CN" altLang="en-US" sz="2800" b="1" dirty="0" smtClean="0"/>
              <a:t>（服务端套接字）</a:t>
            </a:r>
          </a:p>
          <a:p>
            <a:pPr lvl="1">
              <a:defRPr/>
            </a:pPr>
            <a:r>
              <a:rPr lang="en-US" altLang="zh-CN" sz="2400" b="1" i="1" dirty="0" err="1" smtClean="0">
                <a:solidFill>
                  <a:schemeClr val="accent1">
                    <a:lumMod val="75000"/>
                  </a:schemeClr>
                </a:solidFill>
              </a:rPr>
              <a:t>ServerSocket</a:t>
            </a:r>
            <a:r>
              <a:rPr lang="en-US" altLang="zh-CN" sz="2400" b="1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CN" sz="2400" b="1" i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400" b="1" i="1" dirty="0" smtClean="0">
                <a:solidFill>
                  <a:schemeClr val="accent1">
                    <a:lumMod val="75000"/>
                  </a:schemeClr>
                </a:solidFill>
              </a:rPr>
              <a:t> port)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创建绑定到特定端口的服务器套接字。 </a:t>
            </a:r>
          </a:p>
          <a:p>
            <a:pPr lvl="1">
              <a:defRPr/>
            </a:pP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</a:rPr>
              <a:t>ServerSocket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</a:rPr>
              <a:t> port, </a:t>
            </a: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</a:rPr>
              <a:t> backlog)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创建绑定到特定端口的服务器套接字，并指定最大连接数。</a:t>
            </a:r>
            <a:endParaRPr lang="en-US" altLang="zh-CN" sz="2400" b="1" dirty="0" smtClean="0"/>
          </a:p>
          <a:p>
            <a:pPr>
              <a:defRPr/>
            </a:pPr>
            <a:r>
              <a:rPr lang="zh-CN" altLang="en-US" sz="2800" b="1" dirty="0"/>
              <a:t>创建</a:t>
            </a:r>
            <a:r>
              <a:rPr lang="en-US" altLang="zh-CN" sz="2800" b="1" dirty="0"/>
              <a:t>Socket</a:t>
            </a:r>
            <a:r>
              <a:rPr lang="zh-CN" altLang="en-US" sz="2800" b="1" dirty="0"/>
              <a:t>（客户端套接字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  <a:p>
            <a:pPr lvl="1">
              <a:defRPr/>
            </a:pP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</a:rPr>
              <a:t>Socket(</a:t>
            </a:r>
            <a:r>
              <a:rPr lang="en-US" alt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InetAddress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</a:rPr>
              <a:t> address, </a:t>
            </a:r>
            <a:r>
              <a:rPr lang="en-US" alt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</a:rPr>
              <a:t> port)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sz="2400" b="1" dirty="0" err="1" smtClean="0"/>
              <a:t>创建一个流套接字并将其连接到指定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IP </a:t>
            </a:r>
            <a:r>
              <a:rPr lang="en-US" altLang="en-US" sz="2400" b="1" dirty="0" err="1"/>
              <a:t>地址的指定端口号</a:t>
            </a:r>
            <a:r>
              <a:rPr lang="en-US" altLang="en-US" sz="2400" b="1" dirty="0"/>
              <a:t>。</a:t>
            </a:r>
            <a:endParaRPr lang="en-US" altLang="zh-CN" sz="2400" b="1" dirty="0"/>
          </a:p>
          <a:p>
            <a:pPr lvl="1">
              <a:defRPr/>
            </a:pP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</a:rPr>
              <a:t>Socket(String host, </a:t>
            </a:r>
            <a:r>
              <a:rPr lang="en-US" alt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</a:rPr>
              <a:t> port)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sz="2400" b="1" dirty="0" err="1" smtClean="0"/>
              <a:t>创建一个流套接字并将其连接到指定主机上的指定端口号</a:t>
            </a:r>
            <a:r>
              <a:rPr lang="en-US" altLang="en-US" sz="2400" b="1" dirty="0"/>
              <a:t>。</a:t>
            </a:r>
            <a:endParaRPr lang="zh-CN" altLang="en-US" sz="2400" b="1" dirty="0"/>
          </a:p>
          <a:p>
            <a:pPr>
              <a:defRPr/>
            </a:pPr>
            <a:endParaRPr lang="zh-CN" altLang="en-US" b="1" dirty="0" smtClean="0"/>
          </a:p>
          <a:p>
            <a:pPr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FF0000"/>
                </a:solidFill>
              </a:rPr>
              <a:t>Java I/O</a:t>
            </a:r>
          </a:p>
          <a:p>
            <a:r>
              <a:rPr lang="en-US" altLang="zh-CN" b="1" smtClean="0"/>
              <a:t>Java</a:t>
            </a:r>
            <a:r>
              <a:rPr lang="zh-CN" altLang="en-US" b="1" smtClean="0"/>
              <a:t>多线程</a:t>
            </a:r>
            <a:endParaRPr lang="en-US" altLang="zh-CN" b="1" smtClean="0"/>
          </a:p>
          <a:p>
            <a:r>
              <a:rPr lang="en-US" altLang="zh-CN" b="1" smtClean="0"/>
              <a:t>Socket</a:t>
            </a:r>
            <a:r>
              <a:rPr lang="zh-CN" altLang="en-US" b="1" smtClean="0"/>
              <a:t>概述</a:t>
            </a:r>
            <a:endParaRPr lang="en-US" altLang="zh-CN" b="1" smtClean="0"/>
          </a:p>
          <a:p>
            <a:r>
              <a:rPr lang="en-US" altLang="zh-CN" b="1" smtClean="0"/>
              <a:t>Java Socket TCP</a:t>
            </a:r>
            <a:r>
              <a:rPr lang="zh-CN" altLang="en-US" b="1" smtClean="0"/>
              <a:t>编程</a:t>
            </a:r>
            <a:endParaRPr lang="en-US" altLang="zh-CN" b="1" smtClean="0"/>
          </a:p>
          <a:p>
            <a:r>
              <a:rPr lang="zh-CN" altLang="en-US" b="1" smtClean="0"/>
              <a:t>创建多线程服务器</a:t>
            </a:r>
            <a:endParaRPr lang="en-US" altLang="zh-CN" b="1" smtClean="0"/>
          </a:p>
          <a:p>
            <a:r>
              <a:rPr lang="en-US" altLang="zh-CN" b="1" smtClean="0"/>
              <a:t>Java Socket UDP</a:t>
            </a:r>
            <a:r>
              <a:rPr lang="zh-CN" altLang="en-US" b="1" smtClean="0"/>
              <a:t>编程</a:t>
            </a:r>
            <a:endParaRPr lang="en-US" altLang="zh-CN" b="1" smtClean="0"/>
          </a:p>
          <a:p>
            <a:r>
              <a:rPr lang="en-US" altLang="zh-CN" b="1" smtClean="0"/>
              <a:t>HTTP</a:t>
            </a:r>
            <a:r>
              <a:rPr lang="zh-CN" altLang="en-US" b="1" smtClean="0"/>
              <a:t>服务的实现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发送和接收数据流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434388" cy="5111750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 err="1" smtClean="0"/>
              <a:t>ServerSocket</a:t>
            </a:r>
            <a:r>
              <a:rPr lang="zh-CN" altLang="en-US" sz="2800" b="1" dirty="0" smtClean="0"/>
              <a:t>实例创建后，使用</a:t>
            </a:r>
            <a:r>
              <a:rPr lang="en-US" altLang="zh-CN" sz="2800" b="1" dirty="0" smtClean="0"/>
              <a:t>accept()</a:t>
            </a:r>
            <a:r>
              <a:rPr lang="zh-CN" altLang="en-US" sz="2800" b="1" dirty="0" smtClean="0"/>
              <a:t>方法来监听和接收客户机程序的连接请求，返回值是一个</a:t>
            </a:r>
            <a:r>
              <a:rPr lang="en-US" altLang="zh-CN" sz="2800" b="1" dirty="0" smtClean="0"/>
              <a:t>Socket</a:t>
            </a:r>
            <a:r>
              <a:rPr lang="zh-CN" altLang="en-US" sz="2800" b="1" dirty="0" smtClean="0"/>
              <a:t>类型的对象，此时，程序处于等待状态。</a:t>
            </a:r>
            <a:endParaRPr lang="en-US" altLang="zh-CN" sz="2800" b="1" dirty="0" smtClean="0"/>
          </a:p>
          <a:p>
            <a:pPr>
              <a:defRPr/>
            </a:pPr>
            <a:r>
              <a:rPr lang="en-US" altLang="zh-CN" sz="2800" b="1" dirty="0"/>
              <a:t>Socket</a:t>
            </a:r>
            <a:r>
              <a:rPr lang="zh-CN" altLang="en-US" sz="2800" b="1" dirty="0"/>
              <a:t>对象创建成功后，就可以在客户机与服务器之间建立一个连接，并通过这个连接在两个端口之间传送数据。</a:t>
            </a:r>
          </a:p>
          <a:p>
            <a:pPr lvl="1">
              <a:defRPr/>
            </a:pP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</a:rPr>
              <a:t>OutputStream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</a:rPr>
              <a:t>os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</a:rPr>
              <a:t>socket.getOutputStream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endParaRPr lang="en-US" altLang="zh-CN" sz="24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返回</a:t>
            </a:r>
            <a:r>
              <a:rPr lang="zh-CN" altLang="en-US" sz="2400" b="1" dirty="0"/>
              <a:t>此套接字的输出流，发送数据。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</a:rPr>
              <a:t>InputStream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</a:rPr>
              <a:t> is = </a:t>
            </a:r>
            <a:r>
              <a:rPr lang="en-US" altLang="zh-CN" sz="2400" b="1" i="1" dirty="0" err="1">
                <a:solidFill>
                  <a:schemeClr val="accent1">
                    <a:lumMod val="75000"/>
                  </a:schemeClr>
                </a:solidFill>
              </a:rPr>
              <a:t>socket.getInputStream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endParaRPr lang="en-US" altLang="zh-CN" sz="24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返回</a:t>
            </a:r>
            <a:r>
              <a:rPr lang="zh-CN" altLang="en-US" sz="2400" b="1" dirty="0"/>
              <a:t>此套接字的输入流，接收数据。  </a:t>
            </a:r>
          </a:p>
          <a:p>
            <a:pPr>
              <a:defRPr/>
            </a:pPr>
            <a:endParaRPr lang="zh-CN" altLang="en-US" b="1" dirty="0" smtClean="0"/>
          </a:p>
          <a:p>
            <a:pPr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Echo Test</a:t>
            </a:r>
          </a:p>
          <a:p>
            <a:r>
              <a:rPr lang="zh-CN" altLang="en-US" b="1" smtClean="0"/>
              <a:t>客户端向服务器端发送数据，然后服务器端返回客户端发送的数据。</a:t>
            </a:r>
          </a:p>
          <a:p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端口扫描</a:t>
            </a:r>
          </a:p>
        </p:txBody>
      </p:sp>
      <p:sp>
        <p:nvSpPr>
          <p:cNvPr id="43011" name="Text Box 7"/>
          <p:cNvSpPr txBox="1">
            <a:spLocks noChangeArrowheads="1"/>
          </p:cNvSpPr>
          <p:nvPr/>
        </p:nvSpPr>
        <p:spPr bwMode="auto">
          <a:xfrm>
            <a:off x="539750" y="1133475"/>
            <a:ext cx="8326438" cy="5508625"/>
          </a:xfrm>
          <a:prstGeom prst="rect">
            <a:avLst/>
          </a:prstGeom>
          <a:solidFill>
            <a:schemeClr val="bg1"/>
          </a:solidFill>
          <a:ln w="9525">
            <a:solidFill>
              <a:srgbClr val="4595E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public static void main(String[] args) {</a:t>
            </a:r>
          </a:p>
          <a:p>
            <a:pPr lvl="1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String host = “127.0.0.1";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要扫描的主机</a:t>
            </a:r>
          </a:p>
          <a:p>
            <a:pPr lvl="1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int scope = 1024;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要扫描的端口范围</a:t>
            </a:r>
          </a:p>
          <a:p>
            <a:pPr lvl="1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PortScanner.</a:t>
            </a:r>
            <a:r>
              <a:rPr lang="en-US" altLang="zh-CN" sz="16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scan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(host, scope);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开始扫描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public static void scan(String host, int scope) {</a:t>
            </a:r>
          </a:p>
          <a:p>
            <a:pPr lvl="1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if (scope &lt;= 0 || scope &gt; 65535) {System.</a:t>
            </a:r>
            <a:r>
              <a:rPr lang="en-US" altLang="zh-CN" sz="16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.println("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端口必须在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0-65536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之间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");return;}</a:t>
            </a:r>
          </a:p>
          <a:p>
            <a:pPr lvl="1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 socket = null;</a:t>
            </a:r>
          </a:p>
          <a:p>
            <a:pPr lvl="1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for (int port = 1; port &lt; scope; port++) {</a:t>
            </a:r>
          </a:p>
          <a:p>
            <a:pPr lvl="2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try {</a:t>
            </a:r>
          </a:p>
          <a:p>
            <a:pPr lvl="3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 = new Socket(host, port);</a:t>
            </a:r>
          </a:p>
          <a:p>
            <a:pPr lvl="3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6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.println("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端口：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 + port + ",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被占用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");</a:t>
            </a:r>
          </a:p>
          <a:p>
            <a:pPr lvl="2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 catch (UnknownHostException e) {System.</a:t>
            </a:r>
            <a:r>
              <a:rPr lang="en-US" altLang="zh-CN" sz="16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.println("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主机无法识别！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");</a:t>
            </a:r>
          </a:p>
          <a:p>
            <a:pPr lvl="2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 catch (IOException e) {System.</a:t>
            </a:r>
            <a:r>
              <a:rPr lang="en-US" altLang="zh-CN" sz="16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.println("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端口：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 + port + "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不能连接！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");</a:t>
            </a:r>
          </a:p>
          <a:p>
            <a:pPr lvl="2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 finally {</a:t>
            </a:r>
          </a:p>
          <a:p>
            <a:pPr lvl="3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if (null != socket) {</a:t>
            </a:r>
          </a:p>
          <a:p>
            <a:pPr lvl="4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try {socket.close();} catch (IOException e) {e.printStackTrace();}</a:t>
            </a:r>
          </a:p>
          <a:p>
            <a:pPr lvl="3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lvl="2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lvl="1"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600" b="1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430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60350"/>
            <a:ext cx="2638425" cy="1952625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设置连接超时时间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5111750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/>
              <a:t>客户端的</a:t>
            </a:r>
            <a:r>
              <a:rPr lang="en-US" altLang="zh-CN" sz="2400" b="1" dirty="0" smtClean="0"/>
              <a:t>Socket</a:t>
            </a:r>
            <a:r>
              <a:rPr lang="zh-CN" altLang="en-US" sz="2400" b="1" dirty="0" smtClean="0"/>
              <a:t>在请求服务器连接时，可能需要等待一段时间，默认是一直等待永不超时，直到成功或异常。</a:t>
            </a:r>
          </a:p>
          <a:p>
            <a:pPr>
              <a:defRPr/>
            </a:pPr>
            <a:r>
              <a:rPr lang="zh-CN" altLang="en-US" sz="2400" b="1" dirty="0" smtClean="0"/>
              <a:t>超时：由于网络延迟，网络阻塞等原因，造成服务器并未及时响应客户端的一种现象。</a:t>
            </a:r>
          </a:p>
          <a:p>
            <a:pPr>
              <a:defRPr/>
            </a:pPr>
            <a:r>
              <a:rPr lang="zh-CN" altLang="en-US" sz="2400" b="1" dirty="0" smtClean="0"/>
              <a:t>如果希望限定等待时间，则可以使用如下方式</a:t>
            </a:r>
            <a:r>
              <a:rPr lang="en-US" altLang="zh-CN" sz="2400" b="1" dirty="0" smtClean="0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 kern="120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1800" b="1" kern="120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socket=new </a:t>
            </a:r>
            <a:r>
              <a:rPr lang="en-US" altLang="zh-CN" sz="1800" b="1" kern="120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</a:t>
            </a:r>
            <a:r>
              <a:rPr lang="en-US" altLang="zh-CN" sz="1800" b="1" kern="120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b="1" kern="120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</a:t>
            </a:r>
            <a:r>
              <a:rPr lang="en-US" altLang="zh-CN" sz="1800" b="1" kern="1200" dirty="0" err="1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InetSocketAddress</a:t>
            </a:r>
            <a:r>
              <a:rPr lang="en-US" altLang="zh-CN" sz="1800" b="1" kern="120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kern="1200" dirty="0" err="1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socketAddress</a:t>
            </a:r>
            <a:r>
              <a:rPr lang="en-US" altLang="zh-CN" sz="1800" b="1" kern="120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=new </a:t>
            </a:r>
            <a:r>
              <a:rPr lang="en-US" altLang="zh-CN" sz="1800" b="1" kern="1200" dirty="0" err="1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InetSocketAddress</a:t>
            </a:r>
            <a:r>
              <a:rPr lang="en-US" altLang="zh-CN" sz="1800" b="1" kern="120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800" b="1" i="1" kern="120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HOST</a:t>
            </a:r>
            <a:r>
              <a:rPr lang="en-US" altLang="zh-CN" sz="1800" b="1" kern="120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,</a:t>
            </a:r>
            <a:r>
              <a:rPr lang="en-US" altLang="zh-CN" sz="1800" b="1" i="1" kern="120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PORT</a:t>
            </a:r>
            <a:r>
              <a:rPr lang="en-US" altLang="zh-CN" sz="1800" b="1" kern="120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);</a:t>
            </a:r>
            <a:r>
              <a:rPr lang="en-US" altLang="zh-CN" sz="1800" b="1" kern="120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endParaRPr lang="en-US" altLang="zh-CN" sz="1800" b="1" kern="1200" dirty="0" smtClean="0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b="1" kern="120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kern="1200" dirty="0" smtClean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1800" b="1" kern="120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 kern="120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创建</a:t>
            </a:r>
            <a:r>
              <a:rPr lang="en-US" altLang="zh-CN" sz="1800" b="1" kern="120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</a:t>
            </a:r>
            <a:r>
              <a:rPr lang="zh-CN" altLang="en-US" sz="1800" b="1" kern="120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地址信息</a:t>
            </a:r>
            <a:endParaRPr lang="en-US" altLang="zh-CN" sz="1800" b="1" kern="1200" dirty="0" smtClean="0">
              <a:solidFill>
                <a:srgbClr val="0066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b="1" kern="120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</a:t>
            </a:r>
            <a:r>
              <a:rPr lang="en-US" altLang="zh-CN" sz="1800" b="1" kern="1200" dirty="0" err="1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socket.connect</a:t>
            </a:r>
            <a:r>
              <a:rPr lang="en-US" altLang="zh-CN" sz="1800" b="1" kern="120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(socketAddress,</a:t>
            </a:r>
            <a:r>
              <a:rPr lang="en-US" altLang="zh-CN" sz="1800" b="1" kern="1200" dirty="0" smtClean="0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3000</a:t>
            </a:r>
            <a:r>
              <a:rPr lang="en-US" altLang="zh-CN" sz="1800" b="1" kern="1200" dirty="0" smtClean="0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);</a:t>
            </a:r>
            <a:r>
              <a:rPr lang="en-US" altLang="zh-CN" sz="1800" b="1" kern="1200" dirty="0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kern="120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 kern="120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设置超时时间为</a:t>
            </a:r>
            <a:r>
              <a:rPr lang="en-US" altLang="zh-CN" sz="1800" b="1" kern="120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3000</a:t>
            </a:r>
            <a:r>
              <a:rPr lang="zh-CN" altLang="en-US" sz="1800" b="1" kern="1200" dirty="0" smtClean="0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毫秒</a:t>
            </a:r>
          </a:p>
          <a:p>
            <a:pPr>
              <a:defRPr/>
            </a:pPr>
            <a:r>
              <a:rPr lang="zh-CN" altLang="en-US" sz="2400" b="1" dirty="0"/>
              <a:t>当超过连接时间，仍然未能与服务器连接上时，就会抛出：</a:t>
            </a:r>
            <a:r>
              <a:rPr lang="en-US" altLang="zh-CN" sz="2400" b="1" dirty="0" err="1"/>
              <a:t>java.net.SocketTimeoutException</a:t>
            </a:r>
            <a:r>
              <a:rPr lang="zh-CN" altLang="en-US" sz="2400" b="1" dirty="0"/>
              <a:t>连接超时异常。</a:t>
            </a:r>
          </a:p>
          <a:p>
            <a:pPr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设置请求队列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在服务器端监听客户连接请求时，可以设定客户端连接请求的队列长度。</a:t>
            </a:r>
            <a:endParaRPr lang="en-US" altLang="zh-CN" sz="2800" b="1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006600"/>
                </a:solidFill>
                <a:ea typeface="微软雅黑" panose="020B0503020204020204" pitchFamily="34" charset="-122"/>
              </a:rPr>
              <a:t>	</a:t>
            </a:r>
            <a:r>
              <a:rPr lang="en-US" altLang="zh-CN" sz="2400" b="1" smtClean="0">
                <a:ea typeface="微软雅黑" panose="020B0503020204020204" pitchFamily="34" charset="-122"/>
              </a:rPr>
              <a:t>serverSocket = new ServerSocket(PORT, </a:t>
            </a:r>
            <a:r>
              <a:rPr lang="en-US" altLang="zh-CN" sz="2400" b="1" smtClean="0">
                <a:solidFill>
                  <a:srgbClr val="0000FF"/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sz="2400" b="1" smtClean="0"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00"/>
                </a:solidFill>
                <a:ea typeface="微软雅黑" panose="020B0503020204020204" pitchFamily="34" charset="-122"/>
              </a:rPr>
              <a:t>	//</a:t>
            </a:r>
            <a:r>
              <a:rPr lang="zh-CN" altLang="en-US" sz="2400" b="1" smtClean="0">
                <a:solidFill>
                  <a:srgbClr val="006600"/>
                </a:solidFill>
                <a:ea typeface="微软雅黑" panose="020B0503020204020204" pitchFamily="34" charset="-122"/>
              </a:rPr>
              <a:t>创建</a:t>
            </a:r>
            <a:r>
              <a:rPr lang="en-US" altLang="zh-CN" sz="2400" b="1" smtClean="0">
                <a:solidFill>
                  <a:srgbClr val="0066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b="1" smtClean="0">
                <a:solidFill>
                  <a:srgbClr val="006600"/>
                </a:solidFill>
                <a:ea typeface="微软雅黑" panose="020B0503020204020204" pitchFamily="34" charset="-122"/>
              </a:rPr>
              <a:t>个队列长度的客户端请求。</a:t>
            </a:r>
          </a:p>
          <a:p>
            <a:r>
              <a:rPr lang="zh-CN" altLang="en-US" sz="2800" b="1" smtClean="0"/>
              <a:t>默认操作系统会有一个队列的长度限制，一般为</a:t>
            </a:r>
            <a:r>
              <a:rPr lang="en-US" altLang="zh-CN" sz="2800" b="1" smtClean="0"/>
              <a:t>50</a:t>
            </a:r>
            <a:r>
              <a:rPr lang="zh-CN" altLang="en-US" sz="2800" b="1" smtClean="0"/>
              <a:t>。当队列请求大于最大容量时，服务器进程会拒绝新的连接请求。只有当服务器进程通过</a:t>
            </a:r>
            <a:r>
              <a:rPr lang="en-US" altLang="zh-CN" sz="2800" b="1" smtClean="0"/>
              <a:t>accpt()</a:t>
            </a:r>
            <a:r>
              <a:rPr lang="zh-CN" altLang="en-US" sz="2800" b="1" smtClean="0"/>
              <a:t>方法从队列中取出连接请求，腾出空位，队列才能加入其它新的连接请求。</a:t>
            </a:r>
          </a:p>
          <a:p>
            <a:r>
              <a:rPr lang="zh-CN" altLang="en-US" sz="2400" b="1" smtClean="0">
                <a:solidFill>
                  <a:srgbClr val="FF0000"/>
                </a:solidFill>
              </a:rPr>
              <a:t>注意：</a:t>
            </a:r>
            <a:r>
              <a:rPr lang="zh-CN" altLang="en-US" sz="2400" b="1" smtClean="0"/>
              <a:t>服务器指定的队列长度不能大于系统限定的最大长度或者小于等于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，这些情况下都会默认使用系统队列长度。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创建服务器端</a:t>
            </a: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765175" y="5461000"/>
            <a:ext cx="7921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defRPr/>
            </a:pPr>
            <a:r>
              <a:rPr lang="zh-CN" altLang="en-US" sz="2400" b="1">
                <a:latin typeface="+mn-lt"/>
                <a:ea typeface="+mn-ea"/>
              </a:rPr>
              <a:t>这里没有调用服务器</a:t>
            </a:r>
            <a:r>
              <a:rPr lang="en-US" altLang="zh-CN" sz="2400" b="1">
                <a:latin typeface="+mn-lt"/>
                <a:ea typeface="+mn-ea"/>
              </a:rPr>
              <a:t>Socket</a:t>
            </a:r>
            <a:r>
              <a:rPr lang="zh-CN" altLang="en-US" sz="2400" b="1">
                <a:latin typeface="+mn-lt"/>
                <a:ea typeface="+mn-ea"/>
              </a:rPr>
              <a:t>的</a:t>
            </a:r>
            <a:r>
              <a:rPr lang="en-US" altLang="zh-CN" sz="2400" b="1">
                <a:latin typeface="+mn-lt"/>
                <a:ea typeface="+mn-ea"/>
              </a:rPr>
              <a:t>accept()</a:t>
            </a:r>
            <a:r>
              <a:rPr lang="zh-CN" altLang="en-US" sz="2400" b="1">
                <a:latin typeface="+mn-lt"/>
                <a:ea typeface="+mn-ea"/>
              </a:rPr>
              <a:t>方法，队列中的连接请求永远不会被取出。</a:t>
            </a: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765175" y="1125538"/>
            <a:ext cx="7539038" cy="4278312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int port=8888;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ServerSocket serverSocket;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static int </a:t>
            </a:r>
            <a:r>
              <a:rPr lang="en-US" altLang="zh-CN" sz="16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public MyServer() throws IOException{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serverSocket=new ServerSocket(port); 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使用系统默认队列长度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50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6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.println("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服务启动。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b="1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public void service(){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pitchFamily="34" charset="-122"/>
              </a:rPr>
              <a:t>         Scanner i=new Scanner(System.</a:t>
            </a:r>
            <a:r>
              <a:rPr lang="en-US" altLang="zh-CN" sz="1600" b="1" i="1">
                <a:solidFill>
                  <a:srgbClr val="000000"/>
                </a:solidFill>
                <a:ea typeface="微软雅黑" panose="020B0503020204020204" pitchFamily="34" charset="-122"/>
              </a:rPr>
              <a:t>in</a:t>
            </a:r>
            <a:r>
              <a:rPr lang="en-US" altLang="zh-CN" sz="1600" b="1">
                <a:solidFill>
                  <a:srgbClr val="000000"/>
                </a:solidFill>
                <a:ea typeface="微软雅黑" panose="020B0503020204020204" pitchFamily="34" charset="-122"/>
              </a:rPr>
              <a:t>);  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ea typeface="微软雅黑" panose="020B0503020204020204" pitchFamily="34" charset="-122"/>
              </a:rPr>
              <a:t>         String msg=i.next(); </a:t>
            </a:r>
            <a:r>
              <a:rPr lang="en-US" altLang="zh-CN" sz="1600" b="1">
                <a:solidFill>
                  <a:srgbClr val="0066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1600" b="1">
                <a:solidFill>
                  <a:srgbClr val="006600"/>
                </a:solidFill>
                <a:ea typeface="微软雅黑" panose="020B0503020204020204" pitchFamily="34" charset="-122"/>
              </a:rPr>
              <a:t>让程序等待，服务一直存在</a:t>
            </a:r>
            <a:endParaRPr lang="en-US" altLang="zh-CN" sz="1600" b="1">
              <a:solidFill>
                <a:srgbClr val="006600"/>
              </a:solidFill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b="1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public static void main(String[] args) throws InterruptedException, IOException 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new MyServer().</a:t>
            </a:r>
            <a:r>
              <a:rPr lang="zh-CN" altLang="en-US" sz="16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微软雅黑" panose="020B0503020204020204" pitchFamily="34" charset="-122"/>
              </a:rPr>
              <a:t>service()</a:t>
            </a:r>
            <a:r>
              <a:rPr lang="en-US" altLang="zh-CN" sz="16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;</a:t>
            </a:r>
            <a:endParaRPr lang="zh-CN" altLang="en-US" sz="1600" b="1">
              <a:solidFill>
                <a:srgbClr val="0000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600" b="1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创建客户端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684213" y="981075"/>
            <a:ext cx="7775575" cy="5754688"/>
          </a:xfrm>
          <a:prstGeom prst="rect">
            <a:avLst/>
          </a:prstGeom>
          <a:solidFill>
            <a:schemeClr val="bg1"/>
          </a:solidFill>
          <a:ln w="9525">
            <a:solidFill>
              <a:srgbClr val="4595ED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public static void main(String[] args) throws InterruptedException 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final int backlog=100;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String host="192.168.0.5";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int port=8888;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Socket[] sockets=new Socket[backlog]; 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for(int i=0;i&lt;backlog;i++){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创建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100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个连接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try 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sockets[i]=new Socket(host,port);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6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.println("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"+(i+1)+"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次连接成功！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 catch (UnknownHostException e) 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e.printStackTrace();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 catch (IOException e) 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6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.println("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"+(i+1)+"</a:t>
            </a:r>
            <a:r>
              <a:rPr lang="zh-CN" altLang="en-US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次连接失败！</a:t>
            </a: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for(Socket s:sockets){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关闭连接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try 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s.close();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 catch (IOException e) 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e.printStackTrace();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600" b="1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331913" y="1412875"/>
            <a:ext cx="2519362" cy="3698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测试默认系统队列长度：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89138"/>
            <a:ext cx="266382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331913" y="4098925"/>
            <a:ext cx="4371975" cy="369888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微软雅黑" panose="020B0503020204020204" pitchFamily="34" charset="-122"/>
              </a:rPr>
              <a:t>serverSocket=</a:t>
            </a:r>
            <a:r>
              <a:rPr lang="en-US" altLang="zh-CN" sz="1800" b="1">
                <a:ea typeface="微软雅黑" panose="020B0503020204020204" pitchFamily="34" charset="-122"/>
              </a:rPr>
              <a:t>new</a:t>
            </a:r>
            <a:r>
              <a:rPr lang="en-US" altLang="zh-CN" sz="1800">
                <a:ea typeface="微软雅黑" panose="020B0503020204020204" pitchFamily="34" charset="-122"/>
              </a:rPr>
              <a:t> ServerSocket(port,</a:t>
            </a:r>
            <a:r>
              <a:rPr lang="en-US" altLang="zh-CN" sz="1800" b="1">
                <a:solidFill>
                  <a:srgbClr val="FF0000"/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sz="1800">
                <a:ea typeface="微软雅黑" panose="020B0503020204020204" pitchFamily="34" charset="-122"/>
              </a:rPr>
              <a:t>);</a:t>
            </a:r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1331913" y="3573463"/>
            <a:ext cx="2592387" cy="36988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测试指定队列长度：</a:t>
            </a:r>
          </a:p>
        </p:txBody>
      </p:sp>
      <p:pic>
        <p:nvPicPr>
          <p:cNvPr id="4813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81525"/>
            <a:ext cx="1800225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3" grpId="0" animBg="1"/>
      <p:bldP spid="481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</a:t>
            </a:r>
          </a:p>
        </p:txBody>
      </p:sp>
      <p:sp>
        <p:nvSpPr>
          <p:cNvPr id="51203" name="Text Box 9"/>
          <p:cNvSpPr txBox="1">
            <a:spLocks noChangeArrowheads="1"/>
          </p:cNvSpPr>
          <p:nvPr/>
        </p:nvSpPr>
        <p:spPr bwMode="auto">
          <a:xfrm>
            <a:off x="671513" y="981075"/>
            <a:ext cx="3097212" cy="3698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ea typeface="微软雅黑" panose="020B0503020204020204" pitchFamily="34" charset="-122"/>
              </a:rPr>
              <a:t>调用服务器端</a:t>
            </a:r>
            <a:r>
              <a:rPr lang="en-US" altLang="zh-CN" sz="1800" b="1">
                <a:ea typeface="微软雅黑" panose="020B0503020204020204" pitchFamily="34" charset="-122"/>
              </a:rPr>
              <a:t>service()</a:t>
            </a:r>
            <a:r>
              <a:rPr lang="zh-CN" altLang="en-US" sz="1800" b="1">
                <a:ea typeface="微软雅黑" panose="020B0503020204020204" pitchFamily="34" charset="-122"/>
              </a:rPr>
              <a:t>方法。</a:t>
            </a:r>
          </a:p>
        </p:txBody>
      </p:sp>
      <p:sp>
        <p:nvSpPr>
          <p:cNvPr id="51204" name="Text Box 11"/>
          <p:cNvSpPr txBox="1">
            <a:spLocks noChangeArrowheads="1"/>
          </p:cNvSpPr>
          <p:nvPr/>
        </p:nvSpPr>
        <p:spPr bwMode="auto">
          <a:xfrm>
            <a:off x="4048125" y="29956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522288" y="5661025"/>
            <a:ext cx="8099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ea typeface="微软雅黑" panose="020B0503020204020204" pitchFamily="34" charset="-122"/>
              </a:rPr>
              <a:t>做如上修改之后，服务器与端口绑定后，就在</a:t>
            </a:r>
            <a:r>
              <a:rPr lang="en-US" altLang="zh-CN" sz="1800" b="1">
                <a:ea typeface="微软雅黑" panose="020B0503020204020204" pitchFamily="34" charset="-122"/>
              </a:rPr>
              <a:t>while</a:t>
            </a:r>
            <a:r>
              <a:rPr lang="zh-CN" altLang="en-US" sz="1800" b="1">
                <a:ea typeface="微软雅黑" panose="020B0503020204020204" pitchFamily="34" charset="-122"/>
              </a:rPr>
              <a:t>循环中不断执行</a:t>
            </a:r>
            <a:r>
              <a:rPr lang="en-US" altLang="zh-CN" sz="1800" b="1">
                <a:ea typeface="微软雅黑" panose="020B0503020204020204" pitchFamily="34" charset="-122"/>
              </a:rPr>
              <a:t>serverSocket.accept()</a:t>
            </a:r>
            <a:r>
              <a:rPr lang="zh-CN" altLang="en-US" sz="1800" b="1">
                <a:ea typeface="微软雅黑" panose="020B0503020204020204" pitchFamily="34" charset="-122"/>
              </a:rPr>
              <a:t>方法，从队列中取出连接，腾出空位，以容纳新的连接请求。</a:t>
            </a:r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679450" y="1412875"/>
            <a:ext cx="7416800" cy="4246563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static int </a:t>
            </a:r>
            <a:r>
              <a:rPr lang="en-US" altLang="zh-CN" sz="18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public void service(){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while(true){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 socket=null;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try 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++;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socket=serverSocket.accept();  </a:t>
            </a:r>
            <a:r>
              <a:rPr lang="en-US" altLang="zh-CN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接受到此套接字的连接</a:t>
            </a:r>
            <a:r>
              <a:rPr lang="zh-CN" altLang="en-US" sz="1600" b="1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8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.println("Server&gt; </a:t>
            </a:r>
            <a:r>
              <a:rPr lang="zh-CN" altLang="en-US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新连接</a:t>
            </a: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"+</a:t>
            </a:r>
            <a:r>
              <a:rPr lang="en-US" altLang="zh-CN" sz="1800" b="1" i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+"</a:t>
            </a:r>
            <a:r>
              <a:rPr lang="zh-CN" altLang="en-US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"+socket.getInetAddress()+" "+socket.getPort());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 catch (IOException e) {e.printStackTrace();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}finally{if(null!=socket){try {socket.close();} catch (IOException e) {e.printStackTrace();}}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1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4915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385763"/>
            <a:ext cx="3673475" cy="2049462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setSoTimeout</a:t>
            </a:r>
            <a:r>
              <a:rPr lang="zh-CN" altLang="en-US" smtClean="0"/>
              <a:t>设置服务器端超时时间</a:t>
            </a:r>
          </a:p>
        </p:txBody>
      </p:sp>
      <p:sp>
        <p:nvSpPr>
          <p:cNvPr id="50179" name="内容占位符 5"/>
          <p:cNvSpPr>
            <a:spLocks noGrp="1"/>
          </p:cNvSpPr>
          <p:nvPr>
            <p:ph idx="1"/>
          </p:nvPr>
        </p:nvSpPr>
        <p:spPr>
          <a:xfrm>
            <a:off x="395288" y="1196975"/>
            <a:ext cx="9083675" cy="5111750"/>
          </a:xfrm>
        </p:spPr>
        <p:txBody>
          <a:bodyPr/>
          <a:lstStyle/>
          <a:p>
            <a:r>
              <a:rPr lang="zh-CN" altLang="en-US" sz="2400" b="1" smtClean="0"/>
              <a:t>当服务器调用</a:t>
            </a:r>
            <a:r>
              <a:rPr lang="en-US" altLang="zh-CN" sz="2400" b="1" smtClean="0"/>
              <a:t>accpet()</a:t>
            </a:r>
            <a:r>
              <a:rPr lang="zh-CN" altLang="en-US" sz="2400" b="1" smtClean="0"/>
              <a:t>方法，等待客户连接。</a:t>
            </a:r>
          </a:p>
          <a:p>
            <a:r>
              <a:rPr lang="zh-CN" altLang="en-US" sz="2400" b="1" smtClean="0"/>
              <a:t>超过指定时间仍然没有客户端连接，则抛出</a:t>
            </a:r>
            <a:r>
              <a:rPr lang="en-US" altLang="zh-CN" sz="2400" b="1" smtClean="0"/>
              <a:t>java.net.SocketTimeoutException: Accept timed out</a:t>
            </a:r>
            <a:r>
              <a:rPr lang="zh-CN" altLang="en-US" sz="2400" b="1" smtClean="0"/>
              <a:t>异常。</a:t>
            </a:r>
          </a:p>
          <a:p>
            <a:r>
              <a:rPr lang="zh-CN" altLang="en-US" sz="2400" b="1" smtClean="0"/>
              <a:t>设置为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，代表无限期等待。</a:t>
            </a:r>
          </a:p>
          <a:p>
            <a:endParaRPr lang="zh-CN" altLang="en-US" b="1" smtClean="0"/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828675" y="2924175"/>
            <a:ext cx="7858125" cy="1570038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Segoe UI" panose="020B0502040204020203" pitchFamily="34" charset="0"/>
                <a:ea typeface="微软雅黑" panose="020B0503020204020204" pitchFamily="34" charset="-122"/>
              </a:rPr>
              <a:t>public static void main(String[] args) throws IOException,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Segoe UI" panose="020B0502040204020203" pitchFamily="34" charset="0"/>
                <a:ea typeface="微软雅黑" panose="020B0503020204020204" pitchFamily="34" charset="-122"/>
              </a:rPr>
              <a:t>InterruptedException 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Segoe UI" panose="020B0502040204020203" pitchFamily="34" charset="0"/>
                <a:ea typeface="微软雅黑" panose="020B0503020204020204" pitchFamily="34" charset="-122"/>
              </a:rPr>
              <a:t>ServerSocket serverSocket = new ServerSocket(8888);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Segoe UI" panose="020B0502040204020203" pitchFamily="34" charset="0"/>
                <a:ea typeface="微软雅黑" panose="020B0503020204020204" pitchFamily="34" charset="-122"/>
              </a:rPr>
              <a:t>serverSocket.setSoTimeout(3000); 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设置等待客户连接时间不超过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秒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Segoe UI" panose="020B0502040204020203" pitchFamily="34" charset="0"/>
                <a:ea typeface="微软雅黑" panose="020B0503020204020204" pitchFamily="34" charset="-122"/>
              </a:rPr>
              <a:t>serverSocket.accept();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600" b="1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018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949825"/>
            <a:ext cx="5724525" cy="1343025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2" name="Text Box 12"/>
          <p:cNvSpPr txBox="1">
            <a:spLocks noChangeArrowheads="1"/>
          </p:cNvSpPr>
          <p:nvPr/>
        </p:nvSpPr>
        <p:spPr bwMode="auto">
          <a:xfrm>
            <a:off x="830263" y="4545013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b="1">
                <a:ea typeface="微软雅黑" panose="020B0503020204020204" pitchFamily="34" charset="-122"/>
              </a:rPr>
              <a:t>3</a:t>
            </a:r>
            <a:r>
              <a:rPr lang="zh-CN" altLang="en-US" sz="1600" b="1">
                <a:ea typeface="微软雅黑" panose="020B0503020204020204" pitchFamily="34" charset="-122"/>
              </a:rPr>
              <a:t>秒钟之后抛出异常。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I/O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操作是一种基于流（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）的操作。流是程序和外界进行数据交换的通道；</a:t>
            </a:r>
            <a:r>
              <a:rPr lang="zh-CN" altLang="en-US" b="1" smtClean="0"/>
              <a:t>是一组有序，有起点和终点的字节的数据序列。包括输入流（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Stream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b="1" smtClean="0"/>
              <a:t>和输出流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b="1" smtClean="0"/>
              <a:t>。</a:t>
            </a:r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smtClean="0"/>
          </a:p>
        </p:txBody>
      </p:sp>
      <p:pic>
        <p:nvPicPr>
          <p:cNvPr id="1024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2238"/>
            <a:ext cx="57594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setReceiveBufferSize()</a:t>
            </a:r>
            <a:r>
              <a:rPr lang="zh-CN" altLang="en-US" sz="3200" smtClean="0"/>
              <a:t>设置数据缓冲区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111750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/>
              <a:t>对于传输块大的连续数据块，可以设置较大缓冲区，减少数据传输次数，提高效率。</a:t>
            </a:r>
          </a:p>
          <a:p>
            <a:pPr>
              <a:defRPr/>
            </a:pPr>
            <a:r>
              <a:rPr lang="zh-CN" altLang="en-US" sz="2400" b="1" dirty="0" smtClean="0"/>
              <a:t>而对于交互频繁单次数据量较小的通信</a:t>
            </a:r>
            <a:r>
              <a:rPr lang="en-US" altLang="zh-CN" sz="2400" b="1" dirty="0" smtClean="0"/>
              <a:t>(Telnet</a:t>
            </a:r>
            <a:r>
              <a:rPr lang="zh-CN" altLang="en-US" sz="2400" b="1" dirty="0" smtClean="0"/>
              <a:t>和网游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，则应采用小的缓冲区，确保及时把小批量数据发送给对方。</a:t>
            </a:r>
          </a:p>
          <a:p>
            <a:pPr>
              <a:defRPr/>
            </a:pPr>
            <a:r>
              <a:rPr lang="en-US" altLang="zh-CN" sz="2000" b="1" dirty="0" err="1" smtClean="0">
                <a:ea typeface="微软雅黑" panose="020B0503020204020204" pitchFamily="34" charset="-122"/>
              </a:rPr>
              <a:t>serverSocket.</a:t>
            </a:r>
            <a:r>
              <a:rPr lang="en-US" altLang="zh-CN" sz="2000" b="1" dirty="0" err="1" smtClean="0">
                <a:solidFill>
                  <a:srgbClr val="0000FF"/>
                </a:solidFill>
                <a:ea typeface="微软雅黑" panose="020B0503020204020204" pitchFamily="34" charset="-122"/>
              </a:rPr>
              <a:t>setReceiveBufferSize</a:t>
            </a:r>
            <a:r>
              <a:rPr lang="en-US" altLang="zh-CN" sz="2000" b="1" dirty="0" smtClean="0">
                <a:ea typeface="微软雅黑" panose="020B0503020204020204" pitchFamily="34" charset="-122"/>
              </a:rPr>
              <a:t>(1024);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000" b="1" dirty="0" smtClean="0"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b="1" dirty="0" smtClean="0"/>
              <a:t>当缓冲区大于</a:t>
            </a:r>
            <a:r>
              <a:rPr lang="en-US" altLang="zh-CN" sz="2400" b="1" dirty="0" smtClean="0"/>
              <a:t>64KB</a:t>
            </a:r>
            <a:r>
              <a:rPr lang="zh-CN" altLang="en-US" sz="2400" b="1" dirty="0" smtClean="0"/>
              <a:t>时，则必须按如下方式，在绑定端口前设置才有效：</a:t>
            </a:r>
            <a:endParaRPr lang="en-US" altLang="zh-CN" sz="2400" b="1" dirty="0" smtClean="0"/>
          </a:p>
          <a:p>
            <a:pPr>
              <a:defRPr/>
            </a:pPr>
            <a:endParaRPr lang="en-US" altLang="zh-CN" sz="2400" b="1" dirty="0" smtClean="0"/>
          </a:p>
          <a:p>
            <a:pPr>
              <a:defRPr/>
            </a:pPr>
            <a:endParaRPr lang="en-US" altLang="zh-CN" sz="2400" b="1" dirty="0" smtClean="0"/>
          </a:p>
          <a:p>
            <a:pPr>
              <a:defRPr/>
            </a:pPr>
            <a:endParaRPr lang="zh-CN" altLang="en-US" sz="2400" b="1" dirty="0" smtClean="0"/>
          </a:p>
          <a:p>
            <a:pPr>
              <a:defRPr/>
            </a:pPr>
            <a:endParaRPr lang="zh-CN" altLang="en-US" b="1" dirty="0" smtClean="0"/>
          </a:p>
        </p:txBody>
      </p:sp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836613" y="4408488"/>
            <a:ext cx="7850187" cy="1323975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Segoe UI" panose="020B0502040204020203" pitchFamily="34" charset="0"/>
                <a:ea typeface="微软雅黑" panose="020B0503020204020204" pitchFamily="34" charset="-122"/>
              </a:rPr>
              <a:t>ServerSocket serverSocket2=new ServerSocket(); </a:t>
            </a:r>
            <a:r>
              <a:rPr lang="en-US" altLang="zh-CN" sz="20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serverSocket2.setReceiveBufferSize(128*1024);</a:t>
            </a:r>
            <a:r>
              <a:rPr lang="en-US" altLang="zh-CN" sz="2000" b="1"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20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设置缓存区大小为</a:t>
            </a:r>
            <a:r>
              <a:rPr lang="en-US" altLang="zh-CN" sz="20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128K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A5002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serverSocket2.bind(new InetSocketAddress(8888)); </a:t>
            </a:r>
            <a:endParaRPr lang="zh-CN" altLang="en-US" sz="2000" b="1">
              <a:solidFill>
                <a:srgbClr val="A5002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I/O</a:t>
            </a: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多线程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Socket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>
                <a:solidFill>
                  <a:schemeClr val="bg1">
                    <a:lumMod val="75000"/>
                  </a:schemeClr>
                </a:solidFill>
              </a:rPr>
              <a:t>Java Socket TCP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编程</a:t>
            </a:r>
            <a:endParaRPr lang="en-US" altLang="zh-CN" b="1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b="1">
                <a:solidFill>
                  <a:srgbClr val="FF0000"/>
                </a:solidFill>
              </a:rPr>
              <a:t>创建多线程服务器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b="1" smtClean="0"/>
              <a:t>Java Socket UDP</a:t>
            </a:r>
            <a:r>
              <a:rPr lang="zh-CN" altLang="en-US" b="1" smtClean="0"/>
              <a:t>编程</a:t>
            </a:r>
            <a:endParaRPr lang="en-US" altLang="zh-CN" b="1" smtClean="0"/>
          </a:p>
          <a:p>
            <a:pPr>
              <a:defRPr/>
            </a:pPr>
            <a:r>
              <a:rPr lang="en-US" altLang="zh-CN" b="1" smtClean="0"/>
              <a:t>HTTP</a:t>
            </a:r>
            <a:r>
              <a:rPr lang="zh-CN" altLang="en-US" b="1" smtClean="0"/>
              <a:t>服务的实现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创建多线程服务器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前例中，当服务器接受到客户端请求后，通信连接打开，当如果有多个客户端同时连接服务器的时候，这些客户就必须</a:t>
            </a:r>
            <a:r>
              <a:rPr lang="zh-CN" altLang="en-US" b="1" smtClean="0">
                <a:solidFill>
                  <a:srgbClr val="FF0000"/>
                </a:solidFill>
              </a:rPr>
              <a:t>排队等待</a:t>
            </a:r>
            <a:r>
              <a:rPr lang="zh-CN" altLang="en-US" b="1" smtClean="0"/>
              <a:t>服务器响应。服务器无法同时与多个客户通信。</a:t>
            </a:r>
          </a:p>
          <a:p>
            <a:r>
              <a:rPr lang="zh-CN" altLang="en-US" b="1" smtClean="0"/>
              <a:t>一个具有好的并发性的服务器必须符合两个条件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CN" altLang="en-US" sz="2400" b="1" smtClean="0"/>
              <a:t>能同时接收并处理多个客户端连接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CN" altLang="en-US" sz="2400" b="1" smtClean="0"/>
              <a:t>能对每个客户，给出及时的响应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创建多线程服务器</a:t>
            </a:r>
            <a:endParaRPr lang="zh-CN" altLang="en-US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服务器同时处理的客户端连接数目越多，并且对每个客户做出响应速度越快，就表明</a:t>
            </a:r>
            <a:r>
              <a:rPr lang="zh-CN" altLang="en-US" b="1" smtClean="0">
                <a:solidFill>
                  <a:srgbClr val="FF0000"/>
                </a:solidFill>
              </a:rPr>
              <a:t>并发性能越高</a:t>
            </a:r>
            <a:r>
              <a:rPr lang="zh-CN" altLang="en-US" b="1" smtClean="0"/>
              <a:t>。</a:t>
            </a:r>
          </a:p>
          <a:p>
            <a:r>
              <a:rPr lang="zh-CN" altLang="en-US" b="1" smtClean="0"/>
              <a:t>思路：如果</a:t>
            </a:r>
            <a:r>
              <a:rPr lang="zh-CN" altLang="en-US" b="1" smtClean="0">
                <a:solidFill>
                  <a:srgbClr val="FF0000"/>
                </a:solidFill>
              </a:rPr>
              <a:t>主线程负责接收客户连接，</a:t>
            </a:r>
            <a:r>
              <a:rPr lang="zh-CN" altLang="en-US" b="1" smtClean="0"/>
              <a:t>然后</a:t>
            </a:r>
            <a:r>
              <a:rPr lang="zh-CN" altLang="en-US" b="1" smtClean="0">
                <a:solidFill>
                  <a:srgbClr val="FF0000"/>
                </a:solidFill>
              </a:rPr>
              <a:t>为每个客户分配一个工作线程，负责处理具体的客户连接</a:t>
            </a:r>
            <a:r>
              <a:rPr lang="zh-CN" altLang="en-US" b="1" smtClean="0"/>
              <a:t>。那么这个问题就可以得到很好的解决了。</a:t>
            </a:r>
          </a:p>
          <a:p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为每个客户分配一个线程</a:t>
            </a:r>
            <a:endParaRPr lang="zh-CN" altLang="en-US" smtClean="0"/>
          </a:p>
        </p:txBody>
      </p:sp>
      <p:sp>
        <p:nvSpPr>
          <p:cNvPr id="58371" name="Text Box 6"/>
          <p:cNvSpPr txBox="1">
            <a:spLocks noChangeArrowheads="1"/>
          </p:cNvSpPr>
          <p:nvPr/>
        </p:nvSpPr>
        <p:spPr bwMode="auto">
          <a:xfrm>
            <a:off x="612775" y="1125538"/>
            <a:ext cx="7991475" cy="7080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ea typeface="微软雅黑" panose="020B0503020204020204" pitchFamily="34" charset="-122"/>
              </a:rPr>
              <a:t>服务器主线程接收客户请求，每次接收到一个客户请求，就创建一个工作线程，负责与客户通信。</a:t>
            </a:r>
          </a:p>
        </p:txBody>
      </p:sp>
      <p:sp>
        <p:nvSpPr>
          <p:cNvPr id="58372" name="Text Box 7"/>
          <p:cNvSpPr txBox="1">
            <a:spLocks noChangeArrowheads="1"/>
          </p:cNvSpPr>
          <p:nvPr/>
        </p:nvSpPr>
        <p:spPr bwMode="auto">
          <a:xfrm>
            <a:off x="685800" y="1989138"/>
            <a:ext cx="7918450" cy="3692525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public void service(){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while(true){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Socket socket=null;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try 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socket=serverSocket.accept();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Thread work=new Thread(new Handler(socket)); 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为客户连接创建工作线程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work.start();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 catch (IOException e) 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e.printStackTrace();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1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8373" name="Text Box 8"/>
          <p:cNvSpPr txBox="1">
            <a:spLocks noChangeArrowheads="1"/>
          </p:cNvSpPr>
          <p:nvPr/>
        </p:nvSpPr>
        <p:spPr bwMode="auto">
          <a:xfrm>
            <a:off x="685800" y="5837238"/>
            <a:ext cx="791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ea typeface="微软雅黑" panose="020B0503020204020204" pitchFamily="34" charset="-122"/>
              </a:rPr>
              <a:t>Handler</a:t>
            </a:r>
            <a:r>
              <a:rPr lang="zh-CN" altLang="en-US" sz="1800" b="1">
                <a:ea typeface="微软雅黑" panose="020B0503020204020204" pitchFamily="34" charset="-122"/>
              </a:rPr>
              <a:t>是一个线程执行，</a:t>
            </a:r>
            <a:r>
              <a:rPr lang="en-US" altLang="zh-CN" sz="1800" b="1">
                <a:ea typeface="微软雅黑" panose="020B0503020204020204" pitchFamily="34" charset="-122"/>
              </a:rPr>
              <a:t>run()</a:t>
            </a:r>
            <a:r>
              <a:rPr lang="zh-CN" altLang="en-US" sz="1800" b="1">
                <a:ea typeface="微软雅黑" panose="020B0503020204020204" pitchFamily="34" charset="-122"/>
              </a:rPr>
              <a:t>方法负责与单个客户通信。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6"/>
          <p:cNvSpPr txBox="1">
            <a:spLocks noChangeArrowheads="1"/>
          </p:cNvSpPr>
          <p:nvPr/>
        </p:nvSpPr>
        <p:spPr bwMode="auto">
          <a:xfrm>
            <a:off x="323850" y="-26988"/>
            <a:ext cx="8640763" cy="6986588"/>
          </a:xfrm>
          <a:prstGeom prst="rect">
            <a:avLst/>
          </a:prstGeom>
          <a:solidFill>
            <a:schemeClr val="bg1"/>
          </a:solidFill>
          <a:ln w="9525">
            <a:solidFill>
              <a:srgbClr val="4595E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1600" b="1">
              <a:latin typeface="Segoe UI" panose="020B0502040204020203" pitchFamily="34" charset="0"/>
            </a:endParaRPr>
          </a:p>
          <a:p>
            <a:pPr eaLnBrk="1" hangingPunct="1"/>
            <a:r>
              <a:rPr lang="en-US" altLang="zh-CN" sz="1600" b="1">
                <a:latin typeface="Segoe UI" panose="020B0502040204020203" pitchFamily="34" charset="0"/>
              </a:rPr>
              <a:t>public class </a:t>
            </a:r>
            <a:r>
              <a:rPr lang="en-US" altLang="zh-CN" sz="1600" b="1">
                <a:solidFill>
                  <a:srgbClr val="0000FF"/>
                </a:solidFill>
                <a:latin typeface="Segoe UI" panose="020B0502040204020203" pitchFamily="34" charset="0"/>
              </a:rPr>
              <a:t>Handler</a:t>
            </a:r>
            <a:r>
              <a:rPr lang="en-US" altLang="zh-CN" sz="1600" b="1">
                <a:latin typeface="Segoe UI" panose="020B0502040204020203" pitchFamily="34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Segoe UI" panose="020B0502040204020203" pitchFamily="34" charset="0"/>
              </a:rPr>
              <a:t>implements Runnable</a:t>
            </a:r>
            <a:r>
              <a:rPr lang="en-US" altLang="zh-CN" sz="1600" b="1">
                <a:latin typeface="Segoe UI" panose="020B0502040204020203" pitchFamily="34" charset="0"/>
              </a:rPr>
              <a:t> { 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</a:rPr>
              <a:t>负责与单个客户通信的线程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private Socket socket;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BufferedReader br;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BufferedWriter bw;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PrintWriter pw;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public Handler(Socket socket) {  this.socket = socket;  }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public void initStream() throws IOException{ 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</a:rPr>
              <a:t>初始化输入输出流对象方法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br=new BufferedReader(new InputStreamReader(socket.getInputStream()));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bw=new BufferedWriter(new OutputStreamWriter(socket.getOutputStream()));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pw=new PrintWriter(bw,true); </a:t>
            </a:r>
            <a:endParaRPr lang="zh-CN" altLang="en-US" sz="1600" b="1">
              <a:latin typeface="Segoe UI" panose="020B0502040204020203" pitchFamily="34" charset="0"/>
            </a:endParaRP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}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public void run() { 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</a:rPr>
              <a:t>执行的内容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try {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initStream();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</a:rPr>
              <a:t>初始化输入输出流对象</a:t>
            </a:r>
            <a:endParaRPr lang="en-US" altLang="zh-CN" sz="1600" b="1">
              <a:latin typeface="Segoe UI" panose="020B0502040204020203" pitchFamily="34" charset="0"/>
            </a:endParaRP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String info=null;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while(null!=(info=br.readLine())){</a:t>
            </a:r>
          </a:p>
          <a:p>
            <a:pPr lvl="4" eaLnBrk="1" hangingPunct="1"/>
            <a:r>
              <a:rPr lang="en-US" altLang="zh-CN" sz="1600" b="1">
                <a:latin typeface="Segoe UI" panose="020B0502040204020203" pitchFamily="34" charset="0"/>
              </a:rPr>
              <a:t>System.</a:t>
            </a:r>
            <a:r>
              <a:rPr lang="en-US" altLang="zh-CN" sz="1600" b="1" i="1">
                <a:latin typeface="Segoe UI" panose="020B0502040204020203" pitchFamily="34" charset="0"/>
              </a:rPr>
              <a:t>out</a:t>
            </a:r>
            <a:r>
              <a:rPr lang="en-US" altLang="zh-CN" sz="1600" b="1">
                <a:latin typeface="Segoe UI" panose="020B0502040204020203" pitchFamily="34" charset="0"/>
              </a:rPr>
              <a:t>.println(info);</a:t>
            </a:r>
          </a:p>
          <a:p>
            <a:pPr lvl="4" eaLnBrk="1" hangingPunct="1"/>
            <a:r>
              <a:rPr lang="en-US" altLang="zh-CN" sz="1600" b="1">
                <a:latin typeface="Segoe UI" panose="020B0502040204020203" pitchFamily="34" charset="0"/>
              </a:rPr>
              <a:t>pw.println("you said:"+info); 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</a:rPr>
              <a:t>返回用户发送的消息</a:t>
            </a:r>
          </a:p>
          <a:p>
            <a:pPr lvl="4" eaLnBrk="1" hangingPunct="1"/>
            <a:r>
              <a:rPr lang="en-US" altLang="zh-CN" sz="1600" b="1">
                <a:latin typeface="Segoe UI" panose="020B0502040204020203" pitchFamily="34" charset="0"/>
              </a:rPr>
              <a:t>if(info.equals("quit")){  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</a:rPr>
              <a:t>如果用户输入“</a:t>
            </a:r>
            <a:r>
              <a:rPr lang="en-US" altLang="zh-CN" sz="1600" b="1">
                <a:solidFill>
                  <a:srgbClr val="FF0000"/>
                </a:solidFill>
                <a:latin typeface="Segoe UI" panose="020B0502040204020203" pitchFamily="34" charset="0"/>
              </a:rPr>
              <a:t>quit”</a:t>
            </a:r>
            <a:r>
              <a:rPr lang="zh-CN" altLang="en-US" sz="1600" b="1">
                <a:solidFill>
                  <a:srgbClr val="FF0000"/>
                </a:solidFill>
                <a:latin typeface="Segoe UI" panose="020B0502040204020203" pitchFamily="34" charset="0"/>
              </a:rPr>
              <a:t>就退出</a:t>
            </a:r>
          </a:p>
          <a:p>
            <a:pPr lvl="4" eaLnBrk="1" hangingPunct="1"/>
            <a:r>
              <a:rPr lang="en-US" altLang="zh-CN" sz="1600" b="1">
                <a:latin typeface="Segoe UI" panose="020B0502040204020203" pitchFamily="34" charset="0"/>
              </a:rPr>
              <a:t>       break;</a:t>
            </a:r>
          </a:p>
          <a:p>
            <a:pPr lvl="4" eaLnBrk="1" hangingPunct="1"/>
            <a:r>
              <a:rPr lang="en-US" altLang="zh-CN" sz="1600" b="1">
                <a:latin typeface="Segoe UI" panose="020B0502040204020203" pitchFamily="34" charset="0"/>
              </a:rPr>
              <a:t>}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}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} catch (IOException e) {e.printStackTrace();}finally{if(null!=socket){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try {socket.close();} catch (IOException e) {e.printStackTrace();}}}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}</a:t>
            </a:r>
          </a:p>
          <a:p>
            <a:pPr eaLnBrk="1" hangingPunct="1"/>
            <a:r>
              <a:rPr lang="en-US" altLang="zh-CN" sz="1600" b="1">
                <a:latin typeface="Segoe UI" panose="020B0502040204020203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使用线程池</a:t>
            </a:r>
            <a:endParaRPr lang="zh-CN" altLang="en-US" smtClean="0"/>
          </a:p>
        </p:txBody>
      </p:sp>
      <p:sp>
        <p:nvSpPr>
          <p:cNvPr id="58371" name="内容占位符 4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111750"/>
          </a:xfrm>
        </p:spPr>
        <p:txBody>
          <a:bodyPr/>
          <a:lstStyle/>
          <a:p>
            <a:r>
              <a:rPr lang="zh-CN" altLang="en-US" b="1" smtClean="0"/>
              <a:t>为每个线程分配一个新的工作线程有以下缺点：</a:t>
            </a:r>
          </a:p>
          <a:p>
            <a:pPr marL="914400" lvl="1" indent="-514350">
              <a:buFont typeface="Arial" panose="020B0604020202020204" pitchFamily="34" charset="0"/>
              <a:buAutoNum type="arabicPeriod"/>
            </a:pPr>
            <a:r>
              <a:rPr lang="zh-CN" altLang="en-US" b="1" smtClean="0"/>
              <a:t>创建，销毁线程的性能开销很大。</a:t>
            </a:r>
          </a:p>
          <a:p>
            <a:pPr marL="914400" lvl="1" indent="-514350">
              <a:buFont typeface="Arial" panose="020B0604020202020204" pitchFamily="34" charset="0"/>
              <a:buAutoNum type="arabicPeriod"/>
            </a:pPr>
            <a:r>
              <a:rPr lang="zh-CN" altLang="en-US" b="1" smtClean="0"/>
              <a:t>毫无控制创建大量线程，导致系统内存不足。</a:t>
            </a:r>
          </a:p>
          <a:p>
            <a:r>
              <a:rPr lang="zh-CN" altLang="en-US" b="1" smtClean="0">
                <a:solidFill>
                  <a:srgbClr val="FF0000"/>
                </a:solidFill>
              </a:rPr>
              <a:t>线程池</a:t>
            </a:r>
            <a:r>
              <a:rPr lang="zh-CN" altLang="en-US" b="1" smtClean="0"/>
              <a:t>：在这个池里，预先创建了一些工作线程，它们不断从工作队列中取出任务，然后执行任务，当线程执行完一个任务时，就会继续执行工作队列中的下一个任务。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使用线程池</a:t>
            </a:r>
            <a:endParaRPr lang="zh-CN" altLang="en-US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线程池的优点包括：</a:t>
            </a:r>
          </a:p>
          <a:p>
            <a:pPr marL="914400" lvl="1" indent="-514350">
              <a:buFont typeface="Arial" panose="020B0604020202020204" pitchFamily="34" charset="0"/>
              <a:buAutoNum type="arabicPeriod"/>
            </a:pPr>
            <a:r>
              <a:rPr lang="zh-CN" altLang="en-US" b="1" smtClean="0"/>
              <a:t>减少创建，销毁线程的次数，每个工作线程都能重用，执行多个任务。</a:t>
            </a:r>
          </a:p>
          <a:p>
            <a:pPr marL="914400" lvl="1" indent="-514350">
              <a:buFont typeface="Arial" panose="020B0604020202020204" pitchFamily="34" charset="0"/>
              <a:buAutoNum type="arabicPeriod"/>
            </a:pPr>
            <a:r>
              <a:rPr lang="zh-CN" altLang="en-US" b="1" smtClean="0"/>
              <a:t>可根据系统的承载能力，调整线程池中的线程数目，防止消耗过量导致系统崩溃。</a:t>
            </a:r>
          </a:p>
          <a:p>
            <a:endParaRPr lang="zh-CN" altLang="en-US" b="1" smtClean="0"/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755650" y="3860800"/>
            <a:ext cx="5421313" cy="3698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微软雅黑" panose="020B0503020204020204" pitchFamily="34" charset="-122"/>
              </a:rPr>
              <a:t>java.util.concurrent</a:t>
            </a:r>
            <a:r>
              <a:rPr lang="zh-CN" altLang="en-US" sz="1800" b="1">
                <a:solidFill>
                  <a:srgbClr val="FF0000"/>
                </a:solidFill>
                <a:ea typeface="微软雅黑" panose="020B0503020204020204" pitchFamily="34" charset="-122"/>
              </a:rPr>
              <a:t>包提供了现成的线程池实现。</a:t>
            </a:r>
          </a:p>
        </p:txBody>
      </p:sp>
      <p:sp>
        <p:nvSpPr>
          <p:cNvPr id="59397" name="Rectangle 9"/>
          <p:cNvSpPr>
            <a:spLocks noChangeArrowheads="1"/>
          </p:cNvSpPr>
          <p:nvPr/>
        </p:nvSpPr>
        <p:spPr bwMode="auto">
          <a:xfrm>
            <a:off x="755650" y="4292600"/>
            <a:ext cx="7775575" cy="1754188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ea typeface="微软雅黑" panose="020B0503020204020204" pitchFamily="34" charset="-122"/>
              </a:rPr>
              <a:t>ExecutorService</a:t>
            </a:r>
            <a:r>
              <a:rPr lang="zh-CN" altLang="en-US" sz="1800" b="1">
                <a:ea typeface="微软雅黑" panose="020B0503020204020204" pitchFamily="34" charset="-122"/>
              </a:rPr>
              <a:t>：</a:t>
            </a:r>
            <a:r>
              <a:rPr lang="zh-CN" altLang="en-US" sz="1800">
                <a:ea typeface="微软雅黑" panose="020B0503020204020204" pitchFamily="34" charset="-122"/>
              </a:rPr>
              <a:t>代表一个线程池维护对象。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微软雅黑" panose="020B0503020204020204" pitchFamily="34" charset="-122"/>
              </a:rPr>
              <a:t>Executors.</a:t>
            </a:r>
            <a:r>
              <a:rPr lang="en-US" altLang="zh-CN" sz="1800" b="1" i="1">
                <a:solidFill>
                  <a:srgbClr val="0000FF"/>
                </a:solidFill>
                <a:ea typeface="微软雅黑" panose="020B0503020204020204" pitchFamily="34" charset="-122"/>
              </a:rPr>
              <a:t>newFixedThreadPool</a:t>
            </a:r>
            <a:r>
              <a:rPr lang="en-US" altLang="zh-CN" sz="1800" b="1">
                <a:ea typeface="微软雅黑" panose="020B0503020204020204" pitchFamily="34" charset="-122"/>
              </a:rPr>
              <a:t>(int nThreads)</a:t>
            </a:r>
            <a:r>
              <a:rPr lang="zh-CN" altLang="en-US" sz="1800" b="1">
                <a:ea typeface="微软雅黑" panose="020B0503020204020204" pitchFamily="34" charset="-122"/>
              </a:rPr>
              <a:t>：</a:t>
            </a:r>
            <a:r>
              <a:rPr lang="zh-CN" altLang="en-US" sz="1800">
                <a:ea typeface="微软雅黑" panose="020B0503020204020204" pitchFamily="34" charset="-122"/>
              </a:rPr>
              <a:t>创建一个包含</a:t>
            </a:r>
            <a:r>
              <a:rPr lang="zh-CN" altLang="en-US" sz="1800" b="1">
                <a:ea typeface="微软雅黑" panose="020B0503020204020204" pitchFamily="34" charset="-122"/>
              </a:rPr>
              <a:t>固定数目</a:t>
            </a:r>
            <a:r>
              <a:rPr lang="zh-CN" altLang="en-US" sz="1800">
                <a:ea typeface="微软雅黑" panose="020B0503020204020204" pitchFamily="34" charset="-122"/>
              </a:rPr>
              <a:t>的线程池对象，空闲线程一直保留。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微软雅黑" panose="020B0503020204020204" pitchFamily="34" charset="-122"/>
              </a:rPr>
              <a:t>executorService.</a:t>
            </a:r>
            <a:r>
              <a:rPr lang="en-US" altLang="zh-CN" sz="1800" b="1">
                <a:solidFill>
                  <a:srgbClr val="0000FF"/>
                </a:solidFill>
                <a:ea typeface="微软雅黑" panose="020B0503020204020204" pitchFamily="34" charset="-122"/>
              </a:rPr>
              <a:t>execute</a:t>
            </a:r>
            <a:r>
              <a:rPr lang="en-US" altLang="en-US" sz="1800" b="1">
                <a:ea typeface="微软雅黑" panose="020B0503020204020204" pitchFamily="34" charset="-122"/>
              </a:rPr>
              <a:t>(Runnable command) </a:t>
            </a:r>
            <a:r>
              <a:rPr lang="zh-CN" altLang="en-US" sz="1800" b="1">
                <a:ea typeface="微软雅黑" panose="020B0503020204020204" pitchFamily="34" charset="-122"/>
              </a:rPr>
              <a:t>：</a:t>
            </a:r>
            <a:r>
              <a:rPr lang="zh-CN" altLang="en-US" sz="1800">
                <a:ea typeface="微软雅黑" panose="020B0503020204020204" pitchFamily="34" charset="-122"/>
              </a:rPr>
              <a:t> 执行给定的执行命令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使用线程池</a:t>
            </a:r>
            <a:endParaRPr lang="zh-CN" altLang="en-US" smtClean="0"/>
          </a:p>
        </p:txBody>
      </p:sp>
      <p:sp>
        <p:nvSpPr>
          <p:cNvPr id="63491" name="Text Box 10"/>
          <p:cNvSpPr txBox="1">
            <a:spLocks noChangeArrowheads="1"/>
          </p:cNvSpPr>
          <p:nvPr/>
        </p:nvSpPr>
        <p:spPr bwMode="auto">
          <a:xfrm>
            <a:off x="576263" y="1268413"/>
            <a:ext cx="7991475" cy="3416300"/>
          </a:xfrm>
          <a:prstGeom prst="rect">
            <a:avLst/>
          </a:prstGeom>
          <a:solidFill>
            <a:schemeClr val="bg1"/>
          </a:solidFill>
          <a:ln w="9525">
            <a:solidFill>
              <a:srgbClr val="4595ED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ExecutorService executorService;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线程池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final int POOL_SIZE=4;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单个处理器线程池工作线程数目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>
              <a:solidFill>
                <a:srgbClr val="FF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public EchoServer3() throws IOException{ //</a:t>
            </a:r>
            <a:r>
              <a:rPr lang="zh-CN" altLang="en-US" sz="1800" b="1">
                <a:latin typeface="Segoe UI" panose="020B0502040204020203" pitchFamily="34" charset="0"/>
                <a:ea typeface="微软雅黑" panose="020B0503020204020204" pitchFamily="34" charset="-122"/>
              </a:rPr>
              <a:t>启动服务器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serverSocket=new ServerSocket(PORT);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创建线程池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//Runtime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availableProcessors()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方法返回当前系统可用处理器的数目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由</a:t>
            </a: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JVM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根据系统的情况来决定线程的数量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executorService=Executors.</a:t>
            </a:r>
            <a:r>
              <a:rPr lang="en-US" altLang="zh-CN" sz="1800" b="1" i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newFixedThreadPool</a:t>
            </a: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(Runtime.</a:t>
            </a:r>
            <a:r>
              <a:rPr lang="en-US" altLang="zh-CN" sz="1800" b="1" i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getRuntime</a:t>
            </a: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().availableProcessors()*POOL_SIZE);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800" b="1" i="1"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.println("</a:t>
            </a:r>
            <a:r>
              <a:rPr lang="zh-CN" altLang="en-US" sz="1800" b="1">
                <a:latin typeface="Segoe UI" panose="020B0502040204020203" pitchFamily="34" charset="0"/>
                <a:ea typeface="微软雅黑" panose="020B0503020204020204" pitchFamily="34" charset="-122"/>
              </a:rPr>
              <a:t>服务器启动。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1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3492" name="矩形 5"/>
          <p:cNvSpPr>
            <a:spLocks noChangeArrowheads="1"/>
          </p:cNvSpPr>
          <p:nvPr/>
        </p:nvSpPr>
        <p:spPr bwMode="auto">
          <a:xfrm>
            <a:off x="585788" y="4940300"/>
            <a:ext cx="7981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注意：</a:t>
            </a:r>
            <a:r>
              <a:rPr lang="zh-CN" altLang="en-US" sz="2000" b="1"/>
              <a:t>工作线程并不是越多越好。适量的工作线程能提高服务器并发性能，但超出负荷反而会降低并发性能。使得多数客户无法快速得到服务器响应。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使用</a:t>
            </a:r>
            <a:r>
              <a:rPr lang="en-US" altLang="zh-CN" sz="3600" smtClean="0"/>
              <a:t>JDK</a:t>
            </a:r>
            <a:r>
              <a:rPr lang="zh-CN" altLang="en-US" sz="3600" smtClean="0"/>
              <a:t>线程池方式创建多线程服务器</a:t>
            </a:r>
          </a:p>
        </p:txBody>
      </p:sp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539750" y="1268413"/>
            <a:ext cx="8147050" cy="3140075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public void servic(){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while(true){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try 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socket = serverSocket.accept(); </a:t>
            </a: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等待用户连接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executorService.execute(new Handler(socket));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把执行交给线程池来维护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 catch (IOException e) 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e.printStackTrace();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 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1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5540" name="Text Box 7"/>
          <p:cNvSpPr txBox="1">
            <a:spLocks noChangeArrowheads="1"/>
          </p:cNvSpPr>
          <p:nvPr/>
        </p:nvSpPr>
        <p:spPr bwMode="auto">
          <a:xfrm>
            <a:off x="457200" y="4868863"/>
            <a:ext cx="82296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ea typeface="微软雅黑" panose="020B0503020204020204" pitchFamily="34" charset="-122"/>
              </a:rPr>
              <a:t>这里使用线程池维护对象的</a:t>
            </a:r>
            <a:r>
              <a:rPr lang="en-US" altLang="zh-CN" sz="2000" b="1">
                <a:ea typeface="微软雅黑" panose="020B0503020204020204" pitchFamily="34" charset="-122"/>
              </a:rPr>
              <a:t>execute</a:t>
            </a:r>
            <a:r>
              <a:rPr lang="zh-CN" altLang="en-US" sz="2000" b="1">
                <a:ea typeface="微软雅黑" panose="020B0503020204020204" pitchFamily="34" charset="-122"/>
              </a:rPr>
              <a:t>方法来执行工作任务。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ea typeface="微软雅黑" panose="020B0503020204020204" pitchFamily="34" charset="-122"/>
              </a:rPr>
              <a:t>我们只需要规定线程池的最大线程数量，其他的都不需要关心。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I/O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输入流（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 Stream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smtClean="0"/>
              <a:t>程序从输入流读取数据源。即将数据源（键盘、鼠标、文件、网络</a:t>
            </a:r>
            <a:r>
              <a:rPr lang="en-US" altLang="zh-CN" sz="2400" b="1" smtClean="0"/>
              <a:t>…</a:t>
            </a:r>
            <a:r>
              <a:rPr lang="zh-CN" altLang="en-US" sz="2400" b="1" smtClean="0"/>
              <a:t>）的数据读入到程序的通信通道。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输出流（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smtClean="0"/>
              <a:t>程序向输出流写入数据。即将程序中的数据输出到外界（显示器、打印机、文件、网络</a:t>
            </a:r>
            <a:r>
              <a:rPr lang="en-US" altLang="zh-CN" sz="2400" b="1" smtClean="0"/>
              <a:t>…</a:t>
            </a:r>
            <a:r>
              <a:rPr lang="zh-CN" altLang="en-US" sz="2400" b="1" smtClean="0"/>
              <a:t>）的通信通道。</a:t>
            </a:r>
            <a:endParaRPr lang="zh-CN" alt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smtClean="0"/>
          </a:p>
        </p:txBody>
      </p:sp>
      <p:pic>
        <p:nvPicPr>
          <p:cNvPr id="1126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5280025"/>
            <a:ext cx="4086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36838"/>
            <a:ext cx="4171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使用</a:t>
            </a:r>
            <a:r>
              <a:rPr lang="en-US" altLang="zh-CN" sz="3600" smtClean="0"/>
              <a:t>JDK</a:t>
            </a:r>
            <a:r>
              <a:rPr lang="zh-CN" altLang="en-US" sz="3600" smtClean="0"/>
              <a:t>线程池方式创建多线程服务器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/>
              <a:t>测试：如果将线程池的数量设置为</a:t>
            </a:r>
            <a:r>
              <a:rPr lang="en-US" altLang="zh-CN" b="1" smtClean="0"/>
              <a:t>1</a:t>
            </a:r>
            <a:r>
              <a:rPr lang="zh-CN" altLang="en-US" b="1" smtClean="0"/>
              <a:t>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solidFill>
                  <a:srgbClr val="FF0000"/>
                </a:solidFill>
              </a:rPr>
              <a:t>    executorService=Executors.newFixedThreadPool(1);</a:t>
            </a:r>
          </a:p>
          <a:p>
            <a:pPr>
              <a:defRPr/>
            </a:pPr>
            <a:r>
              <a:rPr lang="zh-CN" altLang="en-US" b="1" smtClean="0"/>
              <a:t>然后开两个客户端，访问可以发现，和我们没有使用多线程没有区别，这正说明了线程池中只有一个线程。</a:t>
            </a:r>
          </a:p>
          <a:p>
            <a:pPr>
              <a:defRPr/>
            </a:pPr>
            <a:r>
              <a:rPr lang="zh-CN" altLang="en-US" b="1" smtClean="0"/>
              <a:t>虽然使用线程池能大大提高服务器的并发性能，但他也存在一定的风险，比如多线程程序最容易产生的并发和死锁问题。</a:t>
            </a:r>
          </a:p>
          <a:p>
            <a:pPr>
              <a:defRPr/>
            </a:pP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使用线程池注意点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b="1" dirty="0" smtClean="0"/>
              <a:t>如果任务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需要同步等待任务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的结果，那么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不适合加入到线程池的工作队列中。防止这些如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一样的线程因不能获得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的结果，可能导致死锁。</a:t>
            </a:r>
            <a:endParaRPr lang="en-US" altLang="zh-CN" b="1" dirty="0" smtClean="0"/>
          </a:p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解决策略：</a:t>
            </a:r>
            <a:r>
              <a:rPr lang="zh-CN" altLang="en-US" sz="2800" b="1" dirty="0" smtClean="0"/>
              <a:t>避免这种情况的发生，即使得线程任务尽量职责单一。</a:t>
            </a:r>
          </a:p>
          <a:p>
            <a:pPr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使用线程池注意点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zh-CN" altLang="en-US" sz="2800" b="1" dirty="0" smtClean="0"/>
              <a:t>假设工作线程执行过程中被阻塞（如等待接收用户输入数据，但用户一直不输入，他已经离开了），导致这个工作线程一直阻塞，不可用，名存实亡。如果加入线程池中的所有工作线程都处于这种阻塞状态，那么线程池就无法处理新任务。</a:t>
            </a:r>
          </a:p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解决策略：</a:t>
            </a:r>
            <a:r>
              <a:rPr lang="zh-CN" altLang="en-US" sz="2800" b="1" dirty="0" smtClean="0"/>
              <a:t>调用</a:t>
            </a:r>
            <a:r>
              <a:rPr lang="en-US" altLang="zh-CN" sz="2800" b="1" dirty="0" err="1" smtClean="0"/>
              <a:t>ServerSocket</a:t>
            </a:r>
            <a:r>
              <a:rPr lang="zh-CN" altLang="en-US" sz="2800" b="1" dirty="0" smtClean="0"/>
              <a:t>的</a:t>
            </a:r>
            <a:r>
              <a:rPr lang="en-US" altLang="zh-CN" sz="2800" b="1" dirty="0" err="1" smtClean="0"/>
              <a:t>setSoTimeout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方法，设置等待客户连接超时时间。对于每个客户连接的</a:t>
            </a:r>
            <a:r>
              <a:rPr lang="en-US" altLang="zh-CN" sz="2800" b="1" dirty="0" smtClean="0"/>
              <a:t>Socket</a:t>
            </a:r>
            <a:r>
              <a:rPr lang="zh-CN" altLang="en-US" sz="2800" b="1" dirty="0" smtClean="0"/>
              <a:t>，调用</a:t>
            </a:r>
            <a:r>
              <a:rPr lang="en-US" altLang="zh-CN" sz="2800" b="1" dirty="0" smtClean="0"/>
              <a:t>Socket</a:t>
            </a:r>
            <a:r>
              <a:rPr lang="zh-CN" altLang="en-US" sz="2800" b="1" dirty="0" smtClean="0"/>
              <a:t>的</a:t>
            </a:r>
            <a:r>
              <a:rPr lang="en-US" altLang="zh-CN" sz="2800" b="1" dirty="0" err="1" smtClean="0"/>
              <a:t>setSoTimeout</a:t>
            </a:r>
            <a:r>
              <a:rPr lang="zh-CN" altLang="en-US" sz="2800" b="1" dirty="0" smtClean="0"/>
              <a:t>方法，设置等待用户发数据的超时时间</a:t>
            </a:r>
          </a:p>
          <a:p>
            <a:pPr>
              <a:defRPr/>
            </a:pP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使用线程池注意点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zh-CN" altLang="en-US" sz="2800" b="1" dirty="0" smtClean="0"/>
              <a:t>如果任务抛出了异常或错误，但没有捕获处理，该线程就会异常终止。如果所有线程都异常终止，则导致线程池最终变空，无法处理新任务。这种情况称为线程泄露。</a:t>
            </a:r>
          </a:p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解决策略：</a:t>
            </a:r>
            <a:r>
              <a:rPr lang="zh-CN" altLang="en-US" sz="2800" b="1" dirty="0" smtClean="0"/>
              <a:t>对于</a:t>
            </a:r>
            <a:r>
              <a:rPr lang="en-US" altLang="zh-CN" sz="2800" b="1" dirty="0" err="1" smtClean="0"/>
              <a:t>FixedThreadPool</a:t>
            </a:r>
            <a:r>
              <a:rPr lang="zh-CN" altLang="en-US" sz="2800" b="1" dirty="0" smtClean="0"/>
              <a:t>（固定线程池），如果在关闭前的执行期间由于失败而导致任何线程终止，那么一个新线程将代替它执行后续的任务（如果需要）。在某个线程被显式地关闭之前，池中的线程将一直存在。 所以可以认为不存在线程泄露。</a:t>
            </a:r>
          </a:p>
          <a:p>
            <a:pPr>
              <a:defRPr/>
            </a:pPr>
            <a:endParaRPr lang="zh-CN" alt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I/O</a:t>
            </a: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多线程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Socket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Socket TCP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编程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创建多线程服务器</a:t>
            </a:r>
            <a:endParaRPr lang="en-US" altLang="zh-CN" b="1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Java Socket UDP</a:t>
            </a:r>
            <a:r>
              <a:rPr lang="zh-CN" altLang="en-US" b="1" smtClean="0">
                <a:solidFill>
                  <a:srgbClr val="FF0000"/>
                </a:solidFill>
              </a:rPr>
              <a:t>编程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b="1" smtClean="0"/>
              <a:t>HTTP</a:t>
            </a:r>
            <a:r>
              <a:rPr lang="zh-CN" altLang="en-US" b="1" smtClean="0"/>
              <a:t>服务的实现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UDP</a:t>
            </a:r>
            <a:endParaRPr lang="zh-CN" altLang="en-US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/>
              <a:t>ServerSocket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Socket</a:t>
            </a:r>
            <a:r>
              <a:rPr lang="zh-CN" altLang="en-US" sz="2800" b="1" smtClean="0"/>
              <a:t>建立在</a:t>
            </a:r>
            <a:r>
              <a:rPr lang="en-US" altLang="zh-CN" sz="2800" b="1" smtClean="0"/>
              <a:t>TCP</a:t>
            </a:r>
            <a:r>
              <a:rPr lang="zh-CN" altLang="en-US" sz="2800" b="1" smtClean="0"/>
              <a:t>协议基础上。</a:t>
            </a:r>
            <a:r>
              <a:rPr lang="en-US" altLang="zh-CN" sz="2800" b="1" smtClean="0"/>
              <a:t>TCP</a:t>
            </a:r>
            <a:r>
              <a:rPr lang="zh-CN" altLang="en-US" sz="2800" b="1" smtClean="0"/>
              <a:t>协议是安全协议，可以保证数据安全有序（如丢失损坏时重发，恢复数据正确顺序）的到达接收方。</a:t>
            </a:r>
          </a:p>
          <a:p>
            <a:r>
              <a:rPr lang="zh-CN" altLang="en-US" sz="2800" b="1" smtClean="0"/>
              <a:t>这种可靠传输是有代价的，建立、销毁</a:t>
            </a:r>
            <a:r>
              <a:rPr lang="en-US" altLang="zh-CN" sz="2800" b="1" smtClean="0"/>
              <a:t>TCP</a:t>
            </a:r>
            <a:r>
              <a:rPr lang="zh-CN" altLang="en-US" sz="2800" b="1" smtClean="0"/>
              <a:t>连接花费很长时间，传输数据速度降低。如果双方通信时间很短，传输数据很少，建立和销毁</a:t>
            </a:r>
            <a:r>
              <a:rPr lang="en-US" altLang="zh-CN" sz="2800" b="1" smtClean="0"/>
              <a:t>TCP</a:t>
            </a:r>
            <a:r>
              <a:rPr lang="zh-CN" altLang="en-US" sz="2800" b="1" smtClean="0"/>
              <a:t>连接的代价就相当高。</a:t>
            </a:r>
          </a:p>
          <a:p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UDP</a:t>
            </a:r>
            <a:endParaRPr lang="zh-CN" altLang="en-US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/>
              <a:t>UDP</a:t>
            </a:r>
            <a:r>
              <a:rPr lang="zh-CN" altLang="en-US" sz="2800" b="1" smtClean="0"/>
              <a:t>（</a:t>
            </a:r>
            <a:r>
              <a:rPr lang="en-US" altLang="zh-CN" sz="2800" b="1" smtClean="0"/>
              <a:t>User Datagram Protocol</a:t>
            </a:r>
            <a:r>
              <a:rPr lang="zh-CN" altLang="en-US" sz="2800" b="1" smtClean="0"/>
              <a:t>，用户数据报协议）是传输层的另一种协议，比</a:t>
            </a:r>
            <a:r>
              <a:rPr lang="en-US" altLang="zh-CN" sz="2800" b="1" smtClean="0"/>
              <a:t>TCP</a:t>
            </a:r>
            <a:r>
              <a:rPr lang="zh-CN" altLang="en-US" sz="2800" b="1" smtClean="0"/>
              <a:t>具有更高的传输速度，但不可靠。</a:t>
            </a:r>
          </a:p>
          <a:p>
            <a:r>
              <a:rPr lang="en-US" altLang="zh-CN" sz="2800" b="1" smtClean="0"/>
              <a:t>UDP</a:t>
            </a:r>
            <a:r>
              <a:rPr lang="zh-CN" altLang="en-US" sz="2800" b="1" smtClean="0"/>
              <a:t>发送的数据单元称为数据报。</a:t>
            </a:r>
          </a:p>
          <a:p>
            <a:r>
              <a:rPr lang="zh-CN" altLang="en-US" sz="2800" b="1" smtClean="0"/>
              <a:t>当网络传输</a:t>
            </a:r>
            <a:r>
              <a:rPr lang="en-US" altLang="zh-CN" sz="2800" b="1" smtClean="0"/>
              <a:t>UDP</a:t>
            </a:r>
            <a:r>
              <a:rPr lang="zh-CN" altLang="en-US" sz="2800" b="1" smtClean="0"/>
              <a:t>数据报时，无法保证各个数据报一定到达目的地，也无法保证各个数据报按发送顺序达到目的地。</a:t>
            </a:r>
          </a:p>
          <a:p>
            <a:r>
              <a:rPr lang="zh-CN" altLang="en-US" sz="2800" b="1" smtClean="0"/>
              <a:t>传输途中可能丢失数据。</a:t>
            </a:r>
          </a:p>
          <a:p>
            <a:r>
              <a:rPr lang="en-US" altLang="zh-CN" sz="2800" b="1" smtClean="0"/>
              <a:t>UDP</a:t>
            </a:r>
            <a:r>
              <a:rPr lang="zh-CN" altLang="en-US" sz="2800" b="1" smtClean="0"/>
              <a:t>只适用于一次传输少量的数据，或对数据可靠性要求不高的环境。 </a:t>
            </a:r>
          </a:p>
          <a:p>
            <a:endParaRPr lang="zh-CN" altLang="en-US" sz="28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UDP</a:t>
            </a:r>
            <a:r>
              <a:rPr lang="zh-CN" altLang="en-US" smtClean="0"/>
              <a:t>工作简介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java.util.DatagramSocket</a:t>
            </a:r>
            <a:r>
              <a:rPr lang="zh-CN" altLang="en-US" sz="2400" b="1" smtClean="0"/>
              <a:t>负责接收和发送</a:t>
            </a:r>
            <a:r>
              <a:rPr lang="en-US" altLang="zh-CN" sz="2400" b="1" smtClean="0"/>
              <a:t>UDP</a:t>
            </a:r>
            <a:r>
              <a:rPr lang="zh-CN" altLang="en-US" sz="2400" b="1" smtClean="0"/>
              <a:t>数据报。</a:t>
            </a:r>
            <a:endParaRPr lang="en-US" altLang="zh-CN" sz="2400" b="1" smtClean="0"/>
          </a:p>
          <a:p>
            <a:r>
              <a:rPr lang="en-US" altLang="zh-CN" sz="2400" b="1" smtClean="0">
                <a:solidFill>
                  <a:srgbClr val="FF0000"/>
                </a:solidFill>
              </a:rPr>
              <a:t>java.util.DatagramPacket</a:t>
            </a:r>
            <a:r>
              <a:rPr lang="zh-CN" altLang="en-US" sz="2400" b="1" smtClean="0"/>
              <a:t>表示</a:t>
            </a:r>
            <a:r>
              <a:rPr lang="en-US" altLang="zh-CN" sz="2400" b="1" smtClean="0"/>
              <a:t>UDP</a:t>
            </a:r>
            <a:r>
              <a:rPr lang="zh-CN" altLang="en-US" sz="2400" b="1" smtClean="0"/>
              <a:t>数据报。</a:t>
            </a:r>
            <a:endParaRPr lang="en-US" altLang="zh-CN" sz="2400" b="1" smtClean="0"/>
          </a:p>
          <a:p>
            <a:endParaRPr lang="en-US" altLang="zh-CN" sz="2400" b="1" smtClean="0"/>
          </a:p>
          <a:p>
            <a:r>
              <a:rPr lang="en-US" altLang="zh-CN" sz="2800" b="1" smtClean="0"/>
              <a:t>TCP</a:t>
            </a:r>
            <a:r>
              <a:rPr lang="zh-CN" altLang="en-US" sz="2800" b="1" smtClean="0"/>
              <a:t>连接的两个</a:t>
            </a:r>
            <a:r>
              <a:rPr lang="en-US" altLang="zh-CN" sz="2800" b="1" smtClean="0"/>
              <a:t>Socket</a:t>
            </a:r>
            <a:r>
              <a:rPr lang="zh-CN" altLang="en-US" sz="2800" b="1" smtClean="0"/>
              <a:t>端点之间有一条虚拟通信线路。</a:t>
            </a:r>
          </a:p>
          <a:p>
            <a:r>
              <a:rPr lang="en-US" altLang="zh-CN" sz="2800" b="1" smtClean="0"/>
              <a:t>UDP</a:t>
            </a:r>
            <a:r>
              <a:rPr lang="zh-CN" altLang="en-US" sz="2800" b="1" smtClean="0"/>
              <a:t>协议是无连接协议，客户端与服务器端不存在一对一对应关系，两者无需建立连接，就能交换数据报。</a:t>
            </a:r>
            <a:endParaRPr lang="en-US" altLang="zh-CN" sz="2800" b="1" smtClean="0"/>
          </a:p>
          <a:p>
            <a:r>
              <a:rPr lang="zh-CN" altLang="en-US" sz="2800" b="1" smtClean="0"/>
              <a:t>接收数据：</a:t>
            </a:r>
            <a:r>
              <a:rPr lang="en-US" altLang="zh-CN" sz="2800" b="1" smtClean="0"/>
              <a:t>receive(DatagramPacket dst)</a:t>
            </a:r>
            <a:r>
              <a:rPr lang="zh-CN" altLang="en-US" sz="2800" b="1" smtClean="0"/>
              <a:t>。</a:t>
            </a:r>
          </a:p>
          <a:p>
            <a:r>
              <a:rPr lang="zh-CN" altLang="en-US" sz="2800" b="1" smtClean="0"/>
              <a:t>发送数据：</a:t>
            </a:r>
            <a:r>
              <a:rPr lang="en-US" altLang="zh-CN" sz="2800" b="1" smtClean="0"/>
              <a:t>send(DatagramPacket dst)</a:t>
            </a:r>
            <a:r>
              <a:rPr lang="zh-CN" altLang="en-US" sz="2800" b="1" smtClean="0"/>
              <a:t>。</a:t>
            </a:r>
          </a:p>
          <a:p>
            <a:endParaRPr lang="zh-CN" altLang="en-US" sz="2400" b="1" smtClean="0"/>
          </a:p>
          <a:p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UDP</a:t>
            </a:r>
            <a:r>
              <a:rPr lang="zh-CN" altLang="en-US" smtClean="0"/>
              <a:t>工作步骤及指定通信对象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 dirty="0" smtClean="0"/>
              <a:t>创建</a:t>
            </a:r>
            <a:r>
              <a:rPr lang="en-US" altLang="zh-CN" sz="2400" b="1" dirty="0" err="1" smtClean="0"/>
              <a:t>DatagramSocket</a:t>
            </a:r>
            <a:endParaRPr lang="en-US" altLang="zh-CN" sz="2400" b="1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 dirty="0" smtClean="0"/>
              <a:t>创建发送或接收的数据</a:t>
            </a:r>
            <a:r>
              <a:rPr lang="zh-CN" altLang="en-US" sz="2400" b="1" dirty="0"/>
              <a:t>报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DatagramPacket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，填入数据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 dirty="0" smtClean="0"/>
              <a:t>发送</a:t>
            </a:r>
            <a:r>
              <a:rPr lang="en-US" altLang="zh-CN" sz="2400" b="1" dirty="0" smtClean="0"/>
              <a:t>(send)</a:t>
            </a:r>
            <a:r>
              <a:rPr lang="zh-CN" altLang="en-US" sz="2400" b="1" dirty="0" smtClean="0"/>
              <a:t>和接收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recevie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创建好的数据</a:t>
            </a:r>
            <a:r>
              <a:rPr lang="zh-CN" altLang="en-US" sz="2400" b="1" dirty="0"/>
              <a:t>报</a:t>
            </a:r>
            <a:r>
              <a:rPr lang="zh-CN" altLang="en-US" sz="2400" b="1" dirty="0" smtClean="0"/>
              <a:t>，传递数据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b="1" dirty="0" smtClean="0"/>
              <a:t>关闭连接</a:t>
            </a:r>
            <a:endParaRPr lang="en-US" altLang="zh-CN" sz="2400" b="1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zh-CN" altLang="en-US" sz="2400" b="1" dirty="0" smtClean="0"/>
          </a:p>
          <a:p>
            <a:pPr>
              <a:defRPr/>
            </a:pPr>
            <a:r>
              <a:rPr lang="zh-CN" altLang="en-US" sz="2800" b="1" dirty="0" smtClean="0"/>
              <a:t>对特定地址进行数据交换，如点对点通信。可以使用</a:t>
            </a:r>
            <a:r>
              <a:rPr lang="en-US" altLang="zh-CN" sz="2800" b="1" dirty="0" smtClean="0"/>
              <a:t>connect(</a:t>
            </a:r>
            <a:r>
              <a:rPr lang="en-US" altLang="zh-CN" sz="2800" b="1" dirty="0" err="1" smtClean="0"/>
              <a:t>InetAddress</a:t>
            </a:r>
            <a:r>
              <a:rPr lang="en-US" altLang="zh-CN" sz="2800" b="1" dirty="0" smtClean="0"/>
              <a:t> </a:t>
            </a:r>
            <a:r>
              <a:rPr lang="en-US" altLang="zh-CN" sz="2800" b="1" err="1" smtClean="0"/>
              <a:t>host</a:t>
            </a:r>
            <a:r>
              <a:rPr lang="en-US" altLang="zh-CN" sz="2800" b="1" smtClean="0"/>
              <a:t>, int</a:t>
            </a:r>
            <a:r>
              <a:rPr lang="en-US" altLang="zh-CN" sz="2800" b="1" dirty="0" smtClean="0"/>
              <a:t> port)</a:t>
            </a:r>
            <a:r>
              <a:rPr lang="zh-CN" altLang="en-US" sz="2800" b="1" dirty="0" smtClean="0"/>
              <a:t>来限制当前</a:t>
            </a:r>
            <a:r>
              <a:rPr lang="en-US" altLang="zh-CN" sz="2800" b="1" dirty="0" err="1" smtClean="0"/>
              <a:t>DatagramSocket</a:t>
            </a:r>
            <a:r>
              <a:rPr lang="zh-CN" altLang="en-US" sz="2800" b="1" dirty="0" smtClean="0"/>
              <a:t>只对参数指定的主机和</a:t>
            </a:r>
            <a:r>
              <a:rPr lang="en-US" altLang="zh-CN" sz="2800" b="1" dirty="0" smtClean="0"/>
              <a:t>UDP</a:t>
            </a:r>
            <a:r>
              <a:rPr lang="zh-CN" altLang="en-US" sz="2800" b="1" dirty="0" smtClean="0"/>
              <a:t>端口收发数据。</a:t>
            </a:r>
          </a:p>
          <a:p>
            <a:pPr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UDP</a:t>
            </a:r>
            <a:r>
              <a:rPr lang="zh-CN" altLang="en-US" smtClean="0"/>
              <a:t>工作步骤及指定通信对象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在服务端指定通信对象</a:t>
            </a:r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 smtClean="0"/>
          </a:p>
          <a:p>
            <a:r>
              <a:rPr lang="zh-CN" altLang="en-US" b="1" smtClean="0"/>
              <a:t>客户端使用随机端口和指定</a:t>
            </a:r>
            <a:r>
              <a:rPr lang="en-US" altLang="zh-CN" b="1" smtClean="0"/>
              <a:t>9999</a:t>
            </a:r>
            <a:r>
              <a:rPr lang="zh-CN" altLang="en-US" b="1" smtClean="0"/>
              <a:t>端口测试</a:t>
            </a:r>
          </a:p>
          <a:p>
            <a:endParaRPr lang="zh-CN" altLang="en-US" b="1" smtClean="0"/>
          </a:p>
          <a:p>
            <a:endParaRPr lang="zh-CN" altLang="en-US" b="1" smtClean="0"/>
          </a:p>
        </p:txBody>
      </p:sp>
      <p:sp>
        <p:nvSpPr>
          <p:cNvPr id="71684" name="Text Box 9"/>
          <p:cNvSpPr txBox="1">
            <a:spLocks noChangeArrowheads="1"/>
          </p:cNvSpPr>
          <p:nvPr/>
        </p:nvSpPr>
        <p:spPr bwMode="auto">
          <a:xfrm>
            <a:off x="914400" y="1844675"/>
            <a:ext cx="7559675" cy="1200150"/>
          </a:xfrm>
          <a:prstGeom prst="rect">
            <a:avLst/>
          </a:prstGeom>
          <a:solidFill>
            <a:schemeClr val="bg1"/>
          </a:solidFill>
          <a:ln w="9525">
            <a:solidFill>
              <a:srgbClr val="4595ED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socket=new DatagramSocket(port);</a:t>
            </a: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//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服务端</a:t>
            </a: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DatagramSocket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SocketAddress </a:t>
            </a: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socketAddress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 = new 	InetSocketAddress("192.168.0.5", 9999);  </a:t>
            </a:r>
            <a:r>
              <a:rPr lang="en-US" altLang="zh-CN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 </a:t>
            </a:r>
            <a:r>
              <a:rPr lang="zh-CN" altLang="en-US" sz="1800" b="1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指定连接地址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socket.connect(socketAddress);</a:t>
            </a:r>
            <a:endParaRPr lang="zh-CN" altLang="en-US" sz="1800" b="1">
              <a:solidFill>
                <a:srgbClr val="0000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914400" y="4322763"/>
            <a:ext cx="7559675" cy="646112"/>
          </a:xfrm>
          <a:prstGeom prst="rect">
            <a:avLst/>
          </a:prstGeom>
          <a:noFill/>
          <a:ln w="9525">
            <a:solidFill>
              <a:srgbClr val="4595E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微软雅黑" panose="020B0503020204020204" pitchFamily="34" charset="-122"/>
              </a:rPr>
              <a:t>socket=new DatagramSocket(); </a:t>
            </a:r>
            <a:r>
              <a:rPr lang="en-US" altLang="zh-CN" sz="1800" b="1">
                <a:solidFill>
                  <a:srgbClr val="FF0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FF0000"/>
                </a:solidFill>
                <a:ea typeface="微软雅黑" panose="020B0503020204020204" pitchFamily="34" charset="-122"/>
              </a:rPr>
              <a:t>随机可用端口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微软雅黑" panose="020B0503020204020204" pitchFamily="34" charset="-122"/>
              </a:rPr>
              <a:t>System.</a:t>
            </a:r>
            <a:r>
              <a:rPr lang="en-US" altLang="zh-CN" sz="1800" b="1" i="1">
                <a:ea typeface="微软雅黑" panose="020B0503020204020204" pitchFamily="34" charset="-122"/>
              </a:rPr>
              <a:t>out</a:t>
            </a:r>
            <a:r>
              <a:rPr lang="en-US" altLang="zh-CN" sz="1800" b="1">
                <a:ea typeface="微软雅黑" panose="020B0503020204020204" pitchFamily="34" charset="-122"/>
              </a:rPr>
              <a:t>.println(socket.getLocalPort()); </a:t>
            </a:r>
            <a:r>
              <a:rPr lang="en-US" altLang="zh-CN" sz="1800" b="1">
                <a:solidFill>
                  <a:srgbClr val="FF0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FF0000"/>
                </a:solidFill>
                <a:ea typeface="微软雅黑" panose="020B0503020204020204" pitchFamily="34" charset="-122"/>
              </a:rPr>
              <a:t>当前端口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I/O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8-bit byte stream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字节流</a:t>
            </a:r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InputStream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这类流以字节为处理单位。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16-bit Unicode stream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字符流</a:t>
            </a:r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Reader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 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这类流以16位的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编码表示的字符为处理单位。</a:t>
            </a:r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Multiple-Octet Coded Character Set”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 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UCS, 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俗称 “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252413" y="260350"/>
            <a:ext cx="8639175" cy="64627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public class MyServer 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int port=8888;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DatagramSocket socket; 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public MyServer() throws SocketException{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socket=new DatagramSocket(port);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服务端</a:t>
            </a:r>
            <a:r>
              <a:rPr lang="en-US" altLang="zh-CN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DatagramSocket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800" b="1" i="1"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.println("</a:t>
            </a:r>
            <a:r>
              <a:rPr lang="zh-CN" altLang="en-US" sz="1800" b="1">
                <a:latin typeface="Segoe UI" panose="020B0502040204020203" pitchFamily="34" charset="0"/>
                <a:ea typeface="微软雅黑" panose="020B0503020204020204" pitchFamily="34" charset="-122"/>
              </a:rPr>
              <a:t>服务器启动。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");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public void service() throws IOException{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while(true){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DatagramPacket dp=new DatagramPacket(new byte[512],512);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socket.receive(dp);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接收客户端信息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String msg=new String(dp.getData(),0,dp.getLength());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获取客户端信息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System.</a:t>
            </a:r>
            <a:r>
              <a:rPr lang="en-US" altLang="zh-CN" sz="1800" b="1" i="1">
                <a:latin typeface="Segoe UI" panose="020B0502040204020203" pitchFamily="34" charset="0"/>
                <a:ea typeface="微软雅黑" panose="020B0503020204020204" pitchFamily="34" charset="-122"/>
              </a:rPr>
              <a:t>out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.println(dp.getAddress()+":"+dp.getPort()+"&gt;"+msg);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dp.setData(("you said:"+msg).getBytes());</a:t>
            </a:r>
          </a:p>
          <a:p>
            <a:pPr lvl="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socket.send(dp);</a:t>
            </a: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800" b="1">
                <a:solidFill>
                  <a:srgbClr val="00660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回复数据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public static void main(String[] args) throws SocketException, IOException 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new MyServer().service();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Segoe UI" panose="020B0502040204020203" pitchFamily="34" charset="0"/>
                <a:ea typeface="微软雅黑" panose="020B0503020204020204" pitchFamily="34" charset="-122"/>
              </a:rPr>
              <a:t>}</a:t>
            </a:r>
            <a:endParaRPr lang="zh-CN" altLang="en-US" sz="1800" b="1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36513" y="44450"/>
            <a:ext cx="9036050" cy="6986588"/>
          </a:xfrm>
          <a:prstGeom prst="rect">
            <a:avLst/>
          </a:prstGeom>
          <a:solidFill>
            <a:schemeClr val="bg1"/>
          </a:solidFill>
          <a:ln w="9525">
            <a:solidFill>
              <a:srgbClr val="4595E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latin typeface="Segoe UI" panose="020B0502040204020203" pitchFamily="34" charset="0"/>
              </a:rPr>
              <a:t>public class MyClient {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int remotePort=8888; </a:t>
            </a:r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006600"/>
                </a:solidFill>
                <a:latin typeface="Segoe UI" panose="020B0502040204020203" pitchFamily="34" charset="0"/>
              </a:rPr>
              <a:t>服务器端口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String remoteIp="192.168.0.5";  </a:t>
            </a:r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006600"/>
                </a:solidFill>
                <a:latin typeface="Segoe UI" panose="020B0502040204020203" pitchFamily="34" charset="0"/>
              </a:rPr>
              <a:t>服务器</a:t>
            </a:r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IP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DatagramSocket socket; </a:t>
            </a:r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006600"/>
                </a:solidFill>
                <a:latin typeface="Segoe UI" panose="020B0502040204020203" pitchFamily="34" charset="0"/>
              </a:rPr>
              <a:t>客户端</a:t>
            </a:r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DatagramSocket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public MyClient() throws SocketException{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socket=new DatagramSocket(); </a:t>
            </a:r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006600"/>
                </a:solidFill>
                <a:latin typeface="Segoe UI" panose="020B0502040204020203" pitchFamily="34" charset="0"/>
              </a:rPr>
              <a:t>随机可用端口，又称匿名端口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}</a:t>
            </a: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public void send() throws IOException{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Scanner in=new Scanner(System.</a:t>
            </a:r>
            <a:r>
              <a:rPr lang="en-US" altLang="zh-CN" sz="1600" b="1" i="1">
                <a:latin typeface="Segoe UI" panose="020B0502040204020203" pitchFamily="34" charset="0"/>
              </a:rPr>
              <a:t>in</a:t>
            </a:r>
            <a:r>
              <a:rPr lang="en-US" altLang="zh-CN" sz="1600" b="1">
                <a:latin typeface="Segoe UI" panose="020B0502040204020203" pitchFamily="34" charset="0"/>
              </a:rPr>
              <a:t>);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SocketAddress socketAddres=new InetSocketAddress(remoteIp,remotePort);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 </a:t>
            </a:r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006600"/>
                </a:solidFill>
                <a:latin typeface="Segoe UI" panose="020B0502040204020203" pitchFamily="34" charset="0"/>
              </a:rPr>
              <a:t>服务器端地址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while(true){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String s=in.next(); </a:t>
            </a:r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006600"/>
                </a:solidFill>
                <a:latin typeface="Segoe UI" panose="020B0502040204020203" pitchFamily="34" charset="0"/>
              </a:rPr>
              <a:t>获取用户输入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byte[] info=s.getBytes();</a:t>
            </a:r>
          </a:p>
          <a:p>
            <a:pPr lvl="3" eaLnBrk="1" hangingPunct="1"/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006600"/>
                </a:solidFill>
                <a:latin typeface="Segoe UI" panose="020B0502040204020203" pitchFamily="34" charset="0"/>
              </a:rPr>
              <a:t>创建数据包，指定服务器地址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DatagramPacket dp=new DatagramPacket(info,info.length,socketAddres);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socket.send(dp); </a:t>
            </a:r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006600"/>
                </a:solidFill>
                <a:latin typeface="Segoe UI" panose="020B0502040204020203" pitchFamily="34" charset="0"/>
              </a:rPr>
              <a:t>向服务器端发送数据包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DatagramPacket inputDp=new DatagramPacket(new byte[512],512);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socket.receive(inputDp); </a:t>
            </a:r>
            <a:r>
              <a:rPr lang="en-US" altLang="zh-CN" sz="1600" b="1">
                <a:solidFill>
                  <a:srgbClr val="006600"/>
                </a:solidFill>
                <a:latin typeface="Segoe UI" panose="020B0502040204020203" pitchFamily="34" charset="0"/>
              </a:rPr>
              <a:t>//</a:t>
            </a:r>
            <a:r>
              <a:rPr lang="zh-CN" altLang="en-US" sz="1600" b="1">
                <a:solidFill>
                  <a:srgbClr val="006600"/>
                </a:solidFill>
                <a:latin typeface="Segoe UI" panose="020B0502040204020203" pitchFamily="34" charset="0"/>
              </a:rPr>
              <a:t>接受服务器返回的信息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String msg=new String(inputDp.getData(),0,inputDp.getLength());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System.</a:t>
            </a:r>
            <a:r>
              <a:rPr lang="en-US" altLang="zh-CN" sz="1600" b="1" i="1">
                <a:latin typeface="Segoe UI" panose="020B0502040204020203" pitchFamily="34" charset="0"/>
              </a:rPr>
              <a:t>out</a:t>
            </a:r>
            <a:r>
              <a:rPr lang="en-US" altLang="zh-CN" sz="1600" b="1">
                <a:latin typeface="Segoe UI" panose="020B0502040204020203" pitchFamily="34" charset="0"/>
              </a:rPr>
              <a:t>.println(msg);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if(s.equals("quit")){</a:t>
            </a:r>
          </a:p>
          <a:p>
            <a:pPr lvl="4" eaLnBrk="1" hangingPunct="1"/>
            <a:r>
              <a:rPr lang="en-US" altLang="zh-CN" sz="1600" b="1">
                <a:latin typeface="Segoe UI" panose="020B0502040204020203" pitchFamily="34" charset="0"/>
              </a:rPr>
              <a:t>break;</a:t>
            </a:r>
          </a:p>
          <a:p>
            <a:pPr lvl="3" eaLnBrk="1" hangingPunct="1"/>
            <a:r>
              <a:rPr lang="en-US" altLang="zh-CN" sz="1600" b="1">
                <a:latin typeface="Segoe UI" panose="020B0502040204020203" pitchFamily="34" charset="0"/>
              </a:rPr>
              <a:t>}</a:t>
            </a:r>
          </a:p>
          <a:p>
            <a:pPr lvl="2" eaLnBrk="1" hangingPunct="1"/>
            <a:r>
              <a:rPr lang="en-US" altLang="zh-CN" sz="1600" b="1">
                <a:latin typeface="Segoe UI" panose="020B0502040204020203" pitchFamily="34" charset="0"/>
              </a:rPr>
              <a:t>}</a:t>
            </a:r>
          </a:p>
          <a:p>
            <a:pPr lvl="2" eaLnBrk="1" hangingPunct="1"/>
            <a:r>
              <a:rPr lang="en-US" altLang="zh-CN" sz="1600" b="1"/>
              <a:t>socke.colse();</a:t>
            </a:r>
            <a:endParaRPr lang="en-US" altLang="zh-CN" sz="1600" b="1">
              <a:latin typeface="Segoe UI" panose="020B0502040204020203" pitchFamily="34" charset="0"/>
            </a:endParaRPr>
          </a:p>
          <a:p>
            <a:pPr lvl="1" eaLnBrk="1" hangingPunct="1"/>
            <a:r>
              <a:rPr lang="en-US" altLang="zh-CN" sz="1600" b="1">
                <a:latin typeface="Segoe UI" panose="020B0502040204020203" pitchFamily="34" charset="0"/>
              </a:rPr>
              <a:t>}</a:t>
            </a:r>
          </a:p>
          <a:p>
            <a:pPr eaLnBrk="1" hangingPunct="1"/>
            <a:r>
              <a:rPr lang="en-US" altLang="zh-CN" sz="1600" b="1">
                <a:latin typeface="Segoe UI" panose="020B0502040204020203" pitchFamily="34" charset="0"/>
              </a:rPr>
              <a:t>}</a:t>
            </a:r>
            <a:endParaRPr lang="zh-CN" altLang="en-US" sz="1600" b="1">
              <a:latin typeface="Segoe UI" panose="020B0502040204020203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263525"/>
            <a:ext cx="7086600" cy="731838"/>
          </a:xfrm>
        </p:spPr>
        <p:txBody>
          <a:bodyPr/>
          <a:lstStyle/>
          <a:p>
            <a:pPr eaLnBrk="1" hangingPunct="1"/>
            <a:r>
              <a:rPr lang="zh-CN" altLang="en-US" smtClean="0"/>
              <a:t>测试结果</a:t>
            </a:r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200150"/>
            <a:ext cx="6553200" cy="1387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84213" y="2792413"/>
            <a:ext cx="7847012" cy="2825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defRPr/>
            </a:pPr>
            <a:r>
              <a:rPr lang="zh-CN" altLang="en-US" sz="2400" b="1">
                <a:latin typeface="+mn-lt"/>
                <a:ea typeface="+mn-ea"/>
              </a:rPr>
              <a:t>可以看到，</a:t>
            </a:r>
            <a:r>
              <a:rPr lang="en-US" altLang="zh-CN" sz="2400" b="1">
                <a:latin typeface="+mn-lt"/>
                <a:ea typeface="+mn-ea"/>
              </a:rPr>
              <a:t>DatagramSocket</a:t>
            </a:r>
            <a:r>
              <a:rPr lang="zh-CN" altLang="en-US" sz="2400" b="1">
                <a:latin typeface="+mn-lt"/>
                <a:ea typeface="+mn-ea"/>
              </a:rPr>
              <a:t>之间的通信都是通过</a:t>
            </a:r>
            <a:r>
              <a:rPr lang="en-US" altLang="zh-CN" sz="2400" b="1">
                <a:latin typeface="+mn-lt"/>
                <a:ea typeface="+mn-ea"/>
              </a:rPr>
              <a:t>DatagramPacket</a:t>
            </a:r>
            <a:r>
              <a:rPr lang="zh-CN" altLang="en-US" sz="2400" b="1">
                <a:latin typeface="+mn-lt"/>
                <a:ea typeface="+mn-ea"/>
              </a:rPr>
              <a:t>（数据包）来承当数据传输载体的。</a:t>
            </a:r>
          </a:p>
          <a:p>
            <a:pPr marL="342900" indent="-342900">
              <a:defRPr/>
            </a:pPr>
            <a:r>
              <a:rPr lang="zh-CN" altLang="en-US" sz="2400" b="1">
                <a:latin typeface="+mn-lt"/>
                <a:ea typeface="+mn-ea"/>
              </a:rPr>
              <a:t>载体中指定了数据内容和要发送的字节数。</a:t>
            </a:r>
            <a:r>
              <a:rPr lang="en-US" altLang="zh-CN" sz="2400" b="1">
                <a:latin typeface="+mn-lt"/>
                <a:ea typeface="+mn-ea"/>
              </a:rPr>
              <a:t> DatagramSocket</a:t>
            </a:r>
            <a:r>
              <a:rPr lang="zh-CN" altLang="en-US" sz="2400" b="1">
                <a:latin typeface="+mn-lt"/>
                <a:ea typeface="+mn-ea"/>
              </a:rPr>
              <a:t>通过载体，获得和发送数据。</a:t>
            </a:r>
          </a:p>
          <a:p>
            <a:pPr marL="342900" indent="-342900">
              <a:defRPr/>
            </a:pPr>
            <a:r>
              <a:rPr lang="zh-CN" altLang="en-US" sz="2400" b="1">
                <a:latin typeface="+mn-lt"/>
                <a:ea typeface="+mn-ea"/>
              </a:rPr>
              <a:t>而作为接收数据的</a:t>
            </a:r>
            <a:r>
              <a:rPr lang="en-US" altLang="zh-CN" sz="2400" b="1">
                <a:latin typeface="+mn-lt"/>
                <a:ea typeface="+mn-ea"/>
              </a:rPr>
              <a:t>DatagramPacket</a:t>
            </a:r>
            <a:r>
              <a:rPr lang="zh-CN" altLang="en-US" sz="2400" b="1">
                <a:latin typeface="+mn-lt"/>
                <a:ea typeface="+mn-ea"/>
              </a:rPr>
              <a:t>无需指定地址（</a:t>
            </a:r>
            <a:r>
              <a:rPr lang="en-US" altLang="zh-CN" sz="2400" b="1">
                <a:latin typeface="+mn-lt"/>
                <a:ea typeface="+mn-ea"/>
              </a:rPr>
              <a:t>IP</a:t>
            </a:r>
            <a:r>
              <a:rPr lang="zh-CN" altLang="en-US" sz="2400" b="1">
                <a:latin typeface="+mn-lt"/>
                <a:ea typeface="+mn-ea"/>
              </a:rPr>
              <a:t>和端口）；发送数据的</a:t>
            </a:r>
            <a:r>
              <a:rPr lang="en-US" altLang="zh-CN" sz="2400" b="1">
                <a:latin typeface="+mn-lt"/>
                <a:ea typeface="+mn-ea"/>
              </a:rPr>
              <a:t>DatagramPacket</a:t>
            </a:r>
            <a:r>
              <a:rPr lang="zh-CN" altLang="en-US" sz="2400" b="1">
                <a:latin typeface="+mn-lt"/>
                <a:ea typeface="+mn-ea"/>
              </a:rPr>
              <a:t>则必须设定数据到达的目的地址。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I/O</a:t>
            </a: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多线程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Socket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Socket TCP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编程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创建多线程服务器</a:t>
            </a:r>
            <a:endParaRPr lang="en-US" altLang="zh-CN" b="1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chemeClr val="bg1">
                    <a:lumMod val="75000"/>
                  </a:schemeClr>
                </a:solidFill>
              </a:rPr>
              <a:t>Java Socket UDP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编程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HTTP</a:t>
            </a:r>
            <a:r>
              <a:rPr lang="zh-CN" altLang="en-US" b="1" smtClean="0">
                <a:solidFill>
                  <a:srgbClr val="FF0000"/>
                </a:solidFill>
              </a:rPr>
              <a:t>服务的实现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 altLang="zh-CN" smtClean="0"/>
              <a:t>Web and HTTP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8215313" cy="4648200"/>
          </a:xfrm>
        </p:spPr>
        <p:txBody>
          <a:bodyPr/>
          <a:lstStyle/>
          <a:p>
            <a:r>
              <a:rPr lang="en-US" altLang="zh-CN" b="1" i="1" smtClean="0">
                <a:solidFill>
                  <a:srgbClr val="CC0000"/>
                </a:solidFill>
              </a:rPr>
              <a:t>web page</a:t>
            </a:r>
            <a:r>
              <a:rPr lang="en-US" altLang="zh-CN" b="1" smtClean="0"/>
              <a:t> consists of </a:t>
            </a:r>
            <a:r>
              <a:rPr lang="en-US" altLang="zh-CN" b="1" i="1" smtClean="0">
                <a:solidFill>
                  <a:srgbClr val="CC0000"/>
                </a:solidFill>
              </a:rPr>
              <a:t>objects</a:t>
            </a:r>
          </a:p>
          <a:p>
            <a:r>
              <a:rPr lang="en-US" altLang="zh-CN" b="1" smtClean="0"/>
              <a:t>object can be HTML file, JPEG image, audio file,…</a:t>
            </a:r>
          </a:p>
          <a:p>
            <a:r>
              <a:rPr lang="en-US" altLang="zh-CN" b="1" smtClean="0"/>
              <a:t>web page consists of </a:t>
            </a:r>
            <a:r>
              <a:rPr lang="en-US" altLang="zh-CN" b="1" i="1" smtClean="0">
                <a:solidFill>
                  <a:srgbClr val="CC0000"/>
                </a:solidFill>
              </a:rPr>
              <a:t>base HTML-file</a:t>
            </a:r>
            <a:r>
              <a:rPr lang="en-US" altLang="zh-CN" b="1" smtClean="0"/>
              <a:t> which includes </a:t>
            </a:r>
            <a:r>
              <a:rPr lang="en-US" altLang="zh-CN" b="1" i="1" smtClean="0">
                <a:solidFill>
                  <a:srgbClr val="CC0000"/>
                </a:solidFill>
              </a:rPr>
              <a:t>several referenced objects</a:t>
            </a:r>
          </a:p>
          <a:p>
            <a:r>
              <a:rPr lang="en-US" altLang="zh-CN" b="1" smtClean="0"/>
              <a:t>each object is addressable by a </a:t>
            </a:r>
            <a:r>
              <a:rPr lang="en-US" altLang="zh-CN" b="1" i="1" smtClean="0">
                <a:solidFill>
                  <a:srgbClr val="CC0000"/>
                </a:solidFill>
              </a:rPr>
              <a:t>URL, </a:t>
            </a:r>
            <a:r>
              <a:rPr lang="en-US" altLang="zh-CN" b="1" smtClean="0"/>
              <a:t>e.g.,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 smtClean="0"/>
          </a:p>
        </p:txBody>
      </p:sp>
      <p:grpSp>
        <p:nvGrpSpPr>
          <p:cNvPr id="82948" name="Group 10"/>
          <p:cNvGrpSpPr>
            <a:grpSpLocks/>
          </p:cNvGrpSpPr>
          <p:nvPr/>
        </p:nvGrpSpPr>
        <p:grpSpPr bwMode="auto">
          <a:xfrm>
            <a:off x="468313" y="5308600"/>
            <a:ext cx="8480425" cy="1111250"/>
            <a:chOff x="374" y="2955"/>
            <a:chExt cx="5342" cy="700"/>
          </a:xfrm>
        </p:grpSpPr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374" y="2955"/>
              <a:ext cx="53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Courier New" panose="02070309020205020404" pitchFamily="49" charset="0"/>
                  <a:ea typeface="MS PGothic" panose="020B0600070205080204" pitchFamily="34" charset="-128"/>
                </a:rPr>
                <a:t>http://www.nwpu.edu.cn:80/softCollege/pic.gif</a:t>
              </a:r>
            </a:p>
          </p:txBody>
        </p:sp>
        <p:sp>
          <p:nvSpPr>
            <p:cNvPr id="82950" name="AutoShape 6"/>
            <p:cNvSpPr>
              <a:spLocks/>
            </p:cNvSpPr>
            <p:nvPr/>
          </p:nvSpPr>
          <p:spPr bwMode="auto">
            <a:xfrm rot="-5400000">
              <a:off x="2246" y="224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82951" name="AutoShape 7"/>
            <p:cNvSpPr>
              <a:spLocks/>
            </p:cNvSpPr>
            <p:nvPr/>
          </p:nvSpPr>
          <p:spPr bwMode="auto">
            <a:xfrm rot="-5400000">
              <a:off x="4516" y="2252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400"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1776" y="3356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ea typeface="MS PGothic" panose="020B0600070205080204" pitchFamily="34" charset="-128"/>
                </a:rPr>
                <a:t>host name</a:t>
              </a:r>
            </a:p>
          </p:txBody>
        </p:sp>
        <p:sp>
          <p:nvSpPr>
            <p:cNvPr id="82953" name="Text Box 9"/>
            <p:cNvSpPr txBox="1">
              <a:spLocks noChangeArrowheads="1"/>
            </p:cNvSpPr>
            <p:nvPr/>
          </p:nvSpPr>
          <p:spPr bwMode="auto">
            <a:xfrm>
              <a:off x="4030" y="3364"/>
              <a:ext cx="1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ea typeface="MS PGothic" panose="020B0600070205080204" pitchFamily="34" charset="-128"/>
                </a:rPr>
                <a:t>path</a:t>
              </a:r>
              <a:r>
                <a:rPr lang="en-US" altLang="zh-CN" sz="2400" b="1">
                  <a:latin typeface="Comic Sans MS" panose="030F0702030302020204" pitchFamily="66" charset="0"/>
                  <a:ea typeface="MS PGothic" panose="020B0600070205080204" pitchFamily="34" charset="-128"/>
                </a:rPr>
                <a:t> </a:t>
              </a:r>
              <a:r>
                <a:rPr lang="en-US" altLang="zh-CN" sz="2400" b="1">
                  <a:ea typeface="MS PGothic" panose="020B0600070205080204" pitchFamily="34" charset="-128"/>
                </a:rPr>
                <a:t>name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altLang="zh-CN" sz="3600" smtClean="0"/>
              <a:t>HTTP(</a:t>
            </a:r>
            <a:r>
              <a:rPr lang="en-US" altLang="zh-CN" sz="3600" smtClean="0">
                <a:solidFill>
                  <a:srgbClr val="CC0000"/>
                </a:solidFill>
              </a:rPr>
              <a:t>hypertext transfer protocol</a:t>
            </a:r>
            <a:r>
              <a:rPr lang="en-US" altLang="zh-CN" sz="3600" smtClean="0"/>
              <a:t>) </a:t>
            </a:r>
            <a:endParaRPr lang="en-US" altLang="zh-CN" sz="320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41438"/>
            <a:ext cx="4162425" cy="4795837"/>
          </a:xfrm>
        </p:spPr>
        <p:txBody>
          <a:bodyPr/>
          <a:lstStyle/>
          <a:p>
            <a:r>
              <a:rPr lang="en-US" altLang="zh-CN" sz="2400" b="1" smtClean="0"/>
              <a:t>Web</a:t>
            </a:r>
            <a:r>
              <a:rPr lang="ja-JP" altLang="en-US" sz="2400" b="1" smtClean="0"/>
              <a:t>’</a:t>
            </a:r>
            <a:r>
              <a:rPr lang="en-US" altLang="ja-JP" sz="2400" b="1" smtClean="0"/>
              <a:t>s application layer protocol</a:t>
            </a:r>
          </a:p>
          <a:p>
            <a:r>
              <a:rPr lang="en-US" altLang="zh-CN" sz="2400" b="1" smtClean="0"/>
              <a:t>client/server model</a:t>
            </a:r>
          </a:p>
          <a:p>
            <a:pPr lvl="1"/>
            <a:r>
              <a:rPr lang="en-US" altLang="zh-CN" b="1" i="1" smtClean="0">
                <a:solidFill>
                  <a:srgbClr val="CC0000"/>
                </a:solidFill>
              </a:rPr>
              <a:t>client</a:t>
            </a:r>
            <a:r>
              <a:rPr lang="en-US" altLang="zh-CN" b="1" i="1" smtClean="0">
                <a:solidFill>
                  <a:srgbClr val="FF0000"/>
                </a:solidFill>
              </a:rPr>
              <a:t>:</a:t>
            </a:r>
            <a:r>
              <a:rPr lang="en-US" altLang="zh-CN" b="1" smtClean="0"/>
              <a:t> browser that requests, receives, (using HTTP protocol) and </a:t>
            </a:r>
            <a:r>
              <a:rPr lang="ja-JP" altLang="en-US" b="1" smtClean="0"/>
              <a:t>“</a:t>
            </a:r>
            <a:r>
              <a:rPr lang="en-US" altLang="ja-JP" b="1" smtClean="0"/>
              <a:t>displays</a:t>
            </a:r>
            <a:r>
              <a:rPr lang="ja-JP" altLang="en-US" b="1" smtClean="0"/>
              <a:t>”</a:t>
            </a:r>
            <a:r>
              <a:rPr lang="en-US" altLang="ja-JP" b="1" smtClean="0"/>
              <a:t> Web objects </a:t>
            </a:r>
          </a:p>
          <a:p>
            <a:pPr lvl="1"/>
            <a:r>
              <a:rPr lang="en-US" altLang="zh-CN" b="1" i="1" smtClean="0">
                <a:solidFill>
                  <a:srgbClr val="CC0000"/>
                </a:solidFill>
              </a:rPr>
              <a:t>server:</a:t>
            </a:r>
            <a:r>
              <a:rPr lang="en-US" altLang="zh-CN" b="1" smtClean="0"/>
              <a:t> Web server sends (using HTTP protocol) objects in response to requests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smtClean="0"/>
          </a:p>
        </p:txBody>
      </p:sp>
      <p:sp>
        <p:nvSpPr>
          <p:cNvPr id="84996" name="Text Box 7"/>
          <p:cNvSpPr txBox="1">
            <a:spLocks noChangeArrowheads="1"/>
          </p:cNvSpPr>
          <p:nvPr/>
        </p:nvSpPr>
        <p:spPr bwMode="auto">
          <a:xfrm>
            <a:off x="4495800" y="2455863"/>
            <a:ext cx="1724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PC running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Firefox browser</a:t>
            </a:r>
            <a:endParaRPr lang="en-US" altLang="zh-CN" sz="2400" b="1">
              <a:ea typeface="MS PGothic" panose="020B0600070205080204" pitchFamily="34" charset="-128"/>
            </a:endParaRPr>
          </a:p>
        </p:txBody>
      </p:sp>
      <p:sp>
        <p:nvSpPr>
          <p:cNvPr id="84997" name="Text Box 9"/>
          <p:cNvSpPr txBox="1">
            <a:spLocks noChangeArrowheads="1"/>
          </p:cNvSpPr>
          <p:nvPr/>
        </p:nvSpPr>
        <p:spPr bwMode="auto">
          <a:xfrm>
            <a:off x="7477125" y="3836988"/>
            <a:ext cx="14097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server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running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Apache Web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server</a:t>
            </a:r>
            <a:endParaRPr lang="en-US" altLang="zh-CN" sz="2400" b="1">
              <a:ea typeface="MS PGothic" panose="020B0600070205080204" pitchFamily="34" charset="-128"/>
            </a:endParaRPr>
          </a:p>
        </p:txBody>
      </p:sp>
      <p:sp>
        <p:nvSpPr>
          <p:cNvPr id="84998" name="Text Box 23"/>
          <p:cNvSpPr txBox="1">
            <a:spLocks noChangeArrowheads="1"/>
          </p:cNvSpPr>
          <p:nvPr/>
        </p:nvSpPr>
        <p:spPr bwMode="auto">
          <a:xfrm>
            <a:off x="4743450" y="5218113"/>
            <a:ext cx="1677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iphone running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Safari browser</a:t>
            </a:r>
            <a:endParaRPr lang="en-US" altLang="zh-CN" sz="2400" b="1">
              <a:ea typeface="MS PGothic" panose="020B0600070205080204" pitchFamily="34" charset="-128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85046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7" name="Text Box 24"/>
            <p:cNvSpPr txBox="1">
              <a:spLocks noChangeArrowheads="1"/>
            </p:cNvSpPr>
            <p:nvPr/>
          </p:nvSpPr>
          <p:spPr bwMode="auto">
            <a:xfrm rot="1422049">
              <a:off x="3839" y="1444"/>
              <a:ext cx="9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ea typeface="MS PGothic" panose="020B0600070205080204" pitchFamily="34" charset="-128"/>
                </a:rPr>
                <a:t>HTTP request</a:t>
              </a:r>
              <a:endParaRPr lang="en-US" altLang="zh-CN" sz="2400" b="1">
                <a:solidFill>
                  <a:srgbClr val="CC0000"/>
                </a:solidFill>
                <a:ea typeface="MS PGothic" panose="020B0600070205080204" pitchFamily="34" charset="-128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85044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5" name="Text Box 26"/>
            <p:cNvSpPr txBox="1">
              <a:spLocks noChangeArrowheads="1"/>
            </p:cNvSpPr>
            <p:nvPr/>
          </p:nvSpPr>
          <p:spPr bwMode="auto">
            <a:xfrm rot="1411598">
              <a:off x="4279" y="705"/>
              <a:ext cx="10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ea typeface="MS PGothic" panose="020B0600070205080204" pitchFamily="34" charset="-128"/>
                </a:rPr>
                <a:t>HTTP response</a:t>
              </a:r>
              <a:endParaRPr lang="en-US" altLang="zh-CN" sz="2400" b="1">
                <a:solidFill>
                  <a:srgbClr val="CC0000"/>
                </a:solidFill>
                <a:ea typeface="MS PGothic" panose="020B0600070205080204" pitchFamily="34" charset="-128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8504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3" name="Text Box 24"/>
            <p:cNvSpPr txBox="1">
              <a:spLocks noChangeArrowheads="1"/>
            </p:cNvSpPr>
            <p:nvPr/>
          </p:nvSpPr>
          <p:spPr bwMode="auto">
            <a:xfrm rot="1422049">
              <a:off x="3839" y="1444"/>
              <a:ext cx="9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ea typeface="MS PGothic" panose="020B0600070205080204" pitchFamily="34" charset="-128"/>
                </a:rPr>
                <a:t>HTTP request</a:t>
              </a:r>
              <a:endParaRPr lang="en-US" altLang="zh-CN" sz="2400" b="1">
                <a:solidFill>
                  <a:srgbClr val="CC0000"/>
                </a:solidFill>
                <a:ea typeface="MS PGothic" panose="020B0600070205080204" pitchFamily="34" charset="-128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8504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1" name="Text Box 26"/>
            <p:cNvSpPr txBox="1">
              <a:spLocks noChangeArrowheads="1"/>
            </p:cNvSpPr>
            <p:nvPr/>
          </p:nvSpPr>
          <p:spPr bwMode="auto">
            <a:xfrm rot="1411598">
              <a:off x="4279" y="705"/>
              <a:ext cx="10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ea typeface="MS PGothic" panose="020B0600070205080204" pitchFamily="34" charset="-128"/>
                </a:rPr>
                <a:t>HTTP response</a:t>
              </a:r>
              <a:endParaRPr lang="en-US" altLang="zh-CN" sz="2400" b="1">
                <a:solidFill>
                  <a:srgbClr val="CC0000"/>
                </a:solidFill>
                <a:ea typeface="MS PGothic" panose="020B0600070205080204" pitchFamily="34" charset="-128"/>
              </a:endParaRPr>
            </a:p>
          </p:txBody>
        </p:sp>
      </p:grpSp>
      <p:pic>
        <p:nvPicPr>
          <p:cNvPr id="85003" name="Picture 43" descr="iphone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4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8503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3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16992435 w 356"/>
                <a:gd name="T3" fmla="*/ 17197553 h 368"/>
                <a:gd name="T4" fmla="*/ 138786362 w 356"/>
                <a:gd name="T5" fmla="*/ 358377385 h 368"/>
                <a:gd name="T6" fmla="*/ 30586530 w 356"/>
                <a:gd name="T7" fmla="*/ 44819013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5005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85006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85008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9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0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grpSp>
          <p:nvGrpSpPr>
            <p:cNvPr id="85011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36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85037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85012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grpSp>
          <p:nvGrpSpPr>
            <p:cNvPr id="85013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34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85035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85014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85015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grpSp>
          <p:nvGrpSpPr>
            <p:cNvPr id="85016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32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85033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85017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18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30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85031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85019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85020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1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85023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4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85025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85026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85027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1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028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85029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ChangeArrowheads="1"/>
          </p:cNvSpPr>
          <p:nvPr/>
        </p:nvSpPr>
        <p:spPr bwMode="auto"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000" b="1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87043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000" b="1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altLang="zh-CN" sz="3600" smtClean="0"/>
              <a:t>HTTP overview (continued)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228725"/>
            <a:ext cx="40624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i="1" smtClean="0">
                <a:solidFill>
                  <a:srgbClr val="CC0000"/>
                </a:solidFill>
              </a:rPr>
              <a:t>uses TCP:</a:t>
            </a:r>
          </a:p>
          <a:p>
            <a:r>
              <a:rPr lang="en-US" altLang="zh-CN" sz="2000" b="1" smtClean="0"/>
              <a:t>client initiates TCP connection (creates socket) to server,  port 80</a:t>
            </a:r>
          </a:p>
          <a:p>
            <a:r>
              <a:rPr lang="en-US" altLang="zh-CN" sz="2000" b="1" smtClean="0"/>
              <a:t>server accepts TCP connection from client</a:t>
            </a:r>
          </a:p>
          <a:p>
            <a:r>
              <a:rPr lang="en-US" altLang="zh-CN" sz="2000" b="1" smtClean="0"/>
              <a:t>HTTP messages (application-layer protocol messages) exchanged between browser (HTTP client) and Web server (HTTP server)</a:t>
            </a:r>
          </a:p>
          <a:p>
            <a:r>
              <a:rPr lang="en-US" altLang="zh-CN" sz="2000" b="1" smtClean="0"/>
              <a:t>TCP connection closed</a:t>
            </a:r>
            <a:endParaRPr lang="en-US" altLang="zh-CN" sz="2400" b="1" smtClean="0"/>
          </a:p>
        </p:txBody>
      </p:sp>
      <p:sp>
        <p:nvSpPr>
          <p:cNvPr id="870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566863"/>
            <a:ext cx="3200400" cy="14478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b="1" i="1" smtClean="0">
                <a:solidFill>
                  <a:srgbClr val="CC0000"/>
                </a:solidFill>
              </a:rPr>
              <a:t>HTTP is </a:t>
            </a:r>
            <a:r>
              <a:rPr lang="en-US" altLang="ja-JP" sz="2400" b="1" i="1" smtClean="0">
                <a:solidFill>
                  <a:srgbClr val="CC0000"/>
                </a:solidFill>
              </a:rPr>
              <a:t>stateless</a:t>
            </a:r>
            <a:r>
              <a:rPr lang="ja-JP" altLang="en-US" sz="2400" b="1" i="1" smtClean="0">
                <a:solidFill>
                  <a:srgbClr val="CC0000"/>
                </a:solidFill>
              </a:rPr>
              <a:t>”</a:t>
            </a:r>
            <a:endParaRPr lang="en-US" altLang="ja-JP" sz="2400" b="1" i="1" smtClean="0">
              <a:solidFill>
                <a:srgbClr val="CC0000"/>
              </a:solidFill>
            </a:endParaRPr>
          </a:p>
          <a:p>
            <a:pPr>
              <a:lnSpc>
                <a:spcPct val="75000"/>
              </a:lnSpc>
            </a:pPr>
            <a:r>
              <a:rPr lang="en-US" altLang="zh-CN" sz="2000" b="1" smtClean="0"/>
              <a:t>server maintains no information about past client requests</a:t>
            </a:r>
          </a:p>
        </p:txBody>
      </p:sp>
      <p:sp>
        <p:nvSpPr>
          <p:cNvPr id="87047" name="Rectangle 6"/>
          <p:cNvSpPr>
            <a:spLocks noChangeArrowheads="1"/>
          </p:cNvSpPr>
          <p:nvPr/>
        </p:nvSpPr>
        <p:spPr bwMode="auto">
          <a:xfrm>
            <a:off x="4919663" y="3463925"/>
            <a:ext cx="37528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 b="1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protocols that maintain </a:t>
            </a:r>
            <a:r>
              <a:rPr lang="ja-JP" altLang="en-US" sz="2000" b="1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2000" b="1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state</a:t>
            </a:r>
            <a:r>
              <a:rPr lang="ja-JP" altLang="en-US" sz="2000" b="1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sz="2000" b="1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are complex!</a:t>
            </a: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1800" b="1">
                <a:latin typeface="Gill Sans MT" panose="020B0502020104020203" pitchFamily="34" charset="0"/>
                <a:ea typeface="MS PGothic" panose="020B0600070205080204" pitchFamily="34" charset="-128"/>
              </a:rPr>
              <a:t>past history (state) must be maintained</a:t>
            </a: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1800" b="1">
                <a:latin typeface="Gill Sans MT" panose="020B0502020104020203" pitchFamily="34" charset="0"/>
                <a:ea typeface="MS PGothic" panose="020B0600070205080204" pitchFamily="34" charset="-128"/>
              </a:rPr>
              <a:t>if server/client crashes, their views of </a:t>
            </a:r>
            <a:r>
              <a:rPr lang="ja-JP" altLang="en-US" sz="1800" b="1">
                <a:latin typeface="Gill Sans MT" panose="020B0502020104020203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1800" b="1">
                <a:latin typeface="Gill Sans MT" panose="020B0502020104020203" pitchFamily="34" charset="0"/>
                <a:ea typeface="MS PGothic" panose="020B0600070205080204" pitchFamily="34" charset="-128"/>
              </a:rPr>
              <a:t>state</a:t>
            </a:r>
            <a:r>
              <a:rPr lang="ja-JP" altLang="en-US" sz="1800" b="1">
                <a:latin typeface="Gill Sans MT" panose="020B0502020104020203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sz="1800" b="1">
                <a:latin typeface="Gill Sans MT" panose="020B0502020104020203" pitchFamily="34" charset="0"/>
                <a:ea typeface="MS PGothic" panose="020B0600070205080204" pitchFamily="34" charset="-128"/>
              </a:rPr>
              <a:t> may be inconsistent, must be reconciled</a:t>
            </a:r>
          </a:p>
          <a:p>
            <a:pPr eaLnBrk="1" hangingPunct="1">
              <a:buClr>
                <a:schemeClr val="accent2"/>
              </a:buClr>
              <a:buSzPct val="85000"/>
              <a:buFont typeface="ZapfDingbats"/>
              <a:buChar char="r"/>
            </a:pPr>
            <a:endParaRPr lang="en-US" altLang="zh-CN" sz="1800" b="1"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7681913" y="3160713"/>
            <a:ext cx="75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solidFill>
                  <a:srgbClr val="CC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aside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 connections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5900"/>
            <a:ext cx="4038600" cy="5111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rgbClr val="CC0000"/>
                </a:solidFill>
              </a:rPr>
              <a:t>non-persistent HTTP</a:t>
            </a:r>
          </a:p>
          <a:p>
            <a:r>
              <a:rPr lang="en-US" altLang="zh-CN" b="1" smtClean="0"/>
              <a:t>at most one object sent over TCP connection</a:t>
            </a:r>
          </a:p>
          <a:p>
            <a:pPr lvl="1"/>
            <a:r>
              <a:rPr lang="en-US" altLang="zh-CN" sz="2800" b="1" smtClean="0"/>
              <a:t>connection then closed</a:t>
            </a:r>
          </a:p>
          <a:p>
            <a:r>
              <a:rPr lang="en-US" altLang="zh-CN" b="1" smtClean="0"/>
              <a:t>downloading multiple objects required multiple connections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smtClean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412875"/>
            <a:ext cx="381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rgbClr val="CC0000"/>
                </a:solidFill>
              </a:rPr>
              <a:t>persistent HTTP</a:t>
            </a:r>
          </a:p>
          <a:p>
            <a:r>
              <a:rPr lang="en-US" altLang="zh-CN" b="1" smtClean="0"/>
              <a:t>multiple objects can be sent over single TCP connection between client, server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9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400" b="1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27013"/>
            <a:ext cx="7772400" cy="866775"/>
          </a:xfrm>
        </p:spPr>
        <p:txBody>
          <a:bodyPr/>
          <a:lstStyle/>
          <a:p>
            <a:r>
              <a:rPr lang="en-US" altLang="zh-CN" sz="4000" smtClean="0"/>
              <a:t>Non-persistent HTTP</a:t>
            </a:r>
            <a:endParaRPr lang="en-US" altLang="zh-CN" smtClean="0"/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114425"/>
            <a:ext cx="7940675" cy="466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/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5" y="2106613"/>
            <a:ext cx="3943350" cy="190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smtClean="0">
                <a:solidFill>
                  <a:srgbClr val="CC0000"/>
                </a:solidFill>
              </a:rPr>
              <a:t>1a</a:t>
            </a:r>
            <a:r>
              <a:rPr lang="en-US" altLang="zh-CN" sz="2000" b="1" smtClean="0">
                <a:solidFill>
                  <a:srgbClr val="FF0000"/>
                </a:solidFill>
              </a:rPr>
              <a:t>.</a:t>
            </a:r>
            <a:r>
              <a:rPr lang="en-US" altLang="zh-CN" sz="2000" b="1" smtClean="0"/>
              <a:t> HTTP client initiates TCP connection to HTTP server (process) at www.nwpu.edu.cn on port 80</a:t>
            </a:r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 b="1">
                <a:solidFill>
                  <a:srgbClr val="CC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.</a:t>
            </a:r>
            <a:r>
              <a:rPr lang="en-US" altLang="zh-CN" sz="2000" b="1">
                <a:latin typeface="Gill Sans MT" panose="020B0502020104020203" pitchFamily="34" charset="0"/>
                <a:ea typeface="MS PGothic" panose="020B0600070205080204" pitchFamily="34" charset="-128"/>
              </a:rPr>
              <a:t> HTTP client sends HTTP </a:t>
            </a:r>
            <a:r>
              <a:rPr lang="en-US" altLang="zh-CN" sz="2000" b="1" i="1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request message</a:t>
            </a:r>
            <a:r>
              <a:rPr lang="en-US" altLang="zh-CN" sz="2000" b="1">
                <a:latin typeface="Gill Sans MT" panose="020B0502020104020203" pitchFamily="34" charset="0"/>
                <a:ea typeface="MS PGothic" panose="020B0600070205080204" pitchFamily="34" charset="-128"/>
              </a:rPr>
              <a:t> (containing URL) into TCP connection socket. Message indicates that client wants object softCollege/index.html</a:t>
            </a: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 b="1">
                <a:solidFill>
                  <a:srgbClr val="CC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1b</a:t>
            </a:r>
            <a:r>
              <a:rPr lang="en-US" altLang="zh-CN" sz="2000" b="1">
                <a:solidFill>
                  <a:srgbClr val="FF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.</a:t>
            </a:r>
            <a:r>
              <a:rPr lang="en-US" altLang="zh-CN" sz="2000" b="1">
                <a:latin typeface="Gill Sans MT" panose="020B0502020104020203" pitchFamily="34" charset="0"/>
                <a:ea typeface="MS PGothic" panose="020B0600070205080204" pitchFamily="34" charset="-128"/>
              </a:rPr>
              <a:t> HTTP server at host www.nwpu.edu.cn waiting for TCP connection at port 80.  </a:t>
            </a:r>
            <a:r>
              <a:rPr lang="ja-JP" altLang="en-US" sz="2000" b="1">
                <a:latin typeface="Gill Sans MT" panose="020B0502020104020203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2000" b="1">
                <a:latin typeface="Gill Sans MT" panose="020B0502020104020203" pitchFamily="34" charset="0"/>
                <a:ea typeface="MS PGothic" panose="020B0600070205080204" pitchFamily="34" charset="-128"/>
              </a:rPr>
              <a:t>accepts</a:t>
            </a:r>
            <a:r>
              <a:rPr lang="ja-JP" altLang="en-US" sz="2000" b="1">
                <a:latin typeface="Gill Sans MT" panose="020B0502020104020203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sz="2000" b="1">
                <a:latin typeface="Gill Sans MT" panose="020B0502020104020203" pitchFamily="34" charset="0"/>
                <a:ea typeface="MS PGothic" panose="020B0600070205080204" pitchFamily="34" charset="-128"/>
              </a:rPr>
              <a:t> connection, notifying client</a:t>
            </a:r>
            <a:endParaRPr lang="en-US" altLang="zh-CN" sz="2000" b="1"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 b="1">
                <a:solidFill>
                  <a:srgbClr val="CC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3</a:t>
            </a:r>
            <a:r>
              <a:rPr lang="en-US" altLang="zh-CN" sz="2000" b="1">
                <a:solidFill>
                  <a:srgbClr val="FF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.</a:t>
            </a:r>
            <a:r>
              <a:rPr lang="en-US" altLang="zh-CN" sz="2000" b="1">
                <a:latin typeface="Gill Sans MT" panose="020B0502020104020203" pitchFamily="34" charset="0"/>
                <a:ea typeface="MS PGothic" panose="020B0600070205080204" pitchFamily="34" charset="-128"/>
              </a:rPr>
              <a:t> HTTP server receives request message, forms </a:t>
            </a:r>
            <a:r>
              <a:rPr lang="en-US" altLang="zh-CN" sz="2000" b="1" i="1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response message</a:t>
            </a:r>
            <a:r>
              <a:rPr lang="en-US" altLang="zh-CN" sz="2000" b="1">
                <a:latin typeface="Gill Sans MT" panose="020B0502020104020203" pitchFamily="34" charset="0"/>
                <a:ea typeface="MS PGothic" panose="020B0600070205080204" pitchFamily="34" charset="-128"/>
              </a:rPr>
              <a:t> containing requested object, and sends message into its socket</a:t>
            </a:r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4116388" y="45910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4164013" y="5200650"/>
            <a:ext cx="1008062" cy="102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228600" y="5942013"/>
            <a:ext cx="711200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ea typeface="MS PGothic" panose="020B0600070205080204" pitchFamily="34" charset="-128"/>
              </a:rPr>
              <a:t>time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268788" y="26479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4175125" y="325913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6588125" y="1182688"/>
            <a:ext cx="2359025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(contains text,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references to 10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MS PGothic" panose="020B0600070205080204" pitchFamily="34" charset="-128"/>
              </a:rPr>
              <a:t>jpeg images)</a:t>
            </a:r>
            <a:endParaRPr lang="en-US" altLang="zh-CN" sz="2400" b="1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1152" name="Rectangle 3"/>
          <p:cNvSpPr>
            <a:spLocks noChangeArrowheads="1"/>
          </p:cNvSpPr>
          <p:nvPr/>
        </p:nvSpPr>
        <p:spPr bwMode="auto">
          <a:xfrm>
            <a:off x="476250" y="1625600"/>
            <a:ext cx="64516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www.nwpu.edu.cn/softCollege/index.html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build="p"/>
      <p:bldP spid="53257" grpId="0"/>
      <p:bldP spid="53258" grpId="0"/>
      <p:bldP spid="53259" grpId="0"/>
      <p:bldP spid="53261" grpId="0" animBg="1"/>
      <p:bldP spid="53262" grpId="0" animBg="1"/>
      <p:bldP spid="53260" grpId="0" animBg="1"/>
      <p:bldP spid="5326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Grp="1" noChangeArrowheads="1"/>
          </p:cNvSpPr>
          <p:nvPr>
            <p:ph type="title"/>
          </p:nvPr>
        </p:nvSpPr>
        <p:spPr>
          <a:xfrm>
            <a:off x="476250" y="176213"/>
            <a:ext cx="7772400" cy="866775"/>
          </a:xfrm>
        </p:spPr>
        <p:txBody>
          <a:bodyPr/>
          <a:lstStyle/>
          <a:p>
            <a:r>
              <a:rPr lang="en-US" altLang="zh-CN" sz="4000" smtClean="0"/>
              <a:t>Non-persistent HTTP (cont.)</a:t>
            </a:r>
            <a:endParaRPr lang="en-US" altLang="zh-CN" smtClean="0"/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58988"/>
            <a:ext cx="3810000" cy="1533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smtClean="0">
                <a:solidFill>
                  <a:srgbClr val="CC0000"/>
                </a:solidFill>
              </a:rPr>
              <a:t>5</a:t>
            </a:r>
            <a:r>
              <a:rPr lang="en-US" altLang="zh-CN" sz="1800" b="1" smtClean="0">
                <a:solidFill>
                  <a:srgbClr val="CC0000"/>
                </a:solidFill>
              </a:rPr>
              <a:t>.</a:t>
            </a:r>
            <a:r>
              <a:rPr lang="en-US" altLang="zh-CN" sz="1800" b="1" smtClean="0"/>
              <a:t> HTTP client receives response message containing html file, displays html.  Parsing html file, finds 10 referenced jpeg  objects</a:t>
            </a:r>
            <a:endParaRPr lang="en-US" altLang="zh-CN" sz="2000" b="1" smtClean="0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 b="1">
                <a:solidFill>
                  <a:srgbClr val="CC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6.</a:t>
            </a:r>
            <a:r>
              <a:rPr lang="en-US" altLang="zh-CN" sz="2000" b="1">
                <a:latin typeface="Gill Sans MT" panose="020B0502020104020203" pitchFamily="34" charset="0"/>
                <a:ea typeface="MS PGothic" panose="020B0600070205080204" pitchFamily="34" charset="-128"/>
              </a:rPr>
              <a:t> 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 b="1">
                <a:solidFill>
                  <a:srgbClr val="CC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4.</a:t>
            </a:r>
            <a:r>
              <a:rPr lang="en-US" altLang="zh-CN" sz="2000" b="1">
                <a:latin typeface="Gill Sans MT" panose="020B0502020104020203" pitchFamily="34" charset="0"/>
                <a:ea typeface="MS PGothic" panose="020B0600070205080204" pitchFamily="34" charset="-128"/>
              </a:rPr>
              <a:t> HTTP server closes TCP connection. </a:t>
            </a:r>
          </a:p>
        </p:txBody>
      </p:sp>
      <p:sp>
        <p:nvSpPr>
          <p:cNvPr id="93190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400" b="1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93192" name="Text Box 13"/>
          <p:cNvSpPr txBox="1">
            <a:spLocks noChangeArrowheads="1"/>
          </p:cNvSpPr>
          <p:nvPr/>
        </p:nvSpPr>
        <p:spPr bwMode="auto">
          <a:xfrm>
            <a:off x="185738" y="3382963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time</a:t>
            </a: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79" grpId="0"/>
      <p:bldP spid="542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4340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95250"/>
            <a:ext cx="6767513" cy="671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146050"/>
            <a:ext cx="8223250" cy="925513"/>
          </a:xfrm>
        </p:spPr>
        <p:txBody>
          <a:bodyPr/>
          <a:lstStyle/>
          <a:p>
            <a:r>
              <a:rPr lang="en-US" altLang="zh-CN" sz="3600" smtClean="0"/>
              <a:t>Non-persistent HTTP: response time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58888"/>
            <a:ext cx="44291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smtClean="0">
                <a:solidFill>
                  <a:srgbClr val="CC0000"/>
                </a:solidFill>
              </a:rPr>
              <a:t>RTT (Round-Trip Time):</a:t>
            </a:r>
            <a:r>
              <a:rPr lang="en-US" altLang="zh-CN" sz="2000" b="1" smtClean="0"/>
              <a:t> time for a small packet to travel from client to server and back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smtClean="0">
                <a:solidFill>
                  <a:srgbClr val="CC0000"/>
                </a:solidFill>
              </a:rPr>
              <a:t>HTTP response time:</a:t>
            </a:r>
          </a:p>
          <a:p>
            <a:r>
              <a:rPr lang="en-US" altLang="zh-CN" sz="2000" b="1" smtClean="0"/>
              <a:t>one RTT to initiate TCP connection</a:t>
            </a:r>
          </a:p>
          <a:p>
            <a:r>
              <a:rPr lang="en-US" altLang="zh-CN" sz="2000" b="1" smtClean="0"/>
              <a:t>one RTT for HTTP request and first few bytes of HTTP response to return</a:t>
            </a:r>
          </a:p>
          <a:p>
            <a:r>
              <a:rPr lang="en-US" altLang="zh-CN" sz="2000" b="1" smtClean="0"/>
              <a:t>file transmission time</a:t>
            </a:r>
          </a:p>
          <a:p>
            <a:r>
              <a:rPr lang="en-US" altLang="zh-CN" sz="2000" b="1" smtClean="0"/>
              <a:t>non-persistent HTTP response time =  </a:t>
            </a:r>
            <a:r>
              <a:rPr lang="en-US" altLang="zh-CN" sz="2400" b="1" smtClean="0"/>
              <a:t>2RTT+ file transmission  time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smtClean="0"/>
          </a:p>
        </p:txBody>
      </p:sp>
      <p:sp>
        <p:nvSpPr>
          <p:cNvPr id="95236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400" b="1">
              <a:ea typeface="MS PGothic" panose="020B0600070205080204" pitchFamily="34" charset="-128"/>
            </a:endParaRPr>
          </a:p>
        </p:txBody>
      </p:sp>
      <p:sp>
        <p:nvSpPr>
          <p:cNvPr id="95243" name="Text Box 22"/>
          <p:cNvSpPr txBox="1">
            <a:spLocks noChangeArrowheads="1"/>
          </p:cNvSpPr>
          <p:nvPr/>
        </p:nvSpPr>
        <p:spPr bwMode="auto">
          <a:xfrm>
            <a:off x="7872413" y="3763963"/>
            <a:ext cx="10541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CC0000"/>
                </a:solidFill>
                <a:ea typeface="MS PGothic" panose="020B0600070205080204" pitchFamily="34" charset="-128"/>
              </a:rPr>
              <a:t>time to 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CC0000"/>
                </a:solidFill>
                <a:ea typeface="MS PGothic" panose="020B0600070205080204" pitchFamily="34" charset="-128"/>
              </a:rPr>
              <a:t>transmit 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CC0000"/>
                </a:solidFill>
                <a:ea typeface="MS PGothic" panose="020B0600070205080204" pitchFamily="34" charset="-128"/>
              </a:rPr>
              <a:t>file</a:t>
            </a:r>
          </a:p>
        </p:txBody>
      </p:sp>
      <p:sp>
        <p:nvSpPr>
          <p:cNvPr id="95244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5" name="Text Box 24"/>
          <p:cNvSpPr txBox="1">
            <a:spLocks noChangeArrowheads="1"/>
          </p:cNvSpPr>
          <p:nvPr/>
        </p:nvSpPr>
        <p:spPr bwMode="auto">
          <a:xfrm>
            <a:off x="4554538" y="2409825"/>
            <a:ext cx="13144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CC0000"/>
                </a:solidFill>
                <a:ea typeface="MS PGothic" panose="020B0600070205080204" pitchFamily="34" charset="-128"/>
              </a:rPr>
              <a:t>initiate TCP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CC0000"/>
                </a:solidFill>
                <a:ea typeface="MS PGothic" panose="020B0600070205080204" pitchFamily="34" charset="-128"/>
              </a:rPr>
              <a:t>connection</a:t>
            </a:r>
          </a:p>
        </p:txBody>
      </p:sp>
      <p:sp>
        <p:nvSpPr>
          <p:cNvPr id="95246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400" b="1">
              <a:ea typeface="MS PGothic" panose="020B0600070205080204" pitchFamily="34" charset="-128"/>
            </a:endParaRPr>
          </a:p>
        </p:txBody>
      </p:sp>
      <p:sp>
        <p:nvSpPr>
          <p:cNvPr id="95247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RTT</a:t>
            </a:r>
          </a:p>
        </p:txBody>
      </p:sp>
      <p:sp>
        <p:nvSpPr>
          <p:cNvPr id="95248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9" name="Text Box 28"/>
          <p:cNvSpPr txBox="1">
            <a:spLocks noChangeArrowheads="1"/>
          </p:cNvSpPr>
          <p:nvPr/>
        </p:nvSpPr>
        <p:spPr bwMode="auto">
          <a:xfrm>
            <a:off x="4992688" y="3302000"/>
            <a:ext cx="92551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CC0000"/>
                </a:solidFill>
                <a:ea typeface="MS PGothic" panose="020B0600070205080204" pitchFamily="34" charset="-128"/>
              </a:rPr>
              <a:t>request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CC0000"/>
                </a:solidFill>
                <a:ea typeface="MS PGothic" panose="020B0600070205080204" pitchFamily="34" charset="-128"/>
              </a:rPr>
              <a:t>file</a:t>
            </a:r>
          </a:p>
        </p:txBody>
      </p:sp>
      <p:sp>
        <p:nvSpPr>
          <p:cNvPr id="95250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400" b="1">
              <a:ea typeface="MS PGothic" panose="020B0600070205080204" pitchFamily="34" charset="-128"/>
            </a:endParaRPr>
          </a:p>
        </p:txBody>
      </p:sp>
      <p:sp>
        <p:nvSpPr>
          <p:cNvPr id="95251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RTT</a:t>
            </a:r>
          </a:p>
        </p:txBody>
      </p:sp>
      <p:sp>
        <p:nvSpPr>
          <p:cNvPr id="95252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3" name="Text Box 36"/>
          <p:cNvSpPr txBox="1">
            <a:spLocks noChangeArrowheads="1"/>
          </p:cNvSpPr>
          <p:nvPr/>
        </p:nvSpPr>
        <p:spPr bwMode="auto">
          <a:xfrm>
            <a:off x="5210175" y="4438650"/>
            <a:ext cx="10175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CC0000"/>
                </a:solidFill>
                <a:ea typeface="MS PGothic" panose="020B0600070205080204" pitchFamily="34" charset="-128"/>
              </a:rPr>
              <a:t>file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CC0000"/>
                </a:solidFill>
                <a:ea typeface="MS PGothic" panose="020B0600070205080204" pitchFamily="34" charset="-128"/>
              </a:rPr>
              <a:t>received</a:t>
            </a:r>
          </a:p>
        </p:txBody>
      </p:sp>
      <p:sp>
        <p:nvSpPr>
          <p:cNvPr id="95254" name="Text Box 37"/>
          <p:cNvSpPr txBox="1">
            <a:spLocks noChangeArrowheads="1"/>
          </p:cNvSpPr>
          <p:nvPr/>
        </p:nvSpPr>
        <p:spPr bwMode="auto">
          <a:xfrm>
            <a:off x="5872163" y="5337175"/>
            <a:ext cx="606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time</a:t>
            </a:r>
          </a:p>
        </p:txBody>
      </p:sp>
      <p:sp>
        <p:nvSpPr>
          <p:cNvPr id="95255" name="Text Box 38"/>
          <p:cNvSpPr txBox="1">
            <a:spLocks noChangeArrowheads="1"/>
          </p:cNvSpPr>
          <p:nvPr/>
        </p:nvSpPr>
        <p:spPr bwMode="auto">
          <a:xfrm>
            <a:off x="7550150" y="5319713"/>
            <a:ext cx="606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time</a:t>
            </a:r>
          </a:p>
        </p:txBody>
      </p:sp>
      <p:grpSp>
        <p:nvGrpSpPr>
          <p:cNvPr id="95256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95260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1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95262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3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4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grpSp>
          <p:nvGrpSpPr>
            <p:cNvPr id="95265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290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95291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5266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grpSp>
          <p:nvGrpSpPr>
            <p:cNvPr id="95267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288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95289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5268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95269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grpSp>
          <p:nvGrpSpPr>
            <p:cNvPr id="95270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286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95287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5271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5272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284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  <p:sp>
            <p:nvSpPr>
              <p:cNvPr id="95285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2"/>
                  </a:buClr>
                  <a:buSzPct val="85000"/>
                  <a:buFont typeface="ZapfDingbats"/>
                  <a:buNone/>
                </a:pPr>
                <a:endParaRPr lang="zh-CN" altLang="zh-CN" sz="2000" b="1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95273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95274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5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6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95277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8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95279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95280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95281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1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282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  <p:sp>
          <p:nvSpPr>
            <p:cNvPr id="95283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 b="1">
                <a:ea typeface="MS PGothic" panose="020B0600070205080204" pitchFamily="34" charset="-128"/>
              </a:endParaRPr>
            </a:p>
          </p:txBody>
        </p:sp>
      </p:grpSp>
      <p:grpSp>
        <p:nvGrpSpPr>
          <p:cNvPr id="95257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95258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59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16992435 w 356"/>
                <a:gd name="T3" fmla="*/ 17197553 h 368"/>
                <a:gd name="T4" fmla="*/ 138786362 w 356"/>
                <a:gd name="T5" fmla="*/ 358377385 h 368"/>
                <a:gd name="T6" fmla="*/ 30586530 w 356"/>
                <a:gd name="T7" fmla="*/ 44819013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altLang="zh-CN" sz="3600" smtClean="0"/>
              <a:t>Persistent HTTP</a:t>
            </a:r>
            <a:endParaRPr lang="en-US" altLang="zh-CN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414463"/>
            <a:ext cx="39338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rgbClr val="CC0000"/>
                </a:solidFill>
              </a:rPr>
              <a:t>non-persistent HTTP issues:</a:t>
            </a:r>
          </a:p>
          <a:p>
            <a:r>
              <a:rPr lang="en-US" altLang="zh-CN" sz="2400" b="1" smtClean="0"/>
              <a:t>requires 2 RTTs per object</a:t>
            </a:r>
          </a:p>
          <a:p>
            <a:r>
              <a:rPr lang="en-US" altLang="zh-CN" sz="2400" b="1" smtClean="0"/>
              <a:t>OS overhead for </a:t>
            </a:r>
            <a:r>
              <a:rPr lang="en-US" altLang="zh-CN" sz="2400" b="1" i="1" smtClean="0"/>
              <a:t>each</a:t>
            </a:r>
            <a:r>
              <a:rPr lang="en-US" altLang="zh-CN" sz="2400" b="1" smtClean="0"/>
              <a:t> TCP connection</a:t>
            </a:r>
          </a:p>
          <a:p>
            <a:r>
              <a:rPr lang="en-US" altLang="zh-CN" sz="2400" b="1" smtClean="0"/>
              <a:t>browsers often open parallel TCP connections to fetch referenced objects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smtClean="0"/>
          </a:p>
          <a:p>
            <a:endParaRPr lang="en-US" altLang="zh-CN" sz="2000" b="1" smtClean="0"/>
          </a:p>
          <a:p>
            <a:endParaRPr lang="en-US" altLang="zh-CN" sz="2000" b="1" smtClean="0"/>
          </a:p>
        </p:txBody>
      </p:sp>
      <p:sp>
        <p:nvSpPr>
          <p:cNvPr id="97284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368800" y="1084263"/>
            <a:ext cx="4379913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i="1" smtClean="0">
                <a:solidFill>
                  <a:srgbClr val="CC0000"/>
                </a:solidFill>
              </a:rPr>
              <a:t>persistent  HTTP:</a:t>
            </a:r>
          </a:p>
          <a:p>
            <a:r>
              <a:rPr lang="en-US" altLang="zh-CN" sz="2400" b="1" smtClean="0"/>
              <a:t>server leaves connection open after sending response</a:t>
            </a:r>
          </a:p>
          <a:p>
            <a:r>
              <a:rPr lang="en-US" altLang="zh-CN" sz="2400" b="1" smtClean="0"/>
              <a:t>subsequent HTTP messages  between same client/server sent over open connection</a:t>
            </a:r>
          </a:p>
          <a:p>
            <a:r>
              <a:rPr lang="en-US" altLang="zh-CN" sz="2400" b="1" smtClean="0"/>
              <a:t>client sends requests as soon as it encounters a referenced object</a:t>
            </a:r>
          </a:p>
          <a:p>
            <a:r>
              <a:rPr lang="en-US" altLang="zh-CN" sz="2400" b="1" smtClean="0"/>
              <a:t>as little as one RTT for all the referenced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11138"/>
            <a:ext cx="7772400" cy="914400"/>
          </a:xfrm>
        </p:spPr>
        <p:txBody>
          <a:bodyPr/>
          <a:lstStyle/>
          <a:p>
            <a:r>
              <a:rPr lang="en-US" altLang="zh-CN" sz="4000" smtClean="0"/>
              <a:t>HTTP request message</a:t>
            </a:r>
            <a:endParaRPr lang="en-US" altLang="zh-CN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two types of HTTP messages: </a:t>
            </a:r>
            <a:r>
              <a:rPr lang="en-US" altLang="zh-CN" sz="2400" b="1" i="1" smtClean="0">
                <a:solidFill>
                  <a:srgbClr val="CC0000"/>
                </a:solidFill>
              </a:rPr>
              <a:t>request</a:t>
            </a:r>
            <a:r>
              <a:rPr lang="en-US" altLang="zh-CN" sz="2400" b="1" smtClean="0">
                <a:solidFill>
                  <a:srgbClr val="CC0000"/>
                </a:solidFill>
              </a:rPr>
              <a:t>, </a:t>
            </a:r>
            <a:r>
              <a:rPr lang="en-US" altLang="zh-CN" sz="2400" b="1" i="1" smtClean="0">
                <a:solidFill>
                  <a:srgbClr val="CC0000"/>
                </a:solidFill>
              </a:rPr>
              <a:t>response</a:t>
            </a:r>
          </a:p>
          <a:p>
            <a:r>
              <a:rPr lang="en-US" altLang="zh-CN" sz="2400" b="1" smtClean="0">
                <a:solidFill>
                  <a:srgbClr val="CC0000"/>
                </a:solidFill>
              </a:rPr>
              <a:t>HTTP request message:</a:t>
            </a:r>
          </a:p>
          <a:p>
            <a:pPr lvl="1"/>
            <a:r>
              <a:rPr lang="en-US" altLang="zh-CN" sz="2000" b="1" smtClean="0"/>
              <a:t>ASCII (human-readable format)</a:t>
            </a:r>
            <a:endParaRPr lang="en-US" altLang="zh-CN" b="1" smtClean="0">
              <a:solidFill>
                <a:schemeClr val="accent2"/>
              </a:solidFill>
            </a:endParaRPr>
          </a:p>
        </p:txBody>
      </p:sp>
      <p:sp>
        <p:nvSpPr>
          <p:cNvPr id="99332" name="Text Box 5"/>
          <p:cNvSpPr txBox="1">
            <a:spLocks noChangeArrowheads="1"/>
          </p:cNvSpPr>
          <p:nvPr/>
        </p:nvSpPr>
        <p:spPr bwMode="auto">
          <a:xfrm>
            <a:off x="146050" y="2608263"/>
            <a:ext cx="243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MS PGothic" panose="020B0600070205080204" pitchFamily="34" charset="-128"/>
              </a:rPr>
              <a:t>request line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MS PGothic" panose="020B0600070205080204" pitchFamily="34" charset="-128"/>
              </a:rPr>
              <a:t>(GET, POST,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MS PGothic" panose="020B0600070205080204" pitchFamily="34" charset="-128"/>
              </a:rPr>
              <a:t>HEAD commands</a:t>
            </a:r>
            <a:r>
              <a:rPr lang="en-US" altLang="zh-CN" sz="2000" b="1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)</a:t>
            </a:r>
            <a:endParaRPr lang="en-US" altLang="zh-CN" sz="2400" b="1">
              <a:solidFill>
                <a:srgbClr val="000099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1925638" y="2940050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Freeform 7"/>
          <p:cNvSpPr>
            <a:spLocks/>
          </p:cNvSpPr>
          <p:nvPr/>
        </p:nvSpPr>
        <p:spPr bwMode="auto">
          <a:xfrm>
            <a:off x="2776538" y="3276600"/>
            <a:ext cx="149225" cy="1957388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Text Box 8"/>
          <p:cNvSpPr txBox="1">
            <a:spLocks noChangeArrowheads="1"/>
          </p:cNvSpPr>
          <p:nvPr/>
        </p:nvSpPr>
        <p:spPr bwMode="auto">
          <a:xfrm>
            <a:off x="1689100" y="3794125"/>
            <a:ext cx="1025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MS PGothic" panose="020B0600070205080204" pitchFamily="34" charset="-128"/>
              </a:rPr>
              <a:t>header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MS PGothic" panose="020B0600070205080204" pitchFamily="34" charset="-128"/>
              </a:rPr>
              <a:t> lines</a:t>
            </a:r>
            <a:endParaRPr lang="en-US" altLang="zh-CN" sz="2400" b="1">
              <a:solidFill>
                <a:srgbClr val="000099"/>
              </a:solidFill>
              <a:ea typeface="MS PGothic" panose="020B0600070205080204" pitchFamily="34" charset="-128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>
            <a:off x="2309813" y="5360988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100013" y="4692650"/>
            <a:ext cx="2520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MS PGothic" panose="020B0600070205080204" pitchFamily="34" charset="-128"/>
              </a:rPr>
              <a:t>carriage return,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MS PGothic" panose="020B0600070205080204" pitchFamily="34" charset="-128"/>
              </a:rPr>
              <a:t>line feed at start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MS PGothic" panose="020B0600070205080204" pitchFamily="34" charset="-128"/>
              </a:rPr>
              <a:t>of line indicates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MS PGothic" panose="020B0600070205080204" pitchFamily="34" charset="-128"/>
              </a:rPr>
              <a:t>end of header lines</a:t>
            </a:r>
            <a:endParaRPr lang="en-US" altLang="zh-CN" sz="2400" b="1">
              <a:solidFill>
                <a:srgbClr val="000099"/>
              </a:solidFill>
              <a:ea typeface="MS PGothic" panose="020B0600070205080204" pitchFamily="34" charset="-128"/>
            </a:endParaRPr>
          </a:p>
        </p:txBody>
      </p:sp>
      <p:sp>
        <p:nvSpPr>
          <p:cNvPr id="99338" name="Text Box 16"/>
          <p:cNvSpPr txBox="1">
            <a:spLocks noChangeArrowheads="1"/>
          </p:cNvSpPr>
          <p:nvPr/>
        </p:nvSpPr>
        <p:spPr bwMode="auto">
          <a:xfrm>
            <a:off x="2809875" y="2974975"/>
            <a:ext cx="60547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GET /index.html HTTP/1.1\r\n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Host: www.nwpu.edu.cn\r\n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User-Agent: Firefox/3.6.10\r\n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Accept: text/html,application/xhtml+xml\r\n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Accept-Language: en-us,en;q=0.5\r\n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Accept-Encoding: gzip,deflate\r\n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Accept-Charset: ISO-8859-1,utf-8;q=0.7\r\n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Keep-Alive: 115\r\n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Connection: keep-alive\r\n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\r\n</a:t>
            </a:r>
          </a:p>
        </p:txBody>
      </p:sp>
      <p:sp>
        <p:nvSpPr>
          <p:cNvPr id="99339" name="Line 17"/>
          <p:cNvSpPr>
            <a:spLocks noChangeShapeType="1"/>
          </p:cNvSpPr>
          <p:nvPr/>
        </p:nvSpPr>
        <p:spPr bwMode="auto">
          <a:xfrm flipH="1">
            <a:off x="6334125" y="2492375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0" name="Text Box 18"/>
          <p:cNvSpPr txBox="1">
            <a:spLocks noChangeArrowheads="1"/>
          </p:cNvSpPr>
          <p:nvPr/>
        </p:nvSpPr>
        <p:spPr bwMode="auto">
          <a:xfrm>
            <a:off x="6283325" y="2205038"/>
            <a:ext cx="2614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carriage return character</a:t>
            </a:r>
          </a:p>
        </p:txBody>
      </p:sp>
      <p:sp>
        <p:nvSpPr>
          <p:cNvPr id="99341" name="Text Box 19"/>
          <p:cNvSpPr txBox="1">
            <a:spLocks noChangeArrowheads="1"/>
          </p:cNvSpPr>
          <p:nvPr/>
        </p:nvSpPr>
        <p:spPr bwMode="auto">
          <a:xfrm>
            <a:off x="6465888" y="2501900"/>
            <a:ext cx="2009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b="1">
                <a:ea typeface="MS PGothic" panose="020B0600070205080204" pitchFamily="34" charset="-128"/>
              </a:rPr>
              <a:t>line-feed character</a:t>
            </a:r>
          </a:p>
        </p:txBody>
      </p:sp>
      <p:sp>
        <p:nvSpPr>
          <p:cNvPr id="99342" name="Line 20"/>
          <p:cNvSpPr>
            <a:spLocks noChangeShapeType="1"/>
          </p:cNvSpPr>
          <p:nvPr/>
        </p:nvSpPr>
        <p:spPr bwMode="auto">
          <a:xfrm flipH="1">
            <a:off x="6615113" y="2801938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HTTP request message: general format</a:t>
            </a:r>
            <a:endParaRPr lang="en-US" altLang="zh-CN" sz="3600" smtClean="0"/>
          </a:p>
        </p:txBody>
      </p:sp>
      <p:sp>
        <p:nvSpPr>
          <p:cNvPr id="101379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request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line</a:t>
            </a:r>
          </a:p>
        </p:txBody>
      </p:sp>
      <p:sp>
        <p:nvSpPr>
          <p:cNvPr id="101380" name="Text Box 11"/>
          <p:cNvSpPr txBox="1">
            <a:spLocks noChangeArrowheads="1"/>
          </p:cNvSpPr>
          <p:nvPr/>
        </p:nvSpPr>
        <p:spPr bwMode="auto"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header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lines</a:t>
            </a:r>
          </a:p>
        </p:txBody>
      </p:sp>
      <p:sp>
        <p:nvSpPr>
          <p:cNvPr id="101381" name="Rectangle 12"/>
          <p:cNvSpPr>
            <a:spLocks noChangeArrowheads="1"/>
          </p:cNvSpPr>
          <p:nvPr/>
        </p:nvSpPr>
        <p:spPr bwMode="auto">
          <a:xfrm>
            <a:off x="6578600" y="2247900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000">
              <a:ea typeface="MS PGothic" panose="020B0600070205080204" pitchFamily="34" charset="-128"/>
            </a:endParaRPr>
          </a:p>
        </p:txBody>
      </p:sp>
      <p:sp>
        <p:nvSpPr>
          <p:cNvPr id="101382" name="Rectangle 13"/>
          <p:cNvSpPr>
            <a:spLocks noChangeArrowheads="1"/>
          </p:cNvSpPr>
          <p:nvPr/>
        </p:nvSpPr>
        <p:spPr bwMode="auto"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000">
              <a:ea typeface="MS PGothic" panose="020B0600070205080204" pitchFamily="34" charset="-128"/>
            </a:endParaRPr>
          </a:p>
        </p:txBody>
      </p:sp>
      <p:sp>
        <p:nvSpPr>
          <p:cNvPr id="101383" name="Rectangle 15"/>
          <p:cNvSpPr>
            <a:spLocks noChangeArrowheads="1"/>
          </p:cNvSpPr>
          <p:nvPr/>
        </p:nvSpPr>
        <p:spPr bwMode="auto"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000">
              <a:ea typeface="MS PGothic" panose="020B0600070205080204" pitchFamily="34" charset="-128"/>
            </a:endParaRPr>
          </a:p>
        </p:txBody>
      </p:sp>
      <p:sp>
        <p:nvSpPr>
          <p:cNvPr id="101384" name="Text Box 16"/>
          <p:cNvSpPr txBox="1">
            <a:spLocks noChangeArrowheads="1"/>
          </p:cNvSpPr>
          <p:nvPr/>
        </p:nvSpPr>
        <p:spPr bwMode="auto"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body</a:t>
            </a:r>
          </a:p>
        </p:txBody>
      </p:sp>
      <p:sp>
        <p:nvSpPr>
          <p:cNvPr id="101385" name="Rectangle 20"/>
          <p:cNvSpPr>
            <a:spLocks noChangeArrowheads="1"/>
          </p:cNvSpPr>
          <p:nvPr/>
        </p:nvSpPr>
        <p:spPr bwMode="auto">
          <a:xfrm>
            <a:off x="1143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000">
              <a:ea typeface="MS PGothic" panose="020B0600070205080204" pitchFamily="34" charset="-128"/>
            </a:endParaRPr>
          </a:p>
        </p:txBody>
      </p:sp>
      <p:sp>
        <p:nvSpPr>
          <p:cNvPr id="101386" name="Line 22"/>
          <p:cNvSpPr>
            <a:spLocks noChangeShapeType="1"/>
          </p:cNvSpPr>
          <p:nvPr/>
        </p:nvSpPr>
        <p:spPr bwMode="auto">
          <a:xfrm>
            <a:off x="2451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7" name="Line 23"/>
          <p:cNvSpPr>
            <a:spLocks noChangeShapeType="1"/>
          </p:cNvSpPr>
          <p:nvPr/>
        </p:nvSpPr>
        <p:spPr bwMode="auto">
          <a:xfrm>
            <a:off x="2895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8" name="Line 24"/>
          <p:cNvSpPr>
            <a:spLocks noChangeShapeType="1"/>
          </p:cNvSpPr>
          <p:nvPr/>
        </p:nvSpPr>
        <p:spPr bwMode="auto">
          <a:xfrm>
            <a:off x="4203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9" name="Line 25"/>
          <p:cNvSpPr>
            <a:spLocks noChangeShapeType="1"/>
          </p:cNvSpPr>
          <p:nvPr/>
        </p:nvSpPr>
        <p:spPr bwMode="auto">
          <a:xfrm>
            <a:off x="4629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0" name="Line 26"/>
          <p:cNvSpPr>
            <a:spLocks noChangeShapeType="1"/>
          </p:cNvSpPr>
          <p:nvPr/>
        </p:nvSpPr>
        <p:spPr bwMode="auto">
          <a:xfrm>
            <a:off x="5930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1" name="Line 27"/>
          <p:cNvSpPr>
            <a:spLocks noChangeShapeType="1"/>
          </p:cNvSpPr>
          <p:nvPr/>
        </p:nvSpPr>
        <p:spPr bwMode="auto">
          <a:xfrm>
            <a:off x="6369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2" name="Text Box 28"/>
          <p:cNvSpPr txBox="1">
            <a:spLocks noChangeArrowheads="1"/>
          </p:cNvSpPr>
          <p:nvPr/>
        </p:nvSpPr>
        <p:spPr bwMode="auto">
          <a:xfrm>
            <a:off x="1266825" y="17256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solidFill>
                  <a:srgbClr val="000099"/>
                </a:solidFill>
                <a:ea typeface="MS PGothic" panose="020B0600070205080204" pitchFamily="34" charset="-128"/>
              </a:rPr>
              <a:t>method</a:t>
            </a:r>
          </a:p>
        </p:txBody>
      </p:sp>
      <p:sp>
        <p:nvSpPr>
          <p:cNvPr id="101393" name="Text Box 29"/>
          <p:cNvSpPr txBox="1">
            <a:spLocks noChangeArrowheads="1"/>
          </p:cNvSpPr>
          <p:nvPr/>
        </p:nvSpPr>
        <p:spPr bwMode="auto">
          <a:xfrm>
            <a:off x="2428875" y="170656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ea typeface="MS PGothic" panose="020B0600070205080204" pitchFamily="34" charset="-128"/>
              </a:rPr>
              <a:t>sp</a:t>
            </a:r>
          </a:p>
        </p:txBody>
      </p:sp>
      <p:sp>
        <p:nvSpPr>
          <p:cNvPr id="101394" name="Text Box 30"/>
          <p:cNvSpPr txBox="1">
            <a:spLocks noChangeArrowheads="1"/>
          </p:cNvSpPr>
          <p:nvPr/>
        </p:nvSpPr>
        <p:spPr bwMode="auto">
          <a:xfrm>
            <a:off x="4194175" y="171291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ea typeface="MS PGothic" panose="020B0600070205080204" pitchFamily="34" charset="-128"/>
              </a:rPr>
              <a:t>sp</a:t>
            </a:r>
          </a:p>
        </p:txBody>
      </p:sp>
      <p:sp>
        <p:nvSpPr>
          <p:cNvPr id="101395" name="Text Box 31"/>
          <p:cNvSpPr txBox="1">
            <a:spLocks noChangeArrowheads="1"/>
          </p:cNvSpPr>
          <p:nvPr/>
        </p:nvSpPr>
        <p:spPr bwMode="auto">
          <a:xfrm>
            <a:off x="5946775" y="17192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ea typeface="MS PGothic" panose="020B0600070205080204" pitchFamily="34" charset="-128"/>
              </a:rPr>
              <a:t>cr</a:t>
            </a:r>
          </a:p>
        </p:txBody>
      </p:sp>
      <p:sp>
        <p:nvSpPr>
          <p:cNvPr id="101396" name="Text Box 32"/>
          <p:cNvSpPr txBox="1">
            <a:spLocks noChangeArrowheads="1"/>
          </p:cNvSpPr>
          <p:nvPr/>
        </p:nvSpPr>
        <p:spPr bwMode="auto">
          <a:xfrm>
            <a:off x="6416675" y="1730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ea typeface="MS PGothic" panose="020B0600070205080204" pitchFamily="34" charset="-128"/>
              </a:rPr>
              <a:t>lf</a:t>
            </a:r>
          </a:p>
        </p:txBody>
      </p:sp>
      <p:sp>
        <p:nvSpPr>
          <p:cNvPr id="101397" name="Text Box 33"/>
          <p:cNvSpPr txBox="1">
            <a:spLocks noChangeArrowheads="1"/>
          </p:cNvSpPr>
          <p:nvPr/>
        </p:nvSpPr>
        <p:spPr bwMode="auto">
          <a:xfrm>
            <a:off x="4784725" y="1712913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solidFill>
                  <a:srgbClr val="000099"/>
                </a:solidFill>
                <a:ea typeface="MS PGothic" panose="020B0600070205080204" pitchFamily="34" charset="-128"/>
              </a:rPr>
              <a:t>version</a:t>
            </a:r>
          </a:p>
        </p:txBody>
      </p:sp>
      <p:sp>
        <p:nvSpPr>
          <p:cNvPr id="101398" name="Text Box 34"/>
          <p:cNvSpPr txBox="1">
            <a:spLocks noChangeArrowheads="1"/>
          </p:cNvSpPr>
          <p:nvPr/>
        </p:nvSpPr>
        <p:spPr bwMode="auto">
          <a:xfrm>
            <a:off x="3159125" y="1725613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solidFill>
                  <a:srgbClr val="000099"/>
                </a:solidFill>
                <a:ea typeface="MS PGothic" panose="020B0600070205080204" pitchFamily="34" charset="-128"/>
              </a:rPr>
              <a:t>URL</a:t>
            </a:r>
          </a:p>
        </p:txBody>
      </p:sp>
      <p:grpSp>
        <p:nvGrpSpPr>
          <p:cNvPr id="101399" name="Group 45"/>
          <p:cNvGrpSpPr>
            <a:grpSpLocks/>
          </p:cNvGrpSpPr>
          <p:nvPr/>
        </p:nvGrpSpPr>
        <p:grpSpPr bwMode="auto">
          <a:xfrm>
            <a:off x="1143000" y="2143125"/>
            <a:ext cx="5287963" cy="446088"/>
            <a:chOff x="192" y="1894"/>
            <a:chExt cx="2876" cy="281"/>
          </a:xfrm>
        </p:grpSpPr>
        <p:sp>
          <p:nvSpPr>
            <p:cNvPr id="101437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>
                <a:ea typeface="MS PGothic" panose="020B0600070205080204" pitchFamily="34" charset="-128"/>
              </a:endParaRPr>
            </a:p>
          </p:txBody>
        </p:sp>
        <p:sp>
          <p:nvSpPr>
            <p:cNvPr id="101438" name="Line 36"/>
            <p:cNvSpPr>
              <a:spLocks noChangeShapeType="1"/>
            </p:cNvSpPr>
            <p:nvPr/>
          </p:nvSpPr>
          <p:spPr bwMode="auto">
            <a:xfrm>
              <a:off x="157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9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40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41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42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cr</a:t>
              </a:r>
            </a:p>
          </p:txBody>
        </p:sp>
        <p:sp>
          <p:nvSpPr>
            <p:cNvPr id="101443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lf</a:t>
              </a:r>
            </a:p>
          </p:txBody>
        </p:sp>
        <p:sp>
          <p:nvSpPr>
            <p:cNvPr id="101444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solidFill>
                    <a:srgbClr val="000099"/>
                  </a:solidFill>
                  <a:ea typeface="MS PGothic" panose="020B0600070205080204" pitchFamily="34" charset="-128"/>
                </a:rPr>
                <a:t>value</a:t>
              </a:r>
            </a:p>
          </p:txBody>
        </p:sp>
        <p:sp>
          <p:nvSpPr>
            <p:cNvPr id="101445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4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solidFill>
                    <a:srgbClr val="000099"/>
                  </a:solidFill>
                  <a:ea typeface="MS PGothic" panose="020B0600070205080204" pitchFamily="34" charset="-128"/>
                </a:rPr>
                <a:t>header field name</a:t>
              </a:r>
              <a:r>
                <a:rPr lang="zh-CN" altLang="en-US" sz="2000">
                  <a:solidFill>
                    <a:srgbClr val="000099"/>
                  </a:solidFill>
                  <a:ea typeface="MS PGothic" panose="020B0600070205080204" pitchFamily="34" charset="-128"/>
                </a:rPr>
                <a:t>：</a:t>
              </a:r>
              <a:endParaRPr lang="en-US" altLang="zh-CN" sz="2000">
                <a:solidFill>
                  <a:srgbClr val="000099"/>
                </a:solidFill>
                <a:ea typeface="MS PGothic" panose="020B0600070205080204" pitchFamily="34" charset="-128"/>
              </a:endParaRPr>
            </a:p>
          </p:txBody>
        </p:sp>
      </p:grpSp>
      <p:grpSp>
        <p:nvGrpSpPr>
          <p:cNvPr id="101400" name="Group 46"/>
          <p:cNvGrpSpPr>
            <a:grpSpLocks/>
          </p:cNvGrpSpPr>
          <p:nvPr/>
        </p:nvGrpSpPr>
        <p:grpSpPr bwMode="auto">
          <a:xfrm>
            <a:off x="1139825" y="3619500"/>
            <a:ext cx="5291138" cy="446088"/>
            <a:chOff x="192" y="1894"/>
            <a:chExt cx="2876" cy="281"/>
          </a:xfrm>
        </p:grpSpPr>
        <p:sp>
          <p:nvSpPr>
            <p:cNvPr id="101428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>
                <a:ea typeface="MS PGothic" panose="020B0600070205080204" pitchFamily="34" charset="-128"/>
              </a:endParaRPr>
            </a:p>
          </p:txBody>
        </p:sp>
        <p:sp>
          <p:nvSpPr>
            <p:cNvPr id="101429" name="Line 48"/>
            <p:cNvSpPr>
              <a:spLocks noChangeShapeType="1"/>
            </p:cNvSpPr>
            <p:nvPr/>
          </p:nvSpPr>
          <p:spPr bwMode="auto">
            <a:xfrm>
              <a:off x="1586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0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1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2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33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cr</a:t>
              </a:r>
            </a:p>
          </p:txBody>
        </p:sp>
        <p:sp>
          <p:nvSpPr>
            <p:cNvPr id="101434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lf</a:t>
              </a:r>
            </a:p>
          </p:txBody>
        </p:sp>
        <p:sp>
          <p:nvSpPr>
            <p:cNvPr id="101435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solidFill>
                    <a:srgbClr val="000099"/>
                  </a:solidFill>
                  <a:ea typeface="MS PGothic" panose="020B0600070205080204" pitchFamily="34" charset="-128"/>
                </a:rPr>
                <a:t>value</a:t>
              </a:r>
            </a:p>
          </p:txBody>
        </p:sp>
        <p:sp>
          <p:nvSpPr>
            <p:cNvPr id="101436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solidFill>
                    <a:srgbClr val="000099"/>
                  </a:solidFill>
                  <a:ea typeface="MS PGothic" panose="020B0600070205080204" pitchFamily="34" charset="-128"/>
                </a:rPr>
                <a:t>header field name</a:t>
              </a:r>
              <a:r>
                <a:rPr lang="zh-CN" altLang="en-US" sz="2000">
                  <a:solidFill>
                    <a:srgbClr val="000099"/>
                  </a:solidFill>
                  <a:ea typeface="MS PGothic" panose="020B0600070205080204" pitchFamily="34" charset="-128"/>
                </a:rPr>
                <a:t>：</a:t>
              </a:r>
              <a:endParaRPr lang="en-US" altLang="zh-CN" sz="2000">
                <a:solidFill>
                  <a:srgbClr val="000099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101401" name="Line 56"/>
          <p:cNvSpPr>
            <a:spLocks noChangeShapeType="1"/>
          </p:cNvSpPr>
          <p:nvPr/>
        </p:nvSpPr>
        <p:spPr bwMode="auto">
          <a:xfrm>
            <a:off x="1143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1402" name="Group 61"/>
          <p:cNvGrpSpPr>
            <a:grpSpLocks/>
          </p:cNvGrpSpPr>
          <p:nvPr/>
        </p:nvGrpSpPr>
        <p:grpSpPr bwMode="auto"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101425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>
                <a:ea typeface="MS PGothic" panose="020B0600070205080204" pitchFamily="34" charset="-128"/>
              </a:endParaRPr>
            </a:p>
          </p:txBody>
        </p:sp>
        <p:sp>
          <p:nvSpPr>
            <p:cNvPr id="101426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~</a:t>
              </a:r>
            </a:p>
          </p:txBody>
        </p:sp>
        <p:sp>
          <p:nvSpPr>
            <p:cNvPr id="101427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~</a:t>
              </a:r>
            </a:p>
          </p:txBody>
        </p:sp>
      </p:grpSp>
      <p:sp>
        <p:nvSpPr>
          <p:cNvPr id="101403" name="Line 62"/>
          <p:cNvSpPr>
            <a:spLocks noChangeShapeType="1"/>
          </p:cNvSpPr>
          <p:nvPr/>
        </p:nvSpPr>
        <p:spPr bwMode="auto">
          <a:xfrm>
            <a:off x="6426200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1404" name="Group 63"/>
          <p:cNvGrpSpPr>
            <a:grpSpLocks/>
          </p:cNvGrpSpPr>
          <p:nvPr/>
        </p:nvGrpSpPr>
        <p:grpSpPr bwMode="auto">
          <a:xfrm>
            <a:off x="6243638" y="2801938"/>
            <a:ext cx="331787" cy="461962"/>
            <a:chOff x="462" y="1727"/>
            <a:chExt cx="209" cy="291"/>
          </a:xfrm>
        </p:grpSpPr>
        <p:sp>
          <p:nvSpPr>
            <p:cNvPr id="101422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>
                <a:ea typeface="MS PGothic" panose="020B0600070205080204" pitchFamily="34" charset="-128"/>
              </a:endParaRPr>
            </a:p>
          </p:txBody>
        </p:sp>
        <p:sp>
          <p:nvSpPr>
            <p:cNvPr id="101423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~</a:t>
              </a:r>
            </a:p>
          </p:txBody>
        </p:sp>
        <p:sp>
          <p:nvSpPr>
            <p:cNvPr id="101424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~</a:t>
              </a:r>
            </a:p>
          </p:txBody>
        </p:sp>
      </p:grpSp>
      <p:grpSp>
        <p:nvGrpSpPr>
          <p:cNvPr id="101405" name="Group 77"/>
          <p:cNvGrpSpPr>
            <a:grpSpLocks/>
          </p:cNvGrpSpPr>
          <p:nvPr/>
        </p:nvGrpSpPr>
        <p:grpSpPr bwMode="auto">
          <a:xfrm>
            <a:off x="1138238" y="4065588"/>
            <a:ext cx="963612" cy="446087"/>
            <a:chOff x="3105" y="2650"/>
            <a:chExt cx="607" cy="281"/>
          </a:xfrm>
        </p:grpSpPr>
        <p:sp>
          <p:nvSpPr>
            <p:cNvPr id="101418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>
                <a:ea typeface="MS PGothic" panose="020B0600070205080204" pitchFamily="34" charset="-128"/>
              </a:endParaRPr>
            </a:p>
          </p:txBody>
        </p:sp>
        <p:sp>
          <p:nvSpPr>
            <p:cNvPr id="101419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0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cr</a:t>
              </a:r>
            </a:p>
          </p:txBody>
        </p:sp>
        <p:sp>
          <p:nvSpPr>
            <p:cNvPr id="101421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lf</a:t>
              </a:r>
            </a:p>
          </p:txBody>
        </p:sp>
      </p:grpSp>
      <p:sp>
        <p:nvSpPr>
          <p:cNvPr id="101406" name="Rectangle 78"/>
          <p:cNvSpPr>
            <a:spLocks noChangeArrowheads="1"/>
          </p:cNvSpPr>
          <p:nvPr/>
        </p:nvSpPr>
        <p:spPr bwMode="auto">
          <a:xfrm>
            <a:off x="1138238" y="4513263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endParaRPr lang="zh-CN" altLang="zh-CN" sz="2000">
              <a:ea typeface="MS PGothic" panose="020B0600070205080204" pitchFamily="34" charset="-128"/>
            </a:endParaRPr>
          </a:p>
        </p:txBody>
      </p:sp>
      <p:sp>
        <p:nvSpPr>
          <p:cNvPr id="101407" name="Text Box 80"/>
          <p:cNvSpPr txBox="1">
            <a:spLocks noChangeArrowheads="1"/>
          </p:cNvSpPr>
          <p:nvPr/>
        </p:nvSpPr>
        <p:spPr bwMode="auto">
          <a:xfrm>
            <a:off x="3074988" y="4837113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solidFill>
                  <a:srgbClr val="000099"/>
                </a:solidFill>
                <a:ea typeface="MS PGothic" panose="020B0600070205080204" pitchFamily="34" charset="-128"/>
              </a:rPr>
              <a:t>entity body</a:t>
            </a:r>
          </a:p>
        </p:txBody>
      </p:sp>
      <p:grpSp>
        <p:nvGrpSpPr>
          <p:cNvPr id="101408" name="Group 81"/>
          <p:cNvGrpSpPr>
            <a:grpSpLocks/>
          </p:cNvGrpSpPr>
          <p:nvPr/>
        </p:nvGrpSpPr>
        <p:grpSpPr bwMode="auto"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101415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>
                <a:ea typeface="MS PGothic" panose="020B0600070205080204" pitchFamily="34" charset="-128"/>
              </a:endParaRPr>
            </a:p>
          </p:txBody>
        </p:sp>
        <p:sp>
          <p:nvSpPr>
            <p:cNvPr id="101416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~</a:t>
              </a:r>
            </a:p>
          </p:txBody>
        </p:sp>
        <p:sp>
          <p:nvSpPr>
            <p:cNvPr id="101417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~</a:t>
              </a:r>
            </a:p>
          </p:txBody>
        </p:sp>
      </p:grpSp>
      <p:grpSp>
        <p:nvGrpSpPr>
          <p:cNvPr id="101409" name="Group 85"/>
          <p:cNvGrpSpPr>
            <a:grpSpLocks/>
          </p:cNvGrpSpPr>
          <p:nvPr/>
        </p:nvGrpSpPr>
        <p:grpSpPr bwMode="auto"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101412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zh-CN" altLang="zh-CN" sz="2000">
                <a:ea typeface="MS PGothic" panose="020B0600070205080204" pitchFamily="34" charset="-128"/>
              </a:endParaRPr>
            </a:p>
          </p:txBody>
        </p:sp>
        <p:sp>
          <p:nvSpPr>
            <p:cNvPr id="101413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~</a:t>
              </a:r>
            </a:p>
          </p:txBody>
        </p:sp>
        <p:sp>
          <p:nvSpPr>
            <p:cNvPr id="101414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5000"/>
                <a:buFont typeface="ZapfDingbats"/>
                <a:buNone/>
              </a:pPr>
              <a:r>
                <a:rPr lang="en-US" altLang="zh-CN" sz="2000">
                  <a:ea typeface="MS PGothic" panose="020B0600070205080204" pitchFamily="34" charset="-128"/>
                </a:rPr>
                <a:t>~</a:t>
              </a:r>
            </a:p>
          </p:txBody>
        </p:sp>
      </p:grpSp>
      <p:sp>
        <p:nvSpPr>
          <p:cNvPr id="101410" name="Text Box 30"/>
          <p:cNvSpPr txBox="1">
            <a:spLocks noChangeArrowheads="1"/>
          </p:cNvSpPr>
          <p:nvPr/>
        </p:nvSpPr>
        <p:spPr bwMode="auto">
          <a:xfrm>
            <a:off x="3687763" y="2165350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ea typeface="MS PGothic" panose="020B0600070205080204" pitchFamily="34" charset="-128"/>
              </a:rPr>
              <a:t>sp</a:t>
            </a:r>
          </a:p>
        </p:txBody>
      </p:sp>
      <p:sp>
        <p:nvSpPr>
          <p:cNvPr id="101411" name="Text Box 30"/>
          <p:cNvSpPr txBox="1">
            <a:spLocks noChangeArrowheads="1"/>
          </p:cNvSpPr>
          <p:nvPr/>
        </p:nvSpPr>
        <p:spPr bwMode="auto">
          <a:xfrm>
            <a:off x="3687763" y="3633788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2000">
                <a:ea typeface="MS PGothic" panose="020B0600070205080204" pitchFamily="34" charset="-128"/>
              </a:rPr>
              <a:t>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258763"/>
            <a:ext cx="8186737" cy="903287"/>
          </a:xfrm>
        </p:spPr>
        <p:txBody>
          <a:bodyPr/>
          <a:lstStyle/>
          <a:p>
            <a:r>
              <a:rPr lang="en-US" altLang="zh-CN" sz="4000" smtClean="0"/>
              <a:t>Uploading form input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343025"/>
            <a:ext cx="7986712" cy="14890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u="sng" smtClean="0">
                <a:solidFill>
                  <a:srgbClr val="CC0000"/>
                </a:solidFill>
              </a:rPr>
              <a:t>POST method:</a:t>
            </a:r>
            <a:endParaRPr lang="en-US" altLang="zh-CN" b="1" smtClean="0">
              <a:solidFill>
                <a:srgbClr val="CC0000"/>
              </a:solidFill>
            </a:endParaRPr>
          </a:p>
          <a:p>
            <a:r>
              <a:rPr lang="en-US" altLang="zh-CN" sz="2400" b="1" smtClean="0"/>
              <a:t>web page often includes form input</a:t>
            </a:r>
          </a:p>
          <a:p>
            <a:r>
              <a:rPr lang="en-US" altLang="zh-CN" sz="2400" b="1" smtClean="0"/>
              <a:t>input is uploaded to server in entity body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8813" y="3055938"/>
            <a:ext cx="7983537" cy="2206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u="sng" smtClean="0">
                <a:solidFill>
                  <a:srgbClr val="CC0000"/>
                </a:solidFill>
              </a:rPr>
              <a:t>URL method:</a:t>
            </a:r>
          </a:p>
          <a:p>
            <a:r>
              <a:rPr lang="en-US" altLang="zh-CN" sz="2400" b="1" smtClean="0"/>
              <a:t>uses GET method</a:t>
            </a:r>
          </a:p>
          <a:p>
            <a:r>
              <a:rPr lang="en-US" altLang="zh-CN" sz="2400" b="1" smtClean="0"/>
              <a:t>input is uploaded in URL field of request line: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smtClean="0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301750" y="4543425"/>
            <a:ext cx="625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www.nwpu.edu.cn/search?college=soft&amp;key=ssd8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117475"/>
            <a:ext cx="3479800" cy="1143000"/>
          </a:xfrm>
        </p:spPr>
        <p:txBody>
          <a:bodyPr/>
          <a:lstStyle/>
          <a:p>
            <a:r>
              <a:rPr lang="en-US" altLang="zh-CN" smtClean="0"/>
              <a:t>Method types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6063" y="1341438"/>
            <a:ext cx="4325937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CC0000"/>
                </a:solidFill>
              </a:rPr>
              <a:t>HTTP/1.0</a:t>
            </a:r>
            <a:r>
              <a:rPr lang="zh-CN" altLang="en-US" b="1" smtClean="0">
                <a:solidFill>
                  <a:srgbClr val="CC0000"/>
                </a:solidFill>
              </a:rPr>
              <a:t>（</a:t>
            </a:r>
            <a:r>
              <a:rPr lang="en-US" altLang="zh-CN" b="1" smtClean="0">
                <a:solidFill>
                  <a:srgbClr val="CC0000"/>
                </a:solidFill>
              </a:rPr>
              <a:t>RFC 1945</a:t>
            </a:r>
            <a:r>
              <a:rPr lang="zh-CN" altLang="en-US" b="1" smtClean="0">
                <a:solidFill>
                  <a:srgbClr val="CC0000"/>
                </a:solidFill>
              </a:rPr>
              <a:t>）</a:t>
            </a:r>
            <a:endParaRPr lang="en-US" altLang="zh-CN" b="1" smtClean="0">
              <a:solidFill>
                <a:srgbClr val="CC0000"/>
              </a:solidFill>
            </a:endParaRPr>
          </a:p>
          <a:p>
            <a:r>
              <a:rPr lang="en-US" altLang="zh-CN" sz="2400" b="1" smtClean="0"/>
              <a:t>GET</a:t>
            </a:r>
          </a:p>
          <a:p>
            <a:pPr lvl="1"/>
            <a:r>
              <a:rPr lang="en-US" altLang="zh-CN" b="1" smtClean="0"/>
              <a:t>retrieve information identified by the URI.</a:t>
            </a:r>
          </a:p>
          <a:p>
            <a:r>
              <a:rPr lang="en-US" altLang="zh-CN" sz="2400" b="1" smtClean="0"/>
              <a:t>POST</a:t>
            </a:r>
          </a:p>
          <a:p>
            <a:pPr lvl="1"/>
            <a:r>
              <a:rPr lang="en-US" altLang="zh-CN" b="1" smtClean="0"/>
              <a:t>send information to a URI and retrieve result.</a:t>
            </a:r>
          </a:p>
          <a:p>
            <a:r>
              <a:rPr lang="en-US" altLang="zh-CN" sz="2400" b="1" smtClean="0"/>
              <a:t>HEAD</a:t>
            </a:r>
          </a:p>
          <a:p>
            <a:pPr lvl="1"/>
            <a:r>
              <a:rPr lang="en-US" altLang="zh-CN" b="1" smtClean="0"/>
              <a:t>asks server to leave requested object out of response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341438"/>
            <a:ext cx="4392613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CC0000"/>
                </a:solidFill>
              </a:rPr>
              <a:t>HTTP/1.1</a:t>
            </a:r>
            <a:r>
              <a:rPr lang="zh-CN" altLang="en-US" b="1" smtClean="0">
                <a:solidFill>
                  <a:srgbClr val="CC0000"/>
                </a:solidFill>
              </a:rPr>
              <a:t>（</a:t>
            </a:r>
            <a:r>
              <a:rPr lang="en-US" altLang="zh-CN" b="1" smtClean="0">
                <a:solidFill>
                  <a:srgbClr val="CC0000"/>
                </a:solidFill>
              </a:rPr>
              <a:t>RFC 2068</a:t>
            </a:r>
            <a:r>
              <a:rPr lang="zh-CN" altLang="en-US" b="1" smtClean="0">
                <a:solidFill>
                  <a:srgbClr val="CC0000"/>
                </a:solidFill>
              </a:rPr>
              <a:t>）</a:t>
            </a:r>
            <a:endParaRPr lang="en-US" altLang="zh-CN" b="1" smtClean="0">
              <a:solidFill>
                <a:srgbClr val="CC0000"/>
              </a:solidFill>
            </a:endParaRPr>
          </a:p>
          <a:p>
            <a:r>
              <a:rPr lang="en-US" altLang="zh-CN" sz="2400" b="1" smtClean="0"/>
              <a:t>GET, POST, HEAD</a:t>
            </a:r>
          </a:p>
          <a:p>
            <a:r>
              <a:rPr lang="en-US" altLang="zh-CN" sz="2400" b="1" smtClean="0"/>
              <a:t>PUT</a:t>
            </a:r>
          </a:p>
          <a:p>
            <a:pPr lvl="1"/>
            <a:r>
              <a:rPr lang="en-US" altLang="zh-CN" b="1" smtClean="0"/>
              <a:t>uploads file in entity body to path specified in URL field</a:t>
            </a:r>
          </a:p>
          <a:p>
            <a:r>
              <a:rPr lang="en-US" altLang="zh-CN" sz="2400" b="1" smtClean="0"/>
              <a:t>DELETE</a:t>
            </a:r>
          </a:p>
          <a:p>
            <a:pPr lvl="1"/>
            <a:r>
              <a:rPr lang="en-US" altLang="zh-CN" b="1" smtClean="0"/>
              <a:t>deletes file specified in the URL field</a:t>
            </a:r>
          </a:p>
          <a:p>
            <a:r>
              <a:rPr lang="en-US" altLang="zh-CN" sz="2400" b="1" smtClean="0"/>
              <a:t>TRACE,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 Version Number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mtClean="0"/>
              <a:t>“</a:t>
            </a:r>
            <a:r>
              <a:rPr lang="en-US" altLang="zh-CN" sz="2800" b="1" smtClean="0">
                <a:latin typeface="Courier New" panose="02070309020205020404" pitchFamily="49" charset="0"/>
              </a:rPr>
              <a:t>HTTP/1.0</a:t>
            </a:r>
            <a:r>
              <a:rPr lang="en-US" altLang="zh-CN" smtClean="0"/>
              <a:t>”    or   “</a:t>
            </a:r>
            <a:r>
              <a:rPr lang="en-US" altLang="zh-CN" sz="2800" b="1" smtClean="0">
                <a:latin typeface="Courier New" panose="02070309020205020404" pitchFamily="49" charset="0"/>
              </a:rPr>
              <a:t>HTTP/1.1</a:t>
            </a:r>
            <a:r>
              <a:rPr lang="en-US" altLang="zh-CN" smtClean="0"/>
              <a:t>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r>
              <a:rPr lang="en-US" altLang="zh-CN" sz="2800" b="1" smtClean="0"/>
              <a:t>HTTP 0.9 did not include a version number in a request line.</a:t>
            </a:r>
          </a:p>
          <a:p>
            <a:r>
              <a:rPr lang="en-US" altLang="zh-CN" sz="2800" b="1" smtClean="0"/>
              <a:t>If a server gets a request line with no HTTP version number, it assumes 0.9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Header Lines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After the </a:t>
            </a:r>
            <a:r>
              <a:rPr lang="en-US" altLang="zh-CN" b="1" i="1" smtClean="0"/>
              <a:t>Request-Line</a:t>
            </a:r>
            <a:r>
              <a:rPr lang="en-US" altLang="zh-CN" b="1" smtClean="0"/>
              <a:t> come a number (possibly zero) of HTTP </a:t>
            </a:r>
            <a:r>
              <a:rPr lang="en-US" altLang="zh-CN" b="1" i="1" smtClean="0"/>
              <a:t>header lines</a:t>
            </a:r>
            <a:r>
              <a:rPr lang="en-US" altLang="zh-CN" b="1" smtClean="0"/>
              <a:t>.</a:t>
            </a:r>
          </a:p>
          <a:p>
            <a:r>
              <a:rPr lang="en-US" altLang="zh-CN" b="1" smtClean="0"/>
              <a:t>Each header line contains an attribute name followed by a “:” followed by a space and the attribute value.</a:t>
            </a:r>
          </a:p>
          <a:p>
            <a:pPr lvl="1"/>
            <a:r>
              <a:rPr lang="en-US" altLang="zh-CN" b="1" smtClean="0"/>
              <a:t>The Name and Value are just text.</a:t>
            </a:r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Headers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smtClean="0"/>
              <a:t>Request Headers provide information to the server about the client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what kind of client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what kind of content will be accepted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who is making the request</a:t>
            </a:r>
          </a:p>
          <a:p>
            <a:pPr>
              <a:lnSpc>
                <a:spcPct val="90000"/>
              </a:lnSpc>
            </a:pPr>
            <a:r>
              <a:rPr lang="en-US" altLang="zh-CN" b="1" smtClean="0"/>
              <a:t>There can be 0 headers (HTTP 1.0)</a:t>
            </a:r>
          </a:p>
          <a:p>
            <a:pPr>
              <a:lnSpc>
                <a:spcPct val="90000"/>
              </a:lnSpc>
            </a:pPr>
            <a:r>
              <a:rPr lang="en-US" altLang="zh-CN" b="1" smtClean="0"/>
              <a:t>HTTP 1.1 requires a </a:t>
            </a:r>
            <a:r>
              <a:rPr lang="en-US" altLang="zh-CN" b="1" smtClean="0">
                <a:latin typeface="Courier New" panose="02070309020205020404" pitchFamily="49" charset="0"/>
              </a:rPr>
              <a:t>Host:</a:t>
            </a:r>
            <a:r>
              <a:rPr lang="en-US" altLang="zh-CN" b="1" smtClean="0"/>
              <a:t>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 HTTP Headers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Accept: text/html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Host: www.nwpu.edu.cn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From: wben@nwpu.edu.cn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User-Agent: Mozilla/4.0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Courier New" panose="02070309020205020404" pitchFamily="49" charset="0"/>
              </a:rPr>
              <a:t>Referer: http://foo.com/blah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endParaRPr lang="en-US" altLang="zh-CN" sz="28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设计模式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11175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在原有的基础上，每添加一个装饰，就可以增加一种功能。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动态地给一个对象添加一些额外的职责(在原来对象的基础上提供更多的功能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)。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就扩展功能而言， 它比生成子类方式更为灵活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smtClean="0"/>
          </a:p>
        </p:txBody>
      </p:sp>
      <p:pic>
        <p:nvPicPr>
          <p:cNvPr id="15364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3767138"/>
            <a:ext cx="56292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 of the Headers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077200" cy="4114800"/>
          </a:xfrm>
        </p:spPr>
        <p:txBody>
          <a:bodyPr/>
          <a:lstStyle/>
          <a:p>
            <a:r>
              <a:rPr lang="en-US" altLang="zh-CN" sz="2800" b="1" smtClean="0"/>
              <a:t>Each header ends with a CRLF ( </a:t>
            </a:r>
            <a:r>
              <a:rPr lang="en-US" altLang="zh-CN" sz="2800" b="1" smtClean="0">
                <a:latin typeface="Courier New" panose="02070309020205020404" pitchFamily="49" charset="0"/>
              </a:rPr>
              <a:t>\r\n </a:t>
            </a:r>
            <a:r>
              <a:rPr lang="en-US" altLang="zh-CN" sz="2800" b="1" smtClean="0"/>
              <a:t>)</a:t>
            </a:r>
          </a:p>
          <a:p>
            <a:r>
              <a:rPr lang="en-US" altLang="zh-CN" sz="2800" b="1" smtClean="0"/>
              <a:t>The end of the header section is marked with a blank line. </a:t>
            </a:r>
          </a:p>
          <a:p>
            <a:pPr lvl="1"/>
            <a:r>
              <a:rPr lang="en-US" altLang="zh-CN" sz="2800" b="1" smtClean="0">
                <a:latin typeface="Courier New" panose="02070309020205020404" pitchFamily="49" charset="0"/>
              </a:rPr>
              <a:t>just CRLF</a:t>
            </a:r>
          </a:p>
          <a:p>
            <a:r>
              <a:rPr lang="en-US" altLang="zh-CN" sz="2800" b="1" smtClean="0">
                <a:latin typeface="Helvetica" panose="020B0604020202020204" pitchFamily="34" charset="0"/>
              </a:rPr>
              <a:t>For GET and HEAD requests, the end of the headers is the end of the request!</a:t>
            </a:r>
            <a:endParaRPr lang="en-US" altLang="zh-CN" sz="28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mtClean="0"/>
              <a:t>POST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altLang="zh-CN" sz="2800" b="1" smtClean="0"/>
              <a:t>A POST request includes some </a:t>
            </a:r>
            <a:r>
              <a:rPr lang="en-US" altLang="zh-CN" sz="2800" b="1" i="1" smtClean="0"/>
              <a:t>content (some data)</a:t>
            </a:r>
            <a:r>
              <a:rPr lang="en-US" altLang="zh-CN" sz="2800" b="1" smtClean="0"/>
              <a:t> after the headers (after the blank line).</a:t>
            </a:r>
          </a:p>
          <a:p>
            <a:r>
              <a:rPr lang="en-US" altLang="zh-CN" sz="2800" b="1" smtClean="0"/>
              <a:t>There is no format for the data (just raw bytes).</a:t>
            </a:r>
          </a:p>
          <a:p>
            <a:r>
              <a:rPr lang="en-US" altLang="zh-CN" sz="2800" b="1" smtClean="0"/>
              <a:t>A POST request must include a Content-Length line in the headers: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Courier New" panose="02070309020205020404" pitchFamily="49" charset="0"/>
              </a:rPr>
              <a:t>Content-length: 267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15888"/>
            <a:ext cx="8229600" cy="1009650"/>
          </a:xfrm>
        </p:spPr>
        <p:txBody>
          <a:bodyPr/>
          <a:lstStyle/>
          <a:p>
            <a:r>
              <a:rPr lang="en-US" altLang="zh-CN" smtClean="0"/>
              <a:t>Example GET Request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196975"/>
            <a:ext cx="8229600" cy="5111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Courier New" panose="02070309020205020404" pitchFamily="49" charset="0"/>
              </a:rPr>
              <a:t>GET /index.html HTTP/1.1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Courier New" panose="02070309020205020404" pitchFamily="49" charset="0"/>
              </a:rPr>
              <a:t>Accept: */*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Courier New" panose="02070309020205020404" pitchFamily="49" charset="0"/>
              </a:rPr>
              <a:t>Host: www.nwpu.edu.cn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Courier New" panose="02070309020205020404" pitchFamily="49" charset="0"/>
              </a:rPr>
              <a:t>User-Agent: Internet Explorer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Courier New" panose="02070309020205020404" pitchFamily="49" charset="0"/>
              </a:rPr>
              <a:t>From: wben@tests.org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Courier New" panose="02070309020205020404" pitchFamily="49" charset="0"/>
              </a:rPr>
              <a:t>Referer: http://foo.com/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i="1" smtClean="0">
                <a:solidFill>
                  <a:srgbClr val="FF0000"/>
                </a:solidFill>
                <a:latin typeface="Courier New" panose="02070309020205020404" pitchFamily="49" charset="0"/>
              </a:rPr>
              <a:t>CRLF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468313" y="1095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POST Request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658813" y="12525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+mn-ea"/>
              </a:rPr>
              <a:t>POST /upload.do HTTP/1.1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+mn-ea"/>
              </a:rPr>
              <a:t>Accept: */*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+mn-ea"/>
              </a:rPr>
              <a:t>Host: www.nwpu.edu.cn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+mn-ea"/>
              </a:rPr>
              <a:t>User-Agent: </a:t>
            </a:r>
            <a:r>
              <a:rPr lang="en-US" altLang="zh-CN" sz="2400" b="1" dirty="0" err="1">
                <a:latin typeface="Courier New" panose="02070309020205020404" pitchFamily="49" charset="0"/>
                <a:ea typeface="+mn-ea"/>
              </a:rPr>
              <a:t>SecretAgent</a:t>
            </a:r>
            <a:r>
              <a:rPr lang="en-US" altLang="zh-CN" sz="2400" b="1" dirty="0">
                <a:latin typeface="Courier New" panose="02070309020205020404" pitchFamily="49" charset="0"/>
                <a:ea typeface="+mn-ea"/>
              </a:rPr>
              <a:t> V2.3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+mn-ea"/>
              </a:rPr>
              <a:t>Content-Length: 35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latin typeface="Courier New" panose="02070309020205020404" pitchFamily="49" charset="0"/>
                <a:ea typeface="+mn-ea"/>
              </a:rPr>
              <a:t>Referer</a:t>
            </a:r>
            <a:r>
              <a:rPr lang="en-US" altLang="zh-CN" sz="2400" b="1" dirty="0">
                <a:latin typeface="Courier New" panose="02070309020205020404" pitchFamily="49" charset="0"/>
                <a:ea typeface="+mn-ea"/>
              </a:rPr>
              <a:t>: http</a:t>
            </a:r>
            <a:r>
              <a:rPr lang="en-US" altLang="zh-CN" sz="2400" b="1" dirty="0" smtClean="0">
                <a:latin typeface="Courier New" panose="02070309020205020404" pitchFamily="49" charset="0"/>
                <a:ea typeface="+mn-ea"/>
              </a:rPr>
              <a:t>://</a:t>
            </a: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foo.com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CRLF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>
                <a:latin typeface="Courier New" panose="02070309020205020404" pitchFamily="49" charset="0"/>
                <a:ea typeface="+mn-ea"/>
              </a:rPr>
              <a:t>stuid</a:t>
            </a:r>
            <a:r>
              <a:rPr lang="en-US" altLang="zh-CN" sz="2400" b="1" dirty="0">
                <a:latin typeface="Courier New" panose="02070309020205020404" pitchFamily="49" charset="0"/>
                <a:ea typeface="+mn-ea"/>
              </a:rPr>
              <a:t>=6660182722&amp;item=test1&amp;grade=99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003800" y="3860800"/>
            <a:ext cx="392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There is a blank line here!</a:t>
            </a: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 flipH="1">
            <a:off x="3975100" y="4049713"/>
            <a:ext cx="838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Typical Method Usage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GET used to retrieve an HTML document.</a:t>
            </a:r>
          </a:p>
          <a:p>
            <a:r>
              <a:rPr lang="en-US" altLang="zh-CN" b="1" smtClean="0"/>
              <a:t>HEAD used to find out if a document has changed.</a:t>
            </a:r>
          </a:p>
          <a:p>
            <a:r>
              <a:rPr lang="en-US" altLang="zh-CN" b="1" smtClean="0"/>
              <a:t>POST used to submit a form.</a:t>
            </a:r>
          </a:p>
          <a:p>
            <a:endParaRPr lang="en-US" altLang="zh-CN" b="1" smtClean="0"/>
          </a:p>
          <a:p>
            <a:r>
              <a:rPr lang="en-US" altLang="zh-CN" b="1" smtClean="0">
                <a:solidFill>
                  <a:srgbClr val="FF0000"/>
                </a:solidFill>
              </a:rPr>
              <a:t>*PUT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475"/>
            <a:ext cx="4648200" cy="1143000"/>
          </a:xfrm>
        </p:spPr>
        <p:txBody>
          <a:bodyPr/>
          <a:lstStyle/>
          <a:p>
            <a:r>
              <a:rPr lang="en-US" altLang="zh-CN" smtClean="0"/>
              <a:t>HTTP Response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4762500" cy="5111750"/>
          </a:xfrm>
        </p:spPr>
        <p:txBody>
          <a:bodyPr/>
          <a:lstStyle/>
          <a:p>
            <a:r>
              <a:rPr lang="en-US" altLang="zh-CN" b="1" smtClean="0"/>
              <a:t>ASCII Status Line</a:t>
            </a:r>
          </a:p>
          <a:p>
            <a:r>
              <a:rPr lang="en-US" altLang="zh-CN" b="1" smtClean="0"/>
              <a:t>Headers Section</a:t>
            </a:r>
          </a:p>
          <a:p>
            <a:r>
              <a:rPr lang="en-US" altLang="zh-CN" b="1" smtClean="0"/>
              <a:t>Content can be anything (not just text)</a:t>
            </a:r>
          </a:p>
          <a:p>
            <a:pPr lvl="1"/>
            <a:r>
              <a:rPr lang="en-US" altLang="zh-CN" b="1" smtClean="0"/>
              <a:t>typically an HTML document or some kind of image.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5562600" y="1427163"/>
            <a:ext cx="31242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</a:rPr>
              <a:t>Status-Line</a:t>
            </a: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5562600" y="2036763"/>
            <a:ext cx="3124200" cy="1066800"/>
          </a:xfrm>
          <a:prstGeom prst="rect">
            <a:avLst/>
          </a:prstGeom>
          <a:solidFill>
            <a:srgbClr val="91919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4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</a:rPr>
              <a:t>Headers</a:t>
            </a:r>
          </a:p>
          <a:p>
            <a:pPr algn="ctr">
              <a:lnSpc>
                <a:spcPct val="4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algn="ctr">
              <a:lnSpc>
                <a:spcPct val="4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algn="ctr">
              <a:lnSpc>
                <a:spcPct val="4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5562600" y="3408363"/>
            <a:ext cx="3124200" cy="1676400"/>
          </a:xfrm>
          <a:prstGeom prst="rect">
            <a:avLst/>
          </a:prstGeom>
          <a:solidFill>
            <a:srgbClr val="996633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40000"/>
              </a:lnSpc>
              <a:defRPr/>
            </a:pP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</a:rPr>
              <a:t>Content...</a:t>
            </a:r>
          </a:p>
          <a:p>
            <a:pPr algn="ctr">
              <a:lnSpc>
                <a:spcPct val="40000"/>
              </a:lnSpc>
              <a:defRPr/>
            </a:pP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5562600" y="3032125"/>
            <a:ext cx="3124200" cy="3810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40000"/>
              </a:lnSpc>
              <a:defRPr/>
            </a:pPr>
            <a:r>
              <a:rPr lang="en-US" altLang="zh-CN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blank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Response Status Line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117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i="1" smtClean="0"/>
              <a:t>HTTP-Version    Status-Code    Message</a:t>
            </a:r>
            <a:endParaRPr lang="en-US" altLang="zh-CN" b="1" smtClean="0"/>
          </a:p>
          <a:p>
            <a:endParaRPr lang="en-US" altLang="zh-CN" b="1" smtClean="0"/>
          </a:p>
          <a:p>
            <a:r>
              <a:rPr lang="en-US" altLang="zh-CN" b="1" i="1" smtClean="0"/>
              <a:t>Status Code</a:t>
            </a:r>
            <a:r>
              <a:rPr lang="en-US" altLang="zh-CN" b="1" smtClean="0"/>
              <a:t> is 3 digit number (for computers)</a:t>
            </a:r>
          </a:p>
          <a:p>
            <a:r>
              <a:rPr lang="en-US" altLang="zh-CN" b="1" smtClean="0"/>
              <a:t>Message is text (for humans)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Status Codes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41438"/>
            <a:ext cx="7631113" cy="4114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2800" b="1" smtClean="0">
                <a:latin typeface="Courier New" panose="02070309020205020404" pitchFamily="49" charset="0"/>
              </a:rPr>
              <a:t>1xx</a:t>
            </a:r>
            <a:r>
              <a:rPr lang="en-US" altLang="zh-CN" b="1" smtClean="0"/>
              <a:t>	Informational</a:t>
            </a:r>
          </a:p>
          <a:p>
            <a:pPr>
              <a:lnSpc>
                <a:spcPct val="140000"/>
              </a:lnSpc>
            </a:pPr>
            <a:r>
              <a:rPr lang="en-US" altLang="zh-CN" sz="2800" b="1" smtClean="0">
                <a:latin typeface="Courier New" panose="02070309020205020404" pitchFamily="49" charset="0"/>
              </a:rPr>
              <a:t>2xx</a:t>
            </a:r>
            <a:r>
              <a:rPr lang="en-US" altLang="zh-CN" b="1" smtClean="0"/>
              <a:t>	Success</a:t>
            </a:r>
          </a:p>
          <a:p>
            <a:pPr>
              <a:lnSpc>
                <a:spcPct val="140000"/>
              </a:lnSpc>
            </a:pPr>
            <a:r>
              <a:rPr lang="en-US" altLang="zh-CN" sz="2800" b="1" smtClean="0">
                <a:latin typeface="Courier New" panose="02070309020205020404" pitchFamily="49" charset="0"/>
              </a:rPr>
              <a:t>3xx</a:t>
            </a:r>
            <a:r>
              <a:rPr lang="en-US" altLang="zh-CN" b="1" smtClean="0"/>
              <a:t>	Redirection</a:t>
            </a:r>
          </a:p>
          <a:p>
            <a:pPr>
              <a:lnSpc>
                <a:spcPct val="140000"/>
              </a:lnSpc>
            </a:pPr>
            <a:r>
              <a:rPr lang="en-US" altLang="zh-CN" sz="2800" b="1" smtClean="0">
                <a:latin typeface="Courier New" panose="02070309020205020404" pitchFamily="49" charset="0"/>
              </a:rPr>
              <a:t>4xx</a:t>
            </a:r>
            <a:r>
              <a:rPr lang="en-US" altLang="zh-CN" b="1" smtClean="0"/>
              <a:t>	Client Error</a:t>
            </a:r>
          </a:p>
          <a:p>
            <a:pPr>
              <a:lnSpc>
                <a:spcPct val="140000"/>
              </a:lnSpc>
            </a:pPr>
            <a:r>
              <a:rPr lang="en-US" altLang="zh-CN" sz="2800" b="1" smtClean="0">
                <a:latin typeface="Courier New" panose="02070309020205020404" pitchFamily="49" charset="0"/>
              </a:rPr>
              <a:t>5xx</a:t>
            </a:r>
            <a:r>
              <a:rPr lang="en-US" altLang="zh-CN" b="1" smtClean="0"/>
              <a:t>	Server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Response Headers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smtClean="0"/>
              <a:t>Provide the client with information about the returned </a:t>
            </a:r>
            <a:r>
              <a:rPr lang="en-US" altLang="zh-CN" b="1" i="1" smtClean="0"/>
              <a:t>entity</a:t>
            </a:r>
            <a:r>
              <a:rPr lang="en-US" altLang="zh-CN" b="1" smtClean="0"/>
              <a:t> (document).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what kind of document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how big the document is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how the document is encoded</a:t>
            </a: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when the document was last modified</a:t>
            </a:r>
          </a:p>
          <a:p>
            <a:pPr lvl="1">
              <a:lnSpc>
                <a:spcPct val="90000"/>
              </a:lnSpc>
            </a:pPr>
            <a:endParaRPr lang="en-US" altLang="zh-CN" b="1" smtClean="0"/>
          </a:p>
          <a:p>
            <a:pPr>
              <a:lnSpc>
                <a:spcPct val="90000"/>
              </a:lnSpc>
            </a:pPr>
            <a:r>
              <a:rPr lang="en-US" altLang="zh-CN" b="1" smtClean="0"/>
              <a:t>Response headers end with blank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Content can be anything (sequence of raw bytes).</a:t>
            </a:r>
          </a:p>
          <a:p>
            <a:r>
              <a:rPr lang="en-US" altLang="zh-CN" b="1" smtClean="0"/>
              <a:t>Content-Length header is required for any response that includes content.</a:t>
            </a:r>
          </a:p>
          <a:p>
            <a:r>
              <a:rPr lang="en-US" altLang="zh-CN" b="1" smtClean="0"/>
              <a:t>Content-Type header also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4608512"/>
          </a:xfrm>
        </p:spPr>
        <p:txBody>
          <a:bodyPr/>
          <a:lstStyle/>
          <a:p>
            <a:pPr eaLnBrk="1" hangingPunct="1"/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允许程序员无限扩展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的功能，实现想要的功能，需要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个步骤：</a:t>
            </a: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创建两个分别继承了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FilterInputStream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FilterOutputStream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的子类 </a:t>
            </a: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重写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方法来实现自己想要的功能。</a:t>
            </a: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可以定义或者重写其它方法来提供附加功能。 </a:t>
            </a: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这两个类由于在功能上是对称的，它们要一起被使用。 </a:t>
            </a:r>
          </a:p>
          <a:p>
            <a:pPr eaLnBrk="1" hangingPunct="1"/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通过上述步骤可以无限扩展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的功能。</a:t>
            </a:r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14313"/>
            <a:ext cx="8450262" cy="979487"/>
          </a:xfrm>
        </p:spPr>
        <p:txBody>
          <a:bodyPr/>
          <a:lstStyle/>
          <a:p>
            <a:r>
              <a:rPr lang="en-US" altLang="zh-CN" sz="4000" smtClean="0"/>
              <a:t>HTTP response message example</a:t>
            </a:r>
            <a:endParaRPr lang="en-US" altLang="zh-CN" smtClean="0"/>
          </a:p>
        </p:txBody>
      </p:sp>
      <p:sp>
        <p:nvSpPr>
          <p:cNvPr id="122883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status line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(protocol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status code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status phrase)</a:t>
            </a:r>
            <a:endParaRPr lang="en-US" altLang="zh-CN" sz="2400">
              <a:solidFill>
                <a:srgbClr val="CC0000"/>
              </a:solidFill>
              <a:ea typeface="MS PGothic" panose="020B0600070205080204" pitchFamily="34" charset="-128"/>
            </a:endParaRPr>
          </a:p>
        </p:txBody>
      </p:sp>
      <p:sp>
        <p:nvSpPr>
          <p:cNvPr id="122884" name="Line 6"/>
          <p:cNvSpPr>
            <a:spLocks noChangeShapeType="1"/>
          </p:cNvSpPr>
          <p:nvPr/>
        </p:nvSpPr>
        <p:spPr bwMode="auto">
          <a:xfrm>
            <a:off x="1358900" y="1914525"/>
            <a:ext cx="769938" cy="1984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5" name="Freeform 7"/>
          <p:cNvSpPr>
            <a:spLocks/>
          </p:cNvSpPr>
          <p:nvPr/>
        </p:nvSpPr>
        <p:spPr bwMode="auto">
          <a:xfrm>
            <a:off x="1949450" y="2349500"/>
            <a:ext cx="200025" cy="2417763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6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header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 lines</a:t>
            </a:r>
            <a:endParaRPr lang="en-US" altLang="zh-CN" sz="2400">
              <a:solidFill>
                <a:srgbClr val="CC0000"/>
              </a:solidFill>
              <a:ea typeface="MS PGothic" panose="020B0600070205080204" pitchFamily="34" charset="-128"/>
            </a:endParaRPr>
          </a:p>
        </p:txBody>
      </p:sp>
      <p:sp>
        <p:nvSpPr>
          <p:cNvPr id="122887" name="Line 9"/>
          <p:cNvSpPr>
            <a:spLocks noChangeShapeType="1"/>
          </p:cNvSpPr>
          <p:nvPr/>
        </p:nvSpPr>
        <p:spPr bwMode="auto">
          <a:xfrm flipV="1">
            <a:off x="1708150" y="4932363"/>
            <a:ext cx="481013" cy="4794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8" name="Text Box 10"/>
          <p:cNvSpPr txBox="1">
            <a:spLocks noChangeArrowheads="1"/>
          </p:cNvSpPr>
          <p:nvPr/>
        </p:nvSpPr>
        <p:spPr bwMode="auto">
          <a:xfrm>
            <a:off x="279400" y="4983163"/>
            <a:ext cx="13795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data, e.g.,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requested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ea typeface="MS PGothic" panose="020B0600070205080204" pitchFamily="34" charset="-128"/>
              </a:rPr>
              <a:t>HTML file</a:t>
            </a:r>
            <a:endParaRPr lang="en-US" altLang="zh-CN" sz="2400">
              <a:solidFill>
                <a:srgbClr val="CC0000"/>
              </a:solidFill>
              <a:ea typeface="MS PGothic" panose="020B0600070205080204" pitchFamily="34" charset="-128"/>
            </a:endParaRPr>
          </a:p>
        </p:txBody>
      </p:sp>
      <p:sp>
        <p:nvSpPr>
          <p:cNvPr id="122889" name="Rectangle 15"/>
          <p:cNvSpPr>
            <a:spLocks noChangeArrowheads="1"/>
          </p:cNvSpPr>
          <p:nvPr/>
        </p:nvSpPr>
        <p:spPr bwMode="auto">
          <a:xfrm>
            <a:off x="2078038" y="2044700"/>
            <a:ext cx="6840537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HTTP/1.1 200 OK\r\n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Date: Sun, 26 Sep 2016 20:09:20 GMT\r\n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Server: Apache/2.0.52 (CentOS)\r\n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Last-Modified: Tue, 30 Oct 2007 17:00:02 GMT\r\n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ETag: "17dc6-a5c-bf716880"\r\n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Accept-Ranges: bytes\r\n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Content-Length: 2652\r\n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Keep-Alive: timeout=10, max=100\r\n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Connection: Keep-Alive\r\n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Content-Type: text/html; charset=ISO-8859-1\r\n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\r\n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it-IT" altLang="zh-CN" sz="1800" b="1">
                <a:latin typeface="Courier New" panose="02070309020205020404" pitchFamily="49" charset="0"/>
                <a:ea typeface="MS PGothic" panose="020B0600070205080204" pitchFamily="34" charset="-128"/>
              </a:rPr>
              <a:t>data data data data data ... </a:t>
            </a:r>
            <a:endParaRPr lang="en-US" altLang="zh-CN" sz="1800" b="1">
              <a:latin typeface="Courier New" panose="02070309020205020404" pitchFamily="49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92088"/>
            <a:ext cx="7772400" cy="979487"/>
          </a:xfrm>
        </p:spPr>
        <p:txBody>
          <a:bodyPr/>
          <a:lstStyle/>
          <a:p>
            <a:r>
              <a:rPr lang="en-US" altLang="zh-CN" sz="4000" smtClean="0"/>
              <a:t>HTTP response status codes</a:t>
            </a:r>
            <a:endParaRPr lang="en-US" altLang="zh-CN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565400"/>
            <a:ext cx="8075612" cy="4168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200 OK</a:t>
            </a:r>
            <a:endParaRPr lang="en-US" altLang="zh-CN" sz="2400" b="1" smtClean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b="1" smtClean="0"/>
              <a:t>request succeeded, requested object later in this msg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zh-CN" sz="2400" b="1" smtClean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b="1" smtClean="0"/>
              <a:t>requested object moved, new location specified later in this msg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400 Bad Request</a:t>
            </a:r>
            <a:endParaRPr lang="en-US" altLang="zh-CN" sz="2400" b="1" smtClean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b="1" smtClean="0"/>
              <a:t>request msg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404 Not Found</a:t>
            </a:r>
            <a:endParaRPr lang="en-US" altLang="zh-CN" sz="2400" b="1" smtClean="0">
              <a:solidFill>
                <a:srgbClr val="CC0000"/>
              </a:solidFill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b="1" smtClean="0"/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CC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zh-CN" sz="2400" b="1" smtClean="0">
              <a:solidFill>
                <a:srgbClr val="CC0000"/>
              </a:solidFill>
            </a:endParaRPr>
          </a:p>
        </p:txBody>
      </p:sp>
      <p:sp>
        <p:nvSpPr>
          <p:cNvPr id="124932" name="Rectangle 5"/>
          <p:cNvSpPr>
            <a:spLocks noChangeArrowheads="1"/>
          </p:cNvSpPr>
          <p:nvPr/>
        </p:nvSpPr>
        <p:spPr bwMode="auto">
          <a:xfrm>
            <a:off x="488950" y="1190625"/>
            <a:ext cx="8112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b="1">
                <a:ea typeface="MS PGothic" panose="020B0600070205080204" pitchFamily="34" charset="-128"/>
              </a:rPr>
              <a:t>status code appears in 1st line in server-to-client response message.</a:t>
            </a:r>
          </a:p>
          <a:p>
            <a:pPr eaLnBrk="1" hangingPunct="1"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b="1">
                <a:ea typeface="MS PGothic" panose="020B0600070205080204" pitchFamily="34" charset="-128"/>
              </a:rPr>
              <a:t>some sample codes</a:t>
            </a:r>
            <a:r>
              <a:rPr lang="en-US" altLang="zh-CN" sz="2400" b="1">
                <a:latin typeface="Comic Sans MS" panose="030F0702030302020204" pitchFamily="66" charset="0"/>
                <a:ea typeface="MS PGothic" panose="020B0600070205080204" pitchFamily="34" charset="-128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User-server interaction: authorization</a:t>
            </a:r>
            <a:endParaRPr lang="en-US" altLang="zh-CN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0375" y="1339850"/>
            <a:ext cx="4086225" cy="4305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Authorization :</a:t>
            </a:r>
            <a:r>
              <a:rPr lang="en-US" altLang="zh-CN" sz="2000" b="1" smtClean="0"/>
              <a:t> control access to server content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/>
              <a:t>authorization credentials: typically name, password</a:t>
            </a:r>
            <a:r>
              <a:rPr lang="en-US" altLang="zh-CN" sz="2000" b="1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FF0000"/>
                </a:solidFill>
              </a:rPr>
              <a:t>stateless:</a:t>
            </a:r>
            <a:r>
              <a:rPr lang="en-US" altLang="zh-CN" sz="2000" b="1" smtClean="0"/>
              <a:t> client must present authorization in </a:t>
            </a:r>
            <a:r>
              <a:rPr lang="en-US" altLang="zh-CN" sz="2000" b="1" i="1" smtClean="0"/>
              <a:t>each</a:t>
            </a:r>
            <a:r>
              <a:rPr lang="en-US" altLang="zh-CN" sz="2000" b="1" smtClean="0"/>
              <a:t>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FF0000"/>
                </a:solidFill>
              </a:rPr>
              <a:t>authorization:</a:t>
            </a:r>
            <a:r>
              <a:rPr lang="en-US" altLang="zh-CN" sz="2000" b="1" smtClean="0"/>
              <a:t> header line in each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/>
              <a:t>if no </a:t>
            </a:r>
            <a:r>
              <a:rPr lang="en-US" altLang="zh-CN" sz="1800" b="1" smtClean="0">
                <a:solidFill>
                  <a:srgbClr val="FF0000"/>
                </a:solidFill>
              </a:rPr>
              <a:t>authorization:</a:t>
            </a:r>
            <a:r>
              <a:rPr lang="en-US" altLang="zh-CN" sz="2000" b="1" smtClean="0">
                <a:solidFill>
                  <a:srgbClr val="FF0000"/>
                </a:solidFill>
              </a:rPr>
              <a:t> </a:t>
            </a:r>
            <a:r>
              <a:rPr lang="en-US" altLang="zh-CN" sz="2000" b="1" smtClean="0"/>
              <a:t>header, server refuses access, sends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smtClean="0">
                <a:latin typeface="Courier New" panose="02070309020205020404" pitchFamily="49" charset="0"/>
              </a:rPr>
              <a:t>WWW authenticate:</a:t>
            </a:r>
            <a:r>
              <a:rPr lang="en-US" altLang="zh-CN" sz="1800" b="1" smtClean="0"/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header line in response</a:t>
            </a: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4800600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410075" y="1455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sng">
                <a:latin typeface="Comic Sans MS" panose="030F0702030302020204" pitchFamily="66" charset="0"/>
              </a:rPr>
              <a:t>client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sng">
                <a:latin typeface="Comic Sans MS" panose="030F0702030302020204" pitchFamily="66" charset="0"/>
              </a:rPr>
              <a:t>server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5038725" y="199072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5045075" y="1974850"/>
            <a:ext cx="26812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usual http request msg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H="1">
            <a:off x="4829175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5162550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5083175" y="2374900"/>
            <a:ext cx="2643188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401: authorization req.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WWW authenticate: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4810125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99038" y="3384550"/>
            <a:ext cx="2755900" cy="650875"/>
            <a:chOff x="3124" y="2762"/>
            <a:chExt cx="1689" cy="410"/>
          </a:xfrm>
        </p:grpSpPr>
        <p:sp>
          <p:nvSpPr>
            <p:cNvPr id="127006" name="Rectangle 14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27007" name="Text Box 15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usual http request msg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+ </a:t>
              </a:r>
              <a:r>
                <a:rPr lang="en-US" altLang="zh-CN" sz="1800"/>
                <a:t> </a:t>
              </a:r>
              <a:r>
                <a:rPr lang="en-US" altLang="zh-CN" sz="1800">
                  <a:solidFill>
                    <a:schemeClr val="tx2"/>
                  </a:solidFill>
                </a:rPr>
                <a:t>Authorization: abcd</a:t>
              </a:r>
              <a:endParaRPr lang="en-US" altLang="zh-CN" sz="1800"/>
            </a:p>
          </p:txBody>
        </p:sp>
      </p:grpSp>
      <p:sp>
        <p:nvSpPr>
          <p:cNvPr id="95248" name="Line 16"/>
          <p:cNvSpPr>
            <a:spLocks noChangeShapeType="1"/>
          </p:cNvSpPr>
          <p:nvPr/>
        </p:nvSpPr>
        <p:spPr bwMode="auto">
          <a:xfrm flipH="1">
            <a:off x="4800600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16500" y="4098925"/>
            <a:ext cx="2767013" cy="376238"/>
            <a:chOff x="3268" y="2846"/>
            <a:chExt cx="1743" cy="237"/>
          </a:xfrm>
        </p:grpSpPr>
        <p:sp>
          <p:nvSpPr>
            <p:cNvPr id="127004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27005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usual http response msg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4781550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054600" y="4889500"/>
            <a:ext cx="2681288" cy="650875"/>
            <a:chOff x="3124" y="2762"/>
            <a:chExt cx="1689" cy="410"/>
          </a:xfrm>
        </p:grpSpPr>
        <p:sp>
          <p:nvSpPr>
            <p:cNvPr id="127002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27003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usual http request msg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+ Authorization: abcd</a:t>
              </a:r>
              <a:endParaRPr lang="en-US" altLang="zh-CN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95256" name="Line 24"/>
          <p:cNvSpPr>
            <a:spLocks noChangeShapeType="1"/>
          </p:cNvSpPr>
          <p:nvPr/>
        </p:nvSpPr>
        <p:spPr bwMode="auto">
          <a:xfrm flipH="1">
            <a:off x="4810125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026025" y="5594350"/>
            <a:ext cx="2767013" cy="376238"/>
            <a:chOff x="3268" y="2846"/>
            <a:chExt cx="1743" cy="237"/>
          </a:xfrm>
        </p:grpSpPr>
        <p:sp>
          <p:nvSpPr>
            <p:cNvPr id="127000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27001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usual http response msg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8467725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8115300" y="5503863"/>
            <a:ext cx="711200" cy="396875"/>
            <a:chOff x="4986" y="3503"/>
            <a:chExt cx="448" cy="250"/>
          </a:xfrm>
        </p:grpSpPr>
        <p:sp>
          <p:nvSpPr>
            <p:cNvPr id="126998" name="Rectangle 30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26999" name="Text Box 31"/>
            <p:cNvSpPr txBox="1">
              <a:spLocks noChangeArrowheads="1"/>
            </p:cNvSpPr>
            <p:nvPr/>
          </p:nvSpPr>
          <p:spPr bwMode="auto">
            <a:xfrm>
              <a:off x="4986" y="3503"/>
              <a:ext cx="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time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utoUpdateAnimBg="0"/>
      <p:bldP spid="95236" grpId="0" animBg="1"/>
      <p:bldP spid="95237" grpId="0" autoUpdateAnimBg="0"/>
      <p:bldP spid="95238" grpId="0" autoUpdateAnimBg="0"/>
      <p:bldP spid="95239" grpId="0" animBg="1"/>
      <p:bldP spid="95240" grpId="0" animBg="1" autoUpdateAnimBg="0"/>
      <p:bldP spid="95241" grpId="0" animBg="1"/>
      <p:bldP spid="95242" grpId="0" animBg="1"/>
      <p:bldP spid="95243" grpId="0" animBg="1" autoUpdateAnimBg="0"/>
      <p:bldP spid="95244" grpId="0" animBg="1"/>
      <p:bldP spid="95248" grpId="0" animBg="1"/>
      <p:bldP spid="95252" grpId="0" animBg="1"/>
      <p:bldP spid="95256" grpId="0" animBg="1"/>
      <p:bldP spid="9526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用户服务器状态  </a:t>
            </a:r>
            <a:r>
              <a:rPr lang="en-US" altLang="zh-CN" sz="3200" smtClean="0"/>
              <a:t>Cookies: keeping </a:t>
            </a:r>
            <a:r>
              <a:rPr lang="en-US" altLang="zh-CN" sz="3200" smtClean="0">
                <a:latin typeface="Comic Sans MS" panose="030F0702030302020204" pitchFamily="66" charset="0"/>
              </a:rPr>
              <a:t>“</a:t>
            </a:r>
            <a:r>
              <a:rPr lang="en-US" altLang="zh-CN" sz="3200" smtClean="0"/>
              <a:t>state</a:t>
            </a:r>
            <a:r>
              <a:rPr lang="en-US" altLang="zh-CN" sz="3200" smtClean="0">
                <a:latin typeface="Comic Sans MS" panose="030F0702030302020204" pitchFamily="66" charset="0"/>
              </a:rPr>
              <a:t>”</a:t>
            </a:r>
            <a:endParaRPr lang="en-US" altLang="zh-CN" sz="320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u="sng" smtClean="0">
                <a:solidFill>
                  <a:srgbClr val="FF0000"/>
                </a:solidFill>
              </a:rPr>
              <a:t>Four components: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1) cookie header line in the HTTP response message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2) cookie header line in HTTP request message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3) cookie file kept on user</a:t>
            </a:r>
            <a:r>
              <a:rPr lang="en-US" altLang="zh-CN" sz="2000" b="1" smtClean="0">
                <a:latin typeface="Comic Sans MS" panose="030F0702030302020204" pitchFamily="66" charset="0"/>
              </a:rPr>
              <a:t>’</a:t>
            </a:r>
            <a:r>
              <a:rPr lang="en-US" altLang="zh-CN" sz="2000" b="1" smtClean="0"/>
              <a:t>s host and managed by user</a:t>
            </a:r>
            <a:r>
              <a:rPr lang="en-US" altLang="zh-CN" sz="2000" b="1" smtClean="0">
                <a:latin typeface="Comic Sans MS" panose="030F0702030302020204" pitchFamily="66" charset="0"/>
              </a:rPr>
              <a:t>’</a:t>
            </a:r>
            <a:r>
              <a:rPr lang="en-US" altLang="zh-CN" sz="2000" b="1" smtClean="0"/>
              <a:t>s browser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4) back-end database at Web site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u="sng" smtClean="0">
                <a:solidFill>
                  <a:srgbClr val="FF0000"/>
                </a:solidFill>
              </a:rPr>
              <a:t>Example:</a:t>
            </a:r>
          </a:p>
          <a:p>
            <a:pPr lvl="1" eaLnBrk="1" hangingPunct="1"/>
            <a:r>
              <a:rPr lang="en-US" altLang="zh-CN" sz="2000" b="1" smtClean="0"/>
              <a:t>Susan access Internet always from same PC</a:t>
            </a:r>
          </a:p>
          <a:p>
            <a:pPr lvl="1" eaLnBrk="1" hangingPunct="1"/>
            <a:r>
              <a:rPr lang="en-US" altLang="zh-CN" sz="2000" b="1" smtClean="0"/>
              <a:t>She visits a specific e-commerce site for first time</a:t>
            </a:r>
          </a:p>
          <a:p>
            <a:pPr lvl="1" eaLnBrk="1" hangingPunct="1"/>
            <a:r>
              <a:rPr lang="en-US" altLang="zh-CN" sz="2000" b="1" smtClean="0"/>
              <a:t>When initial HTTP requests arrives at site, site creates a unique ID and creates an entry in backend database for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0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Cookies: keeping </a:t>
            </a:r>
            <a:r>
              <a:rPr lang="en-US" altLang="zh-CN" sz="2800" smtClean="0">
                <a:latin typeface="Comic Sans MS" panose="030F0702030302020204" pitchFamily="66" charset="0"/>
              </a:rPr>
              <a:t>“</a:t>
            </a:r>
            <a:r>
              <a:rPr lang="en-US" altLang="zh-CN" sz="2800" smtClean="0"/>
              <a:t>state</a:t>
            </a:r>
            <a:r>
              <a:rPr lang="en-US" altLang="zh-CN" sz="2800" smtClean="0">
                <a:latin typeface="Comic Sans MS" panose="030F0702030302020204" pitchFamily="66" charset="0"/>
              </a:rPr>
              <a:t>”</a:t>
            </a:r>
            <a:r>
              <a:rPr lang="en-US" altLang="zh-CN" sz="2800" smtClean="0"/>
              <a:t> (cont.)</a:t>
            </a:r>
            <a:endParaRPr lang="en-US" altLang="zh-CN" smtClean="0"/>
          </a:p>
        </p:txBody>
      </p:sp>
      <p:grpSp>
        <p:nvGrpSpPr>
          <p:cNvPr id="129027" name="Group 3"/>
          <p:cNvGrpSpPr>
            <a:grpSpLocks/>
          </p:cNvGrpSpPr>
          <p:nvPr/>
        </p:nvGrpSpPr>
        <p:grpSpPr bwMode="auto">
          <a:xfrm>
            <a:off x="2166938" y="1423988"/>
            <a:ext cx="4972050" cy="4618037"/>
            <a:chOff x="2442" y="874"/>
            <a:chExt cx="3132" cy="2909"/>
          </a:xfrm>
        </p:grpSpPr>
        <p:sp>
          <p:nvSpPr>
            <p:cNvPr id="129055" name="Line 4"/>
            <p:cNvSpPr>
              <a:spLocks noChangeShapeType="1"/>
            </p:cNvSpPr>
            <p:nvPr/>
          </p:nvSpPr>
          <p:spPr bwMode="auto">
            <a:xfrm>
              <a:off x="2688" y="1242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6" name="Text Box 5"/>
            <p:cNvSpPr txBox="1">
              <a:spLocks noChangeArrowheads="1"/>
            </p:cNvSpPr>
            <p:nvPr/>
          </p:nvSpPr>
          <p:spPr bwMode="auto">
            <a:xfrm>
              <a:off x="2442" y="874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sng">
                  <a:latin typeface="Comic Sans MS" panose="030F0702030302020204" pitchFamily="66" charset="0"/>
                </a:rPr>
                <a:t>client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9057" name="Text Box 6"/>
            <p:cNvSpPr txBox="1">
              <a:spLocks noChangeArrowheads="1"/>
            </p:cNvSpPr>
            <p:nvPr/>
          </p:nvSpPr>
          <p:spPr bwMode="auto">
            <a:xfrm>
              <a:off x="4612" y="887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u="sng">
                  <a:latin typeface="Comic Sans MS" panose="030F0702030302020204" pitchFamily="66" charset="0"/>
                </a:rPr>
                <a:t>server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9058" name="Rectangle 7"/>
            <p:cNvSpPr>
              <a:spLocks noChangeArrowheads="1"/>
            </p:cNvSpPr>
            <p:nvPr/>
          </p:nvSpPr>
          <p:spPr bwMode="auto">
            <a:xfrm>
              <a:off x="2838" y="1242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29059" name="Text Box 8"/>
            <p:cNvSpPr txBox="1">
              <a:spLocks noChangeArrowheads="1"/>
            </p:cNvSpPr>
            <p:nvPr/>
          </p:nvSpPr>
          <p:spPr bwMode="auto">
            <a:xfrm>
              <a:off x="2842" y="1232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usual http request msg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9060" name="Line 9"/>
            <p:cNvSpPr>
              <a:spLocks noChangeShapeType="1"/>
            </p:cNvSpPr>
            <p:nvPr/>
          </p:nvSpPr>
          <p:spPr bwMode="auto">
            <a:xfrm flipH="1">
              <a:off x="2706" y="1524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1" name="Rectangle 10"/>
            <p:cNvSpPr>
              <a:spLocks noChangeArrowheads="1"/>
            </p:cNvSpPr>
            <p:nvPr/>
          </p:nvSpPr>
          <p:spPr bwMode="auto">
            <a:xfrm>
              <a:off x="2916" y="1507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29062" name="Text Box 11"/>
            <p:cNvSpPr txBox="1">
              <a:spLocks noChangeArrowheads="1"/>
            </p:cNvSpPr>
            <p:nvPr/>
          </p:nvSpPr>
          <p:spPr bwMode="auto">
            <a:xfrm>
              <a:off x="2866" y="1484"/>
              <a:ext cx="1665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usual http response +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>
                  <a:latin typeface="Courier New" panose="02070309020205020404" pitchFamily="49" charset="0"/>
                </a:rPr>
                <a:t>Set-cookie: 1678 </a:t>
              </a:r>
            </a:p>
          </p:txBody>
        </p:sp>
        <p:sp>
          <p:nvSpPr>
            <p:cNvPr id="129063" name="Line 12"/>
            <p:cNvSpPr>
              <a:spLocks noChangeShapeType="1"/>
            </p:cNvSpPr>
            <p:nvPr/>
          </p:nvSpPr>
          <p:spPr bwMode="auto">
            <a:xfrm>
              <a:off x="2694" y="2244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9064" name="Group 13"/>
            <p:cNvGrpSpPr>
              <a:grpSpLocks/>
            </p:cNvGrpSpPr>
            <p:nvPr/>
          </p:nvGrpSpPr>
          <p:grpSpPr bwMode="auto">
            <a:xfrm>
              <a:off x="2860" y="2120"/>
              <a:ext cx="1689" cy="429"/>
              <a:chOff x="3124" y="2762"/>
              <a:chExt cx="1689" cy="429"/>
            </a:xfrm>
          </p:grpSpPr>
          <p:sp>
            <p:nvSpPr>
              <p:cNvPr id="129079" name="Rectangle 14"/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9080" name="Text Box 15"/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usual http request msg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latin typeface="Courier New" panose="02070309020205020404" pitchFamily="49" charset="0"/>
                  </a:rPr>
                  <a:t>cookie: 1678</a:t>
                </a:r>
              </a:p>
            </p:txBody>
          </p:sp>
        </p:grpSp>
        <p:sp>
          <p:nvSpPr>
            <p:cNvPr id="129065" name="Line 16"/>
            <p:cNvSpPr>
              <a:spLocks noChangeShapeType="1"/>
            </p:cNvSpPr>
            <p:nvPr/>
          </p:nvSpPr>
          <p:spPr bwMode="auto">
            <a:xfrm flipH="1">
              <a:off x="2688" y="2550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9066" name="Group 17"/>
            <p:cNvGrpSpPr>
              <a:grpSpLocks/>
            </p:cNvGrpSpPr>
            <p:nvPr/>
          </p:nvGrpSpPr>
          <p:grpSpPr bwMode="auto">
            <a:xfrm>
              <a:off x="2824" y="2570"/>
              <a:ext cx="1743" cy="237"/>
              <a:chOff x="3268" y="2846"/>
              <a:chExt cx="1743" cy="237"/>
            </a:xfrm>
          </p:grpSpPr>
          <p:sp>
            <p:nvSpPr>
              <p:cNvPr id="129077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9078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usual http response msg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9067" name="Line 20"/>
            <p:cNvSpPr>
              <a:spLocks noChangeShapeType="1"/>
            </p:cNvSpPr>
            <p:nvPr/>
          </p:nvSpPr>
          <p:spPr bwMode="auto">
            <a:xfrm>
              <a:off x="2676" y="3180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9068" name="Group 21"/>
            <p:cNvGrpSpPr>
              <a:grpSpLocks/>
            </p:cNvGrpSpPr>
            <p:nvPr/>
          </p:nvGrpSpPr>
          <p:grpSpPr bwMode="auto">
            <a:xfrm>
              <a:off x="2848" y="3068"/>
              <a:ext cx="1689" cy="429"/>
              <a:chOff x="3124" y="2762"/>
              <a:chExt cx="1689" cy="429"/>
            </a:xfrm>
          </p:grpSpPr>
          <p:sp>
            <p:nvSpPr>
              <p:cNvPr id="129075" name="Rectangle 22"/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9076" name="Text Box 23"/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usual http request msg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1">
                    <a:latin typeface="Courier New" panose="02070309020205020404" pitchFamily="49" charset="0"/>
                  </a:rPr>
                  <a:t>cookie: 1678</a:t>
                </a:r>
              </a:p>
            </p:txBody>
          </p:sp>
        </p:grpSp>
        <p:sp>
          <p:nvSpPr>
            <p:cNvPr id="129069" name="Line 24"/>
            <p:cNvSpPr>
              <a:spLocks noChangeShapeType="1"/>
            </p:cNvSpPr>
            <p:nvPr/>
          </p:nvSpPr>
          <p:spPr bwMode="auto">
            <a:xfrm flipH="1">
              <a:off x="2694" y="3492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9070" name="Group 25"/>
            <p:cNvGrpSpPr>
              <a:grpSpLocks/>
            </p:cNvGrpSpPr>
            <p:nvPr/>
          </p:nvGrpSpPr>
          <p:grpSpPr bwMode="auto">
            <a:xfrm>
              <a:off x="2830" y="3512"/>
              <a:ext cx="1743" cy="237"/>
              <a:chOff x="3268" y="2846"/>
              <a:chExt cx="1743" cy="237"/>
            </a:xfrm>
          </p:grpSpPr>
          <p:sp>
            <p:nvSpPr>
              <p:cNvPr id="129073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9074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latin typeface="Comic Sans MS" panose="030F0702030302020204" pitchFamily="66" charset="0"/>
                  </a:rPr>
                  <a:t>usual http response msg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9071" name="Text Box 28"/>
            <p:cNvSpPr txBox="1">
              <a:spLocks noChangeArrowheads="1"/>
            </p:cNvSpPr>
            <p:nvPr/>
          </p:nvSpPr>
          <p:spPr bwMode="auto">
            <a:xfrm>
              <a:off x="4803" y="2219"/>
              <a:ext cx="703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action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072" name="Text Box 29"/>
            <p:cNvSpPr txBox="1">
              <a:spLocks noChangeArrowheads="1"/>
            </p:cNvSpPr>
            <p:nvPr/>
          </p:nvSpPr>
          <p:spPr bwMode="auto">
            <a:xfrm>
              <a:off x="4796" y="3149"/>
              <a:ext cx="77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spectific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action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9028" name="Text Box 30"/>
          <p:cNvSpPr txBox="1">
            <a:spLocks noChangeArrowheads="1"/>
          </p:cNvSpPr>
          <p:nvPr/>
        </p:nvSpPr>
        <p:spPr bwMode="auto">
          <a:xfrm>
            <a:off x="5611813" y="2063750"/>
            <a:ext cx="1819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creates ID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1678 for user</a:t>
            </a:r>
          </a:p>
        </p:txBody>
      </p:sp>
      <p:grpSp>
        <p:nvGrpSpPr>
          <p:cNvPr id="129029" name="Group 31"/>
          <p:cNvGrpSpPr>
            <a:grpSpLocks/>
          </p:cNvGrpSpPr>
          <p:nvPr/>
        </p:nvGrpSpPr>
        <p:grpSpPr bwMode="auto">
          <a:xfrm>
            <a:off x="8388350" y="3319463"/>
            <a:ext cx="293688" cy="395287"/>
            <a:chOff x="5115" y="1292"/>
            <a:chExt cx="185" cy="249"/>
          </a:xfrm>
        </p:grpSpPr>
        <p:sp>
          <p:nvSpPr>
            <p:cNvPr id="129051" name="Oval 32"/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29052" name="Oval 33"/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/>
            </a:p>
          </p:txBody>
        </p:sp>
        <p:sp>
          <p:nvSpPr>
            <p:cNvPr id="129053" name="Line 34"/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4" name="Line 35"/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9030" name="Line 36"/>
          <p:cNvSpPr>
            <a:spLocks noChangeShapeType="1"/>
          </p:cNvSpPr>
          <p:nvPr/>
        </p:nvSpPr>
        <p:spPr bwMode="auto">
          <a:xfrm>
            <a:off x="7485063" y="2686050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31" name="Text Box 37"/>
          <p:cNvSpPr txBox="1">
            <a:spLocks noChangeArrowheads="1"/>
          </p:cNvSpPr>
          <p:nvPr/>
        </p:nvSpPr>
        <p:spPr bwMode="auto">
          <a:xfrm rot="2225390">
            <a:off x="7207250" y="2387600"/>
            <a:ext cx="1719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database</a:t>
            </a:r>
          </a:p>
        </p:txBody>
      </p:sp>
      <p:sp>
        <p:nvSpPr>
          <p:cNvPr id="129032" name="Line 38"/>
          <p:cNvSpPr>
            <a:spLocks noChangeShapeType="1"/>
          </p:cNvSpPr>
          <p:nvPr/>
        </p:nvSpPr>
        <p:spPr bwMode="auto">
          <a:xfrm flipV="1">
            <a:off x="7107238" y="3614738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33" name="Text Box 39"/>
          <p:cNvSpPr txBox="1">
            <a:spLocks noChangeArrowheads="1"/>
          </p:cNvSpPr>
          <p:nvPr/>
        </p:nvSpPr>
        <p:spPr bwMode="auto">
          <a:xfrm rot="-1144414">
            <a:off x="7397750" y="3770313"/>
            <a:ext cx="720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access</a:t>
            </a:r>
          </a:p>
        </p:txBody>
      </p:sp>
      <p:sp>
        <p:nvSpPr>
          <p:cNvPr id="129034" name="Line 40"/>
          <p:cNvSpPr>
            <a:spLocks noChangeShapeType="1"/>
          </p:cNvSpPr>
          <p:nvPr/>
        </p:nvSpPr>
        <p:spPr bwMode="auto">
          <a:xfrm flipV="1">
            <a:off x="7229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35" name="Text Box 41"/>
          <p:cNvSpPr txBox="1">
            <a:spLocks noChangeArrowheads="1"/>
          </p:cNvSpPr>
          <p:nvPr/>
        </p:nvSpPr>
        <p:spPr bwMode="auto">
          <a:xfrm rot="-2728275">
            <a:off x="7659688" y="4459288"/>
            <a:ext cx="720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access</a:t>
            </a:r>
          </a:p>
        </p:txBody>
      </p:sp>
      <p:grpSp>
        <p:nvGrpSpPr>
          <p:cNvPr id="129036" name="Group 42"/>
          <p:cNvGrpSpPr>
            <a:grpSpLocks/>
          </p:cNvGrpSpPr>
          <p:nvPr/>
        </p:nvGrpSpPr>
        <p:grpSpPr bwMode="auto">
          <a:xfrm>
            <a:off x="220663" y="3309938"/>
            <a:ext cx="1787525" cy="936625"/>
            <a:chOff x="654" y="1693"/>
            <a:chExt cx="1126" cy="590"/>
          </a:xfrm>
        </p:grpSpPr>
        <p:sp>
          <p:nvSpPr>
            <p:cNvPr id="129047" name="AutoShape 43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129048" name="Group 44"/>
            <p:cNvGrpSpPr>
              <a:grpSpLocks/>
            </p:cNvGrpSpPr>
            <p:nvPr/>
          </p:nvGrpSpPr>
          <p:grpSpPr bwMode="auto">
            <a:xfrm>
              <a:off x="765" y="1693"/>
              <a:ext cx="919" cy="590"/>
              <a:chOff x="765" y="1693"/>
              <a:chExt cx="919" cy="590"/>
            </a:xfrm>
          </p:grpSpPr>
          <p:sp>
            <p:nvSpPr>
              <p:cNvPr id="129049" name="Text Box 45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Cookie file</a:t>
                </a:r>
              </a:p>
            </p:txBody>
          </p:sp>
          <p:sp>
            <p:nvSpPr>
              <p:cNvPr id="129050" name="Text Box 46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88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amazon: 1678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ebay: 8734</a:t>
                </a:r>
              </a:p>
            </p:txBody>
          </p:sp>
        </p:grpSp>
      </p:grpSp>
      <p:sp>
        <p:nvSpPr>
          <p:cNvPr id="129037" name="AutoShape 47"/>
          <p:cNvSpPr>
            <a:spLocks noChangeArrowheads="1"/>
          </p:cNvSpPr>
          <p:nvPr/>
        </p:nvSpPr>
        <p:spPr bwMode="auto">
          <a:xfrm>
            <a:off x="287338" y="2057400"/>
            <a:ext cx="1787525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129038" name="Group 48"/>
          <p:cNvGrpSpPr>
            <a:grpSpLocks/>
          </p:cNvGrpSpPr>
          <p:nvPr/>
        </p:nvGrpSpPr>
        <p:grpSpPr bwMode="auto">
          <a:xfrm>
            <a:off x="463550" y="2033588"/>
            <a:ext cx="1458913" cy="936625"/>
            <a:chOff x="765" y="1693"/>
            <a:chExt cx="919" cy="590"/>
          </a:xfrm>
        </p:grpSpPr>
        <p:sp>
          <p:nvSpPr>
            <p:cNvPr id="129045" name="Text Box 49"/>
            <p:cNvSpPr txBox="1">
              <a:spLocks noChangeArrowheads="1"/>
            </p:cNvSpPr>
            <p:nvPr/>
          </p:nvSpPr>
          <p:spPr bwMode="auto">
            <a:xfrm>
              <a:off x="980" y="1693"/>
              <a:ext cx="7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Cookie file</a:t>
              </a:r>
            </a:p>
          </p:txBody>
        </p:sp>
        <p:sp>
          <p:nvSpPr>
            <p:cNvPr id="129046" name="Text Box 50"/>
            <p:cNvSpPr txBox="1">
              <a:spLocks noChangeArrowheads="1"/>
            </p:cNvSpPr>
            <p:nvPr/>
          </p:nvSpPr>
          <p:spPr bwMode="auto">
            <a:xfrm>
              <a:off x="765" y="1915"/>
              <a:ext cx="70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zh-CN" sz="1600" b="1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ebay: 8734</a:t>
              </a:r>
            </a:p>
          </p:txBody>
        </p:sp>
      </p:grpSp>
      <p:grpSp>
        <p:nvGrpSpPr>
          <p:cNvPr id="129039" name="Group 51"/>
          <p:cNvGrpSpPr>
            <a:grpSpLocks/>
          </p:cNvGrpSpPr>
          <p:nvPr/>
        </p:nvGrpSpPr>
        <p:grpSpPr bwMode="auto">
          <a:xfrm>
            <a:off x="261938" y="4989513"/>
            <a:ext cx="1787525" cy="936625"/>
            <a:chOff x="654" y="1693"/>
            <a:chExt cx="1126" cy="590"/>
          </a:xfrm>
        </p:grpSpPr>
        <p:sp>
          <p:nvSpPr>
            <p:cNvPr id="129041" name="AutoShape 52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129042" name="Group 53"/>
            <p:cNvGrpSpPr>
              <a:grpSpLocks/>
            </p:cNvGrpSpPr>
            <p:nvPr/>
          </p:nvGrpSpPr>
          <p:grpSpPr bwMode="auto">
            <a:xfrm>
              <a:off x="765" y="1693"/>
              <a:ext cx="919" cy="590"/>
              <a:chOff x="765" y="1693"/>
              <a:chExt cx="919" cy="590"/>
            </a:xfrm>
          </p:grpSpPr>
          <p:sp>
            <p:nvSpPr>
              <p:cNvPr id="129043" name="Text Box 54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Cookie file</a:t>
                </a:r>
              </a:p>
            </p:txBody>
          </p:sp>
          <p:sp>
            <p:nvSpPr>
              <p:cNvPr id="129044" name="Text Box 55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88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amazon: 1678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ebay: 8734</a:t>
                </a:r>
              </a:p>
            </p:txBody>
          </p:sp>
        </p:grpSp>
      </p:grpSp>
      <p:sp>
        <p:nvSpPr>
          <p:cNvPr id="129040" name="Text Box 56"/>
          <p:cNvSpPr txBox="1">
            <a:spLocks noChangeArrowheads="1"/>
          </p:cNvSpPr>
          <p:nvPr/>
        </p:nvSpPr>
        <p:spPr bwMode="auto">
          <a:xfrm>
            <a:off x="200025" y="4484688"/>
            <a:ext cx="1938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one week later: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Cookies (continued)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77963"/>
            <a:ext cx="3810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u="sng" smtClean="0">
                <a:solidFill>
                  <a:srgbClr val="FF0000"/>
                </a:solidFill>
              </a:rPr>
              <a:t>What cookies can bring: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authorization</a:t>
            </a:r>
          </a:p>
          <a:p>
            <a:pPr eaLnBrk="1" hangingPunct="1"/>
            <a:r>
              <a:rPr lang="en-US" altLang="zh-CN" sz="2400" b="1" smtClean="0"/>
              <a:t>shopping carts</a:t>
            </a:r>
          </a:p>
          <a:p>
            <a:pPr eaLnBrk="1" hangingPunct="1"/>
            <a:r>
              <a:rPr lang="en-US" altLang="zh-CN" sz="2400" b="1" smtClean="0"/>
              <a:t>recommendations</a:t>
            </a:r>
          </a:p>
          <a:p>
            <a:pPr eaLnBrk="1" hangingPunct="1"/>
            <a:r>
              <a:rPr lang="en-US" altLang="zh-CN" sz="2400" b="1" smtClean="0"/>
              <a:t>user session state (Web e-mail)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4911725" y="1411288"/>
            <a:ext cx="3810000" cy="4826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CC00"/>
              </a:buClr>
              <a:buFontTx/>
              <a:buNone/>
            </a:pPr>
            <a:r>
              <a:rPr lang="en-US" altLang="zh-CN" sz="2400" b="1" u="sng">
                <a:solidFill>
                  <a:srgbClr val="FF0000"/>
                </a:solidFill>
              </a:rPr>
              <a:t>Cookies and privacy:</a:t>
            </a:r>
            <a:endParaRPr lang="en-US" altLang="zh-CN" sz="2400" b="1"/>
          </a:p>
          <a:p>
            <a:pPr eaLnBrk="1" hangingPunct="1">
              <a:buClr>
                <a:srgbClr val="FFCC00"/>
              </a:buClr>
              <a:buFontTx/>
              <a:buChar char="•"/>
            </a:pPr>
            <a:r>
              <a:rPr lang="en-US" altLang="zh-CN" sz="2400" b="1"/>
              <a:t>cookies permit sites to learn a lot about you</a:t>
            </a:r>
          </a:p>
          <a:p>
            <a:pPr eaLnBrk="1" hangingPunct="1">
              <a:buClr>
                <a:srgbClr val="FFCC00"/>
              </a:buClr>
              <a:buFontTx/>
              <a:buChar char="•"/>
            </a:pPr>
            <a:r>
              <a:rPr lang="en-US" altLang="zh-CN" sz="2400" b="1"/>
              <a:t>you may supply name and e-mail to sites</a:t>
            </a:r>
          </a:p>
          <a:p>
            <a:pPr eaLnBrk="1" hangingPunct="1">
              <a:buClr>
                <a:srgbClr val="FFCC00"/>
              </a:buClr>
              <a:buFontTx/>
              <a:buChar char="•"/>
            </a:pPr>
            <a:r>
              <a:rPr lang="en-US" altLang="zh-CN" sz="2400" b="1"/>
              <a:t>search engines use  redirection &amp; cookies to learn yet more</a:t>
            </a:r>
          </a:p>
          <a:p>
            <a:pPr eaLnBrk="1" hangingPunct="1">
              <a:buClr>
                <a:srgbClr val="FFCC00"/>
              </a:buClr>
              <a:buFontTx/>
              <a:buChar char="•"/>
            </a:pPr>
            <a:r>
              <a:rPr lang="en-US" altLang="zh-CN" sz="2400" b="1"/>
              <a:t>advertising  companies  obtain info across sites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7321550" y="1177925"/>
            <a:ext cx="79851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aside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98308" grpId="0" animBg="1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4638"/>
            <a:ext cx="7748588" cy="985837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Conditional GET: client-side caching</a:t>
            </a:r>
            <a:br>
              <a:rPr lang="en-US" altLang="zh-CN" sz="2800" smtClean="0"/>
            </a:br>
            <a:r>
              <a:rPr lang="zh-CN" altLang="en-US" sz="2800" smtClean="0"/>
              <a:t>条件</a:t>
            </a:r>
            <a:r>
              <a:rPr lang="en-US" altLang="zh-CN" sz="2800" smtClean="0"/>
              <a:t>GET</a:t>
            </a:r>
            <a:r>
              <a:rPr lang="zh-CN" altLang="en-US" sz="2800" smtClean="0"/>
              <a:t>方法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590675"/>
            <a:ext cx="4044950" cy="4305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FF0000"/>
                </a:solidFill>
              </a:rPr>
              <a:t>Goal:</a:t>
            </a:r>
            <a:r>
              <a:rPr lang="en-US" altLang="zh-CN" sz="2000" b="1" smtClean="0"/>
              <a:t> don</a:t>
            </a:r>
            <a:r>
              <a:rPr lang="en-US" altLang="zh-CN" sz="2000" b="1" smtClean="0">
                <a:latin typeface="Comic Sans MS" panose="030F0702030302020204" pitchFamily="66" charset="0"/>
              </a:rPr>
              <a:t>’</a:t>
            </a:r>
            <a:r>
              <a:rPr lang="en-US" altLang="zh-CN" sz="2000" b="1" smtClean="0"/>
              <a:t>t send object if client has up-to-date cached 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/>
              <a:t>client: specify date of cached copy in HTTP request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smtClean="0">
                <a:latin typeface="Courier New" panose="02070309020205020404" pitchFamily="49" charset="0"/>
              </a:rPr>
              <a:t>If-modified-since: &lt;date&gt;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/>
              <a:t>server: response contains no object if cached copy is up-to-date: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smtClean="0">
                <a:latin typeface="Courier New" panose="02070309020205020404" pitchFamily="49" charset="0"/>
              </a:rPr>
              <a:t>HTTP/1.0 304 Not Modified</a:t>
            </a:r>
            <a:endParaRPr lang="en-US" altLang="zh-CN" sz="2000" b="1" smtClean="0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4276725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sng">
                <a:latin typeface="Comic Sans MS" panose="030F0702030302020204" pitchFamily="66" charset="0"/>
              </a:rPr>
              <a:t>client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u="sng">
                <a:latin typeface="Comic Sans MS" panose="030F0702030302020204" pitchFamily="66" charset="0"/>
              </a:rPr>
              <a:t>server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583113" y="1998663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If-modified-since: &lt;date&gt;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H="1">
            <a:off x="4295775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64063" y="3098800"/>
            <a:ext cx="2643187" cy="865188"/>
            <a:chOff x="2698" y="2036"/>
            <a:chExt cx="1665" cy="545"/>
          </a:xfrm>
        </p:grpSpPr>
        <p:sp>
          <p:nvSpPr>
            <p:cNvPr id="131089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1090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mic Sans MS" panose="030F0702030302020204" pitchFamily="66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Courier New" panose="02070309020205020404" pitchFamily="49" charset="0"/>
                </a:rPr>
                <a:t>304 Not Modified</a:t>
              </a:r>
              <a:endParaRPr lang="en-US" altLang="zh-CN" sz="2000" b="1">
                <a:latin typeface="Courier New" panose="02070309020205020404" pitchFamily="49" charset="0"/>
              </a:endParaRPr>
            </a:p>
          </p:txBody>
        </p:sp>
      </p:grp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7585075" y="2360613"/>
            <a:ext cx="1223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modified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4400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4343400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4587875" y="4351338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If-modified-since: &lt;date&gt;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 flipH="1">
            <a:off x="4362450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4606925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Comic Sans MS" panose="030F0702030302020204" pitchFamily="66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&lt;data&gt;</a:t>
            </a:r>
          </a:p>
        </p:txBody>
      </p:sp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7651750" y="4808538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modified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  <p:bldP spid="99332" grpId="0" animBg="1"/>
      <p:bldP spid="99333" grpId="0" autoUpdateAnimBg="0"/>
      <p:bldP spid="99334" grpId="0" autoUpdateAnimBg="0"/>
      <p:bldP spid="99335" grpId="0" animBg="1" autoUpdateAnimBg="0"/>
      <p:bldP spid="99336" grpId="0" animBg="1"/>
      <p:bldP spid="99340" grpId="0" autoUpdateAnimBg="0"/>
      <p:bldP spid="99341" grpId="0" animBg="1"/>
      <p:bldP spid="99342" grpId="0" animBg="1"/>
      <p:bldP spid="99343" grpId="0" animBg="1" autoUpdateAnimBg="0"/>
      <p:bldP spid="99344" grpId="0" animBg="1"/>
      <p:bldP spid="99345" grpId="0" animBg="1" autoUpdateAnimBg="0"/>
      <p:bldP spid="99346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Conditional Get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637587" cy="41148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ask to receive only if current object </a:t>
            </a:r>
            <a:r>
              <a:rPr lang="en-US" altLang="zh-CN" sz="2800" b="1" i="1" smtClean="0"/>
              <a:t>modified 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828675" y="3148013"/>
            <a:ext cx="81105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Date: Thu, 6 April 2000 12:00:15 GMT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5050"/>
                </a:solidFill>
                <a:latin typeface="Courier New" panose="02070309020205020404" pitchFamily="49" charset="0"/>
              </a:rPr>
              <a:t>Last-Modified: Sat, 1 Apr 2000 06:23:19 GMT</a:t>
            </a:r>
            <a:endParaRPr lang="en-US" altLang="zh-CN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Content-Type: text/html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data data data data data ...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2101" name="Text Box 7"/>
          <p:cNvSpPr txBox="1">
            <a:spLocks noChangeArrowheads="1"/>
          </p:cNvSpPr>
          <p:nvPr/>
        </p:nvSpPr>
        <p:spPr bwMode="auto">
          <a:xfrm>
            <a:off x="828675" y="2181225"/>
            <a:ext cx="7373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GET /instruction/default.html HTTP/1.1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Conditional Get</a:t>
            </a:r>
            <a:endParaRPr lang="zh-CN" altLang="en-US" smtClean="0"/>
          </a:p>
        </p:txBody>
      </p:sp>
      <p:sp>
        <p:nvSpPr>
          <p:cNvPr id="133123" name="Text Box 5"/>
          <p:cNvSpPr txBox="1">
            <a:spLocks noChangeArrowheads="1"/>
          </p:cNvSpPr>
          <p:nvPr/>
        </p:nvSpPr>
        <p:spPr bwMode="auto">
          <a:xfrm>
            <a:off x="612775" y="1484313"/>
            <a:ext cx="869473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GET /instruction/default.html HTTP/1.1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User-agent: Mozilla/4.0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Accept: text/html, image/gif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5050"/>
                </a:solidFill>
                <a:latin typeface="Courier New" panose="02070309020205020404" pitchFamily="49" charset="0"/>
              </a:rPr>
              <a:t>If-modified-since:</a:t>
            </a:r>
            <a:r>
              <a:rPr lang="en-US" altLang="zh-CN" sz="2800" b="1"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FF5050"/>
                </a:solidFill>
                <a:latin typeface="Courier New" panose="02070309020205020404" pitchFamily="49" charset="0"/>
              </a:rPr>
              <a:t>Sat, 1 April 2000 06:23:19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4000" b="1">
              <a:latin typeface="Times New Roman" panose="02020603050405020304" pitchFamily="18" charset="0"/>
            </a:endParaRPr>
          </a:p>
        </p:txBody>
      </p:sp>
      <p:sp>
        <p:nvSpPr>
          <p:cNvPr id="133124" name="Text Box 6"/>
          <p:cNvSpPr txBox="1">
            <a:spLocks noChangeArrowheads="1"/>
          </p:cNvSpPr>
          <p:nvPr/>
        </p:nvSpPr>
        <p:spPr bwMode="auto">
          <a:xfrm>
            <a:off x="612775" y="3573463"/>
            <a:ext cx="66357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HTTP/1.1 </a:t>
            </a:r>
            <a:r>
              <a:rPr lang="en-US" altLang="zh-CN" sz="2400" b="1">
                <a:solidFill>
                  <a:srgbClr val="FF5050"/>
                </a:solidFill>
                <a:latin typeface="Courier New" panose="02070309020205020404" pitchFamily="49" charset="0"/>
              </a:rPr>
              <a:t>304 Not Modified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Date: Thu, 8 Apr 2000 12:00:15 GMT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</a:rPr>
              <a:t> (empty entity body)</a:t>
            </a:r>
            <a:endParaRPr lang="en-US" altLang="zh-CN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Web caches (proxy server)</a:t>
            </a:r>
            <a:endParaRPr lang="en-US" altLang="zh-CN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19313"/>
            <a:ext cx="3711575" cy="4189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smtClean="0"/>
              <a:t>user sets browser: Web accesses via 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/>
              <a:t>browser sends all HTTP requests to 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/>
              <a:t>object in cache: cache returns object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/>
              <a:t>else cache requests object from origin server, then returns object to client</a:t>
            </a:r>
            <a:endParaRPr lang="en-US" altLang="zh-CN" b="1" smtClean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68325" y="1125538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CC00"/>
              </a:buClr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Goal:</a:t>
            </a:r>
            <a:r>
              <a:rPr lang="en-US" altLang="zh-CN" sz="2400" b="1"/>
              <a:t> satisfy client request without involving origin server</a:t>
            </a:r>
            <a:endParaRPr lang="en-US" altLang="zh-CN" sz="2800" b="1"/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4203700" y="2955925"/>
          <a:ext cx="515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5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955925"/>
                        <a:ext cx="5159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4143375" y="3368675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client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4268788" y="4826000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6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4826000"/>
                        <a:ext cx="5159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024563" y="2774950"/>
            <a:ext cx="955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Proxy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server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249988" y="3556000"/>
            <a:ext cx="346075" cy="742950"/>
            <a:chOff x="4180" y="783"/>
            <a:chExt cx="150" cy="307"/>
          </a:xfrm>
        </p:grpSpPr>
        <p:sp>
          <p:nvSpPr>
            <p:cNvPr id="134175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4176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4177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4178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4179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80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81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4182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02418" name="Freeform 18"/>
          <p:cNvSpPr>
            <a:spLocks/>
          </p:cNvSpPr>
          <p:nvPr/>
        </p:nvSpPr>
        <p:spPr bwMode="auto">
          <a:xfrm>
            <a:off x="4765675" y="3141663"/>
            <a:ext cx="3251200" cy="730250"/>
          </a:xfrm>
          <a:custGeom>
            <a:avLst/>
            <a:gdLst>
              <a:gd name="T0" fmla="*/ 0 w 2048"/>
              <a:gd name="T1" fmla="*/ 2147483646 h 460"/>
              <a:gd name="T2" fmla="*/ 2147483646 w 2048"/>
              <a:gd name="T3" fmla="*/ 2147483646 h 460"/>
              <a:gd name="T4" fmla="*/ 2147483646 w 2048"/>
              <a:gd name="T5" fmla="*/ 0 h 460"/>
              <a:gd name="T6" fmla="*/ 0 60000 65536"/>
              <a:gd name="T7" fmla="*/ 0 60000 65536"/>
              <a:gd name="T8" fmla="*/ 0 60000 65536"/>
              <a:gd name="T9" fmla="*/ 0 w 2048"/>
              <a:gd name="T10" fmla="*/ 0 h 460"/>
              <a:gd name="T11" fmla="*/ 2048 w 204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 flipV="1">
            <a:off x="4759325" y="409575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 flipH="1">
            <a:off x="4810125" y="418306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4298950" y="5284788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client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 rot="1422049">
            <a:off x="4864100" y="3184525"/>
            <a:ext cx="150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 rot="-1692639">
            <a:off x="4567238" y="4200525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 rot="1411598">
            <a:off x="4605338" y="3562350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 rot="-1737783">
            <a:off x="4773613" y="4519613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74038" y="2765425"/>
            <a:ext cx="346075" cy="742950"/>
            <a:chOff x="4180" y="783"/>
            <a:chExt cx="150" cy="307"/>
          </a:xfrm>
        </p:grpSpPr>
        <p:sp>
          <p:nvSpPr>
            <p:cNvPr id="134167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4168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4169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4170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4171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72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73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34174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02444" name="Freeform 44"/>
          <p:cNvSpPr>
            <a:spLocks/>
          </p:cNvSpPr>
          <p:nvPr/>
        </p:nvSpPr>
        <p:spPr bwMode="auto">
          <a:xfrm>
            <a:off x="4738688" y="3216275"/>
            <a:ext cx="3363912" cy="755650"/>
          </a:xfrm>
          <a:custGeom>
            <a:avLst/>
            <a:gdLst>
              <a:gd name="T0" fmla="*/ 2147483646 w 2119"/>
              <a:gd name="T1" fmla="*/ 0 h 476"/>
              <a:gd name="T2" fmla="*/ 2147483646 w 2119"/>
              <a:gd name="T3" fmla="*/ 2147483646 h 476"/>
              <a:gd name="T4" fmla="*/ 0 w 2119"/>
              <a:gd name="T5" fmla="*/ 2147483646 h 476"/>
              <a:gd name="T6" fmla="*/ 0 60000 65536"/>
              <a:gd name="T7" fmla="*/ 0 60000 65536"/>
              <a:gd name="T8" fmla="*/ 0 60000 65536"/>
              <a:gd name="T9" fmla="*/ 0 w 2119"/>
              <a:gd name="T10" fmla="*/ 0 h 476"/>
              <a:gd name="T11" fmla="*/ 2119 w 2119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5" name="Text Box 45"/>
          <p:cNvSpPr txBox="1">
            <a:spLocks noChangeArrowheads="1"/>
          </p:cNvSpPr>
          <p:nvPr/>
        </p:nvSpPr>
        <p:spPr bwMode="auto">
          <a:xfrm rot="-1419968">
            <a:off x="6500813" y="3200400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 rot="-1415789">
            <a:off x="6557963" y="3543300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448" name="Text Box 48"/>
          <p:cNvSpPr txBox="1">
            <a:spLocks noChangeArrowheads="1"/>
          </p:cNvSpPr>
          <p:nvPr/>
        </p:nvSpPr>
        <p:spPr bwMode="auto">
          <a:xfrm>
            <a:off x="7913688" y="2132013"/>
            <a:ext cx="800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origin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server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  <p:bldP spid="102404" grpId="0" autoUpdateAnimBg="0"/>
      <p:bldP spid="102406" grpId="0" autoUpdateAnimBg="0"/>
      <p:bldP spid="102408" grpId="0" autoUpdateAnimBg="0"/>
      <p:bldP spid="102418" grpId="0" animBg="1"/>
      <p:bldP spid="102419" grpId="0" animBg="1"/>
      <p:bldP spid="102420" grpId="0" animBg="1"/>
      <p:bldP spid="102421" grpId="0" autoUpdateAnimBg="0"/>
      <p:bldP spid="102422" grpId="0" autoUpdateAnimBg="0"/>
      <p:bldP spid="102423" grpId="0" autoUpdateAnimBg="0"/>
      <p:bldP spid="102424" grpId="0" autoUpdateAnimBg="0"/>
      <p:bldP spid="102425" grpId="0" autoUpdateAnimBg="0"/>
      <p:bldP spid="102444" grpId="0" animBg="1"/>
      <p:bldP spid="102445" grpId="0" autoUpdateAnimBg="0"/>
      <p:bldP spid="102446" grpId="0" autoUpdateAnimBg="0"/>
      <p:bldP spid="102448" grpId="0" autoUpdateAnimBg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8313</TotalTime>
  <Pages>0</Pages>
  <Words>6417</Words>
  <Characters>0</Characters>
  <Application>Microsoft Office PowerPoint</Application>
  <DocSecurity>0</DocSecurity>
  <PresentationFormat>全屏显示(4:3)</PresentationFormat>
  <Lines>0</Lines>
  <Paragraphs>1047</Paragraphs>
  <Slides>101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101</vt:i4>
      </vt:variant>
    </vt:vector>
  </HeadingPairs>
  <TitlesOfParts>
    <vt:vector size="118" baseType="lpstr">
      <vt:lpstr>Arial</vt:lpstr>
      <vt:lpstr>宋体</vt:lpstr>
      <vt:lpstr>Wingdings</vt:lpstr>
      <vt:lpstr>Calibri</vt:lpstr>
      <vt:lpstr>Times New Roman</vt:lpstr>
      <vt:lpstr>MS PGothic</vt:lpstr>
      <vt:lpstr>Tahoma</vt:lpstr>
      <vt:lpstr>ZapfDingbats</vt:lpstr>
      <vt:lpstr>Segoe UI</vt:lpstr>
      <vt:lpstr>微软雅黑</vt:lpstr>
      <vt:lpstr>Courier New</vt:lpstr>
      <vt:lpstr>Comic Sans MS</vt:lpstr>
      <vt:lpstr>Gill Sans MT</vt:lpstr>
      <vt:lpstr>Helvetica</vt:lpstr>
      <vt:lpstr>Watermark</vt:lpstr>
      <vt:lpstr>Microsoft Visio 2003-2010 绘图</vt:lpstr>
      <vt:lpstr>Microsoft Clip Gallery</vt:lpstr>
      <vt:lpstr>网络与分布计算</vt:lpstr>
      <vt:lpstr>Java Socket编程</vt:lpstr>
      <vt:lpstr>Outline</vt:lpstr>
      <vt:lpstr>Java I/O</vt:lpstr>
      <vt:lpstr>Java I/O</vt:lpstr>
      <vt:lpstr>Java I/O</vt:lpstr>
      <vt:lpstr>PowerPoint 演示文稿</vt:lpstr>
      <vt:lpstr>Decorator设计模式</vt:lpstr>
      <vt:lpstr>Decorator设计模式</vt:lpstr>
      <vt:lpstr>Outline</vt:lpstr>
      <vt:lpstr>Java多线程</vt:lpstr>
      <vt:lpstr>扩展java.lang.Thread类</vt:lpstr>
      <vt:lpstr>实现java.lang.Runnable接口</vt:lpstr>
      <vt:lpstr>线程的状态</vt:lpstr>
      <vt:lpstr>PowerPoint 演示文稿</vt:lpstr>
      <vt:lpstr>线程的状态转换</vt:lpstr>
      <vt:lpstr>Outline</vt:lpstr>
      <vt:lpstr>Socket概述</vt:lpstr>
      <vt:lpstr>Socket概述</vt:lpstr>
      <vt:lpstr>Socket概述</vt:lpstr>
      <vt:lpstr>Socket概述</vt:lpstr>
      <vt:lpstr>Socket概述</vt:lpstr>
      <vt:lpstr>Outline</vt:lpstr>
      <vt:lpstr>Socket工作步骤</vt:lpstr>
      <vt:lpstr>Socket工作步骤</vt:lpstr>
      <vt:lpstr>Socket工作步骤</vt:lpstr>
      <vt:lpstr>Socket工作步骤</vt:lpstr>
      <vt:lpstr>创建ServerSocket和Socket</vt:lpstr>
      <vt:lpstr>创建ServerSocket和Socket</vt:lpstr>
      <vt:lpstr>发送和接收数据流</vt:lpstr>
      <vt:lpstr>案例</vt:lpstr>
      <vt:lpstr>端口扫描</vt:lpstr>
      <vt:lpstr>设置连接超时时间</vt:lpstr>
      <vt:lpstr>设置请求队列</vt:lpstr>
      <vt:lpstr>创建服务器端</vt:lpstr>
      <vt:lpstr>创建客户端</vt:lpstr>
      <vt:lpstr>测试</vt:lpstr>
      <vt:lpstr>测试</vt:lpstr>
      <vt:lpstr>setSoTimeout设置服务器端超时时间</vt:lpstr>
      <vt:lpstr>setReceiveBufferSize()设置数据缓冲区</vt:lpstr>
      <vt:lpstr>Outline</vt:lpstr>
      <vt:lpstr>创建多线程服务器</vt:lpstr>
      <vt:lpstr>创建多线程服务器</vt:lpstr>
      <vt:lpstr>为每个客户分配一个线程</vt:lpstr>
      <vt:lpstr>PowerPoint 演示文稿</vt:lpstr>
      <vt:lpstr>使用线程池</vt:lpstr>
      <vt:lpstr>使用线程池</vt:lpstr>
      <vt:lpstr>使用线程池</vt:lpstr>
      <vt:lpstr>使用JDK线程池方式创建多线程服务器</vt:lpstr>
      <vt:lpstr>使用JDK线程池方式创建多线程服务器</vt:lpstr>
      <vt:lpstr>使用线程池注意点</vt:lpstr>
      <vt:lpstr>使用线程池注意点</vt:lpstr>
      <vt:lpstr>使用线程池注意点</vt:lpstr>
      <vt:lpstr>Outline</vt:lpstr>
      <vt:lpstr>UDP</vt:lpstr>
      <vt:lpstr>UDP</vt:lpstr>
      <vt:lpstr>UDP工作简介</vt:lpstr>
      <vt:lpstr>UDP工作步骤及指定通信对象</vt:lpstr>
      <vt:lpstr>UDP工作步骤及指定通信对象</vt:lpstr>
      <vt:lpstr>PowerPoint 演示文稿</vt:lpstr>
      <vt:lpstr>PowerPoint 演示文稿</vt:lpstr>
      <vt:lpstr>测试结果</vt:lpstr>
      <vt:lpstr>Outline</vt:lpstr>
      <vt:lpstr>Web and HTTP</vt:lpstr>
      <vt:lpstr>HTTP(hypertext transfer protocol) </vt:lpstr>
      <vt:lpstr>HTTP overview (continued)</vt:lpstr>
      <vt:lpstr>HTTP connections</vt:lpstr>
      <vt:lpstr>Non-persistent HTTP</vt:lpstr>
      <vt:lpstr>Non-persistent HTTP (cont.)</vt:lpstr>
      <vt:lpstr>Non-persistent HTTP: response time</vt:lpstr>
      <vt:lpstr>Persistent HTTP</vt:lpstr>
      <vt:lpstr>HTTP request message</vt:lpstr>
      <vt:lpstr>HTTP request message: general format</vt:lpstr>
      <vt:lpstr>Uploading form input</vt:lpstr>
      <vt:lpstr>Method types</vt:lpstr>
      <vt:lpstr>HTTP Version Number</vt:lpstr>
      <vt:lpstr>The Header Lines</vt:lpstr>
      <vt:lpstr>Headers</vt:lpstr>
      <vt:lpstr>Example HTTP Headers</vt:lpstr>
      <vt:lpstr>End of the Headers</vt:lpstr>
      <vt:lpstr>POST</vt:lpstr>
      <vt:lpstr>Example GET Request</vt:lpstr>
      <vt:lpstr>PowerPoint 演示文稿</vt:lpstr>
      <vt:lpstr>Typical Method Usage</vt:lpstr>
      <vt:lpstr>HTTP Response</vt:lpstr>
      <vt:lpstr>Response Status Line</vt:lpstr>
      <vt:lpstr>Status Codes</vt:lpstr>
      <vt:lpstr>Response Headers</vt:lpstr>
      <vt:lpstr>Content</vt:lpstr>
      <vt:lpstr>HTTP response message example</vt:lpstr>
      <vt:lpstr>HTTP response status codes</vt:lpstr>
      <vt:lpstr>User-server interaction: authorization</vt:lpstr>
      <vt:lpstr>用户服务器状态  Cookies: keeping “state”</vt:lpstr>
      <vt:lpstr>Cookies: keeping “state” (cont.)</vt:lpstr>
      <vt:lpstr>Cookies (continued)</vt:lpstr>
      <vt:lpstr>Conditional GET: client-side caching 条件GET方法</vt:lpstr>
      <vt:lpstr>Conditional Get</vt:lpstr>
      <vt:lpstr>Conditional Get</vt:lpstr>
      <vt:lpstr>Web caches (proxy server)</vt:lpstr>
      <vt:lpstr>More about Web caching</vt:lpstr>
      <vt:lpstr>Trying out HTTP (client side) for yourself</vt:lpstr>
    </vt:vector>
  </TitlesOfParts>
  <Manager/>
  <Company>Jetstep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EE架构与程序设计</dc:title>
  <dc:subject/>
  <dc:creator>liwg</dc:creator>
  <cp:keywords/>
  <dc:description/>
  <cp:lastModifiedBy>王犇</cp:lastModifiedBy>
  <cp:revision>1359</cp:revision>
  <cp:lastPrinted>1899-12-30T00:00:00Z</cp:lastPrinted>
  <dcterms:created xsi:type="dcterms:W3CDTF">2008-09-12T02:21:48Z</dcterms:created>
  <dcterms:modified xsi:type="dcterms:W3CDTF">2020-11-11T02:19:53Z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