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90"/>
  </p:notesMasterIdLst>
  <p:sldIdLst>
    <p:sldId id="256" r:id="rId2"/>
    <p:sldId id="288" r:id="rId3"/>
    <p:sldId id="289" r:id="rId4"/>
    <p:sldId id="290" r:id="rId5"/>
    <p:sldId id="291" r:id="rId6"/>
    <p:sldId id="293" r:id="rId7"/>
    <p:sldId id="297" r:id="rId8"/>
    <p:sldId id="298" r:id="rId9"/>
    <p:sldId id="299" r:id="rId10"/>
    <p:sldId id="294" r:id="rId11"/>
    <p:sldId id="295" r:id="rId12"/>
    <p:sldId id="296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45" r:id="rId23"/>
    <p:sldId id="358" r:id="rId24"/>
    <p:sldId id="359" r:id="rId25"/>
    <p:sldId id="360" r:id="rId26"/>
    <p:sldId id="347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62" r:id="rId44"/>
    <p:sldId id="364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5" r:id="rId54"/>
    <p:sldId id="376" r:id="rId55"/>
    <p:sldId id="377" r:id="rId56"/>
    <p:sldId id="378" r:id="rId57"/>
    <p:sldId id="379" r:id="rId58"/>
    <p:sldId id="380" r:id="rId59"/>
    <p:sldId id="382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391" r:id="rId69"/>
    <p:sldId id="392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DCF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32" autoAdjust="0"/>
  </p:normalViewPr>
  <p:slideViewPr>
    <p:cSldViewPr>
      <p:cViewPr varScale="1">
        <p:scale>
          <a:sx n="70" d="100"/>
          <a:sy n="70" d="100"/>
        </p:scale>
        <p:origin x="1810" y="53"/>
      </p:cViewPr>
      <p:guideLst>
        <p:guide orient="horz" pos="21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D693809-D1C5-4666-94AA-381ADE9D6BF2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0DA3F9-AC24-47BB-824D-7AE9198266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C2703-1771-40F7-BD7E-044C66EB9081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236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037D9A-5F54-4FE0-931E-B9FD4C5EF7F0}" type="slidenum">
              <a:rPr lang="zh-CN" altLang="en-US" smtClean="0"/>
              <a:pPr/>
              <a:t>56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451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37AF5E-AB8F-4F24-BEF2-6F6FD305B817}" type="slidenum">
              <a:rPr lang="zh-CN" altLang="en-US" smtClean="0"/>
              <a:pPr/>
              <a:t>74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6194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2F628E-640D-4BF2-9EDE-B6E2F3A4E772}" type="slidenum">
              <a:rPr lang="zh-CN" altLang="en-US" smtClean="0"/>
              <a:pPr/>
              <a:t>75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249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B8037A-CFCF-40B6-A8C9-DD088F19A042}" type="slidenum">
              <a:rPr lang="zh-CN" altLang="en-US" smtClean="0"/>
              <a:pPr/>
              <a:t>77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5502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206836-7BB1-4934-95E3-6432A9E9F344}" type="slidenum">
              <a:rPr lang="zh-CN" altLang="en-US" smtClean="0"/>
              <a:pPr/>
              <a:t>87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269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6E6487-D207-4E13-8AF6-F7FE57BD89EF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8995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A6A789-8DA7-4EB8-8CC3-893E667240E3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2502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394E2F-B153-4977-A805-D2CAEB9D3908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607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ED8804-991C-48D8-8BB0-235064A85186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684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2388CC-EBCC-4802-AA6F-6F2DFA74B8D0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680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33A8D-6149-4F5A-A5B7-D13983E9073F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3664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1BD6B3-1174-4817-AF7F-652ED47BE6B2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831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8A0ED3-FC2F-4566-B921-14123A7290E2}" type="slidenum">
              <a:rPr lang="zh-CN" altLang="en-US" smtClean="0"/>
              <a:pPr/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1495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0" y="0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 flipH="1">
              <a:off x="3347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 flipH="1">
              <a:off x="2219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1091" y="0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 flipH="1">
              <a:off x="1091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 flipH="1">
              <a:off x="0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 flipH="1">
              <a:off x="3347" y="1056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1" name="Picture 14" descr="nwpu_r1_c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0D7B2-7155-4F69-B0E5-5D814DF936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53136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38D5E-A3B1-4A27-802D-DDD469F8C2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51843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64A4-4E7F-4B53-90B7-32DEC2D6FF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2229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E30B1-1741-4D8A-94EF-6A64F56F69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25187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3177E-1D97-46E1-8AB9-BBF9E5B58E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48350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F5AB-7F0C-4A4B-B10E-F8D08D32CC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93137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918FB-339F-4C3A-A86C-4FE88F1711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47817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05E79-98B0-499E-BAF2-D5C24532F6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79904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93181-EC64-4B1A-B164-FDA7D71AD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98821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EF184-28BE-43BA-B10D-506F88E201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69182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AA3CC-BA3A-486B-907A-DB40EA0EA3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61269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90488"/>
            <a:ext cx="7615237" cy="1106487"/>
            <a:chOff x="0" y="0"/>
            <a:chExt cx="4797" cy="697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 flipH="1">
              <a:off x="2392" y="0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 flipH="1">
              <a:off x="4102" y="0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 flipH="1">
              <a:off x="0" y="1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auto">
            <a:xfrm flipH="1">
              <a:off x="3309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auto">
            <a:xfrm flipH="1">
              <a:off x="811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36ACE71-3A98-4FBE-9622-05E76EF127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ChangeArrowheads="1"/>
          </p:cNvSpPr>
          <p:nvPr>
            <p:ph type="title"/>
          </p:nvPr>
        </p:nvSpPr>
        <p:spPr bwMode="auto">
          <a:xfrm>
            <a:off x="457200" y="115888"/>
            <a:ext cx="822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2" name="Picture 13" descr="nwpu_r1_c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776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server/SimpleCalcServant.java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client/SimpleCalcClient.java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网络与分布计算</a:t>
            </a:r>
            <a:endParaRPr lang="zh-CN" altLang="en-US" smtClean="0"/>
          </a:p>
        </p:txBody>
      </p:sp>
      <p:sp>
        <p:nvSpPr>
          <p:cNvPr id="4099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主讲：王犇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西北工业大学软件学院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对象通信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调用和被调对象同在一个进程中，称为本地调用；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调用和被调对象在同一节点但不再同一进程中，称为进程外调用；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调用和被调对象在不同的节点上，称为远程调用。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280988" y="3379788"/>
            <a:ext cx="8755062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方法调用执行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7950" y="1557338"/>
            <a:ext cx="8801100" cy="4103687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远程方法调用语义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/>
              <a:t>可能（</a:t>
            </a:r>
            <a:r>
              <a:rPr lang="en-US" altLang="zh-CN" b="1"/>
              <a:t>Maybe</a:t>
            </a:r>
            <a:r>
              <a:rPr lang="zh-CN" altLang="en-US" b="1"/>
              <a:t>）</a:t>
            </a:r>
            <a:r>
              <a:rPr lang="zh-CN" altLang="en-US" b="1" smtClean="0"/>
              <a:t>语义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调用</a:t>
            </a:r>
            <a:r>
              <a:rPr lang="zh-CN" altLang="en-US" b="1"/>
              <a:t>者不知道远程方法是否被执行过一次或完全没有执行</a:t>
            </a:r>
            <a:r>
              <a:rPr lang="zh-CN" altLang="en-US" b="1" smtClean="0"/>
              <a:t>。 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“至少一次”语义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调用</a:t>
            </a:r>
            <a:r>
              <a:rPr lang="zh-CN" altLang="en-US" b="1"/>
              <a:t>者或者接收一个结果</a:t>
            </a:r>
            <a:r>
              <a:rPr lang="zh-CN" altLang="en-US" b="1" smtClean="0"/>
              <a:t>，方法</a:t>
            </a:r>
            <a:r>
              <a:rPr lang="zh-CN" altLang="en-US" b="1"/>
              <a:t>至少执行了一次；或者接收到一个例外通知</a:t>
            </a:r>
            <a:r>
              <a:rPr lang="zh-CN" altLang="en-US" b="1" smtClean="0"/>
              <a:t>，不会</a:t>
            </a:r>
            <a:r>
              <a:rPr lang="zh-CN" altLang="en-US" b="1"/>
              <a:t>有结果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 “至多一次”语义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调用</a:t>
            </a:r>
            <a:r>
              <a:rPr lang="zh-CN" altLang="en-US" b="1"/>
              <a:t>者或者接收一个结果</a:t>
            </a:r>
            <a:r>
              <a:rPr lang="zh-CN" altLang="en-US" b="1" smtClean="0"/>
              <a:t>，方法</a:t>
            </a:r>
            <a:r>
              <a:rPr lang="zh-CN" altLang="en-US" b="1"/>
              <a:t>精确执行了一次；或者接收到一个例外通知</a:t>
            </a:r>
            <a:r>
              <a:rPr lang="zh-CN" altLang="en-US" b="1" smtClean="0"/>
              <a:t>，不会</a:t>
            </a:r>
            <a:r>
              <a:rPr lang="zh-CN" altLang="en-US" b="1"/>
              <a:t>有结果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这时</a:t>
            </a:r>
            <a:r>
              <a:rPr lang="zh-CN" altLang="en-US" b="1"/>
              <a:t>方法可能执行了一次，或者根本没有执行。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面向对象的分布计算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分布式对象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远程对象方法调用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Java RMI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公共</a:t>
            </a:r>
            <a:r>
              <a:rPr lang="zh-CN" altLang="en-US" b="1"/>
              <a:t>对象请求代理结构</a:t>
            </a:r>
            <a:r>
              <a:rPr lang="en-US" altLang="zh-CN" b="1" smtClean="0"/>
              <a:t>CORBA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/>
              <a:t>分布式组件对象模型</a:t>
            </a:r>
            <a:r>
              <a:rPr lang="en-US" altLang="zh-CN" b="1" smtClean="0"/>
              <a:t>DCOM</a:t>
            </a:r>
            <a:endParaRPr lang="en-US" altLang="zh-CN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RMI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远程方法调用</a:t>
            </a:r>
            <a:r>
              <a:rPr lang="en-US" altLang="zh-CN" b="1" smtClean="0"/>
              <a:t>RMI</a:t>
            </a:r>
            <a:r>
              <a:rPr lang="zh-CN" altLang="en-US" b="1" smtClean="0"/>
              <a:t>（</a:t>
            </a:r>
            <a:r>
              <a:rPr lang="en-US" altLang="zh-CN" b="1" smtClean="0"/>
              <a:t>Remote Method Invocation</a:t>
            </a:r>
            <a:r>
              <a:rPr lang="zh-CN" altLang="en-US" b="1" smtClean="0"/>
              <a:t>）是</a:t>
            </a:r>
            <a:r>
              <a:rPr lang="en-US" altLang="zh-CN" b="1" smtClean="0"/>
              <a:t>Java</a:t>
            </a:r>
            <a:r>
              <a:rPr lang="zh-CN" altLang="en-US" b="1" smtClean="0"/>
              <a:t>特有的分布式计算技术。它实质上是通过</a:t>
            </a:r>
            <a:r>
              <a:rPr lang="en-US" altLang="zh-CN" b="1" smtClean="0"/>
              <a:t>Java</a:t>
            </a:r>
            <a:r>
              <a:rPr lang="zh-CN" altLang="en-US" b="1" smtClean="0"/>
              <a:t>编程语言扩展了常规的过程调用，在网络上不仅可以传送对象的数据，而且可以传送对象的代码。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RMI</a:t>
            </a:r>
            <a:r>
              <a:rPr lang="zh-CN" altLang="en-US" smtClean="0"/>
              <a:t>体系结构</a:t>
            </a:r>
          </a:p>
        </p:txBody>
      </p:sp>
      <p:pic>
        <p:nvPicPr>
          <p:cNvPr id="20483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01800"/>
            <a:ext cx="8237537" cy="3814763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RMI</a:t>
            </a:r>
            <a:r>
              <a:rPr lang="zh-CN" altLang="en-US" smtClean="0"/>
              <a:t>工作流程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3657600"/>
            <a:ext cx="8362950" cy="2651125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b="1" smtClean="0"/>
              <a:t>远程对象注册与名字绑定</a:t>
            </a:r>
            <a:endParaRPr lang="en-US" altLang="zh-CN" sz="2800" b="1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b="1" smtClean="0"/>
              <a:t>客户按名字查找远程对象</a:t>
            </a:r>
            <a:endParaRPr lang="en-US" altLang="zh-CN" sz="2800" b="1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b="1" smtClean="0"/>
              <a:t>注册器返回远程对象接口</a:t>
            </a:r>
            <a:endParaRPr lang="en-US" altLang="zh-CN" sz="2800" b="1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b="1" smtClean="0"/>
              <a:t>客户从</a:t>
            </a:r>
            <a:r>
              <a:rPr lang="en-US" altLang="zh-CN" sz="2800" b="1" smtClean="0"/>
              <a:t>codebase</a:t>
            </a:r>
            <a:r>
              <a:rPr lang="zh-CN" altLang="en-US" sz="2800" b="1" smtClean="0"/>
              <a:t>请求</a:t>
            </a:r>
            <a:r>
              <a:rPr lang="en-US" altLang="zh-CN" sz="2800" b="1" smtClean="0"/>
              <a:t>stub</a:t>
            </a:r>
            <a:r>
              <a:rPr lang="zh-CN" altLang="en-US" sz="2800" b="1" smtClean="0"/>
              <a:t>类</a:t>
            </a:r>
            <a:endParaRPr lang="en-US" altLang="zh-CN" sz="2800" b="1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800" b="1" smtClean="0"/>
              <a:t>http</a:t>
            </a:r>
            <a:r>
              <a:rPr lang="zh-CN" altLang="en-US" sz="2800" b="1" smtClean="0"/>
              <a:t>服务器返回远程对象的</a:t>
            </a:r>
            <a:r>
              <a:rPr lang="en-US" altLang="zh-CN" sz="2800" b="1" smtClean="0"/>
              <a:t>stub</a:t>
            </a:r>
            <a:r>
              <a:rPr lang="zh-CN" altLang="en-US" sz="2800" b="1" smtClean="0"/>
              <a:t>类</a:t>
            </a:r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95325"/>
            <a:ext cx="6094412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RMI</a:t>
            </a:r>
            <a:r>
              <a:rPr lang="zh-CN" altLang="en-US" smtClean="0"/>
              <a:t>应用开发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通常</a:t>
            </a:r>
            <a:r>
              <a:rPr lang="en-US" altLang="zh-CN" b="1" smtClean="0"/>
              <a:t>RMI</a:t>
            </a:r>
            <a:r>
              <a:rPr lang="zh-CN" altLang="en-US" b="1" smtClean="0"/>
              <a:t>系统由下面几个部分组成：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远程服务的接口定义。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远程服务接口的具体实现。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桩</a:t>
            </a:r>
            <a:r>
              <a:rPr lang="en-US" altLang="zh-CN" b="1" smtClean="0"/>
              <a:t>(Stub)</a:t>
            </a:r>
            <a:r>
              <a:rPr lang="zh-CN" altLang="en-US" b="1" smtClean="0"/>
              <a:t>和骨架</a:t>
            </a:r>
            <a:r>
              <a:rPr lang="en-US" altLang="zh-CN" b="1" smtClean="0"/>
              <a:t>(Skeleton)</a:t>
            </a:r>
            <a:r>
              <a:rPr lang="zh-CN" altLang="en-US" b="1" smtClean="0"/>
              <a:t>文件。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一个运行远程服务的服务器。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一个</a:t>
            </a:r>
            <a:r>
              <a:rPr lang="en-US" altLang="zh-CN" b="1" smtClean="0"/>
              <a:t>RMI</a:t>
            </a:r>
            <a:r>
              <a:rPr lang="zh-CN" altLang="en-US" b="1" smtClean="0"/>
              <a:t>命名服务，它允许客户端去发现这个远程服务。 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类文件的提供者</a:t>
            </a:r>
            <a:r>
              <a:rPr lang="en-US" altLang="zh-CN" b="1" smtClean="0"/>
              <a:t>(</a:t>
            </a:r>
            <a:r>
              <a:rPr lang="zh-CN" altLang="en-US" b="1" smtClean="0"/>
              <a:t>一个</a:t>
            </a:r>
            <a:r>
              <a:rPr lang="en-US" altLang="zh-CN" b="1" smtClean="0"/>
              <a:t>HTTP</a:t>
            </a:r>
            <a:r>
              <a:rPr lang="zh-CN" altLang="en-US" b="1" smtClean="0"/>
              <a:t>或者</a:t>
            </a:r>
            <a:r>
              <a:rPr lang="en-US" altLang="zh-CN" b="1" smtClean="0"/>
              <a:t>FTP</a:t>
            </a:r>
            <a:r>
              <a:rPr lang="zh-CN" altLang="en-US" b="1" smtClean="0"/>
              <a:t>服务器</a:t>
            </a:r>
            <a:r>
              <a:rPr lang="en-US" altLang="zh-CN" b="1" smtClean="0"/>
              <a:t>)</a:t>
            </a:r>
            <a:r>
              <a:rPr lang="zh-CN" altLang="en-US" b="1" smtClean="0"/>
              <a:t>。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一个客户端程序。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RMI</a:t>
            </a:r>
            <a:r>
              <a:rPr lang="zh-CN" altLang="en-US" smtClean="0"/>
              <a:t>应用开发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分布式应用开发步骤</a:t>
            </a:r>
          </a:p>
          <a:p>
            <a:pPr marL="914400" lvl="1" indent="-514350"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设计和实现你的分布式应用的组件。</a:t>
            </a:r>
          </a:p>
          <a:p>
            <a:pPr marL="914400" lvl="1" indent="-514350"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编译源程序并生成端头文件。　</a:t>
            </a:r>
          </a:p>
          <a:p>
            <a:pPr marL="914400" lvl="1" indent="-514350"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通过网络访问得到所需要的类。</a:t>
            </a:r>
          </a:p>
          <a:p>
            <a:pPr marL="914400" lvl="1" indent="-514350">
              <a:buFont typeface="宋体" panose="02010600030101010101" pitchFamily="2" charset="-122"/>
              <a:buAutoNum type="circleNumDbPlain"/>
            </a:pPr>
            <a:r>
              <a:rPr lang="zh-CN" altLang="en-US" b="1" smtClean="0"/>
              <a:t>启动应用程序。</a:t>
            </a:r>
            <a:endParaRPr lang="en-US" altLang="zh-CN" b="1" smtClean="0"/>
          </a:p>
          <a:p>
            <a:pPr marL="914400" lvl="1" indent="-514350">
              <a:buFont typeface="宋体" panose="02010600030101010101" pitchFamily="2" charset="-122"/>
              <a:buAutoNum type="circleNumDbPlain"/>
            </a:pPr>
            <a:endParaRPr lang="zh-CN" altLang="en-US" b="1" smtClean="0"/>
          </a:p>
          <a:p>
            <a:r>
              <a:rPr lang="zh-CN" altLang="en-US" b="1" smtClean="0"/>
              <a:t>远程接口</a:t>
            </a:r>
          </a:p>
          <a:p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RMI</a:t>
            </a:r>
            <a:r>
              <a:rPr lang="zh-CN" altLang="en-US" smtClean="0"/>
              <a:t>应用开发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服务端软件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编写服务器的主程序。或者为主程序编码一个单独的 </a:t>
            </a:r>
            <a:r>
              <a:rPr lang="en-US" altLang="zh-CN" b="1" smtClean="0"/>
              <a:t>Java </a:t>
            </a:r>
            <a:r>
              <a:rPr lang="zh-CN" altLang="en-US" b="1" smtClean="0"/>
              <a:t>类，或者只在实现类中编码一个 </a:t>
            </a:r>
            <a:r>
              <a:rPr lang="en-US" altLang="zh-CN" b="1" smtClean="0"/>
              <a:t>main </a:t>
            </a:r>
            <a:r>
              <a:rPr lang="zh-CN" altLang="en-US" b="1" smtClean="0"/>
              <a:t>方法。编写的 </a:t>
            </a:r>
            <a:r>
              <a:rPr lang="en-US" altLang="zh-CN" b="1" smtClean="0"/>
              <a:t>main </a:t>
            </a:r>
            <a:r>
              <a:rPr lang="zh-CN" altLang="en-US" b="1" smtClean="0"/>
              <a:t>方法可以向命令行抛出任何与 </a:t>
            </a:r>
            <a:r>
              <a:rPr lang="en-US" altLang="zh-CN" b="1" smtClean="0"/>
              <a:t>RMI </a:t>
            </a:r>
            <a:r>
              <a:rPr lang="zh-CN" altLang="en-US" b="1" smtClean="0"/>
              <a:t>相关的异常。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面向对象的分布计算</a:t>
            </a:r>
            <a:endParaRPr lang="en-US" altLang="zh-CN" b="1" smtClean="0"/>
          </a:p>
        </p:txBody>
      </p:sp>
      <p:sp>
        <p:nvSpPr>
          <p:cNvPr id="5123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RMI</a:t>
            </a:r>
            <a:r>
              <a:rPr lang="zh-CN" altLang="en-US" smtClean="0"/>
              <a:t>应用开发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客户端软件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首先，必须确定是想编写客户机独立应用程序还是</a:t>
            </a:r>
            <a:r>
              <a:rPr lang="zh-CN" altLang="en-US" b="1" smtClean="0">
                <a:solidFill>
                  <a:schemeClr val="tx2"/>
                </a:solidFill>
              </a:rPr>
              <a:t>客户机 </a:t>
            </a:r>
            <a:r>
              <a:rPr lang="en-US" altLang="zh-CN" b="1" smtClean="0">
                <a:solidFill>
                  <a:schemeClr val="tx2"/>
                </a:solidFill>
              </a:rPr>
              <a:t>applet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应用程序的设置简单些，但 </a:t>
            </a:r>
            <a:r>
              <a:rPr lang="en-US" altLang="zh-CN" b="1" smtClean="0"/>
              <a:t>applet </a:t>
            </a:r>
            <a:r>
              <a:rPr lang="zh-CN" altLang="en-US" b="1" smtClean="0"/>
              <a:t>更容易部署，因为 </a:t>
            </a:r>
            <a:r>
              <a:rPr lang="en-US" altLang="zh-CN" b="1" smtClean="0"/>
              <a:t>Java RMI </a:t>
            </a:r>
            <a:r>
              <a:rPr lang="zh-CN" altLang="en-US" b="1" smtClean="0"/>
              <a:t>基础结构能够将它们下载到客户机机器。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客户机中，代码需要首先使用 </a:t>
            </a:r>
            <a:r>
              <a:rPr lang="en-US" altLang="zh-CN" b="1" smtClean="0"/>
              <a:t>RMI </a:t>
            </a:r>
            <a:r>
              <a:rPr lang="zh-CN" altLang="en-US" b="1" smtClean="0"/>
              <a:t>注册表来查找远程对象，之后，客户机就可以调用由远程接口定义的方法。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面向对象的分布计算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9350"/>
            <a:ext cx="8229600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分布式对象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远程对象方法调用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RMI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rgbClr val="FF0000"/>
                </a:solidFill>
              </a:rPr>
              <a:t>公共对象请求代理结构</a:t>
            </a:r>
            <a:r>
              <a:rPr lang="en-US" altLang="zh-CN" b="1">
                <a:solidFill>
                  <a:srgbClr val="FF0000"/>
                </a:solidFill>
              </a:rPr>
              <a:t>CORBA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分布式</a:t>
            </a:r>
            <a:r>
              <a:rPr lang="zh-CN" altLang="en-US" b="1"/>
              <a:t>组件对象模型</a:t>
            </a:r>
            <a:r>
              <a:rPr lang="en-US" altLang="zh-CN" b="1" smtClean="0"/>
              <a:t>DCOM</a:t>
            </a:r>
            <a:endParaRPr lang="en-US" altLang="zh-CN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300" b="1" smtClean="0"/>
              <a:t>Common Object Request Broker Architecture</a:t>
            </a:r>
            <a:r>
              <a:rPr lang="zh-CN" altLang="en-US" sz="2300" b="1" smtClean="0"/>
              <a:t>，公用对象请求代理结构</a:t>
            </a:r>
            <a:endParaRPr lang="en-US" altLang="zh-CN" sz="2300" b="1" smtClean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300" b="1" smtClean="0"/>
              <a:t>80</a:t>
            </a:r>
            <a:r>
              <a:rPr lang="zh-CN" altLang="en-US" sz="2300" b="1" smtClean="0"/>
              <a:t>年代末，面向对象的技术兴起，客户</a:t>
            </a:r>
            <a:r>
              <a:rPr lang="en-US" altLang="zh-CN" sz="2300" b="1" smtClean="0"/>
              <a:t>/</a:t>
            </a:r>
            <a:r>
              <a:rPr lang="zh-CN" altLang="en-US" sz="2300" b="1" smtClean="0"/>
              <a:t>服务器模式普遍得到应用的前提下，为屏蔽通信和实现细节的需求，继承已有系统，消除“孤岛”现象，</a:t>
            </a:r>
            <a:r>
              <a:rPr lang="en-US" altLang="zh-CN" sz="2300" b="1" smtClean="0"/>
              <a:t>OMG</a:t>
            </a:r>
            <a:r>
              <a:rPr lang="zh-CN" altLang="en-US" sz="2300" b="1" smtClean="0"/>
              <a:t>在</a:t>
            </a:r>
            <a:r>
              <a:rPr lang="en-US" altLang="zh-CN" sz="2300" b="1" smtClean="0"/>
              <a:t>1990</a:t>
            </a:r>
            <a:r>
              <a:rPr lang="zh-CN" altLang="en-US" sz="2300" b="1" smtClean="0"/>
              <a:t>年制订了对象管理体系（</a:t>
            </a:r>
            <a:r>
              <a:rPr lang="en-US" altLang="zh-CN" sz="2300" b="1" smtClean="0"/>
              <a:t>OMA</a:t>
            </a:r>
            <a:r>
              <a:rPr lang="zh-CN" altLang="en-US" sz="2300" b="1" smtClean="0"/>
              <a:t>，</a:t>
            </a:r>
            <a:r>
              <a:rPr lang="en-US" altLang="zh-CN" sz="2300" b="1" smtClean="0"/>
              <a:t>Object Management Architecture</a:t>
            </a:r>
            <a:r>
              <a:rPr lang="zh-CN" altLang="en-US" sz="2300" b="1" smtClean="0"/>
              <a:t>）。</a:t>
            </a:r>
            <a:endParaRPr lang="en-US" altLang="zh-CN" sz="2300" b="1" smtClean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300" b="1" smtClean="0"/>
              <a:t>允许分布式对象在异构环境下互操作，对象可用不同的编程语言实现，部署在不同的平台上。</a:t>
            </a:r>
            <a:endParaRPr lang="en-US" altLang="zh-CN" sz="2300" b="1" smtClean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300" b="1" smtClean="0"/>
              <a:t>CORBA</a:t>
            </a:r>
            <a:r>
              <a:rPr lang="zh-CN" altLang="en-US" sz="2300" b="1" smtClean="0"/>
              <a:t>是</a:t>
            </a:r>
            <a:r>
              <a:rPr lang="en-US" altLang="zh-CN" sz="2300" b="1" smtClean="0"/>
              <a:t>OMA</a:t>
            </a:r>
            <a:r>
              <a:rPr lang="zh-CN" altLang="en-US" sz="2300" b="1" smtClean="0"/>
              <a:t>的一 部分，</a:t>
            </a:r>
            <a:r>
              <a:rPr lang="zh-CN" altLang="en-US" sz="2300" b="1" smtClean="0">
                <a:solidFill>
                  <a:srgbClr val="FF0000"/>
                </a:solidFill>
              </a:rPr>
              <a:t>作为规范分布式对象间互操作的标准</a:t>
            </a:r>
            <a:r>
              <a:rPr lang="zh-CN" altLang="en-US" sz="2300" b="1" smtClean="0"/>
              <a:t>。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n-US" altLang="zh-CN" sz="2300" b="1" smtClean="0"/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zh-CN" altLang="en-US" sz="23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OMA</a:t>
            </a:r>
            <a:r>
              <a:rPr lang="zh-CN" altLang="en-US" smtClean="0"/>
              <a:t>参考模型</a:t>
            </a:r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9" b="16953"/>
          <a:stretch>
            <a:fillRect/>
          </a:stretch>
        </p:blipFill>
        <p:spPr>
          <a:xfrm>
            <a:off x="185738" y="1484313"/>
            <a:ext cx="8772525" cy="39465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OMA</a:t>
            </a:r>
            <a:r>
              <a:rPr lang="zh-CN" altLang="en-US" smtClean="0"/>
              <a:t>参考模型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ORB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GIOP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ORB</a:t>
            </a:r>
            <a:r>
              <a:rPr lang="en-US" altLang="zh-CN" b="1" dirty="0"/>
              <a:t>(</a:t>
            </a:r>
            <a:r>
              <a:rPr lang="en-US" altLang="zh-CN" b="1" dirty="0" smtClean="0"/>
              <a:t>Object </a:t>
            </a:r>
            <a:r>
              <a:rPr lang="en-US" altLang="zh-CN" b="1" dirty="0"/>
              <a:t>Request </a:t>
            </a:r>
            <a:r>
              <a:rPr lang="en-US" altLang="zh-CN" b="1" dirty="0" smtClean="0"/>
              <a:t>Broker)</a:t>
            </a:r>
            <a:r>
              <a:rPr lang="zh-CN" altLang="en-US" b="1" dirty="0" smtClean="0"/>
              <a:t>对象</a:t>
            </a:r>
            <a:r>
              <a:rPr lang="zh-CN" altLang="en-US" b="1" dirty="0"/>
              <a:t>请求代理</a:t>
            </a:r>
            <a:r>
              <a:rPr lang="en-US" altLang="zh-CN" b="1" dirty="0"/>
              <a:t> </a:t>
            </a:r>
            <a:r>
              <a:rPr lang="zh-CN" altLang="en-US" b="1" dirty="0" smtClean="0"/>
              <a:t>，</a:t>
            </a:r>
            <a:r>
              <a:rPr lang="zh-CN" altLang="en-US" b="1" dirty="0"/>
              <a:t>它提供了</a:t>
            </a:r>
            <a:r>
              <a:rPr lang="zh-CN" altLang="en-US" b="1" dirty="0">
                <a:solidFill>
                  <a:srgbClr val="FF0000"/>
                </a:solidFill>
              </a:rPr>
              <a:t>网络环境无关性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操作系统无关性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开发语言无关性</a:t>
            </a:r>
            <a:r>
              <a:rPr lang="zh-CN" altLang="en-US" b="1" dirty="0"/>
              <a:t>的公共平台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CORBA</a:t>
            </a:r>
            <a:r>
              <a:rPr lang="zh-CN" altLang="en-US" b="1" dirty="0" smtClean="0"/>
              <a:t>远程对象方法调用依赖通用对象请求代理协议</a:t>
            </a:r>
            <a:r>
              <a:rPr lang="en-US" altLang="zh-CN" b="1" dirty="0" smtClean="0"/>
              <a:t>GIOP </a:t>
            </a:r>
            <a:r>
              <a:rPr lang="zh-CN" altLang="en-US" b="1" dirty="0" smtClean="0"/>
              <a:t>，解决异构环境下分布式对象互操作问题。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当前普遍使用</a:t>
            </a:r>
            <a:r>
              <a:rPr lang="en-US" altLang="zh-CN" b="1" dirty="0" smtClean="0"/>
              <a:t>IIOP(Internet </a:t>
            </a:r>
            <a:r>
              <a:rPr lang="en-US" altLang="zh-CN" b="1" dirty="0" err="1" smtClean="0"/>
              <a:t>Inter_ORB</a:t>
            </a:r>
            <a:r>
              <a:rPr lang="en-US" altLang="zh-CN" b="1" dirty="0" smtClean="0"/>
              <a:t> Protocol)</a:t>
            </a:r>
            <a:r>
              <a:rPr lang="zh-CN" altLang="en-US" b="1" dirty="0" smtClean="0"/>
              <a:t> 是运行在</a:t>
            </a:r>
            <a:r>
              <a:rPr lang="en-US" altLang="zh-CN" b="1" dirty="0" smtClean="0"/>
              <a:t>TCP/IP</a:t>
            </a:r>
            <a:r>
              <a:rPr lang="zh-CN" altLang="en-US" b="1" dirty="0" smtClean="0"/>
              <a:t>协议层之上的</a:t>
            </a:r>
            <a:r>
              <a:rPr lang="en-US" altLang="zh-CN" b="1" dirty="0" smtClean="0"/>
              <a:t>GIOP</a:t>
            </a:r>
            <a:r>
              <a:rPr lang="zh-CN" altLang="en-US" b="1" dirty="0" smtClean="0"/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CORBA</a:t>
            </a:r>
            <a:r>
              <a:rPr lang="zh-CN" altLang="en-US" b="1" dirty="0" smtClean="0"/>
              <a:t>对象服务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CORBA</a:t>
            </a:r>
            <a:r>
              <a:rPr lang="zh-CN" altLang="en-US" b="1" dirty="0" smtClean="0"/>
              <a:t>的公共对象服务（</a:t>
            </a:r>
            <a:r>
              <a:rPr lang="en-US" altLang="zh-CN" b="1" dirty="0" smtClean="0"/>
              <a:t>Common Object Services</a:t>
            </a:r>
            <a:r>
              <a:rPr lang="zh-CN" altLang="en-US" b="1" dirty="0" smtClean="0"/>
              <a:t>）是独立于应用领域，为使用和实现对象而提供的基本服务集合。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在构建分布式应用时，经常会用到这些服务。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OMA</a:t>
            </a:r>
            <a:r>
              <a:rPr lang="zh-CN" altLang="en-US" smtClean="0"/>
              <a:t>参考模型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b="1"/>
              <a:t>CORBA</a:t>
            </a:r>
            <a:r>
              <a:rPr lang="zh-CN" altLang="zh-CN" b="1" smtClean="0"/>
              <a:t>公共设施</a:t>
            </a:r>
            <a:r>
              <a:rPr lang="en-US" altLang="zh-CN" b="1"/>
              <a:t>(Common Facilities)</a:t>
            </a:r>
            <a:endParaRPr lang="zh-CN" altLang="zh-CN" b="1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zh-CN" b="1" smtClean="0"/>
              <a:t>提供</a:t>
            </a:r>
            <a:r>
              <a:rPr lang="zh-CN" altLang="zh-CN" b="1"/>
              <a:t>了一组更高层的函数</a:t>
            </a:r>
            <a:r>
              <a:rPr lang="zh-CN" altLang="zh-CN" b="1" smtClean="0"/>
              <a:t>，包括</a:t>
            </a:r>
            <a:r>
              <a:rPr lang="zh-CN" altLang="zh-CN" b="1"/>
              <a:t>用户界面、信息管理等方面的通用设施，为终端用户应用提供一组共享服务接口，例如组合文档系统管理和电子邮件服务等</a:t>
            </a:r>
            <a:r>
              <a:rPr lang="zh-CN" altLang="zh-CN" b="1" smtClean="0"/>
              <a:t>。</a:t>
            </a:r>
            <a:endParaRPr lang="zh-CN" altLang="zh-CN" b="1"/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b="1" smtClean="0"/>
              <a:t>CORBA</a:t>
            </a:r>
            <a:r>
              <a:rPr lang="zh-CN" altLang="zh-CN" b="1"/>
              <a:t>领域</a:t>
            </a:r>
            <a:r>
              <a:rPr lang="zh-CN" altLang="zh-CN" b="1" smtClean="0"/>
              <a:t>接口</a:t>
            </a:r>
            <a:r>
              <a:rPr lang="zh-CN" altLang="zh-CN" b="1"/>
              <a:t>（</a:t>
            </a:r>
            <a:r>
              <a:rPr lang="en-US" altLang="zh-CN" b="1"/>
              <a:t>Domain Interface</a:t>
            </a:r>
            <a:r>
              <a:rPr lang="zh-CN" altLang="zh-CN" b="1" smtClean="0"/>
              <a:t>）</a:t>
            </a:r>
            <a:endParaRPr lang="en-US" altLang="zh-CN" b="1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zh-CN" b="1" smtClean="0"/>
              <a:t>与</a:t>
            </a:r>
            <a:r>
              <a:rPr lang="zh-CN" altLang="zh-CN" b="1"/>
              <a:t>特定的应用领域有关，如为制造业、金融业、通信行业等领域服务提供接口。</a:t>
            </a:r>
            <a:endParaRPr lang="en-US" altLang="zh-CN" b="1"/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zh-CN" b="1" smtClean="0"/>
              <a:t>应用接口</a:t>
            </a:r>
            <a:r>
              <a:rPr lang="zh-CN" altLang="zh-CN" b="1"/>
              <a:t>（</a:t>
            </a:r>
            <a:r>
              <a:rPr lang="en-US" altLang="zh-CN" b="1"/>
              <a:t>Application Interface</a:t>
            </a:r>
            <a:r>
              <a:rPr lang="zh-CN" altLang="zh-CN" b="1"/>
              <a:t>）</a:t>
            </a:r>
            <a:endParaRPr lang="en-US" altLang="zh-CN" b="1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zh-CN" b="1" smtClean="0"/>
              <a:t>由</a:t>
            </a:r>
            <a:r>
              <a:rPr lang="zh-CN" altLang="zh-CN" b="1"/>
              <a:t>销售商提供的、可控制其接口的产品，相当于传统的应用表示</a:t>
            </a:r>
            <a:r>
              <a:rPr lang="zh-CN" altLang="zh-CN" b="1" smtClean="0"/>
              <a:t>。</a:t>
            </a:r>
            <a:endParaRPr lang="zh-CN" altLang="zh-CN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smtClean="0"/>
              <a:t>CORBA</a:t>
            </a:r>
            <a:r>
              <a:rPr lang="zh-CN" altLang="en-US" sz="2400" b="1" smtClean="0"/>
              <a:t>的核心是对象请求代理</a:t>
            </a:r>
            <a:r>
              <a:rPr lang="en-US" altLang="zh-CN" sz="2400" b="1" smtClean="0"/>
              <a:t> ORB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smtClean="0"/>
              <a:t>在面向对象的应用环境中，</a:t>
            </a:r>
            <a:r>
              <a:rPr lang="en-US" altLang="zh-CN" sz="2400" b="1" smtClean="0"/>
              <a:t>CORBA</a:t>
            </a:r>
            <a:r>
              <a:rPr lang="zh-CN" altLang="en-US" sz="2400" b="1" smtClean="0"/>
              <a:t>对象的请求者不必知道它所请求的对象是在哪里，是如何实现的，而是由</a:t>
            </a:r>
            <a:r>
              <a:rPr lang="en-US" altLang="zh-CN" sz="2400" b="1" smtClean="0"/>
              <a:t>ORB</a:t>
            </a:r>
            <a:r>
              <a:rPr lang="zh-CN" altLang="en-US" sz="2400" b="1" smtClean="0"/>
              <a:t>来负责跨平台的运作管理，无须应用系统的开发者干预。</a:t>
            </a:r>
            <a:endParaRPr lang="en-US" altLang="zh-CN" sz="2400" b="1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smtClean="0"/>
              <a:t>具有跨平台、分布式、面向对象等优点。</a:t>
            </a:r>
            <a:endParaRPr lang="en-US" altLang="zh-CN" sz="2400" b="1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smtClean="0">
                <a:solidFill>
                  <a:srgbClr val="FF0000"/>
                </a:solidFill>
              </a:rPr>
              <a:t>CORBA</a:t>
            </a:r>
            <a:r>
              <a:rPr lang="zh-CN" altLang="en-US" sz="2400" b="1" smtClean="0">
                <a:solidFill>
                  <a:srgbClr val="FF0000"/>
                </a:solidFill>
              </a:rPr>
              <a:t>是一个中间件规范并不是一个实体软件</a:t>
            </a:r>
            <a:r>
              <a:rPr lang="zh-CN" altLang="en-US" sz="2400" b="1" smtClean="0"/>
              <a:t>。软件开发者通过使用第三方的</a:t>
            </a:r>
            <a:r>
              <a:rPr lang="en-US" altLang="zh-CN" sz="2400" b="1" smtClean="0"/>
              <a:t>ORB</a:t>
            </a:r>
            <a:r>
              <a:rPr lang="zh-CN" altLang="en-US" sz="2400" b="1" smtClean="0"/>
              <a:t>工具或</a:t>
            </a:r>
            <a:r>
              <a:rPr lang="en-US" altLang="zh-CN" sz="2400" b="1" smtClean="0"/>
              <a:t>IDL</a:t>
            </a:r>
            <a:r>
              <a:rPr lang="zh-CN" altLang="en-US" sz="2400" b="1" smtClean="0"/>
              <a:t>语言来定义</a:t>
            </a:r>
            <a:r>
              <a:rPr lang="en-US" altLang="zh-CN" sz="2400" b="1" smtClean="0"/>
              <a:t>CORBA</a:t>
            </a:r>
            <a:r>
              <a:rPr lang="zh-CN" altLang="en-US" sz="2400" b="1" smtClean="0"/>
              <a:t>对象，实现</a:t>
            </a:r>
            <a:r>
              <a:rPr lang="en-US" altLang="zh-CN" sz="2400" b="1" smtClean="0"/>
              <a:t>ORB</a:t>
            </a:r>
            <a:r>
              <a:rPr lang="zh-CN" altLang="en-US" sz="2400" b="1" smtClean="0"/>
              <a:t>功能。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与</a:t>
            </a:r>
            <a:r>
              <a:rPr lang="en-US" altLang="zh-CN" smtClean="0"/>
              <a:t>IDL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smtClean="0"/>
              <a:t>为了保持</a:t>
            </a:r>
            <a:r>
              <a:rPr lang="en-US" altLang="zh-CN" sz="2400" b="1" smtClean="0"/>
              <a:t>CORBA</a:t>
            </a:r>
            <a:r>
              <a:rPr lang="zh-CN" altLang="en-US" sz="2400" b="1" smtClean="0"/>
              <a:t>的商业中立性和语言中立性，必须有一个中介，存在于象</a:t>
            </a:r>
            <a:r>
              <a:rPr lang="en-US" altLang="zh-CN" sz="2400" b="1" smtClean="0"/>
              <a:t>C</a:t>
            </a:r>
            <a:r>
              <a:rPr lang="zh-CN" altLang="en-US" sz="2400" b="1" smtClean="0"/>
              <a:t>＋＋ </a:t>
            </a:r>
            <a:r>
              <a:rPr lang="en-US" altLang="zh-CN" sz="2400" b="1" smtClean="0"/>
              <a:t>CORBA</a:t>
            </a:r>
            <a:r>
              <a:rPr lang="zh-CN" altLang="en-US" sz="2400" b="1" smtClean="0"/>
              <a:t>服务器代码和</a:t>
            </a:r>
            <a:r>
              <a:rPr lang="en-US" altLang="zh-CN" sz="2400" b="1" smtClean="0"/>
              <a:t>Java CORBA</a:t>
            </a:r>
            <a:r>
              <a:rPr lang="zh-CN" altLang="en-US" sz="2400" b="1" smtClean="0"/>
              <a:t>客户机这样的实体之间，这就是</a:t>
            </a:r>
            <a:r>
              <a:rPr lang="en-US" altLang="zh-CN" sz="2400" b="1" smtClean="0"/>
              <a:t>IDL(Interface Definiyion Language</a:t>
            </a:r>
            <a:r>
              <a:rPr lang="zh-CN" altLang="en-US" sz="2400" b="1" smtClean="0"/>
              <a:t>，接口定义语言</a:t>
            </a:r>
            <a:r>
              <a:rPr lang="en-US" altLang="zh-CN" sz="2400" b="1" smtClean="0"/>
              <a:t>)</a:t>
            </a:r>
            <a:r>
              <a:rPr lang="zh-CN" altLang="en-US" sz="2400" b="1" smtClean="0"/>
              <a:t> </a:t>
            </a:r>
            <a:endParaRPr lang="en-US" altLang="zh-CN" sz="2400" b="1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smtClean="0"/>
              <a:t>IDL</a:t>
            </a:r>
            <a:r>
              <a:rPr lang="zh-CN" altLang="en-US" sz="2400" b="1" smtClean="0"/>
              <a:t>语言是中立的，因此可以利用任何已经作了</a:t>
            </a:r>
            <a:r>
              <a:rPr lang="en-US" altLang="zh-CN" sz="2400" b="1" smtClean="0"/>
              <a:t>IDL</a:t>
            </a:r>
            <a:r>
              <a:rPr lang="zh-CN" altLang="en-US" sz="2400" b="1" smtClean="0"/>
              <a:t>映射的程序设计语言。</a:t>
            </a:r>
            <a:endParaRPr lang="en-US" altLang="zh-CN" sz="2400" b="1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smtClean="0"/>
              <a:t>可以从</a:t>
            </a:r>
            <a:r>
              <a:rPr lang="en-US" altLang="zh-CN" sz="2400" b="1" smtClean="0"/>
              <a:t>OMG</a:t>
            </a:r>
            <a:r>
              <a:rPr lang="zh-CN" altLang="en-US" sz="2400" b="1" smtClean="0"/>
              <a:t>得到下列</a:t>
            </a:r>
            <a:r>
              <a:rPr lang="en-US" altLang="zh-CN" sz="2400" b="1" smtClean="0"/>
              <a:t>IDL</a:t>
            </a:r>
            <a:r>
              <a:rPr lang="zh-CN" altLang="en-US" sz="2400" b="1" smtClean="0"/>
              <a:t>语言的映射规范：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smtClean="0"/>
              <a:t>C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C++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Smalltalk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COBOL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Ada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Java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b="1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的体系结构</a:t>
            </a:r>
          </a:p>
        </p:txBody>
      </p:sp>
      <p:pic>
        <p:nvPicPr>
          <p:cNvPr id="37891" name="Picture 4" descr="jt-2001-8-20-simpex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9" b="4387"/>
          <a:stretch>
            <a:fillRect/>
          </a:stretch>
        </p:blipFill>
        <p:spPr>
          <a:xfrm>
            <a:off x="390525" y="1341438"/>
            <a:ext cx="8362950" cy="4979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的体系结构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b="1" smtClean="0"/>
              <a:t>ORB(Object Request Broker)</a:t>
            </a:r>
            <a:r>
              <a:rPr lang="zh-CN" altLang="en-US" b="1" smtClean="0"/>
              <a:t>对象请求代理</a:t>
            </a:r>
            <a:endParaRPr lang="en-US" altLang="zh-CN" b="1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作为“软件总线”来连接网络上的不同对象。</a:t>
            </a:r>
            <a:endParaRPr lang="en-US" altLang="zh-CN" sz="2800" b="1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提供对象的定位和方法调用。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b="1" smtClean="0"/>
              <a:t>OA(Object Adapter)</a:t>
            </a:r>
            <a:r>
              <a:rPr lang="zh-CN" altLang="en-US" b="1" smtClean="0"/>
              <a:t>对象适配器</a:t>
            </a:r>
            <a:endParaRPr lang="en-US" altLang="zh-CN" b="1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用于构造对象实现与</a:t>
            </a:r>
            <a:r>
              <a:rPr lang="en-US" altLang="zh-CN" sz="2800" b="1" smtClean="0"/>
              <a:t>ORB</a:t>
            </a:r>
            <a:r>
              <a:rPr lang="zh-CN" altLang="en-US" sz="2800" b="1" smtClean="0"/>
              <a:t>之间的接口。</a:t>
            </a:r>
            <a:endParaRPr lang="en-US" altLang="zh-CN" sz="2800" b="1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给框架发送方法调用。</a:t>
            </a:r>
            <a:endParaRPr lang="en-US" altLang="zh-CN" sz="2800" b="1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支持服务器对象的生命周期</a:t>
            </a:r>
            <a:r>
              <a:rPr lang="en-US" altLang="zh-CN" sz="2800" b="1" smtClean="0"/>
              <a:t>(</a:t>
            </a:r>
            <a:r>
              <a:rPr lang="zh-CN" altLang="en-US" sz="2800" b="1" smtClean="0"/>
              <a:t>对象的创建和删除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。</a:t>
            </a:r>
            <a:r>
              <a:rPr lang="zh-CN" altLang="en-US" sz="3100" b="1" smtClean="0"/>
              <a:t> </a:t>
            </a:r>
            <a:r>
              <a:rPr lang="zh-CN" altLang="en-US" sz="2800" b="1" smtClean="0"/>
              <a:t> </a:t>
            </a:r>
            <a:endParaRPr lang="en-US" altLang="zh-CN" sz="2800" b="1" smtClean="0"/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b="1" smtClean="0"/>
              <a:t>BOA(Basic Object Adapter)</a:t>
            </a:r>
            <a:r>
              <a:rPr lang="zh-CN" altLang="en-US" b="1" smtClean="0"/>
              <a:t>基本对象适配器</a:t>
            </a:r>
            <a:endParaRPr lang="en-US" altLang="zh-CN" b="1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2800" b="1" smtClean="0"/>
              <a:t>当客户请求对象的服务时，负责激活对象。 </a:t>
            </a:r>
            <a:endParaRPr lang="zh-CN" altLang="en-US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面向对象的分布计算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分布式对象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远程对象方法调用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Java RMI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公共对象请求代理结构</a:t>
            </a:r>
            <a:r>
              <a:rPr lang="en-US" altLang="zh-CN" b="1" smtClean="0"/>
              <a:t>CORBA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分布式组件对象模型</a:t>
            </a:r>
            <a:r>
              <a:rPr lang="en-US" altLang="zh-CN" b="1" smtClean="0"/>
              <a:t>DCOM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的体系结构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700" b="1" smtClean="0"/>
              <a:t>POA(Portable Object Adapter)</a:t>
            </a:r>
            <a:r>
              <a:rPr lang="zh-CN" altLang="en-US" sz="2700" b="1" smtClean="0"/>
              <a:t>可移植对象适配器</a:t>
            </a:r>
            <a:endParaRPr lang="en-US" altLang="zh-CN" sz="27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BOA</a:t>
            </a:r>
            <a:r>
              <a:rPr lang="zh-CN" altLang="en-US" b="1" smtClean="0"/>
              <a:t>的替代方式，提供高级特性和大量可扩展的接口。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支持透明激活对象。  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允许单个服务者支持多个对象标识。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允许一个服务者上有多个</a:t>
            </a:r>
            <a:r>
              <a:rPr lang="en-US" altLang="zh-CN" b="1" smtClean="0"/>
              <a:t>POA</a:t>
            </a:r>
            <a:r>
              <a:rPr lang="zh-CN" altLang="en-US" b="1" smtClean="0"/>
              <a:t>，每个都有自己的一套管理策略。  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将对不存在服务者的请求委托给默认服务者，或者向服务者的管理器请求一个合适的服务者。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的体系结构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b="1" smtClean="0"/>
              <a:t>GIOP(General Inter-ORB Protocol)</a:t>
            </a:r>
            <a:r>
              <a:rPr lang="zh-CN" altLang="en-US" sz="2400" b="1" smtClean="0"/>
              <a:t>通用</a:t>
            </a:r>
            <a:r>
              <a:rPr lang="en-US" altLang="zh-CN" sz="2400" b="1" smtClean="0"/>
              <a:t>ORB</a:t>
            </a:r>
            <a:r>
              <a:rPr lang="zh-CN" altLang="en-US" sz="2400" b="1" smtClean="0"/>
              <a:t>间通信协议</a:t>
            </a:r>
            <a:endParaRPr lang="en-US" altLang="zh-CN" sz="2400" b="1" smtClean="0"/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1" smtClean="0"/>
              <a:t>定义了不同</a:t>
            </a:r>
            <a:r>
              <a:rPr lang="en-US" altLang="zh-CN" sz="2400" b="1" smtClean="0"/>
              <a:t>ORB</a:t>
            </a:r>
            <a:r>
              <a:rPr lang="zh-CN" altLang="en-US" sz="2400" b="1" smtClean="0"/>
              <a:t>之间的交互接口。 </a:t>
            </a:r>
            <a:r>
              <a:rPr lang="zh-CN" altLang="en-US" sz="2000" b="1" smtClean="0"/>
              <a:t> </a:t>
            </a:r>
            <a:endParaRPr lang="en-US" altLang="zh-CN" sz="2000" b="1" smtClean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b="1" smtClean="0"/>
              <a:t>IIOP(Internet Inter-ORB Protocol)</a:t>
            </a:r>
            <a:r>
              <a:rPr lang="zh-CN" altLang="en-US" sz="2400" b="1" smtClean="0"/>
              <a:t>互连网</a:t>
            </a:r>
            <a:r>
              <a:rPr lang="en-US" altLang="zh-CN" sz="2400" b="1" smtClean="0"/>
              <a:t>ORB</a:t>
            </a:r>
            <a:r>
              <a:rPr lang="zh-CN" altLang="en-US" sz="2400" b="1" smtClean="0"/>
              <a:t>间通信协议</a:t>
            </a:r>
            <a:endParaRPr lang="en-US" altLang="zh-CN" sz="2400" b="1" smtClean="0"/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b="1" smtClean="0"/>
              <a:t>IIOP</a:t>
            </a:r>
            <a:r>
              <a:rPr lang="zh-CN" altLang="en-US" sz="2400" b="1" smtClean="0"/>
              <a:t>把</a:t>
            </a:r>
            <a:r>
              <a:rPr lang="en-US" altLang="zh-CN" sz="2400" b="1" smtClean="0"/>
              <a:t>GIOP</a:t>
            </a:r>
            <a:r>
              <a:rPr lang="zh-CN" altLang="en-US" sz="2400" b="1" smtClean="0"/>
              <a:t>消息数据映射为</a:t>
            </a:r>
            <a:r>
              <a:rPr lang="en-US" altLang="zh-CN" sz="2400" b="1" smtClean="0"/>
              <a:t>TCP/IP</a:t>
            </a:r>
            <a:r>
              <a:rPr lang="zh-CN" altLang="en-US" sz="2400" b="1" smtClean="0"/>
              <a:t>连接行为和输入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输出流的读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写操作。</a:t>
            </a:r>
            <a:r>
              <a:rPr lang="zh-CN" altLang="en-US" sz="2000" b="1" smtClean="0"/>
              <a:t> </a:t>
            </a:r>
            <a:endParaRPr lang="en-US" altLang="zh-CN" sz="2000" b="1" smtClean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b="1" smtClean="0"/>
              <a:t>IOR(Interoperable Object Reference)</a:t>
            </a:r>
            <a:r>
              <a:rPr lang="zh-CN" altLang="en-US" sz="2400" b="1" smtClean="0"/>
              <a:t>可互操作对象引用</a:t>
            </a:r>
            <a:endParaRPr lang="en-US" altLang="zh-CN" sz="2400" b="1" smtClean="0"/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1" smtClean="0"/>
              <a:t>包括所有客户与服务器联系所需的各种信息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包括</a:t>
            </a:r>
            <a:r>
              <a:rPr lang="en-US" altLang="zh-CN" sz="2400" b="1" smtClean="0"/>
              <a:t>CORBA</a:t>
            </a:r>
            <a:r>
              <a:rPr lang="zh-CN" altLang="en-US" sz="2400" b="1" smtClean="0"/>
              <a:t>服务器对象进程的</a:t>
            </a:r>
            <a:r>
              <a:rPr lang="en-US" altLang="zh-CN" sz="2400" b="1" smtClean="0"/>
              <a:t>IP</a:t>
            </a:r>
            <a:r>
              <a:rPr lang="zh-CN" altLang="en-US" sz="2400" b="1" smtClean="0"/>
              <a:t>地址和</a:t>
            </a:r>
            <a:r>
              <a:rPr lang="en-US" altLang="zh-CN" sz="2400" b="1" smtClean="0"/>
              <a:t>TCP</a:t>
            </a:r>
            <a:r>
              <a:rPr lang="zh-CN" altLang="en-US" sz="2400" b="1" smtClean="0"/>
              <a:t>端口等</a:t>
            </a:r>
            <a:r>
              <a:rPr lang="en-US" altLang="zh-CN" sz="2400" b="1" smtClean="0"/>
              <a:t>)</a:t>
            </a:r>
            <a:r>
              <a:rPr lang="zh-CN" altLang="en-US" sz="2400" b="1" smtClean="0"/>
              <a:t> 。  </a:t>
            </a:r>
            <a:r>
              <a:rPr lang="zh-CN" altLang="en-US" sz="2000" b="1" smtClean="0"/>
              <a:t/>
            </a:r>
            <a:br>
              <a:rPr lang="zh-CN" altLang="en-US" sz="2000" b="1" smtClean="0"/>
            </a:br>
            <a:endParaRPr lang="zh-CN" altLang="en-US" sz="20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的体系结构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/>
              <a:t>接口公用库</a:t>
            </a:r>
            <a:endParaRPr lang="en-US" altLang="zh-CN" b="1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/>
              <a:t>持久地存储</a:t>
            </a:r>
            <a:r>
              <a:rPr lang="en-US" altLang="zh-CN" b="1" smtClean="0"/>
              <a:t>IDL</a:t>
            </a:r>
            <a:r>
              <a:rPr lang="zh-CN" altLang="en-US" b="1" smtClean="0"/>
              <a:t>的接口说明。</a:t>
            </a:r>
            <a:endParaRPr lang="en-US" altLang="zh-CN" b="1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/>
              <a:t>实现对象继承性层次结构的导航，提供了有关对象支持的所有操作的描述。</a:t>
            </a:r>
            <a:endParaRPr lang="en-US" altLang="zh-CN" b="1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/>
              <a:t>为接口浏览器提供信息，帮助应用开发者找出潜在的可重用的软件部件。</a:t>
            </a:r>
            <a:endParaRPr lang="en-US" altLang="zh-CN" b="1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/>
              <a:t>提供类型信息，为动态调用接口发送请求提供信息支持。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的体系结构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动态调用接口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把</a:t>
            </a:r>
            <a:r>
              <a:rPr lang="en-US" altLang="zh-CN" b="1" dirty="0" smtClean="0"/>
              <a:t>IDL</a:t>
            </a:r>
            <a:r>
              <a:rPr lang="zh-CN" altLang="en-US" b="1" dirty="0" smtClean="0"/>
              <a:t>说明编译成面向对象程序设计语言的实现代码后，客户可以调用已知对象的操作。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在某些应用中，用户并不了解应用接口编译信息，但也要求调用对象的操作，这时就要动态调用接口来调用用户的操作了。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例如，图形用户接口应支持用户浏览接口公共库，以获得每个对象所支持的操作信息，用户可根据自己的需求从浏览对象中挑选出所需的对象操作，具体的对象操作的调用实际上是用动态调用接口来完成的。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的体系结构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CORBA</a:t>
            </a:r>
            <a:r>
              <a:rPr lang="zh-CN" altLang="en-US" b="1" smtClean="0"/>
              <a:t>服务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创建</a:t>
            </a:r>
            <a:r>
              <a:rPr lang="en-US" altLang="zh-CN" b="1" smtClean="0"/>
              <a:t>CORBA</a:t>
            </a:r>
            <a:r>
              <a:rPr lang="zh-CN" altLang="en-US" b="1" smtClean="0"/>
              <a:t>服务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为服务创建</a:t>
            </a:r>
            <a:r>
              <a:rPr lang="en-US" altLang="zh-CN" b="1" smtClean="0"/>
              <a:t>ORB</a:t>
            </a:r>
            <a:r>
              <a:rPr lang="zh-CN" altLang="en-US" b="1" smtClean="0"/>
              <a:t>对象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注册服务</a:t>
            </a:r>
            <a:endParaRPr lang="en-US" altLang="zh-CN" b="1" smtClean="0"/>
          </a:p>
        </p:txBody>
      </p:sp>
      <p:grpSp>
        <p:nvGrpSpPr>
          <p:cNvPr id="46084" name="组合 3"/>
          <p:cNvGrpSpPr>
            <a:grpSpLocks/>
          </p:cNvGrpSpPr>
          <p:nvPr/>
        </p:nvGrpSpPr>
        <p:grpSpPr bwMode="auto">
          <a:xfrm>
            <a:off x="1327150" y="3735388"/>
            <a:ext cx="6845300" cy="2286000"/>
            <a:chOff x="1066800" y="2514600"/>
            <a:chExt cx="6845396" cy="22860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66800" y="2514600"/>
              <a:ext cx="2057429" cy="8382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/>
                <a:t>Server A</a:t>
              </a:r>
            </a:p>
          </p:txBody>
        </p:sp>
        <p:sp>
          <p:nvSpPr>
            <p:cNvPr id="46086" name="Rectangle 5"/>
            <p:cNvSpPr>
              <a:spLocks noChangeArrowheads="1"/>
            </p:cNvSpPr>
            <p:nvPr/>
          </p:nvSpPr>
          <p:spPr bwMode="auto">
            <a:xfrm>
              <a:off x="1066800" y="4038600"/>
              <a:ext cx="2057400" cy="762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Server B</a:t>
              </a:r>
            </a:p>
          </p:txBody>
        </p:sp>
        <p:sp>
          <p:nvSpPr>
            <p:cNvPr id="46087" name="Rectangle 6"/>
            <p:cNvSpPr>
              <a:spLocks noChangeArrowheads="1"/>
            </p:cNvSpPr>
            <p:nvPr/>
          </p:nvSpPr>
          <p:spPr bwMode="auto">
            <a:xfrm>
              <a:off x="4648199" y="3352800"/>
              <a:ext cx="3263997" cy="685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CORBA NameService</a:t>
              </a:r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>
              <a:off x="3124200" y="2965662"/>
              <a:ext cx="1524000" cy="539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 flipV="1">
              <a:off x="3124200" y="3886201"/>
              <a:ext cx="1524000" cy="591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3124200" y="2637246"/>
              <a:ext cx="2057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/>
                <a:t>注册服务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3190461" y="4283723"/>
              <a:ext cx="1676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/>
                <a:t>注册服务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的体系结构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CORBA</a:t>
            </a:r>
            <a:r>
              <a:rPr lang="zh-CN" altLang="en-US" b="1" smtClean="0"/>
              <a:t>客户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使用名称服务器来查找服务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请求远程对象方法</a:t>
            </a:r>
          </a:p>
        </p:txBody>
      </p:sp>
      <p:grpSp>
        <p:nvGrpSpPr>
          <p:cNvPr id="47108" name="组合 3"/>
          <p:cNvGrpSpPr>
            <a:grpSpLocks/>
          </p:cNvGrpSpPr>
          <p:nvPr/>
        </p:nvGrpSpPr>
        <p:grpSpPr bwMode="auto">
          <a:xfrm>
            <a:off x="923925" y="3357563"/>
            <a:ext cx="7296150" cy="2509837"/>
            <a:chOff x="914400" y="3280603"/>
            <a:chExt cx="7297440" cy="2510597"/>
          </a:xfrm>
        </p:grpSpPr>
        <p:sp>
          <p:nvSpPr>
            <p:cNvPr id="47109" name="Rectangle 4"/>
            <p:cNvSpPr>
              <a:spLocks noChangeArrowheads="1"/>
            </p:cNvSpPr>
            <p:nvPr/>
          </p:nvSpPr>
          <p:spPr bwMode="auto">
            <a:xfrm>
              <a:off x="1219200" y="3280603"/>
              <a:ext cx="17526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Serever A</a:t>
              </a:r>
            </a:p>
          </p:txBody>
        </p:sp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1219200" y="5041762"/>
              <a:ext cx="1752600" cy="6732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Client 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4554240" y="4102928"/>
              <a:ext cx="3657600" cy="62147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CORBA NameService</a:t>
              </a:r>
            </a:p>
          </p:txBody>
        </p:sp>
        <p:sp>
          <p:nvSpPr>
            <p:cNvPr id="47112" name="Line 7"/>
            <p:cNvSpPr>
              <a:spLocks noChangeShapeType="1"/>
            </p:cNvSpPr>
            <p:nvPr/>
          </p:nvSpPr>
          <p:spPr bwMode="auto">
            <a:xfrm>
              <a:off x="2954040" y="3569528"/>
              <a:ext cx="1600200" cy="693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10"/>
            <p:cNvSpPr>
              <a:spLocks noChangeShapeType="1"/>
            </p:cNvSpPr>
            <p:nvPr/>
          </p:nvSpPr>
          <p:spPr bwMode="auto">
            <a:xfrm flipV="1">
              <a:off x="2966829" y="4576003"/>
              <a:ext cx="1587411" cy="750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1"/>
            <p:cNvSpPr>
              <a:spLocks noChangeShapeType="1"/>
            </p:cNvSpPr>
            <p:nvPr/>
          </p:nvSpPr>
          <p:spPr bwMode="auto">
            <a:xfrm flipH="1">
              <a:off x="2966829" y="4724400"/>
              <a:ext cx="1909972" cy="9147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2"/>
            <p:cNvSpPr>
              <a:spLocks noChangeShapeType="1"/>
            </p:cNvSpPr>
            <p:nvPr/>
          </p:nvSpPr>
          <p:spPr bwMode="auto">
            <a:xfrm>
              <a:off x="1658640" y="3890202"/>
              <a:ext cx="0" cy="11515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Rectangle 13"/>
            <p:cNvSpPr>
              <a:spLocks noChangeArrowheads="1"/>
            </p:cNvSpPr>
            <p:nvPr/>
          </p:nvSpPr>
          <p:spPr bwMode="auto">
            <a:xfrm>
              <a:off x="3106440" y="3382065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/>
                <a:t>注册服务</a:t>
              </a:r>
            </a:p>
          </p:txBody>
        </p:sp>
        <p:sp>
          <p:nvSpPr>
            <p:cNvPr id="47117" name="Rectangle 14"/>
            <p:cNvSpPr>
              <a:spLocks noChangeArrowheads="1"/>
            </p:cNvSpPr>
            <p:nvPr/>
          </p:nvSpPr>
          <p:spPr bwMode="auto">
            <a:xfrm>
              <a:off x="2438401" y="4705902"/>
              <a:ext cx="1752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/>
                <a:t>查找服务</a:t>
              </a:r>
            </a:p>
          </p:txBody>
        </p:sp>
        <p:sp>
          <p:nvSpPr>
            <p:cNvPr id="47118" name="Rectangle 15"/>
            <p:cNvSpPr>
              <a:spLocks noChangeArrowheads="1"/>
            </p:cNvSpPr>
            <p:nvPr/>
          </p:nvSpPr>
          <p:spPr bwMode="auto">
            <a:xfrm>
              <a:off x="3039119" y="5410200"/>
              <a:ext cx="1600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/>
                <a:t>远程引用 </a:t>
              </a:r>
            </a:p>
          </p:txBody>
        </p:sp>
        <p:sp>
          <p:nvSpPr>
            <p:cNvPr id="47119" name="Rectangle 16"/>
            <p:cNvSpPr>
              <a:spLocks noChangeArrowheads="1"/>
            </p:cNvSpPr>
            <p:nvPr/>
          </p:nvSpPr>
          <p:spPr bwMode="auto">
            <a:xfrm>
              <a:off x="914400" y="4020102"/>
              <a:ext cx="609600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IIOP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组成</a:t>
            </a:r>
          </a:p>
        </p:txBody>
      </p:sp>
      <p:pic>
        <p:nvPicPr>
          <p:cNvPr id="481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3061" r="5798" b="10771"/>
          <a:stretch>
            <a:fillRect/>
          </a:stretch>
        </p:blipFill>
        <p:spPr>
          <a:xfrm>
            <a:off x="457200" y="1268413"/>
            <a:ext cx="8232775" cy="4852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组成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ORB</a:t>
            </a:r>
            <a:r>
              <a:rPr lang="zh-CN" altLang="zh-CN" b="1" smtClean="0"/>
              <a:t>核心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实现对所有</a:t>
            </a:r>
            <a:r>
              <a:rPr lang="en-US" altLang="zh-CN" b="1" smtClean="0"/>
              <a:t>ORB</a:t>
            </a:r>
            <a:r>
              <a:rPr lang="zh-CN" altLang="zh-CN" b="1" smtClean="0"/>
              <a:t>都相同的接口。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这些接口是在</a:t>
            </a:r>
            <a:r>
              <a:rPr lang="en-US" altLang="zh-CN" b="1" smtClean="0"/>
              <a:t>CORBA</a:t>
            </a:r>
            <a:r>
              <a:rPr lang="zh-CN" altLang="zh-CN" b="1" smtClean="0"/>
              <a:t>规范中预先定义的，为所有</a:t>
            </a:r>
            <a:r>
              <a:rPr lang="en-US" altLang="zh-CN" b="1" smtClean="0"/>
              <a:t>ORB</a:t>
            </a:r>
            <a:r>
              <a:rPr lang="zh-CN" altLang="zh-CN" b="1" smtClean="0"/>
              <a:t>实现支持。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这些接口包括：动态调用接口、动态框架接口和</a:t>
            </a:r>
            <a:r>
              <a:rPr lang="en-US" altLang="zh-CN" b="1" smtClean="0"/>
              <a:t>ORB</a:t>
            </a:r>
            <a:r>
              <a:rPr lang="zh-CN" altLang="zh-CN" b="1" smtClean="0"/>
              <a:t>接口。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ORB</a:t>
            </a:r>
            <a:r>
              <a:rPr lang="zh-CN" altLang="zh-CN" b="1" smtClean="0"/>
              <a:t>接口是直接为应用程序使用的本地服务接口，例如，客户和对象实现可通过这类接口访问</a:t>
            </a:r>
            <a:r>
              <a:rPr lang="en-US" altLang="zh-CN" b="1" smtClean="0"/>
              <a:t>CORBA</a:t>
            </a:r>
            <a:r>
              <a:rPr lang="zh-CN" altLang="zh-CN" b="1" smtClean="0"/>
              <a:t>的公共对象服务。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组成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对象适配器接口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CORBA</a:t>
            </a:r>
            <a:r>
              <a:rPr lang="zh-CN" altLang="zh-CN" b="1" smtClean="0"/>
              <a:t>可移植对象适配器</a:t>
            </a:r>
            <a:r>
              <a:rPr lang="en-US" altLang="zh-CN" b="1" smtClean="0"/>
              <a:t>POA</a:t>
            </a:r>
            <a:r>
              <a:rPr lang="zh-CN" altLang="zh-CN" b="1" smtClean="0"/>
              <a:t>的作用是连接对象实现和</a:t>
            </a:r>
            <a:r>
              <a:rPr lang="en-US" altLang="zh-CN" b="1" smtClean="0"/>
              <a:t>ORB</a:t>
            </a:r>
            <a:r>
              <a:rPr lang="zh-CN" altLang="zh-CN" b="1" smtClean="0"/>
              <a:t>。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POA</a:t>
            </a:r>
            <a:r>
              <a:rPr lang="zh-CN" altLang="zh-CN" b="1" smtClean="0"/>
              <a:t>本身是一个对象，它使被调用对象的接口适配于调用对象所期望的接口。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CORBA</a:t>
            </a:r>
            <a:r>
              <a:rPr lang="zh-CN" altLang="en-US" smtClean="0"/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接口定义语言</a:t>
            </a:r>
            <a:r>
              <a:rPr lang="en-US" altLang="zh-CN" b="1" smtClean="0"/>
              <a:t>IDL</a:t>
            </a:r>
            <a:r>
              <a:rPr lang="zh-CN" altLang="en-US" b="1" smtClean="0"/>
              <a:t>和静态接口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客户用</a:t>
            </a:r>
            <a:r>
              <a:rPr lang="en-US" altLang="zh-CN" b="1" smtClean="0"/>
              <a:t>ORB</a:t>
            </a:r>
            <a:r>
              <a:rPr lang="zh-CN" altLang="en-US" b="1" smtClean="0"/>
              <a:t>携带的</a:t>
            </a:r>
            <a:r>
              <a:rPr lang="en-US" altLang="zh-CN" b="1" smtClean="0"/>
              <a:t>IDL</a:t>
            </a:r>
            <a:r>
              <a:rPr lang="zh-CN" altLang="en-US" b="1" smtClean="0"/>
              <a:t>编译器，编译对象接口</a:t>
            </a:r>
            <a:r>
              <a:rPr lang="en-US" altLang="zh-CN" b="1" smtClean="0"/>
              <a:t>IDL</a:t>
            </a:r>
            <a:r>
              <a:rPr lang="zh-CN" altLang="en-US" b="1" smtClean="0"/>
              <a:t>文件，生成特定编程语言（如</a:t>
            </a:r>
            <a:r>
              <a:rPr lang="en-US" altLang="zh-CN" b="1" smtClean="0"/>
              <a:t>C++</a:t>
            </a:r>
            <a:r>
              <a:rPr lang="zh-CN" altLang="en-US" b="1" smtClean="0"/>
              <a:t>）的</a:t>
            </a:r>
            <a:r>
              <a:rPr lang="en-US" altLang="zh-CN" b="1" smtClean="0"/>
              <a:t>Stub</a:t>
            </a:r>
            <a:r>
              <a:rPr lang="zh-CN" altLang="en-US" b="1" smtClean="0"/>
              <a:t>和</a:t>
            </a:r>
            <a:r>
              <a:rPr lang="en-US" altLang="zh-CN" b="1" smtClean="0"/>
              <a:t>Sleketon</a:t>
            </a:r>
            <a:r>
              <a:rPr lang="zh-CN" altLang="en-US" b="1" smtClean="0"/>
              <a:t>代码。</a:t>
            </a:r>
            <a:endParaRPr lang="en-US" altLang="zh-CN" b="1" smtClean="0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smtClean="0"/>
              <a:t>Stub</a:t>
            </a:r>
            <a:r>
              <a:rPr lang="zh-CN" altLang="en-US" b="1" smtClean="0"/>
              <a:t>负责编码（</a:t>
            </a:r>
            <a:r>
              <a:rPr lang="en-US" altLang="zh-CN" b="1" smtClean="0"/>
              <a:t>marshaling</a:t>
            </a:r>
            <a:r>
              <a:rPr lang="zh-CN" altLang="en-US" b="1" smtClean="0"/>
              <a:t>）用户的调用请求并以</a:t>
            </a:r>
            <a:r>
              <a:rPr lang="en-US" altLang="zh-CN" b="1" smtClean="0"/>
              <a:t>ORB</a:t>
            </a:r>
            <a:r>
              <a:rPr lang="zh-CN" altLang="en-US" b="1" smtClean="0"/>
              <a:t>消息形式发给对象实现，解码（</a:t>
            </a:r>
            <a:r>
              <a:rPr lang="en-US" altLang="zh-CN" b="1" smtClean="0"/>
              <a:t>unmarshaling</a:t>
            </a:r>
            <a:r>
              <a:rPr lang="zh-CN" altLang="en-US" b="1" smtClean="0"/>
              <a:t>）返回的结果并把结果或异常信息传给客户；</a:t>
            </a:r>
            <a:endParaRPr lang="en-US" altLang="zh-CN" b="1" smtClean="0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smtClean="0"/>
              <a:t>Skeleton</a:t>
            </a:r>
            <a:r>
              <a:rPr lang="zh-CN" altLang="en-US" b="1" smtClean="0"/>
              <a:t>负责解码（</a:t>
            </a:r>
            <a:r>
              <a:rPr lang="en-US" altLang="zh-CN" b="1" smtClean="0"/>
              <a:t>unmarshaling</a:t>
            </a:r>
            <a:r>
              <a:rPr lang="zh-CN" altLang="en-US" b="1" smtClean="0"/>
              <a:t>）用户请求消息、定位对象实现并执行所请求的对象方法，编码（</a:t>
            </a:r>
            <a:r>
              <a:rPr lang="en-US" altLang="zh-CN" b="1" smtClean="0"/>
              <a:t>marshaling</a:t>
            </a:r>
            <a:r>
              <a:rPr lang="zh-CN" altLang="en-US" b="1" smtClean="0"/>
              <a:t>）操作结果或异常信息，并以</a:t>
            </a:r>
            <a:r>
              <a:rPr lang="en-US" altLang="zh-CN" b="1" smtClean="0"/>
              <a:t>ORB</a:t>
            </a:r>
            <a:r>
              <a:rPr lang="zh-CN" altLang="en-US" b="1" smtClean="0"/>
              <a:t>消息形式发送给客户。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动态接口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分布式对象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面向对象编程：抽象、封装、继承、多态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一个对象由两部分组成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状态（属性）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行为（方法）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>
                <a:solidFill>
                  <a:srgbClr val="FF0000"/>
                </a:solidFill>
              </a:rPr>
              <a:t>分布式对象</a:t>
            </a:r>
            <a:r>
              <a:rPr lang="zh-CN" altLang="en-US" sz="2800" b="1" smtClean="0"/>
              <a:t>是一些独立代码的封装体（对象，组件），它向外提供了一个包括一组属性和方法的接口，远程客户程序通过远程方法调用来访问它。</a:t>
            </a:r>
            <a:endParaRPr lang="en-US" altLang="zh-CN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ORB</a:t>
            </a:r>
            <a:r>
              <a:rPr lang="zh-CN" altLang="en-US" smtClean="0"/>
              <a:t>功能与操作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ORB</a:t>
            </a:r>
            <a:r>
              <a:rPr lang="zh-CN" altLang="en-US" b="1" smtClean="0"/>
              <a:t>初始化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当应用程序运行在</a:t>
            </a:r>
            <a:r>
              <a:rPr lang="en-US" altLang="zh-CN" b="1" smtClean="0"/>
              <a:t>CORBA</a:t>
            </a:r>
            <a:r>
              <a:rPr lang="zh-CN" altLang="en-US" b="1" smtClean="0"/>
              <a:t>环境时，需要对</a:t>
            </a:r>
            <a:r>
              <a:rPr lang="en-US" altLang="zh-CN" b="1" smtClean="0"/>
              <a:t>ORB</a:t>
            </a:r>
            <a:r>
              <a:rPr lang="zh-CN" altLang="en-US" b="1" smtClean="0"/>
              <a:t>和对象适配器</a:t>
            </a:r>
            <a:r>
              <a:rPr lang="en-US" altLang="zh-CN" b="1" smtClean="0"/>
              <a:t>POA</a:t>
            </a:r>
            <a:r>
              <a:rPr lang="zh-CN" altLang="en-US" b="1" smtClean="0"/>
              <a:t>进行初始化。</a:t>
            </a:r>
            <a:r>
              <a:rPr lang="en-US" altLang="zh-CN" b="1" smtClean="0"/>
              <a:t>ORB</a:t>
            </a:r>
            <a:r>
              <a:rPr lang="zh-CN" altLang="en-US" b="1" smtClean="0"/>
              <a:t>和</a:t>
            </a:r>
            <a:r>
              <a:rPr lang="en-US" altLang="zh-CN" b="1" smtClean="0"/>
              <a:t>POA</a:t>
            </a:r>
            <a:r>
              <a:rPr lang="zh-CN" altLang="en-US" b="1" smtClean="0"/>
              <a:t>的初始化是顺序执行的，</a:t>
            </a:r>
            <a:r>
              <a:rPr lang="en-US" altLang="zh-CN" b="1" smtClean="0"/>
              <a:t>ORB</a:t>
            </a:r>
            <a:r>
              <a:rPr lang="zh-CN" altLang="en-US" b="1" smtClean="0"/>
              <a:t>先于</a:t>
            </a:r>
            <a:r>
              <a:rPr lang="en-US" altLang="zh-CN" b="1" smtClean="0"/>
              <a:t>POA</a:t>
            </a:r>
            <a:r>
              <a:rPr lang="zh-CN" altLang="en-US" b="1" smtClean="0"/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ORB</a:t>
            </a:r>
            <a:r>
              <a:rPr lang="zh-CN" altLang="en-US" b="1" smtClean="0"/>
              <a:t>接口操作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这些操作定义在</a:t>
            </a:r>
            <a:r>
              <a:rPr lang="en-US" altLang="zh-CN" b="1" smtClean="0"/>
              <a:t>CORBA</a:t>
            </a:r>
            <a:r>
              <a:rPr lang="zh-CN" altLang="en-US" b="1" smtClean="0"/>
              <a:t>模块的接口</a:t>
            </a:r>
            <a:r>
              <a:rPr lang="en-US" altLang="zh-CN" b="1" smtClean="0"/>
              <a:t>ORB</a:t>
            </a:r>
            <a:r>
              <a:rPr lang="zh-CN" altLang="en-US" b="1" smtClean="0"/>
              <a:t>中，对象引用是用字符串形式存储和传送的，因此对象引用与其字符串形式之间的转换是必要。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ORB</a:t>
            </a:r>
            <a:r>
              <a:rPr lang="zh-CN" altLang="en-US" smtClean="0"/>
              <a:t>功能与操作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获取初始对象引用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当</a:t>
            </a:r>
            <a:r>
              <a:rPr lang="en-US" altLang="zh-CN" b="1" smtClean="0"/>
              <a:t>ORB</a:t>
            </a:r>
            <a:r>
              <a:rPr lang="zh-CN" altLang="zh-CN" b="1" smtClean="0"/>
              <a:t>初次启动时，客户并不知道被调对象实现的对象引用。没有对象引用就不能定位对象实现，也就不能进行调用请求。因此，</a:t>
            </a:r>
            <a:r>
              <a:rPr lang="en-US" altLang="zh-CN" b="1" smtClean="0"/>
              <a:t>ORB</a:t>
            </a:r>
            <a:r>
              <a:rPr lang="zh-CN" altLang="zh-CN" b="1" smtClean="0"/>
              <a:t>给出了获取初始对象引用的方法，应用可通过调用它来获得初始对象引用。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与线程有关的操作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为了支持单线程和多线程应用程序，</a:t>
            </a:r>
            <a:r>
              <a:rPr lang="en-US" altLang="zh-CN" b="1" smtClean="0"/>
              <a:t>ORB</a:t>
            </a:r>
            <a:r>
              <a:rPr lang="zh-CN" altLang="zh-CN" b="1" smtClean="0"/>
              <a:t>接口包含相关的操作。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ORB</a:t>
            </a:r>
            <a:r>
              <a:rPr lang="zh-CN" altLang="en-US" smtClean="0"/>
              <a:t>功能与操作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b="1" smtClean="0"/>
              <a:t>策略</a:t>
            </a:r>
            <a:r>
              <a:rPr lang="zh-CN" altLang="zh-CN" b="1"/>
              <a:t>设置与管理</a:t>
            </a:r>
            <a:endParaRPr lang="en-US" altLang="zh-CN" b="1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/>
              <a:t>CORBA</a:t>
            </a:r>
            <a:r>
              <a:rPr lang="zh-CN" altLang="zh-CN" b="1"/>
              <a:t>的策略设置很灵活，从而增强了它的能力。</a:t>
            </a:r>
            <a:r>
              <a:rPr lang="en-US" altLang="zh-CN" b="1"/>
              <a:t>CORBA</a:t>
            </a:r>
            <a:r>
              <a:rPr lang="zh-CN" altLang="zh-CN" b="1"/>
              <a:t>的策略设置与管理涉及执行环境、客户和服务器端的对象引用、</a:t>
            </a:r>
            <a:r>
              <a:rPr lang="en-US" altLang="zh-CN" b="1"/>
              <a:t>POA</a:t>
            </a:r>
            <a:r>
              <a:rPr lang="zh-CN" altLang="zh-CN" b="1"/>
              <a:t>和接口库及位置域等。策略的最初设置和覆盖（</a:t>
            </a:r>
            <a:r>
              <a:rPr lang="en-US" altLang="zh-CN" b="1"/>
              <a:t>Override</a:t>
            </a:r>
            <a:r>
              <a:rPr lang="zh-CN" altLang="zh-CN" b="1"/>
              <a:t>）为用户创造了合适的环境，也带来了设置和管理的复杂性。</a:t>
            </a:r>
            <a:endParaRPr lang="en-US" altLang="zh-CN" b="1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b="1" smtClean="0"/>
              <a:t>对象</a:t>
            </a:r>
            <a:r>
              <a:rPr lang="zh-CN" altLang="zh-CN" b="1"/>
              <a:t>引用操作</a:t>
            </a:r>
          </a:p>
          <a:p>
            <a:pPr marL="857250" lvl="1" indent="-4572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b="1" smtClean="0"/>
              <a:t>对象</a:t>
            </a:r>
            <a:r>
              <a:rPr lang="zh-CN" altLang="zh-CN" b="1"/>
              <a:t>引用是不透明的，在多次引用同一对象时，只能使用复制的办法，设置一计数器来跟踪对象引用的副本数。每复制一次计数器增</a:t>
            </a:r>
            <a:r>
              <a:rPr lang="en-US" altLang="zh-CN" b="1"/>
              <a:t>1</a:t>
            </a:r>
            <a:r>
              <a:rPr lang="zh-CN" altLang="zh-CN" b="1"/>
              <a:t>，释放一次计数器减</a:t>
            </a:r>
            <a:r>
              <a:rPr lang="en-US" altLang="zh-CN" b="1"/>
              <a:t>1</a:t>
            </a:r>
            <a:r>
              <a:rPr lang="zh-CN" altLang="zh-CN" b="1"/>
              <a:t>，计数器为</a:t>
            </a:r>
            <a:r>
              <a:rPr lang="en-US" altLang="zh-CN" b="1"/>
              <a:t>0</a:t>
            </a:r>
            <a:r>
              <a:rPr lang="zh-CN" altLang="zh-CN" b="1"/>
              <a:t>表示对象引用不再使用了</a:t>
            </a:r>
            <a:r>
              <a:rPr lang="zh-CN" altLang="zh-CN" b="1" smtClean="0"/>
              <a:t>。</a:t>
            </a:r>
            <a:endParaRPr lang="zh-CN" altLang="zh-CN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7388" y="188913"/>
            <a:ext cx="7377112" cy="920750"/>
          </a:xfrm>
        </p:spPr>
        <p:txBody>
          <a:bodyPr/>
          <a:lstStyle/>
          <a:p>
            <a:r>
              <a:rPr lang="en-US" altLang="zh-CN" smtClean="0"/>
              <a:t>IDL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IDL</a:t>
            </a:r>
            <a:r>
              <a:rPr lang="zh-CN" altLang="en-US" b="1" smtClean="0"/>
              <a:t>数据类型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IDL</a:t>
            </a:r>
            <a:r>
              <a:rPr lang="zh-CN" altLang="en-US" b="1" smtClean="0"/>
              <a:t>接口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IDL</a:t>
            </a:r>
            <a:r>
              <a:rPr lang="zh-CN" altLang="en-US" b="1" smtClean="0"/>
              <a:t>模块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IDL</a:t>
            </a:r>
            <a:r>
              <a:rPr lang="zh-CN" altLang="en-US" b="1" smtClean="0"/>
              <a:t>属性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IDL</a:t>
            </a:r>
            <a:r>
              <a:rPr lang="zh-CN" altLang="en-US" b="1" smtClean="0"/>
              <a:t>操作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IDL</a:t>
            </a:r>
            <a:r>
              <a:rPr lang="zh-CN" altLang="en-US" b="1" smtClean="0"/>
              <a:t>异常处理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1500" y="269875"/>
            <a:ext cx="8077200" cy="609600"/>
          </a:xfrm>
        </p:spPr>
        <p:txBody>
          <a:bodyPr/>
          <a:lstStyle/>
          <a:p>
            <a:r>
              <a:rPr lang="en-US" altLang="zh-CN" sz="2800" smtClean="0"/>
              <a:t>Java</a:t>
            </a:r>
            <a:r>
              <a:rPr lang="zh-CN" altLang="en-US" sz="2800" smtClean="0"/>
              <a:t>数据类型以及它们到</a:t>
            </a:r>
            <a:r>
              <a:rPr lang="en-US" altLang="zh-CN" sz="2800" smtClean="0"/>
              <a:t>IDL</a:t>
            </a:r>
            <a:r>
              <a:rPr lang="zh-CN" altLang="en-US" sz="2800" smtClean="0"/>
              <a:t>数据类型的映射</a:t>
            </a:r>
          </a:p>
        </p:txBody>
      </p:sp>
      <p:graphicFrame>
        <p:nvGraphicFramePr>
          <p:cNvPr id="383033" name="Group 57"/>
          <p:cNvGraphicFramePr>
            <a:graphicFrameLocks noGrp="1"/>
          </p:cNvGraphicFramePr>
          <p:nvPr/>
        </p:nvGraphicFramePr>
        <p:xfrm>
          <a:off x="685800" y="1039813"/>
          <a:ext cx="7848600" cy="5124450"/>
        </p:xfrm>
        <a:graphic>
          <a:graphicData uri="http://schemas.openxmlformats.org/drawingml/2006/table">
            <a:tbl>
              <a:tblPr/>
              <a:tblGrid>
                <a:gridCol w="4019550"/>
                <a:gridCol w="3829050"/>
              </a:tblGrid>
              <a:tr h="2826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IDL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Void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0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3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Java.lang.String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 /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wstring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152400"/>
            <a:ext cx="8077200" cy="838200"/>
          </a:xfrm>
        </p:spPr>
        <p:txBody>
          <a:bodyPr/>
          <a:lstStyle/>
          <a:p>
            <a:r>
              <a:rPr lang="en-US" altLang="zh-CN" smtClean="0"/>
              <a:t>IDL</a:t>
            </a:r>
            <a:r>
              <a:rPr lang="zh-CN" altLang="en-US" smtClean="0"/>
              <a:t>接口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7848600" cy="5029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接口定义描述远程对象以及该对象的方法和成员变量，接口由关键字</a:t>
            </a:r>
            <a:r>
              <a:rPr lang="en-US" altLang="zh-CN" b="1" smtClean="0"/>
              <a:t>interface</a:t>
            </a:r>
            <a:r>
              <a:rPr lang="zh-CN" altLang="en-US" b="1" smtClean="0"/>
              <a:t>描述。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interface UserAccount {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	float getBalance();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	void setBalance(in float amount);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};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IDL</a:t>
            </a:r>
            <a:r>
              <a:rPr lang="zh-CN" altLang="en-US" smtClean="0"/>
              <a:t>接口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000" b="1" smtClean="0"/>
              <a:t>CORBA</a:t>
            </a:r>
            <a:r>
              <a:rPr lang="zh-CN" altLang="en-US" sz="3000" b="1" smtClean="0"/>
              <a:t>支持接口的继承，例如：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/>
              <a:t>	Interface Book </a:t>
            </a:r>
            <a:r>
              <a:rPr lang="zh-CN" altLang="en-US" sz="3000" b="1" smtClean="0"/>
              <a:t>：</a:t>
            </a:r>
            <a:r>
              <a:rPr lang="en-US" altLang="zh-CN" sz="3000" b="1" smtClean="0"/>
              <a:t>Product{ /*… */};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/>
              <a:t>	</a:t>
            </a:r>
            <a:r>
              <a:rPr lang="zh-CN" altLang="en-US" sz="3000" b="1" smtClean="0"/>
              <a:t>可以用冒号（：）表示继承性，一个接口可以继承多个接口。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000" b="1" smtClean="0"/>
              <a:t>不能在</a:t>
            </a:r>
            <a:r>
              <a:rPr lang="en-US" altLang="zh-CN" sz="3000" b="1" smtClean="0"/>
              <a:t>CORBA</a:t>
            </a:r>
            <a:r>
              <a:rPr lang="zh-CN" altLang="en-US" sz="3000" b="1" smtClean="0"/>
              <a:t>接口中设定变量，对象的数据表示是实现方法的组成部分，而</a:t>
            </a:r>
            <a:r>
              <a:rPr lang="en-US" altLang="zh-CN" sz="3000" b="1" smtClean="0"/>
              <a:t>IDL</a:t>
            </a:r>
            <a:r>
              <a:rPr lang="zh-CN" altLang="en-US" sz="3000" b="1" smtClean="0"/>
              <a:t>根本没有解决它的实现方法的问题。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IDL</a:t>
            </a:r>
            <a:r>
              <a:rPr lang="zh-CN" altLang="en-US" smtClean="0"/>
              <a:t>模块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模块（</a:t>
            </a:r>
            <a:r>
              <a:rPr lang="en-US" altLang="zh-CN" sz="2800" b="1" smtClean="0"/>
              <a:t>module</a:t>
            </a:r>
            <a:r>
              <a:rPr lang="zh-CN" altLang="en-US" sz="2800" b="1" smtClean="0"/>
              <a:t>）是为了方便把逻辑上相关接口组合在一起的一种便捷方式。模块与</a:t>
            </a:r>
            <a:r>
              <a:rPr lang="en-US" altLang="zh-CN" sz="2800" b="1" smtClean="0"/>
              <a:t>java</a:t>
            </a:r>
            <a:r>
              <a:rPr lang="zh-CN" altLang="en-US" sz="2800" b="1" smtClean="0"/>
              <a:t>中的包相似，相关的类被归为一个类别。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/>
              <a:t>	</a:t>
            </a:r>
            <a:r>
              <a:rPr lang="en-US" altLang="zh-CN" sz="2800" b="1" smtClean="0"/>
              <a:t>Module AccountTypes 	{ 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		interface UserAccount{…};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		interface UserID{…};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		interface SubScription{…}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/>
              <a:t>	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IDL</a:t>
            </a:r>
            <a:r>
              <a:rPr lang="zh-CN" altLang="en-US" smtClean="0"/>
              <a:t>属性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例子：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interface UserAccount {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attribute float balance;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readonly attribute long accountid;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};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IDL</a:t>
            </a:r>
            <a:r>
              <a:rPr lang="zh-CN" altLang="en-US" smtClean="0"/>
              <a:t>属性转化为</a:t>
            </a:r>
            <a:r>
              <a:rPr lang="en-US" altLang="zh-CN" smtClean="0"/>
              <a:t>java</a:t>
            </a:r>
            <a:r>
              <a:rPr lang="zh-CN" altLang="en-US" smtClean="0"/>
              <a:t>表示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/>
              <a:t>interface Book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smtClean="0"/>
              <a:t>attribute string isbn;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/>
              <a:t>Java</a:t>
            </a:r>
            <a:r>
              <a:rPr lang="zh-CN" altLang="en-US" sz="2800" b="1" smtClean="0"/>
              <a:t>编程语言中的等价接口是一对方法，两个方法都带有</a:t>
            </a:r>
            <a:r>
              <a:rPr lang="en-US" altLang="zh-CN" sz="2800" b="1" smtClean="0"/>
              <a:t>isbn</a:t>
            </a:r>
            <a:r>
              <a:rPr lang="zh-CN" altLang="en-US" sz="2800" b="1" smtClean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/>
              <a:t>String isbn()//accessor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/>
              <a:t>Void isbn(String _isbn)//mutator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/>
              <a:t>如果该属性声明为</a:t>
            </a:r>
            <a:r>
              <a:rPr lang="en-US" altLang="zh-CN" sz="2800" b="1" smtClean="0"/>
              <a:t>readonly ,</a:t>
            </a:r>
            <a:r>
              <a:rPr lang="zh-CN" altLang="en-US" sz="2800" b="1" smtClean="0"/>
              <a:t>那么将不生成任何变换器方法。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分布式对象的特点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位置、实现的透明性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语言、平台独立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通过预先定义好的接口进行访问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相互发送消息实现请求服务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客户与服务器的角色划分是相对和</a:t>
            </a:r>
            <a:r>
              <a:rPr lang="en-US" altLang="zh-CN" b="1" smtClean="0"/>
              <a:t>/</a:t>
            </a:r>
            <a:r>
              <a:rPr lang="zh-CN" altLang="en-US" b="1" smtClean="0"/>
              <a:t>或多层次的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分布式对象具有可在网络上移动的动态性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IDL</a:t>
            </a:r>
            <a:r>
              <a:rPr lang="zh-CN" altLang="en-US" smtClean="0"/>
              <a:t>操作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IDL</a:t>
            </a:r>
            <a:r>
              <a:rPr lang="zh-CN" altLang="en-US" sz="2800" b="1" smtClean="0"/>
              <a:t>操作是模式定义中最重要的部分。可以远程调用这些操作，执行所需的简单或复杂任务。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操作是可以在结束时返回值并接受参数的函数。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IDL</a:t>
            </a:r>
            <a:r>
              <a:rPr lang="zh-CN" altLang="en-US" smtClean="0"/>
              <a:t>操作的参数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可以为</a:t>
            </a:r>
            <a:r>
              <a:rPr lang="en-US" altLang="zh-CN" b="1" smtClean="0"/>
              <a:t>IDL</a:t>
            </a:r>
            <a:r>
              <a:rPr lang="zh-CN" altLang="en-US" b="1" smtClean="0"/>
              <a:t>操作指定三种参数：</a:t>
            </a:r>
          </a:p>
          <a:p>
            <a:pPr lvl="1"/>
            <a:r>
              <a:rPr lang="en-US" altLang="zh-CN" b="1" smtClean="0"/>
              <a:t>in </a:t>
            </a:r>
            <a:r>
              <a:rPr lang="zh-CN" altLang="en-US" b="1" smtClean="0"/>
              <a:t>只能用于输入的参数，是不可变的。</a:t>
            </a:r>
          </a:p>
          <a:p>
            <a:pPr lvl="1"/>
            <a:r>
              <a:rPr lang="en-US" altLang="zh-CN" b="1" smtClean="0"/>
              <a:t>out </a:t>
            </a:r>
            <a:r>
              <a:rPr lang="zh-CN" altLang="en-US" b="1" smtClean="0"/>
              <a:t>值为可修改的参数，是可变的。</a:t>
            </a:r>
            <a:endParaRPr lang="en-US" altLang="zh-CN" b="1" smtClean="0"/>
          </a:p>
          <a:p>
            <a:pPr lvl="1"/>
            <a:r>
              <a:rPr lang="en-US" altLang="zh-CN" b="1" smtClean="0"/>
              <a:t>inout </a:t>
            </a:r>
            <a:r>
              <a:rPr lang="zh-CN" altLang="en-US" b="1" smtClean="0"/>
              <a:t>组合了</a:t>
            </a:r>
            <a:r>
              <a:rPr lang="en-US" altLang="zh-CN" b="1" smtClean="0"/>
              <a:t>in </a:t>
            </a:r>
            <a:r>
              <a:rPr lang="zh-CN" altLang="en-US" b="1" smtClean="0"/>
              <a:t>和</a:t>
            </a:r>
            <a:r>
              <a:rPr lang="en-US" altLang="zh-CN" b="1" smtClean="0"/>
              <a:t>out</a:t>
            </a:r>
            <a:r>
              <a:rPr lang="zh-CN" altLang="en-US" b="1" smtClean="0"/>
              <a:t>属性的参数，这样的参数既可以被用作输入，又可以被修改。</a:t>
            </a:r>
            <a:endParaRPr lang="en-US" altLang="zh-CN" b="1" smtClean="0"/>
          </a:p>
          <a:p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IDL</a:t>
            </a:r>
            <a:r>
              <a:rPr lang="zh-CN" altLang="en-US" smtClean="0"/>
              <a:t>操作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600" b="1" smtClean="0"/>
              <a:t>interface UserBalance {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600" b="1" smtClean="0"/>
              <a:t>float getBalance() 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600" b="1" smtClean="0"/>
              <a:t>float addBalnace(in float amount);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600" b="1" smtClean="0"/>
              <a:t>float subtractBalnace(in float amount);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600" b="1" smtClean="0"/>
              <a:t>};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如果方法不具有返回值，可以使用</a:t>
            </a:r>
            <a:r>
              <a:rPr lang="en-US" altLang="zh-CN" sz="2800" b="1" smtClean="0"/>
              <a:t>void</a:t>
            </a:r>
            <a:r>
              <a:rPr lang="zh-CN" altLang="en-US" sz="2800" b="1" smtClean="0"/>
              <a:t>关键字指名这种情况。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>
                <a:solidFill>
                  <a:srgbClr val="FF0000"/>
                </a:solidFill>
              </a:rPr>
              <a:t>IDL</a:t>
            </a:r>
            <a:r>
              <a:rPr lang="zh-CN" altLang="en-US" sz="2800" b="1" smtClean="0">
                <a:solidFill>
                  <a:srgbClr val="FF0000"/>
                </a:solidFill>
              </a:rPr>
              <a:t>不支持方法的重载</a:t>
            </a:r>
            <a:r>
              <a:rPr lang="zh-CN" altLang="en-US" sz="2800" b="1" smtClean="0"/>
              <a:t>，必须为每一个方法配备一个不同的名字。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IDL</a:t>
            </a:r>
            <a:r>
              <a:rPr lang="zh-CN" altLang="en-US" smtClean="0"/>
              <a:t>异常处理</a:t>
            </a:r>
          </a:p>
        </p:txBody>
      </p:sp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module BankingSystem {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exception AccountInactive {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String reason;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};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exception AccountOverdrawn {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	string reason;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}</a:t>
            </a:r>
            <a:r>
              <a:rPr lang="zh-CN" altLang="en-US" sz="2000" b="1" smtClean="0"/>
              <a:t>；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interface BankAccount {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double withdrawMoney(in double amout) raises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(AccountInactive</a:t>
            </a:r>
            <a:r>
              <a:rPr lang="zh-CN" altLang="en-US" sz="2000" b="1" smtClean="0"/>
              <a:t>， </a:t>
            </a:r>
            <a:r>
              <a:rPr lang="en-US" altLang="zh-CN" sz="2000" b="1" smtClean="0"/>
              <a:t>AccountOverdrawn );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};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smtClean="0"/>
              <a:t>}</a:t>
            </a:r>
            <a:r>
              <a:rPr lang="zh-CN" altLang="en-US" sz="2000" b="1" smtClean="0"/>
              <a:t>；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IDL</a:t>
            </a:r>
            <a:r>
              <a:rPr lang="zh-CN" altLang="en-US" sz="3200" smtClean="0"/>
              <a:t>异常处理</a:t>
            </a: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在</a:t>
            </a:r>
            <a:r>
              <a:rPr lang="en-US" altLang="zh-CN" sz="2800" b="1" smtClean="0"/>
              <a:t>CORBA</a:t>
            </a:r>
            <a:r>
              <a:rPr lang="zh-CN" altLang="en-US" sz="2800" b="1" smtClean="0"/>
              <a:t>中，异常不可以为子类。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可以在一个模式中定义几个异常，并可以在一个操作中抛出多种异常。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raises </a:t>
            </a:r>
            <a:r>
              <a:rPr lang="zh-CN" altLang="en-US" sz="2800" b="1" smtClean="0"/>
              <a:t>关键字被用来表示抛出异常的方法。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</a:t>
            </a:r>
            <a:r>
              <a:rPr lang="en-US" altLang="zh-CN" smtClean="0"/>
              <a:t>IDL</a:t>
            </a:r>
            <a:r>
              <a:rPr lang="zh-CN" altLang="en-US" smtClean="0"/>
              <a:t>到</a:t>
            </a:r>
            <a:r>
              <a:rPr lang="en-US" altLang="zh-CN" smtClean="0"/>
              <a:t>JAVA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示例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把</a:t>
            </a:r>
            <a:r>
              <a:rPr lang="en-US" altLang="zh-CN" sz="2800" b="1" smtClean="0"/>
              <a:t>IDL</a:t>
            </a:r>
            <a:r>
              <a:rPr lang="zh-CN" altLang="en-US" sz="2800" b="1" smtClean="0"/>
              <a:t>模式映射到</a:t>
            </a:r>
            <a:r>
              <a:rPr lang="en-US" altLang="zh-CN" sz="2800" b="1" smtClean="0"/>
              <a:t>JAVA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编写服务者代码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编写客户代码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运行！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mtClean="0">
              <a:solidFill>
                <a:srgbClr val="CCCCCC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41438"/>
            <a:ext cx="8077200" cy="4724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module calc  {</a:t>
            </a:r>
            <a:br>
              <a:rPr lang="en-US" altLang="zh-CN" b="1" smtClean="0"/>
            </a:br>
            <a:r>
              <a:rPr lang="en-US" altLang="zh-CN" b="1" smtClean="0"/>
              <a:t>interface calculator {</a:t>
            </a:r>
            <a:br>
              <a:rPr lang="en-US" altLang="zh-CN" b="1" smtClean="0"/>
            </a:br>
            <a:r>
              <a:rPr lang="zh-CN" altLang="en-US" b="1" smtClean="0"/>
              <a:t>　	</a:t>
            </a:r>
            <a:r>
              <a:rPr lang="en-US" altLang="zh-CN" b="1" smtClean="0"/>
              <a:t>long add(in long x, in long y);</a:t>
            </a:r>
            <a:br>
              <a:rPr lang="en-US" altLang="zh-CN" b="1" smtClean="0"/>
            </a:br>
            <a:r>
              <a:rPr lang="en-US" altLang="zh-CN" b="1" smtClean="0"/>
              <a:t>};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};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保存的名为： </a:t>
            </a:r>
            <a:r>
              <a:rPr lang="en-US" altLang="zh-CN" b="1" smtClean="0"/>
              <a:t>calculator .idl</a:t>
            </a:r>
            <a:r>
              <a:rPr lang="zh-CN" altLang="en-US" b="1" smtClean="0"/>
              <a:t>的文本文件。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CCCCCC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CCCCCC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CCCCCC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CCCC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把</a:t>
            </a:r>
            <a:r>
              <a:rPr lang="en-US" altLang="zh-CN" smtClean="0"/>
              <a:t>IDL</a:t>
            </a:r>
            <a:r>
              <a:rPr lang="zh-CN" altLang="en-US" smtClean="0"/>
              <a:t>映射到</a:t>
            </a:r>
            <a:r>
              <a:rPr lang="en-US" altLang="zh-CN" smtClean="0"/>
              <a:t>JAVA</a:t>
            </a:r>
          </a:p>
        </p:txBody>
      </p:sp>
      <p:sp>
        <p:nvSpPr>
          <p:cNvPr id="3727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800" b="1">
                <a:latin typeface="+mj-lt"/>
              </a:rPr>
              <a:t>Java JDK 1.2</a:t>
            </a:r>
            <a:r>
              <a:rPr lang="zh-CN" altLang="en-US" sz="2800" b="1">
                <a:latin typeface="+mj-lt"/>
              </a:rPr>
              <a:t>以上提供了对</a:t>
            </a:r>
            <a:r>
              <a:rPr lang="en-US" altLang="zh-CN" sz="2800" b="1">
                <a:latin typeface="+mj-lt"/>
              </a:rPr>
              <a:t>CORBA</a:t>
            </a:r>
            <a:r>
              <a:rPr lang="zh-CN" altLang="en-US" sz="2800" b="1">
                <a:latin typeface="+mj-lt"/>
              </a:rPr>
              <a:t>的支持，</a:t>
            </a:r>
            <a:r>
              <a:rPr lang="en-US" altLang="zh-CN" sz="2800" b="1">
                <a:latin typeface="+mj-lt"/>
              </a:rPr>
              <a:t>Java IDL</a:t>
            </a:r>
            <a:r>
              <a:rPr lang="zh-CN" altLang="en-US" sz="2800" b="1">
                <a:latin typeface="+mj-lt"/>
              </a:rPr>
              <a:t>即</a:t>
            </a:r>
            <a:r>
              <a:rPr lang="en-US" altLang="zh-CN" sz="2800" b="1">
                <a:latin typeface="+mj-lt"/>
              </a:rPr>
              <a:t>idlj</a:t>
            </a:r>
            <a:r>
              <a:rPr lang="zh-CN" altLang="en-US" sz="2800" b="1">
                <a:latin typeface="+mj-lt"/>
              </a:rPr>
              <a:t>编译器就是一个</a:t>
            </a:r>
            <a:r>
              <a:rPr lang="en-US" altLang="zh-CN" sz="2800" b="1">
                <a:latin typeface="+mj-lt"/>
              </a:rPr>
              <a:t>ORB</a:t>
            </a:r>
            <a:r>
              <a:rPr lang="zh-CN" altLang="en-US" sz="2800" b="1">
                <a:latin typeface="+mj-lt"/>
              </a:rPr>
              <a:t>，可用来在</a:t>
            </a:r>
            <a:r>
              <a:rPr lang="en-US" altLang="zh-CN" sz="2800" b="1">
                <a:latin typeface="+mj-lt"/>
              </a:rPr>
              <a:t>Java</a:t>
            </a:r>
            <a:r>
              <a:rPr lang="zh-CN" altLang="en-US" sz="2800" b="1">
                <a:latin typeface="+mj-lt"/>
              </a:rPr>
              <a:t>语言中定义、实现和访问</a:t>
            </a:r>
            <a:r>
              <a:rPr lang="en-US" altLang="zh-CN" sz="2800" b="1">
                <a:latin typeface="+mj-lt"/>
              </a:rPr>
              <a:t>CORBA</a:t>
            </a:r>
            <a:r>
              <a:rPr lang="zh-CN" altLang="en-US" sz="2800" b="1">
                <a:latin typeface="+mj-lt"/>
              </a:rPr>
              <a:t>对象</a:t>
            </a:r>
            <a:r>
              <a:rPr lang="zh-CN" altLang="en-US" sz="2800" b="1" smtClean="0">
                <a:latin typeface="+mj-lt"/>
              </a:rPr>
              <a:t>。</a:t>
            </a:r>
            <a:endParaRPr lang="en-US" altLang="zh-CN" sz="2800" b="1" smtClean="0">
              <a:latin typeface="+mj-lt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800" b="1" smtClean="0">
                <a:latin typeface="+mj-lt"/>
              </a:rPr>
              <a:t>Java </a:t>
            </a:r>
            <a:r>
              <a:rPr lang="en-US" altLang="zh-CN" sz="2800" b="1">
                <a:latin typeface="+mj-lt"/>
              </a:rPr>
              <a:t>IDL</a:t>
            </a:r>
            <a:r>
              <a:rPr lang="zh-CN" altLang="en-US" sz="2800" b="1">
                <a:latin typeface="+mj-lt"/>
              </a:rPr>
              <a:t>支持的是一个瞬间的</a:t>
            </a:r>
            <a:r>
              <a:rPr lang="en-US" altLang="zh-CN" sz="2800" b="1">
                <a:latin typeface="+mj-lt"/>
              </a:rPr>
              <a:t>CORBA</a:t>
            </a:r>
            <a:r>
              <a:rPr lang="zh-CN" altLang="en-US" sz="2800" b="1">
                <a:latin typeface="+mj-lt"/>
              </a:rPr>
              <a:t>对象，即在对象服务器处理过程中有效。实际上，</a:t>
            </a:r>
            <a:r>
              <a:rPr lang="en-US" altLang="zh-CN" sz="2800" b="1">
                <a:latin typeface="+mj-lt"/>
              </a:rPr>
              <a:t>Java IDL</a:t>
            </a:r>
            <a:r>
              <a:rPr lang="zh-CN" altLang="en-US" sz="2800" b="1">
                <a:latin typeface="+mj-lt"/>
              </a:rPr>
              <a:t>的</a:t>
            </a:r>
            <a:r>
              <a:rPr lang="en-US" altLang="zh-CN" sz="2800" b="1">
                <a:latin typeface="+mj-lt"/>
              </a:rPr>
              <a:t>ORB</a:t>
            </a:r>
            <a:r>
              <a:rPr lang="zh-CN" altLang="en-US" sz="2800" b="1">
                <a:latin typeface="+mj-lt"/>
              </a:rPr>
              <a:t>是一个类库而已，并不是一个完整的平台软件，但它对</a:t>
            </a:r>
            <a:r>
              <a:rPr lang="en-US" altLang="zh-CN" sz="2800" b="1">
                <a:latin typeface="+mj-lt"/>
              </a:rPr>
              <a:t>Java IDL</a:t>
            </a:r>
            <a:r>
              <a:rPr lang="zh-CN" altLang="en-US" sz="2800" b="1">
                <a:latin typeface="+mj-lt"/>
              </a:rPr>
              <a:t>应用系统和其他</a:t>
            </a:r>
            <a:r>
              <a:rPr lang="en-US" altLang="zh-CN" sz="2800" b="1">
                <a:latin typeface="+mj-lt"/>
              </a:rPr>
              <a:t>CORBA</a:t>
            </a:r>
            <a:r>
              <a:rPr lang="zh-CN" altLang="en-US" sz="2800" b="1">
                <a:latin typeface="+mj-lt"/>
              </a:rPr>
              <a:t>应用系统之间提供了很好的底层通信支持，实现了</a:t>
            </a:r>
            <a:r>
              <a:rPr lang="en-US" altLang="zh-CN" sz="2800" b="1">
                <a:latin typeface="+mj-lt"/>
              </a:rPr>
              <a:t>OMG</a:t>
            </a:r>
            <a:r>
              <a:rPr lang="zh-CN" altLang="en-US" sz="2800" b="1">
                <a:latin typeface="+mj-lt"/>
              </a:rPr>
              <a:t>定义的</a:t>
            </a:r>
            <a:r>
              <a:rPr lang="en-US" altLang="zh-CN" sz="2800" b="1">
                <a:latin typeface="+mj-lt"/>
              </a:rPr>
              <a:t>ORB</a:t>
            </a:r>
            <a:r>
              <a:rPr lang="zh-CN" altLang="en-US" sz="2800" b="1">
                <a:latin typeface="+mj-lt"/>
              </a:rPr>
              <a:t>基本功能</a:t>
            </a:r>
            <a:r>
              <a:rPr lang="zh-CN" altLang="en-US" sz="2800" b="1" smtClean="0">
                <a:latin typeface="+mj-lt"/>
              </a:rPr>
              <a:t>。</a:t>
            </a:r>
            <a:endParaRPr lang="zh-CN" altLang="en-US" sz="2800" b="1">
              <a:latin typeface="+mj-lt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把</a:t>
            </a:r>
            <a:r>
              <a:rPr lang="en-US" altLang="zh-CN" smtClean="0"/>
              <a:t>IDL</a:t>
            </a:r>
            <a:r>
              <a:rPr lang="zh-CN" altLang="en-US" smtClean="0"/>
              <a:t>映射到</a:t>
            </a:r>
            <a:r>
              <a:rPr lang="en-US" altLang="zh-CN" smtClean="0"/>
              <a:t>JAVA</a:t>
            </a:r>
            <a:endParaRPr lang="zh-CN" altLang="en-US" smtClean="0"/>
          </a:p>
        </p:txBody>
      </p:sp>
      <p:sp>
        <p:nvSpPr>
          <p:cNvPr id="406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2800" b="1" smtClean="0"/>
              <a:t>指定</a:t>
            </a:r>
            <a:r>
              <a:rPr lang="zh-CN" altLang="en-US" sz="2800" b="1"/>
              <a:t>生成文件的路径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	idlj </a:t>
            </a:r>
            <a:r>
              <a:rPr lang="en-US" altLang="zh-CN" sz="2800" b="1"/>
              <a:t>[–td c:\_work\corbasem] calculator.idl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zh-CN" altLang="en-US" sz="2800" b="1"/>
              <a:t>生成客户端的类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	idlj </a:t>
            </a:r>
            <a:r>
              <a:rPr lang="en-US" altLang="zh-CN" sz="2800" b="1"/>
              <a:t>-fclient calculator.idl  (default)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zh-CN" altLang="en-US" sz="2800" b="1"/>
              <a:t>生成服务器端的类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	idlj </a:t>
            </a:r>
            <a:r>
              <a:rPr lang="en-US" altLang="zh-CN" sz="2800" b="1"/>
              <a:t>-fserver calculator.idl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4"/>
              <a:defRPr/>
            </a:pPr>
            <a:r>
              <a:rPr lang="zh-CN" altLang="en-US" sz="2800" b="1"/>
              <a:t>生成客户端和服务器端的类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    idlj </a:t>
            </a:r>
            <a:r>
              <a:rPr lang="en-US" altLang="zh-CN" sz="2800" b="1"/>
              <a:t>-fall </a:t>
            </a:r>
            <a:r>
              <a:rPr lang="en-US" altLang="zh-CN" sz="2800" b="1" smtClean="0"/>
              <a:t>calculator.idl</a:t>
            </a:r>
            <a:endParaRPr lang="en-US" altLang="zh-CN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把</a:t>
            </a:r>
            <a:r>
              <a:rPr lang="en-US" altLang="zh-CN" smtClean="0"/>
              <a:t>IDL</a:t>
            </a:r>
            <a:r>
              <a:rPr lang="zh-CN" altLang="en-US" smtClean="0"/>
              <a:t>映射到</a:t>
            </a:r>
            <a:r>
              <a:rPr lang="en-US" altLang="zh-CN" smtClean="0"/>
              <a:t>JAVA</a:t>
            </a:r>
            <a:endParaRPr lang="zh-CN" altLang="zh-CN" smtClean="0"/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calculator.java		   [server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client]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calculatorOperations.java  [server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client]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calculatorHelper.java          [server</a:t>
            </a:r>
            <a:r>
              <a:rPr lang="zh-CN" altLang="en-US" sz="2800" b="1" smtClean="0"/>
              <a:t>， </a:t>
            </a:r>
            <a:r>
              <a:rPr lang="en-US" altLang="zh-CN" sz="2800" b="1" smtClean="0"/>
              <a:t>client]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calculatorHolder.java          [client]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calculatorPOA.java             [server]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_calculatorStub.java           [server</a:t>
            </a:r>
            <a:r>
              <a:rPr lang="zh-CN" altLang="en-US" sz="2800" b="1" smtClean="0"/>
              <a:t>， </a:t>
            </a:r>
            <a:r>
              <a:rPr lang="en-US" altLang="zh-CN" sz="2800" b="1" smtClean="0"/>
              <a:t>client]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面向对象的分布计算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分布式对象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远程对象方法调用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/>
              <a:t>Java RMI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公共</a:t>
            </a:r>
            <a:r>
              <a:rPr lang="zh-CN" altLang="en-US" b="1"/>
              <a:t>对象请求代理结构</a:t>
            </a:r>
            <a:r>
              <a:rPr lang="en-US" altLang="zh-CN" b="1" smtClean="0"/>
              <a:t>CORBA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/>
              <a:t>分布式组件对象模型</a:t>
            </a:r>
            <a:r>
              <a:rPr lang="en-US" altLang="zh-CN" b="1" smtClean="0"/>
              <a:t>DCOM</a:t>
            </a:r>
            <a:endParaRPr lang="en-US" altLang="zh-CN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结果分析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96975"/>
            <a:ext cx="8434388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smtClean="0">
                <a:solidFill>
                  <a:srgbClr val="990000"/>
                </a:solidFill>
              </a:rPr>
              <a:t>calculator.java </a:t>
            </a:r>
            <a:r>
              <a:rPr lang="en-US" altLang="zh-CN" sz="2800" b="1" smtClean="0"/>
              <a:t>- </a:t>
            </a:r>
            <a:r>
              <a:rPr lang="zh-CN" altLang="en-US" sz="2800" b="1" smtClean="0"/>
              <a:t>标记接口文件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smtClean="0"/>
              <a:t>CORBA </a:t>
            </a:r>
            <a:r>
              <a:rPr lang="zh-CN" altLang="en-US" sz="2400" b="1" smtClean="0"/>
              <a:t>规范指出该文件必须扩展 </a:t>
            </a:r>
            <a:r>
              <a:rPr lang="en-US" altLang="zh-CN" sz="2400" b="1" smtClean="0"/>
              <a:t>IDLEntity</a:t>
            </a:r>
            <a:r>
              <a:rPr lang="zh-CN" altLang="en-US" sz="2400" b="1" smtClean="0"/>
              <a:t>，并且与 </a:t>
            </a:r>
            <a:r>
              <a:rPr lang="en-US" altLang="zh-CN" sz="2400" b="1" smtClean="0"/>
              <a:t>IDL </a:t>
            </a:r>
            <a:r>
              <a:rPr lang="zh-CN" altLang="en-US" sz="2400" b="1" smtClean="0"/>
              <a:t>接口同名。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smtClean="0"/>
              <a:t>该文件提供类型标记，从而使其接口能用于其它接口的方法声明。 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smtClean="0">
                <a:solidFill>
                  <a:srgbClr val="990000"/>
                </a:solidFill>
              </a:rPr>
              <a:t>calculatorOperations.java</a:t>
            </a:r>
            <a:r>
              <a:rPr lang="en-US" altLang="zh-CN" sz="2800" b="1" smtClean="0"/>
              <a:t> - Java </a:t>
            </a:r>
            <a:r>
              <a:rPr lang="zh-CN" altLang="en-US" sz="2800" b="1" smtClean="0"/>
              <a:t>公共接口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smtClean="0"/>
              <a:t>该文件具有 </a:t>
            </a:r>
            <a:r>
              <a:rPr lang="en-US" altLang="zh-CN" sz="2400" b="1" smtClean="0"/>
              <a:t>Operations </a:t>
            </a:r>
            <a:r>
              <a:rPr lang="zh-CN" altLang="en-US" sz="2400" b="1" smtClean="0"/>
              <a:t>后缀的 </a:t>
            </a:r>
            <a:r>
              <a:rPr lang="en-US" altLang="zh-CN" sz="2400" b="1" smtClean="0"/>
              <a:t>IDL </a:t>
            </a:r>
            <a:r>
              <a:rPr lang="zh-CN" altLang="en-US" sz="2400" b="1" smtClean="0"/>
              <a:t>接口同名，且该文件内含此接口映射的操作标记。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smtClean="0"/>
              <a:t>上面定义的标记接口 </a:t>
            </a:r>
            <a:r>
              <a:rPr lang="en-US" altLang="zh-CN" sz="2400" b="1" smtClean="0"/>
              <a:t>(calculator.java) </a:t>
            </a:r>
            <a:r>
              <a:rPr lang="zh-CN" altLang="en-US" sz="2400" b="1" smtClean="0"/>
              <a:t>可扩展该接口。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结果分析</a:t>
            </a:r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>
                <a:solidFill>
                  <a:srgbClr val="990000"/>
                </a:solidFill>
              </a:rPr>
              <a:t>calculatorHelper.java </a:t>
            </a:r>
            <a:r>
              <a:rPr lang="en-US" altLang="zh-CN" sz="2800" b="1" smtClean="0"/>
              <a:t>- Helper </a:t>
            </a:r>
            <a:r>
              <a:rPr lang="zh-CN" altLang="en-US" sz="2800" b="1" smtClean="0"/>
              <a:t>类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提供辅助功能，负责读写数据类型到</a:t>
            </a:r>
            <a:r>
              <a:rPr lang="en-US" altLang="zh-CN" sz="2400" b="1" smtClean="0"/>
              <a:t>CORBA</a:t>
            </a:r>
            <a:r>
              <a:rPr lang="zh-CN" altLang="en-US" sz="2400" b="1" smtClean="0"/>
              <a:t>流，以及插入和提取数据类型。 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>
                <a:solidFill>
                  <a:srgbClr val="990000"/>
                </a:solidFill>
              </a:rPr>
              <a:t>calculatorHolder.java</a:t>
            </a:r>
            <a:r>
              <a:rPr lang="en-US" altLang="zh-CN" sz="2800" b="1" smtClean="0"/>
              <a:t> - Holder </a:t>
            </a:r>
            <a:r>
              <a:rPr lang="zh-CN" altLang="en-US" sz="2800" b="1" smtClean="0"/>
              <a:t>类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是一个专门化类，是为了需要通过引用来传递参数的任意数据类型而生成的。</a:t>
            </a:r>
            <a:r>
              <a:rPr lang="zh-CN" altLang="en-US" sz="2300" b="1" smtClean="0"/>
              <a:t/>
            </a:r>
            <a:br>
              <a:rPr lang="zh-CN" altLang="en-US" sz="2300" b="1" smtClean="0"/>
            </a:br>
            <a:r>
              <a:rPr lang="zh-CN" altLang="en-US" sz="2300" b="1" smtClean="0"/>
              <a:t/>
            </a:r>
            <a:br>
              <a:rPr lang="zh-CN" altLang="en-US" sz="2300" b="1" smtClean="0"/>
            </a:br>
            <a:r>
              <a:rPr lang="zh-CN" altLang="en-US" sz="2300" b="1" smtClean="0"/>
              <a:t>　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结果分析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b="1" smtClean="0">
                <a:solidFill>
                  <a:srgbClr val="990000"/>
                </a:solidFill>
              </a:rPr>
              <a:t>calculatorPOA.java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/>
              <a:t>服务器</a:t>
            </a:r>
            <a:r>
              <a:rPr lang="en-US" altLang="zh-CN" b="1" smtClean="0"/>
              <a:t>Skeleton</a:t>
            </a:r>
            <a:r>
              <a:rPr lang="zh-CN" altLang="en-US" b="1" smtClean="0"/>
              <a:t>，为服务器提供基本的</a:t>
            </a:r>
            <a:r>
              <a:rPr lang="en-US" altLang="zh-CN" b="1" smtClean="0"/>
              <a:t>CORBA</a:t>
            </a:r>
            <a:r>
              <a:rPr lang="zh-CN" altLang="en-US" b="1" smtClean="0"/>
              <a:t>功能。</a:t>
            </a:r>
            <a:endParaRPr lang="en-US" altLang="zh-CN" b="1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b="1" smtClean="0">
                <a:solidFill>
                  <a:srgbClr val="990000"/>
                </a:solidFill>
              </a:rPr>
              <a:t>_calculatorStub.java</a:t>
            </a:r>
            <a:r>
              <a:rPr lang="en-US" altLang="zh-CN" b="1" smtClean="0"/>
              <a:t> 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/>
              <a:t>客户端</a:t>
            </a:r>
            <a:r>
              <a:rPr lang="en-US" altLang="zh-CN" b="1" smtClean="0"/>
              <a:t>stub</a:t>
            </a:r>
            <a:r>
              <a:rPr lang="zh-CN" altLang="en-US" b="1" smtClean="0"/>
              <a:t>，为客户端提供</a:t>
            </a:r>
            <a:r>
              <a:rPr lang="en-US" altLang="zh-CN" b="1" smtClean="0"/>
              <a:t>CORBA</a:t>
            </a:r>
            <a:r>
              <a:rPr lang="zh-CN" altLang="en-US" b="1" smtClean="0"/>
              <a:t>功能。</a:t>
            </a:r>
            <a:br>
              <a:rPr lang="zh-CN" altLang="en-US" b="1" smtClean="0"/>
            </a:br>
            <a:endParaRPr lang="zh-CN" altLang="en-US" b="1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编写服务者代码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hlinkClick r:id="rId2" action="ppaction://hlinkfile"/>
              </a:rPr>
              <a:t>代码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服务端完成的任务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启动</a:t>
            </a:r>
            <a:r>
              <a:rPr lang="en-US" altLang="zh-CN" sz="2400" b="1" smtClean="0"/>
              <a:t>ORB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查找并激活可移植的根对象适配器（</a:t>
            </a:r>
            <a:r>
              <a:rPr lang="en-US" altLang="zh-CN" sz="2400" b="1" smtClean="0"/>
              <a:t>POA</a:t>
            </a:r>
            <a:r>
              <a:rPr lang="zh-CN" altLang="en-US" sz="2400" b="1" smtClean="0"/>
              <a:t>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建立服务器的实现代码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使用</a:t>
            </a:r>
            <a:r>
              <a:rPr lang="en-US" altLang="zh-CN" sz="2400" b="1" smtClean="0"/>
              <a:t>POA</a:t>
            </a:r>
            <a:r>
              <a:rPr lang="zh-CN" altLang="en-US" sz="2400" b="1" smtClean="0"/>
              <a:t>，将服务器的引用转换为</a:t>
            </a:r>
            <a:r>
              <a:rPr lang="en-US" altLang="zh-CN" sz="2400" b="1" smtClean="0"/>
              <a:t>CORBA</a:t>
            </a:r>
            <a:r>
              <a:rPr lang="zh-CN" altLang="en-US" sz="2400" b="1" smtClean="0"/>
              <a:t>对象的引用。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获取</a:t>
            </a:r>
            <a:r>
              <a:rPr lang="en-US" altLang="zh-CN" sz="2400" b="1" smtClean="0"/>
              <a:t>IOR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将服务器的实现代码连接到命名服务程序。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等待客户端的调用。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编写客户代码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hlinkClick r:id="rId2" action="ppaction://hlinkfile"/>
              </a:rPr>
              <a:t>代码</a:t>
            </a:r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客户端应遵循的步骤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启动</a:t>
            </a:r>
            <a:r>
              <a:rPr lang="en-US" altLang="zh-CN" sz="2800" b="1" smtClean="0"/>
              <a:t>ORB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检索一个对“</a:t>
            </a:r>
            <a:r>
              <a:rPr lang="en-US" altLang="zh-CN" sz="2800" b="1" smtClean="0"/>
              <a:t>NameService”</a:t>
            </a:r>
            <a:r>
              <a:rPr lang="zh-CN" altLang="en-US" sz="2800" b="1" smtClean="0"/>
              <a:t>的初始引用，并且将它的范围缩小为</a:t>
            </a:r>
            <a:r>
              <a:rPr lang="en-US" altLang="zh-CN" sz="2800" b="1" smtClean="0"/>
              <a:t>NamingContext</a:t>
            </a:r>
            <a:r>
              <a:rPr lang="zh-CN" altLang="en-US" sz="2800" b="1" smtClean="0"/>
              <a:t>的引用，以便找到该命名服务程序。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将对象和描述符组合起来，并且调用</a:t>
            </a:r>
            <a:r>
              <a:rPr lang="en-US" altLang="zh-CN" sz="2800" b="1" smtClean="0"/>
              <a:t>NamingContext</a:t>
            </a:r>
            <a:r>
              <a:rPr lang="zh-CN" altLang="en-US" sz="2800" b="1" smtClean="0"/>
              <a:t>类的</a:t>
            </a:r>
            <a:r>
              <a:rPr lang="en-US" altLang="zh-CN" sz="2800" b="1" smtClean="0"/>
              <a:t>resolve</a:t>
            </a:r>
            <a:r>
              <a:rPr lang="zh-CN" altLang="en-US" sz="2800" b="1" smtClean="0"/>
              <a:t>方法，找到你想要调用的其方法的对象。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将返回的对象范围缩小为正确的类型，并且调用你的方法。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运行！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编译客户程序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javac SimpleCalcClient.java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编译</a:t>
            </a:r>
            <a:r>
              <a:rPr lang="en-US" altLang="zh-CN" sz="2400" b="1" smtClean="0"/>
              <a:t>cacl</a:t>
            </a:r>
            <a:r>
              <a:rPr lang="zh-CN" altLang="en-US" sz="2400" b="1" smtClean="0"/>
              <a:t>包中的</a:t>
            </a:r>
            <a:r>
              <a:rPr lang="en-US" altLang="zh-CN" sz="2400" b="1" smtClean="0"/>
              <a:t>java</a:t>
            </a:r>
            <a:r>
              <a:rPr lang="zh-CN" altLang="en-US" sz="2400" b="1" smtClean="0"/>
              <a:t>文件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Javac  *.java </a:t>
            </a:r>
            <a:r>
              <a:rPr lang="zh-CN" altLang="en-US" sz="2400" b="1" smtClean="0"/>
              <a:t>　　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编译服务程序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javac SimpleCalcServant.java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编译</a:t>
            </a:r>
            <a:r>
              <a:rPr lang="en-US" altLang="zh-CN" sz="2400" b="1" smtClean="0"/>
              <a:t>cacl</a:t>
            </a:r>
            <a:r>
              <a:rPr lang="zh-CN" altLang="en-US" sz="2400" b="1" smtClean="0"/>
              <a:t>包中的</a:t>
            </a:r>
            <a:r>
              <a:rPr lang="en-US" altLang="zh-CN" sz="2400" b="1" smtClean="0"/>
              <a:t>java</a:t>
            </a:r>
            <a:r>
              <a:rPr lang="zh-CN" altLang="en-US" sz="2400" b="1" smtClean="0"/>
              <a:t>文件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/>
              <a:t>	</a:t>
            </a:r>
            <a:r>
              <a:rPr lang="en-US" altLang="zh-CN" sz="2400" b="1" smtClean="0"/>
              <a:t>Javac  *.java</a:t>
            </a: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运行服务端程序</a:t>
            </a:r>
          </a:p>
        </p:txBody>
      </p:sp>
      <p:sp>
        <p:nvSpPr>
          <p:cNvPr id="414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/>
              <a:t>启动名字</a:t>
            </a:r>
            <a:r>
              <a:rPr lang="zh-CN" altLang="en-US" sz="2800" b="1" dirty="0" smtClean="0"/>
              <a:t>服务器</a:t>
            </a:r>
            <a:r>
              <a:rPr lang="zh-CN" altLang="en-US" sz="2800" b="1" dirty="0"/>
              <a:t/>
            </a:r>
            <a:br>
              <a:rPr lang="zh-CN" altLang="en-US" sz="2800" b="1" dirty="0"/>
            </a:br>
            <a:r>
              <a:rPr lang="zh-CN" altLang="en-US" sz="2400" b="1" dirty="0"/>
              <a:t> </a:t>
            </a:r>
            <a:r>
              <a:rPr lang="en-US" altLang="zh-CN" sz="2400" b="1" dirty="0" err="1"/>
              <a:t>tnameserv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[-</a:t>
            </a:r>
            <a:r>
              <a:rPr lang="en-US" altLang="zh-CN" sz="2400" b="1" dirty="0" err="1" smtClean="0"/>
              <a:t>ORBInitialPort</a:t>
            </a:r>
            <a:r>
              <a:rPr lang="en-US" altLang="zh-CN" sz="2400" b="1" dirty="0" smtClean="0"/>
              <a:t> port 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　　</a:t>
            </a:r>
            <a:endParaRPr lang="en-US" altLang="zh-CN" sz="2400" b="1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b="1" dirty="0" smtClean="0"/>
              <a:t>port 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ORB</a:t>
            </a:r>
            <a:r>
              <a:rPr lang="zh-CN" altLang="en-US" sz="2400" b="1" dirty="0"/>
              <a:t>名字服务器的服务端口号</a:t>
            </a:r>
            <a:r>
              <a:rPr lang="zh-CN" altLang="en-US" sz="2400" b="1" dirty="0" smtClean="0"/>
              <a:t>，默认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900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或者</a:t>
            </a:r>
            <a:r>
              <a:rPr lang="en-US" altLang="zh-CN" sz="2400" b="1" dirty="0" err="1" smtClean="0"/>
              <a:t>orbd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-</a:t>
            </a:r>
            <a:r>
              <a:rPr lang="en-US" altLang="zh-CN" sz="2400" b="1" dirty="0" err="1"/>
              <a:t>ORBInitialPort</a:t>
            </a:r>
            <a:r>
              <a:rPr lang="en-US" altLang="zh-CN" sz="2400" b="1" dirty="0"/>
              <a:t> 900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/>
              <a:t>启动服务程序</a:t>
            </a:r>
            <a:r>
              <a:rPr lang="zh-CN" altLang="en-US" sz="2800" b="1" dirty="0"/>
              <a:t/>
            </a:r>
            <a:br>
              <a:rPr lang="zh-CN" altLang="en-US" sz="2800" b="1" dirty="0"/>
            </a:br>
            <a:r>
              <a:rPr lang="en-US" altLang="zh-CN" sz="2400" b="1" dirty="0" smtClean="0"/>
              <a:t>java </a:t>
            </a:r>
            <a:r>
              <a:rPr lang="en-US" altLang="zh-CN" sz="2400" b="1" dirty="0" err="1"/>
              <a:t>SimpleCalcServant</a:t>
            </a:r>
            <a:r>
              <a:rPr lang="en-US" altLang="zh-CN" sz="2400" b="1" dirty="0"/>
              <a:t>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	[-</a:t>
            </a:r>
            <a:r>
              <a:rPr lang="en-US" altLang="zh-CN" sz="2400" b="1" dirty="0" err="1" smtClean="0"/>
              <a:t>ORBInitialHost</a:t>
            </a:r>
            <a:r>
              <a:rPr lang="en-US" altLang="zh-CN" sz="2400" b="1" dirty="0" smtClean="0"/>
              <a:t> host]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[-</a:t>
            </a:r>
            <a:r>
              <a:rPr lang="en-US" altLang="zh-CN" sz="2400" b="1" dirty="0" err="1" smtClean="0"/>
              <a:t>ORBInitialPort</a:t>
            </a:r>
            <a:r>
              <a:rPr lang="en-US" altLang="zh-CN" sz="2400" b="1" dirty="0" smtClean="0"/>
              <a:t> port]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其中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host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ORB</a:t>
            </a:r>
            <a:r>
              <a:rPr lang="zh-CN" altLang="en-US" sz="2400" b="1" dirty="0"/>
              <a:t>名字服务器所在主机名。</a:t>
            </a:r>
            <a:r>
              <a:rPr lang="zh-CN" altLang="en-US" sz="1800" b="1" dirty="0"/>
              <a:t/>
            </a:r>
            <a:br>
              <a:rPr lang="zh-CN" altLang="en-US" sz="1800" b="1" dirty="0"/>
            </a:br>
            <a:r>
              <a:rPr lang="zh-CN" altLang="en-US" sz="2300" b="1" dirty="0">
                <a:solidFill>
                  <a:srgbClr val="CCCCCC"/>
                </a:solidFill>
              </a:rPr>
              <a:t>　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运行客户端程序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启动客户程序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java SimpleCalcClient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	[-ORBInitialHost host]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	[-ORBInitialPort port]</a:t>
            </a:r>
            <a:endParaRPr lang="zh-CN" altLang="en-US" b="1" smtClean="0">
              <a:solidFill>
                <a:srgbClr val="CCCCCC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远程对象引用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远程对象引用（</a:t>
            </a:r>
            <a:r>
              <a:rPr lang="en-US" altLang="zh-CN" sz="2800" b="1" smtClean="0"/>
              <a:t>Remote Object Reference</a:t>
            </a:r>
            <a:r>
              <a:rPr lang="zh-CN" altLang="en-US" sz="2800" b="1" smtClean="0"/>
              <a:t>）是访问远程对象的一种机制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ref={</a:t>
            </a:r>
            <a:r>
              <a:rPr lang="zh-CN" altLang="en-US" sz="2800" b="1" smtClean="0"/>
              <a:t>网络地址，端口号，内部</a:t>
            </a:r>
            <a:r>
              <a:rPr lang="en-US" altLang="zh-CN" sz="2800" b="1" smtClean="0"/>
              <a:t>ID}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对象实际驻留节点的网络地址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管理该对象的服务器端口号（进程）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服务器为该对象提供的内部</a:t>
            </a:r>
            <a:r>
              <a:rPr lang="en-US" altLang="zh-CN" b="1" smtClean="0"/>
              <a:t>ID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面向对象的分布计算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9350"/>
            <a:ext cx="8229600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分布式对象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远程对象方法调用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RMI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公共对象请求代理结构</a:t>
            </a: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CORBA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分布式组件对象模型</a:t>
            </a:r>
            <a:r>
              <a:rPr lang="en-US" altLang="zh-CN" b="1" smtClean="0">
                <a:solidFill>
                  <a:srgbClr val="FF0000"/>
                </a:solidFill>
              </a:rPr>
              <a:t>DCOM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分布式组件对象模型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Micorsoft</a:t>
            </a:r>
            <a:r>
              <a:rPr lang="zh-CN" altLang="en-US" sz="2400" b="1" smtClean="0"/>
              <a:t>的对象链接和嵌入</a:t>
            </a:r>
            <a:r>
              <a:rPr lang="en-US" altLang="zh-CN" sz="2400" b="1" smtClean="0"/>
              <a:t>OLE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Object Linking and Embeded</a:t>
            </a:r>
            <a:r>
              <a:rPr lang="zh-CN" altLang="en-US" sz="2400" b="1" smtClean="0"/>
              <a:t>）技术是用于组合文档，即在页面中嵌入动画、视频和声音等对象。发展到</a:t>
            </a:r>
            <a:r>
              <a:rPr lang="en-US" altLang="zh-CN" sz="2400" b="1" smtClean="0"/>
              <a:t>OLE2.0</a:t>
            </a:r>
            <a:r>
              <a:rPr lang="zh-CN" altLang="en-US" sz="2400" b="1" smtClean="0"/>
              <a:t>后，</a:t>
            </a:r>
            <a:r>
              <a:rPr lang="en-US" altLang="zh-CN" sz="2400" b="1" smtClean="0"/>
              <a:t>COM</a:t>
            </a:r>
            <a:r>
              <a:rPr lang="zh-CN" altLang="en-US" sz="2400" b="1" smtClean="0"/>
              <a:t>成为创建组件应用的基础。如图是</a:t>
            </a:r>
            <a:r>
              <a:rPr lang="en-US" altLang="zh-CN" sz="2400" b="1" smtClean="0"/>
              <a:t>COM</a:t>
            </a:r>
            <a:r>
              <a:rPr lang="zh-CN" altLang="en-US" sz="2400" b="1" smtClean="0"/>
              <a:t>的体系结构，微软事务服务器</a:t>
            </a:r>
            <a:r>
              <a:rPr lang="en-US" altLang="zh-CN" sz="2400" b="1" smtClean="0"/>
              <a:t>(MTS)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ActiveX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OLE</a:t>
            </a:r>
            <a:r>
              <a:rPr lang="zh-CN" altLang="en-US" sz="2400" b="1" smtClean="0"/>
              <a:t>是依赖于</a:t>
            </a:r>
            <a:r>
              <a:rPr lang="en-US" altLang="zh-CN" sz="2400" b="1" smtClean="0"/>
              <a:t>COM</a:t>
            </a:r>
            <a:r>
              <a:rPr lang="zh-CN" altLang="en-US" sz="2400" b="1" smtClean="0"/>
              <a:t>基础结构的客户服务。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8" r="26817"/>
          <a:stretch>
            <a:fillRect/>
          </a:stretch>
        </p:blipFill>
        <p:spPr bwMode="auto">
          <a:xfrm>
            <a:off x="2124075" y="3500438"/>
            <a:ext cx="599757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/>
              <a:t>COM</a:t>
            </a:r>
            <a:r>
              <a:rPr lang="zh-CN" altLang="en-US" b="1" smtClean="0"/>
              <a:t>核心定义了对象与其使用者用二进制标准接口进行交互的规范。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早期的</a:t>
            </a:r>
            <a:r>
              <a:rPr lang="en-US" altLang="zh-CN" b="1" smtClean="0"/>
              <a:t>COM</a:t>
            </a:r>
            <a:r>
              <a:rPr lang="zh-CN" altLang="en-US" b="1" smtClean="0"/>
              <a:t>可看作是单机环境的对象请求代理，</a:t>
            </a:r>
            <a:r>
              <a:rPr lang="en-US" altLang="zh-CN" b="1" smtClean="0"/>
              <a:t>COM</a:t>
            </a:r>
            <a:r>
              <a:rPr lang="zh-CN" altLang="en-US" b="1" smtClean="0"/>
              <a:t>代理仅处理</a:t>
            </a:r>
            <a:r>
              <a:rPr lang="en-US" altLang="zh-CN" b="1" smtClean="0"/>
              <a:t>OLE</a:t>
            </a:r>
            <a:r>
              <a:rPr lang="zh-CN" altLang="en-US" b="1" smtClean="0"/>
              <a:t>对象。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/>
              <a:t>DCOM</a:t>
            </a:r>
            <a:r>
              <a:rPr lang="zh-CN" altLang="en-US" b="1" smtClean="0"/>
              <a:t>是</a:t>
            </a:r>
            <a:r>
              <a:rPr lang="en-US" altLang="zh-CN" b="1" smtClean="0"/>
              <a:t>COM</a:t>
            </a:r>
            <a:r>
              <a:rPr lang="zh-CN" altLang="en-US" b="1" smtClean="0"/>
              <a:t>的无缝扩充，</a:t>
            </a:r>
            <a:r>
              <a:rPr lang="en-US" altLang="zh-CN" b="1" smtClean="0"/>
              <a:t>DCOM</a:t>
            </a:r>
            <a:r>
              <a:rPr lang="zh-CN" altLang="en-US" b="1" smtClean="0"/>
              <a:t>提供本地</a:t>
            </a:r>
            <a:r>
              <a:rPr lang="en-US" altLang="zh-CN" b="1" smtClean="0"/>
              <a:t>/</a:t>
            </a:r>
            <a:r>
              <a:rPr lang="zh-CN" altLang="en-US" b="1" smtClean="0"/>
              <a:t>远程访问透明性而不破坏原有的</a:t>
            </a:r>
            <a:r>
              <a:rPr lang="en-US" altLang="zh-CN" b="1" smtClean="0"/>
              <a:t>OLE</a:t>
            </a:r>
            <a:r>
              <a:rPr lang="zh-CN" altLang="en-US" b="1" smtClean="0"/>
              <a:t>对象。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smtClean="0"/>
              <a:t>COM</a:t>
            </a:r>
            <a:r>
              <a:rPr lang="zh-CN" altLang="en-US" b="1" smtClean="0"/>
              <a:t>服务包括接口查询、生命期管理、组件创建与许可、数据对象和结构化存储等。</a:t>
            </a:r>
            <a:endParaRPr lang="zh-CN" altLang="en-US" b="1"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/>
              <a:t>IUnknown</a:t>
            </a:r>
            <a:r>
              <a:rPr lang="zh-CN" altLang="zh-CN" b="1"/>
              <a:t>接口</a:t>
            </a:r>
            <a:endParaRPr lang="en-US" altLang="zh-CN" b="1"/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smtClean="0"/>
              <a:t>所有</a:t>
            </a:r>
            <a:r>
              <a:rPr lang="zh-CN" altLang="zh-CN" b="1"/>
              <a:t>的</a:t>
            </a:r>
            <a:r>
              <a:rPr lang="en-US" altLang="zh-CN" b="1"/>
              <a:t>COM</a:t>
            </a:r>
            <a:r>
              <a:rPr lang="zh-CN" altLang="zh-CN" b="1"/>
              <a:t>对象都有一个特殊的接口</a:t>
            </a:r>
            <a:r>
              <a:rPr lang="en-US" altLang="zh-CN" b="1" smtClean="0"/>
              <a:t>Iunknown</a:t>
            </a:r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smtClean="0"/>
              <a:t>IUnkown</a:t>
            </a:r>
            <a:r>
              <a:rPr lang="zh-CN" altLang="zh-CN" b="1"/>
              <a:t>接口定义了三个成员函数：</a:t>
            </a:r>
            <a:r>
              <a:rPr lang="en-US" altLang="zh-CN" b="1"/>
              <a:t>QueryInterface()</a:t>
            </a:r>
            <a:r>
              <a:rPr lang="zh-CN" altLang="zh-CN" b="1"/>
              <a:t>、</a:t>
            </a:r>
            <a:r>
              <a:rPr lang="en-US" altLang="zh-CN" b="1"/>
              <a:t>AddRef()</a:t>
            </a:r>
            <a:r>
              <a:rPr lang="zh-CN" altLang="zh-CN" b="1"/>
              <a:t>和</a:t>
            </a:r>
            <a:r>
              <a:rPr lang="en-US" altLang="zh-CN" b="1"/>
              <a:t>Release()</a:t>
            </a:r>
            <a:r>
              <a:rPr lang="zh-CN" altLang="zh-CN" b="1"/>
              <a:t>。前者用于接口查询，后两者用于</a:t>
            </a:r>
            <a:r>
              <a:rPr lang="en-US" altLang="zh-CN" b="1"/>
              <a:t>COM</a:t>
            </a:r>
            <a:r>
              <a:rPr lang="zh-CN" altLang="zh-CN" b="1"/>
              <a:t>对象的生命期控制。</a:t>
            </a:r>
            <a:endParaRPr lang="en-US" altLang="zh-CN" b="1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smtClean="0"/>
              <a:t>接口</a:t>
            </a:r>
            <a:r>
              <a:rPr lang="zh-CN" altLang="zh-CN" b="1"/>
              <a:t>继承</a:t>
            </a:r>
            <a:endParaRPr lang="en-US" altLang="zh-CN" b="1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smtClean="0"/>
              <a:t>COM</a:t>
            </a:r>
            <a:r>
              <a:rPr lang="zh-CN" altLang="zh-CN" b="1"/>
              <a:t>对象接口都继承于接口</a:t>
            </a:r>
            <a:r>
              <a:rPr lang="en-US" altLang="zh-CN" b="1"/>
              <a:t>IUnkown</a:t>
            </a:r>
            <a:r>
              <a:rPr lang="zh-CN" altLang="zh-CN" b="1"/>
              <a:t>，并可定义自己的成员函数。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zh-CN" altLang="en-US" b="1"/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对象接口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函数指针表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b="1" smtClean="0"/>
              <a:t>如果</a:t>
            </a:r>
            <a:r>
              <a:rPr lang="en-US" altLang="zh-CN" b="1" smtClean="0"/>
              <a:t>COM</a:t>
            </a:r>
            <a:r>
              <a:rPr lang="zh-CN" altLang="zh-CN" b="1" smtClean="0"/>
              <a:t>组件用</a:t>
            </a:r>
            <a:r>
              <a:rPr lang="en-US" altLang="zh-CN" b="1" smtClean="0"/>
              <a:t>C++</a:t>
            </a:r>
            <a:r>
              <a:rPr lang="zh-CN" altLang="zh-CN" b="1" smtClean="0"/>
              <a:t>实现，</a:t>
            </a:r>
            <a:r>
              <a:rPr lang="en-US" altLang="zh-CN" b="1" smtClean="0"/>
              <a:t>C++</a:t>
            </a:r>
            <a:r>
              <a:rPr lang="zh-CN" altLang="zh-CN" b="1" smtClean="0"/>
              <a:t>的纯抽象基类和</a:t>
            </a:r>
            <a:r>
              <a:rPr lang="en-US" altLang="zh-CN" b="1" smtClean="0"/>
              <a:t>COM</a:t>
            </a:r>
            <a:r>
              <a:rPr lang="zh-CN" altLang="zh-CN" b="1" smtClean="0"/>
              <a:t>接口有相同的内存块结构。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  <p:pic>
        <p:nvPicPr>
          <p:cNvPr id="89092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" t="2299" r="16208" b="23917"/>
          <a:stretch>
            <a:fillRect/>
          </a:stretch>
        </p:blipFill>
        <p:spPr bwMode="auto">
          <a:xfrm>
            <a:off x="179388" y="3141663"/>
            <a:ext cx="880745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接口查询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客户可以通过接口函数</a:t>
            </a:r>
            <a:r>
              <a:rPr lang="en-US" altLang="zh-CN" b="1" dirty="0" err="1" smtClean="0"/>
              <a:t>QueryInterface</a:t>
            </a:r>
            <a:r>
              <a:rPr lang="en-US" altLang="zh-CN" b="1" dirty="0" smtClean="0"/>
              <a:t>() </a:t>
            </a:r>
            <a:r>
              <a:rPr lang="zh-CN" altLang="en-US" b="1" dirty="0" smtClean="0"/>
              <a:t>查询对象所支持的接口</a:t>
            </a:r>
            <a:r>
              <a:rPr lang="en-US" altLang="zh-CN" b="1" dirty="0" smtClean="0"/>
              <a:t>IID</a:t>
            </a:r>
            <a:r>
              <a:rPr lang="zh-CN" altLang="en-US" b="1" dirty="0" smtClean="0"/>
              <a:t>，如果调用返回</a:t>
            </a:r>
            <a:r>
              <a:rPr lang="en-US" altLang="zh-CN" b="1" dirty="0" smtClean="0"/>
              <a:t>HRESULT </a:t>
            </a:r>
            <a:r>
              <a:rPr lang="en-US" altLang="zh-CN" b="1" dirty="0" err="1" smtClean="0"/>
              <a:t>hr</a:t>
            </a:r>
            <a:r>
              <a:rPr lang="zh-CN" altLang="en-US" b="1" dirty="0" smtClean="0"/>
              <a:t>置为成功，则获得指向它们的指针在</a:t>
            </a:r>
            <a:r>
              <a:rPr lang="en-US" altLang="zh-CN" b="1" dirty="0" err="1" smtClean="0"/>
              <a:t>pIX</a:t>
            </a:r>
            <a:r>
              <a:rPr lang="zh-CN" altLang="en-US" b="1" dirty="0" smtClean="0"/>
              <a:t>中。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COM</a:t>
            </a:r>
            <a:r>
              <a:rPr lang="zh-CN" altLang="en-US" b="1" dirty="0" smtClean="0"/>
              <a:t>对象生命期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函数</a:t>
            </a:r>
            <a:r>
              <a:rPr lang="en-US" altLang="zh-CN" b="1" dirty="0" err="1" smtClean="0"/>
              <a:t>AddRef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Release()</a:t>
            </a:r>
            <a:r>
              <a:rPr lang="zh-CN" altLang="en-US" b="1" dirty="0" smtClean="0"/>
              <a:t>实现了一个引用计数的内存管理技术。引用计数是</a:t>
            </a:r>
            <a:r>
              <a:rPr lang="en-US" altLang="zh-CN" b="1" dirty="0" smtClean="0"/>
              <a:t>COM</a:t>
            </a:r>
            <a:r>
              <a:rPr lang="zh-CN" altLang="en-US" b="1" dirty="0" smtClean="0"/>
              <a:t>对象能将自己删除的简单而高效的办法。当客户实例一个对象或创建一个接口时，函数</a:t>
            </a:r>
            <a:r>
              <a:rPr lang="en-US" altLang="zh-CN" b="1" dirty="0" err="1" smtClean="0"/>
              <a:t>AddRef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将引用计数的值加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；当客户使用完一个接口时，函数</a:t>
            </a:r>
            <a:r>
              <a:rPr lang="en-US" altLang="zh-CN" b="1" dirty="0" smtClean="0"/>
              <a:t>Release()</a:t>
            </a:r>
            <a:r>
              <a:rPr lang="zh-CN" altLang="en-US" b="1" dirty="0" smtClean="0"/>
              <a:t>将引用计数的值减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；当引用计数的值为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时，对象便从内存中将自己删去。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对象的动态链接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动态链接库</a:t>
            </a:r>
            <a:r>
              <a:rPr lang="en-US" altLang="zh-CN" b="1" dirty="0" smtClean="0"/>
              <a:t>DLL(Dynamic Link Library)</a:t>
            </a:r>
            <a:r>
              <a:rPr lang="zh-CN" altLang="en-US" b="1" dirty="0" smtClean="0"/>
              <a:t>是一个组件服务器或组件发布方式，它拥有创建类工厂和组件的接口函数供客户调用。</a:t>
            </a:r>
            <a:endParaRPr lang="en-US" altLang="zh-CN" b="1" dirty="0" smtClean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DLL</a:t>
            </a:r>
            <a:r>
              <a:rPr lang="zh-CN" altLang="en-US" b="1" dirty="0" smtClean="0"/>
              <a:t>是包含函数和数据模块的集合，它可通过静态链接或动态链接两种方式加载。</a:t>
            </a:r>
            <a:endParaRPr lang="en-US" altLang="zh-CN" b="1" dirty="0" smtClean="0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静态链接是将所要链接的模块编译成二进制形式并与其它模块链接。</a:t>
            </a:r>
            <a:endParaRPr lang="en-US" altLang="zh-CN" b="1" dirty="0" smtClean="0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动态链接是指调用模块于运行时使用</a:t>
            </a:r>
            <a:r>
              <a:rPr lang="en-US" altLang="zh-CN" b="1" dirty="0" err="1" smtClean="0"/>
              <a:t>LoadLibrary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或</a:t>
            </a:r>
            <a:r>
              <a:rPr lang="en-US" altLang="zh-CN" b="1" dirty="0" err="1" smtClean="0"/>
              <a:t>LoadLibraryEx</a:t>
            </a:r>
            <a:r>
              <a:rPr lang="zh-CN" altLang="en-US" b="1" dirty="0" smtClean="0"/>
              <a:t>将</a:t>
            </a:r>
            <a:r>
              <a:rPr lang="en-US" altLang="zh-CN" b="1" dirty="0" smtClean="0"/>
              <a:t>DLL</a:t>
            </a:r>
            <a:r>
              <a:rPr lang="zh-CN" altLang="en-US" b="1" dirty="0" smtClean="0"/>
              <a:t>模块加载到进程地址空间。动态链接的优点时节省存储空间并减少了交换，多个进程可共享单个</a:t>
            </a:r>
            <a:r>
              <a:rPr lang="en-US" altLang="zh-CN" b="1" dirty="0" smtClean="0"/>
              <a:t>DLL</a:t>
            </a:r>
            <a:r>
              <a:rPr lang="zh-CN" altLang="en-US" b="1" dirty="0" smtClean="0"/>
              <a:t>副本。</a:t>
            </a: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CLSID</a:t>
            </a:r>
            <a:r>
              <a:rPr lang="zh-CN" altLang="en-US" b="1" dirty="0" smtClean="0"/>
              <a:t>是所创建组件的全局唯一标识符，即</a:t>
            </a:r>
            <a:r>
              <a:rPr lang="en-US" altLang="zh-CN" b="1" dirty="0" smtClean="0"/>
              <a:t>GUID</a:t>
            </a:r>
            <a:r>
              <a:rPr lang="zh-CN" altLang="en-US" b="1" dirty="0" smtClean="0"/>
              <a:t>。客户可以通过类</a:t>
            </a:r>
            <a:r>
              <a:rPr lang="zh-CN" altLang="en-US" b="1" dirty="0"/>
              <a:t>工厂</a:t>
            </a:r>
            <a:r>
              <a:rPr lang="zh-CN" altLang="en-US" b="1" dirty="0" smtClean="0"/>
              <a:t>所支持的接口对类工厂创建组件的过程进行控制。创建类工厂和组件都是在动态链接库进行。客户通过类工厂创建组件分两步进行：创建类工厂和创建组件。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创建类</a:t>
            </a:r>
            <a:r>
              <a:rPr lang="zh-CN" altLang="en-US" b="1" dirty="0"/>
              <a:t>工</a:t>
            </a:r>
            <a:r>
              <a:rPr lang="zh-CN" altLang="en-US" b="1" dirty="0" smtClean="0"/>
              <a:t>厂的标准接口函数是</a:t>
            </a:r>
            <a:r>
              <a:rPr lang="en-US" altLang="zh-CN" b="1" dirty="0" err="1" smtClean="0"/>
              <a:t>DllGetClassObject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，函数</a:t>
            </a:r>
            <a:r>
              <a:rPr lang="en-US" altLang="zh-CN" b="1" dirty="0" err="1" smtClean="0"/>
              <a:t>DllGetClassObject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使得在同一</a:t>
            </a:r>
            <a:r>
              <a:rPr lang="en-US" altLang="zh-CN" b="1" dirty="0" smtClean="0"/>
              <a:t>DLL</a:t>
            </a:r>
            <a:r>
              <a:rPr lang="zh-CN" altLang="en-US" b="1" dirty="0" smtClean="0"/>
              <a:t>中能实现多个组件。因为将待建组件的</a:t>
            </a:r>
            <a:r>
              <a:rPr lang="en-US" altLang="zh-CN" b="1" dirty="0" smtClean="0"/>
              <a:t>CLSID</a:t>
            </a:r>
            <a:r>
              <a:rPr lang="zh-CN" altLang="en-US" b="1" dirty="0" smtClean="0"/>
              <a:t>传给</a:t>
            </a:r>
            <a:r>
              <a:rPr lang="en-US" altLang="zh-CN" b="1" dirty="0" err="1" smtClean="0"/>
              <a:t>DllGetClassObject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，对于不同的</a:t>
            </a:r>
            <a:r>
              <a:rPr lang="en-US" altLang="zh-CN" b="1" dirty="0" smtClean="0"/>
              <a:t>CLSID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DllGetClassObject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可以创建不同的类</a:t>
            </a:r>
            <a:r>
              <a:rPr lang="zh-CN" altLang="en-US" b="1" dirty="0"/>
              <a:t>工</a:t>
            </a:r>
            <a:r>
              <a:rPr lang="zh-CN" altLang="en-US" b="1" dirty="0" smtClean="0"/>
              <a:t>厂，从而表明</a:t>
            </a:r>
            <a:r>
              <a:rPr lang="en-US" altLang="zh-CN" b="1" dirty="0" smtClean="0"/>
              <a:t>DLL</a:t>
            </a:r>
            <a:r>
              <a:rPr lang="zh-CN" altLang="en-US" b="1" dirty="0" smtClean="0"/>
              <a:t>收到用户请求后能提供相应的组件。创建组件的标准接口函数是</a:t>
            </a:r>
            <a:r>
              <a:rPr lang="en-US" altLang="zh-CN" b="1" dirty="0" err="1" smtClean="0"/>
              <a:t>IClassFactory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。</a:t>
            </a: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对象创建</a:t>
            </a:r>
            <a:r>
              <a:rPr lang="en-US" altLang="zh-CN" smtClean="0"/>
              <a:t>-</a:t>
            </a:r>
            <a:r>
              <a:rPr lang="zh-CN" altLang="en-US" smtClean="0"/>
              <a:t>类工厂创建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000" b="1" smtClean="0"/>
              <a:t>同某个</a:t>
            </a:r>
            <a:r>
              <a:rPr lang="en-US" altLang="zh-CN" sz="3000" b="1" smtClean="0"/>
              <a:t>CLSID</a:t>
            </a:r>
            <a:r>
              <a:rPr lang="zh-CN" altLang="en-US" sz="3000" b="1" smtClean="0"/>
              <a:t>相应的类</a:t>
            </a:r>
            <a:r>
              <a:rPr lang="zh-CN" altLang="en-US" sz="2800" b="1" smtClean="0"/>
              <a:t>工</a:t>
            </a:r>
            <a:r>
              <a:rPr lang="zh-CN" altLang="en-US" sz="3000" b="1" smtClean="0"/>
              <a:t>厂需要一个能接受</a:t>
            </a:r>
            <a:r>
              <a:rPr lang="en-US" altLang="zh-CN" sz="3000" b="1" smtClean="0"/>
              <a:t>CLSID</a:t>
            </a:r>
            <a:r>
              <a:rPr lang="zh-CN" altLang="en-US" sz="3000" b="1" smtClean="0"/>
              <a:t>作为参数的接口函数，这个函数就是</a:t>
            </a:r>
            <a:r>
              <a:rPr lang="en-US" altLang="zh-CN" sz="3000" b="1" smtClean="0"/>
              <a:t>COM</a:t>
            </a:r>
            <a:r>
              <a:rPr lang="zh-CN" altLang="en-US" sz="3000" b="1" smtClean="0"/>
              <a:t>库的</a:t>
            </a:r>
            <a:r>
              <a:rPr lang="en-US" altLang="zh-CN" sz="3000" b="1" smtClean="0"/>
              <a:t>CoGetClassObject()</a:t>
            </a:r>
            <a:r>
              <a:rPr lang="zh-CN" altLang="en-US" sz="3000" b="1" smtClean="0"/>
              <a:t>，客户调用它启动组件创建。</a:t>
            </a:r>
            <a:endParaRPr lang="en-US" altLang="zh-CN" sz="30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000" b="1" smtClean="0"/>
              <a:t>CoGetClassObject()</a:t>
            </a:r>
            <a:r>
              <a:rPr lang="zh-CN" altLang="en-US" sz="3000" b="1" smtClean="0"/>
              <a:t>再调用</a:t>
            </a:r>
            <a:r>
              <a:rPr lang="en-US" altLang="zh-CN" sz="3000" b="1" smtClean="0"/>
              <a:t>DLL</a:t>
            </a:r>
            <a:r>
              <a:rPr lang="zh-CN" altLang="en-US" sz="3000" b="1" smtClean="0"/>
              <a:t>中的函数</a:t>
            </a:r>
            <a:r>
              <a:rPr lang="en-US" altLang="zh-CN" sz="3000" b="1" smtClean="0"/>
              <a:t>DllGetClassObject()</a:t>
            </a:r>
            <a:r>
              <a:rPr lang="zh-CN" altLang="en-US" sz="3000" b="1" smtClean="0"/>
              <a:t>构建类</a:t>
            </a:r>
            <a:r>
              <a:rPr lang="zh-CN" altLang="en-US" sz="2800" b="1" smtClean="0"/>
              <a:t>工</a:t>
            </a:r>
            <a:r>
              <a:rPr lang="zh-CN" altLang="en-US" sz="3000" b="1" smtClean="0"/>
              <a:t>厂，并向用户返回类</a:t>
            </a:r>
            <a:r>
              <a:rPr lang="zh-CN" altLang="en-US" sz="2800" b="1" smtClean="0"/>
              <a:t>工</a:t>
            </a:r>
            <a:r>
              <a:rPr lang="zh-CN" altLang="en-US" sz="3000" b="1" smtClean="0"/>
              <a:t>厂的接口指针。</a:t>
            </a: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对象创建</a:t>
            </a:r>
            <a:r>
              <a:rPr lang="en-US" altLang="zh-CN" smtClean="0"/>
              <a:t>-</a:t>
            </a:r>
            <a:r>
              <a:rPr lang="zh-CN" altLang="en-US" smtClean="0"/>
              <a:t>创建组件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zh-CN" b="1" dirty="0" smtClean="0"/>
              <a:t>类</a:t>
            </a:r>
            <a:r>
              <a:rPr lang="zh-CN" altLang="en-US" b="1" dirty="0"/>
              <a:t>工</a:t>
            </a:r>
            <a:r>
              <a:rPr lang="zh-CN" altLang="zh-CN" b="1" dirty="0" smtClean="0"/>
              <a:t>厂支持的用于创建组件的标准接口是</a:t>
            </a:r>
            <a:r>
              <a:rPr lang="en-US" altLang="zh-CN" b="1" dirty="0" err="1" smtClean="0"/>
              <a:t>IClassFactory</a:t>
            </a:r>
            <a:r>
              <a:rPr lang="zh-CN" altLang="zh-CN" b="1" dirty="0" smtClean="0"/>
              <a:t>。大多数组件均可使用这个接口来创建。用户向类</a:t>
            </a:r>
            <a:r>
              <a:rPr lang="zh-CN" altLang="en-US" b="1" dirty="0"/>
              <a:t>工</a:t>
            </a:r>
            <a:r>
              <a:rPr lang="zh-CN" altLang="zh-CN" b="1" dirty="0" smtClean="0"/>
              <a:t>厂发出</a:t>
            </a:r>
            <a:r>
              <a:rPr lang="en-US" altLang="zh-CN" b="1" dirty="0" err="1" smtClean="0"/>
              <a:t>IClassFactory</a:t>
            </a:r>
            <a:r>
              <a:rPr lang="en-US" altLang="zh-CN" b="1" dirty="0" smtClean="0"/>
              <a:t>::</a:t>
            </a:r>
            <a:r>
              <a:rPr lang="en-US" altLang="zh-CN" b="1" dirty="0" err="1" smtClean="0"/>
              <a:t>CreateInstance</a:t>
            </a:r>
            <a:r>
              <a:rPr lang="zh-CN" altLang="zh-CN" b="1" dirty="0" smtClean="0"/>
              <a:t>调用。</a:t>
            </a:r>
            <a:endParaRPr lang="en-US" altLang="zh-CN" b="1" dirty="0" smtClean="0"/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b="1" dirty="0" err="1" smtClean="0"/>
              <a:t>IClassFactory</a:t>
            </a:r>
            <a:r>
              <a:rPr lang="zh-CN" altLang="zh-CN" b="1" dirty="0" smtClean="0"/>
              <a:t>接口有两个成员函数。</a:t>
            </a:r>
            <a:endParaRPr lang="en-US" altLang="zh-CN" b="1" dirty="0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zh-CN" sz="2900" b="1" dirty="0" smtClean="0"/>
              <a:t>函数</a:t>
            </a:r>
            <a:r>
              <a:rPr lang="en-US" altLang="zh-CN" sz="2900" b="1" dirty="0" err="1" smtClean="0"/>
              <a:t>CreateInstance</a:t>
            </a:r>
            <a:r>
              <a:rPr lang="en-US" altLang="zh-CN" sz="2900" b="1" dirty="0" smtClean="0"/>
              <a:t>()</a:t>
            </a:r>
            <a:r>
              <a:rPr lang="zh-CN" altLang="zh-CN" sz="2900" b="1" dirty="0" smtClean="0"/>
              <a:t>用于创建一个称为</a:t>
            </a:r>
            <a:r>
              <a:rPr lang="en-US" altLang="zh-CN" sz="2900" b="1" dirty="0" smtClean="0"/>
              <a:t>IID</a:t>
            </a:r>
            <a:r>
              <a:rPr lang="zh-CN" altLang="zh-CN" sz="2900" b="1" dirty="0" smtClean="0"/>
              <a:t>的组件，它的指针返回在</a:t>
            </a:r>
            <a:r>
              <a:rPr lang="en-US" altLang="zh-CN" sz="2900" b="1" dirty="0" err="1" smtClean="0"/>
              <a:t>ppv</a:t>
            </a:r>
            <a:r>
              <a:rPr lang="zh-CN" altLang="zh-CN" sz="2900" b="1" dirty="0" smtClean="0"/>
              <a:t>中。</a:t>
            </a:r>
            <a:endParaRPr lang="en-US" altLang="zh-CN" sz="2900" b="1" dirty="0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zh-CN" sz="2900" b="1" dirty="0" smtClean="0"/>
              <a:t>函数</a:t>
            </a:r>
            <a:r>
              <a:rPr lang="en-US" altLang="zh-CN" sz="2900" b="1" dirty="0" err="1" smtClean="0"/>
              <a:t>LockServer</a:t>
            </a:r>
            <a:r>
              <a:rPr lang="en-US" altLang="zh-CN" sz="2900" b="1" dirty="0" smtClean="0"/>
              <a:t>()</a:t>
            </a:r>
            <a:r>
              <a:rPr lang="zh-CN" altLang="zh-CN" sz="2900" b="1" dirty="0" smtClean="0"/>
              <a:t>只有一个布尔型输入变量，为用户提供一种将</a:t>
            </a:r>
            <a:r>
              <a:rPr lang="en-US" altLang="zh-CN" sz="2900" b="1" dirty="0" smtClean="0"/>
              <a:t>DLL</a:t>
            </a:r>
            <a:r>
              <a:rPr lang="zh-CN" altLang="zh-CN" sz="2900" b="1" dirty="0" smtClean="0"/>
              <a:t>服务器保存在内存直到使用完毕的控制方法。</a:t>
            </a:r>
            <a:endParaRPr lang="en-US" altLang="zh-CN" sz="2900" b="1" dirty="0" smtClean="0"/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zh-CN" b="1" dirty="0" smtClean="0"/>
              <a:t>客户调用</a:t>
            </a:r>
            <a:r>
              <a:rPr lang="en-US" altLang="zh-CN" b="1" dirty="0" err="1" smtClean="0"/>
              <a:t>LockServer</a:t>
            </a:r>
            <a:r>
              <a:rPr lang="en-US" altLang="zh-CN" b="1" dirty="0" smtClean="0"/>
              <a:t>(TRUE)</a:t>
            </a:r>
            <a:r>
              <a:rPr lang="zh-CN" altLang="zh-CN" b="1" dirty="0" smtClean="0"/>
              <a:t>将锁住相应的</a:t>
            </a:r>
            <a:r>
              <a:rPr lang="en-US" altLang="zh-CN" b="1" dirty="0" smtClean="0"/>
              <a:t>DLL</a:t>
            </a:r>
            <a:r>
              <a:rPr lang="zh-CN" altLang="zh-CN" b="1" dirty="0" smtClean="0"/>
              <a:t>服务器，用完后客户调用</a:t>
            </a:r>
            <a:r>
              <a:rPr lang="en-US" altLang="zh-CN" b="1" dirty="0" err="1" smtClean="0"/>
              <a:t>LockServer</a:t>
            </a:r>
            <a:r>
              <a:rPr lang="en-US" altLang="zh-CN" b="1" dirty="0" smtClean="0"/>
              <a:t>(FALSE)</a:t>
            </a:r>
            <a:r>
              <a:rPr lang="zh-CN" altLang="zh-CN" b="1" dirty="0" smtClean="0"/>
              <a:t>将解锁应的</a:t>
            </a:r>
            <a:r>
              <a:rPr lang="en-US" altLang="zh-CN" b="1" dirty="0" smtClean="0"/>
              <a:t>DLL</a:t>
            </a:r>
            <a:r>
              <a:rPr lang="zh-CN" altLang="zh-CN" b="1" dirty="0" smtClean="0"/>
              <a:t>服务器。</a:t>
            </a:r>
            <a:endParaRPr lang="en-US" altLang="zh-CN" b="1" dirty="0" smtClean="0"/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DLL</a:t>
            </a:r>
            <a:r>
              <a:rPr lang="zh-CN" altLang="zh-CN" b="1" dirty="0" smtClean="0"/>
              <a:t>服务器在锁住期间不会被撤消。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远程对象引用</a:t>
            </a:r>
          </a:p>
        </p:txBody>
      </p:sp>
      <p:pic>
        <p:nvPicPr>
          <p:cNvPr id="12291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313" y="2420938"/>
            <a:ext cx="8461375" cy="2160587"/>
          </a:xfrm>
        </p:spPr>
      </p:pic>
      <p:sp>
        <p:nvSpPr>
          <p:cNvPr id="5" name="文本框 4"/>
          <p:cNvSpPr txBox="1"/>
          <p:nvPr/>
        </p:nvSpPr>
        <p:spPr>
          <a:xfrm>
            <a:off x="457200" y="1358900"/>
            <a:ext cx="3776663" cy="55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>
                <a:latin typeface="+mn-lt"/>
                <a:ea typeface="+mn-ea"/>
              </a:rPr>
              <a:t>客户启动创建新对象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对象创建</a:t>
            </a:r>
            <a:r>
              <a:rPr lang="en-US" altLang="zh-CN" smtClean="0"/>
              <a:t>-</a:t>
            </a:r>
            <a:r>
              <a:rPr lang="zh-CN" altLang="en-US" smtClean="0"/>
              <a:t>组件注册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组件创建后可以在系统的注册数据库（表）中注册，以便用户查询。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注册表是由许多元素构成的层次结构，每个元素被称为关键字。关键字包含一系列子关键字和一系列带类型命名值。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smtClean="0"/>
              <a:t>DLL</a:t>
            </a:r>
            <a:r>
              <a:rPr lang="zh-CN" altLang="en-US" sz="2800" b="1" smtClean="0"/>
              <a:t>除了</a:t>
            </a:r>
            <a:r>
              <a:rPr lang="en-US" altLang="zh-CN" sz="2800" b="1" smtClean="0"/>
              <a:t>DllGetClassObject()</a:t>
            </a:r>
            <a:r>
              <a:rPr lang="zh-CN" altLang="en-US" sz="2800" b="1" smtClean="0"/>
              <a:t>函数外，还有</a:t>
            </a:r>
            <a:r>
              <a:rPr lang="en-US" altLang="zh-CN" sz="2800" b="1" smtClean="0"/>
              <a:t>DllRegisterServer()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DllUnregisterServer()</a:t>
            </a:r>
            <a:r>
              <a:rPr lang="zh-CN" altLang="en-US" sz="2800" b="1" smtClean="0"/>
              <a:t>两个函数，分别用于组件在注册表中注册和注销。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b="1" smtClean="0"/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对象复用</a:t>
            </a: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000" b="1" smtClean="0"/>
              <a:t>COM</a:t>
            </a:r>
            <a:r>
              <a:rPr lang="zh-CN" altLang="zh-CN" sz="3000" b="1" smtClean="0"/>
              <a:t>提供了</a:t>
            </a:r>
            <a:r>
              <a:rPr lang="zh-CN" altLang="en-US" sz="3000" b="1" smtClean="0"/>
              <a:t>两</a:t>
            </a:r>
            <a:r>
              <a:rPr lang="zh-CN" altLang="zh-CN" sz="3000" b="1" smtClean="0"/>
              <a:t>种机制来支持组件的复用</a:t>
            </a:r>
            <a:endParaRPr lang="en-US" altLang="zh-CN" sz="30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b="1" smtClean="0"/>
              <a:t>包含／代理（</a:t>
            </a:r>
            <a:r>
              <a:rPr lang="en-US" altLang="zh-CN" sz="2400" b="1" smtClean="0"/>
              <a:t>Containment/Delegation</a:t>
            </a:r>
            <a:r>
              <a:rPr lang="zh-CN" altLang="zh-CN" sz="2400" b="1" smtClean="0"/>
              <a:t>）机制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b="1" smtClean="0"/>
              <a:t>聚合（</a:t>
            </a:r>
            <a:r>
              <a:rPr lang="en-US" altLang="zh-CN" sz="2400" b="1" smtClean="0"/>
              <a:t>Aggregation</a:t>
            </a:r>
            <a:r>
              <a:rPr lang="zh-CN" altLang="zh-CN" sz="2400" b="1" smtClean="0"/>
              <a:t>）机制</a:t>
            </a:r>
            <a:endParaRPr lang="en-US" altLang="zh-CN" sz="24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3000" b="1" smtClean="0"/>
              <a:t>COM</a:t>
            </a:r>
            <a:r>
              <a:rPr lang="zh-CN" altLang="zh-CN" sz="3000" b="1" smtClean="0"/>
              <a:t>的这些机制由</a:t>
            </a:r>
            <a:r>
              <a:rPr lang="en-US" altLang="zh-CN" sz="3000" b="1" smtClean="0"/>
              <a:t>COM</a:t>
            </a:r>
            <a:r>
              <a:rPr lang="zh-CN" altLang="zh-CN" sz="3000" b="1" smtClean="0"/>
              <a:t>库来实现</a:t>
            </a:r>
            <a:endParaRPr lang="en-US" altLang="zh-CN" sz="30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smtClean="0"/>
              <a:t>COM</a:t>
            </a:r>
            <a:r>
              <a:rPr lang="zh-CN" altLang="zh-CN" sz="2400" b="1" smtClean="0"/>
              <a:t>为客户应用（对象或应用程序）与服务器对象之间建立链接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b="1" smtClean="0"/>
              <a:t>链接建立之后，客户与服务器之间直接进行交互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 b="1" smtClean="0"/>
              <a:t>系统的效率大为提高，但不利于系统动态重配置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对象复用</a:t>
            </a:r>
            <a:r>
              <a:rPr lang="en-US" altLang="zh-CN" smtClean="0"/>
              <a:t>-</a:t>
            </a:r>
            <a:r>
              <a:rPr lang="zh-CN" altLang="en-US" smtClean="0"/>
              <a:t>包含</a:t>
            </a:r>
            <a:r>
              <a:rPr lang="en-US" altLang="zh-CN" smtClean="0"/>
              <a:t>/</a:t>
            </a:r>
            <a:r>
              <a:rPr lang="zh-CN" altLang="en-US" smtClean="0"/>
              <a:t>代理、聚合</a:t>
            </a:r>
          </a:p>
        </p:txBody>
      </p:sp>
      <p:graphicFrame>
        <p:nvGraphicFramePr>
          <p:cNvPr id="100355" name="对象 3"/>
          <p:cNvGraphicFramePr>
            <a:graphicFrameLocks noChangeAspect="1"/>
          </p:cNvGraphicFramePr>
          <p:nvPr/>
        </p:nvGraphicFramePr>
        <p:xfrm>
          <a:off x="250825" y="1628775"/>
          <a:ext cx="8739188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Picture" r:id="rId3" imgW="5202936" imgH="1827276" progId="Word.Picture.8">
                  <p:embed/>
                </p:oleObj>
              </mc:Choice>
              <mc:Fallback>
                <p:oleObj name="Picture" r:id="rId3" imgW="5202936" imgH="1827276" progId="Word.Picture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28775"/>
                        <a:ext cx="8739188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Box 4"/>
          <p:cNvSpPr txBox="1">
            <a:spLocks noChangeArrowheads="1"/>
          </p:cNvSpPr>
          <p:nvPr/>
        </p:nvSpPr>
        <p:spPr bwMode="auto">
          <a:xfrm>
            <a:off x="876300" y="5013325"/>
            <a:ext cx="7488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包含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代理                                          聚合</a:t>
            </a: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可互连对象和事件服务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smtClean="0"/>
              <a:t>COM</a:t>
            </a:r>
            <a:r>
              <a:rPr lang="zh-CN" altLang="en-US" b="1" smtClean="0"/>
              <a:t>定义了一种发送接口，通过该接口服务器可以与客户进行双向对话。</a:t>
            </a:r>
            <a:endParaRPr lang="en-US" altLang="zh-CN" b="1" smtClean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当一个对象支持发送接口时，称之为可互连对象。</a:t>
            </a:r>
            <a:endParaRPr lang="en-US" altLang="zh-CN" b="1" smtClean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每个发送接口由多个远程成员函数组成，每个函数表示事件、通知或请求。</a:t>
            </a:r>
            <a:endParaRPr lang="en-US" altLang="zh-CN" b="1" smtClean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这要求客户能够监听服务器对象发出的事件或请求并处理它。</a:t>
            </a:r>
            <a:endParaRPr lang="en-US" altLang="zh-CN" b="1" smtClean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客户对象需要实现一个称为</a:t>
            </a:r>
            <a:r>
              <a:rPr lang="en-US" altLang="zh-CN" b="1" smtClean="0"/>
              <a:t>Sink</a:t>
            </a:r>
            <a:r>
              <a:rPr lang="zh-CN" altLang="en-US" b="1" smtClean="0"/>
              <a:t>的接口，以监听服务器的事件或请求。</a:t>
            </a:r>
            <a:endParaRPr lang="en-US" altLang="zh-CN" b="1" smtClean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smtClean="0"/>
              <a:t>可互连对象为</a:t>
            </a:r>
            <a:r>
              <a:rPr lang="en-US" altLang="zh-CN" b="1" smtClean="0"/>
              <a:t>COM</a:t>
            </a:r>
            <a:r>
              <a:rPr lang="zh-CN" altLang="en-US" b="1" smtClean="0"/>
              <a:t>提供了标准事件服务。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b="1"/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基础设施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zh-CN" b="1" smtClean="0"/>
              <a:t>持久存储</a:t>
            </a:r>
            <a:endParaRPr lang="en-US" altLang="zh-CN" b="1" smtClean="0"/>
          </a:p>
          <a:p>
            <a:pPr lvl="1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2600" b="1" smtClean="0"/>
              <a:t>COM</a:t>
            </a:r>
            <a:r>
              <a:rPr lang="zh-CN" altLang="zh-CN" sz="2600" b="1" smtClean="0"/>
              <a:t>定义了标准的持久存储接口，实现这些接口的对象可以将对象的状态存放到持久存储设备上（例如磁盘文件），从而可以在一段时间以后恢复对象状态。</a:t>
            </a:r>
            <a:endParaRPr lang="en-US" altLang="zh-CN" sz="2600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b="1" smtClean="0"/>
              <a:t>一致数据传输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sz="2600" b="1" smtClean="0"/>
              <a:t>定义了客户和服务器之间交换数据的标准接口。</a:t>
            </a:r>
            <a:endParaRPr lang="en-US" altLang="zh-CN" sz="2600" b="1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sz="2600" b="1" smtClean="0"/>
              <a:t>客户对象也可以利用这些接口在服务器对象中登记，使得当数据改变时，服务器对象可以主动通知它。</a:t>
            </a:r>
            <a:endParaRPr lang="en-US" altLang="zh-CN" sz="2600" b="1" smtClean="0"/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基础设施</a:t>
            </a: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zh-CN" sz="3000" b="1" smtClean="0"/>
              <a:t>智能名字</a:t>
            </a:r>
            <a:r>
              <a:rPr lang="zh-CN" altLang="en-US" sz="3000" b="1" smtClean="0"/>
              <a:t>，</a:t>
            </a:r>
            <a:r>
              <a:rPr lang="zh-CN" altLang="zh-CN" sz="3000" b="1" smtClean="0"/>
              <a:t>又称为标志（</a:t>
            </a:r>
            <a:r>
              <a:rPr lang="en-US" altLang="zh-CN" sz="3000" b="1" smtClean="0"/>
              <a:t>Moniker</a:t>
            </a:r>
            <a:r>
              <a:rPr lang="zh-CN" altLang="zh-CN" sz="3000" b="1" smtClean="0"/>
              <a:t>）</a:t>
            </a:r>
            <a:endParaRPr lang="en-US" altLang="zh-CN" sz="3000" b="1" smtClean="0"/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zh-CN" altLang="zh-CN" sz="2400" b="1" smtClean="0"/>
              <a:t>智能名字将名字及对其相关的操作封装在一起，并成为实现名字相关的接口的对象。</a:t>
            </a:r>
            <a:endParaRPr lang="en-US" altLang="zh-CN" sz="2400" b="1" smtClean="0"/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zh-CN" altLang="zh-CN" sz="2400" b="1" smtClean="0"/>
              <a:t>为分布式文件名、远程计算机、文档段落等对象提供持久别名。</a:t>
            </a:r>
            <a:endParaRPr lang="en-US" altLang="zh-CN" sz="2400" b="1" smtClean="0"/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zh-CN" altLang="zh-CN" sz="2400" b="1" smtClean="0"/>
              <a:t>客户可以将一个支持</a:t>
            </a:r>
            <a:r>
              <a:rPr lang="en-US" altLang="zh-CN" sz="2400" b="1" smtClean="0"/>
              <a:t>IMoniker</a:t>
            </a:r>
            <a:r>
              <a:rPr lang="zh-CN" altLang="zh-CN" sz="2400" b="1" smtClean="0"/>
              <a:t>接口的对象进行特殊的实例化，从而允许客户在将来重新连接到这个对象。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zh-CN" altLang="zh-CN" b="1" smtClean="0"/>
          </a:p>
          <a:p>
            <a:endParaRPr lang="zh-CN" altLang="en-US" smtClean="0"/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</a:t>
            </a:r>
            <a:r>
              <a:rPr lang="zh-CN" altLang="en-US" smtClean="0"/>
              <a:t>基础设施</a:t>
            </a:r>
          </a:p>
        </p:txBody>
      </p:sp>
      <p:pic>
        <p:nvPicPr>
          <p:cNvPr id="1044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5675" r="11296" b="18343"/>
          <a:stretch>
            <a:fillRect/>
          </a:stretch>
        </p:blipFill>
        <p:spPr>
          <a:xfrm>
            <a:off x="461963" y="1125538"/>
            <a:ext cx="8304212" cy="5541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DCOM</a:t>
            </a:r>
            <a:r>
              <a:rPr lang="zh-CN" altLang="en-US" smtClean="0"/>
              <a:t>体系结构</a:t>
            </a:r>
          </a:p>
        </p:txBody>
      </p:sp>
      <p:pic>
        <p:nvPicPr>
          <p:cNvPr id="105475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12662" r="6442" b="13840"/>
          <a:stretch>
            <a:fillRect/>
          </a:stretch>
        </p:blipFill>
        <p:spPr>
          <a:xfrm>
            <a:off x="463550" y="1268413"/>
            <a:ext cx="8223250" cy="4967287"/>
          </a:xfrm>
        </p:spPr>
      </p:pic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DCOM</a:t>
            </a:r>
            <a:r>
              <a:rPr lang="zh-CN" altLang="en-US" smtClean="0"/>
              <a:t>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进程内服务器：服务器可以加载到客户方的进程空间中，以进程内对象的形式提供服务。在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中，是以动态链接库（</a:t>
            </a:r>
            <a:r>
              <a:rPr lang="en-US" altLang="zh-CN" b="1" dirty="0" smtClean="0"/>
              <a:t>DLL</a:t>
            </a:r>
            <a:r>
              <a:rPr lang="zh-CN" altLang="en-US" b="1" dirty="0" smtClean="0"/>
              <a:t>）的形式实现。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本地服务器：服务器是同一台机器上的另外一个进程，以</a:t>
            </a:r>
            <a:r>
              <a:rPr lang="en-US" altLang="zh-CN" b="1" dirty="0" smtClean="0"/>
              <a:t>EXE</a:t>
            </a:r>
            <a:r>
              <a:rPr lang="zh-CN" altLang="en-US" b="1" dirty="0" smtClean="0"/>
              <a:t>文件方式存在和运行。当客户进程需要和服务器（组件）通信时，不直接调用服务器中组件。它必须遵循进程间通信（</a:t>
            </a:r>
            <a:r>
              <a:rPr lang="en-US" altLang="zh-CN" b="1" dirty="0" smtClean="0"/>
              <a:t>LPC</a:t>
            </a:r>
            <a:r>
              <a:rPr lang="zh-CN" altLang="en-US" b="1" dirty="0" smtClean="0"/>
              <a:t>）规定，由操作系统拦截客户进程调用，并将其转发到服务器（组件）。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 smtClean="0"/>
              <a:t>远程服务器：服务器（组件）运行在另外一台机器上，既可以是动态链接库，也可以是可执行文件。</a:t>
            </a:r>
            <a:r>
              <a:rPr lang="en-US" altLang="zh-CN" b="1" dirty="0" smtClean="0"/>
              <a:t>DCOM</a:t>
            </a:r>
            <a:r>
              <a:rPr lang="zh-CN" altLang="en-US" b="1" dirty="0" smtClean="0"/>
              <a:t>以网络协议通信代替本地进程间通信。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远程对象引用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r>
              <a:rPr lang="zh-CN" altLang="en-US" sz="2800" b="1" smtClean="0"/>
              <a:t>工厂启动创建新对象</a:t>
            </a:r>
            <a:endParaRPr lang="en-US" altLang="zh-CN" sz="2800" b="1" smtClean="0"/>
          </a:p>
          <a:p>
            <a:endParaRPr lang="en-US" altLang="zh-CN" sz="2800" b="1" smtClean="0"/>
          </a:p>
          <a:p>
            <a:endParaRPr lang="en-US" altLang="zh-CN" sz="2800" b="1" smtClean="0"/>
          </a:p>
          <a:p>
            <a:endParaRPr lang="en-US" altLang="zh-CN" sz="2800" b="1" smtClean="0"/>
          </a:p>
          <a:p>
            <a:endParaRPr lang="en-US" altLang="zh-CN" sz="2800" b="1" smtClean="0"/>
          </a:p>
          <a:p>
            <a:endParaRPr lang="en-US" altLang="zh-CN" sz="2800" b="1" smtClean="0"/>
          </a:p>
          <a:p>
            <a:endParaRPr lang="en-US" altLang="zh-CN" sz="2800" b="1" smtClean="0"/>
          </a:p>
          <a:p>
            <a:r>
              <a:rPr lang="zh-CN" altLang="en-US" sz="2800" b="1" smtClean="0"/>
              <a:t>通过对象引用查找对象</a:t>
            </a:r>
          </a:p>
        </p:txBody>
      </p:sp>
      <p:pic>
        <p:nvPicPr>
          <p:cNvPr id="1331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276475"/>
            <a:ext cx="846772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6479</TotalTime>
  <Pages>0</Pages>
  <Words>4419</Words>
  <Characters>0</Characters>
  <Application>Microsoft Office PowerPoint</Application>
  <DocSecurity>0</DocSecurity>
  <PresentationFormat>全屏显示(4:3)</PresentationFormat>
  <Lines>0</Lines>
  <Paragraphs>505</Paragraphs>
  <Slides>88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5" baseType="lpstr">
      <vt:lpstr>Arial</vt:lpstr>
      <vt:lpstr>宋体</vt:lpstr>
      <vt:lpstr>Wingdings</vt:lpstr>
      <vt:lpstr>Calibri</vt:lpstr>
      <vt:lpstr>Times New Roman</vt:lpstr>
      <vt:lpstr>Watermark</vt:lpstr>
      <vt:lpstr>Microsoft Word Picture</vt:lpstr>
      <vt:lpstr>网络与分布计算</vt:lpstr>
      <vt:lpstr>面向对象的分布计算</vt:lpstr>
      <vt:lpstr>面向对象的分布计算</vt:lpstr>
      <vt:lpstr>分布式对象</vt:lpstr>
      <vt:lpstr>分布式对象的特点</vt:lpstr>
      <vt:lpstr>面向对象的分布计算</vt:lpstr>
      <vt:lpstr>远程对象引用</vt:lpstr>
      <vt:lpstr>远程对象引用</vt:lpstr>
      <vt:lpstr>远程对象引用</vt:lpstr>
      <vt:lpstr>对象通信</vt:lpstr>
      <vt:lpstr>方法调用执行</vt:lpstr>
      <vt:lpstr>远程方法调用语义</vt:lpstr>
      <vt:lpstr>面向对象的分布计算</vt:lpstr>
      <vt:lpstr>Java RMI</vt:lpstr>
      <vt:lpstr>RMI体系结构</vt:lpstr>
      <vt:lpstr>RMI工作流程</vt:lpstr>
      <vt:lpstr>RMI应用开发</vt:lpstr>
      <vt:lpstr>RMI应用开发</vt:lpstr>
      <vt:lpstr>RMI应用开发</vt:lpstr>
      <vt:lpstr>RMI应用开发</vt:lpstr>
      <vt:lpstr>面向对象的分布计算</vt:lpstr>
      <vt:lpstr>CORBA</vt:lpstr>
      <vt:lpstr>OMA参考模型</vt:lpstr>
      <vt:lpstr>OMA参考模型</vt:lpstr>
      <vt:lpstr>OMA参考模型</vt:lpstr>
      <vt:lpstr>CORBA</vt:lpstr>
      <vt:lpstr>CORBA与IDL</vt:lpstr>
      <vt:lpstr>CORBA的体系结构</vt:lpstr>
      <vt:lpstr>CORBA的体系结构</vt:lpstr>
      <vt:lpstr>CORBA的体系结构</vt:lpstr>
      <vt:lpstr>CORBA的体系结构</vt:lpstr>
      <vt:lpstr>CORBA的体系结构</vt:lpstr>
      <vt:lpstr>CORBA的体系结构</vt:lpstr>
      <vt:lpstr>CORBA的体系结构</vt:lpstr>
      <vt:lpstr>CORBA的体系结构</vt:lpstr>
      <vt:lpstr>CORBA组成</vt:lpstr>
      <vt:lpstr>CORBA组成</vt:lpstr>
      <vt:lpstr>CORBA组成</vt:lpstr>
      <vt:lpstr>CORBA组成</vt:lpstr>
      <vt:lpstr>ORB功能与操作</vt:lpstr>
      <vt:lpstr>ORB功能与操作</vt:lpstr>
      <vt:lpstr>ORB功能与操作</vt:lpstr>
      <vt:lpstr>IDL</vt:lpstr>
      <vt:lpstr>Java数据类型以及它们到IDL数据类型的映射</vt:lpstr>
      <vt:lpstr>IDL接口</vt:lpstr>
      <vt:lpstr>IDL接口</vt:lpstr>
      <vt:lpstr>IDL模块</vt:lpstr>
      <vt:lpstr>IDL属性</vt:lpstr>
      <vt:lpstr>IDL属性转化为java表示</vt:lpstr>
      <vt:lpstr>IDL操作</vt:lpstr>
      <vt:lpstr>IDL操作的参数</vt:lpstr>
      <vt:lpstr>IDL操作</vt:lpstr>
      <vt:lpstr>IDL异常处理</vt:lpstr>
      <vt:lpstr>IDL异常处理</vt:lpstr>
      <vt:lpstr>从IDL到JAVA</vt:lpstr>
      <vt:lpstr>示例</vt:lpstr>
      <vt:lpstr>把IDL映射到JAVA</vt:lpstr>
      <vt:lpstr>把IDL映射到JAVA</vt:lpstr>
      <vt:lpstr>把IDL映射到JAVA</vt:lpstr>
      <vt:lpstr>结果分析</vt:lpstr>
      <vt:lpstr>结果分析</vt:lpstr>
      <vt:lpstr>结果分析</vt:lpstr>
      <vt:lpstr>编写服务者代码</vt:lpstr>
      <vt:lpstr>服务端完成的任务</vt:lpstr>
      <vt:lpstr>编写客户代码</vt:lpstr>
      <vt:lpstr>客户端应遵循的步骤</vt:lpstr>
      <vt:lpstr>运行！</vt:lpstr>
      <vt:lpstr>运行服务端程序</vt:lpstr>
      <vt:lpstr>运行客户端程序</vt:lpstr>
      <vt:lpstr>面向对象的分布计算</vt:lpstr>
      <vt:lpstr>分布式组件对象模型</vt:lpstr>
      <vt:lpstr>COM对象技术</vt:lpstr>
      <vt:lpstr>COM对象接口</vt:lpstr>
      <vt:lpstr>COM对象接口</vt:lpstr>
      <vt:lpstr>COM对象接口</vt:lpstr>
      <vt:lpstr>COM对象的动态链接</vt:lpstr>
      <vt:lpstr>COM对象创建</vt:lpstr>
      <vt:lpstr>COM对象创建-类工厂创建</vt:lpstr>
      <vt:lpstr>COM对象创建-创建组件</vt:lpstr>
      <vt:lpstr>COM对象创建-组件注册</vt:lpstr>
      <vt:lpstr>COM对象复用</vt:lpstr>
      <vt:lpstr>COM对象复用-包含/代理、聚合</vt:lpstr>
      <vt:lpstr>可互连对象和事件服务</vt:lpstr>
      <vt:lpstr>COM基础设施</vt:lpstr>
      <vt:lpstr>COM基础设施</vt:lpstr>
      <vt:lpstr>COM基础设施</vt:lpstr>
      <vt:lpstr>DCOM体系结构</vt:lpstr>
      <vt:lpstr>DCOM体系结构</vt:lpstr>
    </vt:vector>
  </TitlesOfParts>
  <Manager/>
  <Company>Jetstep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EE架构与程序设计</dc:title>
  <dc:subject/>
  <dc:creator>liwg</dc:creator>
  <cp:keywords/>
  <dc:description/>
  <cp:lastModifiedBy>王犇</cp:lastModifiedBy>
  <cp:revision>1320</cp:revision>
  <cp:lastPrinted>1899-12-30T00:00:00Z</cp:lastPrinted>
  <dcterms:created xsi:type="dcterms:W3CDTF">2008-09-12T02:21:48Z</dcterms:created>
  <dcterms:modified xsi:type="dcterms:W3CDTF">2020-11-11T02:21:37Z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