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75"/>
  </p:notesMasterIdLst>
  <p:sldIdLst>
    <p:sldId id="256" r:id="rId2"/>
    <p:sldId id="288" r:id="rId3"/>
    <p:sldId id="293" r:id="rId4"/>
    <p:sldId id="292" r:id="rId5"/>
    <p:sldId id="289" r:id="rId6"/>
    <p:sldId id="290" r:id="rId7"/>
    <p:sldId id="295" r:id="rId8"/>
    <p:sldId id="338" r:id="rId9"/>
    <p:sldId id="296" r:id="rId10"/>
    <p:sldId id="297" r:id="rId11"/>
    <p:sldId id="298" r:id="rId12"/>
    <p:sldId id="339" r:id="rId13"/>
    <p:sldId id="340" r:id="rId14"/>
    <p:sldId id="341" r:id="rId15"/>
    <p:sldId id="342" r:id="rId16"/>
    <p:sldId id="343" r:id="rId17"/>
    <p:sldId id="299" r:id="rId18"/>
    <p:sldId id="344" r:id="rId19"/>
    <p:sldId id="345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00" r:id="rId28"/>
    <p:sldId id="301" r:id="rId29"/>
    <p:sldId id="302" r:id="rId30"/>
    <p:sldId id="303" r:id="rId31"/>
    <p:sldId id="318" r:id="rId32"/>
    <p:sldId id="304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48" r:id="rId42"/>
    <p:sldId id="346" r:id="rId43"/>
    <p:sldId id="323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73" r:id="rId64"/>
    <p:sldId id="368" r:id="rId65"/>
    <p:sldId id="369" r:id="rId66"/>
    <p:sldId id="370" r:id="rId67"/>
    <p:sldId id="372" r:id="rId68"/>
    <p:sldId id="371" r:id="rId69"/>
    <p:sldId id="317" r:id="rId70"/>
    <p:sldId id="334" r:id="rId71"/>
    <p:sldId id="335" r:id="rId72"/>
    <p:sldId id="336" r:id="rId73"/>
    <p:sldId id="337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CFC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03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0A83A7B-2C1B-4AD5-8184-2A170DA60D5B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72939C-4297-4249-9B35-4A34B315A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56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B0F7C6-7AB7-43C0-BB30-84241E316B03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721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05CBED-BF5F-4060-9C9B-5EC9096D285A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853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F45862-B2FA-4CAD-AB2D-FA45BE37C49E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97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1CF8DA-0C69-4842-9BFF-BE293848CF95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3645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5A4005-E49B-45CC-9C16-28AC23BBE46E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063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80A74F-D900-4F7B-9F0F-9C9B63A8CC75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129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20E97C-2118-458F-817B-FE222570252C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6692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F46638-AD1D-44EE-A2C0-693CE1BEBD16}" type="slidenum">
              <a:rPr lang="zh-CN" altLang="en-US" smtClean="0"/>
              <a:pPr/>
              <a:t>40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493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9DAEF9-C48C-4E11-BF74-7801076AA6F0}" type="slidenum">
              <a:rPr lang="zh-CN" altLang="en-US" smtClean="0"/>
              <a:pPr/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64581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6DFDCD-EDF5-4F0B-835E-5A0591383CDB}" type="slidenum">
              <a:rPr lang="zh-CN" altLang="en-US" smtClean="0"/>
              <a:pPr/>
              <a:t>69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5370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3E266A-7FBB-4582-939E-7CD317F18414}" type="slidenum">
              <a:rPr lang="zh-CN" altLang="en-US" smtClean="0"/>
              <a:pPr/>
              <a:t>72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270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121FC4-79B3-4585-A79F-91347D464F8F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031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10F505-019C-47FF-A1B6-72468189458A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061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60872D-AD79-4F56-A043-252CDE041F37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327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A9B29F-6AB3-4995-BABA-7427E0E04A7F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630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143750-3115-4A99-94E9-B425D55006BB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741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CE79B6-525B-4CB7-9EFE-55373FC598C8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2377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9840F2-A17A-4290-B605-75DB57A843A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4151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536D01-3048-4829-9C40-4E8FA2B56C8F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4244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0" y="0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 flipH="1">
              <a:off x="3347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 flipH="1">
              <a:off x="2219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1091" y="0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 flipH="1">
              <a:off x="1091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flipH="1">
              <a:off x="0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 flipH="1">
              <a:off x="3347" y="1056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1" name="Picture 14" descr="nwpu_r1_c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FDA13-0DEE-41D1-8B25-CF8D1DB13A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17949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7137A-81E3-46C1-88D5-6960B872A4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10247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78F03-A92A-4BEE-9F35-29F86AE02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73106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9F1F5-A01E-40C0-9834-4F0628BF10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80689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24E9C-F438-4FA1-9726-21FD82506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37169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A17CA-469E-4248-B323-6BCD0D5B3B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74885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523F7-DBDD-4B3F-89EC-3268474AEF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30573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9C129-9F5F-405B-8EB9-E07F86EEB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58451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90CF5-4915-40D6-A0B7-97D759DF78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33479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5C2DA-2CCC-46DA-844F-5EDB21370D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33898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7A36C-F451-44A6-982E-0F0C691CB8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04211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90488"/>
            <a:ext cx="7615237" cy="1106487"/>
            <a:chOff x="0" y="0"/>
            <a:chExt cx="4797" cy="697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 flipH="1">
              <a:off x="2392" y="0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 flipH="1">
              <a:off x="4102" y="0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 flipH="1">
              <a:off x="0" y="1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auto">
            <a:xfrm flipH="1">
              <a:off x="3309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auto">
            <a:xfrm flipH="1">
              <a:off x="811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DF054FF5-269D-4AB4-A4FB-3F0B936BC5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ChangeArrowheads="1"/>
          </p:cNvSpPr>
          <p:nvPr>
            <p:ph type="title"/>
          </p:nvPr>
        </p:nvSpPr>
        <p:spPr bwMode="auto">
          <a:xfrm>
            <a:off x="457200" y="115888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2" name="Picture 13" descr="nwpu_r1_c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776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网络与分布计算</a:t>
            </a:r>
          </a:p>
        </p:txBody>
      </p:sp>
      <p:sp>
        <p:nvSpPr>
          <p:cNvPr id="4099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主讲：王犇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西北工业大学软件学院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 Service</a:t>
            </a:r>
            <a:r>
              <a:rPr lang="zh-CN" altLang="en-US" smtClean="0"/>
              <a:t>简介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2417" r="4205" b="7841"/>
          <a:stretch>
            <a:fillRect/>
          </a:stretch>
        </p:blipFill>
        <p:spPr bwMode="auto">
          <a:xfrm>
            <a:off x="714375" y="1125538"/>
            <a:ext cx="77152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 Service</a:t>
            </a:r>
            <a:r>
              <a:rPr lang="zh-CN" altLang="en-US" smtClean="0"/>
              <a:t>简介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Web Service</a:t>
            </a:r>
            <a:r>
              <a:rPr lang="zh-CN" altLang="en-US" b="1" smtClean="0"/>
              <a:t>的优缺点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728663" y="2133600"/>
            <a:ext cx="7588250" cy="3581400"/>
            <a:chOff x="459" y="1344"/>
            <a:chExt cx="4780" cy="2256"/>
          </a:xfrm>
        </p:grpSpPr>
        <p:sp>
          <p:nvSpPr>
            <p:cNvPr id="135189" name="AutoShape 21"/>
            <p:cNvSpPr>
              <a:spLocks noChangeArrowheads="1"/>
            </p:cNvSpPr>
            <p:nvPr/>
          </p:nvSpPr>
          <p:spPr bwMode="gray">
            <a:xfrm>
              <a:off x="3983" y="209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5190" name="AutoShape 22"/>
            <p:cNvSpPr>
              <a:spLocks noChangeArrowheads="1"/>
            </p:cNvSpPr>
            <p:nvPr/>
          </p:nvSpPr>
          <p:spPr bwMode="gray">
            <a:xfrm>
              <a:off x="3983" y="1758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463" name="Text Box 29"/>
            <p:cNvSpPr txBox="1">
              <a:spLocks noChangeArrowheads="1"/>
            </p:cNvSpPr>
            <p:nvPr/>
          </p:nvSpPr>
          <p:spPr bwMode="gray">
            <a:xfrm>
              <a:off x="3963" y="2193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/>
                <a:t>局域网的同构应用程序</a:t>
              </a:r>
              <a:r>
                <a:rPr lang="zh-CN" altLang="en-US" sz="1800" b="1"/>
                <a:t> </a:t>
              </a:r>
              <a:endParaRPr lang="en-US" altLang="zh-CN" sz="1800" b="1"/>
            </a:p>
          </p:txBody>
        </p:sp>
        <p:grpSp>
          <p:nvGrpSpPr>
            <p:cNvPr id="19464" name="Group 113"/>
            <p:cNvGrpSpPr>
              <a:grpSpLocks/>
            </p:cNvGrpSpPr>
            <p:nvPr/>
          </p:nvGrpSpPr>
          <p:grpSpPr bwMode="auto">
            <a:xfrm>
              <a:off x="459" y="1344"/>
              <a:ext cx="4667" cy="2256"/>
              <a:chOff x="459" y="1344"/>
              <a:chExt cx="4667" cy="2256"/>
            </a:xfrm>
          </p:grpSpPr>
          <p:sp>
            <p:nvSpPr>
              <p:cNvPr id="135250" name="AutoShape 82"/>
              <p:cNvSpPr>
                <a:spLocks noChangeArrowheads="1"/>
              </p:cNvSpPr>
              <p:nvPr/>
            </p:nvSpPr>
            <p:spPr bwMode="auto">
              <a:xfrm>
                <a:off x="524" y="2458"/>
                <a:ext cx="1152" cy="383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grpSp>
            <p:nvGrpSpPr>
              <p:cNvPr id="19466" name="Group 7"/>
              <p:cNvGrpSpPr>
                <a:grpSpLocks/>
              </p:cNvGrpSpPr>
              <p:nvPr/>
            </p:nvGrpSpPr>
            <p:grpSpPr bwMode="auto">
              <a:xfrm>
                <a:off x="1823" y="1344"/>
                <a:ext cx="2014" cy="1821"/>
                <a:chOff x="1872" y="1824"/>
                <a:chExt cx="2014" cy="1821"/>
              </a:xfrm>
            </p:grpSpPr>
            <p:sp>
              <p:nvSpPr>
                <p:cNvPr id="135176" name="AutoShape 8"/>
                <p:cNvSpPr>
                  <a:spLocks noChangeArrowheads="1"/>
                </p:cNvSpPr>
                <p:nvPr/>
              </p:nvSpPr>
              <p:spPr bwMode="gray">
                <a:xfrm rot="16200000" flipH="1">
                  <a:off x="1821" y="2527"/>
                  <a:ext cx="309" cy="206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5177" name="AutoShape 9"/>
                <p:cNvSpPr>
                  <a:spLocks noChangeArrowheads="1"/>
                </p:cNvSpPr>
                <p:nvPr/>
              </p:nvSpPr>
              <p:spPr bwMode="gray">
                <a:xfrm rot="5400000" flipH="1">
                  <a:off x="3629" y="2493"/>
                  <a:ext cx="309" cy="206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5178" name="AutoShape 10"/>
                <p:cNvSpPr>
                  <a:spLocks noChangeArrowheads="1"/>
                </p:cNvSpPr>
                <p:nvPr/>
              </p:nvSpPr>
              <p:spPr bwMode="gray">
                <a:xfrm rot="10800000" flipH="1">
                  <a:off x="2725" y="3439"/>
                  <a:ext cx="308" cy="206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481" name="Oval 11"/>
                <p:cNvSpPr>
                  <a:spLocks noChangeArrowheads="1"/>
                </p:cNvSpPr>
                <p:nvPr/>
              </p:nvSpPr>
              <p:spPr bwMode="gray">
                <a:xfrm>
                  <a:off x="2078" y="1824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82" name="Oval 12"/>
                <p:cNvSpPr>
                  <a:spLocks noChangeArrowheads="1"/>
                </p:cNvSpPr>
                <p:nvPr/>
              </p:nvSpPr>
              <p:spPr bwMode="gray">
                <a:xfrm>
                  <a:off x="2170" y="1915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181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2000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484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2000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183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2083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486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2083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35185" name="AutoShape 17"/>
              <p:cNvSpPr>
                <a:spLocks noChangeArrowheads="1"/>
              </p:cNvSpPr>
              <p:nvPr/>
            </p:nvSpPr>
            <p:spPr bwMode="gray">
              <a:xfrm>
                <a:off x="527" y="2125"/>
                <a:ext cx="1152" cy="384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5186" name="AutoShape 18"/>
              <p:cNvSpPr>
                <a:spLocks noChangeArrowheads="1"/>
              </p:cNvSpPr>
              <p:nvPr/>
            </p:nvSpPr>
            <p:spPr bwMode="gray">
              <a:xfrm>
                <a:off x="527" y="1789"/>
                <a:ext cx="1152" cy="384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5187" name="AutoShape 19"/>
              <p:cNvSpPr>
                <a:spLocks noChangeArrowheads="1"/>
              </p:cNvSpPr>
              <p:nvPr/>
            </p:nvSpPr>
            <p:spPr bwMode="gray">
              <a:xfrm>
                <a:off x="527" y="1453"/>
                <a:ext cx="1152" cy="384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9470" name="Text Box 23"/>
              <p:cNvSpPr txBox="1">
                <a:spLocks noChangeArrowheads="1"/>
              </p:cNvSpPr>
              <p:nvPr/>
            </p:nvSpPr>
            <p:spPr bwMode="gray">
              <a:xfrm>
                <a:off x="2208" y="2016"/>
                <a:ext cx="1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</a:rPr>
                  <a:t>Web Service</a:t>
                </a:r>
              </a:p>
            </p:txBody>
          </p:sp>
          <p:sp>
            <p:nvSpPr>
              <p:cNvPr id="135192" name="AutoShape 24"/>
              <p:cNvSpPr>
                <a:spLocks noChangeArrowheads="1"/>
              </p:cNvSpPr>
              <p:nvPr/>
            </p:nvSpPr>
            <p:spPr bwMode="auto">
              <a:xfrm>
                <a:off x="1610" y="3264"/>
                <a:ext cx="2448" cy="33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/>
                  <a:t>优点</a:t>
                </a:r>
                <a:r>
                  <a:rPr lang="en-US" altLang="zh-CN" b="1">
                    <a:sym typeface="Wingdings" pitchFamily="2" charset="2"/>
                  </a:rPr>
                  <a:t> </a:t>
                </a:r>
                <a:r>
                  <a:rPr lang="en-US" altLang="zh-CN" b="1"/>
                  <a:t>Web Service</a:t>
                </a:r>
                <a:r>
                  <a:rPr lang="en-US" altLang="zh-CN" b="1">
                    <a:sym typeface="Wingdings" pitchFamily="2" charset="2"/>
                  </a:rPr>
                  <a:t> </a:t>
                </a:r>
                <a:r>
                  <a:rPr lang="zh-CN" altLang="en-US" b="1"/>
                  <a:t>缺点</a:t>
                </a:r>
              </a:p>
            </p:txBody>
          </p:sp>
          <p:sp>
            <p:nvSpPr>
              <p:cNvPr id="19472" name="Text Box 25"/>
              <p:cNvSpPr txBox="1">
                <a:spLocks noChangeArrowheads="1"/>
              </p:cNvSpPr>
              <p:nvPr/>
            </p:nvSpPr>
            <p:spPr bwMode="gray">
              <a:xfrm>
                <a:off x="459" y="1552"/>
                <a:ext cx="12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solidFill>
                      <a:schemeClr val="bg1"/>
                    </a:solidFill>
                  </a:rPr>
                  <a:t> 跨防火墙的通信 </a:t>
                </a:r>
                <a:endParaRPr lang="en-US" altLang="zh-CN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473" name="Text Box 26"/>
              <p:cNvSpPr txBox="1">
                <a:spLocks noChangeArrowheads="1"/>
              </p:cNvSpPr>
              <p:nvPr/>
            </p:nvSpPr>
            <p:spPr bwMode="gray">
              <a:xfrm>
                <a:off x="551" y="1888"/>
                <a:ext cx="103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solidFill>
                      <a:schemeClr val="bg1"/>
                    </a:solidFill>
                  </a:rPr>
                  <a:t>应用程序集成 </a:t>
                </a:r>
                <a:endParaRPr lang="en-US" altLang="zh-CN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474" name="Text Box 27"/>
              <p:cNvSpPr txBox="1">
                <a:spLocks noChangeArrowheads="1"/>
              </p:cNvSpPr>
              <p:nvPr/>
            </p:nvSpPr>
            <p:spPr bwMode="gray">
              <a:xfrm>
                <a:off x="631" y="2224"/>
                <a:ext cx="88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chemeClr val="bg1"/>
                    </a:solidFill>
                  </a:rPr>
                  <a:t>B2B</a:t>
                </a:r>
                <a:r>
                  <a:rPr lang="zh-CN" altLang="en-US" sz="1800" b="1">
                    <a:solidFill>
                      <a:schemeClr val="bg1"/>
                    </a:solidFill>
                  </a:rPr>
                  <a:t>的集成 </a:t>
                </a:r>
                <a:endParaRPr lang="en-US" altLang="zh-CN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475" name="Text Box 28"/>
              <p:cNvSpPr txBox="1">
                <a:spLocks noChangeArrowheads="1"/>
              </p:cNvSpPr>
              <p:nvPr/>
            </p:nvSpPr>
            <p:spPr bwMode="gray">
              <a:xfrm>
                <a:off x="4091" y="1857"/>
                <a:ext cx="103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/>
                  <a:t>单机应用程序 </a:t>
                </a:r>
                <a:endParaRPr lang="en-US" altLang="zh-CN" sz="1800" b="1"/>
              </a:p>
            </p:txBody>
          </p:sp>
          <p:sp>
            <p:nvSpPr>
              <p:cNvPr id="19476" name="Text Box 30"/>
              <p:cNvSpPr txBox="1">
                <a:spLocks noChangeArrowheads="1"/>
              </p:cNvSpPr>
              <p:nvPr/>
            </p:nvSpPr>
            <p:spPr bwMode="gray">
              <a:xfrm>
                <a:off x="4543" y="244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77" name="Text Box 83"/>
              <p:cNvSpPr txBox="1">
                <a:spLocks noChangeArrowheads="1"/>
              </p:cNvSpPr>
              <p:nvPr/>
            </p:nvSpPr>
            <p:spPr bwMode="auto">
              <a:xfrm>
                <a:off x="524" y="2569"/>
                <a:ext cx="11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 b="1">
                    <a:solidFill>
                      <a:schemeClr val="bg1"/>
                    </a:solidFill>
                  </a:rPr>
                  <a:t>软件和数据重用 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 Service</a:t>
            </a:r>
            <a:r>
              <a:rPr lang="zh-CN" altLang="en-US" smtClean="0"/>
              <a:t>契约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契约是供求双方间进行交换的一种约定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在面向服务的分布式计算系统中，契约是系统之间交换数据时应遵守的约定（技术契约）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服务功能描述（</a:t>
            </a:r>
            <a:r>
              <a:rPr lang="en-US" altLang="zh-CN" sz="2800" b="1" smtClean="0"/>
              <a:t>What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服务访问描述（</a:t>
            </a:r>
            <a:r>
              <a:rPr lang="en-US" altLang="zh-CN" sz="2800" b="1" smtClean="0"/>
              <a:t>How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服务位置描述（</a:t>
            </a:r>
            <a:r>
              <a:rPr lang="en-US" altLang="zh-CN" sz="2800" b="1" smtClean="0"/>
              <a:t>Where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服务功能描述（</a:t>
            </a:r>
            <a:r>
              <a:rPr lang="en-US" altLang="zh-CN" sz="4000" smtClean="0"/>
              <a:t>What</a:t>
            </a:r>
            <a:r>
              <a:rPr lang="zh-CN" altLang="en-US" sz="4000" smtClean="0"/>
              <a:t>）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也称抽象描述，表达了契约公开的接口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端口类型（接口）定义（</a:t>
            </a:r>
            <a:r>
              <a:rPr lang="en-US" altLang="zh-CN" sz="2800" b="1" smtClean="0"/>
              <a:t>portType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操作定义（</a:t>
            </a:r>
            <a:r>
              <a:rPr lang="en-US" altLang="zh-CN" sz="2800" b="1" smtClean="0"/>
              <a:t>Operation Definition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消息定义（</a:t>
            </a:r>
            <a:r>
              <a:rPr lang="en-US" altLang="zh-CN" sz="2800" b="1" smtClean="0"/>
              <a:t>Message Definition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类型定义（</a:t>
            </a:r>
            <a:r>
              <a:rPr lang="en-US" altLang="zh-CN" sz="2800" b="1" smtClean="0"/>
              <a:t>Type Definition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策略定义（</a:t>
            </a:r>
            <a:r>
              <a:rPr lang="en-US" altLang="zh-CN" sz="2800" b="1" smtClean="0"/>
              <a:t>Policy Definition</a:t>
            </a:r>
            <a:r>
              <a:rPr lang="zh-CN" altLang="en-US" sz="2800" b="1" smtClean="0"/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服务访问描述（</a:t>
            </a:r>
            <a:r>
              <a:rPr lang="en-US" altLang="zh-CN" sz="4000" smtClean="0"/>
              <a:t>How</a:t>
            </a:r>
            <a:r>
              <a:rPr lang="zh-CN" altLang="en-US" sz="4000" smtClean="0"/>
              <a:t>）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具体描述，为抽象描述补充相关的实现细节，即如何访问服务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端口类型（接口）绑定（</a:t>
            </a:r>
            <a:r>
              <a:rPr lang="en-US" altLang="zh-CN" sz="2800" b="1" smtClean="0"/>
              <a:t>Port Binding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操作绑定（</a:t>
            </a:r>
            <a:r>
              <a:rPr lang="en-US" altLang="zh-CN" sz="2800" b="1" smtClean="0"/>
              <a:t>Operaion Binding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消息绑定（</a:t>
            </a:r>
            <a:r>
              <a:rPr lang="en-US" altLang="zh-CN" sz="2800" b="1" smtClean="0"/>
              <a:t>Message Binding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策略定义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服务位置描述（</a:t>
            </a:r>
            <a:r>
              <a:rPr lang="en-US" altLang="zh-CN" sz="4000" smtClean="0"/>
              <a:t>Where</a:t>
            </a:r>
            <a:r>
              <a:rPr lang="zh-CN" altLang="en-US" sz="4000" smtClean="0"/>
              <a:t>）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具体描述，关注从何处得到所需要的服务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服务定义（</a:t>
            </a:r>
            <a:r>
              <a:rPr lang="en-US" altLang="zh-CN" sz="2800" b="1" smtClean="0"/>
              <a:t>Service Definition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端口定义（</a:t>
            </a:r>
            <a:r>
              <a:rPr lang="en-US" altLang="zh-CN" sz="2800" b="1" smtClean="0"/>
              <a:t>Port Definition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地址定义（</a:t>
            </a:r>
            <a:r>
              <a:rPr lang="en-US" altLang="zh-CN" sz="2800" b="1" smtClean="0"/>
              <a:t>Address Definition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策略定义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契约组成部分之间的关系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smtClean="0"/>
              <a:t>一个抽象描述可以拥有一个或多个相关联的具体描述，每个具体描述会指定一种不同的消息和</a:t>
            </a:r>
            <a:r>
              <a:rPr lang="en-US" altLang="zh-CN" sz="2600" b="1" smtClean="0"/>
              <a:t>/</a:t>
            </a:r>
            <a:r>
              <a:rPr lang="zh-CN" altLang="en-US" sz="2600" b="1" smtClean="0"/>
              <a:t>或传输协议</a:t>
            </a:r>
            <a:endParaRPr lang="en-US" altLang="zh-CN" sz="26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smtClean="0"/>
              <a:t>一个端口类型定义可以拥有多个操作定义，每个操作定义可以引用多个消息定义，每个消息定义可以引用多个类型定义</a:t>
            </a:r>
            <a:endParaRPr lang="en-US" altLang="zh-CN" sz="26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smtClean="0"/>
              <a:t>一个端口类型定义可以关联多个绑定定义，每个绑定定义可以拥有多个端口类型定义</a:t>
            </a:r>
            <a:endParaRPr lang="en-US" altLang="zh-CN" sz="26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smtClean="0"/>
              <a:t>一个服务定义可以聚合多个端口类型定义</a:t>
            </a:r>
            <a:endParaRPr lang="en-US" altLang="zh-CN" sz="26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smtClean="0"/>
              <a:t>策略定义可以应用于上述大多数定义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/>
              <a:t>扩展标记语言</a:t>
            </a:r>
            <a:endParaRPr lang="en-US" altLang="zh-CN" b="1" dirty="0" smtClean="0"/>
          </a:p>
          <a:p>
            <a:pPr>
              <a:defRPr/>
            </a:pPr>
            <a:r>
              <a:rPr lang="en-US" altLang="zh-CN" b="1" dirty="0" smtClean="0"/>
              <a:t>XML</a:t>
            </a:r>
            <a:r>
              <a:rPr lang="zh-CN" altLang="en-US" b="1" dirty="0" smtClean="0"/>
              <a:t>文档组成</a:t>
            </a:r>
            <a:endParaRPr lang="en-US" altLang="zh-CN" b="1" dirty="0" smtClean="0"/>
          </a:p>
          <a:p>
            <a:pPr lvl="1">
              <a:defRPr/>
            </a:pPr>
            <a:r>
              <a:rPr lang="zh-CN" altLang="en-US" b="1" dirty="0" smtClean="0"/>
              <a:t>元素和相关属性</a:t>
            </a:r>
            <a:endParaRPr lang="en-US" altLang="zh-CN" b="1" dirty="0" smtClean="0"/>
          </a:p>
          <a:p>
            <a:pPr lvl="1">
              <a:defRPr/>
            </a:pPr>
            <a:r>
              <a:rPr lang="zh-CN" altLang="en-US" b="1" dirty="0" smtClean="0"/>
              <a:t>语法规则：必须有根元素；正确嵌套；元素必须有结束符</a:t>
            </a:r>
            <a:endParaRPr lang="en-US" altLang="zh-CN" b="1" dirty="0" smtClean="0"/>
          </a:p>
          <a:p>
            <a:pPr marL="342900" lvl="1" indent="-342900">
              <a:buFont typeface="Wingdings" panose="05000000000000000000" pitchFamily="2" charset="2"/>
              <a:buChar char="l"/>
              <a:defRPr/>
            </a:pPr>
            <a:r>
              <a:rPr lang="en-US" altLang="zh-CN" sz="3200" b="1" dirty="0" smtClean="0">
                <a:cs typeface="+mn-cs"/>
              </a:rPr>
              <a:t>XML</a:t>
            </a:r>
            <a:r>
              <a:rPr lang="zh-CN" altLang="en-US" sz="3200" b="1" dirty="0" smtClean="0">
                <a:cs typeface="+mn-cs"/>
              </a:rPr>
              <a:t>名字空间</a:t>
            </a:r>
            <a:endParaRPr lang="en-US" altLang="zh-CN" sz="3200" b="1" dirty="0" smtClean="0">
              <a:cs typeface="+mn-cs"/>
            </a:endParaRPr>
          </a:p>
          <a:p>
            <a:pPr marL="742950" lvl="2" indent="-342900">
              <a:defRPr/>
            </a:pPr>
            <a:r>
              <a:rPr lang="zh-CN" altLang="en-US" sz="2800" b="1" dirty="0" smtClean="0">
                <a:cs typeface="+mn-cs"/>
              </a:rPr>
              <a:t>名字冲突解决方法：限定名字</a:t>
            </a:r>
            <a:endParaRPr lang="en-US" altLang="zh-CN" sz="2800" b="1" dirty="0" smtClean="0">
              <a:cs typeface="+mn-cs"/>
            </a:endParaRPr>
          </a:p>
          <a:p>
            <a:pPr marL="742950" lvl="2" indent="-342900">
              <a:defRPr/>
            </a:pPr>
            <a:r>
              <a:rPr lang="zh-CN" altLang="en-US" sz="2800" b="1" dirty="0" smtClean="0">
                <a:cs typeface="+mn-cs"/>
              </a:rPr>
              <a:t>默认名字空间</a:t>
            </a:r>
            <a:endParaRPr lang="en-US" altLang="zh-CN" sz="2800" b="1" dirty="0" smtClean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l"/>
              <a:defRPr/>
            </a:pPr>
            <a:r>
              <a:rPr lang="en-US" altLang="zh-CN" sz="3200" b="1" dirty="0" smtClean="0">
                <a:cs typeface="+mn-cs"/>
              </a:rPr>
              <a:t>XML Schema</a:t>
            </a:r>
            <a:r>
              <a:rPr lang="zh-CN" altLang="en-US" sz="3200" b="1" dirty="0" smtClean="0">
                <a:cs typeface="+mn-cs"/>
              </a:rPr>
              <a:t>模式语言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&lt;?xml version=“1.0” encoding=“UTF-8”?&gt;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&lt;!DOCTYPE, SYSTEM “Bookstore”&gt;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&lt;bookstore xmlns=“http://www.w3c.org/bookstore”&gt;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	&lt;book category=“CHILDREN”&gt;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		&lt;title&gt;Harry Potter&lt;/title&gt;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		&lt;author&gt;J K Rowling&lt;/author&gt;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		&lt;year&gt;2005&lt;/year&gt;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		&lt;price&gt;29.99&lt;/price&gt;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	&lt;/book&gt;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	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&lt;/bookstore&gt;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XML Schema</a:t>
            </a:r>
            <a:r>
              <a:rPr lang="zh-CN" altLang="en-US" sz="2800" b="1" smtClean="0"/>
              <a:t>模式语言（</a:t>
            </a:r>
            <a:r>
              <a:rPr lang="en-US" altLang="zh-CN" sz="2800" b="1" smtClean="0"/>
              <a:t>.xsd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用于描述和定义数据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包括</a:t>
            </a:r>
            <a:r>
              <a:rPr lang="en-US" altLang="zh-CN" sz="2800" b="1" smtClean="0"/>
              <a:t>XML</a:t>
            </a:r>
            <a:r>
              <a:rPr lang="zh-CN" altLang="en-US" sz="2800" b="1" smtClean="0"/>
              <a:t>文档的元素及其子元素的个数、次序和是否为空、元素中间的属性和属性的数据类型等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引用</a:t>
            </a:r>
            <a:r>
              <a:rPr lang="en-US" altLang="zh-CN" sz="2800" b="1" smtClean="0"/>
              <a:t>XML</a:t>
            </a:r>
            <a:r>
              <a:rPr lang="zh-CN" altLang="en-US" sz="2800" b="1" smtClean="0"/>
              <a:t>模式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面向服务的分布计算</a:t>
            </a:r>
            <a:endParaRPr lang="en-US" altLang="zh-CN" b="1" smtClean="0"/>
          </a:p>
        </p:txBody>
      </p:sp>
      <p:sp>
        <p:nvSpPr>
          <p:cNvPr id="5123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SOAP</a:t>
            </a:r>
            <a:endParaRPr lang="en-US" altLang="zh-CN" sz="1800" smtClean="0"/>
          </a:p>
        </p:txBody>
      </p:sp>
      <p:sp>
        <p:nvSpPr>
          <p:cNvPr id="33795" name="AutoShape 5"/>
          <p:cNvSpPr>
            <a:spLocks noChangeArrowheads="1"/>
          </p:cNvSpPr>
          <p:nvPr/>
        </p:nvSpPr>
        <p:spPr bwMode="auto">
          <a:xfrm>
            <a:off x="250825" y="2420938"/>
            <a:ext cx="3821113" cy="38877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409575" y="2852738"/>
            <a:ext cx="337661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2003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年成为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W3C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标准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SOAP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消息由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HTTP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承载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(GET/POST)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 ，即作为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HTTP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的内容区，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HTTP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Content-Type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头标规定了消息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MIME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类型和字符编码，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Content-Length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指定消息的字节数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SOAP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消息是一个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文档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SOAP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元素类型有四种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563938" y="2205038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798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799" name="Group 11"/>
          <p:cNvGrpSpPr>
            <a:grpSpLocks/>
          </p:cNvGrpSpPr>
          <p:nvPr/>
        </p:nvGrpSpPr>
        <p:grpSpPr bwMode="auto">
          <a:xfrm>
            <a:off x="2987675" y="1196975"/>
            <a:ext cx="2998788" cy="1008063"/>
            <a:chOff x="1997" y="1314"/>
            <a:chExt cx="1889" cy="1009"/>
          </a:xfrm>
        </p:grpSpPr>
        <p:grpSp>
          <p:nvGrpSpPr>
            <p:cNvPr id="3380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8"/>
                <a:ext cx="1905" cy="906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9"/>
                <a:ext cx="1905" cy="9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3800" name="Text Box 19"/>
          <p:cNvSpPr txBox="1">
            <a:spLocks noChangeArrowheads="1"/>
          </p:cNvSpPr>
          <p:nvPr/>
        </p:nvSpPr>
        <p:spPr bwMode="auto">
          <a:xfrm>
            <a:off x="3935413" y="1466850"/>
            <a:ext cx="1136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SOAP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3801" name="AutoShape 3"/>
          <p:cNvSpPr>
            <a:spLocks noChangeArrowheads="1"/>
          </p:cNvSpPr>
          <p:nvPr/>
        </p:nvSpPr>
        <p:spPr bwMode="auto">
          <a:xfrm>
            <a:off x="4714875" y="2447925"/>
            <a:ext cx="4249738" cy="3860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33802" name="Text Box 20"/>
          <p:cNvSpPr txBox="1">
            <a:spLocks noChangeArrowheads="1"/>
          </p:cNvSpPr>
          <p:nvPr/>
        </p:nvSpPr>
        <p:spPr bwMode="auto">
          <a:xfrm>
            <a:off x="5364163" y="2636838"/>
            <a:ext cx="36004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</a:rPr>
              <a:t>消息的基本结构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&lt;?xml version="1.0"?&gt; &lt;soap:Envelope xmlns:soap="http://www.w3.org/2001/12/soap-envelope" soap:encodingStyle="http://www.w3.org/2001/12/soap-encoding"&gt;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&lt;soap:Header&gt;&lt;/soap:Header&gt;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&lt;soap:Body&gt;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&lt;soap:Fault&gt;&lt;/soap:Fault&gt;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&lt;/soap:Body&gt;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&lt;/soap:Envelope&gt; </a:t>
            </a:r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572000" y="220503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SOAP Envelope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SOAP </a:t>
            </a:r>
            <a:r>
              <a:rPr lang="zh-CN" altLang="en-US" sz="2800" b="1" smtClean="0"/>
              <a:t>消息的根元素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命名空间必须为</a:t>
            </a:r>
            <a:r>
              <a:rPr lang="en-US" altLang="zh-CN" sz="2800" b="1" smtClean="0"/>
              <a:t>xmlns:soap="http://www.w3.org/2001/12/soap-envelope"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encodingStyle</a:t>
            </a:r>
            <a:r>
              <a:rPr lang="zh-CN" altLang="en-US" sz="2800" b="1" smtClean="0"/>
              <a:t>属性：用于定义在文档中使用的数据类型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SOAP Header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包含有关 </a:t>
            </a:r>
            <a:r>
              <a:rPr lang="en-US" altLang="zh-CN" sz="2800" b="1" smtClean="0"/>
              <a:t>SOAP </a:t>
            </a:r>
            <a:r>
              <a:rPr lang="zh-CN" altLang="en-US" sz="2800" b="1" smtClean="0"/>
              <a:t>消息的应用程序专用信息（比如认证、支付等），可选，如果有则必须是 </a:t>
            </a:r>
            <a:r>
              <a:rPr lang="en-US" altLang="zh-CN" sz="2800" b="1" smtClean="0"/>
              <a:t>Envelope </a:t>
            </a:r>
            <a:r>
              <a:rPr lang="zh-CN" altLang="en-US" sz="2800" b="1" smtClean="0"/>
              <a:t>元素的第一个子元素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soap:mustUnderstand=“1/0”</a:t>
            </a:r>
            <a:r>
              <a:rPr lang="zh-CN" altLang="en-US" sz="2800" b="1" smtClean="0"/>
              <a:t>：说明</a:t>
            </a:r>
            <a:r>
              <a:rPr lang="en-US" altLang="zh-CN" sz="2800" b="1" smtClean="0"/>
              <a:t>header</a:t>
            </a:r>
            <a:r>
              <a:rPr lang="zh-CN" altLang="en-US" sz="2800" b="1" smtClean="0"/>
              <a:t>是必须和还是可选的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soap:actor=“URI”</a:t>
            </a:r>
            <a:r>
              <a:rPr lang="zh-CN" altLang="en-US" sz="2800" b="1" smtClean="0"/>
              <a:t>：将</a:t>
            </a:r>
            <a:r>
              <a:rPr lang="en-US" altLang="zh-CN" sz="2800" b="1" smtClean="0"/>
              <a:t>header</a:t>
            </a:r>
            <a:r>
              <a:rPr lang="zh-CN" altLang="en-US" sz="2800" b="1" smtClean="0"/>
              <a:t>元素送至指定的端点（</a:t>
            </a:r>
            <a:r>
              <a:rPr lang="en-US" altLang="zh-CN" sz="2800" b="1" smtClean="0"/>
              <a:t>URI</a:t>
            </a:r>
            <a:r>
              <a:rPr lang="zh-CN" altLang="en-US" sz="2800" b="1" smtClean="0"/>
              <a:t>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soap:encodingStyle=“URI”</a:t>
            </a:r>
            <a:r>
              <a:rPr lang="zh-CN" altLang="en-US" sz="2800" b="1" smtClean="0"/>
              <a:t>：指定文档的数据类型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SOAP Body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消息内容，包含调用消息或响应消息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必须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SOAP Fault 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错误和状态信息，可选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如果有则必须是 </a:t>
            </a:r>
            <a:r>
              <a:rPr lang="en-US" altLang="zh-CN" sz="2800" b="1" smtClean="0"/>
              <a:t>Body</a:t>
            </a:r>
            <a:r>
              <a:rPr lang="zh-CN" altLang="en-US" sz="2800" b="1" smtClean="0"/>
              <a:t>元素的子元素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故障代码元素</a:t>
            </a:r>
            <a:r>
              <a:rPr lang="en-US" altLang="zh-CN" sz="2800" b="1" smtClean="0"/>
              <a:t>&lt;faultcode&gt;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故障字符元素</a:t>
            </a:r>
            <a:r>
              <a:rPr lang="en-US" altLang="zh-CN" sz="2800" b="1" smtClean="0"/>
              <a:t>&lt;faultstring&gt;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故障角色元素</a:t>
            </a:r>
            <a:r>
              <a:rPr lang="en-US" altLang="zh-CN" sz="2800" b="1" smtClean="0"/>
              <a:t>&lt;faultactor&gt;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故障细节元素</a:t>
            </a:r>
            <a:r>
              <a:rPr lang="en-US" altLang="zh-CN" sz="2800" b="1" smtClean="0"/>
              <a:t>&lt;detail&gt;</a:t>
            </a:r>
            <a:endParaRPr lang="zh-CN" altLang="en-US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SOAP</a:t>
            </a:r>
            <a:endParaRPr lang="zh-CN" altLang="en-US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20788"/>
            <a:ext cx="7696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lt"/>
                <a:ea typeface="+mn-ea"/>
              </a:rPr>
              <a:t>以下发出</a:t>
            </a:r>
            <a:r>
              <a:rPr lang="en-US" altLang="zh-CN" sz="2400" b="1" dirty="0">
                <a:latin typeface="+mn-lt"/>
                <a:ea typeface="+mn-ea"/>
              </a:rPr>
              <a:t>HTTP</a:t>
            </a:r>
            <a:r>
              <a:rPr lang="zh-CN" altLang="en-US" sz="2400" b="1" dirty="0">
                <a:latin typeface="+mn-lt"/>
                <a:ea typeface="+mn-ea"/>
              </a:rPr>
              <a:t>请求，但不同的是向服务器发送的是</a:t>
            </a:r>
            <a:r>
              <a:rPr lang="en-US" altLang="zh-CN" sz="2400" b="1" dirty="0">
                <a:latin typeface="+mn-lt"/>
                <a:ea typeface="+mn-ea"/>
              </a:rPr>
              <a:t>XML</a:t>
            </a:r>
            <a:r>
              <a:rPr lang="zh-CN" altLang="en-US" sz="2400" b="1" dirty="0">
                <a:latin typeface="+mn-lt"/>
                <a:ea typeface="+mn-ea"/>
              </a:rPr>
              <a:t>数据！</a:t>
            </a:r>
          </a:p>
        </p:txBody>
      </p:sp>
      <p:pic>
        <p:nvPicPr>
          <p:cNvPr id="3891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12963"/>
            <a:ext cx="770413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4"/>
          <p:cNvSpPr>
            <a:spLocks noChangeArrowheads="1"/>
          </p:cNvSpPr>
          <p:nvPr/>
        </p:nvSpPr>
        <p:spPr bwMode="auto">
          <a:xfrm>
            <a:off x="4284663" y="5616575"/>
            <a:ext cx="485933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zh-CN" altLang="en-US" sz="2000">
                <a:solidFill>
                  <a:srgbClr val="000000"/>
                </a:solidFill>
              </a:rPr>
              <a:t>、</a:t>
            </a:r>
            <a:r>
              <a:rPr lang="en-US" altLang="zh-CN" sz="2000">
                <a:solidFill>
                  <a:srgbClr val="000000"/>
                </a:solidFill>
              </a:rPr>
              <a:t>XML</a:t>
            </a:r>
            <a:r>
              <a:rPr lang="zh-CN" altLang="en-US" sz="2000">
                <a:solidFill>
                  <a:srgbClr val="000000"/>
                </a:solidFill>
              </a:rPr>
              <a:t>部分即</a:t>
            </a:r>
            <a:r>
              <a:rPr lang="en-US" altLang="zh-CN" sz="2000">
                <a:solidFill>
                  <a:srgbClr val="000000"/>
                </a:solidFill>
              </a:rPr>
              <a:t>SOAP</a:t>
            </a:r>
            <a:r>
              <a:rPr lang="zh-CN" altLang="en-US" sz="2000">
                <a:solidFill>
                  <a:srgbClr val="000000"/>
                </a:solidFill>
              </a:rPr>
              <a:t>协议，必须包含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Envelope</a:t>
            </a:r>
            <a:r>
              <a:rPr lang="zh-CN" altLang="en-US" sz="2000">
                <a:solidFill>
                  <a:srgbClr val="000000"/>
                </a:solidFill>
              </a:rPr>
              <a:t>元素和</a:t>
            </a:r>
            <a:r>
              <a:rPr lang="en-US" altLang="zh-CN" sz="2000">
                <a:solidFill>
                  <a:srgbClr val="000000"/>
                </a:solidFill>
              </a:rPr>
              <a:t>Body</a:t>
            </a:r>
            <a:r>
              <a:rPr lang="zh-CN" altLang="en-US" sz="2000">
                <a:solidFill>
                  <a:srgbClr val="000000"/>
                </a:solidFill>
              </a:rPr>
              <a:t>元素。</a:t>
            </a:r>
          </a:p>
        </p:txBody>
      </p:sp>
      <p:sp>
        <p:nvSpPr>
          <p:cNvPr id="38918" name="Rectangle 15"/>
          <p:cNvSpPr>
            <a:spLocks noChangeArrowheads="1"/>
          </p:cNvSpPr>
          <p:nvPr/>
        </p:nvSpPr>
        <p:spPr bwMode="auto">
          <a:xfrm>
            <a:off x="5724525" y="2232025"/>
            <a:ext cx="341947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1</a:t>
            </a:r>
            <a:r>
              <a:rPr lang="zh-CN" altLang="en-US" sz="2000">
                <a:solidFill>
                  <a:srgbClr val="000000"/>
                </a:solidFill>
              </a:rPr>
              <a:t>、因为是在</a:t>
            </a:r>
            <a:r>
              <a:rPr lang="en-US" altLang="zh-CN" sz="2000">
                <a:solidFill>
                  <a:srgbClr val="000000"/>
                </a:solidFill>
              </a:rPr>
              <a:t>HTTP</a:t>
            </a:r>
            <a:r>
              <a:rPr lang="zh-CN" altLang="en-US" sz="2000">
                <a:solidFill>
                  <a:srgbClr val="000000"/>
                </a:solidFill>
              </a:rPr>
              <a:t>上发数据，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</a:rPr>
              <a:t>所以必须先遵循</a:t>
            </a:r>
            <a:r>
              <a:rPr lang="en-US" altLang="zh-CN" sz="2000">
                <a:solidFill>
                  <a:srgbClr val="000000"/>
                </a:solidFill>
              </a:rPr>
              <a:t>HTTP</a:t>
            </a:r>
            <a:r>
              <a:rPr lang="zh-CN" altLang="en-US" sz="2000">
                <a:solidFill>
                  <a:srgbClr val="000000"/>
                </a:solidFill>
              </a:rPr>
              <a:t>协议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SOAP</a:t>
            </a:r>
            <a:endParaRPr lang="zh-CN" altLang="en-US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260475"/>
            <a:ext cx="74422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lt"/>
                <a:ea typeface="+mn-ea"/>
              </a:rPr>
              <a:t>响应的信息，同发送信息一样，先必须是</a:t>
            </a:r>
            <a:r>
              <a:rPr lang="en-US" altLang="zh-CN" sz="2400" b="1" dirty="0">
                <a:latin typeface="+mn-lt"/>
                <a:ea typeface="+mn-ea"/>
              </a:rPr>
              <a:t>HTTP</a:t>
            </a:r>
            <a:r>
              <a:rPr lang="zh-CN" altLang="en-US" sz="2400" b="1" dirty="0">
                <a:latin typeface="+mn-lt"/>
                <a:ea typeface="+mn-ea"/>
              </a:rPr>
              <a:t>协议，然后再遵循</a:t>
            </a:r>
            <a:r>
              <a:rPr lang="en-US" altLang="zh-CN" sz="2400" b="1" dirty="0">
                <a:latin typeface="+mn-lt"/>
                <a:ea typeface="+mn-ea"/>
              </a:rPr>
              <a:t>SOAP</a:t>
            </a:r>
            <a:r>
              <a:rPr lang="zh-CN" altLang="en-US" sz="2400" b="1" dirty="0">
                <a:latin typeface="+mn-lt"/>
                <a:ea typeface="+mn-ea"/>
              </a:rPr>
              <a:t>协议。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2320925"/>
            <a:ext cx="83883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WSDL</a:t>
            </a:r>
            <a:endParaRPr lang="zh-CN" altLang="en-US" smtClean="0"/>
          </a:p>
        </p:txBody>
      </p:sp>
      <p:grpSp>
        <p:nvGrpSpPr>
          <p:cNvPr id="40963" name="Group 8"/>
          <p:cNvGrpSpPr>
            <a:grpSpLocks/>
          </p:cNvGrpSpPr>
          <p:nvPr/>
        </p:nvGrpSpPr>
        <p:grpSpPr bwMode="auto">
          <a:xfrm>
            <a:off x="723900" y="2643188"/>
            <a:ext cx="1485900" cy="1989137"/>
            <a:chOff x="576" y="2572"/>
            <a:chExt cx="936" cy="1253"/>
          </a:xfrm>
        </p:grpSpPr>
        <p:grpSp>
          <p:nvGrpSpPr>
            <p:cNvPr id="40991" name="Group 9"/>
            <p:cNvGrpSpPr>
              <a:grpSpLocks/>
            </p:cNvGrpSpPr>
            <p:nvPr/>
          </p:nvGrpSpPr>
          <p:grpSpPr bwMode="auto">
            <a:xfrm>
              <a:off x="576" y="2572"/>
              <a:ext cx="936" cy="954"/>
              <a:chOff x="624" y="1584"/>
              <a:chExt cx="1248" cy="1296"/>
            </a:xfrm>
          </p:grpSpPr>
          <p:grpSp>
            <p:nvGrpSpPr>
              <p:cNvPr id="40993" name="Group 10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292875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 sz="2800"/>
                </a:p>
              </p:txBody>
            </p:sp>
            <p:sp>
              <p:nvSpPr>
                <p:cNvPr id="40996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16 w 1321"/>
                    <a:gd name="T1" fmla="*/ 158 h 712"/>
                    <a:gd name="T2" fmla="*/ 1130 w 1321"/>
                    <a:gd name="T3" fmla="*/ 175 h 712"/>
                    <a:gd name="T4" fmla="*/ 1133 w 1321"/>
                    <a:gd name="T5" fmla="*/ 191 h 712"/>
                    <a:gd name="T6" fmla="*/ 1128 w 1321"/>
                    <a:gd name="T7" fmla="*/ 204 h 712"/>
                    <a:gd name="T8" fmla="*/ 1114 w 1321"/>
                    <a:gd name="T9" fmla="*/ 216 h 712"/>
                    <a:gd name="T10" fmla="*/ 1092 w 1321"/>
                    <a:gd name="T11" fmla="*/ 229 h 712"/>
                    <a:gd name="T12" fmla="*/ 1063 w 1321"/>
                    <a:gd name="T13" fmla="*/ 239 h 712"/>
                    <a:gd name="T14" fmla="*/ 1026 w 1321"/>
                    <a:gd name="T15" fmla="*/ 248 h 712"/>
                    <a:gd name="T16" fmla="*/ 985 w 1321"/>
                    <a:gd name="T17" fmla="*/ 257 h 712"/>
                    <a:gd name="T18" fmla="*/ 937 w 1321"/>
                    <a:gd name="T19" fmla="*/ 264 h 712"/>
                    <a:gd name="T20" fmla="*/ 885 w 1321"/>
                    <a:gd name="T21" fmla="*/ 270 h 712"/>
                    <a:gd name="T22" fmla="*/ 830 w 1321"/>
                    <a:gd name="T23" fmla="*/ 273 h 712"/>
                    <a:gd name="T24" fmla="*/ 769 w 1321"/>
                    <a:gd name="T25" fmla="*/ 279 h 712"/>
                    <a:gd name="T26" fmla="*/ 707 w 1321"/>
                    <a:gd name="T27" fmla="*/ 280 h 712"/>
                    <a:gd name="T28" fmla="*/ 683 w 1321"/>
                    <a:gd name="T29" fmla="*/ 281 h 712"/>
                    <a:gd name="T30" fmla="*/ 409 w 1321"/>
                    <a:gd name="T31" fmla="*/ 281 h 712"/>
                    <a:gd name="T32" fmla="*/ 405 w 1321"/>
                    <a:gd name="T33" fmla="*/ 281 h 712"/>
                    <a:gd name="T34" fmla="*/ 351 w 1321"/>
                    <a:gd name="T35" fmla="*/ 280 h 712"/>
                    <a:gd name="T36" fmla="*/ 299 w 1321"/>
                    <a:gd name="T37" fmla="*/ 279 h 712"/>
                    <a:gd name="T38" fmla="*/ 250 w 1321"/>
                    <a:gd name="T39" fmla="*/ 275 h 712"/>
                    <a:gd name="T40" fmla="*/ 203 w 1321"/>
                    <a:gd name="T41" fmla="*/ 272 h 712"/>
                    <a:gd name="T42" fmla="*/ 161 w 1321"/>
                    <a:gd name="T43" fmla="*/ 267 h 712"/>
                    <a:gd name="T44" fmla="*/ 122 w 1321"/>
                    <a:gd name="T45" fmla="*/ 261 h 712"/>
                    <a:gd name="T46" fmla="*/ 86 w 1321"/>
                    <a:gd name="T47" fmla="*/ 256 h 712"/>
                    <a:gd name="T48" fmla="*/ 59 w 1321"/>
                    <a:gd name="T49" fmla="*/ 249 h 712"/>
                    <a:gd name="T50" fmla="*/ 31 w 1321"/>
                    <a:gd name="T51" fmla="*/ 240 h 712"/>
                    <a:gd name="T52" fmla="*/ 18 w 1321"/>
                    <a:gd name="T53" fmla="*/ 230 h 712"/>
                    <a:gd name="T54" fmla="*/ 6 w 1321"/>
                    <a:gd name="T55" fmla="*/ 219 h 712"/>
                    <a:gd name="T56" fmla="*/ 0 w 1321"/>
                    <a:gd name="T57" fmla="*/ 207 h 712"/>
                    <a:gd name="T58" fmla="*/ 0 w 1321"/>
                    <a:gd name="T59" fmla="*/ 206 h 712"/>
                    <a:gd name="T60" fmla="*/ 4 w 1321"/>
                    <a:gd name="T61" fmla="*/ 191 h 712"/>
                    <a:gd name="T62" fmla="*/ 16 w 1321"/>
                    <a:gd name="T63" fmla="*/ 176 h 712"/>
                    <a:gd name="T64" fmla="*/ 43 w 1321"/>
                    <a:gd name="T65" fmla="*/ 146 h 712"/>
                    <a:gd name="T66" fmla="*/ 78 w 1321"/>
                    <a:gd name="T67" fmla="*/ 118 h 712"/>
                    <a:gd name="T68" fmla="*/ 126 w 1321"/>
                    <a:gd name="T69" fmla="*/ 93 h 712"/>
                    <a:gd name="T70" fmla="*/ 175 w 1321"/>
                    <a:gd name="T71" fmla="*/ 69 h 712"/>
                    <a:gd name="T72" fmla="*/ 231 w 1321"/>
                    <a:gd name="T73" fmla="*/ 48 h 712"/>
                    <a:gd name="T74" fmla="*/ 293 w 1321"/>
                    <a:gd name="T75" fmla="*/ 33 h 712"/>
                    <a:gd name="T76" fmla="*/ 356 w 1321"/>
                    <a:gd name="T77" fmla="*/ 18 h 712"/>
                    <a:gd name="T78" fmla="*/ 427 w 1321"/>
                    <a:gd name="T79" fmla="*/ 9 h 712"/>
                    <a:gd name="T80" fmla="*/ 498 w 1321"/>
                    <a:gd name="T81" fmla="*/ 4 h 712"/>
                    <a:gd name="T82" fmla="*/ 573 w 1321"/>
                    <a:gd name="T83" fmla="*/ 0 h 712"/>
                    <a:gd name="T84" fmla="*/ 573 w 1321"/>
                    <a:gd name="T85" fmla="*/ 0 h 712"/>
                    <a:gd name="T86" fmla="*/ 651 w 1321"/>
                    <a:gd name="T87" fmla="*/ 4 h 712"/>
                    <a:gd name="T88" fmla="*/ 727 w 1321"/>
                    <a:gd name="T89" fmla="*/ 9 h 712"/>
                    <a:gd name="T90" fmla="*/ 800 w 1321"/>
                    <a:gd name="T91" fmla="*/ 20 h 712"/>
                    <a:gd name="T92" fmla="*/ 867 w 1321"/>
                    <a:gd name="T93" fmla="*/ 36 h 712"/>
                    <a:gd name="T94" fmla="*/ 929 w 1321"/>
                    <a:gd name="T95" fmla="*/ 54 h 712"/>
                    <a:gd name="T96" fmla="*/ 986 w 1321"/>
                    <a:gd name="T97" fmla="*/ 77 h 712"/>
                    <a:gd name="T98" fmla="*/ 1037 w 1321"/>
                    <a:gd name="T99" fmla="*/ 101 h 712"/>
                    <a:gd name="T100" fmla="*/ 1080 w 1321"/>
                    <a:gd name="T101" fmla="*/ 128 h 712"/>
                    <a:gd name="T102" fmla="*/ 1116 w 1321"/>
                    <a:gd name="T103" fmla="*/ 158 h 712"/>
                    <a:gd name="T104" fmla="*/ 1116 w 1321"/>
                    <a:gd name="T105" fmla="*/ 158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2877" name="Text Box 13">
                <a:hlinkClick r:id="" action="ppaction://noaction" highlightClick="1"/>
              </p:cNvPr>
              <p:cNvSpPr txBox="1">
                <a:spLocks noChangeArrowheads="1"/>
              </p:cNvSpPr>
              <p:nvPr/>
            </p:nvSpPr>
            <p:spPr bwMode="gray">
              <a:xfrm>
                <a:off x="820" y="2203"/>
                <a:ext cx="844" cy="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简介</a:t>
                </a:r>
                <a:r>
                  <a:rPr lang="zh-CN" altLang="en-US" sz="2800"/>
                  <a:t> </a:t>
                </a:r>
                <a:endParaRPr lang="en-US" altLang="zh-CN" sz="2800"/>
              </a:p>
            </p:txBody>
          </p:sp>
        </p:grpSp>
        <p:sp>
          <p:nvSpPr>
            <p:cNvPr id="40992" name="Oval 14"/>
            <p:cNvSpPr>
              <a:spLocks noChangeArrowheads="1"/>
            </p:cNvSpPr>
            <p:nvPr/>
          </p:nvSpPr>
          <p:spPr bwMode="gray">
            <a:xfrm>
              <a:off x="672" y="3580"/>
              <a:ext cx="760" cy="245"/>
            </a:xfrm>
            <a:prstGeom prst="ellipse">
              <a:avLst/>
            </a:prstGeom>
            <a:gradFill rotWithShape="1">
              <a:gsLst>
                <a:gs pos="0">
                  <a:srgbClr val="CECECE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40964" name="Group 15"/>
          <p:cNvGrpSpPr>
            <a:grpSpLocks/>
          </p:cNvGrpSpPr>
          <p:nvPr/>
        </p:nvGrpSpPr>
        <p:grpSpPr bwMode="auto">
          <a:xfrm>
            <a:off x="5378450" y="2640013"/>
            <a:ext cx="1524000" cy="2066925"/>
            <a:chOff x="4272" y="2544"/>
            <a:chExt cx="960" cy="1302"/>
          </a:xfrm>
        </p:grpSpPr>
        <p:grpSp>
          <p:nvGrpSpPr>
            <p:cNvPr id="40985" name="Group 16"/>
            <p:cNvGrpSpPr>
              <a:grpSpLocks/>
            </p:cNvGrpSpPr>
            <p:nvPr/>
          </p:nvGrpSpPr>
          <p:grpSpPr bwMode="auto">
            <a:xfrm>
              <a:off x="4272" y="2544"/>
              <a:ext cx="960" cy="965"/>
              <a:chOff x="2400" y="1488"/>
              <a:chExt cx="1152" cy="1152"/>
            </a:xfrm>
          </p:grpSpPr>
          <p:grpSp>
            <p:nvGrpSpPr>
              <p:cNvPr id="40987" name="Group 1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92882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 sz="2800"/>
                </a:p>
              </p:txBody>
            </p:sp>
            <p:sp>
              <p:nvSpPr>
                <p:cNvPr id="40990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16 w 1321"/>
                    <a:gd name="T1" fmla="*/ 158 h 712"/>
                    <a:gd name="T2" fmla="*/ 1130 w 1321"/>
                    <a:gd name="T3" fmla="*/ 175 h 712"/>
                    <a:gd name="T4" fmla="*/ 1133 w 1321"/>
                    <a:gd name="T5" fmla="*/ 191 h 712"/>
                    <a:gd name="T6" fmla="*/ 1128 w 1321"/>
                    <a:gd name="T7" fmla="*/ 204 h 712"/>
                    <a:gd name="T8" fmla="*/ 1114 w 1321"/>
                    <a:gd name="T9" fmla="*/ 216 h 712"/>
                    <a:gd name="T10" fmla="*/ 1092 w 1321"/>
                    <a:gd name="T11" fmla="*/ 229 h 712"/>
                    <a:gd name="T12" fmla="*/ 1063 w 1321"/>
                    <a:gd name="T13" fmla="*/ 239 h 712"/>
                    <a:gd name="T14" fmla="*/ 1026 w 1321"/>
                    <a:gd name="T15" fmla="*/ 248 h 712"/>
                    <a:gd name="T16" fmla="*/ 985 w 1321"/>
                    <a:gd name="T17" fmla="*/ 257 h 712"/>
                    <a:gd name="T18" fmla="*/ 937 w 1321"/>
                    <a:gd name="T19" fmla="*/ 264 h 712"/>
                    <a:gd name="T20" fmla="*/ 885 w 1321"/>
                    <a:gd name="T21" fmla="*/ 270 h 712"/>
                    <a:gd name="T22" fmla="*/ 830 w 1321"/>
                    <a:gd name="T23" fmla="*/ 273 h 712"/>
                    <a:gd name="T24" fmla="*/ 769 w 1321"/>
                    <a:gd name="T25" fmla="*/ 279 h 712"/>
                    <a:gd name="T26" fmla="*/ 707 w 1321"/>
                    <a:gd name="T27" fmla="*/ 280 h 712"/>
                    <a:gd name="T28" fmla="*/ 683 w 1321"/>
                    <a:gd name="T29" fmla="*/ 281 h 712"/>
                    <a:gd name="T30" fmla="*/ 409 w 1321"/>
                    <a:gd name="T31" fmla="*/ 281 h 712"/>
                    <a:gd name="T32" fmla="*/ 405 w 1321"/>
                    <a:gd name="T33" fmla="*/ 281 h 712"/>
                    <a:gd name="T34" fmla="*/ 351 w 1321"/>
                    <a:gd name="T35" fmla="*/ 280 h 712"/>
                    <a:gd name="T36" fmla="*/ 299 w 1321"/>
                    <a:gd name="T37" fmla="*/ 279 h 712"/>
                    <a:gd name="T38" fmla="*/ 250 w 1321"/>
                    <a:gd name="T39" fmla="*/ 275 h 712"/>
                    <a:gd name="T40" fmla="*/ 203 w 1321"/>
                    <a:gd name="T41" fmla="*/ 272 h 712"/>
                    <a:gd name="T42" fmla="*/ 161 w 1321"/>
                    <a:gd name="T43" fmla="*/ 267 h 712"/>
                    <a:gd name="T44" fmla="*/ 122 w 1321"/>
                    <a:gd name="T45" fmla="*/ 261 h 712"/>
                    <a:gd name="T46" fmla="*/ 86 w 1321"/>
                    <a:gd name="T47" fmla="*/ 256 h 712"/>
                    <a:gd name="T48" fmla="*/ 59 w 1321"/>
                    <a:gd name="T49" fmla="*/ 249 h 712"/>
                    <a:gd name="T50" fmla="*/ 31 w 1321"/>
                    <a:gd name="T51" fmla="*/ 240 h 712"/>
                    <a:gd name="T52" fmla="*/ 18 w 1321"/>
                    <a:gd name="T53" fmla="*/ 230 h 712"/>
                    <a:gd name="T54" fmla="*/ 6 w 1321"/>
                    <a:gd name="T55" fmla="*/ 219 h 712"/>
                    <a:gd name="T56" fmla="*/ 0 w 1321"/>
                    <a:gd name="T57" fmla="*/ 207 h 712"/>
                    <a:gd name="T58" fmla="*/ 0 w 1321"/>
                    <a:gd name="T59" fmla="*/ 206 h 712"/>
                    <a:gd name="T60" fmla="*/ 4 w 1321"/>
                    <a:gd name="T61" fmla="*/ 191 h 712"/>
                    <a:gd name="T62" fmla="*/ 16 w 1321"/>
                    <a:gd name="T63" fmla="*/ 176 h 712"/>
                    <a:gd name="T64" fmla="*/ 43 w 1321"/>
                    <a:gd name="T65" fmla="*/ 146 h 712"/>
                    <a:gd name="T66" fmla="*/ 78 w 1321"/>
                    <a:gd name="T67" fmla="*/ 118 h 712"/>
                    <a:gd name="T68" fmla="*/ 126 w 1321"/>
                    <a:gd name="T69" fmla="*/ 93 h 712"/>
                    <a:gd name="T70" fmla="*/ 175 w 1321"/>
                    <a:gd name="T71" fmla="*/ 69 h 712"/>
                    <a:gd name="T72" fmla="*/ 231 w 1321"/>
                    <a:gd name="T73" fmla="*/ 48 h 712"/>
                    <a:gd name="T74" fmla="*/ 293 w 1321"/>
                    <a:gd name="T75" fmla="*/ 33 h 712"/>
                    <a:gd name="T76" fmla="*/ 356 w 1321"/>
                    <a:gd name="T77" fmla="*/ 18 h 712"/>
                    <a:gd name="T78" fmla="*/ 427 w 1321"/>
                    <a:gd name="T79" fmla="*/ 9 h 712"/>
                    <a:gd name="T80" fmla="*/ 498 w 1321"/>
                    <a:gd name="T81" fmla="*/ 4 h 712"/>
                    <a:gd name="T82" fmla="*/ 573 w 1321"/>
                    <a:gd name="T83" fmla="*/ 0 h 712"/>
                    <a:gd name="T84" fmla="*/ 573 w 1321"/>
                    <a:gd name="T85" fmla="*/ 0 h 712"/>
                    <a:gd name="T86" fmla="*/ 651 w 1321"/>
                    <a:gd name="T87" fmla="*/ 4 h 712"/>
                    <a:gd name="T88" fmla="*/ 727 w 1321"/>
                    <a:gd name="T89" fmla="*/ 9 h 712"/>
                    <a:gd name="T90" fmla="*/ 800 w 1321"/>
                    <a:gd name="T91" fmla="*/ 20 h 712"/>
                    <a:gd name="T92" fmla="*/ 867 w 1321"/>
                    <a:gd name="T93" fmla="*/ 36 h 712"/>
                    <a:gd name="T94" fmla="*/ 929 w 1321"/>
                    <a:gd name="T95" fmla="*/ 54 h 712"/>
                    <a:gd name="T96" fmla="*/ 986 w 1321"/>
                    <a:gd name="T97" fmla="*/ 77 h 712"/>
                    <a:gd name="T98" fmla="*/ 1037 w 1321"/>
                    <a:gd name="T99" fmla="*/ 101 h 712"/>
                    <a:gd name="T100" fmla="*/ 1080 w 1321"/>
                    <a:gd name="T101" fmla="*/ 128 h 712"/>
                    <a:gd name="T102" fmla="*/ 1116 w 1321"/>
                    <a:gd name="T103" fmla="*/ 158 h 712"/>
                    <a:gd name="T104" fmla="*/ 1116 w 1321"/>
                    <a:gd name="T105" fmla="*/ 158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2884" name="Text Box 20">
                <a:hlinkClick r:id="" action="ppaction://noaction" highlightClick="1"/>
              </p:cNvPr>
              <p:cNvSpPr txBox="1">
                <a:spLocks noChangeArrowheads="1"/>
              </p:cNvSpPr>
              <p:nvPr/>
            </p:nvSpPr>
            <p:spPr bwMode="gray">
              <a:xfrm>
                <a:off x="2582" y="1989"/>
                <a:ext cx="760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绑定</a:t>
                </a:r>
                <a:r>
                  <a:rPr lang="zh-CN" altLang="en-US" sz="2800"/>
                  <a:t> </a:t>
                </a:r>
                <a:endParaRPr lang="en-US" altLang="zh-CN" sz="2800"/>
              </a:p>
            </p:txBody>
          </p:sp>
        </p:grpSp>
        <p:sp>
          <p:nvSpPr>
            <p:cNvPr id="40986" name="Oval 21"/>
            <p:cNvSpPr>
              <a:spLocks noChangeArrowheads="1"/>
            </p:cNvSpPr>
            <p:nvPr/>
          </p:nvSpPr>
          <p:spPr bwMode="gray">
            <a:xfrm>
              <a:off x="4272" y="3539"/>
              <a:ext cx="917" cy="307"/>
            </a:xfrm>
            <a:prstGeom prst="ellipse">
              <a:avLst/>
            </a:prstGeom>
            <a:gradFill rotWithShape="1">
              <a:gsLst>
                <a:gs pos="0">
                  <a:srgbClr val="CECECE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40965" name="Group 22"/>
          <p:cNvGrpSpPr>
            <a:grpSpLocks/>
          </p:cNvGrpSpPr>
          <p:nvPr/>
        </p:nvGrpSpPr>
        <p:grpSpPr bwMode="auto">
          <a:xfrm>
            <a:off x="2220913" y="2640013"/>
            <a:ext cx="1524000" cy="2089150"/>
            <a:chOff x="1776" y="2572"/>
            <a:chExt cx="960" cy="1316"/>
          </a:xfrm>
        </p:grpSpPr>
        <p:grpSp>
          <p:nvGrpSpPr>
            <p:cNvPr id="40980" name="Group 23"/>
            <p:cNvGrpSpPr>
              <a:grpSpLocks/>
            </p:cNvGrpSpPr>
            <p:nvPr/>
          </p:nvGrpSpPr>
          <p:grpSpPr bwMode="auto">
            <a:xfrm>
              <a:off x="1776" y="2572"/>
              <a:ext cx="960" cy="958"/>
              <a:chOff x="2016" y="1920"/>
              <a:chExt cx="1680" cy="1680"/>
            </a:xfrm>
          </p:grpSpPr>
          <p:sp>
            <p:nvSpPr>
              <p:cNvPr id="292888" name="Oval 2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 sz="2800"/>
              </a:p>
            </p:txBody>
          </p:sp>
          <p:sp>
            <p:nvSpPr>
              <p:cNvPr id="292889" name="Freeform 25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 sz="2800"/>
              </a:p>
            </p:txBody>
          </p:sp>
        </p:grpSp>
        <p:sp>
          <p:nvSpPr>
            <p:cNvPr id="292890" name="Text Box 26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gray">
            <a:xfrm>
              <a:off x="1824" y="3032"/>
              <a:ext cx="8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文档</a:t>
              </a:r>
              <a:endParaRPr lang="en-US" altLang="zh-CN" sz="2800"/>
            </a:p>
          </p:txBody>
        </p:sp>
        <p:sp>
          <p:nvSpPr>
            <p:cNvPr id="40982" name="Oval 27"/>
            <p:cNvSpPr>
              <a:spLocks noChangeArrowheads="1"/>
            </p:cNvSpPr>
            <p:nvPr/>
          </p:nvSpPr>
          <p:spPr bwMode="gray">
            <a:xfrm>
              <a:off x="1776" y="3580"/>
              <a:ext cx="916" cy="308"/>
            </a:xfrm>
            <a:prstGeom prst="ellipse">
              <a:avLst/>
            </a:prstGeom>
            <a:gradFill rotWithShape="1">
              <a:gsLst>
                <a:gs pos="0">
                  <a:srgbClr val="CECECE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40966" name="Group 28"/>
          <p:cNvGrpSpPr>
            <a:grpSpLocks/>
          </p:cNvGrpSpPr>
          <p:nvPr/>
        </p:nvGrpSpPr>
        <p:grpSpPr bwMode="auto">
          <a:xfrm>
            <a:off x="3794125" y="2640013"/>
            <a:ext cx="1524000" cy="2089150"/>
            <a:chOff x="3072" y="2544"/>
            <a:chExt cx="960" cy="1316"/>
          </a:xfrm>
        </p:grpSpPr>
        <p:grpSp>
          <p:nvGrpSpPr>
            <p:cNvPr id="40974" name="Group 29"/>
            <p:cNvGrpSpPr>
              <a:grpSpLocks/>
            </p:cNvGrpSpPr>
            <p:nvPr/>
          </p:nvGrpSpPr>
          <p:grpSpPr bwMode="auto">
            <a:xfrm>
              <a:off x="3072" y="2544"/>
              <a:ext cx="960" cy="958"/>
              <a:chOff x="3072" y="2544"/>
              <a:chExt cx="960" cy="958"/>
            </a:xfrm>
          </p:grpSpPr>
          <p:grpSp>
            <p:nvGrpSpPr>
              <p:cNvPr id="40976" name="Group 30"/>
              <p:cNvGrpSpPr>
                <a:grpSpLocks/>
              </p:cNvGrpSpPr>
              <p:nvPr/>
            </p:nvGrpSpPr>
            <p:grpSpPr bwMode="auto">
              <a:xfrm>
                <a:off x="3072" y="2544"/>
                <a:ext cx="960" cy="958"/>
                <a:chOff x="2016" y="1920"/>
                <a:chExt cx="1680" cy="1680"/>
              </a:xfrm>
            </p:grpSpPr>
            <p:sp>
              <p:nvSpPr>
                <p:cNvPr id="292895" name="Oval 3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 sz="2800"/>
                </a:p>
              </p:txBody>
            </p:sp>
            <p:sp>
              <p:nvSpPr>
                <p:cNvPr id="292896" name="Freeform 3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5" cy="633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92897" name="Text Box 33">
                <a:hlinkClick r:id="" action="ppaction://noaction" highlightClick="1"/>
              </p:cNvPr>
              <p:cNvSpPr txBox="1">
                <a:spLocks noChangeArrowheads="1"/>
              </p:cNvSpPr>
              <p:nvPr/>
            </p:nvSpPr>
            <p:spPr bwMode="gray">
              <a:xfrm>
                <a:off x="3120" y="3004"/>
                <a:ext cx="86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端口</a:t>
                </a:r>
                <a:r>
                  <a:rPr lang="zh-CN" altLang="en-US" sz="2800"/>
                  <a:t> </a:t>
                </a:r>
                <a:endParaRPr lang="en-US" altLang="zh-CN" sz="2800"/>
              </a:p>
            </p:txBody>
          </p:sp>
        </p:grpSp>
        <p:sp>
          <p:nvSpPr>
            <p:cNvPr id="40975" name="Oval 34"/>
            <p:cNvSpPr>
              <a:spLocks noChangeArrowheads="1"/>
            </p:cNvSpPr>
            <p:nvPr/>
          </p:nvSpPr>
          <p:spPr bwMode="gray">
            <a:xfrm>
              <a:off x="3072" y="3552"/>
              <a:ext cx="916" cy="308"/>
            </a:xfrm>
            <a:prstGeom prst="ellipse">
              <a:avLst/>
            </a:prstGeom>
            <a:gradFill rotWithShape="1">
              <a:gsLst>
                <a:gs pos="0">
                  <a:srgbClr val="CECECE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40967" name="Group 48"/>
          <p:cNvGrpSpPr>
            <a:grpSpLocks/>
          </p:cNvGrpSpPr>
          <p:nvPr/>
        </p:nvGrpSpPr>
        <p:grpSpPr bwMode="auto">
          <a:xfrm>
            <a:off x="6973888" y="2640013"/>
            <a:ext cx="1485900" cy="1989137"/>
            <a:chOff x="576" y="2572"/>
            <a:chExt cx="936" cy="1253"/>
          </a:xfrm>
        </p:grpSpPr>
        <p:grpSp>
          <p:nvGrpSpPr>
            <p:cNvPr id="40968" name="Group 49"/>
            <p:cNvGrpSpPr>
              <a:grpSpLocks/>
            </p:cNvGrpSpPr>
            <p:nvPr/>
          </p:nvGrpSpPr>
          <p:grpSpPr bwMode="auto">
            <a:xfrm>
              <a:off x="576" y="2572"/>
              <a:ext cx="936" cy="954"/>
              <a:chOff x="624" y="1584"/>
              <a:chExt cx="1248" cy="1296"/>
            </a:xfrm>
          </p:grpSpPr>
          <p:grpSp>
            <p:nvGrpSpPr>
              <p:cNvPr id="40970" name="Group 50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292915" name="Oval 5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 sz="2800"/>
                </a:p>
              </p:txBody>
            </p:sp>
            <p:sp>
              <p:nvSpPr>
                <p:cNvPr id="40973" name="Freeform 5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16 w 1321"/>
                    <a:gd name="T1" fmla="*/ 158 h 712"/>
                    <a:gd name="T2" fmla="*/ 1130 w 1321"/>
                    <a:gd name="T3" fmla="*/ 175 h 712"/>
                    <a:gd name="T4" fmla="*/ 1133 w 1321"/>
                    <a:gd name="T5" fmla="*/ 191 h 712"/>
                    <a:gd name="T6" fmla="*/ 1128 w 1321"/>
                    <a:gd name="T7" fmla="*/ 204 h 712"/>
                    <a:gd name="T8" fmla="*/ 1114 w 1321"/>
                    <a:gd name="T9" fmla="*/ 216 h 712"/>
                    <a:gd name="T10" fmla="*/ 1092 w 1321"/>
                    <a:gd name="T11" fmla="*/ 229 h 712"/>
                    <a:gd name="T12" fmla="*/ 1063 w 1321"/>
                    <a:gd name="T13" fmla="*/ 239 h 712"/>
                    <a:gd name="T14" fmla="*/ 1026 w 1321"/>
                    <a:gd name="T15" fmla="*/ 248 h 712"/>
                    <a:gd name="T16" fmla="*/ 985 w 1321"/>
                    <a:gd name="T17" fmla="*/ 257 h 712"/>
                    <a:gd name="T18" fmla="*/ 937 w 1321"/>
                    <a:gd name="T19" fmla="*/ 264 h 712"/>
                    <a:gd name="T20" fmla="*/ 885 w 1321"/>
                    <a:gd name="T21" fmla="*/ 270 h 712"/>
                    <a:gd name="T22" fmla="*/ 830 w 1321"/>
                    <a:gd name="T23" fmla="*/ 273 h 712"/>
                    <a:gd name="T24" fmla="*/ 769 w 1321"/>
                    <a:gd name="T25" fmla="*/ 279 h 712"/>
                    <a:gd name="T26" fmla="*/ 707 w 1321"/>
                    <a:gd name="T27" fmla="*/ 280 h 712"/>
                    <a:gd name="T28" fmla="*/ 683 w 1321"/>
                    <a:gd name="T29" fmla="*/ 281 h 712"/>
                    <a:gd name="T30" fmla="*/ 409 w 1321"/>
                    <a:gd name="T31" fmla="*/ 281 h 712"/>
                    <a:gd name="T32" fmla="*/ 405 w 1321"/>
                    <a:gd name="T33" fmla="*/ 281 h 712"/>
                    <a:gd name="T34" fmla="*/ 351 w 1321"/>
                    <a:gd name="T35" fmla="*/ 280 h 712"/>
                    <a:gd name="T36" fmla="*/ 299 w 1321"/>
                    <a:gd name="T37" fmla="*/ 279 h 712"/>
                    <a:gd name="T38" fmla="*/ 250 w 1321"/>
                    <a:gd name="T39" fmla="*/ 275 h 712"/>
                    <a:gd name="T40" fmla="*/ 203 w 1321"/>
                    <a:gd name="T41" fmla="*/ 272 h 712"/>
                    <a:gd name="T42" fmla="*/ 161 w 1321"/>
                    <a:gd name="T43" fmla="*/ 267 h 712"/>
                    <a:gd name="T44" fmla="*/ 122 w 1321"/>
                    <a:gd name="T45" fmla="*/ 261 h 712"/>
                    <a:gd name="T46" fmla="*/ 86 w 1321"/>
                    <a:gd name="T47" fmla="*/ 256 h 712"/>
                    <a:gd name="T48" fmla="*/ 59 w 1321"/>
                    <a:gd name="T49" fmla="*/ 249 h 712"/>
                    <a:gd name="T50" fmla="*/ 31 w 1321"/>
                    <a:gd name="T51" fmla="*/ 240 h 712"/>
                    <a:gd name="T52" fmla="*/ 18 w 1321"/>
                    <a:gd name="T53" fmla="*/ 230 h 712"/>
                    <a:gd name="T54" fmla="*/ 6 w 1321"/>
                    <a:gd name="T55" fmla="*/ 219 h 712"/>
                    <a:gd name="T56" fmla="*/ 0 w 1321"/>
                    <a:gd name="T57" fmla="*/ 207 h 712"/>
                    <a:gd name="T58" fmla="*/ 0 w 1321"/>
                    <a:gd name="T59" fmla="*/ 206 h 712"/>
                    <a:gd name="T60" fmla="*/ 4 w 1321"/>
                    <a:gd name="T61" fmla="*/ 191 h 712"/>
                    <a:gd name="T62" fmla="*/ 16 w 1321"/>
                    <a:gd name="T63" fmla="*/ 176 h 712"/>
                    <a:gd name="T64" fmla="*/ 43 w 1321"/>
                    <a:gd name="T65" fmla="*/ 146 h 712"/>
                    <a:gd name="T66" fmla="*/ 78 w 1321"/>
                    <a:gd name="T67" fmla="*/ 118 h 712"/>
                    <a:gd name="T68" fmla="*/ 126 w 1321"/>
                    <a:gd name="T69" fmla="*/ 93 h 712"/>
                    <a:gd name="T70" fmla="*/ 175 w 1321"/>
                    <a:gd name="T71" fmla="*/ 69 h 712"/>
                    <a:gd name="T72" fmla="*/ 231 w 1321"/>
                    <a:gd name="T73" fmla="*/ 48 h 712"/>
                    <a:gd name="T74" fmla="*/ 293 w 1321"/>
                    <a:gd name="T75" fmla="*/ 33 h 712"/>
                    <a:gd name="T76" fmla="*/ 356 w 1321"/>
                    <a:gd name="T77" fmla="*/ 18 h 712"/>
                    <a:gd name="T78" fmla="*/ 427 w 1321"/>
                    <a:gd name="T79" fmla="*/ 9 h 712"/>
                    <a:gd name="T80" fmla="*/ 498 w 1321"/>
                    <a:gd name="T81" fmla="*/ 4 h 712"/>
                    <a:gd name="T82" fmla="*/ 573 w 1321"/>
                    <a:gd name="T83" fmla="*/ 0 h 712"/>
                    <a:gd name="T84" fmla="*/ 573 w 1321"/>
                    <a:gd name="T85" fmla="*/ 0 h 712"/>
                    <a:gd name="T86" fmla="*/ 651 w 1321"/>
                    <a:gd name="T87" fmla="*/ 4 h 712"/>
                    <a:gd name="T88" fmla="*/ 727 w 1321"/>
                    <a:gd name="T89" fmla="*/ 9 h 712"/>
                    <a:gd name="T90" fmla="*/ 800 w 1321"/>
                    <a:gd name="T91" fmla="*/ 20 h 712"/>
                    <a:gd name="T92" fmla="*/ 867 w 1321"/>
                    <a:gd name="T93" fmla="*/ 36 h 712"/>
                    <a:gd name="T94" fmla="*/ 929 w 1321"/>
                    <a:gd name="T95" fmla="*/ 54 h 712"/>
                    <a:gd name="T96" fmla="*/ 986 w 1321"/>
                    <a:gd name="T97" fmla="*/ 77 h 712"/>
                    <a:gd name="T98" fmla="*/ 1037 w 1321"/>
                    <a:gd name="T99" fmla="*/ 101 h 712"/>
                    <a:gd name="T100" fmla="*/ 1080 w 1321"/>
                    <a:gd name="T101" fmla="*/ 128 h 712"/>
                    <a:gd name="T102" fmla="*/ 1116 w 1321"/>
                    <a:gd name="T103" fmla="*/ 158 h 712"/>
                    <a:gd name="T104" fmla="*/ 1116 w 1321"/>
                    <a:gd name="T105" fmla="*/ 158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2917" name="Text Box 53">
                <a:hlinkClick r:id="" action="ppaction://noaction" highlightClick="1"/>
              </p:cNvPr>
              <p:cNvSpPr txBox="1">
                <a:spLocks noChangeArrowheads="1"/>
              </p:cNvSpPr>
              <p:nvPr/>
            </p:nvSpPr>
            <p:spPr bwMode="gray">
              <a:xfrm>
                <a:off x="861" y="2187"/>
                <a:ext cx="761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语法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0969" name="Oval 54"/>
            <p:cNvSpPr>
              <a:spLocks noChangeArrowheads="1"/>
            </p:cNvSpPr>
            <p:nvPr/>
          </p:nvSpPr>
          <p:spPr bwMode="gray">
            <a:xfrm>
              <a:off x="672" y="3580"/>
              <a:ext cx="760" cy="245"/>
            </a:xfrm>
            <a:prstGeom prst="ellipse">
              <a:avLst/>
            </a:prstGeom>
            <a:gradFill rotWithShape="1">
              <a:gsLst>
                <a:gs pos="0">
                  <a:srgbClr val="CECECE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WSDL</a:t>
            </a:r>
            <a:r>
              <a:rPr lang="zh-CN" altLang="en-US" smtClean="0"/>
              <a:t>简介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使用 </a:t>
            </a:r>
            <a:r>
              <a:rPr lang="en-US" altLang="zh-CN" sz="2800" b="1" smtClean="0"/>
              <a:t>XML </a:t>
            </a:r>
            <a:r>
              <a:rPr lang="zh-CN" altLang="en-US" sz="2800" b="1" smtClean="0"/>
              <a:t>编写的文档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用于描述某个 </a:t>
            </a:r>
            <a:r>
              <a:rPr lang="en-US" altLang="zh-CN" sz="2800" b="1" smtClean="0"/>
              <a:t>Web service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规定了服务的位置，服务提供的操作（或方法）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在 </a:t>
            </a:r>
            <a:r>
              <a:rPr lang="en-US" altLang="zh-CN" sz="2800" b="1" smtClean="0"/>
              <a:t>W3C </a:t>
            </a:r>
            <a:r>
              <a:rPr lang="zh-CN" altLang="en-US" sz="2800" b="1" smtClean="0"/>
              <a:t>的 </a:t>
            </a:r>
            <a:r>
              <a:rPr lang="en-US" altLang="zh-CN" sz="2800" b="1" smtClean="0"/>
              <a:t>WSDL </a:t>
            </a:r>
            <a:r>
              <a:rPr lang="zh-CN" altLang="en-US" sz="2800" b="1" smtClean="0"/>
              <a:t>发展史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300" b="1" smtClean="0"/>
              <a:t>在 </a:t>
            </a:r>
            <a:r>
              <a:rPr lang="en-US" altLang="zh-CN" sz="2300" b="1" smtClean="0"/>
              <a:t>2001 </a:t>
            </a:r>
            <a:r>
              <a:rPr lang="zh-CN" altLang="en-US" sz="2300" b="1" smtClean="0"/>
              <a:t>年 </a:t>
            </a:r>
            <a:r>
              <a:rPr lang="en-US" altLang="zh-CN" sz="2300" b="1" smtClean="0"/>
              <a:t>3 </a:t>
            </a:r>
            <a:r>
              <a:rPr lang="zh-CN" altLang="en-US" sz="2300" b="1" smtClean="0"/>
              <a:t>月，</a:t>
            </a:r>
            <a:r>
              <a:rPr lang="en-US" altLang="zh-CN" sz="2300" b="1" smtClean="0"/>
              <a:t>WSDL 1.1 </a:t>
            </a:r>
            <a:r>
              <a:rPr lang="zh-CN" altLang="en-US" sz="2300" b="1" smtClean="0"/>
              <a:t>被 </a:t>
            </a:r>
            <a:r>
              <a:rPr lang="en-US" altLang="zh-CN" sz="2300" b="1" smtClean="0"/>
              <a:t>IBM</a:t>
            </a:r>
            <a:r>
              <a:rPr lang="zh-CN" altLang="en-US" sz="2300" b="1" smtClean="0"/>
              <a:t>、微软作为一个 </a:t>
            </a:r>
            <a:r>
              <a:rPr lang="en-US" altLang="zh-CN" sz="2300" b="1" smtClean="0"/>
              <a:t>W3C </a:t>
            </a:r>
            <a:r>
              <a:rPr lang="zh-CN" altLang="en-US" sz="2300" b="1" smtClean="0"/>
              <a:t>纪录（</a:t>
            </a:r>
            <a:r>
              <a:rPr lang="en-US" altLang="zh-CN" sz="2300" b="1" smtClean="0"/>
              <a:t>W3C note</a:t>
            </a:r>
            <a:r>
              <a:rPr lang="zh-CN" altLang="en-US" sz="2300" b="1" smtClean="0"/>
              <a:t>）提交到有关 </a:t>
            </a:r>
            <a:r>
              <a:rPr lang="en-US" altLang="zh-CN" sz="2300" b="1" smtClean="0"/>
              <a:t>XML </a:t>
            </a:r>
            <a:r>
              <a:rPr lang="zh-CN" altLang="en-US" sz="2300" b="1" smtClean="0"/>
              <a:t>协议的 </a:t>
            </a:r>
            <a:r>
              <a:rPr lang="en-US" altLang="zh-CN" sz="2300" b="1" smtClean="0"/>
              <a:t>W3C XML </a:t>
            </a:r>
            <a:r>
              <a:rPr lang="zh-CN" altLang="en-US" sz="2300" b="1" smtClean="0"/>
              <a:t>活动，用于描述网络服务。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300" b="1" smtClean="0"/>
              <a:t>在 </a:t>
            </a:r>
            <a:r>
              <a:rPr lang="en-US" altLang="zh-CN" sz="2300" b="1" smtClean="0"/>
              <a:t>2002 </a:t>
            </a:r>
            <a:r>
              <a:rPr lang="zh-CN" altLang="en-US" sz="2300" b="1" smtClean="0"/>
              <a:t>年 </a:t>
            </a:r>
            <a:r>
              <a:rPr lang="en-US" altLang="zh-CN" sz="2300" b="1" smtClean="0"/>
              <a:t>7 </a:t>
            </a:r>
            <a:r>
              <a:rPr lang="zh-CN" altLang="en-US" sz="2300" b="1" smtClean="0"/>
              <a:t>月，</a:t>
            </a:r>
            <a:r>
              <a:rPr lang="en-US" altLang="zh-CN" sz="2300" b="1" smtClean="0"/>
              <a:t>W3C </a:t>
            </a:r>
            <a:r>
              <a:rPr lang="zh-CN" altLang="en-US" sz="2300" b="1" smtClean="0"/>
              <a:t>发布了第一个 </a:t>
            </a:r>
            <a:r>
              <a:rPr lang="en-US" altLang="zh-CN" sz="2300" b="1" smtClean="0"/>
              <a:t>WSDL 1.2 </a:t>
            </a:r>
            <a:r>
              <a:rPr lang="zh-CN" altLang="en-US" sz="2300" b="1" smtClean="0"/>
              <a:t>工作草案。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WSDL </a:t>
            </a:r>
            <a:r>
              <a:rPr lang="zh-CN" altLang="en-US" smtClean="0"/>
              <a:t>文档结构</a:t>
            </a:r>
          </a:p>
        </p:txBody>
      </p:sp>
      <p:sp>
        <p:nvSpPr>
          <p:cNvPr id="4403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WSDL </a:t>
            </a:r>
            <a:r>
              <a:rPr lang="zh-CN" altLang="en-US" sz="2800" b="1" smtClean="0"/>
              <a:t>文档结构：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&lt;definitions&gt;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&lt;type&gt; </a:t>
            </a:r>
            <a:r>
              <a:rPr lang="zh-CN" altLang="en-US" sz="2400" b="1" smtClean="0"/>
              <a:t>数据类型定义</a:t>
            </a:r>
            <a:r>
              <a:rPr lang="en-US" altLang="zh-CN" sz="2400" b="1" smtClean="0"/>
              <a:t>&lt;/type&gt;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&lt;message&gt; </a:t>
            </a:r>
            <a:r>
              <a:rPr lang="zh-CN" altLang="en-US" sz="2400" b="1" smtClean="0"/>
              <a:t>被交换数据类型定义</a:t>
            </a:r>
            <a:r>
              <a:rPr lang="en-US" altLang="zh-CN" sz="2400" b="1" smtClean="0"/>
              <a:t>&lt;/message&gt;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&lt;portType&gt; </a:t>
            </a:r>
            <a:r>
              <a:rPr lang="zh-CN" altLang="en-US" sz="2400" b="1" smtClean="0"/>
              <a:t>一组操作</a:t>
            </a:r>
            <a:r>
              <a:rPr lang="en-US" altLang="zh-CN" sz="2400" b="1" smtClean="0"/>
              <a:t>…&lt;/portType&gt;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&lt;binding&gt; </a:t>
            </a:r>
            <a:r>
              <a:rPr lang="zh-CN" altLang="en-US" sz="2400" b="1" smtClean="0"/>
              <a:t>协议和数据格式的规范说明</a:t>
            </a:r>
            <a:r>
              <a:rPr lang="en-US" altLang="zh-CN" sz="2400" b="1" smtClean="0"/>
              <a:t>…&lt;/binding&gt;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&lt;service&gt;</a:t>
            </a:r>
            <a:r>
              <a:rPr lang="zh-CN" altLang="en-US" sz="2400" b="1" smtClean="0"/>
              <a:t>端口和地址信息</a:t>
            </a:r>
            <a:r>
              <a:rPr lang="en-US" altLang="zh-CN" sz="2400" b="1" smtClean="0"/>
              <a:t>.. &lt;/service&gt;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&lt;/definitions&gt;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面向服务的分布计算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smtClean="0">
                <a:solidFill>
                  <a:srgbClr val="FF0000"/>
                </a:solidFill>
              </a:rPr>
              <a:t>Web</a:t>
            </a:r>
            <a:r>
              <a:rPr lang="zh-CN" altLang="zh-CN" b="1" smtClean="0">
                <a:solidFill>
                  <a:srgbClr val="FF0000"/>
                </a:solidFill>
              </a:rPr>
              <a:t>文档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smtClean="0"/>
              <a:t>Web Service</a:t>
            </a:r>
          </a:p>
          <a:p>
            <a:pPr>
              <a:lnSpc>
                <a:spcPct val="120000"/>
              </a:lnSpc>
            </a:pPr>
            <a:r>
              <a:rPr lang="zh-CN" altLang="en-US" b="1" smtClean="0"/>
              <a:t>面向服务架构</a:t>
            </a:r>
            <a:r>
              <a:rPr lang="en-US" altLang="zh-CN" b="1" smtClean="0"/>
              <a:t>SOA</a:t>
            </a:r>
          </a:p>
          <a:p>
            <a:pPr>
              <a:lnSpc>
                <a:spcPct val="120000"/>
              </a:lnSpc>
            </a:pPr>
            <a:r>
              <a:rPr lang="en-US" altLang="zh-CN" b="1" smtClean="0"/>
              <a:t>Jini</a:t>
            </a:r>
            <a:r>
              <a:rPr lang="zh-CN" altLang="en-US" b="1" smtClean="0"/>
              <a:t>服务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WSDL </a:t>
            </a:r>
            <a:r>
              <a:rPr lang="zh-CN" altLang="en-US" smtClean="0"/>
              <a:t>端口 </a:t>
            </a:r>
          </a:p>
        </p:txBody>
      </p:sp>
      <p:sp>
        <p:nvSpPr>
          <p:cNvPr id="46083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i="1" smtClean="0"/>
              <a:t>&lt;portType&gt;</a:t>
            </a:r>
            <a:r>
              <a:rPr lang="en-US" altLang="zh-CN" sz="2400" b="1" smtClean="0"/>
              <a:t> </a:t>
            </a:r>
            <a:r>
              <a:rPr lang="zh-CN" altLang="en-US" sz="2400" b="1" smtClean="0"/>
              <a:t>元素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描述一个 </a:t>
            </a:r>
            <a:r>
              <a:rPr lang="en-US" altLang="zh-CN" sz="2400" b="1" smtClean="0"/>
              <a:t>Web Service</a:t>
            </a:r>
            <a:r>
              <a:rPr lang="zh-CN" altLang="en-US" sz="2400" b="1" smtClean="0"/>
              <a:t>、可被执行的操作，以及相关的消息。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端口定义了指向某个 </a:t>
            </a:r>
            <a:r>
              <a:rPr lang="en-US" altLang="zh-CN" sz="2400" b="1" smtClean="0"/>
              <a:t>Web Service </a:t>
            </a:r>
            <a:r>
              <a:rPr lang="zh-CN" altLang="en-US" sz="2400" b="1" smtClean="0"/>
              <a:t>的连接点。可以把该元素比作传统编程语言中的一个函数库（模块、类），而把每个操作比作传统编程语言中的一个函数。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WSDL </a:t>
            </a:r>
            <a:r>
              <a:rPr lang="zh-CN" altLang="en-US" sz="2400" b="1" smtClean="0"/>
              <a:t>定义了四种类型，请求</a:t>
            </a:r>
            <a:r>
              <a:rPr lang="en-US" altLang="zh-CN" sz="2400" b="1" smtClean="0"/>
              <a:t>-</a:t>
            </a:r>
            <a:r>
              <a:rPr lang="zh-CN" altLang="en-US" sz="2400" b="1" smtClean="0"/>
              <a:t>响应是最普通的操作类型</a:t>
            </a:r>
            <a:endParaRPr lang="en-US" altLang="zh-CN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WSDL </a:t>
            </a:r>
            <a:r>
              <a:rPr lang="zh-CN" altLang="en-US" smtClean="0"/>
              <a:t>端口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smtClean="0"/>
              <a:t>操作类型</a:t>
            </a:r>
            <a:endParaRPr lang="en-US" altLang="zh-CN" sz="2800" b="1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2060575"/>
          <a:ext cx="8229600" cy="3702051"/>
        </p:xfrm>
        <a:graphic>
          <a:graphicData uri="http://schemas.openxmlformats.org/drawingml/2006/table">
            <a:tbl>
              <a:tblPr/>
              <a:tblGrid>
                <a:gridCol w="2879960"/>
                <a:gridCol w="5349640"/>
              </a:tblGrid>
              <a:tr h="4770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</a:rPr>
                        <a:t>类型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</a:rPr>
                        <a:t>定义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704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sz="2400" b="1">
                          <a:solidFill>
                            <a:srgbClr val="333333"/>
                          </a:solidFill>
                          <a:effectLst/>
                        </a:rPr>
                        <a:t>One-way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1">
                          <a:solidFill>
                            <a:srgbClr val="333333"/>
                          </a:solidFill>
                          <a:effectLst/>
                        </a:rPr>
                        <a:t>此操作可接受消息，但不会返回响应。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598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sz="2400" b="1">
                          <a:solidFill>
                            <a:srgbClr val="333333"/>
                          </a:solidFill>
                          <a:effectLst/>
                        </a:rPr>
                        <a:t>Request-response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1">
                          <a:solidFill>
                            <a:srgbClr val="333333"/>
                          </a:solidFill>
                          <a:effectLst/>
                        </a:rPr>
                        <a:t>此操作可接受一个请求并会返回一个响应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598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sz="2400" b="1">
                          <a:solidFill>
                            <a:srgbClr val="333333"/>
                          </a:solidFill>
                          <a:effectLst/>
                        </a:rPr>
                        <a:t>Solicit-response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1">
                          <a:solidFill>
                            <a:srgbClr val="333333"/>
                          </a:solidFill>
                          <a:effectLst/>
                        </a:rPr>
                        <a:t>此操作可发送一个请求，并会等待一个响应。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598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sz="2400" b="1">
                          <a:solidFill>
                            <a:srgbClr val="333333"/>
                          </a:solidFill>
                          <a:effectLst/>
                        </a:rPr>
                        <a:t>Notification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1">
                          <a:solidFill>
                            <a:srgbClr val="333333"/>
                          </a:solidFill>
                          <a:effectLst/>
                        </a:rPr>
                        <a:t>此操作可发送一条消息，但不会等待响应。</a:t>
                      </a:r>
                    </a:p>
                  </a:txBody>
                  <a:tcPr marL="95250" marR="95250" marT="19051" marB="19051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WSDL </a:t>
            </a:r>
            <a:r>
              <a:rPr lang="zh-CN" altLang="en-US" smtClean="0"/>
              <a:t>绑定 </a:t>
            </a:r>
          </a:p>
        </p:txBody>
      </p:sp>
      <p:sp>
        <p:nvSpPr>
          <p:cNvPr id="48131" name="Rectangle 4"/>
          <p:cNvSpPr>
            <a:spLocks noGrp="1"/>
          </p:cNvSpPr>
          <p:nvPr>
            <p:ph idx="1"/>
          </p:nvPr>
        </p:nvSpPr>
        <p:spPr>
          <a:xfrm>
            <a:off x="457200" y="1196975"/>
            <a:ext cx="836295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i="1" smtClean="0"/>
              <a:t>&lt;binding&gt;</a:t>
            </a:r>
            <a:r>
              <a:rPr lang="zh-CN" altLang="en-US" sz="2400" b="1" smtClean="0"/>
              <a:t>元素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具体端口类型的协议和数据格式的规范说明，定义了</a:t>
            </a:r>
            <a:r>
              <a:rPr lang="en-US" altLang="zh-CN" sz="2400" b="1" smtClean="0"/>
              <a:t>Web Service</a:t>
            </a:r>
            <a:r>
              <a:rPr lang="zh-CN" altLang="en-US" sz="2400" b="1" smtClean="0"/>
              <a:t>消息格式和协议细节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包含</a:t>
            </a:r>
            <a:r>
              <a:rPr lang="en-US" altLang="zh-CN" sz="2400" b="1" smtClean="0"/>
              <a:t>&lt;operation&gt;</a:t>
            </a:r>
            <a:r>
              <a:rPr lang="zh-CN" altLang="en-US" sz="2400" b="1" smtClean="0"/>
              <a:t>绑定定义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binding</a:t>
            </a:r>
            <a:r>
              <a:rPr lang="zh-CN" altLang="en-US" sz="2400" b="1" smtClean="0"/>
              <a:t>元素有两个属性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name——</a:t>
            </a:r>
            <a:r>
              <a:rPr lang="zh-CN" altLang="en-US" sz="2400" b="1" smtClean="0"/>
              <a:t>定义</a:t>
            </a:r>
            <a:r>
              <a:rPr lang="en-US" altLang="zh-CN" sz="2400" b="1" smtClean="0"/>
              <a:t>binding</a:t>
            </a:r>
            <a:r>
              <a:rPr lang="zh-CN" altLang="en-US" sz="2400" b="1" smtClean="0"/>
              <a:t>的名称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type——</a:t>
            </a:r>
            <a:r>
              <a:rPr lang="zh-CN" altLang="en-US" sz="2400" b="1" smtClean="0"/>
              <a:t>指向用于</a:t>
            </a:r>
            <a:r>
              <a:rPr lang="en-US" altLang="zh-CN" sz="2400" b="1" smtClean="0"/>
              <a:t>binding</a:t>
            </a:r>
            <a:r>
              <a:rPr lang="zh-CN" altLang="en-US" sz="2400" b="1" smtClean="0"/>
              <a:t>的端口</a:t>
            </a:r>
            <a:endParaRPr lang="zh-CN" altLang="en-US" sz="2400" b="1" i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i="1" smtClean="0"/>
              <a:t>soap:binding</a:t>
            </a:r>
            <a:r>
              <a:rPr lang="en-US" altLang="zh-CN" sz="2400" b="1" smtClean="0"/>
              <a:t> </a:t>
            </a:r>
            <a:r>
              <a:rPr lang="zh-CN" altLang="en-US" sz="2400" b="1" smtClean="0"/>
              <a:t>元素有两个属性 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style </a:t>
            </a:r>
            <a:r>
              <a:rPr lang="zh-CN" altLang="en-US" sz="2400" b="1" smtClean="0"/>
              <a:t>属性，可取值 </a:t>
            </a:r>
            <a:r>
              <a:rPr lang="en-US" altLang="zh-CN" sz="2400" b="1" smtClean="0"/>
              <a:t>"rpc" </a:t>
            </a:r>
            <a:r>
              <a:rPr lang="zh-CN" altLang="en-US" sz="2400" b="1" smtClean="0"/>
              <a:t>或 </a:t>
            </a:r>
            <a:r>
              <a:rPr lang="en-US" altLang="zh-CN" sz="2400" b="1" smtClean="0"/>
              <a:t>"document"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transport </a:t>
            </a:r>
            <a:r>
              <a:rPr lang="zh-CN" altLang="en-US" sz="2400" b="1" smtClean="0"/>
              <a:t>属性。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UDDI</a:t>
            </a:r>
            <a:endParaRPr lang="zh-CN" altLang="en-US" smtClean="0"/>
          </a:p>
        </p:txBody>
      </p:sp>
      <p:sp>
        <p:nvSpPr>
          <p:cNvPr id="49155" name="内容占位符 8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32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UDDI</a:t>
            </a:r>
            <a:r>
              <a:rPr lang="zh-CN" altLang="en-US" sz="2800" b="1" smtClean="0"/>
              <a:t>是</a:t>
            </a:r>
            <a:r>
              <a:rPr lang="en-US" altLang="zh-CN" sz="2800" b="1" smtClean="0"/>
              <a:t>Web</a:t>
            </a:r>
            <a:r>
              <a:rPr lang="zh-CN" altLang="en-US" sz="2800" b="1" smtClean="0"/>
              <a:t>服务提供者和消费者之间的接洽点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B2B, </a:t>
            </a:r>
            <a:r>
              <a:rPr lang="zh-CN" altLang="en-US" sz="2800" b="1" smtClean="0"/>
              <a:t>只能发现那些和自己使用相同的应用和</a:t>
            </a:r>
            <a:r>
              <a:rPr lang="en-US" altLang="zh-CN" sz="2800" b="1" smtClean="0"/>
              <a:t>Web</a:t>
            </a:r>
            <a:r>
              <a:rPr lang="zh-CN" altLang="en-US" sz="2800" b="1" smtClean="0"/>
              <a:t>服务 </a:t>
            </a:r>
            <a:r>
              <a:rPr lang="en-US" altLang="zh-CN" sz="2800" b="1" smtClean="0">
                <a:sym typeface="Wingdings" panose="05000000000000000000" pitchFamily="2" charset="2"/>
              </a:rPr>
              <a:t></a:t>
            </a:r>
            <a:r>
              <a:rPr lang="zh-CN" altLang="en-US" sz="2800" b="1" smtClean="0"/>
              <a:t>能够按照自己的需求供应服务或产品，并且发布自己所能提供的服务以便其他商业实体发现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UDDI</a:t>
            </a:r>
            <a:r>
              <a:rPr lang="zh-CN" altLang="en-US" sz="2800" b="1" smtClean="0"/>
              <a:t>包含一组基于</a:t>
            </a:r>
            <a:r>
              <a:rPr lang="en-US" altLang="zh-CN" sz="2800" b="1" smtClean="0"/>
              <a:t>Web</a:t>
            </a:r>
            <a:r>
              <a:rPr lang="zh-CN" altLang="en-US" sz="2800" b="1" smtClean="0"/>
              <a:t>的，分布式的</a:t>
            </a:r>
            <a:r>
              <a:rPr lang="en-US" altLang="zh-CN" sz="2800" b="1" smtClean="0"/>
              <a:t>Web</a:t>
            </a:r>
            <a:r>
              <a:rPr lang="zh-CN" altLang="en-US" sz="2800" b="1" smtClean="0"/>
              <a:t>服务信息注册中心的实现标准，及一组使企业能将自己提供的</a:t>
            </a:r>
            <a:r>
              <a:rPr lang="en-US" altLang="zh-CN" sz="2800" b="1" smtClean="0"/>
              <a:t>Web</a:t>
            </a:r>
            <a:r>
              <a:rPr lang="zh-CN" altLang="en-US" sz="2800" b="1" smtClean="0"/>
              <a:t>服务注册（发布）到信息注册中心以便其他商业实体发现并访问的实现标准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UDDI</a:t>
            </a:r>
            <a:endParaRPr lang="zh-CN" altLang="en-US" smtClean="0"/>
          </a:p>
        </p:txBody>
      </p:sp>
      <p:sp>
        <p:nvSpPr>
          <p:cNvPr id="51203" name="内容占位符 8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32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UDDI</a:t>
            </a:r>
            <a:r>
              <a:rPr lang="zh-CN" altLang="en-US" sz="2800" b="1" smtClean="0"/>
              <a:t>所提供的信息可分为三个部分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白页：企业相关的基本信息，包括企业名称、经营范围、地址等等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黄页：依据标准分类法区分不同的行业类别，使得企业能够找到在注册中心注册的企业或</a:t>
            </a:r>
            <a:r>
              <a:rPr lang="en-US" altLang="zh-CN" b="1" smtClean="0"/>
              <a:t>Web</a:t>
            </a:r>
            <a:r>
              <a:rPr lang="zh-CN" altLang="en-US" b="1" smtClean="0"/>
              <a:t>服务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绿页：包括所提供的</a:t>
            </a:r>
            <a:r>
              <a:rPr lang="en-US" altLang="zh-CN" b="1" smtClean="0"/>
              <a:t>Web</a:t>
            </a:r>
            <a:r>
              <a:rPr lang="zh-CN" altLang="en-US" b="1" smtClean="0"/>
              <a:t>服务的技术信息，其形式可能是一些指向文件或是</a:t>
            </a:r>
            <a:r>
              <a:rPr lang="en-US" altLang="zh-CN" b="1" smtClean="0"/>
              <a:t>URL</a:t>
            </a:r>
            <a:r>
              <a:rPr lang="zh-CN" altLang="en-US" b="1" smtClean="0"/>
              <a:t>的指针，其存在是以便于</a:t>
            </a:r>
            <a:r>
              <a:rPr lang="en-US" altLang="zh-CN" b="1" smtClean="0"/>
              <a:t>Web</a:t>
            </a:r>
            <a:r>
              <a:rPr lang="zh-CN" altLang="en-US" b="1" smtClean="0"/>
              <a:t>服务被找到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UDDI</a:t>
            </a:r>
            <a:endParaRPr lang="zh-CN" altLang="en-US" smtClean="0"/>
          </a:p>
        </p:txBody>
      </p:sp>
      <p:pic>
        <p:nvPicPr>
          <p:cNvPr id="53251" name="Picture 2" descr="UDDI 消息在客户机和注册中心之间的流动"/>
          <p:cNvPicPr>
            <a:picLocks noChangeAspect="1" noChangeArrowheads="1"/>
          </p:cNvPicPr>
          <p:nvPr/>
        </p:nvPicPr>
        <p:blipFill>
          <a:blip r:embed="rId2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125538"/>
            <a:ext cx="7966075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UDDI</a:t>
            </a:r>
            <a:endParaRPr lang="zh-CN" altLang="en-US" smtClean="0"/>
          </a:p>
        </p:txBody>
      </p:sp>
      <p:sp>
        <p:nvSpPr>
          <p:cNvPr id="54275" name="内容占位符 8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32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UDDI</a:t>
            </a:r>
            <a:r>
              <a:rPr lang="zh-CN" altLang="en-US" b="1" smtClean="0"/>
              <a:t>的数据类型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商业实体信息（</a:t>
            </a:r>
            <a:r>
              <a:rPr lang="en-US" altLang="zh-CN" b="1" smtClean="0"/>
              <a:t>businessEntity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服务信息（</a:t>
            </a:r>
            <a:r>
              <a:rPr lang="en-US" altLang="zh-CN" b="1" smtClean="0"/>
              <a:t>businessService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绑定模板（</a:t>
            </a:r>
            <a:r>
              <a:rPr lang="en-US" altLang="zh-CN" b="1" smtClean="0"/>
              <a:t>bindingTemplate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技术模型（</a:t>
            </a:r>
            <a:r>
              <a:rPr lang="en-US" altLang="zh-CN" b="1" smtClean="0"/>
              <a:t>tModel</a:t>
            </a:r>
            <a:r>
              <a:rPr lang="zh-CN" altLang="en-US" b="1" smtClean="0"/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UDDI</a:t>
            </a:r>
            <a:endParaRPr lang="zh-CN" altLang="en-US" smtClean="0"/>
          </a:p>
        </p:txBody>
      </p:sp>
      <p:sp>
        <p:nvSpPr>
          <p:cNvPr id="55299" name="内容占位符 8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32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UDDI</a:t>
            </a:r>
            <a:r>
              <a:rPr lang="zh-CN" altLang="en-US" sz="2800" b="1" smtClean="0"/>
              <a:t>的服务接口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UDDI</a:t>
            </a:r>
            <a:r>
              <a:rPr lang="zh-CN" altLang="en-US" sz="2400" b="1" smtClean="0"/>
              <a:t>查询应用程序接口：定位和发现有关的</a:t>
            </a:r>
            <a:r>
              <a:rPr lang="en-US" altLang="zh-CN" sz="2400" b="1" smtClean="0"/>
              <a:t>UDDI</a:t>
            </a:r>
            <a:r>
              <a:rPr lang="zh-CN" altLang="en-US" sz="2400" b="1" smtClean="0"/>
              <a:t>注册项细节，有浏览模式和深入模式两种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UDDI</a:t>
            </a:r>
            <a:r>
              <a:rPr lang="zh-CN" altLang="en-US" sz="2400" b="1" smtClean="0"/>
              <a:t>发布应用程序接口：发布操作和删除操作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UDDI</a:t>
            </a:r>
            <a:r>
              <a:rPr lang="zh-CN" altLang="en-US" sz="2400" b="1" smtClean="0"/>
              <a:t>安全应用程序接口：实现</a:t>
            </a:r>
            <a:r>
              <a:rPr lang="en-US" altLang="zh-CN" sz="2400" b="1" smtClean="0"/>
              <a:t>UDDI</a:t>
            </a:r>
            <a:r>
              <a:rPr lang="zh-CN" altLang="en-US" sz="2400" b="1" smtClean="0"/>
              <a:t>授权访问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UDDI</a:t>
            </a:r>
            <a:r>
              <a:rPr lang="zh-CN" altLang="en-US" sz="2400" b="1" smtClean="0"/>
              <a:t>预定应用程序接口：用户能够获得</a:t>
            </a:r>
            <a:r>
              <a:rPr lang="en-US" altLang="zh-CN" sz="2400" b="1" smtClean="0"/>
              <a:t>UDDI</a:t>
            </a:r>
            <a:r>
              <a:rPr lang="zh-CN" altLang="en-US" sz="2400" b="1" smtClean="0"/>
              <a:t>注册中心发生变化的信息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UDDI</a:t>
            </a:r>
            <a:endParaRPr lang="zh-CN" altLang="en-US" smtClean="0"/>
          </a:p>
        </p:txBody>
      </p:sp>
      <p:sp>
        <p:nvSpPr>
          <p:cNvPr id="57347" name="内容占位符 8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32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UDDI</a:t>
            </a:r>
            <a:r>
              <a:rPr lang="zh-CN" altLang="en-US" b="1" smtClean="0"/>
              <a:t>复制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发生在</a:t>
            </a:r>
            <a:r>
              <a:rPr lang="en-US" altLang="zh-CN" b="1" smtClean="0"/>
              <a:t>UDDI</a:t>
            </a:r>
            <a:r>
              <a:rPr lang="zh-CN" altLang="en-US" b="1" smtClean="0"/>
              <a:t>注册结点之间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UDDI</a:t>
            </a:r>
            <a:endParaRPr lang="zh-CN" altLang="en-US" smtClean="0"/>
          </a:p>
        </p:txBody>
      </p:sp>
      <p:sp>
        <p:nvSpPr>
          <p:cNvPr id="58371" name="内容占位符 8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32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Web</a:t>
            </a:r>
            <a:r>
              <a:rPr lang="zh-CN" altLang="en-US" b="1" smtClean="0"/>
              <a:t>服务流程</a:t>
            </a:r>
            <a:endParaRPr lang="en-US" altLang="zh-CN" b="1" smtClean="0"/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注册</a:t>
            </a:r>
            <a:endParaRPr lang="en-US" altLang="zh-CN" b="1" smtClean="0"/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查询</a:t>
            </a:r>
            <a:endParaRPr lang="en-US" altLang="zh-CN" b="1" smtClean="0"/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查询响应</a:t>
            </a:r>
            <a:endParaRPr lang="en-US" altLang="zh-CN" b="1" smtClean="0"/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请求</a:t>
            </a:r>
            <a:r>
              <a:rPr lang="en-US" altLang="zh-CN" b="1" smtClean="0"/>
              <a:t>web</a:t>
            </a:r>
            <a:r>
              <a:rPr lang="zh-CN" altLang="en-US" b="1" smtClean="0"/>
              <a:t>服务</a:t>
            </a:r>
            <a:endParaRPr lang="en-US" altLang="zh-CN" b="1" smtClean="0"/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返回</a:t>
            </a:r>
            <a:r>
              <a:rPr lang="en-US" altLang="zh-CN" b="1" smtClean="0"/>
              <a:t>web</a:t>
            </a:r>
            <a:r>
              <a:rPr lang="zh-CN" altLang="en-US" b="1" smtClean="0"/>
              <a:t>服务描述</a:t>
            </a:r>
            <a:endParaRPr lang="en-US" altLang="zh-CN" b="1" smtClean="0"/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根据</a:t>
            </a:r>
            <a:r>
              <a:rPr lang="en-US" altLang="zh-CN" b="1" smtClean="0"/>
              <a:t>web</a:t>
            </a:r>
            <a:r>
              <a:rPr lang="zh-CN" altLang="en-US" b="1" smtClean="0"/>
              <a:t>服务描述调用选定的服务</a:t>
            </a:r>
            <a:endParaRPr lang="en-US" altLang="zh-CN" b="1" smtClean="0"/>
          </a:p>
        </p:txBody>
      </p:sp>
      <p:pic>
        <p:nvPicPr>
          <p:cNvPr id="5837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09638"/>
            <a:ext cx="56800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基于浏览器</a:t>
            </a:r>
            <a:r>
              <a:rPr lang="en-US" altLang="zh-CN" sz="2800" b="1" smtClean="0"/>
              <a:t>/</a:t>
            </a:r>
            <a:r>
              <a:rPr lang="zh-CN" altLang="en-US" sz="2800" b="1" smtClean="0"/>
              <a:t>服务器（</a:t>
            </a:r>
            <a:r>
              <a:rPr lang="en-US" altLang="zh-CN" sz="2800" b="1" smtClean="0"/>
              <a:t>B/S</a:t>
            </a:r>
            <a:r>
              <a:rPr lang="zh-CN" altLang="en-US" sz="2800" b="1" smtClean="0"/>
              <a:t>）结构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浏览器向</a:t>
            </a:r>
            <a:r>
              <a:rPr lang="en-US" altLang="zh-CN" sz="2800" b="1" smtClean="0"/>
              <a:t>Web</a:t>
            </a:r>
            <a:r>
              <a:rPr lang="zh-CN" altLang="en-US" sz="2800" b="1" smtClean="0"/>
              <a:t>服务器发出</a:t>
            </a:r>
            <a:r>
              <a:rPr lang="en-US" altLang="zh-CN" sz="2800" b="1" smtClean="0"/>
              <a:t>Web</a:t>
            </a:r>
            <a:r>
              <a:rPr lang="zh-CN" altLang="en-US" sz="2800" b="1" smtClean="0"/>
              <a:t>页面请求；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Web</a:t>
            </a:r>
            <a:r>
              <a:rPr lang="zh-CN" altLang="en-US" sz="2800" b="1" smtClean="0"/>
              <a:t>服务器对其上资源执行请求操作或通过公共网关接口</a:t>
            </a:r>
            <a:r>
              <a:rPr lang="en-US" altLang="zh-CN" sz="2800" b="1" smtClean="0"/>
              <a:t>CGI(Common Gateway Interface)</a:t>
            </a:r>
            <a:r>
              <a:rPr lang="zh-CN" altLang="en-US" sz="2800" b="1" smtClean="0"/>
              <a:t>查询数据库后，向客户返回响应，在浏览器上显示</a:t>
            </a:r>
            <a:r>
              <a:rPr lang="en-US" altLang="zh-CN" sz="2800" b="1" smtClean="0"/>
              <a:t>Web</a:t>
            </a:r>
            <a:r>
              <a:rPr lang="zh-CN" altLang="en-US" sz="2800" b="1" smtClean="0"/>
              <a:t>页面。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HTML</a:t>
            </a:r>
            <a:r>
              <a:rPr lang="zh-CN" altLang="en-US" sz="2800" b="1" smtClean="0"/>
              <a:t>、超链接、</a:t>
            </a:r>
            <a:r>
              <a:rPr lang="en-US" altLang="zh-CN" sz="2800" b="1" smtClean="0"/>
              <a:t>HTTP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CGI</a:t>
            </a:r>
            <a:endParaRPr lang="zh-CN" altLang="en-US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面向服务的分布计算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zh-CN" altLang="zh-CN" b="1" smtClean="0">
                <a:solidFill>
                  <a:schemeClr val="bg1">
                    <a:lumMod val="75000"/>
                  </a:schemeClr>
                </a:solidFill>
              </a:rPr>
              <a:t>文档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Web Service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面向服务架构</a:t>
            </a:r>
            <a:r>
              <a:rPr lang="en-US" altLang="zh-CN" b="1" smtClean="0">
                <a:solidFill>
                  <a:srgbClr val="FF0000"/>
                </a:solidFill>
              </a:rPr>
              <a:t>SOA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smtClean="0"/>
              <a:t>Jini</a:t>
            </a:r>
            <a:r>
              <a:rPr lang="zh-CN" altLang="en-US" b="1" smtClean="0"/>
              <a:t>服务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面向服务架构</a:t>
            </a:r>
            <a:r>
              <a:rPr lang="en-US" altLang="zh-CN" smtClean="0"/>
              <a:t>SOA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pSp>
        <p:nvGrpSpPr>
          <p:cNvPr id="61443" name="Group 31"/>
          <p:cNvGrpSpPr>
            <a:grpSpLocks/>
          </p:cNvGrpSpPr>
          <p:nvPr/>
        </p:nvGrpSpPr>
        <p:grpSpPr bwMode="auto">
          <a:xfrm>
            <a:off x="1116013" y="1535113"/>
            <a:ext cx="5410200" cy="665162"/>
            <a:chOff x="1152" y="1104"/>
            <a:chExt cx="3408" cy="419"/>
          </a:xfrm>
        </p:grpSpPr>
        <p:grpSp>
          <p:nvGrpSpPr>
            <p:cNvPr id="61476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61480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1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/>
              </a:p>
            </p:txBody>
          </p:sp>
        </p:grpSp>
        <p:sp>
          <p:nvSpPr>
            <p:cNvPr id="61477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8" name="Text Box 12">
              <a:hlinkClick r:id="rId2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1878" y="1152"/>
              <a:ext cx="13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SOA</a:t>
              </a:r>
              <a:r>
                <a:rPr lang="zh-CN" altLang="en-US" sz="2400" b="1"/>
                <a:t>概念架构</a:t>
              </a:r>
            </a:p>
          </p:txBody>
        </p:sp>
        <p:sp>
          <p:nvSpPr>
            <p:cNvPr id="61479" name="Text Box 13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444" name="Group 32"/>
          <p:cNvGrpSpPr>
            <a:grpSpLocks/>
          </p:cNvGrpSpPr>
          <p:nvPr/>
        </p:nvGrpSpPr>
        <p:grpSpPr bwMode="auto">
          <a:xfrm>
            <a:off x="1116013" y="2449513"/>
            <a:ext cx="5410200" cy="665162"/>
            <a:chOff x="1152" y="1680"/>
            <a:chExt cx="3408" cy="419"/>
          </a:xfrm>
        </p:grpSpPr>
        <p:grpSp>
          <p:nvGrpSpPr>
            <p:cNvPr id="61469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6147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097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/>
              </a:p>
            </p:txBody>
          </p:sp>
        </p:grpSp>
        <p:sp>
          <p:nvSpPr>
            <p:cNvPr id="61470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Text Box 15">
              <a:hlinkClick r:id="rId3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1878" y="1728"/>
              <a:ext cx="20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SCA</a:t>
              </a:r>
              <a:r>
                <a:rPr lang="zh-CN" altLang="en-US" sz="2400" b="1"/>
                <a:t>（服务组件架构）</a:t>
              </a:r>
              <a:endParaRPr lang="en-US" altLang="zh-CN" sz="2400" b="1"/>
            </a:p>
          </p:txBody>
        </p:sp>
        <p:sp>
          <p:nvSpPr>
            <p:cNvPr id="61472" name="Text Box 16"/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1445" name="Group 33"/>
          <p:cNvGrpSpPr>
            <a:grpSpLocks/>
          </p:cNvGrpSpPr>
          <p:nvPr/>
        </p:nvGrpSpPr>
        <p:grpSpPr bwMode="auto">
          <a:xfrm>
            <a:off x="1116013" y="3341688"/>
            <a:ext cx="5410200" cy="665162"/>
            <a:chOff x="1152" y="2242"/>
            <a:chExt cx="3408" cy="419"/>
          </a:xfrm>
        </p:grpSpPr>
        <p:grpSp>
          <p:nvGrpSpPr>
            <p:cNvPr id="61462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6146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/>
              </a:p>
            </p:txBody>
          </p:sp>
        </p:grpSp>
        <p:sp>
          <p:nvSpPr>
            <p:cNvPr id="6146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4" name="Text Box 26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1878" y="2290"/>
              <a:ext cx="2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SDO</a:t>
              </a:r>
              <a:r>
                <a:rPr lang="zh-CN" altLang="en-US" sz="2400" b="1"/>
                <a:t>（服务数据对象）</a:t>
              </a:r>
              <a:endParaRPr lang="en-US" altLang="zh-CN" sz="2400" b="1"/>
            </a:p>
          </p:txBody>
        </p:sp>
        <p:sp>
          <p:nvSpPr>
            <p:cNvPr id="61465" name="Text Box 27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1446" name="Group 34"/>
          <p:cNvGrpSpPr>
            <a:grpSpLocks/>
          </p:cNvGrpSpPr>
          <p:nvPr/>
        </p:nvGrpSpPr>
        <p:grpSpPr bwMode="auto">
          <a:xfrm>
            <a:off x="1116013" y="4256088"/>
            <a:ext cx="5410200" cy="665162"/>
            <a:chOff x="1152" y="2818"/>
            <a:chExt cx="3408" cy="419"/>
          </a:xfrm>
        </p:grpSpPr>
        <p:grpSp>
          <p:nvGrpSpPr>
            <p:cNvPr id="6145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61459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0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/>
              </a:p>
            </p:txBody>
          </p:sp>
        </p:grpSp>
        <p:sp>
          <p:nvSpPr>
            <p:cNvPr id="61456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Text Box 2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1878" y="2866"/>
              <a:ext cx="25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BPEL</a:t>
              </a:r>
              <a:r>
                <a:rPr lang="zh-CN" altLang="en-US" sz="2400" b="1"/>
                <a:t>（业务流程执行语言）</a:t>
              </a:r>
              <a:endParaRPr lang="en-US" altLang="zh-CN" sz="2400" b="1"/>
            </a:p>
          </p:txBody>
        </p:sp>
        <p:sp>
          <p:nvSpPr>
            <p:cNvPr id="61458" name="Text Box 30"/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1447" name="Group 33"/>
          <p:cNvGrpSpPr>
            <a:grpSpLocks/>
          </p:cNvGrpSpPr>
          <p:nvPr/>
        </p:nvGrpSpPr>
        <p:grpSpPr bwMode="auto">
          <a:xfrm>
            <a:off x="1144588" y="5140325"/>
            <a:ext cx="5410200" cy="665163"/>
            <a:chOff x="1152" y="2242"/>
            <a:chExt cx="3408" cy="419"/>
          </a:xfrm>
        </p:grpSpPr>
        <p:grpSp>
          <p:nvGrpSpPr>
            <p:cNvPr id="6144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6145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45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/>
              </a:p>
            </p:txBody>
          </p:sp>
        </p:grpSp>
        <p:sp>
          <p:nvSpPr>
            <p:cNvPr id="61449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Text Box 26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1860" y="2290"/>
              <a:ext cx="2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ESB</a:t>
              </a:r>
              <a:r>
                <a:rPr lang="zh-CN" altLang="en-US" sz="2400" b="1"/>
                <a:t>（企业服务总线）</a:t>
              </a:r>
              <a:endParaRPr lang="en-US" altLang="zh-CN" sz="2400" b="1"/>
            </a:p>
          </p:txBody>
        </p:sp>
        <p:sp>
          <p:nvSpPr>
            <p:cNvPr id="61451" name="Text Box 27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问题陈述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企业</a:t>
            </a:r>
            <a:r>
              <a:rPr lang="en-US" altLang="zh-CN" sz="2800" b="1" smtClean="0"/>
              <a:t>IT</a:t>
            </a:r>
            <a:r>
              <a:rPr lang="zh-CN" altLang="en-US" sz="2800" b="1" smtClean="0"/>
              <a:t>系统建设和部署面临的挑战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企业业务模式的变化：传统的业务部门的消失，如企业运输部门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过去的</a:t>
            </a:r>
            <a:r>
              <a:rPr lang="en-US" altLang="zh-CN" sz="2400" b="1" smtClean="0"/>
              <a:t>IT</a:t>
            </a:r>
            <a:r>
              <a:rPr lang="zh-CN" altLang="en-US" sz="2400" b="1" smtClean="0"/>
              <a:t>系统建设以部门为基础整合，是部门内的垂直整合；现在需要在企业各部门间进行水平整合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企业</a:t>
            </a:r>
            <a:r>
              <a:rPr lang="en-US" altLang="zh-CN" sz="2400" b="1" smtClean="0"/>
              <a:t>IT</a:t>
            </a:r>
            <a:r>
              <a:rPr lang="zh-CN" altLang="en-US" sz="2400" b="1" smtClean="0"/>
              <a:t>系统抽象程度低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企业</a:t>
            </a:r>
            <a:r>
              <a:rPr lang="en-US" altLang="zh-CN" sz="2400" b="1" smtClean="0"/>
              <a:t>IT</a:t>
            </a:r>
            <a:r>
              <a:rPr lang="zh-CN" altLang="en-US" sz="2400" b="1" smtClean="0"/>
              <a:t>系统改变或者升级时，原有的硬件和软件资源希望在新系统中尽可能重用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303338"/>
            <a:ext cx="8042275" cy="4916487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SOA</a:t>
            </a:r>
            <a:r>
              <a:rPr lang="zh-CN" altLang="zh-CN" sz="2800" b="1" smtClean="0"/>
              <a:t>的设计理念在于将企业的</a:t>
            </a:r>
            <a:r>
              <a:rPr lang="en-US" altLang="zh-CN" sz="2800" b="1" smtClean="0"/>
              <a:t>IT</a:t>
            </a:r>
            <a:r>
              <a:rPr lang="zh-CN" altLang="zh-CN" sz="2800" b="1" smtClean="0"/>
              <a:t>架构建立在一系列执行业务功能的服务基础之上，</a:t>
            </a:r>
            <a:r>
              <a:rPr lang="en-US" altLang="zh-CN" sz="2800" b="1" smtClean="0"/>
              <a:t>IT</a:t>
            </a:r>
            <a:r>
              <a:rPr lang="zh-CN" altLang="zh-CN" sz="2800" b="1" smtClean="0"/>
              <a:t>资产通过服务的形式得到重用。</a:t>
            </a:r>
            <a:endParaRPr lang="en-US" altLang="zh-CN" sz="2800" b="1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zh-CN" sz="2800" b="1" smtClean="0"/>
              <a:t>业务模式和流程也可以通过服务的重新组合变得更加灵活。</a:t>
            </a:r>
            <a:endParaRPr lang="en-US" altLang="zh-CN" sz="2800" b="1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SOA</a:t>
            </a:r>
            <a:r>
              <a:rPr lang="zh-CN" altLang="zh-CN" sz="2800" b="1" smtClean="0"/>
              <a:t>的概念架构</a:t>
            </a:r>
            <a:r>
              <a:rPr lang="zh-CN" altLang="en-US" sz="2800" b="1" smtClean="0"/>
              <a:t>采用</a:t>
            </a:r>
            <a:r>
              <a:rPr lang="zh-CN" altLang="zh-CN" sz="2800" b="1" smtClean="0"/>
              <a:t>分层</a:t>
            </a:r>
            <a:r>
              <a:rPr lang="zh-CN" altLang="en-US" sz="2800" b="1" smtClean="0"/>
              <a:t>模式</a:t>
            </a:r>
            <a:r>
              <a:rPr lang="zh-CN" altLang="zh-CN" sz="2800" b="1" smtClean="0"/>
              <a:t>，这个架构自底向上是操作系统层、服务组件层、服务层、业务流程编排层和访问表现层。</a:t>
            </a:r>
            <a:endParaRPr lang="en-US" altLang="zh-CN" sz="2800" b="1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2101850"/>
            <a:ext cx="914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585" smtClean="0"/>
          </a:p>
        </p:txBody>
      </p:sp>
      <p:sp>
        <p:nvSpPr>
          <p:cNvPr id="634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SOA</a:t>
            </a:r>
            <a:r>
              <a:rPr lang="zh-CN" altLang="en-US" smtClean="0"/>
              <a:t>概念架构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SOA</a:t>
            </a:r>
            <a:r>
              <a:rPr lang="zh-CN" altLang="en-US" smtClean="0"/>
              <a:t>概念架构</a:t>
            </a:r>
          </a:p>
        </p:txBody>
      </p:sp>
      <p:pic>
        <p:nvPicPr>
          <p:cNvPr id="645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7631" b="7539"/>
          <a:stretch>
            <a:fillRect/>
          </a:stretch>
        </p:blipFill>
        <p:spPr>
          <a:xfrm>
            <a:off x="257175" y="1412875"/>
            <a:ext cx="862965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SOA</a:t>
            </a:r>
            <a:r>
              <a:rPr lang="zh-CN" altLang="en-US" smtClean="0"/>
              <a:t>概念架构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1.</a:t>
            </a:r>
            <a:r>
              <a:rPr lang="zh-CN" altLang="en-US" sz="2800" b="1" smtClean="0"/>
              <a:t>服务框架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服务的特点：独立操作；自描述；松耦合和异构；可组合；动态被发现和绑定；有标准且开放；可包装已有的应用和组件（重用）；有质量保证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 BEA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IBM</a:t>
            </a:r>
            <a:r>
              <a:rPr lang="zh-CN" altLang="en-US" sz="2400" b="1" smtClean="0"/>
              <a:t>提出了</a:t>
            </a:r>
            <a:r>
              <a:rPr lang="en-US" altLang="zh-CN" sz="2400" b="1" smtClean="0"/>
              <a:t>SOA</a:t>
            </a:r>
            <a:r>
              <a:rPr lang="zh-CN" altLang="en-US" sz="2400" b="1" smtClean="0"/>
              <a:t>的服务模式，即服务组件架构（</a:t>
            </a:r>
            <a:r>
              <a:rPr lang="en-US" altLang="zh-CN" sz="2400" b="1" smtClean="0"/>
              <a:t>Service Component Architecture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SCA</a:t>
            </a:r>
            <a:r>
              <a:rPr lang="zh-CN" altLang="en-US" sz="2400" b="1" smtClean="0"/>
              <a:t>，另外</a:t>
            </a:r>
            <a:r>
              <a:rPr lang="en-US" altLang="zh-CN" sz="2400" b="1" smtClean="0"/>
              <a:t>Sun</a:t>
            </a:r>
            <a:r>
              <a:rPr lang="zh-CN" altLang="en-US" sz="2400" b="1" smtClean="0"/>
              <a:t>也提出过一种方案</a:t>
            </a:r>
            <a:r>
              <a:rPr lang="en-US" altLang="zh-CN" sz="2400" b="1" smtClean="0"/>
              <a:t>JBI</a:t>
            </a:r>
            <a:r>
              <a:rPr lang="zh-CN" altLang="en-US" sz="2400" b="1" smtClean="0"/>
              <a:t>，但不被</a:t>
            </a:r>
            <a:r>
              <a:rPr lang="en-US" altLang="zh-CN" sz="2400" b="1" smtClean="0"/>
              <a:t>BEA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IBM</a:t>
            </a:r>
            <a:r>
              <a:rPr lang="zh-CN" altLang="en-US" sz="2400" b="1" smtClean="0"/>
              <a:t>承认。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   SCA</a:t>
            </a:r>
            <a:r>
              <a:rPr lang="zh-CN" altLang="en-US" sz="2400" b="1" smtClean="0">
                <a:solidFill>
                  <a:srgbClr val="FF0000"/>
                </a:solidFill>
              </a:rPr>
              <a:t>是一个用于服务构建和调用、与编程语言无关的组件编程构架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SOA</a:t>
            </a:r>
            <a:r>
              <a:rPr lang="zh-CN" altLang="en-US" smtClean="0"/>
              <a:t>概念架构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2.</a:t>
            </a:r>
            <a:r>
              <a:rPr lang="zh-CN" altLang="en-US" sz="2800" b="1" smtClean="0"/>
              <a:t>数据</a:t>
            </a:r>
            <a:r>
              <a:rPr lang="en-US" altLang="zh-CN" sz="2800" b="1" smtClean="0"/>
              <a:t>/</a:t>
            </a:r>
            <a:r>
              <a:rPr lang="zh-CN" altLang="en-US" sz="2800" b="1" smtClean="0"/>
              <a:t>消息模型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300" b="1" smtClean="0"/>
              <a:t> </a:t>
            </a:r>
            <a:r>
              <a:rPr lang="en-US" altLang="zh-CN" sz="2400" b="1" smtClean="0"/>
              <a:t>SOA</a:t>
            </a:r>
            <a:r>
              <a:rPr lang="zh-CN" altLang="en-US" sz="2400" b="1" smtClean="0"/>
              <a:t>中，需要有数据模型与其他的数据模式交互（如数据库，文件），与</a:t>
            </a:r>
            <a:r>
              <a:rPr lang="en-US" altLang="zh-CN" sz="2400" b="1" smtClean="0"/>
              <a:t>SCA</a:t>
            </a:r>
            <a:r>
              <a:rPr lang="zh-CN" altLang="en-US" sz="2400" b="1" smtClean="0"/>
              <a:t>相应的数据模型为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（服务数据对象）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SOA</a:t>
            </a:r>
            <a:r>
              <a:rPr lang="zh-CN" altLang="en-US" smtClean="0"/>
              <a:t>概念架构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3.</a:t>
            </a:r>
            <a:r>
              <a:rPr lang="zh-CN" altLang="en-US" sz="2800" b="1" smtClean="0"/>
              <a:t>服务编排和流程整合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服务的串联，即业务流程</a:t>
            </a:r>
            <a:r>
              <a:rPr lang="en-US" altLang="zh-CN" sz="2400" b="1" smtClean="0">
                <a:sym typeface="Wingdings" panose="05000000000000000000" pitchFamily="2" charset="2"/>
              </a:rPr>
              <a:t></a:t>
            </a:r>
            <a:r>
              <a:rPr lang="en-US" altLang="zh-CN" sz="2400" b="1" smtClean="0"/>
              <a:t>BPEL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服务的构建和使用</a:t>
            </a:r>
            <a:r>
              <a:rPr lang="en-US" altLang="zh-CN" sz="2400" b="1" smtClean="0">
                <a:sym typeface="Wingdings" panose="05000000000000000000" pitchFamily="2" charset="2"/>
              </a:rPr>
              <a:t></a:t>
            </a:r>
            <a:r>
              <a:rPr lang="en-US" altLang="zh-CN" sz="2400" b="1" smtClean="0"/>
              <a:t>SCA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数据的描述</a:t>
            </a:r>
            <a:r>
              <a:rPr lang="en-US" altLang="zh-CN" sz="2400" b="1" smtClean="0">
                <a:sym typeface="Wingdings" panose="05000000000000000000" pitchFamily="2" charset="2"/>
              </a:rPr>
              <a:t></a:t>
            </a:r>
            <a:r>
              <a:rPr lang="en-US" altLang="zh-CN" sz="2400" b="1" smtClean="0"/>
              <a:t>SDO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800" b="1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    </a:t>
            </a:r>
            <a:r>
              <a:rPr lang="zh-CN" altLang="en-US" sz="2800" b="1" smtClean="0"/>
              <a:t>这三部分构成了</a:t>
            </a:r>
            <a:r>
              <a:rPr lang="en-US" altLang="zh-CN" sz="2800" b="1" smtClean="0"/>
              <a:t>SOA</a:t>
            </a:r>
            <a:r>
              <a:rPr lang="zh-CN" altLang="en-US" sz="2800" b="1" smtClean="0"/>
              <a:t>架构铁三角</a:t>
            </a:r>
            <a:endParaRPr lang="en-US" altLang="zh-CN" sz="2800" b="1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   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SCA</a:t>
            </a:r>
            <a:r>
              <a:rPr lang="zh-CN" altLang="en-US" sz="2800" b="1" smtClean="0"/>
              <a:t>组件（</a:t>
            </a:r>
            <a:r>
              <a:rPr lang="en-US" altLang="zh-CN" sz="2800" b="1" smtClean="0"/>
              <a:t>component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组件是实现业务功能的基本元素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组件本身可以提供服务，也可能依赖其他组件服务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组件的实现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组件的服务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组件的引用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组件的属性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sz="2400" b="1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   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8" t="3935" r="9985" b="22255"/>
          <a:stretch>
            <a:fillRect/>
          </a:stretch>
        </p:blipFill>
        <p:spPr bwMode="auto">
          <a:xfrm>
            <a:off x="3635375" y="3068638"/>
            <a:ext cx="49418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SCA</a:t>
            </a:r>
            <a:r>
              <a:rPr lang="zh-CN" altLang="en-US" sz="2800" b="1" smtClean="0"/>
              <a:t>组件的实现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实现类型（</a:t>
            </a:r>
            <a:r>
              <a:rPr lang="en-US" altLang="zh-CN" sz="2400" b="1" smtClean="0"/>
              <a:t>Impementation Type</a:t>
            </a:r>
            <a:r>
              <a:rPr lang="zh-CN" altLang="en-US" sz="2400" b="1" smtClean="0"/>
              <a:t>）：</a:t>
            </a:r>
            <a:r>
              <a:rPr lang="en-US" altLang="zh-CN" sz="2400" b="1" smtClean="0"/>
              <a:t>Java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BPEL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C++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 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面向服务的分布计算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zh-CN" altLang="zh-CN" b="1" smtClean="0">
                <a:solidFill>
                  <a:schemeClr val="bg1">
                    <a:lumMod val="75000"/>
                  </a:schemeClr>
                </a:solidFill>
              </a:rPr>
              <a:t>文档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Web Service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smtClean="0"/>
              <a:t>面向服务架构</a:t>
            </a:r>
            <a:r>
              <a:rPr lang="en-US" altLang="zh-CN" b="1" smtClean="0"/>
              <a:t>SOA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smtClean="0"/>
              <a:t>Jini</a:t>
            </a:r>
            <a:r>
              <a:rPr lang="zh-CN" altLang="en-US" b="1" smtClean="0"/>
              <a:t>服务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SCA</a:t>
            </a:r>
            <a:r>
              <a:rPr lang="zh-CN" altLang="en-US" sz="2800" b="1" smtClean="0"/>
              <a:t>组件的服务</a:t>
            </a:r>
            <a:r>
              <a:rPr lang="zh-CN" altLang="en-US" sz="2400" b="1" smtClean="0"/>
              <a:t>：描述了组件对外的业务功能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组件的接口：本地接口、远程接口、双向接口、会话接口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组件的绑定：表示该服务的客户端调用服务时使用的访问机制，即被其他服务引用。支持三类绑定（</a:t>
            </a:r>
            <a:r>
              <a:rPr lang="en-US" altLang="zh-CN" sz="2400" b="1" smtClean="0"/>
              <a:t>SCA</a:t>
            </a:r>
            <a:r>
              <a:rPr lang="zh-CN" altLang="en-US" sz="2400" b="1" smtClean="0"/>
              <a:t>绑定，</a:t>
            </a:r>
            <a:r>
              <a:rPr lang="en-US" altLang="zh-CN" sz="2400" b="1" smtClean="0"/>
              <a:t>Web</a:t>
            </a:r>
            <a:r>
              <a:rPr lang="zh-CN" altLang="en-US" sz="2400" b="1" smtClean="0"/>
              <a:t>服务绑定，</a:t>
            </a:r>
            <a:r>
              <a:rPr lang="en-US" altLang="zh-CN" sz="2400" b="1" smtClean="0"/>
              <a:t>JMS</a:t>
            </a:r>
            <a:r>
              <a:rPr lang="zh-CN" altLang="en-US" sz="2400" b="1" smtClean="0"/>
              <a:t>绑定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SCA</a:t>
            </a:r>
            <a:r>
              <a:rPr lang="zh-CN" altLang="en-US" sz="2800" b="1" smtClean="0"/>
              <a:t>组件的引用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描述了组件依赖的外部服务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引用包含一个接口和若干绑定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引用元素的属性：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multiplicity</a:t>
            </a:r>
            <a:r>
              <a:rPr lang="zh-CN" altLang="en-US" sz="2400" b="1" smtClean="0"/>
              <a:t>：表示一个引用所支持的</a:t>
            </a:r>
            <a:r>
              <a:rPr lang="en-US" altLang="zh-CN" sz="2400" b="1" smtClean="0"/>
              <a:t>wire</a:t>
            </a:r>
            <a:r>
              <a:rPr lang="zh-CN" altLang="en-US" sz="2400" b="1" smtClean="0"/>
              <a:t>的数目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target</a:t>
            </a:r>
            <a:r>
              <a:rPr lang="zh-CN" altLang="en-US" sz="2400" b="1" smtClean="0"/>
              <a:t>：表示应用要调用的外部服务的</a:t>
            </a:r>
            <a:r>
              <a:rPr lang="en-US" altLang="zh-CN" sz="2400" b="1" smtClean="0"/>
              <a:t>URI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SCA</a:t>
            </a:r>
            <a:r>
              <a:rPr lang="zh-CN" altLang="en-US" sz="2800" b="1" smtClean="0"/>
              <a:t>组件的属性：用于配置该组件实现的属性，从而影响实现的行为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type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element</a:t>
            </a:r>
            <a:r>
              <a:rPr lang="zh-CN" altLang="en-US" sz="2400" b="1" smtClean="0"/>
              <a:t>：用来定义一个组件属性的类型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source</a:t>
            </a:r>
            <a:r>
              <a:rPr lang="zh-CN" altLang="en-US" sz="2400" b="1" smtClean="0"/>
              <a:t>：指向组件属性所引用的构件属性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file</a:t>
            </a:r>
            <a:r>
              <a:rPr lang="zh-CN" altLang="en-US" sz="2400" b="1" smtClean="0"/>
              <a:t>：含有组件属性值的文件的</a:t>
            </a:r>
            <a:r>
              <a:rPr lang="en-US" altLang="zh-CN" sz="2400" b="1" smtClean="0"/>
              <a:t>URI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many</a:t>
            </a:r>
            <a:r>
              <a:rPr lang="zh-CN" altLang="en-US" sz="2400" b="1" smtClean="0"/>
              <a:t>：表明组件属性是单值还是多值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SCA</a:t>
            </a:r>
            <a:r>
              <a:rPr lang="zh-CN" altLang="en-US" sz="2800" b="1" smtClean="0"/>
              <a:t>构件（</a:t>
            </a:r>
            <a:r>
              <a:rPr lang="en-US" altLang="zh-CN" sz="2800" b="1" smtClean="0"/>
              <a:t>composite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 lvl="1" eaLnBrk="1" hangingPunct="1"/>
            <a:r>
              <a:rPr lang="zh-CN" altLang="en-US" sz="2300" b="1" smtClean="0"/>
              <a:t>按照一定逻辑划分对</a:t>
            </a:r>
            <a:r>
              <a:rPr lang="en-US" altLang="zh-CN" sz="2300" b="1" smtClean="0"/>
              <a:t>SCA</a:t>
            </a:r>
            <a:r>
              <a:rPr lang="zh-CN" altLang="en-US" sz="2300" b="1" smtClean="0"/>
              <a:t>组件进行分组和装配</a:t>
            </a:r>
            <a:endParaRPr lang="en-US" altLang="zh-CN" sz="2300" b="1" smtClean="0"/>
          </a:p>
          <a:p>
            <a:pPr lvl="1" eaLnBrk="1" hangingPunct="1"/>
            <a:r>
              <a:rPr lang="en-US" altLang="zh-CN" sz="2300" b="1" smtClean="0"/>
              <a:t>SCA</a:t>
            </a:r>
            <a:r>
              <a:rPr lang="zh-CN" altLang="en-US" sz="2300" b="1" smtClean="0"/>
              <a:t>构件是</a:t>
            </a:r>
            <a:r>
              <a:rPr lang="en-US" altLang="zh-CN" sz="2300" b="1" smtClean="0"/>
              <a:t>SCA</a:t>
            </a:r>
            <a:r>
              <a:rPr lang="zh-CN" altLang="en-US" sz="2300" b="1" smtClean="0"/>
              <a:t>域中的基本组合单元</a:t>
            </a:r>
            <a:endParaRPr lang="en-US" altLang="zh-CN" sz="2300" b="1" smtClean="0"/>
          </a:p>
          <a:p>
            <a:pPr eaLnBrk="1" hangingPunct="1"/>
            <a:endParaRPr lang="en-US" altLang="zh-CN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</a:t>
            </a:r>
          </a:p>
          <a:p>
            <a:pPr lvl="1" eaLnBrk="1" hangingPunct="1"/>
            <a:endParaRPr lang="zh-CN" altLang="en-US" b="1" smtClean="0"/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t="4984" r="7513" b="15459"/>
          <a:stretch>
            <a:fillRect/>
          </a:stretch>
        </p:blipFill>
        <p:spPr bwMode="auto">
          <a:xfrm>
            <a:off x="100013" y="2701925"/>
            <a:ext cx="89439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构件包含若干个组件、服务、引用和属性。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服务定义了构件对外提供的服务，通过提升构件内部组件服务而形成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引用代表构件对外部服务的依赖，提升构件内部组件引用而形成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属性是构件的可配置数据，组件属性的部分或全部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连接（</a:t>
            </a:r>
            <a:r>
              <a:rPr lang="en-US" altLang="zh-CN" sz="2400" b="1" smtClean="0"/>
              <a:t>wire</a:t>
            </a:r>
            <a:r>
              <a:rPr lang="zh-CN" altLang="en-US" sz="2400" b="1" smtClean="0"/>
              <a:t>）：连接的应用和服务必须兼容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构件可以作为更高层另外一个构件的组件实现</a:t>
            </a:r>
            <a:endParaRPr lang="en-US" altLang="zh-CN" sz="2400" b="1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smtClean="0"/>
              <a:t>   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SCA</a:t>
            </a:r>
            <a:r>
              <a:rPr lang="zh-CN" altLang="en-US" sz="2800" b="1" smtClean="0"/>
              <a:t>域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指一系列服务，提供了某个组织进行控制的一组业务功能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组成：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XML</a:t>
            </a:r>
            <a:r>
              <a:rPr lang="zh-CN" altLang="en-US" sz="2400" b="1" smtClean="0"/>
              <a:t>文件，如组件实现的组件类型文件，构件的</a:t>
            </a:r>
            <a:r>
              <a:rPr lang="en-US" altLang="zh-CN" sz="2400" b="1" smtClean="0"/>
              <a:t>composite</a:t>
            </a:r>
            <a:r>
              <a:rPr lang="zh-CN" altLang="en-US" sz="2400" b="1" smtClean="0"/>
              <a:t>文件；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非</a:t>
            </a:r>
            <a:r>
              <a:rPr lang="en-US" altLang="zh-CN" sz="2400" b="1" smtClean="0"/>
              <a:t>XML</a:t>
            </a:r>
            <a:r>
              <a:rPr lang="zh-CN" altLang="en-US" sz="2400" b="1" smtClean="0"/>
              <a:t>文件，如实现组件编程语言需要使用的文件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sz="2400" b="1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   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SCA</a:t>
            </a:r>
            <a:r>
              <a:rPr lang="zh-CN" altLang="en-US" smtClean="0">
                <a:solidFill>
                  <a:schemeClr val="tx1"/>
                </a:solidFill>
              </a:rPr>
              <a:t>服务组件架构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策略框架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组件和构件的非功能需求，如果服务质量，由策略框架来设定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策略意向：由元素</a:t>
            </a:r>
            <a:r>
              <a:rPr lang="en-US" altLang="zh-CN" sz="2400" b="1" smtClean="0"/>
              <a:t>intent</a:t>
            </a:r>
            <a:r>
              <a:rPr lang="zh-CN" altLang="en-US" sz="2400" b="1" smtClean="0"/>
              <a:t>定义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策略集：规定一系列具体策略，有元素</a:t>
            </a:r>
            <a:r>
              <a:rPr lang="en-US" altLang="zh-CN" sz="2400" b="1" smtClean="0"/>
              <a:t>policySets</a:t>
            </a:r>
            <a:r>
              <a:rPr lang="zh-CN" altLang="en-US" sz="2400" b="1" smtClean="0"/>
              <a:t>定义</a:t>
            </a:r>
            <a:endParaRPr lang="en-US" altLang="zh-CN" sz="2400" b="1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   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SCA</a:t>
            </a:r>
            <a:r>
              <a:rPr lang="zh-CN" altLang="en-US" sz="2400" b="1" smtClean="0"/>
              <a:t>组件开发和构建工具，如 </a:t>
            </a:r>
            <a:r>
              <a:rPr lang="en-US" altLang="zh-CN" sz="2400" b="1" smtClean="0"/>
              <a:t>Apache Maven</a:t>
            </a: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SDO</a:t>
            </a:r>
            <a:r>
              <a:rPr lang="zh-CN" altLang="en-US" smtClean="0">
                <a:solidFill>
                  <a:schemeClr val="tx1"/>
                </a:solidFill>
              </a:rPr>
              <a:t>服务数据对象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91513" cy="511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SDO</a:t>
            </a:r>
            <a:r>
              <a:rPr lang="zh-CN" altLang="en-US" sz="2800" b="1" smtClean="0"/>
              <a:t>基本结构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数据对象：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的基本数据元素（数据容器），由一列属性构成。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类型可以是简单类型，也可以是数据对象类型，数据对象必须符合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类型定义。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变更摘要：数据对象变化的记录，可保证数据能正确更新到后端数据源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数据访问服务：</a:t>
            </a:r>
            <a:r>
              <a:rPr lang="en-US" altLang="zh-CN" sz="2400" b="1" smtClean="0"/>
              <a:t>DAS</a:t>
            </a:r>
            <a:r>
              <a:rPr lang="zh-CN" altLang="en-US" sz="2400" b="1" smtClean="0"/>
              <a:t>，支持基于变更摘要的业务数据更新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后端数据源：</a:t>
            </a:r>
            <a:r>
              <a:rPr lang="en-US" altLang="zh-CN" sz="2400" b="1" smtClean="0"/>
              <a:t>EJB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Web</a:t>
            </a:r>
            <a:r>
              <a:rPr lang="zh-CN" altLang="en-US" sz="2400" b="1" smtClean="0"/>
              <a:t>服务、</a:t>
            </a:r>
            <a:r>
              <a:rPr lang="en-US" altLang="zh-CN" sz="2400" b="1" smtClean="0"/>
              <a:t>XML</a:t>
            </a:r>
            <a:r>
              <a:rPr lang="zh-CN" altLang="en-US" sz="2400" b="1" smtClean="0"/>
              <a:t>数据库等，与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之间在元素、属性和类型方面存在映射关系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SDO</a:t>
            </a:r>
            <a:r>
              <a:rPr lang="zh-CN" altLang="en-US" smtClean="0">
                <a:solidFill>
                  <a:schemeClr val="tx1"/>
                </a:solidFill>
              </a:rPr>
              <a:t>服务对象数据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002588" cy="511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SDO</a:t>
            </a:r>
            <a:r>
              <a:rPr lang="zh-CN" altLang="en-US" sz="2800" b="1" smtClean="0"/>
              <a:t>模型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模型创建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静态：通过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编辑工具建立一个</a:t>
            </a:r>
            <a:r>
              <a:rPr lang="en-US" altLang="zh-CN" sz="2400" b="1" smtClean="0"/>
              <a:t>*.xsd</a:t>
            </a:r>
            <a:r>
              <a:rPr lang="zh-CN" altLang="en-US" sz="2400" b="1" smtClean="0"/>
              <a:t>文件，加载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动态：通过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应用程序的接口创建和定义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的类型及属性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SDO</a:t>
            </a:r>
            <a:r>
              <a:rPr lang="zh-CN" altLang="en-US" smtClean="0">
                <a:solidFill>
                  <a:schemeClr val="tx1"/>
                </a:solidFill>
              </a:rPr>
              <a:t>服务对象数据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074025" cy="511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SDO</a:t>
            </a:r>
            <a:r>
              <a:rPr lang="zh-CN" altLang="en-US" sz="2800" b="1" smtClean="0"/>
              <a:t>实例创建与使用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SCA</a:t>
            </a:r>
            <a:r>
              <a:rPr lang="zh-CN" altLang="en-US" sz="2400" b="1" smtClean="0"/>
              <a:t>服务对外提供的接口的输入参数是</a:t>
            </a:r>
            <a:r>
              <a:rPr lang="en-US" altLang="zh-CN" sz="2400" b="1" smtClean="0"/>
              <a:t>DO</a:t>
            </a:r>
            <a:r>
              <a:rPr lang="zh-CN" altLang="en-US" sz="2400" b="1" smtClean="0"/>
              <a:t>，就需要创建对应类型的</a:t>
            </a:r>
            <a:r>
              <a:rPr lang="en-US" altLang="zh-CN" sz="2400" b="1" smtClean="0"/>
              <a:t>DO</a:t>
            </a:r>
            <a:r>
              <a:rPr lang="zh-CN" altLang="en-US" sz="2400" b="1" smtClean="0"/>
              <a:t>实例，并将相关的数据设置到</a:t>
            </a:r>
            <a:r>
              <a:rPr lang="en-US" altLang="zh-CN" sz="2400" b="1" smtClean="0"/>
              <a:t>DO</a:t>
            </a:r>
            <a:r>
              <a:rPr lang="zh-CN" altLang="en-US" sz="2400" b="1" smtClean="0"/>
              <a:t>实例中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创建 </a:t>
            </a:r>
            <a:r>
              <a:rPr lang="en-US" altLang="zh-CN" sz="2400" b="1" smtClean="0">
                <a:sym typeface="Wingdings" panose="05000000000000000000" pitchFamily="2" charset="2"/>
              </a:rPr>
              <a:t> </a:t>
            </a:r>
            <a:r>
              <a:rPr lang="zh-CN" altLang="en-US" sz="2400" b="1" smtClean="0"/>
              <a:t>设置 </a:t>
            </a:r>
            <a:r>
              <a:rPr lang="en-US" altLang="zh-CN" sz="2400" b="1" smtClean="0">
                <a:sym typeface="Wingdings" panose="05000000000000000000" pitchFamily="2" charset="2"/>
              </a:rPr>
              <a:t> </a:t>
            </a:r>
            <a:r>
              <a:rPr lang="zh-CN" altLang="en-US" sz="2400" b="1" smtClean="0"/>
              <a:t>读取 </a:t>
            </a:r>
            <a:r>
              <a:rPr lang="en-US" altLang="zh-CN" sz="2400" b="1" smtClean="0">
                <a:sym typeface="Wingdings" panose="05000000000000000000" pitchFamily="2" charset="2"/>
              </a:rPr>
              <a:t> </a:t>
            </a:r>
            <a:r>
              <a:rPr lang="zh-CN" altLang="en-US" sz="2400" b="1" smtClean="0"/>
              <a:t>获取</a:t>
            </a:r>
            <a:r>
              <a:rPr lang="en-US" altLang="zh-CN" sz="2400" b="1" smtClean="0"/>
              <a:t>SDO</a:t>
            </a:r>
            <a:r>
              <a:rPr lang="zh-CN" altLang="en-US" sz="2400" b="1" smtClean="0"/>
              <a:t>模型相关信息</a:t>
            </a:r>
            <a:endParaRPr lang="en-US" altLang="zh-CN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 </a:t>
            </a:r>
            <a:r>
              <a:rPr lang="en-US" altLang="zh-CN" smtClean="0"/>
              <a:t>Service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Web Service</a:t>
            </a:r>
            <a:r>
              <a:rPr lang="zh-CN" altLang="en-US" b="1" smtClean="0"/>
              <a:t>简介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XML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SOAP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WSDL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UDDI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SDO</a:t>
            </a:r>
            <a:r>
              <a:rPr lang="zh-CN" altLang="en-US" smtClean="0">
                <a:solidFill>
                  <a:schemeClr val="tx1"/>
                </a:solidFill>
              </a:rPr>
              <a:t>服务对象数据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变更摘要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记录其所属数据图和</a:t>
            </a:r>
            <a:r>
              <a:rPr lang="en-US" altLang="zh-CN" sz="2400" b="1" smtClean="0"/>
              <a:t>DO</a:t>
            </a:r>
            <a:r>
              <a:rPr lang="zh-CN" altLang="en-US" sz="2400" b="1" smtClean="0"/>
              <a:t>在操作中的变化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三个操作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创建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结束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撤销</a:t>
            </a:r>
            <a:endParaRPr lang="en-US" altLang="zh-CN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SDO</a:t>
            </a:r>
            <a:r>
              <a:rPr lang="zh-CN" altLang="en-US" smtClean="0">
                <a:solidFill>
                  <a:schemeClr val="tx1"/>
                </a:solidFill>
              </a:rPr>
              <a:t>服务对象数据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序列化</a:t>
            </a:r>
            <a:endParaRPr lang="en-US" altLang="zh-CN" sz="2800" b="1" dirty="0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smtClean="0"/>
              <a:t>SDO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SOA</a:t>
            </a:r>
            <a:r>
              <a:rPr lang="zh-CN" altLang="en-US" sz="2400" b="1" dirty="0" smtClean="0"/>
              <a:t>的统一数据类型，是系统中服务的输入输出数据的表现形式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实际服务需要</a:t>
            </a:r>
            <a:r>
              <a:rPr lang="en-US" altLang="zh-CN" sz="2400" b="1" dirty="0" smtClean="0"/>
              <a:t>XML</a:t>
            </a:r>
            <a:r>
              <a:rPr lang="zh-CN" altLang="en-US" sz="2400" b="1" dirty="0" smtClean="0"/>
              <a:t>格式的数据作为输入输出，需要在</a:t>
            </a:r>
            <a:r>
              <a:rPr lang="en-US" altLang="zh-CN" sz="2400" b="1" dirty="0" smtClean="0"/>
              <a:t>SDO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DO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XML</a:t>
            </a:r>
            <a:r>
              <a:rPr lang="zh-CN" altLang="en-US" sz="2400" b="1" dirty="0" smtClean="0"/>
              <a:t>进行转换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如，帮助类</a:t>
            </a:r>
            <a:r>
              <a:rPr lang="en-US" altLang="zh-CN" sz="2400" b="1" dirty="0" err="1" smtClean="0"/>
              <a:t>XMLHelper</a:t>
            </a:r>
            <a:r>
              <a:rPr lang="zh-CN" altLang="en-US" sz="2400" b="1" dirty="0" smtClean="0"/>
              <a:t>可实现这种转换</a:t>
            </a:r>
            <a:endParaRPr lang="en-US" altLang="zh-CN" sz="2400" b="1" dirty="0" smtClean="0"/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b="1" smtClean="0">
                <a:cs typeface="+mn-cs"/>
              </a:rPr>
              <a:t>帮助</a:t>
            </a:r>
            <a:r>
              <a:rPr lang="zh-CN" altLang="en-US" sz="2800" b="1" dirty="0" smtClean="0">
                <a:cs typeface="+mn-cs"/>
              </a:rPr>
              <a:t>类</a:t>
            </a:r>
            <a:endParaRPr lang="en-US" altLang="zh-CN" sz="2800" b="1" dirty="0" smtClean="0"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/>
              <a:t>提供创建、复制、序列化及获取类、元数据等功能</a:t>
            </a:r>
            <a:endParaRPr lang="en-US" altLang="zh-CN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BPEL</a:t>
            </a:r>
            <a:r>
              <a:rPr lang="zh-CN" altLang="en-US" smtClean="0">
                <a:solidFill>
                  <a:schemeClr val="tx1"/>
                </a:solidFill>
              </a:rPr>
              <a:t>业务流程执行语言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smtClean="0"/>
              <a:t>2002</a:t>
            </a:r>
            <a:r>
              <a:rPr lang="zh-CN" altLang="en-US" sz="2800" b="1" dirty="0" smtClean="0"/>
              <a:t>年，</a:t>
            </a:r>
            <a:r>
              <a:rPr lang="en-US" altLang="zh-CN" sz="2800" b="1" dirty="0" smtClean="0"/>
              <a:t>IBM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BEA</a:t>
            </a:r>
            <a:r>
              <a:rPr lang="zh-CN" altLang="en-US" sz="2800" b="1" dirty="0" smtClean="0"/>
              <a:t>和微软提供</a:t>
            </a:r>
            <a:endParaRPr lang="en-US" altLang="zh-CN" sz="2800" b="1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cs typeface="+mn-cs"/>
              </a:rPr>
              <a:t>以业务流程及其参与者的交互为基础，定义了业务流程的描述语法，用于业务流程建模</a:t>
            </a:r>
            <a:endParaRPr lang="en-US" altLang="zh-CN" sz="2800" b="1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cs typeface="+mn-cs"/>
              </a:rPr>
              <a:t>业务流程及其参与者的交互用</a:t>
            </a:r>
            <a:r>
              <a:rPr lang="en-US" altLang="zh-CN" sz="2800" b="1" dirty="0" smtClean="0">
                <a:cs typeface="+mn-cs"/>
              </a:rPr>
              <a:t>Web</a:t>
            </a:r>
            <a:r>
              <a:rPr lang="zh-CN" altLang="en-US" sz="2800" b="1" dirty="0" smtClean="0">
                <a:cs typeface="+mn-cs"/>
              </a:rPr>
              <a:t>服务接口标准进行描述</a:t>
            </a:r>
            <a:endParaRPr lang="en-US" altLang="zh-CN" sz="2800" b="1" dirty="0" smtClean="0"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8499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8" y="1341438"/>
            <a:ext cx="8569325" cy="489585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BPEL</a:t>
            </a:r>
            <a:r>
              <a:rPr lang="zh-CN" altLang="en-US" smtClean="0">
                <a:solidFill>
                  <a:schemeClr val="tx1"/>
                </a:solidFill>
              </a:rPr>
              <a:t>业务流程执行语言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 smtClean="0">
                <a:cs typeface="+mn-cs"/>
              </a:rPr>
              <a:t>概述</a:t>
            </a:r>
            <a:endParaRPr lang="en-US" altLang="zh-CN" sz="3200" b="1" dirty="0" smtClean="0"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/>
              <a:t>由</a:t>
            </a:r>
            <a:r>
              <a:rPr lang="en-US" altLang="zh-CN" sz="2400" b="1" dirty="0"/>
              <a:t>XML Schema</a:t>
            </a:r>
            <a:r>
              <a:rPr lang="zh-CN" altLang="en-US" sz="2400" b="1" dirty="0"/>
              <a:t>定义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/>
              <a:t>结构</a:t>
            </a:r>
            <a:endParaRPr lang="en-US" altLang="zh-CN" sz="2400" b="1" dirty="0"/>
          </a:p>
          <a:p>
            <a:pPr marL="1200150" lvl="3" indent="-342900" eaLnBrk="1" hangingPunct="1"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流程资源</a:t>
            </a:r>
            <a:endParaRPr lang="en-US" altLang="zh-CN" sz="2400" b="1" dirty="0" smtClean="0"/>
          </a:p>
          <a:p>
            <a:pPr marL="1200150" lvl="3" indent="-342900" eaLnBrk="1" hangingPunct="1"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流程活动</a:t>
            </a:r>
            <a:endParaRPr lang="en-US" altLang="zh-CN" sz="2400" b="1" dirty="0" smtClean="0"/>
          </a:p>
          <a:p>
            <a:pPr marL="1200150" lvl="3" indent="-342900" eaLnBrk="1" hangingPunct="1"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流程处理器</a:t>
            </a:r>
            <a:endParaRPr lang="en-US" altLang="zh-CN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BPEL</a:t>
            </a:r>
            <a:r>
              <a:rPr lang="zh-CN" altLang="en-US" smtClean="0">
                <a:solidFill>
                  <a:schemeClr val="tx1"/>
                </a:solidFill>
              </a:rPr>
              <a:t>业务流程执行语言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b="1" smtClean="0"/>
              <a:t>流程资源</a:t>
            </a:r>
            <a:endParaRPr lang="en-US" altLang="zh-CN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/>
              <a:t>变量</a:t>
            </a:r>
            <a:endParaRPr lang="en-US" altLang="zh-CN" sz="2400" b="1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/>
              <a:t>伙伴链接</a:t>
            </a:r>
            <a:endParaRPr lang="en-US" altLang="zh-CN" sz="2400" b="1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/>
              <a:t>关联集合</a:t>
            </a:r>
            <a:endParaRPr lang="en-US" altLang="zh-CN" sz="2400" b="1"/>
          </a:p>
          <a:p>
            <a:pPr marL="342900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b="1" smtClean="0"/>
              <a:t>流程活动</a:t>
            </a:r>
            <a:endParaRPr lang="en-US" altLang="zh-CN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/>
              <a:t>基本活动（赋值、调用、接收、应答、等待、结束）</a:t>
            </a:r>
            <a:endParaRPr lang="en-US" altLang="zh-CN" sz="2400" b="1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/>
              <a:t>结构化活动</a:t>
            </a:r>
            <a:endParaRPr lang="en-US" altLang="zh-CN" sz="2400" b="1"/>
          </a:p>
          <a:p>
            <a:pPr marL="1200150" lvl="3" indent="-342900" eaLnBrk="1" hangingPunct="1">
              <a:buFont typeface="Wingdings" pitchFamily="2" charset="2"/>
              <a:buChar char="l"/>
              <a:defRPr/>
            </a:pPr>
            <a:r>
              <a:rPr lang="zh-CN" altLang="en-US" sz="2400" b="1"/>
              <a:t>基本活动的容器</a:t>
            </a:r>
            <a:endParaRPr lang="en-US" altLang="zh-CN" sz="2400" b="1"/>
          </a:p>
          <a:p>
            <a:pPr marL="1200150" lvl="3" indent="-342900" eaLnBrk="1" hangingPunct="1">
              <a:buFont typeface="Wingdings" pitchFamily="2" charset="2"/>
              <a:buChar char="l"/>
              <a:defRPr/>
            </a:pPr>
            <a:r>
              <a:rPr lang="zh-CN" altLang="en-US" sz="2400" b="1"/>
              <a:t>类型（串行、并行、条件执行、循环执行）</a:t>
            </a:r>
            <a:endParaRPr lang="en-US" altLang="zh-CN" sz="2400" b="1"/>
          </a:p>
          <a:p>
            <a:pPr marL="342900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b="1" smtClean="0"/>
              <a:t>流程处理器</a:t>
            </a: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BPEL</a:t>
            </a:r>
            <a:r>
              <a:rPr lang="zh-CN" altLang="en-US" smtClean="0">
                <a:solidFill>
                  <a:schemeClr val="tx1"/>
                </a:solidFill>
              </a:rPr>
              <a:t>业务流程执行语言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b="1" smtClean="0"/>
              <a:t>BPEL</a:t>
            </a:r>
            <a:r>
              <a:rPr lang="zh-CN" altLang="en-US" sz="2800" b="1" smtClean="0"/>
              <a:t>开发与运行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/>
              <a:t>设计工具：专用的图形化界面</a:t>
            </a:r>
            <a:r>
              <a:rPr lang="zh-CN" altLang="en-US" sz="2400" b="1" smtClean="0"/>
              <a:t>工具</a:t>
            </a:r>
            <a:endParaRPr lang="en-US" altLang="zh-CN" sz="2400" b="1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smtClean="0"/>
              <a:t>BPEL</a:t>
            </a:r>
            <a:r>
              <a:rPr lang="zh-CN" altLang="en-US" sz="2400" b="1"/>
              <a:t>引擎：设计好的</a:t>
            </a:r>
            <a:r>
              <a:rPr lang="en-US" altLang="zh-CN" sz="2400" b="1"/>
              <a:t>BPEL</a:t>
            </a:r>
            <a:r>
              <a:rPr lang="zh-CN" altLang="en-US" sz="2400" b="1"/>
              <a:t>文件交由引擎执行</a:t>
            </a:r>
            <a:endParaRPr lang="en-US" altLang="zh-CN" sz="2400" b="1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smtClean="0"/>
              <a:t>扩展</a:t>
            </a:r>
            <a:r>
              <a:rPr lang="zh-CN" altLang="en-US" sz="2400" b="1"/>
              <a:t>机制</a:t>
            </a:r>
            <a:endParaRPr lang="en-US" altLang="zh-CN" sz="2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ESB </a:t>
            </a:r>
            <a:r>
              <a:rPr lang="zh-CN" altLang="en-US" smtClean="0"/>
              <a:t>企业服务总线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ESB</a:t>
            </a:r>
            <a:r>
              <a:rPr lang="zh-CN" altLang="en-US" sz="2800" b="1" smtClean="0"/>
              <a:t>从</a:t>
            </a:r>
            <a:r>
              <a:rPr lang="en-US" altLang="zh-CN" sz="2800" b="1" smtClean="0"/>
              <a:t>SOA</a:t>
            </a:r>
            <a:r>
              <a:rPr lang="zh-CN" altLang="en-US" sz="2800" b="1" smtClean="0"/>
              <a:t>发展而来，提供通信、整合、安全、事务支持和服务质量控制等满足</a:t>
            </a:r>
            <a:r>
              <a:rPr lang="en-US" altLang="zh-CN" sz="2800" b="1" smtClean="0"/>
              <a:t>SOA</a:t>
            </a:r>
            <a:r>
              <a:rPr lang="zh-CN" altLang="en-US" sz="2800" b="1" smtClean="0"/>
              <a:t>要求基础架构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端口提供，端口定义通信协议和地址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端口整合，通过端口访问到提供的服务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服务提供者端口和服务请求者端口间交互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数据和服务注册管理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请求者和提供者间传递数据和数据转换能力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发现、路由、匹配和选择支持服务间的动态交互</a:t>
            </a:r>
            <a:endParaRPr lang="en-US" altLang="zh-CN" sz="2400" b="1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更高级的功能：如安全、服务质量保证，可管理性和平衡</a:t>
            </a:r>
            <a:endParaRPr lang="en-US" altLang="zh-CN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ESB </a:t>
            </a:r>
            <a:r>
              <a:rPr lang="zh-CN" altLang="en-US" smtClean="0"/>
              <a:t>企业服务总线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" t="6026" r="4105" b="15573"/>
          <a:stretch>
            <a:fillRect/>
          </a:stretch>
        </p:blipFill>
        <p:spPr bwMode="auto">
          <a:xfrm>
            <a:off x="311150" y="1643063"/>
            <a:ext cx="8547100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面向服务的分布计算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zh-CN" altLang="zh-CN" b="1" smtClean="0">
                <a:solidFill>
                  <a:schemeClr val="bg1">
                    <a:lumMod val="75000"/>
                  </a:schemeClr>
                </a:solidFill>
              </a:rPr>
              <a:t>文档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Web Service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面向服务架构</a:t>
            </a: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SOA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Jini</a:t>
            </a:r>
            <a:r>
              <a:rPr lang="zh-CN" altLang="en-US" b="1" smtClean="0">
                <a:solidFill>
                  <a:srgbClr val="FF0000"/>
                </a:solidFill>
              </a:rPr>
              <a:t>服务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 Service</a:t>
            </a:r>
            <a:r>
              <a:rPr lang="zh-CN" altLang="en-US" smtClean="0"/>
              <a:t>简介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218487" cy="4968875"/>
          </a:xfrm>
        </p:spPr>
        <p:txBody>
          <a:bodyPr/>
          <a:lstStyle/>
          <a:p>
            <a:r>
              <a:rPr lang="en-US" altLang="zh-CN" b="1" smtClean="0"/>
              <a:t>Web Service</a:t>
            </a:r>
            <a:r>
              <a:rPr lang="zh-CN" altLang="en-US" b="1" smtClean="0"/>
              <a:t>是什么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063" y="1770063"/>
            <a:ext cx="2882900" cy="4659312"/>
            <a:chOff x="720" y="1296"/>
            <a:chExt cx="1367" cy="2542"/>
          </a:xfrm>
        </p:grpSpPr>
        <p:sp>
          <p:nvSpPr>
            <p:cNvPr id="13347" name="AutoShape 5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48" name="AutoShape 6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49" name="AutoShape 7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50" name="AutoShape 8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51" name="AutoShape 9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52" name="AutoShape 10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3353" name="Group 11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3356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7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Oval 1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Oval 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54" name="Text Box 17"/>
            <p:cNvSpPr txBox="1">
              <a:spLocks noChangeArrowheads="1"/>
            </p:cNvSpPr>
            <p:nvPr/>
          </p:nvSpPr>
          <p:spPr bwMode="gray">
            <a:xfrm>
              <a:off x="1329" y="1391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/>
            </a:p>
          </p:txBody>
        </p:sp>
        <p:sp>
          <p:nvSpPr>
            <p:cNvPr id="13355" name="Text Box 18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/>
                <a:t>是由企业发布的完成其特定商务需求的在线应用服务</a:t>
              </a:r>
              <a:r>
                <a:rPr lang="en-US" altLang="zh-CN" sz="1800" b="1"/>
                <a:t>,</a:t>
              </a:r>
              <a:r>
                <a:rPr lang="zh-CN" altLang="en-US" sz="1800" b="1"/>
                <a:t>其他公司或应用软件能够通过</a:t>
              </a:r>
              <a:r>
                <a:rPr lang="en-US" altLang="zh-CN" sz="1800" b="1"/>
                <a:t>Internet</a:t>
              </a:r>
              <a:r>
                <a:rPr lang="zh-CN" altLang="en-US" sz="1800" b="1"/>
                <a:t>来访问并使用这项在线服务</a:t>
              </a:r>
              <a:r>
                <a:rPr lang="en-US" altLang="zh-CN" sz="1800" b="1"/>
                <a:t>,</a:t>
              </a:r>
              <a:r>
                <a:rPr lang="zh-CN" altLang="en-US" sz="1800" b="1"/>
                <a:t>它是一种构建应用程序的普适模型</a:t>
              </a:r>
              <a:r>
                <a:rPr lang="en-US" altLang="zh-CN" sz="1800" b="1"/>
                <a:t>,</a:t>
              </a:r>
              <a:r>
                <a:rPr lang="zh-CN" altLang="en-US" sz="1800" b="1"/>
                <a:t>可以在任何支持网络通信的操作系统中实施运行 </a:t>
              </a:r>
              <a:endParaRPr lang="en-US" altLang="zh-CN" sz="1800" b="1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432175" y="1770063"/>
            <a:ext cx="2640013" cy="4516437"/>
            <a:chOff x="2208" y="1296"/>
            <a:chExt cx="1365" cy="2542"/>
          </a:xfrm>
        </p:grpSpPr>
        <p:sp>
          <p:nvSpPr>
            <p:cNvPr id="13334" name="AutoShape 20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35" name="AutoShape 21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36" name="AutoShape 22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37" name="AutoShape 23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38" name="Oval 24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39" name="Oval 25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40" name="Oval 26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41" name="Oval 27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42" name="Oval 28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43" name="Text Box 29"/>
            <p:cNvSpPr txBox="1">
              <a:spLocks noChangeArrowheads="1"/>
            </p:cNvSpPr>
            <p:nvPr/>
          </p:nvSpPr>
          <p:spPr bwMode="gray">
            <a:xfrm>
              <a:off x="2817" y="1391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/>
            </a:p>
          </p:txBody>
        </p:sp>
        <p:sp>
          <p:nvSpPr>
            <p:cNvPr id="13344" name="Text Box 30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/>
                <a:t>是一种新的</a:t>
              </a:r>
              <a:r>
                <a:rPr lang="en-US" altLang="zh-CN" sz="1800" b="1"/>
                <a:t>Web</a:t>
              </a:r>
              <a:r>
                <a:rPr lang="zh-CN" altLang="en-US" sz="1800" b="1"/>
                <a:t>应用程序分支，是自包含、自描述、模块化的应用，可以发布、定位、以及通过</a:t>
              </a:r>
              <a:r>
                <a:rPr lang="en-US" altLang="zh-CN" sz="1800" b="1"/>
                <a:t>Web</a:t>
              </a:r>
              <a:r>
                <a:rPr lang="zh-CN" altLang="en-US" sz="1800" b="1"/>
                <a:t>调用 </a:t>
              </a:r>
              <a:endParaRPr lang="en-US" altLang="zh-CN" sz="1800" b="1"/>
            </a:p>
          </p:txBody>
        </p:sp>
        <p:sp>
          <p:nvSpPr>
            <p:cNvPr id="13345" name="AutoShape 31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46" name="AutoShape 32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6143625" y="1643063"/>
            <a:ext cx="2857500" cy="4572000"/>
            <a:chOff x="3736" y="1115"/>
            <a:chExt cx="1367" cy="2542"/>
          </a:xfrm>
        </p:grpSpPr>
        <p:sp>
          <p:nvSpPr>
            <p:cNvPr id="13320" name="AutoShape 34"/>
            <p:cNvSpPr>
              <a:spLocks noChangeArrowheads="1"/>
            </p:cNvSpPr>
            <p:nvPr/>
          </p:nvSpPr>
          <p:spPr bwMode="gray">
            <a:xfrm>
              <a:off x="3740" y="1309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1" name="AutoShape 35"/>
            <p:cNvSpPr>
              <a:spLocks noChangeArrowheads="1"/>
            </p:cNvSpPr>
            <p:nvPr/>
          </p:nvSpPr>
          <p:spPr bwMode="gray">
            <a:xfrm>
              <a:off x="3761" y="1314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2" name="AutoShape 36"/>
            <p:cNvSpPr>
              <a:spLocks noChangeArrowheads="1"/>
            </p:cNvSpPr>
            <p:nvPr/>
          </p:nvSpPr>
          <p:spPr bwMode="gray">
            <a:xfrm>
              <a:off x="3772" y="261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3" name="AutoShape 37"/>
            <p:cNvSpPr>
              <a:spLocks noChangeArrowheads="1"/>
            </p:cNvSpPr>
            <p:nvPr/>
          </p:nvSpPr>
          <p:spPr bwMode="gray">
            <a:xfrm>
              <a:off x="3772" y="132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3324" name="Group 38"/>
            <p:cNvGrpSpPr>
              <a:grpSpLocks/>
            </p:cNvGrpSpPr>
            <p:nvPr/>
          </p:nvGrpSpPr>
          <p:grpSpPr bwMode="auto">
            <a:xfrm>
              <a:off x="4209" y="1115"/>
              <a:ext cx="405" cy="405"/>
              <a:chOff x="1289" y="582"/>
              <a:chExt cx="668" cy="668"/>
            </a:xfrm>
          </p:grpSpPr>
          <p:sp>
            <p:nvSpPr>
              <p:cNvPr id="13329" name="Oval 3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0" name="Oval 4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1" name="Oval 4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2" name="Oval 4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3" name="Oval 4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25" name="Text Box 44"/>
            <p:cNvSpPr txBox="1">
              <a:spLocks noChangeArrowheads="1"/>
            </p:cNvSpPr>
            <p:nvPr/>
          </p:nvSpPr>
          <p:spPr bwMode="gray">
            <a:xfrm>
              <a:off x="4349" y="121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/>
            </a:p>
          </p:txBody>
        </p:sp>
        <p:sp>
          <p:nvSpPr>
            <p:cNvPr id="13326" name="Text Box 45"/>
            <p:cNvSpPr txBox="1">
              <a:spLocks noChangeArrowheads="1"/>
            </p:cNvSpPr>
            <p:nvPr/>
          </p:nvSpPr>
          <p:spPr bwMode="gray">
            <a:xfrm>
              <a:off x="3788" y="1595"/>
              <a:ext cx="1296" cy="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/>
                <a:t>是一个应用组件</a:t>
              </a:r>
              <a:r>
                <a:rPr lang="en-US" altLang="zh-CN" sz="1800" b="1"/>
                <a:t>,</a:t>
              </a:r>
              <a:r>
                <a:rPr lang="zh-CN" altLang="en-US" sz="1800" b="1"/>
                <a:t>它逻辑性的为其他应用程序提供数据与服务</a:t>
              </a:r>
              <a:r>
                <a:rPr lang="en-US" altLang="zh-CN" sz="1800" b="1"/>
                <a:t>,</a:t>
              </a:r>
              <a:r>
                <a:rPr lang="zh-CN" altLang="en-US" sz="1800" b="1"/>
                <a:t>各应用程序通过网络协议和规定的一些标准数据格式（</a:t>
              </a:r>
              <a:r>
                <a:rPr lang="en-US" altLang="zh-CN" sz="1800" b="1"/>
                <a:t>HTTP</a:t>
              </a:r>
              <a:r>
                <a:rPr lang="zh-CN" altLang="en-US" sz="1800" b="1"/>
                <a:t>，</a:t>
              </a:r>
              <a:r>
                <a:rPr lang="en-US" altLang="zh-CN" sz="1800" b="1"/>
                <a:t>XML</a:t>
              </a:r>
              <a:r>
                <a:rPr lang="zh-CN" altLang="en-US" sz="1800" b="1"/>
                <a:t>，</a:t>
              </a:r>
              <a:r>
                <a:rPr lang="en-US" altLang="zh-CN" sz="1800" b="1"/>
                <a:t>SOAP)</a:t>
              </a:r>
              <a:r>
                <a:rPr lang="zh-CN" altLang="en-US" sz="1800" b="1"/>
                <a:t>来访问</a:t>
              </a:r>
              <a:r>
                <a:rPr lang="en-US" altLang="zh-CN" sz="1800" b="1"/>
                <a:t>Web Service,</a:t>
              </a:r>
              <a:r>
                <a:rPr lang="zh-CN" altLang="en-US" sz="1800" b="1"/>
                <a:t>通过</a:t>
              </a:r>
              <a:r>
                <a:rPr lang="en-US" altLang="zh-CN" sz="1800" b="1"/>
                <a:t>Web Service</a:t>
              </a:r>
              <a:r>
                <a:rPr lang="zh-CN" altLang="en-US" sz="1800" b="1"/>
                <a:t>内部执行得到所需结果 </a:t>
              </a:r>
              <a:endParaRPr lang="en-US" altLang="zh-CN" sz="1800" b="1"/>
            </a:p>
          </p:txBody>
        </p:sp>
        <p:sp>
          <p:nvSpPr>
            <p:cNvPr id="13327" name="AutoShape 46"/>
            <p:cNvSpPr>
              <a:spLocks noChangeArrowheads="1"/>
            </p:cNvSpPr>
            <p:nvPr/>
          </p:nvSpPr>
          <p:spPr bwMode="gray">
            <a:xfrm>
              <a:off x="3736" y="3109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8" name="AutoShape 47"/>
            <p:cNvSpPr>
              <a:spLocks noChangeArrowheads="1"/>
            </p:cNvSpPr>
            <p:nvPr/>
          </p:nvSpPr>
          <p:spPr bwMode="gray">
            <a:xfrm>
              <a:off x="3764" y="3124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32145" name="Text Box 49"/>
          <p:cNvSpPr txBox="1">
            <a:spLocks noChangeArrowheads="1"/>
          </p:cNvSpPr>
          <p:nvPr/>
        </p:nvSpPr>
        <p:spPr bwMode="auto">
          <a:xfrm>
            <a:off x="1430338" y="5764213"/>
            <a:ext cx="6696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Web Service</a:t>
            </a:r>
            <a:r>
              <a:rPr lang="zh-CN" altLang="en-US" sz="2400" b="1">
                <a:solidFill>
                  <a:srgbClr val="FF0000"/>
                </a:solidFill>
              </a:rPr>
              <a:t>的主要目标是跨平台的可互操作性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4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Jini</a:t>
            </a:r>
            <a:r>
              <a:rPr lang="zh-CN" altLang="en-US" sz="4000" smtClean="0"/>
              <a:t>服务</a:t>
            </a:r>
            <a:endParaRPr lang="zh-CN" altLang="en-US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zh-CN" sz="2800" b="1" smtClean="0"/>
              <a:t>系统目标</a:t>
            </a:r>
          </a:p>
          <a:p>
            <a:pPr marL="400050" lvl="1" indent="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b="1" smtClean="0"/>
              <a:t>Jini</a:t>
            </a:r>
            <a:r>
              <a:rPr lang="zh-CN" altLang="zh-CN" sz="2300" b="1" smtClean="0"/>
              <a:t>系统是一个分布式系统，它联合了用户群和用户群所需要的资源，构成一个</a:t>
            </a:r>
            <a:r>
              <a:rPr lang="en-US" altLang="zh-CN" sz="2300" b="1" smtClean="0"/>
              <a:t>Jini</a:t>
            </a:r>
            <a:r>
              <a:rPr lang="zh-CN" altLang="zh-CN" sz="2300" b="1" smtClean="0"/>
              <a:t>网。这种</a:t>
            </a:r>
            <a:r>
              <a:rPr lang="en-US" altLang="zh-CN" sz="2300" b="1" smtClean="0"/>
              <a:t>Jini</a:t>
            </a:r>
            <a:r>
              <a:rPr lang="zh-CN" altLang="zh-CN" sz="2300" b="1" smtClean="0"/>
              <a:t>网很灵活且易于管理，用户或客户端可以用来查找所需要的服务资源。</a:t>
            </a:r>
            <a:r>
              <a:rPr lang="en-US" altLang="zh-CN" sz="2300" b="1" smtClean="0"/>
              <a:t>Jini</a:t>
            </a:r>
            <a:r>
              <a:rPr lang="zh-CN" altLang="zh-CN" sz="2300" b="1" smtClean="0"/>
              <a:t>系统的关注点是使网络成为一个动态实体，通过服务灵活地加入和撤出，使网络更好地反映工作组的动态特性。</a:t>
            </a:r>
            <a:endParaRPr lang="en-US" altLang="zh-CN" sz="2300" b="1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环境假设</a:t>
            </a:r>
            <a:endParaRPr lang="en-US" altLang="zh-CN" sz="2800" b="1" smtClean="0"/>
          </a:p>
          <a:p>
            <a:pPr marL="400050" lvl="1" indent="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b="1" smtClean="0"/>
              <a:t>Jini</a:t>
            </a:r>
            <a:r>
              <a:rPr lang="zh-CN" altLang="zh-CN" sz="2300" b="1" smtClean="0"/>
              <a:t>将计算机和计算设备连接起来，对用户表现为单一系统。连接这些计算机和设备的网络要有适当的速度，网络延迟是可接受的。</a:t>
            </a:r>
            <a:endParaRPr lang="en-US" altLang="zh-CN" sz="23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Jini</a:t>
            </a:r>
            <a:r>
              <a:rPr lang="zh-CN" altLang="en-US" sz="4000" smtClean="0"/>
              <a:t>体系结构</a:t>
            </a:r>
            <a:endParaRPr lang="zh-CN" altLang="en-US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Jini</a:t>
            </a:r>
            <a:r>
              <a:rPr lang="zh-CN" altLang="zh-CN" sz="2800" b="1" smtClean="0"/>
              <a:t>系统的组件分为三类：</a:t>
            </a:r>
            <a:endParaRPr lang="en-US" altLang="zh-CN" sz="2800" b="1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b="1" smtClean="0"/>
              <a:t>基础设施</a:t>
            </a:r>
            <a:endParaRPr lang="en-US" altLang="zh-CN" sz="2400" b="1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b="1" smtClean="0"/>
              <a:t>编程模型</a:t>
            </a:r>
            <a:endParaRPr lang="en-US" altLang="zh-CN" sz="2400" b="1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b="1" smtClean="0"/>
              <a:t>服务</a:t>
            </a:r>
            <a:endParaRPr lang="en-US" altLang="zh-CN" sz="2400" b="1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2101850"/>
            <a:ext cx="914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585" smtClean="0"/>
          </a:p>
        </p:txBody>
      </p:sp>
      <p:pic>
        <p:nvPicPr>
          <p:cNvPr id="942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 r="1093"/>
          <a:stretch>
            <a:fillRect/>
          </a:stretch>
        </p:blipFill>
        <p:spPr bwMode="auto">
          <a:xfrm>
            <a:off x="203200" y="3592513"/>
            <a:ext cx="873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303338"/>
            <a:ext cx="7778750" cy="4789487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协议，</a:t>
            </a:r>
            <a:r>
              <a:rPr lang="en-US" altLang="zh-CN" sz="2400" b="1" smtClean="0"/>
              <a:t>Jini</a:t>
            </a:r>
            <a:r>
              <a:rPr lang="zh-CN" altLang="zh-CN" sz="2400" b="1" dirty="0"/>
              <a:t>系统</a:t>
            </a:r>
            <a:r>
              <a:rPr lang="zh-CN" altLang="zh-CN" sz="2400" b="1"/>
              <a:t>的</a:t>
            </a:r>
            <a:r>
              <a:rPr lang="zh-CN" altLang="zh-CN" sz="2400" b="1" smtClean="0"/>
              <a:t>核心协议</a:t>
            </a:r>
            <a:r>
              <a:rPr lang="zh-CN" altLang="zh-CN" sz="2400" b="1" dirty="0"/>
              <a:t>：发现、加入</a:t>
            </a:r>
            <a:r>
              <a:rPr lang="zh-CN" altLang="zh-CN" sz="2400" b="1"/>
              <a:t>和</a:t>
            </a:r>
            <a:r>
              <a:rPr lang="zh-CN" altLang="zh-CN" sz="2400" b="1" smtClean="0"/>
              <a:t>查找</a:t>
            </a:r>
            <a:endParaRPr lang="en-US" altLang="zh-CN" sz="2400" b="1" smtClean="0"/>
          </a:p>
          <a:p>
            <a:pPr lvl="1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sz="2400" b="1" smtClean="0"/>
              <a:t>当</a:t>
            </a:r>
            <a:r>
              <a:rPr lang="zh-CN" altLang="zh-CN" sz="2400" b="1" dirty="0"/>
              <a:t>一个</a:t>
            </a:r>
            <a:r>
              <a:rPr lang="en-US" altLang="zh-CN" sz="2400" b="1" dirty="0" err="1"/>
              <a:t>Jini</a:t>
            </a:r>
            <a:r>
              <a:rPr lang="zh-CN" altLang="zh-CN" sz="2400" b="1" dirty="0"/>
              <a:t>服务要注册到查找服务中时，服务提供者使用发现和加入协议，先找到一个查找服务，再将</a:t>
            </a:r>
            <a:r>
              <a:rPr lang="en-US" altLang="zh-CN" sz="2400" b="1" dirty="0" err="1"/>
              <a:t>Jini</a:t>
            </a:r>
            <a:r>
              <a:rPr lang="zh-CN" altLang="zh-CN" sz="2400" b="1" dirty="0"/>
              <a:t>服务的服务对象</a:t>
            </a:r>
            <a:r>
              <a:rPr lang="zh-CN" altLang="zh-CN" sz="2400" b="1"/>
              <a:t>和</a:t>
            </a:r>
            <a:r>
              <a:rPr lang="zh-CN" altLang="zh-CN" sz="2400" b="1" smtClean="0"/>
              <a:t>属性</a:t>
            </a:r>
            <a:r>
              <a:rPr lang="zh-CN" altLang="en-US" sz="2400" b="1" smtClean="0"/>
              <a:t>登记</a:t>
            </a:r>
            <a:r>
              <a:rPr lang="zh-CN" altLang="zh-CN" sz="2400" b="1" smtClean="0"/>
              <a:t>到</a:t>
            </a:r>
            <a:r>
              <a:rPr lang="zh-CN" altLang="zh-CN" sz="2400" b="1" dirty="0"/>
              <a:t>查找服务</a:t>
            </a:r>
            <a:r>
              <a:rPr lang="zh-CN" altLang="zh-CN" sz="2400" b="1"/>
              <a:t>中</a:t>
            </a:r>
            <a:r>
              <a:rPr lang="zh-CN" altLang="zh-CN" sz="2400" b="1" smtClean="0"/>
              <a:t>。</a:t>
            </a:r>
            <a:endParaRPr lang="en-US" altLang="zh-CN" sz="2400" b="1" smtClean="0"/>
          </a:p>
          <a:p>
            <a:pPr lvl="1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sz="2400" b="1" smtClean="0"/>
              <a:t>服务</a:t>
            </a:r>
            <a:r>
              <a:rPr lang="zh-CN" altLang="zh-CN" sz="2400" b="1" dirty="0"/>
              <a:t>对象只包含供用户调用的服务接口和方法，这些接口和方法是由服务提供者</a:t>
            </a:r>
            <a:r>
              <a:rPr lang="zh-CN" altLang="zh-CN" sz="2400" b="1"/>
              <a:t>用</a:t>
            </a:r>
            <a:r>
              <a:rPr lang="en-US" altLang="zh-CN" sz="2400" b="1" smtClean="0"/>
              <a:t>Java</a:t>
            </a:r>
            <a:r>
              <a:rPr lang="zh-CN" altLang="zh-CN" sz="2400" b="1" smtClean="0"/>
              <a:t>编写</a:t>
            </a:r>
            <a:r>
              <a:rPr lang="zh-CN" altLang="zh-CN" sz="2400" b="1" dirty="0"/>
              <a:t>的，与服务属性能很好</a:t>
            </a:r>
            <a:r>
              <a:rPr lang="zh-CN" altLang="zh-CN" sz="2400" b="1"/>
              <a:t>匹配</a:t>
            </a:r>
            <a:r>
              <a:rPr lang="zh-CN" altLang="zh-CN" sz="2400" b="1" smtClean="0"/>
              <a:t>。</a:t>
            </a:r>
            <a:endParaRPr lang="en-US" altLang="zh-CN" sz="2400" b="1" smtClean="0"/>
          </a:p>
          <a:p>
            <a:pPr lvl="1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sz="2400" b="1" smtClean="0"/>
              <a:t>当</a:t>
            </a:r>
            <a:r>
              <a:rPr lang="zh-CN" altLang="zh-CN" sz="2400" b="1" dirty="0"/>
              <a:t>用户需要根据接口类型定位和调用一个</a:t>
            </a:r>
            <a:r>
              <a:rPr lang="en-US" altLang="zh-CN" sz="2400" b="1" dirty="0" err="1"/>
              <a:t>Jini</a:t>
            </a:r>
            <a:r>
              <a:rPr lang="zh-CN" altLang="zh-CN" sz="2400" b="1" dirty="0"/>
              <a:t>服务时，使用查找协议</a:t>
            </a:r>
            <a:endParaRPr lang="en-US" altLang="zh-CN" sz="2400" b="1" dirty="0"/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585" b="1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2101850"/>
            <a:ext cx="914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585" smtClean="0"/>
          </a:p>
        </p:txBody>
      </p:sp>
      <p:sp>
        <p:nvSpPr>
          <p:cNvPr id="952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Jini</a:t>
            </a:r>
            <a:r>
              <a:rPr lang="zh-CN" altLang="en-US" sz="4000" smtClean="0"/>
              <a:t>体系结构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38"/>
            <a:ext cx="8229600" cy="49339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服务实现：</a:t>
            </a:r>
            <a:r>
              <a:rPr lang="zh-CN" altLang="zh-CN" sz="2400" b="1" smtClean="0"/>
              <a:t>实现</a:t>
            </a:r>
            <a:r>
              <a:rPr lang="en-US" altLang="zh-CN" sz="2400" b="1" smtClean="0"/>
              <a:t>Jini</a:t>
            </a:r>
            <a:r>
              <a:rPr lang="zh-CN" altLang="zh-CN" sz="2400" b="1" smtClean="0"/>
              <a:t>服务的对象可以设计并运行在单一地址空间或同一虚拟机上，特别是对位置和安全</a:t>
            </a:r>
            <a:r>
              <a:rPr lang="zh-CN" altLang="en-US" sz="2400" b="1" smtClean="0"/>
              <a:t>有</a:t>
            </a:r>
            <a:r>
              <a:rPr lang="zh-CN" altLang="zh-CN" sz="2400" b="1" smtClean="0"/>
              <a:t>一定要求的服务。这些对象构成一个对象群组，它们与不属于对象群组的对象是隔离的。非对象群组的对象运行在不同的地址空间或不同的虚拟机上。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Jini</a:t>
            </a:r>
            <a:r>
              <a:rPr lang="zh-CN" altLang="zh-CN" sz="2400" b="1" smtClean="0"/>
              <a:t>服务可以用特定硬件设备实现，它们通过与设备相关联的接口代码与</a:t>
            </a:r>
            <a:r>
              <a:rPr lang="en-US" altLang="zh-CN" sz="2400" b="1" smtClean="0"/>
              <a:t>Jini</a:t>
            </a:r>
            <a:r>
              <a:rPr lang="zh-CN" altLang="zh-CN" sz="2400" b="1" smtClean="0"/>
              <a:t>系统进行交互。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b="1" smtClean="0"/>
              <a:t>从客户的观点来看，在不同机器上实现的</a:t>
            </a:r>
            <a:r>
              <a:rPr lang="en-US" altLang="zh-CN" sz="2400" b="1" smtClean="0"/>
              <a:t>Jini</a:t>
            </a:r>
            <a:r>
              <a:rPr lang="zh-CN" altLang="zh-CN" sz="2400" b="1" smtClean="0"/>
              <a:t>服务没有区别，因为服务可以下载到客户本地地址空间运行。服务的一种实现可以被另一种实现替换，对客户不应有影响。</a:t>
            </a:r>
            <a:endParaRPr lang="en-US" altLang="zh-CN" sz="2400" b="1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2101850"/>
            <a:ext cx="914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585" smtClean="0"/>
          </a:p>
        </p:txBody>
      </p:sp>
      <p:sp>
        <p:nvSpPr>
          <p:cNvPr id="9728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Jini</a:t>
            </a:r>
            <a:r>
              <a:rPr lang="zh-CN" altLang="en-US" sz="4000" smtClean="0"/>
              <a:t>体系结构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 Service</a:t>
            </a:r>
            <a:r>
              <a:rPr lang="zh-CN" altLang="en-US" smtClean="0"/>
              <a:t>简介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应用场景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企业之间的数据交互系统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作为企业内部不同系统之间的连接工具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作为分布式应用程序的交互接口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作为开发人员的预创建模块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 Service</a:t>
            </a:r>
            <a:r>
              <a:rPr lang="zh-CN" altLang="en-US" smtClean="0"/>
              <a:t>简介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40713" cy="5254625"/>
          </a:xfrm>
        </p:spPr>
        <p:txBody>
          <a:bodyPr/>
          <a:lstStyle/>
          <a:p>
            <a:r>
              <a:rPr lang="zh-CN" altLang="en-US" sz="2800" b="1" smtClean="0"/>
              <a:t>关键的技术和规则 </a:t>
            </a:r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1054100" y="1876425"/>
            <a:ext cx="6934200" cy="3951288"/>
            <a:chOff x="664" y="1209"/>
            <a:chExt cx="4368" cy="2489"/>
          </a:xfrm>
        </p:grpSpPr>
        <p:sp>
          <p:nvSpPr>
            <p:cNvPr id="16389" name="AutoShape 111"/>
            <p:cNvSpPr>
              <a:spLocks noChangeArrowheads="1"/>
            </p:cNvSpPr>
            <p:nvPr/>
          </p:nvSpPr>
          <p:spPr bwMode="auto">
            <a:xfrm>
              <a:off x="3976" y="2025"/>
              <a:ext cx="1056" cy="1632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390" name="AutoShape 112"/>
            <p:cNvSpPr>
              <a:spLocks noChangeArrowheads="1"/>
            </p:cNvSpPr>
            <p:nvPr/>
          </p:nvSpPr>
          <p:spPr bwMode="auto">
            <a:xfrm>
              <a:off x="2872" y="2025"/>
              <a:ext cx="1049" cy="1632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391" name="AutoShape 113"/>
            <p:cNvSpPr>
              <a:spLocks noChangeArrowheads="1"/>
            </p:cNvSpPr>
            <p:nvPr/>
          </p:nvSpPr>
          <p:spPr bwMode="auto">
            <a:xfrm>
              <a:off x="1776" y="2025"/>
              <a:ext cx="1018" cy="1632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392" name="AutoShape 114"/>
            <p:cNvSpPr>
              <a:spLocks noChangeArrowheads="1"/>
            </p:cNvSpPr>
            <p:nvPr/>
          </p:nvSpPr>
          <p:spPr bwMode="auto">
            <a:xfrm>
              <a:off x="664" y="2025"/>
              <a:ext cx="1056" cy="1632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grpSp>
          <p:nvGrpSpPr>
            <p:cNvPr id="16393" name="Group 115"/>
            <p:cNvGrpSpPr>
              <a:grpSpLocks/>
            </p:cNvGrpSpPr>
            <p:nvPr/>
          </p:nvGrpSpPr>
          <p:grpSpPr bwMode="auto">
            <a:xfrm>
              <a:off x="808" y="1209"/>
              <a:ext cx="3840" cy="624"/>
              <a:chOff x="624" y="1152"/>
              <a:chExt cx="4080" cy="720"/>
            </a:xfrm>
          </p:grpSpPr>
          <p:sp>
            <p:nvSpPr>
              <p:cNvPr id="134260" name="Rectangle 116"/>
              <p:cNvSpPr>
                <a:spLocks noChangeArrowheads="1"/>
              </p:cNvSpPr>
              <p:nvPr/>
            </p:nvSpPr>
            <p:spPr bwMode="gray">
              <a:xfrm rot="3419336">
                <a:off x="624" y="1200"/>
                <a:ext cx="672" cy="672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grpSp>
            <p:nvGrpSpPr>
              <p:cNvPr id="16403" name="Group 117"/>
              <p:cNvGrpSpPr>
                <a:grpSpLocks/>
              </p:cNvGrpSpPr>
              <p:nvPr/>
            </p:nvGrpSpPr>
            <p:grpSpPr bwMode="auto">
              <a:xfrm>
                <a:off x="1296" y="1296"/>
                <a:ext cx="624" cy="96"/>
                <a:chOff x="2003" y="3439"/>
                <a:chExt cx="468" cy="244"/>
              </a:xfrm>
            </p:grpSpPr>
            <p:sp>
              <p:nvSpPr>
                <p:cNvPr id="16417" name="Oval 118"/>
                <p:cNvSpPr>
                  <a:spLocks noChangeArrowheads="1"/>
                </p:cNvSpPr>
                <p:nvPr/>
              </p:nvSpPr>
              <p:spPr bwMode="gray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8" name="Rectangle 119"/>
                <p:cNvSpPr>
                  <a:spLocks noChangeArrowheads="1"/>
                </p:cNvSpPr>
                <p:nvPr/>
              </p:nvSpPr>
              <p:spPr bwMode="gray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4264" name="Oval 120"/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/>
                </a:p>
              </p:txBody>
            </p:sp>
            <p:sp>
              <p:nvSpPr>
                <p:cNvPr id="134265" name="Oval 121"/>
                <p:cNvSpPr>
                  <a:spLocks noChangeArrowheads="1"/>
                </p:cNvSpPr>
                <p:nvPr/>
              </p:nvSpPr>
              <p:spPr bwMode="gray">
                <a:xfrm>
                  <a:off x="2439" y="3519"/>
                  <a:ext cx="20" cy="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/>
                </a:p>
              </p:txBody>
            </p:sp>
          </p:grpSp>
          <p:sp>
            <p:nvSpPr>
              <p:cNvPr id="134266" name="Rectangle 122"/>
              <p:cNvSpPr>
                <a:spLocks noChangeArrowheads="1"/>
              </p:cNvSpPr>
              <p:nvPr/>
            </p:nvSpPr>
            <p:spPr bwMode="gray">
              <a:xfrm rot="3419336">
                <a:off x="1776" y="1148"/>
                <a:ext cx="672" cy="680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grpSp>
            <p:nvGrpSpPr>
              <p:cNvPr id="16405" name="Group 123"/>
              <p:cNvGrpSpPr>
                <a:grpSpLocks/>
              </p:cNvGrpSpPr>
              <p:nvPr/>
            </p:nvGrpSpPr>
            <p:grpSpPr bwMode="auto">
              <a:xfrm>
                <a:off x="2448" y="1296"/>
                <a:ext cx="624" cy="96"/>
                <a:chOff x="2003" y="3439"/>
                <a:chExt cx="468" cy="244"/>
              </a:xfrm>
            </p:grpSpPr>
            <p:sp>
              <p:nvSpPr>
                <p:cNvPr id="16413" name="Oval 124"/>
                <p:cNvSpPr>
                  <a:spLocks noChangeArrowheads="1"/>
                </p:cNvSpPr>
                <p:nvPr/>
              </p:nvSpPr>
              <p:spPr bwMode="gray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4" name="Rectangle 125"/>
                <p:cNvSpPr>
                  <a:spLocks noChangeArrowheads="1"/>
                </p:cNvSpPr>
                <p:nvPr/>
              </p:nvSpPr>
              <p:spPr bwMode="gray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4270" name="Oval 126"/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/>
                </a:p>
              </p:txBody>
            </p:sp>
            <p:sp>
              <p:nvSpPr>
                <p:cNvPr id="134271" name="Oval 127"/>
                <p:cNvSpPr>
                  <a:spLocks noChangeArrowheads="1"/>
                </p:cNvSpPr>
                <p:nvPr/>
              </p:nvSpPr>
              <p:spPr bwMode="gray">
                <a:xfrm>
                  <a:off x="2438" y="3519"/>
                  <a:ext cx="20" cy="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/>
                </a:p>
              </p:txBody>
            </p:sp>
          </p:grpSp>
          <p:sp>
            <p:nvSpPr>
              <p:cNvPr id="134272" name="Rectangle 128"/>
              <p:cNvSpPr>
                <a:spLocks noChangeArrowheads="1"/>
              </p:cNvSpPr>
              <p:nvPr/>
            </p:nvSpPr>
            <p:spPr bwMode="gray">
              <a:xfrm rot="3419336">
                <a:off x="2880" y="1148"/>
                <a:ext cx="672" cy="679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grpSp>
            <p:nvGrpSpPr>
              <p:cNvPr id="16407" name="Group 129"/>
              <p:cNvGrpSpPr>
                <a:grpSpLocks/>
              </p:cNvGrpSpPr>
              <p:nvPr/>
            </p:nvGrpSpPr>
            <p:grpSpPr bwMode="auto">
              <a:xfrm>
                <a:off x="3600" y="1296"/>
                <a:ext cx="816" cy="96"/>
                <a:chOff x="2003" y="3439"/>
                <a:chExt cx="468" cy="244"/>
              </a:xfrm>
            </p:grpSpPr>
            <p:sp>
              <p:nvSpPr>
                <p:cNvPr id="16409" name="Oval 130"/>
                <p:cNvSpPr>
                  <a:spLocks noChangeArrowheads="1"/>
                </p:cNvSpPr>
                <p:nvPr/>
              </p:nvSpPr>
              <p:spPr bwMode="gray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0" name="Rectangle 131"/>
                <p:cNvSpPr>
                  <a:spLocks noChangeArrowheads="1"/>
                </p:cNvSpPr>
                <p:nvPr/>
              </p:nvSpPr>
              <p:spPr bwMode="gray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4276" name="Oval 132"/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/>
                </a:p>
              </p:txBody>
            </p:sp>
            <p:sp>
              <p:nvSpPr>
                <p:cNvPr id="134277" name="Oval 133"/>
                <p:cNvSpPr>
                  <a:spLocks noChangeArrowheads="1"/>
                </p:cNvSpPr>
                <p:nvPr/>
              </p:nvSpPr>
              <p:spPr bwMode="gray">
                <a:xfrm>
                  <a:off x="2438" y="3519"/>
                  <a:ext cx="20" cy="7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/>
                </a:p>
              </p:txBody>
            </p:sp>
          </p:grpSp>
          <p:sp>
            <p:nvSpPr>
              <p:cNvPr id="134278" name="Rectangle 134"/>
              <p:cNvSpPr>
                <a:spLocks noChangeArrowheads="1"/>
              </p:cNvSpPr>
              <p:nvPr/>
            </p:nvSpPr>
            <p:spPr bwMode="gray">
              <a:xfrm rot="3419336">
                <a:off x="4032" y="1152"/>
                <a:ext cx="672" cy="672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</p:grpSp>
        <p:sp>
          <p:nvSpPr>
            <p:cNvPr id="16394" name="Rectangle 135"/>
            <p:cNvSpPr>
              <a:spLocks noChangeArrowheads="1"/>
            </p:cNvSpPr>
            <p:nvPr/>
          </p:nvSpPr>
          <p:spPr bwMode="gray">
            <a:xfrm>
              <a:off x="902" y="1410"/>
              <a:ext cx="4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XML</a:t>
              </a:r>
            </a:p>
          </p:txBody>
        </p:sp>
        <p:sp>
          <p:nvSpPr>
            <p:cNvPr id="16395" name="Rectangle 136"/>
            <p:cNvSpPr>
              <a:spLocks noChangeArrowheads="1"/>
            </p:cNvSpPr>
            <p:nvPr/>
          </p:nvSpPr>
          <p:spPr bwMode="gray">
            <a:xfrm>
              <a:off x="2006" y="1410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SOAP</a:t>
              </a:r>
            </a:p>
          </p:txBody>
        </p:sp>
        <p:sp>
          <p:nvSpPr>
            <p:cNvPr id="16396" name="Rectangle 137"/>
            <p:cNvSpPr>
              <a:spLocks noChangeArrowheads="1"/>
            </p:cNvSpPr>
            <p:nvPr/>
          </p:nvSpPr>
          <p:spPr bwMode="gray">
            <a:xfrm>
              <a:off x="3014" y="1410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WSDL</a:t>
              </a:r>
            </a:p>
          </p:txBody>
        </p:sp>
        <p:sp>
          <p:nvSpPr>
            <p:cNvPr id="16397" name="Rectangle 138"/>
            <p:cNvSpPr>
              <a:spLocks noChangeArrowheads="1"/>
            </p:cNvSpPr>
            <p:nvPr/>
          </p:nvSpPr>
          <p:spPr bwMode="gray">
            <a:xfrm>
              <a:off x="4124" y="1410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UDDI</a:t>
              </a:r>
            </a:p>
          </p:txBody>
        </p:sp>
        <p:sp>
          <p:nvSpPr>
            <p:cNvPr id="16398" name="Rectangle 139"/>
            <p:cNvSpPr>
              <a:spLocks noChangeArrowheads="1"/>
            </p:cNvSpPr>
            <p:nvPr/>
          </p:nvSpPr>
          <p:spPr bwMode="auto">
            <a:xfrm>
              <a:off x="748" y="2144"/>
              <a:ext cx="917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(Extensible Markup Language)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/>
                <a:t>描述数据的标准方法 </a:t>
              </a:r>
              <a:endParaRPr lang="en-US" altLang="zh-CN" sz="1800" b="1"/>
            </a:p>
          </p:txBody>
        </p:sp>
        <p:sp>
          <p:nvSpPr>
            <p:cNvPr id="16399" name="Rectangle 143"/>
            <p:cNvSpPr>
              <a:spLocks noChangeArrowheads="1"/>
            </p:cNvSpPr>
            <p:nvPr/>
          </p:nvSpPr>
          <p:spPr bwMode="auto">
            <a:xfrm>
              <a:off x="1837" y="2115"/>
              <a:ext cx="924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(Simple Object Access Protocol)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/>
                <a:t>表示信息交换的协议 </a:t>
              </a:r>
              <a:endParaRPr lang="en-US" altLang="zh-CN" sz="1800" b="1"/>
            </a:p>
          </p:txBody>
        </p:sp>
        <p:sp>
          <p:nvSpPr>
            <p:cNvPr id="16400" name="Rectangle 144"/>
            <p:cNvSpPr>
              <a:spLocks noChangeArrowheads="1"/>
            </p:cNvSpPr>
            <p:nvPr/>
          </p:nvSpPr>
          <p:spPr bwMode="auto">
            <a:xfrm>
              <a:off x="2971" y="2115"/>
              <a:ext cx="937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(Web Services Description Language)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Web</a:t>
              </a:r>
              <a:r>
                <a:rPr lang="zh-CN" altLang="en-US" sz="1800" b="1"/>
                <a:t>服务描述语言 </a:t>
              </a:r>
              <a:endParaRPr lang="en-US" altLang="zh-CN" sz="1800" b="1"/>
            </a:p>
          </p:txBody>
        </p:sp>
        <p:sp>
          <p:nvSpPr>
            <p:cNvPr id="16401" name="Rectangle 145"/>
            <p:cNvSpPr>
              <a:spLocks noChangeArrowheads="1"/>
            </p:cNvSpPr>
            <p:nvPr/>
          </p:nvSpPr>
          <p:spPr bwMode="auto">
            <a:xfrm>
              <a:off x="4059" y="2069"/>
              <a:ext cx="973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(Universal Description Discovery and Integration)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/>
                <a:t>统一描述、发现和集成协议 </a:t>
              </a:r>
              <a:endParaRPr lang="en-US" altLang="zh-CN" sz="1800" b="1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5666</TotalTime>
  <Pages>0</Pages>
  <Words>3618</Words>
  <Characters>0</Characters>
  <Application>Microsoft Office PowerPoint</Application>
  <DocSecurity>0</DocSecurity>
  <PresentationFormat>全屏显示(4:3)</PresentationFormat>
  <Lines>0</Lines>
  <Paragraphs>459</Paragraphs>
  <Slides>73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1" baseType="lpstr">
      <vt:lpstr>Arial</vt:lpstr>
      <vt:lpstr>宋体</vt:lpstr>
      <vt:lpstr>Wingdings</vt:lpstr>
      <vt:lpstr>Calibri</vt:lpstr>
      <vt:lpstr>Times New Roman</vt:lpstr>
      <vt:lpstr>Verdana</vt:lpstr>
      <vt:lpstr>黑体</vt:lpstr>
      <vt:lpstr>Watermark</vt:lpstr>
      <vt:lpstr>网络与分布计算</vt:lpstr>
      <vt:lpstr>面向服务的分布计算</vt:lpstr>
      <vt:lpstr>面向服务的分布计算</vt:lpstr>
      <vt:lpstr>Web</vt:lpstr>
      <vt:lpstr>面向服务的分布计算</vt:lpstr>
      <vt:lpstr>Web Service</vt:lpstr>
      <vt:lpstr>Web Service简介</vt:lpstr>
      <vt:lpstr>Web Service简介</vt:lpstr>
      <vt:lpstr>Web Service简介</vt:lpstr>
      <vt:lpstr>Web Service简介</vt:lpstr>
      <vt:lpstr>Web Service简介</vt:lpstr>
      <vt:lpstr>Web Service契约</vt:lpstr>
      <vt:lpstr>服务功能描述（What）</vt:lpstr>
      <vt:lpstr>服务访问描述（How）</vt:lpstr>
      <vt:lpstr>服务位置描述（Where）</vt:lpstr>
      <vt:lpstr>契约组成部分之间的关系</vt:lpstr>
      <vt:lpstr>XML</vt:lpstr>
      <vt:lpstr>XML</vt:lpstr>
      <vt:lpstr>XML</vt:lpstr>
      <vt:lpstr>SOAP</vt:lpstr>
      <vt:lpstr>SOAP Envelope</vt:lpstr>
      <vt:lpstr>SOAP Header</vt:lpstr>
      <vt:lpstr>SOAP Body</vt:lpstr>
      <vt:lpstr>SOAP Fault </vt:lpstr>
      <vt:lpstr>SOAP</vt:lpstr>
      <vt:lpstr>SOAP</vt:lpstr>
      <vt:lpstr>WSDL</vt:lpstr>
      <vt:lpstr>WSDL简介</vt:lpstr>
      <vt:lpstr>WSDL 文档结构</vt:lpstr>
      <vt:lpstr>WSDL 端口 </vt:lpstr>
      <vt:lpstr>WSDL 端口 </vt:lpstr>
      <vt:lpstr>WSDL 绑定 </vt:lpstr>
      <vt:lpstr>UDDI</vt:lpstr>
      <vt:lpstr>UDDI</vt:lpstr>
      <vt:lpstr>UDDI</vt:lpstr>
      <vt:lpstr>UDDI</vt:lpstr>
      <vt:lpstr>UDDI</vt:lpstr>
      <vt:lpstr>UDDI</vt:lpstr>
      <vt:lpstr>UDDI</vt:lpstr>
      <vt:lpstr>面向服务的分布计算</vt:lpstr>
      <vt:lpstr>面向服务架构SOA</vt:lpstr>
      <vt:lpstr>问题陈述</vt:lpstr>
      <vt:lpstr>SOA概念架构</vt:lpstr>
      <vt:lpstr>SOA概念架构</vt:lpstr>
      <vt:lpstr>SOA概念架构</vt:lpstr>
      <vt:lpstr>SOA概念架构</vt:lpstr>
      <vt:lpstr>SOA概念架构</vt:lpstr>
      <vt:lpstr>SCA服务组件架构</vt:lpstr>
      <vt:lpstr>SCA服务组件架构</vt:lpstr>
      <vt:lpstr>SCA服务组件架构</vt:lpstr>
      <vt:lpstr>SCA服务组件架构</vt:lpstr>
      <vt:lpstr>SCA服务组件架构</vt:lpstr>
      <vt:lpstr>SCA服务组件架构</vt:lpstr>
      <vt:lpstr>SCA服务组件架构</vt:lpstr>
      <vt:lpstr>SCA服务组件架构</vt:lpstr>
      <vt:lpstr>SCA服务组件架构</vt:lpstr>
      <vt:lpstr>SDO服务数据对象</vt:lpstr>
      <vt:lpstr>SDO服务对象数据</vt:lpstr>
      <vt:lpstr>SDO服务对象数据</vt:lpstr>
      <vt:lpstr>SDO服务对象数据</vt:lpstr>
      <vt:lpstr>SDO服务对象数据</vt:lpstr>
      <vt:lpstr>BPEL业务流程执行语言</vt:lpstr>
      <vt:lpstr>PowerPoint 演示文稿</vt:lpstr>
      <vt:lpstr>BPEL业务流程执行语言</vt:lpstr>
      <vt:lpstr>BPEL业务流程执行语言</vt:lpstr>
      <vt:lpstr>BPEL业务流程执行语言</vt:lpstr>
      <vt:lpstr>ESB 企业服务总线</vt:lpstr>
      <vt:lpstr>ESB 企业服务总线</vt:lpstr>
      <vt:lpstr>面向服务的分布计算</vt:lpstr>
      <vt:lpstr>Jini服务</vt:lpstr>
      <vt:lpstr>Jini体系结构</vt:lpstr>
      <vt:lpstr>Jini体系结构</vt:lpstr>
      <vt:lpstr>Jini体系结构</vt:lpstr>
    </vt:vector>
  </TitlesOfParts>
  <Manager/>
  <Company>Jetstep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EE架构与程序设计</dc:title>
  <dc:subject/>
  <dc:creator>liwg</dc:creator>
  <cp:keywords/>
  <dc:description/>
  <cp:lastModifiedBy>王犇</cp:lastModifiedBy>
  <cp:revision>1276</cp:revision>
  <cp:lastPrinted>1899-12-30T00:00:00Z</cp:lastPrinted>
  <dcterms:created xsi:type="dcterms:W3CDTF">2008-09-12T02:21:48Z</dcterms:created>
  <dcterms:modified xsi:type="dcterms:W3CDTF">2020-11-11T02:23:04Z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