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8" r:id="rId3"/>
    <p:sldId id="282" r:id="rId5"/>
    <p:sldId id="272" r:id="rId6"/>
    <p:sldId id="262" r:id="rId7"/>
    <p:sldId id="259" r:id="rId8"/>
    <p:sldId id="260" r:id="rId9"/>
    <p:sldId id="263" r:id="rId10"/>
    <p:sldId id="264" r:id="rId11"/>
    <p:sldId id="273" r:id="rId12"/>
    <p:sldId id="271" r:id="rId13"/>
    <p:sldId id="269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  <a:srgbClr val="0066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" y="113"/>
      </p:cViewPr>
      <p:guideLst>
        <p:guide orient="horz" pos="215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8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8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8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西安授课</a:t>
            </a:r>
            <a:r>
              <a:rPr lang="en-US" altLang="zh-CN"/>
              <a:t>+</a:t>
            </a:r>
            <a:r>
              <a:rPr lang="zh-CN" altLang="en-US"/>
              <a:t>师生安康</a:t>
            </a:r>
            <a:r>
              <a:rPr lang="en-US" altLang="zh-CN"/>
              <a:t>+</a:t>
            </a:r>
            <a:r>
              <a:rPr lang="zh-CN" altLang="en-US"/>
              <a:t>同学放心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8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西安授课</a:t>
            </a:r>
            <a:r>
              <a:rPr lang="en-US" altLang="zh-CN"/>
              <a:t>+</a:t>
            </a:r>
            <a:r>
              <a:rPr lang="zh-CN" altLang="en-US"/>
              <a:t>师生安康</a:t>
            </a:r>
            <a:r>
              <a:rPr lang="en-US" altLang="zh-CN"/>
              <a:t>+</a:t>
            </a:r>
            <a:r>
              <a:rPr lang="zh-CN" altLang="en-US"/>
              <a:t>同学放心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2" descr="http://www.nwpu.edu.cn/images/logo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680" y="248285"/>
            <a:ext cx="5173345" cy="761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1851" y="6376988"/>
            <a:ext cx="8657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6EAA59-8E6E-4236-89E9-43F0DCE5691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66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en-US" altLang="zh-CN" dirty="0"/>
              <a:t>-- </a:t>
            </a:r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DEE0D-EF9D-42E2-AA64-29ADCF2DB4A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en-US" altLang="zh-CN" dirty="0"/>
              <a:t>-- </a:t>
            </a:r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en-US" altLang="zh-CN" dirty="0"/>
              <a:t>-- </a:t>
            </a:r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DEE0D-EF9D-42E2-AA64-29ADCF2DB4A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DEE0D-EF9D-42E2-AA64-29ADCF2DB4A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4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196975"/>
            <a:ext cx="10972800" cy="49291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en-US" altLang="zh-CN" dirty="0"/>
              <a:t>-- </a:t>
            </a:r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1851" y="6376988"/>
            <a:ext cx="8657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400">
                <a:solidFill>
                  <a:srgbClr val="0066F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DEE0D-EF9D-42E2-AA64-29ADCF2DB4A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52513"/>
            <a:ext cx="12192000" cy="46038"/>
          </a:xfrm>
          <a:prstGeom prst="rect">
            <a:avLst/>
          </a:prstGeom>
          <a:gradFill flip="none" rotWithShape="1">
            <a:gsLst>
              <a:gs pos="15000">
                <a:srgbClr val="0066FF"/>
              </a:gs>
              <a:gs pos="8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54" name="组合 13"/>
          <p:cNvGrpSpPr/>
          <p:nvPr userDrawn="1"/>
        </p:nvGrpSpPr>
        <p:grpSpPr>
          <a:xfrm>
            <a:off x="6096000" y="315913"/>
            <a:ext cx="6096000" cy="679450"/>
            <a:chOff x="4572000" y="315686"/>
            <a:chExt cx="4572000" cy="680356"/>
          </a:xfrm>
        </p:grpSpPr>
        <p:sp>
          <p:nvSpPr>
            <p:cNvPr id="15" name="任意多边形 14"/>
            <p:cNvSpPr/>
            <p:nvPr/>
          </p:nvSpPr>
          <p:spPr>
            <a:xfrm flipH="1">
              <a:off x="4572000" y="315686"/>
              <a:ext cx="4572000" cy="680356"/>
            </a:xfrm>
            <a:custGeom>
              <a:avLst/>
              <a:gdLst>
                <a:gd name="connsiteX0" fmla="*/ 4523198 w 6096000"/>
                <a:gd name="connsiteY0" fmla="*/ 6 h 870781"/>
                <a:gd name="connsiteX1" fmla="*/ 0 w 6096000"/>
                <a:gd name="connsiteY1" fmla="*/ 6 h 870781"/>
                <a:gd name="connsiteX2" fmla="*/ 0 w 6096000"/>
                <a:gd name="connsiteY2" fmla="*/ 870781 h 870781"/>
                <a:gd name="connsiteX3" fmla="*/ 6096000 w 6096000"/>
                <a:gd name="connsiteY3" fmla="*/ 870781 h 870781"/>
                <a:gd name="connsiteX4" fmla="*/ 4523198 w 6096000"/>
                <a:gd name="connsiteY4" fmla="*/ 6 h 87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0" h="870781">
                  <a:moveTo>
                    <a:pt x="4523198" y="6"/>
                  </a:moveTo>
                  <a:lnTo>
                    <a:pt x="0" y="6"/>
                  </a:lnTo>
                  <a:lnTo>
                    <a:pt x="0" y="870781"/>
                  </a:lnTo>
                  <a:lnTo>
                    <a:pt x="6096000" y="870781"/>
                  </a:lnTo>
                  <a:cubicBezTo>
                    <a:pt x="5127651" y="612302"/>
                    <a:pt x="5639575" y="-2112"/>
                    <a:pt x="4523198" y="6"/>
                  </a:cubicBezTo>
                  <a:close/>
                </a:path>
              </a:pathLst>
            </a:custGeom>
            <a:solidFill>
              <a:srgbClr val="0066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苏新诗柳楷简体" panose="02000000000000000000" pitchFamily="2" charset="-122"/>
                <a:ea typeface="方正苏新诗柳楷简体" panose="02000000000000000000" pitchFamily="2" charset="-122"/>
                <a:cs typeface="+mn-cs"/>
              </a:endParaRPr>
            </a:p>
          </p:txBody>
        </p:sp>
        <p:sp>
          <p:nvSpPr>
            <p:cNvPr id="1033" name="文本框 1"/>
            <p:cNvSpPr txBox="1">
              <a:spLocks noChangeArrowheads="1"/>
            </p:cNvSpPr>
            <p:nvPr/>
          </p:nvSpPr>
          <p:spPr bwMode="auto">
            <a:xfrm>
              <a:off x="5292725" y="380860"/>
              <a:ext cx="3851275" cy="46098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rPr>
                <a:t>软件学院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rPr>
                <a:t>·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rPr>
                <a:t>计算机网络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334433" y="6381750"/>
            <a:ext cx="11523133" cy="0"/>
          </a:xfrm>
          <a:prstGeom prst="line">
            <a:avLst/>
          </a:prstGeom>
          <a:ln w="127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66FF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66FF"/>
          </a:solidFill>
          <a:latin typeface="Arial" panose="020B0604020202020204" pitchFamily="34" charset="0"/>
          <a:ea typeface="微软雅黑" panose="020B050302020402020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66FF"/>
          </a:solidFill>
          <a:latin typeface="Arial" panose="020B0604020202020204" pitchFamily="34" charset="0"/>
          <a:ea typeface="微软雅黑" panose="020B050302020402020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66FF"/>
          </a:solidFill>
          <a:latin typeface="Arial" panose="020B0604020202020204" pitchFamily="34" charset="0"/>
          <a:ea typeface="微软雅黑" panose="020B050302020402020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66FF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66FF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66FF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66FF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66FF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6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microsoft.com/office/2007/relationships/hdphoto" Target="../media/image11.wdp"/><Relationship Id="rId3" Type="http://schemas.openxmlformats.org/officeDocument/2006/relationships/image" Target="../media/image10.png"/><Relationship Id="rId2" Type="http://schemas.microsoft.com/office/2007/relationships/hdphoto" Target="../media/image9.wdp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914400" y="1827530"/>
            <a:ext cx="10363200" cy="147002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lang="zh-CN" altLang="en-US" sz="4800" kern="1200" dirty="0"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计算机网络</a:t>
            </a:r>
            <a:endParaRPr lang="zh-CN" altLang="en-US" sz="4800" kern="1200" dirty="0"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5123" name="副标题 3"/>
          <p:cNvSpPr>
            <a:spLocks noGrp="1"/>
          </p:cNvSpPr>
          <p:nvPr>
            <p:ph type="subTitle" idx="1"/>
          </p:nvPr>
        </p:nvSpPr>
        <p:spPr>
          <a:xfrm>
            <a:off x="2895600" y="3424873"/>
            <a:ext cx="6400800" cy="21351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>
                <a:srgbClr val="0066FF"/>
              </a:buClr>
              <a:buSzPct val="70000"/>
            </a:pPr>
            <a:r>
              <a:rPr lang="zh-CN" altLang="en-US" kern="1200" dirty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主讲人：王丽</a:t>
            </a:r>
            <a:endParaRPr lang="en-US" altLang="zh-CN" kern="1200" dirty="0"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eaLnBrk="1" hangingPunct="1">
              <a:buClr>
                <a:srgbClr val="0066FF"/>
              </a:buClr>
              <a:buSzPct val="70000"/>
            </a:pPr>
            <a:endParaRPr lang="en-US" altLang="zh-CN" kern="1200" dirty="0"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eaLnBrk="1" hangingPunct="1">
              <a:buClr>
                <a:srgbClr val="0066FF"/>
              </a:buClr>
              <a:buSzPct val="70000"/>
            </a:pPr>
            <a:r>
              <a:rPr lang="zh-CN" altLang="en-US" kern="1200" dirty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电话：</a:t>
            </a:r>
            <a:r>
              <a:rPr lang="en-US" altLang="zh-CN" kern="1200" dirty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15289350940</a:t>
            </a:r>
            <a:endParaRPr lang="en-US" altLang="zh-CN" kern="1200" dirty="0"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eaLnBrk="1" hangingPunct="1">
              <a:buClr>
                <a:srgbClr val="0066FF"/>
              </a:buClr>
              <a:buSzPct val="70000"/>
            </a:pPr>
            <a:r>
              <a:rPr lang="zh-CN" altLang="en-US" kern="1200" dirty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邮箱：</a:t>
            </a:r>
            <a:r>
              <a:rPr lang="en-US" altLang="zh-CN" kern="1200" dirty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wang.li@nwpu.edu.cn</a:t>
            </a:r>
            <a:endParaRPr lang="en-US" altLang="zh-CN" kern="1200" dirty="0"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43492" y="1887967"/>
            <a:ext cx="9762564" cy="4286922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、教材与参考书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r>
              <a:rPr lang="en-US" altLang="zh-CN"/>
              <a:t>——</a:t>
            </a:r>
            <a:r>
              <a:rPr lang="zh-CN" altLang="en-US"/>
              <a:t>自顶向下方法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2223770" y="1994535"/>
            <a:ext cx="2756446" cy="39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</a:extLst>
          </a:blip>
          <a:srcRect/>
          <a:stretch>
            <a:fillRect/>
          </a:stretch>
        </p:blipFill>
        <p:spPr>
          <a:xfrm>
            <a:off x="6343650" y="1994535"/>
            <a:ext cx="2926957" cy="39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、知识结构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89255" y="2186940"/>
            <a:ext cx="3609340" cy="9404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计算机网络的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基本概念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89255" y="3676650"/>
            <a:ext cx="1495425" cy="13849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网络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组成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03170" y="3676650"/>
            <a:ext cx="1495425" cy="13849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性能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指标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156970" y="3136900"/>
            <a:ext cx="1270" cy="51308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250565" y="3163570"/>
            <a:ext cx="1270" cy="51308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右箭头 11"/>
          <p:cNvSpPr/>
          <p:nvPr/>
        </p:nvSpPr>
        <p:spPr>
          <a:xfrm>
            <a:off x="4305935" y="3206750"/>
            <a:ext cx="1121410" cy="473710"/>
          </a:xfrm>
          <a:prstGeom prst="rightArrow">
            <a:avLst/>
          </a:prstGeom>
          <a:gradFill>
            <a:gsLst>
              <a:gs pos="0">
                <a:srgbClr val="00B0F0"/>
              </a:gs>
              <a:gs pos="100000">
                <a:srgbClr val="034373"/>
              </a:gs>
            </a:gsLst>
            <a:lin scaled="0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791200" y="2186940"/>
            <a:ext cx="1343660" cy="28740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协议体系结构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7543165" y="3206750"/>
            <a:ext cx="1121410" cy="473710"/>
          </a:xfrm>
          <a:prstGeom prst="rightArrow">
            <a:avLst/>
          </a:prstGeom>
          <a:gradFill>
            <a:gsLst>
              <a:gs pos="0">
                <a:srgbClr val="00B0F0"/>
              </a:gs>
              <a:gs pos="100000">
                <a:srgbClr val="034373"/>
              </a:gs>
            </a:gsLst>
            <a:lin scaled="0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348220" y="1253490"/>
            <a:ext cx="0" cy="493776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理论课</a:t>
            </a:r>
            <a:r>
              <a:rPr lang="en-US" altLang="zh-CN"/>
              <a:t>40</a:t>
            </a:r>
            <a:r>
              <a:rPr lang="zh-CN" altLang="en-US"/>
              <a:t>学时</a:t>
            </a:r>
            <a:r>
              <a:rPr lang="en-US" altLang="zh-CN"/>
              <a:t>+</a:t>
            </a:r>
            <a:r>
              <a:rPr lang="zh-CN" altLang="en-US"/>
              <a:t>实验课</a:t>
            </a:r>
            <a:r>
              <a:rPr lang="en-US" altLang="zh-CN"/>
              <a:t>8</a:t>
            </a:r>
            <a:r>
              <a:rPr lang="zh-CN" altLang="en-US"/>
              <a:t>学时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072245" y="1661160"/>
            <a:ext cx="2660650" cy="3968115"/>
            <a:chOff x="14287" y="2616"/>
            <a:chExt cx="4190" cy="6249"/>
          </a:xfrm>
        </p:grpSpPr>
        <p:sp>
          <p:nvSpPr>
            <p:cNvPr id="7" name="圆角矩形 6"/>
            <p:cNvSpPr/>
            <p:nvPr/>
          </p:nvSpPr>
          <p:spPr>
            <a:xfrm>
              <a:off x="14287" y="2616"/>
              <a:ext cx="4190" cy="113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应用层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(4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学时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)</a:t>
              </a:r>
              <a:endPara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4287" y="4321"/>
              <a:ext cx="4190" cy="113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传输层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(10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学时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)</a:t>
              </a:r>
              <a:endPara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4287" y="6026"/>
              <a:ext cx="4190" cy="113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网络层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(12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学时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)</a:t>
              </a:r>
              <a:endPara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4287" y="7731"/>
              <a:ext cx="4190" cy="113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链路层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(8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学时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)</a:t>
              </a:r>
              <a:endPara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8" grpId="0" bldLvl="0" animBg="1"/>
      <p:bldP spid="12" grpId="0" bldLvl="0" animBg="1"/>
      <p:bldP spid="13" grpId="0" bldLvl="0" animBg="1"/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106295" y="1883410"/>
            <a:ext cx="5344795" cy="14700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80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长安常安</a:t>
            </a:r>
            <a:r>
              <a:rPr lang="zh-CN" altLang="en-US" sz="80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，</a:t>
            </a:r>
            <a:endParaRPr lang="zh-CN" altLang="en-US" sz="8000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350385" y="3473450"/>
            <a:ext cx="5302885" cy="1384935"/>
          </a:xfrm>
        </p:spPr>
        <p:txBody>
          <a:bodyPr/>
          <a:lstStyle/>
          <a:p>
            <a:pPr algn="l"/>
            <a:r>
              <a:rPr lang="zh-CN" altLang="en-US" sz="80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西安</a:t>
            </a:r>
            <a:r>
              <a:rPr lang="zh-CN" altLang="en-US" sz="80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加油！</a:t>
            </a:r>
            <a:endParaRPr lang="en-US" altLang="zh-CN" sz="8000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pic>
        <p:nvPicPr>
          <p:cNvPr id="6" name="图片 5" descr="f2aaf7d892074c78b440c262c158fe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0095" y="5443220"/>
            <a:ext cx="927100" cy="927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5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副标题 3"/>
          <p:cNvSpPr>
            <a:spLocks noGrp="1"/>
          </p:cNvSpPr>
          <p:nvPr>
            <p:ph type="subTitle" idx="1"/>
          </p:nvPr>
        </p:nvSpPr>
        <p:spPr>
          <a:xfrm>
            <a:off x="2895600" y="1978025"/>
            <a:ext cx="6400800" cy="316039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>
                <a:srgbClr val="0066FF"/>
              </a:buClr>
              <a:buSzPct val="70000"/>
            </a:pPr>
            <a:r>
              <a:rPr lang="zh-CN" kern="1200" dirty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助教老师联系方式</a:t>
            </a:r>
            <a:endParaRPr lang="zh-CN" kern="1200" dirty="0"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algn="l" eaLnBrk="1" hangingPunct="1">
              <a:buClr>
                <a:srgbClr val="0066FF"/>
              </a:buClr>
              <a:buSzPct val="70000"/>
            </a:pPr>
            <a:endParaRPr lang="zh-CN" kern="1200" dirty="0"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algn="ctr" eaLnBrk="1" hangingPunct="1">
              <a:buClr>
                <a:srgbClr val="0066FF"/>
              </a:buClr>
              <a:buSzPct val="70000"/>
            </a:pPr>
            <a:r>
              <a:rPr lang="zh-CN" kern="1200" dirty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王秀微：</a:t>
            </a:r>
            <a:r>
              <a:rPr lang="en-US" altLang="zh-CN" kern="1200" dirty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17770843507</a:t>
            </a:r>
            <a:endParaRPr lang="zh-CN" kern="1200" dirty="0"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algn="ctr" eaLnBrk="1" hangingPunct="1">
              <a:buClr>
                <a:srgbClr val="0066FF"/>
              </a:buClr>
              <a:buSzPct val="70000"/>
            </a:pPr>
            <a:r>
              <a:rPr lang="zh-CN" kern="1200" dirty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曹皓翔：</a:t>
            </a:r>
            <a:r>
              <a:rPr lang="en-US" altLang="zh-CN" kern="1200" dirty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15829373731</a:t>
            </a:r>
            <a:endParaRPr lang="zh-CN" kern="1200" dirty="0"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algn="l" eaLnBrk="1" hangingPunct="1">
              <a:buClr>
                <a:srgbClr val="0066FF"/>
              </a:buClr>
              <a:buSzPct val="70000"/>
            </a:pPr>
            <a:endParaRPr lang="en-US" altLang="zh-CN" kern="1200" dirty="0"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algn="ctr" eaLnBrk="1" hangingPunct="1">
              <a:buClr>
                <a:srgbClr val="0066FF"/>
              </a:buClr>
              <a:buSzPct val="70000"/>
            </a:pPr>
            <a:r>
              <a:rPr lang="en-US" altLang="zh-CN" kern="1200" dirty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[</a:t>
            </a:r>
            <a:r>
              <a:rPr lang="zh-CN" altLang="en-US" kern="1200" dirty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备注</a:t>
            </a:r>
            <a:r>
              <a:rPr lang="en-US" altLang="zh-CN" kern="1200" dirty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]</a:t>
            </a:r>
            <a:r>
              <a:rPr lang="zh-CN" altLang="en-US" kern="1200" dirty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所有老师均可在</a:t>
            </a:r>
            <a:r>
              <a:rPr lang="en-US" altLang="zh-CN" kern="1200" dirty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QQ</a:t>
            </a:r>
            <a:r>
              <a:rPr lang="zh-CN" altLang="en-US" kern="1200" dirty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群内找到</a:t>
            </a:r>
            <a:endParaRPr lang="zh-CN" altLang="en-US" kern="1200" dirty="0"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7780" y="3147695"/>
            <a:ext cx="12221210" cy="1012825"/>
          </a:xfrm>
          <a:prstGeom prst="rect">
            <a:avLst/>
          </a:prstGeom>
          <a:solidFill>
            <a:srgbClr val="0066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在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  </a:t>
            </a:r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线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  </a:t>
            </a:r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课  堂</a:t>
            </a:r>
            <a:endParaRPr lang="zh-CN" altLang="en-US" sz="32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、课程讲授方式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05230"/>
            <a:ext cx="10972800" cy="49291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课程三段式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前段：温故知新</a:t>
            </a:r>
            <a:endParaRPr lang="zh-CN" altLang="en-US" dirty="0"/>
          </a:p>
          <a:p>
            <a:pPr marL="457200" lvl="1" indent="0" latinLnBrk="0">
              <a:lnSpc>
                <a:spcPct val="100000"/>
              </a:lnSpc>
              <a:spcBef>
                <a:spcPts val="1500"/>
              </a:spcBef>
              <a:buNone/>
            </a:pPr>
            <a:r>
              <a:rPr lang="zh-CN" altLang="en-US" dirty="0"/>
              <a:t>   </a:t>
            </a:r>
            <a:r>
              <a:rPr lang="zh-CN" altLang="en-US" dirty="0">
                <a:sym typeface="+mn-ea"/>
              </a:rPr>
              <a:t>梳理知识架构，</a:t>
            </a:r>
            <a:r>
              <a:rPr lang="zh-CN" altLang="en-US" dirty="0"/>
              <a:t>回顾知识点、预告新课程。（约</a:t>
            </a:r>
            <a:r>
              <a:rPr lang="en-US" altLang="zh-CN" dirty="0"/>
              <a:t>10</a:t>
            </a:r>
            <a:r>
              <a:rPr lang="zh-CN" altLang="en-US" dirty="0"/>
              <a:t>分钟）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中段：知识积累</a:t>
            </a:r>
            <a:endParaRPr lang="zh-CN" altLang="en-US" dirty="0"/>
          </a:p>
          <a:p>
            <a:pPr marL="756285" lvl="1" indent="-306070" latinLnBrk="0">
              <a:lnSpc>
                <a:spcPct val="100000"/>
              </a:lnSpc>
              <a:spcBef>
                <a:spcPts val="1500"/>
              </a:spcBef>
              <a:buNone/>
            </a:pPr>
            <a:r>
              <a:rPr lang="zh-CN" altLang="en-US" dirty="0"/>
              <a:t>   课程讲解与答疑，腾讯课堂举手功能实时互动、腾讯课堂和</a:t>
            </a:r>
            <a:r>
              <a:rPr lang="en-US" altLang="zh-CN" dirty="0"/>
              <a:t>QQ</a:t>
            </a:r>
            <a:r>
              <a:rPr lang="zh-CN" altLang="en-US" dirty="0"/>
              <a:t>留言功能课后解答、视频录制集中答疑。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后段：点睛解惑</a:t>
            </a:r>
            <a:endParaRPr lang="zh-CN" altLang="en-US" dirty="0"/>
          </a:p>
          <a:p>
            <a:pPr marL="457200" lvl="1" indent="0" latinLnBrk="0">
              <a:lnSpc>
                <a:spcPct val="100000"/>
              </a:lnSpc>
              <a:spcBef>
                <a:spcPts val="1500"/>
              </a:spcBef>
              <a:buNone/>
            </a:pPr>
            <a:r>
              <a:rPr lang="zh-CN" altLang="en-US" dirty="0"/>
              <a:t>   不定期的线上练习</a:t>
            </a:r>
            <a:r>
              <a:rPr lang="zh-CN" altLang="en-US" dirty="0">
                <a:sym typeface="+mn-ea"/>
              </a:rPr>
              <a:t>。</a:t>
            </a:r>
            <a:r>
              <a:rPr lang="zh-CN" altLang="en-US" dirty="0"/>
              <a:t>（约</a:t>
            </a:r>
            <a:r>
              <a:rPr lang="en-US" altLang="zh-CN" dirty="0"/>
              <a:t>2</a:t>
            </a:r>
            <a:r>
              <a:rPr lang="zh-CN" altLang="en-US" dirty="0"/>
              <a:t>分钟）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43492" y="1887967"/>
            <a:ext cx="9762564" cy="4286922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进入课堂的通道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腾讯课堂</a:t>
            </a:r>
            <a:r>
              <a:rPr lang="en-US" altLang="zh-CN" dirty="0"/>
              <a:t>+QQ</a:t>
            </a:r>
            <a:r>
              <a:rPr lang="zh-CN" altLang="en-US" dirty="0"/>
              <a:t>群（腾讯会议备用、问卷星答题）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227" y="2063909"/>
            <a:ext cx="2701562" cy="396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06" y="2049676"/>
            <a:ext cx="3891525" cy="40877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3850" y="6397625"/>
            <a:ext cx="11544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腾讯会议：433-378-1952</a:t>
            </a:r>
            <a:endParaRPr lang="zh-CN" altLang="en-US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43492" y="1887967"/>
            <a:ext cx="9762564" cy="4286922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、调试好上课环境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请使用客户端、备选移动网，有问题及时联系助教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85" y="2051428"/>
            <a:ext cx="5762802" cy="396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96" y="2051428"/>
            <a:ext cx="1828818" cy="39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-2147482609" descr="调查问卷测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0" y="2010410"/>
            <a:ext cx="11290935" cy="38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、课堂签到、课末测验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链接或二维码均可</a:t>
            </a:r>
            <a:r>
              <a:rPr lang="zh-CN" dirty="0"/>
              <a:t>，与听课互不影响（平时成绩</a:t>
            </a:r>
            <a:r>
              <a:rPr lang="en-US" altLang="zh-CN" dirty="0"/>
              <a:t>1</a:t>
            </a:r>
            <a:r>
              <a:rPr lang="en-US" altLang="zh-CN" dirty="0"/>
              <a:t>0%</a:t>
            </a:r>
            <a:r>
              <a:rPr lang="zh-CN" dirty="0"/>
              <a:t>）</a:t>
            </a:r>
            <a:endParaRPr 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23850" y="6397625"/>
            <a:ext cx="11544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期末成绩</a:t>
            </a:r>
            <a:r>
              <a:rPr lang="en-US" altLang="zh-CN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=</a:t>
            </a:r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期末成绩</a:t>
            </a:r>
            <a:r>
              <a:rPr lang="en-US" altLang="zh-CN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*70%+</a:t>
            </a:r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实验成绩</a:t>
            </a:r>
            <a:r>
              <a:rPr lang="en-US" altLang="zh-CN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20%+</a:t>
            </a:r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平时成绩</a:t>
            </a:r>
            <a:r>
              <a:rPr lang="en-US" altLang="zh-CN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10%</a:t>
            </a:r>
            <a:endParaRPr lang="en-US" altLang="zh-CN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、上</a:t>
            </a:r>
            <a:r>
              <a:rPr lang="zh-CN" altLang="en-US">
                <a:solidFill>
                  <a:srgbClr val="0066FF"/>
                </a:solidFill>
              </a:rPr>
              <a:t>课时</a:t>
            </a:r>
            <a:r>
              <a:rPr lang="zh-CN" altLang="en-US"/>
              <a:t>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让我们一起用计算机网络学习《计算机网络》吧！</a:t>
            </a:r>
            <a:endParaRPr lang="zh-CN" altLang="en-US"/>
          </a:p>
        </p:txBody>
      </p:sp>
      <p:pic>
        <p:nvPicPr>
          <p:cNvPr id="4" name="图片 -2147482608" descr="闹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1465" y="1749425"/>
            <a:ext cx="8529955" cy="452945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6" name="文本框 5"/>
          <p:cNvSpPr txBox="1"/>
          <p:nvPr/>
        </p:nvSpPr>
        <p:spPr>
          <a:xfrm>
            <a:off x="6997700" y="3094990"/>
            <a:ext cx="26333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周二               周五</a:t>
            </a:r>
            <a:endParaRPr lang="zh-CN" altLang="en-US" sz="20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 11                 14</a:t>
            </a:r>
            <a:endParaRPr lang="en-US" altLang="zh-CN" sz="20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 18                 21</a:t>
            </a:r>
            <a:endParaRPr lang="en-US" altLang="zh-CN" sz="20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 25                 28</a:t>
            </a:r>
            <a:endParaRPr lang="en-US" altLang="zh-CN" sz="20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7780" y="3147695"/>
            <a:ext cx="12221210" cy="1012825"/>
          </a:xfrm>
          <a:prstGeom prst="rect">
            <a:avLst/>
          </a:prstGeom>
          <a:solidFill>
            <a:srgbClr val="0066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课  程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  </a:t>
            </a:r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内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  </a:t>
            </a:r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容</a:t>
            </a:r>
            <a:endParaRPr lang="zh-CN" altLang="en-US" sz="32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35.2"/>
</p:tagLst>
</file>

<file path=ppt/tags/tag2.xml><?xml version="1.0" encoding="utf-8"?>
<p:tagLst xmlns:p="http://schemas.openxmlformats.org/presentationml/2006/main">
  <p:tag name="TIMING" val="|35.2"/>
</p:tagLst>
</file>

<file path=ppt/tags/tag3.xml><?xml version="1.0" encoding="utf-8"?>
<p:tagLst xmlns:p="http://schemas.openxmlformats.org/presentationml/2006/main">
  <p:tag name="TIMING" val="|35.2"/>
</p:tagLst>
</file>

<file path=ppt/tags/tag4.xml><?xml version="1.0" encoding="utf-8"?>
<p:tagLst xmlns:p="http://schemas.openxmlformats.org/presentationml/2006/main">
  <p:tag name="TIMING" val="|13.5|3.6|5.4|19.8|4.9|47.8|21.3"/>
</p:tagLst>
</file>

<file path=ppt/tags/tag5.xml><?xml version="1.0" encoding="utf-8"?>
<p:tagLst xmlns:p="http://schemas.openxmlformats.org/presentationml/2006/main">
  <p:tag name="TIMING" val="|23|7.7|21.9"/>
</p:tagLst>
</file>

<file path=ppt/tags/tag6.xml><?xml version="1.0" encoding="utf-8"?>
<p:tagLst xmlns:p="http://schemas.openxmlformats.org/presentationml/2006/main">
  <p:tag name="TIMING" val="|35.2"/>
</p:tagLst>
</file>

<file path=ppt/tags/tag7.xml><?xml version="1.0" encoding="utf-8"?>
<p:tagLst xmlns:p="http://schemas.openxmlformats.org/presentationml/2006/main">
  <p:tag name="TIMING" val="|14.5|9.9|26|35.5"/>
</p:tagLst>
</file>

<file path=ppt/tags/tag8.xml><?xml version="1.0" encoding="utf-8"?>
<p:tagLst xmlns:p="http://schemas.openxmlformats.org/presentationml/2006/main">
  <p:tag name="TIMING" val="|1.5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Arial" panose="020B0604020202020204" pitchFamily="34" charset="0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WPS 演示</Application>
  <PresentationFormat>宽屏</PresentationFormat>
  <Paragraphs>88</Paragraphs>
  <Slides>12</Slides>
  <Notes>3</Notes>
  <HiddenSlides>0</HiddenSlides>
  <MMClips>9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方正苏新诗柳楷简体</vt:lpstr>
      <vt:lpstr>华文新魏</vt:lpstr>
      <vt:lpstr>Arial Unicode MS</vt:lpstr>
      <vt:lpstr>1_Office 主题</vt:lpstr>
      <vt:lpstr>计算机网络</vt:lpstr>
      <vt:lpstr>计算机网络</vt:lpstr>
      <vt:lpstr>PowerPoint 演示文稿</vt:lpstr>
      <vt:lpstr>1、课程讲授方式</vt:lpstr>
      <vt:lpstr>2、进入课堂的通道</vt:lpstr>
      <vt:lpstr>3、调试好上课环境</vt:lpstr>
      <vt:lpstr>4、课堂签到、课末测验</vt:lpstr>
      <vt:lpstr>5、上课时间</vt:lpstr>
      <vt:lpstr>PowerPoint 演示文稿</vt:lpstr>
      <vt:lpstr>1、教材与参考书</vt:lpstr>
      <vt:lpstr>2、知识结构</vt:lpstr>
      <vt:lpstr>长安常安，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 Computer Networking</dc:title>
  <dc:creator/>
  <cp:lastModifiedBy>西工大王丽</cp:lastModifiedBy>
  <cp:revision>130</cp:revision>
  <dcterms:created xsi:type="dcterms:W3CDTF">2019-06-19T02:08:00Z</dcterms:created>
  <dcterms:modified xsi:type="dcterms:W3CDTF">2022-01-10T08:27:14Z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C60996690F8147CC95FA364F7F0FC103</vt:lpwstr>
  </property>
</Properties>
</file>