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81"/>
  </p:notesMasterIdLst>
  <p:sldIdLst>
    <p:sldId id="258" r:id="rId4"/>
    <p:sldId id="960" r:id="rId5"/>
    <p:sldId id="1185" r:id="rId6"/>
    <p:sldId id="1186" r:id="rId7"/>
    <p:sldId id="1187" r:id="rId8"/>
    <p:sldId id="1188" r:id="rId9"/>
    <p:sldId id="1189" r:id="rId10"/>
    <p:sldId id="1190" r:id="rId11"/>
    <p:sldId id="1192" r:id="rId12"/>
    <p:sldId id="1193" r:id="rId13"/>
    <p:sldId id="1194" r:id="rId14"/>
    <p:sldId id="1195" r:id="rId15"/>
    <p:sldId id="1196" r:id="rId16"/>
    <p:sldId id="1197" r:id="rId17"/>
    <p:sldId id="1198" r:id="rId18"/>
    <p:sldId id="1199" r:id="rId19"/>
    <p:sldId id="1200" r:id="rId20"/>
    <p:sldId id="1201" r:id="rId21"/>
    <p:sldId id="1202" r:id="rId22"/>
    <p:sldId id="1203" r:id="rId23"/>
    <p:sldId id="1204" r:id="rId24"/>
    <p:sldId id="1205" r:id="rId25"/>
    <p:sldId id="1206" r:id="rId26"/>
    <p:sldId id="1207" r:id="rId27"/>
    <p:sldId id="1214" r:id="rId28"/>
    <p:sldId id="985" r:id="rId29"/>
    <p:sldId id="1208" r:id="rId30"/>
    <p:sldId id="1209" r:id="rId31"/>
    <p:sldId id="1210" r:id="rId32"/>
    <p:sldId id="1086" r:id="rId33"/>
    <p:sldId id="1215" r:id="rId34"/>
    <p:sldId id="1088" r:id="rId35"/>
    <p:sldId id="1089" r:id="rId36"/>
    <p:sldId id="1162" r:id="rId37"/>
    <p:sldId id="1091" r:id="rId38"/>
    <p:sldId id="1092" r:id="rId39"/>
    <p:sldId id="1165" r:id="rId40"/>
    <p:sldId id="998" r:id="rId41"/>
    <p:sldId id="1163" r:id="rId42"/>
    <p:sldId id="1095" r:id="rId43"/>
    <p:sldId id="1164" r:id="rId44"/>
    <p:sldId id="1097" r:id="rId45"/>
    <p:sldId id="1098" r:id="rId46"/>
    <p:sldId id="1099" r:id="rId47"/>
    <p:sldId id="1213" r:id="rId48"/>
    <p:sldId id="1168" r:id="rId49"/>
    <p:sldId id="1169" r:id="rId50"/>
    <p:sldId id="1170" r:id="rId51"/>
    <p:sldId id="1171" r:id="rId52"/>
    <p:sldId id="1172" r:id="rId53"/>
    <p:sldId id="1175" r:id="rId54"/>
    <p:sldId id="1176" r:id="rId55"/>
    <p:sldId id="1211" r:id="rId56"/>
    <p:sldId id="1112" r:id="rId57"/>
    <p:sldId id="1113" r:id="rId58"/>
    <p:sldId id="1114" r:id="rId59"/>
    <p:sldId id="1115" r:id="rId60"/>
    <p:sldId id="1116" r:id="rId61"/>
    <p:sldId id="1117" r:id="rId62"/>
    <p:sldId id="1118" r:id="rId63"/>
    <p:sldId id="1119" r:id="rId64"/>
    <p:sldId id="1120" r:id="rId65"/>
    <p:sldId id="1121" r:id="rId66"/>
    <p:sldId id="1212" r:id="rId67"/>
    <p:sldId id="1123" r:id="rId68"/>
    <p:sldId id="1124" r:id="rId69"/>
    <p:sldId id="1125" r:id="rId70"/>
    <p:sldId id="1126" r:id="rId71"/>
    <p:sldId id="1127" r:id="rId72"/>
    <p:sldId id="1128" r:id="rId73"/>
    <p:sldId id="1082" r:id="rId74"/>
    <p:sldId id="1129" r:id="rId75"/>
    <p:sldId id="1130" r:id="rId76"/>
    <p:sldId id="1131" r:id="rId77"/>
    <p:sldId id="1132" r:id="rId78"/>
    <p:sldId id="1133" r:id="rId79"/>
    <p:sldId id="277"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毅" initials="毅"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B9BD5"/>
    <a:srgbClr val="D2DEEF"/>
    <a:srgbClr val="E2F0D9"/>
    <a:srgbClr val="DEEBF7"/>
    <a:srgbClr val="2E75B6"/>
    <a:srgbClr val="548235"/>
    <a:srgbClr val="ED7D31"/>
    <a:srgbClr val="00B050"/>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77" autoAdjust="0"/>
    <p:restoredTop sz="90739" autoAdjust="0"/>
  </p:normalViewPr>
  <p:slideViewPr>
    <p:cSldViewPr snapToGrid="0">
      <p:cViewPr varScale="1">
        <p:scale>
          <a:sx n="53" d="100"/>
          <a:sy n="53" d="100"/>
        </p:scale>
        <p:origin x="4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F1D21D0-ACF5-4F88-8351-79FF0059BE18}" type="doc">
      <dgm:prSet loTypeId="urn:microsoft.com/office/officeart/2005/8/layout/hierarchy6" loCatId="hierarchy" qsTypeId="urn:microsoft.com/office/officeart/2005/8/quickstyle/simple1#1" qsCatId="simple" csTypeId="urn:microsoft.com/office/officeart/2005/8/colors/accent1_1#1" csCatId="accent1" phldr="1"/>
      <dgm:spPr/>
      <dgm:t>
        <a:bodyPr/>
        <a:lstStyle/>
        <a:p>
          <a:endParaRPr lang="zh-CN" altLang="en-US"/>
        </a:p>
      </dgm:t>
    </dgm:pt>
    <dgm:pt modelId="{858DAA83-68EB-40D3-95E3-F238E924409F}">
      <dgm:prSet phldrT="[文本]"/>
      <dgm:spPr>
        <a:ln>
          <a:solidFill>
            <a:srgbClr val="FF0000"/>
          </a:solidFill>
        </a:ln>
      </dgm:spPr>
      <dgm:t>
        <a:bodyPr/>
        <a:lstStyle/>
        <a:p>
          <a:r>
            <a:rPr lang="zh-CN" altLang="en-US" dirty="0"/>
            <a:t>需求工程</a:t>
          </a:r>
        </a:p>
      </dgm:t>
    </dgm:pt>
    <dgm:pt modelId="{24AE6845-09DB-4EF0-A40A-E6AD86639AF6}" type="parTrans" cxnId="{8913059E-F294-4DFE-A8DA-48860233050D}">
      <dgm:prSet/>
      <dgm:spPr/>
      <dgm:t>
        <a:bodyPr/>
        <a:lstStyle/>
        <a:p>
          <a:endParaRPr lang="zh-CN" altLang="en-US"/>
        </a:p>
      </dgm:t>
    </dgm:pt>
    <dgm:pt modelId="{ACBBD2A0-FA69-4C10-A557-6BE714C6AB82}" type="sibTrans" cxnId="{8913059E-F294-4DFE-A8DA-48860233050D}">
      <dgm:prSet/>
      <dgm:spPr/>
      <dgm:t>
        <a:bodyPr/>
        <a:lstStyle/>
        <a:p>
          <a:endParaRPr lang="zh-CN" altLang="en-US"/>
        </a:p>
      </dgm:t>
    </dgm:pt>
    <dgm:pt modelId="{1C767785-18B1-44B3-BF28-F3D435EB815B}">
      <dgm:prSet phldrT="[文本]"/>
      <dgm:spPr>
        <a:ln>
          <a:solidFill>
            <a:srgbClr val="0000FF"/>
          </a:solidFill>
        </a:ln>
      </dgm:spPr>
      <dgm:t>
        <a:bodyPr/>
        <a:lstStyle/>
        <a:p>
          <a:r>
            <a:rPr lang="zh-CN" altLang="en-US" dirty="0"/>
            <a:t>需求开发</a:t>
          </a:r>
        </a:p>
      </dgm:t>
    </dgm:pt>
    <dgm:pt modelId="{61503A09-1328-4AAE-BA1F-CB3F35E4A59A}" type="parTrans" cxnId="{FA767ADE-8A01-49B1-AA71-EE36614F2EA0}">
      <dgm:prSet/>
      <dgm:spPr>
        <a:ln>
          <a:solidFill>
            <a:srgbClr val="FF0000"/>
          </a:solidFill>
        </a:ln>
      </dgm:spPr>
      <dgm:t>
        <a:bodyPr/>
        <a:lstStyle/>
        <a:p>
          <a:endParaRPr lang="zh-CN" altLang="en-US"/>
        </a:p>
      </dgm:t>
    </dgm:pt>
    <dgm:pt modelId="{A41F2E7D-3F72-4596-B86A-5CEBD261715D}" type="sibTrans" cxnId="{FA767ADE-8A01-49B1-AA71-EE36614F2EA0}">
      <dgm:prSet/>
      <dgm:spPr/>
      <dgm:t>
        <a:bodyPr/>
        <a:lstStyle/>
        <a:p>
          <a:endParaRPr lang="zh-CN" altLang="en-US"/>
        </a:p>
      </dgm:t>
    </dgm:pt>
    <dgm:pt modelId="{DEF4BC71-DE56-4F93-85C4-1F1BE8796810}">
      <dgm:prSet phldrT="[文本]"/>
      <dgm:spPr>
        <a:ln>
          <a:solidFill>
            <a:srgbClr val="7030A0"/>
          </a:solidFill>
        </a:ln>
      </dgm:spPr>
      <dgm:t>
        <a:bodyPr/>
        <a:lstStyle/>
        <a:p>
          <a:r>
            <a:rPr lang="zh-CN" altLang="en-US" dirty="0"/>
            <a:t>需求管理</a:t>
          </a:r>
        </a:p>
      </dgm:t>
    </dgm:pt>
    <dgm:pt modelId="{CEBD884C-0CDF-4D97-B0E1-E30CBA02A8E7}" type="parTrans" cxnId="{4A4E483C-B9A0-4A90-BC2C-776608E2A01B}">
      <dgm:prSet/>
      <dgm:spPr>
        <a:ln>
          <a:solidFill>
            <a:srgbClr val="FF0000"/>
          </a:solidFill>
        </a:ln>
      </dgm:spPr>
      <dgm:t>
        <a:bodyPr/>
        <a:lstStyle/>
        <a:p>
          <a:endParaRPr lang="zh-CN" altLang="en-US"/>
        </a:p>
      </dgm:t>
    </dgm:pt>
    <dgm:pt modelId="{8BEB8294-EC7D-4DCB-BE09-936C3563DA81}" type="sibTrans" cxnId="{4A4E483C-B9A0-4A90-BC2C-776608E2A01B}">
      <dgm:prSet/>
      <dgm:spPr/>
      <dgm:t>
        <a:bodyPr/>
        <a:lstStyle/>
        <a:p>
          <a:endParaRPr lang="zh-CN" altLang="en-US"/>
        </a:p>
      </dgm:t>
    </dgm:pt>
    <dgm:pt modelId="{7EFDE091-9F49-43B8-ADA1-5BD639D1EFAF}">
      <dgm:prSet phldrT="[文本]"/>
      <dgm:spPr>
        <a:ln>
          <a:solidFill>
            <a:srgbClr val="0000FF"/>
          </a:solidFill>
        </a:ln>
      </dgm:spPr>
      <dgm:t>
        <a:bodyPr/>
        <a:lstStyle/>
        <a:p>
          <a:r>
            <a:rPr lang="zh-CN" altLang="en-US" dirty="0"/>
            <a:t>需求获取</a:t>
          </a:r>
        </a:p>
      </dgm:t>
    </dgm:pt>
    <dgm:pt modelId="{93712CCE-04AF-44BC-944D-430CBAC9CBB6}" type="parTrans" cxnId="{814C6DDE-B177-47EF-9F9A-11F48D158313}">
      <dgm:prSet/>
      <dgm:spPr>
        <a:ln>
          <a:solidFill>
            <a:srgbClr val="0000FF"/>
          </a:solidFill>
        </a:ln>
      </dgm:spPr>
      <dgm:t>
        <a:bodyPr/>
        <a:lstStyle/>
        <a:p>
          <a:endParaRPr lang="zh-CN" altLang="en-US"/>
        </a:p>
      </dgm:t>
    </dgm:pt>
    <dgm:pt modelId="{2AA1B162-FCAB-4B47-AC2C-EE3B77DAC0EC}" type="sibTrans" cxnId="{814C6DDE-B177-47EF-9F9A-11F48D158313}">
      <dgm:prSet/>
      <dgm:spPr/>
      <dgm:t>
        <a:bodyPr/>
        <a:lstStyle/>
        <a:p>
          <a:endParaRPr lang="zh-CN" altLang="en-US"/>
        </a:p>
      </dgm:t>
    </dgm:pt>
    <dgm:pt modelId="{0753DF1F-757A-46B4-BA90-9568CAD1A8D2}">
      <dgm:prSet phldrT="[文本]"/>
      <dgm:spPr>
        <a:ln>
          <a:solidFill>
            <a:srgbClr val="0000FF"/>
          </a:solidFill>
        </a:ln>
      </dgm:spPr>
      <dgm:t>
        <a:bodyPr/>
        <a:lstStyle/>
        <a:p>
          <a:r>
            <a:rPr lang="zh-CN" altLang="en-US" dirty="0"/>
            <a:t>需求分析</a:t>
          </a:r>
        </a:p>
      </dgm:t>
    </dgm:pt>
    <dgm:pt modelId="{5CCC648B-CD02-4623-A6E6-A9EC169D99FD}" type="parTrans" cxnId="{083F4443-4388-4C09-9D49-966DF71D1D20}">
      <dgm:prSet/>
      <dgm:spPr>
        <a:ln>
          <a:solidFill>
            <a:srgbClr val="0000FF"/>
          </a:solidFill>
        </a:ln>
      </dgm:spPr>
      <dgm:t>
        <a:bodyPr/>
        <a:lstStyle/>
        <a:p>
          <a:endParaRPr lang="zh-CN" altLang="en-US"/>
        </a:p>
      </dgm:t>
    </dgm:pt>
    <dgm:pt modelId="{1C0D3D6E-1EDB-4461-91B8-2039163D6C69}" type="sibTrans" cxnId="{083F4443-4388-4C09-9D49-966DF71D1D20}">
      <dgm:prSet/>
      <dgm:spPr/>
      <dgm:t>
        <a:bodyPr/>
        <a:lstStyle/>
        <a:p>
          <a:endParaRPr lang="zh-CN" altLang="en-US"/>
        </a:p>
      </dgm:t>
    </dgm:pt>
    <dgm:pt modelId="{47F8D0DB-1125-4C75-A349-724417B3926D}">
      <dgm:prSet phldrT="[文本]"/>
      <dgm:spPr>
        <a:ln>
          <a:solidFill>
            <a:srgbClr val="0000FF"/>
          </a:solidFill>
        </a:ln>
      </dgm:spPr>
      <dgm:t>
        <a:bodyPr/>
        <a:lstStyle/>
        <a:p>
          <a:r>
            <a:rPr lang="zh-CN" altLang="en-US" dirty="0"/>
            <a:t>编写规格说明</a:t>
          </a:r>
        </a:p>
      </dgm:t>
    </dgm:pt>
    <dgm:pt modelId="{46C6F21C-BBE6-44A7-BC40-9D4C42766E84}" type="parTrans" cxnId="{916E5E4C-F9DF-46CD-93CC-979A9D1E83D6}">
      <dgm:prSet/>
      <dgm:spPr>
        <a:ln>
          <a:solidFill>
            <a:srgbClr val="0000FF"/>
          </a:solidFill>
        </a:ln>
      </dgm:spPr>
      <dgm:t>
        <a:bodyPr/>
        <a:lstStyle/>
        <a:p>
          <a:endParaRPr lang="zh-CN" altLang="en-US"/>
        </a:p>
      </dgm:t>
    </dgm:pt>
    <dgm:pt modelId="{96827BD8-0175-4F12-86F9-9615A626CFCB}" type="sibTrans" cxnId="{916E5E4C-F9DF-46CD-93CC-979A9D1E83D6}">
      <dgm:prSet/>
      <dgm:spPr/>
      <dgm:t>
        <a:bodyPr/>
        <a:lstStyle/>
        <a:p>
          <a:endParaRPr lang="zh-CN" altLang="en-US"/>
        </a:p>
      </dgm:t>
    </dgm:pt>
    <dgm:pt modelId="{8E8D5DE3-C87F-4931-BF42-C4DA60F47A6A}">
      <dgm:prSet phldrT="[文本]"/>
      <dgm:spPr>
        <a:ln>
          <a:solidFill>
            <a:srgbClr val="0000FF"/>
          </a:solidFill>
        </a:ln>
      </dgm:spPr>
      <dgm:t>
        <a:bodyPr/>
        <a:lstStyle/>
        <a:p>
          <a:r>
            <a:rPr lang="zh-CN" altLang="en-US" dirty="0"/>
            <a:t>需求验证</a:t>
          </a:r>
        </a:p>
      </dgm:t>
    </dgm:pt>
    <dgm:pt modelId="{CFEACEC0-AE88-4167-A297-58B3FECD1B28}" type="parTrans" cxnId="{24F32E8C-6710-45FA-ADB2-0E5E68474684}">
      <dgm:prSet/>
      <dgm:spPr>
        <a:ln>
          <a:solidFill>
            <a:srgbClr val="0000FF"/>
          </a:solidFill>
        </a:ln>
      </dgm:spPr>
      <dgm:t>
        <a:bodyPr/>
        <a:lstStyle/>
        <a:p>
          <a:endParaRPr lang="zh-CN" altLang="en-US"/>
        </a:p>
      </dgm:t>
    </dgm:pt>
    <dgm:pt modelId="{C68E78CC-61CE-44D6-8325-E772560774DC}" type="sibTrans" cxnId="{24F32E8C-6710-45FA-ADB2-0E5E68474684}">
      <dgm:prSet/>
      <dgm:spPr/>
      <dgm:t>
        <a:bodyPr/>
        <a:lstStyle/>
        <a:p>
          <a:endParaRPr lang="zh-CN" altLang="en-US"/>
        </a:p>
      </dgm:t>
    </dgm:pt>
    <dgm:pt modelId="{209C61AA-0BC0-4A0E-9CF9-0D1C6464A871}">
      <dgm:prSet phldrT="[文本]"/>
      <dgm:spPr>
        <a:ln>
          <a:solidFill>
            <a:srgbClr val="7030A0"/>
          </a:solidFill>
        </a:ln>
      </dgm:spPr>
      <dgm:t>
        <a:bodyPr/>
        <a:lstStyle/>
        <a:p>
          <a:r>
            <a:rPr lang="zh-CN" altLang="en-US" dirty="0"/>
            <a:t>需求跟踪管理</a:t>
          </a:r>
        </a:p>
      </dgm:t>
    </dgm:pt>
    <dgm:pt modelId="{C24E266E-EF89-41F0-B899-A2EE6C5F1B33}" type="parTrans" cxnId="{A1B376D1-800E-4172-B614-B9FBD302486E}">
      <dgm:prSet/>
      <dgm:spPr>
        <a:ln>
          <a:solidFill>
            <a:srgbClr val="7030A0"/>
          </a:solidFill>
        </a:ln>
      </dgm:spPr>
      <dgm:t>
        <a:bodyPr/>
        <a:lstStyle/>
        <a:p>
          <a:endParaRPr lang="zh-CN" altLang="en-US"/>
        </a:p>
      </dgm:t>
    </dgm:pt>
    <dgm:pt modelId="{F81ECF90-C2DE-40F6-B9CC-20C444B6BA0B}" type="sibTrans" cxnId="{A1B376D1-800E-4172-B614-B9FBD302486E}">
      <dgm:prSet/>
      <dgm:spPr/>
      <dgm:t>
        <a:bodyPr/>
        <a:lstStyle/>
        <a:p>
          <a:endParaRPr lang="zh-CN" altLang="en-US"/>
        </a:p>
      </dgm:t>
    </dgm:pt>
    <dgm:pt modelId="{61A3885B-CA8D-49C5-A3BA-4F2F54ED185B}">
      <dgm:prSet phldrT="[文本]"/>
      <dgm:spPr>
        <a:ln>
          <a:solidFill>
            <a:srgbClr val="7030A0"/>
          </a:solidFill>
        </a:ln>
      </dgm:spPr>
      <dgm:t>
        <a:bodyPr/>
        <a:lstStyle/>
        <a:p>
          <a:r>
            <a:rPr lang="zh-CN" altLang="en-US" dirty="0"/>
            <a:t>需求变更管理</a:t>
          </a:r>
        </a:p>
      </dgm:t>
    </dgm:pt>
    <dgm:pt modelId="{8A83582B-1902-41BB-BCF9-5BE7D3472627}" type="parTrans" cxnId="{99B2D4D2-2313-4CB4-A603-3027E808A6D7}">
      <dgm:prSet/>
      <dgm:spPr>
        <a:ln>
          <a:solidFill>
            <a:srgbClr val="7030A0"/>
          </a:solidFill>
        </a:ln>
      </dgm:spPr>
      <dgm:t>
        <a:bodyPr/>
        <a:lstStyle/>
        <a:p>
          <a:endParaRPr lang="zh-CN" altLang="en-US"/>
        </a:p>
      </dgm:t>
    </dgm:pt>
    <dgm:pt modelId="{02566CB9-0E10-4DAB-A086-8CAF79205101}" type="sibTrans" cxnId="{99B2D4D2-2313-4CB4-A603-3027E808A6D7}">
      <dgm:prSet/>
      <dgm:spPr/>
      <dgm:t>
        <a:bodyPr/>
        <a:lstStyle/>
        <a:p>
          <a:endParaRPr lang="zh-CN" altLang="en-US"/>
        </a:p>
      </dgm:t>
    </dgm:pt>
    <dgm:pt modelId="{29F3804A-6107-4196-813D-047F4930D409}" type="pres">
      <dgm:prSet presAssocID="{AF1D21D0-ACF5-4F88-8351-79FF0059BE18}" presName="mainComposite" presStyleCnt="0">
        <dgm:presLayoutVars>
          <dgm:chPref val="1"/>
          <dgm:dir/>
          <dgm:animOne val="branch"/>
          <dgm:animLvl val="lvl"/>
          <dgm:resizeHandles val="exact"/>
        </dgm:presLayoutVars>
      </dgm:prSet>
      <dgm:spPr/>
      <dgm:t>
        <a:bodyPr/>
        <a:lstStyle/>
        <a:p>
          <a:endParaRPr lang="zh-CN" altLang="en-US"/>
        </a:p>
      </dgm:t>
    </dgm:pt>
    <dgm:pt modelId="{E9D7F826-36D6-4DB2-B48B-F5FE021C48DA}" type="pres">
      <dgm:prSet presAssocID="{AF1D21D0-ACF5-4F88-8351-79FF0059BE18}" presName="hierFlow" presStyleCnt="0"/>
      <dgm:spPr/>
    </dgm:pt>
    <dgm:pt modelId="{D5750D63-33CA-41E2-8D9D-D9C3B0A230E9}" type="pres">
      <dgm:prSet presAssocID="{AF1D21D0-ACF5-4F88-8351-79FF0059BE18}" presName="hierChild1" presStyleCnt="0">
        <dgm:presLayoutVars>
          <dgm:chPref val="1"/>
          <dgm:animOne val="branch"/>
          <dgm:animLvl val="lvl"/>
        </dgm:presLayoutVars>
      </dgm:prSet>
      <dgm:spPr/>
    </dgm:pt>
    <dgm:pt modelId="{1136CF8C-AE25-4F26-BD01-F48C188B82ED}" type="pres">
      <dgm:prSet presAssocID="{858DAA83-68EB-40D3-95E3-F238E924409F}" presName="Name14" presStyleCnt="0"/>
      <dgm:spPr/>
    </dgm:pt>
    <dgm:pt modelId="{1AD69387-F574-4F81-9715-69FA85DB6869}" type="pres">
      <dgm:prSet presAssocID="{858DAA83-68EB-40D3-95E3-F238E924409F}" presName="level1Shape" presStyleLbl="node0" presStyleIdx="0" presStyleCnt="1">
        <dgm:presLayoutVars>
          <dgm:chPref val="3"/>
        </dgm:presLayoutVars>
      </dgm:prSet>
      <dgm:spPr/>
      <dgm:t>
        <a:bodyPr/>
        <a:lstStyle/>
        <a:p>
          <a:endParaRPr lang="zh-CN" altLang="en-US"/>
        </a:p>
      </dgm:t>
    </dgm:pt>
    <dgm:pt modelId="{48CF1739-A030-45AD-93F9-3351F65CAFFE}" type="pres">
      <dgm:prSet presAssocID="{858DAA83-68EB-40D3-95E3-F238E924409F}" presName="hierChild2" presStyleCnt="0"/>
      <dgm:spPr/>
    </dgm:pt>
    <dgm:pt modelId="{6971269D-12C1-4703-BF8D-7276DBAC8C8A}" type="pres">
      <dgm:prSet presAssocID="{61503A09-1328-4AAE-BA1F-CB3F35E4A59A}" presName="Name19" presStyleLbl="parChTrans1D2" presStyleIdx="0" presStyleCnt="2"/>
      <dgm:spPr/>
      <dgm:t>
        <a:bodyPr/>
        <a:lstStyle/>
        <a:p>
          <a:endParaRPr lang="zh-CN" altLang="en-US"/>
        </a:p>
      </dgm:t>
    </dgm:pt>
    <dgm:pt modelId="{05888E0D-9ECC-45CA-873A-C78F862C1100}" type="pres">
      <dgm:prSet presAssocID="{1C767785-18B1-44B3-BF28-F3D435EB815B}" presName="Name21" presStyleCnt="0"/>
      <dgm:spPr/>
    </dgm:pt>
    <dgm:pt modelId="{CA3586A4-0A8C-465E-BC15-03E1E1349E9C}" type="pres">
      <dgm:prSet presAssocID="{1C767785-18B1-44B3-BF28-F3D435EB815B}" presName="level2Shape" presStyleLbl="node2" presStyleIdx="0" presStyleCnt="2"/>
      <dgm:spPr/>
      <dgm:t>
        <a:bodyPr/>
        <a:lstStyle/>
        <a:p>
          <a:endParaRPr lang="zh-CN" altLang="en-US"/>
        </a:p>
      </dgm:t>
    </dgm:pt>
    <dgm:pt modelId="{DFD98244-158A-4B13-9910-E7CBC8FF5139}" type="pres">
      <dgm:prSet presAssocID="{1C767785-18B1-44B3-BF28-F3D435EB815B}" presName="hierChild3" presStyleCnt="0"/>
      <dgm:spPr/>
    </dgm:pt>
    <dgm:pt modelId="{5A7A0AC0-9DA5-44DB-A921-AD0F1439CDB0}" type="pres">
      <dgm:prSet presAssocID="{93712CCE-04AF-44BC-944D-430CBAC9CBB6}" presName="Name19" presStyleLbl="parChTrans1D3" presStyleIdx="0" presStyleCnt="6"/>
      <dgm:spPr/>
      <dgm:t>
        <a:bodyPr/>
        <a:lstStyle/>
        <a:p>
          <a:endParaRPr lang="zh-CN" altLang="en-US"/>
        </a:p>
      </dgm:t>
    </dgm:pt>
    <dgm:pt modelId="{91E5FAB5-6ACF-47D2-AEF3-3BBE91688426}" type="pres">
      <dgm:prSet presAssocID="{7EFDE091-9F49-43B8-ADA1-5BD639D1EFAF}" presName="Name21" presStyleCnt="0"/>
      <dgm:spPr/>
    </dgm:pt>
    <dgm:pt modelId="{FB855C26-A9B3-4215-B317-F08A72A170A2}" type="pres">
      <dgm:prSet presAssocID="{7EFDE091-9F49-43B8-ADA1-5BD639D1EFAF}" presName="level2Shape" presStyleLbl="node3" presStyleIdx="0" presStyleCnt="6"/>
      <dgm:spPr/>
      <dgm:t>
        <a:bodyPr/>
        <a:lstStyle/>
        <a:p>
          <a:endParaRPr lang="zh-CN" altLang="en-US"/>
        </a:p>
      </dgm:t>
    </dgm:pt>
    <dgm:pt modelId="{A10C5048-1A05-4E75-BEE7-08E08F258AE0}" type="pres">
      <dgm:prSet presAssocID="{7EFDE091-9F49-43B8-ADA1-5BD639D1EFAF}" presName="hierChild3" presStyleCnt="0"/>
      <dgm:spPr/>
    </dgm:pt>
    <dgm:pt modelId="{FA5C2495-74C8-4E7C-9B25-25CEB128FDCE}" type="pres">
      <dgm:prSet presAssocID="{5CCC648B-CD02-4623-A6E6-A9EC169D99FD}" presName="Name19" presStyleLbl="parChTrans1D3" presStyleIdx="1" presStyleCnt="6"/>
      <dgm:spPr/>
      <dgm:t>
        <a:bodyPr/>
        <a:lstStyle/>
        <a:p>
          <a:endParaRPr lang="zh-CN" altLang="en-US"/>
        </a:p>
      </dgm:t>
    </dgm:pt>
    <dgm:pt modelId="{CDA82EF1-1710-4E6D-8CD4-518DECD913A7}" type="pres">
      <dgm:prSet presAssocID="{0753DF1F-757A-46B4-BA90-9568CAD1A8D2}" presName="Name21" presStyleCnt="0"/>
      <dgm:spPr/>
    </dgm:pt>
    <dgm:pt modelId="{A5749665-90D2-49C0-8DC7-9A405FC00E51}" type="pres">
      <dgm:prSet presAssocID="{0753DF1F-757A-46B4-BA90-9568CAD1A8D2}" presName="level2Shape" presStyleLbl="node3" presStyleIdx="1" presStyleCnt="6"/>
      <dgm:spPr/>
      <dgm:t>
        <a:bodyPr/>
        <a:lstStyle/>
        <a:p>
          <a:endParaRPr lang="zh-CN" altLang="en-US"/>
        </a:p>
      </dgm:t>
    </dgm:pt>
    <dgm:pt modelId="{D616455D-2EF1-4765-8408-5FC6E09B274A}" type="pres">
      <dgm:prSet presAssocID="{0753DF1F-757A-46B4-BA90-9568CAD1A8D2}" presName="hierChild3" presStyleCnt="0"/>
      <dgm:spPr/>
    </dgm:pt>
    <dgm:pt modelId="{BD3A8AC6-52E4-4C1A-8A47-3997D0290C13}" type="pres">
      <dgm:prSet presAssocID="{46C6F21C-BBE6-44A7-BC40-9D4C42766E84}" presName="Name19" presStyleLbl="parChTrans1D3" presStyleIdx="2" presStyleCnt="6"/>
      <dgm:spPr/>
      <dgm:t>
        <a:bodyPr/>
        <a:lstStyle/>
        <a:p>
          <a:endParaRPr lang="zh-CN" altLang="en-US"/>
        </a:p>
      </dgm:t>
    </dgm:pt>
    <dgm:pt modelId="{12E15206-5ACC-433E-9632-D74919345236}" type="pres">
      <dgm:prSet presAssocID="{47F8D0DB-1125-4C75-A349-724417B3926D}" presName="Name21" presStyleCnt="0"/>
      <dgm:spPr/>
    </dgm:pt>
    <dgm:pt modelId="{E4E7F86A-07FE-485F-AB3A-375F2942F2AC}" type="pres">
      <dgm:prSet presAssocID="{47F8D0DB-1125-4C75-A349-724417B3926D}" presName="level2Shape" presStyleLbl="node3" presStyleIdx="2" presStyleCnt="6"/>
      <dgm:spPr/>
      <dgm:t>
        <a:bodyPr/>
        <a:lstStyle/>
        <a:p>
          <a:endParaRPr lang="zh-CN" altLang="en-US"/>
        </a:p>
      </dgm:t>
    </dgm:pt>
    <dgm:pt modelId="{3D6AF671-3B9F-4BF0-BC40-A8E7574F554E}" type="pres">
      <dgm:prSet presAssocID="{47F8D0DB-1125-4C75-A349-724417B3926D}" presName="hierChild3" presStyleCnt="0"/>
      <dgm:spPr/>
    </dgm:pt>
    <dgm:pt modelId="{157EF873-A062-416E-9E04-5027A676AAB4}" type="pres">
      <dgm:prSet presAssocID="{CFEACEC0-AE88-4167-A297-58B3FECD1B28}" presName="Name19" presStyleLbl="parChTrans1D3" presStyleIdx="3" presStyleCnt="6"/>
      <dgm:spPr/>
      <dgm:t>
        <a:bodyPr/>
        <a:lstStyle/>
        <a:p>
          <a:endParaRPr lang="zh-CN" altLang="en-US"/>
        </a:p>
      </dgm:t>
    </dgm:pt>
    <dgm:pt modelId="{48526590-6C7C-4405-A944-08AFBC8799D0}" type="pres">
      <dgm:prSet presAssocID="{8E8D5DE3-C87F-4931-BF42-C4DA60F47A6A}" presName="Name21" presStyleCnt="0"/>
      <dgm:spPr/>
    </dgm:pt>
    <dgm:pt modelId="{5E9A9E59-C2F1-4722-90F4-48E22B92EB3E}" type="pres">
      <dgm:prSet presAssocID="{8E8D5DE3-C87F-4931-BF42-C4DA60F47A6A}" presName="level2Shape" presStyleLbl="node3" presStyleIdx="3" presStyleCnt="6"/>
      <dgm:spPr/>
      <dgm:t>
        <a:bodyPr/>
        <a:lstStyle/>
        <a:p>
          <a:endParaRPr lang="zh-CN" altLang="en-US"/>
        </a:p>
      </dgm:t>
    </dgm:pt>
    <dgm:pt modelId="{7328143E-CB35-41CE-AF46-E6ED760B801F}" type="pres">
      <dgm:prSet presAssocID="{8E8D5DE3-C87F-4931-BF42-C4DA60F47A6A}" presName="hierChild3" presStyleCnt="0"/>
      <dgm:spPr/>
    </dgm:pt>
    <dgm:pt modelId="{90DE34AF-972B-49BC-B28D-8223BCB3DBCA}" type="pres">
      <dgm:prSet presAssocID="{CEBD884C-0CDF-4D97-B0E1-E30CBA02A8E7}" presName="Name19" presStyleLbl="parChTrans1D2" presStyleIdx="1" presStyleCnt="2"/>
      <dgm:spPr/>
      <dgm:t>
        <a:bodyPr/>
        <a:lstStyle/>
        <a:p>
          <a:endParaRPr lang="zh-CN" altLang="en-US"/>
        </a:p>
      </dgm:t>
    </dgm:pt>
    <dgm:pt modelId="{758463B6-1553-4118-99E9-CFE6B94AA52D}" type="pres">
      <dgm:prSet presAssocID="{DEF4BC71-DE56-4F93-85C4-1F1BE8796810}" presName="Name21" presStyleCnt="0"/>
      <dgm:spPr/>
    </dgm:pt>
    <dgm:pt modelId="{16DE6B81-D4FD-46DE-AE00-A1067114293D}" type="pres">
      <dgm:prSet presAssocID="{DEF4BC71-DE56-4F93-85C4-1F1BE8796810}" presName="level2Shape" presStyleLbl="node2" presStyleIdx="1" presStyleCnt="2"/>
      <dgm:spPr/>
      <dgm:t>
        <a:bodyPr/>
        <a:lstStyle/>
        <a:p>
          <a:endParaRPr lang="zh-CN" altLang="en-US"/>
        </a:p>
      </dgm:t>
    </dgm:pt>
    <dgm:pt modelId="{009EC1BB-2B1E-4EF1-BE72-7D93F691A53B}" type="pres">
      <dgm:prSet presAssocID="{DEF4BC71-DE56-4F93-85C4-1F1BE8796810}" presName="hierChild3" presStyleCnt="0"/>
      <dgm:spPr/>
    </dgm:pt>
    <dgm:pt modelId="{91E0582C-EF46-4FF6-8536-80D449EE37F2}" type="pres">
      <dgm:prSet presAssocID="{C24E266E-EF89-41F0-B899-A2EE6C5F1B33}" presName="Name19" presStyleLbl="parChTrans1D3" presStyleIdx="4" presStyleCnt="6"/>
      <dgm:spPr/>
      <dgm:t>
        <a:bodyPr/>
        <a:lstStyle/>
        <a:p>
          <a:endParaRPr lang="zh-CN" altLang="en-US"/>
        </a:p>
      </dgm:t>
    </dgm:pt>
    <dgm:pt modelId="{A398D6D0-7F9C-4FDC-99DB-BEF6AE405C43}" type="pres">
      <dgm:prSet presAssocID="{209C61AA-0BC0-4A0E-9CF9-0D1C6464A871}" presName="Name21" presStyleCnt="0"/>
      <dgm:spPr/>
    </dgm:pt>
    <dgm:pt modelId="{C5D88EED-C68D-4E84-87D7-DD576FE41208}" type="pres">
      <dgm:prSet presAssocID="{209C61AA-0BC0-4A0E-9CF9-0D1C6464A871}" presName="level2Shape" presStyleLbl="node3" presStyleIdx="4" presStyleCnt="6"/>
      <dgm:spPr/>
      <dgm:t>
        <a:bodyPr/>
        <a:lstStyle/>
        <a:p>
          <a:endParaRPr lang="zh-CN" altLang="en-US"/>
        </a:p>
      </dgm:t>
    </dgm:pt>
    <dgm:pt modelId="{EEFAA329-6448-4745-A492-13F86C346E39}" type="pres">
      <dgm:prSet presAssocID="{209C61AA-0BC0-4A0E-9CF9-0D1C6464A871}" presName="hierChild3" presStyleCnt="0"/>
      <dgm:spPr/>
    </dgm:pt>
    <dgm:pt modelId="{37E9458D-D771-4C19-A309-FA863CA5DED1}" type="pres">
      <dgm:prSet presAssocID="{8A83582B-1902-41BB-BCF9-5BE7D3472627}" presName="Name19" presStyleLbl="parChTrans1D3" presStyleIdx="5" presStyleCnt="6"/>
      <dgm:spPr/>
      <dgm:t>
        <a:bodyPr/>
        <a:lstStyle/>
        <a:p>
          <a:endParaRPr lang="zh-CN" altLang="en-US"/>
        </a:p>
      </dgm:t>
    </dgm:pt>
    <dgm:pt modelId="{D2BD01C2-D1DA-4758-92CA-9ECE6A42D607}" type="pres">
      <dgm:prSet presAssocID="{61A3885B-CA8D-49C5-A3BA-4F2F54ED185B}" presName="Name21" presStyleCnt="0"/>
      <dgm:spPr/>
    </dgm:pt>
    <dgm:pt modelId="{5DB089C2-A715-4B87-B059-AB4018AAA829}" type="pres">
      <dgm:prSet presAssocID="{61A3885B-CA8D-49C5-A3BA-4F2F54ED185B}" presName="level2Shape" presStyleLbl="node3" presStyleIdx="5" presStyleCnt="6"/>
      <dgm:spPr/>
      <dgm:t>
        <a:bodyPr/>
        <a:lstStyle/>
        <a:p>
          <a:endParaRPr lang="zh-CN" altLang="en-US"/>
        </a:p>
      </dgm:t>
    </dgm:pt>
    <dgm:pt modelId="{8CE5BCE7-91F2-4BD3-81AE-04CC2BC23D8E}" type="pres">
      <dgm:prSet presAssocID="{61A3885B-CA8D-49C5-A3BA-4F2F54ED185B}" presName="hierChild3" presStyleCnt="0"/>
      <dgm:spPr/>
    </dgm:pt>
    <dgm:pt modelId="{FFE535BB-F8F2-4EFD-A234-15150C3024A7}" type="pres">
      <dgm:prSet presAssocID="{AF1D21D0-ACF5-4F88-8351-79FF0059BE18}" presName="bgShapesFlow" presStyleCnt="0"/>
      <dgm:spPr/>
    </dgm:pt>
  </dgm:ptLst>
  <dgm:cxnLst>
    <dgm:cxn modelId="{891AF0C4-3D1B-486B-8F5A-63EC6BD3F89D}" type="presOf" srcId="{61A3885B-CA8D-49C5-A3BA-4F2F54ED185B}" destId="{5DB089C2-A715-4B87-B059-AB4018AAA829}" srcOrd="0" destOrd="0" presId="urn:microsoft.com/office/officeart/2005/8/layout/hierarchy6"/>
    <dgm:cxn modelId="{8913059E-F294-4DFE-A8DA-48860233050D}" srcId="{AF1D21D0-ACF5-4F88-8351-79FF0059BE18}" destId="{858DAA83-68EB-40D3-95E3-F238E924409F}" srcOrd="0" destOrd="0" parTransId="{24AE6845-09DB-4EF0-A40A-E6AD86639AF6}" sibTransId="{ACBBD2A0-FA69-4C10-A557-6BE714C6AB82}"/>
    <dgm:cxn modelId="{8BE1DAD0-344D-4FE3-BAB9-BC78E44E4107}" type="presOf" srcId="{46C6F21C-BBE6-44A7-BC40-9D4C42766E84}" destId="{BD3A8AC6-52E4-4C1A-8A47-3997D0290C13}" srcOrd="0" destOrd="0" presId="urn:microsoft.com/office/officeart/2005/8/layout/hierarchy6"/>
    <dgm:cxn modelId="{AA0EDC00-5881-441D-8E8A-DD5642BD9556}" type="presOf" srcId="{0753DF1F-757A-46B4-BA90-9568CAD1A8D2}" destId="{A5749665-90D2-49C0-8DC7-9A405FC00E51}" srcOrd="0" destOrd="0" presId="urn:microsoft.com/office/officeart/2005/8/layout/hierarchy6"/>
    <dgm:cxn modelId="{601A9F3C-42E3-4EAA-93C1-934531B3FAB9}" type="presOf" srcId="{CEBD884C-0CDF-4D97-B0E1-E30CBA02A8E7}" destId="{90DE34AF-972B-49BC-B28D-8223BCB3DBCA}" srcOrd="0" destOrd="0" presId="urn:microsoft.com/office/officeart/2005/8/layout/hierarchy6"/>
    <dgm:cxn modelId="{FA767ADE-8A01-49B1-AA71-EE36614F2EA0}" srcId="{858DAA83-68EB-40D3-95E3-F238E924409F}" destId="{1C767785-18B1-44B3-BF28-F3D435EB815B}" srcOrd="0" destOrd="0" parTransId="{61503A09-1328-4AAE-BA1F-CB3F35E4A59A}" sibTransId="{A41F2E7D-3F72-4596-B86A-5CEBD261715D}"/>
    <dgm:cxn modelId="{BDC3BA44-320B-4FC2-8E77-839937E97687}" type="presOf" srcId="{47F8D0DB-1125-4C75-A349-724417B3926D}" destId="{E4E7F86A-07FE-485F-AB3A-375F2942F2AC}" srcOrd="0" destOrd="0" presId="urn:microsoft.com/office/officeart/2005/8/layout/hierarchy6"/>
    <dgm:cxn modelId="{1E1134E3-6877-4713-968C-455A15E4C390}" type="presOf" srcId="{8E8D5DE3-C87F-4931-BF42-C4DA60F47A6A}" destId="{5E9A9E59-C2F1-4722-90F4-48E22B92EB3E}" srcOrd="0" destOrd="0" presId="urn:microsoft.com/office/officeart/2005/8/layout/hierarchy6"/>
    <dgm:cxn modelId="{4A4E483C-B9A0-4A90-BC2C-776608E2A01B}" srcId="{858DAA83-68EB-40D3-95E3-F238E924409F}" destId="{DEF4BC71-DE56-4F93-85C4-1F1BE8796810}" srcOrd="1" destOrd="0" parTransId="{CEBD884C-0CDF-4D97-B0E1-E30CBA02A8E7}" sibTransId="{8BEB8294-EC7D-4DCB-BE09-936C3563DA81}"/>
    <dgm:cxn modelId="{083F4443-4388-4C09-9D49-966DF71D1D20}" srcId="{1C767785-18B1-44B3-BF28-F3D435EB815B}" destId="{0753DF1F-757A-46B4-BA90-9568CAD1A8D2}" srcOrd="1" destOrd="0" parTransId="{5CCC648B-CD02-4623-A6E6-A9EC169D99FD}" sibTransId="{1C0D3D6E-1EDB-4461-91B8-2039163D6C69}"/>
    <dgm:cxn modelId="{24F32E8C-6710-45FA-ADB2-0E5E68474684}" srcId="{1C767785-18B1-44B3-BF28-F3D435EB815B}" destId="{8E8D5DE3-C87F-4931-BF42-C4DA60F47A6A}" srcOrd="3" destOrd="0" parTransId="{CFEACEC0-AE88-4167-A297-58B3FECD1B28}" sibTransId="{C68E78CC-61CE-44D6-8325-E772560774DC}"/>
    <dgm:cxn modelId="{B3A2315D-C6DC-44A8-A796-535ADF52A616}" type="presOf" srcId="{7EFDE091-9F49-43B8-ADA1-5BD639D1EFAF}" destId="{FB855C26-A9B3-4215-B317-F08A72A170A2}" srcOrd="0" destOrd="0" presId="urn:microsoft.com/office/officeart/2005/8/layout/hierarchy6"/>
    <dgm:cxn modelId="{A1B376D1-800E-4172-B614-B9FBD302486E}" srcId="{DEF4BC71-DE56-4F93-85C4-1F1BE8796810}" destId="{209C61AA-0BC0-4A0E-9CF9-0D1C6464A871}" srcOrd="0" destOrd="0" parTransId="{C24E266E-EF89-41F0-B899-A2EE6C5F1B33}" sibTransId="{F81ECF90-C2DE-40F6-B9CC-20C444B6BA0B}"/>
    <dgm:cxn modelId="{CD1D92C0-0463-47C5-B6E6-8CEE7B342D86}" type="presOf" srcId="{93712CCE-04AF-44BC-944D-430CBAC9CBB6}" destId="{5A7A0AC0-9DA5-44DB-A921-AD0F1439CDB0}" srcOrd="0" destOrd="0" presId="urn:microsoft.com/office/officeart/2005/8/layout/hierarchy6"/>
    <dgm:cxn modelId="{D6419462-716E-4D8C-B92B-8F89483E4A5C}" type="presOf" srcId="{61503A09-1328-4AAE-BA1F-CB3F35E4A59A}" destId="{6971269D-12C1-4703-BF8D-7276DBAC8C8A}" srcOrd="0" destOrd="0" presId="urn:microsoft.com/office/officeart/2005/8/layout/hierarchy6"/>
    <dgm:cxn modelId="{99B2D4D2-2313-4CB4-A603-3027E808A6D7}" srcId="{DEF4BC71-DE56-4F93-85C4-1F1BE8796810}" destId="{61A3885B-CA8D-49C5-A3BA-4F2F54ED185B}" srcOrd="1" destOrd="0" parTransId="{8A83582B-1902-41BB-BCF9-5BE7D3472627}" sibTransId="{02566CB9-0E10-4DAB-A086-8CAF79205101}"/>
    <dgm:cxn modelId="{2E8EDF7D-D5C6-4F1B-A87B-84854F0A82A6}" type="presOf" srcId="{5CCC648B-CD02-4623-A6E6-A9EC169D99FD}" destId="{FA5C2495-74C8-4E7C-9B25-25CEB128FDCE}" srcOrd="0" destOrd="0" presId="urn:microsoft.com/office/officeart/2005/8/layout/hierarchy6"/>
    <dgm:cxn modelId="{E2ADF3EF-B162-4F26-86ED-6121650225D7}" type="presOf" srcId="{858DAA83-68EB-40D3-95E3-F238E924409F}" destId="{1AD69387-F574-4F81-9715-69FA85DB6869}" srcOrd="0" destOrd="0" presId="urn:microsoft.com/office/officeart/2005/8/layout/hierarchy6"/>
    <dgm:cxn modelId="{F85B8DDF-EEEA-4C6E-B92A-6DFFDFB5F23C}" type="presOf" srcId="{209C61AA-0BC0-4A0E-9CF9-0D1C6464A871}" destId="{C5D88EED-C68D-4E84-87D7-DD576FE41208}" srcOrd="0" destOrd="0" presId="urn:microsoft.com/office/officeart/2005/8/layout/hierarchy6"/>
    <dgm:cxn modelId="{556F2CA0-8C10-4F1E-A3AF-7930E8BFABAE}" type="presOf" srcId="{DEF4BC71-DE56-4F93-85C4-1F1BE8796810}" destId="{16DE6B81-D4FD-46DE-AE00-A1067114293D}" srcOrd="0" destOrd="0" presId="urn:microsoft.com/office/officeart/2005/8/layout/hierarchy6"/>
    <dgm:cxn modelId="{798A509B-5A22-418D-BA0A-F08276AF7BF5}" type="presOf" srcId="{CFEACEC0-AE88-4167-A297-58B3FECD1B28}" destId="{157EF873-A062-416E-9E04-5027A676AAB4}" srcOrd="0" destOrd="0" presId="urn:microsoft.com/office/officeart/2005/8/layout/hierarchy6"/>
    <dgm:cxn modelId="{916E5E4C-F9DF-46CD-93CC-979A9D1E83D6}" srcId="{1C767785-18B1-44B3-BF28-F3D435EB815B}" destId="{47F8D0DB-1125-4C75-A349-724417B3926D}" srcOrd="2" destOrd="0" parTransId="{46C6F21C-BBE6-44A7-BC40-9D4C42766E84}" sibTransId="{96827BD8-0175-4F12-86F9-9615A626CFCB}"/>
    <dgm:cxn modelId="{8FBF8ACF-138B-4C84-B5E1-C3E291215942}" type="presOf" srcId="{AF1D21D0-ACF5-4F88-8351-79FF0059BE18}" destId="{29F3804A-6107-4196-813D-047F4930D409}" srcOrd="0" destOrd="0" presId="urn:microsoft.com/office/officeart/2005/8/layout/hierarchy6"/>
    <dgm:cxn modelId="{AED0707C-B249-4CF3-A191-F09BD2A93A3E}" type="presOf" srcId="{8A83582B-1902-41BB-BCF9-5BE7D3472627}" destId="{37E9458D-D771-4C19-A309-FA863CA5DED1}" srcOrd="0" destOrd="0" presId="urn:microsoft.com/office/officeart/2005/8/layout/hierarchy6"/>
    <dgm:cxn modelId="{814C6DDE-B177-47EF-9F9A-11F48D158313}" srcId="{1C767785-18B1-44B3-BF28-F3D435EB815B}" destId="{7EFDE091-9F49-43B8-ADA1-5BD639D1EFAF}" srcOrd="0" destOrd="0" parTransId="{93712CCE-04AF-44BC-944D-430CBAC9CBB6}" sibTransId="{2AA1B162-FCAB-4B47-AC2C-EE3B77DAC0EC}"/>
    <dgm:cxn modelId="{9FA5A17B-AC33-4B94-A3D7-551570DEFAE3}" type="presOf" srcId="{1C767785-18B1-44B3-BF28-F3D435EB815B}" destId="{CA3586A4-0A8C-465E-BC15-03E1E1349E9C}" srcOrd="0" destOrd="0" presId="urn:microsoft.com/office/officeart/2005/8/layout/hierarchy6"/>
    <dgm:cxn modelId="{82DC3CDB-39A3-45BE-9D97-894638DF9D07}" type="presOf" srcId="{C24E266E-EF89-41F0-B899-A2EE6C5F1B33}" destId="{91E0582C-EF46-4FF6-8536-80D449EE37F2}" srcOrd="0" destOrd="0" presId="urn:microsoft.com/office/officeart/2005/8/layout/hierarchy6"/>
    <dgm:cxn modelId="{CC1A290B-2EA3-49AB-B08D-39FD3C28948D}" type="presParOf" srcId="{29F3804A-6107-4196-813D-047F4930D409}" destId="{E9D7F826-36D6-4DB2-B48B-F5FE021C48DA}" srcOrd="0" destOrd="0" presId="urn:microsoft.com/office/officeart/2005/8/layout/hierarchy6"/>
    <dgm:cxn modelId="{35B592BE-C196-481C-B091-EF9C4DB2C9AF}" type="presParOf" srcId="{E9D7F826-36D6-4DB2-B48B-F5FE021C48DA}" destId="{D5750D63-33CA-41E2-8D9D-D9C3B0A230E9}" srcOrd="0" destOrd="0" presId="urn:microsoft.com/office/officeart/2005/8/layout/hierarchy6"/>
    <dgm:cxn modelId="{BE96C82F-2954-406D-A0A1-21C412ED51B9}" type="presParOf" srcId="{D5750D63-33CA-41E2-8D9D-D9C3B0A230E9}" destId="{1136CF8C-AE25-4F26-BD01-F48C188B82ED}" srcOrd="0" destOrd="0" presId="urn:microsoft.com/office/officeart/2005/8/layout/hierarchy6"/>
    <dgm:cxn modelId="{D16AD89F-2E79-4649-8B57-38860EDE6357}" type="presParOf" srcId="{1136CF8C-AE25-4F26-BD01-F48C188B82ED}" destId="{1AD69387-F574-4F81-9715-69FA85DB6869}" srcOrd="0" destOrd="0" presId="urn:microsoft.com/office/officeart/2005/8/layout/hierarchy6"/>
    <dgm:cxn modelId="{AA3E114E-B5FC-4696-BF58-CD4F3F5353BE}" type="presParOf" srcId="{1136CF8C-AE25-4F26-BD01-F48C188B82ED}" destId="{48CF1739-A030-45AD-93F9-3351F65CAFFE}" srcOrd="1" destOrd="0" presId="urn:microsoft.com/office/officeart/2005/8/layout/hierarchy6"/>
    <dgm:cxn modelId="{2594DDCA-8744-43BA-BD0E-36A2544836F9}" type="presParOf" srcId="{48CF1739-A030-45AD-93F9-3351F65CAFFE}" destId="{6971269D-12C1-4703-BF8D-7276DBAC8C8A}" srcOrd="0" destOrd="0" presId="urn:microsoft.com/office/officeart/2005/8/layout/hierarchy6"/>
    <dgm:cxn modelId="{9DBD709A-DC18-4212-A39B-E7D74C2DEC30}" type="presParOf" srcId="{48CF1739-A030-45AD-93F9-3351F65CAFFE}" destId="{05888E0D-9ECC-45CA-873A-C78F862C1100}" srcOrd="1" destOrd="0" presId="urn:microsoft.com/office/officeart/2005/8/layout/hierarchy6"/>
    <dgm:cxn modelId="{BE2D3E47-ECBB-453A-BB97-B533BC61B852}" type="presParOf" srcId="{05888E0D-9ECC-45CA-873A-C78F862C1100}" destId="{CA3586A4-0A8C-465E-BC15-03E1E1349E9C}" srcOrd="0" destOrd="0" presId="urn:microsoft.com/office/officeart/2005/8/layout/hierarchy6"/>
    <dgm:cxn modelId="{ECDC4535-9155-4C4B-9793-C8AE1D9FE051}" type="presParOf" srcId="{05888E0D-9ECC-45CA-873A-C78F862C1100}" destId="{DFD98244-158A-4B13-9910-E7CBC8FF5139}" srcOrd="1" destOrd="0" presId="urn:microsoft.com/office/officeart/2005/8/layout/hierarchy6"/>
    <dgm:cxn modelId="{1DEEFCBB-FFDA-4F83-95B5-EB22F6D12293}" type="presParOf" srcId="{DFD98244-158A-4B13-9910-E7CBC8FF5139}" destId="{5A7A0AC0-9DA5-44DB-A921-AD0F1439CDB0}" srcOrd="0" destOrd="0" presId="urn:microsoft.com/office/officeart/2005/8/layout/hierarchy6"/>
    <dgm:cxn modelId="{D71B71D2-867F-4060-A25D-D59BD588DB18}" type="presParOf" srcId="{DFD98244-158A-4B13-9910-E7CBC8FF5139}" destId="{91E5FAB5-6ACF-47D2-AEF3-3BBE91688426}" srcOrd="1" destOrd="0" presId="urn:microsoft.com/office/officeart/2005/8/layout/hierarchy6"/>
    <dgm:cxn modelId="{6A642601-F6A4-4237-A35F-FDF35F9B9B3E}" type="presParOf" srcId="{91E5FAB5-6ACF-47D2-AEF3-3BBE91688426}" destId="{FB855C26-A9B3-4215-B317-F08A72A170A2}" srcOrd="0" destOrd="0" presId="urn:microsoft.com/office/officeart/2005/8/layout/hierarchy6"/>
    <dgm:cxn modelId="{4D377B7E-4B82-48A7-BE4E-1EFAA533117A}" type="presParOf" srcId="{91E5FAB5-6ACF-47D2-AEF3-3BBE91688426}" destId="{A10C5048-1A05-4E75-BEE7-08E08F258AE0}" srcOrd="1" destOrd="0" presId="urn:microsoft.com/office/officeart/2005/8/layout/hierarchy6"/>
    <dgm:cxn modelId="{3090223A-0E79-4721-B4E7-345F36A02D0A}" type="presParOf" srcId="{DFD98244-158A-4B13-9910-E7CBC8FF5139}" destId="{FA5C2495-74C8-4E7C-9B25-25CEB128FDCE}" srcOrd="2" destOrd="0" presId="urn:microsoft.com/office/officeart/2005/8/layout/hierarchy6"/>
    <dgm:cxn modelId="{DBBDEFD3-ECF1-410A-A444-E5B693AEC9FB}" type="presParOf" srcId="{DFD98244-158A-4B13-9910-E7CBC8FF5139}" destId="{CDA82EF1-1710-4E6D-8CD4-518DECD913A7}" srcOrd="3" destOrd="0" presId="urn:microsoft.com/office/officeart/2005/8/layout/hierarchy6"/>
    <dgm:cxn modelId="{D20ED39F-A44A-46BA-A61C-AAEC95E761A0}" type="presParOf" srcId="{CDA82EF1-1710-4E6D-8CD4-518DECD913A7}" destId="{A5749665-90D2-49C0-8DC7-9A405FC00E51}" srcOrd="0" destOrd="0" presId="urn:microsoft.com/office/officeart/2005/8/layout/hierarchy6"/>
    <dgm:cxn modelId="{D6F952B9-FE0F-4336-9EB6-3E5A11A3ED83}" type="presParOf" srcId="{CDA82EF1-1710-4E6D-8CD4-518DECD913A7}" destId="{D616455D-2EF1-4765-8408-5FC6E09B274A}" srcOrd="1" destOrd="0" presId="urn:microsoft.com/office/officeart/2005/8/layout/hierarchy6"/>
    <dgm:cxn modelId="{6BF05451-005D-41D7-8187-9EA47B58F151}" type="presParOf" srcId="{DFD98244-158A-4B13-9910-E7CBC8FF5139}" destId="{BD3A8AC6-52E4-4C1A-8A47-3997D0290C13}" srcOrd="4" destOrd="0" presId="urn:microsoft.com/office/officeart/2005/8/layout/hierarchy6"/>
    <dgm:cxn modelId="{D59DF306-E5B1-44E4-9406-EA8D618D27C3}" type="presParOf" srcId="{DFD98244-158A-4B13-9910-E7CBC8FF5139}" destId="{12E15206-5ACC-433E-9632-D74919345236}" srcOrd="5" destOrd="0" presId="urn:microsoft.com/office/officeart/2005/8/layout/hierarchy6"/>
    <dgm:cxn modelId="{B7F8DE38-BE51-4CAF-B2AA-2E961DB33C4E}" type="presParOf" srcId="{12E15206-5ACC-433E-9632-D74919345236}" destId="{E4E7F86A-07FE-485F-AB3A-375F2942F2AC}" srcOrd="0" destOrd="0" presId="urn:microsoft.com/office/officeart/2005/8/layout/hierarchy6"/>
    <dgm:cxn modelId="{680646A0-2D46-4069-AA70-31D5A0254A87}" type="presParOf" srcId="{12E15206-5ACC-433E-9632-D74919345236}" destId="{3D6AF671-3B9F-4BF0-BC40-A8E7574F554E}" srcOrd="1" destOrd="0" presId="urn:microsoft.com/office/officeart/2005/8/layout/hierarchy6"/>
    <dgm:cxn modelId="{4D4A627F-6899-478F-A602-B434B1C99B46}" type="presParOf" srcId="{DFD98244-158A-4B13-9910-E7CBC8FF5139}" destId="{157EF873-A062-416E-9E04-5027A676AAB4}" srcOrd="6" destOrd="0" presId="urn:microsoft.com/office/officeart/2005/8/layout/hierarchy6"/>
    <dgm:cxn modelId="{C03D3562-3A9A-4599-A6FA-970289F5329C}" type="presParOf" srcId="{DFD98244-158A-4B13-9910-E7CBC8FF5139}" destId="{48526590-6C7C-4405-A944-08AFBC8799D0}" srcOrd="7" destOrd="0" presId="urn:microsoft.com/office/officeart/2005/8/layout/hierarchy6"/>
    <dgm:cxn modelId="{0A0AEDEC-CB0F-4492-A7AD-DD45F6A8AAC8}" type="presParOf" srcId="{48526590-6C7C-4405-A944-08AFBC8799D0}" destId="{5E9A9E59-C2F1-4722-90F4-48E22B92EB3E}" srcOrd="0" destOrd="0" presId="urn:microsoft.com/office/officeart/2005/8/layout/hierarchy6"/>
    <dgm:cxn modelId="{B28B316B-D9ED-4038-9978-06E8E320DD02}" type="presParOf" srcId="{48526590-6C7C-4405-A944-08AFBC8799D0}" destId="{7328143E-CB35-41CE-AF46-E6ED760B801F}" srcOrd="1" destOrd="0" presId="urn:microsoft.com/office/officeart/2005/8/layout/hierarchy6"/>
    <dgm:cxn modelId="{0E9E65DB-AD50-4DFC-B74F-F91D60E189E7}" type="presParOf" srcId="{48CF1739-A030-45AD-93F9-3351F65CAFFE}" destId="{90DE34AF-972B-49BC-B28D-8223BCB3DBCA}" srcOrd="2" destOrd="0" presId="urn:microsoft.com/office/officeart/2005/8/layout/hierarchy6"/>
    <dgm:cxn modelId="{D2F5AB3E-885A-4BF0-BF59-E4A9070050A8}" type="presParOf" srcId="{48CF1739-A030-45AD-93F9-3351F65CAFFE}" destId="{758463B6-1553-4118-99E9-CFE6B94AA52D}" srcOrd="3" destOrd="0" presId="urn:microsoft.com/office/officeart/2005/8/layout/hierarchy6"/>
    <dgm:cxn modelId="{A7969E4E-48A1-4794-BD2C-6916E89F82FB}" type="presParOf" srcId="{758463B6-1553-4118-99E9-CFE6B94AA52D}" destId="{16DE6B81-D4FD-46DE-AE00-A1067114293D}" srcOrd="0" destOrd="0" presId="urn:microsoft.com/office/officeart/2005/8/layout/hierarchy6"/>
    <dgm:cxn modelId="{B94C305C-B551-468B-A83B-76C3FF5DA33A}" type="presParOf" srcId="{758463B6-1553-4118-99E9-CFE6B94AA52D}" destId="{009EC1BB-2B1E-4EF1-BE72-7D93F691A53B}" srcOrd="1" destOrd="0" presId="urn:microsoft.com/office/officeart/2005/8/layout/hierarchy6"/>
    <dgm:cxn modelId="{937A7549-7FB5-4CD2-BAD1-B28283989285}" type="presParOf" srcId="{009EC1BB-2B1E-4EF1-BE72-7D93F691A53B}" destId="{91E0582C-EF46-4FF6-8536-80D449EE37F2}" srcOrd="0" destOrd="0" presId="urn:microsoft.com/office/officeart/2005/8/layout/hierarchy6"/>
    <dgm:cxn modelId="{EB831FE0-5F57-4E60-B6AB-804E43C53338}" type="presParOf" srcId="{009EC1BB-2B1E-4EF1-BE72-7D93F691A53B}" destId="{A398D6D0-7F9C-4FDC-99DB-BEF6AE405C43}" srcOrd="1" destOrd="0" presId="urn:microsoft.com/office/officeart/2005/8/layout/hierarchy6"/>
    <dgm:cxn modelId="{E8413B42-4056-401D-ABBC-541632E56671}" type="presParOf" srcId="{A398D6D0-7F9C-4FDC-99DB-BEF6AE405C43}" destId="{C5D88EED-C68D-4E84-87D7-DD576FE41208}" srcOrd="0" destOrd="0" presId="urn:microsoft.com/office/officeart/2005/8/layout/hierarchy6"/>
    <dgm:cxn modelId="{FC3904BD-75E7-492C-B662-4F9601853EDF}" type="presParOf" srcId="{A398D6D0-7F9C-4FDC-99DB-BEF6AE405C43}" destId="{EEFAA329-6448-4745-A492-13F86C346E39}" srcOrd="1" destOrd="0" presId="urn:microsoft.com/office/officeart/2005/8/layout/hierarchy6"/>
    <dgm:cxn modelId="{7B5C1133-3601-4277-8B6F-49C895A6DF23}" type="presParOf" srcId="{009EC1BB-2B1E-4EF1-BE72-7D93F691A53B}" destId="{37E9458D-D771-4C19-A309-FA863CA5DED1}" srcOrd="2" destOrd="0" presId="urn:microsoft.com/office/officeart/2005/8/layout/hierarchy6"/>
    <dgm:cxn modelId="{963A7592-C0DC-403E-A9F9-B5A64C76C836}" type="presParOf" srcId="{009EC1BB-2B1E-4EF1-BE72-7D93F691A53B}" destId="{D2BD01C2-D1DA-4758-92CA-9ECE6A42D607}" srcOrd="3" destOrd="0" presId="urn:microsoft.com/office/officeart/2005/8/layout/hierarchy6"/>
    <dgm:cxn modelId="{43A2B222-3EFF-40EC-A93C-6089E699F53D}" type="presParOf" srcId="{D2BD01C2-D1DA-4758-92CA-9ECE6A42D607}" destId="{5DB089C2-A715-4B87-B059-AB4018AAA829}" srcOrd="0" destOrd="0" presId="urn:microsoft.com/office/officeart/2005/8/layout/hierarchy6"/>
    <dgm:cxn modelId="{A98BD257-72AD-4A6C-95BC-FFB86B0562B4}" type="presParOf" srcId="{D2BD01C2-D1DA-4758-92CA-9ECE6A42D607}" destId="{8CE5BCE7-91F2-4BD3-81AE-04CC2BC23D8E}" srcOrd="1" destOrd="0" presId="urn:microsoft.com/office/officeart/2005/8/layout/hierarchy6"/>
    <dgm:cxn modelId="{F8B2E012-0F21-4718-8568-276C482F703D}" type="presParOf" srcId="{29F3804A-6107-4196-813D-047F4930D409}" destId="{FFE535BB-F8F2-4EFD-A234-15150C3024A7}"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2" qsCatId="simple" csTypeId="urn:microsoft.com/office/officeart/2005/8/colors/accent1_2#1" csCatId="accent1" phldr="1"/>
      <dgm:spPr/>
      <dgm:t>
        <a:bodyPr/>
        <a:lstStyle/>
        <a:p>
          <a:endParaRPr lang="en-US"/>
        </a:p>
      </dgm:t>
    </dgm:pt>
    <dgm:pt modelId="{8F50B8B5-888D-4864-9E59-5AE47A8EC6C0}">
      <dgm:prSet phldrT="[Text]" custT="1"/>
      <dgm:spPr>
        <a:solidFill>
          <a:schemeClr val="accent1"/>
        </a:solidFill>
      </dgm:spPr>
      <dgm:t>
        <a:bodyPr/>
        <a:lstStyle/>
        <a:p>
          <a:r>
            <a:rPr lang="en-US" sz="1000" dirty="0"/>
            <a:t> </a:t>
          </a:r>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chemeClr val="accent2"/>
        </a:solidFill>
      </dgm:spPr>
      <dgm:t>
        <a:bodyPr/>
        <a:lstStyle/>
        <a:p>
          <a:r>
            <a:rPr lang="en-US" sz="1000" dirty="0"/>
            <a:t> </a:t>
          </a:r>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chemeClr val="accent4"/>
        </a:solidFill>
      </dgm:spPr>
      <dgm:t>
        <a:bodyPr/>
        <a:lstStyle/>
        <a:p>
          <a:r>
            <a:rPr lang="en-US" sz="1000" dirty="0"/>
            <a:t> </a:t>
          </a:r>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chemeClr val="accent3"/>
        </a:solidFill>
      </dgm:spPr>
      <dgm:t>
        <a:bodyPr/>
        <a:lstStyle/>
        <a:p>
          <a:r>
            <a:rPr lang="en-US" sz="1000" dirty="0"/>
            <a:t> </a:t>
          </a:r>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zh-CN" altLang="en-US"/>
        </a:p>
      </dgm:t>
    </dgm:pt>
    <dgm:pt modelId="{8F782FA5-10F4-4D7C-B52F-BDC2F0BC9843}" type="pres">
      <dgm:prSet presAssocID="{31CDFD29-5600-451F-91B5-2109C28768B9}" presName="axisShape" presStyleLbl="bgShp" presStyleIdx="0" presStyleCnt="1"/>
      <dgm:spPr>
        <a:solidFill>
          <a:schemeClr val="bg1">
            <a:lumMod val="95000"/>
          </a:schemeClr>
        </a:solidFill>
      </dgm:spPr>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zh-CN" altLang="en-US"/>
        </a:p>
      </dgm:t>
    </dgm:pt>
    <dgm:pt modelId="{6B02FEFB-1E12-4B61-8DB6-EF3EC71E4AA3}" type="pres">
      <dgm:prSet presAssocID="{31CDFD29-5600-451F-91B5-2109C28768B9}" presName="rect2" presStyleLbl="node1" presStyleIdx="1" presStyleCnt="4" custLinFactNeighborX="-10608" custLinFactNeighborY="1326">
        <dgm:presLayoutVars>
          <dgm:chMax val="0"/>
          <dgm:chPref val="0"/>
          <dgm:bulletEnabled val="1"/>
        </dgm:presLayoutVars>
      </dgm:prSet>
      <dgm:spPr>
        <a:prstGeom prst="ellipse">
          <a:avLst/>
        </a:prstGeom>
      </dgm:spPr>
      <dgm:t>
        <a:bodyPr/>
        <a:lstStyle/>
        <a:p>
          <a:endParaRPr lang="zh-CN" alt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zh-CN" altLang="en-US"/>
        </a:p>
      </dgm:t>
    </dgm:pt>
    <dgm:pt modelId="{B2D5FB7F-98A4-4FE8-8120-F832B0FED003}" type="pres">
      <dgm:prSet presAssocID="{31CDFD29-5600-451F-91B5-2109C28768B9}" presName="rect4" presStyleLbl="node1" presStyleIdx="3" presStyleCnt="4" custLinFactNeighborX="-10608" custLinFactNeighborY="1326">
        <dgm:presLayoutVars>
          <dgm:chMax val="0"/>
          <dgm:chPref val="0"/>
          <dgm:bulletEnabled val="1"/>
        </dgm:presLayoutVars>
      </dgm:prSet>
      <dgm:spPr>
        <a:prstGeom prst="ellipse">
          <a:avLst/>
        </a:prstGeom>
      </dgm:spPr>
      <dgm:t>
        <a:bodyPr/>
        <a:lstStyle/>
        <a:p>
          <a:endParaRPr lang="zh-CN" altLang="en-US"/>
        </a:p>
      </dgm:t>
    </dgm:pt>
  </dgm:ptLst>
  <dgm:cxnLst>
    <dgm:cxn modelId="{A2600C31-CB8E-42D1-8F93-725647A776BF}" srcId="{31CDFD29-5600-451F-91B5-2109C28768B9}" destId="{CB20022C-5AD3-4067-916D-15599D927FC5}" srcOrd="3" destOrd="0" parTransId="{DF2E454A-F4B1-4803-97B7-58472CEADBEB}" sibTransId="{8A55484D-B6D0-4A7B-98BA-C0A38181BA63}"/>
    <dgm:cxn modelId="{068110C7-7222-49FE-9C8C-014EBE9A1707}" srcId="{31CDFD29-5600-451F-91B5-2109C28768B9}" destId="{8F50B8B5-888D-4864-9E59-5AE47A8EC6C0}" srcOrd="0" destOrd="0" parTransId="{2C53C54F-5B24-4F71-A2BF-9FBAE97FE0CD}" sibTransId="{60BC0E20-D399-476A-9392-464DF2C45E71}"/>
    <dgm:cxn modelId="{3916F393-8C5E-45A2-B4AC-9DD1DA463987}" type="presOf" srcId="{8F50B8B5-888D-4864-9E59-5AE47A8EC6C0}" destId="{B8CA5C69-06DE-4B06-B0A3-7BB569CBF1A4}" srcOrd="0" destOrd="0" presId="urn:microsoft.com/office/officeart/2005/8/layout/matrix2"/>
    <dgm:cxn modelId="{7745BFA9-2ADB-43FA-82CB-B7A2DDCCD13A}" type="presOf" srcId="{CB20022C-5AD3-4067-916D-15599D927FC5}" destId="{B2D5FB7F-98A4-4FE8-8120-F832B0FED003}" srcOrd="0" destOrd="0" presId="urn:microsoft.com/office/officeart/2005/8/layout/matrix2"/>
    <dgm:cxn modelId="{FBFFDB7F-DC4B-4328-B336-4920A3B56704}" srcId="{31CDFD29-5600-451F-91B5-2109C28768B9}" destId="{0C90414D-D9D7-4FE1-A564-EA9D368CF73D}" srcOrd="1" destOrd="0" parTransId="{5212712A-32B4-4C10-AF30-09620D0BE98C}" sibTransId="{463130C0-7F28-4B70-BBBE-5813EDDD52DD}"/>
    <dgm:cxn modelId="{9B88EC94-0411-4528-8957-5507A606E656}" type="presOf" srcId="{31CDFD29-5600-451F-91B5-2109C28768B9}" destId="{14090DB9-0A23-4C3E-963F-AC6488D34277}" srcOrd="0" destOrd="0" presId="urn:microsoft.com/office/officeart/2005/8/layout/matrix2"/>
    <dgm:cxn modelId="{CA6410C8-1104-469D-86D5-1A7CB0F7F2D0}" type="presOf" srcId="{0C90414D-D9D7-4FE1-A564-EA9D368CF73D}" destId="{6B02FEFB-1E12-4B61-8DB6-EF3EC71E4AA3}" srcOrd="0" destOrd="0" presId="urn:microsoft.com/office/officeart/2005/8/layout/matrix2"/>
    <dgm:cxn modelId="{F3024818-9C63-4D2D-B69D-0C080DB9009C}" type="presOf" srcId="{1983DEEF-2178-49E4-AC73-9D26197ABA4D}" destId="{4461674B-7841-4BB7-8DDF-01A840B3B8AA}" srcOrd="0" destOrd="0" presId="urn:microsoft.com/office/officeart/2005/8/layout/matrix2"/>
    <dgm:cxn modelId="{1B173D51-BDED-4FC0-82F5-ACD5C90D0662}" srcId="{31CDFD29-5600-451F-91B5-2109C28768B9}" destId="{1983DEEF-2178-49E4-AC73-9D26197ABA4D}" srcOrd="2" destOrd="0" parTransId="{0CAC87AC-3D72-4FDC-AF53-5444962E6414}" sibTransId="{756D256D-8589-4A16-8F37-B6CC7E81711B}"/>
    <dgm:cxn modelId="{2ABF7794-6B9F-4EF4-B95B-39AF7B17E92A}" type="presParOf" srcId="{14090DB9-0A23-4C3E-963F-AC6488D34277}" destId="{8F782FA5-10F4-4D7C-B52F-BDC2F0BC9843}" srcOrd="0" destOrd="0" presId="urn:microsoft.com/office/officeart/2005/8/layout/matrix2"/>
    <dgm:cxn modelId="{F358F487-E449-4516-B8F6-521657DDD7AB}" type="presParOf" srcId="{14090DB9-0A23-4C3E-963F-AC6488D34277}" destId="{B8CA5C69-06DE-4B06-B0A3-7BB569CBF1A4}" srcOrd="1" destOrd="0" presId="urn:microsoft.com/office/officeart/2005/8/layout/matrix2"/>
    <dgm:cxn modelId="{4C75E06E-F543-4FBF-B605-5ED3EE7B5DC1}" type="presParOf" srcId="{14090DB9-0A23-4C3E-963F-AC6488D34277}" destId="{6B02FEFB-1E12-4B61-8DB6-EF3EC71E4AA3}" srcOrd="2" destOrd="0" presId="urn:microsoft.com/office/officeart/2005/8/layout/matrix2"/>
    <dgm:cxn modelId="{F824556F-5D2C-42F5-8D0F-BBEE0B343BA6}" type="presParOf" srcId="{14090DB9-0A23-4C3E-963F-AC6488D34277}" destId="{4461674B-7841-4BB7-8DDF-01A840B3B8AA}" srcOrd="3" destOrd="0" presId="urn:microsoft.com/office/officeart/2005/8/layout/matrix2"/>
    <dgm:cxn modelId="{0B5D631E-45A2-4E1D-B842-FEA8704CB637}"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0293DC-AF98-4577-9724-F3DD40EC726D}" type="doc">
      <dgm:prSet loTypeId="urn:microsoft.com/office/officeart/2005/8/layout/process5#1" loCatId="process" qsTypeId="urn:microsoft.com/office/officeart/2005/8/quickstyle/simple1#3" qsCatId="simple" csTypeId="urn:microsoft.com/office/officeart/2005/8/colors/accent1_1#2" csCatId="accent1" phldr="1"/>
      <dgm:spPr/>
      <dgm:t>
        <a:bodyPr/>
        <a:lstStyle/>
        <a:p>
          <a:endParaRPr lang="zh-CN" altLang="en-US"/>
        </a:p>
      </dgm:t>
    </dgm:pt>
    <dgm:pt modelId="{D1E34F51-D7FA-4945-B801-AE409C7236D4}">
      <dgm:prSet phldrT="[文本]" custT="1"/>
      <dgm:spPr/>
      <dgm:t>
        <a:bodyPr/>
        <a:lstStyle/>
        <a:p>
          <a:r>
            <a:rPr lang="zh-CN" altLang="en-US" sz="2000" b="1"/>
            <a:t>背景分析</a:t>
          </a:r>
          <a:endParaRPr lang="zh-CN" altLang="en-US" sz="2000" dirty="0"/>
        </a:p>
      </dgm:t>
    </dgm:pt>
    <dgm:pt modelId="{CD847539-78D2-40F7-8C3B-D52CAF77F7D7}" type="parTrans" cxnId="{BCAA6C39-3F87-4C49-9D35-4876DD90B7AB}">
      <dgm:prSet/>
      <dgm:spPr/>
      <dgm:t>
        <a:bodyPr/>
        <a:lstStyle/>
        <a:p>
          <a:endParaRPr lang="zh-CN" altLang="en-US" sz="2000"/>
        </a:p>
      </dgm:t>
    </dgm:pt>
    <dgm:pt modelId="{EA5B7E71-D851-477D-B01D-3341469F64BF}" type="sibTrans" cxnId="{BCAA6C39-3F87-4C49-9D35-4876DD90B7AB}">
      <dgm:prSet custT="1"/>
      <dgm:spPr/>
      <dgm:t>
        <a:bodyPr/>
        <a:lstStyle/>
        <a:p>
          <a:endParaRPr lang="zh-CN" altLang="en-US" sz="2000"/>
        </a:p>
      </dgm:t>
    </dgm:pt>
    <dgm:pt modelId="{0190BF06-7D96-462A-B4E6-4AE072CDF9FB}">
      <dgm:prSet phldrT="[文本]" custT="1"/>
      <dgm:spPr/>
      <dgm:t>
        <a:bodyPr/>
        <a:lstStyle/>
        <a:p>
          <a:r>
            <a:rPr lang="zh-CN" altLang="en-US" sz="2000" b="1"/>
            <a:t>确定系统边界</a:t>
          </a:r>
          <a:endParaRPr lang="zh-CN" altLang="en-US" sz="2000" dirty="0"/>
        </a:p>
      </dgm:t>
    </dgm:pt>
    <dgm:pt modelId="{650CDD04-2E2D-42ED-9394-B7D185DA85AF}" type="parTrans" cxnId="{FFEE212E-A6EC-45EC-ADC3-1036CA23D7BA}">
      <dgm:prSet/>
      <dgm:spPr/>
      <dgm:t>
        <a:bodyPr/>
        <a:lstStyle/>
        <a:p>
          <a:endParaRPr lang="zh-CN" altLang="en-US" sz="2000"/>
        </a:p>
      </dgm:t>
    </dgm:pt>
    <dgm:pt modelId="{13F86158-3DCA-46AE-BA05-570790A0F7B3}" type="sibTrans" cxnId="{FFEE212E-A6EC-45EC-ADC3-1036CA23D7BA}">
      <dgm:prSet custT="1"/>
      <dgm:spPr/>
      <dgm:t>
        <a:bodyPr/>
        <a:lstStyle/>
        <a:p>
          <a:endParaRPr lang="zh-CN" altLang="en-US" sz="2000"/>
        </a:p>
      </dgm:t>
    </dgm:pt>
    <dgm:pt modelId="{A8A0A58B-C83C-46FE-B4B5-C25AD8CD3365}">
      <dgm:prSet phldrT="[文本]" custT="1"/>
      <dgm:spPr>
        <a:ln w="15875">
          <a:solidFill>
            <a:srgbClr val="FF0000"/>
          </a:solidFill>
        </a:ln>
      </dgm:spPr>
      <dgm:t>
        <a:bodyPr/>
        <a:lstStyle/>
        <a:p>
          <a:r>
            <a:rPr lang="zh-CN" altLang="en-US" sz="2000" b="1" dirty="0"/>
            <a:t>需求建模</a:t>
          </a:r>
          <a:endParaRPr lang="zh-CN" altLang="en-US" sz="2000" dirty="0"/>
        </a:p>
      </dgm:t>
    </dgm:pt>
    <dgm:pt modelId="{7B30657B-BBFB-4A79-9C2D-BBEAAA9C6F1E}" type="parTrans" cxnId="{CF765408-6442-4EB5-B2D0-C8EEC964A352}">
      <dgm:prSet/>
      <dgm:spPr/>
      <dgm:t>
        <a:bodyPr/>
        <a:lstStyle/>
        <a:p>
          <a:endParaRPr lang="zh-CN" altLang="en-US" sz="2000"/>
        </a:p>
      </dgm:t>
    </dgm:pt>
    <dgm:pt modelId="{6CDCD7F1-A80D-4B05-9302-AE77313930A5}" type="sibTrans" cxnId="{CF765408-6442-4EB5-B2D0-C8EEC964A352}">
      <dgm:prSet custT="1"/>
      <dgm:spPr/>
      <dgm:t>
        <a:bodyPr/>
        <a:lstStyle/>
        <a:p>
          <a:endParaRPr lang="zh-CN" altLang="en-US" sz="2000"/>
        </a:p>
      </dgm:t>
    </dgm:pt>
    <dgm:pt modelId="{E0258AA9-3159-4FA8-808A-4BE8BAD8E025}">
      <dgm:prSet phldrT="[文本]" custT="1"/>
      <dgm:spPr/>
      <dgm:t>
        <a:bodyPr/>
        <a:lstStyle/>
        <a:p>
          <a:r>
            <a:rPr lang="zh-CN" altLang="en-US" sz="2000" b="1"/>
            <a:t>需求细化</a:t>
          </a:r>
          <a:endParaRPr lang="zh-CN" altLang="en-US" sz="2000" dirty="0"/>
        </a:p>
      </dgm:t>
    </dgm:pt>
    <dgm:pt modelId="{D25D8AFB-654A-4C17-8724-B3CE98ECD9FB}" type="parTrans" cxnId="{CC4D8A04-AE65-4DD4-B7E0-1922E27D891C}">
      <dgm:prSet/>
      <dgm:spPr/>
      <dgm:t>
        <a:bodyPr/>
        <a:lstStyle/>
        <a:p>
          <a:endParaRPr lang="zh-CN" altLang="en-US" sz="2000"/>
        </a:p>
      </dgm:t>
    </dgm:pt>
    <dgm:pt modelId="{5F4BAB5B-B698-4A0D-8E19-8A88661FA5C0}" type="sibTrans" cxnId="{CC4D8A04-AE65-4DD4-B7E0-1922E27D891C}">
      <dgm:prSet custT="1"/>
      <dgm:spPr/>
      <dgm:t>
        <a:bodyPr/>
        <a:lstStyle/>
        <a:p>
          <a:endParaRPr lang="zh-CN" altLang="en-US" sz="2000"/>
        </a:p>
      </dgm:t>
    </dgm:pt>
    <dgm:pt modelId="{01E2370F-66F5-45CD-9571-B9F009D1ADF6}">
      <dgm:prSet phldrT="[文本]" custT="1"/>
      <dgm:spPr/>
      <dgm:t>
        <a:bodyPr/>
        <a:lstStyle/>
        <a:p>
          <a:r>
            <a:rPr lang="zh-CN" altLang="en-US" sz="2000" b="1"/>
            <a:t>确定优先级</a:t>
          </a:r>
          <a:endParaRPr lang="zh-CN" altLang="en-US" sz="2000" dirty="0"/>
        </a:p>
      </dgm:t>
    </dgm:pt>
    <dgm:pt modelId="{F101D537-7374-4DDE-B9D5-5EA699C61AE7}" type="parTrans" cxnId="{31C2B9ED-93DC-4BDB-8B8A-F7E0F8602B51}">
      <dgm:prSet/>
      <dgm:spPr/>
      <dgm:t>
        <a:bodyPr/>
        <a:lstStyle/>
        <a:p>
          <a:endParaRPr lang="zh-CN" altLang="en-US" sz="2000"/>
        </a:p>
      </dgm:t>
    </dgm:pt>
    <dgm:pt modelId="{3905D067-03CC-47F8-BC2F-AA358201CB2F}" type="sibTrans" cxnId="{31C2B9ED-93DC-4BDB-8B8A-F7E0F8602B51}">
      <dgm:prSet custT="1"/>
      <dgm:spPr/>
      <dgm:t>
        <a:bodyPr/>
        <a:lstStyle/>
        <a:p>
          <a:endParaRPr lang="zh-CN" altLang="en-US" sz="2000"/>
        </a:p>
      </dgm:t>
    </dgm:pt>
    <dgm:pt modelId="{4C11DBEE-4C91-4AA9-899C-E533A668A869}">
      <dgm:prSet phldrT="[文本]" custT="1"/>
      <dgm:spPr/>
      <dgm:t>
        <a:bodyPr/>
        <a:lstStyle/>
        <a:p>
          <a:r>
            <a:rPr lang="zh-CN" altLang="en-US" sz="2000" b="1"/>
            <a:t>原型开发</a:t>
          </a:r>
          <a:endParaRPr lang="zh-CN" altLang="en-US" sz="2000" dirty="0"/>
        </a:p>
      </dgm:t>
    </dgm:pt>
    <dgm:pt modelId="{E5E5F0D2-7CA4-4F2C-8050-1F773359E451}" type="parTrans" cxnId="{756F088E-C785-4CCD-BF1C-276843CFADCA}">
      <dgm:prSet/>
      <dgm:spPr/>
      <dgm:t>
        <a:bodyPr/>
        <a:lstStyle/>
        <a:p>
          <a:endParaRPr lang="zh-CN" altLang="en-US" sz="2000"/>
        </a:p>
      </dgm:t>
    </dgm:pt>
    <dgm:pt modelId="{7EBE9915-08F0-4AE8-93C5-7B4CDBC886AF}" type="sibTrans" cxnId="{756F088E-C785-4CCD-BF1C-276843CFADCA}">
      <dgm:prSet custT="1"/>
      <dgm:spPr/>
      <dgm:t>
        <a:bodyPr/>
        <a:lstStyle/>
        <a:p>
          <a:endParaRPr lang="zh-CN" altLang="en-US" sz="2000"/>
        </a:p>
      </dgm:t>
    </dgm:pt>
    <dgm:pt modelId="{BC0A9B30-5624-48FB-8FA7-3DC46285A24C}">
      <dgm:prSet phldrT="[文本]" custT="1"/>
      <dgm:spPr/>
      <dgm:t>
        <a:bodyPr/>
        <a:lstStyle/>
        <a:p>
          <a:r>
            <a:rPr lang="zh-CN" altLang="en-US" sz="2000" b="1"/>
            <a:t>需求协商</a:t>
          </a:r>
          <a:endParaRPr lang="zh-CN" altLang="en-US" sz="2000" dirty="0"/>
        </a:p>
      </dgm:t>
    </dgm:pt>
    <dgm:pt modelId="{373AD80F-B1F5-4312-8C7A-97ACBF6BC5F6}" type="parTrans" cxnId="{F74E9FC6-E75C-4575-8B17-D06067B9B0EC}">
      <dgm:prSet/>
      <dgm:spPr/>
      <dgm:t>
        <a:bodyPr/>
        <a:lstStyle/>
        <a:p>
          <a:endParaRPr lang="zh-CN" altLang="en-US" sz="2000"/>
        </a:p>
      </dgm:t>
    </dgm:pt>
    <dgm:pt modelId="{0A580B89-3727-4E98-9FD1-740392038E46}" type="sibTrans" cxnId="{F74E9FC6-E75C-4575-8B17-D06067B9B0EC}">
      <dgm:prSet custT="1"/>
      <dgm:spPr/>
      <dgm:t>
        <a:bodyPr/>
        <a:lstStyle/>
        <a:p>
          <a:endParaRPr lang="zh-CN" altLang="en-US" sz="2000"/>
        </a:p>
      </dgm:t>
    </dgm:pt>
    <dgm:pt modelId="{C863FB70-DA54-469A-8FB6-16360DEB7DF4}">
      <dgm:prSet phldrT="[文本]" custT="1"/>
      <dgm:spPr/>
      <dgm:t>
        <a:bodyPr/>
        <a:lstStyle/>
        <a:p>
          <a:r>
            <a:rPr lang="zh-CN" altLang="en-US" sz="2000" b="1"/>
            <a:t>绘制关联图</a:t>
          </a:r>
          <a:endParaRPr lang="zh-CN" altLang="en-US" sz="2000" dirty="0"/>
        </a:p>
      </dgm:t>
    </dgm:pt>
    <dgm:pt modelId="{33B776AA-5A53-4F73-BF1D-81F95DE1BB34}" type="parTrans" cxnId="{DD719CEE-6DC4-45C6-8D06-C17F4FEE228E}">
      <dgm:prSet/>
      <dgm:spPr/>
      <dgm:t>
        <a:bodyPr/>
        <a:lstStyle/>
        <a:p>
          <a:endParaRPr lang="zh-CN" altLang="en-US" sz="2000"/>
        </a:p>
      </dgm:t>
    </dgm:pt>
    <dgm:pt modelId="{3D392179-585A-48C0-9A0A-009697F39A3F}" type="sibTrans" cxnId="{DD719CEE-6DC4-45C6-8D06-C17F4FEE228E}">
      <dgm:prSet custT="1"/>
      <dgm:spPr/>
      <dgm:t>
        <a:bodyPr/>
        <a:lstStyle/>
        <a:p>
          <a:endParaRPr lang="zh-CN" altLang="en-US" sz="2000"/>
        </a:p>
      </dgm:t>
    </dgm:pt>
    <dgm:pt modelId="{545E6ECF-70BF-4EA2-842B-52F66636EB2A}">
      <dgm:prSet phldrT="[文本]" custT="1"/>
      <dgm:spPr>
        <a:ln>
          <a:solidFill>
            <a:srgbClr val="FF0000"/>
          </a:solidFill>
        </a:ln>
      </dgm:spPr>
      <dgm:t>
        <a:bodyPr/>
        <a:lstStyle/>
        <a:p>
          <a:r>
            <a:rPr lang="zh-CN" altLang="en-US" sz="2000" b="1" dirty="0"/>
            <a:t>子系统建立</a:t>
          </a:r>
          <a:endParaRPr lang="zh-CN" altLang="en-US" sz="2000" dirty="0"/>
        </a:p>
      </dgm:t>
    </dgm:pt>
    <dgm:pt modelId="{7541C5A8-5035-4C3E-B1FB-B93DE022C39C}" type="parTrans" cxnId="{B9DD1E8C-9EC5-47F4-AC12-7623AE220C83}">
      <dgm:prSet/>
      <dgm:spPr/>
      <dgm:t>
        <a:bodyPr/>
        <a:lstStyle/>
        <a:p>
          <a:endParaRPr lang="zh-CN" altLang="en-US" sz="2000"/>
        </a:p>
      </dgm:t>
    </dgm:pt>
    <dgm:pt modelId="{7589B07B-595C-4AF1-A9A1-51D968D6E988}" type="sibTrans" cxnId="{B9DD1E8C-9EC5-47F4-AC12-7623AE220C83}">
      <dgm:prSet/>
      <dgm:spPr/>
      <dgm:t>
        <a:bodyPr/>
        <a:lstStyle/>
        <a:p>
          <a:endParaRPr lang="zh-CN" altLang="en-US" sz="2000"/>
        </a:p>
      </dgm:t>
    </dgm:pt>
    <dgm:pt modelId="{796E345A-13F5-42FF-96E7-E7FA5233ACCE}">
      <dgm:prSet phldrT="[文本]" custT="1"/>
      <dgm:spPr/>
      <dgm:t>
        <a:bodyPr/>
        <a:lstStyle/>
        <a:p>
          <a:r>
            <a:rPr lang="zh-CN" altLang="en-US" sz="2000" b="1"/>
            <a:t>数据字典创建</a:t>
          </a:r>
          <a:endParaRPr lang="zh-CN" altLang="en-US" sz="2000" dirty="0"/>
        </a:p>
      </dgm:t>
    </dgm:pt>
    <dgm:pt modelId="{75C69EF7-EEEA-4451-A6D3-047ED36B4C15}" type="parTrans" cxnId="{F990F9A2-74D0-46FD-A57B-F20558987C5E}">
      <dgm:prSet/>
      <dgm:spPr/>
      <dgm:t>
        <a:bodyPr/>
        <a:lstStyle/>
        <a:p>
          <a:endParaRPr lang="zh-CN" altLang="en-US" sz="2000"/>
        </a:p>
      </dgm:t>
    </dgm:pt>
    <dgm:pt modelId="{5055E7D1-A567-4A4B-8142-37F689787023}" type="sibTrans" cxnId="{F990F9A2-74D0-46FD-A57B-F20558987C5E}">
      <dgm:prSet custT="1"/>
      <dgm:spPr/>
      <dgm:t>
        <a:bodyPr/>
        <a:lstStyle/>
        <a:p>
          <a:endParaRPr lang="zh-CN" altLang="en-US" sz="2000"/>
        </a:p>
      </dgm:t>
    </dgm:pt>
    <dgm:pt modelId="{92350662-A1ED-495D-B2B8-C57952F7A3EE}" type="pres">
      <dgm:prSet presAssocID="{A80293DC-AF98-4577-9724-F3DD40EC726D}" presName="diagram" presStyleCnt="0">
        <dgm:presLayoutVars>
          <dgm:dir/>
          <dgm:resizeHandles val="exact"/>
        </dgm:presLayoutVars>
      </dgm:prSet>
      <dgm:spPr/>
      <dgm:t>
        <a:bodyPr/>
        <a:lstStyle/>
        <a:p>
          <a:endParaRPr lang="zh-CN" altLang="en-US"/>
        </a:p>
      </dgm:t>
    </dgm:pt>
    <dgm:pt modelId="{758112A0-5694-4013-8C22-39817E40B6CC}" type="pres">
      <dgm:prSet presAssocID="{D1E34F51-D7FA-4945-B801-AE409C7236D4}" presName="node" presStyleLbl="node1" presStyleIdx="0" presStyleCnt="10">
        <dgm:presLayoutVars>
          <dgm:bulletEnabled val="1"/>
        </dgm:presLayoutVars>
      </dgm:prSet>
      <dgm:spPr/>
      <dgm:t>
        <a:bodyPr/>
        <a:lstStyle/>
        <a:p>
          <a:endParaRPr lang="zh-CN" altLang="en-US"/>
        </a:p>
      </dgm:t>
    </dgm:pt>
    <dgm:pt modelId="{BBDFB4A3-592D-4048-9C26-C536D0CBEDBA}" type="pres">
      <dgm:prSet presAssocID="{EA5B7E71-D851-477D-B01D-3341469F64BF}" presName="sibTrans" presStyleLbl="sibTrans2D1" presStyleIdx="0" presStyleCnt="9"/>
      <dgm:spPr/>
      <dgm:t>
        <a:bodyPr/>
        <a:lstStyle/>
        <a:p>
          <a:endParaRPr lang="zh-CN" altLang="en-US"/>
        </a:p>
      </dgm:t>
    </dgm:pt>
    <dgm:pt modelId="{B5DF427D-C59C-44EB-863A-739F3CF2668A}" type="pres">
      <dgm:prSet presAssocID="{EA5B7E71-D851-477D-B01D-3341469F64BF}" presName="connectorText" presStyleLbl="sibTrans2D1" presStyleIdx="0" presStyleCnt="9"/>
      <dgm:spPr/>
      <dgm:t>
        <a:bodyPr/>
        <a:lstStyle/>
        <a:p>
          <a:endParaRPr lang="zh-CN" altLang="en-US"/>
        </a:p>
      </dgm:t>
    </dgm:pt>
    <dgm:pt modelId="{EB9D37B7-4EAD-4015-A27F-72EB41F17F17}" type="pres">
      <dgm:prSet presAssocID="{0190BF06-7D96-462A-B4E6-4AE072CDF9FB}" presName="node" presStyleLbl="node1" presStyleIdx="1" presStyleCnt="10">
        <dgm:presLayoutVars>
          <dgm:bulletEnabled val="1"/>
        </dgm:presLayoutVars>
      </dgm:prSet>
      <dgm:spPr/>
      <dgm:t>
        <a:bodyPr/>
        <a:lstStyle/>
        <a:p>
          <a:endParaRPr lang="zh-CN" altLang="en-US"/>
        </a:p>
      </dgm:t>
    </dgm:pt>
    <dgm:pt modelId="{249BC490-B7E5-42D6-B78A-EDDBE8FD246B}" type="pres">
      <dgm:prSet presAssocID="{13F86158-3DCA-46AE-BA05-570790A0F7B3}" presName="sibTrans" presStyleLbl="sibTrans2D1" presStyleIdx="1" presStyleCnt="9"/>
      <dgm:spPr/>
      <dgm:t>
        <a:bodyPr/>
        <a:lstStyle/>
        <a:p>
          <a:endParaRPr lang="zh-CN" altLang="en-US"/>
        </a:p>
      </dgm:t>
    </dgm:pt>
    <dgm:pt modelId="{F6E71282-B243-4A3E-BE83-68396082E96A}" type="pres">
      <dgm:prSet presAssocID="{13F86158-3DCA-46AE-BA05-570790A0F7B3}" presName="connectorText" presStyleLbl="sibTrans2D1" presStyleIdx="1" presStyleCnt="9"/>
      <dgm:spPr/>
      <dgm:t>
        <a:bodyPr/>
        <a:lstStyle/>
        <a:p>
          <a:endParaRPr lang="zh-CN" altLang="en-US"/>
        </a:p>
      </dgm:t>
    </dgm:pt>
    <dgm:pt modelId="{CE018792-2F6C-4D9C-99D4-5671147977D0}" type="pres">
      <dgm:prSet presAssocID="{A8A0A58B-C83C-46FE-B4B5-C25AD8CD3365}" presName="node" presStyleLbl="node1" presStyleIdx="2" presStyleCnt="10">
        <dgm:presLayoutVars>
          <dgm:bulletEnabled val="1"/>
        </dgm:presLayoutVars>
      </dgm:prSet>
      <dgm:spPr/>
      <dgm:t>
        <a:bodyPr/>
        <a:lstStyle/>
        <a:p>
          <a:endParaRPr lang="zh-CN" altLang="en-US"/>
        </a:p>
      </dgm:t>
    </dgm:pt>
    <dgm:pt modelId="{509B5E2D-B91E-4AD3-9C9B-CC61130A66FB}" type="pres">
      <dgm:prSet presAssocID="{6CDCD7F1-A80D-4B05-9302-AE77313930A5}" presName="sibTrans" presStyleLbl="sibTrans2D1" presStyleIdx="2" presStyleCnt="9"/>
      <dgm:spPr/>
      <dgm:t>
        <a:bodyPr/>
        <a:lstStyle/>
        <a:p>
          <a:endParaRPr lang="zh-CN" altLang="en-US"/>
        </a:p>
      </dgm:t>
    </dgm:pt>
    <dgm:pt modelId="{DA16EB05-99F3-4F1D-89AF-EA1A2E617DA1}" type="pres">
      <dgm:prSet presAssocID="{6CDCD7F1-A80D-4B05-9302-AE77313930A5}" presName="connectorText" presStyleLbl="sibTrans2D1" presStyleIdx="2" presStyleCnt="9"/>
      <dgm:spPr/>
      <dgm:t>
        <a:bodyPr/>
        <a:lstStyle/>
        <a:p>
          <a:endParaRPr lang="zh-CN" altLang="en-US"/>
        </a:p>
      </dgm:t>
    </dgm:pt>
    <dgm:pt modelId="{8C1CEA87-000A-4FF9-982C-086FA1638FDF}" type="pres">
      <dgm:prSet presAssocID="{E0258AA9-3159-4FA8-808A-4BE8BAD8E025}" presName="node" presStyleLbl="node1" presStyleIdx="3" presStyleCnt="10">
        <dgm:presLayoutVars>
          <dgm:bulletEnabled val="1"/>
        </dgm:presLayoutVars>
      </dgm:prSet>
      <dgm:spPr/>
      <dgm:t>
        <a:bodyPr/>
        <a:lstStyle/>
        <a:p>
          <a:endParaRPr lang="zh-CN" altLang="en-US"/>
        </a:p>
      </dgm:t>
    </dgm:pt>
    <dgm:pt modelId="{EA254AF2-B32A-4090-A3FE-45DC3F9DC89E}" type="pres">
      <dgm:prSet presAssocID="{5F4BAB5B-B698-4A0D-8E19-8A88661FA5C0}" presName="sibTrans" presStyleLbl="sibTrans2D1" presStyleIdx="3" presStyleCnt="9"/>
      <dgm:spPr/>
      <dgm:t>
        <a:bodyPr/>
        <a:lstStyle/>
        <a:p>
          <a:endParaRPr lang="zh-CN" altLang="en-US"/>
        </a:p>
      </dgm:t>
    </dgm:pt>
    <dgm:pt modelId="{046358EA-9173-4819-96DB-56FD02C6984A}" type="pres">
      <dgm:prSet presAssocID="{5F4BAB5B-B698-4A0D-8E19-8A88661FA5C0}" presName="connectorText" presStyleLbl="sibTrans2D1" presStyleIdx="3" presStyleCnt="9"/>
      <dgm:spPr/>
      <dgm:t>
        <a:bodyPr/>
        <a:lstStyle/>
        <a:p>
          <a:endParaRPr lang="zh-CN" altLang="en-US"/>
        </a:p>
      </dgm:t>
    </dgm:pt>
    <dgm:pt modelId="{ED408984-D5CB-4AA9-AB06-0B444898F73E}" type="pres">
      <dgm:prSet presAssocID="{01E2370F-66F5-45CD-9571-B9F009D1ADF6}" presName="node" presStyleLbl="node1" presStyleIdx="4" presStyleCnt="10">
        <dgm:presLayoutVars>
          <dgm:bulletEnabled val="1"/>
        </dgm:presLayoutVars>
      </dgm:prSet>
      <dgm:spPr/>
      <dgm:t>
        <a:bodyPr/>
        <a:lstStyle/>
        <a:p>
          <a:endParaRPr lang="zh-CN" altLang="en-US"/>
        </a:p>
      </dgm:t>
    </dgm:pt>
    <dgm:pt modelId="{951C9458-1F15-454F-A09C-CE925E36FEFF}" type="pres">
      <dgm:prSet presAssocID="{3905D067-03CC-47F8-BC2F-AA358201CB2F}" presName="sibTrans" presStyleLbl="sibTrans2D1" presStyleIdx="4" presStyleCnt="9"/>
      <dgm:spPr/>
      <dgm:t>
        <a:bodyPr/>
        <a:lstStyle/>
        <a:p>
          <a:endParaRPr lang="zh-CN" altLang="en-US"/>
        </a:p>
      </dgm:t>
    </dgm:pt>
    <dgm:pt modelId="{806A3FA6-8733-474F-95AD-57C9C1BBAB7B}" type="pres">
      <dgm:prSet presAssocID="{3905D067-03CC-47F8-BC2F-AA358201CB2F}" presName="connectorText" presStyleLbl="sibTrans2D1" presStyleIdx="4" presStyleCnt="9"/>
      <dgm:spPr/>
      <dgm:t>
        <a:bodyPr/>
        <a:lstStyle/>
        <a:p>
          <a:endParaRPr lang="zh-CN" altLang="en-US"/>
        </a:p>
      </dgm:t>
    </dgm:pt>
    <dgm:pt modelId="{DF3F852D-9532-4982-B590-644C2C5C5E6B}" type="pres">
      <dgm:prSet presAssocID="{BC0A9B30-5624-48FB-8FA7-3DC46285A24C}" presName="node" presStyleLbl="node1" presStyleIdx="5" presStyleCnt="10">
        <dgm:presLayoutVars>
          <dgm:bulletEnabled val="1"/>
        </dgm:presLayoutVars>
      </dgm:prSet>
      <dgm:spPr/>
      <dgm:t>
        <a:bodyPr/>
        <a:lstStyle/>
        <a:p>
          <a:endParaRPr lang="zh-CN" altLang="en-US"/>
        </a:p>
      </dgm:t>
    </dgm:pt>
    <dgm:pt modelId="{2B4F6E72-AA70-41E8-BDBC-13D778F20486}" type="pres">
      <dgm:prSet presAssocID="{0A580B89-3727-4E98-9FD1-740392038E46}" presName="sibTrans" presStyleLbl="sibTrans2D1" presStyleIdx="5" presStyleCnt="9"/>
      <dgm:spPr/>
      <dgm:t>
        <a:bodyPr/>
        <a:lstStyle/>
        <a:p>
          <a:endParaRPr lang="zh-CN" altLang="en-US"/>
        </a:p>
      </dgm:t>
    </dgm:pt>
    <dgm:pt modelId="{F0C519A8-D23F-44E5-B357-11565B8DA2AC}" type="pres">
      <dgm:prSet presAssocID="{0A580B89-3727-4E98-9FD1-740392038E46}" presName="connectorText" presStyleLbl="sibTrans2D1" presStyleIdx="5" presStyleCnt="9"/>
      <dgm:spPr/>
      <dgm:t>
        <a:bodyPr/>
        <a:lstStyle/>
        <a:p>
          <a:endParaRPr lang="zh-CN" altLang="en-US"/>
        </a:p>
      </dgm:t>
    </dgm:pt>
    <dgm:pt modelId="{0CA2A22E-D5AF-4D46-84B5-20666EAC18AF}" type="pres">
      <dgm:prSet presAssocID="{C863FB70-DA54-469A-8FB6-16360DEB7DF4}" presName="node" presStyleLbl="node1" presStyleIdx="6" presStyleCnt="10">
        <dgm:presLayoutVars>
          <dgm:bulletEnabled val="1"/>
        </dgm:presLayoutVars>
      </dgm:prSet>
      <dgm:spPr/>
      <dgm:t>
        <a:bodyPr/>
        <a:lstStyle/>
        <a:p>
          <a:endParaRPr lang="zh-CN" altLang="en-US"/>
        </a:p>
      </dgm:t>
    </dgm:pt>
    <dgm:pt modelId="{4CDC7095-5B26-481D-9DE4-9CF2DA5ADF84}" type="pres">
      <dgm:prSet presAssocID="{3D392179-585A-48C0-9A0A-009697F39A3F}" presName="sibTrans" presStyleLbl="sibTrans2D1" presStyleIdx="6" presStyleCnt="9"/>
      <dgm:spPr/>
      <dgm:t>
        <a:bodyPr/>
        <a:lstStyle/>
        <a:p>
          <a:endParaRPr lang="zh-CN" altLang="en-US"/>
        </a:p>
      </dgm:t>
    </dgm:pt>
    <dgm:pt modelId="{2CEBF931-3C64-4D60-93FF-624A4D2CAB54}" type="pres">
      <dgm:prSet presAssocID="{3D392179-585A-48C0-9A0A-009697F39A3F}" presName="connectorText" presStyleLbl="sibTrans2D1" presStyleIdx="6" presStyleCnt="9"/>
      <dgm:spPr/>
      <dgm:t>
        <a:bodyPr/>
        <a:lstStyle/>
        <a:p>
          <a:endParaRPr lang="zh-CN" altLang="en-US"/>
        </a:p>
      </dgm:t>
    </dgm:pt>
    <dgm:pt modelId="{AA3B0542-0AC2-481E-80AB-3362C87F8711}" type="pres">
      <dgm:prSet presAssocID="{4C11DBEE-4C91-4AA9-899C-E533A668A869}" presName="node" presStyleLbl="node1" presStyleIdx="7" presStyleCnt="10">
        <dgm:presLayoutVars>
          <dgm:bulletEnabled val="1"/>
        </dgm:presLayoutVars>
      </dgm:prSet>
      <dgm:spPr/>
      <dgm:t>
        <a:bodyPr/>
        <a:lstStyle/>
        <a:p>
          <a:endParaRPr lang="zh-CN" altLang="en-US"/>
        </a:p>
      </dgm:t>
    </dgm:pt>
    <dgm:pt modelId="{5234B848-0BCB-436A-8EAE-785F91059AD8}" type="pres">
      <dgm:prSet presAssocID="{7EBE9915-08F0-4AE8-93C5-7B4CDBC886AF}" presName="sibTrans" presStyleLbl="sibTrans2D1" presStyleIdx="7" presStyleCnt="9"/>
      <dgm:spPr/>
      <dgm:t>
        <a:bodyPr/>
        <a:lstStyle/>
        <a:p>
          <a:endParaRPr lang="zh-CN" altLang="en-US"/>
        </a:p>
      </dgm:t>
    </dgm:pt>
    <dgm:pt modelId="{8E6ACF0A-42B9-4429-B526-398D4A9B7832}" type="pres">
      <dgm:prSet presAssocID="{7EBE9915-08F0-4AE8-93C5-7B4CDBC886AF}" presName="connectorText" presStyleLbl="sibTrans2D1" presStyleIdx="7" presStyleCnt="9"/>
      <dgm:spPr/>
      <dgm:t>
        <a:bodyPr/>
        <a:lstStyle/>
        <a:p>
          <a:endParaRPr lang="zh-CN" altLang="en-US"/>
        </a:p>
      </dgm:t>
    </dgm:pt>
    <dgm:pt modelId="{2E949846-B2A0-4B69-AAC9-51EE0CF2C0CE}" type="pres">
      <dgm:prSet presAssocID="{796E345A-13F5-42FF-96E7-E7FA5233ACCE}" presName="node" presStyleLbl="node1" presStyleIdx="8" presStyleCnt="10">
        <dgm:presLayoutVars>
          <dgm:bulletEnabled val="1"/>
        </dgm:presLayoutVars>
      </dgm:prSet>
      <dgm:spPr/>
      <dgm:t>
        <a:bodyPr/>
        <a:lstStyle/>
        <a:p>
          <a:endParaRPr lang="zh-CN" altLang="en-US"/>
        </a:p>
      </dgm:t>
    </dgm:pt>
    <dgm:pt modelId="{00C0E14C-BBBD-402E-8199-F2F92352DEAF}" type="pres">
      <dgm:prSet presAssocID="{5055E7D1-A567-4A4B-8142-37F689787023}" presName="sibTrans" presStyleLbl="sibTrans2D1" presStyleIdx="8" presStyleCnt="9"/>
      <dgm:spPr/>
      <dgm:t>
        <a:bodyPr/>
        <a:lstStyle/>
        <a:p>
          <a:endParaRPr lang="zh-CN" altLang="en-US"/>
        </a:p>
      </dgm:t>
    </dgm:pt>
    <dgm:pt modelId="{3C64A4BA-4173-44FA-9AA4-3C24C4867520}" type="pres">
      <dgm:prSet presAssocID="{5055E7D1-A567-4A4B-8142-37F689787023}" presName="connectorText" presStyleLbl="sibTrans2D1" presStyleIdx="8" presStyleCnt="9"/>
      <dgm:spPr/>
      <dgm:t>
        <a:bodyPr/>
        <a:lstStyle/>
        <a:p>
          <a:endParaRPr lang="zh-CN" altLang="en-US"/>
        </a:p>
      </dgm:t>
    </dgm:pt>
    <dgm:pt modelId="{80F5E3AC-25D5-488A-951E-8D0541E9B658}" type="pres">
      <dgm:prSet presAssocID="{545E6ECF-70BF-4EA2-842B-52F66636EB2A}" presName="node" presStyleLbl="node1" presStyleIdx="9" presStyleCnt="10">
        <dgm:presLayoutVars>
          <dgm:bulletEnabled val="1"/>
        </dgm:presLayoutVars>
      </dgm:prSet>
      <dgm:spPr/>
      <dgm:t>
        <a:bodyPr/>
        <a:lstStyle/>
        <a:p>
          <a:endParaRPr lang="zh-CN" altLang="en-US"/>
        </a:p>
      </dgm:t>
    </dgm:pt>
  </dgm:ptLst>
  <dgm:cxnLst>
    <dgm:cxn modelId="{97C7D834-9921-40B9-86DB-A7D0BDDC13C7}" type="presOf" srcId="{3D392179-585A-48C0-9A0A-009697F39A3F}" destId="{2CEBF931-3C64-4D60-93FF-624A4D2CAB54}" srcOrd="1" destOrd="0" presId="urn:microsoft.com/office/officeart/2005/8/layout/process5#1"/>
    <dgm:cxn modelId="{3A8579E2-C92B-4894-8AE7-826EC51C2E0B}" type="presOf" srcId="{13F86158-3DCA-46AE-BA05-570790A0F7B3}" destId="{249BC490-B7E5-42D6-B78A-EDDBE8FD246B}" srcOrd="0" destOrd="0" presId="urn:microsoft.com/office/officeart/2005/8/layout/process5#1"/>
    <dgm:cxn modelId="{5E9E1888-8860-47A4-B609-6152C7BF56AA}" type="presOf" srcId="{796E345A-13F5-42FF-96E7-E7FA5233ACCE}" destId="{2E949846-B2A0-4B69-AAC9-51EE0CF2C0CE}" srcOrd="0" destOrd="0" presId="urn:microsoft.com/office/officeart/2005/8/layout/process5#1"/>
    <dgm:cxn modelId="{C28E9ACD-706B-442C-A2E5-CD4809870BFD}" type="presOf" srcId="{3905D067-03CC-47F8-BC2F-AA358201CB2F}" destId="{806A3FA6-8733-474F-95AD-57C9C1BBAB7B}" srcOrd="1" destOrd="0" presId="urn:microsoft.com/office/officeart/2005/8/layout/process5#1"/>
    <dgm:cxn modelId="{04DB1771-5B06-42E9-8E8B-B838F8DDEF40}" type="presOf" srcId="{01E2370F-66F5-45CD-9571-B9F009D1ADF6}" destId="{ED408984-D5CB-4AA9-AB06-0B444898F73E}" srcOrd="0" destOrd="0" presId="urn:microsoft.com/office/officeart/2005/8/layout/process5#1"/>
    <dgm:cxn modelId="{144E7EA9-D2EF-4536-ADF9-B88C5750661E}" type="presOf" srcId="{5055E7D1-A567-4A4B-8142-37F689787023}" destId="{3C64A4BA-4173-44FA-9AA4-3C24C4867520}" srcOrd="1" destOrd="0" presId="urn:microsoft.com/office/officeart/2005/8/layout/process5#1"/>
    <dgm:cxn modelId="{7CDA1503-D9A4-47DD-8934-2F90212900C8}" type="presOf" srcId="{5F4BAB5B-B698-4A0D-8E19-8A88661FA5C0}" destId="{046358EA-9173-4819-96DB-56FD02C6984A}" srcOrd="1" destOrd="0" presId="urn:microsoft.com/office/officeart/2005/8/layout/process5#1"/>
    <dgm:cxn modelId="{4BED0157-CC68-4634-AA99-4F0C6984EC32}" type="presOf" srcId="{5F4BAB5B-B698-4A0D-8E19-8A88661FA5C0}" destId="{EA254AF2-B32A-4090-A3FE-45DC3F9DC89E}" srcOrd="0" destOrd="0" presId="urn:microsoft.com/office/officeart/2005/8/layout/process5#1"/>
    <dgm:cxn modelId="{A1442DF7-38C2-4957-B19E-3C091E7EF259}" type="presOf" srcId="{5055E7D1-A567-4A4B-8142-37F689787023}" destId="{00C0E14C-BBBD-402E-8199-F2F92352DEAF}" srcOrd="0" destOrd="0" presId="urn:microsoft.com/office/officeart/2005/8/layout/process5#1"/>
    <dgm:cxn modelId="{DD719CEE-6DC4-45C6-8D06-C17F4FEE228E}" srcId="{A80293DC-AF98-4577-9724-F3DD40EC726D}" destId="{C863FB70-DA54-469A-8FB6-16360DEB7DF4}" srcOrd="6" destOrd="0" parTransId="{33B776AA-5A53-4F73-BF1D-81F95DE1BB34}" sibTransId="{3D392179-585A-48C0-9A0A-009697F39A3F}"/>
    <dgm:cxn modelId="{DACCBE60-87A1-404F-9C7A-754DFD5339E9}" type="presOf" srcId="{3905D067-03CC-47F8-BC2F-AA358201CB2F}" destId="{951C9458-1F15-454F-A09C-CE925E36FEFF}" srcOrd="0" destOrd="0" presId="urn:microsoft.com/office/officeart/2005/8/layout/process5#1"/>
    <dgm:cxn modelId="{31C2B9ED-93DC-4BDB-8B8A-F7E0F8602B51}" srcId="{A80293DC-AF98-4577-9724-F3DD40EC726D}" destId="{01E2370F-66F5-45CD-9571-B9F009D1ADF6}" srcOrd="4" destOrd="0" parTransId="{F101D537-7374-4DDE-B9D5-5EA699C61AE7}" sibTransId="{3905D067-03CC-47F8-BC2F-AA358201CB2F}"/>
    <dgm:cxn modelId="{940FA592-B8FB-4D44-9ED2-9AAC646CB546}" type="presOf" srcId="{13F86158-3DCA-46AE-BA05-570790A0F7B3}" destId="{F6E71282-B243-4A3E-BE83-68396082E96A}" srcOrd="1" destOrd="0" presId="urn:microsoft.com/office/officeart/2005/8/layout/process5#1"/>
    <dgm:cxn modelId="{5D604BD2-C2BA-4B29-B2AF-74D6116DC35D}" type="presOf" srcId="{6CDCD7F1-A80D-4B05-9302-AE77313930A5}" destId="{DA16EB05-99F3-4F1D-89AF-EA1A2E617DA1}" srcOrd="1" destOrd="0" presId="urn:microsoft.com/office/officeart/2005/8/layout/process5#1"/>
    <dgm:cxn modelId="{62308FA7-30E7-4A1E-8838-59E18F3F6AE6}" type="presOf" srcId="{0A580B89-3727-4E98-9FD1-740392038E46}" destId="{2B4F6E72-AA70-41E8-BDBC-13D778F20486}" srcOrd="0" destOrd="0" presId="urn:microsoft.com/office/officeart/2005/8/layout/process5#1"/>
    <dgm:cxn modelId="{2CB92E92-322C-4110-8AC0-6AC350B042BC}" type="presOf" srcId="{7EBE9915-08F0-4AE8-93C5-7B4CDBC886AF}" destId="{5234B848-0BCB-436A-8EAE-785F91059AD8}" srcOrd="0" destOrd="0" presId="urn:microsoft.com/office/officeart/2005/8/layout/process5#1"/>
    <dgm:cxn modelId="{822122AD-9E38-4B1A-B385-F1D70DDD7A5B}" type="presOf" srcId="{6CDCD7F1-A80D-4B05-9302-AE77313930A5}" destId="{509B5E2D-B91E-4AD3-9C9B-CC61130A66FB}" srcOrd="0" destOrd="0" presId="urn:microsoft.com/office/officeart/2005/8/layout/process5#1"/>
    <dgm:cxn modelId="{98998F9E-6CBC-4F13-94ED-1C63EDE8D0EF}" type="presOf" srcId="{4C11DBEE-4C91-4AA9-899C-E533A668A869}" destId="{AA3B0542-0AC2-481E-80AB-3362C87F8711}" srcOrd="0" destOrd="0" presId="urn:microsoft.com/office/officeart/2005/8/layout/process5#1"/>
    <dgm:cxn modelId="{F69D3D75-D7EF-49C9-8859-88B2584E0453}" type="presOf" srcId="{E0258AA9-3159-4FA8-808A-4BE8BAD8E025}" destId="{8C1CEA87-000A-4FF9-982C-086FA1638FDF}" srcOrd="0" destOrd="0" presId="urn:microsoft.com/office/officeart/2005/8/layout/process5#1"/>
    <dgm:cxn modelId="{CF765408-6442-4EB5-B2D0-C8EEC964A352}" srcId="{A80293DC-AF98-4577-9724-F3DD40EC726D}" destId="{A8A0A58B-C83C-46FE-B4B5-C25AD8CD3365}" srcOrd="2" destOrd="0" parTransId="{7B30657B-BBFB-4A79-9C2D-BBEAAA9C6F1E}" sibTransId="{6CDCD7F1-A80D-4B05-9302-AE77313930A5}"/>
    <dgm:cxn modelId="{CC4D8A04-AE65-4DD4-B7E0-1922E27D891C}" srcId="{A80293DC-AF98-4577-9724-F3DD40EC726D}" destId="{E0258AA9-3159-4FA8-808A-4BE8BAD8E025}" srcOrd="3" destOrd="0" parTransId="{D25D8AFB-654A-4C17-8724-B3CE98ECD9FB}" sibTransId="{5F4BAB5B-B698-4A0D-8E19-8A88661FA5C0}"/>
    <dgm:cxn modelId="{756F088E-C785-4CCD-BF1C-276843CFADCA}" srcId="{A80293DC-AF98-4577-9724-F3DD40EC726D}" destId="{4C11DBEE-4C91-4AA9-899C-E533A668A869}" srcOrd="7" destOrd="0" parTransId="{E5E5F0D2-7CA4-4F2C-8050-1F773359E451}" sibTransId="{7EBE9915-08F0-4AE8-93C5-7B4CDBC886AF}"/>
    <dgm:cxn modelId="{B9DD1E8C-9EC5-47F4-AC12-7623AE220C83}" srcId="{A80293DC-AF98-4577-9724-F3DD40EC726D}" destId="{545E6ECF-70BF-4EA2-842B-52F66636EB2A}" srcOrd="9" destOrd="0" parTransId="{7541C5A8-5035-4C3E-B1FB-B93DE022C39C}" sibTransId="{7589B07B-595C-4AF1-A9A1-51D968D6E988}"/>
    <dgm:cxn modelId="{9C2AB351-03DF-483A-BD0B-CF3E7013BCB6}" type="presOf" srcId="{545E6ECF-70BF-4EA2-842B-52F66636EB2A}" destId="{80F5E3AC-25D5-488A-951E-8D0541E9B658}" srcOrd="0" destOrd="0" presId="urn:microsoft.com/office/officeart/2005/8/layout/process5#1"/>
    <dgm:cxn modelId="{F990F9A2-74D0-46FD-A57B-F20558987C5E}" srcId="{A80293DC-AF98-4577-9724-F3DD40EC726D}" destId="{796E345A-13F5-42FF-96E7-E7FA5233ACCE}" srcOrd="8" destOrd="0" parTransId="{75C69EF7-EEEA-4451-A6D3-047ED36B4C15}" sibTransId="{5055E7D1-A567-4A4B-8142-37F689787023}"/>
    <dgm:cxn modelId="{425B4513-924C-4368-B7CD-215705B1AD09}" type="presOf" srcId="{A80293DC-AF98-4577-9724-F3DD40EC726D}" destId="{92350662-A1ED-495D-B2B8-C57952F7A3EE}" srcOrd="0" destOrd="0" presId="urn:microsoft.com/office/officeart/2005/8/layout/process5#1"/>
    <dgm:cxn modelId="{3B9F42ED-7673-4BE6-8EE4-6B0B6100EE2F}" type="presOf" srcId="{0190BF06-7D96-462A-B4E6-4AE072CDF9FB}" destId="{EB9D37B7-4EAD-4015-A27F-72EB41F17F17}" srcOrd="0" destOrd="0" presId="urn:microsoft.com/office/officeart/2005/8/layout/process5#1"/>
    <dgm:cxn modelId="{CBA4A04B-81AD-42AB-9025-6FF9F9D280FC}" type="presOf" srcId="{A8A0A58B-C83C-46FE-B4B5-C25AD8CD3365}" destId="{CE018792-2F6C-4D9C-99D4-5671147977D0}" srcOrd="0" destOrd="0" presId="urn:microsoft.com/office/officeart/2005/8/layout/process5#1"/>
    <dgm:cxn modelId="{D5A66B2E-DEBD-4D9B-8198-C7E021669918}" type="presOf" srcId="{EA5B7E71-D851-477D-B01D-3341469F64BF}" destId="{B5DF427D-C59C-44EB-863A-739F3CF2668A}" srcOrd="1" destOrd="0" presId="urn:microsoft.com/office/officeart/2005/8/layout/process5#1"/>
    <dgm:cxn modelId="{F74E9FC6-E75C-4575-8B17-D06067B9B0EC}" srcId="{A80293DC-AF98-4577-9724-F3DD40EC726D}" destId="{BC0A9B30-5624-48FB-8FA7-3DC46285A24C}" srcOrd="5" destOrd="0" parTransId="{373AD80F-B1F5-4312-8C7A-97ACBF6BC5F6}" sibTransId="{0A580B89-3727-4E98-9FD1-740392038E46}"/>
    <dgm:cxn modelId="{D8F0D90E-28EE-4C7A-AE17-6F32ADF38110}" type="presOf" srcId="{D1E34F51-D7FA-4945-B801-AE409C7236D4}" destId="{758112A0-5694-4013-8C22-39817E40B6CC}" srcOrd="0" destOrd="0" presId="urn:microsoft.com/office/officeart/2005/8/layout/process5#1"/>
    <dgm:cxn modelId="{84A1D6F1-1047-4DAA-8751-EB5829C16A46}" type="presOf" srcId="{C863FB70-DA54-469A-8FB6-16360DEB7DF4}" destId="{0CA2A22E-D5AF-4D46-84B5-20666EAC18AF}" srcOrd="0" destOrd="0" presId="urn:microsoft.com/office/officeart/2005/8/layout/process5#1"/>
    <dgm:cxn modelId="{C68ECA0D-1E4A-49DC-9C85-364C2674CF39}" type="presOf" srcId="{7EBE9915-08F0-4AE8-93C5-7B4CDBC886AF}" destId="{8E6ACF0A-42B9-4429-B526-398D4A9B7832}" srcOrd="1" destOrd="0" presId="urn:microsoft.com/office/officeart/2005/8/layout/process5#1"/>
    <dgm:cxn modelId="{FFBA271F-391C-41A5-8DFC-72D55CC3F835}" type="presOf" srcId="{EA5B7E71-D851-477D-B01D-3341469F64BF}" destId="{BBDFB4A3-592D-4048-9C26-C536D0CBEDBA}" srcOrd="0" destOrd="0" presId="urn:microsoft.com/office/officeart/2005/8/layout/process5#1"/>
    <dgm:cxn modelId="{BCAA6C39-3F87-4C49-9D35-4876DD90B7AB}" srcId="{A80293DC-AF98-4577-9724-F3DD40EC726D}" destId="{D1E34F51-D7FA-4945-B801-AE409C7236D4}" srcOrd="0" destOrd="0" parTransId="{CD847539-78D2-40F7-8C3B-D52CAF77F7D7}" sibTransId="{EA5B7E71-D851-477D-B01D-3341469F64BF}"/>
    <dgm:cxn modelId="{B6F9A731-6DE7-4F15-8F02-2996182D9A8E}" type="presOf" srcId="{0A580B89-3727-4E98-9FD1-740392038E46}" destId="{F0C519A8-D23F-44E5-B357-11565B8DA2AC}" srcOrd="1" destOrd="0" presId="urn:microsoft.com/office/officeart/2005/8/layout/process5#1"/>
    <dgm:cxn modelId="{FE1436A1-7BC2-46DD-9A9A-C80F6B74937C}" type="presOf" srcId="{3D392179-585A-48C0-9A0A-009697F39A3F}" destId="{4CDC7095-5B26-481D-9DE4-9CF2DA5ADF84}" srcOrd="0" destOrd="0" presId="urn:microsoft.com/office/officeart/2005/8/layout/process5#1"/>
    <dgm:cxn modelId="{FFEE212E-A6EC-45EC-ADC3-1036CA23D7BA}" srcId="{A80293DC-AF98-4577-9724-F3DD40EC726D}" destId="{0190BF06-7D96-462A-B4E6-4AE072CDF9FB}" srcOrd="1" destOrd="0" parTransId="{650CDD04-2E2D-42ED-9394-B7D185DA85AF}" sibTransId="{13F86158-3DCA-46AE-BA05-570790A0F7B3}"/>
    <dgm:cxn modelId="{1D87F4B4-1688-439D-BD48-89E3186FEEE5}" type="presOf" srcId="{BC0A9B30-5624-48FB-8FA7-3DC46285A24C}" destId="{DF3F852D-9532-4982-B590-644C2C5C5E6B}" srcOrd="0" destOrd="0" presId="urn:microsoft.com/office/officeart/2005/8/layout/process5#1"/>
    <dgm:cxn modelId="{E6F00F3A-18D9-430C-A223-DD90B67AC8A0}" type="presParOf" srcId="{92350662-A1ED-495D-B2B8-C57952F7A3EE}" destId="{758112A0-5694-4013-8C22-39817E40B6CC}" srcOrd="0" destOrd="0" presId="urn:microsoft.com/office/officeart/2005/8/layout/process5#1"/>
    <dgm:cxn modelId="{4EE3AD85-F30B-4248-8A4B-C54B2DB4FAB0}" type="presParOf" srcId="{92350662-A1ED-495D-B2B8-C57952F7A3EE}" destId="{BBDFB4A3-592D-4048-9C26-C536D0CBEDBA}" srcOrd="1" destOrd="0" presId="urn:microsoft.com/office/officeart/2005/8/layout/process5#1"/>
    <dgm:cxn modelId="{AF2764DC-F99F-4571-856B-47D5ED3BF3B3}" type="presParOf" srcId="{BBDFB4A3-592D-4048-9C26-C536D0CBEDBA}" destId="{B5DF427D-C59C-44EB-863A-739F3CF2668A}" srcOrd="0" destOrd="0" presId="urn:microsoft.com/office/officeart/2005/8/layout/process5#1"/>
    <dgm:cxn modelId="{7D04CDA3-E609-4B23-B7EC-B1AAA3B07699}" type="presParOf" srcId="{92350662-A1ED-495D-B2B8-C57952F7A3EE}" destId="{EB9D37B7-4EAD-4015-A27F-72EB41F17F17}" srcOrd="2" destOrd="0" presId="urn:microsoft.com/office/officeart/2005/8/layout/process5#1"/>
    <dgm:cxn modelId="{5338F261-3317-4E60-9EE1-291FB4D0726E}" type="presParOf" srcId="{92350662-A1ED-495D-B2B8-C57952F7A3EE}" destId="{249BC490-B7E5-42D6-B78A-EDDBE8FD246B}" srcOrd="3" destOrd="0" presId="urn:microsoft.com/office/officeart/2005/8/layout/process5#1"/>
    <dgm:cxn modelId="{EFA57C14-5797-4CF0-8201-89B347BB8897}" type="presParOf" srcId="{249BC490-B7E5-42D6-B78A-EDDBE8FD246B}" destId="{F6E71282-B243-4A3E-BE83-68396082E96A}" srcOrd="0" destOrd="0" presId="urn:microsoft.com/office/officeart/2005/8/layout/process5#1"/>
    <dgm:cxn modelId="{4C3F210F-4A5F-4D71-B66B-B0FA03BC2F38}" type="presParOf" srcId="{92350662-A1ED-495D-B2B8-C57952F7A3EE}" destId="{CE018792-2F6C-4D9C-99D4-5671147977D0}" srcOrd="4" destOrd="0" presId="urn:microsoft.com/office/officeart/2005/8/layout/process5#1"/>
    <dgm:cxn modelId="{B40EB569-0B0C-4A95-B712-15B89E8F0CF0}" type="presParOf" srcId="{92350662-A1ED-495D-B2B8-C57952F7A3EE}" destId="{509B5E2D-B91E-4AD3-9C9B-CC61130A66FB}" srcOrd="5" destOrd="0" presId="urn:microsoft.com/office/officeart/2005/8/layout/process5#1"/>
    <dgm:cxn modelId="{C85DB406-39A1-4E1B-946D-074BE64C4C51}" type="presParOf" srcId="{509B5E2D-B91E-4AD3-9C9B-CC61130A66FB}" destId="{DA16EB05-99F3-4F1D-89AF-EA1A2E617DA1}" srcOrd="0" destOrd="0" presId="urn:microsoft.com/office/officeart/2005/8/layout/process5#1"/>
    <dgm:cxn modelId="{6E08F124-B187-4716-A2BD-7CE0F3D3666F}" type="presParOf" srcId="{92350662-A1ED-495D-B2B8-C57952F7A3EE}" destId="{8C1CEA87-000A-4FF9-982C-086FA1638FDF}" srcOrd="6" destOrd="0" presId="urn:microsoft.com/office/officeart/2005/8/layout/process5#1"/>
    <dgm:cxn modelId="{E7C50970-0B68-4495-8DDE-C62E5C80C125}" type="presParOf" srcId="{92350662-A1ED-495D-B2B8-C57952F7A3EE}" destId="{EA254AF2-B32A-4090-A3FE-45DC3F9DC89E}" srcOrd="7" destOrd="0" presId="urn:microsoft.com/office/officeart/2005/8/layout/process5#1"/>
    <dgm:cxn modelId="{9D7E46F9-F381-4D93-B0AA-693244E52631}" type="presParOf" srcId="{EA254AF2-B32A-4090-A3FE-45DC3F9DC89E}" destId="{046358EA-9173-4819-96DB-56FD02C6984A}" srcOrd="0" destOrd="0" presId="urn:microsoft.com/office/officeart/2005/8/layout/process5#1"/>
    <dgm:cxn modelId="{DBC0E995-43C5-43DD-A66B-D8E9C973823A}" type="presParOf" srcId="{92350662-A1ED-495D-B2B8-C57952F7A3EE}" destId="{ED408984-D5CB-4AA9-AB06-0B444898F73E}" srcOrd="8" destOrd="0" presId="urn:microsoft.com/office/officeart/2005/8/layout/process5#1"/>
    <dgm:cxn modelId="{6DA0BB6E-6E4C-488B-9887-94C9CC1FEB78}" type="presParOf" srcId="{92350662-A1ED-495D-B2B8-C57952F7A3EE}" destId="{951C9458-1F15-454F-A09C-CE925E36FEFF}" srcOrd="9" destOrd="0" presId="urn:microsoft.com/office/officeart/2005/8/layout/process5#1"/>
    <dgm:cxn modelId="{1719D9F0-6D48-40C3-9AC9-85E35954AEC3}" type="presParOf" srcId="{951C9458-1F15-454F-A09C-CE925E36FEFF}" destId="{806A3FA6-8733-474F-95AD-57C9C1BBAB7B}" srcOrd="0" destOrd="0" presId="urn:microsoft.com/office/officeart/2005/8/layout/process5#1"/>
    <dgm:cxn modelId="{58AAAD4D-6F78-4AB6-B734-F816BDE7F238}" type="presParOf" srcId="{92350662-A1ED-495D-B2B8-C57952F7A3EE}" destId="{DF3F852D-9532-4982-B590-644C2C5C5E6B}" srcOrd="10" destOrd="0" presId="urn:microsoft.com/office/officeart/2005/8/layout/process5#1"/>
    <dgm:cxn modelId="{350A7E9D-7987-4773-8082-CD98ABAEEA46}" type="presParOf" srcId="{92350662-A1ED-495D-B2B8-C57952F7A3EE}" destId="{2B4F6E72-AA70-41E8-BDBC-13D778F20486}" srcOrd="11" destOrd="0" presId="urn:microsoft.com/office/officeart/2005/8/layout/process5#1"/>
    <dgm:cxn modelId="{CA024C79-157F-4ADF-89CA-8C956E7E3095}" type="presParOf" srcId="{2B4F6E72-AA70-41E8-BDBC-13D778F20486}" destId="{F0C519A8-D23F-44E5-B357-11565B8DA2AC}" srcOrd="0" destOrd="0" presId="urn:microsoft.com/office/officeart/2005/8/layout/process5#1"/>
    <dgm:cxn modelId="{1EDBB254-5F6F-4ED3-9DD5-11B0C11CDA5D}" type="presParOf" srcId="{92350662-A1ED-495D-B2B8-C57952F7A3EE}" destId="{0CA2A22E-D5AF-4D46-84B5-20666EAC18AF}" srcOrd="12" destOrd="0" presId="urn:microsoft.com/office/officeart/2005/8/layout/process5#1"/>
    <dgm:cxn modelId="{5B86AE13-AEE1-419C-86C0-A7F4C8EA0F67}" type="presParOf" srcId="{92350662-A1ED-495D-B2B8-C57952F7A3EE}" destId="{4CDC7095-5B26-481D-9DE4-9CF2DA5ADF84}" srcOrd="13" destOrd="0" presId="urn:microsoft.com/office/officeart/2005/8/layout/process5#1"/>
    <dgm:cxn modelId="{25E69947-52D2-420D-BE88-EAB3CB0C7467}" type="presParOf" srcId="{4CDC7095-5B26-481D-9DE4-9CF2DA5ADF84}" destId="{2CEBF931-3C64-4D60-93FF-624A4D2CAB54}" srcOrd="0" destOrd="0" presId="urn:microsoft.com/office/officeart/2005/8/layout/process5#1"/>
    <dgm:cxn modelId="{6C68E3C6-D3B2-439B-9900-D80887B35818}" type="presParOf" srcId="{92350662-A1ED-495D-B2B8-C57952F7A3EE}" destId="{AA3B0542-0AC2-481E-80AB-3362C87F8711}" srcOrd="14" destOrd="0" presId="urn:microsoft.com/office/officeart/2005/8/layout/process5#1"/>
    <dgm:cxn modelId="{E7EE2388-4723-489F-9A5B-C7A8F02872DA}" type="presParOf" srcId="{92350662-A1ED-495D-B2B8-C57952F7A3EE}" destId="{5234B848-0BCB-436A-8EAE-785F91059AD8}" srcOrd="15" destOrd="0" presId="urn:microsoft.com/office/officeart/2005/8/layout/process5#1"/>
    <dgm:cxn modelId="{66D06376-ED94-4792-BAD1-B5E32C15C941}" type="presParOf" srcId="{5234B848-0BCB-436A-8EAE-785F91059AD8}" destId="{8E6ACF0A-42B9-4429-B526-398D4A9B7832}" srcOrd="0" destOrd="0" presId="urn:microsoft.com/office/officeart/2005/8/layout/process5#1"/>
    <dgm:cxn modelId="{3C21959F-DCE5-4939-A527-18BAF52E30EC}" type="presParOf" srcId="{92350662-A1ED-495D-B2B8-C57952F7A3EE}" destId="{2E949846-B2A0-4B69-AAC9-51EE0CF2C0CE}" srcOrd="16" destOrd="0" presId="urn:microsoft.com/office/officeart/2005/8/layout/process5#1"/>
    <dgm:cxn modelId="{C8D09863-E18A-4B87-947C-684D5973FCFE}" type="presParOf" srcId="{92350662-A1ED-495D-B2B8-C57952F7A3EE}" destId="{00C0E14C-BBBD-402E-8199-F2F92352DEAF}" srcOrd="17" destOrd="0" presId="urn:microsoft.com/office/officeart/2005/8/layout/process5#1"/>
    <dgm:cxn modelId="{B836A06F-11A5-4AAA-8100-600431428A70}" type="presParOf" srcId="{00C0E14C-BBBD-402E-8199-F2F92352DEAF}" destId="{3C64A4BA-4173-44FA-9AA4-3C24C4867520}" srcOrd="0" destOrd="0" presId="urn:microsoft.com/office/officeart/2005/8/layout/process5#1"/>
    <dgm:cxn modelId="{AF5D3978-4B47-4D68-A1B4-CD637A3120D6}" type="presParOf" srcId="{92350662-A1ED-495D-B2B8-C57952F7A3EE}" destId="{80F5E3AC-25D5-488A-951E-8D0541E9B658}" srcOrd="18" destOrd="0" presId="urn:microsoft.com/office/officeart/2005/8/layout/process5#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4" qsCatId="simple" csTypeId="urn:microsoft.com/office/officeart/2005/8/colors/accent1_2#2" csCatId="accent1" phldr="1"/>
      <dgm:spPr/>
      <dgm:t>
        <a:bodyPr/>
        <a:lstStyle/>
        <a:p>
          <a:endParaRPr lang="en-US"/>
        </a:p>
      </dgm:t>
    </dgm:pt>
    <dgm:pt modelId="{8F50B8B5-888D-4864-9E59-5AE47A8EC6C0}">
      <dgm:prSet phldrT="[Text]" custT="1"/>
      <dgm:spPr>
        <a:solidFill>
          <a:schemeClr val="accent1"/>
        </a:solidFill>
      </dgm:spPr>
      <dgm:t>
        <a:bodyPr/>
        <a:lstStyle/>
        <a:p>
          <a:r>
            <a:rPr lang="en-US" sz="1000" dirty="0"/>
            <a:t> </a:t>
          </a:r>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chemeClr val="accent6">
            <a:lumMod val="75000"/>
          </a:schemeClr>
        </a:solidFill>
        <a:ln>
          <a:solidFill>
            <a:schemeClr val="accent6">
              <a:lumMod val="75000"/>
            </a:schemeClr>
          </a:solidFill>
        </a:ln>
      </dgm:spPr>
      <dgm:t>
        <a:bodyPr/>
        <a:lstStyle/>
        <a:p>
          <a:r>
            <a:rPr lang="en-US" sz="1000" dirty="0"/>
            <a:t> </a:t>
          </a:r>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chemeClr val="accent4"/>
        </a:solidFill>
      </dgm:spPr>
      <dgm:t>
        <a:bodyPr/>
        <a:lstStyle/>
        <a:p>
          <a:r>
            <a:rPr lang="en-US" sz="1000" dirty="0"/>
            <a:t> </a:t>
          </a:r>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chemeClr val="accent3"/>
        </a:solidFill>
      </dgm:spPr>
      <dgm:t>
        <a:bodyPr/>
        <a:lstStyle/>
        <a:p>
          <a:r>
            <a:rPr lang="en-US" sz="1000" dirty="0"/>
            <a:t> </a:t>
          </a:r>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zh-CN" altLang="en-US"/>
        </a:p>
      </dgm:t>
    </dgm:pt>
    <dgm:pt modelId="{8F782FA5-10F4-4D7C-B52F-BDC2F0BC9843}" type="pres">
      <dgm:prSet presAssocID="{31CDFD29-5600-451F-91B5-2109C28768B9}" presName="axisShape" presStyleLbl="bgShp" presStyleIdx="0" presStyleCnt="1"/>
      <dgm:spPr>
        <a:solidFill>
          <a:schemeClr val="bg1">
            <a:lumMod val="95000"/>
          </a:schemeClr>
        </a:solidFill>
      </dgm:spPr>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zh-CN" altLang="en-US"/>
        </a:p>
      </dgm:t>
    </dgm:pt>
    <dgm:pt modelId="{6B02FEFB-1E12-4B61-8DB6-EF3EC71E4AA3}" type="pres">
      <dgm:prSet presAssocID="{31CDFD29-5600-451F-91B5-2109C28768B9}" presName="rect2" presStyleLbl="node1" presStyleIdx="1" presStyleCnt="4">
        <dgm:presLayoutVars>
          <dgm:chMax val="0"/>
          <dgm:chPref val="0"/>
          <dgm:bulletEnabled val="1"/>
        </dgm:presLayoutVars>
      </dgm:prSet>
      <dgm:spPr>
        <a:prstGeom prst="ellipse">
          <a:avLst/>
        </a:prstGeom>
      </dgm:spPr>
      <dgm:t>
        <a:bodyPr/>
        <a:lstStyle/>
        <a:p>
          <a:endParaRPr lang="zh-CN" alt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zh-CN" altLang="en-US"/>
        </a:p>
      </dgm:t>
    </dgm:pt>
    <dgm:pt modelId="{B2D5FB7F-98A4-4FE8-8120-F832B0FED003}" type="pres">
      <dgm:prSet presAssocID="{31CDFD29-5600-451F-91B5-2109C28768B9}" presName="rect4" presStyleLbl="node1" presStyleIdx="3" presStyleCnt="4">
        <dgm:presLayoutVars>
          <dgm:chMax val="0"/>
          <dgm:chPref val="0"/>
          <dgm:bulletEnabled val="1"/>
        </dgm:presLayoutVars>
      </dgm:prSet>
      <dgm:spPr>
        <a:prstGeom prst="ellipse">
          <a:avLst/>
        </a:prstGeom>
      </dgm:spPr>
      <dgm:t>
        <a:bodyPr/>
        <a:lstStyle/>
        <a:p>
          <a:endParaRPr lang="zh-CN" altLang="en-US"/>
        </a:p>
      </dgm:t>
    </dgm:pt>
  </dgm:ptLst>
  <dgm:cxnLst>
    <dgm:cxn modelId="{A2600C31-CB8E-42D1-8F93-725647A776BF}" srcId="{31CDFD29-5600-451F-91B5-2109C28768B9}" destId="{CB20022C-5AD3-4067-916D-15599D927FC5}" srcOrd="3" destOrd="0" parTransId="{DF2E454A-F4B1-4803-97B7-58472CEADBEB}" sibTransId="{8A55484D-B6D0-4A7B-98BA-C0A38181BA63}"/>
    <dgm:cxn modelId="{068110C7-7222-49FE-9C8C-014EBE9A1707}" srcId="{31CDFD29-5600-451F-91B5-2109C28768B9}" destId="{8F50B8B5-888D-4864-9E59-5AE47A8EC6C0}" srcOrd="0" destOrd="0" parTransId="{2C53C54F-5B24-4F71-A2BF-9FBAE97FE0CD}" sibTransId="{60BC0E20-D399-476A-9392-464DF2C45E71}"/>
    <dgm:cxn modelId="{3916F393-8C5E-45A2-B4AC-9DD1DA463987}" type="presOf" srcId="{8F50B8B5-888D-4864-9E59-5AE47A8EC6C0}" destId="{B8CA5C69-06DE-4B06-B0A3-7BB569CBF1A4}" srcOrd="0" destOrd="0" presId="urn:microsoft.com/office/officeart/2005/8/layout/matrix2"/>
    <dgm:cxn modelId="{7745BFA9-2ADB-43FA-82CB-B7A2DDCCD13A}" type="presOf" srcId="{CB20022C-5AD3-4067-916D-15599D927FC5}" destId="{B2D5FB7F-98A4-4FE8-8120-F832B0FED003}" srcOrd="0" destOrd="0" presId="urn:microsoft.com/office/officeart/2005/8/layout/matrix2"/>
    <dgm:cxn modelId="{FBFFDB7F-DC4B-4328-B336-4920A3B56704}" srcId="{31CDFD29-5600-451F-91B5-2109C28768B9}" destId="{0C90414D-D9D7-4FE1-A564-EA9D368CF73D}" srcOrd="1" destOrd="0" parTransId="{5212712A-32B4-4C10-AF30-09620D0BE98C}" sibTransId="{463130C0-7F28-4B70-BBBE-5813EDDD52DD}"/>
    <dgm:cxn modelId="{9B88EC94-0411-4528-8957-5507A606E656}" type="presOf" srcId="{31CDFD29-5600-451F-91B5-2109C28768B9}" destId="{14090DB9-0A23-4C3E-963F-AC6488D34277}" srcOrd="0" destOrd="0" presId="urn:microsoft.com/office/officeart/2005/8/layout/matrix2"/>
    <dgm:cxn modelId="{CA6410C8-1104-469D-86D5-1A7CB0F7F2D0}" type="presOf" srcId="{0C90414D-D9D7-4FE1-A564-EA9D368CF73D}" destId="{6B02FEFB-1E12-4B61-8DB6-EF3EC71E4AA3}" srcOrd="0" destOrd="0" presId="urn:microsoft.com/office/officeart/2005/8/layout/matrix2"/>
    <dgm:cxn modelId="{F3024818-9C63-4D2D-B69D-0C080DB9009C}" type="presOf" srcId="{1983DEEF-2178-49E4-AC73-9D26197ABA4D}" destId="{4461674B-7841-4BB7-8DDF-01A840B3B8AA}" srcOrd="0" destOrd="0" presId="urn:microsoft.com/office/officeart/2005/8/layout/matrix2"/>
    <dgm:cxn modelId="{1B173D51-BDED-4FC0-82F5-ACD5C90D0662}" srcId="{31CDFD29-5600-451F-91B5-2109C28768B9}" destId="{1983DEEF-2178-49E4-AC73-9D26197ABA4D}" srcOrd="2" destOrd="0" parTransId="{0CAC87AC-3D72-4FDC-AF53-5444962E6414}" sibTransId="{756D256D-8589-4A16-8F37-B6CC7E81711B}"/>
    <dgm:cxn modelId="{2ABF7794-6B9F-4EF4-B95B-39AF7B17E92A}" type="presParOf" srcId="{14090DB9-0A23-4C3E-963F-AC6488D34277}" destId="{8F782FA5-10F4-4D7C-B52F-BDC2F0BC9843}" srcOrd="0" destOrd="0" presId="urn:microsoft.com/office/officeart/2005/8/layout/matrix2"/>
    <dgm:cxn modelId="{F358F487-E449-4516-B8F6-521657DDD7AB}" type="presParOf" srcId="{14090DB9-0A23-4C3E-963F-AC6488D34277}" destId="{B8CA5C69-06DE-4B06-B0A3-7BB569CBF1A4}" srcOrd="1" destOrd="0" presId="urn:microsoft.com/office/officeart/2005/8/layout/matrix2"/>
    <dgm:cxn modelId="{4C75E06E-F543-4FBF-B605-5ED3EE7B5DC1}" type="presParOf" srcId="{14090DB9-0A23-4C3E-963F-AC6488D34277}" destId="{6B02FEFB-1E12-4B61-8DB6-EF3EC71E4AA3}" srcOrd="2" destOrd="0" presId="urn:microsoft.com/office/officeart/2005/8/layout/matrix2"/>
    <dgm:cxn modelId="{F824556F-5D2C-42F5-8D0F-BBEE0B343BA6}" type="presParOf" srcId="{14090DB9-0A23-4C3E-963F-AC6488D34277}" destId="{4461674B-7841-4BB7-8DDF-01A840B3B8AA}" srcOrd="3" destOrd="0" presId="urn:microsoft.com/office/officeart/2005/8/layout/matrix2"/>
    <dgm:cxn modelId="{0B5D631E-45A2-4E1D-B842-FEA8704CB637}"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C03F3E-1D40-4C94-8A7E-95D9C4B038C2}" type="doc">
      <dgm:prSet loTypeId="urn:microsoft.com/office/officeart/2005/8/layout/vList2#4" qsTypeId="urn:microsoft.com/office/officeart/2005/8/quickstyle/simple1#10" csTypeId="urn:microsoft.com/office/officeart/2005/8/colors/accent1_2#10" phldr="1"/>
      <dgm:spPr/>
      <dgm:t>
        <a:bodyPr/>
        <a:lstStyle/>
        <a:p>
          <a:endParaRPr altLang="en-US"/>
        </a:p>
      </dgm:t>
    </dgm:pt>
    <dgm:pt modelId="{8430B9F8-1600-4688-9438-BF640B2662F9}">
      <dgm:prSet custT="1">
        <dgm: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dgm:style>
      </dgm:prSet>
      <dgm:spPr>
        <a:solidFill>
          <a:schemeClr val="accent1">
            <a:lumMod val="20000"/>
            <a:lumOff val="80000"/>
          </a:schemeClr>
        </a:solidFill>
        <a:ln>
          <a:solidFill>
            <a:schemeClr val="tx1"/>
          </a:solidFill>
        </a:ln>
      </dgm:spPr>
      <dgm:t>
        <a:bodyPr spcFirstLastPara="0" vert="horz" wrap="square" lIns="153825" tIns="153825" rIns="153825" bIns="153825" numCol="1" spcCol="1270" rtlCol="0" anchor="ctr" anchorCtr="0"/>
        <a:lstStyle/>
        <a:p>
          <a:pPr marL="0" algn="l" defTabSz="1511300" rtl="0" eaLnBrk="1" latinLnBrk="0" hangingPunct="1">
            <a:lnSpc>
              <a:spcPct val="90000"/>
            </a:lnSpc>
            <a:spcBef>
              <a:spcPct val="0"/>
            </a:spcBef>
            <a:spcAft>
              <a:spcPct val="35000"/>
            </a:spcAft>
          </a:pPr>
          <a:r>
            <a:rPr lang="en-US" altLang="zh-CN" sz="2000" b="1" kern="1200" dirty="0">
              <a:solidFill>
                <a:schemeClr val="tx1"/>
              </a:solidFill>
              <a:latin typeface="+mn-lt"/>
              <a:ea typeface="+mn-ea"/>
              <a:cs typeface="+mn-cs"/>
            </a:rPr>
            <a:t>1</a:t>
          </a:r>
          <a:r>
            <a:rPr lang="zh-CN" altLang="en-US" sz="2000" b="1" kern="1200" dirty="0">
              <a:solidFill>
                <a:schemeClr val="tx1"/>
              </a:solidFill>
              <a:latin typeface="+mn-lt"/>
              <a:ea typeface="+mn-ea"/>
              <a:cs typeface="+mn-cs"/>
            </a:rPr>
            <a:t>）与用户合作不如编写代码有意思</a:t>
          </a:r>
        </a:p>
      </dgm:t>
    </dgm:pt>
    <dgm:pt modelId="{E1544CF8-CF2C-426A-8CFB-C21FC969630F}" type="parTrans" cxnId="{C30D8BA3-20B3-4503-9775-B854CEE581F9}">
      <dgm:prSet/>
      <dgm:spPr/>
      <dgm:t>
        <a:bodyPr/>
        <a:lstStyle/>
        <a:p>
          <a:endParaRPr lang="zh-CN" altLang="en-US"/>
        </a:p>
      </dgm:t>
    </dgm:pt>
    <dgm:pt modelId="{E8808F5A-04B8-47D9-8EE4-B2D1C69E8629}" type="sibTrans" cxnId="{C30D8BA3-20B3-4503-9775-B854CEE581F9}">
      <dgm:prSet/>
      <dgm:spPr/>
      <dgm:t>
        <a:bodyPr/>
        <a:lstStyle/>
        <a:p>
          <a:endParaRPr lang="zh-CN" altLang="en-US"/>
        </a:p>
      </dgm:t>
    </dgm:pt>
    <dgm:pt modelId="{A5D8848D-5A57-43B6-B975-656A657BCBFC}">
      <dgm:prSet custT="1">
        <dgm: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dgm:style>
      </dgm:prSet>
      <dgm:spPr>
        <a:solidFill>
          <a:schemeClr val="accent1">
            <a:lumMod val="20000"/>
            <a:lumOff val="80000"/>
          </a:schemeClr>
        </a:solidFill>
        <a:ln>
          <a:solidFill>
            <a:schemeClr val="tx1"/>
          </a:solidFill>
        </a:ln>
      </dgm:spPr>
      <dgm:t>
        <a:bodyPr spcFirstLastPara="0" vert="horz" wrap="square" lIns="153825" tIns="153825" rIns="153825" bIns="153825" numCol="1" spcCol="1270" rtlCol="0" anchor="ctr" anchorCtr="0"/>
        <a:lstStyle/>
        <a:p>
          <a:pPr marL="0" algn="l" defTabSz="914400" rtl="0" eaLnBrk="1" latinLnBrk="0" hangingPunct="1"/>
          <a:r>
            <a:rPr lang="en-US" sz="2000" b="1" kern="1200" dirty="0">
              <a:solidFill>
                <a:schemeClr val="tx1"/>
              </a:solidFill>
              <a:latin typeface="+mn-lt"/>
              <a:ea typeface="+mn-ea"/>
              <a:cs typeface="+mn-cs"/>
            </a:rPr>
            <a:t>2</a:t>
          </a:r>
          <a:r>
            <a:rPr lang="zh-CN" sz="2000" b="1" kern="1200" dirty="0">
              <a:solidFill>
                <a:schemeClr val="tx1"/>
              </a:solidFill>
              <a:latin typeface="+mn-lt"/>
              <a:ea typeface="+mn-ea"/>
              <a:cs typeface="+mn-cs"/>
            </a:rPr>
            <a:t>）</a:t>
          </a:r>
          <a:r>
            <a:rPr lang="zh-CN" altLang="en-US" sz="2000" b="1" kern="1200" dirty="0">
              <a:solidFill>
                <a:schemeClr val="tx1"/>
              </a:solidFill>
              <a:latin typeface="+mn-lt"/>
              <a:ea typeface="+mn-ea"/>
              <a:cs typeface="+mn-cs"/>
            </a:rPr>
            <a:t>开发人员觉得已经明白用户的需求了</a:t>
          </a:r>
          <a:r>
            <a:rPr lang="en-US" sz="2000" b="1" kern="1200" dirty="0">
              <a:solidFill>
                <a:schemeClr val="tx1"/>
              </a:solidFill>
              <a:latin typeface="+mn-lt"/>
              <a:ea typeface="+mn-ea"/>
              <a:cs typeface="+mn-cs"/>
            </a:rPr>
            <a:t>。</a:t>
          </a:r>
          <a:endParaRPr altLang="en-US" sz="2000" b="1" kern="1200" dirty="0">
            <a:solidFill>
              <a:schemeClr val="tx1"/>
            </a:solidFill>
            <a:latin typeface="+mn-lt"/>
            <a:ea typeface="+mn-ea"/>
            <a:cs typeface="+mn-cs"/>
          </a:endParaRPr>
        </a:p>
      </dgm:t>
    </dgm:pt>
    <dgm:pt modelId="{8E0F8A92-4E0C-45E3-B945-EDE4615D8B7E}" type="parTrans" cxnId="{819C436F-1F6E-47C0-BA73-127DB7F0D4B2}">
      <dgm:prSet/>
      <dgm:spPr/>
      <dgm:t>
        <a:bodyPr/>
        <a:lstStyle/>
        <a:p>
          <a:endParaRPr lang="zh-CN" altLang="en-US"/>
        </a:p>
      </dgm:t>
    </dgm:pt>
    <dgm:pt modelId="{05127C7B-E17B-4693-BE9F-2FD5CFC5CFD4}" type="sibTrans" cxnId="{819C436F-1F6E-47C0-BA73-127DB7F0D4B2}">
      <dgm:prSet/>
      <dgm:spPr/>
      <dgm:t>
        <a:bodyPr/>
        <a:lstStyle/>
        <a:p>
          <a:endParaRPr lang="zh-CN" altLang="en-US"/>
        </a:p>
      </dgm:t>
    </dgm:pt>
    <dgm:pt modelId="{0F93788E-9732-42B9-B53E-B41BB9B1C74C}" type="pres">
      <dgm:prSet presAssocID="{3AC03F3E-1D40-4C94-8A7E-95D9C4B038C2}" presName="linear" presStyleCnt="0">
        <dgm:presLayoutVars>
          <dgm:animLvl val="lvl"/>
          <dgm:resizeHandles val="exact"/>
        </dgm:presLayoutVars>
      </dgm:prSet>
      <dgm:spPr/>
      <dgm:t>
        <a:bodyPr/>
        <a:lstStyle/>
        <a:p>
          <a:endParaRPr lang="zh-CN" altLang="en-US"/>
        </a:p>
      </dgm:t>
    </dgm:pt>
    <dgm:pt modelId="{CD8B9C8C-672D-4F8E-8E43-38025C09EE12}" type="pres">
      <dgm:prSet presAssocID="{8430B9F8-1600-4688-9438-BF640B2662F9}" presName="parentText" presStyleLbl="node1" presStyleIdx="0" presStyleCnt="2">
        <dgm:presLayoutVars>
          <dgm:chMax val="0"/>
          <dgm:bulletEnabled val="1"/>
        </dgm:presLayoutVars>
      </dgm:prSet>
      <dgm:spPr>
        <a:xfrm>
          <a:off x="0" y="8147"/>
          <a:ext cx="9187180" cy="767520"/>
        </a:xfrm>
        <a:prstGeom prst="roundRect">
          <a:avLst/>
        </a:prstGeom>
      </dgm:spPr>
      <dgm:t>
        <a:bodyPr/>
        <a:lstStyle/>
        <a:p>
          <a:endParaRPr lang="zh-CN" altLang="en-US"/>
        </a:p>
      </dgm:t>
    </dgm:pt>
    <dgm:pt modelId="{8B538893-E700-4C0A-87B4-8B539393CE1D}" type="pres">
      <dgm:prSet presAssocID="{E8808F5A-04B8-47D9-8EE4-B2D1C69E8629}" presName="spacer" presStyleCnt="0"/>
      <dgm:spPr/>
    </dgm:pt>
    <dgm:pt modelId="{63A717D2-B012-4E94-9AF1-CFAF4E1BEAF9}" type="pres">
      <dgm:prSet presAssocID="{A5D8848D-5A57-43B6-B975-656A657BCBFC}" presName="parentText" presStyleLbl="node1" presStyleIdx="1" presStyleCnt="2">
        <dgm:presLayoutVars>
          <dgm:chMax val="0"/>
          <dgm:bulletEnabled val="1"/>
        </dgm:presLayoutVars>
      </dgm:prSet>
      <dgm:spPr>
        <a:xfrm>
          <a:off x="0" y="893747"/>
          <a:ext cx="9187180" cy="767520"/>
        </a:xfrm>
        <a:prstGeom prst="roundRect">
          <a:avLst/>
        </a:prstGeom>
      </dgm:spPr>
      <dgm:t>
        <a:bodyPr/>
        <a:lstStyle/>
        <a:p>
          <a:endParaRPr lang="zh-CN" altLang="en-US"/>
        </a:p>
      </dgm:t>
    </dgm:pt>
  </dgm:ptLst>
  <dgm:cxnLst>
    <dgm:cxn modelId="{36A4CBF1-7204-4D65-8E0E-9508DBAAFBCA}" type="presOf" srcId="{A5D8848D-5A57-43B6-B975-656A657BCBFC}" destId="{63A717D2-B012-4E94-9AF1-CFAF4E1BEAF9}" srcOrd="0" destOrd="0" presId="urn:microsoft.com/office/officeart/2005/8/layout/vList2#4"/>
    <dgm:cxn modelId="{819C436F-1F6E-47C0-BA73-127DB7F0D4B2}" srcId="{3AC03F3E-1D40-4C94-8A7E-95D9C4B038C2}" destId="{A5D8848D-5A57-43B6-B975-656A657BCBFC}" srcOrd="1" destOrd="0" parTransId="{8E0F8A92-4E0C-45E3-B945-EDE4615D8B7E}" sibTransId="{05127C7B-E17B-4693-BE9F-2FD5CFC5CFD4}"/>
    <dgm:cxn modelId="{C30D8BA3-20B3-4503-9775-B854CEE581F9}" srcId="{3AC03F3E-1D40-4C94-8A7E-95D9C4B038C2}" destId="{8430B9F8-1600-4688-9438-BF640B2662F9}" srcOrd="0" destOrd="0" parTransId="{E1544CF8-CF2C-426A-8CFB-C21FC969630F}" sibTransId="{E8808F5A-04B8-47D9-8EE4-B2D1C69E8629}"/>
    <dgm:cxn modelId="{C5D3F785-7212-492D-8EF2-45C9F72DF211}" type="presOf" srcId="{3AC03F3E-1D40-4C94-8A7E-95D9C4B038C2}" destId="{0F93788E-9732-42B9-B53E-B41BB9B1C74C}" srcOrd="0" destOrd="0" presId="urn:microsoft.com/office/officeart/2005/8/layout/vList2#4"/>
    <dgm:cxn modelId="{08B2B74F-5D9A-404A-B15F-2CEA6CC358C8}" type="presOf" srcId="{8430B9F8-1600-4688-9438-BF640B2662F9}" destId="{CD8B9C8C-672D-4F8E-8E43-38025C09EE12}" srcOrd="0" destOrd="0" presId="urn:microsoft.com/office/officeart/2005/8/layout/vList2#4"/>
    <dgm:cxn modelId="{E225C0AC-6391-4418-83EC-92611B2E4187}" type="presParOf" srcId="{0F93788E-9732-42B9-B53E-B41BB9B1C74C}" destId="{CD8B9C8C-672D-4F8E-8E43-38025C09EE12}" srcOrd="0" destOrd="0" presId="urn:microsoft.com/office/officeart/2005/8/layout/vList2#4"/>
    <dgm:cxn modelId="{CB35B35A-3A9E-4E7E-A6B7-A0570A2B581C}" type="presParOf" srcId="{0F93788E-9732-42B9-B53E-B41BB9B1C74C}" destId="{8B538893-E700-4C0A-87B4-8B539393CE1D}" srcOrd="1" destOrd="0" presId="urn:microsoft.com/office/officeart/2005/8/layout/vList2#4"/>
    <dgm:cxn modelId="{F4B91A67-6BEF-420F-83D1-E68F3167B8E5}" type="presParOf" srcId="{0F93788E-9732-42B9-B53E-B41BB9B1C74C}" destId="{63A717D2-B012-4E94-9AF1-CFAF4E1BEAF9}" srcOrd="2"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69387-F574-4F81-9715-69FA85DB6869}">
      <dsp:nvSpPr>
        <dsp:cNvPr id="0" name=""/>
        <dsp:cNvSpPr/>
      </dsp:nvSpPr>
      <dsp:spPr>
        <a:xfrm>
          <a:off x="4579603" y="144987"/>
          <a:ext cx="1173981" cy="782654"/>
        </a:xfrm>
        <a:prstGeom prst="roundRect">
          <a:avLst>
            <a:gd name="adj" fmla="val 10000"/>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需求工程</a:t>
          </a:r>
        </a:p>
      </dsp:txBody>
      <dsp:txXfrm>
        <a:off x="4602526" y="167910"/>
        <a:ext cx="1128135" cy="736808"/>
      </dsp:txXfrm>
    </dsp:sp>
    <dsp:sp modelId="{6971269D-12C1-4703-BF8D-7276DBAC8C8A}">
      <dsp:nvSpPr>
        <dsp:cNvPr id="0" name=""/>
        <dsp:cNvSpPr/>
      </dsp:nvSpPr>
      <dsp:spPr>
        <a:xfrm>
          <a:off x="2877330" y="927641"/>
          <a:ext cx="2289264" cy="313061"/>
        </a:xfrm>
        <a:custGeom>
          <a:avLst/>
          <a:gdLst/>
          <a:ahLst/>
          <a:cxnLst/>
          <a:rect l="0" t="0" r="0" b="0"/>
          <a:pathLst>
            <a:path>
              <a:moveTo>
                <a:pt x="2289264" y="0"/>
              </a:moveTo>
              <a:lnTo>
                <a:pt x="2289264" y="156530"/>
              </a:lnTo>
              <a:lnTo>
                <a:pt x="0" y="156530"/>
              </a:lnTo>
              <a:lnTo>
                <a:pt x="0" y="313061"/>
              </a:lnTo>
            </a:path>
          </a:pathLst>
        </a:custGeom>
        <a:noFill/>
        <a:ln w="1270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sp>
    <dsp:sp modelId="{CA3586A4-0A8C-465E-BC15-03E1E1349E9C}">
      <dsp:nvSpPr>
        <dsp:cNvPr id="0" name=""/>
        <dsp:cNvSpPr/>
      </dsp:nvSpPr>
      <dsp:spPr>
        <a:xfrm>
          <a:off x="2290339" y="1240703"/>
          <a:ext cx="1173981" cy="782654"/>
        </a:xfrm>
        <a:prstGeom prst="roundRect">
          <a:avLst>
            <a:gd name="adj" fmla="val 10000"/>
          </a:avLst>
        </a:prstGeom>
        <a:solidFill>
          <a:schemeClr val="lt1">
            <a:hueOff val="0"/>
            <a:satOff val="0"/>
            <a:lumOff val="0"/>
            <a:alphaOff val="0"/>
          </a:schemeClr>
        </a:solidFill>
        <a:ln w="12700" cap="flat" cmpd="sng" algn="ctr">
          <a:solidFill>
            <a:srgbClr val="0000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需求开发</a:t>
          </a:r>
        </a:p>
      </dsp:txBody>
      <dsp:txXfrm>
        <a:off x="2313262" y="1263626"/>
        <a:ext cx="1128135" cy="736808"/>
      </dsp:txXfrm>
    </dsp:sp>
    <dsp:sp modelId="{5A7A0AC0-9DA5-44DB-A921-AD0F1439CDB0}">
      <dsp:nvSpPr>
        <dsp:cNvPr id="0" name=""/>
        <dsp:cNvSpPr/>
      </dsp:nvSpPr>
      <dsp:spPr>
        <a:xfrm>
          <a:off x="588065" y="2023358"/>
          <a:ext cx="2289264" cy="313061"/>
        </a:xfrm>
        <a:custGeom>
          <a:avLst/>
          <a:gdLst/>
          <a:ahLst/>
          <a:cxnLst/>
          <a:rect l="0" t="0" r="0" b="0"/>
          <a:pathLst>
            <a:path>
              <a:moveTo>
                <a:pt x="2289264" y="0"/>
              </a:moveTo>
              <a:lnTo>
                <a:pt x="2289264" y="156530"/>
              </a:lnTo>
              <a:lnTo>
                <a:pt x="0" y="156530"/>
              </a:lnTo>
              <a:lnTo>
                <a:pt x="0" y="313061"/>
              </a:lnTo>
            </a:path>
          </a:pathLst>
        </a:custGeom>
        <a:noFill/>
        <a:ln w="12700" cap="flat" cmpd="sng" algn="ctr">
          <a:solidFill>
            <a:srgbClr val="0000FF"/>
          </a:solidFill>
          <a:prstDash val="solid"/>
          <a:miter lim="800000"/>
        </a:ln>
        <a:effectLst/>
      </dsp:spPr>
      <dsp:style>
        <a:lnRef idx="2">
          <a:scrgbClr r="0" g="0" b="0"/>
        </a:lnRef>
        <a:fillRef idx="0">
          <a:scrgbClr r="0" g="0" b="0"/>
        </a:fillRef>
        <a:effectRef idx="0">
          <a:scrgbClr r="0" g="0" b="0"/>
        </a:effectRef>
        <a:fontRef idx="minor"/>
      </dsp:style>
    </dsp:sp>
    <dsp:sp modelId="{FB855C26-A9B3-4215-B317-F08A72A170A2}">
      <dsp:nvSpPr>
        <dsp:cNvPr id="0" name=""/>
        <dsp:cNvSpPr/>
      </dsp:nvSpPr>
      <dsp:spPr>
        <a:xfrm>
          <a:off x="1075" y="2336420"/>
          <a:ext cx="1173981" cy="782654"/>
        </a:xfrm>
        <a:prstGeom prst="roundRect">
          <a:avLst>
            <a:gd name="adj" fmla="val 10000"/>
          </a:avLst>
        </a:prstGeom>
        <a:solidFill>
          <a:schemeClr val="lt1">
            <a:hueOff val="0"/>
            <a:satOff val="0"/>
            <a:lumOff val="0"/>
            <a:alphaOff val="0"/>
          </a:schemeClr>
        </a:solidFill>
        <a:ln w="12700" cap="flat" cmpd="sng" algn="ctr">
          <a:solidFill>
            <a:srgbClr val="0000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需求获取</a:t>
          </a:r>
        </a:p>
      </dsp:txBody>
      <dsp:txXfrm>
        <a:off x="23998" y="2359343"/>
        <a:ext cx="1128135" cy="736808"/>
      </dsp:txXfrm>
    </dsp:sp>
    <dsp:sp modelId="{FA5C2495-74C8-4E7C-9B25-25CEB128FDCE}">
      <dsp:nvSpPr>
        <dsp:cNvPr id="0" name=""/>
        <dsp:cNvSpPr/>
      </dsp:nvSpPr>
      <dsp:spPr>
        <a:xfrm>
          <a:off x="2114242" y="2023358"/>
          <a:ext cx="763088" cy="313061"/>
        </a:xfrm>
        <a:custGeom>
          <a:avLst/>
          <a:gdLst/>
          <a:ahLst/>
          <a:cxnLst/>
          <a:rect l="0" t="0" r="0" b="0"/>
          <a:pathLst>
            <a:path>
              <a:moveTo>
                <a:pt x="763088" y="0"/>
              </a:moveTo>
              <a:lnTo>
                <a:pt x="763088" y="156530"/>
              </a:lnTo>
              <a:lnTo>
                <a:pt x="0" y="156530"/>
              </a:lnTo>
              <a:lnTo>
                <a:pt x="0" y="313061"/>
              </a:lnTo>
            </a:path>
          </a:pathLst>
        </a:custGeom>
        <a:noFill/>
        <a:ln w="12700" cap="flat" cmpd="sng" algn="ctr">
          <a:solidFill>
            <a:srgbClr val="0000FF"/>
          </a:solidFill>
          <a:prstDash val="solid"/>
          <a:miter lim="800000"/>
        </a:ln>
        <a:effectLst/>
      </dsp:spPr>
      <dsp:style>
        <a:lnRef idx="2">
          <a:scrgbClr r="0" g="0" b="0"/>
        </a:lnRef>
        <a:fillRef idx="0">
          <a:scrgbClr r="0" g="0" b="0"/>
        </a:fillRef>
        <a:effectRef idx="0">
          <a:scrgbClr r="0" g="0" b="0"/>
        </a:effectRef>
        <a:fontRef idx="minor"/>
      </dsp:style>
    </dsp:sp>
    <dsp:sp modelId="{A5749665-90D2-49C0-8DC7-9A405FC00E51}">
      <dsp:nvSpPr>
        <dsp:cNvPr id="0" name=""/>
        <dsp:cNvSpPr/>
      </dsp:nvSpPr>
      <dsp:spPr>
        <a:xfrm>
          <a:off x="1527251" y="2336420"/>
          <a:ext cx="1173981" cy="782654"/>
        </a:xfrm>
        <a:prstGeom prst="roundRect">
          <a:avLst>
            <a:gd name="adj" fmla="val 10000"/>
          </a:avLst>
        </a:prstGeom>
        <a:solidFill>
          <a:schemeClr val="lt1">
            <a:hueOff val="0"/>
            <a:satOff val="0"/>
            <a:lumOff val="0"/>
            <a:alphaOff val="0"/>
          </a:schemeClr>
        </a:solidFill>
        <a:ln w="12700" cap="flat" cmpd="sng" algn="ctr">
          <a:solidFill>
            <a:srgbClr val="0000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需求分析</a:t>
          </a:r>
        </a:p>
      </dsp:txBody>
      <dsp:txXfrm>
        <a:off x="1550174" y="2359343"/>
        <a:ext cx="1128135" cy="736808"/>
      </dsp:txXfrm>
    </dsp:sp>
    <dsp:sp modelId="{BD3A8AC6-52E4-4C1A-8A47-3997D0290C13}">
      <dsp:nvSpPr>
        <dsp:cNvPr id="0" name=""/>
        <dsp:cNvSpPr/>
      </dsp:nvSpPr>
      <dsp:spPr>
        <a:xfrm>
          <a:off x="2877330" y="2023358"/>
          <a:ext cx="763088" cy="313061"/>
        </a:xfrm>
        <a:custGeom>
          <a:avLst/>
          <a:gdLst/>
          <a:ahLst/>
          <a:cxnLst/>
          <a:rect l="0" t="0" r="0" b="0"/>
          <a:pathLst>
            <a:path>
              <a:moveTo>
                <a:pt x="0" y="0"/>
              </a:moveTo>
              <a:lnTo>
                <a:pt x="0" y="156530"/>
              </a:lnTo>
              <a:lnTo>
                <a:pt x="763088" y="156530"/>
              </a:lnTo>
              <a:lnTo>
                <a:pt x="763088" y="313061"/>
              </a:lnTo>
            </a:path>
          </a:pathLst>
        </a:custGeom>
        <a:noFill/>
        <a:ln w="12700" cap="flat" cmpd="sng" algn="ctr">
          <a:solidFill>
            <a:srgbClr val="0000FF"/>
          </a:solidFill>
          <a:prstDash val="solid"/>
          <a:miter lim="800000"/>
        </a:ln>
        <a:effectLst/>
      </dsp:spPr>
      <dsp:style>
        <a:lnRef idx="2">
          <a:scrgbClr r="0" g="0" b="0"/>
        </a:lnRef>
        <a:fillRef idx="0">
          <a:scrgbClr r="0" g="0" b="0"/>
        </a:fillRef>
        <a:effectRef idx="0">
          <a:scrgbClr r="0" g="0" b="0"/>
        </a:effectRef>
        <a:fontRef idx="minor"/>
      </dsp:style>
    </dsp:sp>
    <dsp:sp modelId="{E4E7F86A-07FE-485F-AB3A-375F2942F2AC}">
      <dsp:nvSpPr>
        <dsp:cNvPr id="0" name=""/>
        <dsp:cNvSpPr/>
      </dsp:nvSpPr>
      <dsp:spPr>
        <a:xfrm>
          <a:off x="3053427" y="2336420"/>
          <a:ext cx="1173981" cy="782654"/>
        </a:xfrm>
        <a:prstGeom prst="roundRect">
          <a:avLst>
            <a:gd name="adj" fmla="val 10000"/>
          </a:avLst>
        </a:prstGeom>
        <a:solidFill>
          <a:schemeClr val="lt1">
            <a:hueOff val="0"/>
            <a:satOff val="0"/>
            <a:lumOff val="0"/>
            <a:alphaOff val="0"/>
          </a:schemeClr>
        </a:solidFill>
        <a:ln w="12700" cap="flat" cmpd="sng" algn="ctr">
          <a:solidFill>
            <a:srgbClr val="0000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编写规格说明</a:t>
          </a:r>
        </a:p>
      </dsp:txBody>
      <dsp:txXfrm>
        <a:off x="3076350" y="2359343"/>
        <a:ext cx="1128135" cy="736808"/>
      </dsp:txXfrm>
    </dsp:sp>
    <dsp:sp modelId="{157EF873-A062-416E-9E04-5027A676AAB4}">
      <dsp:nvSpPr>
        <dsp:cNvPr id="0" name=""/>
        <dsp:cNvSpPr/>
      </dsp:nvSpPr>
      <dsp:spPr>
        <a:xfrm>
          <a:off x="2877330" y="2023358"/>
          <a:ext cx="2289264" cy="313061"/>
        </a:xfrm>
        <a:custGeom>
          <a:avLst/>
          <a:gdLst/>
          <a:ahLst/>
          <a:cxnLst/>
          <a:rect l="0" t="0" r="0" b="0"/>
          <a:pathLst>
            <a:path>
              <a:moveTo>
                <a:pt x="0" y="0"/>
              </a:moveTo>
              <a:lnTo>
                <a:pt x="0" y="156530"/>
              </a:lnTo>
              <a:lnTo>
                <a:pt x="2289264" y="156530"/>
              </a:lnTo>
              <a:lnTo>
                <a:pt x="2289264" y="313061"/>
              </a:lnTo>
            </a:path>
          </a:pathLst>
        </a:custGeom>
        <a:noFill/>
        <a:ln w="12700" cap="flat" cmpd="sng" algn="ctr">
          <a:solidFill>
            <a:srgbClr val="0000FF"/>
          </a:solidFill>
          <a:prstDash val="solid"/>
          <a:miter lim="800000"/>
        </a:ln>
        <a:effectLst/>
      </dsp:spPr>
      <dsp:style>
        <a:lnRef idx="2">
          <a:scrgbClr r="0" g="0" b="0"/>
        </a:lnRef>
        <a:fillRef idx="0">
          <a:scrgbClr r="0" g="0" b="0"/>
        </a:fillRef>
        <a:effectRef idx="0">
          <a:scrgbClr r="0" g="0" b="0"/>
        </a:effectRef>
        <a:fontRef idx="minor"/>
      </dsp:style>
    </dsp:sp>
    <dsp:sp modelId="{5E9A9E59-C2F1-4722-90F4-48E22B92EB3E}">
      <dsp:nvSpPr>
        <dsp:cNvPr id="0" name=""/>
        <dsp:cNvSpPr/>
      </dsp:nvSpPr>
      <dsp:spPr>
        <a:xfrm>
          <a:off x="4579603" y="2336420"/>
          <a:ext cx="1173981" cy="782654"/>
        </a:xfrm>
        <a:prstGeom prst="roundRect">
          <a:avLst>
            <a:gd name="adj" fmla="val 10000"/>
          </a:avLst>
        </a:prstGeom>
        <a:solidFill>
          <a:schemeClr val="lt1">
            <a:hueOff val="0"/>
            <a:satOff val="0"/>
            <a:lumOff val="0"/>
            <a:alphaOff val="0"/>
          </a:schemeClr>
        </a:solidFill>
        <a:ln w="12700" cap="flat" cmpd="sng" algn="ctr">
          <a:solidFill>
            <a:srgbClr val="0000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需求验证</a:t>
          </a:r>
        </a:p>
      </dsp:txBody>
      <dsp:txXfrm>
        <a:off x="4602526" y="2359343"/>
        <a:ext cx="1128135" cy="736808"/>
      </dsp:txXfrm>
    </dsp:sp>
    <dsp:sp modelId="{90DE34AF-972B-49BC-B28D-8223BCB3DBCA}">
      <dsp:nvSpPr>
        <dsp:cNvPr id="0" name=""/>
        <dsp:cNvSpPr/>
      </dsp:nvSpPr>
      <dsp:spPr>
        <a:xfrm>
          <a:off x="5166594" y="927641"/>
          <a:ext cx="2289264" cy="313061"/>
        </a:xfrm>
        <a:custGeom>
          <a:avLst/>
          <a:gdLst/>
          <a:ahLst/>
          <a:cxnLst/>
          <a:rect l="0" t="0" r="0" b="0"/>
          <a:pathLst>
            <a:path>
              <a:moveTo>
                <a:pt x="0" y="0"/>
              </a:moveTo>
              <a:lnTo>
                <a:pt x="0" y="156530"/>
              </a:lnTo>
              <a:lnTo>
                <a:pt x="2289264" y="156530"/>
              </a:lnTo>
              <a:lnTo>
                <a:pt x="2289264" y="313061"/>
              </a:lnTo>
            </a:path>
          </a:pathLst>
        </a:custGeom>
        <a:noFill/>
        <a:ln w="1270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sp>
    <dsp:sp modelId="{16DE6B81-D4FD-46DE-AE00-A1067114293D}">
      <dsp:nvSpPr>
        <dsp:cNvPr id="0" name=""/>
        <dsp:cNvSpPr/>
      </dsp:nvSpPr>
      <dsp:spPr>
        <a:xfrm>
          <a:off x="6868868" y="1240703"/>
          <a:ext cx="1173981" cy="782654"/>
        </a:xfrm>
        <a:prstGeom prst="roundRect">
          <a:avLst>
            <a:gd name="adj" fmla="val 10000"/>
          </a:avLst>
        </a:prstGeom>
        <a:solidFill>
          <a:schemeClr val="lt1">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需求管理</a:t>
          </a:r>
        </a:p>
      </dsp:txBody>
      <dsp:txXfrm>
        <a:off x="6891791" y="1263626"/>
        <a:ext cx="1128135" cy="736808"/>
      </dsp:txXfrm>
    </dsp:sp>
    <dsp:sp modelId="{91E0582C-EF46-4FF6-8536-80D449EE37F2}">
      <dsp:nvSpPr>
        <dsp:cNvPr id="0" name=""/>
        <dsp:cNvSpPr/>
      </dsp:nvSpPr>
      <dsp:spPr>
        <a:xfrm>
          <a:off x="6692770" y="2023358"/>
          <a:ext cx="763088" cy="313061"/>
        </a:xfrm>
        <a:custGeom>
          <a:avLst/>
          <a:gdLst/>
          <a:ahLst/>
          <a:cxnLst/>
          <a:rect l="0" t="0" r="0" b="0"/>
          <a:pathLst>
            <a:path>
              <a:moveTo>
                <a:pt x="763088" y="0"/>
              </a:moveTo>
              <a:lnTo>
                <a:pt x="763088" y="156530"/>
              </a:lnTo>
              <a:lnTo>
                <a:pt x="0" y="156530"/>
              </a:lnTo>
              <a:lnTo>
                <a:pt x="0" y="313061"/>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C5D88EED-C68D-4E84-87D7-DD576FE41208}">
      <dsp:nvSpPr>
        <dsp:cNvPr id="0" name=""/>
        <dsp:cNvSpPr/>
      </dsp:nvSpPr>
      <dsp:spPr>
        <a:xfrm>
          <a:off x="6105779" y="2336420"/>
          <a:ext cx="1173981" cy="782654"/>
        </a:xfrm>
        <a:prstGeom prst="roundRect">
          <a:avLst>
            <a:gd name="adj" fmla="val 10000"/>
          </a:avLst>
        </a:prstGeom>
        <a:solidFill>
          <a:schemeClr val="lt1">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需求跟踪管理</a:t>
          </a:r>
        </a:p>
      </dsp:txBody>
      <dsp:txXfrm>
        <a:off x="6128702" y="2359343"/>
        <a:ext cx="1128135" cy="736808"/>
      </dsp:txXfrm>
    </dsp:sp>
    <dsp:sp modelId="{37E9458D-D771-4C19-A309-FA863CA5DED1}">
      <dsp:nvSpPr>
        <dsp:cNvPr id="0" name=""/>
        <dsp:cNvSpPr/>
      </dsp:nvSpPr>
      <dsp:spPr>
        <a:xfrm>
          <a:off x="7455858" y="2023358"/>
          <a:ext cx="763088" cy="313061"/>
        </a:xfrm>
        <a:custGeom>
          <a:avLst/>
          <a:gdLst/>
          <a:ahLst/>
          <a:cxnLst/>
          <a:rect l="0" t="0" r="0" b="0"/>
          <a:pathLst>
            <a:path>
              <a:moveTo>
                <a:pt x="0" y="0"/>
              </a:moveTo>
              <a:lnTo>
                <a:pt x="0" y="156530"/>
              </a:lnTo>
              <a:lnTo>
                <a:pt x="763088" y="156530"/>
              </a:lnTo>
              <a:lnTo>
                <a:pt x="763088" y="313061"/>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5DB089C2-A715-4B87-B059-AB4018AAA829}">
      <dsp:nvSpPr>
        <dsp:cNvPr id="0" name=""/>
        <dsp:cNvSpPr/>
      </dsp:nvSpPr>
      <dsp:spPr>
        <a:xfrm>
          <a:off x="7631956" y="2336420"/>
          <a:ext cx="1173981" cy="782654"/>
        </a:xfrm>
        <a:prstGeom prst="roundRect">
          <a:avLst>
            <a:gd name="adj" fmla="val 10000"/>
          </a:avLst>
        </a:prstGeom>
        <a:solidFill>
          <a:schemeClr val="lt1">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需求变更管理</a:t>
          </a:r>
        </a:p>
      </dsp:txBody>
      <dsp:txXfrm>
        <a:off x="7654879" y="2359343"/>
        <a:ext cx="1128135" cy="73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0" y="35208"/>
          <a:ext cx="2298289" cy="2298289"/>
        </a:xfrm>
        <a:prstGeom prst="quadArrow">
          <a:avLst>
            <a:gd name="adj1" fmla="val 2000"/>
            <a:gd name="adj2" fmla="val 4000"/>
            <a:gd name="adj3" fmla="val 5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149388" y="184597"/>
          <a:ext cx="919315" cy="91931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284019" y="319228"/>
        <a:ext cx="650053" cy="650053"/>
      </dsp:txXfrm>
    </dsp:sp>
    <dsp:sp modelId="{6B02FEFB-1E12-4B61-8DB6-EF3EC71E4AA3}">
      <dsp:nvSpPr>
        <dsp:cNvPr id="0" name=""/>
        <dsp:cNvSpPr/>
      </dsp:nvSpPr>
      <dsp:spPr>
        <a:xfrm>
          <a:off x="1132063" y="196787"/>
          <a:ext cx="919315" cy="919315"/>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266694" y="331418"/>
        <a:ext cx="650053" cy="650053"/>
      </dsp:txXfrm>
    </dsp:sp>
    <dsp:sp modelId="{4461674B-7841-4BB7-8DDF-01A840B3B8AA}">
      <dsp:nvSpPr>
        <dsp:cNvPr id="0" name=""/>
        <dsp:cNvSpPr/>
      </dsp:nvSpPr>
      <dsp:spPr>
        <a:xfrm>
          <a:off x="149388" y="1264793"/>
          <a:ext cx="919315" cy="919315"/>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284019" y="1399424"/>
        <a:ext cx="650053" cy="650053"/>
      </dsp:txXfrm>
    </dsp:sp>
    <dsp:sp modelId="{B2D5FB7F-98A4-4FE8-8120-F832B0FED003}">
      <dsp:nvSpPr>
        <dsp:cNvPr id="0" name=""/>
        <dsp:cNvSpPr/>
      </dsp:nvSpPr>
      <dsp:spPr>
        <a:xfrm>
          <a:off x="1132063" y="1276983"/>
          <a:ext cx="919315" cy="91931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266694" y="1411614"/>
        <a:ext cx="650053" cy="650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122126" y="0"/>
          <a:ext cx="1817439" cy="1817439"/>
        </a:xfrm>
        <a:prstGeom prst="quadArrow">
          <a:avLst>
            <a:gd name="adj1" fmla="val 2000"/>
            <a:gd name="adj2" fmla="val 4000"/>
            <a:gd name="adj3" fmla="val 5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240260" y="118133"/>
          <a:ext cx="726975" cy="72697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346723" y="224596"/>
        <a:ext cx="514049" cy="514049"/>
      </dsp:txXfrm>
    </dsp:sp>
    <dsp:sp modelId="{6B02FEFB-1E12-4B61-8DB6-EF3EC71E4AA3}">
      <dsp:nvSpPr>
        <dsp:cNvPr id="0" name=""/>
        <dsp:cNvSpPr/>
      </dsp:nvSpPr>
      <dsp:spPr>
        <a:xfrm>
          <a:off x="1094456" y="118133"/>
          <a:ext cx="726975" cy="726975"/>
        </a:xfrm>
        <a:prstGeom prst="ellipse">
          <a:avLst/>
        </a:prstGeom>
        <a:solidFill>
          <a:schemeClr val="accent6">
            <a:lumMod val="75000"/>
          </a:schemeClr>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200919" y="224596"/>
        <a:ext cx="514049" cy="514049"/>
      </dsp:txXfrm>
    </dsp:sp>
    <dsp:sp modelId="{4461674B-7841-4BB7-8DDF-01A840B3B8AA}">
      <dsp:nvSpPr>
        <dsp:cNvPr id="0" name=""/>
        <dsp:cNvSpPr/>
      </dsp:nvSpPr>
      <dsp:spPr>
        <a:xfrm>
          <a:off x="240260" y="972329"/>
          <a:ext cx="726975" cy="726975"/>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346723" y="1078792"/>
        <a:ext cx="514049" cy="514049"/>
      </dsp:txXfrm>
    </dsp:sp>
    <dsp:sp modelId="{B2D5FB7F-98A4-4FE8-8120-F832B0FED003}">
      <dsp:nvSpPr>
        <dsp:cNvPr id="0" name=""/>
        <dsp:cNvSpPr/>
      </dsp:nvSpPr>
      <dsp:spPr>
        <a:xfrm>
          <a:off x="1094456" y="972329"/>
          <a:ext cx="726975" cy="72697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200919" y="1078792"/>
        <a:ext cx="514049" cy="514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5#1">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9A70F-0E9E-9B45-9B37-F3EE0BE4F5F0}" type="datetimeFigureOut">
              <a:rPr kumimoji="1" lang="zh-CN" altLang="en-US" smtClean="0"/>
              <a:t>2023/3/9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C786-A33B-7143-AA94-C2ACF7DFC54B}" type="slidenum">
              <a:rPr kumimoji="1" lang="zh-CN" altLang="en-US" smtClean="0"/>
              <a:t>‹#›</a:t>
            </a:fld>
            <a:endParaRPr kumimoji="1" lang="zh-CN" altLang="en-US"/>
          </a:p>
        </p:txBody>
      </p:sp>
    </p:spTree>
    <p:extLst>
      <p:ext uri="{BB962C8B-B14F-4D97-AF65-F5344CB8AC3E}">
        <p14:creationId xmlns:p14="http://schemas.microsoft.com/office/powerpoint/2010/main" val="41812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a:t>
            </a:fld>
            <a:endParaRPr kumimoji="1" lang="zh-CN" altLang="en-US"/>
          </a:p>
        </p:txBody>
      </p:sp>
    </p:spTree>
    <p:extLst>
      <p:ext uri="{BB962C8B-B14F-4D97-AF65-F5344CB8AC3E}">
        <p14:creationId xmlns:p14="http://schemas.microsoft.com/office/powerpoint/2010/main" val="900194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作为功能需求的补充，软件需求规格说明还应包括</a:t>
            </a:r>
            <a:r>
              <a:rPr lang="zh-CN" altLang="en-US" sz="1400" b="1" dirty="0">
                <a:latin typeface="微软雅黑" panose="020B0503020204020204" pitchFamily="34" charset="-122"/>
                <a:ea typeface="微软雅黑" panose="020B0503020204020204" pitchFamily="34" charset="-122"/>
              </a:rPr>
              <a:t>非功能需求</a:t>
            </a:r>
            <a:r>
              <a:rPr lang="zh-CN" altLang="en-US" dirty="0">
                <a:latin typeface="微软雅黑" panose="020B0503020204020204" pitchFamily="34" charset="-122"/>
                <a:ea typeface="微软雅黑" panose="020B0503020204020204" pitchFamily="34" charset="-122"/>
              </a:rPr>
              <a:t>，它描述了系统展现给用户的行为和执行的操作等，包括以下三点：</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产品必须遵从的标准、规范和合约。</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外部界面的具体细节，性能要求。</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设计或实现的约束条件及质量属性。所谓约束是指对开发人员在软件产品设计和构造上的限制</a:t>
            </a:r>
            <a:r>
              <a:rPr lang="zh-CN" altLang="en-US" dirty="0"/>
              <a:t>。</a:t>
            </a:r>
            <a:endParaRPr lang="en-US" altLang="zh-CN" dirty="0">
              <a:solidFill>
                <a:schemeClr val="bg1">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质量属性是通过多种角度对产品的特点进行描述，从而反映产品功能。</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16</a:t>
            </a:fld>
            <a:endParaRPr kumimoji="1" lang="zh-CN" altLang="en-US"/>
          </a:p>
        </p:txBody>
      </p:sp>
    </p:spTree>
    <p:extLst>
      <p:ext uri="{BB962C8B-B14F-4D97-AF65-F5344CB8AC3E}">
        <p14:creationId xmlns:p14="http://schemas.microsoft.com/office/powerpoint/2010/main" val="269390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17</a:t>
            </a:fld>
            <a:endParaRPr kumimoji="1" lang="zh-CN" altLang="en-US"/>
          </a:p>
        </p:txBody>
      </p:sp>
    </p:spTree>
    <p:extLst>
      <p:ext uri="{BB962C8B-B14F-4D97-AF65-F5344CB8AC3E}">
        <p14:creationId xmlns:p14="http://schemas.microsoft.com/office/powerpoint/2010/main" val="287115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分析源于用户的信息以区别用户任务需求、功能需求、业务规则、质量属性、建议解决、方法和附加信息</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19</a:t>
            </a:fld>
            <a:endParaRPr kumimoji="1" lang="zh-CN" altLang="en-US"/>
          </a:p>
        </p:txBody>
      </p:sp>
    </p:spTree>
    <p:extLst>
      <p:ext uri="{BB962C8B-B14F-4D97-AF65-F5344CB8AC3E}">
        <p14:creationId xmlns:p14="http://schemas.microsoft.com/office/powerpoint/2010/main" val="4085236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25</a:t>
            </a:fld>
            <a:endParaRPr kumimoji="1" lang="zh-CN" altLang="en-US"/>
          </a:p>
        </p:txBody>
      </p:sp>
    </p:spTree>
    <p:extLst>
      <p:ext uri="{BB962C8B-B14F-4D97-AF65-F5344CB8AC3E}">
        <p14:creationId xmlns:p14="http://schemas.microsoft.com/office/powerpoint/2010/main" val="4028509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905" indent="-344805">
              <a:lnSpc>
                <a:spcPct val="150000"/>
              </a:lnSpc>
              <a:spcBef>
                <a:spcPts val="20"/>
              </a:spcBef>
            </a:pPr>
            <a:r>
              <a:rPr lang="zh-CN" altLang="en-US" sz="1200" dirty="0">
                <a:latin typeface="微软雅黑" panose="020B0503020204020204" pitchFamily="34" charset="-122"/>
                <a:ea typeface="微软雅黑" panose="020B0503020204020204" pitchFamily="34" charset="-122"/>
              </a:rPr>
              <a:t>编写需求规格说明是将需求分析结果文档化的过程。它阐述所开发的软件系统必须提供的功能和性能，以及所要考虑的限制条件，是系统测试、用户文档、设计和编码的基础。</a:t>
            </a:r>
          </a:p>
          <a:p>
            <a:pPr marL="1905" indent="-344805">
              <a:lnSpc>
                <a:spcPct val="150000"/>
              </a:lnSpc>
              <a:spcBef>
                <a:spcPts val="20"/>
              </a:spcBef>
            </a:pPr>
            <a:r>
              <a:rPr lang="zh-CN" altLang="en-US" sz="1200" dirty="0">
                <a:latin typeface="微软雅黑" panose="020B0503020204020204" pitchFamily="34" charset="-122"/>
                <a:ea typeface="微软雅黑" panose="020B0503020204020204" pitchFamily="34" charset="-122"/>
              </a:rPr>
              <a:t>主要任务是：</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26</a:t>
            </a:fld>
            <a:endParaRPr kumimoji="1" lang="zh-CN" altLang="en-US"/>
          </a:p>
        </p:txBody>
      </p:sp>
    </p:spTree>
    <p:extLst>
      <p:ext uri="{BB962C8B-B14F-4D97-AF65-F5344CB8AC3E}">
        <p14:creationId xmlns:p14="http://schemas.microsoft.com/office/powerpoint/2010/main" val="89465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有动画，一个一个点</a:t>
            </a:r>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34</a:t>
            </a:fld>
            <a:endParaRPr kumimoji="1" lang="zh-CN" altLang="en-US"/>
          </a:p>
        </p:txBody>
      </p:sp>
    </p:spTree>
    <p:extLst>
      <p:ext uri="{BB962C8B-B14F-4D97-AF65-F5344CB8AC3E}">
        <p14:creationId xmlns:p14="http://schemas.microsoft.com/office/powerpoint/2010/main" val="496616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lnSpc>
                <a:spcPct val="90000"/>
              </a:lnSpc>
              <a:buNone/>
            </a:pPr>
            <a:r>
              <a:rPr lang="zh-CN" altLang="en-US" sz="1200" b="1" dirty="0"/>
              <a:t> </a:t>
            </a:r>
            <a:r>
              <a:rPr lang="en-US" altLang="x-none" sz="1200" b="1" dirty="0"/>
              <a:t>2</a:t>
            </a:r>
            <a:r>
              <a:rPr lang="zh-CN" altLang="en-US" sz="1200" b="1" dirty="0"/>
              <a:t>．用户需求的不断增加</a:t>
            </a:r>
          </a:p>
          <a:p>
            <a:pPr lvl="0" eaLnBrk="1" hangingPunct="1">
              <a:lnSpc>
                <a:spcPct val="90000"/>
              </a:lnSpc>
              <a:buNone/>
            </a:pPr>
            <a:r>
              <a:rPr lang="zh-CN" altLang="en-US" sz="1200" b="1" dirty="0"/>
              <a:t>            在开发中若不断地补充需求，项目就越变越庞大以致超过其计划及预算范围。计划并不总是与项目需求规模与复杂性、风险、开发生产率及需求变更实际情况相一致，这使得问题更难解决。实际上，问题根源在于用户需求的改变和开发者对新需求所作的修改。</a:t>
            </a:r>
          </a:p>
          <a:p>
            <a:pPr lvl="0" eaLnBrk="1" hangingPunct="1">
              <a:lnSpc>
                <a:spcPct val="90000"/>
              </a:lnSpc>
              <a:buNone/>
            </a:pPr>
            <a:r>
              <a:rPr lang="zh-CN" altLang="en-US" sz="1200" b="1" dirty="0"/>
              <a:t>            </a:t>
            </a:r>
            <a:r>
              <a:rPr lang="zh-CN" altLang="en-US" sz="1200" b="1" dirty="0">
                <a:solidFill>
                  <a:srgbClr val="FF0000"/>
                </a:solidFill>
              </a:rPr>
              <a:t>要想把需求变更范围控制到最小，必须一开始就对项目视图、范围、目标、约束限制和成功标准给予明确说明，并将此说明作为评价需求变更和新特性的参照框架</a:t>
            </a:r>
            <a:r>
              <a:rPr lang="zh-CN" altLang="en-US" sz="1200" b="1" dirty="0"/>
              <a:t>。说明中包括了对每种变更进行变更影响因素分析的变更控制过程，有助于所有风险承担者明白业务决策的合理性，即为何进行某些变更，相应消耗的时间、资源或特性上的折中。</a:t>
            </a:r>
            <a:endParaRPr lang="en-US" altLang="zh-CN" sz="1200" b="1" dirty="0"/>
          </a:p>
          <a:p>
            <a:pPr lvl="0" eaLnBrk="1" hangingPunct="1">
              <a:lnSpc>
                <a:spcPct val="90000"/>
              </a:lnSpc>
              <a:buNone/>
            </a:pPr>
            <a:r>
              <a:rPr lang="zh-CN" altLang="en-US" sz="1200" b="1" dirty="0">
                <a:solidFill>
                  <a:srgbClr val="FF0000"/>
                </a:solidFill>
              </a:rPr>
              <a:t>产品开发中不断延续的变更会使其整体结构日渐紊乱，补丁代码也使得整个程序难以理解和维护。</a:t>
            </a:r>
          </a:p>
          <a:p>
            <a:pPr lvl="0" eaLnBrk="1" hangingPunct="1">
              <a:lnSpc>
                <a:spcPct val="90000"/>
              </a:lnSpc>
              <a:buNone/>
            </a:pPr>
            <a:r>
              <a:rPr lang="zh-CN" altLang="en-US" sz="1200" b="1" dirty="0">
                <a:solidFill>
                  <a:srgbClr val="FF0000"/>
                </a:solidFill>
              </a:rPr>
              <a:t>           </a:t>
            </a:r>
            <a:r>
              <a:rPr lang="zh-CN" altLang="en-US" sz="1200" b="1" dirty="0"/>
              <a:t>插入补丁代码使模块违背强内聚、松耦合的设计原则，特别是如果项目配置管理工作不完善的话，收回变更和删除特性会带来问题。</a:t>
            </a:r>
          </a:p>
          <a:p>
            <a:pPr lvl="0" eaLnBrk="1" hangingPunct="1">
              <a:lnSpc>
                <a:spcPct val="90000"/>
              </a:lnSpc>
              <a:buNone/>
            </a:pPr>
            <a:r>
              <a:rPr lang="zh-CN" altLang="en-US" sz="1200" b="1" dirty="0"/>
              <a:t>          如果能尽早地考虑这些可能带来变更的特性，就能开发一个更为健壮的结构，并能更好地适应它。这样设计阶段需求变更不会直接导致补丁代码，同时也有利于减少因变更导致质量的下降。</a:t>
            </a:r>
          </a:p>
          <a:p>
            <a:pPr lvl="0" eaLnBrk="1" hangingPunct="1">
              <a:lnSpc>
                <a:spcPct val="90000"/>
              </a:lnSpc>
              <a:buNone/>
            </a:pPr>
            <a:endParaRPr lang="zh-CN" altLang="en-US" sz="1200" b="1"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37</a:t>
            </a:fld>
            <a:endParaRPr kumimoji="1" lang="zh-CN" altLang="en-US"/>
          </a:p>
        </p:txBody>
      </p:sp>
    </p:spTree>
    <p:extLst>
      <p:ext uri="{BB962C8B-B14F-4D97-AF65-F5344CB8AC3E}">
        <p14:creationId xmlns:p14="http://schemas.microsoft.com/office/powerpoint/2010/main" val="2939067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模棱两可的需求会使不同的风险承担者产生不同的期望，它会使开发人员为错误问题而浪费时间，并且使测试者与开发者所期望的不一致。</a:t>
            </a:r>
            <a:endParaRPr lang="en-US" altLang="zh-CN" sz="1200" dirty="0">
              <a:latin typeface="+mn-ea"/>
            </a:endParaRPr>
          </a:p>
          <a:p>
            <a:endParaRPr lang="en-US" altLang="zh-CN" sz="1200" dirty="0">
              <a:latin typeface="+mn-ea"/>
            </a:endParaRPr>
          </a:p>
          <a:p>
            <a:r>
              <a:rPr lang="zh-CN" altLang="en-US" sz="1200" dirty="0">
                <a:latin typeface="+mn-ea"/>
              </a:rPr>
              <a:t>测试者经常会对需求理解有误，以致不得不重写许多测试用例并重做许多测试。</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38</a:t>
            </a:fld>
            <a:endParaRPr kumimoji="1" lang="zh-CN" altLang="en-US"/>
          </a:p>
        </p:txBody>
      </p:sp>
    </p:spTree>
    <p:extLst>
      <p:ext uri="{BB962C8B-B14F-4D97-AF65-F5344CB8AC3E}">
        <p14:creationId xmlns:p14="http://schemas.microsoft.com/office/powerpoint/2010/main" val="1223494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lnSpc>
                <a:spcPct val="100000"/>
              </a:lnSpc>
              <a:buNone/>
            </a:pPr>
            <a:r>
              <a:rPr lang="zh-CN" altLang="en-US" sz="1200" b="1" dirty="0"/>
              <a:t> 模棱两可的需求带来不可避免的后果便是返工</a:t>
            </a:r>
            <a:r>
              <a:rPr lang="en-US" altLang="x-none" sz="1200" b="1" dirty="0"/>
              <a:t>——</a:t>
            </a:r>
            <a:r>
              <a:rPr lang="zh-CN" altLang="en-US" sz="1200" b="1" dirty="0"/>
              <a:t>重做一些你认为已做好的事情。返工会耗费开发总费用的</a:t>
            </a:r>
            <a:r>
              <a:rPr lang="en-US" altLang="x-none" sz="1200" b="1" dirty="0"/>
              <a:t>40</a:t>
            </a:r>
            <a:r>
              <a:rPr lang="zh-CN" altLang="en-US" sz="1200" b="1" dirty="0"/>
              <a:t>％，而</a:t>
            </a:r>
            <a:r>
              <a:rPr lang="en-US" altLang="x-none" sz="1200" b="1" dirty="0"/>
              <a:t>70</a:t>
            </a:r>
            <a:r>
              <a:rPr lang="zh-CN" altLang="en-US" sz="1200" b="1" dirty="0"/>
              <a:t>％～</a:t>
            </a:r>
            <a:r>
              <a:rPr lang="en-US" altLang="x-none" sz="1200" b="1" dirty="0"/>
              <a:t>85</a:t>
            </a:r>
            <a:r>
              <a:rPr lang="zh-CN" altLang="en-US" sz="1200" b="1" dirty="0"/>
              <a:t>％的重做是由于需求方面的错误所导致的</a:t>
            </a:r>
            <a:r>
              <a:rPr lang="en-US" altLang="x-none" sz="1200" b="1" dirty="0"/>
              <a:t>(</a:t>
            </a:r>
            <a:r>
              <a:rPr lang="en-US" altLang="x-none" sz="1200" b="1" dirty="0" err="1"/>
              <a:t>leffingwell</a:t>
            </a:r>
            <a:r>
              <a:rPr lang="en-US" altLang="x-none" sz="1200" b="1" dirty="0"/>
              <a:t> 1997)</a:t>
            </a:r>
            <a:r>
              <a:rPr lang="zh-CN" altLang="en-US" sz="1200" b="1" dirty="0"/>
              <a:t>。如果能减少一半的返工将能更快地开发出产品，在同样的时间内开发更多、更好的产品。</a:t>
            </a:r>
          </a:p>
          <a:p>
            <a:pPr lvl="0" eaLnBrk="1" hangingPunct="1">
              <a:lnSpc>
                <a:spcPct val="100000"/>
              </a:lnSpc>
              <a:buNone/>
            </a:pPr>
            <a:r>
              <a:rPr lang="zh-CN" altLang="en-US" sz="1200" b="1" dirty="0"/>
              <a:t>            处理模棱两可需求的一种方法是组织好负责从不同角度审查需求的队伍。仅仅简单浏览一下需求文档是不能解决模棱两可问题的。如果不同的评审者从不同的角度对需求说明给予解释， 每个评审人员都真正了解需求文档，这样二义性就不会直到项目后期才被发现，那时再发现的话会使得更正代价很大。</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40</a:t>
            </a:fld>
            <a:endParaRPr kumimoji="1" lang="zh-CN" altLang="en-US"/>
          </a:p>
        </p:txBody>
      </p:sp>
    </p:spTree>
    <p:extLst>
      <p:ext uri="{BB962C8B-B14F-4D97-AF65-F5344CB8AC3E}">
        <p14:creationId xmlns:p14="http://schemas.microsoft.com/office/powerpoint/2010/main" val="709470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t>开发人员应当为客户构思方案并为他们提供一些具有创新意识的思路，具体提供哪些功能要在客户所需与开发人员在允许时限内的技术可行性之间求得平衡，开发人员应努力使功能简单易用，而不要未经客户同意，擅自脱离客户要求，自作主张</a:t>
            </a:r>
            <a:endParaRPr lang="en-US" altLang="zh-CN" sz="1200" b="0" dirty="0"/>
          </a:p>
          <a:p>
            <a:r>
              <a:rPr lang="zh-CN" altLang="en-US" sz="1200" b="0" dirty="0"/>
              <a:t>为了将“画蛇添足”的危害尽量减小，应确信：你明白为什么要包括这些功能，以及这些功能的“来龙去脉”，这样使得需求分析过程始终是注重那些能使用户完成他们业务任务的核心功能</a:t>
            </a:r>
            <a:endParaRPr lang="zh-CN" altLang="en-US" b="0"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41</a:t>
            </a:fld>
            <a:endParaRPr kumimoji="1" lang="zh-CN" altLang="en-US"/>
          </a:p>
        </p:txBody>
      </p:sp>
    </p:spTree>
    <p:extLst>
      <p:ext uri="{BB962C8B-B14F-4D97-AF65-F5344CB8AC3E}">
        <p14:creationId xmlns:p14="http://schemas.microsoft.com/office/powerpoint/2010/main" val="147671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宋体" panose="02010600030101010101" pitchFamily="2" charset="-122"/>
                <a:ea typeface="宋体" panose="02010600030101010101" pitchFamily="2" charset="-122"/>
              </a:rPr>
              <a:t>需求工程是随着计算机的发展而发展的，在计算机发展的初期，软件规模不大，软件开发所关注的是代码编写，需求分析很少受到重视。后来软件开发引入了生命周期的概念，需求分析成为其第一阶段。随着软件系统规模的扩大，需求分析与定义在整个软件开发与维护过程中越来越重要，直接关系到软件的成功与否。人们逐渐认识到需求分析活动不再仅限于软件开发的最初阶段，它贯穿于系统开发的整个生命周期。</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a:t>
            </a:fld>
            <a:endParaRPr kumimoji="1" lang="zh-CN" altLang="en-US"/>
          </a:p>
        </p:txBody>
      </p:sp>
    </p:spTree>
    <p:extLst>
      <p:ext uri="{BB962C8B-B14F-4D97-AF65-F5344CB8AC3E}">
        <p14:creationId xmlns:p14="http://schemas.microsoft.com/office/powerpoint/2010/main" val="350881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rPr>
              <a:t>这种方法可能适合于尖端研究性的产品或需求本身就十分灵活的情况。但在大多数情况下，这会给开发人员带来挫折</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使他们在不正确的假设前提和极其有限的指导下工作</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，也会给客户带来烦恼</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他们无法得到他们所设想的产品</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42</a:t>
            </a:fld>
            <a:endParaRPr kumimoji="1" lang="zh-CN" altLang="en-US"/>
          </a:p>
        </p:txBody>
      </p:sp>
    </p:spTree>
    <p:extLst>
      <p:ext uri="{BB962C8B-B14F-4D97-AF65-F5344CB8AC3E}">
        <p14:creationId xmlns:p14="http://schemas.microsoft.com/office/powerpoint/2010/main" val="3397054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微软雅黑" panose="020B0503020204020204" pitchFamily="34" charset="-122"/>
                <a:ea typeface="微软雅黑" panose="020B0503020204020204" pitchFamily="34" charset="-122"/>
              </a:rPr>
              <a:t>例如，菜单驱动操作对高级用户太低效了，但含义不清的命令和快捷键又会使不熟练的用户感到困难</a:t>
            </a:r>
            <a:endParaRPr lang="zh-CN" altLang="en-US" b="0"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43</a:t>
            </a:fld>
            <a:endParaRPr kumimoji="1" lang="zh-CN" altLang="en-US"/>
          </a:p>
        </p:txBody>
      </p:sp>
    </p:spTree>
    <p:extLst>
      <p:ext uri="{BB962C8B-B14F-4D97-AF65-F5344CB8AC3E}">
        <p14:creationId xmlns:p14="http://schemas.microsoft.com/office/powerpoint/2010/main" val="2760320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rPr>
              <a:t>对不准确的要求正确的响应是等真正明白需求时再回答！基于不充分信息和未经深思的对需求不成熟的估计很容易为一些因素左右。要做出估计时，最好还是给出一个范围</a:t>
            </a:r>
            <a:r>
              <a:rPr lang="en-US" altLang="x-none"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如最好的情况下，很可能的，最坏情况下</a:t>
            </a:r>
            <a:r>
              <a:rPr lang="en-US" altLang="x-none"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或一个可信赖的程度</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44</a:t>
            </a:fld>
            <a:endParaRPr kumimoji="1" lang="zh-CN" altLang="en-US"/>
          </a:p>
        </p:txBody>
      </p:sp>
    </p:spTree>
    <p:extLst>
      <p:ext uri="{BB962C8B-B14F-4D97-AF65-F5344CB8AC3E}">
        <p14:creationId xmlns:p14="http://schemas.microsoft.com/office/powerpoint/2010/main" val="807176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每一项需求都必须准确地陈述其要开发的功能。做出正确判断的参考是需求的来源，如用户或高层的系统需求规格说明。若软件需求与对应的系统需求相抵触则是不正确的。</a:t>
            </a:r>
            <a:r>
              <a:rPr lang="zh-CN" altLang="en-US" sz="1200" b="1" dirty="0">
                <a:solidFill>
                  <a:srgbClr val="FF0000"/>
                </a:solidFill>
              </a:rPr>
              <a:t>只有用户代表才能确定用户需求的正确性，这就是一定要有用户的积极参与的原因</a:t>
            </a:r>
            <a:r>
              <a:rPr lang="zh-CN" altLang="en-US" sz="1200" b="1" dirty="0"/>
              <a:t>。没有用户参与的需求评审将导致评审者凭空猜测</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46</a:t>
            </a:fld>
            <a:endParaRPr kumimoji="1" lang="zh-CN" altLang="en-US"/>
          </a:p>
        </p:txBody>
      </p:sp>
    </p:spTree>
    <p:extLst>
      <p:ext uri="{BB962C8B-B14F-4D97-AF65-F5344CB8AC3E}">
        <p14:creationId xmlns:p14="http://schemas.microsoft.com/office/powerpoint/2010/main" val="21645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为避免不可行的需求，最好在获取</a:t>
            </a:r>
            <a:r>
              <a:rPr lang="en-US" altLang="x-none" sz="1200" b="1" dirty="0"/>
              <a:t>(elicitation)</a:t>
            </a:r>
            <a:r>
              <a:rPr lang="zh-CN" altLang="en-US" sz="1200" b="1" dirty="0"/>
              <a:t>需求</a:t>
            </a:r>
            <a:r>
              <a:rPr lang="en-US" altLang="x-none" sz="1200" b="1" dirty="0"/>
              <a:t>(</a:t>
            </a:r>
            <a:r>
              <a:rPr lang="zh-CN" altLang="en-US" sz="1200" b="1" dirty="0"/>
              <a:t>收集需求</a:t>
            </a:r>
            <a:r>
              <a:rPr lang="en-US" altLang="x-none" sz="1200" b="1" dirty="0"/>
              <a:t>)</a:t>
            </a:r>
            <a:r>
              <a:rPr lang="zh-CN" altLang="en-US" sz="1200" b="1" dirty="0"/>
              <a:t>过程中始终有</a:t>
            </a:r>
            <a:r>
              <a:rPr lang="zh-CN" altLang="en-US" sz="1200" b="1" dirty="0">
                <a:solidFill>
                  <a:srgbClr val="FF0000"/>
                </a:solidFill>
              </a:rPr>
              <a:t>一位软件工程小组的组员</a:t>
            </a:r>
            <a:r>
              <a:rPr lang="zh-CN" altLang="en-US" sz="1200" b="1" dirty="0"/>
              <a:t>与需求分析人员或考虑市场的人员在一起工作，由他负责检查技术可行性。</a:t>
            </a:r>
            <a:endParaRPr lang="en-US" altLang="zh-CN" sz="1200" b="1" dirty="0"/>
          </a:p>
          <a:p>
            <a:r>
              <a:rPr lang="zh-CN" altLang="en-US" sz="1200" b="1" dirty="0"/>
              <a:t>每一项需求都应把客户真正所需要的和最终系统所需遵从的标准记录下来</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47</a:t>
            </a:fld>
            <a:endParaRPr kumimoji="1" lang="zh-CN" altLang="en-US"/>
          </a:p>
        </p:txBody>
      </p:sp>
    </p:spTree>
    <p:extLst>
      <p:ext uri="{BB962C8B-B14F-4D97-AF65-F5344CB8AC3E}">
        <p14:creationId xmlns:p14="http://schemas.microsoft.com/office/powerpoint/2010/main" val="1970472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通过有关专家来分析众多不同组织中成功和失败的项目 ，将那些成功项目中提供高效的方法和失败项目中导致低效甚至无效的方法都归纳出来。找到了一些公认的能收到实效的关键方法。这些方法就是有助于项目成功的有效方法即是“需求工程的推荐方法” 。</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73</a:t>
            </a:fld>
            <a:endParaRPr kumimoji="1" lang="zh-CN" altLang="en-US"/>
          </a:p>
        </p:txBody>
      </p:sp>
    </p:spTree>
    <p:extLst>
      <p:ext uri="{BB962C8B-B14F-4D97-AF65-F5344CB8AC3E}">
        <p14:creationId xmlns:p14="http://schemas.microsoft.com/office/powerpoint/2010/main" val="276038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200" dirty="0">
                <a:latin typeface="宋体" panose="02010600030101010101" pitchFamily="2" charset="-122"/>
                <a:ea typeface="宋体" panose="02010600030101010101" pitchFamily="2" charset="-122"/>
              </a:rPr>
              <a:t>80</a:t>
            </a:r>
            <a:r>
              <a:rPr lang="zh-CN" altLang="en-US" sz="1200" dirty="0">
                <a:latin typeface="宋体" panose="02010600030101010101" pitchFamily="2" charset="-122"/>
                <a:ea typeface="宋体" panose="02010600030101010101" pitchFamily="2" charset="-122"/>
              </a:rPr>
              <a:t>年代中期，形成了软件工程的子领域</a:t>
            </a:r>
            <a:r>
              <a:rPr lang="en-US" altLang="x-none"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需求工程</a:t>
            </a:r>
            <a:r>
              <a:rPr lang="en-US" altLang="x-none" sz="1200" dirty="0">
                <a:latin typeface="宋体" panose="02010600030101010101" pitchFamily="2" charset="-122"/>
                <a:ea typeface="宋体" panose="02010600030101010101" pitchFamily="2" charset="-122"/>
              </a:rPr>
              <a:t>(requirement engineering, RE)</a:t>
            </a:r>
            <a:endParaRPr kumimoji="0" lang="en-GB" altLang="zh-CN" sz="120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宋体" panose="02010600030101010101" pitchFamily="2" charset="-122"/>
                <a:ea typeface="宋体" panose="02010600030101010101" pitchFamily="2" charset="-122"/>
              </a:rPr>
              <a:t>进入</a:t>
            </a:r>
            <a:r>
              <a:rPr lang="en-US" altLang="x-none" sz="1200" dirty="0">
                <a:latin typeface="宋体" panose="02010600030101010101" pitchFamily="2" charset="-122"/>
                <a:ea typeface="宋体" panose="02010600030101010101" pitchFamily="2" charset="-122"/>
              </a:rPr>
              <a:t>90</a:t>
            </a:r>
            <a:r>
              <a:rPr lang="zh-CN" altLang="en-US" sz="1200" dirty="0">
                <a:latin typeface="宋体" panose="02010600030101010101" pitchFamily="2" charset="-122"/>
                <a:ea typeface="宋体" panose="02010600030101010101" pitchFamily="2" charset="-122"/>
              </a:rPr>
              <a:t>年代以来，需求工程成为研究的热点之一。从</a:t>
            </a:r>
            <a:r>
              <a:rPr lang="en-US" altLang="x-none" sz="1200" dirty="0">
                <a:latin typeface="宋体" panose="02010600030101010101" pitchFamily="2" charset="-122"/>
                <a:ea typeface="宋体" panose="02010600030101010101" pitchFamily="2" charset="-122"/>
              </a:rPr>
              <a:t>1993</a:t>
            </a:r>
            <a:r>
              <a:rPr lang="zh-CN" altLang="en-US" sz="1200" dirty="0">
                <a:latin typeface="宋体" panose="02010600030101010101" pitchFamily="2" charset="-122"/>
                <a:ea typeface="宋体" panose="02010600030101010101" pitchFamily="2" charset="-122"/>
              </a:rPr>
              <a:t>年起每两年举办一次需求工程国际研讨会</a:t>
            </a:r>
            <a:r>
              <a:rPr lang="en-US" altLang="x-none" sz="1200" dirty="0">
                <a:latin typeface="宋体" panose="02010600030101010101" pitchFamily="2" charset="-122"/>
                <a:ea typeface="宋体" panose="02010600030101010101" pitchFamily="2" charset="-122"/>
              </a:rPr>
              <a:t>(ISRE)</a:t>
            </a:r>
            <a:r>
              <a:rPr lang="zh-CN" altLang="en-US" sz="1200" dirty="0">
                <a:latin typeface="宋体" panose="02010600030101010101" pitchFamily="2" charset="-122"/>
                <a:ea typeface="宋体" panose="02010600030101010101" pitchFamily="2" charset="-122"/>
              </a:rPr>
              <a:t>，自</a:t>
            </a:r>
            <a:r>
              <a:rPr lang="en-US" altLang="x-none" sz="1200" dirty="0">
                <a:latin typeface="宋体" panose="02010600030101010101" pitchFamily="2" charset="-122"/>
                <a:ea typeface="宋体" panose="02010600030101010101" pitchFamily="2" charset="-122"/>
              </a:rPr>
              <a:t>1994</a:t>
            </a:r>
            <a:r>
              <a:rPr lang="zh-CN" altLang="en-US" sz="1200" dirty="0">
                <a:latin typeface="宋体" panose="02010600030101010101" pitchFamily="2" charset="-122"/>
                <a:ea typeface="宋体" panose="02010600030101010101" pitchFamily="2" charset="-122"/>
              </a:rPr>
              <a:t>年起每两年举办一次需求工程国际会议</a:t>
            </a:r>
            <a:r>
              <a:rPr lang="en-US" altLang="x-none" sz="1200" dirty="0">
                <a:latin typeface="宋体" panose="02010600030101010101" pitchFamily="2" charset="-122"/>
                <a:ea typeface="宋体" panose="02010600030101010101" pitchFamily="2" charset="-122"/>
              </a:rPr>
              <a:t>(ICRE)</a:t>
            </a:r>
            <a:r>
              <a:rPr lang="zh-CN" altLang="en-US" sz="1200" dirty="0">
                <a:latin typeface="宋体" panose="02010600030101010101" pitchFamily="2" charset="-122"/>
                <a:ea typeface="宋体" panose="02010600030101010101" pitchFamily="2" charset="-122"/>
              </a:rPr>
              <a:t>，在</a:t>
            </a:r>
            <a:r>
              <a:rPr lang="en-US" altLang="x-none" sz="1200" dirty="0">
                <a:latin typeface="宋体" panose="02010600030101010101" pitchFamily="2" charset="-122"/>
                <a:ea typeface="宋体" panose="02010600030101010101" pitchFamily="2" charset="-122"/>
              </a:rPr>
              <a:t>1996</a:t>
            </a:r>
            <a:r>
              <a:rPr lang="zh-CN" altLang="en-US" sz="1200" dirty="0">
                <a:latin typeface="宋体" panose="02010600030101010101" pitchFamily="2" charset="-122"/>
                <a:ea typeface="宋体" panose="02010600030101010101" pitchFamily="2" charset="-122"/>
              </a:rPr>
              <a:t>年</a:t>
            </a:r>
            <a:r>
              <a:rPr lang="en-US" altLang="x-none" sz="1200" dirty="0">
                <a:latin typeface="宋体" panose="02010600030101010101" pitchFamily="2" charset="-122"/>
                <a:ea typeface="宋体" panose="02010600030101010101" pitchFamily="2" charset="-122"/>
              </a:rPr>
              <a:t>Springer-Verlag</a:t>
            </a:r>
            <a:r>
              <a:rPr lang="zh-CN" altLang="en-US" sz="1200" dirty="0">
                <a:latin typeface="宋体" panose="02010600030101010101" pitchFamily="2" charset="-122"/>
                <a:ea typeface="宋体" panose="02010600030101010101" pitchFamily="2" charset="-122"/>
              </a:rPr>
              <a:t>发行了一新的刊物</a:t>
            </a:r>
            <a:r>
              <a:rPr lang="en-US" altLang="x-none" sz="1200" dirty="0">
                <a:latin typeface="宋体" panose="02010600030101010101" pitchFamily="2" charset="-122"/>
                <a:ea typeface="宋体" panose="02010600030101010101" pitchFamily="2" charset="-122"/>
              </a:rPr>
              <a:t>——《Requirements Engineering》</a:t>
            </a:r>
            <a:r>
              <a:rPr lang="zh-CN" altLang="en-US" sz="1200" dirty="0">
                <a:latin typeface="宋体" panose="02010600030101010101" pitchFamily="2" charset="-122"/>
                <a:ea typeface="宋体" panose="02010600030101010101" pitchFamily="2" charset="-122"/>
              </a:rPr>
              <a:t>。一些关于需求工程的工作小组也相继成立，如欧洲的</a:t>
            </a:r>
            <a:r>
              <a:rPr lang="en-US" altLang="x-none" sz="1200" dirty="0">
                <a:latin typeface="宋体" panose="02010600030101010101" pitchFamily="2" charset="-122"/>
                <a:ea typeface="宋体" panose="02010600030101010101" pitchFamily="2" charset="-122"/>
              </a:rPr>
              <a:t>RENOIR(Requirements Engineering Network of International Cooperating Research Groups)</a:t>
            </a:r>
            <a:r>
              <a:rPr lang="zh-CN" altLang="en-US" sz="1200" dirty="0">
                <a:latin typeface="宋体" panose="02010600030101010101" pitchFamily="2" charset="-122"/>
                <a:ea typeface="宋体" panose="02010600030101010101" pitchFamily="2" charset="-122"/>
              </a:rPr>
              <a:t>，并开始开展工作。 </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a:t>
            </a:fld>
            <a:endParaRPr kumimoji="1" lang="zh-CN" altLang="en-US"/>
          </a:p>
        </p:txBody>
      </p:sp>
    </p:spTree>
    <p:extLst>
      <p:ext uri="{BB962C8B-B14F-4D97-AF65-F5344CB8AC3E}">
        <p14:creationId xmlns:p14="http://schemas.microsoft.com/office/powerpoint/2010/main" val="3088102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a:t>
            </a:fld>
            <a:endParaRPr kumimoji="1" lang="zh-CN" altLang="en-US"/>
          </a:p>
        </p:txBody>
      </p:sp>
    </p:spTree>
    <p:extLst>
      <p:ext uri="{BB962C8B-B14F-4D97-AF65-F5344CB8AC3E}">
        <p14:creationId xmlns:p14="http://schemas.microsoft.com/office/powerpoint/2010/main" val="91328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7</a:t>
            </a:fld>
            <a:endParaRPr kumimoji="1" lang="zh-CN" altLang="en-US"/>
          </a:p>
        </p:txBody>
      </p:sp>
    </p:spTree>
    <p:extLst>
      <p:ext uri="{BB962C8B-B14F-4D97-AF65-F5344CB8AC3E}">
        <p14:creationId xmlns:p14="http://schemas.microsoft.com/office/powerpoint/2010/main" val="45886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lnSpc>
                <a:spcPct val="80000"/>
              </a:lnSpc>
              <a:buFont typeface="Wingdings" panose="05000000000000000000" pitchFamily="2" charset="2"/>
              <a:buChar char="l"/>
            </a:pPr>
            <a:r>
              <a:rPr lang="zh-CN" altLang="en-US" sz="1200" b="1" dirty="0"/>
              <a:t>综合了几种观点，可以把需求工程的活动划分为以下</a:t>
            </a:r>
            <a:r>
              <a:rPr lang="en-US" altLang="x-none" sz="1200" b="1" dirty="0"/>
              <a:t>5</a:t>
            </a:r>
            <a:r>
              <a:rPr lang="zh-CN" altLang="en-US" sz="1200" b="1" dirty="0"/>
              <a:t>个独立的阶段：</a:t>
            </a:r>
          </a:p>
          <a:p>
            <a:pPr lvl="0" eaLnBrk="1" hangingPunct="1">
              <a:lnSpc>
                <a:spcPct val="80000"/>
              </a:lnSpc>
              <a:buNone/>
            </a:pPr>
            <a:r>
              <a:rPr lang="zh-CN" altLang="en-US" sz="1200" b="1" dirty="0"/>
              <a:t>　　（</a:t>
            </a:r>
            <a:r>
              <a:rPr lang="en-US" altLang="x-none" sz="1200" b="1" dirty="0"/>
              <a:t>1</a:t>
            </a:r>
            <a:r>
              <a:rPr lang="zh-CN" altLang="en-US" sz="1200" b="1" dirty="0"/>
              <a:t>）需求获取：通过与用户的交流，对现有系统的观察及对任务进行分析，从而开发、捕获和修订用户的需求；</a:t>
            </a:r>
          </a:p>
          <a:p>
            <a:pPr lvl="0" eaLnBrk="1" hangingPunct="1">
              <a:lnSpc>
                <a:spcPct val="80000"/>
              </a:lnSpc>
              <a:buNone/>
            </a:pPr>
            <a:r>
              <a:rPr lang="zh-CN" altLang="en-US" sz="1200" b="1" dirty="0"/>
              <a:t>　　（</a:t>
            </a:r>
            <a:r>
              <a:rPr lang="en-US" altLang="x-none" sz="1200" b="1" dirty="0"/>
              <a:t>2</a:t>
            </a:r>
            <a:r>
              <a:rPr lang="zh-CN" altLang="en-US" sz="1200" b="1" dirty="0"/>
              <a:t>）需求建模：为最终用户所看到的系统建立一个概念模型，作为对需求的抽象描述，并尽可能多的捕获现实世界的语义；</a:t>
            </a:r>
          </a:p>
          <a:p>
            <a:pPr lvl="0" eaLnBrk="1" hangingPunct="1">
              <a:lnSpc>
                <a:spcPct val="80000"/>
              </a:lnSpc>
              <a:buNone/>
            </a:pPr>
            <a:r>
              <a:rPr lang="zh-CN" altLang="en-US" sz="1200" b="1" dirty="0"/>
              <a:t>　　（</a:t>
            </a:r>
            <a:r>
              <a:rPr lang="en-US" altLang="x-none" sz="1200" b="1" dirty="0"/>
              <a:t>3</a:t>
            </a:r>
            <a:r>
              <a:rPr lang="zh-CN" altLang="en-US" sz="1200" b="1" dirty="0"/>
              <a:t>）形成需求规格：生成需求模型构件的精确的形式化的描述，作为用户和开发者之间的一个协约；</a:t>
            </a:r>
          </a:p>
          <a:p>
            <a:pPr lvl="0" eaLnBrk="1" hangingPunct="1">
              <a:lnSpc>
                <a:spcPct val="80000"/>
              </a:lnSpc>
              <a:buNone/>
            </a:pPr>
            <a:r>
              <a:rPr lang="zh-CN" altLang="en-US" sz="1200" b="1" dirty="0"/>
              <a:t>　　（</a:t>
            </a:r>
            <a:r>
              <a:rPr lang="en-US" altLang="x-none" sz="1200" b="1" dirty="0"/>
              <a:t>4</a:t>
            </a:r>
            <a:r>
              <a:rPr lang="zh-CN" altLang="en-US" sz="1200" b="1" dirty="0"/>
              <a:t>）需求验证：以需求规格说明为输入，通过符号执行、模拟或快速原型等途径，分析需求规格的正确性和可行性；</a:t>
            </a:r>
          </a:p>
          <a:p>
            <a:pPr lvl="0" eaLnBrk="1" hangingPunct="1">
              <a:lnSpc>
                <a:spcPct val="80000"/>
              </a:lnSpc>
              <a:buNone/>
            </a:pPr>
            <a:r>
              <a:rPr lang="zh-CN" altLang="en-US" sz="1200" b="1" dirty="0"/>
              <a:t>　　（</a:t>
            </a:r>
            <a:r>
              <a:rPr lang="en-US" altLang="x-none" sz="1200" b="1" dirty="0"/>
              <a:t>5</a:t>
            </a:r>
            <a:r>
              <a:rPr lang="zh-CN" altLang="en-US" sz="1200" b="1" dirty="0"/>
              <a:t>）需求管理：支持系统的需求演进，如需求变化和可跟踪性问题。</a:t>
            </a:r>
          </a:p>
          <a:p>
            <a:pPr lvl="0" eaLnBrk="1" hangingPunct="1">
              <a:lnSpc>
                <a:spcPct val="80000"/>
              </a:lnSpc>
              <a:buNone/>
            </a:pPr>
            <a:endParaRPr lang="zh-CN" altLang="en-US" sz="1200" b="1"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8</a:t>
            </a:fld>
            <a:endParaRPr kumimoji="1" lang="zh-CN" altLang="en-US"/>
          </a:p>
        </p:txBody>
      </p:sp>
    </p:spTree>
    <p:extLst>
      <p:ext uri="{BB962C8B-B14F-4D97-AF65-F5344CB8AC3E}">
        <p14:creationId xmlns:p14="http://schemas.microsoft.com/office/powerpoint/2010/main" val="317354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buFont typeface="Wingdings" panose="05000000000000000000" pitchFamily="2" charset="2"/>
              <a:buNone/>
            </a:pPr>
            <a:r>
              <a:rPr lang="en-US" altLang="x-none" sz="1200" b="1" dirty="0"/>
              <a:t>1.3 </a:t>
            </a:r>
            <a:r>
              <a:rPr lang="zh-CN" altLang="en-US" sz="1200" b="1" dirty="0"/>
              <a:t>软件需求的定义</a:t>
            </a:r>
          </a:p>
          <a:p>
            <a:pPr marL="0" lvl="0" indent="0" eaLnBrk="1" hangingPunct="1">
              <a:buNone/>
            </a:pPr>
            <a:r>
              <a:rPr lang="zh-CN" altLang="en-US" sz="1200" b="1" dirty="0"/>
              <a:t>目前缺乏统一定义的名词术语来描述需求的工作。</a:t>
            </a:r>
          </a:p>
          <a:p>
            <a:pPr marL="0" lvl="0" indent="0" eaLnBrk="1" hangingPunct="1">
              <a:buFont typeface="Wingdings" panose="05000000000000000000" pitchFamily="2" charset="2"/>
              <a:buChar char="Ø"/>
            </a:pPr>
            <a:r>
              <a:rPr lang="zh-CN" altLang="en-US" sz="1200" b="1" dirty="0"/>
              <a:t>    客户所定义的“需求”对开发者似乎是一个较高层次的产品概念。</a:t>
            </a:r>
          </a:p>
          <a:p>
            <a:pPr marL="0" lvl="0" indent="0" eaLnBrk="1" hangingPunct="1">
              <a:buFont typeface="Wingdings" panose="05000000000000000000" pitchFamily="2" charset="2"/>
              <a:buChar char="Ø"/>
            </a:pPr>
            <a:r>
              <a:rPr lang="zh-CN" altLang="en-US" sz="1200" b="1" dirty="0"/>
              <a:t>而开发人员所说的“需求”对用户来说又像是详细设计了。</a:t>
            </a:r>
          </a:p>
          <a:p>
            <a:pPr marL="0" lvl="0" indent="0" eaLnBrk="1" hangingPunct="1">
              <a:buFont typeface="Wingdings" panose="05000000000000000000" pitchFamily="2" charset="2"/>
              <a:buChar char="Ø"/>
            </a:pPr>
            <a:r>
              <a:rPr lang="zh-CN" altLang="en-US" sz="1200" b="1" dirty="0"/>
              <a:t>实际上，软件需求包含着多个层次，不同层次的需求从不同角度与不同程度反映着细节问题。</a:t>
            </a:r>
          </a:p>
          <a:p>
            <a:pPr marL="0" lvl="0" indent="0" eaLnBrk="1" hangingPunct="1">
              <a:buFont typeface="Wingdings" panose="05000000000000000000" pitchFamily="2" charset="2"/>
              <a:buChar char="Ø"/>
            </a:pPr>
            <a:r>
              <a:rPr lang="en-US" altLang="zh-CN" sz="1200" b="1" dirty="0" err="1"/>
              <a:t>request,want,need,requirement</a:t>
            </a:r>
            <a:r>
              <a:rPr lang="en-US" altLang="zh-CN" sz="1200" b="1" dirty="0"/>
              <a:t>,......</a:t>
            </a:r>
            <a:endParaRPr lang="zh-CN" altLang="en-US" sz="1200" b="1" dirty="0"/>
          </a:p>
          <a:p>
            <a:pPr marL="0" lvl="0" indent="0" eaLnBrk="1" hangingPunct="1">
              <a:buFont typeface="Wingdings" panose="05000000000000000000" pitchFamily="2" charset="2"/>
              <a:buChar char="Ø"/>
            </a:pPr>
            <a:endParaRPr lang="zh-CN" altLang="en-US" sz="1200" b="1"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9</a:t>
            </a:fld>
            <a:endParaRPr kumimoji="1" lang="zh-CN" altLang="en-US"/>
          </a:p>
        </p:txBody>
      </p:sp>
    </p:spTree>
    <p:extLst>
      <p:ext uri="{BB962C8B-B14F-4D97-AF65-F5344CB8AC3E}">
        <p14:creationId xmlns:p14="http://schemas.microsoft.com/office/powerpoint/2010/main" val="6597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12</a:t>
            </a:fld>
            <a:endParaRPr kumimoji="1" lang="zh-CN" altLang="en-US"/>
          </a:p>
        </p:txBody>
      </p:sp>
    </p:spTree>
    <p:extLst>
      <p:ext uri="{BB962C8B-B14F-4D97-AF65-F5344CB8AC3E}">
        <p14:creationId xmlns:p14="http://schemas.microsoft.com/office/powerpoint/2010/main" val="4160911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15</a:t>
            </a:fld>
            <a:endParaRPr kumimoji="1" lang="zh-CN" altLang="en-US"/>
          </a:p>
        </p:txBody>
      </p:sp>
    </p:spTree>
    <p:extLst>
      <p:ext uri="{BB962C8B-B14F-4D97-AF65-F5344CB8AC3E}">
        <p14:creationId xmlns:p14="http://schemas.microsoft.com/office/powerpoint/2010/main" val="66736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A95D2733-FA0F-2248-86E2-7B9E34EB4A63}" type="datetime1">
              <a:rPr lang="zh-CN" altLang="en-US" smtClean="0"/>
              <a:t>2023/3/9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805510A-DA74-4DE8-AC04-122A1026CB3D}" type="slidenum">
              <a:rPr lang="zh-CN" altLang="en-US"/>
              <a:t>‹#›</a:t>
            </a:fld>
            <a:endParaRPr lang="zh-CN" altLang="en-US" sz="18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C179273-40EC-E34F-AA11-BA4735F82DF3}" type="datetime1">
              <a:rPr lang="zh-CN" altLang="en-US" smtClean="0"/>
              <a:t>2023/3/9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86BD4B-A256-4CA8-81E2-E831A828FDE9}" type="slidenum">
              <a:rPr lang="zh-CN" altLang="en-US"/>
              <a:t>‹#›</a:t>
            </a:fld>
            <a:endParaRPr lang="zh-CN" altLang="en-US" sz="18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BE79F222-A6DD-E342-B49F-A598505D9654}" type="datetime1">
              <a:rPr lang="zh-CN" altLang="en-US" smtClean="0"/>
              <a:t>2023/3/9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C4DBEE3-3E83-4289-B089-F3EAEAB51AF8}" type="slidenum">
              <a:rPr lang="zh-CN" altLang="en-US"/>
              <a:t>‹#›</a:t>
            </a:fld>
            <a:endParaRPr lang="zh-CN" altLang="en-US" sz="18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32A366-747F-DD4C-B8D5-A96AD933BB54}"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DC66C8-F7AC-1743-B717-B48C2D4E01B5}"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AF972EC-0551-3D4B-8864-6F7AE6492A79}"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D13F809-DEDF-D44B-9D44-FD9CEB2A1AC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AECE6C0-40CD-E64B-91BE-C76FEB0961C3}"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79BEE7-36D3-E248-BCFE-C084ED54ED2B}"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B7E93A-8C8D-E144-9370-E90BB6CB4875}"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8951D-9B56-874B-B286-36BF53127F6E}"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61C5365-E010-FA45-BD73-8A2483997A4E}" type="datetime1">
              <a:rPr lang="zh-CN" altLang="en-US" smtClean="0"/>
              <a:t>2023/3/9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19AC410-3DB4-4DF6-9C46-9EB74471E774}" type="slidenum">
              <a:rPr lang="zh-CN" altLang="en-US"/>
              <a:t>‹#›</a:t>
            </a:fld>
            <a:endParaRPr lang="zh-CN" altLang="en-US" sz="180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9A35E7-64FE-CC43-891B-0D7C26913B2A}"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43B341-A0F2-174C-BB3D-2E746829F075}"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2FB91E-CE63-1041-99A0-8214E0E6F35D}"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BC29A13D-5ED0-3343-8595-550C286CB42A}"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47B5325D-CBC7-0542-8F9F-16FE873634C1}"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68D22129-2BBD-F24C-947F-F31D3D8E83BC}"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A5849C65-D6A8-0948-B7B0-6EDA8DCC2CFC}"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07158620-1099-EC49-979A-62F945BAD8E4}"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E7B3EF80-24F0-3845-9819-F923299FBE6E}"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80AACAE-350A-3145-A13C-898A0CAF99E8}"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ECE8290F-0C24-1444-B941-F35815AA916D}" type="datetime1">
              <a:rPr lang="zh-CN" altLang="en-US" smtClean="0"/>
              <a:t>2023/3/9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543E962-BA6D-461C-BAE5-12C247842BAA}" type="slidenum">
              <a:rPr lang="zh-CN" altLang="en-US"/>
              <a:t>‹#›</a:t>
            </a:fld>
            <a:endParaRPr lang="zh-CN" altLang="en-US" sz="180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11CD3BCA-13EC-2249-8B9E-1943F10F4AF1}"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B1D059D9-E773-DB4B-B03A-99F09C056490}"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84AEAFBF-B31A-E541-A380-82B0BD397D2A}"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61319B2B-6502-3A44-8C96-2AFAF3AF602B}"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3CA0ACD-5099-8445-B147-652D795206D0}"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A53DB877-78AA-A546-8936-87533D15099C}" type="datetime1">
              <a:rPr lang="zh-CN" altLang="en-US" smtClean="0"/>
              <a:t>2023/3/9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874D4C73-8737-47A8-9B6F-E957761C1E83}" type="slidenum">
              <a:rPr lang="zh-CN" altLang="en-US"/>
              <a:t>‹#›</a:t>
            </a:fld>
            <a:endParaRPr lang="zh-CN" altLang="en-US" sz="18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368E3DF7-2BDF-064D-BD7A-42F4AB9D0613}" type="datetime1">
              <a:rPr lang="zh-CN" altLang="en-US" smtClean="0"/>
              <a:t>2023/3/9</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966215CC-07F8-4AC7-93AC-492F236859C4}" type="slidenum">
              <a:rPr lang="zh-CN" altLang="en-US"/>
              <a:t>‹#›</a:t>
            </a:fld>
            <a:endParaRPr lang="zh-CN" altLang="en-US" sz="18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BDCC4C33-C65A-E242-B06D-4DAC6DB752DE}" type="datetime1">
              <a:rPr lang="zh-CN" altLang="en-US" smtClean="0"/>
              <a:t>2023/3/9</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6D44CC43-C11F-429E-AD06-DB234084621C}" type="slidenum">
              <a:rPr lang="zh-CN" altLang="en-US"/>
              <a:t>‹#›</a:t>
            </a:fld>
            <a:endParaRPr lang="zh-CN" altLang="en-US" sz="18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C006239-0964-DF44-9F55-1802E023C198}" type="datetime1">
              <a:rPr lang="zh-CN" altLang="en-US" smtClean="0"/>
              <a:t>2023/3/9</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1CD0FA3-CE26-4B1E-A012-0318554CFC7D}" type="slidenum">
              <a:rPr lang="zh-CN" altLang="en-US"/>
              <a:t>‹#›</a:t>
            </a:fld>
            <a:endParaRPr lang="zh-CN" altLang="en-US" sz="18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D5FCF95-E4A6-8344-86BA-0AE726E55396}" type="datetime1">
              <a:rPr lang="zh-CN" altLang="en-US" smtClean="0"/>
              <a:t>2023/3/9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6CB5738-8CD9-4D2B-90C0-ADC3D3A2F8A0}" type="slidenum">
              <a:rPr lang="zh-CN" altLang="en-US"/>
              <a:t>‹#›</a:t>
            </a:fld>
            <a:endParaRPr lang="zh-CN" altLang="en-US" sz="18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D6CFC457-7B67-6445-8A04-9BF29119CEBD}" type="datetime1">
              <a:rPr lang="zh-CN" altLang="en-US" smtClean="0"/>
              <a:t>2023/3/9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0516664-3666-45FC-B60E-B13366059E0B}" type="slidenum">
              <a:rPr lang="zh-CN" altLang="en-US"/>
              <a:t>‹#›</a:t>
            </a:fld>
            <a:endParaRPr lang="zh-CN" altLang="en-US" sz="18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Calibri" panose="020F0502020204030204" charset="0"/>
              </a:rPr>
              <a:t>单击此处编辑母版文本样式</a:t>
            </a:r>
          </a:p>
          <a:p>
            <a:pPr lvl="1"/>
            <a:r>
              <a:rPr lang="zh-CN">
                <a:sym typeface="Calibri" panose="020F0502020204030204" charset="0"/>
              </a:rPr>
              <a:t>第二级</a:t>
            </a:r>
          </a:p>
          <a:p>
            <a:pPr lvl="2"/>
            <a:r>
              <a:rPr lang="zh-CN">
                <a:sym typeface="Calibri" panose="020F0502020204030204" charset="0"/>
              </a:rPr>
              <a:t>第三级</a:t>
            </a:r>
          </a:p>
          <a:p>
            <a:pPr lvl="3"/>
            <a:r>
              <a:rPr lang="zh-CN">
                <a:sym typeface="Calibri" panose="020F0502020204030204" charset="0"/>
              </a:rPr>
              <a:t>第四级</a:t>
            </a:r>
          </a:p>
          <a:p>
            <a:pPr lvl="4"/>
            <a:r>
              <a:rPr lang="zh-CN">
                <a:sym typeface="Calibri" panose="020F050202020403020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fontAlgn="base">
              <a:spcBef>
                <a:spcPct val="0"/>
              </a:spcBef>
              <a:spcAft>
                <a:spcPct val="0"/>
              </a:spcAft>
              <a:buFont typeface="Arial" panose="020B0604020202020204" pitchFamily="34" charset="0"/>
              <a:buNone/>
            </a:pPr>
            <a:fld id="{B9EC2788-F150-DB47-B51F-90341513215E}" type="datetime1">
              <a:rPr lang="zh-CN" altLang="en-US" smtClean="0">
                <a:latin typeface="Arial" panose="020B0604020202020204" pitchFamily="34" charset="0"/>
              </a:rPr>
              <a:t>2023/3/9</a:t>
            </a:fld>
            <a:endParaRPr lang="zh-CN" altLang="en-US" sz="1800">
              <a:solidFill>
                <a:srgbClr val="000000"/>
              </a:solidFill>
              <a:latin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fontAlgn="base">
              <a:spcBef>
                <a:spcPct val="0"/>
              </a:spcBef>
              <a:spcAft>
                <a:spcPct val="0"/>
              </a:spcAft>
              <a:buFont typeface="Arial" panose="020B0604020202020204" pitchFamily="34" charset="0"/>
              <a:buNone/>
            </a:pPr>
            <a:endParaRPr lang="zh-CN" altLang="zh-CN">
              <a:latin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fontAlgn="base">
              <a:spcBef>
                <a:spcPct val="0"/>
              </a:spcBef>
              <a:spcAft>
                <a:spcPct val="0"/>
              </a:spcAft>
              <a:buFont typeface="Arial" panose="020B0604020202020204" pitchFamily="34" charset="0"/>
              <a:buNone/>
            </a:pPr>
            <a:fld id="{EB0544BB-494F-45BD-BA9C-5F9D962259C2}" type="slidenum">
              <a:rPr lang="zh-CN" altLang="en-US">
                <a:latin typeface="Arial" panose="020B0604020202020204" pitchFamily="34" charset="0"/>
              </a:rPr>
              <a:t>‹#›</a:t>
            </a:fld>
            <a:endParaRPr lang="zh-CN" altLang="en-US" sz="180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6C15-2E17-BC42-9701-143C00C4F36A}"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a:noFill/>
          <a:ln w="9525">
            <a:noFill/>
            <a:miter/>
          </a:ln>
        </p:spPr>
        <p:txBody>
          <a:bodyPr anchor="ctr"/>
          <a:lstStyle/>
          <a:p>
            <a:pPr lv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a:noFill/>
          <a:ln w="9525">
            <a:noFill/>
            <a:miter/>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fld id="{419CED51-27CD-A040-B0AE-5F768205975E}"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8.svg"/><Relationship Id="rId5" Type="http://schemas.openxmlformats.org/officeDocument/2006/relationships/image" Target="../media/image5.sv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7.sv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0.svg"/><Relationship Id="rId5" Type="http://schemas.openxmlformats.org/officeDocument/2006/relationships/image" Target="../media/image21.png"/><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8.sv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1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1.sv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6.sv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3.svg"/><Relationship Id="rId12" Type="http://schemas.openxmlformats.org/officeDocument/2006/relationships/image" Target="../media/image31.png"/><Relationship Id="rId17" Type="http://schemas.openxmlformats.org/officeDocument/2006/relationships/image" Target="../media/image33.png"/><Relationship Id="rId2" Type="http://schemas.openxmlformats.org/officeDocument/2006/relationships/notesSlide" Target="../notesSlides/notesSlide21.xml"/><Relationship Id="rId16" Type="http://schemas.openxmlformats.org/officeDocument/2006/relationships/image" Target="../media/image17.sv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15.svg"/><Relationship Id="rId5" Type="http://schemas.openxmlformats.org/officeDocument/2006/relationships/image" Target="../media/image12.svg"/><Relationship Id="rId15" Type="http://schemas.openxmlformats.org/officeDocument/2006/relationships/image" Target="../media/image32.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14.svg"/><Relationship Id="rId1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3.svg"/><Relationship Id="rId3" Type="http://schemas.openxmlformats.org/officeDocument/2006/relationships/image" Target="../media/image3.png"/><Relationship Id="rId7" Type="http://schemas.openxmlformats.org/officeDocument/2006/relationships/image" Target="../media/image20.svg"/><Relationship Id="rId12"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22.svg"/><Relationship Id="rId5" Type="http://schemas.openxmlformats.org/officeDocument/2006/relationships/image" Target="../media/image19.sv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21.svg"/></Relationships>
</file>

<file path=ppt/slides/_rels/slide4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8.svg"/><Relationship Id="rId3" Type="http://schemas.openxmlformats.org/officeDocument/2006/relationships/image" Target="../media/image3.png"/><Relationship Id="rId7" Type="http://schemas.openxmlformats.org/officeDocument/2006/relationships/image" Target="../media/image25.svg"/><Relationship Id="rId12"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1.png"/><Relationship Id="rId11" Type="http://schemas.openxmlformats.org/officeDocument/2006/relationships/image" Target="../media/image27.svg"/><Relationship Id="rId5" Type="http://schemas.openxmlformats.org/officeDocument/2006/relationships/image" Target="../media/image24.svg"/><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image" Target="../media/image26.svg"/></Relationships>
</file>

<file path=ppt/slides/_rels/slide4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32.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29.svg"/><Relationship Id="rId11" Type="http://schemas.openxmlformats.org/officeDocument/2006/relationships/image" Target="../media/image48.png"/><Relationship Id="rId5" Type="http://schemas.openxmlformats.org/officeDocument/2006/relationships/image" Target="../media/image45.png"/><Relationship Id="rId10" Type="http://schemas.openxmlformats.org/officeDocument/2006/relationships/image" Target="../media/image31.svg"/><Relationship Id="rId4" Type="http://schemas.openxmlformats.org/officeDocument/2006/relationships/image" Target="../media/image26.svg"/><Relationship Id="rId9"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34.svg"/><Relationship Id="rId5" Type="http://schemas.openxmlformats.org/officeDocument/2006/relationships/image" Target="../media/image51.png"/><Relationship Id="rId4" Type="http://schemas.openxmlformats.org/officeDocument/2006/relationships/image" Target="../media/image33.svg"/></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28.png"/><Relationship Id="rId4" Type="http://schemas.openxmlformats.org/officeDocument/2006/relationships/image" Target="../media/image35.svg"/></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1.svg"/><Relationship Id="rId4" Type="http://schemas.openxmlformats.org/officeDocument/2006/relationships/image" Target="../media/image8.png"/><Relationship Id="rId9"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0609" r="10919"/>
          <a:stretch>
            <a:fillRect/>
          </a:stretch>
        </p:blipFill>
        <p:spPr>
          <a:xfrm>
            <a:off x="-1" y="0"/>
            <a:ext cx="12192000" cy="6926794"/>
          </a:xfrm>
          <a:prstGeom prst="rect">
            <a:avLst/>
          </a:prstGeom>
        </p:spPr>
      </p:pic>
      <p:sp>
        <p:nvSpPr>
          <p:cNvPr id="3075" name="直角三角形 10"/>
          <p:cNvSpPr>
            <a:spLocks noChangeArrowheads="1"/>
          </p:cNvSpPr>
          <p:nvPr/>
        </p:nvSpPr>
        <p:spPr bwMode="auto">
          <a:xfrm rot="1740000" flipH="1">
            <a:off x="1128760" y="-3814466"/>
            <a:ext cx="10100964" cy="10393490"/>
          </a:xfrm>
          <a:prstGeom prst="rtTriangle">
            <a:avLst/>
          </a:prstGeom>
          <a:solidFill>
            <a:srgbClr val="3E6BBC">
              <a:alpha val="44119"/>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15"/>
          <p:cNvSpPr txBox="1"/>
          <p:nvPr/>
        </p:nvSpPr>
        <p:spPr>
          <a:xfrm>
            <a:off x="3158218" y="2530481"/>
            <a:ext cx="5875563" cy="1200329"/>
          </a:xfrm>
          <a:prstGeom prst="rect">
            <a:avLst/>
          </a:prstGeom>
          <a:noFill/>
        </p:spPr>
        <p:txBody>
          <a:bodyPr wrap="square" rtlCol="0">
            <a:spAutoFit/>
          </a:bodyPr>
          <a:lstStyle/>
          <a:p>
            <a:pPr algn="ctr"/>
            <a:r>
              <a:rPr lang="zh-CN" altLang="en-US" sz="7200" b="1" dirty="0">
                <a:solidFill>
                  <a:prstClr val="white"/>
                </a:solidFill>
                <a:latin typeface="微软雅黑" panose="020B0503020204020204" pitchFamily="34" charset="-122"/>
                <a:ea typeface="微软雅黑" panose="020B0503020204020204" pitchFamily="34" charset="-122"/>
              </a:rPr>
              <a:t>软件需求工程</a:t>
            </a:r>
          </a:p>
        </p:txBody>
      </p:sp>
      <p:sp>
        <p:nvSpPr>
          <p:cNvPr id="18" name="矩形 17"/>
          <p:cNvSpPr/>
          <p:nvPr/>
        </p:nvSpPr>
        <p:spPr>
          <a:xfrm>
            <a:off x="1810509" y="3730464"/>
            <a:ext cx="8570980" cy="646331"/>
          </a:xfrm>
          <a:prstGeom prst="rect">
            <a:avLst/>
          </a:prstGeom>
        </p:spPr>
        <p:txBody>
          <a:bodyPr wrap="square">
            <a:spAutoFit/>
          </a:bodyPr>
          <a:lstStyle/>
          <a:p>
            <a:r>
              <a:rPr lang="en-US" altLang="zh-CN" sz="3600" dirty="0">
                <a:solidFill>
                  <a:prstClr val="white"/>
                </a:solidFill>
                <a:latin typeface="微软雅黑" panose="020B0503020204020204" pitchFamily="34" charset="-122"/>
                <a:ea typeface="微软雅黑" panose="020B0503020204020204" pitchFamily="34" charset="-122"/>
              </a:rPr>
              <a:t>Software Requirements</a:t>
            </a:r>
            <a:r>
              <a:rPr lang="zh-CN" altLang="en-US" sz="3600" dirty="0">
                <a:solidFill>
                  <a:prstClr val="white"/>
                </a:solidFill>
                <a:latin typeface="微软雅黑" panose="020B0503020204020204" pitchFamily="34" charset="-122"/>
                <a:ea typeface="微软雅黑" panose="020B0503020204020204" pitchFamily="34" charset="-122"/>
              </a:rPr>
              <a:t> </a:t>
            </a:r>
            <a:r>
              <a:rPr lang="en-US" altLang="zh-CN" sz="3600" dirty="0">
                <a:solidFill>
                  <a:prstClr val="white"/>
                </a:solidFill>
                <a:latin typeface="微软雅黑" panose="020B0503020204020204" pitchFamily="34" charset="-122"/>
                <a:ea typeface="微软雅黑" panose="020B0503020204020204" pitchFamily="34" charset="-122"/>
              </a:rPr>
              <a:t>Engineering</a:t>
            </a:r>
          </a:p>
        </p:txBody>
      </p:sp>
      <p:sp>
        <p:nvSpPr>
          <p:cNvPr id="21" name="等腰三角形 20"/>
          <p:cNvSpPr/>
          <p:nvPr/>
        </p:nvSpPr>
        <p:spPr>
          <a:xfrm rot="10800000">
            <a:off x="8199639" y="3159301"/>
            <a:ext cx="304800" cy="178676"/>
          </a:xfrm>
          <a:prstGeom prst="triangl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 name="矩形 7"/>
          <p:cNvSpPr/>
          <p:nvPr/>
        </p:nvSpPr>
        <p:spPr>
          <a:xfrm>
            <a:off x="4836405" y="5725481"/>
            <a:ext cx="3923394" cy="838691"/>
          </a:xfrm>
          <a:prstGeom prst="rect">
            <a:avLst/>
          </a:prstGeom>
        </p:spPr>
        <p:txBody>
          <a:bodyPr wrap="square">
            <a:spAutoFit/>
          </a:bodyPr>
          <a:lstStyle/>
          <a:p>
            <a:pPr algn="ctr"/>
            <a:r>
              <a:rPr lang="zh-CN" altLang="en-US" sz="2000" dirty="0">
                <a:solidFill>
                  <a:prstClr val="white"/>
                </a:solidFill>
                <a:latin typeface="微软雅黑" panose="020B0503020204020204" pitchFamily="34" charset="-122"/>
                <a:ea typeface="微软雅黑" panose="020B0503020204020204" pitchFamily="34" charset="-122"/>
              </a:rPr>
              <a:t>西北工业大学  软件学院</a:t>
            </a:r>
            <a:endParaRPr lang="en-US" altLang="zh-CN" sz="2000" dirty="0">
              <a:solidFill>
                <a:prstClr val="white"/>
              </a:solidFill>
              <a:latin typeface="微软雅黑" panose="020B0503020204020204" pitchFamily="34" charset="-122"/>
              <a:ea typeface="微软雅黑" panose="020B0503020204020204" pitchFamily="34" charset="-122"/>
            </a:endParaRPr>
          </a:p>
          <a:p>
            <a:pPr algn="ctr"/>
            <a:endParaRPr lang="en-US" altLang="zh-CN" sz="1050" dirty="0">
              <a:solidFill>
                <a:prstClr val="white"/>
              </a:solidFill>
              <a:latin typeface="微软雅黑" panose="020B0503020204020204" pitchFamily="34" charset="-122"/>
              <a:ea typeface="微软雅黑" panose="020B0503020204020204" pitchFamily="34" charset="-122"/>
            </a:endParaRPr>
          </a:p>
          <a:p>
            <a:pPr algn="ctr"/>
            <a:r>
              <a:rPr lang="en-US" altLang="zh-CN" smtClean="0">
                <a:solidFill>
                  <a:prstClr val="white"/>
                </a:solidFill>
                <a:latin typeface="微软雅黑" panose="020B0503020204020204" pitchFamily="34" charset="-122"/>
                <a:ea typeface="微软雅黑" panose="020B0503020204020204" pitchFamily="34" charset="-122"/>
              </a:rPr>
              <a:t>2023</a:t>
            </a:r>
            <a:r>
              <a:rPr lang="zh-CN" altLang="en-US" smtClean="0">
                <a:solidFill>
                  <a:prstClr val="white"/>
                </a:solidFill>
                <a:latin typeface="微软雅黑" panose="020B0503020204020204" pitchFamily="34" charset="-122"/>
                <a:ea typeface="微软雅黑" panose="020B0503020204020204" pitchFamily="34" charset="-122"/>
              </a:rPr>
              <a:t>年</a:t>
            </a:r>
            <a:r>
              <a:rPr lang="en-US" altLang="zh-CN" dirty="0">
                <a:solidFill>
                  <a:prstClr val="white"/>
                </a:solidFill>
                <a:latin typeface="微软雅黑" panose="020B0503020204020204" pitchFamily="34" charset="-122"/>
                <a:ea typeface="微软雅黑" panose="020B0503020204020204" pitchFamily="34" charset="-122"/>
              </a:rPr>
              <a:t>3</a:t>
            </a:r>
            <a:r>
              <a:rPr lang="zh-CN" altLang="en-US" dirty="0">
                <a:solidFill>
                  <a:prstClr val="white"/>
                </a:solidFill>
                <a:latin typeface="微软雅黑" panose="020B0503020204020204" pitchFamily="34" charset="-122"/>
                <a:ea typeface="微软雅黑" panose="020B0503020204020204" pitchFamily="34" charset="-122"/>
              </a:rPr>
              <a:t>月</a:t>
            </a:r>
            <a:endParaRPr lang="en-US" altLang="zh-CN" dirty="0">
              <a:solidFill>
                <a:prstClr val="white"/>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860289" y="555083"/>
            <a:ext cx="3976116" cy="988004"/>
          </a:xfrm>
          <a:prstGeom prst="rect">
            <a:avLst/>
          </a:prstGeom>
        </p:spPr>
      </p:pic>
      <p:sp>
        <p:nvSpPr>
          <p:cNvPr id="3" name="日期占位符 2"/>
          <p:cNvSpPr>
            <a:spLocks noGrp="1"/>
          </p:cNvSpPr>
          <p:nvPr>
            <p:ph type="dt" sz="half" idx="10"/>
          </p:nvPr>
        </p:nvSpPr>
        <p:spPr/>
        <p:txBody>
          <a:bodyPr/>
          <a:lstStyle/>
          <a:p>
            <a:fld id="{6932877A-79AD-174E-914F-66F991D516ED}" type="datetime1">
              <a:rPr lang="zh-CN" altLang="en-US" smtClean="0"/>
              <a:t>2023/3/9</a:t>
            </a:fld>
            <a:endParaRPr lang="zh-CN" altLang="en-US" sz="1800">
              <a:solidFill>
                <a:srgbClr val="000000"/>
              </a:solidFill>
            </a:endParaRPr>
          </a:p>
        </p:txBody>
      </p:sp>
      <p:sp>
        <p:nvSpPr>
          <p:cNvPr id="4" name="灯片编号占位符 3"/>
          <p:cNvSpPr>
            <a:spLocks noGrp="1"/>
          </p:cNvSpPr>
          <p:nvPr>
            <p:ph type="sldNum" sz="quarter" idx="12"/>
          </p:nvPr>
        </p:nvSpPr>
        <p:spPr/>
        <p:txBody>
          <a:bodyPr/>
          <a:lstStyle/>
          <a:p>
            <a:fld id="{9805510A-DA74-4DE8-AC04-122A1026CB3D}" type="slidenum">
              <a:rPr lang="zh-CN" altLang="en-US" smtClean="0"/>
              <a:t>1</a:t>
            </a:fld>
            <a:endParaRPr lang="zh-CN" altLang="en-US" sz="1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对话气泡: 椭圆形 16"/>
          <p:cNvSpPr/>
          <p:nvPr/>
        </p:nvSpPr>
        <p:spPr>
          <a:xfrm>
            <a:off x="2973318" y="4374687"/>
            <a:ext cx="5334976" cy="1638300"/>
          </a:xfrm>
          <a:prstGeom prst="wedgeEllipseCallout">
            <a:avLst>
              <a:gd name="adj1" fmla="val -58626"/>
              <a:gd name="adj2" fmla="val -69523"/>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上述定义包括从用户</a:t>
            </a:r>
            <a:r>
              <a:rPr lang="zh-CN" altLang="en-US" sz="2000" dirty="0">
                <a:solidFill>
                  <a:srgbClr val="FF0000"/>
                </a:solidFill>
              </a:rPr>
              <a:t>角度</a:t>
            </a:r>
            <a:r>
              <a:rPr lang="en-US" altLang="x-none" sz="2000" dirty="0">
                <a:solidFill>
                  <a:srgbClr val="FF0000"/>
                </a:solidFill>
              </a:rPr>
              <a:t>(</a:t>
            </a:r>
            <a:r>
              <a:rPr lang="zh-CN" altLang="en-US" sz="2000" b="1" dirty="0">
                <a:solidFill>
                  <a:srgbClr val="FF0000"/>
                </a:solidFill>
              </a:rPr>
              <a:t>系统的外部行为</a:t>
            </a:r>
            <a:r>
              <a:rPr lang="en-US" altLang="x-none" sz="2000" dirty="0">
                <a:solidFill>
                  <a:srgbClr val="FF0000"/>
                </a:solidFill>
              </a:rPr>
              <a:t>)</a:t>
            </a:r>
            <a:r>
              <a:rPr lang="zh-CN" altLang="en-US" sz="2000" dirty="0">
                <a:solidFill>
                  <a:schemeClr val="tx1"/>
                </a:solidFill>
              </a:rPr>
              <a:t>，以及从开发者角度</a:t>
            </a:r>
            <a:r>
              <a:rPr lang="en-US" altLang="x-none" sz="2000" dirty="0">
                <a:solidFill>
                  <a:schemeClr val="tx1"/>
                </a:solidFill>
              </a:rPr>
              <a:t>(</a:t>
            </a:r>
            <a:r>
              <a:rPr lang="zh-CN" altLang="en-US" sz="2000" b="1" dirty="0">
                <a:solidFill>
                  <a:srgbClr val="FF0000"/>
                </a:solidFill>
              </a:rPr>
              <a:t>一些内部特性</a:t>
            </a:r>
            <a:r>
              <a:rPr lang="en-US" altLang="x-none" sz="2000" dirty="0">
                <a:solidFill>
                  <a:schemeClr val="tx1"/>
                </a:solidFill>
              </a:rPr>
              <a:t>)</a:t>
            </a:r>
            <a:r>
              <a:rPr lang="zh-CN" altLang="en-US" sz="2000" dirty="0">
                <a:solidFill>
                  <a:schemeClr val="tx1"/>
                </a:solidFill>
              </a:rPr>
              <a:t>来阐述需求</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10</a:t>
            </a:fld>
            <a:endParaRPr lang="zh-CN" altLang="en-US">
              <a:solidFill>
                <a:prstClr val="black">
                  <a:tint val="75000"/>
                </a:prstClr>
              </a:solidFill>
            </a:endParaRPr>
          </a:p>
        </p:txBody>
      </p:sp>
      <p:grpSp>
        <p:nvGrpSpPr>
          <p:cNvPr id="34" name="组合 5"/>
          <p:cNvGrpSpPr/>
          <p:nvPr/>
        </p:nvGrpSpPr>
        <p:grpSpPr>
          <a:xfrm>
            <a:off x="108557" y="337632"/>
            <a:ext cx="525184" cy="422276"/>
            <a:chOff x="5075564" y="2933562"/>
            <a:chExt cx="2860947" cy="2302753"/>
          </a:xfrm>
        </p:grpSpPr>
        <p:sp>
          <p:nvSpPr>
            <p:cNvPr id="36" name="等腰三角形 3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7" name="等腰三角形 3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8" name="组合 7"/>
          <p:cNvGrpSpPr/>
          <p:nvPr/>
        </p:nvGrpSpPr>
        <p:grpSpPr>
          <a:xfrm>
            <a:off x="943520" y="1408267"/>
            <a:ext cx="9907621" cy="689536"/>
            <a:chOff x="1865927" y="1529789"/>
            <a:chExt cx="9907621" cy="689536"/>
          </a:xfrm>
        </p:grpSpPr>
        <p:sp>
          <p:nvSpPr>
            <p:cNvPr id="67" name="矩形 66"/>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j-ea"/>
                <a:ea typeface="+mj-ea"/>
              </a:endParaRPr>
            </a:p>
          </p:txBody>
        </p:sp>
        <p:sp>
          <p:nvSpPr>
            <p:cNvPr id="5" name="文本框 4"/>
            <p:cNvSpPr txBox="1"/>
            <p:nvPr/>
          </p:nvSpPr>
          <p:spPr>
            <a:xfrm>
              <a:off x="2971151" y="1676058"/>
              <a:ext cx="8630299" cy="400110"/>
            </a:xfrm>
            <a:prstGeom prst="rect">
              <a:avLst/>
            </a:prstGeom>
            <a:noFill/>
          </p:spPr>
          <p:txBody>
            <a:bodyPr wrap="square" rtlCol="0">
              <a:spAutoFit/>
            </a:bodyPr>
            <a:lstStyle/>
            <a:p>
              <a:pPr lvl="0" eaLnBrk="1" hangingPunct="1">
                <a:buNone/>
              </a:pPr>
              <a:r>
                <a:rPr lang="zh-CN" altLang="en-US" sz="2000" b="1" dirty="0">
                  <a:solidFill>
                    <a:srgbClr val="FF0000"/>
                  </a:solidFill>
                  <a:latin typeface="+mn-ea"/>
                </a:rPr>
                <a:t>用户</a:t>
              </a:r>
              <a:r>
                <a:rPr lang="zh-CN" altLang="en-US" sz="2000" dirty="0">
                  <a:latin typeface="+mn-ea"/>
                </a:rPr>
                <a:t>为解决某个问题或达到某种目标而需具备的条件或能力</a:t>
              </a:r>
              <a:r>
                <a:rPr lang="en-US" altLang="x-none" sz="2000" dirty="0">
                  <a:latin typeface="+mn-ea"/>
                </a:rPr>
                <a:t>(Capability)</a:t>
              </a:r>
              <a:r>
                <a:rPr lang="zh-CN" altLang="en-US" sz="2000" dirty="0">
                  <a:latin typeface="+mn-ea"/>
                </a:rPr>
                <a:t>。</a:t>
              </a:r>
            </a:p>
          </p:txBody>
        </p:sp>
        <p:sp>
          <p:nvSpPr>
            <p:cNvPr id="7" name="对话气泡: 矩形 6"/>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943520" y="2282982"/>
            <a:ext cx="9907621" cy="717061"/>
            <a:chOff x="1865927" y="1502264"/>
            <a:chExt cx="9907621" cy="717061"/>
          </a:xfrm>
        </p:grpSpPr>
        <p:sp>
          <p:nvSpPr>
            <p:cNvPr id="33" name="矩形 32"/>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j-ea"/>
                <a:ea typeface="+mj-ea"/>
              </a:endParaRPr>
            </a:p>
          </p:txBody>
        </p:sp>
        <p:sp>
          <p:nvSpPr>
            <p:cNvPr id="35" name="文本框 34"/>
            <p:cNvSpPr txBox="1"/>
            <p:nvPr/>
          </p:nvSpPr>
          <p:spPr>
            <a:xfrm>
              <a:off x="2971151" y="1502264"/>
              <a:ext cx="8630299" cy="707886"/>
            </a:xfrm>
            <a:prstGeom prst="rect">
              <a:avLst/>
            </a:prstGeom>
            <a:noFill/>
          </p:spPr>
          <p:txBody>
            <a:bodyPr wrap="square" rtlCol="0">
              <a:spAutoFit/>
            </a:bodyPr>
            <a:lstStyle/>
            <a:p>
              <a:pPr lvl="0" eaLnBrk="1" hangingPunct="1">
                <a:buNone/>
              </a:pPr>
              <a:r>
                <a:rPr lang="zh-CN" altLang="en-US" sz="2000" b="1" dirty="0">
                  <a:solidFill>
                    <a:srgbClr val="FF0000"/>
                  </a:solidFill>
                </a:rPr>
                <a:t>系统或系统部件</a:t>
              </a:r>
              <a:r>
                <a:rPr lang="zh-CN" altLang="en-US" sz="2000" dirty="0"/>
                <a:t>要满足合同、标准、规范或其它正式规定文档而必须满足的条件或必须具备的能力。</a:t>
              </a:r>
              <a:endParaRPr lang="zh-CN" altLang="en-US" sz="2000" dirty="0">
                <a:latin typeface="+mn-ea"/>
              </a:endParaRPr>
            </a:p>
          </p:txBody>
        </p:sp>
        <p:sp>
          <p:nvSpPr>
            <p:cNvPr id="38" name="对话气泡: 矩形 37"/>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grpSp>
      <p:grpSp>
        <p:nvGrpSpPr>
          <p:cNvPr id="40" name="组合 39"/>
          <p:cNvGrpSpPr/>
          <p:nvPr/>
        </p:nvGrpSpPr>
        <p:grpSpPr>
          <a:xfrm>
            <a:off x="943520" y="3215251"/>
            <a:ext cx="9907621" cy="689536"/>
            <a:chOff x="1865927" y="1529789"/>
            <a:chExt cx="9907621" cy="689536"/>
          </a:xfrm>
        </p:grpSpPr>
        <p:sp>
          <p:nvSpPr>
            <p:cNvPr id="42" name="矩形 41"/>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j-ea"/>
                <a:ea typeface="+mj-ea"/>
              </a:endParaRPr>
            </a:p>
          </p:txBody>
        </p:sp>
        <p:sp>
          <p:nvSpPr>
            <p:cNvPr id="43" name="文本框 42"/>
            <p:cNvSpPr txBox="1"/>
            <p:nvPr/>
          </p:nvSpPr>
          <p:spPr>
            <a:xfrm>
              <a:off x="2971151" y="1708283"/>
              <a:ext cx="8630299" cy="400110"/>
            </a:xfrm>
            <a:prstGeom prst="rect">
              <a:avLst/>
            </a:prstGeom>
            <a:noFill/>
          </p:spPr>
          <p:txBody>
            <a:bodyPr wrap="square" rtlCol="0">
              <a:spAutoFit/>
            </a:bodyPr>
            <a:lstStyle/>
            <a:p>
              <a:pPr lvl="0" eaLnBrk="1" hangingPunct="1">
                <a:buNone/>
              </a:pPr>
              <a:r>
                <a:rPr lang="zh-CN" altLang="en-US" sz="2000" dirty="0">
                  <a:latin typeface="+mn-ea"/>
                </a:rPr>
                <a:t>一种反映上面</a:t>
              </a:r>
              <a:r>
                <a:rPr lang="en-US" altLang="x-none" sz="2000" dirty="0">
                  <a:latin typeface="+mn-ea"/>
                </a:rPr>
                <a:t>(1)</a:t>
              </a:r>
              <a:r>
                <a:rPr lang="zh-CN" altLang="en-US" sz="2000" dirty="0">
                  <a:latin typeface="+mn-ea"/>
                </a:rPr>
                <a:t>或</a:t>
              </a:r>
              <a:r>
                <a:rPr lang="en-US" altLang="x-none" sz="2000" dirty="0">
                  <a:latin typeface="+mn-ea"/>
                </a:rPr>
                <a:t>(2)</a:t>
              </a:r>
              <a:r>
                <a:rPr lang="zh-CN" altLang="en-US" sz="2000" dirty="0">
                  <a:latin typeface="+mn-ea"/>
                </a:rPr>
                <a:t>所描述的条件或能力的</a:t>
              </a:r>
              <a:r>
                <a:rPr lang="zh-CN" altLang="en-US" sz="2000" b="1" dirty="0">
                  <a:solidFill>
                    <a:srgbClr val="FF0000"/>
                  </a:solidFill>
                  <a:latin typeface="+mn-ea"/>
                </a:rPr>
                <a:t>文档说明</a:t>
              </a:r>
              <a:r>
                <a:rPr lang="zh-CN" altLang="en-US" sz="2000" dirty="0">
                  <a:latin typeface="+mn-ea"/>
                </a:rPr>
                <a:t>。</a:t>
              </a:r>
            </a:p>
          </p:txBody>
        </p:sp>
        <p:sp>
          <p:nvSpPr>
            <p:cNvPr id="44" name="对话气泡: 矩形 43"/>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8990846" y="4273286"/>
            <a:ext cx="1352536" cy="1655193"/>
            <a:chOff x="9393182" y="4293940"/>
            <a:chExt cx="1352536" cy="1655193"/>
          </a:xfrm>
        </p:grpSpPr>
        <p:pic>
          <p:nvPicPr>
            <p:cNvPr id="13" name="图形 12" descr="程序员"/>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3182" y="4293940"/>
              <a:ext cx="1285861" cy="1285861"/>
            </a:xfrm>
            <a:prstGeom prst="rect">
              <a:avLst/>
            </a:prstGeom>
          </p:spPr>
        </p:pic>
        <p:sp>
          <p:nvSpPr>
            <p:cNvPr id="45" name="文本框 44"/>
            <p:cNvSpPr txBox="1"/>
            <p:nvPr/>
          </p:nvSpPr>
          <p:spPr>
            <a:xfrm>
              <a:off x="9616623" y="5579801"/>
              <a:ext cx="1129095" cy="369332"/>
            </a:xfrm>
            <a:prstGeom prst="rect">
              <a:avLst/>
            </a:prstGeom>
            <a:noFill/>
          </p:spPr>
          <p:txBody>
            <a:bodyPr wrap="square" rtlCol="0">
              <a:spAutoFit/>
            </a:bodyPr>
            <a:lstStyle/>
            <a:p>
              <a:r>
                <a:rPr lang="zh-CN" altLang="en-US" dirty="0"/>
                <a:t>开发者</a:t>
              </a:r>
            </a:p>
          </p:txBody>
        </p:sp>
      </p:grpSp>
      <p:grpSp>
        <p:nvGrpSpPr>
          <p:cNvPr id="4" name="组合 3"/>
          <p:cNvGrpSpPr/>
          <p:nvPr/>
        </p:nvGrpSpPr>
        <p:grpSpPr>
          <a:xfrm>
            <a:off x="866747" y="4459195"/>
            <a:ext cx="1159069" cy="1469284"/>
            <a:chOff x="646275" y="4491392"/>
            <a:chExt cx="1159069" cy="1469284"/>
          </a:xfrm>
        </p:grpSpPr>
        <p:sp>
          <p:nvSpPr>
            <p:cNvPr id="14" name="文本框 13"/>
            <p:cNvSpPr txBox="1"/>
            <p:nvPr/>
          </p:nvSpPr>
          <p:spPr>
            <a:xfrm>
              <a:off x="886370" y="5591344"/>
              <a:ext cx="715348" cy="369332"/>
            </a:xfrm>
            <a:prstGeom prst="rect">
              <a:avLst/>
            </a:prstGeom>
            <a:noFill/>
          </p:spPr>
          <p:txBody>
            <a:bodyPr wrap="square" rtlCol="0">
              <a:spAutoFit/>
            </a:bodyPr>
            <a:lstStyle/>
            <a:p>
              <a:r>
                <a:rPr lang="zh-CN" altLang="en-US" dirty="0"/>
                <a:t>用户</a:t>
              </a:r>
            </a:p>
          </p:txBody>
        </p:sp>
        <p:pic>
          <p:nvPicPr>
            <p:cNvPr id="49" name="图形 48" descr="客户审核"/>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275" y="4491392"/>
              <a:ext cx="1159069" cy="1159069"/>
            </a:xfrm>
            <a:prstGeom prst="rect">
              <a:avLst/>
            </a:prstGeom>
          </p:spPr>
        </p:pic>
      </p:grpSp>
      <p:sp>
        <p:nvSpPr>
          <p:cNvPr id="41" name="文本框 9"/>
          <p:cNvSpPr txBox="1"/>
          <p:nvPr/>
        </p:nvSpPr>
        <p:spPr>
          <a:xfrm>
            <a:off x="838200" y="890404"/>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IEEE</a:t>
            </a:r>
            <a:r>
              <a:rPr lang="zh-CN" altLang="en-US" sz="2000" dirty="0">
                <a:latin typeface="微软雅黑" panose="020B0503020204020204" pitchFamily="34" charset="-122"/>
                <a:ea typeface="微软雅黑" panose="020B0503020204020204" pitchFamily="34" charset="-122"/>
              </a:rPr>
              <a:t>软件工程标准词汇表</a:t>
            </a:r>
            <a:r>
              <a:rPr lang="en-US" altLang="x-none" sz="2000" dirty="0">
                <a:latin typeface="微软雅黑" panose="020B0503020204020204" pitchFamily="34" charset="-122"/>
                <a:ea typeface="微软雅黑" panose="020B0503020204020204" pitchFamily="34" charset="-122"/>
              </a:rPr>
              <a:t>(1997</a:t>
            </a:r>
            <a:r>
              <a:rPr lang="zh-CN" altLang="en-US" sz="2000" dirty="0">
                <a:latin typeface="微软雅黑" panose="020B0503020204020204" pitchFamily="34" charset="-122"/>
                <a:ea typeface="微软雅黑" panose="020B0503020204020204" pitchFamily="34" charset="-122"/>
              </a:rPr>
              <a:t>年</a:t>
            </a:r>
            <a:r>
              <a:rPr lang="en-US" altLang="x-none"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对需求的定义：</a:t>
            </a:r>
          </a:p>
        </p:txBody>
      </p:sp>
      <p:sp>
        <p:nvSpPr>
          <p:cNvPr id="47"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11</a:t>
            </a:fld>
            <a:endParaRPr lang="zh-CN" altLang="en-US" dirty="0">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38" name="组合 37"/>
          <p:cNvGrpSpPr/>
          <p:nvPr/>
        </p:nvGrpSpPr>
        <p:grpSpPr>
          <a:xfrm>
            <a:off x="998504" y="1701717"/>
            <a:ext cx="9907621" cy="707886"/>
            <a:chOff x="1865927" y="1529789"/>
            <a:chExt cx="9907621" cy="707886"/>
          </a:xfrm>
        </p:grpSpPr>
        <p:sp>
          <p:nvSpPr>
            <p:cNvPr id="40" name="矩形 39"/>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j-ea"/>
                <a:ea typeface="+mj-ea"/>
              </a:endParaRPr>
            </a:p>
          </p:txBody>
        </p:sp>
        <p:sp>
          <p:nvSpPr>
            <p:cNvPr id="41" name="文本框 40"/>
            <p:cNvSpPr txBox="1"/>
            <p:nvPr/>
          </p:nvSpPr>
          <p:spPr>
            <a:xfrm>
              <a:off x="2971151" y="1529789"/>
              <a:ext cx="8630299" cy="707886"/>
            </a:xfrm>
            <a:prstGeom prst="rect">
              <a:avLst/>
            </a:prstGeom>
            <a:noFill/>
          </p:spPr>
          <p:txBody>
            <a:bodyPr wrap="square" rtlCol="0">
              <a:spAutoFit/>
            </a:bodyPr>
            <a:lstStyle/>
            <a:p>
              <a:pPr lvl="0" eaLnBrk="1" hangingPunct="1">
                <a:buNone/>
              </a:pPr>
              <a:r>
                <a:rPr lang="zh-CN" altLang="en-US" sz="2000" dirty="0">
                  <a:latin typeface="+mn-ea"/>
                </a:rPr>
                <a:t>关键的问题是一定要编写</a:t>
              </a:r>
              <a:r>
                <a:rPr lang="zh-CN" altLang="en-US" sz="2000" b="1" dirty="0">
                  <a:solidFill>
                    <a:srgbClr val="FF0000"/>
                  </a:solidFill>
                  <a:latin typeface="+mn-ea"/>
                </a:rPr>
                <a:t>需求文档</a:t>
              </a:r>
              <a:r>
                <a:rPr lang="zh-CN" altLang="en-US" sz="2000" dirty="0">
                  <a:latin typeface="+mn-ea"/>
                </a:rPr>
                <a:t>。 另外一种定义认为需求是“用户所需要的并能触发一个程序或系统开发工作的说明” </a:t>
              </a:r>
              <a:r>
                <a:rPr lang="en-US" altLang="x-none" sz="2000" dirty="0">
                  <a:latin typeface="+mn-ea"/>
                </a:rPr>
                <a:t>(Jones 1994)</a:t>
              </a:r>
              <a:r>
                <a:rPr lang="zh-CN" altLang="en-US" sz="2000" dirty="0">
                  <a:latin typeface="+mn-ea"/>
                </a:rPr>
                <a:t>。</a:t>
              </a:r>
            </a:p>
          </p:txBody>
        </p:sp>
        <p:sp>
          <p:nvSpPr>
            <p:cNvPr id="42" name="对话气泡: 矩形 41"/>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grpSp>
      <p:grpSp>
        <p:nvGrpSpPr>
          <p:cNvPr id="44" name="组合 43"/>
          <p:cNvGrpSpPr/>
          <p:nvPr/>
        </p:nvGrpSpPr>
        <p:grpSpPr>
          <a:xfrm>
            <a:off x="998504" y="2721114"/>
            <a:ext cx="9907621" cy="707886"/>
            <a:chOff x="1865927" y="1529789"/>
            <a:chExt cx="9907621" cy="707886"/>
          </a:xfrm>
        </p:grpSpPr>
        <p:sp>
          <p:nvSpPr>
            <p:cNvPr id="45" name="矩形 44"/>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j-ea"/>
                <a:ea typeface="+mj-ea"/>
              </a:endParaRPr>
            </a:p>
          </p:txBody>
        </p:sp>
        <p:sp>
          <p:nvSpPr>
            <p:cNvPr id="46" name="文本框 45"/>
            <p:cNvSpPr txBox="1"/>
            <p:nvPr/>
          </p:nvSpPr>
          <p:spPr>
            <a:xfrm>
              <a:off x="2971151" y="1529789"/>
              <a:ext cx="8630299" cy="707886"/>
            </a:xfrm>
            <a:prstGeom prst="rect">
              <a:avLst/>
            </a:prstGeom>
            <a:noFill/>
          </p:spPr>
          <p:txBody>
            <a:bodyPr wrap="square" rtlCol="0">
              <a:spAutoFit/>
            </a:bodyPr>
            <a:lstStyle/>
            <a:p>
              <a:pPr lvl="0" eaLnBrk="1" hangingPunct="1">
                <a:buNone/>
              </a:pPr>
              <a:r>
                <a:rPr lang="zh-CN" altLang="en-US" sz="2000" dirty="0">
                  <a:latin typeface="+mn-ea"/>
                </a:rPr>
                <a:t>需求分析专家</a:t>
              </a:r>
              <a:r>
                <a:rPr lang="en-US" altLang="x-none" sz="2000" dirty="0">
                  <a:latin typeface="+mn-ea"/>
                </a:rPr>
                <a:t>Alan Davis (1993)</a:t>
              </a:r>
              <a:r>
                <a:rPr lang="zh-CN" altLang="en-US" sz="2000" dirty="0">
                  <a:latin typeface="+mn-ea"/>
                </a:rPr>
                <a:t>拓展了这个概念：“从</a:t>
              </a:r>
              <a:r>
                <a:rPr lang="zh-CN" altLang="en-US" sz="2000" b="1" dirty="0">
                  <a:solidFill>
                    <a:srgbClr val="FF0000"/>
                  </a:solidFill>
                  <a:latin typeface="+mn-ea"/>
                </a:rPr>
                <a:t>系统外部</a:t>
              </a:r>
              <a:r>
                <a:rPr lang="zh-CN" altLang="en-US" sz="2000" dirty="0">
                  <a:latin typeface="+mn-ea"/>
                </a:rPr>
                <a:t>能发现系统所具有的满足于用户的特点、功能及属性等”。</a:t>
              </a:r>
            </a:p>
          </p:txBody>
        </p:sp>
        <p:sp>
          <p:nvSpPr>
            <p:cNvPr id="47" name="对话气泡: 矩形 46"/>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grpSp>
      <p:pic>
        <p:nvPicPr>
          <p:cNvPr id="7" name="图形 6" descr="客户审核"/>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8253" y="2643921"/>
            <a:ext cx="862272" cy="862272"/>
          </a:xfrm>
          <a:prstGeom prst="rect">
            <a:avLst/>
          </a:prstGeom>
        </p:spPr>
      </p:pic>
      <p:pic>
        <p:nvPicPr>
          <p:cNvPr id="52" name="图形 51" descr="清单"/>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906125" y="1580110"/>
            <a:ext cx="914400" cy="914400"/>
          </a:xfrm>
          <a:prstGeom prst="rect">
            <a:avLst/>
          </a:prstGeom>
        </p:spPr>
      </p:pic>
      <p:grpSp>
        <p:nvGrpSpPr>
          <p:cNvPr id="60" name="组合 59"/>
          <p:cNvGrpSpPr/>
          <p:nvPr/>
        </p:nvGrpSpPr>
        <p:grpSpPr>
          <a:xfrm>
            <a:off x="998505" y="4915946"/>
            <a:ext cx="9959748" cy="851800"/>
            <a:chOff x="5229225" y="4557642"/>
            <a:chExt cx="6775417" cy="946167"/>
          </a:xfrm>
        </p:grpSpPr>
        <p:sp>
          <p:nvSpPr>
            <p:cNvPr id="59" name="矩形: 圆角 58"/>
            <p:cNvSpPr/>
            <p:nvPr/>
          </p:nvSpPr>
          <p:spPr>
            <a:xfrm>
              <a:off x="5229225" y="4557642"/>
              <a:ext cx="6775417" cy="946167"/>
            </a:xfrm>
            <a:prstGeom prst="roundRect">
              <a:avLst/>
            </a:prstGeom>
            <a:solidFill>
              <a:schemeClr val="accent1">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5314951" y="4615570"/>
              <a:ext cx="6581774" cy="707886"/>
            </a:xfrm>
            <a:prstGeom prst="rect">
              <a:avLst/>
            </a:prstGeom>
            <a:noFill/>
          </p:spPr>
          <p:txBody>
            <a:bodyPr wrap="square" rtlCol="0">
              <a:spAutoFit/>
            </a:bodyPr>
            <a:lstStyle/>
            <a:p>
              <a:r>
                <a:rPr lang="zh-CN" altLang="en-US" sz="2000" b="1" dirty="0">
                  <a:solidFill>
                    <a:srgbClr val="FF0000"/>
                  </a:solidFill>
                </a:rPr>
                <a:t>从系统特性的角度解释“需求”：</a:t>
              </a:r>
              <a:r>
                <a:rPr lang="zh-CN" altLang="en-US" sz="2000" dirty="0">
                  <a:latin typeface="+mn-ea"/>
                </a:rPr>
                <a:t>需求是指明必须实现什么的</a:t>
              </a:r>
              <a:r>
                <a:rPr lang="zh-CN" altLang="en-US" sz="2000" b="1" dirty="0">
                  <a:solidFill>
                    <a:srgbClr val="FF0000"/>
                  </a:solidFill>
                  <a:latin typeface="+mn-ea"/>
                </a:rPr>
                <a:t>规格说明</a:t>
              </a:r>
              <a:r>
                <a:rPr lang="zh-CN" altLang="en-US" sz="2000" dirty="0">
                  <a:latin typeface="+mn-ea"/>
                </a:rPr>
                <a:t>，它描述了系统的</a:t>
              </a:r>
              <a:r>
                <a:rPr lang="zh-CN" altLang="en-US" sz="2000" b="1" dirty="0">
                  <a:solidFill>
                    <a:srgbClr val="FF0000"/>
                  </a:solidFill>
                  <a:latin typeface="+mn-ea"/>
                </a:rPr>
                <a:t>行为</a:t>
              </a:r>
              <a:r>
                <a:rPr lang="zh-CN" altLang="en-US" sz="2000" dirty="0">
                  <a:latin typeface="+mn-ea"/>
                </a:rPr>
                <a:t>、</a:t>
              </a:r>
              <a:r>
                <a:rPr lang="zh-CN" altLang="en-US" sz="2000" b="1" dirty="0">
                  <a:solidFill>
                    <a:srgbClr val="FF0000"/>
                  </a:solidFill>
                  <a:latin typeface="+mn-ea"/>
                </a:rPr>
                <a:t>特性</a:t>
              </a:r>
              <a:r>
                <a:rPr lang="zh-CN" altLang="en-US" sz="2000" dirty="0">
                  <a:latin typeface="+mn-ea"/>
                </a:rPr>
                <a:t>或</a:t>
              </a:r>
              <a:r>
                <a:rPr lang="zh-CN" altLang="en-US" sz="2000" b="1" dirty="0">
                  <a:solidFill>
                    <a:srgbClr val="FF0000"/>
                  </a:solidFill>
                  <a:latin typeface="+mn-ea"/>
                </a:rPr>
                <a:t>属性</a:t>
              </a:r>
              <a:r>
                <a:rPr lang="zh-CN" altLang="en-US" sz="2000" dirty="0">
                  <a:latin typeface="+mn-ea"/>
                </a:rPr>
                <a:t>，是在开发过程中</a:t>
              </a:r>
              <a:r>
                <a:rPr lang="zh-CN" altLang="en-US" sz="2000" b="1" dirty="0">
                  <a:solidFill>
                    <a:srgbClr val="FF0000"/>
                  </a:solidFill>
                  <a:latin typeface="+mn-ea"/>
                </a:rPr>
                <a:t>对系统的约束</a:t>
              </a:r>
              <a:r>
                <a:rPr lang="zh-CN" altLang="en-US" sz="2000" dirty="0">
                  <a:latin typeface="+mn-ea"/>
                </a:rPr>
                <a:t>。</a:t>
              </a:r>
            </a:p>
          </p:txBody>
        </p:sp>
      </p:grpSp>
      <p:sp>
        <p:nvSpPr>
          <p:cNvPr id="27" name="文本框 26"/>
          <p:cNvSpPr txBox="1"/>
          <p:nvPr/>
        </p:nvSpPr>
        <p:spPr>
          <a:xfrm>
            <a:off x="819659" y="996245"/>
            <a:ext cx="855498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）一些对需求的解释：</a:t>
            </a:r>
          </a:p>
        </p:txBody>
      </p:sp>
      <p:sp>
        <p:nvSpPr>
          <p:cNvPr id="29"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
        <p:nvSpPr>
          <p:cNvPr id="4" name="箭头: 下 3"/>
          <p:cNvSpPr/>
          <p:nvPr/>
        </p:nvSpPr>
        <p:spPr>
          <a:xfrm>
            <a:off x="6096000" y="3506193"/>
            <a:ext cx="512064" cy="3115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98504" y="3879444"/>
            <a:ext cx="9959749" cy="400110"/>
          </a:xfrm>
          <a:prstGeom prst="rect">
            <a:avLst/>
          </a:prstGeom>
          <a:noFill/>
          <a:ln>
            <a:solidFill>
              <a:schemeClr val="tx1"/>
            </a:solidFill>
          </a:ln>
        </p:spPr>
        <p:txBody>
          <a:bodyPr wrap="square" rtlCol="0">
            <a:spAutoFit/>
          </a:bodyPr>
          <a:lstStyle/>
          <a:p>
            <a:pPr algn="ctr"/>
            <a:r>
              <a:rPr lang="zh-CN" altLang="en-US" sz="2000" b="1" dirty="0">
                <a:solidFill>
                  <a:srgbClr val="FF0000"/>
                </a:solidFill>
              </a:rPr>
              <a:t>强调的是产品是什么样的，而并非产品是怎样设计、构造的</a:t>
            </a:r>
          </a:p>
        </p:txBody>
      </p:sp>
      <p:sp>
        <p:nvSpPr>
          <p:cNvPr id="28" name="箭头: 下 27"/>
          <p:cNvSpPr/>
          <p:nvPr/>
        </p:nvSpPr>
        <p:spPr>
          <a:xfrm>
            <a:off x="6096000" y="4418401"/>
            <a:ext cx="512064" cy="41263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animBg="1"/>
      <p:bldP spid="5"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12</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9" name="组合 8"/>
          <p:cNvGrpSpPr/>
          <p:nvPr/>
        </p:nvGrpSpPr>
        <p:grpSpPr>
          <a:xfrm>
            <a:off x="951470" y="1874600"/>
            <a:ext cx="10792310" cy="1676400"/>
            <a:chOff x="1533525" y="2276475"/>
            <a:chExt cx="9320442" cy="1676400"/>
          </a:xfrm>
        </p:grpSpPr>
        <p:sp>
          <p:nvSpPr>
            <p:cNvPr id="4" name="文本框 3"/>
            <p:cNvSpPr txBox="1"/>
            <p:nvPr/>
          </p:nvSpPr>
          <p:spPr>
            <a:xfrm>
              <a:off x="1724586" y="2473072"/>
              <a:ext cx="9129381" cy="1323439"/>
            </a:xfrm>
            <a:prstGeom prst="rect">
              <a:avLst/>
            </a:prstGeom>
            <a:noFill/>
          </p:spPr>
          <p:txBody>
            <a:bodyPr wrap="square" rtlCol="0">
              <a:spAutoFit/>
            </a:bodyPr>
            <a:lstStyle/>
            <a:p>
              <a:r>
                <a:rPr lang="zh-CN" altLang="en-US" sz="2000" b="1" dirty="0">
                  <a:solidFill>
                    <a:srgbClr val="FF0000"/>
                  </a:solidFill>
                </a:rPr>
                <a:t>软件需求</a:t>
              </a:r>
              <a:r>
                <a:rPr lang="zh-CN" altLang="en-US" sz="2000" dirty="0"/>
                <a:t>是指用户对目标软件系统在功能、行为、性能、设计约束等方面的期望。通过对应问题及其环境的理解与分析，为问题涉及的信息、功能及系统行为建立模型，将用户需求精确化、完全化，最终形成需求规格说明，这一系列的活动即构成软件开发生命周期的需求分析阶段。</a:t>
              </a:r>
            </a:p>
          </p:txBody>
        </p:sp>
        <p:sp>
          <p:nvSpPr>
            <p:cNvPr id="8" name="矩形: 圆角 7"/>
            <p:cNvSpPr/>
            <p:nvPr/>
          </p:nvSpPr>
          <p:spPr>
            <a:xfrm>
              <a:off x="1533525" y="2276475"/>
              <a:ext cx="9220200" cy="1676400"/>
            </a:xfrm>
            <a:prstGeom prst="roundRect">
              <a:avLst/>
            </a:prstGeom>
            <a:noFill/>
            <a:ln w="19050">
              <a:solidFill>
                <a:schemeClr val="accent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箭头: 右 43"/>
          <p:cNvSpPr/>
          <p:nvPr/>
        </p:nvSpPr>
        <p:spPr>
          <a:xfrm>
            <a:off x="3207543" y="4471320"/>
            <a:ext cx="60007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353127" y="4168621"/>
            <a:ext cx="1141846" cy="1314521"/>
            <a:chOff x="1353127" y="4168621"/>
            <a:chExt cx="1141846" cy="1314521"/>
          </a:xfrm>
        </p:grpSpPr>
        <p:pic>
          <p:nvPicPr>
            <p:cNvPr id="39" name="图形 38" descr="有想法的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466850" y="4168621"/>
              <a:ext cx="914400" cy="914400"/>
            </a:xfrm>
            <a:prstGeom prst="rect">
              <a:avLst/>
            </a:prstGeom>
          </p:spPr>
        </p:pic>
        <p:sp>
          <p:nvSpPr>
            <p:cNvPr id="48" name="文本框 47"/>
            <p:cNvSpPr txBox="1"/>
            <p:nvPr/>
          </p:nvSpPr>
          <p:spPr>
            <a:xfrm>
              <a:off x="1353127" y="5113810"/>
              <a:ext cx="1141846" cy="369332"/>
            </a:xfrm>
            <a:prstGeom prst="rect">
              <a:avLst/>
            </a:prstGeom>
            <a:noFill/>
          </p:spPr>
          <p:txBody>
            <a:bodyPr wrap="square" rtlCol="0">
              <a:spAutoFit/>
            </a:bodyPr>
            <a:lstStyle/>
            <a:p>
              <a:r>
                <a:rPr lang="zh-CN" altLang="en-US" dirty="0"/>
                <a:t>用户期望</a:t>
              </a:r>
            </a:p>
          </p:txBody>
        </p:sp>
      </p:grpSp>
      <p:grpSp>
        <p:nvGrpSpPr>
          <p:cNvPr id="11" name="组合 10"/>
          <p:cNvGrpSpPr/>
          <p:nvPr/>
        </p:nvGrpSpPr>
        <p:grpSpPr>
          <a:xfrm>
            <a:off x="4236829" y="4219113"/>
            <a:ext cx="1269206" cy="1233240"/>
            <a:chOff x="4236829" y="4219113"/>
            <a:chExt cx="1269206" cy="1233240"/>
          </a:xfrm>
        </p:grpSpPr>
        <p:pic>
          <p:nvPicPr>
            <p:cNvPr id="41" name="图形 40" descr="研究"/>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414232" y="4219113"/>
              <a:ext cx="914400" cy="914400"/>
            </a:xfrm>
            <a:prstGeom prst="rect">
              <a:avLst/>
            </a:prstGeom>
          </p:spPr>
        </p:pic>
        <p:sp>
          <p:nvSpPr>
            <p:cNvPr id="51" name="文本框 50"/>
            <p:cNvSpPr txBox="1"/>
            <p:nvPr/>
          </p:nvSpPr>
          <p:spPr>
            <a:xfrm>
              <a:off x="4236829" y="5083021"/>
              <a:ext cx="1269206" cy="369332"/>
            </a:xfrm>
            <a:prstGeom prst="rect">
              <a:avLst/>
            </a:prstGeom>
            <a:noFill/>
          </p:spPr>
          <p:txBody>
            <a:bodyPr wrap="square" rtlCol="0">
              <a:spAutoFit/>
            </a:bodyPr>
            <a:lstStyle/>
            <a:p>
              <a:r>
                <a:rPr lang="zh-CN" altLang="en-US" dirty="0"/>
                <a:t>问题分析</a:t>
              </a:r>
            </a:p>
          </p:txBody>
        </p:sp>
      </p:grpSp>
      <p:sp>
        <p:nvSpPr>
          <p:cNvPr id="52" name="箭头: 右 51"/>
          <p:cNvSpPr/>
          <p:nvPr/>
        </p:nvSpPr>
        <p:spPr>
          <a:xfrm>
            <a:off x="6158205" y="4443258"/>
            <a:ext cx="60007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7259777" y="4125249"/>
            <a:ext cx="1269206" cy="1292038"/>
            <a:chOff x="7259777" y="4125249"/>
            <a:chExt cx="1269206" cy="1292038"/>
          </a:xfrm>
        </p:grpSpPr>
        <p:pic>
          <p:nvPicPr>
            <p:cNvPr id="47" name="图形 46" descr="拼图"/>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361614" y="4125249"/>
              <a:ext cx="914400" cy="914400"/>
            </a:xfrm>
            <a:prstGeom prst="rect">
              <a:avLst/>
            </a:prstGeom>
          </p:spPr>
        </p:pic>
        <p:sp>
          <p:nvSpPr>
            <p:cNvPr id="53" name="文本框 52"/>
            <p:cNvSpPr txBox="1"/>
            <p:nvPr/>
          </p:nvSpPr>
          <p:spPr>
            <a:xfrm>
              <a:off x="7259777" y="5047955"/>
              <a:ext cx="1269206" cy="369332"/>
            </a:xfrm>
            <a:prstGeom prst="rect">
              <a:avLst/>
            </a:prstGeom>
            <a:noFill/>
          </p:spPr>
          <p:txBody>
            <a:bodyPr wrap="square" rtlCol="0">
              <a:spAutoFit/>
            </a:bodyPr>
            <a:lstStyle/>
            <a:p>
              <a:r>
                <a:rPr lang="zh-CN" altLang="en-US" dirty="0"/>
                <a:t>问题建模</a:t>
              </a:r>
            </a:p>
          </p:txBody>
        </p:sp>
      </p:grpSp>
      <p:sp>
        <p:nvSpPr>
          <p:cNvPr id="54" name="箭头: 右 53"/>
          <p:cNvSpPr/>
          <p:nvPr/>
        </p:nvSpPr>
        <p:spPr>
          <a:xfrm>
            <a:off x="8981469" y="4443258"/>
            <a:ext cx="60007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9666350" y="4168620"/>
            <a:ext cx="2048823" cy="1256153"/>
            <a:chOff x="9666350" y="4168620"/>
            <a:chExt cx="2048823" cy="1256153"/>
          </a:xfrm>
        </p:grpSpPr>
        <p:pic>
          <p:nvPicPr>
            <p:cNvPr id="43" name="图形 42" descr="合同"/>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82225" y="4168620"/>
              <a:ext cx="914400" cy="914400"/>
            </a:xfrm>
            <a:prstGeom prst="rect">
              <a:avLst/>
            </a:prstGeom>
          </p:spPr>
        </p:pic>
        <p:sp>
          <p:nvSpPr>
            <p:cNvPr id="56" name="文本框 55"/>
            <p:cNvSpPr txBox="1"/>
            <p:nvPr/>
          </p:nvSpPr>
          <p:spPr>
            <a:xfrm>
              <a:off x="9666350" y="5055441"/>
              <a:ext cx="2048823" cy="369332"/>
            </a:xfrm>
            <a:prstGeom prst="rect">
              <a:avLst/>
            </a:prstGeom>
            <a:noFill/>
          </p:spPr>
          <p:txBody>
            <a:bodyPr wrap="square" rtlCol="0">
              <a:spAutoFit/>
            </a:bodyPr>
            <a:lstStyle/>
            <a:p>
              <a:r>
                <a:rPr lang="zh-CN" altLang="en-US" dirty="0"/>
                <a:t>形成需求规格说明</a:t>
              </a:r>
            </a:p>
          </p:txBody>
        </p:sp>
      </p:grpSp>
      <p:sp>
        <p:nvSpPr>
          <p:cNvPr id="26" name="文本框 25"/>
          <p:cNvSpPr txBox="1"/>
          <p:nvPr/>
        </p:nvSpPr>
        <p:spPr>
          <a:xfrm>
            <a:off x="838200" y="1187189"/>
            <a:ext cx="855498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）本课程对软件需求的定义：</a:t>
            </a:r>
          </a:p>
        </p:txBody>
      </p:sp>
      <p:sp>
        <p:nvSpPr>
          <p:cNvPr id="28"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25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25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2" grpId="0" animBg="1"/>
      <p:bldP spid="54"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13</a:t>
            </a:fld>
            <a:endParaRPr lang="zh-CN" altLang="en-US">
              <a:solidFill>
                <a:prstClr val="black">
                  <a:tint val="75000"/>
                </a:prstClr>
              </a:solidFill>
            </a:endParaRPr>
          </a:p>
        </p:txBody>
      </p:sp>
      <p:grpSp>
        <p:nvGrpSpPr>
          <p:cNvPr id="24" name="组合 5"/>
          <p:cNvGrpSpPr/>
          <p:nvPr/>
        </p:nvGrpSpPr>
        <p:grpSpPr>
          <a:xfrm>
            <a:off x="108557" y="337632"/>
            <a:ext cx="525184" cy="422276"/>
            <a:chOff x="5075564" y="2933562"/>
            <a:chExt cx="2860947" cy="2302753"/>
          </a:xfrm>
        </p:grpSpPr>
        <p:sp>
          <p:nvSpPr>
            <p:cNvPr id="26" name="等腰三角形 2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7" name="等腰三角形 2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矩形: 圆角 6"/>
          <p:cNvSpPr/>
          <p:nvPr/>
        </p:nvSpPr>
        <p:spPr>
          <a:xfrm>
            <a:off x="2071132" y="5207398"/>
            <a:ext cx="914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系统分析</a:t>
            </a:r>
          </a:p>
        </p:txBody>
      </p:sp>
      <p:sp>
        <p:nvSpPr>
          <p:cNvPr id="68" name="矩形: 圆角 67"/>
          <p:cNvSpPr/>
          <p:nvPr/>
        </p:nvSpPr>
        <p:spPr>
          <a:xfrm>
            <a:off x="8239489" y="5190499"/>
            <a:ext cx="914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软件设计</a:t>
            </a:r>
          </a:p>
        </p:txBody>
      </p:sp>
      <p:sp>
        <p:nvSpPr>
          <p:cNvPr id="69" name="矩形: 圆角 68"/>
          <p:cNvSpPr/>
          <p:nvPr/>
        </p:nvSpPr>
        <p:spPr>
          <a:xfrm>
            <a:off x="5123286" y="5190499"/>
            <a:ext cx="914400" cy="914400"/>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solidFill>
                  <a:schemeClr val="tx1"/>
                </a:solidFill>
              </a:rPr>
              <a:t>需求分析</a:t>
            </a:r>
          </a:p>
        </p:txBody>
      </p:sp>
      <p:grpSp>
        <p:nvGrpSpPr>
          <p:cNvPr id="35" name="组合 34"/>
          <p:cNvGrpSpPr/>
          <p:nvPr/>
        </p:nvGrpSpPr>
        <p:grpSpPr>
          <a:xfrm>
            <a:off x="700838" y="2126600"/>
            <a:ext cx="10160751" cy="707886"/>
            <a:chOff x="1865927" y="1529789"/>
            <a:chExt cx="10160751" cy="707886"/>
          </a:xfrm>
        </p:grpSpPr>
        <p:sp>
          <p:nvSpPr>
            <p:cNvPr id="36" name="矩形 35"/>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7" name="文本框 36"/>
            <p:cNvSpPr txBox="1"/>
            <p:nvPr/>
          </p:nvSpPr>
          <p:spPr>
            <a:xfrm>
              <a:off x="2971151" y="1529789"/>
              <a:ext cx="9055527" cy="707886"/>
            </a:xfrm>
            <a:prstGeom prst="rect">
              <a:avLst/>
            </a:prstGeom>
            <a:noFill/>
          </p:spPr>
          <p:txBody>
            <a:bodyPr wrap="square" rtlCol="0">
              <a:spAutoFit/>
            </a:bodyPr>
            <a:lstStyle/>
            <a:p>
              <a:pPr lvl="0" eaLnBrk="1" hangingPunct="1">
                <a:buNone/>
              </a:pPr>
              <a:r>
                <a:rPr lang="zh-CN" altLang="en-US" sz="2000" dirty="0"/>
                <a:t>一方面，需求分析以系统规格说明和项目规划作为分析活动的基本出发点，并从软件角度对它们进行检查与调整。</a:t>
              </a:r>
              <a:endParaRPr lang="zh-CN" altLang="en-US" sz="2000" dirty="0">
                <a:latin typeface="+mn-ea"/>
              </a:endParaRPr>
            </a:p>
          </p:txBody>
        </p:sp>
        <p:sp>
          <p:nvSpPr>
            <p:cNvPr id="38" name="对话气泡: 矩形 37"/>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Times New Roman" panose="02020603050405020304" pitchFamily="18" charset="0"/>
                  <a:cs typeface="Times New Roman" panose="02020603050405020304" pitchFamily="18" charset="0"/>
                </a:rPr>
                <a:t>特点</a:t>
              </a: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grpSp>
      <p:sp>
        <p:nvSpPr>
          <p:cNvPr id="4" name="文本框 3"/>
          <p:cNvSpPr txBox="1"/>
          <p:nvPr/>
        </p:nvSpPr>
        <p:spPr>
          <a:xfrm>
            <a:off x="1314450" y="1496876"/>
            <a:ext cx="6400800" cy="400110"/>
          </a:xfrm>
          <a:prstGeom prst="rect">
            <a:avLst/>
          </a:prstGeom>
          <a:noFill/>
        </p:spPr>
        <p:txBody>
          <a:bodyPr wrap="square" rtlCol="0">
            <a:spAutoFit/>
          </a:bodyPr>
          <a:lstStyle/>
          <a:p>
            <a:r>
              <a:rPr lang="zh-CN" altLang="en-US" sz="2000" b="1" dirty="0">
                <a:solidFill>
                  <a:srgbClr val="FF0000"/>
                </a:solidFill>
              </a:rPr>
              <a:t>需求分析</a:t>
            </a:r>
            <a:r>
              <a:rPr lang="zh-CN" altLang="en-US" sz="2000" dirty="0"/>
              <a:t>是介于</a:t>
            </a:r>
            <a:r>
              <a:rPr lang="zh-CN" altLang="en-US" sz="2000" b="1" dirty="0">
                <a:solidFill>
                  <a:srgbClr val="FF0000"/>
                </a:solidFill>
              </a:rPr>
              <a:t>系统分析</a:t>
            </a:r>
            <a:r>
              <a:rPr lang="zh-CN" altLang="en-US" sz="2000" dirty="0"/>
              <a:t>和</a:t>
            </a:r>
            <a:r>
              <a:rPr lang="zh-CN" altLang="en-US" sz="2000" b="1" dirty="0">
                <a:solidFill>
                  <a:srgbClr val="FF0000"/>
                </a:solidFill>
              </a:rPr>
              <a:t>软件设计</a:t>
            </a:r>
            <a:r>
              <a:rPr lang="zh-CN" altLang="en-US" sz="2000" dirty="0"/>
              <a:t>阶段之间的桥梁。</a:t>
            </a:r>
          </a:p>
        </p:txBody>
      </p:sp>
      <p:grpSp>
        <p:nvGrpSpPr>
          <p:cNvPr id="40" name="组合 39"/>
          <p:cNvGrpSpPr/>
          <p:nvPr/>
        </p:nvGrpSpPr>
        <p:grpSpPr>
          <a:xfrm>
            <a:off x="700838" y="3081847"/>
            <a:ext cx="9907621" cy="689536"/>
            <a:chOff x="1865927" y="1529789"/>
            <a:chExt cx="9907621" cy="689536"/>
          </a:xfrm>
        </p:grpSpPr>
        <p:sp>
          <p:nvSpPr>
            <p:cNvPr id="42" name="矩形 41"/>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45" name="文本框 44"/>
            <p:cNvSpPr txBox="1"/>
            <p:nvPr/>
          </p:nvSpPr>
          <p:spPr>
            <a:xfrm>
              <a:off x="2971151" y="1674502"/>
              <a:ext cx="8630299" cy="400110"/>
            </a:xfrm>
            <a:prstGeom prst="rect">
              <a:avLst/>
            </a:prstGeom>
            <a:noFill/>
          </p:spPr>
          <p:txBody>
            <a:bodyPr wrap="square" rtlCol="0">
              <a:spAutoFit/>
            </a:bodyPr>
            <a:lstStyle/>
            <a:p>
              <a:pPr lvl="0" eaLnBrk="1" hangingPunct="1">
                <a:buNone/>
              </a:pPr>
              <a:r>
                <a:rPr lang="zh-CN" altLang="en-US" sz="2000" dirty="0"/>
                <a:t>另一方面，需求规格说明又是软件设计、实现、测试直至维护的主要基础。</a:t>
              </a:r>
              <a:endParaRPr lang="zh-CN" altLang="en-US" sz="2000" dirty="0">
                <a:latin typeface="+mn-ea"/>
              </a:endParaRPr>
            </a:p>
          </p:txBody>
        </p:sp>
        <p:sp>
          <p:nvSpPr>
            <p:cNvPr id="46" name="对话气泡: 矩形 45"/>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Times New Roman" panose="02020603050405020304" pitchFamily="18" charset="0"/>
                  <a:cs typeface="Times New Roman" panose="02020603050405020304" pitchFamily="18" charset="0"/>
                </a:rPr>
                <a:t>特点</a:t>
              </a: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grpSp>
      <p:grpSp>
        <p:nvGrpSpPr>
          <p:cNvPr id="58" name="组合 57"/>
          <p:cNvGrpSpPr/>
          <p:nvPr/>
        </p:nvGrpSpPr>
        <p:grpSpPr>
          <a:xfrm>
            <a:off x="700838" y="3999588"/>
            <a:ext cx="9907621" cy="707886"/>
            <a:chOff x="1865927" y="1511439"/>
            <a:chExt cx="9907621" cy="707886"/>
          </a:xfrm>
        </p:grpSpPr>
        <p:sp>
          <p:nvSpPr>
            <p:cNvPr id="59" name="矩形 58"/>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60" name="文本框 59"/>
            <p:cNvSpPr txBox="1"/>
            <p:nvPr/>
          </p:nvSpPr>
          <p:spPr>
            <a:xfrm>
              <a:off x="2920728" y="1511439"/>
              <a:ext cx="8630299" cy="707886"/>
            </a:xfrm>
            <a:prstGeom prst="rect">
              <a:avLst/>
            </a:prstGeom>
            <a:noFill/>
          </p:spPr>
          <p:txBody>
            <a:bodyPr wrap="square" rtlCol="0">
              <a:spAutoFit/>
            </a:bodyPr>
            <a:lstStyle/>
            <a:p>
              <a:pPr lvl="0" eaLnBrk="1" hangingPunct="1">
                <a:buNone/>
              </a:pPr>
              <a:r>
                <a:rPr lang="zh-CN" altLang="en-US" sz="2000" dirty="0"/>
                <a:t>良好的分析活动有助于避免或尽早剔除早期错误，从而提高软件生产率，降低开发成本，改进软件质量。</a:t>
              </a:r>
              <a:endParaRPr lang="zh-CN" altLang="en-US" sz="2000" dirty="0">
                <a:latin typeface="+mn-ea"/>
              </a:endParaRPr>
            </a:p>
          </p:txBody>
        </p:sp>
        <p:sp>
          <p:nvSpPr>
            <p:cNvPr id="67" name="对话气泡: 矩形 66"/>
            <p:cNvSpPr/>
            <p:nvPr/>
          </p:nvSpPr>
          <p:spPr>
            <a:xfrm>
              <a:off x="1865927" y="1529789"/>
              <a:ext cx="10191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Times New Roman" panose="02020603050405020304" pitchFamily="18" charset="0"/>
                  <a:cs typeface="Times New Roman" panose="02020603050405020304" pitchFamily="18" charset="0"/>
                </a:rPr>
                <a:t>特点</a:t>
              </a: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sp>
        <p:nvSpPr>
          <p:cNvPr id="9" name="箭头: 右 8"/>
          <p:cNvSpPr/>
          <p:nvPr/>
        </p:nvSpPr>
        <p:spPr>
          <a:xfrm>
            <a:off x="3323856" y="5453361"/>
            <a:ext cx="1643086" cy="487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2" name="箭头: 右 71"/>
          <p:cNvSpPr/>
          <p:nvPr/>
        </p:nvSpPr>
        <p:spPr>
          <a:xfrm>
            <a:off x="6315456" y="5453361"/>
            <a:ext cx="1840992" cy="487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98907" y="970984"/>
            <a:ext cx="855498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）本课程对软件需求的定义：</a:t>
            </a:r>
          </a:p>
        </p:txBody>
      </p:sp>
      <p:sp>
        <p:nvSpPr>
          <p:cNvPr id="33"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
        <p:nvSpPr>
          <p:cNvPr id="5" name="文本框 4"/>
          <p:cNvSpPr txBox="1"/>
          <p:nvPr/>
        </p:nvSpPr>
        <p:spPr>
          <a:xfrm>
            <a:off x="3580388" y="5140040"/>
            <a:ext cx="646331" cy="369332"/>
          </a:xfrm>
          <a:prstGeom prst="rect">
            <a:avLst/>
          </a:prstGeom>
          <a:noFill/>
        </p:spPr>
        <p:txBody>
          <a:bodyPr wrap="none" rtlCol="0">
            <a:spAutoFit/>
          </a:bodyPr>
          <a:lstStyle/>
          <a:p>
            <a:r>
              <a:rPr lang="zh-CN" altLang="en-US" dirty="0"/>
              <a:t>桥梁</a:t>
            </a:r>
          </a:p>
        </p:txBody>
      </p:sp>
      <p:sp>
        <p:nvSpPr>
          <p:cNvPr id="29" name="文本框 28"/>
          <p:cNvSpPr txBox="1"/>
          <p:nvPr/>
        </p:nvSpPr>
        <p:spPr>
          <a:xfrm>
            <a:off x="6815422" y="5092631"/>
            <a:ext cx="646331" cy="369332"/>
          </a:xfrm>
          <a:prstGeom prst="rect">
            <a:avLst/>
          </a:prstGeom>
          <a:noFill/>
        </p:spPr>
        <p:txBody>
          <a:bodyPr wrap="none" rtlCol="0">
            <a:spAutoFit/>
          </a:bodyPr>
          <a:lstStyle/>
          <a:p>
            <a:r>
              <a:rPr lang="zh-CN" altLang="en-US" dirty="0"/>
              <a:t>桥梁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25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25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8" grpId="0" animBg="1"/>
      <p:bldP spid="69" grpId="0" animBg="1"/>
      <p:bldP spid="4" grpId="0"/>
      <p:bldP spid="9" grpId="0" animBg="1"/>
      <p:bldP spid="72" grpId="0" animBg="1"/>
      <p:bldP spid="30" grpId="0"/>
      <p:bldP spid="5"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14</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文本框 9"/>
          <p:cNvSpPr txBox="1"/>
          <p:nvPr/>
        </p:nvSpPr>
        <p:spPr>
          <a:xfrm>
            <a:off x="798525" y="1532254"/>
            <a:ext cx="357629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软件需求包括三个不同的层次：</a:t>
            </a:r>
          </a:p>
        </p:txBody>
      </p:sp>
      <p:sp>
        <p:nvSpPr>
          <p:cNvPr id="9" name="任意多边形: 形状 8"/>
          <p:cNvSpPr/>
          <p:nvPr/>
        </p:nvSpPr>
        <p:spPr>
          <a:xfrm>
            <a:off x="1034499" y="2232223"/>
            <a:ext cx="8857391" cy="1147280"/>
          </a:xfrm>
          <a:custGeom>
            <a:avLst/>
            <a:gdLst>
              <a:gd name="connsiteX0" fmla="*/ 0 w 8857391"/>
              <a:gd name="connsiteY0" fmla="*/ 114728 h 1147280"/>
              <a:gd name="connsiteX1" fmla="*/ 114728 w 8857391"/>
              <a:gd name="connsiteY1" fmla="*/ 0 h 1147280"/>
              <a:gd name="connsiteX2" fmla="*/ 8742663 w 8857391"/>
              <a:gd name="connsiteY2" fmla="*/ 0 h 1147280"/>
              <a:gd name="connsiteX3" fmla="*/ 8857391 w 8857391"/>
              <a:gd name="connsiteY3" fmla="*/ 114728 h 1147280"/>
              <a:gd name="connsiteX4" fmla="*/ 8857391 w 8857391"/>
              <a:gd name="connsiteY4" fmla="*/ 1032552 h 1147280"/>
              <a:gd name="connsiteX5" fmla="*/ 8742663 w 8857391"/>
              <a:gd name="connsiteY5" fmla="*/ 1147280 h 1147280"/>
              <a:gd name="connsiteX6" fmla="*/ 114728 w 8857391"/>
              <a:gd name="connsiteY6" fmla="*/ 1147280 h 1147280"/>
              <a:gd name="connsiteX7" fmla="*/ 0 w 8857391"/>
              <a:gd name="connsiteY7" fmla="*/ 1032552 h 1147280"/>
              <a:gd name="connsiteX8" fmla="*/ 0 w 8857391"/>
              <a:gd name="connsiteY8" fmla="*/ 114728 h 114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7391" h="1147280">
                <a:moveTo>
                  <a:pt x="0" y="114728"/>
                </a:moveTo>
                <a:cubicBezTo>
                  <a:pt x="0" y="51365"/>
                  <a:pt x="51365" y="0"/>
                  <a:pt x="114728" y="0"/>
                </a:cubicBezTo>
                <a:lnTo>
                  <a:pt x="8742663" y="0"/>
                </a:lnTo>
                <a:cubicBezTo>
                  <a:pt x="8806026" y="0"/>
                  <a:pt x="8857391" y="51365"/>
                  <a:pt x="8857391" y="114728"/>
                </a:cubicBezTo>
                <a:lnTo>
                  <a:pt x="8857391" y="1032552"/>
                </a:lnTo>
                <a:cubicBezTo>
                  <a:pt x="8857391" y="1095915"/>
                  <a:pt x="8806026" y="1147280"/>
                  <a:pt x="8742663" y="1147280"/>
                </a:cubicBezTo>
                <a:lnTo>
                  <a:pt x="114728" y="1147280"/>
                </a:lnTo>
                <a:cubicBezTo>
                  <a:pt x="51365" y="1147280"/>
                  <a:pt x="0" y="1095915"/>
                  <a:pt x="0" y="1032552"/>
                </a:cubicBezTo>
                <a:lnTo>
                  <a:pt x="0" y="114728"/>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803" tIns="109803" rIns="1280603" bIns="109803"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FF0000"/>
                </a:solidFill>
                <a:latin typeface="+mn-ea"/>
                <a:ea typeface="+mn-ea"/>
              </a:rPr>
              <a:t>1</a:t>
            </a:r>
            <a:r>
              <a:rPr lang="zh-CN" altLang="en-US" sz="2000" b="1" kern="1200" dirty="0">
                <a:solidFill>
                  <a:srgbClr val="FF0000"/>
                </a:solidFill>
                <a:latin typeface="+mn-ea"/>
                <a:ea typeface="+mn-ea"/>
              </a:rPr>
              <a:t>）业务需求：</a:t>
            </a:r>
            <a:r>
              <a:rPr lang="zh-CN" altLang="en-US" sz="2000" kern="1200" dirty="0">
                <a:latin typeface="+mn-ea"/>
                <a:ea typeface="+mn-ea"/>
              </a:rPr>
              <a:t>反映了组织机构或客户对系统、产品高层次的目标要求，它们在项目视图与范围文档中予以说明。</a:t>
            </a:r>
          </a:p>
        </p:txBody>
      </p:sp>
      <p:sp>
        <p:nvSpPr>
          <p:cNvPr id="11" name="任意多边形: 形状 10"/>
          <p:cNvSpPr/>
          <p:nvPr/>
        </p:nvSpPr>
        <p:spPr>
          <a:xfrm>
            <a:off x="1816033" y="3570716"/>
            <a:ext cx="8857391" cy="1147280"/>
          </a:xfrm>
          <a:custGeom>
            <a:avLst/>
            <a:gdLst>
              <a:gd name="connsiteX0" fmla="*/ 0 w 8857391"/>
              <a:gd name="connsiteY0" fmla="*/ 114728 h 1147280"/>
              <a:gd name="connsiteX1" fmla="*/ 114728 w 8857391"/>
              <a:gd name="connsiteY1" fmla="*/ 0 h 1147280"/>
              <a:gd name="connsiteX2" fmla="*/ 8742663 w 8857391"/>
              <a:gd name="connsiteY2" fmla="*/ 0 h 1147280"/>
              <a:gd name="connsiteX3" fmla="*/ 8857391 w 8857391"/>
              <a:gd name="connsiteY3" fmla="*/ 114728 h 1147280"/>
              <a:gd name="connsiteX4" fmla="*/ 8857391 w 8857391"/>
              <a:gd name="connsiteY4" fmla="*/ 1032552 h 1147280"/>
              <a:gd name="connsiteX5" fmla="*/ 8742663 w 8857391"/>
              <a:gd name="connsiteY5" fmla="*/ 1147280 h 1147280"/>
              <a:gd name="connsiteX6" fmla="*/ 114728 w 8857391"/>
              <a:gd name="connsiteY6" fmla="*/ 1147280 h 1147280"/>
              <a:gd name="connsiteX7" fmla="*/ 0 w 8857391"/>
              <a:gd name="connsiteY7" fmla="*/ 1032552 h 1147280"/>
              <a:gd name="connsiteX8" fmla="*/ 0 w 8857391"/>
              <a:gd name="connsiteY8" fmla="*/ 114728 h 114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7391" h="1147280">
                <a:moveTo>
                  <a:pt x="0" y="114728"/>
                </a:moveTo>
                <a:cubicBezTo>
                  <a:pt x="0" y="51365"/>
                  <a:pt x="51365" y="0"/>
                  <a:pt x="114728" y="0"/>
                </a:cubicBezTo>
                <a:lnTo>
                  <a:pt x="8742663" y="0"/>
                </a:lnTo>
                <a:cubicBezTo>
                  <a:pt x="8806026" y="0"/>
                  <a:pt x="8857391" y="51365"/>
                  <a:pt x="8857391" y="114728"/>
                </a:cubicBezTo>
                <a:lnTo>
                  <a:pt x="8857391" y="1032552"/>
                </a:lnTo>
                <a:cubicBezTo>
                  <a:pt x="8857391" y="1095915"/>
                  <a:pt x="8806026" y="1147280"/>
                  <a:pt x="8742663" y="1147280"/>
                </a:cubicBezTo>
                <a:lnTo>
                  <a:pt x="114728" y="1147280"/>
                </a:lnTo>
                <a:cubicBezTo>
                  <a:pt x="51365" y="1147280"/>
                  <a:pt x="0" y="1095915"/>
                  <a:pt x="0" y="1032552"/>
                </a:cubicBezTo>
                <a:lnTo>
                  <a:pt x="0" y="114728"/>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803" tIns="109803" rIns="1637070" bIns="109803"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mn-ea"/>
                <a:ea typeface="+mn-ea"/>
              </a:rPr>
              <a:t>2</a:t>
            </a:r>
            <a:r>
              <a:rPr lang="zh-CN" altLang="en-US" sz="2000" b="1" kern="1200" dirty="0">
                <a:latin typeface="+mn-ea"/>
                <a:ea typeface="+mn-ea"/>
              </a:rPr>
              <a:t>）用户需求：</a:t>
            </a:r>
            <a:r>
              <a:rPr lang="zh-CN" altLang="en-US" sz="2000" kern="1200" dirty="0">
                <a:latin typeface="+mn-ea"/>
                <a:ea typeface="+mn-ea"/>
              </a:rPr>
              <a:t>描述的是用户的目标，或用户要求系统必须要完成的任务。用例</a:t>
            </a:r>
            <a:r>
              <a:rPr lang="en-US" altLang="x-none" sz="2000" kern="1200" dirty="0">
                <a:latin typeface="+mn-ea"/>
                <a:ea typeface="+mn-ea"/>
              </a:rPr>
              <a:t>(use case)</a:t>
            </a:r>
            <a:r>
              <a:rPr lang="zh-CN" altLang="en-US" sz="2000" kern="1200" dirty="0">
                <a:latin typeface="+mn-ea"/>
                <a:ea typeface="+mn-ea"/>
              </a:rPr>
              <a:t>文档、场景描述</a:t>
            </a:r>
            <a:r>
              <a:rPr lang="en-US" altLang="x-none" sz="2000" kern="1200" dirty="0">
                <a:latin typeface="+mn-ea"/>
                <a:ea typeface="+mn-ea"/>
                <a:sym typeface="+mn-ea"/>
              </a:rPr>
              <a:t>(scenario)</a:t>
            </a:r>
            <a:r>
              <a:rPr lang="zh-CN" altLang="en-US" sz="2000" kern="1200" dirty="0">
                <a:latin typeface="+mn-ea"/>
                <a:ea typeface="+mn-ea"/>
              </a:rPr>
              <a:t>和事件</a:t>
            </a:r>
            <a:r>
              <a:rPr lang="en-US" altLang="zh-CN" sz="2000" kern="1200" dirty="0">
                <a:latin typeface="+mn-ea"/>
                <a:ea typeface="+mn-ea"/>
              </a:rPr>
              <a:t>—</a:t>
            </a:r>
            <a:r>
              <a:rPr lang="zh-CN" altLang="en-US" sz="2000" kern="1200" dirty="0">
                <a:latin typeface="+mn-ea"/>
                <a:ea typeface="+mn-ea"/>
              </a:rPr>
              <a:t>响应表均用于表达用户需求。</a:t>
            </a:r>
          </a:p>
        </p:txBody>
      </p:sp>
      <p:sp>
        <p:nvSpPr>
          <p:cNvPr id="12" name="任意多边形: 形状 11"/>
          <p:cNvSpPr/>
          <p:nvPr/>
        </p:nvSpPr>
        <p:spPr>
          <a:xfrm>
            <a:off x="2597567" y="4909210"/>
            <a:ext cx="8857391" cy="1147280"/>
          </a:xfrm>
          <a:custGeom>
            <a:avLst/>
            <a:gdLst>
              <a:gd name="connsiteX0" fmla="*/ 0 w 8857391"/>
              <a:gd name="connsiteY0" fmla="*/ 114728 h 1147280"/>
              <a:gd name="connsiteX1" fmla="*/ 114728 w 8857391"/>
              <a:gd name="connsiteY1" fmla="*/ 0 h 1147280"/>
              <a:gd name="connsiteX2" fmla="*/ 8742663 w 8857391"/>
              <a:gd name="connsiteY2" fmla="*/ 0 h 1147280"/>
              <a:gd name="connsiteX3" fmla="*/ 8857391 w 8857391"/>
              <a:gd name="connsiteY3" fmla="*/ 114728 h 1147280"/>
              <a:gd name="connsiteX4" fmla="*/ 8857391 w 8857391"/>
              <a:gd name="connsiteY4" fmla="*/ 1032552 h 1147280"/>
              <a:gd name="connsiteX5" fmla="*/ 8742663 w 8857391"/>
              <a:gd name="connsiteY5" fmla="*/ 1147280 h 1147280"/>
              <a:gd name="connsiteX6" fmla="*/ 114728 w 8857391"/>
              <a:gd name="connsiteY6" fmla="*/ 1147280 h 1147280"/>
              <a:gd name="connsiteX7" fmla="*/ 0 w 8857391"/>
              <a:gd name="connsiteY7" fmla="*/ 1032552 h 1147280"/>
              <a:gd name="connsiteX8" fmla="*/ 0 w 8857391"/>
              <a:gd name="connsiteY8" fmla="*/ 114728 h 114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7391" h="1147280">
                <a:moveTo>
                  <a:pt x="0" y="114728"/>
                </a:moveTo>
                <a:cubicBezTo>
                  <a:pt x="0" y="51365"/>
                  <a:pt x="51365" y="0"/>
                  <a:pt x="114728" y="0"/>
                </a:cubicBezTo>
                <a:lnTo>
                  <a:pt x="8742663" y="0"/>
                </a:lnTo>
                <a:cubicBezTo>
                  <a:pt x="8806026" y="0"/>
                  <a:pt x="8857391" y="51365"/>
                  <a:pt x="8857391" y="114728"/>
                </a:cubicBezTo>
                <a:lnTo>
                  <a:pt x="8857391" y="1032552"/>
                </a:lnTo>
                <a:cubicBezTo>
                  <a:pt x="8857391" y="1095915"/>
                  <a:pt x="8806026" y="1147280"/>
                  <a:pt x="8742663" y="1147280"/>
                </a:cubicBezTo>
                <a:lnTo>
                  <a:pt x="114728" y="1147280"/>
                </a:lnTo>
                <a:cubicBezTo>
                  <a:pt x="51365" y="1147280"/>
                  <a:pt x="0" y="1095915"/>
                  <a:pt x="0" y="1032552"/>
                </a:cubicBezTo>
                <a:lnTo>
                  <a:pt x="0" y="114728"/>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803" tIns="109803" rIns="1637070" bIns="109803"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FF0000"/>
                </a:solidFill>
                <a:latin typeface="+mn-ea"/>
                <a:ea typeface="+mn-ea"/>
              </a:rPr>
              <a:t>3</a:t>
            </a:r>
            <a:r>
              <a:rPr lang="zh-CN" altLang="en-US" sz="2000" b="1" kern="1200" dirty="0">
                <a:solidFill>
                  <a:srgbClr val="FF0000"/>
                </a:solidFill>
                <a:latin typeface="+mn-ea"/>
                <a:ea typeface="+mn-ea"/>
              </a:rPr>
              <a:t>）功能需求：</a:t>
            </a:r>
            <a:r>
              <a:rPr lang="zh-CN" altLang="en-US" sz="2000" kern="1200" dirty="0">
                <a:latin typeface="+mn-ea"/>
                <a:ea typeface="+mn-ea"/>
              </a:rPr>
              <a:t>定义了开发人员必须实现的软件功能，使得用户能利用这些功能完成他们的任务，从而满足了业务需求。</a:t>
            </a:r>
          </a:p>
        </p:txBody>
      </p:sp>
      <p:sp>
        <p:nvSpPr>
          <p:cNvPr id="14" name="任意多边形: 形状 13"/>
          <p:cNvSpPr/>
          <p:nvPr/>
        </p:nvSpPr>
        <p:spPr>
          <a:xfrm>
            <a:off x="9146157" y="3102243"/>
            <a:ext cx="745732" cy="745732"/>
          </a:xfrm>
          <a:custGeom>
            <a:avLst/>
            <a:gdLst>
              <a:gd name="connsiteX0" fmla="*/ 0 w 745732"/>
              <a:gd name="connsiteY0" fmla="*/ 410153 h 745732"/>
              <a:gd name="connsiteX1" fmla="*/ 167790 w 745732"/>
              <a:gd name="connsiteY1" fmla="*/ 410153 h 745732"/>
              <a:gd name="connsiteX2" fmla="*/ 167790 w 745732"/>
              <a:gd name="connsiteY2" fmla="*/ 0 h 745732"/>
              <a:gd name="connsiteX3" fmla="*/ 577942 w 745732"/>
              <a:gd name="connsiteY3" fmla="*/ 0 h 745732"/>
              <a:gd name="connsiteX4" fmla="*/ 577942 w 745732"/>
              <a:gd name="connsiteY4" fmla="*/ 410153 h 745732"/>
              <a:gd name="connsiteX5" fmla="*/ 745732 w 745732"/>
              <a:gd name="connsiteY5" fmla="*/ 410153 h 745732"/>
              <a:gd name="connsiteX6" fmla="*/ 372866 w 745732"/>
              <a:gd name="connsiteY6" fmla="*/ 745732 h 745732"/>
              <a:gd name="connsiteX7" fmla="*/ 0 w 745732"/>
              <a:gd name="connsiteY7" fmla="*/ 410153 h 7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732" h="745732">
                <a:moveTo>
                  <a:pt x="0" y="410153"/>
                </a:moveTo>
                <a:lnTo>
                  <a:pt x="167790" y="410153"/>
                </a:lnTo>
                <a:lnTo>
                  <a:pt x="167790" y="0"/>
                </a:lnTo>
                <a:lnTo>
                  <a:pt x="577942" y="0"/>
                </a:lnTo>
                <a:lnTo>
                  <a:pt x="577942" y="410153"/>
                </a:lnTo>
                <a:lnTo>
                  <a:pt x="745732" y="410153"/>
                </a:lnTo>
                <a:lnTo>
                  <a:pt x="372866" y="745732"/>
                </a:lnTo>
                <a:lnTo>
                  <a:pt x="0" y="41015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10970" tIns="43180" rIns="210970" bIns="227749" numCol="1" spcCol="1270" anchor="ctr" anchorCtr="0">
            <a:noAutofit/>
          </a:bodyPr>
          <a:lstStyle/>
          <a:p>
            <a:pPr marL="0" lvl="0" indent="0" algn="ctr" defTabSz="1511300">
              <a:lnSpc>
                <a:spcPct val="90000"/>
              </a:lnSpc>
              <a:spcBef>
                <a:spcPct val="0"/>
              </a:spcBef>
              <a:spcAft>
                <a:spcPct val="35000"/>
              </a:spcAft>
              <a:buNone/>
            </a:pPr>
            <a:endParaRPr lang="zh-CN" altLang="en-US" sz="3400" kern="1200" dirty="0"/>
          </a:p>
        </p:txBody>
      </p:sp>
      <p:sp>
        <p:nvSpPr>
          <p:cNvPr id="16" name="任意多边形: 形状 15"/>
          <p:cNvSpPr/>
          <p:nvPr/>
        </p:nvSpPr>
        <p:spPr>
          <a:xfrm>
            <a:off x="9927692" y="4433089"/>
            <a:ext cx="745732" cy="745732"/>
          </a:xfrm>
          <a:custGeom>
            <a:avLst/>
            <a:gdLst>
              <a:gd name="connsiteX0" fmla="*/ 0 w 745732"/>
              <a:gd name="connsiteY0" fmla="*/ 410153 h 745732"/>
              <a:gd name="connsiteX1" fmla="*/ 167790 w 745732"/>
              <a:gd name="connsiteY1" fmla="*/ 410153 h 745732"/>
              <a:gd name="connsiteX2" fmla="*/ 167790 w 745732"/>
              <a:gd name="connsiteY2" fmla="*/ 0 h 745732"/>
              <a:gd name="connsiteX3" fmla="*/ 577942 w 745732"/>
              <a:gd name="connsiteY3" fmla="*/ 0 h 745732"/>
              <a:gd name="connsiteX4" fmla="*/ 577942 w 745732"/>
              <a:gd name="connsiteY4" fmla="*/ 410153 h 745732"/>
              <a:gd name="connsiteX5" fmla="*/ 745732 w 745732"/>
              <a:gd name="connsiteY5" fmla="*/ 410153 h 745732"/>
              <a:gd name="connsiteX6" fmla="*/ 372866 w 745732"/>
              <a:gd name="connsiteY6" fmla="*/ 745732 h 745732"/>
              <a:gd name="connsiteX7" fmla="*/ 0 w 745732"/>
              <a:gd name="connsiteY7" fmla="*/ 410153 h 7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732" h="745732">
                <a:moveTo>
                  <a:pt x="0" y="410153"/>
                </a:moveTo>
                <a:lnTo>
                  <a:pt x="167790" y="410153"/>
                </a:lnTo>
                <a:lnTo>
                  <a:pt x="167790" y="0"/>
                </a:lnTo>
                <a:lnTo>
                  <a:pt x="577942" y="0"/>
                </a:lnTo>
                <a:lnTo>
                  <a:pt x="577942" y="410153"/>
                </a:lnTo>
                <a:lnTo>
                  <a:pt x="745732" y="410153"/>
                </a:lnTo>
                <a:lnTo>
                  <a:pt x="372866" y="745732"/>
                </a:lnTo>
                <a:lnTo>
                  <a:pt x="0" y="41015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10970" tIns="43180" rIns="210970" bIns="227749" numCol="1" spcCol="1270" anchor="ctr" anchorCtr="0">
            <a:noAutofit/>
          </a:bodyPr>
          <a:lstStyle/>
          <a:p>
            <a:pPr marL="0" lvl="0" indent="0" algn="ctr" defTabSz="1511300">
              <a:lnSpc>
                <a:spcPct val="90000"/>
              </a:lnSpc>
              <a:spcBef>
                <a:spcPct val="0"/>
              </a:spcBef>
              <a:spcAft>
                <a:spcPct val="35000"/>
              </a:spcAft>
              <a:buNone/>
            </a:pPr>
            <a:endParaRPr lang="zh-CN" altLang="en-US" sz="3400" kern="1200"/>
          </a:p>
        </p:txBody>
      </p:sp>
      <p:sp>
        <p:nvSpPr>
          <p:cNvPr id="13" name="文本框 25"/>
          <p:cNvSpPr txBox="1"/>
          <p:nvPr/>
        </p:nvSpPr>
        <p:spPr>
          <a:xfrm>
            <a:off x="598907" y="10232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）软件需求的层次和分类</a:t>
            </a:r>
          </a:p>
        </p:txBody>
      </p:sp>
      <p:sp>
        <p:nvSpPr>
          <p:cNvPr id="15"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25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1" grpId="0" animBg="1"/>
      <p:bldP spid="12" grpId="0" animBg="1"/>
      <p:bldP spid="14" grpId="0" animBg="1"/>
      <p:bldP spid="16"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15</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2" name="Rectangle 11"/>
          <p:cNvSpPr/>
          <p:nvPr/>
        </p:nvSpPr>
        <p:spPr>
          <a:xfrm>
            <a:off x="2702930" y="2702767"/>
            <a:ext cx="3433900" cy="334015"/>
          </a:xfrm>
          <a:prstGeom prst="rect">
            <a:avLst/>
          </a:prstGeom>
          <a:solidFill>
            <a:schemeClr val="accent5">
              <a:lumMod val="40000"/>
              <a:lumOff val="60000"/>
            </a:schemeClr>
          </a:solidFill>
          <a:ln w="9525">
            <a:noFill/>
          </a:ln>
        </p:spPr>
        <p:txBody>
          <a:bodyPr wrap="none" anchor="ctr"/>
          <a:lstStyle/>
          <a:p>
            <a:pPr lvl="0" algn="ctr"/>
            <a:r>
              <a:rPr lang="zh-CN" altLang="en-US" sz="2000" b="1" dirty="0">
                <a:latin typeface="Times New Roman" panose="02020603050405020304" pitchFamily="18" charset="0"/>
                <a:ea typeface="宋体" panose="02010600030101010101" pitchFamily="2" charset="-122"/>
              </a:rPr>
              <a:t>项目视图与范围文档</a:t>
            </a:r>
          </a:p>
        </p:txBody>
      </p:sp>
      <p:sp>
        <p:nvSpPr>
          <p:cNvPr id="19" name="Rectangle 18"/>
          <p:cNvSpPr/>
          <p:nvPr/>
        </p:nvSpPr>
        <p:spPr>
          <a:xfrm>
            <a:off x="3274966" y="4321387"/>
            <a:ext cx="2289827" cy="399877"/>
          </a:xfrm>
          <a:prstGeom prst="rect">
            <a:avLst/>
          </a:prstGeom>
          <a:solidFill>
            <a:schemeClr val="accent5">
              <a:lumMod val="40000"/>
              <a:lumOff val="60000"/>
            </a:schemeClr>
          </a:solidFill>
          <a:ln w="9525">
            <a:noFill/>
          </a:ln>
        </p:spPr>
        <p:txBody>
          <a:bodyPr wrap="none" anchor="ctr"/>
          <a:lstStyle/>
          <a:p>
            <a:pPr lvl="0" algn="ctr"/>
            <a:r>
              <a:rPr lang="zh-CN" altLang="en-US" sz="2000" b="1" dirty="0">
                <a:latin typeface="Times New Roman" panose="02020603050405020304" pitchFamily="18" charset="0"/>
                <a:ea typeface="宋体" panose="02010600030101010101" pitchFamily="2" charset="-122"/>
              </a:rPr>
              <a:t>用例文档</a:t>
            </a:r>
          </a:p>
        </p:txBody>
      </p:sp>
      <p:sp>
        <p:nvSpPr>
          <p:cNvPr id="20" name="Rectangle 19"/>
          <p:cNvSpPr/>
          <p:nvPr/>
        </p:nvSpPr>
        <p:spPr>
          <a:xfrm>
            <a:off x="3274966" y="5876893"/>
            <a:ext cx="7698666" cy="399877"/>
          </a:xfrm>
          <a:prstGeom prst="rect">
            <a:avLst/>
          </a:prstGeom>
          <a:solidFill>
            <a:schemeClr val="accent5">
              <a:lumMod val="40000"/>
              <a:lumOff val="60000"/>
            </a:schemeClr>
          </a:solidFill>
          <a:ln w="9525">
            <a:noFill/>
          </a:ln>
        </p:spPr>
        <p:txBody>
          <a:bodyPr wrap="none" anchor="ctr"/>
          <a:lstStyle/>
          <a:p>
            <a:pPr lvl="0" algn="ctr"/>
            <a:r>
              <a:rPr lang="zh-CN" altLang="en-US" sz="2000" b="1" dirty="0">
                <a:latin typeface="Times New Roman" panose="02020603050405020304" pitchFamily="18" charset="0"/>
                <a:ea typeface="宋体" panose="02010600030101010101" pitchFamily="2" charset="-122"/>
              </a:rPr>
              <a:t>软件需求规格说明</a:t>
            </a:r>
          </a:p>
        </p:txBody>
      </p:sp>
      <p:sp>
        <p:nvSpPr>
          <p:cNvPr id="5" name="矩形: 圆角 4"/>
          <p:cNvSpPr/>
          <p:nvPr/>
        </p:nvSpPr>
        <p:spPr>
          <a:xfrm>
            <a:off x="3582174" y="1862651"/>
            <a:ext cx="1675413"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业务需求</a:t>
            </a:r>
          </a:p>
        </p:txBody>
      </p:sp>
      <p:sp>
        <p:nvSpPr>
          <p:cNvPr id="37" name="矩形: 圆角 36"/>
          <p:cNvSpPr/>
          <p:nvPr/>
        </p:nvSpPr>
        <p:spPr>
          <a:xfrm>
            <a:off x="3582174" y="4990454"/>
            <a:ext cx="1675409"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功能需求</a:t>
            </a:r>
          </a:p>
        </p:txBody>
      </p:sp>
      <p:sp>
        <p:nvSpPr>
          <p:cNvPr id="39" name="矩形: 圆角 38"/>
          <p:cNvSpPr/>
          <p:nvPr/>
        </p:nvSpPr>
        <p:spPr>
          <a:xfrm>
            <a:off x="1223751" y="4990454"/>
            <a:ext cx="1675413"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系统需求</a:t>
            </a:r>
          </a:p>
        </p:txBody>
      </p:sp>
      <p:sp>
        <p:nvSpPr>
          <p:cNvPr id="42" name="矩形: 圆角 41"/>
          <p:cNvSpPr/>
          <p:nvPr/>
        </p:nvSpPr>
        <p:spPr>
          <a:xfrm>
            <a:off x="3582174" y="3418690"/>
            <a:ext cx="1675413"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用户需求</a:t>
            </a:r>
          </a:p>
        </p:txBody>
      </p:sp>
      <p:sp>
        <p:nvSpPr>
          <p:cNvPr id="44" name="矩形: 圆角 43"/>
          <p:cNvSpPr/>
          <p:nvPr/>
        </p:nvSpPr>
        <p:spPr>
          <a:xfrm>
            <a:off x="9634097" y="3416729"/>
            <a:ext cx="1346133"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约束条件</a:t>
            </a:r>
          </a:p>
        </p:txBody>
      </p:sp>
      <p:cxnSp>
        <p:nvCxnSpPr>
          <p:cNvPr id="47" name="直接箭头连接符 46"/>
          <p:cNvCxnSpPr>
            <a:stCxn id="5" idx="2"/>
            <a:endCxn id="12" idx="0"/>
          </p:cNvCxnSpPr>
          <p:nvPr/>
        </p:nvCxnSpPr>
        <p:spPr>
          <a:xfrm flipH="1">
            <a:off x="4419880" y="2358432"/>
            <a:ext cx="1" cy="344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endCxn id="42" idx="0"/>
          </p:cNvCxnSpPr>
          <p:nvPr/>
        </p:nvCxnSpPr>
        <p:spPr>
          <a:xfrm>
            <a:off x="4419880" y="3036782"/>
            <a:ext cx="1" cy="38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42" idx="2"/>
            <a:endCxn id="19" idx="0"/>
          </p:cNvCxnSpPr>
          <p:nvPr/>
        </p:nvCxnSpPr>
        <p:spPr>
          <a:xfrm flipH="1">
            <a:off x="4419880" y="3914471"/>
            <a:ext cx="1" cy="406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39" idx="3"/>
            <a:endCxn id="37" idx="1"/>
          </p:cNvCxnSpPr>
          <p:nvPr/>
        </p:nvCxnSpPr>
        <p:spPr>
          <a:xfrm>
            <a:off x="2899164" y="5238345"/>
            <a:ext cx="6830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a:stCxn id="19" idx="2"/>
          </p:cNvCxnSpPr>
          <p:nvPr/>
        </p:nvCxnSpPr>
        <p:spPr>
          <a:xfrm>
            <a:off x="4419880" y="4721264"/>
            <a:ext cx="0" cy="269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38" idx="2"/>
          </p:cNvCxnSpPr>
          <p:nvPr/>
        </p:nvCxnSpPr>
        <p:spPr>
          <a:xfrm>
            <a:off x="6741245" y="3902251"/>
            <a:ext cx="0" cy="1972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40" idx="2"/>
          </p:cNvCxnSpPr>
          <p:nvPr/>
        </p:nvCxnSpPr>
        <p:spPr>
          <a:xfrm>
            <a:off x="8522156" y="3904076"/>
            <a:ext cx="0" cy="1964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44" idx="2"/>
          </p:cNvCxnSpPr>
          <p:nvPr/>
        </p:nvCxnSpPr>
        <p:spPr>
          <a:xfrm>
            <a:off x="10307164" y="3912510"/>
            <a:ext cx="0" cy="1955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矩形: 圆角 37"/>
          <p:cNvSpPr/>
          <p:nvPr/>
        </p:nvSpPr>
        <p:spPr>
          <a:xfrm>
            <a:off x="6056308" y="3406470"/>
            <a:ext cx="1369874"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质量属性</a:t>
            </a:r>
          </a:p>
        </p:txBody>
      </p:sp>
      <p:sp>
        <p:nvSpPr>
          <p:cNvPr id="40" name="矩形: 圆角 39"/>
          <p:cNvSpPr/>
          <p:nvPr/>
        </p:nvSpPr>
        <p:spPr>
          <a:xfrm>
            <a:off x="7684449" y="3408295"/>
            <a:ext cx="1675413" cy="4957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其它非功能需求</a:t>
            </a:r>
          </a:p>
        </p:txBody>
      </p:sp>
      <p:cxnSp>
        <p:nvCxnSpPr>
          <p:cNvPr id="52" name="直接箭头连接符 51"/>
          <p:cNvCxnSpPr/>
          <p:nvPr/>
        </p:nvCxnSpPr>
        <p:spPr>
          <a:xfrm>
            <a:off x="4410556" y="5499597"/>
            <a:ext cx="6598" cy="377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矩形 44"/>
          <p:cNvSpPr/>
          <p:nvPr/>
        </p:nvSpPr>
        <p:spPr>
          <a:xfrm>
            <a:off x="700838" y="1571820"/>
            <a:ext cx="10652962" cy="478453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419879" y="1345570"/>
            <a:ext cx="4386735" cy="400110"/>
          </a:xfrm>
          <a:prstGeom prst="rect">
            <a:avLst/>
          </a:prstGeom>
          <a:solidFill>
            <a:schemeClr val="accent6">
              <a:lumMod val="20000"/>
              <a:lumOff val="80000"/>
            </a:schemeClr>
          </a:solidFill>
          <a:ln>
            <a:noFill/>
          </a:ln>
        </p:spPr>
        <p:txBody>
          <a:bodyPr wrap="square" rtlCol="0">
            <a:spAutoFit/>
          </a:bodyPr>
          <a:lstStyle/>
          <a:p>
            <a:r>
              <a:rPr lang="zh-CN" altLang="en-US" sz="2000" b="1" dirty="0">
                <a:solidFill>
                  <a:srgbClr val="FF0000"/>
                </a:solidFill>
                <a:latin typeface="宋体" panose="02010600030101010101" pitchFamily="2" charset="-122"/>
                <a:ea typeface="宋体" panose="02010600030101010101" pitchFamily="2" charset="-122"/>
              </a:rPr>
              <a:t>软件需求各组成部分之间的关系</a:t>
            </a:r>
            <a:endParaRPr lang="zh-CN" altLang="en-US" sz="2000" dirty="0">
              <a:solidFill>
                <a:srgbClr val="FF0000"/>
              </a:solidFill>
              <a:latin typeface="宋体" panose="02010600030101010101" pitchFamily="2" charset="-122"/>
              <a:ea typeface="宋体" panose="02010600030101010101" pitchFamily="2" charset="-122"/>
            </a:endParaRPr>
          </a:p>
        </p:txBody>
      </p:sp>
      <p:sp>
        <p:nvSpPr>
          <p:cNvPr id="34" name="文本框 25"/>
          <p:cNvSpPr txBox="1"/>
          <p:nvPr/>
        </p:nvSpPr>
        <p:spPr>
          <a:xfrm>
            <a:off x="598907" y="10232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）软件需求的层次和分类</a:t>
            </a:r>
          </a:p>
        </p:txBody>
      </p:sp>
      <p:sp>
        <p:nvSpPr>
          <p:cNvPr id="43"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25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25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25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250"/>
                                  </p:stCondLst>
                                  <p:childTnLst>
                                    <p:set>
                                      <p:cBhvr>
                                        <p:cTn id="52" dur="1" fill="hold">
                                          <p:stCondLst>
                                            <p:cond delay="0"/>
                                          </p:stCondLst>
                                        </p:cTn>
                                        <p:tgtEl>
                                          <p:spTgt spid="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250"/>
                                  </p:stCondLst>
                                  <p:childTnLst>
                                    <p:set>
                                      <p:cBhvr>
                                        <p:cTn id="58" dur="1" fill="hold">
                                          <p:stCondLst>
                                            <p:cond delay="0"/>
                                          </p:stCondLst>
                                        </p:cTn>
                                        <p:tgtEl>
                                          <p:spTgt spid="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25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25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P spid="5" grpId="0" animBg="1"/>
      <p:bldP spid="37" grpId="0" animBg="1"/>
      <p:bldP spid="39" grpId="0" animBg="1"/>
      <p:bldP spid="42" grpId="0" animBg="1"/>
      <p:bldP spid="44" grpId="0" animBg="1"/>
      <p:bldP spid="38" grpId="0" animBg="1"/>
      <p:bldP spid="40" grpId="0" animBg="1"/>
      <p:bldP spid="45" grpId="0" animBg="1"/>
      <p:bldP spid="31"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68" y="1023212"/>
            <a:ext cx="10478530" cy="3838536"/>
          </a:xfrm>
          <a:prstGeom prst="rect">
            <a:avLst/>
          </a:prstGeom>
        </p:spPr>
      </p:pic>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16</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3" name="文本框 42"/>
          <p:cNvSpPr txBox="1"/>
          <p:nvPr/>
        </p:nvSpPr>
        <p:spPr>
          <a:xfrm>
            <a:off x="598907" y="4622278"/>
            <a:ext cx="10836686" cy="1866858"/>
          </a:xfrm>
          <a:prstGeom prst="rect">
            <a:avLst/>
          </a:prstGeom>
          <a:noFill/>
        </p:spPr>
        <p:txBody>
          <a:bodyPr wrap="square" rtlCol="0">
            <a:spAutoFit/>
          </a:bodyPr>
          <a:lstStyle/>
          <a:p>
            <a:pPr algn="just">
              <a:lnSpc>
                <a:spcPct val="150000"/>
              </a:lnSpc>
            </a:pPr>
            <a:r>
              <a:rPr lang="en-US" altLang="zh-CN" sz="2000" b="1" dirty="0">
                <a:solidFill>
                  <a:srgbClr val="FF0000"/>
                </a:solidFill>
                <a:latin typeface="+mj-ea"/>
                <a:ea typeface="+mj-ea"/>
              </a:rPr>
              <a:t>    </a:t>
            </a:r>
            <a:r>
              <a:rPr lang="zh-CN" altLang="en-US" sz="2000" dirty="0">
                <a:latin typeface="+mj-ea"/>
                <a:ea typeface="+mj-ea"/>
              </a:rPr>
              <a:t>在</a:t>
            </a:r>
            <a:r>
              <a:rPr lang="zh-CN" altLang="en-US" sz="2000" b="1" dirty="0">
                <a:latin typeface="+mj-ea"/>
                <a:ea typeface="+mj-ea"/>
              </a:rPr>
              <a:t>软件需求规格说明</a:t>
            </a:r>
            <a:r>
              <a:rPr lang="en-US" altLang="x-none" sz="2000" dirty="0">
                <a:latin typeface="+mj-ea"/>
                <a:ea typeface="+mj-ea"/>
              </a:rPr>
              <a:t>(software requirements specification</a:t>
            </a:r>
            <a:r>
              <a:rPr lang="zh-CN" altLang="en-US" sz="2000" dirty="0">
                <a:latin typeface="+mj-ea"/>
                <a:ea typeface="+mj-ea"/>
              </a:rPr>
              <a:t>，</a:t>
            </a:r>
            <a:r>
              <a:rPr lang="en-US" altLang="x-none" sz="2000" dirty="0">
                <a:latin typeface="+mj-ea"/>
                <a:ea typeface="+mj-ea"/>
              </a:rPr>
              <a:t>SRS)</a:t>
            </a:r>
            <a:r>
              <a:rPr lang="zh-CN" altLang="en-US" sz="2000" dirty="0">
                <a:latin typeface="+mj-ea"/>
                <a:ea typeface="+mj-ea"/>
              </a:rPr>
              <a:t>中说明的功能需求充分描述了软件系统所应具有的外部行为。软件需求规格说明在</a:t>
            </a:r>
            <a:r>
              <a:rPr lang="zh-CN" altLang="en-US" sz="2000" b="1" dirty="0">
                <a:solidFill>
                  <a:srgbClr val="0000FF"/>
                </a:solidFill>
                <a:latin typeface="+mj-ea"/>
                <a:ea typeface="+mj-ea"/>
              </a:rPr>
              <a:t>开发、测试、质量保证、项目管理</a:t>
            </a:r>
            <a:r>
              <a:rPr lang="zh-CN" altLang="en-US" sz="2000" dirty="0">
                <a:latin typeface="+mj-ea"/>
                <a:ea typeface="+mj-ea"/>
              </a:rPr>
              <a:t>以及</a:t>
            </a:r>
            <a:r>
              <a:rPr lang="zh-CN" altLang="en-US" sz="2000" b="1" dirty="0">
                <a:solidFill>
                  <a:srgbClr val="0000FF"/>
                </a:solidFill>
                <a:latin typeface="+mj-ea"/>
                <a:ea typeface="+mj-ea"/>
              </a:rPr>
              <a:t>相关项目功能</a:t>
            </a:r>
            <a:r>
              <a:rPr lang="zh-CN" altLang="en-US" sz="2000" dirty="0">
                <a:latin typeface="+mj-ea"/>
                <a:ea typeface="+mj-ea"/>
              </a:rPr>
              <a:t>中都起了重要的作用。对一个复杂产品来说，软件功能需求也许只是系统需求的一个子集，因为另外一些可能属于软件相关的部件。</a:t>
            </a:r>
          </a:p>
        </p:txBody>
      </p:sp>
      <p:sp>
        <p:nvSpPr>
          <p:cNvPr id="44" name="矩形 43"/>
          <p:cNvSpPr/>
          <p:nvPr/>
        </p:nvSpPr>
        <p:spPr>
          <a:xfrm>
            <a:off x="633741" y="4670680"/>
            <a:ext cx="10801851" cy="18184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5"/>
          <p:cNvSpPr txBox="1"/>
          <p:nvPr/>
        </p:nvSpPr>
        <p:spPr>
          <a:xfrm>
            <a:off x="598907" y="10232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）软件需求的层次和分类</a:t>
            </a:r>
          </a:p>
        </p:txBody>
      </p:sp>
      <p:sp>
        <p:nvSpPr>
          <p:cNvPr id="17"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17</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矩形 66"/>
          <p:cNvSpPr>
            <a:spLocks noChangeArrowheads="1"/>
          </p:cNvSpPr>
          <p:nvPr/>
        </p:nvSpPr>
        <p:spPr bwMode="auto">
          <a:xfrm>
            <a:off x="1073815" y="1390358"/>
            <a:ext cx="9480974"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lnSpc>
                <a:spcPct val="150000"/>
              </a:lnSpc>
            </a:pPr>
            <a:r>
              <a:rPr lang="zh-CN" altLang="en-US" sz="2000" dirty="0">
                <a:latin typeface="宋体" panose="02010600030101010101" pitchFamily="2" charset="-122"/>
                <a:ea typeface="宋体" panose="02010600030101010101" pitchFamily="2" charset="-122"/>
              </a:rPr>
              <a:t> 　综合各种需求工程的定义可以发现，需求工程是由一系列与软件需求有关的活动组成，包括软件</a:t>
            </a:r>
            <a:r>
              <a:rPr lang="zh-CN" altLang="en-US" sz="2000" b="1" dirty="0">
                <a:solidFill>
                  <a:srgbClr val="FF0000"/>
                </a:solidFill>
                <a:latin typeface="宋体" panose="02010600030101010101" pitchFamily="2" charset="-122"/>
                <a:ea typeface="宋体" panose="02010600030101010101" pitchFamily="2" charset="-122"/>
              </a:rPr>
              <a:t>需求开发活动</a:t>
            </a:r>
            <a:r>
              <a:rPr lang="zh-CN" altLang="en-US" sz="2000" dirty="0">
                <a:latin typeface="宋体" panose="02010600030101010101" pitchFamily="2" charset="-122"/>
                <a:ea typeface="宋体" panose="02010600030101010101" pitchFamily="2" charset="-122"/>
              </a:rPr>
              <a:t>和</a:t>
            </a:r>
            <a:r>
              <a:rPr lang="zh-CN" altLang="en-US" sz="2000" b="1" dirty="0">
                <a:solidFill>
                  <a:srgbClr val="FF0000"/>
                </a:solidFill>
                <a:latin typeface="宋体" panose="02010600030101010101" pitchFamily="2" charset="-122"/>
                <a:ea typeface="宋体" panose="02010600030101010101" pitchFamily="2" charset="-122"/>
              </a:rPr>
              <a:t>需求管理活动</a:t>
            </a:r>
            <a:r>
              <a:rPr lang="zh-CN" altLang="en-US" sz="2000" dirty="0">
                <a:latin typeface="宋体" panose="02010600030101010101" pitchFamily="2" charset="-122"/>
                <a:ea typeface="宋体" panose="02010600030101010101" pitchFamily="2" charset="-122"/>
              </a:rPr>
              <a:t>两部分：</a:t>
            </a:r>
          </a:p>
        </p:txBody>
      </p:sp>
      <p:graphicFrame>
        <p:nvGraphicFramePr>
          <p:cNvPr id="4" name="图示 3"/>
          <p:cNvGraphicFramePr/>
          <p:nvPr/>
        </p:nvGraphicFramePr>
        <p:xfrm>
          <a:off x="1073815" y="2498742"/>
          <a:ext cx="8807013" cy="32640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文本框 25"/>
          <p:cNvSpPr txBox="1"/>
          <p:nvPr/>
        </p:nvSpPr>
        <p:spPr>
          <a:xfrm>
            <a:off x="838200" y="987032"/>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）需求工程的内容及层次分解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4" grpId="0">
        <p:bldAsOne/>
      </p:bldGraphic>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18</a:t>
            </a:fld>
            <a:endParaRPr lang="zh-CN" altLang="en-US">
              <a:solidFill>
                <a:prstClr val="black">
                  <a:tint val="75000"/>
                </a:prstClr>
              </a:solidFill>
            </a:endParaRP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10"/>
          <p:cNvSpPr txBox="1"/>
          <p:nvPr/>
        </p:nvSpPr>
        <p:spPr>
          <a:xfrm>
            <a:off x="838200" y="1302992"/>
            <a:ext cx="8382729" cy="499624"/>
          </a:xfrm>
          <a:prstGeom prst="rect">
            <a:avLst/>
          </a:prstGeom>
          <a:noFill/>
        </p:spPr>
        <p:txBody>
          <a:bodyPr wrap="square" rtlCol="0">
            <a:spAutoFit/>
          </a:bodyPr>
          <a:lstStyle/>
          <a:p>
            <a:pPr algn="just">
              <a:lnSpc>
                <a:spcPct val="150000"/>
              </a:lnSpc>
            </a:pPr>
            <a:r>
              <a:rPr lang="zh-CN" altLang="en-US" sz="2000" dirty="0">
                <a:latin typeface="宋体" panose="02010600030101010101" pitchFamily="2" charset="-122"/>
                <a:ea typeface="宋体" panose="02010600030101010101" pitchFamily="2" charset="-122"/>
              </a:rPr>
              <a:t>需求工程中的这些活动一般是多次循环的形式，循环的过程如图所示。</a:t>
            </a:r>
          </a:p>
        </p:txBody>
      </p:sp>
      <p:grpSp>
        <p:nvGrpSpPr>
          <p:cNvPr id="4" name="组合 3"/>
          <p:cNvGrpSpPr/>
          <p:nvPr/>
        </p:nvGrpSpPr>
        <p:grpSpPr>
          <a:xfrm>
            <a:off x="1673963" y="1774326"/>
            <a:ext cx="7833575" cy="4575835"/>
            <a:chOff x="1673963" y="1774326"/>
            <a:chExt cx="7833575" cy="4575835"/>
          </a:xfrm>
        </p:grpSpPr>
        <p:sp>
          <p:nvSpPr>
            <p:cNvPr id="56" name="箭头: 下 55"/>
            <p:cNvSpPr/>
            <p:nvPr/>
          </p:nvSpPr>
          <p:spPr>
            <a:xfrm>
              <a:off x="2607763" y="4830475"/>
              <a:ext cx="239248" cy="566350"/>
            </a:xfrm>
            <a:prstGeom prst="downArrow">
              <a:avLst/>
            </a:prstGeom>
            <a:solidFill>
              <a:srgbClr val="E2F0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p:cNvSpPr/>
            <p:nvPr/>
          </p:nvSpPr>
          <p:spPr>
            <a:xfrm>
              <a:off x="1959824" y="2496919"/>
              <a:ext cx="620804" cy="276580"/>
            </a:xfrm>
            <a:prstGeom prst="rightArrow">
              <a:avLst/>
            </a:prstGeom>
            <a:solidFill>
              <a:srgbClr val="E2F0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579694" y="1774326"/>
              <a:ext cx="788987" cy="400110"/>
            </a:xfrm>
            <a:prstGeom prst="rect">
              <a:avLst/>
            </a:prstGeom>
            <a:noFill/>
            <a:ln w="9525">
              <a:noFill/>
            </a:ln>
          </p:spPr>
          <p:txBody>
            <a:bodyPr vert="horz" wrap="square" anchor="t">
              <a:spAutoFit/>
            </a:bodyPr>
            <a:lstStyle/>
            <a:p>
              <a:pPr lvl="0" algn="l" eaLnBrk="1" latinLnBrk="0" hangingPunct="1"/>
              <a:r>
                <a:rPr lang="zh-CN" altLang="en-US" sz="2000" dirty="0">
                  <a:latin typeface="宋体" panose="02010600030101010101" pitchFamily="2" charset="-122"/>
                  <a:ea typeface="宋体" panose="02010600030101010101" pitchFamily="2" charset="-122"/>
                </a:rPr>
                <a:t>证实</a:t>
              </a:r>
            </a:p>
          </p:txBody>
        </p:sp>
        <p:sp>
          <p:nvSpPr>
            <p:cNvPr id="14" name="Rectangle 7"/>
            <p:cNvSpPr/>
            <p:nvPr/>
          </p:nvSpPr>
          <p:spPr>
            <a:xfrm>
              <a:off x="2591186" y="2380499"/>
              <a:ext cx="1584325" cy="504825"/>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dirty="0">
                  <a:latin typeface="宋体" panose="02010600030101010101" pitchFamily="2" charset="-122"/>
                  <a:ea typeface="宋体" panose="02010600030101010101" pitchFamily="2" charset="-122"/>
                </a:rPr>
                <a:t>需求获取</a:t>
              </a:r>
            </a:p>
          </p:txBody>
        </p:sp>
        <p:sp>
          <p:nvSpPr>
            <p:cNvPr id="18" name="Rectangle 8"/>
            <p:cNvSpPr/>
            <p:nvPr/>
          </p:nvSpPr>
          <p:spPr>
            <a:xfrm>
              <a:off x="7887495" y="2380498"/>
              <a:ext cx="1439863" cy="504825"/>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dirty="0">
                  <a:latin typeface="宋体" panose="02010600030101010101" pitchFamily="2" charset="-122"/>
                  <a:ea typeface="宋体" panose="02010600030101010101" pitchFamily="2" charset="-122"/>
                </a:rPr>
                <a:t>需求分析</a:t>
              </a:r>
            </a:p>
          </p:txBody>
        </p:sp>
        <p:sp>
          <p:nvSpPr>
            <p:cNvPr id="19" name="矩形 18"/>
            <p:cNvSpPr/>
            <p:nvPr/>
          </p:nvSpPr>
          <p:spPr>
            <a:xfrm>
              <a:off x="7707313" y="4321067"/>
              <a:ext cx="1800225" cy="504825"/>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dirty="0">
                  <a:latin typeface="宋体" panose="02010600030101010101" pitchFamily="2" charset="-122"/>
                  <a:ea typeface="宋体" panose="02010600030101010101" pitchFamily="2" charset="-122"/>
                </a:rPr>
                <a:t>编写规格说明</a:t>
              </a:r>
            </a:p>
          </p:txBody>
        </p:sp>
        <p:sp>
          <p:nvSpPr>
            <p:cNvPr id="20" name="Rectangle 10"/>
            <p:cNvSpPr/>
            <p:nvPr/>
          </p:nvSpPr>
          <p:spPr>
            <a:xfrm>
              <a:off x="2592773" y="4322159"/>
              <a:ext cx="1581150" cy="504825"/>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dirty="0">
                  <a:latin typeface="宋体" panose="02010600030101010101" pitchFamily="2" charset="-122"/>
                  <a:ea typeface="宋体" panose="02010600030101010101" pitchFamily="2" charset="-122"/>
                </a:rPr>
                <a:t>需求验证</a:t>
              </a:r>
            </a:p>
          </p:txBody>
        </p:sp>
        <p:sp>
          <p:nvSpPr>
            <p:cNvPr id="29" name="正圆 829"/>
            <p:cNvSpPr/>
            <p:nvPr/>
          </p:nvSpPr>
          <p:spPr>
            <a:xfrm>
              <a:off x="1673963" y="2462119"/>
              <a:ext cx="330403" cy="365125"/>
            </a:xfrm>
            <a:prstGeom prst="ellipse">
              <a:avLst/>
            </a:prstGeom>
            <a:solidFill>
              <a:srgbClr val="E2F0D9"/>
            </a:solidFill>
            <a:ln w="9525" cap="flat" cmpd="sng">
              <a:solidFill>
                <a:schemeClr val="accent1"/>
              </a:solidFill>
              <a:prstDash val="solid"/>
              <a:headEnd type="none" w="med" len="med"/>
              <a:tailEnd type="none" w="med" len="med"/>
            </a:ln>
          </p:spPr>
          <p:txBody>
            <a:bodyPr lIns="90170" tIns="46990" rIns="90170" bIns="46990" anchor="ctr"/>
            <a:lstStyle/>
            <a:p>
              <a:pPr lvl="0" algn="l" eaLnBrk="1" latinLnBrk="0" hangingPunct="1"/>
              <a:endParaRPr sz="2000">
                <a:latin typeface="宋体" panose="02010600030101010101" pitchFamily="2" charset="-122"/>
                <a:ea typeface="宋体" panose="02010600030101010101" pitchFamily="2" charset="-122"/>
              </a:endParaRPr>
            </a:p>
          </p:txBody>
        </p:sp>
        <p:sp>
          <p:nvSpPr>
            <p:cNvPr id="32" name="文本框 31"/>
            <p:cNvSpPr txBox="1"/>
            <p:nvPr/>
          </p:nvSpPr>
          <p:spPr>
            <a:xfrm>
              <a:off x="6311903" y="4165902"/>
              <a:ext cx="184731" cy="400110"/>
            </a:xfrm>
            <a:prstGeom prst="rect">
              <a:avLst/>
            </a:prstGeom>
            <a:noFill/>
            <a:ln w="9525">
              <a:noFill/>
            </a:ln>
          </p:spPr>
          <p:txBody>
            <a:bodyPr wrap="none">
              <a:spAutoFit/>
            </a:bodyPr>
            <a:lstStyle/>
            <a:p>
              <a:pPr lvl="0" algn="l" eaLnBrk="1" latinLnBrk="0" hangingPunct="1"/>
              <a:endParaRPr sz="2000">
                <a:latin typeface="宋体" panose="02010600030101010101" pitchFamily="2" charset="-122"/>
                <a:ea typeface="宋体" panose="02010600030101010101" pitchFamily="2" charset="-122"/>
              </a:endParaRPr>
            </a:p>
          </p:txBody>
        </p:sp>
        <p:sp>
          <p:nvSpPr>
            <p:cNvPr id="33" name="文本框 32"/>
            <p:cNvSpPr txBox="1"/>
            <p:nvPr/>
          </p:nvSpPr>
          <p:spPr>
            <a:xfrm>
              <a:off x="5777336" y="4222508"/>
              <a:ext cx="700833" cy="400110"/>
            </a:xfrm>
            <a:prstGeom prst="rect">
              <a:avLst/>
            </a:prstGeom>
            <a:noFill/>
            <a:ln w="9525">
              <a:noFill/>
            </a:ln>
          </p:spPr>
          <p:txBody>
            <a:bodyPr wrap="none">
              <a:spAutoFit/>
            </a:bodyPr>
            <a:lstStyle/>
            <a:p>
              <a:pPr lvl="0" algn="l" eaLnBrk="1" latinLnBrk="0" hangingPunct="1"/>
              <a:r>
                <a:rPr lang="zh-CN" altLang="en-US" sz="2000" dirty="0">
                  <a:latin typeface="宋体" panose="02010600030101010101" pitchFamily="2" charset="-122"/>
                  <a:ea typeface="宋体" panose="02010600030101010101" pitchFamily="2" charset="-122"/>
                </a:rPr>
                <a:t>评估</a:t>
              </a:r>
            </a:p>
          </p:txBody>
        </p:sp>
        <p:sp>
          <p:nvSpPr>
            <p:cNvPr id="34" name="文本框 33"/>
            <p:cNvSpPr txBox="1"/>
            <p:nvPr/>
          </p:nvSpPr>
          <p:spPr>
            <a:xfrm>
              <a:off x="5385631" y="3277369"/>
              <a:ext cx="700833" cy="400110"/>
            </a:xfrm>
            <a:prstGeom prst="rect">
              <a:avLst/>
            </a:prstGeom>
            <a:noFill/>
            <a:ln w="9525">
              <a:noFill/>
            </a:ln>
          </p:spPr>
          <p:txBody>
            <a:bodyPr vert="horz" wrap="none" anchor="t">
              <a:spAutoFit/>
            </a:bodyPr>
            <a:lstStyle/>
            <a:p>
              <a:pPr lvl="0" algn="l" eaLnBrk="1" latinLnBrk="0" hangingPunct="1"/>
              <a:r>
                <a:rPr lang="zh-CN" altLang="en-US" sz="2000" dirty="0">
                  <a:latin typeface="宋体" panose="02010600030101010101" pitchFamily="2" charset="-122"/>
                  <a:ea typeface="宋体" panose="02010600030101010101" pitchFamily="2" charset="-122"/>
                </a:rPr>
                <a:t>重新</a:t>
              </a:r>
            </a:p>
          </p:txBody>
        </p:sp>
        <p:sp>
          <p:nvSpPr>
            <p:cNvPr id="37" name="文本框 36"/>
            <p:cNvSpPr txBox="1"/>
            <p:nvPr/>
          </p:nvSpPr>
          <p:spPr>
            <a:xfrm>
              <a:off x="5644970" y="4997811"/>
              <a:ext cx="700833" cy="400110"/>
            </a:xfrm>
            <a:prstGeom prst="rect">
              <a:avLst/>
            </a:prstGeom>
            <a:noFill/>
            <a:ln w="9525">
              <a:noFill/>
            </a:ln>
          </p:spPr>
          <p:txBody>
            <a:bodyPr vert="horz" wrap="none" anchor="t">
              <a:spAutoFit/>
            </a:bodyPr>
            <a:lstStyle/>
            <a:p>
              <a:pPr lvl="0" algn="l" eaLnBrk="1" latinLnBrk="0" hangingPunct="1"/>
              <a:r>
                <a:rPr lang="zh-CN" altLang="en-US" sz="2000" dirty="0">
                  <a:latin typeface="宋体" panose="02010600030101010101" pitchFamily="2" charset="-122"/>
                  <a:ea typeface="宋体" panose="02010600030101010101" pitchFamily="2" charset="-122"/>
                </a:rPr>
                <a:t>重写</a:t>
              </a:r>
            </a:p>
          </p:txBody>
        </p:sp>
        <p:sp>
          <p:nvSpPr>
            <p:cNvPr id="38" name="文本框 37"/>
            <p:cNvSpPr txBox="1"/>
            <p:nvPr/>
          </p:nvSpPr>
          <p:spPr>
            <a:xfrm>
              <a:off x="2727387" y="3354607"/>
              <a:ext cx="700833" cy="400110"/>
            </a:xfrm>
            <a:prstGeom prst="rect">
              <a:avLst/>
            </a:prstGeom>
            <a:noFill/>
            <a:ln w="9525">
              <a:noFill/>
            </a:ln>
          </p:spPr>
          <p:txBody>
            <a:bodyPr vert="horz" wrap="none" anchor="t">
              <a:spAutoFit/>
            </a:bodyPr>
            <a:lstStyle/>
            <a:p>
              <a:pPr lvl="0" algn="l" eaLnBrk="1" latinLnBrk="0" hangingPunct="1"/>
              <a:r>
                <a:rPr lang="zh-CN" altLang="en-US" sz="2000" dirty="0">
                  <a:latin typeface="宋体" panose="02010600030101010101" pitchFamily="2" charset="-122"/>
                  <a:ea typeface="宋体" panose="02010600030101010101" pitchFamily="2" charset="-122"/>
                </a:rPr>
                <a:t>更正</a:t>
              </a:r>
            </a:p>
          </p:txBody>
        </p:sp>
        <p:sp>
          <p:nvSpPr>
            <p:cNvPr id="16" name="任意多边形 43027"/>
            <p:cNvSpPr/>
            <p:nvPr/>
          </p:nvSpPr>
          <p:spPr>
            <a:xfrm>
              <a:off x="2439256" y="5394426"/>
              <a:ext cx="576262" cy="555625"/>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rgbClr val="E2F0D9"/>
            </a:solidFill>
            <a:ln w="9525" cap="flat" cmpd="sng">
              <a:solidFill>
                <a:schemeClr val="accent1"/>
              </a:solidFill>
              <a:prstDash val="solid"/>
              <a:headEnd type="none" w="med" len="med"/>
              <a:tailEnd type="none" w="med" len="med"/>
            </a:ln>
          </p:spPr>
          <p:txBody>
            <a:bodyPr/>
            <a:lstStyle/>
            <a:p>
              <a:endParaRPr lang="zh-CN" altLang="en-US" sz="2000">
                <a:latin typeface="宋体" panose="02010600030101010101" pitchFamily="2" charset="-122"/>
                <a:ea typeface="宋体" panose="02010600030101010101" pitchFamily="2" charset="-122"/>
              </a:endParaRPr>
            </a:p>
          </p:txBody>
        </p:sp>
        <p:cxnSp>
          <p:nvCxnSpPr>
            <p:cNvPr id="6" name="直接箭头连接符 5"/>
            <p:cNvCxnSpPr>
              <a:stCxn id="20" idx="0"/>
              <a:endCxn id="14" idx="2"/>
            </p:cNvCxnSpPr>
            <p:nvPr/>
          </p:nvCxnSpPr>
          <p:spPr>
            <a:xfrm flipV="1">
              <a:off x="3383348" y="2885324"/>
              <a:ext cx="1" cy="1436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4" idx="3"/>
              <a:endCxn id="18" idx="1"/>
            </p:cNvCxnSpPr>
            <p:nvPr/>
          </p:nvCxnSpPr>
          <p:spPr>
            <a:xfrm flipV="1">
              <a:off x="4175511" y="2632911"/>
              <a:ext cx="37119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8" idx="2"/>
              <a:endCxn id="19" idx="0"/>
            </p:cNvCxnSpPr>
            <p:nvPr/>
          </p:nvCxnSpPr>
          <p:spPr>
            <a:xfrm flipH="1">
              <a:off x="8607426" y="2885323"/>
              <a:ext cx="1" cy="1435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9" idx="1"/>
              <a:endCxn id="20" idx="3"/>
            </p:cNvCxnSpPr>
            <p:nvPr/>
          </p:nvCxnSpPr>
          <p:spPr>
            <a:xfrm flipH="1">
              <a:off x="4173923" y="4573480"/>
              <a:ext cx="3533390" cy="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173923" y="2884233"/>
              <a:ext cx="3713572" cy="143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曲线 50"/>
            <p:cNvCxnSpPr>
              <a:stCxn id="18" idx="0"/>
              <a:endCxn id="14" idx="0"/>
            </p:cNvCxnSpPr>
            <p:nvPr/>
          </p:nvCxnSpPr>
          <p:spPr>
            <a:xfrm rot="16200000" flipH="1" flipV="1">
              <a:off x="5995387" y="-231541"/>
              <a:ext cx="1" cy="522407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p:cNvCxnSpPr>
              <a:stCxn id="20" idx="2"/>
              <a:endCxn id="19" idx="2"/>
            </p:cNvCxnSpPr>
            <p:nvPr/>
          </p:nvCxnSpPr>
          <p:spPr>
            <a:xfrm rot="5400000" flipH="1" flipV="1">
              <a:off x="5994841" y="2214399"/>
              <a:ext cx="1092" cy="5224078"/>
            </a:xfrm>
            <a:prstGeom prst="curvedConnector3">
              <a:avLst>
                <a:gd name="adj1" fmla="val -20934066"/>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582888" y="5950051"/>
              <a:ext cx="3007151" cy="400110"/>
            </a:xfrm>
            <a:prstGeom prst="rect">
              <a:avLst/>
            </a:prstGeom>
            <a:noFill/>
          </p:spPr>
          <p:txBody>
            <a:bodyPr wrap="square" rtlCol="0">
              <a:spAutoFit/>
            </a:bodyPr>
            <a:lstStyle/>
            <a:p>
              <a:pPr lvl="0" eaLnBrk="1" hangingPunct="1"/>
              <a:r>
                <a:rPr lang="zh-CN" altLang="en-US" sz="2000" dirty="0">
                  <a:latin typeface="Times New Roman" panose="02020603050405020304" pitchFamily="18" charset="0"/>
                  <a:ea typeface="宋体" panose="02010600030101010101" pitchFamily="2" charset="-122"/>
                </a:rPr>
                <a:t>需求工程开发工作示意图</a:t>
              </a:r>
            </a:p>
          </p:txBody>
        </p:sp>
      </p:grpSp>
      <p:sp>
        <p:nvSpPr>
          <p:cNvPr id="39"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41" name="文本框 25"/>
          <p:cNvSpPr txBox="1"/>
          <p:nvPr/>
        </p:nvSpPr>
        <p:spPr>
          <a:xfrm>
            <a:off x="659855" y="907782"/>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）需求工程活动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38200" y="1768475"/>
            <a:ext cx="10008656" cy="1139683"/>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19</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2" name="矩形 11"/>
          <p:cNvSpPr/>
          <p:nvPr/>
        </p:nvSpPr>
        <p:spPr>
          <a:xfrm>
            <a:off x="2423027" y="3560847"/>
            <a:ext cx="6956981" cy="435092"/>
          </a:xfrm>
          <a:prstGeom prst="rect">
            <a:avLst/>
          </a:prstGeom>
          <a:solidFill>
            <a:schemeClr val="accent6">
              <a:lumMod val="20000"/>
              <a:lumOff val="80000"/>
            </a:schemeClr>
          </a:solidFill>
          <a:ln w="158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r>
              <a:rPr lang="zh-CN" altLang="en-US" sz="2000" dirty="0">
                <a:solidFill>
                  <a:schemeClr val="tx1"/>
                </a:solidFill>
              </a:rPr>
              <a:t>）确定产品所期望的用户类</a:t>
            </a:r>
          </a:p>
        </p:txBody>
      </p:sp>
      <p:sp>
        <p:nvSpPr>
          <p:cNvPr id="16" name="矩形 15"/>
          <p:cNvSpPr/>
          <p:nvPr/>
        </p:nvSpPr>
        <p:spPr>
          <a:xfrm>
            <a:off x="2423025" y="4256232"/>
            <a:ext cx="6956981" cy="435092"/>
          </a:xfrm>
          <a:prstGeom prst="rect">
            <a:avLst/>
          </a:prstGeom>
          <a:solidFill>
            <a:schemeClr val="accent5">
              <a:lumMod val="20000"/>
              <a:lumOff val="80000"/>
            </a:schemeClr>
          </a:solidFill>
          <a:ln w="158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a:t>
            </a:r>
            <a:r>
              <a:rPr lang="zh-CN" altLang="en-US" sz="2000" dirty="0">
                <a:solidFill>
                  <a:schemeClr val="tx1"/>
                </a:solidFill>
              </a:rPr>
              <a:t>）获取每个用户类的需求</a:t>
            </a:r>
          </a:p>
        </p:txBody>
      </p:sp>
      <p:sp>
        <p:nvSpPr>
          <p:cNvPr id="17" name="矩形 16"/>
          <p:cNvSpPr/>
          <p:nvPr/>
        </p:nvSpPr>
        <p:spPr>
          <a:xfrm>
            <a:off x="2423025" y="4932166"/>
            <a:ext cx="6956981" cy="435092"/>
          </a:xfrm>
          <a:prstGeom prst="rect">
            <a:avLst/>
          </a:prstGeom>
          <a:solidFill>
            <a:schemeClr val="accent4">
              <a:lumMod val="20000"/>
              <a:lumOff val="80000"/>
            </a:schemeClr>
          </a:solidFill>
          <a:ln w="158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3</a:t>
            </a:r>
            <a:r>
              <a:rPr lang="zh-CN" altLang="en-US" sz="2000" dirty="0">
                <a:solidFill>
                  <a:schemeClr val="tx1"/>
                </a:solidFill>
              </a:rPr>
              <a:t>）了解实际用户任务和目标以及这些任务所支持的业务需求</a:t>
            </a:r>
          </a:p>
        </p:txBody>
      </p:sp>
      <p:sp>
        <p:nvSpPr>
          <p:cNvPr id="18" name="矩形 17"/>
          <p:cNvSpPr/>
          <p:nvPr/>
        </p:nvSpPr>
        <p:spPr>
          <a:xfrm>
            <a:off x="2423027" y="5627551"/>
            <a:ext cx="6956981" cy="435092"/>
          </a:xfrm>
          <a:prstGeom prst="rect">
            <a:avLst/>
          </a:prstGeom>
          <a:solidFill>
            <a:schemeClr val="accent2">
              <a:lumMod val="20000"/>
              <a:lumOff val="80000"/>
            </a:schemeClr>
          </a:solidFill>
          <a:ln w="158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4</a:t>
            </a:r>
            <a:r>
              <a:rPr lang="zh-CN" altLang="en-US" sz="2000" dirty="0">
                <a:solidFill>
                  <a:schemeClr val="tx1"/>
                </a:solidFill>
              </a:rPr>
              <a:t>）分析源于用户的信息</a:t>
            </a:r>
          </a:p>
        </p:txBody>
      </p:sp>
      <p:sp>
        <p:nvSpPr>
          <p:cNvPr id="20" name="文本框 25"/>
          <p:cNvSpPr txBox="1"/>
          <p:nvPr/>
        </p:nvSpPr>
        <p:spPr>
          <a:xfrm>
            <a:off x="659855" y="907782"/>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）需求开发的阶段和活动</a:t>
            </a:r>
          </a:p>
        </p:txBody>
      </p:sp>
      <p:sp>
        <p:nvSpPr>
          <p:cNvPr id="21"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22" name="矩形 21"/>
          <p:cNvSpPr/>
          <p:nvPr/>
        </p:nvSpPr>
        <p:spPr>
          <a:xfrm>
            <a:off x="1359624" y="2153322"/>
            <a:ext cx="1756749" cy="649633"/>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问题获取</a:t>
            </a:r>
          </a:p>
        </p:txBody>
      </p:sp>
      <p:sp>
        <p:nvSpPr>
          <p:cNvPr id="23" name="矩形 22"/>
          <p:cNvSpPr/>
          <p:nvPr/>
        </p:nvSpPr>
        <p:spPr>
          <a:xfrm>
            <a:off x="3866397" y="2171677"/>
            <a:ext cx="1756749" cy="649633"/>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需求分析</a:t>
            </a:r>
          </a:p>
        </p:txBody>
      </p:sp>
      <p:sp>
        <p:nvSpPr>
          <p:cNvPr id="24" name="矩形 23"/>
          <p:cNvSpPr/>
          <p:nvPr/>
        </p:nvSpPr>
        <p:spPr>
          <a:xfrm>
            <a:off x="6342827" y="2171677"/>
            <a:ext cx="1756749" cy="649633"/>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编写规格说明</a:t>
            </a:r>
          </a:p>
        </p:txBody>
      </p:sp>
      <p:sp>
        <p:nvSpPr>
          <p:cNvPr id="26" name="矩形 25"/>
          <p:cNvSpPr/>
          <p:nvPr/>
        </p:nvSpPr>
        <p:spPr>
          <a:xfrm>
            <a:off x="8757888" y="2171677"/>
            <a:ext cx="1756749" cy="649633"/>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需求验证</a:t>
            </a:r>
          </a:p>
        </p:txBody>
      </p:sp>
      <p:sp>
        <p:nvSpPr>
          <p:cNvPr id="9" name="箭头: 下 8"/>
          <p:cNvSpPr/>
          <p:nvPr/>
        </p:nvSpPr>
        <p:spPr>
          <a:xfrm>
            <a:off x="4743451" y="2908159"/>
            <a:ext cx="2343149" cy="4605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4</a:t>
            </a:r>
            <a:r>
              <a:rPr lang="zh-CN" altLang="en-US" b="1" dirty="0">
                <a:solidFill>
                  <a:srgbClr val="FF0000"/>
                </a:solidFill>
              </a:rPr>
              <a:t>个方面</a:t>
            </a:r>
          </a:p>
        </p:txBody>
      </p:sp>
      <p:sp>
        <p:nvSpPr>
          <p:cNvPr id="27" name="矩形 26"/>
          <p:cNvSpPr/>
          <p:nvPr/>
        </p:nvSpPr>
        <p:spPr>
          <a:xfrm>
            <a:off x="838200" y="3394241"/>
            <a:ext cx="10027706" cy="2809709"/>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743451" y="1356390"/>
            <a:ext cx="2343150" cy="629322"/>
          </a:xfrm>
          <a:prstGeom prst="rect">
            <a:avLst/>
          </a:prstGeom>
          <a:solidFill>
            <a:schemeClr val="accent2">
              <a:lumMod val="60000"/>
              <a:lumOff val="40000"/>
            </a:schemeClr>
          </a:solidFill>
          <a:ln w="1905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需求开发活动阶段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P spid="17" grpId="0" animBg="1"/>
      <p:bldP spid="18" grpId="0" animBg="1"/>
      <p:bldP spid="20" grpId="0"/>
      <p:bldP spid="22" grpId="0" animBg="1"/>
      <p:bldP spid="23" grpId="0" animBg="1"/>
      <p:bldP spid="24" grpId="0" animBg="1"/>
      <p:bldP spid="26" grpId="0" animBg="1"/>
      <p:bldP spid="9" grpId="0" animBg="1"/>
      <p:bldP spid="27"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a:t>
            </a:fld>
            <a:endParaRPr lang="zh-CN" altLang="en-US">
              <a:solidFill>
                <a:prstClr val="black">
                  <a:tint val="75000"/>
                </a:prstClr>
              </a:solidFill>
            </a:endParaRPr>
          </a:p>
        </p:txBody>
      </p:sp>
      <p:grpSp>
        <p:nvGrpSpPr>
          <p:cNvPr id="5" name="组合 4"/>
          <p:cNvGrpSpPr/>
          <p:nvPr/>
        </p:nvGrpSpPr>
        <p:grpSpPr>
          <a:xfrm>
            <a:off x="98997" y="2748476"/>
            <a:ext cx="5200432" cy="1361049"/>
            <a:chOff x="98996" y="2748476"/>
            <a:chExt cx="6428833" cy="1361049"/>
          </a:xfrm>
        </p:grpSpPr>
        <p:grpSp>
          <p:nvGrpSpPr>
            <p:cNvPr id="6" name="组合 5"/>
            <p:cNvGrpSpPr/>
            <p:nvPr/>
          </p:nvGrpSpPr>
          <p:grpSpPr>
            <a:xfrm>
              <a:off x="98996" y="2748476"/>
              <a:ext cx="6428833" cy="1361049"/>
              <a:chOff x="98996" y="2748476"/>
              <a:chExt cx="6428833" cy="1361049"/>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9" name="组合 8"/>
              <p:cNvGrpSpPr/>
              <p:nvPr/>
            </p:nvGrpSpPr>
            <p:grpSpPr>
              <a:xfrm>
                <a:off x="1307853" y="2748476"/>
                <a:ext cx="5219976" cy="1361049"/>
                <a:chOff x="1307853" y="2366615"/>
                <a:chExt cx="5219976" cy="1670538"/>
              </a:xfrm>
            </p:grpSpPr>
            <p:sp>
              <p:nvSpPr>
                <p:cNvPr id="10" name="矩形 9"/>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等腰三角形 10"/>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3330"/>
            </a:xfrm>
            <a:prstGeom prst="rect">
              <a:avLst/>
            </a:prstGeom>
            <a:noFill/>
          </p:spPr>
          <p:txBody>
            <a:bodyPr wrap="square" rtlCol="0">
              <a:spAutoFit/>
            </a:bodyPr>
            <a:lstStyle/>
            <a:p>
              <a:pPr algn="ctr"/>
              <a:r>
                <a:rPr lang="zh-CN" altLang="en-US" sz="5400" dirty="0">
                  <a:solidFill>
                    <a:srgbClr val="F1F5EF"/>
                  </a:solidFill>
                </a:rPr>
                <a:t>第一章</a:t>
              </a:r>
              <a:endParaRPr lang="en-US" altLang="zh-CN" sz="5400" dirty="0">
                <a:solidFill>
                  <a:srgbClr val="F1F5EF"/>
                </a:solidFill>
              </a:endParaRPr>
            </a:p>
          </p:txBody>
        </p:sp>
      </p:grpSp>
      <p:sp>
        <p:nvSpPr>
          <p:cNvPr id="13" name="文本框 12"/>
          <p:cNvSpPr txBox="1"/>
          <p:nvPr/>
        </p:nvSpPr>
        <p:spPr>
          <a:xfrm>
            <a:off x="4567278" y="2921168"/>
            <a:ext cx="6906461" cy="2862322"/>
          </a:xfrm>
          <a:prstGeom prst="rect">
            <a:avLst/>
          </a:prstGeom>
          <a:noFill/>
        </p:spPr>
        <p:txBody>
          <a:bodyPr wrap="square" rtlCol="0">
            <a:spAutoFit/>
          </a:bodyPr>
          <a:lstStyle/>
          <a:p>
            <a:pPr algn="ctr"/>
            <a:r>
              <a:rPr lang="zh-CN" altLang="en-US" sz="6000" b="1" dirty="0">
                <a:solidFill>
                  <a:srgbClr val="5197D7"/>
                </a:solidFill>
                <a:latin typeface="微软雅黑" panose="020B0503020204020204" pitchFamily="34" charset="-122"/>
                <a:ea typeface="微软雅黑" panose="020B0503020204020204" pitchFamily="34" charset="-122"/>
              </a:rPr>
              <a:t>绪论：需求工程与软件需求</a:t>
            </a:r>
          </a:p>
          <a:p>
            <a:pPr algn="ctr"/>
            <a:endParaRPr lang="zh-CN" altLang="en-US" sz="6000" b="1" dirty="0">
              <a:solidFill>
                <a:srgbClr val="5197D7"/>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11377422" y="-2375271"/>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83975" y="6858000"/>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grpSp>
        <p:nvGrpSpPr>
          <p:cNvPr id="20" name="组合 19"/>
          <p:cNvGrpSpPr/>
          <p:nvPr/>
        </p:nvGrpSpPr>
        <p:grpSpPr bwMode="auto">
          <a:xfrm>
            <a:off x="9653432" y="4257257"/>
            <a:ext cx="1762125" cy="1897062"/>
            <a:chOff x="7355" y="5913"/>
            <a:chExt cx="2775" cy="2987"/>
          </a:xfrm>
        </p:grpSpPr>
        <p:sp>
          <p:nvSpPr>
            <p:cNvPr id="21"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sp>
          <p:nvSpPr>
            <p:cNvPr id="22"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sp>
          <p:nvSpPr>
            <p:cNvPr id="23"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grpSp>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98849" y="6294019"/>
            <a:ext cx="2048823" cy="509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20</a:t>
            </a:fld>
            <a:endParaRPr lang="zh-CN" altLang="en-US">
              <a:solidFill>
                <a:prstClr val="black">
                  <a:tint val="75000"/>
                </a:prstClr>
              </a:solidFill>
            </a:endParaRPr>
          </a:p>
        </p:txBody>
      </p:sp>
      <p:sp>
        <p:nvSpPr>
          <p:cNvPr id="42"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44" name="组合 5"/>
          <p:cNvGrpSpPr/>
          <p:nvPr/>
        </p:nvGrpSpPr>
        <p:grpSpPr>
          <a:xfrm>
            <a:off x="108557" y="337632"/>
            <a:ext cx="525184" cy="422276"/>
            <a:chOff x="5075564" y="2933562"/>
            <a:chExt cx="2860947" cy="2302753"/>
          </a:xfrm>
        </p:grpSpPr>
        <p:sp>
          <p:nvSpPr>
            <p:cNvPr id="46" name="等腰三角形 4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7" name="等腰三角形 4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8" name="文本框 47"/>
          <p:cNvSpPr txBox="1"/>
          <p:nvPr/>
        </p:nvSpPr>
        <p:spPr>
          <a:xfrm>
            <a:off x="668991" y="1599935"/>
            <a:ext cx="9313209" cy="481863"/>
          </a:xfrm>
          <a:prstGeom prst="rect">
            <a:avLst/>
          </a:prstGeom>
          <a:noFill/>
        </p:spPr>
        <p:txBody>
          <a:bodyPr wrap="square" rtlCol="0">
            <a:spAutoFit/>
          </a:bodyPr>
          <a:lstStyle/>
          <a:p>
            <a:pPr algn="just">
              <a:lnSpc>
                <a:spcPct val="150000"/>
              </a:lnSpc>
            </a:pPr>
            <a:r>
              <a:rPr lang="zh-CN" altLang="en-US" sz="2000" dirty="0">
                <a:latin typeface="宋体" panose="02010600030101010101" pitchFamily="2" charset="-122"/>
                <a:ea typeface="宋体" panose="02010600030101010101" pitchFamily="2" charset="-122"/>
              </a:rPr>
              <a:t>需求开发将系统级的需求分为几个子系统，并将需求中的一部份分配给软件组件。</a:t>
            </a:r>
          </a:p>
        </p:txBody>
      </p:sp>
      <p:grpSp>
        <p:nvGrpSpPr>
          <p:cNvPr id="4" name="组合 3"/>
          <p:cNvGrpSpPr/>
          <p:nvPr/>
        </p:nvGrpSpPr>
        <p:grpSpPr>
          <a:xfrm>
            <a:off x="668991" y="2520833"/>
            <a:ext cx="7180993" cy="2740713"/>
            <a:chOff x="2129722" y="2750106"/>
            <a:chExt cx="7180993" cy="2740713"/>
          </a:xfrm>
        </p:grpSpPr>
        <p:sp>
          <p:nvSpPr>
            <p:cNvPr id="41" name="矩形 40"/>
            <p:cNvSpPr/>
            <p:nvPr/>
          </p:nvSpPr>
          <p:spPr>
            <a:xfrm rot="1800000">
              <a:off x="2316842" y="4784126"/>
              <a:ext cx="478699" cy="446087"/>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uLnTx/>
                <a:uFillTx/>
                <a:latin typeface="+mn-ea"/>
                <a:cs typeface="+mn-cs"/>
              </a:endParaRPr>
            </a:p>
          </p:txBody>
        </p:sp>
        <p:grpSp>
          <p:nvGrpSpPr>
            <p:cNvPr id="49" name="组合 48"/>
            <p:cNvGrpSpPr/>
            <p:nvPr/>
          </p:nvGrpSpPr>
          <p:grpSpPr>
            <a:xfrm>
              <a:off x="2129722" y="2750106"/>
              <a:ext cx="7180993" cy="2740713"/>
              <a:chOff x="-4554400" y="2427842"/>
              <a:chExt cx="7180993" cy="2740713"/>
            </a:xfrm>
          </p:grpSpPr>
          <p:sp>
            <p:nvSpPr>
              <p:cNvPr id="50" name="椭圆 49"/>
              <p:cNvSpPr/>
              <p:nvPr/>
            </p:nvSpPr>
            <p:spPr>
              <a:xfrm>
                <a:off x="-4516562" y="4363826"/>
                <a:ext cx="438327" cy="425517"/>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nvGrpSpPr>
              <p:cNvPr id="51" name="组合 50"/>
              <p:cNvGrpSpPr/>
              <p:nvPr/>
            </p:nvGrpSpPr>
            <p:grpSpPr>
              <a:xfrm>
                <a:off x="-4554400" y="2427842"/>
                <a:ext cx="7180993" cy="2740713"/>
                <a:chOff x="-3322835" y="3377142"/>
                <a:chExt cx="7180993" cy="2740713"/>
              </a:xfrm>
            </p:grpSpPr>
            <p:grpSp>
              <p:nvGrpSpPr>
                <p:cNvPr id="52" name="组合 51"/>
                <p:cNvGrpSpPr/>
                <p:nvPr/>
              </p:nvGrpSpPr>
              <p:grpSpPr>
                <a:xfrm>
                  <a:off x="-3322835" y="3377142"/>
                  <a:ext cx="7180993" cy="1882926"/>
                  <a:chOff x="1846739" y="5092520"/>
                  <a:chExt cx="7180993" cy="1882926"/>
                </a:xfrm>
              </p:grpSpPr>
              <p:grpSp>
                <p:nvGrpSpPr>
                  <p:cNvPr id="56" name="组合 55"/>
                  <p:cNvGrpSpPr/>
                  <p:nvPr/>
                </p:nvGrpSpPr>
                <p:grpSpPr>
                  <a:xfrm>
                    <a:off x="1846739" y="5127659"/>
                    <a:ext cx="653036" cy="562783"/>
                    <a:chOff x="2060265" y="2530484"/>
                    <a:chExt cx="1875521" cy="1576834"/>
                  </a:xfrm>
                </p:grpSpPr>
                <p:sp>
                  <p:nvSpPr>
                    <p:cNvPr id="69" name="矩形 68"/>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70" name="椭圆 69"/>
                    <p:cNvSpPr/>
                    <p:nvPr/>
                  </p:nvSpPr>
                  <p:spPr>
                    <a:xfrm>
                      <a:off x="2060265" y="2530484"/>
                      <a:ext cx="1258877" cy="125887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57" name="椭圆 33"/>
                  <p:cNvSpPr/>
                  <p:nvPr/>
                </p:nvSpPr>
                <p:spPr>
                  <a:xfrm>
                    <a:off x="1935404" y="5223309"/>
                    <a:ext cx="297529" cy="268512"/>
                  </a:xfrm>
                  <a:custGeom>
                    <a:avLst/>
                    <a:gdLst>
                      <a:gd name="T0" fmla="*/ 5973 w 6827"/>
                      <a:gd name="T1" fmla="*/ 0 h 6827"/>
                      <a:gd name="T2" fmla="*/ 1993 w 6827"/>
                      <a:gd name="T3" fmla="*/ 0 h 6827"/>
                      <a:gd name="T4" fmla="*/ 1138 w 6827"/>
                      <a:gd name="T5" fmla="*/ 854 h 6827"/>
                      <a:gd name="T6" fmla="*/ 1138 w 6827"/>
                      <a:gd name="T7" fmla="*/ 4836 h 6827"/>
                      <a:gd name="T8" fmla="*/ 284 w 6827"/>
                      <a:gd name="T9" fmla="*/ 4836 h 6827"/>
                      <a:gd name="T10" fmla="*/ 83 w 6827"/>
                      <a:gd name="T11" fmla="*/ 4919 h 6827"/>
                      <a:gd name="T12" fmla="*/ 0 w 6827"/>
                      <a:gd name="T13" fmla="*/ 5120 h 6827"/>
                      <a:gd name="T14" fmla="*/ 0 w 6827"/>
                      <a:gd name="T15" fmla="*/ 6003 h 6827"/>
                      <a:gd name="T16" fmla="*/ 824 w 6827"/>
                      <a:gd name="T17" fmla="*/ 6827 h 6827"/>
                      <a:gd name="T18" fmla="*/ 4836 w 6827"/>
                      <a:gd name="T19" fmla="*/ 6827 h 6827"/>
                      <a:gd name="T20" fmla="*/ 4924 w 6827"/>
                      <a:gd name="T21" fmla="*/ 6827 h 6827"/>
                      <a:gd name="T22" fmla="*/ 5047 w 6827"/>
                      <a:gd name="T23" fmla="*/ 6797 h 6827"/>
                      <a:gd name="T24" fmla="*/ 5689 w 6827"/>
                      <a:gd name="T25" fmla="*/ 5973 h 6827"/>
                      <a:gd name="T26" fmla="*/ 5689 w 6827"/>
                      <a:gd name="T27" fmla="*/ 2276 h 6827"/>
                      <a:gd name="T28" fmla="*/ 6542 w 6827"/>
                      <a:gd name="T29" fmla="*/ 2276 h 6827"/>
                      <a:gd name="T30" fmla="*/ 6827 w 6827"/>
                      <a:gd name="T31" fmla="*/ 1991 h 6827"/>
                      <a:gd name="T32" fmla="*/ 6827 w 6827"/>
                      <a:gd name="T33" fmla="*/ 853 h 6827"/>
                      <a:gd name="T34" fmla="*/ 5973 w 6827"/>
                      <a:gd name="T35" fmla="*/ 0 h 6827"/>
                      <a:gd name="T36" fmla="*/ 824 w 6827"/>
                      <a:gd name="T37" fmla="*/ 6258 h 6827"/>
                      <a:gd name="T38" fmla="*/ 824 w 6827"/>
                      <a:gd name="T39" fmla="*/ 6258 h 6827"/>
                      <a:gd name="T40" fmla="*/ 569 w 6827"/>
                      <a:gd name="T41" fmla="*/ 6003 h 6827"/>
                      <a:gd name="T42" fmla="*/ 569 w 6827"/>
                      <a:gd name="T43" fmla="*/ 5404 h 6827"/>
                      <a:gd name="T44" fmla="*/ 3982 w 6827"/>
                      <a:gd name="T45" fmla="*/ 5405 h 6827"/>
                      <a:gd name="T46" fmla="*/ 3982 w 6827"/>
                      <a:gd name="T47" fmla="*/ 5973 h 6827"/>
                      <a:gd name="T48" fmla="*/ 3998 w 6827"/>
                      <a:gd name="T49" fmla="*/ 6133 h 6827"/>
                      <a:gd name="T50" fmla="*/ 4011 w 6827"/>
                      <a:gd name="T51" fmla="*/ 6182 h 6827"/>
                      <a:gd name="T52" fmla="*/ 4031 w 6827"/>
                      <a:gd name="T53" fmla="*/ 6258 h 6827"/>
                      <a:gd name="T54" fmla="*/ 824 w 6827"/>
                      <a:gd name="T55" fmla="*/ 6258 h 6827"/>
                      <a:gd name="T56" fmla="*/ 4724 w 6827"/>
                      <a:gd name="T57" fmla="*/ 2245 h 6827"/>
                      <a:gd name="T58" fmla="*/ 3650 w 6827"/>
                      <a:gd name="T59" fmla="*/ 3856 h 6827"/>
                      <a:gd name="T60" fmla="*/ 3442 w 6827"/>
                      <a:gd name="T61" fmla="*/ 3981 h 6827"/>
                      <a:gd name="T62" fmla="*/ 3413 w 6827"/>
                      <a:gd name="T63" fmla="*/ 3982 h 6827"/>
                      <a:gd name="T64" fmla="*/ 3212 w 6827"/>
                      <a:gd name="T65" fmla="*/ 3899 h 6827"/>
                      <a:gd name="T66" fmla="*/ 2496 w 6827"/>
                      <a:gd name="T67" fmla="*/ 3183 h 6827"/>
                      <a:gd name="T68" fmla="*/ 2496 w 6827"/>
                      <a:gd name="T69" fmla="*/ 2781 h 6827"/>
                      <a:gd name="T70" fmla="*/ 2898 w 6827"/>
                      <a:gd name="T71" fmla="*/ 2781 h 6827"/>
                      <a:gd name="T72" fmla="*/ 3369 w 6827"/>
                      <a:gd name="T73" fmla="*/ 3251 h 6827"/>
                      <a:gd name="T74" fmla="*/ 4250 w 6827"/>
                      <a:gd name="T75" fmla="*/ 1929 h 6827"/>
                      <a:gd name="T76" fmla="*/ 4645 w 6827"/>
                      <a:gd name="T77" fmla="*/ 1850 h 6827"/>
                      <a:gd name="T78" fmla="*/ 4724 w 6827"/>
                      <a:gd name="T79" fmla="*/ 2245 h 6827"/>
                      <a:gd name="T80" fmla="*/ 6258 w 6827"/>
                      <a:gd name="T81" fmla="*/ 1707 h 6827"/>
                      <a:gd name="T82" fmla="*/ 5689 w 6827"/>
                      <a:gd name="T83" fmla="*/ 1707 h 6827"/>
                      <a:gd name="T84" fmla="*/ 5689 w 6827"/>
                      <a:gd name="T85" fmla="*/ 853 h 6827"/>
                      <a:gd name="T86" fmla="*/ 5973 w 6827"/>
                      <a:gd name="T87" fmla="*/ 569 h 6827"/>
                      <a:gd name="T88" fmla="*/ 6258 w 6827"/>
                      <a:gd name="T89" fmla="*/ 853 h 6827"/>
                      <a:gd name="T90" fmla="*/ 6258 w 6827"/>
                      <a:gd name="T91" fmla="*/ 170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27" h="6827">
                        <a:moveTo>
                          <a:pt x="5973" y="0"/>
                        </a:moveTo>
                        <a:lnTo>
                          <a:pt x="1993" y="0"/>
                        </a:lnTo>
                        <a:cubicBezTo>
                          <a:pt x="1521" y="0"/>
                          <a:pt x="1138" y="383"/>
                          <a:pt x="1138" y="854"/>
                        </a:cubicBezTo>
                        <a:lnTo>
                          <a:pt x="1138" y="4836"/>
                        </a:lnTo>
                        <a:lnTo>
                          <a:pt x="284" y="4836"/>
                        </a:lnTo>
                        <a:cubicBezTo>
                          <a:pt x="209" y="4836"/>
                          <a:pt x="137" y="4865"/>
                          <a:pt x="83" y="4919"/>
                        </a:cubicBezTo>
                        <a:cubicBezTo>
                          <a:pt x="30" y="4972"/>
                          <a:pt x="0" y="5045"/>
                          <a:pt x="0" y="5120"/>
                        </a:cubicBezTo>
                        <a:lnTo>
                          <a:pt x="0" y="6003"/>
                        </a:lnTo>
                        <a:cubicBezTo>
                          <a:pt x="0" y="6457"/>
                          <a:pt x="370" y="6827"/>
                          <a:pt x="824" y="6827"/>
                        </a:cubicBezTo>
                        <a:lnTo>
                          <a:pt x="4836" y="6827"/>
                        </a:lnTo>
                        <a:lnTo>
                          <a:pt x="4924" y="6827"/>
                        </a:lnTo>
                        <a:cubicBezTo>
                          <a:pt x="4968" y="6827"/>
                          <a:pt x="5009" y="6815"/>
                          <a:pt x="5047" y="6797"/>
                        </a:cubicBezTo>
                        <a:cubicBezTo>
                          <a:pt x="5415" y="6702"/>
                          <a:pt x="5689" y="6370"/>
                          <a:pt x="5689" y="5973"/>
                        </a:cubicBezTo>
                        <a:lnTo>
                          <a:pt x="5689" y="2276"/>
                        </a:lnTo>
                        <a:lnTo>
                          <a:pt x="6542" y="2276"/>
                        </a:lnTo>
                        <a:cubicBezTo>
                          <a:pt x="6700" y="2276"/>
                          <a:pt x="6827" y="2148"/>
                          <a:pt x="6827" y="1991"/>
                        </a:cubicBezTo>
                        <a:lnTo>
                          <a:pt x="6827" y="853"/>
                        </a:lnTo>
                        <a:cubicBezTo>
                          <a:pt x="6827" y="383"/>
                          <a:pt x="6444" y="0"/>
                          <a:pt x="5973" y="0"/>
                        </a:cubicBezTo>
                        <a:close/>
                        <a:moveTo>
                          <a:pt x="824" y="6258"/>
                        </a:moveTo>
                        <a:lnTo>
                          <a:pt x="824" y="6258"/>
                        </a:lnTo>
                        <a:cubicBezTo>
                          <a:pt x="683" y="6258"/>
                          <a:pt x="569" y="6143"/>
                          <a:pt x="569" y="6003"/>
                        </a:cubicBezTo>
                        <a:lnTo>
                          <a:pt x="569" y="5404"/>
                        </a:lnTo>
                        <a:lnTo>
                          <a:pt x="3982" y="5405"/>
                        </a:lnTo>
                        <a:lnTo>
                          <a:pt x="3982" y="5973"/>
                        </a:lnTo>
                        <a:cubicBezTo>
                          <a:pt x="3982" y="6028"/>
                          <a:pt x="3988" y="6082"/>
                          <a:pt x="3998" y="6133"/>
                        </a:cubicBezTo>
                        <a:cubicBezTo>
                          <a:pt x="4002" y="6150"/>
                          <a:pt x="4007" y="6166"/>
                          <a:pt x="4011" y="6182"/>
                        </a:cubicBezTo>
                        <a:cubicBezTo>
                          <a:pt x="4017" y="6207"/>
                          <a:pt x="4022" y="6233"/>
                          <a:pt x="4031" y="6258"/>
                        </a:cubicBezTo>
                        <a:lnTo>
                          <a:pt x="824" y="6258"/>
                        </a:lnTo>
                        <a:close/>
                        <a:moveTo>
                          <a:pt x="4724" y="2245"/>
                        </a:moveTo>
                        <a:lnTo>
                          <a:pt x="3650" y="3856"/>
                        </a:lnTo>
                        <a:cubicBezTo>
                          <a:pt x="3603" y="3926"/>
                          <a:pt x="3526" y="3973"/>
                          <a:pt x="3442" y="3981"/>
                        </a:cubicBezTo>
                        <a:cubicBezTo>
                          <a:pt x="3432" y="3982"/>
                          <a:pt x="3423" y="3982"/>
                          <a:pt x="3413" y="3982"/>
                        </a:cubicBezTo>
                        <a:cubicBezTo>
                          <a:pt x="3338" y="3982"/>
                          <a:pt x="3266" y="3953"/>
                          <a:pt x="3212" y="3899"/>
                        </a:cubicBezTo>
                        <a:lnTo>
                          <a:pt x="2496" y="3183"/>
                        </a:lnTo>
                        <a:cubicBezTo>
                          <a:pt x="2385" y="3072"/>
                          <a:pt x="2385" y="2892"/>
                          <a:pt x="2496" y="2781"/>
                        </a:cubicBezTo>
                        <a:cubicBezTo>
                          <a:pt x="2607" y="2670"/>
                          <a:pt x="2787" y="2670"/>
                          <a:pt x="2898" y="2781"/>
                        </a:cubicBezTo>
                        <a:lnTo>
                          <a:pt x="3369" y="3251"/>
                        </a:lnTo>
                        <a:lnTo>
                          <a:pt x="4250" y="1929"/>
                        </a:lnTo>
                        <a:cubicBezTo>
                          <a:pt x="4337" y="1798"/>
                          <a:pt x="4514" y="1762"/>
                          <a:pt x="4645" y="1850"/>
                        </a:cubicBezTo>
                        <a:cubicBezTo>
                          <a:pt x="4776" y="1937"/>
                          <a:pt x="4811" y="2114"/>
                          <a:pt x="4724" y="2245"/>
                        </a:cubicBezTo>
                        <a:close/>
                        <a:moveTo>
                          <a:pt x="6258" y="1707"/>
                        </a:moveTo>
                        <a:lnTo>
                          <a:pt x="5689" y="1707"/>
                        </a:lnTo>
                        <a:lnTo>
                          <a:pt x="5689" y="853"/>
                        </a:lnTo>
                        <a:cubicBezTo>
                          <a:pt x="5689" y="697"/>
                          <a:pt x="5816" y="569"/>
                          <a:pt x="5973" y="569"/>
                        </a:cubicBezTo>
                        <a:cubicBezTo>
                          <a:pt x="6130" y="569"/>
                          <a:pt x="6258" y="697"/>
                          <a:pt x="6258" y="853"/>
                        </a:cubicBezTo>
                        <a:lnTo>
                          <a:pt x="6258" y="1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58" name="矩形 57"/>
                  <p:cNvSpPr/>
                  <p:nvPr/>
                </p:nvSpPr>
                <p:spPr>
                  <a:xfrm>
                    <a:off x="2368881" y="5092520"/>
                    <a:ext cx="6162030" cy="499624"/>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2000" dirty="0">
                        <a:latin typeface="+mn-ea"/>
                      </a:rPr>
                      <a:t>1</a:t>
                    </a:r>
                    <a:r>
                      <a:rPr lang="zh-CN" altLang="en-US" sz="2000" dirty="0">
                        <a:latin typeface="+mn-ea"/>
                      </a:rPr>
                      <a:t>）了解相关质量属性的重要性。</a:t>
                    </a:r>
                  </a:p>
                </p:txBody>
              </p:sp>
              <p:sp>
                <p:nvSpPr>
                  <p:cNvPr id="59" name="矩形 58"/>
                  <p:cNvSpPr/>
                  <p:nvPr/>
                </p:nvSpPr>
                <p:spPr>
                  <a:xfrm>
                    <a:off x="2393164" y="5699508"/>
                    <a:ext cx="6634568" cy="499624"/>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2000" dirty="0">
                        <a:latin typeface="+mn-ea"/>
                      </a:rPr>
                      <a:t>2</a:t>
                    </a:r>
                    <a:r>
                      <a:rPr lang="zh-CN" altLang="en-US" sz="2000" dirty="0">
                        <a:latin typeface="+mn-ea"/>
                      </a:rPr>
                      <a:t>）商讨实施优先级的划分。</a:t>
                    </a:r>
                  </a:p>
                </p:txBody>
              </p:sp>
              <p:grpSp>
                <p:nvGrpSpPr>
                  <p:cNvPr id="60" name="组合 59"/>
                  <p:cNvGrpSpPr/>
                  <p:nvPr/>
                </p:nvGrpSpPr>
                <p:grpSpPr>
                  <a:xfrm>
                    <a:off x="1857806" y="5758903"/>
                    <a:ext cx="653036" cy="562783"/>
                    <a:chOff x="2060265" y="2530484"/>
                    <a:chExt cx="1875521" cy="1576834"/>
                  </a:xfrm>
                </p:grpSpPr>
                <p:sp>
                  <p:nvSpPr>
                    <p:cNvPr id="67" name="矩形 66"/>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68" name="椭圆 67"/>
                    <p:cNvSpPr/>
                    <p:nvPr/>
                  </p:nvSpPr>
                  <p:spPr>
                    <a:xfrm>
                      <a:off x="2060265" y="2530484"/>
                      <a:ext cx="1258877" cy="125887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61" name="椭圆 34"/>
                  <p:cNvSpPr/>
                  <p:nvPr/>
                </p:nvSpPr>
                <p:spPr>
                  <a:xfrm>
                    <a:off x="1989327" y="5862434"/>
                    <a:ext cx="189681" cy="285740"/>
                  </a:xfrm>
                  <a:custGeom>
                    <a:avLst/>
                    <a:gdLst>
                      <a:gd name="connsiteX0" fmla="*/ 113166 w 440681"/>
                      <a:gd name="connsiteY0" fmla="*/ 412808 h 607631"/>
                      <a:gd name="connsiteX1" fmla="*/ 245589 w 440681"/>
                      <a:gd name="connsiteY1" fmla="*/ 412808 h 607631"/>
                      <a:gd name="connsiteX2" fmla="*/ 256082 w 440681"/>
                      <a:gd name="connsiteY2" fmla="*/ 423287 h 607631"/>
                      <a:gd name="connsiteX3" fmla="*/ 245589 w 440681"/>
                      <a:gd name="connsiteY3" fmla="*/ 433766 h 607631"/>
                      <a:gd name="connsiteX4" fmla="*/ 113166 w 440681"/>
                      <a:gd name="connsiteY4" fmla="*/ 433766 h 607631"/>
                      <a:gd name="connsiteX5" fmla="*/ 102673 w 440681"/>
                      <a:gd name="connsiteY5" fmla="*/ 423287 h 607631"/>
                      <a:gd name="connsiteX6" fmla="*/ 113166 w 440681"/>
                      <a:gd name="connsiteY6" fmla="*/ 412808 h 607631"/>
                      <a:gd name="connsiteX7" fmla="*/ 112953 w 440681"/>
                      <a:gd name="connsiteY7" fmla="*/ 347535 h 607631"/>
                      <a:gd name="connsiteX8" fmla="*/ 327305 w 440681"/>
                      <a:gd name="connsiteY8" fmla="*/ 347535 h 607631"/>
                      <a:gd name="connsiteX9" fmla="*/ 337797 w 440681"/>
                      <a:gd name="connsiteY9" fmla="*/ 358014 h 607631"/>
                      <a:gd name="connsiteX10" fmla="*/ 327305 w 440681"/>
                      <a:gd name="connsiteY10" fmla="*/ 368493 h 607631"/>
                      <a:gd name="connsiteX11" fmla="*/ 112953 w 440681"/>
                      <a:gd name="connsiteY11" fmla="*/ 368493 h 607631"/>
                      <a:gd name="connsiteX12" fmla="*/ 102461 w 440681"/>
                      <a:gd name="connsiteY12" fmla="*/ 358014 h 607631"/>
                      <a:gd name="connsiteX13" fmla="*/ 112953 w 440681"/>
                      <a:gd name="connsiteY13" fmla="*/ 347535 h 607631"/>
                      <a:gd name="connsiteX14" fmla="*/ 112953 w 440681"/>
                      <a:gd name="connsiteY14" fmla="*/ 282332 h 607631"/>
                      <a:gd name="connsiteX15" fmla="*/ 327305 w 440681"/>
                      <a:gd name="connsiteY15" fmla="*/ 282332 h 607631"/>
                      <a:gd name="connsiteX16" fmla="*/ 337797 w 440681"/>
                      <a:gd name="connsiteY16" fmla="*/ 292811 h 607631"/>
                      <a:gd name="connsiteX17" fmla="*/ 327305 w 440681"/>
                      <a:gd name="connsiteY17" fmla="*/ 303290 h 607631"/>
                      <a:gd name="connsiteX18" fmla="*/ 112953 w 440681"/>
                      <a:gd name="connsiteY18" fmla="*/ 303290 h 607631"/>
                      <a:gd name="connsiteX19" fmla="*/ 102461 w 440681"/>
                      <a:gd name="connsiteY19" fmla="*/ 292811 h 607631"/>
                      <a:gd name="connsiteX20" fmla="*/ 112953 w 440681"/>
                      <a:gd name="connsiteY20" fmla="*/ 282332 h 607631"/>
                      <a:gd name="connsiteX21" fmla="*/ 112953 w 440681"/>
                      <a:gd name="connsiteY21" fmla="*/ 217200 h 607631"/>
                      <a:gd name="connsiteX22" fmla="*/ 327305 w 440681"/>
                      <a:gd name="connsiteY22" fmla="*/ 217200 h 607631"/>
                      <a:gd name="connsiteX23" fmla="*/ 337797 w 440681"/>
                      <a:gd name="connsiteY23" fmla="*/ 227679 h 607631"/>
                      <a:gd name="connsiteX24" fmla="*/ 327305 w 440681"/>
                      <a:gd name="connsiteY24" fmla="*/ 238158 h 607631"/>
                      <a:gd name="connsiteX25" fmla="*/ 112953 w 440681"/>
                      <a:gd name="connsiteY25" fmla="*/ 238158 h 607631"/>
                      <a:gd name="connsiteX26" fmla="*/ 102461 w 440681"/>
                      <a:gd name="connsiteY26" fmla="*/ 227679 h 607631"/>
                      <a:gd name="connsiteX27" fmla="*/ 112953 w 440681"/>
                      <a:gd name="connsiteY27" fmla="*/ 217200 h 607631"/>
                      <a:gd name="connsiteX28" fmla="*/ 112953 w 440681"/>
                      <a:gd name="connsiteY28" fmla="*/ 151998 h 607631"/>
                      <a:gd name="connsiteX29" fmla="*/ 327305 w 440681"/>
                      <a:gd name="connsiteY29" fmla="*/ 151998 h 607631"/>
                      <a:gd name="connsiteX30" fmla="*/ 337797 w 440681"/>
                      <a:gd name="connsiteY30" fmla="*/ 162477 h 607631"/>
                      <a:gd name="connsiteX31" fmla="*/ 327305 w 440681"/>
                      <a:gd name="connsiteY31" fmla="*/ 172956 h 607631"/>
                      <a:gd name="connsiteX32" fmla="*/ 112953 w 440681"/>
                      <a:gd name="connsiteY32" fmla="*/ 172956 h 607631"/>
                      <a:gd name="connsiteX33" fmla="*/ 102461 w 440681"/>
                      <a:gd name="connsiteY33" fmla="*/ 162477 h 607631"/>
                      <a:gd name="connsiteX34" fmla="*/ 112953 w 440681"/>
                      <a:gd name="connsiteY34" fmla="*/ 151998 h 607631"/>
                      <a:gd name="connsiteX35" fmla="*/ 112953 w 440681"/>
                      <a:gd name="connsiteY35" fmla="*/ 86725 h 607631"/>
                      <a:gd name="connsiteX36" fmla="*/ 327305 w 440681"/>
                      <a:gd name="connsiteY36" fmla="*/ 86725 h 607631"/>
                      <a:gd name="connsiteX37" fmla="*/ 337797 w 440681"/>
                      <a:gd name="connsiteY37" fmla="*/ 97204 h 607631"/>
                      <a:gd name="connsiteX38" fmla="*/ 327305 w 440681"/>
                      <a:gd name="connsiteY38" fmla="*/ 107683 h 607631"/>
                      <a:gd name="connsiteX39" fmla="*/ 112953 w 440681"/>
                      <a:gd name="connsiteY39" fmla="*/ 107683 h 607631"/>
                      <a:gd name="connsiteX40" fmla="*/ 102461 w 440681"/>
                      <a:gd name="connsiteY40" fmla="*/ 97204 h 607631"/>
                      <a:gd name="connsiteX41" fmla="*/ 112953 w 440681"/>
                      <a:gd name="connsiteY41" fmla="*/ 86725 h 607631"/>
                      <a:gd name="connsiteX42" fmla="*/ 20880 w 440681"/>
                      <a:gd name="connsiteY42" fmla="*/ 20640 h 607631"/>
                      <a:gd name="connsiteX43" fmla="*/ 20880 w 440681"/>
                      <a:gd name="connsiteY43" fmla="*/ 524180 h 607631"/>
                      <a:gd name="connsiteX44" fmla="*/ 80057 w 440681"/>
                      <a:gd name="connsiteY44" fmla="*/ 582434 h 607631"/>
                      <a:gd name="connsiteX45" fmla="*/ 143431 w 440681"/>
                      <a:gd name="connsiteY45" fmla="*/ 521037 h 607631"/>
                      <a:gd name="connsiteX46" fmla="*/ 158121 w 440681"/>
                      <a:gd name="connsiteY46" fmla="*/ 521037 h 607631"/>
                      <a:gd name="connsiteX47" fmla="*/ 220236 w 440681"/>
                      <a:gd name="connsiteY47" fmla="*/ 582434 h 607631"/>
                      <a:gd name="connsiteX48" fmla="*/ 282456 w 440681"/>
                      <a:gd name="connsiteY48" fmla="*/ 521246 h 607631"/>
                      <a:gd name="connsiteX49" fmla="*/ 289695 w 440681"/>
                      <a:gd name="connsiteY49" fmla="*/ 518103 h 607631"/>
                      <a:gd name="connsiteX50" fmla="*/ 297040 w 440681"/>
                      <a:gd name="connsiteY50" fmla="*/ 521037 h 607631"/>
                      <a:gd name="connsiteX51" fmla="*/ 360414 w 440681"/>
                      <a:gd name="connsiteY51" fmla="*/ 582434 h 607631"/>
                      <a:gd name="connsiteX52" fmla="*/ 419591 w 440681"/>
                      <a:gd name="connsiteY52" fmla="*/ 524180 h 607631"/>
                      <a:gd name="connsiteX53" fmla="*/ 419591 w 440681"/>
                      <a:gd name="connsiteY53" fmla="*/ 20640 h 607631"/>
                      <a:gd name="connsiteX54" fmla="*/ 10492 w 440681"/>
                      <a:gd name="connsiteY54" fmla="*/ 0 h 607631"/>
                      <a:gd name="connsiteX55" fmla="*/ 430189 w 440681"/>
                      <a:gd name="connsiteY55" fmla="*/ 0 h 607631"/>
                      <a:gd name="connsiteX56" fmla="*/ 440681 w 440681"/>
                      <a:gd name="connsiteY56" fmla="*/ 10477 h 607631"/>
                      <a:gd name="connsiteX57" fmla="*/ 440681 w 440681"/>
                      <a:gd name="connsiteY57" fmla="*/ 528790 h 607631"/>
                      <a:gd name="connsiteX58" fmla="*/ 437533 w 440681"/>
                      <a:gd name="connsiteY58" fmla="*/ 536124 h 607631"/>
                      <a:gd name="connsiteX59" fmla="*/ 368074 w 440681"/>
                      <a:gd name="connsiteY59" fmla="*/ 604646 h 607631"/>
                      <a:gd name="connsiteX60" fmla="*/ 360519 w 440681"/>
                      <a:gd name="connsiteY60" fmla="*/ 607579 h 607631"/>
                      <a:gd name="connsiteX61" fmla="*/ 353174 w 440681"/>
                      <a:gd name="connsiteY61" fmla="*/ 604646 h 607631"/>
                      <a:gd name="connsiteX62" fmla="*/ 289800 w 440681"/>
                      <a:gd name="connsiteY62" fmla="*/ 543249 h 607631"/>
                      <a:gd name="connsiteX63" fmla="*/ 227580 w 440681"/>
                      <a:gd name="connsiteY63" fmla="*/ 604646 h 607631"/>
                      <a:gd name="connsiteX64" fmla="*/ 212891 w 440681"/>
                      <a:gd name="connsiteY64" fmla="*/ 604646 h 607631"/>
                      <a:gd name="connsiteX65" fmla="*/ 150671 w 440681"/>
                      <a:gd name="connsiteY65" fmla="*/ 543249 h 607631"/>
                      <a:gd name="connsiteX66" fmla="*/ 87297 w 440681"/>
                      <a:gd name="connsiteY66" fmla="*/ 604646 h 607631"/>
                      <a:gd name="connsiteX67" fmla="*/ 72607 w 440681"/>
                      <a:gd name="connsiteY67" fmla="*/ 604646 h 607631"/>
                      <a:gd name="connsiteX68" fmla="*/ 3043 w 440681"/>
                      <a:gd name="connsiteY68" fmla="*/ 536124 h 607631"/>
                      <a:gd name="connsiteX69" fmla="*/ 0 w 440681"/>
                      <a:gd name="connsiteY69" fmla="*/ 528790 h 607631"/>
                      <a:gd name="connsiteX70" fmla="*/ 0 w 440681"/>
                      <a:gd name="connsiteY70" fmla="*/ 10477 h 607631"/>
                      <a:gd name="connsiteX71" fmla="*/ 10492 w 440681"/>
                      <a:gd name="connsiteY71" fmla="*/ 0 h 60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40681" h="607631">
                        <a:moveTo>
                          <a:pt x="113166" y="412808"/>
                        </a:moveTo>
                        <a:lnTo>
                          <a:pt x="245589" y="412808"/>
                        </a:lnTo>
                        <a:cubicBezTo>
                          <a:pt x="251360" y="412808"/>
                          <a:pt x="256082" y="417524"/>
                          <a:pt x="256082" y="423287"/>
                        </a:cubicBezTo>
                        <a:cubicBezTo>
                          <a:pt x="256082" y="429050"/>
                          <a:pt x="251360" y="433766"/>
                          <a:pt x="245589" y="433766"/>
                        </a:cubicBezTo>
                        <a:lnTo>
                          <a:pt x="113166" y="433766"/>
                        </a:lnTo>
                        <a:cubicBezTo>
                          <a:pt x="107395" y="433766"/>
                          <a:pt x="102673" y="429050"/>
                          <a:pt x="102673" y="423287"/>
                        </a:cubicBezTo>
                        <a:cubicBezTo>
                          <a:pt x="102673" y="417524"/>
                          <a:pt x="107395" y="412808"/>
                          <a:pt x="113166" y="412808"/>
                        </a:cubicBezTo>
                        <a:close/>
                        <a:moveTo>
                          <a:pt x="112953" y="347535"/>
                        </a:moveTo>
                        <a:lnTo>
                          <a:pt x="327305" y="347535"/>
                        </a:lnTo>
                        <a:cubicBezTo>
                          <a:pt x="332971" y="347535"/>
                          <a:pt x="337797" y="352355"/>
                          <a:pt x="337797" y="358014"/>
                        </a:cubicBezTo>
                        <a:cubicBezTo>
                          <a:pt x="337797" y="363777"/>
                          <a:pt x="332971" y="368493"/>
                          <a:pt x="327305" y="368493"/>
                        </a:cubicBezTo>
                        <a:lnTo>
                          <a:pt x="112953" y="368493"/>
                        </a:lnTo>
                        <a:cubicBezTo>
                          <a:pt x="107287" y="368493"/>
                          <a:pt x="102461" y="363777"/>
                          <a:pt x="102461" y="358014"/>
                        </a:cubicBezTo>
                        <a:cubicBezTo>
                          <a:pt x="102461" y="352355"/>
                          <a:pt x="107182" y="347535"/>
                          <a:pt x="112953" y="347535"/>
                        </a:cubicBezTo>
                        <a:close/>
                        <a:moveTo>
                          <a:pt x="112953" y="282332"/>
                        </a:moveTo>
                        <a:lnTo>
                          <a:pt x="327305" y="282332"/>
                        </a:lnTo>
                        <a:cubicBezTo>
                          <a:pt x="332971" y="282332"/>
                          <a:pt x="337797" y="287048"/>
                          <a:pt x="337797" y="292811"/>
                        </a:cubicBezTo>
                        <a:cubicBezTo>
                          <a:pt x="337797" y="298679"/>
                          <a:pt x="332971" y="303290"/>
                          <a:pt x="327305" y="303290"/>
                        </a:cubicBezTo>
                        <a:lnTo>
                          <a:pt x="112953" y="303290"/>
                        </a:lnTo>
                        <a:cubicBezTo>
                          <a:pt x="107287" y="303290"/>
                          <a:pt x="102461" y="298470"/>
                          <a:pt x="102461" y="292811"/>
                        </a:cubicBezTo>
                        <a:cubicBezTo>
                          <a:pt x="102461" y="287048"/>
                          <a:pt x="107182" y="282332"/>
                          <a:pt x="112953" y="282332"/>
                        </a:cubicBezTo>
                        <a:close/>
                        <a:moveTo>
                          <a:pt x="112953" y="217200"/>
                        </a:moveTo>
                        <a:lnTo>
                          <a:pt x="327305" y="217200"/>
                        </a:lnTo>
                        <a:cubicBezTo>
                          <a:pt x="332971" y="217200"/>
                          <a:pt x="337797" y="222020"/>
                          <a:pt x="337797" y="227679"/>
                        </a:cubicBezTo>
                        <a:cubicBezTo>
                          <a:pt x="337797" y="233442"/>
                          <a:pt x="332971" y="238158"/>
                          <a:pt x="327305" y="238158"/>
                        </a:cubicBezTo>
                        <a:lnTo>
                          <a:pt x="112953" y="238158"/>
                        </a:lnTo>
                        <a:cubicBezTo>
                          <a:pt x="107287" y="238158"/>
                          <a:pt x="102461" y="233442"/>
                          <a:pt x="102461" y="227679"/>
                        </a:cubicBezTo>
                        <a:cubicBezTo>
                          <a:pt x="102461" y="222020"/>
                          <a:pt x="107182" y="217200"/>
                          <a:pt x="112953" y="217200"/>
                        </a:cubicBezTo>
                        <a:close/>
                        <a:moveTo>
                          <a:pt x="112953" y="151998"/>
                        </a:moveTo>
                        <a:lnTo>
                          <a:pt x="327305" y="151998"/>
                        </a:lnTo>
                        <a:cubicBezTo>
                          <a:pt x="332971" y="151998"/>
                          <a:pt x="337797" y="156714"/>
                          <a:pt x="337797" y="162477"/>
                        </a:cubicBezTo>
                        <a:cubicBezTo>
                          <a:pt x="337797" y="168136"/>
                          <a:pt x="332971" y="172956"/>
                          <a:pt x="327305" y="172956"/>
                        </a:cubicBezTo>
                        <a:lnTo>
                          <a:pt x="112953" y="172956"/>
                        </a:lnTo>
                        <a:cubicBezTo>
                          <a:pt x="107287" y="172956"/>
                          <a:pt x="102461" y="168136"/>
                          <a:pt x="102461" y="162477"/>
                        </a:cubicBezTo>
                        <a:cubicBezTo>
                          <a:pt x="102461" y="156714"/>
                          <a:pt x="107182" y="151998"/>
                          <a:pt x="112953" y="151998"/>
                        </a:cubicBezTo>
                        <a:close/>
                        <a:moveTo>
                          <a:pt x="112953" y="86725"/>
                        </a:moveTo>
                        <a:lnTo>
                          <a:pt x="327305" y="86725"/>
                        </a:lnTo>
                        <a:cubicBezTo>
                          <a:pt x="332971" y="86725"/>
                          <a:pt x="337797" y="91441"/>
                          <a:pt x="337797" y="97204"/>
                        </a:cubicBezTo>
                        <a:cubicBezTo>
                          <a:pt x="337797" y="103072"/>
                          <a:pt x="332971" y="107683"/>
                          <a:pt x="327305" y="107683"/>
                        </a:cubicBezTo>
                        <a:lnTo>
                          <a:pt x="112953" y="107683"/>
                        </a:lnTo>
                        <a:cubicBezTo>
                          <a:pt x="107287" y="107683"/>
                          <a:pt x="102461" y="102967"/>
                          <a:pt x="102461" y="97204"/>
                        </a:cubicBezTo>
                        <a:cubicBezTo>
                          <a:pt x="102461" y="91441"/>
                          <a:pt x="107182" y="86725"/>
                          <a:pt x="112953" y="86725"/>
                        </a:cubicBezTo>
                        <a:close/>
                        <a:moveTo>
                          <a:pt x="20880" y="20640"/>
                        </a:moveTo>
                        <a:lnTo>
                          <a:pt x="20880" y="524180"/>
                        </a:lnTo>
                        <a:lnTo>
                          <a:pt x="80057" y="582434"/>
                        </a:lnTo>
                        <a:lnTo>
                          <a:pt x="143431" y="521037"/>
                        </a:lnTo>
                        <a:cubicBezTo>
                          <a:pt x="147418" y="517160"/>
                          <a:pt x="154029" y="517160"/>
                          <a:pt x="158121" y="521037"/>
                        </a:cubicBezTo>
                        <a:lnTo>
                          <a:pt x="220236" y="582434"/>
                        </a:lnTo>
                        <a:lnTo>
                          <a:pt x="282456" y="521246"/>
                        </a:lnTo>
                        <a:cubicBezTo>
                          <a:pt x="284449" y="519151"/>
                          <a:pt x="287072" y="518103"/>
                          <a:pt x="289695" y="518103"/>
                        </a:cubicBezTo>
                        <a:cubicBezTo>
                          <a:pt x="292423" y="518103"/>
                          <a:pt x="295046" y="519151"/>
                          <a:pt x="297040" y="521037"/>
                        </a:cubicBezTo>
                        <a:lnTo>
                          <a:pt x="360414" y="582434"/>
                        </a:lnTo>
                        <a:lnTo>
                          <a:pt x="419591" y="524180"/>
                        </a:lnTo>
                        <a:lnTo>
                          <a:pt x="419591" y="20640"/>
                        </a:lnTo>
                        <a:close/>
                        <a:moveTo>
                          <a:pt x="10492" y="0"/>
                        </a:moveTo>
                        <a:lnTo>
                          <a:pt x="430189" y="0"/>
                        </a:lnTo>
                        <a:cubicBezTo>
                          <a:pt x="435959" y="0"/>
                          <a:pt x="440681" y="4715"/>
                          <a:pt x="440681" y="10477"/>
                        </a:cubicBezTo>
                        <a:lnTo>
                          <a:pt x="440681" y="528790"/>
                        </a:lnTo>
                        <a:cubicBezTo>
                          <a:pt x="440681" y="531514"/>
                          <a:pt x="439527" y="534238"/>
                          <a:pt x="437533" y="536124"/>
                        </a:cubicBezTo>
                        <a:lnTo>
                          <a:pt x="368074" y="604646"/>
                        </a:lnTo>
                        <a:cubicBezTo>
                          <a:pt x="365765" y="606532"/>
                          <a:pt x="363142" y="607579"/>
                          <a:pt x="360519" y="607579"/>
                        </a:cubicBezTo>
                        <a:cubicBezTo>
                          <a:pt x="357791" y="607579"/>
                          <a:pt x="355168" y="606532"/>
                          <a:pt x="353174" y="604646"/>
                        </a:cubicBezTo>
                        <a:lnTo>
                          <a:pt x="289800" y="543249"/>
                        </a:lnTo>
                        <a:lnTo>
                          <a:pt x="227580" y="604646"/>
                        </a:lnTo>
                        <a:cubicBezTo>
                          <a:pt x="223488" y="608627"/>
                          <a:pt x="216983" y="608627"/>
                          <a:pt x="212891" y="604646"/>
                        </a:cubicBezTo>
                        <a:lnTo>
                          <a:pt x="150671" y="543249"/>
                        </a:lnTo>
                        <a:lnTo>
                          <a:pt x="87297" y="604646"/>
                        </a:lnTo>
                        <a:cubicBezTo>
                          <a:pt x="83205" y="608522"/>
                          <a:pt x="76595" y="608522"/>
                          <a:pt x="72607" y="604646"/>
                        </a:cubicBezTo>
                        <a:lnTo>
                          <a:pt x="3043" y="536124"/>
                        </a:lnTo>
                        <a:cubicBezTo>
                          <a:pt x="1049" y="534238"/>
                          <a:pt x="0" y="531514"/>
                          <a:pt x="0" y="528790"/>
                        </a:cubicBezTo>
                        <a:lnTo>
                          <a:pt x="0" y="10477"/>
                        </a:lnTo>
                        <a:cubicBezTo>
                          <a:pt x="0" y="4715"/>
                          <a:pt x="4722" y="0"/>
                          <a:pt x="104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62" name="矩形 61"/>
                  <p:cNvSpPr/>
                  <p:nvPr/>
                </p:nvSpPr>
                <p:spPr>
                  <a:xfrm>
                    <a:off x="2393164" y="6338035"/>
                    <a:ext cx="6634568" cy="499624"/>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2000" dirty="0">
                        <a:latin typeface="+mn-ea"/>
                      </a:rPr>
                      <a:t>3</a:t>
                    </a:r>
                    <a:r>
                      <a:rPr lang="zh-CN" altLang="en-US" sz="2000" dirty="0">
                        <a:latin typeface="+mn-ea"/>
                      </a:rPr>
                      <a:t>）将所收集的用户需求编写成规格说明和模型。</a:t>
                    </a:r>
                  </a:p>
                </p:txBody>
              </p:sp>
              <p:grpSp>
                <p:nvGrpSpPr>
                  <p:cNvPr id="63" name="组合 62"/>
                  <p:cNvGrpSpPr/>
                  <p:nvPr/>
                </p:nvGrpSpPr>
                <p:grpSpPr>
                  <a:xfrm>
                    <a:off x="1865003" y="6407295"/>
                    <a:ext cx="663604" cy="568151"/>
                    <a:chOff x="2049981" y="2481049"/>
                    <a:chExt cx="1905871" cy="1591874"/>
                  </a:xfrm>
                </p:grpSpPr>
                <p:sp>
                  <p:nvSpPr>
                    <p:cNvPr id="65" name="矩形 64"/>
                    <p:cNvSpPr/>
                    <p:nvPr/>
                  </p:nvSpPr>
                  <p:spPr>
                    <a:xfrm rot="1800000">
                      <a:off x="2581025" y="2823054"/>
                      <a:ext cx="1374827" cy="1249869"/>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uLnTx/>
                        <a:uFillTx/>
                        <a:latin typeface="+mn-ea"/>
                        <a:cs typeface="+mn-cs"/>
                      </a:endParaRPr>
                    </a:p>
                  </p:txBody>
                </p:sp>
                <p:sp>
                  <p:nvSpPr>
                    <p:cNvPr id="66" name="椭圆 65"/>
                    <p:cNvSpPr/>
                    <p:nvPr/>
                  </p:nvSpPr>
                  <p:spPr>
                    <a:xfrm>
                      <a:off x="2049981" y="2481049"/>
                      <a:ext cx="1258876" cy="125888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64" name="椭圆 35"/>
                  <p:cNvSpPr/>
                  <p:nvPr/>
                </p:nvSpPr>
                <p:spPr>
                  <a:xfrm>
                    <a:off x="1981881" y="6468964"/>
                    <a:ext cx="226254" cy="318495"/>
                  </a:xfrm>
                  <a:custGeom>
                    <a:avLst/>
                    <a:gdLst>
                      <a:gd name="connsiteX0" fmla="*/ 278806 w 606933"/>
                      <a:gd name="connsiteY0" fmla="*/ 252491 h 503061"/>
                      <a:gd name="connsiteX1" fmla="*/ 278806 w 606933"/>
                      <a:gd name="connsiteY1" fmla="*/ 272515 h 503061"/>
                      <a:gd name="connsiteX2" fmla="*/ 333844 w 606933"/>
                      <a:gd name="connsiteY2" fmla="*/ 272515 h 503061"/>
                      <a:gd name="connsiteX3" fmla="*/ 333844 w 606933"/>
                      <a:gd name="connsiteY3" fmla="*/ 252491 h 503061"/>
                      <a:gd name="connsiteX4" fmla="*/ 256573 w 606933"/>
                      <a:gd name="connsiteY4" fmla="*/ 208097 h 503061"/>
                      <a:gd name="connsiteX5" fmla="*/ 356077 w 606933"/>
                      <a:gd name="connsiteY5" fmla="*/ 208097 h 503061"/>
                      <a:gd name="connsiteX6" fmla="*/ 378465 w 606933"/>
                      <a:gd name="connsiteY6" fmla="*/ 230294 h 503061"/>
                      <a:gd name="connsiteX7" fmla="*/ 378465 w 606933"/>
                      <a:gd name="connsiteY7" fmla="*/ 240384 h 503061"/>
                      <a:gd name="connsiteX8" fmla="*/ 502844 w 606933"/>
                      <a:gd name="connsiteY8" fmla="*/ 240384 h 503061"/>
                      <a:gd name="connsiteX9" fmla="*/ 525077 w 606933"/>
                      <a:gd name="connsiteY9" fmla="*/ 262581 h 503061"/>
                      <a:gd name="connsiteX10" fmla="*/ 502844 w 606933"/>
                      <a:gd name="connsiteY10" fmla="*/ 284778 h 503061"/>
                      <a:gd name="connsiteX11" fmla="*/ 378465 w 606933"/>
                      <a:gd name="connsiteY11" fmla="*/ 284778 h 503061"/>
                      <a:gd name="connsiteX12" fmla="*/ 378465 w 606933"/>
                      <a:gd name="connsiteY12" fmla="*/ 294712 h 503061"/>
                      <a:gd name="connsiteX13" fmla="*/ 356077 w 606933"/>
                      <a:gd name="connsiteY13" fmla="*/ 316909 h 503061"/>
                      <a:gd name="connsiteX14" fmla="*/ 256573 w 606933"/>
                      <a:gd name="connsiteY14" fmla="*/ 316909 h 503061"/>
                      <a:gd name="connsiteX15" fmla="*/ 234340 w 606933"/>
                      <a:gd name="connsiteY15" fmla="*/ 294712 h 503061"/>
                      <a:gd name="connsiteX16" fmla="*/ 234340 w 606933"/>
                      <a:gd name="connsiteY16" fmla="*/ 284778 h 503061"/>
                      <a:gd name="connsiteX17" fmla="*/ 109805 w 606933"/>
                      <a:gd name="connsiteY17" fmla="*/ 284778 h 503061"/>
                      <a:gd name="connsiteX18" fmla="*/ 87572 w 606933"/>
                      <a:gd name="connsiteY18" fmla="*/ 262581 h 503061"/>
                      <a:gd name="connsiteX19" fmla="*/ 109805 w 606933"/>
                      <a:gd name="connsiteY19" fmla="*/ 240384 h 503061"/>
                      <a:gd name="connsiteX20" fmla="*/ 234340 w 606933"/>
                      <a:gd name="connsiteY20" fmla="*/ 240384 h 503061"/>
                      <a:gd name="connsiteX21" fmla="*/ 234340 w 606933"/>
                      <a:gd name="connsiteY21" fmla="*/ 230294 h 503061"/>
                      <a:gd name="connsiteX22" fmla="*/ 256573 w 606933"/>
                      <a:gd name="connsiteY22" fmla="*/ 208097 h 503061"/>
                      <a:gd name="connsiteX23" fmla="*/ 252073 w 606933"/>
                      <a:gd name="connsiteY23" fmla="*/ 44406 h 503061"/>
                      <a:gd name="connsiteX24" fmla="*/ 252073 w 606933"/>
                      <a:gd name="connsiteY24" fmla="*/ 87415 h 503061"/>
                      <a:gd name="connsiteX25" fmla="*/ 360615 w 606933"/>
                      <a:gd name="connsiteY25" fmla="*/ 87415 h 503061"/>
                      <a:gd name="connsiteX26" fmla="*/ 360615 w 606933"/>
                      <a:gd name="connsiteY26" fmla="*/ 44406 h 503061"/>
                      <a:gd name="connsiteX27" fmla="*/ 229835 w 606933"/>
                      <a:gd name="connsiteY27" fmla="*/ 0 h 503061"/>
                      <a:gd name="connsiteX28" fmla="*/ 382852 w 606933"/>
                      <a:gd name="connsiteY28" fmla="*/ 0 h 503061"/>
                      <a:gd name="connsiteX29" fmla="*/ 405244 w 606933"/>
                      <a:gd name="connsiteY29" fmla="*/ 22203 h 503061"/>
                      <a:gd name="connsiteX30" fmla="*/ 405244 w 606933"/>
                      <a:gd name="connsiteY30" fmla="*/ 87415 h 503061"/>
                      <a:gd name="connsiteX31" fmla="*/ 584696 w 606933"/>
                      <a:gd name="connsiteY31" fmla="*/ 87415 h 503061"/>
                      <a:gd name="connsiteX32" fmla="*/ 606933 w 606933"/>
                      <a:gd name="connsiteY32" fmla="*/ 109618 h 503061"/>
                      <a:gd name="connsiteX33" fmla="*/ 606933 w 606933"/>
                      <a:gd name="connsiteY33" fmla="*/ 480858 h 503061"/>
                      <a:gd name="connsiteX34" fmla="*/ 584696 w 606933"/>
                      <a:gd name="connsiteY34" fmla="*/ 503061 h 503061"/>
                      <a:gd name="connsiteX35" fmla="*/ 27991 w 606933"/>
                      <a:gd name="connsiteY35" fmla="*/ 503061 h 503061"/>
                      <a:gd name="connsiteX36" fmla="*/ 5753 w 606933"/>
                      <a:gd name="connsiteY36" fmla="*/ 480858 h 503061"/>
                      <a:gd name="connsiteX37" fmla="*/ 5753 w 606933"/>
                      <a:gd name="connsiteY37" fmla="*/ 185077 h 503061"/>
                      <a:gd name="connsiteX38" fmla="*/ 27991 w 606933"/>
                      <a:gd name="connsiteY38" fmla="*/ 162874 h 503061"/>
                      <a:gd name="connsiteX39" fmla="*/ 50383 w 606933"/>
                      <a:gd name="connsiteY39" fmla="*/ 185077 h 503061"/>
                      <a:gd name="connsiteX40" fmla="*/ 50383 w 606933"/>
                      <a:gd name="connsiteY40" fmla="*/ 458655 h 503061"/>
                      <a:gd name="connsiteX41" fmla="*/ 562304 w 606933"/>
                      <a:gd name="connsiteY41" fmla="*/ 458655 h 503061"/>
                      <a:gd name="connsiteX42" fmla="*/ 562304 w 606933"/>
                      <a:gd name="connsiteY42" fmla="*/ 131821 h 503061"/>
                      <a:gd name="connsiteX43" fmla="*/ 192670 w 606933"/>
                      <a:gd name="connsiteY43" fmla="*/ 131821 h 503061"/>
                      <a:gd name="connsiteX44" fmla="*/ 174631 w 606933"/>
                      <a:gd name="connsiteY44" fmla="*/ 131821 h 503061"/>
                      <a:gd name="connsiteX45" fmla="*/ 22237 w 606933"/>
                      <a:gd name="connsiteY45" fmla="*/ 131821 h 503061"/>
                      <a:gd name="connsiteX46" fmla="*/ 0 w 606933"/>
                      <a:gd name="connsiteY46" fmla="*/ 109618 h 503061"/>
                      <a:gd name="connsiteX47" fmla="*/ 22237 w 606933"/>
                      <a:gd name="connsiteY47" fmla="*/ 87415 h 503061"/>
                      <a:gd name="connsiteX48" fmla="*/ 174631 w 606933"/>
                      <a:gd name="connsiteY48" fmla="*/ 87415 h 503061"/>
                      <a:gd name="connsiteX49" fmla="*/ 192670 w 606933"/>
                      <a:gd name="connsiteY49" fmla="*/ 87415 h 503061"/>
                      <a:gd name="connsiteX50" fmla="*/ 207598 w 606933"/>
                      <a:gd name="connsiteY50" fmla="*/ 87415 h 503061"/>
                      <a:gd name="connsiteX51" fmla="*/ 207598 w 606933"/>
                      <a:gd name="connsiteY51" fmla="*/ 22203 h 503061"/>
                      <a:gd name="connsiteX52" fmla="*/ 229835 w 606933"/>
                      <a:gd name="connsiteY52" fmla="*/ 0 h 5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503061">
                        <a:moveTo>
                          <a:pt x="278806" y="252491"/>
                        </a:moveTo>
                        <a:lnTo>
                          <a:pt x="278806" y="272515"/>
                        </a:lnTo>
                        <a:lnTo>
                          <a:pt x="333844" y="272515"/>
                        </a:lnTo>
                        <a:lnTo>
                          <a:pt x="333844" y="252491"/>
                        </a:lnTo>
                        <a:close/>
                        <a:moveTo>
                          <a:pt x="256573" y="208097"/>
                        </a:moveTo>
                        <a:lnTo>
                          <a:pt x="356077" y="208097"/>
                        </a:lnTo>
                        <a:cubicBezTo>
                          <a:pt x="368359" y="208097"/>
                          <a:pt x="378465" y="218031"/>
                          <a:pt x="378465" y="230294"/>
                        </a:cubicBezTo>
                        <a:lnTo>
                          <a:pt x="378465" y="240384"/>
                        </a:lnTo>
                        <a:lnTo>
                          <a:pt x="502844" y="240384"/>
                        </a:lnTo>
                        <a:cubicBezTo>
                          <a:pt x="515127" y="240384"/>
                          <a:pt x="525077" y="250318"/>
                          <a:pt x="525077" y="262581"/>
                        </a:cubicBezTo>
                        <a:cubicBezTo>
                          <a:pt x="525077" y="274843"/>
                          <a:pt x="515127" y="284778"/>
                          <a:pt x="502844" y="284778"/>
                        </a:cubicBezTo>
                        <a:lnTo>
                          <a:pt x="378465" y="284778"/>
                        </a:lnTo>
                        <a:lnTo>
                          <a:pt x="378465" y="294712"/>
                        </a:lnTo>
                        <a:cubicBezTo>
                          <a:pt x="378465" y="306975"/>
                          <a:pt x="368359" y="316909"/>
                          <a:pt x="356077" y="316909"/>
                        </a:cubicBezTo>
                        <a:lnTo>
                          <a:pt x="256573" y="316909"/>
                        </a:lnTo>
                        <a:cubicBezTo>
                          <a:pt x="244290" y="316909"/>
                          <a:pt x="234340" y="306975"/>
                          <a:pt x="234340" y="294712"/>
                        </a:cubicBezTo>
                        <a:lnTo>
                          <a:pt x="234340" y="284778"/>
                        </a:lnTo>
                        <a:lnTo>
                          <a:pt x="109805" y="284778"/>
                        </a:lnTo>
                        <a:cubicBezTo>
                          <a:pt x="97523" y="284778"/>
                          <a:pt x="87572" y="274843"/>
                          <a:pt x="87572" y="262581"/>
                        </a:cubicBezTo>
                        <a:cubicBezTo>
                          <a:pt x="87572" y="250318"/>
                          <a:pt x="97523" y="240384"/>
                          <a:pt x="109805" y="240384"/>
                        </a:cubicBezTo>
                        <a:lnTo>
                          <a:pt x="234340" y="240384"/>
                        </a:lnTo>
                        <a:lnTo>
                          <a:pt x="234340" y="230294"/>
                        </a:lnTo>
                        <a:cubicBezTo>
                          <a:pt x="234340" y="218031"/>
                          <a:pt x="244290" y="208097"/>
                          <a:pt x="256573" y="208097"/>
                        </a:cubicBezTo>
                        <a:close/>
                        <a:moveTo>
                          <a:pt x="252073" y="44406"/>
                        </a:moveTo>
                        <a:lnTo>
                          <a:pt x="252073" y="87415"/>
                        </a:lnTo>
                        <a:lnTo>
                          <a:pt x="360615" y="87415"/>
                        </a:lnTo>
                        <a:lnTo>
                          <a:pt x="360615" y="44406"/>
                        </a:lnTo>
                        <a:close/>
                        <a:moveTo>
                          <a:pt x="229835" y="0"/>
                        </a:moveTo>
                        <a:lnTo>
                          <a:pt x="382852" y="0"/>
                        </a:lnTo>
                        <a:cubicBezTo>
                          <a:pt x="395136" y="0"/>
                          <a:pt x="405244" y="9937"/>
                          <a:pt x="405244" y="22203"/>
                        </a:cubicBezTo>
                        <a:lnTo>
                          <a:pt x="405244" y="87415"/>
                        </a:lnTo>
                        <a:lnTo>
                          <a:pt x="584696" y="87415"/>
                        </a:lnTo>
                        <a:cubicBezTo>
                          <a:pt x="596981" y="87415"/>
                          <a:pt x="606933" y="97352"/>
                          <a:pt x="606933" y="109618"/>
                        </a:cubicBezTo>
                        <a:lnTo>
                          <a:pt x="606933" y="480858"/>
                        </a:lnTo>
                        <a:cubicBezTo>
                          <a:pt x="606933" y="493124"/>
                          <a:pt x="596981" y="503061"/>
                          <a:pt x="584696" y="503061"/>
                        </a:cubicBezTo>
                        <a:lnTo>
                          <a:pt x="27991" y="503061"/>
                        </a:lnTo>
                        <a:cubicBezTo>
                          <a:pt x="15706" y="503061"/>
                          <a:pt x="5753" y="493124"/>
                          <a:pt x="5753" y="480858"/>
                        </a:cubicBezTo>
                        <a:lnTo>
                          <a:pt x="5753" y="185077"/>
                        </a:lnTo>
                        <a:cubicBezTo>
                          <a:pt x="5753" y="172811"/>
                          <a:pt x="15706" y="162874"/>
                          <a:pt x="27991" y="162874"/>
                        </a:cubicBezTo>
                        <a:cubicBezTo>
                          <a:pt x="40275" y="162874"/>
                          <a:pt x="50383" y="172811"/>
                          <a:pt x="50383" y="185077"/>
                        </a:cubicBezTo>
                        <a:lnTo>
                          <a:pt x="50383" y="458655"/>
                        </a:lnTo>
                        <a:lnTo>
                          <a:pt x="562304" y="458655"/>
                        </a:lnTo>
                        <a:lnTo>
                          <a:pt x="562304" y="131821"/>
                        </a:lnTo>
                        <a:lnTo>
                          <a:pt x="192670" y="131821"/>
                        </a:lnTo>
                        <a:lnTo>
                          <a:pt x="174631" y="131821"/>
                        </a:lnTo>
                        <a:lnTo>
                          <a:pt x="22237" y="131821"/>
                        </a:lnTo>
                        <a:cubicBezTo>
                          <a:pt x="9952" y="131821"/>
                          <a:pt x="0" y="121884"/>
                          <a:pt x="0" y="109618"/>
                        </a:cubicBezTo>
                        <a:cubicBezTo>
                          <a:pt x="0" y="97352"/>
                          <a:pt x="9952" y="87415"/>
                          <a:pt x="22237" y="87415"/>
                        </a:cubicBezTo>
                        <a:lnTo>
                          <a:pt x="174631" y="87415"/>
                        </a:lnTo>
                        <a:lnTo>
                          <a:pt x="192670" y="87415"/>
                        </a:lnTo>
                        <a:lnTo>
                          <a:pt x="207598" y="87415"/>
                        </a:lnTo>
                        <a:lnTo>
                          <a:pt x="207598" y="22203"/>
                        </a:lnTo>
                        <a:cubicBezTo>
                          <a:pt x="207598" y="9937"/>
                          <a:pt x="217551" y="0"/>
                          <a:pt x="229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dirty="0">
                      <a:latin typeface="+mn-ea"/>
                    </a:endParaRPr>
                  </a:p>
                </p:txBody>
              </p:sp>
            </p:grpSp>
            <p:sp>
              <p:nvSpPr>
                <p:cNvPr id="53" name="椭圆 34"/>
                <p:cNvSpPr/>
                <p:nvPr/>
              </p:nvSpPr>
              <p:spPr>
                <a:xfrm>
                  <a:off x="-3199122" y="5344839"/>
                  <a:ext cx="276717" cy="330016"/>
                </a:xfrm>
                <a:custGeom>
                  <a:avLst/>
                  <a:gdLst>
                    <a:gd name="connsiteX0" fmla="*/ 481089 w 607639"/>
                    <a:gd name="connsiteY0" fmla="*/ 429814 h 606722"/>
                    <a:gd name="connsiteX1" fmla="*/ 493728 w 607639"/>
                    <a:gd name="connsiteY1" fmla="*/ 442434 h 606722"/>
                    <a:gd name="connsiteX2" fmla="*/ 506368 w 607639"/>
                    <a:gd name="connsiteY2" fmla="*/ 442434 h 606722"/>
                    <a:gd name="connsiteX3" fmla="*/ 519008 w 607639"/>
                    <a:gd name="connsiteY3" fmla="*/ 455055 h 606722"/>
                    <a:gd name="connsiteX4" fmla="*/ 506368 w 607639"/>
                    <a:gd name="connsiteY4" fmla="*/ 467675 h 606722"/>
                    <a:gd name="connsiteX5" fmla="*/ 486340 w 607639"/>
                    <a:gd name="connsiteY5" fmla="*/ 467675 h 606722"/>
                    <a:gd name="connsiteX6" fmla="*/ 509751 w 607639"/>
                    <a:gd name="connsiteY6" fmla="*/ 491137 h 606722"/>
                    <a:gd name="connsiteX7" fmla="*/ 514112 w 607639"/>
                    <a:gd name="connsiteY7" fmla="*/ 508823 h 606722"/>
                    <a:gd name="connsiteX8" fmla="*/ 498446 w 607639"/>
                    <a:gd name="connsiteY8" fmla="*/ 518244 h 606722"/>
                    <a:gd name="connsiteX9" fmla="*/ 493728 w 607639"/>
                    <a:gd name="connsiteY9" fmla="*/ 518244 h 606722"/>
                    <a:gd name="connsiteX10" fmla="*/ 481089 w 607639"/>
                    <a:gd name="connsiteY10" fmla="*/ 530864 h 606722"/>
                    <a:gd name="connsiteX11" fmla="*/ 468360 w 607639"/>
                    <a:gd name="connsiteY11" fmla="*/ 518244 h 606722"/>
                    <a:gd name="connsiteX12" fmla="*/ 455720 w 607639"/>
                    <a:gd name="connsiteY12" fmla="*/ 518244 h 606722"/>
                    <a:gd name="connsiteX13" fmla="*/ 443080 w 607639"/>
                    <a:gd name="connsiteY13" fmla="*/ 505624 h 606722"/>
                    <a:gd name="connsiteX14" fmla="*/ 455720 w 607639"/>
                    <a:gd name="connsiteY14" fmla="*/ 493004 h 606722"/>
                    <a:gd name="connsiteX15" fmla="*/ 475837 w 607639"/>
                    <a:gd name="connsiteY15" fmla="*/ 493004 h 606722"/>
                    <a:gd name="connsiteX16" fmla="*/ 452426 w 607639"/>
                    <a:gd name="connsiteY16" fmla="*/ 469630 h 606722"/>
                    <a:gd name="connsiteX17" fmla="*/ 447976 w 607639"/>
                    <a:gd name="connsiteY17" fmla="*/ 451855 h 606722"/>
                    <a:gd name="connsiteX18" fmla="*/ 463642 w 607639"/>
                    <a:gd name="connsiteY18" fmla="*/ 442434 h 606722"/>
                    <a:gd name="connsiteX19" fmla="*/ 468360 w 607639"/>
                    <a:gd name="connsiteY19" fmla="*/ 442434 h 606722"/>
                    <a:gd name="connsiteX20" fmla="*/ 481089 w 607639"/>
                    <a:gd name="connsiteY20" fmla="*/ 429814 h 606722"/>
                    <a:gd name="connsiteX21" fmla="*/ 126550 w 607639"/>
                    <a:gd name="connsiteY21" fmla="*/ 429814 h 606722"/>
                    <a:gd name="connsiteX22" fmla="*/ 139278 w 607639"/>
                    <a:gd name="connsiteY22" fmla="*/ 442434 h 606722"/>
                    <a:gd name="connsiteX23" fmla="*/ 151918 w 607639"/>
                    <a:gd name="connsiteY23" fmla="*/ 442434 h 606722"/>
                    <a:gd name="connsiteX24" fmla="*/ 164558 w 607639"/>
                    <a:gd name="connsiteY24" fmla="*/ 455055 h 606722"/>
                    <a:gd name="connsiteX25" fmla="*/ 151918 w 607639"/>
                    <a:gd name="connsiteY25" fmla="*/ 467675 h 606722"/>
                    <a:gd name="connsiteX26" fmla="*/ 131801 w 607639"/>
                    <a:gd name="connsiteY26" fmla="*/ 467675 h 606722"/>
                    <a:gd name="connsiteX27" fmla="*/ 155301 w 607639"/>
                    <a:gd name="connsiteY27" fmla="*/ 491137 h 606722"/>
                    <a:gd name="connsiteX28" fmla="*/ 159662 w 607639"/>
                    <a:gd name="connsiteY28" fmla="*/ 508823 h 606722"/>
                    <a:gd name="connsiteX29" fmla="*/ 143996 w 607639"/>
                    <a:gd name="connsiteY29" fmla="*/ 518244 h 606722"/>
                    <a:gd name="connsiteX30" fmla="*/ 139278 w 607639"/>
                    <a:gd name="connsiteY30" fmla="*/ 518244 h 606722"/>
                    <a:gd name="connsiteX31" fmla="*/ 126550 w 607639"/>
                    <a:gd name="connsiteY31" fmla="*/ 530864 h 606722"/>
                    <a:gd name="connsiteX32" fmla="*/ 113910 w 607639"/>
                    <a:gd name="connsiteY32" fmla="*/ 518244 h 606722"/>
                    <a:gd name="connsiteX33" fmla="*/ 101270 w 607639"/>
                    <a:gd name="connsiteY33" fmla="*/ 518244 h 606722"/>
                    <a:gd name="connsiteX34" fmla="*/ 88630 w 607639"/>
                    <a:gd name="connsiteY34" fmla="*/ 505624 h 606722"/>
                    <a:gd name="connsiteX35" fmla="*/ 101270 w 607639"/>
                    <a:gd name="connsiteY35" fmla="*/ 493004 h 606722"/>
                    <a:gd name="connsiteX36" fmla="*/ 121298 w 607639"/>
                    <a:gd name="connsiteY36" fmla="*/ 493004 h 606722"/>
                    <a:gd name="connsiteX37" fmla="*/ 97887 w 607639"/>
                    <a:gd name="connsiteY37" fmla="*/ 469630 h 606722"/>
                    <a:gd name="connsiteX38" fmla="*/ 93526 w 607639"/>
                    <a:gd name="connsiteY38" fmla="*/ 451855 h 606722"/>
                    <a:gd name="connsiteX39" fmla="*/ 109192 w 607639"/>
                    <a:gd name="connsiteY39" fmla="*/ 442434 h 606722"/>
                    <a:gd name="connsiteX40" fmla="*/ 113910 w 607639"/>
                    <a:gd name="connsiteY40" fmla="*/ 442434 h 606722"/>
                    <a:gd name="connsiteX41" fmla="*/ 126550 w 607639"/>
                    <a:gd name="connsiteY41" fmla="*/ 429814 h 606722"/>
                    <a:gd name="connsiteX42" fmla="*/ 481054 w 607639"/>
                    <a:gd name="connsiteY42" fmla="*/ 404457 h 606722"/>
                    <a:gd name="connsiteX43" fmla="*/ 405056 w 607639"/>
                    <a:gd name="connsiteY43" fmla="*/ 480260 h 606722"/>
                    <a:gd name="connsiteX44" fmla="*/ 481054 w 607639"/>
                    <a:gd name="connsiteY44" fmla="*/ 556151 h 606722"/>
                    <a:gd name="connsiteX45" fmla="*/ 556962 w 607639"/>
                    <a:gd name="connsiteY45" fmla="*/ 480260 h 606722"/>
                    <a:gd name="connsiteX46" fmla="*/ 481054 w 607639"/>
                    <a:gd name="connsiteY46" fmla="*/ 404457 h 606722"/>
                    <a:gd name="connsiteX47" fmla="*/ 126550 w 607639"/>
                    <a:gd name="connsiteY47" fmla="*/ 404457 h 606722"/>
                    <a:gd name="connsiteX48" fmla="*/ 50615 w 607639"/>
                    <a:gd name="connsiteY48" fmla="*/ 480260 h 606722"/>
                    <a:gd name="connsiteX49" fmla="*/ 126550 w 607639"/>
                    <a:gd name="connsiteY49" fmla="*/ 556151 h 606722"/>
                    <a:gd name="connsiteX50" fmla="*/ 202574 w 607639"/>
                    <a:gd name="connsiteY50" fmla="*/ 480260 h 606722"/>
                    <a:gd name="connsiteX51" fmla="*/ 126550 w 607639"/>
                    <a:gd name="connsiteY51" fmla="*/ 404457 h 606722"/>
                    <a:gd name="connsiteX52" fmla="*/ 481054 w 607639"/>
                    <a:gd name="connsiteY52" fmla="*/ 379219 h 606722"/>
                    <a:gd name="connsiteX53" fmla="*/ 582235 w 607639"/>
                    <a:gd name="connsiteY53" fmla="*/ 480260 h 606722"/>
                    <a:gd name="connsiteX54" fmla="*/ 481054 w 607639"/>
                    <a:gd name="connsiteY54" fmla="*/ 581389 h 606722"/>
                    <a:gd name="connsiteX55" fmla="*/ 379783 w 607639"/>
                    <a:gd name="connsiteY55" fmla="*/ 480260 h 606722"/>
                    <a:gd name="connsiteX56" fmla="*/ 481054 w 607639"/>
                    <a:gd name="connsiteY56" fmla="*/ 379219 h 606722"/>
                    <a:gd name="connsiteX57" fmla="*/ 126550 w 607639"/>
                    <a:gd name="connsiteY57" fmla="*/ 379219 h 606722"/>
                    <a:gd name="connsiteX58" fmla="*/ 227856 w 607639"/>
                    <a:gd name="connsiteY58" fmla="*/ 480260 h 606722"/>
                    <a:gd name="connsiteX59" fmla="*/ 126550 w 607639"/>
                    <a:gd name="connsiteY59" fmla="*/ 581389 h 606722"/>
                    <a:gd name="connsiteX60" fmla="*/ 25333 w 607639"/>
                    <a:gd name="connsiteY60" fmla="*/ 480260 h 606722"/>
                    <a:gd name="connsiteX61" fmla="*/ 126550 w 607639"/>
                    <a:gd name="connsiteY61" fmla="*/ 379219 h 606722"/>
                    <a:gd name="connsiteX62" fmla="*/ 303775 w 607639"/>
                    <a:gd name="connsiteY62" fmla="*/ 75807 h 606722"/>
                    <a:gd name="connsiteX63" fmla="*/ 195456 w 607639"/>
                    <a:gd name="connsiteY63" fmla="*/ 97669 h 606722"/>
                    <a:gd name="connsiteX64" fmla="*/ 106895 w 607639"/>
                    <a:gd name="connsiteY64" fmla="*/ 157301 h 606722"/>
                    <a:gd name="connsiteX65" fmla="*/ 47173 w 607639"/>
                    <a:gd name="connsiteY65" fmla="*/ 245639 h 606722"/>
                    <a:gd name="connsiteX66" fmla="*/ 30440 w 607639"/>
                    <a:gd name="connsiteY66" fmla="*/ 300472 h 606722"/>
                    <a:gd name="connsiteX67" fmla="*/ 93189 w 607639"/>
                    <a:gd name="connsiteY67" fmla="*/ 286164 h 606722"/>
                    <a:gd name="connsiteX68" fmla="*/ 169021 w 607639"/>
                    <a:gd name="connsiteY68" fmla="*/ 307760 h 606722"/>
                    <a:gd name="connsiteX69" fmla="*/ 198482 w 607639"/>
                    <a:gd name="connsiteY69" fmla="*/ 331933 h 606722"/>
                    <a:gd name="connsiteX70" fmla="*/ 227943 w 607639"/>
                    <a:gd name="connsiteY70" fmla="*/ 307760 h 606722"/>
                    <a:gd name="connsiteX71" fmla="*/ 303775 w 607639"/>
                    <a:gd name="connsiteY71" fmla="*/ 286164 h 606722"/>
                    <a:gd name="connsiteX72" fmla="*/ 379608 w 607639"/>
                    <a:gd name="connsiteY72" fmla="*/ 307760 h 606722"/>
                    <a:gd name="connsiteX73" fmla="*/ 409157 w 607639"/>
                    <a:gd name="connsiteY73" fmla="*/ 331933 h 606722"/>
                    <a:gd name="connsiteX74" fmla="*/ 438618 w 607639"/>
                    <a:gd name="connsiteY74" fmla="*/ 307760 h 606722"/>
                    <a:gd name="connsiteX75" fmla="*/ 514451 w 607639"/>
                    <a:gd name="connsiteY75" fmla="*/ 286164 h 606722"/>
                    <a:gd name="connsiteX76" fmla="*/ 577199 w 607639"/>
                    <a:gd name="connsiteY76" fmla="*/ 300472 h 606722"/>
                    <a:gd name="connsiteX77" fmla="*/ 560466 w 607639"/>
                    <a:gd name="connsiteY77" fmla="*/ 245639 h 606722"/>
                    <a:gd name="connsiteX78" fmla="*/ 500744 w 607639"/>
                    <a:gd name="connsiteY78" fmla="*/ 157301 h 606722"/>
                    <a:gd name="connsiteX79" fmla="*/ 412184 w 607639"/>
                    <a:gd name="connsiteY79" fmla="*/ 97669 h 606722"/>
                    <a:gd name="connsiteX80" fmla="*/ 303775 w 607639"/>
                    <a:gd name="connsiteY80" fmla="*/ 75807 h 606722"/>
                    <a:gd name="connsiteX81" fmla="*/ 303775 w 607639"/>
                    <a:gd name="connsiteY81" fmla="*/ 0 h 606722"/>
                    <a:gd name="connsiteX82" fmla="*/ 316503 w 607639"/>
                    <a:gd name="connsiteY82" fmla="*/ 12619 h 606722"/>
                    <a:gd name="connsiteX83" fmla="*/ 316503 w 607639"/>
                    <a:gd name="connsiteY83" fmla="*/ 50834 h 606722"/>
                    <a:gd name="connsiteX84" fmla="*/ 607639 w 607639"/>
                    <a:gd name="connsiteY84" fmla="*/ 353884 h 606722"/>
                    <a:gd name="connsiteX85" fmla="*/ 607639 w 607639"/>
                    <a:gd name="connsiteY85" fmla="*/ 356639 h 606722"/>
                    <a:gd name="connsiteX86" fmla="*/ 514451 w 607639"/>
                    <a:gd name="connsiteY86" fmla="*/ 311404 h 606722"/>
                    <a:gd name="connsiteX87" fmla="*/ 409157 w 607639"/>
                    <a:gd name="connsiteY87" fmla="*/ 375480 h 606722"/>
                    <a:gd name="connsiteX88" fmla="*/ 316503 w 607639"/>
                    <a:gd name="connsiteY88" fmla="*/ 312115 h 606722"/>
                    <a:gd name="connsiteX89" fmla="*/ 316503 w 607639"/>
                    <a:gd name="connsiteY89" fmla="*/ 594014 h 606722"/>
                    <a:gd name="connsiteX90" fmla="*/ 303775 w 607639"/>
                    <a:gd name="connsiteY90" fmla="*/ 606722 h 606722"/>
                    <a:gd name="connsiteX91" fmla="*/ 291136 w 607639"/>
                    <a:gd name="connsiteY91" fmla="*/ 594014 h 606722"/>
                    <a:gd name="connsiteX92" fmla="*/ 291136 w 607639"/>
                    <a:gd name="connsiteY92" fmla="*/ 312115 h 606722"/>
                    <a:gd name="connsiteX93" fmla="*/ 198482 w 607639"/>
                    <a:gd name="connsiteY93" fmla="*/ 375480 h 606722"/>
                    <a:gd name="connsiteX94" fmla="*/ 93189 w 607639"/>
                    <a:gd name="connsiteY94" fmla="*/ 311404 h 606722"/>
                    <a:gd name="connsiteX95" fmla="*/ 0 w 607639"/>
                    <a:gd name="connsiteY95" fmla="*/ 356639 h 606722"/>
                    <a:gd name="connsiteX96" fmla="*/ 0 w 607639"/>
                    <a:gd name="connsiteY96" fmla="*/ 353884 h 606722"/>
                    <a:gd name="connsiteX97" fmla="*/ 291136 w 607639"/>
                    <a:gd name="connsiteY97" fmla="*/ 50834 h 606722"/>
                    <a:gd name="connsiteX98" fmla="*/ 291136 w 607639"/>
                    <a:gd name="connsiteY98" fmla="*/ 12619 h 606722"/>
                    <a:gd name="connsiteX99" fmla="*/ 303775 w 607639"/>
                    <a:gd name="connsiteY9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7639" h="606722">
                      <a:moveTo>
                        <a:pt x="481089" y="429814"/>
                      </a:moveTo>
                      <a:cubicBezTo>
                        <a:pt x="488032" y="429814"/>
                        <a:pt x="493728" y="435413"/>
                        <a:pt x="493728" y="442434"/>
                      </a:cubicBezTo>
                      <a:lnTo>
                        <a:pt x="506368" y="442434"/>
                      </a:lnTo>
                      <a:cubicBezTo>
                        <a:pt x="513311" y="442434"/>
                        <a:pt x="519008" y="448033"/>
                        <a:pt x="519008" y="455055"/>
                      </a:cubicBezTo>
                      <a:cubicBezTo>
                        <a:pt x="519008" y="462076"/>
                        <a:pt x="513400" y="467675"/>
                        <a:pt x="506368" y="467675"/>
                      </a:cubicBezTo>
                      <a:lnTo>
                        <a:pt x="486340" y="467675"/>
                      </a:lnTo>
                      <a:lnTo>
                        <a:pt x="509751" y="491137"/>
                      </a:lnTo>
                      <a:cubicBezTo>
                        <a:pt x="514914" y="496292"/>
                        <a:pt x="516516" y="502869"/>
                        <a:pt x="514112" y="508823"/>
                      </a:cubicBezTo>
                      <a:cubicBezTo>
                        <a:pt x="511620" y="514689"/>
                        <a:pt x="505834" y="518244"/>
                        <a:pt x="498446" y="518244"/>
                      </a:cubicBezTo>
                      <a:lnTo>
                        <a:pt x="493728" y="518244"/>
                      </a:lnTo>
                      <a:cubicBezTo>
                        <a:pt x="493728" y="525265"/>
                        <a:pt x="488032" y="530864"/>
                        <a:pt x="481089" y="530864"/>
                      </a:cubicBezTo>
                      <a:cubicBezTo>
                        <a:pt x="474057" y="530864"/>
                        <a:pt x="468360" y="525265"/>
                        <a:pt x="468360" y="518244"/>
                      </a:cubicBezTo>
                      <a:lnTo>
                        <a:pt x="455720" y="518244"/>
                      </a:lnTo>
                      <a:cubicBezTo>
                        <a:pt x="448777" y="518244"/>
                        <a:pt x="443080" y="512556"/>
                        <a:pt x="443080" y="505624"/>
                      </a:cubicBezTo>
                      <a:cubicBezTo>
                        <a:pt x="443080" y="498603"/>
                        <a:pt x="448777" y="493004"/>
                        <a:pt x="455720" y="493004"/>
                      </a:cubicBezTo>
                      <a:lnTo>
                        <a:pt x="475837" y="493004"/>
                      </a:lnTo>
                      <a:lnTo>
                        <a:pt x="452426" y="469630"/>
                      </a:lnTo>
                      <a:cubicBezTo>
                        <a:pt x="447175" y="464386"/>
                        <a:pt x="445572" y="457810"/>
                        <a:pt x="447976" y="451855"/>
                      </a:cubicBezTo>
                      <a:cubicBezTo>
                        <a:pt x="450468" y="445900"/>
                        <a:pt x="456254" y="442434"/>
                        <a:pt x="463642" y="442434"/>
                      </a:cubicBezTo>
                      <a:lnTo>
                        <a:pt x="468360" y="442434"/>
                      </a:lnTo>
                      <a:cubicBezTo>
                        <a:pt x="468360" y="435413"/>
                        <a:pt x="474057" y="429814"/>
                        <a:pt x="481089" y="429814"/>
                      </a:cubicBezTo>
                      <a:close/>
                      <a:moveTo>
                        <a:pt x="126550" y="429814"/>
                      </a:moveTo>
                      <a:cubicBezTo>
                        <a:pt x="133582" y="429814"/>
                        <a:pt x="139278" y="435413"/>
                        <a:pt x="139278" y="442434"/>
                      </a:cubicBezTo>
                      <a:lnTo>
                        <a:pt x="151918" y="442434"/>
                      </a:lnTo>
                      <a:cubicBezTo>
                        <a:pt x="158861" y="442434"/>
                        <a:pt x="164558" y="448033"/>
                        <a:pt x="164558" y="455055"/>
                      </a:cubicBezTo>
                      <a:cubicBezTo>
                        <a:pt x="164558" y="462076"/>
                        <a:pt x="158861" y="467675"/>
                        <a:pt x="151918" y="467675"/>
                      </a:cubicBezTo>
                      <a:lnTo>
                        <a:pt x="131801" y="467675"/>
                      </a:lnTo>
                      <a:lnTo>
                        <a:pt x="155301" y="491137"/>
                      </a:lnTo>
                      <a:cubicBezTo>
                        <a:pt x="160464" y="496292"/>
                        <a:pt x="162066" y="502869"/>
                        <a:pt x="159662" y="508823"/>
                      </a:cubicBezTo>
                      <a:cubicBezTo>
                        <a:pt x="157170" y="514689"/>
                        <a:pt x="151295" y="518244"/>
                        <a:pt x="143996" y="518244"/>
                      </a:cubicBezTo>
                      <a:lnTo>
                        <a:pt x="139278" y="518244"/>
                      </a:lnTo>
                      <a:cubicBezTo>
                        <a:pt x="139278" y="525265"/>
                        <a:pt x="133582" y="530864"/>
                        <a:pt x="126550" y="530864"/>
                      </a:cubicBezTo>
                      <a:cubicBezTo>
                        <a:pt x="119607" y="530864"/>
                        <a:pt x="113910" y="525265"/>
                        <a:pt x="113910" y="518244"/>
                      </a:cubicBezTo>
                      <a:lnTo>
                        <a:pt x="101270" y="518244"/>
                      </a:lnTo>
                      <a:cubicBezTo>
                        <a:pt x="94238" y="518244"/>
                        <a:pt x="88630" y="512556"/>
                        <a:pt x="88630" y="505624"/>
                      </a:cubicBezTo>
                      <a:cubicBezTo>
                        <a:pt x="88630" y="498603"/>
                        <a:pt x="94238" y="493004"/>
                        <a:pt x="101270" y="493004"/>
                      </a:cubicBezTo>
                      <a:lnTo>
                        <a:pt x="121298" y="493004"/>
                      </a:lnTo>
                      <a:lnTo>
                        <a:pt x="97887" y="469630"/>
                      </a:lnTo>
                      <a:cubicBezTo>
                        <a:pt x="92725" y="464386"/>
                        <a:pt x="91122" y="457810"/>
                        <a:pt x="93526" y="451855"/>
                      </a:cubicBezTo>
                      <a:cubicBezTo>
                        <a:pt x="96018" y="445900"/>
                        <a:pt x="101804" y="442434"/>
                        <a:pt x="109192" y="442434"/>
                      </a:cubicBezTo>
                      <a:lnTo>
                        <a:pt x="113910" y="442434"/>
                      </a:lnTo>
                      <a:cubicBezTo>
                        <a:pt x="113910" y="435413"/>
                        <a:pt x="119607" y="429814"/>
                        <a:pt x="126550" y="429814"/>
                      </a:cubicBezTo>
                      <a:close/>
                      <a:moveTo>
                        <a:pt x="481054" y="404457"/>
                      </a:moveTo>
                      <a:cubicBezTo>
                        <a:pt x="439139" y="404457"/>
                        <a:pt x="405056" y="438493"/>
                        <a:pt x="405056" y="480260"/>
                      </a:cubicBezTo>
                      <a:cubicBezTo>
                        <a:pt x="405056" y="522116"/>
                        <a:pt x="439139" y="556151"/>
                        <a:pt x="481054" y="556151"/>
                      </a:cubicBezTo>
                      <a:cubicBezTo>
                        <a:pt x="522879" y="556151"/>
                        <a:pt x="556962" y="522116"/>
                        <a:pt x="556962" y="480260"/>
                      </a:cubicBezTo>
                      <a:cubicBezTo>
                        <a:pt x="556962" y="438493"/>
                        <a:pt x="522879" y="404457"/>
                        <a:pt x="481054" y="404457"/>
                      </a:cubicBezTo>
                      <a:close/>
                      <a:moveTo>
                        <a:pt x="126550" y="404457"/>
                      </a:moveTo>
                      <a:cubicBezTo>
                        <a:pt x="84710" y="404457"/>
                        <a:pt x="50615" y="438493"/>
                        <a:pt x="50615" y="480260"/>
                      </a:cubicBezTo>
                      <a:cubicBezTo>
                        <a:pt x="50615" y="522116"/>
                        <a:pt x="84710" y="556151"/>
                        <a:pt x="126550" y="556151"/>
                      </a:cubicBezTo>
                      <a:cubicBezTo>
                        <a:pt x="168479" y="556151"/>
                        <a:pt x="202574" y="522116"/>
                        <a:pt x="202574" y="480260"/>
                      </a:cubicBezTo>
                      <a:cubicBezTo>
                        <a:pt x="202574" y="438493"/>
                        <a:pt x="168479" y="404457"/>
                        <a:pt x="126550" y="404457"/>
                      </a:cubicBezTo>
                      <a:close/>
                      <a:moveTo>
                        <a:pt x="481054" y="379219"/>
                      </a:moveTo>
                      <a:cubicBezTo>
                        <a:pt x="536939" y="379219"/>
                        <a:pt x="582235" y="424452"/>
                        <a:pt x="582235" y="480260"/>
                      </a:cubicBezTo>
                      <a:cubicBezTo>
                        <a:pt x="582235" y="536156"/>
                        <a:pt x="536939" y="581389"/>
                        <a:pt x="481054" y="581389"/>
                      </a:cubicBezTo>
                      <a:cubicBezTo>
                        <a:pt x="425079" y="581389"/>
                        <a:pt x="379783" y="536156"/>
                        <a:pt x="379783" y="480260"/>
                      </a:cubicBezTo>
                      <a:cubicBezTo>
                        <a:pt x="379783" y="424452"/>
                        <a:pt x="425079" y="379219"/>
                        <a:pt x="481054" y="379219"/>
                      </a:cubicBezTo>
                      <a:close/>
                      <a:moveTo>
                        <a:pt x="126550" y="379219"/>
                      </a:moveTo>
                      <a:cubicBezTo>
                        <a:pt x="182544" y="379219"/>
                        <a:pt x="227856" y="424452"/>
                        <a:pt x="227856" y="480260"/>
                      </a:cubicBezTo>
                      <a:cubicBezTo>
                        <a:pt x="227856" y="536156"/>
                        <a:pt x="182544" y="581389"/>
                        <a:pt x="126550" y="581389"/>
                      </a:cubicBezTo>
                      <a:cubicBezTo>
                        <a:pt x="70645" y="581389"/>
                        <a:pt x="25333" y="536156"/>
                        <a:pt x="25333" y="480260"/>
                      </a:cubicBezTo>
                      <a:cubicBezTo>
                        <a:pt x="25333" y="424452"/>
                        <a:pt x="70645" y="379219"/>
                        <a:pt x="126550" y="379219"/>
                      </a:cubicBezTo>
                      <a:close/>
                      <a:moveTo>
                        <a:pt x="303775" y="75807"/>
                      </a:moveTo>
                      <a:cubicBezTo>
                        <a:pt x="266215" y="75807"/>
                        <a:pt x="229723" y="83183"/>
                        <a:pt x="195456" y="97669"/>
                      </a:cubicBezTo>
                      <a:cubicBezTo>
                        <a:pt x="162257" y="111711"/>
                        <a:pt x="132440" y="131707"/>
                        <a:pt x="106895" y="157301"/>
                      </a:cubicBezTo>
                      <a:cubicBezTo>
                        <a:pt x="81351" y="182807"/>
                        <a:pt x="61236" y="212579"/>
                        <a:pt x="47173" y="245639"/>
                      </a:cubicBezTo>
                      <a:cubicBezTo>
                        <a:pt x="39696" y="263413"/>
                        <a:pt x="34089" y="281721"/>
                        <a:pt x="30440" y="300472"/>
                      </a:cubicBezTo>
                      <a:cubicBezTo>
                        <a:pt x="50110" y="290963"/>
                        <a:pt x="71204" y="286164"/>
                        <a:pt x="93189" y="286164"/>
                      </a:cubicBezTo>
                      <a:cubicBezTo>
                        <a:pt x="120068" y="286164"/>
                        <a:pt x="146325" y="293629"/>
                        <a:pt x="169021" y="307760"/>
                      </a:cubicBezTo>
                      <a:cubicBezTo>
                        <a:pt x="179880" y="314514"/>
                        <a:pt x="189848" y="322690"/>
                        <a:pt x="198482" y="331933"/>
                      </a:cubicBezTo>
                      <a:cubicBezTo>
                        <a:pt x="207115" y="322690"/>
                        <a:pt x="217084" y="314514"/>
                        <a:pt x="227943" y="307760"/>
                      </a:cubicBezTo>
                      <a:cubicBezTo>
                        <a:pt x="250728" y="293629"/>
                        <a:pt x="276896" y="286164"/>
                        <a:pt x="303775" y="286164"/>
                      </a:cubicBezTo>
                      <a:cubicBezTo>
                        <a:pt x="330655" y="286164"/>
                        <a:pt x="356911" y="293629"/>
                        <a:pt x="379608" y="307760"/>
                      </a:cubicBezTo>
                      <a:cubicBezTo>
                        <a:pt x="390555" y="314514"/>
                        <a:pt x="400435" y="322690"/>
                        <a:pt x="409157" y="331933"/>
                      </a:cubicBezTo>
                      <a:cubicBezTo>
                        <a:pt x="417791" y="322690"/>
                        <a:pt x="427670" y="314514"/>
                        <a:pt x="438618" y="307760"/>
                      </a:cubicBezTo>
                      <a:cubicBezTo>
                        <a:pt x="461314" y="293629"/>
                        <a:pt x="487571" y="286164"/>
                        <a:pt x="514451" y="286164"/>
                      </a:cubicBezTo>
                      <a:cubicBezTo>
                        <a:pt x="536435" y="286164"/>
                        <a:pt x="557529" y="290963"/>
                        <a:pt x="577199" y="300472"/>
                      </a:cubicBezTo>
                      <a:cubicBezTo>
                        <a:pt x="573550" y="281721"/>
                        <a:pt x="567943" y="263413"/>
                        <a:pt x="560466" y="245639"/>
                      </a:cubicBezTo>
                      <a:cubicBezTo>
                        <a:pt x="546404" y="212579"/>
                        <a:pt x="526288" y="182807"/>
                        <a:pt x="500744" y="157301"/>
                      </a:cubicBezTo>
                      <a:cubicBezTo>
                        <a:pt x="475199" y="131707"/>
                        <a:pt x="445383" y="111711"/>
                        <a:pt x="412184" y="97669"/>
                      </a:cubicBezTo>
                      <a:cubicBezTo>
                        <a:pt x="377917" y="83183"/>
                        <a:pt x="341424" y="75807"/>
                        <a:pt x="303775" y="75807"/>
                      </a:cubicBezTo>
                      <a:close/>
                      <a:moveTo>
                        <a:pt x="303775" y="0"/>
                      </a:moveTo>
                      <a:cubicBezTo>
                        <a:pt x="310807" y="0"/>
                        <a:pt x="316503" y="5687"/>
                        <a:pt x="316503" y="12619"/>
                      </a:cubicBezTo>
                      <a:lnTo>
                        <a:pt x="316503" y="50834"/>
                      </a:lnTo>
                      <a:cubicBezTo>
                        <a:pt x="478403" y="57410"/>
                        <a:pt x="607639" y="190628"/>
                        <a:pt x="607639" y="353884"/>
                      </a:cubicBezTo>
                      <a:lnTo>
                        <a:pt x="607639" y="356639"/>
                      </a:lnTo>
                      <a:cubicBezTo>
                        <a:pt x="585922" y="329089"/>
                        <a:pt x="552278" y="311404"/>
                        <a:pt x="514451" y="311404"/>
                      </a:cubicBezTo>
                      <a:cubicBezTo>
                        <a:pt x="468613" y="311404"/>
                        <a:pt x="428828" y="337443"/>
                        <a:pt x="409157" y="375480"/>
                      </a:cubicBezTo>
                      <a:cubicBezTo>
                        <a:pt x="391267" y="340998"/>
                        <a:pt x="356911" y="316380"/>
                        <a:pt x="316503" y="312115"/>
                      </a:cubicBezTo>
                      <a:lnTo>
                        <a:pt x="316503" y="594014"/>
                      </a:lnTo>
                      <a:cubicBezTo>
                        <a:pt x="316503" y="601034"/>
                        <a:pt x="310807" y="606722"/>
                        <a:pt x="303775" y="606722"/>
                      </a:cubicBezTo>
                      <a:cubicBezTo>
                        <a:pt x="296833" y="606722"/>
                        <a:pt x="291136" y="601034"/>
                        <a:pt x="291136" y="594014"/>
                      </a:cubicBezTo>
                      <a:lnTo>
                        <a:pt x="291136" y="312115"/>
                      </a:lnTo>
                      <a:cubicBezTo>
                        <a:pt x="250728" y="316380"/>
                        <a:pt x="216372" y="340998"/>
                        <a:pt x="198482" y="375480"/>
                      </a:cubicBezTo>
                      <a:cubicBezTo>
                        <a:pt x="178812" y="337443"/>
                        <a:pt x="139026" y="311404"/>
                        <a:pt x="93189" y="311404"/>
                      </a:cubicBezTo>
                      <a:cubicBezTo>
                        <a:pt x="55361" y="311404"/>
                        <a:pt x="21717" y="329089"/>
                        <a:pt x="0" y="356639"/>
                      </a:cubicBezTo>
                      <a:lnTo>
                        <a:pt x="0" y="353884"/>
                      </a:lnTo>
                      <a:cubicBezTo>
                        <a:pt x="0" y="190628"/>
                        <a:pt x="129236" y="57410"/>
                        <a:pt x="291136" y="50834"/>
                      </a:cubicBezTo>
                      <a:lnTo>
                        <a:pt x="291136" y="12619"/>
                      </a:lnTo>
                      <a:cubicBezTo>
                        <a:pt x="291136" y="5687"/>
                        <a:pt x="296833"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54" name="矩形 53"/>
                <p:cNvSpPr/>
                <p:nvPr/>
              </p:nvSpPr>
              <p:spPr>
                <a:xfrm>
                  <a:off x="-2789626" y="5174327"/>
                  <a:ext cx="6622278" cy="943528"/>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2000" dirty="0">
                      <a:latin typeface="+mn-ea"/>
                    </a:rPr>
                    <a:t>4</a:t>
                  </a:r>
                  <a:r>
                    <a:rPr lang="zh-CN" altLang="en-US" sz="2000" dirty="0">
                      <a:latin typeface="+mn-ea"/>
                    </a:rPr>
                    <a:t>）评审需求规格说明，确保对用户需求达到共同的理解与认识，并在整个开发小组接受说明之前将问题都弄清楚。</a:t>
                  </a:r>
                </a:p>
              </p:txBody>
            </p:sp>
          </p:grpSp>
        </p:grpSp>
      </p:grpSp>
      <p:grpSp>
        <p:nvGrpSpPr>
          <p:cNvPr id="17" name="组合 16"/>
          <p:cNvGrpSpPr/>
          <p:nvPr/>
        </p:nvGrpSpPr>
        <p:grpSpPr>
          <a:xfrm>
            <a:off x="8093587" y="2253704"/>
            <a:ext cx="3896684" cy="3215815"/>
            <a:chOff x="8077539" y="1668475"/>
            <a:chExt cx="3896684" cy="3215815"/>
          </a:xfrm>
        </p:grpSpPr>
        <p:sp>
          <p:nvSpPr>
            <p:cNvPr id="7" name="文本框 6"/>
            <p:cNvSpPr txBox="1"/>
            <p:nvPr/>
          </p:nvSpPr>
          <p:spPr>
            <a:xfrm>
              <a:off x="9537578" y="2514314"/>
              <a:ext cx="1439006" cy="369332"/>
            </a:xfrm>
            <a:prstGeom prst="rect">
              <a:avLst/>
            </a:prstGeom>
            <a:noFill/>
          </p:spPr>
          <p:txBody>
            <a:bodyPr wrap="square" rtlCol="0">
              <a:spAutoFit/>
            </a:bodyPr>
            <a:lstStyle/>
            <a:p>
              <a:r>
                <a:rPr lang="zh-CN" altLang="en-US" dirty="0"/>
                <a:t>系统级需求</a:t>
              </a:r>
            </a:p>
          </p:txBody>
        </p:sp>
        <p:sp>
          <p:nvSpPr>
            <p:cNvPr id="8" name="箭头: 下 7"/>
            <p:cNvSpPr/>
            <p:nvPr/>
          </p:nvSpPr>
          <p:spPr>
            <a:xfrm>
              <a:off x="10034834" y="2986383"/>
              <a:ext cx="273378" cy="482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260147" y="3042897"/>
              <a:ext cx="716437" cy="369332"/>
            </a:xfrm>
            <a:prstGeom prst="rect">
              <a:avLst/>
            </a:prstGeom>
            <a:noFill/>
          </p:spPr>
          <p:txBody>
            <a:bodyPr wrap="square" rtlCol="0">
              <a:spAutoFit/>
            </a:bodyPr>
            <a:lstStyle/>
            <a:p>
              <a:r>
                <a:rPr lang="zh-CN" altLang="en-US" dirty="0"/>
                <a:t>分解</a:t>
              </a:r>
            </a:p>
          </p:txBody>
        </p:sp>
        <p:pic>
          <p:nvPicPr>
            <p:cNvPr id="11" name="图形 10" descr="数据库"/>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703965" y="1668475"/>
              <a:ext cx="914400" cy="914400"/>
            </a:xfrm>
            <a:prstGeom prst="rect">
              <a:avLst/>
            </a:prstGeom>
          </p:spPr>
        </p:pic>
        <p:pic>
          <p:nvPicPr>
            <p:cNvPr id="13" name="图形 12" descr="计算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109358" y="3653399"/>
              <a:ext cx="914400" cy="914400"/>
            </a:xfrm>
            <a:prstGeom prst="rect">
              <a:avLst/>
            </a:prstGeom>
          </p:spPr>
        </p:pic>
        <p:pic>
          <p:nvPicPr>
            <p:cNvPr id="45" name="图形 44" descr="计算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125993" y="3653399"/>
              <a:ext cx="914400" cy="914400"/>
            </a:xfrm>
            <a:prstGeom prst="rect">
              <a:avLst/>
            </a:prstGeom>
          </p:spPr>
        </p:pic>
        <p:sp>
          <p:nvSpPr>
            <p:cNvPr id="14" name="文本框 13"/>
            <p:cNvSpPr txBox="1"/>
            <p:nvPr/>
          </p:nvSpPr>
          <p:spPr>
            <a:xfrm>
              <a:off x="8077539" y="4491588"/>
              <a:ext cx="997639" cy="369332"/>
            </a:xfrm>
            <a:prstGeom prst="rect">
              <a:avLst/>
            </a:prstGeom>
            <a:noFill/>
          </p:spPr>
          <p:txBody>
            <a:bodyPr wrap="square" rtlCol="0">
              <a:spAutoFit/>
            </a:bodyPr>
            <a:lstStyle/>
            <a:p>
              <a:r>
                <a:rPr lang="zh-CN" altLang="en-US" dirty="0"/>
                <a:t>子需求</a:t>
              </a:r>
            </a:p>
          </p:txBody>
        </p:sp>
        <p:sp>
          <p:nvSpPr>
            <p:cNvPr id="71" name="文本框 70"/>
            <p:cNvSpPr txBox="1"/>
            <p:nvPr/>
          </p:nvSpPr>
          <p:spPr>
            <a:xfrm>
              <a:off x="9132588" y="4514958"/>
              <a:ext cx="997639" cy="369332"/>
            </a:xfrm>
            <a:prstGeom prst="rect">
              <a:avLst/>
            </a:prstGeom>
            <a:noFill/>
          </p:spPr>
          <p:txBody>
            <a:bodyPr wrap="square" rtlCol="0">
              <a:spAutoFit/>
            </a:bodyPr>
            <a:lstStyle/>
            <a:p>
              <a:r>
                <a:rPr lang="zh-CN" altLang="en-US" dirty="0"/>
                <a:t>子需求</a:t>
              </a:r>
            </a:p>
          </p:txBody>
        </p:sp>
        <p:pic>
          <p:nvPicPr>
            <p:cNvPr id="72" name="图形 71" descr="计算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930667" y="3656317"/>
              <a:ext cx="914400" cy="914400"/>
            </a:xfrm>
            <a:prstGeom prst="rect">
              <a:avLst/>
            </a:prstGeom>
          </p:spPr>
        </p:pic>
        <p:sp>
          <p:nvSpPr>
            <p:cNvPr id="74" name="文本框 73"/>
            <p:cNvSpPr txBox="1"/>
            <p:nvPr/>
          </p:nvSpPr>
          <p:spPr>
            <a:xfrm>
              <a:off x="10976584" y="4488530"/>
              <a:ext cx="997639" cy="369332"/>
            </a:xfrm>
            <a:prstGeom prst="rect">
              <a:avLst/>
            </a:prstGeom>
            <a:noFill/>
          </p:spPr>
          <p:txBody>
            <a:bodyPr wrap="square" rtlCol="0">
              <a:spAutoFit/>
            </a:bodyPr>
            <a:lstStyle/>
            <a:p>
              <a:r>
                <a:rPr lang="zh-CN" altLang="en-US" dirty="0"/>
                <a:t>子需求</a:t>
              </a:r>
            </a:p>
          </p:txBody>
        </p:sp>
        <p:sp>
          <p:nvSpPr>
            <p:cNvPr id="16" name="文本框 15"/>
            <p:cNvSpPr txBox="1"/>
            <p:nvPr/>
          </p:nvSpPr>
          <p:spPr>
            <a:xfrm>
              <a:off x="10214418" y="3619563"/>
              <a:ext cx="710606"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a:t>
              </a:r>
              <a:endParaRPr lang="zh-CN" altLang="en-US" sz="4000" dirty="0">
                <a:latin typeface="微软雅黑" panose="020B0503020204020204" pitchFamily="34" charset="-122"/>
                <a:ea typeface="微软雅黑" panose="020B0503020204020204" pitchFamily="34" charset="-122"/>
              </a:endParaRPr>
            </a:p>
          </p:txBody>
        </p:sp>
      </p:grpSp>
      <p:sp>
        <p:nvSpPr>
          <p:cNvPr id="76"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77" name="文本框 25"/>
          <p:cNvSpPr txBox="1"/>
          <p:nvPr/>
        </p:nvSpPr>
        <p:spPr>
          <a:xfrm>
            <a:off x="536244" y="1036596"/>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）需求开发的阶段和活动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21</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aphicFrame>
        <p:nvGraphicFramePr>
          <p:cNvPr id="9" name="表格 4"/>
          <p:cNvGraphicFramePr>
            <a:graphicFrameLocks noGrp="1"/>
          </p:cNvGraphicFramePr>
          <p:nvPr/>
        </p:nvGraphicFramePr>
        <p:xfrm>
          <a:off x="961534" y="2186394"/>
          <a:ext cx="10196461" cy="3264169"/>
        </p:xfrm>
        <a:graphic>
          <a:graphicData uri="http://schemas.openxmlformats.org/drawingml/2006/table">
            <a:tbl>
              <a:tblPr firstRow="1" bandRow="1">
                <a:tableStyleId>{69CF1AB2-1976-4502-BF36-3FF5EA218861}</a:tableStyleId>
              </a:tblPr>
              <a:tblGrid>
                <a:gridCol w="4385429"/>
                <a:gridCol w="5811032"/>
              </a:tblGrid>
              <a:tr h="62120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1</a:t>
                      </a:r>
                      <a:r>
                        <a:rPr lang="zh-CN" altLang="en-US" sz="2000" b="0" kern="1200" dirty="0">
                          <a:solidFill>
                            <a:schemeClr val="dk1"/>
                          </a:solidFill>
                          <a:latin typeface="+mn-ea"/>
                          <a:ea typeface="+mn-ea"/>
                          <a:cs typeface="+mn-cs"/>
                        </a:rPr>
                        <a:t>）确定需求开发过程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7</a:t>
                      </a:r>
                      <a:r>
                        <a:rPr lang="zh-CN" altLang="en-US" sz="2000" b="0" kern="1200" dirty="0">
                          <a:solidFill>
                            <a:schemeClr val="dk1"/>
                          </a:solidFill>
                          <a:latin typeface="+mn-ea"/>
                          <a:ea typeface="+mn-ea"/>
                          <a:cs typeface="+mn-cs"/>
                        </a:rPr>
                        <a:t>）</a:t>
                      </a:r>
                      <a:r>
                        <a:rPr lang="zh-CN" altLang="en-US" sz="2000" b="0" dirty="0">
                          <a:latin typeface="+mn-ea"/>
                          <a:ea typeface="+mn-ea"/>
                        </a:rPr>
                        <a:t>召开应用程序开发联系会议</a:t>
                      </a:r>
                      <a:endParaRPr lang="zh-CN" altLang="en-US" sz="2000" b="0" kern="1200" dirty="0">
                        <a:solidFill>
                          <a:schemeClr val="dk1"/>
                        </a:solidFill>
                        <a:latin typeface="+mn-ea"/>
                        <a:ea typeface="+mn-ea"/>
                        <a:cs typeface="+mn-cs"/>
                      </a:endParaRPr>
                    </a:p>
                  </a:txBody>
                  <a:tcPr anchor="ctr"/>
                </a:tc>
              </a:tr>
              <a:tr h="4865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2</a:t>
                      </a:r>
                      <a:r>
                        <a:rPr lang="zh-CN" altLang="en-US" sz="2000" b="0" kern="1200" dirty="0">
                          <a:solidFill>
                            <a:schemeClr val="dk1"/>
                          </a:solidFill>
                          <a:latin typeface="+mn-ea"/>
                          <a:ea typeface="+mn-ea"/>
                          <a:cs typeface="+mn-cs"/>
                        </a:rPr>
                        <a:t>）编写项目视图和范围（vision and scope)</a:t>
                      </a:r>
                      <a:endParaRPr lang="zh-CN" altLang="en-US" sz="2000" b="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8</a:t>
                      </a:r>
                      <a:r>
                        <a:rPr lang="zh-CN" altLang="en-US" sz="2000" b="0" kern="1200" dirty="0">
                          <a:solidFill>
                            <a:schemeClr val="dk1"/>
                          </a:solidFill>
                          <a:latin typeface="+mn-ea"/>
                          <a:ea typeface="+mn-ea"/>
                          <a:cs typeface="+mn-cs"/>
                        </a:rPr>
                        <a:t>）</a:t>
                      </a:r>
                      <a:r>
                        <a:rPr lang="zh-CN" altLang="en-US" sz="2000" b="0" dirty="0">
                          <a:latin typeface="+mn-ea"/>
                          <a:ea typeface="+mn-ea"/>
                        </a:rPr>
                        <a:t>分析用户工作流程</a:t>
                      </a:r>
                      <a:r>
                        <a:rPr lang="zh-CN" altLang="en-US" sz="2000" b="0" kern="1200" dirty="0">
                          <a:solidFill>
                            <a:schemeClr val="dk1"/>
                          </a:solidFill>
                          <a:latin typeface="+mn-ea"/>
                          <a:ea typeface="+mn-ea"/>
                          <a:cs typeface="+mn-cs"/>
                        </a:rPr>
                        <a:t>文档</a:t>
                      </a:r>
                      <a:endParaRPr lang="zh-CN" altLang="en-US" sz="2000" b="0" dirty="0">
                        <a:latin typeface="+mn-ea"/>
                        <a:ea typeface="+mn-ea"/>
                      </a:endParaRPr>
                    </a:p>
                  </a:txBody>
                  <a:tcPr anchor="ctr"/>
                </a:tc>
              </a:tr>
              <a:tr h="4865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3</a:t>
                      </a:r>
                      <a:r>
                        <a:rPr lang="zh-CN" altLang="en-US" sz="2000" b="0" kern="1200" dirty="0">
                          <a:solidFill>
                            <a:schemeClr val="dk1"/>
                          </a:solidFill>
                          <a:latin typeface="+mn-ea"/>
                          <a:ea typeface="+mn-ea"/>
                          <a:cs typeface="+mn-cs"/>
                        </a:rPr>
                        <a:t>）</a:t>
                      </a:r>
                      <a:r>
                        <a:rPr lang="zh-CN" altLang="en-US" sz="2000" b="0" dirty="0">
                          <a:latin typeface="+mn-ea"/>
                          <a:ea typeface="+mn-ea"/>
                        </a:rPr>
                        <a:t>用户群分类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9</a:t>
                      </a:r>
                      <a:r>
                        <a:rPr lang="zh-CN" altLang="en-US" sz="2000" b="0" kern="1200" dirty="0">
                          <a:solidFill>
                            <a:schemeClr val="dk1"/>
                          </a:solidFill>
                          <a:latin typeface="+mn-ea"/>
                          <a:ea typeface="+mn-ea"/>
                          <a:cs typeface="+mn-cs"/>
                        </a:rPr>
                        <a:t>）</a:t>
                      </a:r>
                      <a:r>
                        <a:rPr lang="zh-CN" altLang="en-US" sz="2000" b="0" dirty="0">
                          <a:latin typeface="+mn-ea"/>
                          <a:ea typeface="+mn-ea"/>
                        </a:rPr>
                        <a:t>确定质量属性</a:t>
                      </a:r>
                    </a:p>
                  </a:txBody>
                  <a:tcPr anchor="ctr"/>
                </a:tc>
              </a:tr>
              <a:tr h="4865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4</a:t>
                      </a:r>
                      <a:r>
                        <a:rPr lang="zh-CN" altLang="en-US" sz="2000" b="0" kern="1200" dirty="0">
                          <a:solidFill>
                            <a:schemeClr val="dk1"/>
                          </a:solidFill>
                          <a:latin typeface="+mn-ea"/>
                          <a:ea typeface="+mn-ea"/>
                          <a:cs typeface="+mn-cs"/>
                        </a:rPr>
                        <a:t>）</a:t>
                      </a:r>
                      <a:r>
                        <a:rPr lang="zh-CN" altLang="en-US" sz="2000" b="0" dirty="0">
                          <a:latin typeface="+mn-ea"/>
                          <a:ea typeface="+mn-ea"/>
                        </a:rPr>
                        <a:t>选择产品代表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10</a:t>
                      </a:r>
                      <a:r>
                        <a:rPr lang="zh-CN" altLang="en-US" sz="2000" b="0" kern="1200" dirty="0">
                          <a:solidFill>
                            <a:schemeClr val="dk1"/>
                          </a:solidFill>
                          <a:latin typeface="+mn-ea"/>
                          <a:ea typeface="+mn-ea"/>
                          <a:cs typeface="+mn-cs"/>
                        </a:rPr>
                        <a:t>）</a:t>
                      </a:r>
                      <a:r>
                        <a:rPr lang="zh-CN" altLang="en-US" sz="2000" b="0" dirty="0">
                          <a:latin typeface="+mn-ea"/>
                          <a:ea typeface="+mn-ea"/>
                        </a:rPr>
                        <a:t>检查问题报告</a:t>
                      </a:r>
                    </a:p>
                  </a:txBody>
                  <a:tcPr anchor="ctr"/>
                </a:tc>
              </a:tr>
              <a:tr h="48228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dk1"/>
                          </a:solidFill>
                          <a:latin typeface="+mn-ea"/>
                          <a:ea typeface="+mn-ea"/>
                          <a:cs typeface="+mn-cs"/>
                        </a:rPr>
                        <a:t>5</a:t>
                      </a:r>
                      <a:r>
                        <a:rPr lang="zh-CN" altLang="en-US" sz="2000" b="0" kern="1200" dirty="0">
                          <a:solidFill>
                            <a:schemeClr val="dk1"/>
                          </a:solidFill>
                          <a:latin typeface="+mn-ea"/>
                          <a:ea typeface="+mn-ea"/>
                          <a:cs typeface="+mn-cs"/>
                        </a:rPr>
                        <a:t>）</a:t>
                      </a:r>
                      <a:r>
                        <a:rPr lang="zh-CN" altLang="en-US" sz="2000" b="0" dirty="0">
                          <a:latin typeface="+mn-ea"/>
                          <a:ea typeface="+mn-ea"/>
                        </a:rPr>
                        <a:t>建立核心队伍</a:t>
                      </a:r>
                    </a:p>
                  </a:txBody>
                  <a:tcPr anchor="ctr"/>
                </a:tc>
                <a:tc>
                  <a:txBody>
                    <a:bodyPr/>
                    <a:lstStyle/>
                    <a:p>
                      <a:pPr marL="0" indent="0" algn="l">
                        <a:lnSpc>
                          <a:spcPct val="150000"/>
                        </a:lnSpc>
                        <a:buFont typeface="Wingdings" panose="05000000000000000000" pitchFamily="2" charset="2"/>
                        <a:buNone/>
                      </a:pPr>
                      <a:r>
                        <a:rPr lang="en-US" altLang="zh-CN" sz="2000" b="0" kern="1200" dirty="0">
                          <a:solidFill>
                            <a:schemeClr val="dk1"/>
                          </a:solidFill>
                          <a:latin typeface="+mn-ea"/>
                          <a:ea typeface="+mn-ea"/>
                          <a:cs typeface="+mn-cs"/>
                        </a:rPr>
                        <a:t>11</a:t>
                      </a:r>
                      <a:r>
                        <a:rPr lang="zh-CN" altLang="en-US" sz="2000" b="0" kern="1200" dirty="0">
                          <a:solidFill>
                            <a:schemeClr val="dk1"/>
                          </a:solidFill>
                          <a:latin typeface="+mn-ea"/>
                          <a:ea typeface="+mn-ea"/>
                          <a:cs typeface="+mn-cs"/>
                        </a:rPr>
                        <a:t>）</a:t>
                      </a:r>
                      <a:r>
                        <a:rPr lang="zh-CN" altLang="en-US" sz="2000" b="0" dirty="0">
                          <a:latin typeface="+mn-ea"/>
                          <a:ea typeface="+mn-ea"/>
                        </a:rPr>
                        <a:t>需求重用</a:t>
                      </a:r>
                    </a:p>
                  </a:txBody>
                  <a:tcPr anchor="ctr"/>
                </a:tc>
              </a:tr>
              <a:tr h="486545">
                <a:tc>
                  <a:txBody>
                    <a:bodyPr/>
                    <a:lstStyle/>
                    <a:p>
                      <a:pPr algn="l"/>
                      <a:r>
                        <a:rPr lang="en-US" altLang="zh-CN" sz="2000" b="0" kern="1200" dirty="0">
                          <a:solidFill>
                            <a:schemeClr val="dk1"/>
                          </a:solidFill>
                          <a:latin typeface="+mn-ea"/>
                          <a:ea typeface="+mn-ea"/>
                          <a:cs typeface="+mn-cs"/>
                        </a:rPr>
                        <a:t>6</a:t>
                      </a:r>
                      <a:r>
                        <a:rPr lang="zh-CN" altLang="en-US" sz="2000" b="0" kern="1200" dirty="0">
                          <a:solidFill>
                            <a:schemeClr val="dk1"/>
                          </a:solidFill>
                          <a:latin typeface="+mn-ea"/>
                          <a:ea typeface="+mn-ea"/>
                          <a:cs typeface="+mn-cs"/>
                        </a:rPr>
                        <a:t>）</a:t>
                      </a:r>
                      <a:r>
                        <a:rPr lang="zh-CN" altLang="en-US" sz="2000" b="0" dirty="0">
                          <a:latin typeface="+mn-ea"/>
                          <a:ea typeface="+mn-ea"/>
                        </a:rPr>
                        <a:t>确定用例（Use Cases)</a:t>
                      </a:r>
                    </a:p>
                  </a:txBody>
                  <a:tcPr anchor="ctr"/>
                </a:tc>
                <a:tc>
                  <a:txBody>
                    <a:bodyPr/>
                    <a:lstStyle/>
                    <a:p>
                      <a:pPr algn="l"/>
                      <a:r>
                        <a:rPr lang="en-US" altLang="zh-CN" sz="2000" b="0" dirty="0">
                          <a:latin typeface="+mn-ea"/>
                          <a:ea typeface="+mn-ea"/>
                        </a:rPr>
                        <a:t>...</a:t>
                      </a:r>
                      <a:endParaRPr lang="zh-CN" altLang="en-US" sz="2000" b="0" dirty="0">
                        <a:latin typeface="+mn-ea"/>
                        <a:ea typeface="+mn-ea"/>
                      </a:endParaRPr>
                    </a:p>
                  </a:txBody>
                  <a:tcPr anchor="ctr"/>
                </a:tc>
              </a:tr>
            </a:tbl>
          </a:graphicData>
        </a:graphic>
      </p:graphicFrame>
      <p:sp>
        <p:nvSpPr>
          <p:cNvPr id="12"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4" name="文本框 3"/>
          <p:cNvSpPr txBox="1"/>
          <p:nvPr/>
        </p:nvSpPr>
        <p:spPr>
          <a:xfrm>
            <a:off x="961534" y="1578499"/>
            <a:ext cx="3167406" cy="400110"/>
          </a:xfrm>
          <a:prstGeom prst="rect">
            <a:avLst/>
          </a:prstGeom>
          <a:noFill/>
        </p:spPr>
        <p:txBody>
          <a:bodyPr wrap="square" rtlCol="0">
            <a:spAutoFit/>
          </a:bodyPr>
          <a:lstStyle/>
          <a:p>
            <a:r>
              <a:rPr lang="zh-CN" altLang="en-US" sz="2000" dirty="0"/>
              <a:t>需求获取包括的主要活动：</a:t>
            </a:r>
          </a:p>
        </p:txBody>
      </p:sp>
      <p:sp>
        <p:nvSpPr>
          <p:cNvPr id="13"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）需求获取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22</a:t>
            </a:fld>
            <a:endParaRPr lang="zh-CN" altLang="en-US">
              <a:solidFill>
                <a:prstClr val="black">
                  <a:tint val="75000"/>
                </a:prstClr>
              </a:solidFill>
            </a:endParaRP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9"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38" name="文本框 37"/>
          <p:cNvSpPr txBox="1"/>
          <p:nvPr/>
        </p:nvSpPr>
        <p:spPr>
          <a:xfrm>
            <a:off x="961534" y="1578499"/>
            <a:ext cx="3167406" cy="400110"/>
          </a:xfrm>
          <a:prstGeom prst="rect">
            <a:avLst/>
          </a:prstGeom>
          <a:noFill/>
        </p:spPr>
        <p:txBody>
          <a:bodyPr wrap="square" rtlCol="0">
            <a:spAutoFit/>
          </a:bodyPr>
          <a:lstStyle/>
          <a:p>
            <a:r>
              <a:rPr lang="zh-CN" altLang="en-US" sz="2000" dirty="0"/>
              <a:t>需求获取的内容和方法：</a:t>
            </a:r>
          </a:p>
        </p:txBody>
      </p:sp>
      <p:grpSp>
        <p:nvGrpSpPr>
          <p:cNvPr id="4" name="组合 3"/>
          <p:cNvGrpSpPr/>
          <p:nvPr/>
        </p:nvGrpSpPr>
        <p:grpSpPr>
          <a:xfrm>
            <a:off x="6441939" y="2272015"/>
            <a:ext cx="3791673" cy="3007906"/>
            <a:chOff x="6441939" y="2272015"/>
            <a:chExt cx="3791673" cy="3007906"/>
          </a:xfrm>
        </p:grpSpPr>
        <p:sp>
          <p:nvSpPr>
            <p:cNvPr id="183" name="矩形 182"/>
            <p:cNvSpPr/>
            <p:nvPr/>
          </p:nvSpPr>
          <p:spPr>
            <a:xfrm rot="1800000">
              <a:off x="6765641" y="2675619"/>
              <a:ext cx="478699" cy="446087"/>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178" name="椭圆 177"/>
            <p:cNvSpPr/>
            <p:nvPr/>
          </p:nvSpPr>
          <p:spPr>
            <a:xfrm>
              <a:off x="6566664" y="2526771"/>
              <a:ext cx="438327" cy="449303"/>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sp>
          <p:nvSpPr>
            <p:cNvPr id="180" name="Freeform: Shape 30"/>
            <p:cNvSpPr/>
            <p:nvPr/>
          </p:nvSpPr>
          <p:spPr>
            <a:xfrm rot="1878951">
              <a:off x="6661686" y="2655092"/>
              <a:ext cx="228635" cy="213917"/>
            </a:xfrm>
            <a:custGeom>
              <a:avLst/>
              <a:gdLst/>
              <a:ahLst/>
              <a:cxnLst>
                <a:cxn ang="0">
                  <a:pos x="wd2" y="hd2"/>
                </a:cxn>
                <a:cxn ang="5400000">
                  <a:pos x="wd2" y="hd2"/>
                </a:cxn>
                <a:cxn ang="10800000">
                  <a:pos x="wd2" y="hd2"/>
                </a:cxn>
                <a:cxn ang="16200000">
                  <a:pos x="wd2" y="hd2"/>
                </a:cxn>
              </a:cxnLst>
              <a:rect l="0" t="0" r="r" b="b"/>
              <a:pathLst>
                <a:path w="21600" h="21600" extrusionOk="0">
                  <a:moveTo>
                    <a:pt x="21297" y="7822"/>
                  </a:moveTo>
                  <a:cubicBezTo>
                    <a:pt x="20468" y="10162"/>
                    <a:pt x="18217" y="11779"/>
                    <a:pt x="15729" y="11779"/>
                  </a:cubicBezTo>
                  <a:cubicBezTo>
                    <a:pt x="12478" y="11779"/>
                    <a:pt x="9833" y="9137"/>
                    <a:pt x="9833" y="5890"/>
                  </a:cubicBezTo>
                  <a:cubicBezTo>
                    <a:pt x="9833" y="2642"/>
                    <a:pt x="12478" y="0"/>
                    <a:pt x="15729" y="0"/>
                  </a:cubicBezTo>
                  <a:cubicBezTo>
                    <a:pt x="16690" y="0"/>
                    <a:pt x="17941" y="289"/>
                    <a:pt x="18744" y="828"/>
                  </a:cubicBezTo>
                  <a:cubicBezTo>
                    <a:pt x="18875" y="920"/>
                    <a:pt x="18954" y="1039"/>
                    <a:pt x="18954" y="1196"/>
                  </a:cubicBezTo>
                  <a:cubicBezTo>
                    <a:pt x="18954" y="1341"/>
                    <a:pt x="18862" y="1486"/>
                    <a:pt x="18744" y="1564"/>
                  </a:cubicBezTo>
                  <a:lnTo>
                    <a:pt x="14887" y="3786"/>
                  </a:lnTo>
                  <a:lnTo>
                    <a:pt x="14887" y="6731"/>
                  </a:lnTo>
                  <a:lnTo>
                    <a:pt x="17427" y="8138"/>
                  </a:lnTo>
                  <a:cubicBezTo>
                    <a:pt x="17862" y="7888"/>
                    <a:pt x="20916" y="5969"/>
                    <a:pt x="21179" y="5969"/>
                  </a:cubicBezTo>
                  <a:cubicBezTo>
                    <a:pt x="21442" y="5969"/>
                    <a:pt x="21600" y="6166"/>
                    <a:pt x="21600" y="6429"/>
                  </a:cubicBezTo>
                  <a:cubicBezTo>
                    <a:pt x="21600" y="6863"/>
                    <a:pt x="21442" y="7402"/>
                    <a:pt x="21297" y="7822"/>
                  </a:cubicBezTo>
                  <a:close/>
                  <a:moveTo>
                    <a:pt x="3936" y="16828"/>
                  </a:moveTo>
                  <a:cubicBezTo>
                    <a:pt x="3475" y="16828"/>
                    <a:pt x="3093" y="17209"/>
                    <a:pt x="3093" y="17669"/>
                  </a:cubicBezTo>
                  <a:cubicBezTo>
                    <a:pt x="3093" y="18129"/>
                    <a:pt x="3475" y="18511"/>
                    <a:pt x="3936" y="18511"/>
                  </a:cubicBezTo>
                  <a:cubicBezTo>
                    <a:pt x="4396" y="18511"/>
                    <a:pt x="4778" y="18129"/>
                    <a:pt x="4778" y="17669"/>
                  </a:cubicBezTo>
                  <a:cubicBezTo>
                    <a:pt x="4778" y="17209"/>
                    <a:pt x="4396" y="16828"/>
                    <a:pt x="3936" y="16828"/>
                  </a:cubicBezTo>
                  <a:close/>
                  <a:moveTo>
                    <a:pt x="4278" y="21114"/>
                  </a:moveTo>
                  <a:cubicBezTo>
                    <a:pt x="3975" y="21416"/>
                    <a:pt x="3541" y="21600"/>
                    <a:pt x="3093" y="21600"/>
                  </a:cubicBezTo>
                  <a:cubicBezTo>
                    <a:pt x="2646" y="21600"/>
                    <a:pt x="2211" y="21416"/>
                    <a:pt x="1895" y="21114"/>
                  </a:cubicBezTo>
                  <a:lnTo>
                    <a:pt x="500" y="19694"/>
                  </a:lnTo>
                  <a:cubicBezTo>
                    <a:pt x="184" y="19391"/>
                    <a:pt x="0" y="18958"/>
                    <a:pt x="0" y="18511"/>
                  </a:cubicBezTo>
                  <a:cubicBezTo>
                    <a:pt x="0" y="18064"/>
                    <a:pt x="184" y="17630"/>
                    <a:pt x="500" y="17314"/>
                  </a:cubicBezTo>
                  <a:lnTo>
                    <a:pt x="9464" y="8361"/>
                  </a:lnTo>
                  <a:cubicBezTo>
                    <a:pt x="10148" y="10084"/>
                    <a:pt x="11531" y="11464"/>
                    <a:pt x="13255" y="12148"/>
                  </a:cubicBezTo>
                  <a:cubicBezTo>
                    <a:pt x="13255" y="12148"/>
                    <a:pt x="4278" y="21114"/>
                    <a:pt x="4278" y="21114"/>
                  </a:cubicBezTo>
                  <a:close/>
                </a:path>
              </a:pathLst>
            </a:custGeom>
            <a:solidFill>
              <a:srgbClr val="FFFFFF"/>
            </a:solidFill>
            <a:ln w="12700" cap="flat">
              <a:noFill/>
              <a:miter lim="400000"/>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181" name="矩形 180"/>
            <p:cNvSpPr/>
            <p:nvPr/>
          </p:nvSpPr>
          <p:spPr>
            <a:xfrm>
              <a:off x="7092387" y="2524732"/>
              <a:ext cx="3036425" cy="1866858"/>
            </a:xfrm>
            <a:prstGeom prst="rect">
              <a:avLst/>
            </a:prstGeom>
          </p:spPr>
          <p:txBody>
            <a:bodyPr wrap="square">
              <a:spAutoFit/>
              <a:scene3d>
                <a:camera prst="orthographicFront"/>
                <a:lightRig rig="threePt" dir="t"/>
              </a:scene3d>
              <a:sp3d contourW="12700"/>
            </a:bodyPr>
            <a:lstStyle/>
            <a:p>
              <a:pPr>
                <a:lnSpc>
                  <a:spcPct val="150000"/>
                </a:lnSpc>
                <a:spcBef>
                  <a:spcPts val="20"/>
                </a:spcBef>
              </a:pPr>
              <a:r>
                <a:rPr lang="zh-CN" altLang="en-US" sz="2000" dirty="0">
                  <a:latin typeface="+mn-ea"/>
                  <a:ea typeface="+mn-ea"/>
                </a:rPr>
                <a:t>讨论会议</a:t>
              </a:r>
              <a:endParaRPr lang="en-US" altLang="zh-CN" sz="2000" dirty="0">
                <a:latin typeface="+mn-ea"/>
                <a:ea typeface="+mn-ea"/>
              </a:endParaRPr>
            </a:p>
            <a:p>
              <a:pPr>
                <a:lnSpc>
                  <a:spcPct val="150000"/>
                </a:lnSpc>
                <a:spcBef>
                  <a:spcPts val="20"/>
                </a:spcBef>
              </a:pPr>
              <a:r>
                <a:rPr lang="zh-CN" altLang="en-US" sz="2000" dirty="0">
                  <a:latin typeface="+mn-ea"/>
                  <a:ea typeface="+mn-ea"/>
                </a:rPr>
                <a:t>观察工作过程</a:t>
              </a:r>
              <a:endParaRPr lang="en-US" altLang="zh-CN" sz="2000" dirty="0">
                <a:latin typeface="+mn-ea"/>
                <a:ea typeface="+mn-ea"/>
              </a:endParaRPr>
            </a:p>
            <a:p>
              <a:pPr>
                <a:lnSpc>
                  <a:spcPct val="150000"/>
                </a:lnSpc>
                <a:spcBef>
                  <a:spcPts val="20"/>
                </a:spcBef>
              </a:pPr>
              <a:r>
                <a:rPr lang="zh-CN" altLang="en-US" sz="2000" dirty="0">
                  <a:latin typeface="+mn-ea"/>
                  <a:ea typeface="+mn-ea"/>
                </a:rPr>
                <a:t>问答式对话</a:t>
              </a:r>
              <a:endParaRPr lang="en-US" altLang="zh-CN" sz="2000" dirty="0">
                <a:latin typeface="+mn-ea"/>
                <a:ea typeface="+mn-ea"/>
              </a:endParaRPr>
            </a:p>
            <a:p>
              <a:pPr>
                <a:lnSpc>
                  <a:spcPct val="150000"/>
                </a:lnSpc>
                <a:spcBef>
                  <a:spcPts val="20"/>
                </a:spcBef>
              </a:pPr>
              <a:r>
                <a:rPr lang="zh-CN" altLang="en-US" sz="2000" dirty="0">
                  <a:latin typeface="+mn-ea"/>
                  <a:ea typeface="+mn-ea"/>
                </a:rPr>
                <a:t>启发式诱导</a:t>
              </a:r>
            </a:p>
          </p:txBody>
        </p:sp>
        <p:sp>
          <p:nvSpPr>
            <p:cNvPr id="40" name="矩形 39"/>
            <p:cNvSpPr/>
            <p:nvPr/>
          </p:nvSpPr>
          <p:spPr>
            <a:xfrm>
              <a:off x="6441939" y="2272015"/>
              <a:ext cx="3791673" cy="280927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476000" y="4879811"/>
              <a:ext cx="1723549" cy="400110"/>
            </a:xfrm>
            <a:prstGeom prst="rect">
              <a:avLst/>
            </a:prstGeom>
            <a:solidFill>
              <a:schemeClr val="accent1">
                <a:lumMod val="40000"/>
                <a:lumOff val="60000"/>
              </a:schemeClr>
            </a:solidFill>
          </p:spPr>
          <p:txBody>
            <a:bodyPr wrap="none" rtlCol="0">
              <a:spAutoFit/>
            </a:bodyPr>
            <a:lstStyle/>
            <a:p>
              <a:r>
                <a:rPr lang="zh-CN" altLang="en-US" sz="2000" b="1" dirty="0"/>
                <a:t>需求获取方法</a:t>
              </a:r>
            </a:p>
          </p:txBody>
        </p:sp>
      </p:grpSp>
      <p:grpSp>
        <p:nvGrpSpPr>
          <p:cNvPr id="12" name="组合 11"/>
          <p:cNvGrpSpPr/>
          <p:nvPr/>
        </p:nvGrpSpPr>
        <p:grpSpPr>
          <a:xfrm>
            <a:off x="838200" y="2272015"/>
            <a:ext cx="5272462" cy="3007906"/>
            <a:chOff x="838200" y="2272015"/>
            <a:chExt cx="5272462" cy="3007906"/>
          </a:xfrm>
        </p:grpSpPr>
        <p:sp>
          <p:nvSpPr>
            <p:cNvPr id="182" name="矩形 181"/>
            <p:cNvSpPr/>
            <p:nvPr/>
          </p:nvSpPr>
          <p:spPr>
            <a:xfrm rot="1800000">
              <a:off x="1227210" y="4386636"/>
              <a:ext cx="478699" cy="446087"/>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95" name="椭圆 94"/>
            <p:cNvSpPr/>
            <p:nvPr/>
          </p:nvSpPr>
          <p:spPr>
            <a:xfrm>
              <a:off x="1031877" y="4283392"/>
              <a:ext cx="438327" cy="449303"/>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nvGrpSpPr>
            <p:cNvPr id="100" name="组合 99"/>
            <p:cNvGrpSpPr/>
            <p:nvPr/>
          </p:nvGrpSpPr>
          <p:grpSpPr>
            <a:xfrm>
              <a:off x="1020810" y="2414197"/>
              <a:ext cx="653036" cy="562783"/>
              <a:chOff x="2060265" y="2530484"/>
              <a:chExt cx="1875521" cy="1576834"/>
            </a:xfrm>
          </p:grpSpPr>
          <p:sp>
            <p:nvSpPr>
              <p:cNvPr id="113" name="矩形 112"/>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114" name="椭圆 113"/>
              <p:cNvSpPr/>
              <p:nvPr/>
            </p:nvSpPr>
            <p:spPr>
              <a:xfrm>
                <a:off x="2060265" y="2530484"/>
                <a:ext cx="1258877" cy="12588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101" name="椭圆 33"/>
            <p:cNvSpPr/>
            <p:nvPr/>
          </p:nvSpPr>
          <p:spPr>
            <a:xfrm>
              <a:off x="1109475" y="2509847"/>
              <a:ext cx="297529" cy="268512"/>
            </a:xfrm>
            <a:custGeom>
              <a:avLst/>
              <a:gdLst>
                <a:gd name="T0" fmla="*/ 5973 w 6827"/>
                <a:gd name="T1" fmla="*/ 0 h 6827"/>
                <a:gd name="T2" fmla="*/ 1993 w 6827"/>
                <a:gd name="T3" fmla="*/ 0 h 6827"/>
                <a:gd name="T4" fmla="*/ 1138 w 6827"/>
                <a:gd name="T5" fmla="*/ 854 h 6827"/>
                <a:gd name="T6" fmla="*/ 1138 w 6827"/>
                <a:gd name="T7" fmla="*/ 4836 h 6827"/>
                <a:gd name="T8" fmla="*/ 284 w 6827"/>
                <a:gd name="T9" fmla="*/ 4836 h 6827"/>
                <a:gd name="T10" fmla="*/ 83 w 6827"/>
                <a:gd name="T11" fmla="*/ 4919 h 6827"/>
                <a:gd name="T12" fmla="*/ 0 w 6827"/>
                <a:gd name="T13" fmla="*/ 5120 h 6827"/>
                <a:gd name="T14" fmla="*/ 0 w 6827"/>
                <a:gd name="T15" fmla="*/ 6003 h 6827"/>
                <a:gd name="T16" fmla="*/ 824 w 6827"/>
                <a:gd name="T17" fmla="*/ 6827 h 6827"/>
                <a:gd name="T18" fmla="*/ 4836 w 6827"/>
                <a:gd name="T19" fmla="*/ 6827 h 6827"/>
                <a:gd name="T20" fmla="*/ 4924 w 6827"/>
                <a:gd name="T21" fmla="*/ 6827 h 6827"/>
                <a:gd name="T22" fmla="*/ 5047 w 6827"/>
                <a:gd name="T23" fmla="*/ 6797 h 6827"/>
                <a:gd name="T24" fmla="*/ 5689 w 6827"/>
                <a:gd name="T25" fmla="*/ 5973 h 6827"/>
                <a:gd name="T26" fmla="*/ 5689 w 6827"/>
                <a:gd name="T27" fmla="*/ 2276 h 6827"/>
                <a:gd name="T28" fmla="*/ 6542 w 6827"/>
                <a:gd name="T29" fmla="*/ 2276 h 6827"/>
                <a:gd name="T30" fmla="*/ 6827 w 6827"/>
                <a:gd name="T31" fmla="*/ 1991 h 6827"/>
                <a:gd name="T32" fmla="*/ 6827 w 6827"/>
                <a:gd name="T33" fmla="*/ 853 h 6827"/>
                <a:gd name="T34" fmla="*/ 5973 w 6827"/>
                <a:gd name="T35" fmla="*/ 0 h 6827"/>
                <a:gd name="T36" fmla="*/ 824 w 6827"/>
                <a:gd name="T37" fmla="*/ 6258 h 6827"/>
                <a:gd name="T38" fmla="*/ 824 w 6827"/>
                <a:gd name="T39" fmla="*/ 6258 h 6827"/>
                <a:gd name="T40" fmla="*/ 569 w 6827"/>
                <a:gd name="T41" fmla="*/ 6003 h 6827"/>
                <a:gd name="T42" fmla="*/ 569 w 6827"/>
                <a:gd name="T43" fmla="*/ 5404 h 6827"/>
                <a:gd name="T44" fmla="*/ 3982 w 6827"/>
                <a:gd name="T45" fmla="*/ 5405 h 6827"/>
                <a:gd name="T46" fmla="*/ 3982 w 6827"/>
                <a:gd name="T47" fmla="*/ 5973 h 6827"/>
                <a:gd name="T48" fmla="*/ 3998 w 6827"/>
                <a:gd name="T49" fmla="*/ 6133 h 6827"/>
                <a:gd name="T50" fmla="*/ 4011 w 6827"/>
                <a:gd name="T51" fmla="*/ 6182 h 6827"/>
                <a:gd name="T52" fmla="*/ 4031 w 6827"/>
                <a:gd name="T53" fmla="*/ 6258 h 6827"/>
                <a:gd name="T54" fmla="*/ 824 w 6827"/>
                <a:gd name="T55" fmla="*/ 6258 h 6827"/>
                <a:gd name="T56" fmla="*/ 4724 w 6827"/>
                <a:gd name="T57" fmla="*/ 2245 h 6827"/>
                <a:gd name="T58" fmla="*/ 3650 w 6827"/>
                <a:gd name="T59" fmla="*/ 3856 h 6827"/>
                <a:gd name="T60" fmla="*/ 3442 w 6827"/>
                <a:gd name="T61" fmla="*/ 3981 h 6827"/>
                <a:gd name="T62" fmla="*/ 3413 w 6827"/>
                <a:gd name="T63" fmla="*/ 3982 h 6827"/>
                <a:gd name="T64" fmla="*/ 3212 w 6827"/>
                <a:gd name="T65" fmla="*/ 3899 h 6827"/>
                <a:gd name="T66" fmla="*/ 2496 w 6827"/>
                <a:gd name="T67" fmla="*/ 3183 h 6827"/>
                <a:gd name="T68" fmla="*/ 2496 w 6827"/>
                <a:gd name="T69" fmla="*/ 2781 h 6827"/>
                <a:gd name="T70" fmla="*/ 2898 w 6827"/>
                <a:gd name="T71" fmla="*/ 2781 h 6827"/>
                <a:gd name="T72" fmla="*/ 3369 w 6827"/>
                <a:gd name="T73" fmla="*/ 3251 h 6827"/>
                <a:gd name="T74" fmla="*/ 4250 w 6827"/>
                <a:gd name="T75" fmla="*/ 1929 h 6827"/>
                <a:gd name="T76" fmla="*/ 4645 w 6827"/>
                <a:gd name="T77" fmla="*/ 1850 h 6827"/>
                <a:gd name="T78" fmla="*/ 4724 w 6827"/>
                <a:gd name="T79" fmla="*/ 2245 h 6827"/>
                <a:gd name="T80" fmla="*/ 6258 w 6827"/>
                <a:gd name="T81" fmla="*/ 1707 h 6827"/>
                <a:gd name="T82" fmla="*/ 5689 w 6827"/>
                <a:gd name="T83" fmla="*/ 1707 h 6827"/>
                <a:gd name="T84" fmla="*/ 5689 w 6827"/>
                <a:gd name="T85" fmla="*/ 853 h 6827"/>
                <a:gd name="T86" fmla="*/ 5973 w 6827"/>
                <a:gd name="T87" fmla="*/ 569 h 6827"/>
                <a:gd name="T88" fmla="*/ 6258 w 6827"/>
                <a:gd name="T89" fmla="*/ 853 h 6827"/>
                <a:gd name="T90" fmla="*/ 6258 w 6827"/>
                <a:gd name="T91" fmla="*/ 170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27" h="6827">
                  <a:moveTo>
                    <a:pt x="5973" y="0"/>
                  </a:moveTo>
                  <a:lnTo>
                    <a:pt x="1993" y="0"/>
                  </a:lnTo>
                  <a:cubicBezTo>
                    <a:pt x="1521" y="0"/>
                    <a:pt x="1138" y="383"/>
                    <a:pt x="1138" y="854"/>
                  </a:cubicBezTo>
                  <a:lnTo>
                    <a:pt x="1138" y="4836"/>
                  </a:lnTo>
                  <a:lnTo>
                    <a:pt x="284" y="4836"/>
                  </a:lnTo>
                  <a:cubicBezTo>
                    <a:pt x="209" y="4836"/>
                    <a:pt x="137" y="4865"/>
                    <a:pt x="83" y="4919"/>
                  </a:cubicBezTo>
                  <a:cubicBezTo>
                    <a:pt x="30" y="4972"/>
                    <a:pt x="0" y="5045"/>
                    <a:pt x="0" y="5120"/>
                  </a:cubicBezTo>
                  <a:lnTo>
                    <a:pt x="0" y="6003"/>
                  </a:lnTo>
                  <a:cubicBezTo>
                    <a:pt x="0" y="6457"/>
                    <a:pt x="370" y="6827"/>
                    <a:pt x="824" y="6827"/>
                  </a:cubicBezTo>
                  <a:lnTo>
                    <a:pt x="4836" y="6827"/>
                  </a:lnTo>
                  <a:lnTo>
                    <a:pt x="4924" y="6827"/>
                  </a:lnTo>
                  <a:cubicBezTo>
                    <a:pt x="4968" y="6827"/>
                    <a:pt x="5009" y="6815"/>
                    <a:pt x="5047" y="6797"/>
                  </a:cubicBezTo>
                  <a:cubicBezTo>
                    <a:pt x="5415" y="6702"/>
                    <a:pt x="5689" y="6370"/>
                    <a:pt x="5689" y="5973"/>
                  </a:cubicBezTo>
                  <a:lnTo>
                    <a:pt x="5689" y="2276"/>
                  </a:lnTo>
                  <a:lnTo>
                    <a:pt x="6542" y="2276"/>
                  </a:lnTo>
                  <a:cubicBezTo>
                    <a:pt x="6700" y="2276"/>
                    <a:pt x="6827" y="2148"/>
                    <a:pt x="6827" y="1991"/>
                  </a:cubicBezTo>
                  <a:lnTo>
                    <a:pt x="6827" y="853"/>
                  </a:lnTo>
                  <a:cubicBezTo>
                    <a:pt x="6827" y="383"/>
                    <a:pt x="6444" y="0"/>
                    <a:pt x="5973" y="0"/>
                  </a:cubicBezTo>
                  <a:close/>
                  <a:moveTo>
                    <a:pt x="824" y="6258"/>
                  </a:moveTo>
                  <a:lnTo>
                    <a:pt x="824" y="6258"/>
                  </a:lnTo>
                  <a:cubicBezTo>
                    <a:pt x="683" y="6258"/>
                    <a:pt x="569" y="6143"/>
                    <a:pt x="569" y="6003"/>
                  </a:cubicBezTo>
                  <a:lnTo>
                    <a:pt x="569" y="5404"/>
                  </a:lnTo>
                  <a:lnTo>
                    <a:pt x="3982" y="5405"/>
                  </a:lnTo>
                  <a:lnTo>
                    <a:pt x="3982" y="5973"/>
                  </a:lnTo>
                  <a:cubicBezTo>
                    <a:pt x="3982" y="6028"/>
                    <a:pt x="3988" y="6082"/>
                    <a:pt x="3998" y="6133"/>
                  </a:cubicBezTo>
                  <a:cubicBezTo>
                    <a:pt x="4002" y="6150"/>
                    <a:pt x="4007" y="6166"/>
                    <a:pt x="4011" y="6182"/>
                  </a:cubicBezTo>
                  <a:cubicBezTo>
                    <a:pt x="4017" y="6207"/>
                    <a:pt x="4022" y="6233"/>
                    <a:pt x="4031" y="6258"/>
                  </a:cubicBezTo>
                  <a:lnTo>
                    <a:pt x="824" y="6258"/>
                  </a:lnTo>
                  <a:close/>
                  <a:moveTo>
                    <a:pt x="4724" y="2245"/>
                  </a:moveTo>
                  <a:lnTo>
                    <a:pt x="3650" y="3856"/>
                  </a:lnTo>
                  <a:cubicBezTo>
                    <a:pt x="3603" y="3926"/>
                    <a:pt x="3526" y="3973"/>
                    <a:pt x="3442" y="3981"/>
                  </a:cubicBezTo>
                  <a:cubicBezTo>
                    <a:pt x="3432" y="3982"/>
                    <a:pt x="3423" y="3982"/>
                    <a:pt x="3413" y="3982"/>
                  </a:cubicBezTo>
                  <a:cubicBezTo>
                    <a:pt x="3338" y="3982"/>
                    <a:pt x="3266" y="3953"/>
                    <a:pt x="3212" y="3899"/>
                  </a:cubicBezTo>
                  <a:lnTo>
                    <a:pt x="2496" y="3183"/>
                  </a:lnTo>
                  <a:cubicBezTo>
                    <a:pt x="2385" y="3072"/>
                    <a:pt x="2385" y="2892"/>
                    <a:pt x="2496" y="2781"/>
                  </a:cubicBezTo>
                  <a:cubicBezTo>
                    <a:pt x="2607" y="2670"/>
                    <a:pt x="2787" y="2670"/>
                    <a:pt x="2898" y="2781"/>
                  </a:cubicBezTo>
                  <a:lnTo>
                    <a:pt x="3369" y="3251"/>
                  </a:lnTo>
                  <a:lnTo>
                    <a:pt x="4250" y="1929"/>
                  </a:lnTo>
                  <a:cubicBezTo>
                    <a:pt x="4337" y="1798"/>
                    <a:pt x="4514" y="1762"/>
                    <a:pt x="4645" y="1850"/>
                  </a:cubicBezTo>
                  <a:cubicBezTo>
                    <a:pt x="4776" y="1937"/>
                    <a:pt x="4811" y="2114"/>
                    <a:pt x="4724" y="2245"/>
                  </a:cubicBezTo>
                  <a:close/>
                  <a:moveTo>
                    <a:pt x="6258" y="1707"/>
                  </a:moveTo>
                  <a:lnTo>
                    <a:pt x="5689" y="1707"/>
                  </a:lnTo>
                  <a:lnTo>
                    <a:pt x="5689" y="853"/>
                  </a:lnTo>
                  <a:cubicBezTo>
                    <a:pt x="5689" y="697"/>
                    <a:pt x="5816" y="569"/>
                    <a:pt x="5973" y="569"/>
                  </a:cubicBezTo>
                  <a:cubicBezTo>
                    <a:pt x="6130" y="569"/>
                    <a:pt x="6258" y="697"/>
                    <a:pt x="6258" y="853"/>
                  </a:cubicBezTo>
                  <a:lnTo>
                    <a:pt x="6258" y="1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102" name="矩形 101"/>
            <p:cNvSpPr/>
            <p:nvPr/>
          </p:nvSpPr>
          <p:spPr>
            <a:xfrm>
              <a:off x="1554827" y="2272015"/>
              <a:ext cx="2453655" cy="499624"/>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2000" dirty="0">
                  <a:latin typeface="+mn-ea"/>
                </a:rPr>
                <a:t>项目范围确定</a:t>
              </a:r>
            </a:p>
          </p:txBody>
        </p:sp>
        <p:sp>
          <p:nvSpPr>
            <p:cNvPr id="103" name="矩形 102"/>
            <p:cNvSpPr/>
            <p:nvPr/>
          </p:nvSpPr>
          <p:spPr>
            <a:xfrm>
              <a:off x="1554019" y="2881307"/>
              <a:ext cx="2454252" cy="499624"/>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2000" dirty="0">
                  <a:latin typeface="+mn-ea"/>
                </a:rPr>
                <a:t>用户确定</a:t>
              </a:r>
            </a:p>
          </p:txBody>
        </p:sp>
        <p:grpSp>
          <p:nvGrpSpPr>
            <p:cNvPr id="104" name="组合 103"/>
            <p:cNvGrpSpPr/>
            <p:nvPr/>
          </p:nvGrpSpPr>
          <p:grpSpPr>
            <a:xfrm>
              <a:off x="1031877" y="3045441"/>
              <a:ext cx="653036" cy="562783"/>
              <a:chOff x="2060265" y="2530484"/>
              <a:chExt cx="1875521" cy="1576834"/>
            </a:xfrm>
          </p:grpSpPr>
          <p:sp>
            <p:nvSpPr>
              <p:cNvPr id="111" name="矩形 110"/>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112" name="椭圆 111"/>
              <p:cNvSpPr/>
              <p:nvPr/>
            </p:nvSpPr>
            <p:spPr>
              <a:xfrm>
                <a:off x="2060265" y="2530484"/>
                <a:ext cx="1258877" cy="125887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105" name="椭圆 34"/>
            <p:cNvSpPr/>
            <p:nvPr/>
          </p:nvSpPr>
          <p:spPr>
            <a:xfrm>
              <a:off x="1163398" y="3148972"/>
              <a:ext cx="189681" cy="285740"/>
            </a:xfrm>
            <a:custGeom>
              <a:avLst/>
              <a:gdLst>
                <a:gd name="connsiteX0" fmla="*/ 113166 w 440681"/>
                <a:gd name="connsiteY0" fmla="*/ 412808 h 607631"/>
                <a:gd name="connsiteX1" fmla="*/ 245589 w 440681"/>
                <a:gd name="connsiteY1" fmla="*/ 412808 h 607631"/>
                <a:gd name="connsiteX2" fmla="*/ 256082 w 440681"/>
                <a:gd name="connsiteY2" fmla="*/ 423287 h 607631"/>
                <a:gd name="connsiteX3" fmla="*/ 245589 w 440681"/>
                <a:gd name="connsiteY3" fmla="*/ 433766 h 607631"/>
                <a:gd name="connsiteX4" fmla="*/ 113166 w 440681"/>
                <a:gd name="connsiteY4" fmla="*/ 433766 h 607631"/>
                <a:gd name="connsiteX5" fmla="*/ 102673 w 440681"/>
                <a:gd name="connsiteY5" fmla="*/ 423287 h 607631"/>
                <a:gd name="connsiteX6" fmla="*/ 113166 w 440681"/>
                <a:gd name="connsiteY6" fmla="*/ 412808 h 607631"/>
                <a:gd name="connsiteX7" fmla="*/ 112953 w 440681"/>
                <a:gd name="connsiteY7" fmla="*/ 347535 h 607631"/>
                <a:gd name="connsiteX8" fmla="*/ 327305 w 440681"/>
                <a:gd name="connsiteY8" fmla="*/ 347535 h 607631"/>
                <a:gd name="connsiteX9" fmla="*/ 337797 w 440681"/>
                <a:gd name="connsiteY9" fmla="*/ 358014 h 607631"/>
                <a:gd name="connsiteX10" fmla="*/ 327305 w 440681"/>
                <a:gd name="connsiteY10" fmla="*/ 368493 h 607631"/>
                <a:gd name="connsiteX11" fmla="*/ 112953 w 440681"/>
                <a:gd name="connsiteY11" fmla="*/ 368493 h 607631"/>
                <a:gd name="connsiteX12" fmla="*/ 102461 w 440681"/>
                <a:gd name="connsiteY12" fmla="*/ 358014 h 607631"/>
                <a:gd name="connsiteX13" fmla="*/ 112953 w 440681"/>
                <a:gd name="connsiteY13" fmla="*/ 347535 h 607631"/>
                <a:gd name="connsiteX14" fmla="*/ 112953 w 440681"/>
                <a:gd name="connsiteY14" fmla="*/ 282332 h 607631"/>
                <a:gd name="connsiteX15" fmla="*/ 327305 w 440681"/>
                <a:gd name="connsiteY15" fmla="*/ 282332 h 607631"/>
                <a:gd name="connsiteX16" fmla="*/ 337797 w 440681"/>
                <a:gd name="connsiteY16" fmla="*/ 292811 h 607631"/>
                <a:gd name="connsiteX17" fmla="*/ 327305 w 440681"/>
                <a:gd name="connsiteY17" fmla="*/ 303290 h 607631"/>
                <a:gd name="connsiteX18" fmla="*/ 112953 w 440681"/>
                <a:gd name="connsiteY18" fmla="*/ 303290 h 607631"/>
                <a:gd name="connsiteX19" fmla="*/ 102461 w 440681"/>
                <a:gd name="connsiteY19" fmla="*/ 292811 h 607631"/>
                <a:gd name="connsiteX20" fmla="*/ 112953 w 440681"/>
                <a:gd name="connsiteY20" fmla="*/ 282332 h 607631"/>
                <a:gd name="connsiteX21" fmla="*/ 112953 w 440681"/>
                <a:gd name="connsiteY21" fmla="*/ 217200 h 607631"/>
                <a:gd name="connsiteX22" fmla="*/ 327305 w 440681"/>
                <a:gd name="connsiteY22" fmla="*/ 217200 h 607631"/>
                <a:gd name="connsiteX23" fmla="*/ 337797 w 440681"/>
                <a:gd name="connsiteY23" fmla="*/ 227679 h 607631"/>
                <a:gd name="connsiteX24" fmla="*/ 327305 w 440681"/>
                <a:gd name="connsiteY24" fmla="*/ 238158 h 607631"/>
                <a:gd name="connsiteX25" fmla="*/ 112953 w 440681"/>
                <a:gd name="connsiteY25" fmla="*/ 238158 h 607631"/>
                <a:gd name="connsiteX26" fmla="*/ 102461 w 440681"/>
                <a:gd name="connsiteY26" fmla="*/ 227679 h 607631"/>
                <a:gd name="connsiteX27" fmla="*/ 112953 w 440681"/>
                <a:gd name="connsiteY27" fmla="*/ 217200 h 607631"/>
                <a:gd name="connsiteX28" fmla="*/ 112953 w 440681"/>
                <a:gd name="connsiteY28" fmla="*/ 151998 h 607631"/>
                <a:gd name="connsiteX29" fmla="*/ 327305 w 440681"/>
                <a:gd name="connsiteY29" fmla="*/ 151998 h 607631"/>
                <a:gd name="connsiteX30" fmla="*/ 337797 w 440681"/>
                <a:gd name="connsiteY30" fmla="*/ 162477 h 607631"/>
                <a:gd name="connsiteX31" fmla="*/ 327305 w 440681"/>
                <a:gd name="connsiteY31" fmla="*/ 172956 h 607631"/>
                <a:gd name="connsiteX32" fmla="*/ 112953 w 440681"/>
                <a:gd name="connsiteY32" fmla="*/ 172956 h 607631"/>
                <a:gd name="connsiteX33" fmla="*/ 102461 w 440681"/>
                <a:gd name="connsiteY33" fmla="*/ 162477 h 607631"/>
                <a:gd name="connsiteX34" fmla="*/ 112953 w 440681"/>
                <a:gd name="connsiteY34" fmla="*/ 151998 h 607631"/>
                <a:gd name="connsiteX35" fmla="*/ 112953 w 440681"/>
                <a:gd name="connsiteY35" fmla="*/ 86725 h 607631"/>
                <a:gd name="connsiteX36" fmla="*/ 327305 w 440681"/>
                <a:gd name="connsiteY36" fmla="*/ 86725 h 607631"/>
                <a:gd name="connsiteX37" fmla="*/ 337797 w 440681"/>
                <a:gd name="connsiteY37" fmla="*/ 97204 h 607631"/>
                <a:gd name="connsiteX38" fmla="*/ 327305 w 440681"/>
                <a:gd name="connsiteY38" fmla="*/ 107683 h 607631"/>
                <a:gd name="connsiteX39" fmla="*/ 112953 w 440681"/>
                <a:gd name="connsiteY39" fmla="*/ 107683 h 607631"/>
                <a:gd name="connsiteX40" fmla="*/ 102461 w 440681"/>
                <a:gd name="connsiteY40" fmla="*/ 97204 h 607631"/>
                <a:gd name="connsiteX41" fmla="*/ 112953 w 440681"/>
                <a:gd name="connsiteY41" fmla="*/ 86725 h 607631"/>
                <a:gd name="connsiteX42" fmla="*/ 20880 w 440681"/>
                <a:gd name="connsiteY42" fmla="*/ 20640 h 607631"/>
                <a:gd name="connsiteX43" fmla="*/ 20880 w 440681"/>
                <a:gd name="connsiteY43" fmla="*/ 524180 h 607631"/>
                <a:gd name="connsiteX44" fmla="*/ 80057 w 440681"/>
                <a:gd name="connsiteY44" fmla="*/ 582434 h 607631"/>
                <a:gd name="connsiteX45" fmla="*/ 143431 w 440681"/>
                <a:gd name="connsiteY45" fmla="*/ 521037 h 607631"/>
                <a:gd name="connsiteX46" fmla="*/ 158121 w 440681"/>
                <a:gd name="connsiteY46" fmla="*/ 521037 h 607631"/>
                <a:gd name="connsiteX47" fmla="*/ 220236 w 440681"/>
                <a:gd name="connsiteY47" fmla="*/ 582434 h 607631"/>
                <a:gd name="connsiteX48" fmla="*/ 282456 w 440681"/>
                <a:gd name="connsiteY48" fmla="*/ 521246 h 607631"/>
                <a:gd name="connsiteX49" fmla="*/ 289695 w 440681"/>
                <a:gd name="connsiteY49" fmla="*/ 518103 h 607631"/>
                <a:gd name="connsiteX50" fmla="*/ 297040 w 440681"/>
                <a:gd name="connsiteY50" fmla="*/ 521037 h 607631"/>
                <a:gd name="connsiteX51" fmla="*/ 360414 w 440681"/>
                <a:gd name="connsiteY51" fmla="*/ 582434 h 607631"/>
                <a:gd name="connsiteX52" fmla="*/ 419591 w 440681"/>
                <a:gd name="connsiteY52" fmla="*/ 524180 h 607631"/>
                <a:gd name="connsiteX53" fmla="*/ 419591 w 440681"/>
                <a:gd name="connsiteY53" fmla="*/ 20640 h 607631"/>
                <a:gd name="connsiteX54" fmla="*/ 10492 w 440681"/>
                <a:gd name="connsiteY54" fmla="*/ 0 h 607631"/>
                <a:gd name="connsiteX55" fmla="*/ 430189 w 440681"/>
                <a:gd name="connsiteY55" fmla="*/ 0 h 607631"/>
                <a:gd name="connsiteX56" fmla="*/ 440681 w 440681"/>
                <a:gd name="connsiteY56" fmla="*/ 10477 h 607631"/>
                <a:gd name="connsiteX57" fmla="*/ 440681 w 440681"/>
                <a:gd name="connsiteY57" fmla="*/ 528790 h 607631"/>
                <a:gd name="connsiteX58" fmla="*/ 437533 w 440681"/>
                <a:gd name="connsiteY58" fmla="*/ 536124 h 607631"/>
                <a:gd name="connsiteX59" fmla="*/ 368074 w 440681"/>
                <a:gd name="connsiteY59" fmla="*/ 604646 h 607631"/>
                <a:gd name="connsiteX60" fmla="*/ 360519 w 440681"/>
                <a:gd name="connsiteY60" fmla="*/ 607579 h 607631"/>
                <a:gd name="connsiteX61" fmla="*/ 353174 w 440681"/>
                <a:gd name="connsiteY61" fmla="*/ 604646 h 607631"/>
                <a:gd name="connsiteX62" fmla="*/ 289800 w 440681"/>
                <a:gd name="connsiteY62" fmla="*/ 543249 h 607631"/>
                <a:gd name="connsiteX63" fmla="*/ 227580 w 440681"/>
                <a:gd name="connsiteY63" fmla="*/ 604646 h 607631"/>
                <a:gd name="connsiteX64" fmla="*/ 212891 w 440681"/>
                <a:gd name="connsiteY64" fmla="*/ 604646 h 607631"/>
                <a:gd name="connsiteX65" fmla="*/ 150671 w 440681"/>
                <a:gd name="connsiteY65" fmla="*/ 543249 h 607631"/>
                <a:gd name="connsiteX66" fmla="*/ 87297 w 440681"/>
                <a:gd name="connsiteY66" fmla="*/ 604646 h 607631"/>
                <a:gd name="connsiteX67" fmla="*/ 72607 w 440681"/>
                <a:gd name="connsiteY67" fmla="*/ 604646 h 607631"/>
                <a:gd name="connsiteX68" fmla="*/ 3043 w 440681"/>
                <a:gd name="connsiteY68" fmla="*/ 536124 h 607631"/>
                <a:gd name="connsiteX69" fmla="*/ 0 w 440681"/>
                <a:gd name="connsiteY69" fmla="*/ 528790 h 607631"/>
                <a:gd name="connsiteX70" fmla="*/ 0 w 440681"/>
                <a:gd name="connsiteY70" fmla="*/ 10477 h 607631"/>
                <a:gd name="connsiteX71" fmla="*/ 10492 w 440681"/>
                <a:gd name="connsiteY71" fmla="*/ 0 h 60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40681" h="607631">
                  <a:moveTo>
                    <a:pt x="113166" y="412808"/>
                  </a:moveTo>
                  <a:lnTo>
                    <a:pt x="245589" y="412808"/>
                  </a:lnTo>
                  <a:cubicBezTo>
                    <a:pt x="251360" y="412808"/>
                    <a:pt x="256082" y="417524"/>
                    <a:pt x="256082" y="423287"/>
                  </a:cubicBezTo>
                  <a:cubicBezTo>
                    <a:pt x="256082" y="429050"/>
                    <a:pt x="251360" y="433766"/>
                    <a:pt x="245589" y="433766"/>
                  </a:cubicBezTo>
                  <a:lnTo>
                    <a:pt x="113166" y="433766"/>
                  </a:lnTo>
                  <a:cubicBezTo>
                    <a:pt x="107395" y="433766"/>
                    <a:pt x="102673" y="429050"/>
                    <a:pt x="102673" y="423287"/>
                  </a:cubicBezTo>
                  <a:cubicBezTo>
                    <a:pt x="102673" y="417524"/>
                    <a:pt x="107395" y="412808"/>
                    <a:pt x="113166" y="412808"/>
                  </a:cubicBezTo>
                  <a:close/>
                  <a:moveTo>
                    <a:pt x="112953" y="347535"/>
                  </a:moveTo>
                  <a:lnTo>
                    <a:pt x="327305" y="347535"/>
                  </a:lnTo>
                  <a:cubicBezTo>
                    <a:pt x="332971" y="347535"/>
                    <a:pt x="337797" y="352355"/>
                    <a:pt x="337797" y="358014"/>
                  </a:cubicBezTo>
                  <a:cubicBezTo>
                    <a:pt x="337797" y="363777"/>
                    <a:pt x="332971" y="368493"/>
                    <a:pt x="327305" y="368493"/>
                  </a:cubicBezTo>
                  <a:lnTo>
                    <a:pt x="112953" y="368493"/>
                  </a:lnTo>
                  <a:cubicBezTo>
                    <a:pt x="107287" y="368493"/>
                    <a:pt x="102461" y="363777"/>
                    <a:pt x="102461" y="358014"/>
                  </a:cubicBezTo>
                  <a:cubicBezTo>
                    <a:pt x="102461" y="352355"/>
                    <a:pt x="107182" y="347535"/>
                    <a:pt x="112953" y="347535"/>
                  </a:cubicBezTo>
                  <a:close/>
                  <a:moveTo>
                    <a:pt x="112953" y="282332"/>
                  </a:moveTo>
                  <a:lnTo>
                    <a:pt x="327305" y="282332"/>
                  </a:lnTo>
                  <a:cubicBezTo>
                    <a:pt x="332971" y="282332"/>
                    <a:pt x="337797" y="287048"/>
                    <a:pt x="337797" y="292811"/>
                  </a:cubicBezTo>
                  <a:cubicBezTo>
                    <a:pt x="337797" y="298679"/>
                    <a:pt x="332971" y="303290"/>
                    <a:pt x="327305" y="303290"/>
                  </a:cubicBezTo>
                  <a:lnTo>
                    <a:pt x="112953" y="303290"/>
                  </a:lnTo>
                  <a:cubicBezTo>
                    <a:pt x="107287" y="303290"/>
                    <a:pt x="102461" y="298470"/>
                    <a:pt x="102461" y="292811"/>
                  </a:cubicBezTo>
                  <a:cubicBezTo>
                    <a:pt x="102461" y="287048"/>
                    <a:pt x="107182" y="282332"/>
                    <a:pt x="112953" y="282332"/>
                  </a:cubicBezTo>
                  <a:close/>
                  <a:moveTo>
                    <a:pt x="112953" y="217200"/>
                  </a:moveTo>
                  <a:lnTo>
                    <a:pt x="327305" y="217200"/>
                  </a:lnTo>
                  <a:cubicBezTo>
                    <a:pt x="332971" y="217200"/>
                    <a:pt x="337797" y="222020"/>
                    <a:pt x="337797" y="227679"/>
                  </a:cubicBezTo>
                  <a:cubicBezTo>
                    <a:pt x="337797" y="233442"/>
                    <a:pt x="332971" y="238158"/>
                    <a:pt x="327305" y="238158"/>
                  </a:cubicBezTo>
                  <a:lnTo>
                    <a:pt x="112953" y="238158"/>
                  </a:lnTo>
                  <a:cubicBezTo>
                    <a:pt x="107287" y="238158"/>
                    <a:pt x="102461" y="233442"/>
                    <a:pt x="102461" y="227679"/>
                  </a:cubicBezTo>
                  <a:cubicBezTo>
                    <a:pt x="102461" y="222020"/>
                    <a:pt x="107182" y="217200"/>
                    <a:pt x="112953" y="217200"/>
                  </a:cubicBezTo>
                  <a:close/>
                  <a:moveTo>
                    <a:pt x="112953" y="151998"/>
                  </a:moveTo>
                  <a:lnTo>
                    <a:pt x="327305" y="151998"/>
                  </a:lnTo>
                  <a:cubicBezTo>
                    <a:pt x="332971" y="151998"/>
                    <a:pt x="337797" y="156714"/>
                    <a:pt x="337797" y="162477"/>
                  </a:cubicBezTo>
                  <a:cubicBezTo>
                    <a:pt x="337797" y="168136"/>
                    <a:pt x="332971" y="172956"/>
                    <a:pt x="327305" y="172956"/>
                  </a:cubicBezTo>
                  <a:lnTo>
                    <a:pt x="112953" y="172956"/>
                  </a:lnTo>
                  <a:cubicBezTo>
                    <a:pt x="107287" y="172956"/>
                    <a:pt x="102461" y="168136"/>
                    <a:pt x="102461" y="162477"/>
                  </a:cubicBezTo>
                  <a:cubicBezTo>
                    <a:pt x="102461" y="156714"/>
                    <a:pt x="107182" y="151998"/>
                    <a:pt x="112953" y="151998"/>
                  </a:cubicBezTo>
                  <a:close/>
                  <a:moveTo>
                    <a:pt x="112953" y="86725"/>
                  </a:moveTo>
                  <a:lnTo>
                    <a:pt x="327305" y="86725"/>
                  </a:lnTo>
                  <a:cubicBezTo>
                    <a:pt x="332971" y="86725"/>
                    <a:pt x="337797" y="91441"/>
                    <a:pt x="337797" y="97204"/>
                  </a:cubicBezTo>
                  <a:cubicBezTo>
                    <a:pt x="337797" y="103072"/>
                    <a:pt x="332971" y="107683"/>
                    <a:pt x="327305" y="107683"/>
                  </a:cubicBezTo>
                  <a:lnTo>
                    <a:pt x="112953" y="107683"/>
                  </a:lnTo>
                  <a:cubicBezTo>
                    <a:pt x="107287" y="107683"/>
                    <a:pt x="102461" y="102967"/>
                    <a:pt x="102461" y="97204"/>
                  </a:cubicBezTo>
                  <a:cubicBezTo>
                    <a:pt x="102461" y="91441"/>
                    <a:pt x="107182" y="86725"/>
                    <a:pt x="112953" y="86725"/>
                  </a:cubicBezTo>
                  <a:close/>
                  <a:moveTo>
                    <a:pt x="20880" y="20640"/>
                  </a:moveTo>
                  <a:lnTo>
                    <a:pt x="20880" y="524180"/>
                  </a:lnTo>
                  <a:lnTo>
                    <a:pt x="80057" y="582434"/>
                  </a:lnTo>
                  <a:lnTo>
                    <a:pt x="143431" y="521037"/>
                  </a:lnTo>
                  <a:cubicBezTo>
                    <a:pt x="147418" y="517160"/>
                    <a:pt x="154029" y="517160"/>
                    <a:pt x="158121" y="521037"/>
                  </a:cubicBezTo>
                  <a:lnTo>
                    <a:pt x="220236" y="582434"/>
                  </a:lnTo>
                  <a:lnTo>
                    <a:pt x="282456" y="521246"/>
                  </a:lnTo>
                  <a:cubicBezTo>
                    <a:pt x="284449" y="519151"/>
                    <a:pt x="287072" y="518103"/>
                    <a:pt x="289695" y="518103"/>
                  </a:cubicBezTo>
                  <a:cubicBezTo>
                    <a:pt x="292423" y="518103"/>
                    <a:pt x="295046" y="519151"/>
                    <a:pt x="297040" y="521037"/>
                  </a:cubicBezTo>
                  <a:lnTo>
                    <a:pt x="360414" y="582434"/>
                  </a:lnTo>
                  <a:lnTo>
                    <a:pt x="419591" y="524180"/>
                  </a:lnTo>
                  <a:lnTo>
                    <a:pt x="419591" y="20640"/>
                  </a:lnTo>
                  <a:close/>
                  <a:moveTo>
                    <a:pt x="10492" y="0"/>
                  </a:moveTo>
                  <a:lnTo>
                    <a:pt x="430189" y="0"/>
                  </a:lnTo>
                  <a:cubicBezTo>
                    <a:pt x="435959" y="0"/>
                    <a:pt x="440681" y="4715"/>
                    <a:pt x="440681" y="10477"/>
                  </a:cubicBezTo>
                  <a:lnTo>
                    <a:pt x="440681" y="528790"/>
                  </a:lnTo>
                  <a:cubicBezTo>
                    <a:pt x="440681" y="531514"/>
                    <a:pt x="439527" y="534238"/>
                    <a:pt x="437533" y="536124"/>
                  </a:cubicBezTo>
                  <a:lnTo>
                    <a:pt x="368074" y="604646"/>
                  </a:lnTo>
                  <a:cubicBezTo>
                    <a:pt x="365765" y="606532"/>
                    <a:pt x="363142" y="607579"/>
                    <a:pt x="360519" y="607579"/>
                  </a:cubicBezTo>
                  <a:cubicBezTo>
                    <a:pt x="357791" y="607579"/>
                    <a:pt x="355168" y="606532"/>
                    <a:pt x="353174" y="604646"/>
                  </a:cubicBezTo>
                  <a:lnTo>
                    <a:pt x="289800" y="543249"/>
                  </a:lnTo>
                  <a:lnTo>
                    <a:pt x="227580" y="604646"/>
                  </a:lnTo>
                  <a:cubicBezTo>
                    <a:pt x="223488" y="608627"/>
                    <a:pt x="216983" y="608627"/>
                    <a:pt x="212891" y="604646"/>
                  </a:cubicBezTo>
                  <a:lnTo>
                    <a:pt x="150671" y="543249"/>
                  </a:lnTo>
                  <a:lnTo>
                    <a:pt x="87297" y="604646"/>
                  </a:lnTo>
                  <a:cubicBezTo>
                    <a:pt x="83205" y="608522"/>
                    <a:pt x="76595" y="608522"/>
                    <a:pt x="72607" y="604646"/>
                  </a:cubicBezTo>
                  <a:lnTo>
                    <a:pt x="3043" y="536124"/>
                  </a:lnTo>
                  <a:cubicBezTo>
                    <a:pt x="1049" y="534238"/>
                    <a:pt x="0" y="531514"/>
                    <a:pt x="0" y="528790"/>
                  </a:cubicBezTo>
                  <a:lnTo>
                    <a:pt x="0" y="10477"/>
                  </a:lnTo>
                  <a:cubicBezTo>
                    <a:pt x="0" y="4715"/>
                    <a:pt x="4722" y="0"/>
                    <a:pt x="104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106" name="矩形 105"/>
            <p:cNvSpPr/>
            <p:nvPr/>
          </p:nvSpPr>
          <p:spPr>
            <a:xfrm>
              <a:off x="1564797" y="3547343"/>
              <a:ext cx="2454252" cy="499624"/>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2000" dirty="0">
                  <a:latin typeface="+mn-ea"/>
                </a:rPr>
                <a:t>用例确定</a:t>
              </a:r>
            </a:p>
          </p:txBody>
        </p:sp>
        <p:grpSp>
          <p:nvGrpSpPr>
            <p:cNvPr id="107" name="组合 106"/>
            <p:cNvGrpSpPr/>
            <p:nvPr/>
          </p:nvGrpSpPr>
          <p:grpSpPr>
            <a:xfrm>
              <a:off x="1042655" y="3711477"/>
              <a:ext cx="653036" cy="562783"/>
              <a:chOff x="2060265" y="2530484"/>
              <a:chExt cx="1875521" cy="1576834"/>
            </a:xfrm>
          </p:grpSpPr>
          <p:sp>
            <p:nvSpPr>
              <p:cNvPr id="109" name="矩形 108"/>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110" name="椭圆 109"/>
              <p:cNvSpPr/>
              <p:nvPr/>
            </p:nvSpPr>
            <p:spPr>
              <a:xfrm>
                <a:off x="2060265" y="2530484"/>
                <a:ext cx="1258876" cy="1258880"/>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108" name="椭圆 35"/>
            <p:cNvSpPr/>
            <p:nvPr/>
          </p:nvSpPr>
          <p:spPr>
            <a:xfrm>
              <a:off x="1155952" y="3755502"/>
              <a:ext cx="226254" cy="318495"/>
            </a:xfrm>
            <a:custGeom>
              <a:avLst/>
              <a:gdLst>
                <a:gd name="connsiteX0" fmla="*/ 278806 w 606933"/>
                <a:gd name="connsiteY0" fmla="*/ 252491 h 503061"/>
                <a:gd name="connsiteX1" fmla="*/ 278806 w 606933"/>
                <a:gd name="connsiteY1" fmla="*/ 272515 h 503061"/>
                <a:gd name="connsiteX2" fmla="*/ 333844 w 606933"/>
                <a:gd name="connsiteY2" fmla="*/ 272515 h 503061"/>
                <a:gd name="connsiteX3" fmla="*/ 333844 w 606933"/>
                <a:gd name="connsiteY3" fmla="*/ 252491 h 503061"/>
                <a:gd name="connsiteX4" fmla="*/ 256573 w 606933"/>
                <a:gd name="connsiteY4" fmla="*/ 208097 h 503061"/>
                <a:gd name="connsiteX5" fmla="*/ 356077 w 606933"/>
                <a:gd name="connsiteY5" fmla="*/ 208097 h 503061"/>
                <a:gd name="connsiteX6" fmla="*/ 378465 w 606933"/>
                <a:gd name="connsiteY6" fmla="*/ 230294 h 503061"/>
                <a:gd name="connsiteX7" fmla="*/ 378465 w 606933"/>
                <a:gd name="connsiteY7" fmla="*/ 240384 h 503061"/>
                <a:gd name="connsiteX8" fmla="*/ 502844 w 606933"/>
                <a:gd name="connsiteY8" fmla="*/ 240384 h 503061"/>
                <a:gd name="connsiteX9" fmla="*/ 525077 w 606933"/>
                <a:gd name="connsiteY9" fmla="*/ 262581 h 503061"/>
                <a:gd name="connsiteX10" fmla="*/ 502844 w 606933"/>
                <a:gd name="connsiteY10" fmla="*/ 284778 h 503061"/>
                <a:gd name="connsiteX11" fmla="*/ 378465 w 606933"/>
                <a:gd name="connsiteY11" fmla="*/ 284778 h 503061"/>
                <a:gd name="connsiteX12" fmla="*/ 378465 w 606933"/>
                <a:gd name="connsiteY12" fmla="*/ 294712 h 503061"/>
                <a:gd name="connsiteX13" fmla="*/ 356077 w 606933"/>
                <a:gd name="connsiteY13" fmla="*/ 316909 h 503061"/>
                <a:gd name="connsiteX14" fmla="*/ 256573 w 606933"/>
                <a:gd name="connsiteY14" fmla="*/ 316909 h 503061"/>
                <a:gd name="connsiteX15" fmla="*/ 234340 w 606933"/>
                <a:gd name="connsiteY15" fmla="*/ 294712 h 503061"/>
                <a:gd name="connsiteX16" fmla="*/ 234340 w 606933"/>
                <a:gd name="connsiteY16" fmla="*/ 284778 h 503061"/>
                <a:gd name="connsiteX17" fmla="*/ 109805 w 606933"/>
                <a:gd name="connsiteY17" fmla="*/ 284778 h 503061"/>
                <a:gd name="connsiteX18" fmla="*/ 87572 w 606933"/>
                <a:gd name="connsiteY18" fmla="*/ 262581 h 503061"/>
                <a:gd name="connsiteX19" fmla="*/ 109805 w 606933"/>
                <a:gd name="connsiteY19" fmla="*/ 240384 h 503061"/>
                <a:gd name="connsiteX20" fmla="*/ 234340 w 606933"/>
                <a:gd name="connsiteY20" fmla="*/ 240384 h 503061"/>
                <a:gd name="connsiteX21" fmla="*/ 234340 w 606933"/>
                <a:gd name="connsiteY21" fmla="*/ 230294 h 503061"/>
                <a:gd name="connsiteX22" fmla="*/ 256573 w 606933"/>
                <a:gd name="connsiteY22" fmla="*/ 208097 h 503061"/>
                <a:gd name="connsiteX23" fmla="*/ 252073 w 606933"/>
                <a:gd name="connsiteY23" fmla="*/ 44406 h 503061"/>
                <a:gd name="connsiteX24" fmla="*/ 252073 w 606933"/>
                <a:gd name="connsiteY24" fmla="*/ 87415 h 503061"/>
                <a:gd name="connsiteX25" fmla="*/ 360615 w 606933"/>
                <a:gd name="connsiteY25" fmla="*/ 87415 h 503061"/>
                <a:gd name="connsiteX26" fmla="*/ 360615 w 606933"/>
                <a:gd name="connsiteY26" fmla="*/ 44406 h 503061"/>
                <a:gd name="connsiteX27" fmla="*/ 229835 w 606933"/>
                <a:gd name="connsiteY27" fmla="*/ 0 h 503061"/>
                <a:gd name="connsiteX28" fmla="*/ 382852 w 606933"/>
                <a:gd name="connsiteY28" fmla="*/ 0 h 503061"/>
                <a:gd name="connsiteX29" fmla="*/ 405244 w 606933"/>
                <a:gd name="connsiteY29" fmla="*/ 22203 h 503061"/>
                <a:gd name="connsiteX30" fmla="*/ 405244 w 606933"/>
                <a:gd name="connsiteY30" fmla="*/ 87415 h 503061"/>
                <a:gd name="connsiteX31" fmla="*/ 584696 w 606933"/>
                <a:gd name="connsiteY31" fmla="*/ 87415 h 503061"/>
                <a:gd name="connsiteX32" fmla="*/ 606933 w 606933"/>
                <a:gd name="connsiteY32" fmla="*/ 109618 h 503061"/>
                <a:gd name="connsiteX33" fmla="*/ 606933 w 606933"/>
                <a:gd name="connsiteY33" fmla="*/ 480858 h 503061"/>
                <a:gd name="connsiteX34" fmla="*/ 584696 w 606933"/>
                <a:gd name="connsiteY34" fmla="*/ 503061 h 503061"/>
                <a:gd name="connsiteX35" fmla="*/ 27991 w 606933"/>
                <a:gd name="connsiteY35" fmla="*/ 503061 h 503061"/>
                <a:gd name="connsiteX36" fmla="*/ 5753 w 606933"/>
                <a:gd name="connsiteY36" fmla="*/ 480858 h 503061"/>
                <a:gd name="connsiteX37" fmla="*/ 5753 w 606933"/>
                <a:gd name="connsiteY37" fmla="*/ 185077 h 503061"/>
                <a:gd name="connsiteX38" fmla="*/ 27991 w 606933"/>
                <a:gd name="connsiteY38" fmla="*/ 162874 h 503061"/>
                <a:gd name="connsiteX39" fmla="*/ 50383 w 606933"/>
                <a:gd name="connsiteY39" fmla="*/ 185077 h 503061"/>
                <a:gd name="connsiteX40" fmla="*/ 50383 w 606933"/>
                <a:gd name="connsiteY40" fmla="*/ 458655 h 503061"/>
                <a:gd name="connsiteX41" fmla="*/ 562304 w 606933"/>
                <a:gd name="connsiteY41" fmla="*/ 458655 h 503061"/>
                <a:gd name="connsiteX42" fmla="*/ 562304 w 606933"/>
                <a:gd name="connsiteY42" fmla="*/ 131821 h 503061"/>
                <a:gd name="connsiteX43" fmla="*/ 192670 w 606933"/>
                <a:gd name="connsiteY43" fmla="*/ 131821 h 503061"/>
                <a:gd name="connsiteX44" fmla="*/ 174631 w 606933"/>
                <a:gd name="connsiteY44" fmla="*/ 131821 h 503061"/>
                <a:gd name="connsiteX45" fmla="*/ 22237 w 606933"/>
                <a:gd name="connsiteY45" fmla="*/ 131821 h 503061"/>
                <a:gd name="connsiteX46" fmla="*/ 0 w 606933"/>
                <a:gd name="connsiteY46" fmla="*/ 109618 h 503061"/>
                <a:gd name="connsiteX47" fmla="*/ 22237 w 606933"/>
                <a:gd name="connsiteY47" fmla="*/ 87415 h 503061"/>
                <a:gd name="connsiteX48" fmla="*/ 174631 w 606933"/>
                <a:gd name="connsiteY48" fmla="*/ 87415 h 503061"/>
                <a:gd name="connsiteX49" fmla="*/ 192670 w 606933"/>
                <a:gd name="connsiteY49" fmla="*/ 87415 h 503061"/>
                <a:gd name="connsiteX50" fmla="*/ 207598 w 606933"/>
                <a:gd name="connsiteY50" fmla="*/ 87415 h 503061"/>
                <a:gd name="connsiteX51" fmla="*/ 207598 w 606933"/>
                <a:gd name="connsiteY51" fmla="*/ 22203 h 503061"/>
                <a:gd name="connsiteX52" fmla="*/ 229835 w 606933"/>
                <a:gd name="connsiteY52" fmla="*/ 0 h 5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503061">
                  <a:moveTo>
                    <a:pt x="278806" y="252491"/>
                  </a:moveTo>
                  <a:lnTo>
                    <a:pt x="278806" y="272515"/>
                  </a:lnTo>
                  <a:lnTo>
                    <a:pt x="333844" y="272515"/>
                  </a:lnTo>
                  <a:lnTo>
                    <a:pt x="333844" y="252491"/>
                  </a:lnTo>
                  <a:close/>
                  <a:moveTo>
                    <a:pt x="256573" y="208097"/>
                  </a:moveTo>
                  <a:lnTo>
                    <a:pt x="356077" y="208097"/>
                  </a:lnTo>
                  <a:cubicBezTo>
                    <a:pt x="368359" y="208097"/>
                    <a:pt x="378465" y="218031"/>
                    <a:pt x="378465" y="230294"/>
                  </a:cubicBezTo>
                  <a:lnTo>
                    <a:pt x="378465" y="240384"/>
                  </a:lnTo>
                  <a:lnTo>
                    <a:pt x="502844" y="240384"/>
                  </a:lnTo>
                  <a:cubicBezTo>
                    <a:pt x="515127" y="240384"/>
                    <a:pt x="525077" y="250318"/>
                    <a:pt x="525077" y="262581"/>
                  </a:cubicBezTo>
                  <a:cubicBezTo>
                    <a:pt x="525077" y="274843"/>
                    <a:pt x="515127" y="284778"/>
                    <a:pt x="502844" y="284778"/>
                  </a:cubicBezTo>
                  <a:lnTo>
                    <a:pt x="378465" y="284778"/>
                  </a:lnTo>
                  <a:lnTo>
                    <a:pt x="378465" y="294712"/>
                  </a:lnTo>
                  <a:cubicBezTo>
                    <a:pt x="378465" y="306975"/>
                    <a:pt x="368359" y="316909"/>
                    <a:pt x="356077" y="316909"/>
                  </a:cubicBezTo>
                  <a:lnTo>
                    <a:pt x="256573" y="316909"/>
                  </a:lnTo>
                  <a:cubicBezTo>
                    <a:pt x="244290" y="316909"/>
                    <a:pt x="234340" y="306975"/>
                    <a:pt x="234340" y="294712"/>
                  </a:cubicBezTo>
                  <a:lnTo>
                    <a:pt x="234340" y="284778"/>
                  </a:lnTo>
                  <a:lnTo>
                    <a:pt x="109805" y="284778"/>
                  </a:lnTo>
                  <a:cubicBezTo>
                    <a:pt x="97523" y="284778"/>
                    <a:pt x="87572" y="274843"/>
                    <a:pt x="87572" y="262581"/>
                  </a:cubicBezTo>
                  <a:cubicBezTo>
                    <a:pt x="87572" y="250318"/>
                    <a:pt x="97523" y="240384"/>
                    <a:pt x="109805" y="240384"/>
                  </a:cubicBezTo>
                  <a:lnTo>
                    <a:pt x="234340" y="240384"/>
                  </a:lnTo>
                  <a:lnTo>
                    <a:pt x="234340" y="230294"/>
                  </a:lnTo>
                  <a:cubicBezTo>
                    <a:pt x="234340" y="218031"/>
                    <a:pt x="244290" y="208097"/>
                    <a:pt x="256573" y="208097"/>
                  </a:cubicBezTo>
                  <a:close/>
                  <a:moveTo>
                    <a:pt x="252073" y="44406"/>
                  </a:moveTo>
                  <a:lnTo>
                    <a:pt x="252073" y="87415"/>
                  </a:lnTo>
                  <a:lnTo>
                    <a:pt x="360615" y="87415"/>
                  </a:lnTo>
                  <a:lnTo>
                    <a:pt x="360615" y="44406"/>
                  </a:lnTo>
                  <a:close/>
                  <a:moveTo>
                    <a:pt x="229835" y="0"/>
                  </a:moveTo>
                  <a:lnTo>
                    <a:pt x="382852" y="0"/>
                  </a:lnTo>
                  <a:cubicBezTo>
                    <a:pt x="395136" y="0"/>
                    <a:pt x="405244" y="9937"/>
                    <a:pt x="405244" y="22203"/>
                  </a:cubicBezTo>
                  <a:lnTo>
                    <a:pt x="405244" y="87415"/>
                  </a:lnTo>
                  <a:lnTo>
                    <a:pt x="584696" y="87415"/>
                  </a:lnTo>
                  <a:cubicBezTo>
                    <a:pt x="596981" y="87415"/>
                    <a:pt x="606933" y="97352"/>
                    <a:pt x="606933" y="109618"/>
                  </a:cubicBezTo>
                  <a:lnTo>
                    <a:pt x="606933" y="480858"/>
                  </a:lnTo>
                  <a:cubicBezTo>
                    <a:pt x="606933" y="493124"/>
                    <a:pt x="596981" y="503061"/>
                    <a:pt x="584696" y="503061"/>
                  </a:cubicBezTo>
                  <a:lnTo>
                    <a:pt x="27991" y="503061"/>
                  </a:lnTo>
                  <a:cubicBezTo>
                    <a:pt x="15706" y="503061"/>
                    <a:pt x="5753" y="493124"/>
                    <a:pt x="5753" y="480858"/>
                  </a:cubicBezTo>
                  <a:lnTo>
                    <a:pt x="5753" y="185077"/>
                  </a:lnTo>
                  <a:cubicBezTo>
                    <a:pt x="5753" y="172811"/>
                    <a:pt x="15706" y="162874"/>
                    <a:pt x="27991" y="162874"/>
                  </a:cubicBezTo>
                  <a:cubicBezTo>
                    <a:pt x="40275" y="162874"/>
                    <a:pt x="50383" y="172811"/>
                    <a:pt x="50383" y="185077"/>
                  </a:cubicBezTo>
                  <a:lnTo>
                    <a:pt x="50383" y="458655"/>
                  </a:lnTo>
                  <a:lnTo>
                    <a:pt x="562304" y="458655"/>
                  </a:lnTo>
                  <a:lnTo>
                    <a:pt x="562304" y="131821"/>
                  </a:lnTo>
                  <a:lnTo>
                    <a:pt x="192670" y="131821"/>
                  </a:lnTo>
                  <a:lnTo>
                    <a:pt x="174631" y="131821"/>
                  </a:lnTo>
                  <a:lnTo>
                    <a:pt x="22237" y="131821"/>
                  </a:lnTo>
                  <a:cubicBezTo>
                    <a:pt x="9952" y="131821"/>
                    <a:pt x="0" y="121884"/>
                    <a:pt x="0" y="109618"/>
                  </a:cubicBezTo>
                  <a:cubicBezTo>
                    <a:pt x="0" y="97352"/>
                    <a:pt x="9952" y="87415"/>
                    <a:pt x="22237" y="87415"/>
                  </a:cubicBezTo>
                  <a:lnTo>
                    <a:pt x="174631" y="87415"/>
                  </a:lnTo>
                  <a:lnTo>
                    <a:pt x="192670" y="87415"/>
                  </a:lnTo>
                  <a:lnTo>
                    <a:pt x="207598" y="87415"/>
                  </a:lnTo>
                  <a:lnTo>
                    <a:pt x="207598" y="22203"/>
                  </a:lnTo>
                  <a:cubicBezTo>
                    <a:pt x="207598" y="9937"/>
                    <a:pt x="217551" y="0"/>
                    <a:pt x="229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98" name="椭圆 34"/>
            <p:cNvSpPr/>
            <p:nvPr/>
          </p:nvSpPr>
          <p:spPr>
            <a:xfrm>
              <a:off x="1106030" y="4322018"/>
              <a:ext cx="276717" cy="330016"/>
            </a:xfrm>
            <a:custGeom>
              <a:avLst/>
              <a:gdLst>
                <a:gd name="connsiteX0" fmla="*/ 481089 w 607639"/>
                <a:gd name="connsiteY0" fmla="*/ 429814 h 606722"/>
                <a:gd name="connsiteX1" fmla="*/ 493728 w 607639"/>
                <a:gd name="connsiteY1" fmla="*/ 442434 h 606722"/>
                <a:gd name="connsiteX2" fmla="*/ 506368 w 607639"/>
                <a:gd name="connsiteY2" fmla="*/ 442434 h 606722"/>
                <a:gd name="connsiteX3" fmla="*/ 519008 w 607639"/>
                <a:gd name="connsiteY3" fmla="*/ 455055 h 606722"/>
                <a:gd name="connsiteX4" fmla="*/ 506368 w 607639"/>
                <a:gd name="connsiteY4" fmla="*/ 467675 h 606722"/>
                <a:gd name="connsiteX5" fmla="*/ 486340 w 607639"/>
                <a:gd name="connsiteY5" fmla="*/ 467675 h 606722"/>
                <a:gd name="connsiteX6" fmla="*/ 509751 w 607639"/>
                <a:gd name="connsiteY6" fmla="*/ 491137 h 606722"/>
                <a:gd name="connsiteX7" fmla="*/ 514112 w 607639"/>
                <a:gd name="connsiteY7" fmla="*/ 508823 h 606722"/>
                <a:gd name="connsiteX8" fmla="*/ 498446 w 607639"/>
                <a:gd name="connsiteY8" fmla="*/ 518244 h 606722"/>
                <a:gd name="connsiteX9" fmla="*/ 493728 w 607639"/>
                <a:gd name="connsiteY9" fmla="*/ 518244 h 606722"/>
                <a:gd name="connsiteX10" fmla="*/ 481089 w 607639"/>
                <a:gd name="connsiteY10" fmla="*/ 530864 h 606722"/>
                <a:gd name="connsiteX11" fmla="*/ 468360 w 607639"/>
                <a:gd name="connsiteY11" fmla="*/ 518244 h 606722"/>
                <a:gd name="connsiteX12" fmla="*/ 455720 w 607639"/>
                <a:gd name="connsiteY12" fmla="*/ 518244 h 606722"/>
                <a:gd name="connsiteX13" fmla="*/ 443080 w 607639"/>
                <a:gd name="connsiteY13" fmla="*/ 505624 h 606722"/>
                <a:gd name="connsiteX14" fmla="*/ 455720 w 607639"/>
                <a:gd name="connsiteY14" fmla="*/ 493004 h 606722"/>
                <a:gd name="connsiteX15" fmla="*/ 475837 w 607639"/>
                <a:gd name="connsiteY15" fmla="*/ 493004 h 606722"/>
                <a:gd name="connsiteX16" fmla="*/ 452426 w 607639"/>
                <a:gd name="connsiteY16" fmla="*/ 469630 h 606722"/>
                <a:gd name="connsiteX17" fmla="*/ 447976 w 607639"/>
                <a:gd name="connsiteY17" fmla="*/ 451855 h 606722"/>
                <a:gd name="connsiteX18" fmla="*/ 463642 w 607639"/>
                <a:gd name="connsiteY18" fmla="*/ 442434 h 606722"/>
                <a:gd name="connsiteX19" fmla="*/ 468360 w 607639"/>
                <a:gd name="connsiteY19" fmla="*/ 442434 h 606722"/>
                <a:gd name="connsiteX20" fmla="*/ 481089 w 607639"/>
                <a:gd name="connsiteY20" fmla="*/ 429814 h 606722"/>
                <a:gd name="connsiteX21" fmla="*/ 126550 w 607639"/>
                <a:gd name="connsiteY21" fmla="*/ 429814 h 606722"/>
                <a:gd name="connsiteX22" fmla="*/ 139278 w 607639"/>
                <a:gd name="connsiteY22" fmla="*/ 442434 h 606722"/>
                <a:gd name="connsiteX23" fmla="*/ 151918 w 607639"/>
                <a:gd name="connsiteY23" fmla="*/ 442434 h 606722"/>
                <a:gd name="connsiteX24" fmla="*/ 164558 w 607639"/>
                <a:gd name="connsiteY24" fmla="*/ 455055 h 606722"/>
                <a:gd name="connsiteX25" fmla="*/ 151918 w 607639"/>
                <a:gd name="connsiteY25" fmla="*/ 467675 h 606722"/>
                <a:gd name="connsiteX26" fmla="*/ 131801 w 607639"/>
                <a:gd name="connsiteY26" fmla="*/ 467675 h 606722"/>
                <a:gd name="connsiteX27" fmla="*/ 155301 w 607639"/>
                <a:gd name="connsiteY27" fmla="*/ 491137 h 606722"/>
                <a:gd name="connsiteX28" fmla="*/ 159662 w 607639"/>
                <a:gd name="connsiteY28" fmla="*/ 508823 h 606722"/>
                <a:gd name="connsiteX29" fmla="*/ 143996 w 607639"/>
                <a:gd name="connsiteY29" fmla="*/ 518244 h 606722"/>
                <a:gd name="connsiteX30" fmla="*/ 139278 w 607639"/>
                <a:gd name="connsiteY30" fmla="*/ 518244 h 606722"/>
                <a:gd name="connsiteX31" fmla="*/ 126550 w 607639"/>
                <a:gd name="connsiteY31" fmla="*/ 530864 h 606722"/>
                <a:gd name="connsiteX32" fmla="*/ 113910 w 607639"/>
                <a:gd name="connsiteY32" fmla="*/ 518244 h 606722"/>
                <a:gd name="connsiteX33" fmla="*/ 101270 w 607639"/>
                <a:gd name="connsiteY33" fmla="*/ 518244 h 606722"/>
                <a:gd name="connsiteX34" fmla="*/ 88630 w 607639"/>
                <a:gd name="connsiteY34" fmla="*/ 505624 h 606722"/>
                <a:gd name="connsiteX35" fmla="*/ 101270 w 607639"/>
                <a:gd name="connsiteY35" fmla="*/ 493004 h 606722"/>
                <a:gd name="connsiteX36" fmla="*/ 121298 w 607639"/>
                <a:gd name="connsiteY36" fmla="*/ 493004 h 606722"/>
                <a:gd name="connsiteX37" fmla="*/ 97887 w 607639"/>
                <a:gd name="connsiteY37" fmla="*/ 469630 h 606722"/>
                <a:gd name="connsiteX38" fmla="*/ 93526 w 607639"/>
                <a:gd name="connsiteY38" fmla="*/ 451855 h 606722"/>
                <a:gd name="connsiteX39" fmla="*/ 109192 w 607639"/>
                <a:gd name="connsiteY39" fmla="*/ 442434 h 606722"/>
                <a:gd name="connsiteX40" fmla="*/ 113910 w 607639"/>
                <a:gd name="connsiteY40" fmla="*/ 442434 h 606722"/>
                <a:gd name="connsiteX41" fmla="*/ 126550 w 607639"/>
                <a:gd name="connsiteY41" fmla="*/ 429814 h 606722"/>
                <a:gd name="connsiteX42" fmla="*/ 481054 w 607639"/>
                <a:gd name="connsiteY42" fmla="*/ 404457 h 606722"/>
                <a:gd name="connsiteX43" fmla="*/ 405056 w 607639"/>
                <a:gd name="connsiteY43" fmla="*/ 480260 h 606722"/>
                <a:gd name="connsiteX44" fmla="*/ 481054 w 607639"/>
                <a:gd name="connsiteY44" fmla="*/ 556151 h 606722"/>
                <a:gd name="connsiteX45" fmla="*/ 556962 w 607639"/>
                <a:gd name="connsiteY45" fmla="*/ 480260 h 606722"/>
                <a:gd name="connsiteX46" fmla="*/ 481054 w 607639"/>
                <a:gd name="connsiteY46" fmla="*/ 404457 h 606722"/>
                <a:gd name="connsiteX47" fmla="*/ 126550 w 607639"/>
                <a:gd name="connsiteY47" fmla="*/ 404457 h 606722"/>
                <a:gd name="connsiteX48" fmla="*/ 50615 w 607639"/>
                <a:gd name="connsiteY48" fmla="*/ 480260 h 606722"/>
                <a:gd name="connsiteX49" fmla="*/ 126550 w 607639"/>
                <a:gd name="connsiteY49" fmla="*/ 556151 h 606722"/>
                <a:gd name="connsiteX50" fmla="*/ 202574 w 607639"/>
                <a:gd name="connsiteY50" fmla="*/ 480260 h 606722"/>
                <a:gd name="connsiteX51" fmla="*/ 126550 w 607639"/>
                <a:gd name="connsiteY51" fmla="*/ 404457 h 606722"/>
                <a:gd name="connsiteX52" fmla="*/ 481054 w 607639"/>
                <a:gd name="connsiteY52" fmla="*/ 379219 h 606722"/>
                <a:gd name="connsiteX53" fmla="*/ 582235 w 607639"/>
                <a:gd name="connsiteY53" fmla="*/ 480260 h 606722"/>
                <a:gd name="connsiteX54" fmla="*/ 481054 w 607639"/>
                <a:gd name="connsiteY54" fmla="*/ 581389 h 606722"/>
                <a:gd name="connsiteX55" fmla="*/ 379783 w 607639"/>
                <a:gd name="connsiteY55" fmla="*/ 480260 h 606722"/>
                <a:gd name="connsiteX56" fmla="*/ 481054 w 607639"/>
                <a:gd name="connsiteY56" fmla="*/ 379219 h 606722"/>
                <a:gd name="connsiteX57" fmla="*/ 126550 w 607639"/>
                <a:gd name="connsiteY57" fmla="*/ 379219 h 606722"/>
                <a:gd name="connsiteX58" fmla="*/ 227856 w 607639"/>
                <a:gd name="connsiteY58" fmla="*/ 480260 h 606722"/>
                <a:gd name="connsiteX59" fmla="*/ 126550 w 607639"/>
                <a:gd name="connsiteY59" fmla="*/ 581389 h 606722"/>
                <a:gd name="connsiteX60" fmla="*/ 25333 w 607639"/>
                <a:gd name="connsiteY60" fmla="*/ 480260 h 606722"/>
                <a:gd name="connsiteX61" fmla="*/ 126550 w 607639"/>
                <a:gd name="connsiteY61" fmla="*/ 379219 h 606722"/>
                <a:gd name="connsiteX62" fmla="*/ 303775 w 607639"/>
                <a:gd name="connsiteY62" fmla="*/ 75807 h 606722"/>
                <a:gd name="connsiteX63" fmla="*/ 195456 w 607639"/>
                <a:gd name="connsiteY63" fmla="*/ 97669 h 606722"/>
                <a:gd name="connsiteX64" fmla="*/ 106895 w 607639"/>
                <a:gd name="connsiteY64" fmla="*/ 157301 h 606722"/>
                <a:gd name="connsiteX65" fmla="*/ 47173 w 607639"/>
                <a:gd name="connsiteY65" fmla="*/ 245639 h 606722"/>
                <a:gd name="connsiteX66" fmla="*/ 30440 w 607639"/>
                <a:gd name="connsiteY66" fmla="*/ 300472 h 606722"/>
                <a:gd name="connsiteX67" fmla="*/ 93189 w 607639"/>
                <a:gd name="connsiteY67" fmla="*/ 286164 h 606722"/>
                <a:gd name="connsiteX68" fmla="*/ 169021 w 607639"/>
                <a:gd name="connsiteY68" fmla="*/ 307760 h 606722"/>
                <a:gd name="connsiteX69" fmla="*/ 198482 w 607639"/>
                <a:gd name="connsiteY69" fmla="*/ 331933 h 606722"/>
                <a:gd name="connsiteX70" fmla="*/ 227943 w 607639"/>
                <a:gd name="connsiteY70" fmla="*/ 307760 h 606722"/>
                <a:gd name="connsiteX71" fmla="*/ 303775 w 607639"/>
                <a:gd name="connsiteY71" fmla="*/ 286164 h 606722"/>
                <a:gd name="connsiteX72" fmla="*/ 379608 w 607639"/>
                <a:gd name="connsiteY72" fmla="*/ 307760 h 606722"/>
                <a:gd name="connsiteX73" fmla="*/ 409157 w 607639"/>
                <a:gd name="connsiteY73" fmla="*/ 331933 h 606722"/>
                <a:gd name="connsiteX74" fmla="*/ 438618 w 607639"/>
                <a:gd name="connsiteY74" fmla="*/ 307760 h 606722"/>
                <a:gd name="connsiteX75" fmla="*/ 514451 w 607639"/>
                <a:gd name="connsiteY75" fmla="*/ 286164 h 606722"/>
                <a:gd name="connsiteX76" fmla="*/ 577199 w 607639"/>
                <a:gd name="connsiteY76" fmla="*/ 300472 h 606722"/>
                <a:gd name="connsiteX77" fmla="*/ 560466 w 607639"/>
                <a:gd name="connsiteY77" fmla="*/ 245639 h 606722"/>
                <a:gd name="connsiteX78" fmla="*/ 500744 w 607639"/>
                <a:gd name="connsiteY78" fmla="*/ 157301 h 606722"/>
                <a:gd name="connsiteX79" fmla="*/ 412184 w 607639"/>
                <a:gd name="connsiteY79" fmla="*/ 97669 h 606722"/>
                <a:gd name="connsiteX80" fmla="*/ 303775 w 607639"/>
                <a:gd name="connsiteY80" fmla="*/ 75807 h 606722"/>
                <a:gd name="connsiteX81" fmla="*/ 303775 w 607639"/>
                <a:gd name="connsiteY81" fmla="*/ 0 h 606722"/>
                <a:gd name="connsiteX82" fmla="*/ 316503 w 607639"/>
                <a:gd name="connsiteY82" fmla="*/ 12619 h 606722"/>
                <a:gd name="connsiteX83" fmla="*/ 316503 w 607639"/>
                <a:gd name="connsiteY83" fmla="*/ 50834 h 606722"/>
                <a:gd name="connsiteX84" fmla="*/ 607639 w 607639"/>
                <a:gd name="connsiteY84" fmla="*/ 353884 h 606722"/>
                <a:gd name="connsiteX85" fmla="*/ 607639 w 607639"/>
                <a:gd name="connsiteY85" fmla="*/ 356639 h 606722"/>
                <a:gd name="connsiteX86" fmla="*/ 514451 w 607639"/>
                <a:gd name="connsiteY86" fmla="*/ 311404 h 606722"/>
                <a:gd name="connsiteX87" fmla="*/ 409157 w 607639"/>
                <a:gd name="connsiteY87" fmla="*/ 375480 h 606722"/>
                <a:gd name="connsiteX88" fmla="*/ 316503 w 607639"/>
                <a:gd name="connsiteY88" fmla="*/ 312115 h 606722"/>
                <a:gd name="connsiteX89" fmla="*/ 316503 w 607639"/>
                <a:gd name="connsiteY89" fmla="*/ 594014 h 606722"/>
                <a:gd name="connsiteX90" fmla="*/ 303775 w 607639"/>
                <a:gd name="connsiteY90" fmla="*/ 606722 h 606722"/>
                <a:gd name="connsiteX91" fmla="*/ 291136 w 607639"/>
                <a:gd name="connsiteY91" fmla="*/ 594014 h 606722"/>
                <a:gd name="connsiteX92" fmla="*/ 291136 w 607639"/>
                <a:gd name="connsiteY92" fmla="*/ 312115 h 606722"/>
                <a:gd name="connsiteX93" fmla="*/ 198482 w 607639"/>
                <a:gd name="connsiteY93" fmla="*/ 375480 h 606722"/>
                <a:gd name="connsiteX94" fmla="*/ 93189 w 607639"/>
                <a:gd name="connsiteY94" fmla="*/ 311404 h 606722"/>
                <a:gd name="connsiteX95" fmla="*/ 0 w 607639"/>
                <a:gd name="connsiteY95" fmla="*/ 356639 h 606722"/>
                <a:gd name="connsiteX96" fmla="*/ 0 w 607639"/>
                <a:gd name="connsiteY96" fmla="*/ 353884 h 606722"/>
                <a:gd name="connsiteX97" fmla="*/ 291136 w 607639"/>
                <a:gd name="connsiteY97" fmla="*/ 50834 h 606722"/>
                <a:gd name="connsiteX98" fmla="*/ 291136 w 607639"/>
                <a:gd name="connsiteY98" fmla="*/ 12619 h 606722"/>
                <a:gd name="connsiteX99" fmla="*/ 303775 w 607639"/>
                <a:gd name="connsiteY9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7639" h="606722">
                  <a:moveTo>
                    <a:pt x="481089" y="429814"/>
                  </a:moveTo>
                  <a:cubicBezTo>
                    <a:pt x="488032" y="429814"/>
                    <a:pt x="493728" y="435413"/>
                    <a:pt x="493728" y="442434"/>
                  </a:cubicBezTo>
                  <a:lnTo>
                    <a:pt x="506368" y="442434"/>
                  </a:lnTo>
                  <a:cubicBezTo>
                    <a:pt x="513311" y="442434"/>
                    <a:pt x="519008" y="448033"/>
                    <a:pt x="519008" y="455055"/>
                  </a:cubicBezTo>
                  <a:cubicBezTo>
                    <a:pt x="519008" y="462076"/>
                    <a:pt x="513400" y="467675"/>
                    <a:pt x="506368" y="467675"/>
                  </a:cubicBezTo>
                  <a:lnTo>
                    <a:pt x="486340" y="467675"/>
                  </a:lnTo>
                  <a:lnTo>
                    <a:pt x="509751" y="491137"/>
                  </a:lnTo>
                  <a:cubicBezTo>
                    <a:pt x="514914" y="496292"/>
                    <a:pt x="516516" y="502869"/>
                    <a:pt x="514112" y="508823"/>
                  </a:cubicBezTo>
                  <a:cubicBezTo>
                    <a:pt x="511620" y="514689"/>
                    <a:pt x="505834" y="518244"/>
                    <a:pt x="498446" y="518244"/>
                  </a:cubicBezTo>
                  <a:lnTo>
                    <a:pt x="493728" y="518244"/>
                  </a:lnTo>
                  <a:cubicBezTo>
                    <a:pt x="493728" y="525265"/>
                    <a:pt x="488032" y="530864"/>
                    <a:pt x="481089" y="530864"/>
                  </a:cubicBezTo>
                  <a:cubicBezTo>
                    <a:pt x="474057" y="530864"/>
                    <a:pt x="468360" y="525265"/>
                    <a:pt x="468360" y="518244"/>
                  </a:cubicBezTo>
                  <a:lnTo>
                    <a:pt x="455720" y="518244"/>
                  </a:lnTo>
                  <a:cubicBezTo>
                    <a:pt x="448777" y="518244"/>
                    <a:pt x="443080" y="512556"/>
                    <a:pt x="443080" y="505624"/>
                  </a:cubicBezTo>
                  <a:cubicBezTo>
                    <a:pt x="443080" y="498603"/>
                    <a:pt x="448777" y="493004"/>
                    <a:pt x="455720" y="493004"/>
                  </a:cubicBezTo>
                  <a:lnTo>
                    <a:pt x="475837" y="493004"/>
                  </a:lnTo>
                  <a:lnTo>
                    <a:pt x="452426" y="469630"/>
                  </a:lnTo>
                  <a:cubicBezTo>
                    <a:pt x="447175" y="464386"/>
                    <a:pt x="445572" y="457810"/>
                    <a:pt x="447976" y="451855"/>
                  </a:cubicBezTo>
                  <a:cubicBezTo>
                    <a:pt x="450468" y="445900"/>
                    <a:pt x="456254" y="442434"/>
                    <a:pt x="463642" y="442434"/>
                  </a:cubicBezTo>
                  <a:lnTo>
                    <a:pt x="468360" y="442434"/>
                  </a:lnTo>
                  <a:cubicBezTo>
                    <a:pt x="468360" y="435413"/>
                    <a:pt x="474057" y="429814"/>
                    <a:pt x="481089" y="429814"/>
                  </a:cubicBezTo>
                  <a:close/>
                  <a:moveTo>
                    <a:pt x="126550" y="429814"/>
                  </a:moveTo>
                  <a:cubicBezTo>
                    <a:pt x="133582" y="429814"/>
                    <a:pt x="139278" y="435413"/>
                    <a:pt x="139278" y="442434"/>
                  </a:cubicBezTo>
                  <a:lnTo>
                    <a:pt x="151918" y="442434"/>
                  </a:lnTo>
                  <a:cubicBezTo>
                    <a:pt x="158861" y="442434"/>
                    <a:pt x="164558" y="448033"/>
                    <a:pt x="164558" y="455055"/>
                  </a:cubicBezTo>
                  <a:cubicBezTo>
                    <a:pt x="164558" y="462076"/>
                    <a:pt x="158861" y="467675"/>
                    <a:pt x="151918" y="467675"/>
                  </a:cubicBezTo>
                  <a:lnTo>
                    <a:pt x="131801" y="467675"/>
                  </a:lnTo>
                  <a:lnTo>
                    <a:pt x="155301" y="491137"/>
                  </a:lnTo>
                  <a:cubicBezTo>
                    <a:pt x="160464" y="496292"/>
                    <a:pt x="162066" y="502869"/>
                    <a:pt x="159662" y="508823"/>
                  </a:cubicBezTo>
                  <a:cubicBezTo>
                    <a:pt x="157170" y="514689"/>
                    <a:pt x="151295" y="518244"/>
                    <a:pt x="143996" y="518244"/>
                  </a:cubicBezTo>
                  <a:lnTo>
                    <a:pt x="139278" y="518244"/>
                  </a:lnTo>
                  <a:cubicBezTo>
                    <a:pt x="139278" y="525265"/>
                    <a:pt x="133582" y="530864"/>
                    <a:pt x="126550" y="530864"/>
                  </a:cubicBezTo>
                  <a:cubicBezTo>
                    <a:pt x="119607" y="530864"/>
                    <a:pt x="113910" y="525265"/>
                    <a:pt x="113910" y="518244"/>
                  </a:cubicBezTo>
                  <a:lnTo>
                    <a:pt x="101270" y="518244"/>
                  </a:lnTo>
                  <a:cubicBezTo>
                    <a:pt x="94238" y="518244"/>
                    <a:pt x="88630" y="512556"/>
                    <a:pt x="88630" y="505624"/>
                  </a:cubicBezTo>
                  <a:cubicBezTo>
                    <a:pt x="88630" y="498603"/>
                    <a:pt x="94238" y="493004"/>
                    <a:pt x="101270" y="493004"/>
                  </a:cubicBezTo>
                  <a:lnTo>
                    <a:pt x="121298" y="493004"/>
                  </a:lnTo>
                  <a:lnTo>
                    <a:pt x="97887" y="469630"/>
                  </a:lnTo>
                  <a:cubicBezTo>
                    <a:pt x="92725" y="464386"/>
                    <a:pt x="91122" y="457810"/>
                    <a:pt x="93526" y="451855"/>
                  </a:cubicBezTo>
                  <a:cubicBezTo>
                    <a:pt x="96018" y="445900"/>
                    <a:pt x="101804" y="442434"/>
                    <a:pt x="109192" y="442434"/>
                  </a:cubicBezTo>
                  <a:lnTo>
                    <a:pt x="113910" y="442434"/>
                  </a:lnTo>
                  <a:cubicBezTo>
                    <a:pt x="113910" y="435413"/>
                    <a:pt x="119607" y="429814"/>
                    <a:pt x="126550" y="429814"/>
                  </a:cubicBezTo>
                  <a:close/>
                  <a:moveTo>
                    <a:pt x="481054" y="404457"/>
                  </a:moveTo>
                  <a:cubicBezTo>
                    <a:pt x="439139" y="404457"/>
                    <a:pt x="405056" y="438493"/>
                    <a:pt x="405056" y="480260"/>
                  </a:cubicBezTo>
                  <a:cubicBezTo>
                    <a:pt x="405056" y="522116"/>
                    <a:pt x="439139" y="556151"/>
                    <a:pt x="481054" y="556151"/>
                  </a:cubicBezTo>
                  <a:cubicBezTo>
                    <a:pt x="522879" y="556151"/>
                    <a:pt x="556962" y="522116"/>
                    <a:pt x="556962" y="480260"/>
                  </a:cubicBezTo>
                  <a:cubicBezTo>
                    <a:pt x="556962" y="438493"/>
                    <a:pt x="522879" y="404457"/>
                    <a:pt x="481054" y="404457"/>
                  </a:cubicBezTo>
                  <a:close/>
                  <a:moveTo>
                    <a:pt x="126550" y="404457"/>
                  </a:moveTo>
                  <a:cubicBezTo>
                    <a:pt x="84710" y="404457"/>
                    <a:pt x="50615" y="438493"/>
                    <a:pt x="50615" y="480260"/>
                  </a:cubicBezTo>
                  <a:cubicBezTo>
                    <a:pt x="50615" y="522116"/>
                    <a:pt x="84710" y="556151"/>
                    <a:pt x="126550" y="556151"/>
                  </a:cubicBezTo>
                  <a:cubicBezTo>
                    <a:pt x="168479" y="556151"/>
                    <a:pt x="202574" y="522116"/>
                    <a:pt x="202574" y="480260"/>
                  </a:cubicBezTo>
                  <a:cubicBezTo>
                    <a:pt x="202574" y="438493"/>
                    <a:pt x="168479" y="404457"/>
                    <a:pt x="126550" y="404457"/>
                  </a:cubicBezTo>
                  <a:close/>
                  <a:moveTo>
                    <a:pt x="481054" y="379219"/>
                  </a:moveTo>
                  <a:cubicBezTo>
                    <a:pt x="536939" y="379219"/>
                    <a:pt x="582235" y="424452"/>
                    <a:pt x="582235" y="480260"/>
                  </a:cubicBezTo>
                  <a:cubicBezTo>
                    <a:pt x="582235" y="536156"/>
                    <a:pt x="536939" y="581389"/>
                    <a:pt x="481054" y="581389"/>
                  </a:cubicBezTo>
                  <a:cubicBezTo>
                    <a:pt x="425079" y="581389"/>
                    <a:pt x="379783" y="536156"/>
                    <a:pt x="379783" y="480260"/>
                  </a:cubicBezTo>
                  <a:cubicBezTo>
                    <a:pt x="379783" y="424452"/>
                    <a:pt x="425079" y="379219"/>
                    <a:pt x="481054" y="379219"/>
                  </a:cubicBezTo>
                  <a:close/>
                  <a:moveTo>
                    <a:pt x="126550" y="379219"/>
                  </a:moveTo>
                  <a:cubicBezTo>
                    <a:pt x="182544" y="379219"/>
                    <a:pt x="227856" y="424452"/>
                    <a:pt x="227856" y="480260"/>
                  </a:cubicBezTo>
                  <a:cubicBezTo>
                    <a:pt x="227856" y="536156"/>
                    <a:pt x="182544" y="581389"/>
                    <a:pt x="126550" y="581389"/>
                  </a:cubicBezTo>
                  <a:cubicBezTo>
                    <a:pt x="70645" y="581389"/>
                    <a:pt x="25333" y="536156"/>
                    <a:pt x="25333" y="480260"/>
                  </a:cubicBezTo>
                  <a:cubicBezTo>
                    <a:pt x="25333" y="424452"/>
                    <a:pt x="70645" y="379219"/>
                    <a:pt x="126550" y="379219"/>
                  </a:cubicBezTo>
                  <a:close/>
                  <a:moveTo>
                    <a:pt x="303775" y="75807"/>
                  </a:moveTo>
                  <a:cubicBezTo>
                    <a:pt x="266215" y="75807"/>
                    <a:pt x="229723" y="83183"/>
                    <a:pt x="195456" y="97669"/>
                  </a:cubicBezTo>
                  <a:cubicBezTo>
                    <a:pt x="162257" y="111711"/>
                    <a:pt x="132440" y="131707"/>
                    <a:pt x="106895" y="157301"/>
                  </a:cubicBezTo>
                  <a:cubicBezTo>
                    <a:pt x="81351" y="182807"/>
                    <a:pt x="61236" y="212579"/>
                    <a:pt x="47173" y="245639"/>
                  </a:cubicBezTo>
                  <a:cubicBezTo>
                    <a:pt x="39696" y="263413"/>
                    <a:pt x="34089" y="281721"/>
                    <a:pt x="30440" y="300472"/>
                  </a:cubicBezTo>
                  <a:cubicBezTo>
                    <a:pt x="50110" y="290963"/>
                    <a:pt x="71204" y="286164"/>
                    <a:pt x="93189" y="286164"/>
                  </a:cubicBezTo>
                  <a:cubicBezTo>
                    <a:pt x="120068" y="286164"/>
                    <a:pt x="146325" y="293629"/>
                    <a:pt x="169021" y="307760"/>
                  </a:cubicBezTo>
                  <a:cubicBezTo>
                    <a:pt x="179880" y="314514"/>
                    <a:pt x="189848" y="322690"/>
                    <a:pt x="198482" y="331933"/>
                  </a:cubicBezTo>
                  <a:cubicBezTo>
                    <a:pt x="207115" y="322690"/>
                    <a:pt x="217084" y="314514"/>
                    <a:pt x="227943" y="307760"/>
                  </a:cubicBezTo>
                  <a:cubicBezTo>
                    <a:pt x="250728" y="293629"/>
                    <a:pt x="276896" y="286164"/>
                    <a:pt x="303775" y="286164"/>
                  </a:cubicBezTo>
                  <a:cubicBezTo>
                    <a:pt x="330655" y="286164"/>
                    <a:pt x="356911" y="293629"/>
                    <a:pt x="379608" y="307760"/>
                  </a:cubicBezTo>
                  <a:cubicBezTo>
                    <a:pt x="390555" y="314514"/>
                    <a:pt x="400435" y="322690"/>
                    <a:pt x="409157" y="331933"/>
                  </a:cubicBezTo>
                  <a:cubicBezTo>
                    <a:pt x="417791" y="322690"/>
                    <a:pt x="427670" y="314514"/>
                    <a:pt x="438618" y="307760"/>
                  </a:cubicBezTo>
                  <a:cubicBezTo>
                    <a:pt x="461314" y="293629"/>
                    <a:pt x="487571" y="286164"/>
                    <a:pt x="514451" y="286164"/>
                  </a:cubicBezTo>
                  <a:cubicBezTo>
                    <a:pt x="536435" y="286164"/>
                    <a:pt x="557529" y="290963"/>
                    <a:pt x="577199" y="300472"/>
                  </a:cubicBezTo>
                  <a:cubicBezTo>
                    <a:pt x="573550" y="281721"/>
                    <a:pt x="567943" y="263413"/>
                    <a:pt x="560466" y="245639"/>
                  </a:cubicBezTo>
                  <a:cubicBezTo>
                    <a:pt x="546404" y="212579"/>
                    <a:pt x="526288" y="182807"/>
                    <a:pt x="500744" y="157301"/>
                  </a:cubicBezTo>
                  <a:cubicBezTo>
                    <a:pt x="475199" y="131707"/>
                    <a:pt x="445383" y="111711"/>
                    <a:pt x="412184" y="97669"/>
                  </a:cubicBezTo>
                  <a:cubicBezTo>
                    <a:pt x="377917" y="83183"/>
                    <a:pt x="341424" y="75807"/>
                    <a:pt x="303775" y="75807"/>
                  </a:cubicBezTo>
                  <a:close/>
                  <a:moveTo>
                    <a:pt x="303775" y="0"/>
                  </a:moveTo>
                  <a:cubicBezTo>
                    <a:pt x="310807" y="0"/>
                    <a:pt x="316503" y="5687"/>
                    <a:pt x="316503" y="12619"/>
                  </a:cubicBezTo>
                  <a:lnTo>
                    <a:pt x="316503" y="50834"/>
                  </a:lnTo>
                  <a:cubicBezTo>
                    <a:pt x="478403" y="57410"/>
                    <a:pt x="607639" y="190628"/>
                    <a:pt x="607639" y="353884"/>
                  </a:cubicBezTo>
                  <a:lnTo>
                    <a:pt x="607639" y="356639"/>
                  </a:lnTo>
                  <a:cubicBezTo>
                    <a:pt x="585922" y="329089"/>
                    <a:pt x="552278" y="311404"/>
                    <a:pt x="514451" y="311404"/>
                  </a:cubicBezTo>
                  <a:cubicBezTo>
                    <a:pt x="468613" y="311404"/>
                    <a:pt x="428828" y="337443"/>
                    <a:pt x="409157" y="375480"/>
                  </a:cubicBezTo>
                  <a:cubicBezTo>
                    <a:pt x="391267" y="340998"/>
                    <a:pt x="356911" y="316380"/>
                    <a:pt x="316503" y="312115"/>
                  </a:cubicBezTo>
                  <a:lnTo>
                    <a:pt x="316503" y="594014"/>
                  </a:lnTo>
                  <a:cubicBezTo>
                    <a:pt x="316503" y="601034"/>
                    <a:pt x="310807" y="606722"/>
                    <a:pt x="303775" y="606722"/>
                  </a:cubicBezTo>
                  <a:cubicBezTo>
                    <a:pt x="296833" y="606722"/>
                    <a:pt x="291136" y="601034"/>
                    <a:pt x="291136" y="594014"/>
                  </a:cubicBezTo>
                  <a:lnTo>
                    <a:pt x="291136" y="312115"/>
                  </a:lnTo>
                  <a:cubicBezTo>
                    <a:pt x="250728" y="316380"/>
                    <a:pt x="216372" y="340998"/>
                    <a:pt x="198482" y="375480"/>
                  </a:cubicBezTo>
                  <a:cubicBezTo>
                    <a:pt x="178812" y="337443"/>
                    <a:pt x="139026" y="311404"/>
                    <a:pt x="93189" y="311404"/>
                  </a:cubicBezTo>
                  <a:cubicBezTo>
                    <a:pt x="55361" y="311404"/>
                    <a:pt x="21717" y="329089"/>
                    <a:pt x="0" y="356639"/>
                  </a:cubicBezTo>
                  <a:lnTo>
                    <a:pt x="0" y="353884"/>
                  </a:lnTo>
                  <a:cubicBezTo>
                    <a:pt x="0" y="190628"/>
                    <a:pt x="129236" y="57410"/>
                    <a:pt x="291136" y="50834"/>
                  </a:cubicBezTo>
                  <a:lnTo>
                    <a:pt x="291136" y="12619"/>
                  </a:lnTo>
                  <a:cubicBezTo>
                    <a:pt x="291136" y="5687"/>
                    <a:pt x="296833"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99" name="矩形 98"/>
            <p:cNvSpPr/>
            <p:nvPr/>
          </p:nvSpPr>
          <p:spPr>
            <a:xfrm>
              <a:off x="1554019" y="4176243"/>
              <a:ext cx="2454253" cy="481863"/>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2000" dirty="0">
                  <a:latin typeface="+mn-ea"/>
                </a:rPr>
                <a:t>系统事件和响应</a:t>
              </a:r>
            </a:p>
          </p:txBody>
        </p:sp>
        <p:sp>
          <p:nvSpPr>
            <p:cNvPr id="6" name="矩形 5"/>
            <p:cNvSpPr/>
            <p:nvPr/>
          </p:nvSpPr>
          <p:spPr>
            <a:xfrm>
              <a:off x="838200" y="2272015"/>
              <a:ext cx="3791673" cy="280927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564797" y="4879811"/>
              <a:ext cx="1723549" cy="400110"/>
            </a:xfrm>
            <a:prstGeom prst="rect">
              <a:avLst/>
            </a:prstGeom>
            <a:solidFill>
              <a:schemeClr val="accent1">
                <a:lumMod val="40000"/>
                <a:lumOff val="60000"/>
              </a:schemeClr>
            </a:solidFill>
          </p:spPr>
          <p:txBody>
            <a:bodyPr wrap="none" rtlCol="0">
              <a:spAutoFit/>
            </a:bodyPr>
            <a:lstStyle/>
            <a:p>
              <a:r>
                <a:rPr lang="zh-CN" altLang="en-US" sz="2000" b="1" dirty="0"/>
                <a:t>需求获取内容</a:t>
              </a:r>
            </a:p>
          </p:txBody>
        </p:sp>
        <p:sp>
          <p:nvSpPr>
            <p:cNvPr id="11" name="箭头: 下 10"/>
            <p:cNvSpPr/>
            <p:nvPr/>
          </p:nvSpPr>
          <p:spPr>
            <a:xfrm rot="5400000">
              <a:off x="5238805" y="2895302"/>
              <a:ext cx="439633" cy="13040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）需求获取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23</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矩形 66"/>
          <p:cNvSpPr>
            <a:spLocks noChangeArrowheads="1"/>
          </p:cNvSpPr>
          <p:nvPr/>
        </p:nvSpPr>
        <p:spPr bwMode="auto">
          <a:xfrm>
            <a:off x="1226656" y="1636844"/>
            <a:ext cx="1012714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905" lvl="0" indent="-344805">
              <a:lnSpc>
                <a:spcPct val="150000"/>
              </a:lnSpc>
              <a:spcBef>
                <a:spcPts val="20"/>
              </a:spcBef>
            </a:pPr>
            <a:r>
              <a:rPr lang="en-US" altLang="zh-CN" sz="2000" b="1" dirty="0">
                <a:solidFill>
                  <a:srgbClr val="FF0000"/>
                </a:solidFill>
                <a:latin typeface="宋体" panose="02010600030101010101" pitchFamily="2" charset="-122"/>
                <a:ea typeface="宋体" panose="02010600030101010101" pitchFamily="2" charset="-122"/>
              </a:rPr>
              <a:t>1)</a:t>
            </a:r>
            <a:r>
              <a:rPr lang="zh-CN" altLang="en-US" sz="2000" b="1" dirty="0">
                <a:solidFill>
                  <a:srgbClr val="FF0000"/>
                </a:solidFill>
                <a:latin typeface="宋体" panose="02010600030101010101" pitchFamily="2" charset="-122"/>
                <a:ea typeface="宋体" panose="02010600030101010101" pitchFamily="2" charset="-122"/>
              </a:rPr>
              <a:t>主要任务</a:t>
            </a:r>
            <a:r>
              <a:rPr lang="zh-CN" altLang="en-US" sz="2000" dirty="0">
                <a:latin typeface="宋体" panose="02010600030101010101" pitchFamily="2" charset="-122"/>
                <a:ea typeface="宋体" panose="02010600030101010101" pitchFamily="2" charset="-122"/>
              </a:rPr>
              <a:t>: 收集材料、定义项目视图和范围、选择信息来源、选择获取方法并执行获取、记录获取结果。</a:t>
            </a:r>
          </a:p>
          <a:p>
            <a:pPr marL="1905" lvl="0" indent="-344805">
              <a:lnSpc>
                <a:spcPct val="150000"/>
              </a:lnSpc>
              <a:spcBef>
                <a:spcPts val="20"/>
              </a:spcBef>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可能出现的主要问题：</a:t>
            </a:r>
          </a:p>
        </p:txBody>
      </p:sp>
      <p:grpSp>
        <p:nvGrpSpPr>
          <p:cNvPr id="4" name="组合 3"/>
          <p:cNvGrpSpPr/>
          <p:nvPr/>
        </p:nvGrpSpPr>
        <p:grpSpPr>
          <a:xfrm>
            <a:off x="2304841" y="3429000"/>
            <a:ext cx="6858418" cy="2862847"/>
            <a:chOff x="1742934" y="3995153"/>
            <a:chExt cx="6858418" cy="2862847"/>
          </a:xfrm>
        </p:grpSpPr>
        <p:grpSp>
          <p:nvGrpSpPr>
            <p:cNvPr id="10" name="组合 9"/>
            <p:cNvGrpSpPr/>
            <p:nvPr/>
          </p:nvGrpSpPr>
          <p:grpSpPr>
            <a:xfrm>
              <a:off x="1742934" y="3995153"/>
              <a:ext cx="2667342" cy="1604989"/>
              <a:chOff x="2999468" y="3959736"/>
              <a:chExt cx="2667342" cy="1604989"/>
            </a:xfrm>
          </p:grpSpPr>
          <p:sp>
            <p:nvSpPr>
              <p:cNvPr id="11" name="矩形 15"/>
              <p:cNvSpPr/>
              <p:nvPr/>
            </p:nvSpPr>
            <p:spPr>
              <a:xfrm rot="2738314">
                <a:off x="2941434" y="4532364"/>
                <a:ext cx="1604989" cy="459734"/>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 name="connsiteX0-45" fmla="*/ 0 w 5446960"/>
                  <a:gd name="connsiteY0-46" fmla="*/ 2778438 h 2778438"/>
                  <a:gd name="connsiteX1-47" fmla="*/ 2799491 w 5446960"/>
                  <a:gd name="connsiteY1-48" fmla="*/ 0 h 2778438"/>
                  <a:gd name="connsiteX2-49" fmla="*/ 5446960 w 5446960"/>
                  <a:gd name="connsiteY2-50" fmla="*/ 10186 h 2778438"/>
                  <a:gd name="connsiteX3-51" fmla="*/ 5446960 w 5446960"/>
                  <a:gd name="connsiteY3-52" fmla="*/ 1737272 h 2778438"/>
                  <a:gd name="connsiteX4-53" fmla="*/ 0 w 5446960"/>
                  <a:gd name="connsiteY4-54" fmla="*/ 2778438 h 2778438"/>
                  <a:gd name="connsiteX0-55" fmla="*/ 0 w 5446960"/>
                  <a:gd name="connsiteY0-56" fmla="*/ 2778438 h 2912786"/>
                  <a:gd name="connsiteX1-57" fmla="*/ 2799491 w 5446960"/>
                  <a:gd name="connsiteY1-58" fmla="*/ 0 h 2912786"/>
                  <a:gd name="connsiteX2-59" fmla="*/ 5446960 w 5446960"/>
                  <a:gd name="connsiteY2-60" fmla="*/ 10186 h 2912786"/>
                  <a:gd name="connsiteX3-61" fmla="*/ 3212571 w 5446960"/>
                  <a:gd name="connsiteY3-62" fmla="*/ 2912786 h 2912786"/>
                  <a:gd name="connsiteX4-63" fmla="*/ 0 w 5446960"/>
                  <a:gd name="connsiteY4-64" fmla="*/ 2778438 h 2912786"/>
                  <a:gd name="connsiteX0-65" fmla="*/ 0 w 5446960"/>
                  <a:gd name="connsiteY0-66" fmla="*/ 2778438 h 2778438"/>
                  <a:gd name="connsiteX1-67" fmla="*/ 2799491 w 5446960"/>
                  <a:gd name="connsiteY1-68" fmla="*/ 0 h 2778438"/>
                  <a:gd name="connsiteX2-69" fmla="*/ 5446960 w 5446960"/>
                  <a:gd name="connsiteY2-70" fmla="*/ 10186 h 2778438"/>
                  <a:gd name="connsiteX3-71" fmla="*/ 3120149 w 5446960"/>
                  <a:gd name="connsiteY3-72" fmla="*/ 2630998 h 2778438"/>
                  <a:gd name="connsiteX4-73" fmla="*/ 0 w 5446960"/>
                  <a:gd name="connsiteY4-74" fmla="*/ 2778438 h 2778438"/>
                  <a:gd name="connsiteX0-75" fmla="*/ 0 w 5446960"/>
                  <a:gd name="connsiteY0-76" fmla="*/ 2780673 h 2780673"/>
                  <a:gd name="connsiteX1-77" fmla="*/ 3042457 w 5446960"/>
                  <a:gd name="connsiteY1-78" fmla="*/ 0 h 2780673"/>
                  <a:gd name="connsiteX2-79" fmla="*/ 5446960 w 5446960"/>
                  <a:gd name="connsiteY2-80" fmla="*/ 12421 h 2780673"/>
                  <a:gd name="connsiteX3-81" fmla="*/ 3120149 w 5446960"/>
                  <a:gd name="connsiteY3-82" fmla="*/ 2633233 h 2780673"/>
                  <a:gd name="connsiteX4-83" fmla="*/ 0 w 5446960"/>
                  <a:gd name="connsiteY4-84" fmla="*/ 2780673 h 2780673"/>
                  <a:gd name="connsiteX0-85" fmla="*/ 0 w 5446960"/>
                  <a:gd name="connsiteY0-86" fmla="*/ 2800597 h 2800597"/>
                  <a:gd name="connsiteX1-87" fmla="*/ 2412914 w 5446960"/>
                  <a:gd name="connsiteY1-88" fmla="*/ 0 h 2800597"/>
                  <a:gd name="connsiteX2-89" fmla="*/ 5446960 w 5446960"/>
                  <a:gd name="connsiteY2-90" fmla="*/ 32345 h 2800597"/>
                  <a:gd name="connsiteX3-91" fmla="*/ 3120149 w 5446960"/>
                  <a:gd name="connsiteY3-92" fmla="*/ 2653157 h 2800597"/>
                  <a:gd name="connsiteX4-93" fmla="*/ 0 w 5446960"/>
                  <a:gd name="connsiteY4-94" fmla="*/ 2800597 h 2800597"/>
                  <a:gd name="connsiteX0-95" fmla="*/ 0 w 5446960"/>
                  <a:gd name="connsiteY0-96" fmla="*/ 2800597 h 2800597"/>
                  <a:gd name="connsiteX1-97" fmla="*/ 2412914 w 5446960"/>
                  <a:gd name="connsiteY1-98" fmla="*/ 0 h 2800597"/>
                  <a:gd name="connsiteX2-99" fmla="*/ 5446960 w 5446960"/>
                  <a:gd name="connsiteY2-100" fmla="*/ 32345 h 2800597"/>
                  <a:gd name="connsiteX3-101" fmla="*/ 4137301 w 5446960"/>
                  <a:gd name="connsiteY3-102" fmla="*/ 2641171 h 2800597"/>
                  <a:gd name="connsiteX4-103" fmla="*/ 0 w 5446960"/>
                  <a:gd name="connsiteY4-104" fmla="*/ 2800597 h 2800597"/>
                  <a:gd name="connsiteX0-105" fmla="*/ 0 w 5438821"/>
                  <a:gd name="connsiteY0-106" fmla="*/ 2754930 h 2754930"/>
                  <a:gd name="connsiteX1-107" fmla="*/ 2404775 w 5438821"/>
                  <a:gd name="connsiteY1-108" fmla="*/ 0 h 2754930"/>
                  <a:gd name="connsiteX2-109" fmla="*/ 5438821 w 5438821"/>
                  <a:gd name="connsiteY2-110" fmla="*/ 32345 h 2754930"/>
                  <a:gd name="connsiteX3-111" fmla="*/ 4129162 w 5438821"/>
                  <a:gd name="connsiteY3-112" fmla="*/ 2641171 h 2754930"/>
                  <a:gd name="connsiteX4-113" fmla="*/ 0 w 5438821"/>
                  <a:gd name="connsiteY4-114" fmla="*/ 2754930 h 2754930"/>
                  <a:gd name="connsiteX0-115" fmla="*/ 0 w 5438821"/>
                  <a:gd name="connsiteY0-116" fmla="*/ 2754930 h 2754930"/>
                  <a:gd name="connsiteX1-117" fmla="*/ 2404775 w 5438821"/>
                  <a:gd name="connsiteY1-118" fmla="*/ 0 h 2754930"/>
                  <a:gd name="connsiteX2-119" fmla="*/ 5438821 w 5438821"/>
                  <a:gd name="connsiteY2-120" fmla="*/ 32345 h 2754930"/>
                  <a:gd name="connsiteX3-121" fmla="*/ 4137686 w 5438821"/>
                  <a:gd name="connsiteY3-122" fmla="*/ 2631957 h 2754930"/>
                  <a:gd name="connsiteX4-123" fmla="*/ 0 w 5438821"/>
                  <a:gd name="connsiteY4-124" fmla="*/ 2754930 h 2754930"/>
                  <a:gd name="connsiteX0-125" fmla="*/ 0 w 5438821"/>
                  <a:gd name="connsiteY0-126" fmla="*/ 2826865 h 2826865"/>
                  <a:gd name="connsiteX1-127" fmla="*/ 572834 w 5438821"/>
                  <a:gd name="connsiteY1-128" fmla="*/ 0 h 2826865"/>
                  <a:gd name="connsiteX2-129" fmla="*/ 5438821 w 5438821"/>
                  <a:gd name="connsiteY2-130" fmla="*/ 104280 h 2826865"/>
                  <a:gd name="connsiteX3-131" fmla="*/ 4137686 w 5438821"/>
                  <a:gd name="connsiteY3-132" fmla="*/ 2703892 h 2826865"/>
                  <a:gd name="connsiteX4-133" fmla="*/ 0 w 5438821"/>
                  <a:gd name="connsiteY4-134" fmla="*/ 2826865 h 2826865"/>
                  <a:gd name="connsiteX0-135" fmla="*/ 0 w 5438821"/>
                  <a:gd name="connsiteY0-136" fmla="*/ 2826865 h 2893045"/>
                  <a:gd name="connsiteX1-137" fmla="*/ 572834 w 5438821"/>
                  <a:gd name="connsiteY1-138" fmla="*/ 0 h 2893045"/>
                  <a:gd name="connsiteX2-139" fmla="*/ 5438821 w 5438821"/>
                  <a:gd name="connsiteY2-140" fmla="*/ 104280 h 2893045"/>
                  <a:gd name="connsiteX3-141" fmla="*/ 4457906 w 5438821"/>
                  <a:gd name="connsiteY3-142" fmla="*/ 2893045 h 2893045"/>
                  <a:gd name="connsiteX4-143" fmla="*/ 0 w 5438821"/>
                  <a:gd name="connsiteY4-144" fmla="*/ 2826865 h 2893045"/>
                  <a:gd name="connsiteX0-145" fmla="*/ 0 w 5214846"/>
                  <a:gd name="connsiteY0-146" fmla="*/ 2939925 h 2939925"/>
                  <a:gd name="connsiteX1-147" fmla="*/ 348859 w 5214846"/>
                  <a:gd name="connsiteY1-148" fmla="*/ 0 h 2939925"/>
                  <a:gd name="connsiteX2-149" fmla="*/ 5214846 w 5214846"/>
                  <a:gd name="connsiteY2-150" fmla="*/ 104280 h 2939925"/>
                  <a:gd name="connsiteX3-151" fmla="*/ 4233931 w 5214846"/>
                  <a:gd name="connsiteY3-152" fmla="*/ 2893045 h 2939925"/>
                  <a:gd name="connsiteX4-153" fmla="*/ 0 w 5214846"/>
                  <a:gd name="connsiteY4-154" fmla="*/ 2939925 h 2939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14846" h="2939925">
                    <a:moveTo>
                      <a:pt x="0" y="2939925"/>
                    </a:moveTo>
                    <a:lnTo>
                      <a:pt x="348859" y="0"/>
                    </a:lnTo>
                    <a:lnTo>
                      <a:pt x="5214846" y="104280"/>
                    </a:lnTo>
                    <a:lnTo>
                      <a:pt x="4233931" y="2893045"/>
                    </a:lnTo>
                    <a:lnTo>
                      <a:pt x="0" y="2939925"/>
                    </a:lnTo>
                    <a:close/>
                  </a:path>
                </a:pathLst>
              </a:custGeom>
              <a:gradFill flip="none" rotWithShape="1">
                <a:gsLst>
                  <a:gs pos="0">
                    <a:schemeClr val="tx1">
                      <a:alpha val="12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endParaRPr>
              </a:p>
            </p:txBody>
          </p:sp>
          <p:sp>
            <p:nvSpPr>
              <p:cNvPr id="12" name="Oval 6"/>
              <p:cNvSpPr/>
              <p:nvPr/>
            </p:nvSpPr>
            <p:spPr>
              <a:xfrm>
                <a:off x="2999468" y="4021568"/>
                <a:ext cx="478915" cy="471054"/>
              </a:xfrm>
              <a:prstGeom prst="ellipse">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2F2F2"/>
                    </a:solidFill>
                    <a:latin typeface="宋体" panose="02010600030101010101" pitchFamily="2" charset="-122"/>
                    <a:ea typeface="宋体" panose="02010600030101010101" pitchFamily="2" charset="-122"/>
                  </a:rPr>
                  <a:t>1</a:t>
                </a:r>
              </a:p>
            </p:txBody>
          </p:sp>
          <p:sp>
            <p:nvSpPr>
              <p:cNvPr id="13" name="Rectangle 8"/>
              <p:cNvSpPr/>
              <p:nvPr/>
            </p:nvSpPr>
            <p:spPr>
              <a:xfrm>
                <a:off x="3528986" y="4006757"/>
                <a:ext cx="2137824" cy="400110"/>
              </a:xfrm>
              <a:prstGeom prst="rect">
                <a:avLst/>
              </a:prstGeom>
            </p:spPr>
            <p:txBody>
              <a:bodyPr wrap="square">
                <a:spAutoFit/>
              </a:bodyPr>
              <a:lstStyle/>
              <a:p>
                <a:pPr eaLnBrk="1" hangingPunct="1"/>
                <a:r>
                  <a:rPr lang="zh-CN" altLang="en-US" sz="2000" dirty="0">
                    <a:latin typeface="宋体" panose="02010600030101010101" pitchFamily="2" charset="-122"/>
                    <a:ea typeface="宋体" panose="02010600030101010101" pitchFamily="2" charset="-122"/>
                  </a:rPr>
                  <a:t>捕获范围不足</a:t>
                </a:r>
                <a:endParaRPr lang="en-US" altLang="zh-CN" sz="2000" dirty="0">
                  <a:latin typeface="宋体" panose="02010600030101010101" pitchFamily="2" charset="-122"/>
                  <a:ea typeface="宋体" panose="02010600030101010101" pitchFamily="2" charset="-122"/>
                </a:endParaRPr>
              </a:p>
            </p:txBody>
          </p:sp>
        </p:grpSp>
        <p:sp>
          <p:nvSpPr>
            <p:cNvPr id="14" name="矩形 15"/>
            <p:cNvSpPr/>
            <p:nvPr/>
          </p:nvSpPr>
          <p:spPr>
            <a:xfrm rot="2738314">
              <a:off x="5661378" y="5825639"/>
              <a:ext cx="1604989" cy="459734"/>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 name="connsiteX0-45" fmla="*/ 0 w 5446960"/>
                <a:gd name="connsiteY0-46" fmla="*/ 2778438 h 2778438"/>
                <a:gd name="connsiteX1-47" fmla="*/ 2799491 w 5446960"/>
                <a:gd name="connsiteY1-48" fmla="*/ 0 h 2778438"/>
                <a:gd name="connsiteX2-49" fmla="*/ 5446960 w 5446960"/>
                <a:gd name="connsiteY2-50" fmla="*/ 10186 h 2778438"/>
                <a:gd name="connsiteX3-51" fmla="*/ 5446960 w 5446960"/>
                <a:gd name="connsiteY3-52" fmla="*/ 1737272 h 2778438"/>
                <a:gd name="connsiteX4-53" fmla="*/ 0 w 5446960"/>
                <a:gd name="connsiteY4-54" fmla="*/ 2778438 h 2778438"/>
                <a:gd name="connsiteX0-55" fmla="*/ 0 w 5446960"/>
                <a:gd name="connsiteY0-56" fmla="*/ 2778438 h 2912786"/>
                <a:gd name="connsiteX1-57" fmla="*/ 2799491 w 5446960"/>
                <a:gd name="connsiteY1-58" fmla="*/ 0 h 2912786"/>
                <a:gd name="connsiteX2-59" fmla="*/ 5446960 w 5446960"/>
                <a:gd name="connsiteY2-60" fmla="*/ 10186 h 2912786"/>
                <a:gd name="connsiteX3-61" fmla="*/ 3212571 w 5446960"/>
                <a:gd name="connsiteY3-62" fmla="*/ 2912786 h 2912786"/>
                <a:gd name="connsiteX4-63" fmla="*/ 0 w 5446960"/>
                <a:gd name="connsiteY4-64" fmla="*/ 2778438 h 2912786"/>
                <a:gd name="connsiteX0-65" fmla="*/ 0 w 5446960"/>
                <a:gd name="connsiteY0-66" fmla="*/ 2778438 h 2778438"/>
                <a:gd name="connsiteX1-67" fmla="*/ 2799491 w 5446960"/>
                <a:gd name="connsiteY1-68" fmla="*/ 0 h 2778438"/>
                <a:gd name="connsiteX2-69" fmla="*/ 5446960 w 5446960"/>
                <a:gd name="connsiteY2-70" fmla="*/ 10186 h 2778438"/>
                <a:gd name="connsiteX3-71" fmla="*/ 3120149 w 5446960"/>
                <a:gd name="connsiteY3-72" fmla="*/ 2630998 h 2778438"/>
                <a:gd name="connsiteX4-73" fmla="*/ 0 w 5446960"/>
                <a:gd name="connsiteY4-74" fmla="*/ 2778438 h 2778438"/>
                <a:gd name="connsiteX0-75" fmla="*/ 0 w 5446960"/>
                <a:gd name="connsiteY0-76" fmla="*/ 2780673 h 2780673"/>
                <a:gd name="connsiteX1-77" fmla="*/ 3042457 w 5446960"/>
                <a:gd name="connsiteY1-78" fmla="*/ 0 h 2780673"/>
                <a:gd name="connsiteX2-79" fmla="*/ 5446960 w 5446960"/>
                <a:gd name="connsiteY2-80" fmla="*/ 12421 h 2780673"/>
                <a:gd name="connsiteX3-81" fmla="*/ 3120149 w 5446960"/>
                <a:gd name="connsiteY3-82" fmla="*/ 2633233 h 2780673"/>
                <a:gd name="connsiteX4-83" fmla="*/ 0 w 5446960"/>
                <a:gd name="connsiteY4-84" fmla="*/ 2780673 h 2780673"/>
                <a:gd name="connsiteX0-85" fmla="*/ 0 w 5446960"/>
                <a:gd name="connsiteY0-86" fmla="*/ 2800597 h 2800597"/>
                <a:gd name="connsiteX1-87" fmla="*/ 2412914 w 5446960"/>
                <a:gd name="connsiteY1-88" fmla="*/ 0 h 2800597"/>
                <a:gd name="connsiteX2-89" fmla="*/ 5446960 w 5446960"/>
                <a:gd name="connsiteY2-90" fmla="*/ 32345 h 2800597"/>
                <a:gd name="connsiteX3-91" fmla="*/ 3120149 w 5446960"/>
                <a:gd name="connsiteY3-92" fmla="*/ 2653157 h 2800597"/>
                <a:gd name="connsiteX4-93" fmla="*/ 0 w 5446960"/>
                <a:gd name="connsiteY4-94" fmla="*/ 2800597 h 2800597"/>
                <a:gd name="connsiteX0-95" fmla="*/ 0 w 5446960"/>
                <a:gd name="connsiteY0-96" fmla="*/ 2800597 h 2800597"/>
                <a:gd name="connsiteX1-97" fmla="*/ 2412914 w 5446960"/>
                <a:gd name="connsiteY1-98" fmla="*/ 0 h 2800597"/>
                <a:gd name="connsiteX2-99" fmla="*/ 5446960 w 5446960"/>
                <a:gd name="connsiteY2-100" fmla="*/ 32345 h 2800597"/>
                <a:gd name="connsiteX3-101" fmla="*/ 4137301 w 5446960"/>
                <a:gd name="connsiteY3-102" fmla="*/ 2641171 h 2800597"/>
                <a:gd name="connsiteX4-103" fmla="*/ 0 w 5446960"/>
                <a:gd name="connsiteY4-104" fmla="*/ 2800597 h 2800597"/>
                <a:gd name="connsiteX0-105" fmla="*/ 0 w 5438821"/>
                <a:gd name="connsiteY0-106" fmla="*/ 2754930 h 2754930"/>
                <a:gd name="connsiteX1-107" fmla="*/ 2404775 w 5438821"/>
                <a:gd name="connsiteY1-108" fmla="*/ 0 h 2754930"/>
                <a:gd name="connsiteX2-109" fmla="*/ 5438821 w 5438821"/>
                <a:gd name="connsiteY2-110" fmla="*/ 32345 h 2754930"/>
                <a:gd name="connsiteX3-111" fmla="*/ 4129162 w 5438821"/>
                <a:gd name="connsiteY3-112" fmla="*/ 2641171 h 2754930"/>
                <a:gd name="connsiteX4-113" fmla="*/ 0 w 5438821"/>
                <a:gd name="connsiteY4-114" fmla="*/ 2754930 h 2754930"/>
                <a:gd name="connsiteX0-115" fmla="*/ 0 w 5438821"/>
                <a:gd name="connsiteY0-116" fmla="*/ 2754930 h 2754930"/>
                <a:gd name="connsiteX1-117" fmla="*/ 2404775 w 5438821"/>
                <a:gd name="connsiteY1-118" fmla="*/ 0 h 2754930"/>
                <a:gd name="connsiteX2-119" fmla="*/ 5438821 w 5438821"/>
                <a:gd name="connsiteY2-120" fmla="*/ 32345 h 2754930"/>
                <a:gd name="connsiteX3-121" fmla="*/ 4137686 w 5438821"/>
                <a:gd name="connsiteY3-122" fmla="*/ 2631957 h 2754930"/>
                <a:gd name="connsiteX4-123" fmla="*/ 0 w 5438821"/>
                <a:gd name="connsiteY4-124" fmla="*/ 2754930 h 2754930"/>
                <a:gd name="connsiteX0-125" fmla="*/ 0 w 5438821"/>
                <a:gd name="connsiteY0-126" fmla="*/ 2826865 h 2826865"/>
                <a:gd name="connsiteX1-127" fmla="*/ 572834 w 5438821"/>
                <a:gd name="connsiteY1-128" fmla="*/ 0 h 2826865"/>
                <a:gd name="connsiteX2-129" fmla="*/ 5438821 w 5438821"/>
                <a:gd name="connsiteY2-130" fmla="*/ 104280 h 2826865"/>
                <a:gd name="connsiteX3-131" fmla="*/ 4137686 w 5438821"/>
                <a:gd name="connsiteY3-132" fmla="*/ 2703892 h 2826865"/>
                <a:gd name="connsiteX4-133" fmla="*/ 0 w 5438821"/>
                <a:gd name="connsiteY4-134" fmla="*/ 2826865 h 2826865"/>
                <a:gd name="connsiteX0-135" fmla="*/ 0 w 5438821"/>
                <a:gd name="connsiteY0-136" fmla="*/ 2826865 h 2893045"/>
                <a:gd name="connsiteX1-137" fmla="*/ 572834 w 5438821"/>
                <a:gd name="connsiteY1-138" fmla="*/ 0 h 2893045"/>
                <a:gd name="connsiteX2-139" fmla="*/ 5438821 w 5438821"/>
                <a:gd name="connsiteY2-140" fmla="*/ 104280 h 2893045"/>
                <a:gd name="connsiteX3-141" fmla="*/ 4457906 w 5438821"/>
                <a:gd name="connsiteY3-142" fmla="*/ 2893045 h 2893045"/>
                <a:gd name="connsiteX4-143" fmla="*/ 0 w 5438821"/>
                <a:gd name="connsiteY4-144" fmla="*/ 2826865 h 2893045"/>
                <a:gd name="connsiteX0-145" fmla="*/ 0 w 5214846"/>
                <a:gd name="connsiteY0-146" fmla="*/ 2939925 h 2939925"/>
                <a:gd name="connsiteX1-147" fmla="*/ 348859 w 5214846"/>
                <a:gd name="connsiteY1-148" fmla="*/ 0 h 2939925"/>
                <a:gd name="connsiteX2-149" fmla="*/ 5214846 w 5214846"/>
                <a:gd name="connsiteY2-150" fmla="*/ 104280 h 2939925"/>
                <a:gd name="connsiteX3-151" fmla="*/ 4233931 w 5214846"/>
                <a:gd name="connsiteY3-152" fmla="*/ 2893045 h 2939925"/>
                <a:gd name="connsiteX4-153" fmla="*/ 0 w 5214846"/>
                <a:gd name="connsiteY4-154" fmla="*/ 2939925 h 2939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14846" h="2939925">
                  <a:moveTo>
                    <a:pt x="0" y="2939925"/>
                  </a:moveTo>
                  <a:lnTo>
                    <a:pt x="348859" y="0"/>
                  </a:lnTo>
                  <a:lnTo>
                    <a:pt x="5214846" y="104280"/>
                  </a:lnTo>
                  <a:lnTo>
                    <a:pt x="4233931" y="2893045"/>
                  </a:lnTo>
                  <a:lnTo>
                    <a:pt x="0" y="2939925"/>
                  </a:lnTo>
                  <a:close/>
                </a:path>
              </a:pathLst>
            </a:custGeom>
            <a:gradFill flip="none" rotWithShape="1">
              <a:gsLst>
                <a:gs pos="0">
                  <a:schemeClr val="tx1">
                    <a:alpha val="12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15" name="组合 14"/>
            <p:cNvGrpSpPr/>
            <p:nvPr/>
          </p:nvGrpSpPr>
          <p:grpSpPr>
            <a:xfrm>
              <a:off x="5622557" y="4042174"/>
              <a:ext cx="2637830" cy="1604989"/>
              <a:chOff x="5267370" y="3995153"/>
              <a:chExt cx="2637830" cy="1604989"/>
            </a:xfrm>
          </p:grpSpPr>
          <p:sp>
            <p:nvSpPr>
              <p:cNvPr id="16" name="矩形 15"/>
              <p:cNvSpPr/>
              <p:nvPr/>
            </p:nvSpPr>
            <p:spPr>
              <a:xfrm rot="2738314">
                <a:off x="5248249" y="4567781"/>
                <a:ext cx="1604989" cy="459734"/>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 name="connsiteX0-45" fmla="*/ 0 w 5446960"/>
                  <a:gd name="connsiteY0-46" fmla="*/ 2778438 h 2778438"/>
                  <a:gd name="connsiteX1-47" fmla="*/ 2799491 w 5446960"/>
                  <a:gd name="connsiteY1-48" fmla="*/ 0 h 2778438"/>
                  <a:gd name="connsiteX2-49" fmla="*/ 5446960 w 5446960"/>
                  <a:gd name="connsiteY2-50" fmla="*/ 10186 h 2778438"/>
                  <a:gd name="connsiteX3-51" fmla="*/ 5446960 w 5446960"/>
                  <a:gd name="connsiteY3-52" fmla="*/ 1737272 h 2778438"/>
                  <a:gd name="connsiteX4-53" fmla="*/ 0 w 5446960"/>
                  <a:gd name="connsiteY4-54" fmla="*/ 2778438 h 2778438"/>
                  <a:gd name="connsiteX0-55" fmla="*/ 0 w 5446960"/>
                  <a:gd name="connsiteY0-56" fmla="*/ 2778438 h 2912786"/>
                  <a:gd name="connsiteX1-57" fmla="*/ 2799491 w 5446960"/>
                  <a:gd name="connsiteY1-58" fmla="*/ 0 h 2912786"/>
                  <a:gd name="connsiteX2-59" fmla="*/ 5446960 w 5446960"/>
                  <a:gd name="connsiteY2-60" fmla="*/ 10186 h 2912786"/>
                  <a:gd name="connsiteX3-61" fmla="*/ 3212571 w 5446960"/>
                  <a:gd name="connsiteY3-62" fmla="*/ 2912786 h 2912786"/>
                  <a:gd name="connsiteX4-63" fmla="*/ 0 w 5446960"/>
                  <a:gd name="connsiteY4-64" fmla="*/ 2778438 h 2912786"/>
                  <a:gd name="connsiteX0-65" fmla="*/ 0 w 5446960"/>
                  <a:gd name="connsiteY0-66" fmla="*/ 2778438 h 2778438"/>
                  <a:gd name="connsiteX1-67" fmla="*/ 2799491 w 5446960"/>
                  <a:gd name="connsiteY1-68" fmla="*/ 0 h 2778438"/>
                  <a:gd name="connsiteX2-69" fmla="*/ 5446960 w 5446960"/>
                  <a:gd name="connsiteY2-70" fmla="*/ 10186 h 2778438"/>
                  <a:gd name="connsiteX3-71" fmla="*/ 3120149 w 5446960"/>
                  <a:gd name="connsiteY3-72" fmla="*/ 2630998 h 2778438"/>
                  <a:gd name="connsiteX4-73" fmla="*/ 0 w 5446960"/>
                  <a:gd name="connsiteY4-74" fmla="*/ 2778438 h 2778438"/>
                  <a:gd name="connsiteX0-75" fmla="*/ 0 w 5446960"/>
                  <a:gd name="connsiteY0-76" fmla="*/ 2780673 h 2780673"/>
                  <a:gd name="connsiteX1-77" fmla="*/ 3042457 w 5446960"/>
                  <a:gd name="connsiteY1-78" fmla="*/ 0 h 2780673"/>
                  <a:gd name="connsiteX2-79" fmla="*/ 5446960 w 5446960"/>
                  <a:gd name="connsiteY2-80" fmla="*/ 12421 h 2780673"/>
                  <a:gd name="connsiteX3-81" fmla="*/ 3120149 w 5446960"/>
                  <a:gd name="connsiteY3-82" fmla="*/ 2633233 h 2780673"/>
                  <a:gd name="connsiteX4-83" fmla="*/ 0 w 5446960"/>
                  <a:gd name="connsiteY4-84" fmla="*/ 2780673 h 2780673"/>
                  <a:gd name="connsiteX0-85" fmla="*/ 0 w 5446960"/>
                  <a:gd name="connsiteY0-86" fmla="*/ 2800597 h 2800597"/>
                  <a:gd name="connsiteX1-87" fmla="*/ 2412914 w 5446960"/>
                  <a:gd name="connsiteY1-88" fmla="*/ 0 h 2800597"/>
                  <a:gd name="connsiteX2-89" fmla="*/ 5446960 w 5446960"/>
                  <a:gd name="connsiteY2-90" fmla="*/ 32345 h 2800597"/>
                  <a:gd name="connsiteX3-91" fmla="*/ 3120149 w 5446960"/>
                  <a:gd name="connsiteY3-92" fmla="*/ 2653157 h 2800597"/>
                  <a:gd name="connsiteX4-93" fmla="*/ 0 w 5446960"/>
                  <a:gd name="connsiteY4-94" fmla="*/ 2800597 h 2800597"/>
                  <a:gd name="connsiteX0-95" fmla="*/ 0 w 5446960"/>
                  <a:gd name="connsiteY0-96" fmla="*/ 2800597 h 2800597"/>
                  <a:gd name="connsiteX1-97" fmla="*/ 2412914 w 5446960"/>
                  <a:gd name="connsiteY1-98" fmla="*/ 0 h 2800597"/>
                  <a:gd name="connsiteX2-99" fmla="*/ 5446960 w 5446960"/>
                  <a:gd name="connsiteY2-100" fmla="*/ 32345 h 2800597"/>
                  <a:gd name="connsiteX3-101" fmla="*/ 4137301 w 5446960"/>
                  <a:gd name="connsiteY3-102" fmla="*/ 2641171 h 2800597"/>
                  <a:gd name="connsiteX4-103" fmla="*/ 0 w 5446960"/>
                  <a:gd name="connsiteY4-104" fmla="*/ 2800597 h 2800597"/>
                  <a:gd name="connsiteX0-105" fmla="*/ 0 w 5438821"/>
                  <a:gd name="connsiteY0-106" fmla="*/ 2754930 h 2754930"/>
                  <a:gd name="connsiteX1-107" fmla="*/ 2404775 w 5438821"/>
                  <a:gd name="connsiteY1-108" fmla="*/ 0 h 2754930"/>
                  <a:gd name="connsiteX2-109" fmla="*/ 5438821 w 5438821"/>
                  <a:gd name="connsiteY2-110" fmla="*/ 32345 h 2754930"/>
                  <a:gd name="connsiteX3-111" fmla="*/ 4129162 w 5438821"/>
                  <a:gd name="connsiteY3-112" fmla="*/ 2641171 h 2754930"/>
                  <a:gd name="connsiteX4-113" fmla="*/ 0 w 5438821"/>
                  <a:gd name="connsiteY4-114" fmla="*/ 2754930 h 2754930"/>
                  <a:gd name="connsiteX0-115" fmla="*/ 0 w 5438821"/>
                  <a:gd name="connsiteY0-116" fmla="*/ 2754930 h 2754930"/>
                  <a:gd name="connsiteX1-117" fmla="*/ 2404775 w 5438821"/>
                  <a:gd name="connsiteY1-118" fmla="*/ 0 h 2754930"/>
                  <a:gd name="connsiteX2-119" fmla="*/ 5438821 w 5438821"/>
                  <a:gd name="connsiteY2-120" fmla="*/ 32345 h 2754930"/>
                  <a:gd name="connsiteX3-121" fmla="*/ 4137686 w 5438821"/>
                  <a:gd name="connsiteY3-122" fmla="*/ 2631957 h 2754930"/>
                  <a:gd name="connsiteX4-123" fmla="*/ 0 w 5438821"/>
                  <a:gd name="connsiteY4-124" fmla="*/ 2754930 h 2754930"/>
                  <a:gd name="connsiteX0-125" fmla="*/ 0 w 5438821"/>
                  <a:gd name="connsiteY0-126" fmla="*/ 2826865 h 2826865"/>
                  <a:gd name="connsiteX1-127" fmla="*/ 572834 w 5438821"/>
                  <a:gd name="connsiteY1-128" fmla="*/ 0 h 2826865"/>
                  <a:gd name="connsiteX2-129" fmla="*/ 5438821 w 5438821"/>
                  <a:gd name="connsiteY2-130" fmla="*/ 104280 h 2826865"/>
                  <a:gd name="connsiteX3-131" fmla="*/ 4137686 w 5438821"/>
                  <a:gd name="connsiteY3-132" fmla="*/ 2703892 h 2826865"/>
                  <a:gd name="connsiteX4-133" fmla="*/ 0 w 5438821"/>
                  <a:gd name="connsiteY4-134" fmla="*/ 2826865 h 2826865"/>
                  <a:gd name="connsiteX0-135" fmla="*/ 0 w 5438821"/>
                  <a:gd name="connsiteY0-136" fmla="*/ 2826865 h 2893045"/>
                  <a:gd name="connsiteX1-137" fmla="*/ 572834 w 5438821"/>
                  <a:gd name="connsiteY1-138" fmla="*/ 0 h 2893045"/>
                  <a:gd name="connsiteX2-139" fmla="*/ 5438821 w 5438821"/>
                  <a:gd name="connsiteY2-140" fmla="*/ 104280 h 2893045"/>
                  <a:gd name="connsiteX3-141" fmla="*/ 4457906 w 5438821"/>
                  <a:gd name="connsiteY3-142" fmla="*/ 2893045 h 2893045"/>
                  <a:gd name="connsiteX4-143" fmla="*/ 0 w 5438821"/>
                  <a:gd name="connsiteY4-144" fmla="*/ 2826865 h 2893045"/>
                  <a:gd name="connsiteX0-145" fmla="*/ 0 w 5214846"/>
                  <a:gd name="connsiteY0-146" fmla="*/ 2939925 h 2939925"/>
                  <a:gd name="connsiteX1-147" fmla="*/ 348859 w 5214846"/>
                  <a:gd name="connsiteY1-148" fmla="*/ 0 h 2939925"/>
                  <a:gd name="connsiteX2-149" fmla="*/ 5214846 w 5214846"/>
                  <a:gd name="connsiteY2-150" fmla="*/ 104280 h 2939925"/>
                  <a:gd name="connsiteX3-151" fmla="*/ 4233931 w 5214846"/>
                  <a:gd name="connsiteY3-152" fmla="*/ 2893045 h 2939925"/>
                  <a:gd name="connsiteX4-153" fmla="*/ 0 w 5214846"/>
                  <a:gd name="connsiteY4-154" fmla="*/ 2939925 h 2939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14846" h="2939925">
                    <a:moveTo>
                      <a:pt x="0" y="2939925"/>
                    </a:moveTo>
                    <a:lnTo>
                      <a:pt x="348859" y="0"/>
                    </a:lnTo>
                    <a:lnTo>
                      <a:pt x="5214846" y="104280"/>
                    </a:lnTo>
                    <a:lnTo>
                      <a:pt x="4233931" y="2893045"/>
                    </a:lnTo>
                    <a:lnTo>
                      <a:pt x="0" y="2939925"/>
                    </a:lnTo>
                    <a:close/>
                  </a:path>
                </a:pathLst>
              </a:custGeom>
              <a:gradFill flip="none" rotWithShape="1">
                <a:gsLst>
                  <a:gs pos="0">
                    <a:schemeClr val="tx1">
                      <a:alpha val="12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endParaRPr>
              </a:p>
            </p:txBody>
          </p:sp>
          <p:sp>
            <p:nvSpPr>
              <p:cNvPr id="17" name="Oval 12"/>
              <p:cNvSpPr/>
              <p:nvPr/>
            </p:nvSpPr>
            <p:spPr>
              <a:xfrm>
                <a:off x="5267370" y="4032664"/>
                <a:ext cx="478915" cy="471054"/>
              </a:xfrm>
              <a:prstGeom prst="ellipse">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2F2F2"/>
                    </a:solidFill>
                    <a:latin typeface="宋体" panose="02010600030101010101" pitchFamily="2" charset="-122"/>
                    <a:ea typeface="宋体" panose="02010600030101010101" pitchFamily="2" charset="-122"/>
                  </a:rPr>
                  <a:t>2</a:t>
                </a:r>
              </a:p>
            </p:txBody>
          </p:sp>
          <p:sp>
            <p:nvSpPr>
              <p:cNvPr id="18" name="Rectangle 13"/>
              <p:cNvSpPr/>
              <p:nvPr/>
            </p:nvSpPr>
            <p:spPr>
              <a:xfrm>
                <a:off x="5885774" y="4040305"/>
                <a:ext cx="2019426" cy="400110"/>
              </a:xfrm>
              <a:prstGeom prst="rect">
                <a:avLst/>
              </a:prstGeom>
            </p:spPr>
            <p:txBody>
              <a:bodyPr>
                <a:spAutoFit/>
              </a:bodyPr>
              <a:lstStyle/>
              <a:p>
                <a:pPr lvl="0"/>
                <a:r>
                  <a:rPr lang="zh-CN" altLang="en-US" sz="2000" dirty="0">
                    <a:latin typeface="宋体" panose="02010600030101010101" pitchFamily="2" charset="-122"/>
                    <a:ea typeface="宋体" panose="02010600030101010101" pitchFamily="2" charset="-122"/>
                  </a:rPr>
                  <a:t>缺乏原创性</a:t>
                </a:r>
                <a:endParaRPr lang="en-US" altLang="zh-CN" sz="2000" dirty="0">
                  <a:latin typeface="宋体" panose="02010600030101010101" pitchFamily="2" charset="-122"/>
                  <a:ea typeface="宋体" panose="02010600030101010101" pitchFamily="2" charset="-122"/>
                </a:endParaRPr>
              </a:p>
            </p:txBody>
          </p:sp>
        </p:grpSp>
        <p:grpSp>
          <p:nvGrpSpPr>
            <p:cNvPr id="19" name="组合 18"/>
            <p:cNvGrpSpPr/>
            <p:nvPr/>
          </p:nvGrpSpPr>
          <p:grpSpPr>
            <a:xfrm>
              <a:off x="1761962" y="5221936"/>
              <a:ext cx="2580310" cy="1636064"/>
              <a:chOff x="2976429" y="5084129"/>
              <a:chExt cx="2580310" cy="1636064"/>
            </a:xfrm>
          </p:grpSpPr>
          <p:sp>
            <p:nvSpPr>
              <p:cNvPr id="20" name="Rectangle 10"/>
              <p:cNvSpPr/>
              <p:nvPr/>
            </p:nvSpPr>
            <p:spPr>
              <a:xfrm>
                <a:off x="3537313" y="5118257"/>
                <a:ext cx="2019426" cy="400110"/>
              </a:xfrm>
              <a:prstGeom prst="rect">
                <a:avLst/>
              </a:prstGeom>
            </p:spPr>
            <p:txBody>
              <a:bodyPr>
                <a:spAutoFit/>
              </a:bodyPr>
              <a:lstStyle/>
              <a:p>
                <a:pPr lvl="0"/>
                <a:r>
                  <a:rPr lang="zh-CN" altLang="en-US" sz="2000" dirty="0">
                    <a:latin typeface="宋体" panose="02010600030101010101" pitchFamily="2" charset="-122"/>
                    <a:ea typeface="宋体" panose="02010600030101010101" pitchFamily="2" charset="-122"/>
                  </a:rPr>
                  <a:t>缺乏科学性</a:t>
                </a:r>
                <a:endParaRPr lang="en-US" altLang="zh-CN" sz="2000" dirty="0">
                  <a:latin typeface="宋体" panose="02010600030101010101" pitchFamily="2" charset="-122"/>
                  <a:ea typeface="宋体" panose="02010600030101010101" pitchFamily="2" charset="-122"/>
                </a:endParaRPr>
              </a:p>
            </p:txBody>
          </p:sp>
          <p:grpSp>
            <p:nvGrpSpPr>
              <p:cNvPr id="21" name="组合 20"/>
              <p:cNvGrpSpPr/>
              <p:nvPr/>
            </p:nvGrpSpPr>
            <p:grpSpPr>
              <a:xfrm>
                <a:off x="2976429" y="5084129"/>
                <a:ext cx="1039435" cy="1636064"/>
                <a:chOff x="2976429" y="5084129"/>
                <a:chExt cx="1039435" cy="1636064"/>
              </a:xfrm>
            </p:grpSpPr>
            <p:sp>
              <p:nvSpPr>
                <p:cNvPr id="22" name="矩形 15"/>
                <p:cNvSpPr/>
                <p:nvPr/>
              </p:nvSpPr>
              <p:spPr>
                <a:xfrm rot="2738314">
                  <a:off x="2983502" y="5687832"/>
                  <a:ext cx="1604989" cy="459734"/>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 name="connsiteX0-45" fmla="*/ 0 w 5446960"/>
                    <a:gd name="connsiteY0-46" fmla="*/ 2778438 h 2778438"/>
                    <a:gd name="connsiteX1-47" fmla="*/ 2799491 w 5446960"/>
                    <a:gd name="connsiteY1-48" fmla="*/ 0 h 2778438"/>
                    <a:gd name="connsiteX2-49" fmla="*/ 5446960 w 5446960"/>
                    <a:gd name="connsiteY2-50" fmla="*/ 10186 h 2778438"/>
                    <a:gd name="connsiteX3-51" fmla="*/ 5446960 w 5446960"/>
                    <a:gd name="connsiteY3-52" fmla="*/ 1737272 h 2778438"/>
                    <a:gd name="connsiteX4-53" fmla="*/ 0 w 5446960"/>
                    <a:gd name="connsiteY4-54" fmla="*/ 2778438 h 2778438"/>
                    <a:gd name="connsiteX0-55" fmla="*/ 0 w 5446960"/>
                    <a:gd name="connsiteY0-56" fmla="*/ 2778438 h 2912786"/>
                    <a:gd name="connsiteX1-57" fmla="*/ 2799491 w 5446960"/>
                    <a:gd name="connsiteY1-58" fmla="*/ 0 h 2912786"/>
                    <a:gd name="connsiteX2-59" fmla="*/ 5446960 w 5446960"/>
                    <a:gd name="connsiteY2-60" fmla="*/ 10186 h 2912786"/>
                    <a:gd name="connsiteX3-61" fmla="*/ 3212571 w 5446960"/>
                    <a:gd name="connsiteY3-62" fmla="*/ 2912786 h 2912786"/>
                    <a:gd name="connsiteX4-63" fmla="*/ 0 w 5446960"/>
                    <a:gd name="connsiteY4-64" fmla="*/ 2778438 h 2912786"/>
                    <a:gd name="connsiteX0-65" fmla="*/ 0 w 5446960"/>
                    <a:gd name="connsiteY0-66" fmla="*/ 2778438 h 2778438"/>
                    <a:gd name="connsiteX1-67" fmla="*/ 2799491 w 5446960"/>
                    <a:gd name="connsiteY1-68" fmla="*/ 0 h 2778438"/>
                    <a:gd name="connsiteX2-69" fmla="*/ 5446960 w 5446960"/>
                    <a:gd name="connsiteY2-70" fmla="*/ 10186 h 2778438"/>
                    <a:gd name="connsiteX3-71" fmla="*/ 3120149 w 5446960"/>
                    <a:gd name="connsiteY3-72" fmla="*/ 2630998 h 2778438"/>
                    <a:gd name="connsiteX4-73" fmla="*/ 0 w 5446960"/>
                    <a:gd name="connsiteY4-74" fmla="*/ 2778438 h 2778438"/>
                    <a:gd name="connsiteX0-75" fmla="*/ 0 w 5446960"/>
                    <a:gd name="connsiteY0-76" fmla="*/ 2780673 h 2780673"/>
                    <a:gd name="connsiteX1-77" fmla="*/ 3042457 w 5446960"/>
                    <a:gd name="connsiteY1-78" fmla="*/ 0 h 2780673"/>
                    <a:gd name="connsiteX2-79" fmla="*/ 5446960 w 5446960"/>
                    <a:gd name="connsiteY2-80" fmla="*/ 12421 h 2780673"/>
                    <a:gd name="connsiteX3-81" fmla="*/ 3120149 w 5446960"/>
                    <a:gd name="connsiteY3-82" fmla="*/ 2633233 h 2780673"/>
                    <a:gd name="connsiteX4-83" fmla="*/ 0 w 5446960"/>
                    <a:gd name="connsiteY4-84" fmla="*/ 2780673 h 2780673"/>
                    <a:gd name="connsiteX0-85" fmla="*/ 0 w 5446960"/>
                    <a:gd name="connsiteY0-86" fmla="*/ 2800597 h 2800597"/>
                    <a:gd name="connsiteX1-87" fmla="*/ 2412914 w 5446960"/>
                    <a:gd name="connsiteY1-88" fmla="*/ 0 h 2800597"/>
                    <a:gd name="connsiteX2-89" fmla="*/ 5446960 w 5446960"/>
                    <a:gd name="connsiteY2-90" fmla="*/ 32345 h 2800597"/>
                    <a:gd name="connsiteX3-91" fmla="*/ 3120149 w 5446960"/>
                    <a:gd name="connsiteY3-92" fmla="*/ 2653157 h 2800597"/>
                    <a:gd name="connsiteX4-93" fmla="*/ 0 w 5446960"/>
                    <a:gd name="connsiteY4-94" fmla="*/ 2800597 h 2800597"/>
                    <a:gd name="connsiteX0-95" fmla="*/ 0 w 5446960"/>
                    <a:gd name="connsiteY0-96" fmla="*/ 2800597 h 2800597"/>
                    <a:gd name="connsiteX1-97" fmla="*/ 2412914 w 5446960"/>
                    <a:gd name="connsiteY1-98" fmla="*/ 0 h 2800597"/>
                    <a:gd name="connsiteX2-99" fmla="*/ 5446960 w 5446960"/>
                    <a:gd name="connsiteY2-100" fmla="*/ 32345 h 2800597"/>
                    <a:gd name="connsiteX3-101" fmla="*/ 4137301 w 5446960"/>
                    <a:gd name="connsiteY3-102" fmla="*/ 2641171 h 2800597"/>
                    <a:gd name="connsiteX4-103" fmla="*/ 0 w 5446960"/>
                    <a:gd name="connsiteY4-104" fmla="*/ 2800597 h 2800597"/>
                    <a:gd name="connsiteX0-105" fmla="*/ 0 w 5438821"/>
                    <a:gd name="connsiteY0-106" fmla="*/ 2754930 h 2754930"/>
                    <a:gd name="connsiteX1-107" fmla="*/ 2404775 w 5438821"/>
                    <a:gd name="connsiteY1-108" fmla="*/ 0 h 2754930"/>
                    <a:gd name="connsiteX2-109" fmla="*/ 5438821 w 5438821"/>
                    <a:gd name="connsiteY2-110" fmla="*/ 32345 h 2754930"/>
                    <a:gd name="connsiteX3-111" fmla="*/ 4129162 w 5438821"/>
                    <a:gd name="connsiteY3-112" fmla="*/ 2641171 h 2754930"/>
                    <a:gd name="connsiteX4-113" fmla="*/ 0 w 5438821"/>
                    <a:gd name="connsiteY4-114" fmla="*/ 2754930 h 2754930"/>
                    <a:gd name="connsiteX0-115" fmla="*/ 0 w 5438821"/>
                    <a:gd name="connsiteY0-116" fmla="*/ 2754930 h 2754930"/>
                    <a:gd name="connsiteX1-117" fmla="*/ 2404775 w 5438821"/>
                    <a:gd name="connsiteY1-118" fmla="*/ 0 h 2754930"/>
                    <a:gd name="connsiteX2-119" fmla="*/ 5438821 w 5438821"/>
                    <a:gd name="connsiteY2-120" fmla="*/ 32345 h 2754930"/>
                    <a:gd name="connsiteX3-121" fmla="*/ 4137686 w 5438821"/>
                    <a:gd name="connsiteY3-122" fmla="*/ 2631957 h 2754930"/>
                    <a:gd name="connsiteX4-123" fmla="*/ 0 w 5438821"/>
                    <a:gd name="connsiteY4-124" fmla="*/ 2754930 h 2754930"/>
                    <a:gd name="connsiteX0-125" fmla="*/ 0 w 5438821"/>
                    <a:gd name="connsiteY0-126" fmla="*/ 2826865 h 2826865"/>
                    <a:gd name="connsiteX1-127" fmla="*/ 572834 w 5438821"/>
                    <a:gd name="connsiteY1-128" fmla="*/ 0 h 2826865"/>
                    <a:gd name="connsiteX2-129" fmla="*/ 5438821 w 5438821"/>
                    <a:gd name="connsiteY2-130" fmla="*/ 104280 h 2826865"/>
                    <a:gd name="connsiteX3-131" fmla="*/ 4137686 w 5438821"/>
                    <a:gd name="connsiteY3-132" fmla="*/ 2703892 h 2826865"/>
                    <a:gd name="connsiteX4-133" fmla="*/ 0 w 5438821"/>
                    <a:gd name="connsiteY4-134" fmla="*/ 2826865 h 2826865"/>
                    <a:gd name="connsiteX0-135" fmla="*/ 0 w 5438821"/>
                    <a:gd name="connsiteY0-136" fmla="*/ 2826865 h 2893045"/>
                    <a:gd name="connsiteX1-137" fmla="*/ 572834 w 5438821"/>
                    <a:gd name="connsiteY1-138" fmla="*/ 0 h 2893045"/>
                    <a:gd name="connsiteX2-139" fmla="*/ 5438821 w 5438821"/>
                    <a:gd name="connsiteY2-140" fmla="*/ 104280 h 2893045"/>
                    <a:gd name="connsiteX3-141" fmla="*/ 4457906 w 5438821"/>
                    <a:gd name="connsiteY3-142" fmla="*/ 2893045 h 2893045"/>
                    <a:gd name="connsiteX4-143" fmla="*/ 0 w 5438821"/>
                    <a:gd name="connsiteY4-144" fmla="*/ 2826865 h 2893045"/>
                    <a:gd name="connsiteX0-145" fmla="*/ 0 w 5214846"/>
                    <a:gd name="connsiteY0-146" fmla="*/ 2939925 h 2939925"/>
                    <a:gd name="connsiteX1-147" fmla="*/ 348859 w 5214846"/>
                    <a:gd name="connsiteY1-148" fmla="*/ 0 h 2939925"/>
                    <a:gd name="connsiteX2-149" fmla="*/ 5214846 w 5214846"/>
                    <a:gd name="connsiteY2-150" fmla="*/ 104280 h 2939925"/>
                    <a:gd name="connsiteX3-151" fmla="*/ 4233931 w 5214846"/>
                    <a:gd name="connsiteY3-152" fmla="*/ 2893045 h 2939925"/>
                    <a:gd name="connsiteX4-153" fmla="*/ 0 w 5214846"/>
                    <a:gd name="connsiteY4-154" fmla="*/ 2939925 h 2939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14846" h="2939925">
                      <a:moveTo>
                        <a:pt x="0" y="2939925"/>
                      </a:moveTo>
                      <a:lnTo>
                        <a:pt x="348859" y="0"/>
                      </a:lnTo>
                      <a:lnTo>
                        <a:pt x="5214846" y="104280"/>
                      </a:lnTo>
                      <a:lnTo>
                        <a:pt x="4233931" y="2893045"/>
                      </a:lnTo>
                      <a:lnTo>
                        <a:pt x="0" y="2939925"/>
                      </a:lnTo>
                      <a:close/>
                    </a:path>
                  </a:pathLst>
                </a:custGeom>
                <a:gradFill flip="none" rotWithShape="1">
                  <a:gsLst>
                    <a:gs pos="0">
                      <a:schemeClr val="tx1">
                        <a:alpha val="12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endParaRPr>
                </a:p>
              </p:txBody>
            </p:sp>
            <p:sp>
              <p:nvSpPr>
                <p:cNvPr id="23" name="Oval 9"/>
                <p:cNvSpPr/>
                <p:nvPr/>
              </p:nvSpPr>
              <p:spPr>
                <a:xfrm>
                  <a:off x="2976429" y="5084129"/>
                  <a:ext cx="478915" cy="471054"/>
                </a:xfrm>
                <a:prstGeom prst="ellipse">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dirty="0">
                      <a:solidFill>
                        <a:srgbClr val="F2F2F2"/>
                      </a:solidFill>
                      <a:latin typeface="宋体" panose="02010600030101010101" pitchFamily="2" charset="-122"/>
                      <a:ea typeface="宋体" panose="02010600030101010101" pitchFamily="2" charset="-122"/>
                    </a:rPr>
                    <a:t>3</a:t>
                  </a:r>
                </a:p>
              </p:txBody>
            </p:sp>
          </p:grpSp>
        </p:grpSp>
        <p:grpSp>
          <p:nvGrpSpPr>
            <p:cNvPr id="24" name="组合 23"/>
            <p:cNvGrpSpPr/>
            <p:nvPr/>
          </p:nvGrpSpPr>
          <p:grpSpPr>
            <a:xfrm>
              <a:off x="5654767" y="5194154"/>
              <a:ext cx="2946585" cy="486020"/>
              <a:chOff x="5165783" y="5058580"/>
              <a:chExt cx="2946585" cy="486020"/>
            </a:xfrm>
          </p:grpSpPr>
          <p:sp>
            <p:nvSpPr>
              <p:cNvPr id="25" name="Oval 14"/>
              <p:cNvSpPr/>
              <p:nvPr/>
            </p:nvSpPr>
            <p:spPr>
              <a:xfrm>
                <a:off x="5165783" y="5073546"/>
                <a:ext cx="478915" cy="471054"/>
              </a:xfrm>
              <a:prstGeom prst="ellipse">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2F2F2"/>
                    </a:solidFill>
                    <a:latin typeface="宋体" panose="02010600030101010101" pitchFamily="2" charset="-122"/>
                    <a:ea typeface="宋体" panose="02010600030101010101" pitchFamily="2" charset="-122"/>
                  </a:rPr>
                  <a:t>4</a:t>
                </a:r>
              </a:p>
            </p:txBody>
          </p:sp>
          <p:sp>
            <p:nvSpPr>
              <p:cNvPr id="26" name="Rectangle 15"/>
              <p:cNvSpPr/>
              <p:nvPr/>
            </p:nvSpPr>
            <p:spPr>
              <a:xfrm>
                <a:off x="5743883" y="5058580"/>
                <a:ext cx="2368485" cy="400110"/>
              </a:xfrm>
              <a:prstGeom prst="rect">
                <a:avLst/>
              </a:prstGeom>
            </p:spPr>
            <p:txBody>
              <a:bodyPr wrap="square">
                <a:spAutoFit/>
              </a:bodyPr>
              <a:lstStyle/>
              <a:p>
                <a:pPr lvl="0"/>
                <a:r>
                  <a:rPr lang="zh-CN" altLang="en-US" sz="2000" dirty="0">
                    <a:latin typeface="宋体" panose="02010600030101010101" pitchFamily="2" charset="-122"/>
                    <a:ea typeface="宋体" panose="02010600030101010101" pitchFamily="2" charset="-122"/>
                  </a:rPr>
                  <a:t>获取对象不明确</a:t>
                </a:r>
                <a:endParaRPr lang="en-US" altLang="zh-CN" sz="2000" dirty="0">
                  <a:latin typeface="宋体" panose="02010600030101010101" pitchFamily="2" charset="-122"/>
                  <a:ea typeface="宋体" panose="02010600030101010101" pitchFamily="2" charset="-122"/>
                </a:endParaRPr>
              </a:p>
            </p:txBody>
          </p:sp>
        </p:grpSp>
      </p:grpSp>
      <p:sp>
        <p:nvSpPr>
          <p:cNvPr id="31"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）需求获取</a:t>
            </a:r>
          </a:p>
        </p:txBody>
      </p:sp>
      <p:sp>
        <p:nvSpPr>
          <p:cNvPr id="32"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9" name="矩形 8"/>
          <p:cNvSpPr/>
          <p:nvPr/>
        </p:nvSpPr>
        <p:spPr>
          <a:xfrm>
            <a:off x="1226656" y="3219450"/>
            <a:ext cx="8298553" cy="223481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24</a:t>
            </a:fld>
            <a:endParaRPr lang="zh-CN" altLang="en-US">
              <a:solidFill>
                <a:prstClr val="black">
                  <a:tint val="75000"/>
                </a:prstClr>
              </a:solidFill>
            </a:endParaRPr>
          </a:p>
        </p:txBody>
      </p:sp>
      <p:sp>
        <p:nvSpPr>
          <p:cNvPr id="7" name="文本框 6"/>
          <p:cNvSpPr txBox="1"/>
          <p:nvPr/>
        </p:nvSpPr>
        <p:spPr>
          <a:xfrm>
            <a:off x="838200" y="1508712"/>
            <a:ext cx="10022623" cy="1405193"/>
          </a:xfrm>
          <a:prstGeom prst="rect">
            <a:avLst/>
          </a:prstGeom>
          <a:noFill/>
        </p:spPr>
        <p:txBody>
          <a:bodyPr wrap="square" rtlCol="0">
            <a:spAutoFit/>
          </a:bodyPr>
          <a:lstStyle/>
          <a:p>
            <a:pPr marL="1905" indent="-344805">
              <a:lnSpc>
                <a:spcPct val="150000"/>
              </a:lnSpc>
              <a:spcBef>
                <a:spcPts val="20"/>
              </a:spcBef>
            </a:pPr>
            <a:r>
              <a:rPr lang="en-US" altLang="zh-CN" sz="2000" b="1" dirty="0">
                <a:solidFill>
                  <a:srgbClr val="FF0000"/>
                </a:solidFill>
                <a:latin typeface="宋体" panose="02010600030101010101" pitchFamily="2" charset="-122"/>
                <a:ea typeface="宋体" panose="02010600030101010101" pitchFamily="2" charset="-122"/>
              </a:rPr>
              <a:t>1)</a:t>
            </a:r>
            <a:r>
              <a:rPr lang="zh-CN" altLang="en-US" sz="2000" b="1" dirty="0">
                <a:solidFill>
                  <a:srgbClr val="FF0000"/>
                </a:solidFill>
                <a:latin typeface="宋体" panose="02010600030101010101" pitchFamily="2" charset="-122"/>
                <a:ea typeface="宋体" panose="02010600030101010101" pitchFamily="2" charset="-122"/>
              </a:rPr>
              <a:t>需求分析</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需求开发的核心任务，是获取用户需求后的一个粗加工过程，通过修正错误、补充遗漏，消除不一致等，以获得用户对软件系统的真正需求。</a:t>
            </a:r>
            <a:endParaRPr lang="en-US" altLang="zh-CN" sz="2000" dirty="0">
              <a:latin typeface="宋体" panose="02010600030101010101" pitchFamily="2" charset="-122"/>
              <a:ea typeface="宋体" panose="02010600030101010101" pitchFamily="2" charset="-122"/>
            </a:endParaRPr>
          </a:p>
          <a:p>
            <a:pPr marL="1905" indent="-344805">
              <a:lnSpc>
                <a:spcPct val="150000"/>
              </a:lnSpc>
              <a:spcBef>
                <a:spcPts val="20"/>
              </a:spcBef>
            </a:pPr>
            <a:r>
              <a:rPr lang="en-US" altLang="zh-CN" sz="2000" b="1" dirty="0">
                <a:solidFill>
                  <a:srgbClr val="FF0000"/>
                </a:solidFill>
                <a:latin typeface="宋体" panose="02010600030101010101" pitchFamily="2" charset="-122"/>
                <a:ea typeface="宋体" panose="02010600030101010101" pitchFamily="2" charset="-122"/>
              </a:rPr>
              <a:t>2)</a:t>
            </a:r>
            <a:r>
              <a:rPr lang="zh-CN" altLang="en-US" sz="2000" b="1" dirty="0">
                <a:solidFill>
                  <a:srgbClr val="FF0000"/>
                </a:solidFill>
                <a:latin typeface="宋体" panose="02010600030101010101" pitchFamily="2" charset="-122"/>
                <a:ea typeface="宋体" panose="02010600030101010101" pitchFamily="2" charset="-122"/>
              </a:rPr>
              <a:t>需求分析具体可描述为：</a:t>
            </a:r>
          </a:p>
        </p:txBody>
      </p:sp>
      <p:grpSp>
        <p:nvGrpSpPr>
          <p:cNvPr id="10" name="组合 5"/>
          <p:cNvGrpSpPr/>
          <p:nvPr/>
        </p:nvGrpSpPr>
        <p:grpSpPr>
          <a:xfrm>
            <a:off x="108557" y="337632"/>
            <a:ext cx="525184" cy="422276"/>
            <a:chOff x="5075564" y="2933562"/>
            <a:chExt cx="2860947" cy="2302753"/>
          </a:xfrm>
        </p:grpSpPr>
        <p:sp>
          <p:nvSpPr>
            <p:cNvPr id="12" name="等腰三角形 1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 name="等腰三角形 1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4" name="组合 3"/>
          <p:cNvGrpSpPr/>
          <p:nvPr/>
        </p:nvGrpSpPr>
        <p:grpSpPr>
          <a:xfrm>
            <a:off x="957607" y="3221613"/>
            <a:ext cx="10771097" cy="2470848"/>
            <a:chOff x="773070" y="3503448"/>
            <a:chExt cx="9662273" cy="1895809"/>
          </a:xfrm>
        </p:grpSpPr>
        <p:sp>
          <p:nvSpPr>
            <p:cNvPr id="5" name="文本框 4"/>
            <p:cNvSpPr txBox="1"/>
            <p:nvPr/>
          </p:nvSpPr>
          <p:spPr>
            <a:xfrm>
              <a:off x="773071" y="4642223"/>
              <a:ext cx="3445497" cy="543140"/>
            </a:xfrm>
            <a:prstGeom prst="rect">
              <a:avLst/>
            </a:prstGeom>
            <a:noFill/>
            <a:ln>
              <a:solidFill>
                <a:srgbClr val="FFC000"/>
              </a:solidFill>
            </a:ln>
          </p:spPr>
          <p:txBody>
            <a:bodyPr wrap="square" rtlCol="0">
              <a:spAutoFit/>
            </a:bodyPr>
            <a:lstStyle/>
            <a:p>
              <a:r>
                <a:rPr lang="zh-CN" altLang="en-US" sz="2000" dirty="0">
                  <a:latin typeface="宋体" panose="02010600030101010101" pitchFamily="2" charset="-122"/>
                  <a:ea typeface="宋体" panose="02010600030101010101" pitchFamily="2" charset="-122"/>
                </a:rPr>
                <a:t>是一种规范化活动。发现矛盾和冲突，并予以协调解决。</a:t>
              </a:r>
              <a:endParaRPr lang="en-US" altLang="zh-CN" sz="2000" dirty="0">
                <a:latin typeface="宋体" panose="02010600030101010101" pitchFamily="2" charset="-122"/>
                <a:ea typeface="宋体" panose="02010600030101010101" pitchFamily="2" charset="-122"/>
              </a:endParaRPr>
            </a:p>
          </p:txBody>
        </p:sp>
        <p:sp>
          <p:nvSpPr>
            <p:cNvPr id="6" name="文本框 5"/>
            <p:cNvSpPr txBox="1"/>
            <p:nvPr/>
          </p:nvSpPr>
          <p:spPr>
            <a:xfrm>
              <a:off x="773070" y="3513258"/>
              <a:ext cx="3445497" cy="543140"/>
            </a:xfrm>
            <a:prstGeom prst="rect">
              <a:avLst/>
            </a:prstGeom>
            <a:noFill/>
            <a:ln>
              <a:solidFill>
                <a:srgbClr val="4472C4"/>
              </a:solidFill>
            </a:ln>
          </p:spPr>
          <p:txBody>
            <a:bodyPr wrap="square" rtlCol="0">
              <a:spAutoFit/>
            </a:bodyPr>
            <a:lstStyle/>
            <a:p>
              <a:r>
                <a:rPr lang="zh-CN" altLang="en-US" sz="2000" dirty="0">
                  <a:latin typeface="宋体" panose="02010600030101010101" pitchFamily="2" charset="-122"/>
                  <a:ea typeface="宋体" panose="02010600030101010101" pitchFamily="2" charset="-122"/>
                </a:rPr>
                <a:t>是对业务的分析：对问题域进行研究，而非系统结构。</a:t>
              </a:r>
              <a:endParaRPr lang="en-US" altLang="zh-CN" sz="2000" dirty="0">
                <a:latin typeface="宋体" panose="02010600030101010101" pitchFamily="2" charset="-122"/>
                <a:ea typeface="宋体" panose="02010600030101010101" pitchFamily="2" charset="-122"/>
              </a:endParaRPr>
            </a:p>
          </p:txBody>
        </p:sp>
        <p:grpSp>
          <p:nvGrpSpPr>
            <p:cNvPr id="14" name="Group 24"/>
            <p:cNvGrpSpPr>
              <a:grpSpLocks noChangeAspect="1"/>
            </p:cNvGrpSpPr>
            <p:nvPr/>
          </p:nvGrpSpPr>
          <p:grpSpPr>
            <a:xfrm>
              <a:off x="4253153" y="3518059"/>
              <a:ext cx="2061693" cy="1817439"/>
              <a:chOff x="2357422" y="1500180"/>
              <a:chExt cx="4582274" cy="3054850"/>
            </a:xfrm>
          </p:grpSpPr>
          <p:graphicFrame>
            <p:nvGraphicFramePr>
              <p:cNvPr id="15" name="Diagram 87"/>
              <p:cNvGraphicFramePr/>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7"/>
              <p:cNvSpPr/>
              <p:nvPr/>
            </p:nvSpPr>
            <p:spPr>
              <a:xfrm>
                <a:off x="3110084" y="1989756"/>
                <a:ext cx="928695" cy="66198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需</a:t>
                </a:r>
                <a:endParaRPr lang="en-US" sz="4000" dirty="0">
                  <a:solidFill>
                    <a:schemeClr val="bg1"/>
                  </a:solidFill>
                  <a:latin typeface="+mn-ea"/>
                  <a:cs typeface="Open Sans" pitchFamily="34" charset="0"/>
                </a:endParaRPr>
              </a:p>
            </p:txBody>
          </p:sp>
          <p:sp>
            <p:nvSpPr>
              <p:cNvPr id="17" name="Rectangle 18"/>
              <p:cNvSpPr/>
              <p:nvPr/>
            </p:nvSpPr>
            <p:spPr>
              <a:xfrm>
                <a:off x="5160010" y="2004037"/>
                <a:ext cx="928694" cy="66198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求</a:t>
                </a:r>
                <a:endParaRPr lang="en-US" sz="4000" dirty="0">
                  <a:solidFill>
                    <a:schemeClr val="bg1"/>
                  </a:solidFill>
                  <a:latin typeface="+mn-ea"/>
                  <a:cs typeface="Open Sans" pitchFamily="34" charset="0"/>
                </a:endParaRPr>
              </a:p>
            </p:txBody>
          </p:sp>
          <p:sp>
            <p:nvSpPr>
              <p:cNvPr id="18" name="Rectangle 19"/>
              <p:cNvSpPr/>
              <p:nvPr/>
            </p:nvSpPr>
            <p:spPr>
              <a:xfrm>
                <a:off x="3110084" y="3458213"/>
                <a:ext cx="928695" cy="66198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分</a:t>
                </a:r>
                <a:endParaRPr lang="en-US" sz="4000" dirty="0">
                  <a:solidFill>
                    <a:schemeClr val="bg1"/>
                  </a:solidFill>
                  <a:latin typeface="+mn-ea"/>
                  <a:cs typeface="Open Sans" pitchFamily="34" charset="0"/>
                </a:endParaRPr>
              </a:p>
            </p:txBody>
          </p:sp>
          <p:sp>
            <p:nvSpPr>
              <p:cNvPr id="19" name="Rectangle 20"/>
              <p:cNvSpPr/>
              <p:nvPr/>
            </p:nvSpPr>
            <p:spPr>
              <a:xfrm>
                <a:off x="5160010" y="3462942"/>
                <a:ext cx="928693" cy="662065"/>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析</a:t>
                </a:r>
                <a:endParaRPr lang="en-US" sz="4000" dirty="0">
                  <a:solidFill>
                    <a:schemeClr val="bg1"/>
                  </a:solidFill>
                  <a:latin typeface="+mn-ea"/>
                  <a:cs typeface="Open Sans" pitchFamily="34" charset="0"/>
                </a:endParaRPr>
              </a:p>
            </p:txBody>
          </p:sp>
        </p:grpSp>
        <p:sp>
          <p:nvSpPr>
            <p:cNvPr id="20" name="文本框 19"/>
            <p:cNvSpPr txBox="1"/>
            <p:nvPr/>
          </p:nvSpPr>
          <p:spPr>
            <a:xfrm>
              <a:off x="6270604" y="4478280"/>
              <a:ext cx="4154352" cy="920977"/>
            </a:xfrm>
            <a:prstGeom prst="rect">
              <a:avLst/>
            </a:prstGeom>
            <a:noFill/>
            <a:ln>
              <a:solidFill>
                <a:srgbClr val="A5A5A5"/>
              </a:solidFill>
            </a:ln>
          </p:spPr>
          <p:txBody>
            <a:bodyPr wrap="square" rtlCol="0">
              <a:spAutoFit/>
            </a:bodyPr>
            <a:lstStyle/>
            <a:p>
              <a:pPr>
                <a:spcBef>
                  <a:spcPts val="20"/>
                </a:spcBef>
              </a:pPr>
              <a:r>
                <a:rPr lang="zh-CN" altLang="en-US" sz="1800" dirty="0">
                  <a:latin typeface="宋体" panose="02010600030101010101" pitchFamily="2" charset="-122"/>
                  <a:ea typeface="宋体" panose="02010600030101010101" pitchFamily="2" charset="-122"/>
                </a:rPr>
                <a:t>是一种提炼和整合活动：将用户的原始需求合并到业务活动中，将分业务流程合并得到全局业务流程图，将各业务事件的用例图片段合并成全局用例模型等。</a:t>
              </a:r>
            </a:p>
          </p:txBody>
        </p:sp>
        <p:sp>
          <p:nvSpPr>
            <p:cNvPr id="21" name="文本框 20"/>
            <p:cNvSpPr txBox="1"/>
            <p:nvPr/>
          </p:nvSpPr>
          <p:spPr>
            <a:xfrm>
              <a:off x="6270605" y="3503448"/>
              <a:ext cx="4164738" cy="708444"/>
            </a:xfrm>
            <a:prstGeom prst="rect">
              <a:avLst/>
            </a:prstGeom>
            <a:noFill/>
            <a:ln>
              <a:solidFill>
                <a:srgbClr val="ED7D31"/>
              </a:solidFill>
            </a:ln>
          </p:spPr>
          <p:txBody>
            <a:bodyPr wrap="square" rtlCol="0">
              <a:spAutoFit/>
            </a:bodyPr>
            <a:lstStyle/>
            <a:p>
              <a:r>
                <a:rPr lang="zh-CN" altLang="en-US" dirty="0">
                  <a:latin typeface="宋体" panose="02010600030101010101" pitchFamily="2" charset="-122"/>
                  <a:ea typeface="宋体" panose="02010600030101010101" pitchFamily="2" charset="-122"/>
                </a:rPr>
                <a:t>是一种分解活动。按职责划分成不同的主题域、分解为组成该主题域的所有流程，在分解到业务活动（用例）、业务步骤。</a:t>
              </a:r>
            </a:p>
          </p:txBody>
        </p:sp>
      </p:grpSp>
      <p:sp>
        <p:nvSpPr>
          <p:cNvPr id="25"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）需求分析</a:t>
            </a:r>
          </a:p>
        </p:txBody>
      </p:sp>
      <p:sp>
        <p:nvSpPr>
          <p:cNvPr id="26"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22" name="矩形 21"/>
          <p:cNvSpPr/>
          <p:nvPr/>
        </p:nvSpPr>
        <p:spPr>
          <a:xfrm>
            <a:off x="838200" y="3117105"/>
            <a:ext cx="11001375" cy="278204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a:xfrm>
            <a:off x="8584219" y="6367468"/>
            <a:ext cx="2743200" cy="365125"/>
          </a:xfrm>
        </p:spPr>
        <p:txBody>
          <a:bodyPr/>
          <a:lstStyle/>
          <a:p>
            <a:fld id="{85BC0CA1-3571-4BD4-9253-723F5D1C3D94}" type="slidenum">
              <a:rPr lang="zh-CN" altLang="en-US" smtClean="0">
                <a:solidFill>
                  <a:prstClr val="black">
                    <a:tint val="75000"/>
                  </a:prstClr>
                </a:solidFill>
              </a:rPr>
              <a:t>25</a:t>
            </a:fld>
            <a:endParaRPr lang="zh-CN" altLang="en-US">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10"/>
          <p:cNvSpPr txBox="1"/>
          <p:nvPr/>
        </p:nvSpPr>
        <p:spPr>
          <a:xfrm>
            <a:off x="5372100" y="3023882"/>
            <a:ext cx="914400" cy="400110"/>
          </a:xfrm>
          <a:prstGeom prst="rect">
            <a:avLst/>
          </a:prstGeom>
          <a:noFill/>
        </p:spPr>
        <p:txBody>
          <a:bodyPr wrap="square" rtlCol="0">
            <a:spAutoFit/>
          </a:bodyPr>
          <a:lstStyle/>
          <a:p>
            <a:endParaRPr lang="zh-CN" altLang="en-US" sz="2000" b="1" dirty="0">
              <a:latin typeface="宋体" panose="02010600030101010101" pitchFamily="2" charset="-122"/>
              <a:ea typeface="宋体" panose="02010600030101010101" pitchFamily="2" charset="-122"/>
            </a:endParaRPr>
          </a:p>
        </p:txBody>
      </p:sp>
      <p:sp>
        <p:nvSpPr>
          <p:cNvPr id="34" name="文本框 67"/>
          <p:cNvSpPr>
            <a:spLocks noChangeArrowheads="1"/>
          </p:cNvSpPr>
          <p:nvPr/>
        </p:nvSpPr>
        <p:spPr bwMode="auto">
          <a:xfrm>
            <a:off x="772102" y="1512801"/>
            <a:ext cx="5146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宋体" panose="02010600030101010101" pitchFamily="2" charset="-122"/>
                <a:ea typeface="宋体" panose="02010600030101010101" pitchFamily="2" charset="-122"/>
              </a:rPr>
              <a:t>需求分析的主要任务：</a:t>
            </a:r>
            <a:endParaRPr lang="en-US" altLang="zh-CN" sz="2000" dirty="0">
              <a:latin typeface="宋体" panose="02010600030101010101" pitchFamily="2" charset="-122"/>
              <a:ea typeface="宋体" panose="02010600030101010101" pitchFamily="2" charset="-122"/>
            </a:endParaRPr>
          </a:p>
        </p:txBody>
      </p:sp>
      <p:sp>
        <p:nvSpPr>
          <p:cNvPr id="48"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49" name="文本框 25"/>
          <p:cNvSpPr txBox="1"/>
          <p:nvPr/>
        </p:nvSpPr>
        <p:spPr>
          <a:xfrm>
            <a:off x="633741" y="1003966"/>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）需求分析</a:t>
            </a:r>
          </a:p>
        </p:txBody>
      </p:sp>
      <p:graphicFrame>
        <p:nvGraphicFramePr>
          <p:cNvPr id="4" name="图示 3"/>
          <p:cNvGraphicFramePr/>
          <p:nvPr/>
        </p:nvGraphicFramePr>
        <p:xfrm>
          <a:off x="3333509" y="2731749"/>
          <a:ext cx="8310623" cy="28987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 12"/>
          <p:cNvSpPr/>
          <p:nvPr/>
        </p:nvSpPr>
        <p:spPr>
          <a:xfrm>
            <a:off x="5943461" y="2340750"/>
            <a:ext cx="1389888" cy="4645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数据流图</a:t>
            </a:r>
          </a:p>
        </p:txBody>
      </p:sp>
      <p:sp>
        <p:nvSpPr>
          <p:cNvPr id="47" name="矩形 46"/>
          <p:cNvSpPr/>
          <p:nvPr/>
        </p:nvSpPr>
        <p:spPr>
          <a:xfrm>
            <a:off x="7467113" y="2360500"/>
            <a:ext cx="1094355" cy="4645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E-R</a:t>
            </a:r>
            <a:r>
              <a:rPr lang="zh-CN" altLang="en-US" sz="2000" dirty="0">
                <a:solidFill>
                  <a:schemeClr val="tx1"/>
                </a:solidFill>
              </a:rPr>
              <a:t>图</a:t>
            </a:r>
          </a:p>
        </p:txBody>
      </p:sp>
      <p:sp>
        <p:nvSpPr>
          <p:cNvPr id="50" name="矩形 49"/>
          <p:cNvSpPr/>
          <p:nvPr/>
        </p:nvSpPr>
        <p:spPr>
          <a:xfrm>
            <a:off x="8695232" y="2364183"/>
            <a:ext cx="1556341" cy="4645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状态转换图</a:t>
            </a:r>
          </a:p>
        </p:txBody>
      </p:sp>
      <p:sp>
        <p:nvSpPr>
          <p:cNvPr id="51" name="矩形 50"/>
          <p:cNvSpPr/>
          <p:nvPr/>
        </p:nvSpPr>
        <p:spPr>
          <a:xfrm>
            <a:off x="10385337" y="2346877"/>
            <a:ext cx="1094355" cy="4645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类图</a:t>
            </a:r>
          </a:p>
        </p:txBody>
      </p:sp>
      <p:sp>
        <p:nvSpPr>
          <p:cNvPr id="63" name="矩形 62"/>
          <p:cNvSpPr/>
          <p:nvPr/>
        </p:nvSpPr>
        <p:spPr>
          <a:xfrm>
            <a:off x="3336784" y="5630543"/>
            <a:ext cx="1744502" cy="4645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建立系统结构</a:t>
            </a:r>
          </a:p>
        </p:txBody>
      </p:sp>
      <p:sp>
        <p:nvSpPr>
          <p:cNvPr id="64" name="矩形 63"/>
          <p:cNvSpPr/>
          <p:nvPr/>
        </p:nvSpPr>
        <p:spPr>
          <a:xfrm>
            <a:off x="5421615" y="5630543"/>
            <a:ext cx="3398293" cy="4645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将需求分配到各子系统</a:t>
            </a:r>
            <a:r>
              <a:rPr lang="en-US" altLang="zh-CN" sz="2000" dirty="0">
                <a:solidFill>
                  <a:schemeClr val="tx1"/>
                </a:solidFill>
              </a:rPr>
              <a:t>/</a:t>
            </a:r>
            <a:r>
              <a:rPr lang="zh-CN" altLang="en-US" sz="2000" dirty="0">
                <a:solidFill>
                  <a:schemeClr val="tx1"/>
                </a:solidFill>
              </a:rPr>
              <a:t>模块</a:t>
            </a:r>
          </a:p>
        </p:txBody>
      </p:sp>
      <p:sp>
        <p:nvSpPr>
          <p:cNvPr id="71" name="对话气泡: 矩形 70"/>
          <p:cNvSpPr/>
          <p:nvPr/>
        </p:nvSpPr>
        <p:spPr>
          <a:xfrm>
            <a:off x="5846662" y="2227131"/>
            <a:ext cx="5752618" cy="693227"/>
          </a:xfrm>
          <a:prstGeom prst="wedgeRectCallout">
            <a:avLst>
              <a:gd name="adj1" fmla="val -23247"/>
              <a:gd name="adj2" fmla="val 8253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对话气泡: 矩形 71"/>
          <p:cNvSpPr/>
          <p:nvPr/>
        </p:nvSpPr>
        <p:spPr>
          <a:xfrm rot="10800000">
            <a:off x="3298784" y="5386275"/>
            <a:ext cx="5590572" cy="840895"/>
          </a:xfrm>
          <a:prstGeom prst="wedgeRectCallout">
            <a:avLst>
              <a:gd name="adj1" fmla="val 32376"/>
              <a:gd name="adj2" fmla="val 7340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928395" y="2106592"/>
            <a:ext cx="8843058" cy="4249758"/>
          </a:xfrm>
          <a:prstGeom prst="rect">
            <a:avLst/>
          </a:pr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38200" y="2106592"/>
            <a:ext cx="1233668" cy="4249758"/>
          </a:xfrm>
          <a:prstGeom prst="rect">
            <a:avLst/>
          </a:pr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175270" y="3228118"/>
            <a:ext cx="559528" cy="1569660"/>
          </a:xfrm>
          <a:prstGeom prst="rect">
            <a:avLst/>
          </a:prstGeom>
          <a:noFill/>
        </p:spPr>
        <p:txBody>
          <a:bodyPr wrap="square" rtlCol="0">
            <a:spAutoFit/>
          </a:bodyPr>
          <a:lstStyle/>
          <a:p>
            <a:r>
              <a:rPr lang="zh-CN" altLang="en-US" sz="2400" dirty="0"/>
              <a:t>需求获取</a:t>
            </a:r>
          </a:p>
        </p:txBody>
      </p:sp>
      <p:sp>
        <p:nvSpPr>
          <p:cNvPr id="76" name="箭头: 右 75"/>
          <p:cNvSpPr/>
          <p:nvPr/>
        </p:nvSpPr>
        <p:spPr>
          <a:xfrm>
            <a:off x="2209800" y="3432285"/>
            <a:ext cx="46395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箭头: 右 76"/>
          <p:cNvSpPr/>
          <p:nvPr/>
        </p:nvSpPr>
        <p:spPr>
          <a:xfrm rot="10800000">
            <a:off x="2175075" y="4359317"/>
            <a:ext cx="46395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2106593" y="3757882"/>
            <a:ext cx="646331" cy="646331"/>
          </a:xfrm>
          <a:prstGeom prst="rect">
            <a:avLst/>
          </a:prstGeom>
          <a:noFill/>
        </p:spPr>
        <p:txBody>
          <a:bodyPr wrap="none" rtlCol="0">
            <a:spAutoFit/>
          </a:bodyPr>
          <a:lstStyle/>
          <a:p>
            <a:r>
              <a:rPr lang="zh-CN" altLang="en-US" dirty="0"/>
              <a:t>反复</a:t>
            </a:r>
            <a:endParaRPr lang="en-US" altLang="zh-CN" dirty="0"/>
          </a:p>
          <a:p>
            <a:r>
              <a:rPr lang="zh-CN" altLang="en-US" dirty="0"/>
              <a:t>迭代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3" grpId="0" animBg="1"/>
      <p:bldP spid="47" grpId="0" animBg="1"/>
      <p:bldP spid="50" grpId="0" animBg="1"/>
      <p:bldP spid="51" grpId="0" animBg="1"/>
      <p:bldP spid="63" grpId="0" animBg="1"/>
      <p:bldP spid="64" grpId="0" animBg="1"/>
      <p:bldP spid="71" grpId="0" animBg="1"/>
      <p:bldP spid="72" grpId="0" animBg="1"/>
      <p:bldP spid="73" grpId="0" animBg="1"/>
      <p:bldP spid="74" grpId="0" animBg="1"/>
      <p:bldP spid="75" grpId="0"/>
      <p:bldP spid="76" grpId="0" animBg="1"/>
      <p:bldP spid="77" grpId="0" animBg="1"/>
      <p:bldP spid="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）编写需求规格说明书</a:t>
            </a: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26</a:t>
            </a:fld>
            <a:endParaRPr lang="zh-CN" altLang="en-US">
              <a:solidFill>
                <a:prstClr val="black">
                  <a:tint val="75000"/>
                </a:prstClr>
              </a:solidFill>
            </a:endParaRP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27" name="图形 26" descr="合同"/>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128539" y="3805431"/>
            <a:ext cx="828868" cy="914400"/>
          </a:xfrm>
          <a:prstGeom prst="rect">
            <a:avLst/>
          </a:prstGeom>
        </p:spPr>
      </p:pic>
      <p:pic>
        <p:nvPicPr>
          <p:cNvPr id="29" name="图形 28" descr="研究"/>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8493" y="3870752"/>
            <a:ext cx="828868" cy="914400"/>
          </a:xfrm>
          <a:prstGeom prst="rect">
            <a:avLst/>
          </a:prstGeom>
        </p:spPr>
      </p:pic>
      <p:sp>
        <p:nvSpPr>
          <p:cNvPr id="32" name="文本框 31"/>
          <p:cNvSpPr txBox="1"/>
          <p:nvPr/>
        </p:nvSpPr>
        <p:spPr>
          <a:xfrm>
            <a:off x="807684" y="4734660"/>
            <a:ext cx="1150486" cy="369332"/>
          </a:xfrm>
          <a:prstGeom prst="rect">
            <a:avLst/>
          </a:prstGeom>
          <a:noFill/>
        </p:spPr>
        <p:txBody>
          <a:bodyPr wrap="square" rtlCol="0">
            <a:spAutoFit/>
          </a:bodyPr>
          <a:lstStyle/>
          <a:p>
            <a:r>
              <a:rPr lang="zh-CN" altLang="en-US" dirty="0"/>
              <a:t>需求分析</a:t>
            </a:r>
          </a:p>
        </p:txBody>
      </p:sp>
      <p:sp>
        <p:nvSpPr>
          <p:cNvPr id="35" name="箭头: 右 34"/>
          <p:cNvSpPr/>
          <p:nvPr/>
        </p:nvSpPr>
        <p:spPr>
          <a:xfrm>
            <a:off x="1958170" y="4080068"/>
            <a:ext cx="828867"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2660918" y="4760527"/>
            <a:ext cx="2126051" cy="369332"/>
          </a:xfrm>
          <a:prstGeom prst="rect">
            <a:avLst/>
          </a:prstGeom>
          <a:noFill/>
        </p:spPr>
        <p:txBody>
          <a:bodyPr wrap="square" rtlCol="0">
            <a:spAutoFit/>
          </a:bodyPr>
          <a:lstStyle/>
          <a:p>
            <a:r>
              <a:rPr lang="zh-CN" altLang="en-US" dirty="0"/>
              <a:t>编写需求规格说明</a:t>
            </a:r>
          </a:p>
        </p:txBody>
      </p:sp>
      <p:grpSp>
        <p:nvGrpSpPr>
          <p:cNvPr id="24" name="组合 23"/>
          <p:cNvGrpSpPr/>
          <p:nvPr/>
        </p:nvGrpSpPr>
        <p:grpSpPr>
          <a:xfrm>
            <a:off x="777299" y="1880046"/>
            <a:ext cx="10576501" cy="1088186"/>
            <a:chOff x="1111413" y="1862754"/>
            <a:chExt cx="10153419" cy="1088186"/>
          </a:xfrm>
        </p:grpSpPr>
        <p:sp>
          <p:nvSpPr>
            <p:cNvPr id="11" name="文本框 10"/>
            <p:cNvSpPr txBox="1"/>
            <p:nvPr/>
          </p:nvSpPr>
          <p:spPr>
            <a:xfrm>
              <a:off x="1242209" y="1908717"/>
              <a:ext cx="10022623" cy="961289"/>
            </a:xfrm>
            <a:prstGeom prst="rect">
              <a:avLst/>
            </a:prstGeom>
            <a:noFill/>
          </p:spPr>
          <p:txBody>
            <a:bodyPr wrap="square" rtlCol="0">
              <a:spAutoFit/>
            </a:bodyPr>
            <a:lstStyle/>
            <a:p>
              <a:pPr marL="1905" indent="-344805">
                <a:lnSpc>
                  <a:spcPct val="150000"/>
                </a:lnSpc>
                <a:spcBef>
                  <a:spcPts val="20"/>
                </a:spcBef>
              </a:pPr>
              <a:r>
                <a:rPr lang="zh-CN" altLang="en-US" sz="2000" dirty="0">
                  <a:latin typeface="微软雅黑" panose="020B0503020204020204" pitchFamily="34" charset="-122"/>
                  <a:ea typeface="微软雅黑" panose="020B0503020204020204" pitchFamily="34" charset="-122"/>
                </a:rPr>
                <a:t>编写需求规格说明是将需求分析结果文档化的过程。它阐述所开发的软件系统必须提供的功能和性能，以及所要考虑的限制条件，是系统测试、用户文档、设计和编码的基础。</a:t>
              </a:r>
            </a:p>
          </p:txBody>
        </p:sp>
        <p:sp>
          <p:nvSpPr>
            <p:cNvPr id="37" name="矩形 36"/>
            <p:cNvSpPr/>
            <p:nvPr/>
          </p:nvSpPr>
          <p:spPr>
            <a:xfrm>
              <a:off x="1111413" y="1862754"/>
              <a:ext cx="10022623" cy="108818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42" name="矩形 41"/>
          <p:cNvSpPr/>
          <p:nvPr/>
        </p:nvSpPr>
        <p:spPr>
          <a:xfrm>
            <a:off x="9477831" y="4947297"/>
            <a:ext cx="1694878"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dirty="0">
                <a:solidFill>
                  <a:schemeClr val="tx1"/>
                </a:solidFill>
              </a:rPr>
              <a:t>编写文档</a:t>
            </a:r>
          </a:p>
        </p:txBody>
      </p:sp>
      <p:grpSp>
        <p:nvGrpSpPr>
          <p:cNvPr id="4" name="组合 3"/>
          <p:cNvGrpSpPr/>
          <p:nvPr/>
        </p:nvGrpSpPr>
        <p:grpSpPr>
          <a:xfrm>
            <a:off x="5367365" y="3958026"/>
            <a:ext cx="5805344" cy="1171834"/>
            <a:chOff x="5367365" y="3958026"/>
            <a:chExt cx="5805344" cy="1171834"/>
          </a:xfrm>
        </p:grpSpPr>
        <p:sp>
          <p:nvSpPr>
            <p:cNvPr id="39" name="矩形 38"/>
            <p:cNvSpPr/>
            <p:nvPr/>
          </p:nvSpPr>
          <p:spPr>
            <a:xfrm>
              <a:off x="5367365" y="4319572"/>
              <a:ext cx="2456296" cy="6495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rPr>
                <a:t>编写需求规格说明</a:t>
              </a:r>
            </a:p>
          </p:txBody>
        </p:sp>
        <p:sp>
          <p:nvSpPr>
            <p:cNvPr id="40" name="矩形 39"/>
            <p:cNvSpPr/>
            <p:nvPr/>
          </p:nvSpPr>
          <p:spPr>
            <a:xfrm>
              <a:off x="9477831" y="3958026"/>
              <a:ext cx="1694878"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dirty="0">
                  <a:solidFill>
                    <a:schemeClr val="tx1"/>
                  </a:solidFill>
                </a:rPr>
                <a:t>定制文档模板</a:t>
              </a:r>
            </a:p>
          </p:txBody>
        </p:sp>
        <p:cxnSp>
          <p:nvCxnSpPr>
            <p:cNvPr id="43" name="连接符: 肘形 42"/>
            <p:cNvCxnSpPr>
              <a:stCxn id="39" idx="3"/>
              <a:endCxn id="40" idx="1"/>
            </p:cNvCxnSpPr>
            <p:nvPr/>
          </p:nvCxnSpPr>
          <p:spPr>
            <a:xfrm flipV="1">
              <a:off x="7823661" y="4140589"/>
              <a:ext cx="1654170" cy="503776"/>
            </a:xfrm>
            <a:prstGeom prst="bentConnector3">
              <a:avLst>
                <a:gd name="adj1" fmla="val 72486"/>
              </a:avLst>
            </a:prstGeom>
            <a:ln>
              <a:tailEnd type="triangle"/>
            </a:ln>
          </p:spPr>
          <p:style>
            <a:lnRef idx="1">
              <a:schemeClr val="dk1"/>
            </a:lnRef>
            <a:fillRef idx="0">
              <a:schemeClr val="dk1"/>
            </a:fillRef>
            <a:effectRef idx="0">
              <a:schemeClr val="dk1"/>
            </a:effectRef>
            <a:fontRef idx="minor">
              <a:schemeClr val="tx1"/>
            </a:fontRef>
          </p:style>
        </p:cxnSp>
        <p:cxnSp>
          <p:nvCxnSpPr>
            <p:cNvPr id="45" name="连接符: 肘形 44"/>
            <p:cNvCxnSpPr>
              <a:stCxn id="39" idx="3"/>
              <a:endCxn id="42" idx="1"/>
            </p:cNvCxnSpPr>
            <p:nvPr/>
          </p:nvCxnSpPr>
          <p:spPr>
            <a:xfrm>
              <a:off x="7823661" y="4644365"/>
              <a:ext cx="1654170" cy="485495"/>
            </a:xfrm>
            <a:prstGeom prst="bentConnector3">
              <a:avLst>
                <a:gd name="adj1" fmla="val 72486"/>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823661" y="4277137"/>
              <a:ext cx="1309082" cy="369332"/>
            </a:xfrm>
            <a:prstGeom prst="rect">
              <a:avLst/>
            </a:prstGeom>
            <a:noFill/>
          </p:spPr>
          <p:txBody>
            <a:bodyPr wrap="square" rtlCol="0">
              <a:spAutoFit/>
            </a:bodyPr>
            <a:lstStyle/>
            <a:p>
              <a:r>
                <a:rPr lang="zh-CN" altLang="en-US" dirty="0"/>
                <a:t>主要任务</a:t>
              </a:r>
            </a:p>
          </p:txBody>
        </p:sp>
      </p:grpSp>
      <p:sp>
        <p:nvSpPr>
          <p:cNvPr id="28"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animBg="1"/>
      <p:bldP spid="36" grpId="0"/>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）需求验证</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27</a:t>
            </a:fld>
            <a:endParaRPr lang="zh-CN" altLang="en-US">
              <a:solidFill>
                <a:prstClr val="black">
                  <a:tint val="75000"/>
                </a:prstClr>
              </a:solidFill>
            </a:endParaRP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4" name="组合 3"/>
          <p:cNvGrpSpPr/>
          <p:nvPr/>
        </p:nvGrpSpPr>
        <p:grpSpPr>
          <a:xfrm>
            <a:off x="950837" y="1555286"/>
            <a:ext cx="10262929" cy="580701"/>
            <a:chOff x="950837" y="1555286"/>
            <a:chExt cx="10262929" cy="580701"/>
          </a:xfrm>
        </p:grpSpPr>
        <p:sp>
          <p:nvSpPr>
            <p:cNvPr id="11" name="文本框 10"/>
            <p:cNvSpPr txBox="1"/>
            <p:nvPr/>
          </p:nvSpPr>
          <p:spPr>
            <a:xfrm>
              <a:off x="1242032" y="1572991"/>
              <a:ext cx="9146259" cy="481863"/>
            </a:xfrm>
            <a:prstGeom prst="rect">
              <a:avLst/>
            </a:prstGeom>
            <a:noFill/>
          </p:spPr>
          <p:txBody>
            <a:bodyPr wrap="square" rtlCol="0">
              <a:spAutoFit/>
            </a:bodyPr>
            <a:lstStyle/>
            <a:p>
              <a:pPr marL="1905" lvl="0" indent="-344805">
                <a:lnSpc>
                  <a:spcPct val="150000"/>
                </a:lnSpc>
              </a:pPr>
              <a:r>
                <a:rPr lang="zh-CN" altLang="en-US" sz="2000" b="1" dirty="0">
                  <a:solidFill>
                    <a:srgbClr val="FF0000"/>
                  </a:solidFill>
                  <a:latin typeface="+mn-ea"/>
                </a:rPr>
                <a:t>需求验证：</a:t>
              </a:r>
              <a:r>
                <a:rPr lang="zh-CN" altLang="en-US" sz="2000" dirty="0">
                  <a:latin typeface="+mn-ea"/>
                </a:rPr>
                <a:t>指审查需求规格说明是否正确和完整地表达了用户对软件系统的需求。</a:t>
              </a:r>
              <a:endParaRPr lang="en-US" altLang="zh-CN" sz="2000" dirty="0">
                <a:latin typeface="+mn-ea"/>
              </a:endParaRPr>
            </a:p>
          </p:txBody>
        </p:sp>
        <p:sp>
          <p:nvSpPr>
            <p:cNvPr id="50" name="矩形 49"/>
            <p:cNvSpPr/>
            <p:nvPr/>
          </p:nvSpPr>
          <p:spPr>
            <a:xfrm>
              <a:off x="950837" y="1555286"/>
              <a:ext cx="10262929" cy="58070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53" name="矩形 52"/>
          <p:cNvSpPr/>
          <p:nvPr/>
        </p:nvSpPr>
        <p:spPr>
          <a:xfrm>
            <a:off x="7752931" y="3380940"/>
            <a:ext cx="3187700" cy="375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dirty="0">
                <a:solidFill>
                  <a:schemeClr val="tx1"/>
                </a:solidFill>
              </a:rPr>
              <a:t>执行验证：同行评审</a:t>
            </a:r>
          </a:p>
        </p:txBody>
      </p:sp>
      <p:sp>
        <p:nvSpPr>
          <p:cNvPr id="54" name="矩形 53"/>
          <p:cNvSpPr/>
          <p:nvPr/>
        </p:nvSpPr>
        <p:spPr>
          <a:xfrm>
            <a:off x="7752931" y="4187647"/>
            <a:ext cx="3187700" cy="558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en-US" sz="1800" dirty="0">
                <a:solidFill>
                  <a:schemeClr val="tx1"/>
                </a:solidFill>
                <a:latin typeface="宋体" panose="02010600030101010101" pitchFamily="2" charset="-122"/>
                <a:ea typeface="宋体" panose="02010600030101010101" pitchFamily="2" charset="-122"/>
              </a:rPr>
              <a:t>问题修正：发现问题及时修正</a:t>
            </a:r>
            <a:endParaRPr lang="en-US" altLang="zh-CN" sz="1800" dirty="0">
              <a:solidFill>
                <a:schemeClr val="tx1"/>
              </a:solidFill>
              <a:latin typeface="宋体" panose="02010600030101010101" pitchFamily="2" charset="-122"/>
              <a:ea typeface="宋体" panose="02010600030101010101" pitchFamily="2" charset="-122"/>
            </a:endParaRPr>
          </a:p>
        </p:txBody>
      </p:sp>
      <p:sp>
        <p:nvSpPr>
          <p:cNvPr id="58" name="文本框 57"/>
          <p:cNvSpPr txBox="1"/>
          <p:nvPr/>
        </p:nvSpPr>
        <p:spPr>
          <a:xfrm>
            <a:off x="6188200" y="3690594"/>
            <a:ext cx="1309082" cy="369332"/>
          </a:xfrm>
          <a:prstGeom prst="rect">
            <a:avLst/>
          </a:prstGeom>
          <a:noFill/>
        </p:spPr>
        <p:txBody>
          <a:bodyPr wrap="square" rtlCol="0">
            <a:spAutoFit/>
          </a:bodyPr>
          <a:lstStyle/>
          <a:p>
            <a:r>
              <a:rPr lang="zh-CN" altLang="en-US" dirty="0"/>
              <a:t>主要任务</a:t>
            </a:r>
          </a:p>
        </p:txBody>
      </p:sp>
      <p:pic>
        <p:nvPicPr>
          <p:cNvPr id="78" name="图片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00" y="2066816"/>
            <a:ext cx="6049778" cy="3918945"/>
          </a:xfrm>
          <a:prstGeom prst="rect">
            <a:avLst/>
          </a:prstGeom>
        </p:spPr>
      </p:pic>
      <p:sp>
        <p:nvSpPr>
          <p:cNvPr id="21"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23" name="矩形 22"/>
          <p:cNvSpPr/>
          <p:nvPr/>
        </p:nvSpPr>
        <p:spPr>
          <a:xfrm>
            <a:off x="838200" y="2371825"/>
            <a:ext cx="5218802" cy="3539568"/>
          </a:xfrm>
          <a:prstGeom prst="rect">
            <a:avLst/>
          </a:pr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429500" y="2371824"/>
            <a:ext cx="3784266" cy="3539568"/>
          </a:xfrm>
          <a:prstGeom prst="rect">
            <a:avLst/>
          </a:pr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p:cNvSpPr/>
          <p:nvPr/>
        </p:nvSpPr>
        <p:spPr>
          <a:xfrm>
            <a:off x="6233437" y="4022113"/>
            <a:ext cx="1069063" cy="36933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52931" y="3272211"/>
            <a:ext cx="3187700" cy="5580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52931" y="4231692"/>
            <a:ext cx="3187700" cy="5580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3" grpId="0"/>
      <p:bldP spid="54" grpId="0"/>
      <p:bldP spid="58" grpId="0"/>
      <p:bldP spid="23" grpId="0" animBg="1"/>
      <p:bldP spid="24" grpId="0" animBg="1"/>
      <p:bldP spid="8" grpId="0" animBg="1"/>
      <p:bldP spid="12"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28</a:t>
            </a:fld>
            <a:endParaRPr lang="zh-CN" altLang="en-US">
              <a:solidFill>
                <a:prstClr val="black">
                  <a:tint val="75000"/>
                </a:prstClr>
              </a:solidFill>
            </a:endParaRPr>
          </a:p>
        </p:txBody>
      </p:sp>
      <p:sp>
        <p:nvSpPr>
          <p:cNvPr id="6" name="矩形 5"/>
          <p:cNvSpPr>
            <a:spLocks noChangeArrowheads="1"/>
          </p:cNvSpPr>
          <p:nvPr/>
        </p:nvSpPr>
        <p:spPr bwMode="auto">
          <a:xfrm>
            <a:off x="838201" y="1346718"/>
            <a:ext cx="5405582"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 lvl="0" indent="-344805">
              <a:lnSpc>
                <a:spcPct val="150000"/>
              </a:lnSpc>
            </a:pPr>
            <a:r>
              <a:rPr lang="zh-CN" altLang="en-US" sz="2000" dirty="0">
                <a:latin typeface="+mn-ea"/>
              </a:rPr>
              <a:t>需要验证需求规格文档至少符合以下标准：</a:t>
            </a:r>
            <a:endParaRPr lang="en-US" altLang="zh-CN" sz="2000" b="1" dirty="0">
              <a:latin typeface="微软雅黑" panose="020B0503020204020204" pitchFamily="34" charset="-122"/>
              <a:ea typeface="微软雅黑" panose="020B0503020204020204" pitchFamily="34" charset="-122"/>
            </a:endParaRPr>
          </a:p>
        </p:txBody>
      </p:sp>
      <p:grpSp>
        <p:nvGrpSpPr>
          <p:cNvPr id="33" name="组合 5"/>
          <p:cNvGrpSpPr/>
          <p:nvPr/>
        </p:nvGrpSpPr>
        <p:grpSpPr>
          <a:xfrm>
            <a:off x="108557" y="337632"/>
            <a:ext cx="525184" cy="422276"/>
            <a:chOff x="5075564" y="2933562"/>
            <a:chExt cx="2860947" cy="2302753"/>
          </a:xfrm>
        </p:grpSpPr>
        <p:sp>
          <p:nvSpPr>
            <p:cNvPr id="35" name="等腰三角形 3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6" name="等腰三角形 3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4" name="组合 3"/>
          <p:cNvGrpSpPr/>
          <p:nvPr/>
        </p:nvGrpSpPr>
        <p:grpSpPr>
          <a:xfrm>
            <a:off x="1768099" y="2353672"/>
            <a:ext cx="7772400" cy="1557082"/>
            <a:chOff x="1768099" y="2353672"/>
            <a:chExt cx="7772400" cy="1557082"/>
          </a:xfrm>
        </p:grpSpPr>
        <p:sp>
          <p:nvSpPr>
            <p:cNvPr id="72" name="矩形 71"/>
            <p:cNvSpPr/>
            <p:nvPr/>
          </p:nvSpPr>
          <p:spPr>
            <a:xfrm>
              <a:off x="1768099" y="2353672"/>
              <a:ext cx="7772400" cy="155708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73" name="文本框 72"/>
            <p:cNvSpPr txBox="1"/>
            <p:nvPr/>
          </p:nvSpPr>
          <p:spPr>
            <a:xfrm>
              <a:off x="1901449" y="2488271"/>
              <a:ext cx="6855094" cy="369332"/>
            </a:xfrm>
            <a:prstGeom prst="rect">
              <a:avLst/>
            </a:prstGeom>
            <a:noFill/>
            <a:ln>
              <a:solidFill>
                <a:schemeClr val="tx1"/>
              </a:solidFill>
              <a:prstDash val="dash"/>
            </a:ln>
          </p:spPr>
          <p:txBody>
            <a:bodyPr wrap="square">
              <a:spAutoFit/>
            </a:bodyPr>
            <a:lstStyle/>
            <a:p>
              <a:r>
                <a:rPr lang="en-US" altLang="zh-CN" sz="1800" dirty="0">
                  <a:latin typeface="+mn-ea"/>
                </a:rPr>
                <a:t>1</a:t>
              </a:r>
              <a:r>
                <a:rPr lang="zh-CN" altLang="en-US" sz="1800" dirty="0">
                  <a:latin typeface="+mn-ea"/>
                </a:rPr>
                <a:t>）文档内每条需求都准确地反映了用户的意图；</a:t>
              </a:r>
            </a:p>
          </p:txBody>
        </p:sp>
        <p:sp>
          <p:nvSpPr>
            <p:cNvPr id="74" name="文本框 73"/>
            <p:cNvSpPr txBox="1"/>
            <p:nvPr/>
          </p:nvSpPr>
          <p:spPr>
            <a:xfrm>
              <a:off x="1901449" y="2963775"/>
              <a:ext cx="6855094" cy="369332"/>
            </a:xfrm>
            <a:prstGeom prst="rect">
              <a:avLst/>
            </a:prstGeom>
            <a:noFill/>
            <a:ln>
              <a:solidFill>
                <a:schemeClr val="tx1"/>
              </a:solidFill>
              <a:prstDash val="dash"/>
            </a:ln>
          </p:spPr>
          <p:txBody>
            <a:bodyPr wrap="square">
              <a:spAutoFit/>
            </a:bodyPr>
            <a:lstStyle/>
            <a:p>
              <a:r>
                <a:rPr lang="en-US" altLang="zh-CN" sz="1800" dirty="0">
                  <a:latin typeface="+mn-ea"/>
                </a:rPr>
                <a:t>2</a:t>
              </a:r>
              <a:r>
                <a:rPr lang="zh-CN" altLang="en-US" sz="1800" dirty="0">
                  <a:latin typeface="+mn-ea"/>
                </a:rPr>
                <a:t>）文档记录的需求集在整体上具有完整性和一致性；</a:t>
              </a:r>
            </a:p>
          </p:txBody>
        </p:sp>
        <p:sp>
          <p:nvSpPr>
            <p:cNvPr id="75" name="文本框 74"/>
            <p:cNvSpPr txBox="1"/>
            <p:nvPr/>
          </p:nvSpPr>
          <p:spPr>
            <a:xfrm>
              <a:off x="1901449" y="3468605"/>
              <a:ext cx="6855094" cy="369332"/>
            </a:xfrm>
            <a:prstGeom prst="rect">
              <a:avLst/>
            </a:prstGeom>
            <a:noFill/>
            <a:ln>
              <a:solidFill>
                <a:schemeClr val="tx1"/>
              </a:solidFill>
              <a:prstDash val="dash"/>
            </a:ln>
          </p:spPr>
          <p:txBody>
            <a:bodyPr wrap="square">
              <a:spAutoFit/>
            </a:bodyPr>
            <a:lstStyle/>
            <a:p>
              <a:r>
                <a:rPr lang="en-US" altLang="zh-CN" sz="1800" dirty="0">
                  <a:latin typeface="+mn-ea"/>
                </a:rPr>
                <a:t>3</a:t>
              </a:r>
              <a:r>
                <a:rPr lang="zh-CN" altLang="en-US" sz="1800" dirty="0">
                  <a:latin typeface="+mn-ea"/>
                </a:rPr>
                <a:t>）文档的组织方式和需求的书写方式具有可读性和可修改性</a:t>
              </a:r>
            </a:p>
          </p:txBody>
        </p:sp>
        <p:pic>
          <p:nvPicPr>
            <p:cNvPr id="12" name="图形 11" descr="复选标记"/>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066832" y="2436103"/>
              <a:ext cx="473667" cy="473667"/>
            </a:xfrm>
            <a:prstGeom prst="rect">
              <a:avLst/>
            </a:prstGeom>
          </p:spPr>
        </p:pic>
        <p:pic>
          <p:nvPicPr>
            <p:cNvPr id="85" name="图形 84" descr="复选标记"/>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052213" y="2924012"/>
              <a:ext cx="473667" cy="473667"/>
            </a:xfrm>
            <a:prstGeom prst="rect">
              <a:avLst/>
            </a:prstGeom>
          </p:spPr>
        </p:pic>
        <p:pic>
          <p:nvPicPr>
            <p:cNvPr id="86" name="图形 11" descr="复选标记"/>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056500" y="3411921"/>
              <a:ext cx="473667" cy="473667"/>
            </a:xfrm>
            <a:prstGeom prst="rect">
              <a:avLst/>
            </a:prstGeom>
          </p:spPr>
        </p:pic>
      </p:grpSp>
      <p:sp>
        <p:nvSpPr>
          <p:cNvPr id="20"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21"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）需求验证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）需求管理</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29</a:t>
            </a:fld>
            <a:endParaRPr lang="zh-CN" altLang="en-US">
              <a:solidFill>
                <a:prstClr val="black">
                  <a:tint val="75000"/>
                </a:prstClr>
              </a:solidFill>
            </a:endParaRPr>
          </a:p>
        </p:txBody>
      </p:sp>
      <p:sp>
        <p:nvSpPr>
          <p:cNvPr id="5" name="矩形 66"/>
          <p:cNvSpPr>
            <a:spLocks noChangeArrowheads="1"/>
          </p:cNvSpPr>
          <p:nvPr/>
        </p:nvSpPr>
        <p:spPr bwMode="auto">
          <a:xfrm>
            <a:off x="777299" y="1095596"/>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50511"/>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10"/>
          <p:cNvSpPr txBox="1"/>
          <p:nvPr/>
        </p:nvSpPr>
        <p:spPr>
          <a:xfrm>
            <a:off x="777299" y="1391713"/>
            <a:ext cx="9159132" cy="481863"/>
          </a:xfrm>
          <a:prstGeom prst="rect">
            <a:avLst/>
          </a:prstGeom>
          <a:noFill/>
        </p:spPr>
        <p:txBody>
          <a:bodyPr wrap="square" rtlCol="0">
            <a:spAutoFit/>
          </a:bodyPr>
          <a:lstStyle/>
          <a:p>
            <a:pPr lvl="0" eaLnBrk="1" hangingPunct="1">
              <a:lnSpc>
                <a:spcPct val="150000"/>
              </a:lnSpc>
              <a:buFont typeface="Wingdings" panose="05000000000000000000" pitchFamily="2" charset="2"/>
              <a:buNone/>
            </a:pPr>
            <a:r>
              <a:rPr lang="zh-CN" altLang="en-US" sz="2000" dirty="0">
                <a:latin typeface="+mn-ea"/>
              </a:rPr>
              <a:t>需求管理阶段任务和活动包括：</a:t>
            </a:r>
          </a:p>
        </p:txBody>
      </p:sp>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95" y="2201176"/>
            <a:ext cx="4827689" cy="3170080"/>
          </a:xfrm>
          <a:prstGeom prst="rect">
            <a:avLst/>
          </a:prstGeom>
        </p:spPr>
      </p:pic>
      <p:grpSp>
        <p:nvGrpSpPr>
          <p:cNvPr id="4" name="组合 3"/>
          <p:cNvGrpSpPr/>
          <p:nvPr/>
        </p:nvGrpSpPr>
        <p:grpSpPr>
          <a:xfrm>
            <a:off x="5499100" y="2295653"/>
            <a:ext cx="6011415" cy="3638620"/>
            <a:chOff x="838200" y="2176481"/>
            <a:chExt cx="6011415" cy="3638620"/>
          </a:xfrm>
        </p:grpSpPr>
        <p:grpSp>
          <p:nvGrpSpPr>
            <p:cNvPr id="37" name="组合 36"/>
            <p:cNvGrpSpPr/>
            <p:nvPr/>
          </p:nvGrpSpPr>
          <p:grpSpPr>
            <a:xfrm>
              <a:off x="979930" y="2484897"/>
              <a:ext cx="558949" cy="562783"/>
              <a:chOff x="2060265" y="2530484"/>
              <a:chExt cx="1875521" cy="1576834"/>
            </a:xfrm>
          </p:grpSpPr>
          <p:sp>
            <p:nvSpPr>
              <p:cNvPr id="38" name="矩形 37"/>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39" name="椭圆 38"/>
              <p:cNvSpPr/>
              <p:nvPr/>
            </p:nvSpPr>
            <p:spPr>
              <a:xfrm>
                <a:off x="2060265" y="2530484"/>
                <a:ext cx="1531378" cy="125888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40" name="椭圆 33"/>
            <p:cNvSpPr/>
            <p:nvPr/>
          </p:nvSpPr>
          <p:spPr>
            <a:xfrm>
              <a:off x="1063806" y="2580547"/>
              <a:ext cx="254662" cy="268512"/>
            </a:xfrm>
            <a:custGeom>
              <a:avLst/>
              <a:gdLst>
                <a:gd name="T0" fmla="*/ 5973 w 6827"/>
                <a:gd name="T1" fmla="*/ 0 h 6827"/>
                <a:gd name="T2" fmla="*/ 1993 w 6827"/>
                <a:gd name="T3" fmla="*/ 0 h 6827"/>
                <a:gd name="T4" fmla="*/ 1138 w 6827"/>
                <a:gd name="T5" fmla="*/ 854 h 6827"/>
                <a:gd name="T6" fmla="*/ 1138 w 6827"/>
                <a:gd name="T7" fmla="*/ 4836 h 6827"/>
                <a:gd name="T8" fmla="*/ 284 w 6827"/>
                <a:gd name="T9" fmla="*/ 4836 h 6827"/>
                <a:gd name="T10" fmla="*/ 83 w 6827"/>
                <a:gd name="T11" fmla="*/ 4919 h 6827"/>
                <a:gd name="T12" fmla="*/ 0 w 6827"/>
                <a:gd name="T13" fmla="*/ 5120 h 6827"/>
                <a:gd name="T14" fmla="*/ 0 w 6827"/>
                <a:gd name="T15" fmla="*/ 6003 h 6827"/>
                <a:gd name="T16" fmla="*/ 824 w 6827"/>
                <a:gd name="T17" fmla="*/ 6827 h 6827"/>
                <a:gd name="T18" fmla="*/ 4836 w 6827"/>
                <a:gd name="T19" fmla="*/ 6827 h 6827"/>
                <a:gd name="T20" fmla="*/ 4924 w 6827"/>
                <a:gd name="T21" fmla="*/ 6827 h 6827"/>
                <a:gd name="T22" fmla="*/ 5047 w 6827"/>
                <a:gd name="T23" fmla="*/ 6797 h 6827"/>
                <a:gd name="T24" fmla="*/ 5689 w 6827"/>
                <a:gd name="T25" fmla="*/ 5973 h 6827"/>
                <a:gd name="T26" fmla="*/ 5689 w 6827"/>
                <a:gd name="T27" fmla="*/ 2276 h 6827"/>
                <a:gd name="T28" fmla="*/ 6542 w 6827"/>
                <a:gd name="T29" fmla="*/ 2276 h 6827"/>
                <a:gd name="T30" fmla="*/ 6827 w 6827"/>
                <a:gd name="T31" fmla="*/ 1991 h 6827"/>
                <a:gd name="T32" fmla="*/ 6827 w 6827"/>
                <a:gd name="T33" fmla="*/ 853 h 6827"/>
                <a:gd name="T34" fmla="*/ 5973 w 6827"/>
                <a:gd name="T35" fmla="*/ 0 h 6827"/>
                <a:gd name="T36" fmla="*/ 824 w 6827"/>
                <a:gd name="T37" fmla="*/ 6258 h 6827"/>
                <a:gd name="T38" fmla="*/ 824 w 6827"/>
                <a:gd name="T39" fmla="*/ 6258 h 6827"/>
                <a:gd name="T40" fmla="*/ 569 w 6827"/>
                <a:gd name="T41" fmla="*/ 6003 h 6827"/>
                <a:gd name="T42" fmla="*/ 569 w 6827"/>
                <a:gd name="T43" fmla="*/ 5404 h 6827"/>
                <a:gd name="T44" fmla="*/ 3982 w 6827"/>
                <a:gd name="T45" fmla="*/ 5405 h 6827"/>
                <a:gd name="T46" fmla="*/ 3982 w 6827"/>
                <a:gd name="T47" fmla="*/ 5973 h 6827"/>
                <a:gd name="T48" fmla="*/ 3998 w 6827"/>
                <a:gd name="T49" fmla="*/ 6133 h 6827"/>
                <a:gd name="T50" fmla="*/ 4011 w 6827"/>
                <a:gd name="T51" fmla="*/ 6182 h 6827"/>
                <a:gd name="T52" fmla="*/ 4031 w 6827"/>
                <a:gd name="T53" fmla="*/ 6258 h 6827"/>
                <a:gd name="T54" fmla="*/ 824 w 6827"/>
                <a:gd name="T55" fmla="*/ 6258 h 6827"/>
                <a:gd name="T56" fmla="*/ 4724 w 6827"/>
                <a:gd name="T57" fmla="*/ 2245 h 6827"/>
                <a:gd name="T58" fmla="*/ 3650 w 6827"/>
                <a:gd name="T59" fmla="*/ 3856 h 6827"/>
                <a:gd name="T60" fmla="*/ 3442 w 6827"/>
                <a:gd name="T61" fmla="*/ 3981 h 6827"/>
                <a:gd name="T62" fmla="*/ 3413 w 6827"/>
                <a:gd name="T63" fmla="*/ 3982 h 6827"/>
                <a:gd name="T64" fmla="*/ 3212 w 6827"/>
                <a:gd name="T65" fmla="*/ 3899 h 6827"/>
                <a:gd name="T66" fmla="*/ 2496 w 6827"/>
                <a:gd name="T67" fmla="*/ 3183 h 6827"/>
                <a:gd name="T68" fmla="*/ 2496 w 6827"/>
                <a:gd name="T69" fmla="*/ 2781 h 6827"/>
                <a:gd name="T70" fmla="*/ 2898 w 6827"/>
                <a:gd name="T71" fmla="*/ 2781 h 6827"/>
                <a:gd name="T72" fmla="*/ 3369 w 6827"/>
                <a:gd name="T73" fmla="*/ 3251 h 6827"/>
                <a:gd name="T74" fmla="*/ 4250 w 6827"/>
                <a:gd name="T75" fmla="*/ 1929 h 6827"/>
                <a:gd name="T76" fmla="*/ 4645 w 6827"/>
                <a:gd name="T77" fmla="*/ 1850 h 6827"/>
                <a:gd name="T78" fmla="*/ 4724 w 6827"/>
                <a:gd name="T79" fmla="*/ 2245 h 6827"/>
                <a:gd name="T80" fmla="*/ 6258 w 6827"/>
                <a:gd name="T81" fmla="*/ 1707 h 6827"/>
                <a:gd name="T82" fmla="*/ 5689 w 6827"/>
                <a:gd name="T83" fmla="*/ 1707 h 6827"/>
                <a:gd name="T84" fmla="*/ 5689 w 6827"/>
                <a:gd name="T85" fmla="*/ 853 h 6827"/>
                <a:gd name="T86" fmla="*/ 5973 w 6827"/>
                <a:gd name="T87" fmla="*/ 569 h 6827"/>
                <a:gd name="T88" fmla="*/ 6258 w 6827"/>
                <a:gd name="T89" fmla="*/ 853 h 6827"/>
                <a:gd name="T90" fmla="*/ 6258 w 6827"/>
                <a:gd name="T91" fmla="*/ 170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27" h="6827">
                  <a:moveTo>
                    <a:pt x="5973" y="0"/>
                  </a:moveTo>
                  <a:lnTo>
                    <a:pt x="1993" y="0"/>
                  </a:lnTo>
                  <a:cubicBezTo>
                    <a:pt x="1521" y="0"/>
                    <a:pt x="1138" y="383"/>
                    <a:pt x="1138" y="854"/>
                  </a:cubicBezTo>
                  <a:lnTo>
                    <a:pt x="1138" y="4836"/>
                  </a:lnTo>
                  <a:lnTo>
                    <a:pt x="284" y="4836"/>
                  </a:lnTo>
                  <a:cubicBezTo>
                    <a:pt x="209" y="4836"/>
                    <a:pt x="137" y="4865"/>
                    <a:pt x="83" y="4919"/>
                  </a:cubicBezTo>
                  <a:cubicBezTo>
                    <a:pt x="30" y="4972"/>
                    <a:pt x="0" y="5045"/>
                    <a:pt x="0" y="5120"/>
                  </a:cubicBezTo>
                  <a:lnTo>
                    <a:pt x="0" y="6003"/>
                  </a:lnTo>
                  <a:cubicBezTo>
                    <a:pt x="0" y="6457"/>
                    <a:pt x="370" y="6827"/>
                    <a:pt x="824" y="6827"/>
                  </a:cubicBezTo>
                  <a:lnTo>
                    <a:pt x="4836" y="6827"/>
                  </a:lnTo>
                  <a:lnTo>
                    <a:pt x="4924" y="6827"/>
                  </a:lnTo>
                  <a:cubicBezTo>
                    <a:pt x="4968" y="6827"/>
                    <a:pt x="5009" y="6815"/>
                    <a:pt x="5047" y="6797"/>
                  </a:cubicBezTo>
                  <a:cubicBezTo>
                    <a:pt x="5415" y="6702"/>
                    <a:pt x="5689" y="6370"/>
                    <a:pt x="5689" y="5973"/>
                  </a:cubicBezTo>
                  <a:lnTo>
                    <a:pt x="5689" y="2276"/>
                  </a:lnTo>
                  <a:lnTo>
                    <a:pt x="6542" y="2276"/>
                  </a:lnTo>
                  <a:cubicBezTo>
                    <a:pt x="6700" y="2276"/>
                    <a:pt x="6827" y="2148"/>
                    <a:pt x="6827" y="1991"/>
                  </a:cubicBezTo>
                  <a:lnTo>
                    <a:pt x="6827" y="853"/>
                  </a:lnTo>
                  <a:cubicBezTo>
                    <a:pt x="6827" y="383"/>
                    <a:pt x="6444" y="0"/>
                    <a:pt x="5973" y="0"/>
                  </a:cubicBezTo>
                  <a:close/>
                  <a:moveTo>
                    <a:pt x="824" y="6258"/>
                  </a:moveTo>
                  <a:lnTo>
                    <a:pt x="824" y="6258"/>
                  </a:lnTo>
                  <a:cubicBezTo>
                    <a:pt x="683" y="6258"/>
                    <a:pt x="569" y="6143"/>
                    <a:pt x="569" y="6003"/>
                  </a:cubicBezTo>
                  <a:lnTo>
                    <a:pt x="569" y="5404"/>
                  </a:lnTo>
                  <a:lnTo>
                    <a:pt x="3982" y="5405"/>
                  </a:lnTo>
                  <a:lnTo>
                    <a:pt x="3982" y="5973"/>
                  </a:lnTo>
                  <a:cubicBezTo>
                    <a:pt x="3982" y="6028"/>
                    <a:pt x="3988" y="6082"/>
                    <a:pt x="3998" y="6133"/>
                  </a:cubicBezTo>
                  <a:cubicBezTo>
                    <a:pt x="4002" y="6150"/>
                    <a:pt x="4007" y="6166"/>
                    <a:pt x="4011" y="6182"/>
                  </a:cubicBezTo>
                  <a:cubicBezTo>
                    <a:pt x="4017" y="6207"/>
                    <a:pt x="4022" y="6233"/>
                    <a:pt x="4031" y="6258"/>
                  </a:cubicBezTo>
                  <a:lnTo>
                    <a:pt x="824" y="6258"/>
                  </a:lnTo>
                  <a:close/>
                  <a:moveTo>
                    <a:pt x="4724" y="2245"/>
                  </a:moveTo>
                  <a:lnTo>
                    <a:pt x="3650" y="3856"/>
                  </a:lnTo>
                  <a:cubicBezTo>
                    <a:pt x="3603" y="3926"/>
                    <a:pt x="3526" y="3973"/>
                    <a:pt x="3442" y="3981"/>
                  </a:cubicBezTo>
                  <a:cubicBezTo>
                    <a:pt x="3432" y="3982"/>
                    <a:pt x="3423" y="3982"/>
                    <a:pt x="3413" y="3982"/>
                  </a:cubicBezTo>
                  <a:cubicBezTo>
                    <a:pt x="3338" y="3982"/>
                    <a:pt x="3266" y="3953"/>
                    <a:pt x="3212" y="3899"/>
                  </a:cubicBezTo>
                  <a:lnTo>
                    <a:pt x="2496" y="3183"/>
                  </a:lnTo>
                  <a:cubicBezTo>
                    <a:pt x="2385" y="3072"/>
                    <a:pt x="2385" y="2892"/>
                    <a:pt x="2496" y="2781"/>
                  </a:cubicBezTo>
                  <a:cubicBezTo>
                    <a:pt x="2607" y="2670"/>
                    <a:pt x="2787" y="2670"/>
                    <a:pt x="2898" y="2781"/>
                  </a:cubicBezTo>
                  <a:lnTo>
                    <a:pt x="3369" y="3251"/>
                  </a:lnTo>
                  <a:lnTo>
                    <a:pt x="4250" y="1929"/>
                  </a:lnTo>
                  <a:cubicBezTo>
                    <a:pt x="4337" y="1798"/>
                    <a:pt x="4514" y="1762"/>
                    <a:pt x="4645" y="1850"/>
                  </a:cubicBezTo>
                  <a:cubicBezTo>
                    <a:pt x="4776" y="1937"/>
                    <a:pt x="4811" y="2114"/>
                    <a:pt x="4724" y="2245"/>
                  </a:cubicBezTo>
                  <a:close/>
                  <a:moveTo>
                    <a:pt x="6258" y="1707"/>
                  </a:moveTo>
                  <a:lnTo>
                    <a:pt x="5689" y="1707"/>
                  </a:lnTo>
                  <a:lnTo>
                    <a:pt x="5689" y="853"/>
                  </a:lnTo>
                  <a:cubicBezTo>
                    <a:pt x="5689" y="697"/>
                    <a:pt x="5816" y="569"/>
                    <a:pt x="5973" y="569"/>
                  </a:cubicBezTo>
                  <a:cubicBezTo>
                    <a:pt x="6130" y="569"/>
                    <a:pt x="6258" y="697"/>
                    <a:pt x="6258" y="853"/>
                  </a:cubicBezTo>
                  <a:lnTo>
                    <a:pt x="6258" y="1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41" name="矩形 40"/>
            <p:cNvSpPr/>
            <p:nvPr/>
          </p:nvSpPr>
          <p:spPr>
            <a:xfrm>
              <a:off x="1436188" y="2444315"/>
              <a:ext cx="5274233" cy="499624"/>
            </a:xfrm>
            <a:prstGeom prst="rect">
              <a:avLst/>
            </a:prstGeom>
          </p:spPr>
          <p:txBody>
            <a:bodyPr wrap="square">
              <a:spAutoFit/>
              <a:scene3d>
                <a:camera prst="orthographicFront"/>
                <a:lightRig rig="threePt" dir="t"/>
              </a:scene3d>
              <a:sp3d contourW="12700"/>
            </a:bodyPr>
            <a:lstStyle/>
            <a:p>
              <a:pPr>
                <a:lnSpc>
                  <a:spcPct val="150000"/>
                </a:lnSpc>
              </a:pPr>
              <a:r>
                <a:rPr lang="zh-CN" altLang="en-US" sz="2000" dirty="0">
                  <a:latin typeface="+mn-ea"/>
                </a:rPr>
                <a:t>建立和维护需求基线</a:t>
              </a:r>
            </a:p>
          </p:txBody>
        </p:sp>
        <p:sp>
          <p:nvSpPr>
            <p:cNvPr id="42" name="矩形 41"/>
            <p:cNvSpPr/>
            <p:nvPr/>
          </p:nvSpPr>
          <p:spPr>
            <a:xfrm>
              <a:off x="1436452" y="3180607"/>
              <a:ext cx="5405280" cy="494238"/>
            </a:xfrm>
            <a:prstGeom prst="rect">
              <a:avLst/>
            </a:prstGeom>
          </p:spPr>
          <p:txBody>
            <a:bodyPr wrap="square">
              <a:spAutoFit/>
              <a:scene3d>
                <a:camera prst="orthographicFront"/>
                <a:lightRig rig="threePt" dir="t"/>
              </a:scene3d>
              <a:sp3d contourW="12700"/>
            </a:bodyPr>
            <a:lstStyle/>
            <a:p>
              <a:pPr lvl="0">
                <a:lnSpc>
                  <a:spcPct val="150000"/>
                </a:lnSpc>
              </a:pPr>
              <a:r>
                <a:rPr lang="zh-CN" altLang="en-US" sz="2000" dirty="0">
                  <a:latin typeface="+mn-ea"/>
                </a:rPr>
                <a:t>建立需求跟踪信息</a:t>
              </a:r>
            </a:p>
          </p:txBody>
        </p:sp>
        <p:grpSp>
          <p:nvGrpSpPr>
            <p:cNvPr id="43" name="组合 42"/>
            <p:cNvGrpSpPr/>
            <p:nvPr/>
          </p:nvGrpSpPr>
          <p:grpSpPr>
            <a:xfrm>
              <a:off x="963500" y="3217741"/>
              <a:ext cx="558949" cy="562783"/>
              <a:chOff x="2060265" y="2530484"/>
              <a:chExt cx="1875521" cy="1576834"/>
            </a:xfrm>
          </p:grpSpPr>
          <p:sp>
            <p:nvSpPr>
              <p:cNvPr id="44" name="矩形 43"/>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45" name="椭圆 44"/>
              <p:cNvSpPr/>
              <p:nvPr/>
            </p:nvSpPr>
            <p:spPr>
              <a:xfrm>
                <a:off x="2060265" y="2530484"/>
                <a:ext cx="1531378" cy="125888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46" name="椭圆 34"/>
            <p:cNvSpPr/>
            <p:nvPr/>
          </p:nvSpPr>
          <p:spPr>
            <a:xfrm>
              <a:off x="1107303" y="3321272"/>
              <a:ext cx="162352" cy="285740"/>
            </a:xfrm>
            <a:custGeom>
              <a:avLst/>
              <a:gdLst>
                <a:gd name="connsiteX0" fmla="*/ 113166 w 440681"/>
                <a:gd name="connsiteY0" fmla="*/ 412808 h 607631"/>
                <a:gd name="connsiteX1" fmla="*/ 245589 w 440681"/>
                <a:gd name="connsiteY1" fmla="*/ 412808 h 607631"/>
                <a:gd name="connsiteX2" fmla="*/ 256082 w 440681"/>
                <a:gd name="connsiteY2" fmla="*/ 423287 h 607631"/>
                <a:gd name="connsiteX3" fmla="*/ 245589 w 440681"/>
                <a:gd name="connsiteY3" fmla="*/ 433766 h 607631"/>
                <a:gd name="connsiteX4" fmla="*/ 113166 w 440681"/>
                <a:gd name="connsiteY4" fmla="*/ 433766 h 607631"/>
                <a:gd name="connsiteX5" fmla="*/ 102673 w 440681"/>
                <a:gd name="connsiteY5" fmla="*/ 423287 h 607631"/>
                <a:gd name="connsiteX6" fmla="*/ 113166 w 440681"/>
                <a:gd name="connsiteY6" fmla="*/ 412808 h 607631"/>
                <a:gd name="connsiteX7" fmla="*/ 112953 w 440681"/>
                <a:gd name="connsiteY7" fmla="*/ 347535 h 607631"/>
                <a:gd name="connsiteX8" fmla="*/ 327305 w 440681"/>
                <a:gd name="connsiteY8" fmla="*/ 347535 h 607631"/>
                <a:gd name="connsiteX9" fmla="*/ 337797 w 440681"/>
                <a:gd name="connsiteY9" fmla="*/ 358014 h 607631"/>
                <a:gd name="connsiteX10" fmla="*/ 327305 w 440681"/>
                <a:gd name="connsiteY10" fmla="*/ 368493 h 607631"/>
                <a:gd name="connsiteX11" fmla="*/ 112953 w 440681"/>
                <a:gd name="connsiteY11" fmla="*/ 368493 h 607631"/>
                <a:gd name="connsiteX12" fmla="*/ 102461 w 440681"/>
                <a:gd name="connsiteY12" fmla="*/ 358014 h 607631"/>
                <a:gd name="connsiteX13" fmla="*/ 112953 w 440681"/>
                <a:gd name="connsiteY13" fmla="*/ 347535 h 607631"/>
                <a:gd name="connsiteX14" fmla="*/ 112953 w 440681"/>
                <a:gd name="connsiteY14" fmla="*/ 282332 h 607631"/>
                <a:gd name="connsiteX15" fmla="*/ 327305 w 440681"/>
                <a:gd name="connsiteY15" fmla="*/ 282332 h 607631"/>
                <a:gd name="connsiteX16" fmla="*/ 337797 w 440681"/>
                <a:gd name="connsiteY16" fmla="*/ 292811 h 607631"/>
                <a:gd name="connsiteX17" fmla="*/ 327305 w 440681"/>
                <a:gd name="connsiteY17" fmla="*/ 303290 h 607631"/>
                <a:gd name="connsiteX18" fmla="*/ 112953 w 440681"/>
                <a:gd name="connsiteY18" fmla="*/ 303290 h 607631"/>
                <a:gd name="connsiteX19" fmla="*/ 102461 w 440681"/>
                <a:gd name="connsiteY19" fmla="*/ 292811 h 607631"/>
                <a:gd name="connsiteX20" fmla="*/ 112953 w 440681"/>
                <a:gd name="connsiteY20" fmla="*/ 282332 h 607631"/>
                <a:gd name="connsiteX21" fmla="*/ 112953 w 440681"/>
                <a:gd name="connsiteY21" fmla="*/ 217200 h 607631"/>
                <a:gd name="connsiteX22" fmla="*/ 327305 w 440681"/>
                <a:gd name="connsiteY22" fmla="*/ 217200 h 607631"/>
                <a:gd name="connsiteX23" fmla="*/ 337797 w 440681"/>
                <a:gd name="connsiteY23" fmla="*/ 227679 h 607631"/>
                <a:gd name="connsiteX24" fmla="*/ 327305 w 440681"/>
                <a:gd name="connsiteY24" fmla="*/ 238158 h 607631"/>
                <a:gd name="connsiteX25" fmla="*/ 112953 w 440681"/>
                <a:gd name="connsiteY25" fmla="*/ 238158 h 607631"/>
                <a:gd name="connsiteX26" fmla="*/ 102461 w 440681"/>
                <a:gd name="connsiteY26" fmla="*/ 227679 h 607631"/>
                <a:gd name="connsiteX27" fmla="*/ 112953 w 440681"/>
                <a:gd name="connsiteY27" fmla="*/ 217200 h 607631"/>
                <a:gd name="connsiteX28" fmla="*/ 112953 w 440681"/>
                <a:gd name="connsiteY28" fmla="*/ 151998 h 607631"/>
                <a:gd name="connsiteX29" fmla="*/ 327305 w 440681"/>
                <a:gd name="connsiteY29" fmla="*/ 151998 h 607631"/>
                <a:gd name="connsiteX30" fmla="*/ 337797 w 440681"/>
                <a:gd name="connsiteY30" fmla="*/ 162477 h 607631"/>
                <a:gd name="connsiteX31" fmla="*/ 327305 w 440681"/>
                <a:gd name="connsiteY31" fmla="*/ 172956 h 607631"/>
                <a:gd name="connsiteX32" fmla="*/ 112953 w 440681"/>
                <a:gd name="connsiteY32" fmla="*/ 172956 h 607631"/>
                <a:gd name="connsiteX33" fmla="*/ 102461 w 440681"/>
                <a:gd name="connsiteY33" fmla="*/ 162477 h 607631"/>
                <a:gd name="connsiteX34" fmla="*/ 112953 w 440681"/>
                <a:gd name="connsiteY34" fmla="*/ 151998 h 607631"/>
                <a:gd name="connsiteX35" fmla="*/ 112953 w 440681"/>
                <a:gd name="connsiteY35" fmla="*/ 86725 h 607631"/>
                <a:gd name="connsiteX36" fmla="*/ 327305 w 440681"/>
                <a:gd name="connsiteY36" fmla="*/ 86725 h 607631"/>
                <a:gd name="connsiteX37" fmla="*/ 337797 w 440681"/>
                <a:gd name="connsiteY37" fmla="*/ 97204 h 607631"/>
                <a:gd name="connsiteX38" fmla="*/ 327305 w 440681"/>
                <a:gd name="connsiteY38" fmla="*/ 107683 h 607631"/>
                <a:gd name="connsiteX39" fmla="*/ 112953 w 440681"/>
                <a:gd name="connsiteY39" fmla="*/ 107683 h 607631"/>
                <a:gd name="connsiteX40" fmla="*/ 102461 w 440681"/>
                <a:gd name="connsiteY40" fmla="*/ 97204 h 607631"/>
                <a:gd name="connsiteX41" fmla="*/ 112953 w 440681"/>
                <a:gd name="connsiteY41" fmla="*/ 86725 h 607631"/>
                <a:gd name="connsiteX42" fmla="*/ 20880 w 440681"/>
                <a:gd name="connsiteY42" fmla="*/ 20640 h 607631"/>
                <a:gd name="connsiteX43" fmla="*/ 20880 w 440681"/>
                <a:gd name="connsiteY43" fmla="*/ 524180 h 607631"/>
                <a:gd name="connsiteX44" fmla="*/ 80057 w 440681"/>
                <a:gd name="connsiteY44" fmla="*/ 582434 h 607631"/>
                <a:gd name="connsiteX45" fmla="*/ 143431 w 440681"/>
                <a:gd name="connsiteY45" fmla="*/ 521037 h 607631"/>
                <a:gd name="connsiteX46" fmla="*/ 158121 w 440681"/>
                <a:gd name="connsiteY46" fmla="*/ 521037 h 607631"/>
                <a:gd name="connsiteX47" fmla="*/ 220236 w 440681"/>
                <a:gd name="connsiteY47" fmla="*/ 582434 h 607631"/>
                <a:gd name="connsiteX48" fmla="*/ 282456 w 440681"/>
                <a:gd name="connsiteY48" fmla="*/ 521246 h 607631"/>
                <a:gd name="connsiteX49" fmla="*/ 289695 w 440681"/>
                <a:gd name="connsiteY49" fmla="*/ 518103 h 607631"/>
                <a:gd name="connsiteX50" fmla="*/ 297040 w 440681"/>
                <a:gd name="connsiteY50" fmla="*/ 521037 h 607631"/>
                <a:gd name="connsiteX51" fmla="*/ 360414 w 440681"/>
                <a:gd name="connsiteY51" fmla="*/ 582434 h 607631"/>
                <a:gd name="connsiteX52" fmla="*/ 419591 w 440681"/>
                <a:gd name="connsiteY52" fmla="*/ 524180 h 607631"/>
                <a:gd name="connsiteX53" fmla="*/ 419591 w 440681"/>
                <a:gd name="connsiteY53" fmla="*/ 20640 h 607631"/>
                <a:gd name="connsiteX54" fmla="*/ 10492 w 440681"/>
                <a:gd name="connsiteY54" fmla="*/ 0 h 607631"/>
                <a:gd name="connsiteX55" fmla="*/ 430189 w 440681"/>
                <a:gd name="connsiteY55" fmla="*/ 0 h 607631"/>
                <a:gd name="connsiteX56" fmla="*/ 440681 w 440681"/>
                <a:gd name="connsiteY56" fmla="*/ 10477 h 607631"/>
                <a:gd name="connsiteX57" fmla="*/ 440681 w 440681"/>
                <a:gd name="connsiteY57" fmla="*/ 528790 h 607631"/>
                <a:gd name="connsiteX58" fmla="*/ 437533 w 440681"/>
                <a:gd name="connsiteY58" fmla="*/ 536124 h 607631"/>
                <a:gd name="connsiteX59" fmla="*/ 368074 w 440681"/>
                <a:gd name="connsiteY59" fmla="*/ 604646 h 607631"/>
                <a:gd name="connsiteX60" fmla="*/ 360519 w 440681"/>
                <a:gd name="connsiteY60" fmla="*/ 607579 h 607631"/>
                <a:gd name="connsiteX61" fmla="*/ 353174 w 440681"/>
                <a:gd name="connsiteY61" fmla="*/ 604646 h 607631"/>
                <a:gd name="connsiteX62" fmla="*/ 289800 w 440681"/>
                <a:gd name="connsiteY62" fmla="*/ 543249 h 607631"/>
                <a:gd name="connsiteX63" fmla="*/ 227580 w 440681"/>
                <a:gd name="connsiteY63" fmla="*/ 604646 h 607631"/>
                <a:gd name="connsiteX64" fmla="*/ 212891 w 440681"/>
                <a:gd name="connsiteY64" fmla="*/ 604646 h 607631"/>
                <a:gd name="connsiteX65" fmla="*/ 150671 w 440681"/>
                <a:gd name="connsiteY65" fmla="*/ 543249 h 607631"/>
                <a:gd name="connsiteX66" fmla="*/ 87297 w 440681"/>
                <a:gd name="connsiteY66" fmla="*/ 604646 h 607631"/>
                <a:gd name="connsiteX67" fmla="*/ 72607 w 440681"/>
                <a:gd name="connsiteY67" fmla="*/ 604646 h 607631"/>
                <a:gd name="connsiteX68" fmla="*/ 3043 w 440681"/>
                <a:gd name="connsiteY68" fmla="*/ 536124 h 607631"/>
                <a:gd name="connsiteX69" fmla="*/ 0 w 440681"/>
                <a:gd name="connsiteY69" fmla="*/ 528790 h 607631"/>
                <a:gd name="connsiteX70" fmla="*/ 0 w 440681"/>
                <a:gd name="connsiteY70" fmla="*/ 10477 h 607631"/>
                <a:gd name="connsiteX71" fmla="*/ 10492 w 440681"/>
                <a:gd name="connsiteY71" fmla="*/ 0 h 60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40681" h="607631">
                  <a:moveTo>
                    <a:pt x="113166" y="412808"/>
                  </a:moveTo>
                  <a:lnTo>
                    <a:pt x="245589" y="412808"/>
                  </a:lnTo>
                  <a:cubicBezTo>
                    <a:pt x="251360" y="412808"/>
                    <a:pt x="256082" y="417524"/>
                    <a:pt x="256082" y="423287"/>
                  </a:cubicBezTo>
                  <a:cubicBezTo>
                    <a:pt x="256082" y="429050"/>
                    <a:pt x="251360" y="433766"/>
                    <a:pt x="245589" y="433766"/>
                  </a:cubicBezTo>
                  <a:lnTo>
                    <a:pt x="113166" y="433766"/>
                  </a:lnTo>
                  <a:cubicBezTo>
                    <a:pt x="107395" y="433766"/>
                    <a:pt x="102673" y="429050"/>
                    <a:pt x="102673" y="423287"/>
                  </a:cubicBezTo>
                  <a:cubicBezTo>
                    <a:pt x="102673" y="417524"/>
                    <a:pt x="107395" y="412808"/>
                    <a:pt x="113166" y="412808"/>
                  </a:cubicBezTo>
                  <a:close/>
                  <a:moveTo>
                    <a:pt x="112953" y="347535"/>
                  </a:moveTo>
                  <a:lnTo>
                    <a:pt x="327305" y="347535"/>
                  </a:lnTo>
                  <a:cubicBezTo>
                    <a:pt x="332971" y="347535"/>
                    <a:pt x="337797" y="352355"/>
                    <a:pt x="337797" y="358014"/>
                  </a:cubicBezTo>
                  <a:cubicBezTo>
                    <a:pt x="337797" y="363777"/>
                    <a:pt x="332971" y="368493"/>
                    <a:pt x="327305" y="368493"/>
                  </a:cubicBezTo>
                  <a:lnTo>
                    <a:pt x="112953" y="368493"/>
                  </a:lnTo>
                  <a:cubicBezTo>
                    <a:pt x="107287" y="368493"/>
                    <a:pt x="102461" y="363777"/>
                    <a:pt x="102461" y="358014"/>
                  </a:cubicBezTo>
                  <a:cubicBezTo>
                    <a:pt x="102461" y="352355"/>
                    <a:pt x="107182" y="347535"/>
                    <a:pt x="112953" y="347535"/>
                  </a:cubicBezTo>
                  <a:close/>
                  <a:moveTo>
                    <a:pt x="112953" y="282332"/>
                  </a:moveTo>
                  <a:lnTo>
                    <a:pt x="327305" y="282332"/>
                  </a:lnTo>
                  <a:cubicBezTo>
                    <a:pt x="332971" y="282332"/>
                    <a:pt x="337797" y="287048"/>
                    <a:pt x="337797" y="292811"/>
                  </a:cubicBezTo>
                  <a:cubicBezTo>
                    <a:pt x="337797" y="298679"/>
                    <a:pt x="332971" y="303290"/>
                    <a:pt x="327305" y="303290"/>
                  </a:cubicBezTo>
                  <a:lnTo>
                    <a:pt x="112953" y="303290"/>
                  </a:lnTo>
                  <a:cubicBezTo>
                    <a:pt x="107287" y="303290"/>
                    <a:pt x="102461" y="298470"/>
                    <a:pt x="102461" y="292811"/>
                  </a:cubicBezTo>
                  <a:cubicBezTo>
                    <a:pt x="102461" y="287048"/>
                    <a:pt x="107182" y="282332"/>
                    <a:pt x="112953" y="282332"/>
                  </a:cubicBezTo>
                  <a:close/>
                  <a:moveTo>
                    <a:pt x="112953" y="217200"/>
                  </a:moveTo>
                  <a:lnTo>
                    <a:pt x="327305" y="217200"/>
                  </a:lnTo>
                  <a:cubicBezTo>
                    <a:pt x="332971" y="217200"/>
                    <a:pt x="337797" y="222020"/>
                    <a:pt x="337797" y="227679"/>
                  </a:cubicBezTo>
                  <a:cubicBezTo>
                    <a:pt x="337797" y="233442"/>
                    <a:pt x="332971" y="238158"/>
                    <a:pt x="327305" y="238158"/>
                  </a:cubicBezTo>
                  <a:lnTo>
                    <a:pt x="112953" y="238158"/>
                  </a:lnTo>
                  <a:cubicBezTo>
                    <a:pt x="107287" y="238158"/>
                    <a:pt x="102461" y="233442"/>
                    <a:pt x="102461" y="227679"/>
                  </a:cubicBezTo>
                  <a:cubicBezTo>
                    <a:pt x="102461" y="222020"/>
                    <a:pt x="107182" y="217200"/>
                    <a:pt x="112953" y="217200"/>
                  </a:cubicBezTo>
                  <a:close/>
                  <a:moveTo>
                    <a:pt x="112953" y="151998"/>
                  </a:moveTo>
                  <a:lnTo>
                    <a:pt x="327305" y="151998"/>
                  </a:lnTo>
                  <a:cubicBezTo>
                    <a:pt x="332971" y="151998"/>
                    <a:pt x="337797" y="156714"/>
                    <a:pt x="337797" y="162477"/>
                  </a:cubicBezTo>
                  <a:cubicBezTo>
                    <a:pt x="337797" y="168136"/>
                    <a:pt x="332971" y="172956"/>
                    <a:pt x="327305" y="172956"/>
                  </a:cubicBezTo>
                  <a:lnTo>
                    <a:pt x="112953" y="172956"/>
                  </a:lnTo>
                  <a:cubicBezTo>
                    <a:pt x="107287" y="172956"/>
                    <a:pt x="102461" y="168136"/>
                    <a:pt x="102461" y="162477"/>
                  </a:cubicBezTo>
                  <a:cubicBezTo>
                    <a:pt x="102461" y="156714"/>
                    <a:pt x="107182" y="151998"/>
                    <a:pt x="112953" y="151998"/>
                  </a:cubicBezTo>
                  <a:close/>
                  <a:moveTo>
                    <a:pt x="112953" y="86725"/>
                  </a:moveTo>
                  <a:lnTo>
                    <a:pt x="327305" y="86725"/>
                  </a:lnTo>
                  <a:cubicBezTo>
                    <a:pt x="332971" y="86725"/>
                    <a:pt x="337797" y="91441"/>
                    <a:pt x="337797" y="97204"/>
                  </a:cubicBezTo>
                  <a:cubicBezTo>
                    <a:pt x="337797" y="103072"/>
                    <a:pt x="332971" y="107683"/>
                    <a:pt x="327305" y="107683"/>
                  </a:cubicBezTo>
                  <a:lnTo>
                    <a:pt x="112953" y="107683"/>
                  </a:lnTo>
                  <a:cubicBezTo>
                    <a:pt x="107287" y="107683"/>
                    <a:pt x="102461" y="102967"/>
                    <a:pt x="102461" y="97204"/>
                  </a:cubicBezTo>
                  <a:cubicBezTo>
                    <a:pt x="102461" y="91441"/>
                    <a:pt x="107182" y="86725"/>
                    <a:pt x="112953" y="86725"/>
                  </a:cubicBezTo>
                  <a:close/>
                  <a:moveTo>
                    <a:pt x="20880" y="20640"/>
                  </a:moveTo>
                  <a:lnTo>
                    <a:pt x="20880" y="524180"/>
                  </a:lnTo>
                  <a:lnTo>
                    <a:pt x="80057" y="582434"/>
                  </a:lnTo>
                  <a:lnTo>
                    <a:pt x="143431" y="521037"/>
                  </a:lnTo>
                  <a:cubicBezTo>
                    <a:pt x="147418" y="517160"/>
                    <a:pt x="154029" y="517160"/>
                    <a:pt x="158121" y="521037"/>
                  </a:cubicBezTo>
                  <a:lnTo>
                    <a:pt x="220236" y="582434"/>
                  </a:lnTo>
                  <a:lnTo>
                    <a:pt x="282456" y="521246"/>
                  </a:lnTo>
                  <a:cubicBezTo>
                    <a:pt x="284449" y="519151"/>
                    <a:pt x="287072" y="518103"/>
                    <a:pt x="289695" y="518103"/>
                  </a:cubicBezTo>
                  <a:cubicBezTo>
                    <a:pt x="292423" y="518103"/>
                    <a:pt x="295046" y="519151"/>
                    <a:pt x="297040" y="521037"/>
                  </a:cubicBezTo>
                  <a:lnTo>
                    <a:pt x="360414" y="582434"/>
                  </a:lnTo>
                  <a:lnTo>
                    <a:pt x="419591" y="524180"/>
                  </a:lnTo>
                  <a:lnTo>
                    <a:pt x="419591" y="20640"/>
                  </a:lnTo>
                  <a:close/>
                  <a:moveTo>
                    <a:pt x="10492" y="0"/>
                  </a:moveTo>
                  <a:lnTo>
                    <a:pt x="430189" y="0"/>
                  </a:lnTo>
                  <a:cubicBezTo>
                    <a:pt x="435959" y="0"/>
                    <a:pt x="440681" y="4715"/>
                    <a:pt x="440681" y="10477"/>
                  </a:cubicBezTo>
                  <a:lnTo>
                    <a:pt x="440681" y="528790"/>
                  </a:lnTo>
                  <a:cubicBezTo>
                    <a:pt x="440681" y="531514"/>
                    <a:pt x="439527" y="534238"/>
                    <a:pt x="437533" y="536124"/>
                  </a:cubicBezTo>
                  <a:lnTo>
                    <a:pt x="368074" y="604646"/>
                  </a:lnTo>
                  <a:cubicBezTo>
                    <a:pt x="365765" y="606532"/>
                    <a:pt x="363142" y="607579"/>
                    <a:pt x="360519" y="607579"/>
                  </a:cubicBezTo>
                  <a:cubicBezTo>
                    <a:pt x="357791" y="607579"/>
                    <a:pt x="355168" y="606532"/>
                    <a:pt x="353174" y="604646"/>
                  </a:cubicBezTo>
                  <a:lnTo>
                    <a:pt x="289800" y="543249"/>
                  </a:lnTo>
                  <a:lnTo>
                    <a:pt x="227580" y="604646"/>
                  </a:lnTo>
                  <a:cubicBezTo>
                    <a:pt x="223488" y="608627"/>
                    <a:pt x="216983" y="608627"/>
                    <a:pt x="212891" y="604646"/>
                  </a:cubicBezTo>
                  <a:lnTo>
                    <a:pt x="150671" y="543249"/>
                  </a:lnTo>
                  <a:lnTo>
                    <a:pt x="87297" y="604646"/>
                  </a:lnTo>
                  <a:cubicBezTo>
                    <a:pt x="83205" y="608522"/>
                    <a:pt x="76595" y="608522"/>
                    <a:pt x="72607" y="604646"/>
                  </a:cubicBezTo>
                  <a:lnTo>
                    <a:pt x="3043" y="536124"/>
                  </a:lnTo>
                  <a:cubicBezTo>
                    <a:pt x="1049" y="534238"/>
                    <a:pt x="0" y="531514"/>
                    <a:pt x="0" y="528790"/>
                  </a:cubicBezTo>
                  <a:lnTo>
                    <a:pt x="0" y="10477"/>
                  </a:lnTo>
                  <a:cubicBezTo>
                    <a:pt x="0" y="4715"/>
                    <a:pt x="4722" y="0"/>
                    <a:pt x="104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47" name="矩形 46"/>
            <p:cNvSpPr/>
            <p:nvPr/>
          </p:nvSpPr>
          <p:spPr>
            <a:xfrm>
              <a:off x="1446370" y="3948243"/>
              <a:ext cx="5368672" cy="1866858"/>
            </a:xfrm>
            <a:prstGeom prst="rect">
              <a:avLst/>
            </a:prstGeom>
          </p:spPr>
          <p:txBody>
            <a:bodyPr wrap="square">
              <a:spAutoFit/>
              <a:scene3d>
                <a:camera prst="orthographicFront"/>
                <a:lightRig rig="threePt" dir="t"/>
              </a:scene3d>
              <a:sp3d contourW="12700"/>
            </a:bodyPr>
            <a:lstStyle/>
            <a:p>
              <a:pPr>
                <a:lnSpc>
                  <a:spcPct val="150000"/>
                </a:lnSpc>
              </a:pPr>
              <a:r>
                <a:rPr lang="zh-CN" altLang="en-US" sz="2000" dirty="0">
                  <a:latin typeface="+mn-ea"/>
                </a:rPr>
                <a:t>后向跟踪和前向跟踪：让每项需求都能与其源头、对应的设计、源代码和测试用例联系起来以实现跟踪</a:t>
              </a:r>
            </a:p>
            <a:p>
              <a:pPr>
                <a:lnSpc>
                  <a:spcPct val="150000"/>
                </a:lnSpc>
              </a:pPr>
              <a:endParaRPr lang="zh-CN" altLang="en-US" sz="2000" dirty="0">
                <a:latin typeface="+mn-ea"/>
              </a:endParaRPr>
            </a:p>
          </p:txBody>
        </p:sp>
        <p:grpSp>
          <p:nvGrpSpPr>
            <p:cNvPr id="48" name="组合 47"/>
            <p:cNvGrpSpPr/>
            <p:nvPr/>
          </p:nvGrpSpPr>
          <p:grpSpPr>
            <a:xfrm>
              <a:off x="972236" y="4163177"/>
              <a:ext cx="597049" cy="562783"/>
              <a:chOff x="1932423" y="2530484"/>
              <a:chExt cx="2003363" cy="1576834"/>
            </a:xfrm>
          </p:grpSpPr>
          <p:sp>
            <p:nvSpPr>
              <p:cNvPr id="49" name="矩形 48"/>
              <p:cNvSpPr/>
              <p:nvPr/>
            </p:nvSpPr>
            <p:spPr>
              <a:xfrm rot="1800000">
                <a:off x="2560960" y="2857450"/>
                <a:ext cx="1374826" cy="1249868"/>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mn-ea"/>
                  <a:cs typeface="+mn-cs"/>
                </a:endParaRPr>
              </a:p>
            </p:txBody>
          </p:sp>
          <p:sp>
            <p:nvSpPr>
              <p:cNvPr id="50" name="椭圆 49"/>
              <p:cNvSpPr/>
              <p:nvPr/>
            </p:nvSpPr>
            <p:spPr>
              <a:xfrm>
                <a:off x="1932423" y="2530484"/>
                <a:ext cx="1531377" cy="1258880"/>
              </a:xfrm>
              <a:prstGeom prst="ellipse">
                <a:avLst/>
              </a:prstGeom>
              <a:solidFill>
                <a:srgbClr val="7A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1" u="none" strike="noStrike" kern="1200" cap="none" spc="0" normalizeH="0" baseline="0" noProof="0" dirty="0">
                  <a:ln>
                    <a:noFill/>
                  </a:ln>
                  <a:solidFill>
                    <a:prstClr val="white"/>
                  </a:solidFill>
                  <a:effectLst/>
                  <a:uLnTx/>
                  <a:uFillTx/>
                  <a:latin typeface="+mn-ea"/>
                </a:endParaRPr>
              </a:p>
            </p:txBody>
          </p:sp>
        </p:grpSp>
        <p:sp>
          <p:nvSpPr>
            <p:cNvPr id="51" name="椭圆 35"/>
            <p:cNvSpPr/>
            <p:nvPr/>
          </p:nvSpPr>
          <p:spPr>
            <a:xfrm>
              <a:off x="1101339" y="4207202"/>
              <a:ext cx="193656" cy="318495"/>
            </a:xfrm>
            <a:custGeom>
              <a:avLst/>
              <a:gdLst>
                <a:gd name="connsiteX0" fmla="*/ 278806 w 606933"/>
                <a:gd name="connsiteY0" fmla="*/ 252491 h 503061"/>
                <a:gd name="connsiteX1" fmla="*/ 278806 w 606933"/>
                <a:gd name="connsiteY1" fmla="*/ 272515 h 503061"/>
                <a:gd name="connsiteX2" fmla="*/ 333844 w 606933"/>
                <a:gd name="connsiteY2" fmla="*/ 272515 h 503061"/>
                <a:gd name="connsiteX3" fmla="*/ 333844 w 606933"/>
                <a:gd name="connsiteY3" fmla="*/ 252491 h 503061"/>
                <a:gd name="connsiteX4" fmla="*/ 256573 w 606933"/>
                <a:gd name="connsiteY4" fmla="*/ 208097 h 503061"/>
                <a:gd name="connsiteX5" fmla="*/ 356077 w 606933"/>
                <a:gd name="connsiteY5" fmla="*/ 208097 h 503061"/>
                <a:gd name="connsiteX6" fmla="*/ 378465 w 606933"/>
                <a:gd name="connsiteY6" fmla="*/ 230294 h 503061"/>
                <a:gd name="connsiteX7" fmla="*/ 378465 w 606933"/>
                <a:gd name="connsiteY7" fmla="*/ 240384 h 503061"/>
                <a:gd name="connsiteX8" fmla="*/ 502844 w 606933"/>
                <a:gd name="connsiteY8" fmla="*/ 240384 h 503061"/>
                <a:gd name="connsiteX9" fmla="*/ 525077 w 606933"/>
                <a:gd name="connsiteY9" fmla="*/ 262581 h 503061"/>
                <a:gd name="connsiteX10" fmla="*/ 502844 w 606933"/>
                <a:gd name="connsiteY10" fmla="*/ 284778 h 503061"/>
                <a:gd name="connsiteX11" fmla="*/ 378465 w 606933"/>
                <a:gd name="connsiteY11" fmla="*/ 284778 h 503061"/>
                <a:gd name="connsiteX12" fmla="*/ 378465 w 606933"/>
                <a:gd name="connsiteY12" fmla="*/ 294712 h 503061"/>
                <a:gd name="connsiteX13" fmla="*/ 356077 w 606933"/>
                <a:gd name="connsiteY13" fmla="*/ 316909 h 503061"/>
                <a:gd name="connsiteX14" fmla="*/ 256573 w 606933"/>
                <a:gd name="connsiteY14" fmla="*/ 316909 h 503061"/>
                <a:gd name="connsiteX15" fmla="*/ 234340 w 606933"/>
                <a:gd name="connsiteY15" fmla="*/ 294712 h 503061"/>
                <a:gd name="connsiteX16" fmla="*/ 234340 w 606933"/>
                <a:gd name="connsiteY16" fmla="*/ 284778 h 503061"/>
                <a:gd name="connsiteX17" fmla="*/ 109805 w 606933"/>
                <a:gd name="connsiteY17" fmla="*/ 284778 h 503061"/>
                <a:gd name="connsiteX18" fmla="*/ 87572 w 606933"/>
                <a:gd name="connsiteY18" fmla="*/ 262581 h 503061"/>
                <a:gd name="connsiteX19" fmla="*/ 109805 w 606933"/>
                <a:gd name="connsiteY19" fmla="*/ 240384 h 503061"/>
                <a:gd name="connsiteX20" fmla="*/ 234340 w 606933"/>
                <a:gd name="connsiteY20" fmla="*/ 240384 h 503061"/>
                <a:gd name="connsiteX21" fmla="*/ 234340 w 606933"/>
                <a:gd name="connsiteY21" fmla="*/ 230294 h 503061"/>
                <a:gd name="connsiteX22" fmla="*/ 256573 w 606933"/>
                <a:gd name="connsiteY22" fmla="*/ 208097 h 503061"/>
                <a:gd name="connsiteX23" fmla="*/ 252073 w 606933"/>
                <a:gd name="connsiteY23" fmla="*/ 44406 h 503061"/>
                <a:gd name="connsiteX24" fmla="*/ 252073 w 606933"/>
                <a:gd name="connsiteY24" fmla="*/ 87415 h 503061"/>
                <a:gd name="connsiteX25" fmla="*/ 360615 w 606933"/>
                <a:gd name="connsiteY25" fmla="*/ 87415 h 503061"/>
                <a:gd name="connsiteX26" fmla="*/ 360615 w 606933"/>
                <a:gd name="connsiteY26" fmla="*/ 44406 h 503061"/>
                <a:gd name="connsiteX27" fmla="*/ 229835 w 606933"/>
                <a:gd name="connsiteY27" fmla="*/ 0 h 503061"/>
                <a:gd name="connsiteX28" fmla="*/ 382852 w 606933"/>
                <a:gd name="connsiteY28" fmla="*/ 0 h 503061"/>
                <a:gd name="connsiteX29" fmla="*/ 405244 w 606933"/>
                <a:gd name="connsiteY29" fmla="*/ 22203 h 503061"/>
                <a:gd name="connsiteX30" fmla="*/ 405244 w 606933"/>
                <a:gd name="connsiteY30" fmla="*/ 87415 h 503061"/>
                <a:gd name="connsiteX31" fmla="*/ 584696 w 606933"/>
                <a:gd name="connsiteY31" fmla="*/ 87415 h 503061"/>
                <a:gd name="connsiteX32" fmla="*/ 606933 w 606933"/>
                <a:gd name="connsiteY32" fmla="*/ 109618 h 503061"/>
                <a:gd name="connsiteX33" fmla="*/ 606933 w 606933"/>
                <a:gd name="connsiteY33" fmla="*/ 480858 h 503061"/>
                <a:gd name="connsiteX34" fmla="*/ 584696 w 606933"/>
                <a:gd name="connsiteY34" fmla="*/ 503061 h 503061"/>
                <a:gd name="connsiteX35" fmla="*/ 27991 w 606933"/>
                <a:gd name="connsiteY35" fmla="*/ 503061 h 503061"/>
                <a:gd name="connsiteX36" fmla="*/ 5753 w 606933"/>
                <a:gd name="connsiteY36" fmla="*/ 480858 h 503061"/>
                <a:gd name="connsiteX37" fmla="*/ 5753 w 606933"/>
                <a:gd name="connsiteY37" fmla="*/ 185077 h 503061"/>
                <a:gd name="connsiteX38" fmla="*/ 27991 w 606933"/>
                <a:gd name="connsiteY38" fmla="*/ 162874 h 503061"/>
                <a:gd name="connsiteX39" fmla="*/ 50383 w 606933"/>
                <a:gd name="connsiteY39" fmla="*/ 185077 h 503061"/>
                <a:gd name="connsiteX40" fmla="*/ 50383 w 606933"/>
                <a:gd name="connsiteY40" fmla="*/ 458655 h 503061"/>
                <a:gd name="connsiteX41" fmla="*/ 562304 w 606933"/>
                <a:gd name="connsiteY41" fmla="*/ 458655 h 503061"/>
                <a:gd name="connsiteX42" fmla="*/ 562304 w 606933"/>
                <a:gd name="connsiteY42" fmla="*/ 131821 h 503061"/>
                <a:gd name="connsiteX43" fmla="*/ 192670 w 606933"/>
                <a:gd name="connsiteY43" fmla="*/ 131821 h 503061"/>
                <a:gd name="connsiteX44" fmla="*/ 174631 w 606933"/>
                <a:gd name="connsiteY44" fmla="*/ 131821 h 503061"/>
                <a:gd name="connsiteX45" fmla="*/ 22237 w 606933"/>
                <a:gd name="connsiteY45" fmla="*/ 131821 h 503061"/>
                <a:gd name="connsiteX46" fmla="*/ 0 w 606933"/>
                <a:gd name="connsiteY46" fmla="*/ 109618 h 503061"/>
                <a:gd name="connsiteX47" fmla="*/ 22237 w 606933"/>
                <a:gd name="connsiteY47" fmla="*/ 87415 h 503061"/>
                <a:gd name="connsiteX48" fmla="*/ 174631 w 606933"/>
                <a:gd name="connsiteY48" fmla="*/ 87415 h 503061"/>
                <a:gd name="connsiteX49" fmla="*/ 192670 w 606933"/>
                <a:gd name="connsiteY49" fmla="*/ 87415 h 503061"/>
                <a:gd name="connsiteX50" fmla="*/ 207598 w 606933"/>
                <a:gd name="connsiteY50" fmla="*/ 87415 h 503061"/>
                <a:gd name="connsiteX51" fmla="*/ 207598 w 606933"/>
                <a:gd name="connsiteY51" fmla="*/ 22203 h 503061"/>
                <a:gd name="connsiteX52" fmla="*/ 229835 w 606933"/>
                <a:gd name="connsiteY52" fmla="*/ 0 h 5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503061">
                  <a:moveTo>
                    <a:pt x="278806" y="252491"/>
                  </a:moveTo>
                  <a:lnTo>
                    <a:pt x="278806" y="272515"/>
                  </a:lnTo>
                  <a:lnTo>
                    <a:pt x="333844" y="272515"/>
                  </a:lnTo>
                  <a:lnTo>
                    <a:pt x="333844" y="252491"/>
                  </a:lnTo>
                  <a:close/>
                  <a:moveTo>
                    <a:pt x="256573" y="208097"/>
                  </a:moveTo>
                  <a:lnTo>
                    <a:pt x="356077" y="208097"/>
                  </a:lnTo>
                  <a:cubicBezTo>
                    <a:pt x="368359" y="208097"/>
                    <a:pt x="378465" y="218031"/>
                    <a:pt x="378465" y="230294"/>
                  </a:cubicBezTo>
                  <a:lnTo>
                    <a:pt x="378465" y="240384"/>
                  </a:lnTo>
                  <a:lnTo>
                    <a:pt x="502844" y="240384"/>
                  </a:lnTo>
                  <a:cubicBezTo>
                    <a:pt x="515127" y="240384"/>
                    <a:pt x="525077" y="250318"/>
                    <a:pt x="525077" y="262581"/>
                  </a:cubicBezTo>
                  <a:cubicBezTo>
                    <a:pt x="525077" y="274843"/>
                    <a:pt x="515127" y="284778"/>
                    <a:pt x="502844" y="284778"/>
                  </a:cubicBezTo>
                  <a:lnTo>
                    <a:pt x="378465" y="284778"/>
                  </a:lnTo>
                  <a:lnTo>
                    <a:pt x="378465" y="294712"/>
                  </a:lnTo>
                  <a:cubicBezTo>
                    <a:pt x="378465" y="306975"/>
                    <a:pt x="368359" y="316909"/>
                    <a:pt x="356077" y="316909"/>
                  </a:cubicBezTo>
                  <a:lnTo>
                    <a:pt x="256573" y="316909"/>
                  </a:lnTo>
                  <a:cubicBezTo>
                    <a:pt x="244290" y="316909"/>
                    <a:pt x="234340" y="306975"/>
                    <a:pt x="234340" y="294712"/>
                  </a:cubicBezTo>
                  <a:lnTo>
                    <a:pt x="234340" y="284778"/>
                  </a:lnTo>
                  <a:lnTo>
                    <a:pt x="109805" y="284778"/>
                  </a:lnTo>
                  <a:cubicBezTo>
                    <a:pt x="97523" y="284778"/>
                    <a:pt x="87572" y="274843"/>
                    <a:pt x="87572" y="262581"/>
                  </a:cubicBezTo>
                  <a:cubicBezTo>
                    <a:pt x="87572" y="250318"/>
                    <a:pt x="97523" y="240384"/>
                    <a:pt x="109805" y="240384"/>
                  </a:cubicBezTo>
                  <a:lnTo>
                    <a:pt x="234340" y="240384"/>
                  </a:lnTo>
                  <a:lnTo>
                    <a:pt x="234340" y="230294"/>
                  </a:lnTo>
                  <a:cubicBezTo>
                    <a:pt x="234340" y="218031"/>
                    <a:pt x="244290" y="208097"/>
                    <a:pt x="256573" y="208097"/>
                  </a:cubicBezTo>
                  <a:close/>
                  <a:moveTo>
                    <a:pt x="252073" y="44406"/>
                  </a:moveTo>
                  <a:lnTo>
                    <a:pt x="252073" y="87415"/>
                  </a:lnTo>
                  <a:lnTo>
                    <a:pt x="360615" y="87415"/>
                  </a:lnTo>
                  <a:lnTo>
                    <a:pt x="360615" y="44406"/>
                  </a:lnTo>
                  <a:close/>
                  <a:moveTo>
                    <a:pt x="229835" y="0"/>
                  </a:moveTo>
                  <a:lnTo>
                    <a:pt x="382852" y="0"/>
                  </a:lnTo>
                  <a:cubicBezTo>
                    <a:pt x="395136" y="0"/>
                    <a:pt x="405244" y="9937"/>
                    <a:pt x="405244" y="22203"/>
                  </a:cubicBezTo>
                  <a:lnTo>
                    <a:pt x="405244" y="87415"/>
                  </a:lnTo>
                  <a:lnTo>
                    <a:pt x="584696" y="87415"/>
                  </a:lnTo>
                  <a:cubicBezTo>
                    <a:pt x="596981" y="87415"/>
                    <a:pt x="606933" y="97352"/>
                    <a:pt x="606933" y="109618"/>
                  </a:cubicBezTo>
                  <a:lnTo>
                    <a:pt x="606933" y="480858"/>
                  </a:lnTo>
                  <a:cubicBezTo>
                    <a:pt x="606933" y="493124"/>
                    <a:pt x="596981" y="503061"/>
                    <a:pt x="584696" y="503061"/>
                  </a:cubicBezTo>
                  <a:lnTo>
                    <a:pt x="27991" y="503061"/>
                  </a:lnTo>
                  <a:cubicBezTo>
                    <a:pt x="15706" y="503061"/>
                    <a:pt x="5753" y="493124"/>
                    <a:pt x="5753" y="480858"/>
                  </a:cubicBezTo>
                  <a:lnTo>
                    <a:pt x="5753" y="185077"/>
                  </a:lnTo>
                  <a:cubicBezTo>
                    <a:pt x="5753" y="172811"/>
                    <a:pt x="15706" y="162874"/>
                    <a:pt x="27991" y="162874"/>
                  </a:cubicBezTo>
                  <a:cubicBezTo>
                    <a:pt x="40275" y="162874"/>
                    <a:pt x="50383" y="172811"/>
                    <a:pt x="50383" y="185077"/>
                  </a:cubicBezTo>
                  <a:lnTo>
                    <a:pt x="50383" y="458655"/>
                  </a:lnTo>
                  <a:lnTo>
                    <a:pt x="562304" y="458655"/>
                  </a:lnTo>
                  <a:lnTo>
                    <a:pt x="562304" y="131821"/>
                  </a:lnTo>
                  <a:lnTo>
                    <a:pt x="192670" y="131821"/>
                  </a:lnTo>
                  <a:lnTo>
                    <a:pt x="174631" y="131821"/>
                  </a:lnTo>
                  <a:lnTo>
                    <a:pt x="22237" y="131821"/>
                  </a:lnTo>
                  <a:cubicBezTo>
                    <a:pt x="9952" y="131821"/>
                    <a:pt x="0" y="121884"/>
                    <a:pt x="0" y="109618"/>
                  </a:cubicBezTo>
                  <a:cubicBezTo>
                    <a:pt x="0" y="97352"/>
                    <a:pt x="9952" y="87415"/>
                    <a:pt x="22237" y="87415"/>
                  </a:cubicBezTo>
                  <a:lnTo>
                    <a:pt x="174631" y="87415"/>
                  </a:lnTo>
                  <a:lnTo>
                    <a:pt x="192670" y="87415"/>
                  </a:lnTo>
                  <a:lnTo>
                    <a:pt x="207598" y="87415"/>
                  </a:lnTo>
                  <a:lnTo>
                    <a:pt x="207598" y="22203"/>
                  </a:lnTo>
                  <a:cubicBezTo>
                    <a:pt x="207598" y="9937"/>
                    <a:pt x="217551" y="0"/>
                    <a:pt x="229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52" name="矩形 51"/>
            <p:cNvSpPr/>
            <p:nvPr/>
          </p:nvSpPr>
          <p:spPr>
            <a:xfrm>
              <a:off x="838200" y="2176481"/>
              <a:ext cx="6011415" cy="3289805"/>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33" name="矩形 32"/>
          <p:cNvSpPr/>
          <p:nvPr/>
        </p:nvSpPr>
        <p:spPr>
          <a:xfrm>
            <a:off x="820679" y="2295652"/>
            <a:ext cx="3928787" cy="3289805"/>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p:cNvSpPr/>
          <p:nvPr/>
        </p:nvSpPr>
        <p:spPr>
          <a:xfrm>
            <a:off x="4902200" y="3794017"/>
            <a:ext cx="521375" cy="384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17699" y="2117611"/>
            <a:ext cx="1685707" cy="369332"/>
          </a:xfrm>
          <a:prstGeom prst="rect">
            <a:avLst/>
          </a:prstGeom>
          <a:solidFill>
            <a:schemeClr val="accent2">
              <a:lumMod val="40000"/>
              <a:lumOff val="60000"/>
            </a:schemeClr>
          </a:solidFill>
        </p:spPr>
        <p:txBody>
          <a:bodyPr wrap="square" rtlCol="0">
            <a:spAutoFit/>
          </a:bodyPr>
          <a:lstStyle/>
          <a:p>
            <a:r>
              <a:rPr lang="zh-CN" altLang="en-US" dirty="0"/>
              <a:t>需求管理任务</a:t>
            </a:r>
          </a:p>
        </p:txBody>
      </p:sp>
      <p:sp>
        <p:nvSpPr>
          <p:cNvPr id="35" name="文本框 34"/>
          <p:cNvSpPr txBox="1"/>
          <p:nvPr/>
        </p:nvSpPr>
        <p:spPr>
          <a:xfrm>
            <a:off x="7895222" y="2126164"/>
            <a:ext cx="1809539" cy="369332"/>
          </a:xfrm>
          <a:prstGeom prst="rect">
            <a:avLst/>
          </a:prstGeom>
          <a:solidFill>
            <a:schemeClr val="accent2">
              <a:lumMod val="40000"/>
              <a:lumOff val="60000"/>
            </a:schemeClr>
          </a:solidFill>
        </p:spPr>
        <p:txBody>
          <a:bodyPr wrap="square" rtlCol="0">
            <a:spAutoFit/>
          </a:bodyPr>
          <a:lstStyle/>
          <a:p>
            <a:r>
              <a:rPr lang="zh-CN" altLang="en-US" dirty="0"/>
              <a:t>需求管理活动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33" grpId="0" animBg="1"/>
      <p:bldP spid="6" grpId="0" animBg="1"/>
      <p:bldP spid="8"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4112955" y="535508"/>
            <a:ext cx="6211496" cy="830997"/>
          </a:xfrm>
          <a:prstGeom prst="rect">
            <a:avLst/>
          </a:prstGeom>
          <a:noFill/>
        </p:spPr>
        <p:txBody>
          <a:bodyPr wrap="square" rtlCol="0">
            <a:spAutoFit/>
          </a:bodyPr>
          <a:lstStyle/>
          <a:p>
            <a:pPr algn="ctr"/>
            <a:r>
              <a:rPr lang="zh-CN" altLang="en-US" sz="4800" b="1" dirty="0">
                <a:solidFill>
                  <a:srgbClr val="5197D7"/>
                </a:solidFill>
                <a:latin typeface="微软雅黑" panose="020B0503020204020204" pitchFamily="34" charset="-122"/>
                <a:ea typeface="微软雅黑" panose="020B0503020204020204" pitchFamily="34" charset="-122"/>
              </a:rPr>
              <a:t>需求工程与软件需求</a:t>
            </a:r>
          </a:p>
        </p:txBody>
      </p:sp>
      <p:pic>
        <p:nvPicPr>
          <p:cNvPr id="38" name="图片 3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887662" y="300748"/>
            <a:ext cx="2048823" cy="509101"/>
          </a:xfrm>
          <a:prstGeom prst="rect">
            <a:avLst/>
          </a:prstGeom>
        </p:spPr>
      </p:pic>
      <p:sp>
        <p:nvSpPr>
          <p:cNvPr id="39" name="日期占位符 3"/>
          <p:cNvSpPr>
            <a:spLocks noGrp="1"/>
          </p:cNvSpPr>
          <p:nvPr>
            <p:ph type="dt" sz="half" idx="10"/>
          </p:nvPr>
        </p:nvSpPr>
        <p:spPr>
          <a:xfrm>
            <a:off x="838200" y="6356350"/>
            <a:ext cx="2743200" cy="365125"/>
          </a:xfrm>
        </p:spPr>
        <p:txBody>
          <a:bodyPr/>
          <a:lstStyle/>
          <a:p>
            <a:fld id="{4BDE1BC5-4BA2-DD4F-9D76-4562E2F8B8AA}"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43" name="灯片编号占位符 8"/>
          <p:cNvSpPr>
            <a:spLocks noGrp="1"/>
          </p:cNvSpPr>
          <p:nvPr>
            <p:ph type="sldNum" sz="quarter" idx="12"/>
          </p:nvPr>
        </p:nvSpPr>
        <p:spPr>
          <a:xfrm>
            <a:off x="8610600" y="6356350"/>
            <a:ext cx="2743200" cy="365125"/>
          </a:xfrm>
        </p:spPr>
        <p:txBody>
          <a:bodyPr/>
          <a:lstStyle/>
          <a:p>
            <a:fld id="{85BC0CA1-3571-4BD4-9253-723F5D1C3D94}" type="slidenum">
              <a:rPr lang="zh-CN" altLang="en-US" smtClean="0">
                <a:solidFill>
                  <a:prstClr val="black">
                    <a:tint val="75000"/>
                  </a:prstClr>
                </a:solidFill>
              </a:rPr>
              <a:t>3</a:t>
            </a:fld>
            <a:endParaRPr lang="zh-CN" altLang="en-US">
              <a:solidFill>
                <a:prstClr val="black">
                  <a:tint val="75000"/>
                </a:prstClr>
              </a:solidFill>
            </a:endParaRPr>
          </a:p>
        </p:txBody>
      </p:sp>
      <p:sp>
        <p:nvSpPr>
          <p:cNvPr id="16408" name="文本框 38"/>
          <p:cNvSpPr>
            <a:spLocks noChangeArrowheads="1"/>
          </p:cNvSpPr>
          <p:nvPr/>
        </p:nvSpPr>
        <p:spPr bwMode="auto">
          <a:xfrm>
            <a:off x="1209386" y="2286097"/>
            <a:ext cx="9400194" cy="3904402"/>
          </a:xfrm>
          <a:prstGeom prst="rect">
            <a:avLst/>
          </a:prstGeom>
          <a:noFill/>
          <a:ln w="15875">
            <a:solidFill>
              <a:schemeClr val="tx1"/>
            </a:solid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1.1   </a:t>
            </a:r>
            <a:r>
              <a:rPr lang="zh-CN" altLang="en-US" sz="2000" b="1" dirty="0">
                <a:solidFill>
                  <a:srgbClr val="000000"/>
                </a:solidFill>
                <a:latin typeface="微软雅黑" panose="020B0503020204020204" pitchFamily="34" charset="-122"/>
                <a:ea typeface="微软雅黑" panose="020B0503020204020204" pitchFamily="34" charset="-122"/>
              </a:rPr>
              <a:t>需求工程发展历程</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1.2   </a:t>
            </a:r>
            <a:r>
              <a:rPr lang="zh-CN" altLang="en-US" sz="2000" b="1" dirty="0">
                <a:solidFill>
                  <a:srgbClr val="000000"/>
                </a:solidFill>
                <a:latin typeface="微软雅黑" panose="020B0503020204020204" pitchFamily="34" charset="-122"/>
                <a:ea typeface="微软雅黑" panose="020B0503020204020204" pitchFamily="34" charset="-122"/>
              </a:rPr>
              <a:t>需求工程概念</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1.3   </a:t>
            </a:r>
            <a:r>
              <a:rPr lang="zh-CN" altLang="en-US" sz="2000" b="1" dirty="0">
                <a:solidFill>
                  <a:srgbClr val="000000"/>
                </a:solidFill>
                <a:latin typeface="微软雅黑" panose="020B0503020204020204" pitchFamily="34" charset="-122"/>
                <a:ea typeface="微软雅黑" panose="020B0503020204020204" pitchFamily="34" charset="-122"/>
              </a:rPr>
              <a:t>软件需求的定义</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1.4   </a:t>
            </a:r>
            <a:r>
              <a:rPr lang="zh-CN" altLang="en-US" sz="2000" b="1" dirty="0">
                <a:solidFill>
                  <a:srgbClr val="000000"/>
                </a:solidFill>
                <a:latin typeface="微软雅黑" panose="020B0503020204020204" pitchFamily="34" charset="-122"/>
                <a:ea typeface="微软雅黑" panose="020B0503020204020204" pitchFamily="34" charset="-122"/>
              </a:rPr>
              <a:t>需求工程的内容</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1.5   </a:t>
            </a:r>
            <a:r>
              <a:rPr lang="zh-CN" altLang="en-US" sz="2000" b="1" dirty="0">
                <a:solidFill>
                  <a:srgbClr val="000000"/>
                </a:solidFill>
                <a:latin typeface="微软雅黑" panose="020B0503020204020204" pitchFamily="34" charset="-122"/>
                <a:ea typeface="微软雅黑" panose="020B0503020204020204" pitchFamily="34" charset="-122"/>
              </a:rPr>
              <a:t>需求在总体方案中的位置</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1.6   </a:t>
            </a:r>
            <a:r>
              <a:rPr lang="zh-CN" altLang="en-US" sz="2000" b="1" dirty="0">
                <a:solidFill>
                  <a:srgbClr val="000000"/>
                </a:solidFill>
                <a:latin typeface="微软雅黑" panose="020B0503020204020204" pitchFamily="34" charset="-122"/>
                <a:ea typeface="微软雅黑" panose="020B0503020204020204" pitchFamily="34" charset="-122"/>
              </a:rPr>
              <a:t>导致发生不合格需求说明的情况</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1.7   </a:t>
            </a:r>
            <a:r>
              <a:rPr lang="zh-CN" altLang="en-US" sz="2000" b="1" dirty="0">
                <a:solidFill>
                  <a:srgbClr val="000000"/>
                </a:solidFill>
                <a:latin typeface="微软雅黑" panose="020B0503020204020204" pitchFamily="34" charset="-122"/>
                <a:ea typeface="微软雅黑" panose="020B0503020204020204" pitchFamily="34" charset="-122"/>
              </a:rPr>
              <a:t>良好需求具有的特性</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1.8   </a:t>
            </a:r>
            <a:r>
              <a:rPr lang="zh-CN" altLang="en-US" sz="2000" b="1" dirty="0">
                <a:solidFill>
                  <a:srgbClr val="000000"/>
                </a:solidFill>
                <a:latin typeface="微软雅黑" panose="020B0503020204020204" pitchFamily="34" charset="-122"/>
                <a:ea typeface="微软雅黑" panose="020B0503020204020204" pitchFamily="34" charset="-122"/>
              </a:rPr>
              <a:t>高质量的需求过程带来的好处</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1.9   </a:t>
            </a:r>
            <a:r>
              <a:rPr lang="zh-CN" altLang="en-US" sz="2000" b="1" dirty="0">
                <a:solidFill>
                  <a:srgbClr val="000000"/>
                </a:solidFill>
                <a:latin typeface="微软雅黑" panose="020B0503020204020204" pitchFamily="34" charset="-122"/>
                <a:ea typeface="微软雅黑" panose="020B0503020204020204" pitchFamily="34" charset="-122"/>
              </a:rPr>
              <a:t>客户的需求观</a:t>
            </a:r>
            <a:endParaRPr lang="en-US" altLang="zh-CN" sz="2000" b="1" dirty="0">
              <a:solidFill>
                <a:srgbClr val="000000"/>
              </a:solidFill>
              <a:latin typeface="微软雅黑" panose="020B0503020204020204" pitchFamily="34" charset="-122"/>
              <a:ea typeface="微软雅黑" panose="020B0503020204020204" pitchFamily="34" charset="-122"/>
            </a:endParaRPr>
          </a:p>
          <a:p>
            <a:pPr fontAlgn="base">
              <a:lnSpc>
                <a:spcPts val="3000"/>
              </a:lnSpc>
              <a:buFont typeface="Wingdings" panose="05000000000000000000" charset="0"/>
            </a:pPr>
            <a:r>
              <a:rPr lang="en-US" altLang="zh-CN" sz="2000" b="1" dirty="0">
                <a:solidFill>
                  <a:srgbClr val="000000"/>
                </a:solidFill>
                <a:latin typeface="微软雅黑" panose="020B0503020204020204" pitchFamily="34" charset="-122"/>
                <a:ea typeface="微软雅黑" panose="020B0503020204020204" pitchFamily="34" charset="-122"/>
              </a:rPr>
              <a:t>1.10 </a:t>
            </a:r>
            <a:r>
              <a:rPr lang="zh-CN" altLang="en-US" sz="2000" b="1" dirty="0">
                <a:solidFill>
                  <a:srgbClr val="000000"/>
                </a:solidFill>
                <a:latin typeface="微软雅黑" panose="020B0503020204020204" pitchFamily="34" charset="-122"/>
                <a:ea typeface="微软雅黑" panose="020B0503020204020204" pitchFamily="34" charset="-122"/>
              </a:rPr>
              <a:t>需求工程的推荐方法</a:t>
            </a:r>
          </a:p>
        </p:txBody>
      </p:sp>
      <p:grpSp>
        <p:nvGrpSpPr>
          <p:cNvPr id="16" name="组合 15"/>
          <p:cNvGrpSpPr/>
          <p:nvPr/>
        </p:nvGrpSpPr>
        <p:grpSpPr>
          <a:xfrm>
            <a:off x="0" y="300748"/>
            <a:ext cx="4786884" cy="1150682"/>
            <a:chOff x="98996" y="2748476"/>
            <a:chExt cx="6428833" cy="1361049"/>
          </a:xfrm>
        </p:grpSpPr>
        <p:grpSp>
          <p:nvGrpSpPr>
            <p:cNvPr id="17" name="组合 16"/>
            <p:cNvGrpSpPr/>
            <p:nvPr/>
          </p:nvGrpSpPr>
          <p:grpSpPr>
            <a:xfrm>
              <a:off x="98996" y="2748476"/>
              <a:ext cx="6428833" cy="1361049"/>
              <a:chOff x="98996" y="2748476"/>
              <a:chExt cx="6428833" cy="1361049"/>
            </a:xfrm>
          </p:grpSpPr>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27" name="组合 26"/>
              <p:cNvGrpSpPr/>
              <p:nvPr/>
            </p:nvGrpSpPr>
            <p:grpSpPr>
              <a:xfrm>
                <a:off x="1307853" y="2748476"/>
                <a:ext cx="5219976" cy="1361049"/>
                <a:chOff x="1307853" y="2366615"/>
                <a:chExt cx="5219976" cy="1670538"/>
              </a:xfrm>
            </p:grpSpPr>
            <p:sp>
              <p:nvSpPr>
                <p:cNvPr id="29" name="矩形 28"/>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18" name="文本框 17"/>
            <p:cNvSpPr txBox="1"/>
            <p:nvPr/>
          </p:nvSpPr>
          <p:spPr>
            <a:xfrm>
              <a:off x="2446986" y="2967335"/>
              <a:ext cx="3060121" cy="923330"/>
            </a:xfrm>
            <a:prstGeom prst="rect">
              <a:avLst/>
            </a:prstGeom>
            <a:noFill/>
          </p:spPr>
          <p:txBody>
            <a:bodyPr wrap="square" rtlCol="0">
              <a:spAutoFit/>
            </a:bodyPr>
            <a:lstStyle/>
            <a:p>
              <a:pPr algn="ctr"/>
              <a:r>
                <a:rPr lang="zh-CN" altLang="en-US" sz="5400" dirty="0">
                  <a:solidFill>
                    <a:srgbClr val="F1F5EF"/>
                  </a:solidFill>
                </a:rPr>
                <a:t>第一章</a:t>
              </a:r>
              <a:endParaRPr lang="en-US" altLang="zh-CN" sz="5400" dirty="0">
                <a:solidFill>
                  <a:srgbClr val="F1F5EF"/>
                </a:solidFill>
              </a:endParaRPr>
            </a:p>
          </p:txBody>
        </p:sp>
      </p:grpSp>
      <p:sp>
        <p:nvSpPr>
          <p:cNvPr id="3" name="文本框 2"/>
          <p:cNvSpPr txBox="1"/>
          <p:nvPr/>
        </p:nvSpPr>
        <p:spPr>
          <a:xfrm>
            <a:off x="1209386" y="1818640"/>
            <a:ext cx="233910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本章主要内容：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30</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矩形 66"/>
          <p:cNvSpPr>
            <a:spLocks noChangeArrowheads="1"/>
          </p:cNvSpPr>
          <p:nvPr/>
        </p:nvSpPr>
        <p:spPr bwMode="auto">
          <a:xfrm>
            <a:off x="628858" y="1547877"/>
            <a:ext cx="9621331"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905" lvl="0" indent="-344805">
              <a:lnSpc>
                <a:spcPct val="150000"/>
              </a:lnSpc>
            </a:pPr>
            <a:r>
              <a:rPr lang="zh-CN" altLang="en-US" sz="2000" b="1" dirty="0">
                <a:latin typeface="微软雅黑" panose="020B0503020204020204" pitchFamily="34" charset="-122"/>
                <a:ea typeface="微软雅黑" panose="020B0503020204020204" pitchFamily="34" charset="-122"/>
              </a:rPr>
              <a:t> </a:t>
            </a:r>
            <a:r>
              <a:rPr lang="zh-CN" altLang="en-US" sz="2000" dirty="0">
                <a:latin typeface="宋体" panose="02010600030101010101" pitchFamily="2" charset="-122"/>
                <a:ea typeface="宋体" panose="02010600030101010101" pitchFamily="2" charset="-122"/>
              </a:rPr>
              <a:t>需求评审评审提出的需求变更、评估每项变更的可能影响，从而决定是否实施它。</a:t>
            </a:r>
          </a:p>
        </p:txBody>
      </p:sp>
      <p:sp>
        <p:nvSpPr>
          <p:cNvPr id="16" name="文本框 15"/>
          <p:cNvSpPr txBox="1"/>
          <p:nvPr/>
        </p:nvSpPr>
        <p:spPr>
          <a:xfrm>
            <a:off x="6879963" y="3009005"/>
            <a:ext cx="4305743" cy="481863"/>
          </a:xfrm>
          <a:prstGeom prst="rect">
            <a:avLst/>
          </a:prstGeom>
          <a:noFill/>
          <a:ln>
            <a:solidFill>
              <a:srgbClr val="548235"/>
            </a:solidFill>
          </a:ln>
        </p:spPr>
        <p:txBody>
          <a:bodyPr wrap="square" rtlCol="0">
            <a:spAutoFit/>
          </a:bodyPr>
          <a:lstStyle/>
          <a:p>
            <a:pPr>
              <a:lnSpc>
                <a:spcPct val="150000"/>
              </a:lnSpc>
              <a:spcBef>
                <a:spcPts val="20"/>
              </a:spcBef>
            </a:pPr>
            <a:r>
              <a:rPr lang="zh-CN" altLang="en-US" sz="2000" dirty="0">
                <a:latin typeface="宋体" panose="02010600030101010101" pitchFamily="2" charset="-122"/>
                <a:ea typeface="宋体" panose="02010600030101010101" pitchFamily="2" charset="-122"/>
              </a:rPr>
              <a:t>使当前的项目计划与需求一致。</a:t>
            </a:r>
            <a:endParaRPr lang="en-US" altLang="zh-CN" sz="2000" dirty="0">
              <a:latin typeface="宋体" panose="02010600030101010101" pitchFamily="2" charset="-122"/>
              <a:ea typeface="宋体" panose="02010600030101010101" pitchFamily="2" charset="-122"/>
            </a:endParaRPr>
          </a:p>
        </p:txBody>
      </p:sp>
      <p:sp>
        <p:nvSpPr>
          <p:cNvPr id="12" name="文本框 11"/>
          <p:cNvSpPr txBox="1"/>
          <p:nvPr/>
        </p:nvSpPr>
        <p:spPr>
          <a:xfrm>
            <a:off x="838200" y="4128058"/>
            <a:ext cx="4061908" cy="707886"/>
          </a:xfrm>
          <a:prstGeom prst="rect">
            <a:avLst/>
          </a:prstGeom>
          <a:noFill/>
          <a:ln>
            <a:solidFill>
              <a:srgbClr val="FFC000"/>
            </a:solidFill>
          </a:ln>
        </p:spPr>
        <p:txBody>
          <a:bodyPr wrap="square" rtlCol="0">
            <a:spAutoFit/>
          </a:bodyPr>
          <a:lstStyle/>
          <a:p>
            <a:pPr>
              <a:spcBef>
                <a:spcPts val="20"/>
              </a:spcBef>
            </a:pPr>
            <a:r>
              <a:rPr lang="zh-CN" altLang="en-US" sz="2000" dirty="0">
                <a:latin typeface="宋体" panose="02010600030101010101" pitchFamily="2" charset="-122"/>
                <a:ea typeface="宋体" panose="02010600030101010101" pitchFamily="2" charset="-122"/>
              </a:rPr>
              <a:t>估计变更需求所产生的影响并在此基础上协商新的承诺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约定</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p>
        </p:txBody>
      </p:sp>
      <p:sp>
        <p:nvSpPr>
          <p:cNvPr id="13" name="文本框 12"/>
          <p:cNvSpPr txBox="1"/>
          <p:nvPr/>
        </p:nvSpPr>
        <p:spPr>
          <a:xfrm>
            <a:off x="840576" y="3015709"/>
            <a:ext cx="4061908" cy="707886"/>
          </a:xfrm>
          <a:prstGeom prst="rect">
            <a:avLst/>
          </a:prstGeom>
          <a:noFill/>
          <a:ln>
            <a:solidFill>
              <a:srgbClr val="4472C4"/>
            </a:solidFill>
          </a:ln>
        </p:spPr>
        <p:txBody>
          <a:bodyPr wrap="square" rtlCol="0">
            <a:spAutoFit/>
          </a:bodyPr>
          <a:lstStyle/>
          <a:p>
            <a:pPr>
              <a:spcBef>
                <a:spcPts val="20"/>
              </a:spcBef>
            </a:pPr>
            <a:r>
              <a:rPr lang="zh-CN" altLang="en-US" sz="2000" dirty="0">
                <a:latin typeface="宋体" panose="02010600030101010101" pitchFamily="2" charset="-122"/>
                <a:ea typeface="宋体" panose="02010600030101010101" pitchFamily="2" charset="-122"/>
              </a:rPr>
              <a:t>以一种可控制的方式将需求变更融入到项目中。</a:t>
            </a:r>
          </a:p>
        </p:txBody>
      </p:sp>
      <p:grpSp>
        <p:nvGrpSpPr>
          <p:cNvPr id="14" name="Group 24"/>
          <p:cNvGrpSpPr>
            <a:grpSpLocks noChangeAspect="1"/>
          </p:cNvGrpSpPr>
          <p:nvPr/>
        </p:nvGrpSpPr>
        <p:grpSpPr>
          <a:xfrm>
            <a:off x="4831870" y="2996395"/>
            <a:ext cx="2061693" cy="1817439"/>
            <a:chOff x="2357422" y="1500180"/>
            <a:chExt cx="4582274" cy="3054850"/>
          </a:xfrm>
        </p:grpSpPr>
        <p:graphicFrame>
          <p:nvGraphicFramePr>
            <p:cNvPr id="17" name="Diagram 87"/>
            <p:cNvGraphicFramePr/>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a:off x="3255933" y="1989756"/>
              <a:ext cx="928694" cy="66198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需</a:t>
              </a:r>
              <a:endParaRPr lang="en-US" sz="4000" dirty="0">
                <a:solidFill>
                  <a:schemeClr val="bg1"/>
                </a:solidFill>
                <a:latin typeface="+mn-ea"/>
                <a:cs typeface="Open Sans" pitchFamily="34" charset="0"/>
              </a:endParaRPr>
            </a:p>
          </p:txBody>
        </p:sp>
        <p:sp>
          <p:nvSpPr>
            <p:cNvPr id="19" name="Rectangle 18"/>
            <p:cNvSpPr/>
            <p:nvPr/>
          </p:nvSpPr>
          <p:spPr>
            <a:xfrm>
              <a:off x="5160010" y="2004037"/>
              <a:ext cx="928694" cy="66198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求</a:t>
              </a:r>
              <a:endParaRPr lang="en-US" sz="4000" dirty="0">
                <a:solidFill>
                  <a:schemeClr val="bg1"/>
                </a:solidFill>
                <a:latin typeface="+mn-ea"/>
                <a:cs typeface="Open Sans" pitchFamily="34" charset="0"/>
              </a:endParaRPr>
            </a:p>
          </p:txBody>
        </p:sp>
        <p:sp>
          <p:nvSpPr>
            <p:cNvPr id="20" name="Rectangle 19"/>
            <p:cNvSpPr/>
            <p:nvPr/>
          </p:nvSpPr>
          <p:spPr>
            <a:xfrm>
              <a:off x="3255933" y="3194385"/>
              <a:ext cx="928693" cy="1189638"/>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评</a:t>
              </a:r>
              <a:endParaRPr lang="en-US" sz="4000" dirty="0">
                <a:solidFill>
                  <a:schemeClr val="bg1"/>
                </a:solidFill>
                <a:latin typeface="+mn-ea"/>
                <a:cs typeface="Open Sans" pitchFamily="34" charset="0"/>
              </a:endParaRPr>
            </a:p>
          </p:txBody>
        </p:sp>
        <p:sp>
          <p:nvSpPr>
            <p:cNvPr id="21" name="Rectangle 20"/>
            <p:cNvSpPr/>
            <p:nvPr/>
          </p:nvSpPr>
          <p:spPr>
            <a:xfrm>
              <a:off x="5160011" y="3199155"/>
              <a:ext cx="928693" cy="1189638"/>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4000" dirty="0">
                  <a:solidFill>
                    <a:schemeClr val="bg1"/>
                  </a:solidFill>
                  <a:latin typeface="+mn-ea"/>
                  <a:cs typeface="Open Sans" pitchFamily="34" charset="0"/>
                </a:rPr>
                <a:t>审</a:t>
              </a:r>
              <a:endParaRPr lang="en-US" sz="4000" dirty="0">
                <a:solidFill>
                  <a:schemeClr val="bg1"/>
                </a:solidFill>
                <a:latin typeface="+mn-ea"/>
                <a:cs typeface="Open Sans" pitchFamily="34" charset="0"/>
              </a:endParaRPr>
            </a:p>
          </p:txBody>
        </p:sp>
      </p:grpSp>
      <p:sp>
        <p:nvSpPr>
          <p:cNvPr id="15" name="文本框 14"/>
          <p:cNvSpPr txBox="1"/>
          <p:nvPr/>
        </p:nvSpPr>
        <p:spPr>
          <a:xfrm>
            <a:off x="6879963" y="4128058"/>
            <a:ext cx="4305744" cy="707886"/>
          </a:xfrm>
          <a:prstGeom prst="rect">
            <a:avLst/>
          </a:prstGeom>
          <a:noFill/>
          <a:ln>
            <a:solidFill>
              <a:srgbClr val="A5A5A5"/>
            </a:solidFill>
          </a:ln>
        </p:spPr>
        <p:txBody>
          <a:bodyPr wrap="square" rtlCol="0">
            <a:spAutoFit/>
          </a:bodyPr>
          <a:lstStyle/>
          <a:p>
            <a:pPr>
              <a:spcBef>
                <a:spcPts val="20"/>
              </a:spcBef>
            </a:pPr>
            <a:r>
              <a:rPr lang="zh-CN" altLang="en-US" sz="2000" dirty="0">
                <a:latin typeface="宋体" panose="02010600030101010101" pitchFamily="2" charset="-122"/>
                <a:ea typeface="宋体" panose="02010600030101010101" pitchFamily="2" charset="-122"/>
              </a:rPr>
              <a:t>在整个项目过程中跟踪需求状态及其变更情况。</a:t>
            </a:r>
          </a:p>
        </p:txBody>
      </p:sp>
      <p:sp>
        <p:nvSpPr>
          <p:cNvPr id="22"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
        <p:nvSpPr>
          <p:cNvPr id="23"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）需求评审</a:t>
            </a:r>
          </a:p>
        </p:txBody>
      </p:sp>
      <p:sp>
        <p:nvSpPr>
          <p:cNvPr id="4" name="矩形 3"/>
          <p:cNvSpPr/>
          <p:nvPr/>
        </p:nvSpPr>
        <p:spPr>
          <a:xfrm>
            <a:off x="700838" y="2627453"/>
            <a:ext cx="10650586" cy="268267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3" grpId="0" animBg="1"/>
      <p:bldP spid="15"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）需求开发与需求管理之间存在的界限</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31</a:t>
            </a:fld>
            <a:endParaRPr lang="zh-CN" altLang="en-US">
              <a:solidFill>
                <a:prstClr val="black">
                  <a:tint val="75000"/>
                </a:prstClr>
              </a:solidFill>
            </a:endParaRP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Oval 4"/>
          <p:cNvSpPr/>
          <p:nvPr/>
        </p:nvSpPr>
        <p:spPr>
          <a:xfrm>
            <a:off x="4711274" y="2940181"/>
            <a:ext cx="2198688" cy="1154112"/>
          </a:xfrm>
          <a:prstGeom prst="ellipse">
            <a:avLst/>
          </a:prstGeom>
          <a:solidFill>
            <a:schemeClr val="accent2">
              <a:lumMod val="40000"/>
              <a:lumOff val="60000"/>
            </a:schemeClr>
          </a:solidFill>
          <a:ln w="9525" cap="flat" cmpd="sng">
            <a:no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18" charset="0"/>
                <a:ea typeface="宋体" panose="02010600030101010101" pitchFamily="2" charset="-122"/>
              </a:rPr>
              <a:t>分析</a:t>
            </a:r>
          </a:p>
          <a:p>
            <a:pPr lvl="0" algn="ctr" eaLnBrk="1" hangingPunct="1"/>
            <a:r>
              <a:rPr lang="zh-CN" altLang="en-US" b="1" dirty="0">
                <a:latin typeface="Times New Roman" panose="02020603050405020304" pitchFamily="18" charset="0"/>
                <a:ea typeface="宋体" panose="02010600030101010101" pitchFamily="2" charset="-122"/>
              </a:rPr>
              <a:t>编写文档</a:t>
            </a:r>
          </a:p>
          <a:p>
            <a:pPr lvl="0" algn="ctr" eaLnBrk="1" hangingPunct="1"/>
            <a:r>
              <a:rPr lang="zh-CN" altLang="en-US" b="1" dirty="0">
                <a:latin typeface="Times New Roman" panose="02020603050405020304" pitchFamily="18" charset="0"/>
                <a:ea typeface="宋体" panose="02010600030101010101" pitchFamily="2" charset="-122"/>
              </a:rPr>
              <a:t>评审</a:t>
            </a:r>
            <a:r>
              <a:rPr lang="en-US" altLang="x-none"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商议</a:t>
            </a:r>
          </a:p>
        </p:txBody>
      </p:sp>
      <p:grpSp>
        <p:nvGrpSpPr>
          <p:cNvPr id="12" name="组合 11"/>
          <p:cNvGrpSpPr/>
          <p:nvPr/>
        </p:nvGrpSpPr>
        <p:grpSpPr>
          <a:xfrm>
            <a:off x="1862911" y="1800657"/>
            <a:ext cx="8135938" cy="4725988"/>
            <a:chOff x="539750" y="647700"/>
            <a:chExt cx="8135938" cy="4725988"/>
          </a:xfrm>
        </p:grpSpPr>
        <p:sp>
          <p:nvSpPr>
            <p:cNvPr id="13" name="Rectangle 5"/>
            <p:cNvSpPr/>
            <p:nvPr/>
          </p:nvSpPr>
          <p:spPr>
            <a:xfrm>
              <a:off x="2949575" y="3284538"/>
              <a:ext cx="3313113" cy="360362"/>
            </a:xfrm>
            <a:prstGeom prst="rect">
              <a:avLst/>
            </a:prstGeom>
            <a:solidFill>
              <a:schemeClr val="accent2">
                <a:lumMod val="40000"/>
                <a:lumOff val="60000"/>
              </a:schemeClr>
            </a:solidFill>
            <a:ln w="9525" cap="flat" cmpd="sng">
              <a:no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18" charset="0"/>
                  <a:ea typeface="宋体" panose="02010600030101010101" pitchFamily="2" charset="-122"/>
                </a:rPr>
                <a:t>基准需求说明</a:t>
              </a:r>
            </a:p>
          </p:txBody>
        </p:sp>
        <p:sp>
          <p:nvSpPr>
            <p:cNvPr id="14" name="Oval 6"/>
            <p:cNvSpPr/>
            <p:nvPr/>
          </p:nvSpPr>
          <p:spPr>
            <a:xfrm>
              <a:off x="3381375" y="4221163"/>
              <a:ext cx="2160588" cy="1081087"/>
            </a:xfrm>
            <a:prstGeom prst="ellipse">
              <a:avLst/>
            </a:prstGeom>
            <a:solidFill>
              <a:schemeClr val="accent2">
                <a:lumMod val="40000"/>
                <a:lumOff val="60000"/>
              </a:schemeClr>
            </a:solidFill>
            <a:ln w="9525" cap="flat" cmpd="sng">
              <a:no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18" charset="0"/>
                  <a:ea typeface="宋体" panose="02010600030101010101" pitchFamily="2" charset="-122"/>
                </a:rPr>
                <a:t>需求变更过程</a:t>
              </a:r>
            </a:p>
          </p:txBody>
        </p:sp>
        <p:sp>
          <p:nvSpPr>
            <p:cNvPr id="15" name="Line 7"/>
            <p:cNvSpPr/>
            <p:nvPr/>
          </p:nvSpPr>
          <p:spPr>
            <a:xfrm flipH="1">
              <a:off x="5614988" y="4724400"/>
              <a:ext cx="1655762" cy="0"/>
            </a:xfrm>
            <a:prstGeom prst="line">
              <a:avLst/>
            </a:prstGeom>
            <a:ln w="28575" cap="flat" cmpd="sng">
              <a:solidFill>
                <a:schemeClr val="tx1"/>
              </a:solidFill>
              <a:prstDash val="solid"/>
              <a:headEnd type="none" w="med" len="med"/>
              <a:tailEnd type="triangle" w="med" len="med"/>
            </a:ln>
          </p:spPr>
        </p:sp>
        <p:sp>
          <p:nvSpPr>
            <p:cNvPr id="16" name="Text Box 8"/>
            <p:cNvSpPr txBox="1"/>
            <p:nvPr/>
          </p:nvSpPr>
          <p:spPr>
            <a:xfrm>
              <a:off x="7126288" y="4391025"/>
              <a:ext cx="13017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项目环境</a:t>
              </a:r>
            </a:p>
          </p:txBody>
        </p:sp>
        <p:sp>
          <p:nvSpPr>
            <p:cNvPr id="17" name="Text Box 9"/>
            <p:cNvSpPr txBox="1"/>
            <p:nvPr/>
          </p:nvSpPr>
          <p:spPr>
            <a:xfrm>
              <a:off x="5665788" y="47513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项目变更</a:t>
              </a:r>
            </a:p>
          </p:txBody>
        </p:sp>
        <p:sp>
          <p:nvSpPr>
            <p:cNvPr id="18" name="Line 10"/>
            <p:cNvSpPr/>
            <p:nvPr/>
          </p:nvSpPr>
          <p:spPr>
            <a:xfrm>
              <a:off x="1509713" y="4724400"/>
              <a:ext cx="1871662" cy="0"/>
            </a:xfrm>
            <a:prstGeom prst="line">
              <a:avLst/>
            </a:prstGeom>
            <a:ln w="28575" cap="flat" cmpd="sng">
              <a:solidFill>
                <a:schemeClr val="tx1"/>
              </a:solidFill>
              <a:prstDash val="solid"/>
              <a:headEnd type="none" w="med" len="med"/>
              <a:tailEnd type="triangle" w="med" len="med"/>
            </a:ln>
          </p:spPr>
        </p:sp>
        <p:sp>
          <p:nvSpPr>
            <p:cNvPr id="19" name="Text Box 11"/>
            <p:cNvSpPr txBox="1"/>
            <p:nvPr/>
          </p:nvSpPr>
          <p:spPr>
            <a:xfrm>
              <a:off x="625475" y="4276725"/>
              <a:ext cx="812800" cy="1096963"/>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市场</a:t>
              </a:r>
              <a:r>
                <a:rPr lang="en-US" altLang="x-none" b="1" dirty="0">
                  <a:latin typeface="Times New Roman" panose="02020603050405020304" pitchFamily="18" charset="0"/>
                  <a:ea typeface="宋体" panose="02010600030101010101" pitchFamily="2" charset="-122"/>
                </a:rPr>
                <a:t>,</a:t>
              </a:r>
            </a:p>
            <a:p>
              <a:pPr lvl="0" eaLnBrk="1" hangingPunct="1"/>
              <a:r>
                <a:rPr lang="zh-CN" altLang="en-US" b="1" dirty="0">
                  <a:latin typeface="Times New Roman" panose="02020603050405020304" pitchFamily="18" charset="0"/>
                  <a:ea typeface="宋体" panose="02010600030101010101" pitchFamily="2" charset="-122"/>
                </a:rPr>
                <a:t>客户</a:t>
              </a:r>
              <a:r>
                <a:rPr lang="en-US" altLang="x-none" b="1" dirty="0">
                  <a:latin typeface="Times New Roman" panose="02020603050405020304" pitchFamily="18" charset="0"/>
                  <a:ea typeface="宋体" panose="02010600030101010101" pitchFamily="2" charset="-122"/>
                </a:rPr>
                <a:t>,</a:t>
              </a:r>
            </a:p>
            <a:p>
              <a:pPr lvl="0" eaLnBrk="1" hangingPunct="1"/>
              <a:r>
                <a:rPr lang="zh-CN" altLang="en-US" b="1" dirty="0">
                  <a:latin typeface="Times New Roman" panose="02020603050405020304" pitchFamily="18" charset="0"/>
                  <a:ea typeface="宋体" panose="02010600030101010101" pitchFamily="2" charset="-122"/>
                </a:rPr>
                <a:t>管理</a:t>
              </a:r>
            </a:p>
          </p:txBody>
        </p:sp>
        <p:sp>
          <p:nvSpPr>
            <p:cNvPr id="20" name="Text Box 12"/>
            <p:cNvSpPr txBox="1"/>
            <p:nvPr/>
          </p:nvSpPr>
          <p:spPr>
            <a:xfrm>
              <a:off x="1922463" y="47513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需求变更</a:t>
              </a:r>
            </a:p>
          </p:txBody>
        </p:sp>
        <p:sp>
          <p:nvSpPr>
            <p:cNvPr id="21" name="Line 13"/>
            <p:cNvSpPr/>
            <p:nvPr/>
          </p:nvSpPr>
          <p:spPr>
            <a:xfrm>
              <a:off x="539750" y="3467100"/>
              <a:ext cx="2376488" cy="0"/>
            </a:xfrm>
            <a:prstGeom prst="line">
              <a:avLst/>
            </a:prstGeom>
            <a:ln w="38100" cap="flat" cmpd="sng">
              <a:solidFill>
                <a:schemeClr val="tx1"/>
              </a:solidFill>
              <a:prstDash val="dash"/>
              <a:headEnd type="none" w="med" len="med"/>
              <a:tailEnd type="none" w="med" len="med"/>
            </a:ln>
          </p:spPr>
        </p:sp>
        <p:sp>
          <p:nvSpPr>
            <p:cNvPr id="22" name="Line 14"/>
            <p:cNvSpPr/>
            <p:nvPr/>
          </p:nvSpPr>
          <p:spPr>
            <a:xfrm>
              <a:off x="6299200" y="3462338"/>
              <a:ext cx="2376488" cy="0"/>
            </a:xfrm>
            <a:prstGeom prst="line">
              <a:avLst/>
            </a:prstGeom>
            <a:ln w="38100" cap="flat" cmpd="sng">
              <a:solidFill>
                <a:schemeClr val="tx1"/>
              </a:solidFill>
              <a:prstDash val="dash"/>
              <a:headEnd type="none" w="med" len="med"/>
              <a:tailEnd type="none" w="med" len="med"/>
            </a:ln>
          </p:spPr>
        </p:sp>
        <p:sp>
          <p:nvSpPr>
            <p:cNvPr id="23" name="Text Box 15"/>
            <p:cNvSpPr txBox="1"/>
            <p:nvPr/>
          </p:nvSpPr>
          <p:spPr>
            <a:xfrm>
              <a:off x="1311275" y="28082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需求开发</a:t>
              </a:r>
            </a:p>
          </p:txBody>
        </p:sp>
        <p:sp>
          <p:nvSpPr>
            <p:cNvPr id="24" name="Text Box 16"/>
            <p:cNvSpPr txBox="1"/>
            <p:nvPr/>
          </p:nvSpPr>
          <p:spPr>
            <a:xfrm>
              <a:off x="1331913" y="3578225"/>
              <a:ext cx="13017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需求管理</a:t>
              </a:r>
            </a:p>
          </p:txBody>
        </p:sp>
        <p:sp>
          <p:nvSpPr>
            <p:cNvPr id="25" name="Text Box 17"/>
            <p:cNvSpPr txBox="1"/>
            <p:nvPr/>
          </p:nvSpPr>
          <p:spPr>
            <a:xfrm>
              <a:off x="2771775" y="3649663"/>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当前基线</a:t>
              </a:r>
            </a:p>
          </p:txBody>
        </p:sp>
        <p:sp>
          <p:nvSpPr>
            <p:cNvPr id="26" name="Text Box 18"/>
            <p:cNvSpPr txBox="1"/>
            <p:nvPr/>
          </p:nvSpPr>
          <p:spPr>
            <a:xfrm>
              <a:off x="5070475" y="3644900"/>
              <a:ext cx="15811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修正后基线</a:t>
              </a:r>
            </a:p>
          </p:txBody>
        </p:sp>
        <p:sp>
          <p:nvSpPr>
            <p:cNvPr id="27" name="Line 20"/>
            <p:cNvSpPr/>
            <p:nvPr/>
          </p:nvSpPr>
          <p:spPr>
            <a:xfrm>
              <a:off x="2987675" y="981075"/>
              <a:ext cx="1296988" cy="431800"/>
            </a:xfrm>
            <a:prstGeom prst="line">
              <a:avLst/>
            </a:prstGeom>
            <a:ln w="28575" cap="flat" cmpd="sng">
              <a:solidFill>
                <a:schemeClr val="tx1"/>
              </a:solidFill>
              <a:prstDash val="solid"/>
              <a:headEnd type="none" w="med" len="med"/>
              <a:tailEnd type="triangle" w="med" len="med"/>
            </a:ln>
          </p:spPr>
        </p:sp>
        <p:sp>
          <p:nvSpPr>
            <p:cNvPr id="28" name="Line 21"/>
            <p:cNvSpPr/>
            <p:nvPr/>
          </p:nvSpPr>
          <p:spPr>
            <a:xfrm>
              <a:off x="4500563" y="908050"/>
              <a:ext cx="0" cy="863600"/>
            </a:xfrm>
            <a:prstGeom prst="line">
              <a:avLst/>
            </a:prstGeom>
            <a:ln w="28575" cap="flat" cmpd="sng">
              <a:solidFill>
                <a:schemeClr val="tx1"/>
              </a:solidFill>
              <a:prstDash val="solid"/>
              <a:headEnd type="none" w="med" len="med"/>
              <a:tailEnd type="triangle" w="med" len="med"/>
            </a:ln>
          </p:spPr>
        </p:sp>
        <p:sp>
          <p:nvSpPr>
            <p:cNvPr id="29" name="Line 22"/>
            <p:cNvSpPr/>
            <p:nvPr/>
          </p:nvSpPr>
          <p:spPr>
            <a:xfrm flipH="1">
              <a:off x="4859338" y="1052513"/>
              <a:ext cx="936625" cy="360362"/>
            </a:xfrm>
            <a:prstGeom prst="line">
              <a:avLst/>
            </a:prstGeom>
            <a:ln w="28575" cap="flat" cmpd="sng">
              <a:solidFill>
                <a:schemeClr val="tx1"/>
              </a:solidFill>
              <a:prstDash val="solid"/>
              <a:headEnd type="none" w="med" len="med"/>
              <a:tailEnd type="triangle" w="med" len="med"/>
            </a:ln>
          </p:spPr>
        </p:sp>
        <p:sp>
          <p:nvSpPr>
            <p:cNvPr id="30" name="Text Box 23"/>
            <p:cNvSpPr txBox="1"/>
            <p:nvPr/>
          </p:nvSpPr>
          <p:spPr>
            <a:xfrm>
              <a:off x="2411413" y="1057275"/>
              <a:ext cx="7429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市场</a:t>
              </a:r>
            </a:p>
          </p:txBody>
        </p:sp>
        <p:sp>
          <p:nvSpPr>
            <p:cNvPr id="31" name="Text Box 24"/>
            <p:cNvSpPr txBox="1"/>
            <p:nvPr/>
          </p:nvSpPr>
          <p:spPr>
            <a:xfrm>
              <a:off x="4140200" y="647700"/>
              <a:ext cx="7429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客户</a:t>
              </a:r>
            </a:p>
          </p:txBody>
        </p:sp>
        <p:sp>
          <p:nvSpPr>
            <p:cNvPr id="32" name="Text Box 25"/>
            <p:cNvSpPr txBox="1"/>
            <p:nvPr/>
          </p:nvSpPr>
          <p:spPr>
            <a:xfrm>
              <a:off x="4140200" y="1201738"/>
              <a:ext cx="7429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需求</a:t>
              </a:r>
            </a:p>
          </p:txBody>
        </p:sp>
        <p:sp>
          <p:nvSpPr>
            <p:cNvPr id="33" name="Text Box 26"/>
            <p:cNvSpPr txBox="1"/>
            <p:nvPr/>
          </p:nvSpPr>
          <p:spPr>
            <a:xfrm>
              <a:off x="5775325" y="792163"/>
              <a:ext cx="7429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18" charset="0"/>
                  <a:ea typeface="宋体" panose="02010600030101010101" pitchFamily="2" charset="-122"/>
                </a:rPr>
                <a:t>管理</a:t>
              </a:r>
            </a:p>
          </p:txBody>
        </p:sp>
        <p:sp>
          <p:nvSpPr>
            <p:cNvPr id="34" name="Line 27"/>
            <p:cNvSpPr/>
            <p:nvPr/>
          </p:nvSpPr>
          <p:spPr>
            <a:xfrm>
              <a:off x="4500563" y="2924175"/>
              <a:ext cx="0" cy="360363"/>
            </a:xfrm>
            <a:prstGeom prst="line">
              <a:avLst/>
            </a:prstGeom>
            <a:ln w="28575" cap="flat" cmpd="sng">
              <a:solidFill>
                <a:schemeClr val="tx1"/>
              </a:solidFill>
              <a:prstDash val="solid"/>
              <a:headEnd type="none" w="med" len="med"/>
              <a:tailEnd type="triangle" w="med" len="med"/>
            </a:ln>
          </p:spPr>
        </p:sp>
        <p:sp>
          <p:nvSpPr>
            <p:cNvPr id="35" name="Line 28"/>
            <p:cNvSpPr/>
            <p:nvPr/>
          </p:nvSpPr>
          <p:spPr>
            <a:xfrm>
              <a:off x="4211638" y="3644900"/>
              <a:ext cx="0" cy="576263"/>
            </a:xfrm>
            <a:prstGeom prst="line">
              <a:avLst/>
            </a:prstGeom>
            <a:ln w="28575" cap="flat" cmpd="sng">
              <a:solidFill>
                <a:schemeClr val="tx1"/>
              </a:solidFill>
              <a:prstDash val="solid"/>
              <a:headEnd type="none" w="med" len="med"/>
              <a:tailEnd type="triangle" w="med" len="med"/>
            </a:ln>
          </p:spPr>
        </p:sp>
        <p:sp>
          <p:nvSpPr>
            <p:cNvPr id="36" name="Line 29"/>
            <p:cNvSpPr/>
            <p:nvPr/>
          </p:nvSpPr>
          <p:spPr>
            <a:xfrm flipV="1">
              <a:off x="4716463" y="3644900"/>
              <a:ext cx="0" cy="576263"/>
            </a:xfrm>
            <a:prstGeom prst="line">
              <a:avLst/>
            </a:prstGeom>
            <a:ln w="28575" cap="flat" cmpd="sng">
              <a:solidFill>
                <a:schemeClr val="tx1"/>
              </a:solidFill>
              <a:prstDash val="solid"/>
              <a:headEnd type="none" w="med" len="med"/>
              <a:tailEnd type="triangle" w="med" len="med"/>
            </a:ln>
          </p:spPr>
        </p:sp>
      </p:grpSp>
      <p:sp>
        <p:nvSpPr>
          <p:cNvPr id="38" name="文本框 6"/>
          <p:cNvSpPr txBox="1"/>
          <p:nvPr/>
        </p:nvSpPr>
        <p:spPr>
          <a:xfrm>
            <a:off x="700838" y="368864"/>
            <a:ext cx="2880562"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1.4 </a:t>
            </a:r>
            <a:r>
              <a:rPr lang="zh-CN" altLang="en-US" sz="2400" b="1" dirty="0">
                <a:latin typeface="微软雅黑" panose="020B0503020204020204" pitchFamily="34" charset="-122"/>
                <a:ea typeface="微软雅黑" panose="020B0503020204020204" pitchFamily="34" charset="-122"/>
              </a:rPr>
              <a:t>需求工程的内容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32</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5" name="任意多边形: 形状 84"/>
          <p:cNvSpPr/>
          <p:nvPr/>
        </p:nvSpPr>
        <p:spPr>
          <a:xfrm>
            <a:off x="1453087" y="1764872"/>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marL="0" lvl="0" indent="0" algn="ctr" defTabSz="1511300">
              <a:lnSpc>
                <a:spcPct val="90000"/>
              </a:lnSpc>
              <a:spcBef>
                <a:spcPct val="0"/>
              </a:spcBef>
              <a:spcAft>
                <a:spcPct val="35000"/>
              </a:spcAft>
              <a:buNone/>
            </a:pPr>
            <a:endParaRPr lang="zh-CN" altLang="en-US" sz="2000" kern="1200" dirty="0"/>
          </a:p>
        </p:txBody>
      </p:sp>
      <p:sp>
        <p:nvSpPr>
          <p:cNvPr id="86" name="任意多边形: 形状 85"/>
          <p:cNvSpPr/>
          <p:nvPr/>
        </p:nvSpPr>
        <p:spPr>
          <a:xfrm>
            <a:off x="3410523" y="2052560"/>
            <a:ext cx="381412" cy="405377"/>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0" y="68542"/>
                </a:moveTo>
                <a:lnTo>
                  <a:pt x="146481" y="68542"/>
                </a:lnTo>
                <a:lnTo>
                  <a:pt x="146481" y="0"/>
                </a:lnTo>
                <a:lnTo>
                  <a:pt x="292961" y="171355"/>
                </a:lnTo>
                <a:lnTo>
                  <a:pt x="146481" y="342709"/>
                </a:lnTo>
                <a:lnTo>
                  <a:pt x="146481" y="274167"/>
                </a:lnTo>
                <a:lnTo>
                  <a:pt x="0" y="274167"/>
                </a:lnTo>
                <a:lnTo>
                  <a:pt x="0" y="68542"/>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42" rIns="87888"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87" name="任意多边形: 形状 86"/>
          <p:cNvSpPr/>
          <p:nvPr/>
        </p:nvSpPr>
        <p:spPr>
          <a:xfrm>
            <a:off x="3971848" y="1764872"/>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89" name="任意多边形: 形状 88"/>
          <p:cNvSpPr/>
          <p:nvPr/>
        </p:nvSpPr>
        <p:spPr>
          <a:xfrm>
            <a:off x="3971848" y="3399461"/>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90" name="任意多边形: 形状 89"/>
          <p:cNvSpPr/>
          <p:nvPr/>
        </p:nvSpPr>
        <p:spPr>
          <a:xfrm>
            <a:off x="3432113" y="3687147"/>
            <a:ext cx="381412" cy="405378"/>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292961" y="274167"/>
                </a:moveTo>
                <a:lnTo>
                  <a:pt x="146480" y="274167"/>
                </a:lnTo>
                <a:lnTo>
                  <a:pt x="146480" y="342709"/>
                </a:lnTo>
                <a:lnTo>
                  <a:pt x="0" y="171354"/>
                </a:lnTo>
                <a:lnTo>
                  <a:pt x="146480" y="0"/>
                </a:lnTo>
                <a:lnTo>
                  <a:pt x="146480" y="68542"/>
                </a:lnTo>
                <a:lnTo>
                  <a:pt x="292961" y="68542"/>
                </a:lnTo>
                <a:lnTo>
                  <a:pt x="292961" y="274167"/>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7888" tIns="68543" rIns="0"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91" name="任意多边形: 形状 90"/>
          <p:cNvSpPr/>
          <p:nvPr/>
        </p:nvSpPr>
        <p:spPr>
          <a:xfrm>
            <a:off x="1453087" y="3399461"/>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92" name="任意多边形: 形状 91"/>
          <p:cNvSpPr/>
          <p:nvPr/>
        </p:nvSpPr>
        <p:spPr>
          <a:xfrm>
            <a:off x="2129554" y="4524057"/>
            <a:ext cx="446181" cy="346532"/>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234369" y="0"/>
                </a:moveTo>
                <a:lnTo>
                  <a:pt x="234369" y="171355"/>
                </a:lnTo>
                <a:lnTo>
                  <a:pt x="292961" y="171355"/>
                </a:lnTo>
                <a:lnTo>
                  <a:pt x="146480" y="342709"/>
                </a:lnTo>
                <a:lnTo>
                  <a:pt x="0" y="171355"/>
                </a:lnTo>
                <a:lnTo>
                  <a:pt x="58592" y="171355"/>
                </a:lnTo>
                <a:lnTo>
                  <a:pt x="58592" y="0"/>
                </a:lnTo>
                <a:lnTo>
                  <a:pt x="234369" y="0"/>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8542" tIns="0" rIns="68542" bIns="87888"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93" name="任意多边形: 形状 92"/>
          <p:cNvSpPr/>
          <p:nvPr/>
        </p:nvSpPr>
        <p:spPr>
          <a:xfrm>
            <a:off x="1453087" y="5034048"/>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94" name="任意多边形: 形状 93"/>
          <p:cNvSpPr/>
          <p:nvPr/>
        </p:nvSpPr>
        <p:spPr>
          <a:xfrm>
            <a:off x="6483701" y="1764871"/>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95" name="任意多边形: 形状 94"/>
          <p:cNvSpPr/>
          <p:nvPr/>
        </p:nvSpPr>
        <p:spPr>
          <a:xfrm>
            <a:off x="5936625" y="2052560"/>
            <a:ext cx="381412" cy="405377"/>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0" y="68542"/>
                </a:moveTo>
                <a:lnTo>
                  <a:pt x="146481" y="68542"/>
                </a:lnTo>
                <a:lnTo>
                  <a:pt x="146481" y="0"/>
                </a:lnTo>
                <a:lnTo>
                  <a:pt x="292961" y="171355"/>
                </a:lnTo>
                <a:lnTo>
                  <a:pt x="146481" y="342709"/>
                </a:lnTo>
                <a:lnTo>
                  <a:pt x="146481" y="274167"/>
                </a:lnTo>
                <a:lnTo>
                  <a:pt x="0" y="274167"/>
                </a:lnTo>
                <a:lnTo>
                  <a:pt x="0" y="68542"/>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42" rIns="87888"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a:p>
        </p:txBody>
      </p:sp>
      <p:sp>
        <p:nvSpPr>
          <p:cNvPr id="97" name="任意多边形: 形状 96"/>
          <p:cNvSpPr/>
          <p:nvPr/>
        </p:nvSpPr>
        <p:spPr>
          <a:xfrm>
            <a:off x="6483701" y="3399460"/>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99" name="任意多边形: 形状 98"/>
          <p:cNvSpPr/>
          <p:nvPr/>
        </p:nvSpPr>
        <p:spPr>
          <a:xfrm>
            <a:off x="5936625" y="3713829"/>
            <a:ext cx="381412" cy="405378"/>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292961" y="274167"/>
                </a:moveTo>
                <a:lnTo>
                  <a:pt x="146480" y="274167"/>
                </a:lnTo>
                <a:lnTo>
                  <a:pt x="146480" y="342709"/>
                </a:lnTo>
                <a:lnTo>
                  <a:pt x="0" y="171354"/>
                </a:lnTo>
                <a:lnTo>
                  <a:pt x="146480" y="0"/>
                </a:lnTo>
                <a:lnTo>
                  <a:pt x="146480" y="68542"/>
                </a:lnTo>
                <a:lnTo>
                  <a:pt x="292961" y="68542"/>
                </a:lnTo>
                <a:lnTo>
                  <a:pt x="292961" y="274167"/>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7888" tIns="68543" rIns="0"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100" name="任意多边形: 形状 99"/>
          <p:cNvSpPr/>
          <p:nvPr/>
        </p:nvSpPr>
        <p:spPr>
          <a:xfrm>
            <a:off x="3971848" y="5021443"/>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dirty="0"/>
          </a:p>
        </p:txBody>
      </p:sp>
      <p:sp>
        <p:nvSpPr>
          <p:cNvPr id="102" name="任意多边形: 形状 101"/>
          <p:cNvSpPr/>
          <p:nvPr/>
        </p:nvSpPr>
        <p:spPr>
          <a:xfrm>
            <a:off x="8995555" y="1764870"/>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103" name="任意多边形: 形状 102"/>
          <p:cNvSpPr/>
          <p:nvPr/>
        </p:nvSpPr>
        <p:spPr>
          <a:xfrm>
            <a:off x="8468134" y="2074220"/>
            <a:ext cx="381412" cy="405377"/>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0" y="68542"/>
                </a:moveTo>
                <a:lnTo>
                  <a:pt x="146481" y="68542"/>
                </a:lnTo>
                <a:lnTo>
                  <a:pt x="146481" y="0"/>
                </a:lnTo>
                <a:lnTo>
                  <a:pt x="292961" y="171355"/>
                </a:lnTo>
                <a:lnTo>
                  <a:pt x="146481" y="342709"/>
                </a:lnTo>
                <a:lnTo>
                  <a:pt x="146481" y="274167"/>
                </a:lnTo>
                <a:lnTo>
                  <a:pt x="0" y="274167"/>
                </a:lnTo>
                <a:lnTo>
                  <a:pt x="0" y="68542"/>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42" rIns="87888"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104" name="任意多边形: 形状 103"/>
          <p:cNvSpPr/>
          <p:nvPr/>
        </p:nvSpPr>
        <p:spPr>
          <a:xfrm>
            <a:off x="8995555" y="3399459"/>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t" anchorCtr="0">
            <a:noAutofit/>
          </a:bodyPr>
          <a:lstStyle/>
          <a:p>
            <a:pPr algn="ctr" defTabSz="1511300">
              <a:lnSpc>
                <a:spcPct val="90000"/>
              </a:lnSpc>
              <a:spcBef>
                <a:spcPct val="0"/>
              </a:spcBef>
              <a:spcAft>
                <a:spcPct val="35000"/>
              </a:spcAft>
            </a:pPr>
            <a:endParaRPr lang="zh-CN" altLang="en-US" sz="2000"/>
          </a:p>
        </p:txBody>
      </p:sp>
      <p:sp>
        <p:nvSpPr>
          <p:cNvPr id="105" name="任意多边形: 形状 104"/>
          <p:cNvSpPr/>
          <p:nvPr/>
        </p:nvSpPr>
        <p:spPr>
          <a:xfrm>
            <a:off x="8468134" y="3713829"/>
            <a:ext cx="381412" cy="405378"/>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292961" y="274167"/>
                </a:moveTo>
                <a:lnTo>
                  <a:pt x="146480" y="274167"/>
                </a:lnTo>
                <a:lnTo>
                  <a:pt x="146480" y="342709"/>
                </a:lnTo>
                <a:lnTo>
                  <a:pt x="0" y="171354"/>
                </a:lnTo>
                <a:lnTo>
                  <a:pt x="146480" y="0"/>
                </a:lnTo>
                <a:lnTo>
                  <a:pt x="146480" y="68542"/>
                </a:lnTo>
                <a:lnTo>
                  <a:pt x="292961" y="68542"/>
                </a:lnTo>
                <a:lnTo>
                  <a:pt x="292961" y="274167"/>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7888" tIns="68543" rIns="0"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106" name="任意多边形: 形状 105"/>
          <p:cNvSpPr/>
          <p:nvPr/>
        </p:nvSpPr>
        <p:spPr>
          <a:xfrm>
            <a:off x="9672021" y="2899274"/>
            <a:ext cx="446181" cy="346532"/>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234369" y="0"/>
                </a:moveTo>
                <a:lnTo>
                  <a:pt x="234369" y="171355"/>
                </a:lnTo>
                <a:lnTo>
                  <a:pt x="292961" y="171355"/>
                </a:lnTo>
                <a:lnTo>
                  <a:pt x="146480" y="342709"/>
                </a:lnTo>
                <a:lnTo>
                  <a:pt x="0" y="171355"/>
                </a:lnTo>
                <a:lnTo>
                  <a:pt x="58592" y="171355"/>
                </a:lnTo>
                <a:lnTo>
                  <a:pt x="58592" y="0"/>
                </a:lnTo>
                <a:lnTo>
                  <a:pt x="234369" y="0"/>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8542" tIns="0" rIns="68542" bIns="87888"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107" name="任意多边形: 形状 106"/>
          <p:cNvSpPr/>
          <p:nvPr/>
        </p:nvSpPr>
        <p:spPr>
          <a:xfrm>
            <a:off x="3476741" y="5321736"/>
            <a:ext cx="381412" cy="405377"/>
          </a:xfrm>
          <a:custGeom>
            <a:avLst/>
            <a:gdLst>
              <a:gd name="connsiteX0" fmla="*/ 0 w 292961"/>
              <a:gd name="connsiteY0" fmla="*/ 68542 h 342709"/>
              <a:gd name="connsiteX1" fmla="*/ 146481 w 292961"/>
              <a:gd name="connsiteY1" fmla="*/ 68542 h 342709"/>
              <a:gd name="connsiteX2" fmla="*/ 146481 w 292961"/>
              <a:gd name="connsiteY2" fmla="*/ 0 h 342709"/>
              <a:gd name="connsiteX3" fmla="*/ 292961 w 292961"/>
              <a:gd name="connsiteY3" fmla="*/ 171355 h 342709"/>
              <a:gd name="connsiteX4" fmla="*/ 146481 w 292961"/>
              <a:gd name="connsiteY4" fmla="*/ 342709 h 342709"/>
              <a:gd name="connsiteX5" fmla="*/ 146481 w 292961"/>
              <a:gd name="connsiteY5" fmla="*/ 274167 h 342709"/>
              <a:gd name="connsiteX6" fmla="*/ 0 w 292961"/>
              <a:gd name="connsiteY6" fmla="*/ 274167 h 342709"/>
              <a:gd name="connsiteX7" fmla="*/ 0 w 292961"/>
              <a:gd name="connsiteY7" fmla="*/ 68542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61" h="342709">
                <a:moveTo>
                  <a:pt x="0" y="68542"/>
                </a:moveTo>
                <a:lnTo>
                  <a:pt x="146481" y="68542"/>
                </a:lnTo>
                <a:lnTo>
                  <a:pt x="146481" y="0"/>
                </a:lnTo>
                <a:lnTo>
                  <a:pt x="292961" y="171355"/>
                </a:lnTo>
                <a:lnTo>
                  <a:pt x="146481" y="342709"/>
                </a:lnTo>
                <a:lnTo>
                  <a:pt x="146481" y="274167"/>
                </a:lnTo>
                <a:lnTo>
                  <a:pt x="0" y="274167"/>
                </a:lnTo>
                <a:lnTo>
                  <a:pt x="0" y="68542"/>
                </a:lnTo>
                <a:close/>
              </a:path>
            </a:pathLst>
          </a:custGeom>
          <a:solidFill>
            <a:schemeClr val="accent5">
              <a:lumMod val="60000"/>
              <a:lumOff val="40000"/>
            </a:schemeClr>
          </a:solidFill>
          <a:ln>
            <a:solidFill>
              <a:schemeClr val="accent5">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42" rIns="87888" bIns="68542" numCol="1" spcCol="1270" anchor="t" anchorCtr="0">
            <a:noAutofit/>
          </a:bodyPr>
          <a:lstStyle/>
          <a:p>
            <a:pPr marL="0" lvl="0" indent="0" algn="ctr" defTabSz="622300">
              <a:lnSpc>
                <a:spcPct val="90000"/>
              </a:lnSpc>
              <a:spcBef>
                <a:spcPct val="0"/>
              </a:spcBef>
              <a:spcAft>
                <a:spcPct val="35000"/>
              </a:spcAft>
              <a:buNone/>
            </a:pPr>
            <a:endParaRPr lang="zh-CN" altLang="en-US" sz="2000" kern="1200" dirty="0"/>
          </a:p>
        </p:txBody>
      </p:sp>
      <p:sp>
        <p:nvSpPr>
          <p:cNvPr id="36" name="文本框 35"/>
          <p:cNvSpPr txBox="1"/>
          <p:nvPr/>
        </p:nvSpPr>
        <p:spPr>
          <a:xfrm>
            <a:off x="1353787" y="1829570"/>
            <a:ext cx="2081139" cy="707886"/>
          </a:xfrm>
          <a:prstGeom prst="rect">
            <a:avLst/>
          </a:prstGeom>
          <a:noFill/>
        </p:spPr>
        <p:txBody>
          <a:bodyPr wrap="square" rtlCol="0" anchor="t">
            <a:spAutoFit/>
          </a:bodyPr>
          <a:lstStyle/>
          <a:p>
            <a:pPr algn="ctr"/>
            <a:r>
              <a:rPr lang="zh-CN" altLang="en-US" sz="2000" b="1" dirty="0"/>
              <a:t>问题定义和可行性研究</a:t>
            </a:r>
          </a:p>
        </p:txBody>
      </p:sp>
      <p:sp>
        <p:nvSpPr>
          <p:cNvPr id="109" name="文本框 108"/>
          <p:cNvSpPr txBox="1"/>
          <p:nvPr/>
        </p:nvSpPr>
        <p:spPr>
          <a:xfrm>
            <a:off x="4214521" y="1858243"/>
            <a:ext cx="1365735" cy="707886"/>
          </a:xfrm>
          <a:prstGeom prst="rect">
            <a:avLst/>
          </a:prstGeom>
          <a:noFill/>
        </p:spPr>
        <p:txBody>
          <a:bodyPr wrap="square" rtlCol="0" anchor="t">
            <a:spAutoFit/>
          </a:bodyPr>
          <a:lstStyle>
            <a:defPPr>
              <a:defRPr lang="zh-CN"/>
            </a:defPPr>
            <a:lvl1pPr algn="ctr">
              <a:defRPr sz="2000" b="1"/>
            </a:lvl1pPr>
          </a:lstStyle>
          <a:p>
            <a:r>
              <a:rPr lang="zh-CN" altLang="en-US" dirty="0"/>
              <a:t>制定开发计划</a:t>
            </a:r>
          </a:p>
        </p:txBody>
      </p:sp>
      <p:sp>
        <p:nvSpPr>
          <p:cNvPr id="110" name="文本框 109"/>
          <p:cNvSpPr txBox="1"/>
          <p:nvPr/>
        </p:nvSpPr>
        <p:spPr>
          <a:xfrm>
            <a:off x="6498956" y="1858243"/>
            <a:ext cx="1799117" cy="707886"/>
          </a:xfrm>
          <a:prstGeom prst="rect">
            <a:avLst/>
          </a:prstGeom>
          <a:noFill/>
        </p:spPr>
        <p:txBody>
          <a:bodyPr wrap="square" rtlCol="0" anchor="t">
            <a:spAutoFit/>
          </a:bodyPr>
          <a:lstStyle>
            <a:defPPr>
              <a:defRPr lang="zh-CN"/>
            </a:defPPr>
            <a:lvl1pPr algn="ctr">
              <a:defRPr sz="20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t>需求获取、分析</a:t>
            </a:r>
          </a:p>
        </p:txBody>
      </p:sp>
      <p:sp>
        <p:nvSpPr>
          <p:cNvPr id="111" name="文本框 110"/>
          <p:cNvSpPr txBox="1"/>
          <p:nvPr/>
        </p:nvSpPr>
        <p:spPr>
          <a:xfrm>
            <a:off x="9070358" y="1858243"/>
            <a:ext cx="1640755" cy="707886"/>
          </a:xfrm>
          <a:prstGeom prst="rect">
            <a:avLst/>
          </a:prstGeom>
          <a:noFill/>
        </p:spPr>
        <p:txBody>
          <a:bodyPr wrap="square" rtlCol="0" anchor="t">
            <a:spAutoFit/>
          </a:bodyPr>
          <a:lstStyle>
            <a:defPPr>
              <a:defRPr lang="zh-CN"/>
            </a:defPPr>
            <a:lvl1pPr algn="ctr">
              <a:defRPr sz="2000" b="1"/>
            </a:lvl1pPr>
          </a:lstStyle>
          <a:p>
            <a:r>
              <a:rPr lang="zh-CN" altLang="en-US" dirty="0"/>
              <a:t>规格说明及验证</a:t>
            </a:r>
          </a:p>
        </p:txBody>
      </p:sp>
      <p:sp>
        <p:nvSpPr>
          <p:cNvPr id="112" name="文本框 111"/>
          <p:cNvSpPr txBox="1"/>
          <p:nvPr/>
        </p:nvSpPr>
        <p:spPr>
          <a:xfrm>
            <a:off x="9451083" y="3663006"/>
            <a:ext cx="1083338" cy="400110"/>
          </a:xfrm>
          <a:prstGeom prst="rect">
            <a:avLst/>
          </a:prstGeom>
          <a:noFill/>
        </p:spPr>
        <p:txBody>
          <a:bodyPr wrap="square" rtlCol="0" anchor="t">
            <a:spAutoFit/>
          </a:bodyPr>
          <a:lstStyle>
            <a:defPPr>
              <a:defRPr lang="zh-CN"/>
            </a:defPPr>
            <a:lvl1pPr algn="ctr">
              <a:defRPr sz="2000" b="1"/>
            </a:lvl1pPr>
          </a:lstStyle>
          <a:p>
            <a:r>
              <a:rPr lang="zh-CN" altLang="en-US" dirty="0"/>
              <a:t>设计</a:t>
            </a:r>
          </a:p>
        </p:txBody>
      </p:sp>
      <p:sp>
        <p:nvSpPr>
          <p:cNvPr id="113" name="文本框 112"/>
          <p:cNvSpPr txBox="1"/>
          <p:nvPr/>
        </p:nvSpPr>
        <p:spPr>
          <a:xfrm>
            <a:off x="6856845" y="3665684"/>
            <a:ext cx="1083338" cy="400110"/>
          </a:xfrm>
          <a:prstGeom prst="rect">
            <a:avLst/>
          </a:prstGeom>
          <a:noFill/>
        </p:spPr>
        <p:txBody>
          <a:bodyPr wrap="square" rtlCol="0" anchor="t">
            <a:spAutoFit/>
          </a:bodyPr>
          <a:lstStyle>
            <a:defPPr>
              <a:defRPr lang="zh-CN"/>
            </a:defPPr>
            <a:lvl1pPr algn="ctr">
              <a:defRPr sz="2000" b="1"/>
            </a:lvl1pPr>
          </a:lstStyle>
          <a:p>
            <a:r>
              <a:rPr lang="zh-CN" altLang="en-US" dirty="0"/>
              <a:t>规范</a:t>
            </a:r>
          </a:p>
        </p:txBody>
      </p:sp>
      <p:sp>
        <p:nvSpPr>
          <p:cNvPr id="114" name="文本框 113"/>
          <p:cNvSpPr txBox="1"/>
          <p:nvPr/>
        </p:nvSpPr>
        <p:spPr>
          <a:xfrm>
            <a:off x="4420060" y="3663006"/>
            <a:ext cx="1083338" cy="400110"/>
          </a:xfrm>
          <a:prstGeom prst="rect">
            <a:avLst/>
          </a:prstGeom>
          <a:noFill/>
        </p:spPr>
        <p:txBody>
          <a:bodyPr wrap="square" rtlCol="0" anchor="t">
            <a:spAutoFit/>
          </a:bodyPr>
          <a:lstStyle>
            <a:defPPr>
              <a:defRPr lang="zh-CN"/>
            </a:defPPr>
            <a:lvl1pPr algn="ctr">
              <a:defRPr sz="2000" b="1"/>
            </a:lvl1pPr>
          </a:lstStyle>
          <a:p>
            <a:r>
              <a:rPr lang="zh-CN" altLang="en-US" dirty="0"/>
              <a:t>实现</a:t>
            </a:r>
          </a:p>
        </p:txBody>
      </p:sp>
      <p:sp>
        <p:nvSpPr>
          <p:cNvPr id="115" name="文本框 114"/>
          <p:cNvSpPr txBox="1"/>
          <p:nvPr/>
        </p:nvSpPr>
        <p:spPr>
          <a:xfrm>
            <a:off x="1870942" y="3664114"/>
            <a:ext cx="1083338" cy="400110"/>
          </a:xfrm>
          <a:prstGeom prst="rect">
            <a:avLst/>
          </a:prstGeom>
          <a:noFill/>
        </p:spPr>
        <p:txBody>
          <a:bodyPr wrap="square" rtlCol="0" anchor="t">
            <a:spAutoFit/>
          </a:bodyPr>
          <a:lstStyle>
            <a:defPPr>
              <a:defRPr lang="zh-CN"/>
            </a:defPPr>
            <a:lvl1pPr algn="ctr">
              <a:defRPr sz="2000" b="1"/>
            </a:lvl1pPr>
          </a:lstStyle>
          <a:p>
            <a:r>
              <a:rPr lang="zh-CN" altLang="en-US" dirty="0"/>
              <a:t>测试</a:t>
            </a:r>
          </a:p>
        </p:txBody>
      </p:sp>
      <p:sp>
        <p:nvSpPr>
          <p:cNvPr id="116" name="文本框 115"/>
          <p:cNvSpPr txBox="1"/>
          <p:nvPr/>
        </p:nvSpPr>
        <p:spPr>
          <a:xfrm>
            <a:off x="1870994" y="5321736"/>
            <a:ext cx="1083338" cy="400110"/>
          </a:xfrm>
          <a:prstGeom prst="rect">
            <a:avLst/>
          </a:prstGeom>
          <a:noFill/>
        </p:spPr>
        <p:txBody>
          <a:bodyPr wrap="square" rtlCol="0" anchor="t">
            <a:spAutoFit/>
          </a:bodyPr>
          <a:lstStyle>
            <a:defPPr>
              <a:defRPr lang="zh-CN"/>
            </a:defPPr>
            <a:lvl1pPr algn="ctr">
              <a:defRPr sz="20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t>部署</a:t>
            </a:r>
          </a:p>
        </p:txBody>
      </p:sp>
      <p:sp>
        <p:nvSpPr>
          <p:cNvPr id="117" name="文本框 116"/>
          <p:cNvSpPr txBox="1"/>
          <p:nvPr/>
        </p:nvSpPr>
        <p:spPr>
          <a:xfrm>
            <a:off x="4420060" y="5287786"/>
            <a:ext cx="1083338" cy="400110"/>
          </a:xfrm>
          <a:prstGeom prst="rect">
            <a:avLst/>
          </a:prstGeom>
          <a:noFill/>
        </p:spPr>
        <p:txBody>
          <a:bodyPr wrap="square" rtlCol="0" anchor="t">
            <a:spAutoFit/>
          </a:bodyPr>
          <a:lstStyle>
            <a:defPPr>
              <a:defRPr lang="zh-CN"/>
            </a:defPPr>
            <a:lvl1pPr algn="ctr">
              <a:defRPr sz="2000" b="1"/>
            </a:lvl1pPr>
          </a:lstStyle>
          <a:p>
            <a:r>
              <a:rPr lang="zh-CN" altLang="en-US" dirty="0"/>
              <a:t>维护</a:t>
            </a:r>
          </a:p>
        </p:txBody>
      </p:sp>
      <p:sp>
        <p:nvSpPr>
          <p:cNvPr id="42" name="文本框 6"/>
          <p:cNvSpPr txBox="1"/>
          <p:nvPr/>
        </p:nvSpPr>
        <p:spPr>
          <a:xfrm>
            <a:off x="700838" y="368864"/>
            <a:ext cx="4802560"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1.5 </a:t>
            </a:r>
            <a:r>
              <a:rPr lang="zh-CN" altLang="en-US" sz="2400" b="1" dirty="0">
                <a:solidFill>
                  <a:srgbClr val="000000"/>
                </a:solidFill>
                <a:latin typeface="微软雅黑" panose="020B0503020204020204" pitchFamily="34" charset="-122"/>
                <a:ea typeface="微软雅黑" panose="020B0503020204020204" pitchFamily="34" charset="-122"/>
              </a:rPr>
              <a:t>需求在总体方案中的位置</a:t>
            </a:r>
          </a:p>
        </p:txBody>
      </p:sp>
      <p:sp>
        <p:nvSpPr>
          <p:cNvPr id="41"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）软件的生存周期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9" grpId="0" animBg="1"/>
      <p:bldP spid="90" grpId="0" animBg="1"/>
      <p:bldP spid="91" grpId="0" animBg="1"/>
      <p:bldP spid="92" grpId="0" animBg="1"/>
      <p:bldP spid="93" grpId="0" animBg="1"/>
      <p:bldP spid="94" grpId="0" animBg="1"/>
      <p:bldP spid="95" grpId="0" animBg="1"/>
      <p:bldP spid="97" grpId="0" animBg="1"/>
      <p:bldP spid="99" grpId="0" animBg="1"/>
      <p:bldP spid="100" grpId="0" animBg="1"/>
      <p:bldP spid="102" grpId="0" animBg="1"/>
      <p:bldP spid="103" grpId="0" animBg="1"/>
      <p:bldP spid="104" grpId="0" animBg="1"/>
      <p:bldP spid="105" grpId="0" animBg="1"/>
      <p:bldP spid="106" grpId="0" animBg="1"/>
      <p:bldP spid="107" grpId="0" animBg="1"/>
      <p:bldP spid="36" grpId="0"/>
      <p:bldP spid="109" grpId="0"/>
      <p:bldP spid="110" grpId="0"/>
      <p:bldP spid="111" grpId="0"/>
      <p:bldP spid="112" grpId="0"/>
      <p:bldP spid="113" grpId="0"/>
      <p:bldP spid="114" grpId="0"/>
      <p:bldP spid="115" grpId="0"/>
      <p:bldP spid="116" grpId="0"/>
      <p:bldP spid="1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5"/>
          <p:cNvSpPr txBox="1"/>
          <p:nvPr/>
        </p:nvSpPr>
        <p:spPr>
          <a:xfrm>
            <a:off x="598907" y="946608"/>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）需求与其他软件项目过程的关系</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33</a:t>
            </a:fld>
            <a:endParaRPr lang="zh-CN" altLang="en-US">
              <a:solidFill>
                <a:prstClr val="black">
                  <a:tint val="75000"/>
                </a:prstClr>
              </a:solidFill>
            </a:endParaRPr>
          </a:p>
        </p:txBody>
      </p:sp>
      <p:sp>
        <p:nvSpPr>
          <p:cNvPr id="5" name="矩形 66"/>
          <p:cNvSpPr>
            <a:spLocks noChangeArrowheads="1"/>
          </p:cNvSpPr>
          <p:nvPr/>
        </p:nvSpPr>
        <p:spPr bwMode="auto">
          <a:xfrm>
            <a:off x="786834" y="129668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sp>
        <p:nvSpPr>
          <p:cNvPr id="12" name="文本框 11"/>
          <p:cNvSpPr txBox="1"/>
          <p:nvPr/>
        </p:nvSpPr>
        <p:spPr>
          <a:xfrm>
            <a:off x="1158317" y="1667637"/>
            <a:ext cx="9586431" cy="957250"/>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软件需求规格说明（</a:t>
            </a:r>
            <a:r>
              <a:rPr lang="en-US" altLang="zh-CN" sz="2000" dirty="0">
                <a:latin typeface="Times New Roman" panose="02020603050405020304" pitchFamily="18" charset="0"/>
                <a:cs typeface="Times New Roman" panose="02020603050405020304" pitchFamily="18" charset="0"/>
              </a:rPr>
              <a:t>SRS)</a:t>
            </a:r>
            <a:r>
              <a:rPr lang="zh-CN" altLang="en-US" sz="2000" dirty="0">
                <a:latin typeface="Times New Roman" panose="02020603050405020304" pitchFamily="18" charset="0"/>
                <a:cs typeface="Times New Roman" panose="02020603050405020304" pitchFamily="18" charset="0"/>
              </a:rPr>
              <a:t>充分描述了软件系统所应具有的外部行为，</a:t>
            </a:r>
            <a:r>
              <a:rPr lang="zh-CN" altLang="zh-CN" sz="2000" dirty="0">
                <a:latin typeface="Times New Roman" panose="02020603050405020304" pitchFamily="18" charset="0"/>
                <a:cs typeface="Times New Roman" panose="02020603050405020304" pitchFamily="18" charset="0"/>
              </a:rPr>
              <a:t>在</a:t>
            </a:r>
            <a:r>
              <a:rPr lang="zh-CN" altLang="en-US" sz="2000" dirty="0">
                <a:latin typeface="Times New Roman" panose="02020603050405020304" pitchFamily="18" charset="0"/>
                <a:cs typeface="Times New Roman" panose="02020603050405020304" pitchFamily="18" charset="0"/>
              </a:rPr>
              <a:t>开发、</a:t>
            </a:r>
            <a:r>
              <a:rPr lang="zh-CN" altLang="en-US" sz="2000" b="1" dirty="0">
                <a:solidFill>
                  <a:srgbClr val="0000FF"/>
                </a:solidFill>
                <a:latin typeface="Times New Roman" panose="02020603050405020304" pitchFamily="18" charset="0"/>
                <a:cs typeface="Times New Roman" panose="02020603050405020304" pitchFamily="18" charset="0"/>
              </a:rPr>
              <a:t>测试</a:t>
            </a:r>
            <a:r>
              <a:rPr lang="zh-CN" altLang="en-US" sz="2000" dirty="0">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质量保证</a:t>
            </a:r>
            <a:r>
              <a:rPr lang="zh-CN" altLang="en-US" sz="2000" dirty="0">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项目管理</a:t>
            </a:r>
            <a:r>
              <a:rPr lang="zh-CN" altLang="en-US" sz="2000" dirty="0">
                <a:latin typeface="Times New Roman" panose="02020603050405020304" pitchFamily="18" charset="0"/>
                <a:cs typeface="Times New Roman" panose="02020603050405020304" pitchFamily="18" charset="0"/>
              </a:rPr>
              <a:t>以及</a:t>
            </a:r>
            <a:r>
              <a:rPr lang="zh-CN" altLang="en-US" sz="2000" b="1" dirty="0">
                <a:solidFill>
                  <a:srgbClr val="0000FF"/>
                </a:solidFill>
                <a:latin typeface="Times New Roman" panose="02020603050405020304" pitchFamily="18" charset="0"/>
                <a:cs typeface="Times New Roman" panose="02020603050405020304" pitchFamily="18" charset="0"/>
              </a:rPr>
              <a:t>相关项目过程</a:t>
            </a:r>
            <a:r>
              <a:rPr lang="zh-CN" altLang="en-US" sz="2000" dirty="0">
                <a:latin typeface="Times New Roman" panose="02020603050405020304" pitchFamily="18" charset="0"/>
                <a:cs typeface="Times New Roman" panose="02020603050405020304" pitchFamily="18" charset="0"/>
              </a:rPr>
              <a:t>中都起了重要的作用</a:t>
            </a:r>
            <a:r>
              <a:rPr lang="zh-CN" altLang="en-US" sz="2000" b="1" dirty="0">
                <a:latin typeface="Times New Roman" panose="02020603050405020304" pitchFamily="18" charset="0"/>
                <a:cs typeface="Times New Roman" panose="02020603050405020304" pitchFamily="18" charset="0"/>
              </a:rPr>
              <a:t>。</a:t>
            </a:r>
          </a:p>
        </p:txBody>
      </p:sp>
      <p:sp>
        <p:nvSpPr>
          <p:cNvPr id="614" name="任意多边形: 形状 613"/>
          <p:cNvSpPr/>
          <p:nvPr/>
        </p:nvSpPr>
        <p:spPr>
          <a:xfrm>
            <a:off x="838200" y="3443792"/>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开发</a:t>
            </a:r>
          </a:p>
        </p:txBody>
      </p:sp>
      <p:sp>
        <p:nvSpPr>
          <p:cNvPr id="615" name="任意多边形: 形状 614"/>
          <p:cNvSpPr/>
          <p:nvPr/>
        </p:nvSpPr>
        <p:spPr>
          <a:xfrm>
            <a:off x="2800126" y="3440619"/>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测试</a:t>
            </a:r>
          </a:p>
        </p:txBody>
      </p:sp>
      <p:sp>
        <p:nvSpPr>
          <p:cNvPr id="616" name="任意多边形: 形状 615"/>
          <p:cNvSpPr/>
          <p:nvPr/>
        </p:nvSpPr>
        <p:spPr>
          <a:xfrm>
            <a:off x="4779409" y="3440619"/>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511300">
              <a:lnSpc>
                <a:spcPct val="90000"/>
              </a:lnSpc>
              <a:spcBef>
                <a:spcPct val="0"/>
              </a:spcBef>
              <a:spcAft>
                <a:spcPct val="35000"/>
              </a:spcAft>
            </a:pPr>
            <a:r>
              <a:rPr lang="zh-CN" altLang="en-US" sz="2000" b="1" dirty="0">
                <a:solidFill>
                  <a:schemeClr val="tx1"/>
                </a:solidFill>
              </a:rPr>
              <a:t>质量保证</a:t>
            </a:r>
          </a:p>
        </p:txBody>
      </p:sp>
      <p:sp>
        <p:nvSpPr>
          <p:cNvPr id="617" name="任意多边形: 形状 616"/>
          <p:cNvSpPr/>
          <p:nvPr/>
        </p:nvSpPr>
        <p:spPr>
          <a:xfrm>
            <a:off x="6763075" y="3453132"/>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511300">
              <a:lnSpc>
                <a:spcPct val="90000"/>
              </a:lnSpc>
              <a:spcBef>
                <a:spcPct val="0"/>
              </a:spcBef>
              <a:spcAft>
                <a:spcPct val="35000"/>
              </a:spcAft>
            </a:pPr>
            <a:r>
              <a:rPr lang="zh-CN" altLang="en-US" sz="2000" b="1" dirty="0">
                <a:solidFill>
                  <a:schemeClr val="tx1"/>
                </a:solidFill>
              </a:rPr>
              <a:t>项目管理</a:t>
            </a:r>
          </a:p>
        </p:txBody>
      </p:sp>
      <p:sp>
        <p:nvSpPr>
          <p:cNvPr id="618" name="任意多边形: 形状 617"/>
          <p:cNvSpPr/>
          <p:nvPr/>
        </p:nvSpPr>
        <p:spPr>
          <a:xfrm>
            <a:off x="8857461" y="3440619"/>
            <a:ext cx="1799115" cy="980752"/>
          </a:xfrm>
          <a:custGeom>
            <a:avLst/>
            <a:gdLst>
              <a:gd name="connsiteX0" fmla="*/ 0 w 1381893"/>
              <a:gd name="connsiteY0" fmla="*/ 82914 h 829135"/>
              <a:gd name="connsiteX1" fmla="*/ 82914 w 1381893"/>
              <a:gd name="connsiteY1" fmla="*/ 0 h 829135"/>
              <a:gd name="connsiteX2" fmla="*/ 1298980 w 1381893"/>
              <a:gd name="connsiteY2" fmla="*/ 0 h 829135"/>
              <a:gd name="connsiteX3" fmla="*/ 1381894 w 1381893"/>
              <a:gd name="connsiteY3" fmla="*/ 82914 h 829135"/>
              <a:gd name="connsiteX4" fmla="*/ 1381893 w 1381893"/>
              <a:gd name="connsiteY4" fmla="*/ 746222 h 829135"/>
              <a:gd name="connsiteX5" fmla="*/ 1298979 w 1381893"/>
              <a:gd name="connsiteY5" fmla="*/ 829136 h 829135"/>
              <a:gd name="connsiteX6" fmla="*/ 82914 w 1381893"/>
              <a:gd name="connsiteY6" fmla="*/ 829135 h 829135"/>
              <a:gd name="connsiteX7" fmla="*/ 0 w 1381893"/>
              <a:gd name="connsiteY7" fmla="*/ 746221 h 829135"/>
              <a:gd name="connsiteX8" fmla="*/ 0 w 1381893"/>
              <a:gd name="connsiteY8" fmla="*/ 82914 h 82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893" h="829135">
                <a:moveTo>
                  <a:pt x="0" y="82914"/>
                </a:moveTo>
                <a:cubicBezTo>
                  <a:pt x="0" y="37122"/>
                  <a:pt x="37122" y="0"/>
                  <a:pt x="82914" y="0"/>
                </a:cubicBezTo>
                <a:lnTo>
                  <a:pt x="1298980" y="0"/>
                </a:lnTo>
                <a:cubicBezTo>
                  <a:pt x="1344772" y="0"/>
                  <a:pt x="1381894" y="37122"/>
                  <a:pt x="1381894" y="82914"/>
                </a:cubicBezTo>
                <a:cubicBezTo>
                  <a:pt x="1381894" y="304017"/>
                  <a:pt x="1381893" y="525119"/>
                  <a:pt x="1381893" y="746222"/>
                </a:cubicBezTo>
                <a:cubicBezTo>
                  <a:pt x="1381893" y="792014"/>
                  <a:pt x="1344771" y="829136"/>
                  <a:pt x="1298979" y="829136"/>
                </a:cubicBezTo>
                <a:lnTo>
                  <a:pt x="82914" y="829135"/>
                </a:lnTo>
                <a:cubicBezTo>
                  <a:pt x="37122" y="829135"/>
                  <a:pt x="0" y="792013"/>
                  <a:pt x="0" y="746221"/>
                </a:cubicBezTo>
                <a:lnTo>
                  <a:pt x="0" y="82914"/>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511300">
              <a:lnSpc>
                <a:spcPct val="90000"/>
              </a:lnSpc>
              <a:spcBef>
                <a:spcPct val="0"/>
              </a:spcBef>
              <a:spcAft>
                <a:spcPct val="35000"/>
              </a:spcAft>
            </a:pPr>
            <a:r>
              <a:rPr lang="zh-CN" altLang="en-US" sz="2000" b="1" dirty="0">
                <a:solidFill>
                  <a:schemeClr val="tx1"/>
                </a:solidFill>
              </a:rPr>
              <a:t>相关项目过程</a:t>
            </a:r>
          </a:p>
        </p:txBody>
      </p:sp>
      <p:sp>
        <p:nvSpPr>
          <p:cNvPr id="620" name="箭头: 燕尾形 619"/>
          <p:cNvSpPr/>
          <p:nvPr/>
        </p:nvSpPr>
        <p:spPr>
          <a:xfrm>
            <a:off x="719179" y="4375535"/>
            <a:ext cx="10753641" cy="980752"/>
          </a:xfrm>
          <a:prstGeom prst="notchedRightArrow">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软件需求规格</a:t>
            </a:r>
            <a:r>
              <a:rPr lang="zh-CN" altLang="en-US" sz="2000" b="1">
                <a:solidFill>
                  <a:schemeClr val="tx1"/>
                </a:solidFill>
              </a:rPr>
              <a:t>说明（</a:t>
            </a:r>
            <a:r>
              <a:rPr lang="en-US" altLang="zh-CN" sz="2000" b="1" dirty="0">
                <a:solidFill>
                  <a:schemeClr val="tx1"/>
                </a:solidFill>
              </a:rPr>
              <a:t>SRS</a:t>
            </a:r>
            <a:r>
              <a:rPr lang="zh-CN" altLang="en-US" sz="2000" b="1" dirty="0">
                <a:solidFill>
                  <a:schemeClr val="tx1"/>
                </a:solidFill>
              </a:rPr>
              <a:t>）</a:t>
            </a:r>
          </a:p>
        </p:txBody>
      </p:sp>
      <p:sp>
        <p:nvSpPr>
          <p:cNvPr id="21" name="文本框 6"/>
          <p:cNvSpPr txBox="1"/>
          <p:nvPr/>
        </p:nvSpPr>
        <p:spPr>
          <a:xfrm>
            <a:off x="700838" y="368864"/>
            <a:ext cx="4802560"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1.5 </a:t>
            </a:r>
            <a:r>
              <a:rPr lang="zh-CN" altLang="en-US" sz="2400" b="1" dirty="0">
                <a:solidFill>
                  <a:srgbClr val="000000"/>
                </a:solidFill>
                <a:latin typeface="微软雅黑" panose="020B0503020204020204" pitchFamily="34" charset="-122"/>
                <a:ea typeface="微软雅黑" panose="020B0503020204020204" pitchFamily="34" charset="-122"/>
              </a:rPr>
              <a:t>需求在总体方案中的位置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 grpId="0" animBg="1"/>
      <p:bldP spid="615" grpId="0" animBg="1"/>
      <p:bldP spid="616" grpId="0" animBg="1"/>
      <p:bldP spid="617" grpId="0" animBg="1"/>
      <p:bldP spid="618" grpId="0" animBg="1"/>
      <p:bldP spid="6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34</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Oval 4"/>
          <p:cNvSpPr/>
          <p:nvPr/>
        </p:nvSpPr>
        <p:spPr>
          <a:xfrm>
            <a:off x="4716883" y="3228325"/>
            <a:ext cx="2173605" cy="964391"/>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软件需求</a:t>
            </a:r>
          </a:p>
        </p:txBody>
      </p:sp>
      <p:sp>
        <p:nvSpPr>
          <p:cNvPr id="11" name="Rectangle 5"/>
          <p:cNvSpPr/>
          <p:nvPr/>
        </p:nvSpPr>
        <p:spPr>
          <a:xfrm>
            <a:off x="4716883" y="1333898"/>
            <a:ext cx="2096135" cy="723293"/>
          </a:xfrm>
          <a:prstGeom prst="rect">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制定项目计划</a:t>
            </a:r>
          </a:p>
          <a:p>
            <a:pPr algn="ctr" defTabSz="1511300">
              <a:lnSpc>
                <a:spcPct val="90000"/>
              </a:lnSpc>
              <a:spcBef>
                <a:spcPct val="0"/>
              </a:spcBef>
              <a:spcAft>
                <a:spcPct val="35000"/>
              </a:spcAft>
            </a:pPr>
            <a:r>
              <a:rPr lang="zh-CN" altLang="en-US" sz="2000" b="1" dirty="0">
                <a:solidFill>
                  <a:schemeClr val="tx1"/>
                </a:solidFill>
              </a:rPr>
              <a:t>过程</a:t>
            </a:r>
          </a:p>
        </p:txBody>
      </p:sp>
      <p:sp>
        <p:nvSpPr>
          <p:cNvPr id="12" name="Rectangle 6"/>
          <p:cNvSpPr/>
          <p:nvPr/>
        </p:nvSpPr>
        <p:spPr>
          <a:xfrm>
            <a:off x="4716883" y="5387923"/>
            <a:ext cx="2096135" cy="723293"/>
          </a:xfrm>
          <a:prstGeom prst="rect">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系统测试过程</a:t>
            </a:r>
          </a:p>
        </p:txBody>
      </p:sp>
      <p:sp>
        <p:nvSpPr>
          <p:cNvPr id="13" name="Rectangle 7"/>
          <p:cNvSpPr/>
          <p:nvPr/>
        </p:nvSpPr>
        <p:spPr>
          <a:xfrm>
            <a:off x="8641157" y="2399043"/>
            <a:ext cx="2096135" cy="723293"/>
          </a:xfrm>
          <a:prstGeom prst="rect">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项目跟踪和</a:t>
            </a:r>
          </a:p>
          <a:p>
            <a:pPr algn="ctr" defTabSz="1511300">
              <a:lnSpc>
                <a:spcPct val="90000"/>
              </a:lnSpc>
              <a:spcBef>
                <a:spcPct val="0"/>
              </a:spcBef>
              <a:spcAft>
                <a:spcPct val="35000"/>
              </a:spcAft>
            </a:pPr>
            <a:r>
              <a:rPr lang="zh-CN" altLang="en-US" sz="2000" b="1" dirty="0">
                <a:solidFill>
                  <a:schemeClr val="tx1"/>
                </a:solidFill>
              </a:rPr>
              <a:t>控制过程</a:t>
            </a:r>
          </a:p>
        </p:txBody>
      </p:sp>
      <p:sp>
        <p:nvSpPr>
          <p:cNvPr id="14" name="Rectangle 8"/>
          <p:cNvSpPr/>
          <p:nvPr/>
        </p:nvSpPr>
        <p:spPr>
          <a:xfrm>
            <a:off x="8547913" y="4637672"/>
            <a:ext cx="2096135" cy="723293"/>
          </a:xfrm>
          <a:prstGeom prst="rect">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变更控制过程</a:t>
            </a:r>
          </a:p>
        </p:txBody>
      </p:sp>
      <p:sp>
        <p:nvSpPr>
          <p:cNvPr id="15" name="Rectangle 9"/>
          <p:cNvSpPr/>
          <p:nvPr/>
        </p:nvSpPr>
        <p:spPr>
          <a:xfrm>
            <a:off x="917851" y="2335423"/>
            <a:ext cx="2096135" cy="723293"/>
          </a:xfrm>
          <a:prstGeom prst="rect">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开发过程</a:t>
            </a:r>
          </a:p>
        </p:txBody>
      </p:sp>
      <p:sp>
        <p:nvSpPr>
          <p:cNvPr id="16" name="Rectangle 10"/>
          <p:cNvSpPr/>
          <p:nvPr/>
        </p:nvSpPr>
        <p:spPr>
          <a:xfrm>
            <a:off x="936643" y="4460023"/>
            <a:ext cx="2096135" cy="723293"/>
          </a:xfrm>
          <a:prstGeom prst="rect">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用户编制文档</a:t>
            </a:r>
          </a:p>
          <a:p>
            <a:pPr algn="ctr" defTabSz="1511300">
              <a:lnSpc>
                <a:spcPct val="90000"/>
              </a:lnSpc>
              <a:spcBef>
                <a:spcPct val="0"/>
              </a:spcBef>
              <a:spcAft>
                <a:spcPct val="35000"/>
              </a:spcAft>
            </a:pPr>
            <a:r>
              <a:rPr lang="zh-CN" altLang="en-US" sz="2000" b="1" dirty="0">
                <a:solidFill>
                  <a:schemeClr val="tx1"/>
                </a:solidFill>
              </a:rPr>
              <a:t>过程</a:t>
            </a:r>
          </a:p>
        </p:txBody>
      </p:sp>
      <p:sp>
        <p:nvSpPr>
          <p:cNvPr id="17" name="Line 11"/>
          <p:cNvSpPr/>
          <p:nvPr/>
        </p:nvSpPr>
        <p:spPr>
          <a:xfrm flipV="1">
            <a:off x="5258195" y="2097821"/>
            <a:ext cx="0" cy="1212089"/>
          </a:xfrm>
          <a:prstGeom prst="line">
            <a:avLst/>
          </a:prstGeom>
          <a:ln w="38100" cap="flat" cmpd="sng">
            <a:solidFill>
              <a:schemeClr val="tx1"/>
            </a:solidFill>
            <a:prstDash val="solid"/>
            <a:headEnd type="none" w="med" len="med"/>
            <a:tailEnd type="stealth" w="med" len="med"/>
          </a:ln>
        </p:spPr>
      </p:sp>
      <p:sp>
        <p:nvSpPr>
          <p:cNvPr id="18" name="Line 12"/>
          <p:cNvSpPr/>
          <p:nvPr/>
        </p:nvSpPr>
        <p:spPr>
          <a:xfrm flipV="1">
            <a:off x="5260443" y="4116517"/>
            <a:ext cx="0" cy="1219200"/>
          </a:xfrm>
          <a:prstGeom prst="line">
            <a:avLst/>
          </a:prstGeom>
          <a:ln w="38100" cap="flat" cmpd="sng">
            <a:solidFill>
              <a:schemeClr val="tx1"/>
            </a:solidFill>
            <a:prstDash val="solid"/>
            <a:headEnd type="none" w="med" len="med"/>
            <a:tailEnd type="stealth" w="med" len="med"/>
          </a:ln>
        </p:spPr>
      </p:sp>
      <p:sp>
        <p:nvSpPr>
          <p:cNvPr id="20" name="Line 14"/>
          <p:cNvSpPr/>
          <p:nvPr/>
        </p:nvSpPr>
        <p:spPr>
          <a:xfrm>
            <a:off x="6269458" y="4116517"/>
            <a:ext cx="0" cy="1219200"/>
          </a:xfrm>
          <a:prstGeom prst="line">
            <a:avLst/>
          </a:prstGeom>
          <a:ln w="38100" cap="flat" cmpd="sng">
            <a:solidFill>
              <a:schemeClr val="tx1"/>
            </a:solidFill>
            <a:prstDash val="solid"/>
            <a:headEnd type="none" w="med" len="med"/>
            <a:tailEnd type="triangle" w="med" len="med"/>
          </a:ln>
        </p:spPr>
      </p:sp>
      <p:sp>
        <p:nvSpPr>
          <p:cNvPr id="21" name="Line 15"/>
          <p:cNvSpPr/>
          <p:nvPr/>
        </p:nvSpPr>
        <p:spPr>
          <a:xfrm>
            <a:off x="6269458" y="2097821"/>
            <a:ext cx="0" cy="1130504"/>
          </a:xfrm>
          <a:prstGeom prst="line">
            <a:avLst/>
          </a:prstGeom>
          <a:ln w="38100" cap="flat" cmpd="sng">
            <a:solidFill>
              <a:schemeClr val="tx1"/>
            </a:solidFill>
            <a:prstDash val="solid"/>
            <a:headEnd type="none" w="med" len="med"/>
            <a:tailEnd type="triangle" w="med" len="med"/>
          </a:ln>
        </p:spPr>
      </p:sp>
      <p:sp>
        <p:nvSpPr>
          <p:cNvPr id="22" name="Line 16"/>
          <p:cNvSpPr/>
          <p:nvPr/>
        </p:nvSpPr>
        <p:spPr>
          <a:xfrm>
            <a:off x="9796392" y="3151166"/>
            <a:ext cx="0" cy="1295400"/>
          </a:xfrm>
          <a:prstGeom prst="line">
            <a:avLst/>
          </a:prstGeom>
          <a:ln w="38100" cap="flat" cmpd="sng">
            <a:solidFill>
              <a:schemeClr val="tx1"/>
            </a:solidFill>
            <a:prstDash val="solid"/>
            <a:headEnd type="none" w="med" len="med"/>
            <a:tailEnd type="triangle" w="med" len="med"/>
          </a:ln>
        </p:spPr>
      </p:sp>
      <p:sp>
        <p:nvSpPr>
          <p:cNvPr id="28" name="Text Box 22"/>
          <p:cNvSpPr txBox="1"/>
          <p:nvPr/>
        </p:nvSpPr>
        <p:spPr>
          <a:xfrm>
            <a:off x="4871823" y="2135317"/>
            <a:ext cx="765175" cy="7016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作 为</a:t>
            </a:r>
          </a:p>
          <a:p>
            <a:pPr lvl="0" eaLnBrk="1" hangingPunct="1"/>
            <a:r>
              <a:rPr lang="zh-CN" altLang="en-US" sz="2000" b="1" dirty="0">
                <a:latin typeface="Times New Roman" panose="02020603050405020304" pitchFamily="18" charset="0"/>
                <a:ea typeface="宋体" panose="02010600030101010101" pitchFamily="2" charset="-122"/>
              </a:rPr>
              <a:t>输 入</a:t>
            </a:r>
          </a:p>
        </p:txBody>
      </p:sp>
      <p:sp>
        <p:nvSpPr>
          <p:cNvPr id="29" name="Text Box 23"/>
          <p:cNvSpPr txBox="1"/>
          <p:nvPr/>
        </p:nvSpPr>
        <p:spPr>
          <a:xfrm>
            <a:off x="5642078" y="2120712"/>
            <a:ext cx="1462405" cy="7016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基线确定前</a:t>
            </a:r>
          </a:p>
          <a:p>
            <a:pPr lvl="0" eaLnBrk="1" hangingPunct="1"/>
            <a:r>
              <a:rPr lang="zh-CN" altLang="en-US" sz="2000" b="1" dirty="0">
                <a:latin typeface="Times New Roman" panose="02020603050405020304" pitchFamily="18" charset="0"/>
                <a:ea typeface="宋体" panose="02010600030101010101" pitchFamily="2" charset="-122"/>
              </a:rPr>
              <a:t>缩小范围</a:t>
            </a:r>
          </a:p>
        </p:txBody>
      </p:sp>
      <p:sp>
        <p:nvSpPr>
          <p:cNvPr id="30" name="Text Box 24"/>
          <p:cNvSpPr txBox="1"/>
          <p:nvPr/>
        </p:nvSpPr>
        <p:spPr>
          <a:xfrm>
            <a:off x="5881473" y="4405442"/>
            <a:ext cx="765175" cy="7016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作 为</a:t>
            </a:r>
          </a:p>
          <a:p>
            <a:pPr lvl="0" eaLnBrk="1" hangingPunct="1"/>
            <a:r>
              <a:rPr lang="zh-CN" altLang="en-US" sz="2000" b="1" dirty="0">
                <a:latin typeface="Times New Roman" panose="02020603050405020304" pitchFamily="18" charset="0"/>
                <a:ea typeface="宋体" panose="02010600030101010101" pitchFamily="2" charset="-122"/>
              </a:rPr>
              <a:t>参 考</a:t>
            </a:r>
          </a:p>
        </p:txBody>
      </p:sp>
      <p:sp>
        <p:nvSpPr>
          <p:cNvPr id="31" name="Text Box 25"/>
          <p:cNvSpPr txBox="1"/>
          <p:nvPr/>
        </p:nvSpPr>
        <p:spPr>
          <a:xfrm>
            <a:off x="4658463" y="4421317"/>
            <a:ext cx="1206500" cy="7016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验证实现</a:t>
            </a:r>
          </a:p>
          <a:p>
            <a:pPr lvl="0" eaLnBrk="1" hangingPunct="1"/>
            <a:r>
              <a:rPr lang="zh-CN" altLang="en-US" sz="2000" b="1" dirty="0">
                <a:latin typeface="Times New Roman" panose="02020603050405020304" pitchFamily="18" charset="0"/>
                <a:ea typeface="宋体" panose="02010600030101010101" pitchFamily="2" charset="-122"/>
              </a:rPr>
              <a:t>的正确性</a:t>
            </a:r>
          </a:p>
        </p:txBody>
      </p:sp>
      <p:sp>
        <p:nvSpPr>
          <p:cNvPr id="32" name="Text Box 26"/>
          <p:cNvSpPr txBox="1"/>
          <p:nvPr/>
        </p:nvSpPr>
        <p:spPr>
          <a:xfrm>
            <a:off x="9773730" y="3427920"/>
            <a:ext cx="1206500" cy="7016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请求范围</a:t>
            </a:r>
          </a:p>
          <a:p>
            <a:pPr lvl="0" eaLnBrk="1" hangingPunct="1"/>
            <a:r>
              <a:rPr lang="zh-CN" altLang="en-US" sz="2000" b="1" dirty="0">
                <a:latin typeface="Times New Roman" panose="02020603050405020304" pitchFamily="18" charset="0"/>
                <a:ea typeface="宋体" panose="02010600030101010101" pitchFamily="2" charset="-122"/>
              </a:rPr>
              <a:t>   缩减</a:t>
            </a:r>
          </a:p>
        </p:txBody>
      </p:sp>
      <p:sp>
        <p:nvSpPr>
          <p:cNvPr id="33" name="Text Box 27"/>
          <p:cNvSpPr txBox="1"/>
          <p:nvPr/>
        </p:nvSpPr>
        <p:spPr>
          <a:xfrm>
            <a:off x="7202883" y="2311763"/>
            <a:ext cx="1206500" cy="3968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跟踪状态</a:t>
            </a:r>
          </a:p>
        </p:txBody>
      </p:sp>
      <p:sp>
        <p:nvSpPr>
          <p:cNvPr id="34" name="Text Box 28"/>
          <p:cNvSpPr txBox="1"/>
          <p:nvPr/>
        </p:nvSpPr>
        <p:spPr>
          <a:xfrm>
            <a:off x="7054026" y="4385687"/>
            <a:ext cx="1206500" cy="3968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进行变更</a:t>
            </a:r>
          </a:p>
        </p:txBody>
      </p:sp>
      <p:sp>
        <p:nvSpPr>
          <p:cNvPr id="35" name="Text Box 29"/>
          <p:cNvSpPr txBox="1"/>
          <p:nvPr/>
        </p:nvSpPr>
        <p:spPr>
          <a:xfrm>
            <a:off x="8007350" y="3232279"/>
            <a:ext cx="1206500" cy="3968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作为基线</a:t>
            </a:r>
          </a:p>
        </p:txBody>
      </p:sp>
      <p:sp>
        <p:nvSpPr>
          <p:cNvPr id="36" name="Text Box 30"/>
          <p:cNvSpPr txBox="1"/>
          <p:nvPr/>
        </p:nvSpPr>
        <p:spPr>
          <a:xfrm>
            <a:off x="3508601" y="4375279"/>
            <a:ext cx="765175" cy="3968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基 础</a:t>
            </a:r>
          </a:p>
        </p:txBody>
      </p:sp>
      <p:sp>
        <p:nvSpPr>
          <p:cNvPr id="37" name="Text Box 31"/>
          <p:cNvSpPr txBox="1"/>
          <p:nvPr/>
        </p:nvSpPr>
        <p:spPr>
          <a:xfrm>
            <a:off x="3459381" y="2253486"/>
            <a:ext cx="765175" cy="396875"/>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基 础</a:t>
            </a:r>
          </a:p>
        </p:txBody>
      </p:sp>
      <p:sp>
        <p:nvSpPr>
          <p:cNvPr id="38" name="Text Box 32"/>
          <p:cNvSpPr txBox="1"/>
          <p:nvPr/>
        </p:nvSpPr>
        <p:spPr>
          <a:xfrm>
            <a:off x="1979487" y="3202117"/>
            <a:ext cx="2631440" cy="400110"/>
          </a:xfrm>
          <a:prstGeom prst="rect">
            <a:avLst/>
          </a:prstGeom>
          <a:noFill/>
          <a:ln w="9525">
            <a:noFill/>
          </a:ln>
        </p:spPr>
        <p:txBody>
          <a:bodyPr wrap="square">
            <a:spAutoFit/>
          </a:bodyPr>
          <a:lstStyle/>
          <a:p>
            <a:pPr lvl="0" eaLnBrk="1" hangingPunct="1"/>
            <a:r>
              <a:rPr lang="zh-CN" altLang="en-US" sz="2000" b="1" dirty="0">
                <a:latin typeface="Times New Roman" panose="02020603050405020304" pitchFamily="18" charset="0"/>
                <a:ea typeface="宋体" panose="02010600030101010101" pitchFamily="2" charset="-122"/>
              </a:rPr>
              <a:t>工作产品可追朔到</a:t>
            </a:r>
          </a:p>
        </p:txBody>
      </p:sp>
      <p:cxnSp>
        <p:nvCxnSpPr>
          <p:cNvPr id="42" name="连接符: 肘形 41"/>
          <p:cNvCxnSpPr>
            <a:stCxn id="10" idx="1"/>
            <a:endCxn id="15" idx="3"/>
          </p:cNvCxnSpPr>
          <p:nvPr/>
        </p:nvCxnSpPr>
        <p:spPr>
          <a:xfrm rot="16200000" flipV="1">
            <a:off x="3688350" y="2022707"/>
            <a:ext cx="672487" cy="2021214"/>
          </a:xfrm>
          <a:prstGeom prst="bentConnector2">
            <a:avLst/>
          </a:prstGeom>
          <a:ln w="38100" cap="flat" cmpd="sng">
            <a:solidFill>
              <a:schemeClr val="tx1"/>
            </a:solidFill>
            <a:prstDash val="solid"/>
            <a:headEnd type="none" w="med" len="med"/>
            <a:tailEnd type="stealth" w="med" len="med"/>
          </a:ln>
        </p:spPr>
      </p:cxnSp>
      <p:cxnSp>
        <p:nvCxnSpPr>
          <p:cNvPr id="44" name="连接符: 肘形 43"/>
          <p:cNvCxnSpPr>
            <a:stCxn id="15" idx="2"/>
            <a:endCxn id="10" idx="2"/>
          </p:cNvCxnSpPr>
          <p:nvPr/>
        </p:nvCxnSpPr>
        <p:spPr>
          <a:xfrm rot="16200000" flipH="1">
            <a:off x="3015499" y="2009136"/>
            <a:ext cx="651805" cy="2750964"/>
          </a:xfrm>
          <a:prstGeom prst="bentConnector2">
            <a:avLst/>
          </a:prstGeom>
          <a:ln w="38100" cap="flat" cmpd="sng">
            <a:solidFill>
              <a:schemeClr val="tx1"/>
            </a:solidFill>
            <a:prstDash val="solid"/>
            <a:headEnd type="none" w="med" len="med"/>
            <a:tailEnd type="stealth" w="med" len="med"/>
          </a:ln>
        </p:spPr>
      </p:cxnSp>
      <p:cxnSp>
        <p:nvCxnSpPr>
          <p:cNvPr id="48" name="连接符: 肘形 47"/>
          <p:cNvCxnSpPr>
            <a:stCxn id="10" idx="3"/>
            <a:endCxn id="16" idx="3"/>
          </p:cNvCxnSpPr>
          <p:nvPr/>
        </p:nvCxnSpPr>
        <p:spPr>
          <a:xfrm rot="5400000">
            <a:off x="3648896" y="3435366"/>
            <a:ext cx="770186" cy="2002422"/>
          </a:xfrm>
          <a:prstGeom prst="bentConnector2">
            <a:avLst/>
          </a:prstGeom>
          <a:ln w="38100" cap="flat" cmpd="sng">
            <a:solidFill>
              <a:schemeClr val="tx1"/>
            </a:solidFill>
            <a:prstDash val="solid"/>
            <a:headEnd type="none" w="med" len="med"/>
            <a:tailEnd type="stealth" w="med" len="med"/>
          </a:ln>
        </p:spPr>
      </p:cxnSp>
      <p:cxnSp>
        <p:nvCxnSpPr>
          <p:cNvPr id="58" name="连接符: 肘形 57"/>
          <p:cNvCxnSpPr>
            <a:stCxn id="10" idx="6"/>
            <a:endCxn id="14" idx="0"/>
          </p:cNvCxnSpPr>
          <p:nvPr/>
        </p:nvCxnSpPr>
        <p:spPr>
          <a:xfrm>
            <a:off x="6890488" y="3710521"/>
            <a:ext cx="2705493" cy="927151"/>
          </a:xfrm>
          <a:prstGeom prst="bentConnector2">
            <a:avLst/>
          </a:prstGeom>
          <a:ln w="38100" cap="flat" cmpd="sng">
            <a:solidFill>
              <a:schemeClr val="tx1"/>
            </a:solidFill>
            <a:prstDash val="solid"/>
            <a:headEnd type="none" w="med" len="med"/>
            <a:tailEnd type="stealth" w="med" len="med"/>
          </a:ln>
        </p:spPr>
      </p:cxnSp>
      <p:cxnSp>
        <p:nvCxnSpPr>
          <p:cNvPr id="60" name="连接符: 肘形 59"/>
          <p:cNvCxnSpPr>
            <a:stCxn id="14" idx="1"/>
            <a:endCxn id="10" idx="5"/>
          </p:cNvCxnSpPr>
          <p:nvPr/>
        </p:nvCxnSpPr>
        <p:spPr>
          <a:xfrm rot="10800000">
            <a:off x="6572171" y="4051485"/>
            <a:ext cx="1975742" cy="947835"/>
          </a:xfrm>
          <a:prstGeom prst="bentConnector2">
            <a:avLst/>
          </a:prstGeom>
          <a:ln w="38100" cap="flat" cmpd="sng">
            <a:solidFill>
              <a:schemeClr val="tx1"/>
            </a:solidFill>
            <a:prstDash val="solid"/>
            <a:headEnd type="none" w="med" len="med"/>
            <a:tailEnd type="stealth" w="med" len="med"/>
          </a:ln>
        </p:spPr>
      </p:cxnSp>
      <p:cxnSp>
        <p:nvCxnSpPr>
          <p:cNvPr id="66" name="连接符: 肘形 65"/>
          <p:cNvCxnSpPr>
            <a:stCxn id="10" idx="7"/>
            <a:endCxn id="13" idx="1"/>
          </p:cNvCxnSpPr>
          <p:nvPr/>
        </p:nvCxnSpPr>
        <p:spPr>
          <a:xfrm rot="5400000" flipH="1" flipV="1">
            <a:off x="7302231" y="2030631"/>
            <a:ext cx="608867" cy="2068986"/>
          </a:xfrm>
          <a:prstGeom prst="bentConnector2">
            <a:avLst/>
          </a:prstGeom>
          <a:ln w="38100" cap="flat" cmpd="sng">
            <a:solidFill>
              <a:schemeClr val="tx1"/>
            </a:solidFill>
            <a:prstDash val="solid"/>
            <a:headEnd type="none" w="med" len="med"/>
            <a:tailEnd type="stealth" w="med" len="med"/>
          </a:ln>
        </p:spPr>
      </p:cxnSp>
      <p:sp>
        <p:nvSpPr>
          <p:cNvPr id="40" name="文本框 6"/>
          <p:cNvSpPr txBox="1"/>
          <p:nvPr/>
        </p:nvSpPr>
        <p:spPr>
          <a:xfrm>
            <a:off x="700838" y="368864"/>
            <a:ext cx="4802560"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1.5 </a:t>
            </a:r>
            <a:r>
              <a:rPr lang="zh-CN" altLang="en-US" sz="2400" b="1" dirty="0">
                <a:solidFill>
                  <a:srgbClr val="000000"/>
                </a:solidFill>
                <a:latin typeface="微软雅黑" panose="020B0503020204020204" pitchFamily="34" charset="-122"/>
                <a:ea typeface="微软雅黑" panose="020B0503020204020204" pitchFamily="34" charset="-122"/>
              </a:rPr>
              <a:t>需求在总体方案中的位置</a:t>
            </a:r>
          </a:p>
        </p:txBody>
      </p:sp>
      <p:sp>
        <p:nvSpPr>
          <p:cNvPr id="41" name="文本框 25"/>
          <p:cNvSpPr txBox="1"/>
          <p:nvPr/>
        </p:nvSpPr>
        <p:spPr>
          <a:xfrm>
            <a:off x="380972" y="902752"/>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）需求与其他软件项目过程的关系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28" grpId="0"/>
      <p:bldP spid="29" grpId="0"/>
      <p:bldP spid="30" grpId="0"/>
      <p:bldP spid="31" grpId="0"/>
      <p:bldP spid="32" grpId="0"/>
      <p:bldP spid="33" grpId="0"/>
      <p:bldP spid="34" grpId="0"/>
      <p:bldP spid="35" grpId="0"/>
      <p:bldP spid="36" grpId="0"/>
      <p:bldP spid="37"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35</a:t>
            </a:fld>
            <a:endParaRPr lang="zh-CN" altLang="en-US" dirty="0">
              <a:solidFill>
                <a:prstClr val="black">
                  <a:tint val="75000"/>
                </a:prstClr>
              </a:solidFill>
            </a:endParaRPr>
          </a:p>
        </p:txBody>
      </p:sp>
      <p:grpSp>
        <p:nvGrpSpPr>
          <p:cNvPr id="6" name="组合 7"/>
          <p:cNvGrpSpPr/>
          <p:nvPr/>
        </p:nvGrpSpPr>
        <p:grpSpPr>
          <a:xfrm>
            <a:off x="108557" y="337632"/>
            <a:ext cx="5629953" cy="492897"/>
            <a:chOff x="198764" y="258545"/>
            <a:chExt cx="7504864" cy="657729"/>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8" y="300221"/>
              <a:ext cx="6715340"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grpSp>
      <p:sp>
        <p:nvSpPr>
          <p:cNvPr id="15" name="空心弧 14"/>
          <p:cNvSpPr/>
          <p:nvPr/>
        </p:nvSpPr>
        <p:spPr>
          <a:xfrm>
            <a:off x="-4625521" y="595086"/>
            <a:ext cx="8268945" cy="6862442"/>
          </a:xfrm>
          <a:prstGeom prst="blockArc">
            <a:avLst>
              <a:gd name="adj1" fmla="val 18900000"/>
              <a:gd name="adj2" fmla="val 2700000"/>
              <a:gd name="adj3" fmla="val 261"/>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p>
        </p:txBody>
      </p:sp>
      <p:sp>
        <p:nvSpPr>
          <p:cNvPr id="19" name="任意多边形: 形状 18"/>
          <p:cNvSpPr/>
          <p:nvPr/>
        </p:nvSpPr>
        <p:spPr>
          <a:xfrm>
            <a:off x="2992310" y="1640027"/>
            <a:ext cx="7986530" cy="536854"/>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1</a:t>
            </a:r>
            <a:r>
              <a:rPr lang="zh-CN" altLang="en-US" sz="2000" b="1" dirty="0">
                <a:solidFill>
                  <a:schemeClr val="tx1"/>
                </a:solidFill>
              </a:rPr>
              <a:t>：用户参与不多导致产品无法被接受</a:t>
            </a:r>
          </a:p>
        </p:txBody>
      </p:sp>
      <p:grpSp>
        <p:nvGrpSpPr>
          <p:cNvPr id="33" name="组合 32"/>
          <p:cNvGrpSpPr/>
          <p:nvPr/>
        </p:nvGrpSpPr>
        <p:grpSpPr>
          <a:xfrm>
            <a:off x="2794291" y="2212269"/>
            <a:ext cx="8185977" cy="671068"/>
            <a:chOff x="2651050" y="1931373"/>
            <a:chExt cx="8177834" cy="807804"/>
          </a:xfrm>
        </p:grpSpPr>
        <p:sp>
          <p:nvSpPr>
            <p:cNvPr id="21" name="任意多边形: 形状 20"/>
            <p:cNvSpPr/>
            <p:nvPr/>
          </p:nvSpPr>
          <p:spPr>
            <a:xfrm>
              <a:off x="3347740" y="2012153"/>
              <a:ext cx="7481144"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2</a:t>
              </a:r>
              <a:r>
                <a:rPr lang="zh-CN" altLang="en-US" sz="2000" b="1" dirty="0">
                  <a:solidFill>
                    <a:schemeClr val="tx1"/>
                  </a:solidFill>
                </a:rPr>
                <a:t>：用户需求的增加带来过度的耗费和降低产品的质量</a:t>
              </a:r>
            </a:p>
          </p:txBody>
        </p:sp>
        <p:sp>
          <p:nvSpPr>
            <p:cNvPr id="22" name="椭圆 21"/>
            <p:cNvSpPr/>
            <p:nvPr/>
          </p:nvSpPr>
          <p:spPr>
            <a:xfrm>
              <a:off x="2651050" y="1931373"/>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endParaRPr lang="zh-CN" altLang="en-US" sz="2000" b="1">
                <a:solidFill>
                  <a:schemeClr val="tx1"/>
                </a:solidFill>
              </a:endParaRPr>
            </a:p>
          </p:txBody>
        </p:sp>
      </p:grpSp>
      <p:grpSp>
        <p:nvGrpSpPr>
          <p:cNvPr id="34" name="组合 33"/>
          <p:cNvGrpSpPr/>
          <p:nvPr/>
        </p:nvGrpSpPr>
        <p:grpSpPr>
          <a:xfrm>
            <a:off x="3125150" y="2963544"/>
            <a:ext cx="7855119" cy="671068"/>
            <a:chOff x="2894129" y="2900616"/>
            <a:chExt cx="7934755" cy="807804"/>
          </a:xfrm>
        </p:grpSpPr>
        <p:sp>
          <p:nvSpPr>
            <p:cNvPr id="23" name="任意多边形: 形状 22"/>
            <p:cNvSpPr/>
            <p:nvPr/>
          </p:nvSpPr>
          <p:spPr>
            <a:xfrm>
              <a:off x="3551844" y="2981396"/>
              <a:ext cx="7277040"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3</a:t>
              </a:r>
              <a:r>
                <a:rPr lang="zh-CN" altLang="en-US" sz="2000" b="1" dirty="0">
                  <a:solidFill>
                    <a:schemeClr val="tx1"/>
                  </a:solidFill>
                </a:rPr>
                <a:t>：模棱两可的需求说明可能导致时间的浪费和返工</a:t>
              </a:r>
            </a:p>
          </p:txBody>
        </p:sp>
        <p:sp>
          <p:nvSpPr>
            <p:cNvPr id="24" name="椭圆 23"/>
            <p:cNvSpPr/>
            <p:nvPr/>
          </p:nvSpPr>
          <p:spPr>
            <a:xfrm>
              <a:off x="2894129" y="2900616"/>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endParaRPr lang="zh-CN" altLang="en-US" sz="2000" b="1">
                <a:solidFill>
                  <a:schemeClr val="tx1"/>
                </a:solidFill>
              </a:endParaRPr>
            </a:p>
          </p:txBody>
        </p:sp>
      </p:grpSp>
      <p:grpSp>
        <p:nvGrpSpPr>
          <p:cNvPr id="37" name="组合 36"/>
          <p:cNvGrpSpPr/>
          <p:nvPr/>
        </p:nvGrpSpPr>
        <p:grpSpPr>
          <a:xfrm>
            <a:off x="3120106" y="4428255"/>
            <a:ext cx="7858734" cy="671068"/>
            <a:chOff x="2894129" y="3869245"/>
            <a:chExt cx="7934755" cy="807804"/>
          </a:xfrm>
        </p:grpSpPr>
        <p:sp>
          <p:nvSpPr>
            <p:cNvPr id="25" name="任意多边形: 形状 24"/>
            <p:cNvSpPr/>
            <p:nvPr/>
          </p:nvSpPr>
          <p:spPr>
            <a:xfrm>
              <a:off x="3551541" y="3950025"/>
              <a:ext cx="727734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5</a:t>
              </a:r>
              <a:r>
                <a:rPr lang="zh-CN" altLang="en-US" sz="2000" b="1" dirty="0">
                  <a:solidFill>
                    <a:schemeClr val="tx1"/>
                  </a:solidFill>
                </a:rPr>
                <a:t>：过分简略的需求说明以致遗漏某些关键需求</a:t>
              </a:r>
            </a:p>
          </p:txBody>
        </p:sp>
        <p:sp>
          <p:nvSpPr>
            <p:cNvPr id="26" name="椭圆 25"/>
            <p:cNvSpPr/>
            <p:nvPr/>
          </p:nvSpPr>
          <p:spPr>
            <a:xfrm>
              <a:off x="2894129" y="3869245"/>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endParaRPr lang="zh-CN" altLang="en-US" sz="2000" b="1">
                <a:solidFill>
                  <a:schemeClr val="tx1"/>
                </a:solidFill>
              </a:endParaRPr>
            </a:p>
          </p:txBody>
        </p:sp>
      </p:grpSp>
      <p:grpSp>
        <p:nvGrpSpPr>
          <p:cNvPr id="36" name="组合 35"/>
          <p:cNvGrpSpPr/>
          <p:nvPr/>
        </p:nvGrpSpPr>
        <p:grpSpPr>
          <a:xfrm>
            <a:off x="2801337" y="5125523"/>
            <a:ext cx="8185976" cy="671068"/>
            <a:chOff x="2651050" y="4838488"/>
            <a:chExt cx="8177834" cy="807804"/>
          </a:xfrm>
        </p:grpSpPr>
        <p:sp>
          <p:nvSpPr>
            <p:cNvPr id="27" name="任意多边形: 形状 26"/>
            <p:cNvSpPr/>
            <p:nvPr/>
          </p:nvSpPr>
          <p:spPr>
            <a:xfrm>
              <a:off x="3340701" y="4919268"/>
              <a:ext cx="7488183"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6</a:t>
              </a:r>
              <a:r>
                <a:rPr lang="zh-CN" altLang="en-US" sz="2000" b="1" dirty="0">
                  <a:solidFill>
                    <a:schemeClr val="tx1"/>
                  </a:solidFill>
                </a:rPr>
                <a:t>：过分简略的需求说明以致遗漏某些关键需求</a:t>
              </a:r>
            </a:p>
          </p:txBody>
        </p:sp>
        <p:sp>
          <p:nvSpPr>
            <p:cNvPr id="28" name="椭圆 27"/>
            <p:cNvSpPr/>
            <p:nvPr/>
          </p:nvSpPr>
          <p:spPr>
            <a:xfrm>
              <a:off x="2651050" y="483848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grpSp>
        <p:nvGrpSpPr>
          <p:cNvPr id="35" name="组合 34"/>
          <p:cNvGrpSpPr/>
          <p:nvPr/>
        </p:nvGrpSpPr>
        <p:grpSpPr>
          <a:xfrm>
            <a:off x="2333132" y="5816876"/>
            <a:ext cx="8654182" cy="671068"/>
            <a:chOff x="2119471" y="5807731"/>
            <a:chExt cx="8709413" cy="807804"/>
          </a:xfrm>
        </p:grpSpPr>
        <p:sp>
          <p:nvSpPr>
            <p:cNvPr id="29" name="任意多边形: 形状 28"/>
            <p:cNvSpPr/>
            <p:nvPr/>
          </p:nvSpPr>
          <p:spPr>
            <a:xfrm>
              <a:off x="2782856" y="5888511"/>
              <a:ext cx="8046028"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7</a:t>
              </a:r>
              <a:r>
                <a:rPr lang="zh-CN" altLang="en-US" sz="2000" b="1" dirty="0">
                  <a:solidFill>
                    <a:schemeClr val="tx1"/>
                  </a:solidFill>
                </a:rPr>
                <a:t>：不完善的需求说明使得项目计划和跟踪无法准确进行</a:t>
              </a:r>
            </a:p>
          </p:txBody>
        </p:sp>
        <p:sp>
          <p:nvSpPr>
            <p:cNvPr id="30" name="椭圆 29"/>
            <p:cNvSpPr/>
            <p:nvPr/>
          </p:nvSpPr>
          <p:spPr>
            <a:xfrm>
              <a:off x="2119471" y="5807731"/>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endParaRPr lang="zh-CN" altLang="en-US" sz="2000" b="1">
                <a:solidFill>
                  <a:schemeClr val="tx1"/>
                </a:solidFill>
              </a:endParaRPr>
            </a:p>
          </p:txBody>
        </p:sp>
      </p:grpSp>
      <p:sp>
        <p:nvSpPr>
          <p:cNvPr id="18" name="椭圆 17"/>
          <p:cNvSpPr/>
          <p:nvPr/>
        </p:nvSpPr>
        <p:spPr>
          <a:xfrm>
            <a:off x="1717554" y="3501547"/>
            <a:ext cx="1274756" cy="1087852"/>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r>
              <a:rPr lang="zh-CN" altLang="en-US" sz="2000" b="1" dirty="0">
                <a:solidFill>
                  <a:schemeClr val="tx1"/>
                </a:solidFill>
              </a:rPr>
              <a:t>不适当的需求</a:t>
            </a:r>
          </a:p>
        </p:txBody>
      </p:sp>
      <p:grpSp>
        <p:nvGrpSpPr>
          <p:cNvPr id="39" name="组合 38"/>
          <p:cNvGrpSpPr/>
          <p:nvPr/>
        </p:nvGrpSpPr>
        <p:grpSpPr>
          <a:xfrm>
            <a:off x="3301047" y="3668558"/>
            <a:ext cx="7686266" cy="671068"/>
            <a:chOff x="2894129" y="3869245"/>
            <a:chExt cx="7934755" cy="807804"/>
          </a:xfrm>
        </p:grpSpPr>
        <p:sp>
          <p:nvSpPr>
            <p:cNvPr id="40" name="任意多边形: 形状 39"/>
            <p:cNvSpPr/>
            <p:nvPr/>
          </p:nvSpPr>
          <p:spPr>
            <a:xfrm>
              <a:off x="3566292" y="3950025"/>
              <a:ext cx="7262592"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风险</a:t>
              </a:r>
              <a:r>
                <a:rPr lang="en-US" altLang="zh-CN" sz="2000" b="1" dirty="0">
                  <a:solidFill>
                    <a:schemeClr val="tx1"/>
                  </a:solidFill>
                </a:rPr>
                <a:t>4</a:t>
              </a:r>
              <a:r>
                <a:rPr lang="zh-CN" altLang="en-US" sz="2000" b="1" dirty="0">
                  <a:solidFill>
                    <a:schemeClr val="tx1"/>
                  </a:solidFill>
                </a:rPr>
                <a:t>：用户增加一些不必要的特性和开发人员画蛇添足</a:t>
              </a:r>
            </a:p>
          </p:txBody>
        </p:sp>
        <p:sp>
          <p:nvSpPr>
            <p:cNvPr id="41" name="椭圆 40"/>
            <p:cNvSpPr/>
            <p:nvPr/>
          </p:nvSpPr>
          <p:spPr>
            <a:xfrm>
              <a:off x="2894129" y="3869245"/>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endParaRPr lang="zh-CN" altLang="en-US" sz="2000" b="1">
                <a:solidFill>
                  <a:schemeClr val="tx1"/>
                </a:solidFill>
              </a:endParaRPr>
            </a:p>
          </p:txBody>
        </p:sp>
      </p:grpSp>
      <p:sp>
        <p:nvSpPr>
          <p:cNvPr id="20" name="椭圆 19"/>
          <p:cNvSpPr/>
          <p:nvPr/>
        </p:nvSpPr>
        <p:spPr>
          <a:xfrm>
            <a:off x="2304400" y="1572920"/>
            <a:ext cx="808608" cy="671068"/>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algn="ctr" defTabSz="1511300">
              <a:lnSpc>
                <a:spcPct val="90000"/>
              </a:lnSpc>
              <a:spcBef>
                <a:spcPct val="0"/>
              </a:spcBef>
              <a:spcAft>
                <a:spcPct val="35000"/>
              </a:spcAft>
            </a:pPr>
            <a:endParaRPr lang="zh-CN" altLang="en-US" sz="2000" b="1">
              <a:solidFill>
                <a:schemeClr val="tx1"/>
              </a:solidFill>
            </a:endParaRPr>
          </a:p>
        </p:txBody>
      </p:sp>
      <p:sp>
        <p:nvSpPr>
          <p:cNvPr id="38" name="文本框 25"/>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）不适当的需求过程所引起的一些风险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示 21"/>
          <p:cNvGraphicFramePr/>
          <p:nvPr/>
        </p:nvGraphicFramePr>
        <p:xfrm>
          <a:off x="1369407" y="2608936"/>
          <a:ext cx="9187180" cy="1669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5" name="图片 54"/>
          <p:cNvPicPr>
            <a:picLocks noChangeAspect="1"/>
          </p:cNvPicPr>
          <p:nvPr/>
        </p:nvPicPr>
        <p:blipFill rotWithShape="1">
          <a:blip r:embed="rId7"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36</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矩形 66"/>
          <p:cNvSpPr>
            <a:spLocks noChangeArrowheads="1"/>
          </p:cNvSpPr>
          <p:nvPr/>
        </p:nvSpPr>
        <p:spPr bwMode="auto">
          <a:xfrm>
            <a:off x="1829043" y="1615379"/>
            <a:ext cx="9274729"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905" lvl="0" indent="-344805">
              <a:lnSpc>
                <a:spcPct val="150000"/>
              </a:lnSpc>
            </a:pPr>
            <a:endParaRPr lang="zh-CN" altLang="en-US" sz="2000"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88227" y="1549188"/>
            <a:ext cx="10576501" cy="954005"/>
            <a:chOff x="980617" y="-647153"/>
            <a:chExt cx="10153419" cy="2053915"/>
          </a:xfrm>
        </p:grpSpPr>
        <p:sp>
          <p:nvSpPr>
            <p:cNvPr id="16" name="文本框 15"/>
            <p:cNvSpPr txBox="1"/>
            <p:nvPr/>
          </p:nvSpPr>
          <p:spPr>
            <a:xfrm>
              <a:off x="1111413" y="-419495"/>
              <a:ext cx="10022623" cy="1524036"/>
            </a:xfrm>
            <a:prstGeom prst="rect">
              <a:avLst/>
            </a:prstGeom>
            <a:noFill/>
          </p:spPr>
          <p:txBody>
            <a:bodyPr wrap="square" rtlCol="0">
              <a:spAutoFit/>
            </a:bodyPr>
            <a:lstStyle/>
            <a:p>
              <a:r>
                <a:rPr lang="zh-CN" altLang="en-US" sz="2000" dirty="0">
                  <a:latin typeface="+mn-ea"/>
                </a:rPr>
                <a:t>客户经常不明白为什么收集需求和确保需求质量需花费那么多功夫，开发人员可能也不重视用户的参与。原因包括：</a:t>
              </a:r>
            </a:p>
          </p:txBody>
        </p:sp>
        <p:sp>
          <p:nvSpPr>
            <p:cNvPr id="17" name="矩形 16"/>
            <p:cNvSpPr/>
            <p:nvPr/>
          </p:nvSpPr>
          <p:spPr>
            <a:xfrm>
              <a:off x="980617" y="-647153"/>
              <a:ext cx="10153419" cy="205391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grpSp>
        <p:nvGrpSpPr>
          <p:cNvPr id="23" name="组合 22"/>
          <p:cNvGrpSpPr/>
          <p:nvPr/>
        </p:nvGrpSpPr>
        <p:grpSpPr>
          <a:xfrm>
            <a:off x="1088226" y="4495184"/>
            <a:ext cx="10576501" cy="954005"/>
            <a:chOff x="980617" y="-647153"/>
            <a:chExt cx="10153419" cy="2053915"/>
          </a:xfrm>
        </p:grpSpPr>
        <p:sp>
          <p:nvSpPr>
            <p:cNvPr id="24" name="文本框 23"/>
            <p:cNvSpPr txBox="1"/>
            <p:nvPr/>
          </p:nvSpPr>
          <p:spPr>
            <a:xfrm>
              <a:off x="1111413" y="-419495"/>
              <a:ext cx="10022623" cy="1524036"/>
            </a:xfrm>
            <a:prstGeom prst="rect">
              <a:avLst/>
            </a:prstGeom>
            <a:noFill/>
          </p:spPr>
          <p:txBody>
            <a:bodyPr wrap="square" rtlCol="0">
              <a:spAutoFit/>
            </a:bodyPr>
            <a:lstStyle/>
            <a:p>
              <a:r>
                <a:rPr lang="zh-CN" altLang="en-US" sz="2000" dirty="0">
                  <a:latin typeface="+mn-ea"/>
                </a:rPr>
                <a:t>与实际使用产品的用户直接接触很困难，而客户也不太明白自己的真正需求。但还是应让具有代表性的用户在项目早期直接参与到开发队伍中，并一同经历整个开发过程。</a:t>
              </a:r>
            </a:p>
          </p:txBody>
        </p:sp>
        <p:sp>
          <p:nvSpPr>
            <p:cNvPr id="25" name="矩形 24"/>
            <p:cNvSpPr/>
            <p:nvPr/>
          </p:nvSpPr>
          <p:spPr>
            <a:xfrm>
              <a:off x="980617" y="-647153"/>
              <a:ext cx="10153419" cy="205391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18"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21" name="文本框 25"/>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）无足够用户参与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37</a:t>
            </a:fld>
            <a:endParaRPr lang="zh-CN" altLang="en-US">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8" name="文本框 17"/>
          <p:cNvSpPr txBox="1"/>
          <p:nvPr/>
        </p:nvSpPr>
        <p:spPr>
          <a:xfrm>
            <a:off x="1309705" y="1734750"/>
            <a:ext cx="10304117" cy="400110"/>
          </a:xfrm>
          <a:prstGeom prst="rect">
            <a:avLst/>
          </a:prstGeom>
          <a:noFill/>
        </p:spPr>
        <p:txBody>
          <a:bodyPr wrap="square" rtlCol="0">
            <a:spAutoFit/>
          </a:bodyPr>
          <a:lstStyle/>
          <a:p>
            <a:r>
              <a:rPr lang="zh-CN" altLang="en-US" sz="2000" dirty="0"/>
              <a:t>在开发中若不断地补充需求，项目就越变越庞大以致超过其计划及预算范围。</a:t>
            </a:r>
            <a:endParaRPr lang="en-US" altLang="zh-CN" sz="2000" dirty="0"/>
          </a:p>
        </p:txBody>
      </p:sp>
      <p:sp>
        <p:nvSpPr>
          <p:cNvPr id="38" name="矩形 37"/>
          <p:cNvSpPr/>
          <p:nvPr/>
        </p:nvSpPr>
        <p:spPr>
          <a:xfrm>
            <a:off x="1336268" y="2627912"/>
            <a:ext cx="2245132" cy="5658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solidFill>
                  <a:schemeClr val="tx1"/>
                </a:solidFill>
              </a:rPr>
              <a:t>用户需求改变</a:t>
            </a:r>
          </a:p>
        </p:txBody>
      </p:sp>
      <p:sp>
        <p:nvSpPr>
          <p:cNvPr id="40" name="矩形 39"/>
          <p:cNvSpPr/>
          <p:nvPr/>
        </p:nvSpPr>
        <p:spPr>
          <a:xfrm>
            <a:off x="1336268" y="3511642"/>
            <a:ext cx="2245132" cy="671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zh-CN" altLang="en-US" sz="2000" dirty="0">
                <a:solidFill>
                  <a:schemeClr val="tx1"/>
                </a:solidFill>
                <a:latin typeface="宋体" panose="02010600030101010101" pitchFamily="2" charset="-122"/>
                <a:ea typeface="宋体" panose="02010600030101010101" pitchFamily="2" charset="-122"/>
              </a:rPr>
              <a:t>开发者对新需求做出更改</a:t>
            </a:r>
            <a:endParaRPr lang="en-US" altLang="zh-CN" sz="2000" dirty="0">
              <a:solidFill>
                <a:schemeClr val="tx1"/>
              </a:solidFill>
              <a:latin typeface="宋体" panose="02010600030101010101" pitchFamily="2" charset="-122"/>
              <a:ea typeface="宋体" panose="02010600030101010101" pitchFamily="2" charset="-122"/>
            </a:endParaRPr>
          </a:p>
        </p:txBody>
      </p:sp>
      <p:sp>
        <p:nvSpPr>
          <p:cNvPr id="44" name="矩形 43"/>
          <p:cNvSpPr/>
          <p:nvPr/>
        </p:nvSpPr>
        <p:spPr>
          <a:xfrm>
            <a:off x="4168583" y="3124416"/>
            <a:ext cx="2245132" cy="518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solidFill>
                  <a:schemeClr val="tx1"/>
                </a:solidFill>
              </a:rPr>
              <a:t>补充需求</a:t>
            </a:r>
          </a:p>
        </p:txBody>
      </p:sp>
      <p:sp>
        <p:nvSpPr>
          <p:cNvPr id="46" name="矩形 45"/>
          <p:cNvSpPr/>
          <p:nvPr/>
        </p:nvSpPr>
        <p:spPr>
          <a:xfrm>
            <a:off x="7000898" y="2625931"/>
            <a:ext cx="2245132" cy="5665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solidFill>
                  <a:schemeClr val="tx1"/>
                </a:solidFill>
              </a:rPr>
              <a:t>项目超支</a:t>
            </a:r>
          </a:p>
        </p:txBody>
      </p:sp>
      <p:sp>
        <p:nvSpPr>
          <p:cNvPr id="47" name="矩形 46"/>
          <p:cNvSpPr/>
          <p:nvPr/>
        </p:nvSpPr>
        <p:spPr>
          <a:xfrm>
            <a:off x="7000898" y="3665541"/>
            <a:ext cx="2245132" cy="5174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solidFill>
                  <a:schemeClr val="tx1"/>
                </a:solidFill>
              </a:rPr>
              <a:t>补丁代码</a:t>
            </a:r>
          </a:p>
        </p:txBody>
      </p:sp>
      <p:cxnSp>
        <p:nvCxnSpPr>
          <p:cNvPr id="12" name="连接符: 肘形 11"/>
          <p:cNvCxnSpPr>
            <a:stCxn id="38" idx="3"/>
            <a:endCxn id="44" idx="1"/>
          </p:cNvCxnSpPr>
          <p:nvPr/>
        </p:nvCxnSpPr>
        <p:spPr>
          <a:xfrm>
            <a:off x="3581400" y="2910831"/>
            <a:ext cx="587183" cy="472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连接符: 肘形 15"/>
          <p:cNvCxnSpPr>
            <a:stCxn id="40" idx="3"/>
            <a:endCxn id="44" idx="1"/>
          </p:cNvCxnSpPr>
          <p:nvPr/>
        </p:nvCxnSpPr>
        <p:spPr>
          <a:xfrm flipV="1">
            <a:off x="3581400" y="3383469"/>
            <a:ext cx="587183" cy="46386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连接符: 肘形 18"/>
          <p:cNvCxnSpPr>
            <a:stCxn id="44" idx="3"/>
            <a:endCxn id="46" idx="1"/>
          </p:cNvCxnSpPr>
          <p:nvPr/>
        </p:nvCxnSpPr>
        <p:spPr>
          <a:xfrm flipV="1">
            <a:off x="6413715" y="2909196"/>
            <a:ext cx="587183" cy="4742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1" name="连接符: 肘形 50"/>
          <p:cNvCxnSpPr>
            <a:stCxn id="44" idx="3"/>
            <a:endCxn id="47" idx="1"/>
          </p:cNvCxnSpPr>
          <p:nvPr/>
        </p:nvCxnSpPr>
        <p:spPr>
          <a:xfrm>
            <a:off x="6413715" y="3383469"/>
            <a:ext cx="587183" cy="5408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3" name="矩形 52"/>
          <p:cNvSpPr/>
          <p:nvPr/>
        </p:nvSpPr>
        <p:spPr>
          <a:xfrm>
            <a:off x="1088227" y="1584987"/>
            <a:ext cx="10015545" cy="61691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54" name="矩形 53"/>
          <p:cNvSpPr/>
          <p:nvPr/>
        </p:nvSpPr>
        <p:spPr>
          <a:xfrm>
            <a:off x="1088227" y="4764502"/>
            <a:ext cx="10015545" cy="102515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56" name="文本框 55"/>
          <p:cNvSpPr txBox="1"/>
          <p:nvPr/>
        </p:nvSpPr>
        <p:spPr>
          <a:xfrm>
            <a:off x="1261657" y="4764502"/>
            <a:ext cx="9842116" cy="962956"/>
          </a:xfrm>
          <a:prstGeom prst="rect">
            <a:avLst/>
          </a:prstGeom>
          <a:noFill/>
        </p:spPr>
        <p:txBody>
          <a:bodyPr wrap="square" rtlCol="0">
            <a:spAutoFit/>
          </a:bodyPr>
          <a:lstStyle/>
          <a:p>
            <a:pPr>
              <a:lnSpc>
                <a:spcPct val="150000"/>
              </a:lnSpc>
            </a:pPr>
            <a:r>
              <a:rPr lang="zh-CN" altLang="en-US" sz="2000" b="1" dirty="0">
                <a:solidFill>
                  <a:srgbClr val="FF0000"/>
                </a:solidFill>
              </a:rPr>
              <a:t>解决方案：</a:t>
            </a:r>
            <a:r>
              <a:rPr lang="zh-CN" altLang="en-US" sz="2000" dirty="0">
                <a:solidFill>
                  <a:srgbClr val="FF0000"/>
                </a:solidFill>
              </a:rPr>
              <a:t>要想把需求变更范围控制到最小，必须一开始就对项目视图、范围、目标、约束限制和成功标准给予明确说明，并将此说明作为评价需求变更和新特性的参照框架。</a:t>
            </a:r>
            <a:endParaRPr lang="en-US" altLang="zh-CN" sz="2000" dirty="0">
              <a:solidFill>
                <a:srgbClr val="FF0000"/>
              </a:solidFill>
            </a:endParaRPr>
          </a:p>
        </p:txBody>
      </p:sp>
      <p:sp>
        <p:nvSpPr>
          <p:cNvPr id="24"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26" name="文本框 25"/>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）用户需求的不断增加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4" grpId="0" animBg="1"/>
      <p:bldP spid="46" grpId="0" animBg="1"/>
      <p:bldP spid="47" grpId="0" animBg="1"/>
      <p:bldP spid="54" grpId="0" animBg="1"/>
      <p:bldP spid="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箭头连接符 22"/>
          <p:cNvCxnSpPr>
            <a:endCxn id="13" idx="1"/>
          </p:cNvCxnSpPr>
          <p:nvPr/>
        </p:nvCxnSpPr>
        <p:spPr>
          <a:xfrm flipV="1">
            <a:off x="2485478" y="3739810"/>
            <a:ext cx="1095922" cy="541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4" idx="1"/>
          </p:cNvCxnSpPr>
          <p:nvPr/>
        </p:nvCxnSpPr>
        <p:spPr>
          <a:xfrm>
            <a:off x="2473817" y="4267266"/>
            <a:ext cx="1107583" cy="8383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38</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6" name="组合 15"/>
          <p:cNvGrpSpPr/>
          <p:nvPr/>
        </p:nvGrpSpPr>
        <p:grpSpPr>
          <a:xfrm>
            <a:off x="3581400" y="3320317"/>
            <a:ext cx="6570482" cy="838986"/>
            <a:chOff x="1498863" y="2165543"/>
            <a:chExt cx="6570482" cy="838986"/>
          </a:xfrm>
        </p:grpSpPr>
        <p:sp>
          <p:nvSpPr>
            <p:cNvPr id="13" name="矩形: 圆角 12"/>
            <p:cNvSpPr/>
            <p:nvPr/>
          </p:nvSpPr>
          <p:spPr>
            <a:xfrm>
              <a:off x="1498863" y="2165543"/>
              <a:ext cx="6570482" cy="83898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 name="文本框 10"/>
            <p:cNvSpPr txBox="1"/>
            <p:nvPr/>
          </p:nvSpPr>
          <p:spPr>
            <a:xfrm>
              <a:off x="1607271" y="2352019"/>
              <a:ext cx="5269583" cy="400110"/>
            </a:xfrm>
            <a:prstGeom prst="rect">
              <a:avLst/>
            </a:prstGeom>
            <a:noFill/>
          </p:spPr>
          <p:txBody>
            <a:bodyPr wrap="square" rtlCol="0">
              <a:spAutoFit/>
            </a:bodyPr>
            <a:lstStyle/>
            <a:p>
              <a:r>
                <a:rPr lang="en-US" altLang="zh-CN" sz="2000" b="1" dirty="0">
                  <a:latin typeface="+mn-ea"/>
                </a:rPr>
                <a:t>1</a:t>
              </a:r>
              <a:r>
                <a:rPr lang="zh-CN" altLang="en-US" sz="2000" b="1" dirty="0">
                  <a:latin typeface="+mn-ea"/>
                </a:rPr>
                <a:t>）诸多读者对需求说明产生了不同的理解</a:t>
              </a:r>
            </a:p>
          </p:txBody>
        </p:sp>
      </p:grpSp>
      <p:grpSp>
        <p:nvGrpSpPr>
          <p:cNvPr id="15" name="组合 14"/>
          <p:cNvGrpSpPr/>
          <p:nvPr/>
        </p:nvGrpSpPr>
        <p:grpSpPr>
          <a:xfrm>
            <a:off x="3581400" y="4686155"/>
            <a:ext cx="6570482" cy="838986"/>
            <a:chOff x="1498863" y="3295096"/>
            <a:chExt cx="6570482" cy="838986"/>
          </a:xfrm>
        </p:grpSpPr>
        <p:sp>
          <p:nvSpPr>
            <p:cNvPr id="14" name="矩形: 圆角 13"/>
            <p:cNvSpPr/>
            <p:nvPr/>
          </p:nvSpPr>
          <p:spPr>
            <a:xfrm>
              <a:off x="1498863" y="3295096"/>
              <a:ext cx="6570482" cy="83898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文本框 11"/>
            <p:cNvSpPr txBox="1"/>
            <p:nvPr/>
          </p:nvSpPr>
          <p:spPr>
            <a:xfrm>
              <a:off x="1607271" y="3476678"/>
              <a:ext cx="6353666" cy="400110"/>
            </a:xfrm>
            <a:prstGeom prst="rect">
              <a:avLst/>
            </a:prstGeom>
            <a:noFill/>
          </p:spPr>
          <p:txBody>
            <a:bodyPr wrap="square" rtlCol="0">
              <a:spAutoFit/>
            </a:bodyPr>
            <a:lstStyle/>
            <a:p>
              <a:r>
                <a:rPr lang="en-US" altLang="zh-CN" sz="2000" b="1" dirty="0">
                  <a:latin typeface="+mn-ea"/>
                </a:rPr>
                <a:t>2</a:t>
              </a:r>
              <a:r>
                <a:rPr lang="zh-CN" altLang="en-US" sz="2000" b="1" dirty="0">
                  <a:latin typeface="+mn-ea"/>
                </a:rPr>
                <a:t>）单个读者能用不止一个方式来解释某个需求说明</a:t>
              </a:r>
            </a:p>
          </p:txBody>
        </p:sp>
      </p:grpSp>
      <p:sp>
        <p:nvSpPr>
          <p:cNvPr id="21" name="文本框 13"/>
          <p:cNvSpPr txBox="1"/>
          <p:nvPr/>
        </p:nvSpPr>
        <p:spPr>
          <a:xfrm>
            <a:off x="1146294" y="4734497"/>
            <a:ext cx="197394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模棱两可的需求</a:t>
            </a:r>
          </a:p>
        </p:txBody>
      </p:sp>
      <p:grpSp>
        <p:nvGrpSpPr>
          <p:cNvPr id="27" name="组合 26"/>
          <p:cNvGrpSpPr/>
          <p:nvPr/>
        </p:nvGrpSpPr>
        <p:grpSpPr>
          <a:xfrm>
            <a:off x="1036349" y="1932761"/>
            <a:ext cx="10576500" cy="505442"/>
            <a:chOff x="980618" y="-647151"/>
            <a:chExt cx="10153418" cy="1088186"/>
          </a:xfrm>
        </p:grpSpPr>
        <p:sp>
          <p:nvSpPr>
            <p:cNvPr id="28" name="文本框 27"/>
            <p:cNvSpPr txBox="1"/>
            <p:nvPr/>
          </p:nvSpPr>
          <p:spPr>
            <a:xfrm>
              <a:off x="1111413" y="-419495"/>
              <a:ext cx="10022623" cy="400111"/>
            </a:xfrm>
            <a:prstGeom prst="rect">
              <a:avLst/>
            </a:prstGeom>
            <a:noFill/>
          </p:spPr>
          <p:txBody>
            <a:bodyPr wrap="square" rtlCol="0">
              <a:spAutoFit/>
            </a:bodyPr>
            <a:lstStyle/>
            <a:p>
              <a:r>
                <a:rPr lang="zh-CN" altLang="en-US" sz="2000" dirty="0">
                  <a:latin typeface="+mn-ea"/>
                </a:rPr>
                <a:t>模棱两可是需求规格说明中最为可怕的问题</a:t>
              </a:r>
              <a:r>
                <a:rPr lang="en-US" altLang="x-none" sz="2000" dirty="0">
                  <a:latin typeface="+mn-ea"/>
                </a:rPr>
                <a:t>(Lawrence 1996)</a:t>
              </a:r>
              <a:r>
                <a:rPr lang="zh-CN" altLang="en-US" sz="2000" dirty="0">
                  <a:latin typeface="+mn-ea"/>
                </a:rPr>
                <a:t>。它有以下两层含义：</a:t>
              </a:r>
            </a:p>
          </p:txBody>
        </p:sp>
        <p:sp>
          <p:nvSpPr>
            <p:cNvPr id="29" name="矩形 28"/>
            <p:cNvSpPr/>
            <p:nvPr/>
          </p:nvSpPr>
          <p:spPr>
            <a:xfrm>
              <a:off x="980618" y="-647151"/>
              <a:ext cx="9541385" cy="108818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pic>
        <p:nvPicPr>
          <p:cNvPr id="24" name="图形 23" descr="合同"/>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656009" y="3779221"/>
            <a:ext cx="914400" cy="914400"/>
          </a:xfrm>
          <a:prstGeom prst="rect">
            <a:avLst/>
          </a:prstGeom>
        </p:spPr>
      </p:pic>
      <p:sp>
        <p:nvSpPr>
          <p:cNvPr id="26" name="乘号 25"/>
          <p:cNvSpPr/>
          <p:nvPr/>
        </p:nvSpPr>
        <p:spPr>
          <a:xfrm>
            <a:off x="1597452" y="3810066"/>
            <a:ext cx="914400" cy="9144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32" name="文本框 31"/>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）模棱两可的需求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39</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4" name="文本框 60"/>
          <p:cNvSpPr>
            <a:spLocks noChangeArrowheads="1"/>
          </p:cNvSpPr>
          <p:nvPr/>
        </p:nvSpPr>
        <p:spPr bwMode="auto">
          <a:xfrm>
            <a:off x="6517248" y="3917015"/>
            <a:ext cx="187392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ct val="0"/>
              </a:spcBef>
              <a:spcAft>
                <a:spcPts val="0"/>
              </a:spcAft>
              <a:buClrTx/>
              <a:buSzTx/>
              <a:buFontTx/>
              <a:buNone/>
              <a:defRPr/>
            </a:pPr>
            <a:r>
              <a:rPr kumimoji="0" lang="zh-CN" altLang="en-US"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微软雅黑" panose="020B0503020204020204" pitchFamily="34" charset="-122"/>
              </a:rPr>
              <a:t>重做测试</a:t>
            </a:r>
          </a:p>
        </p:txBody>
      </p:sp>
      <p:pic>
        <p:nvPicPr>
          <p:cNvPr id="45" name="图形 44" descr="用户"/>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7306" y="3929299"/>
            <a:ext cx="914400" cy="914400"/>
          </a:xfrm>
          <a:prstGeom prst="rect">
            <a:avLst/>
          </a:prstGeom>
        </p:spPr>
      </p:pic>
      <p:sp>
        <p:nvSpPr>
          <p:cNvPr id="48" name="文本框 47"/>
          <p:cNvSpPr txBox="1"/>
          <p:nvPr/>
        </p:nvSpPr>
        <p:spPr>
          <a:xfrm>
            <a:off x="1634451" y="3457811"/>
            <a:ext cx="1873928" cy="369332"/>
          </a:xfrm>
          <a:prstGeom prst="rect">
            <a:avLst/>
          </a:prstGeom>
          <a:noFill/>
        </p:spPr>
        <p:txBody>
          <a:bodyPr wrap="square" rtlCol="0">
            <a:spAutoFit/>
          </a:bodyPr>
          <a:lstStyle/>
          <a:p>
            <a:r>
              <a:rPr lang="zh-CN" altLang="en-US" dirty="0"/>
              <a:t>模棱两可的需求</a:t>
            </a:r>
          </a:p>
        </p:txBody>
      </p:sp>
      <p:grpSp>
        <p:nvGrpSpPr>
          <p:cNvPr id="49" name="组合 48"/>
          <p:cNvGrpSpPr/>
          <p:nvPr/>
        </p:nvGrpSpPr>
        <p:grpSpPr>
          <a:xfrm>
            <a:off x="4568191" y="2385875"/>
            <a:ext cx="949351" cy="1362500"/>
            <a:chOff x="3175286" y="2213799"/>
            <a:chExt cx="949351" cy="1362500"/>
          </a:xfrm>
        </p:grpSpPr>
        <p:pic>
          <p:nvPicPr>
            <p:cNvPr id="50" name="图形 49" descr="程序员"/>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5286" y="2213799"/>
              <a:ext cx="914400" cy="914400"/>
            </a:xfrm>
            <a:prstGeom prst="rect">
              <a:avLst/>
            </a:prstGeom>
          </p:spPr>
        </p:pic>
        <p:sp>
          <p:nvSpPr>
            <p:cNvPr id="51" name="文本框 50"/>
            <p:cNvSpPr txBox="1"/>
            <p:nvPr/>
          </p:nvSpPr>
          <p:spPr>
            <a:xfrm>
              <a:off x="3191044" y="3206967"/>
              <a:ext cx="933593" cy="369332"/>
            </a:xfrm>
            <a:prstGeom prst="rect">
              <a:avLst/>
            </a:prstGeom>
            <a:noFill/>
          </p:spPr>
          <p:txBody>
            <a:bodyPr wrap="square" rtlCol="0">
              <a:spAutoFit/>
            </a:bodyPr>
            <a:lstStyle/>
            <a:p>
              <a:r>
                <a:rPr lang="zh-CN" altLang="en-US" dirty="0"/>
                <a:t>开发者</a:t>
              </a:r>
            </a:p>
          </p:txBody>
        </p:sp>
      </p:grpSp>
      <p:sp>
        <p:nvSpPr>
          <p:cNvPr id="52" name="箭头: 右 51"/>
          <p:cNvSpPr/>
          <p:nvPr/>
        </p:nvSpPr>
        <p:spPr>
          <a:xfrm>
            <a:off x="3180591" y="2855929"/>
            <a:ext cx="1309601" cy="4209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b="1" dirty="0"/>
          </a:p>
        </p:txBody>
      </p:sp>
      <p:sp>
        <p:nvSpPr>
          <p:cNvPr id="57" name="文本框 56"/>
          <p:cNvSpPr txBox="1"/>
          <p:nvPr/>
        </p:nvSpPr>
        <p:spPr>
          <a:xfrm>
            <a:off x="4698113" y="4706024"/>
            <a:ext cx="933593" cy="369332"/>
          </a:xfrm>
          <a:prstGeom prst="rect">
            <a:avLst/>
          </a:prstGeom>
          <a:noFill/>
        </p:spPr>
        <p:txBody>
          <a:bodyPr wrap="square" rtlCol="0">
            <a:spAutoFit/>
          </a:bodyPr>
          <a:lstStyle/>
          <a:p>
            <a:pPr algn="ctr"/>
            <a:r>
              <a:rPr lang="zh-CN" altLang="en-US" dirty="0"/>
              <a:t>测试者</a:t>
            </a:r>
          </a:p>
        </p:txBody>
      </p:sp>
      <p:sp>
        <p:nvSpPr>
          <p:cNvPr id="58" name="箭头: 右 57"/>
          <p:cNvSpPr/>
          <p:nvPr/>
        </p:nvSpPr>
        <p:spPr>
          <a:xfrm>
            <a:off x="3194381" y="4196126"/>
            <a:ext cx="1309601" cy="4209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b="1" dirty="0"/>
          </a:p>
        </p:txBody>
      </p:sp>
      <p:sp>
        <p:nvSpPr>
          <p:cNvPr id="59" name="等号 58"/>
          <p:cNvSpPr/>
          <p:nvPr/>
        </p:nvSpPr>
        <p:spPr>
          <a:xfrm>
            <a:off x="5641951" y="2659208"/>
            <a:ext cx="744875" cy="71983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0" name="等号 59"/>
          <p:cNvSpPr/>
          <p:nvPr/>
        </p:nvSpPr>
        <p:spPr>
          <a:xfrm>
            <a:off x="5669864" y="4038083"/>
            <a:ext cx="744875" cy="71983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1" name="文本框 60"/>
          <p:cNvSpPr>
            <a:spLocks noChangeArrowheads="1"/>
          </p:cNvSpPr>
          <p:nvPr/>
        </p:nvSpPr>
        <p:spPr bwMode="auto">
          <a:xfrm>
            <a:off x="6517248" y="2557615"/>
            <a:ext cx="187392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ct val="0"/>
              </a:spcBef>
              <a:spcAft>
                <a:spcPts val="0"/>
              </a:spcAft>
              <a:buClrTx/>
              <a:buSzTx/>
              <a:buFontTx/>
              <a:buNone/>
              <a:defRPr/>
            </a:pPr>
            <a:r>
              <a:rPr kumimoji="0" lang="zh-CN" altLang="en-US"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sym typeface="微软雅黑" panose="020B0503020204020204" pitchFamily="34" charset="-122"/>
              </a:rPr>
              <a:t>浪费时间</a:t>
            </a:r>
          </a:p>
        </p:txBody>
      </p:sp>
      <p:pic>
        <p:nvPicPr>
          <p:cNvPr id="62" name="图形 61" descr="合同"/>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114215" y="2531843"/>
            <a:ext cx="914400" cy="914400"/>
          </a:xfrm>
          <a:prstGeom prst="rect">
            <a:avLst/>
          </a:prstGeom>
        </p:spPr>
      </p:pic>
      <p:sp>
        <p:nvSpPr>
          <p:cNvPr id="4" name="乘号 3"/>
          <p:cNvSpPr/>
          <p:nvPr/>
        </p:nvSpPr>
        <p:spPr>
          <a:xfrm>
            <a:off x="2079264" y="2464643"/>
            <a:ext cx="914400" cy="9144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3" name="文本框 62"/>
          <p:cNvSpPr txBox="1"/>
          <p:nvPr/>
        </p:nvSpPr>
        <p:spPr>
          <a:xfrm>
            <a:off x="1670991" y="4879779"/>
            <a:ext cx="1873928" cy="369332"/>
          </a:xfrm>
          <a:prstGeom prst="rect">
            <a:avLst/>
          </a:prstGeom>
          <a:noFill/>
        </p:spPr>
        <p:txBody>
          <a:bodyPr wrap="square" rtlCol="0">
            <a:spAutoFit/>
          </a:bodyPr>
          <a:lstStyle/>
          <a:p>
            <a:r>
              <a:rPr lang="zh-CN" altLang="en-US" dirty="0"/>
              <a:t>模棱两可的需求</a:t>
            </a:r>
          </a:p>
        </p:txBody>
      </p:sp>
      <p:pic>
        <p:nvPicPr>
          <p:cNvPr id="64" name="图形 63" descr="合同"/>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150755" y="3953811"/>
            <a:ext cx="914400" cy="914400"/>
          </a:xfrm>
          <a:prstGeom prst="rect">
            <a:avLst/>
          </a:prstGeom>
        </p:spPr>
      </p:pic>
      <p:sp>
        <p:nvSpPr>
          <p:cNvPr id="65" name="乘号 64"/>
          <p:cNvSpPr/>
          <p:nvPr/>
        </p:nvSpPr>
        <p:spPr>
          <a:xfrm>
            <a:off x="2129400" y="3965379"/>
            <a:ext cx="914400" cy="9144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66" name="组合 65"/>
          <p:cNvGrpSpPr/>
          <p:nvPr/>
        </p:nvGrpSpPr>
        <p:grpSpPr>
          <a:xfrm>
            <a:off x="930211" y="1599302"/>
            <a:ext cx="10576500" cy="505852"/>
            <a:chOff x="980618" y="-647151"/>
            <a:chExt cx="10153418" cy="1089069"/>
          </a:xfrm>
        </p:grpSpPr>
        <p:sp>
          <p:nvSpPr>
            <p:cNvPr id="67" name="文本框 66"/>
            <p:cNvSpPr txBox="1"/>
            <p:nvPr/>
          </p:nvSpPr>
          <p:spPr>
            <a:xfrm>
              <a:off x="1111413" y="-419495"/>
              <a:ext cx="10022623" cy="861413"/>
            </a:xfrm>
            <a:prstGeom prst="rect">
              <a:avLst/>
            </a:prstGeom>
            <a:noFill/>
          </p:spPr>
          <p:txBody>
            <a:bodyPr wrap="square" rtlCol="0">
              <a:spAutoFit/>
            </a:bodyPr>
            <a:lstStyle/>
            <a:p>
              <a:r>
                <a:rPr lang="zh-CN" altLang="en-US" sz="2000" dirty="0">
                  <a:latin typeface="+mn-ea"/>
                </a:rPr>
                <a:t>模棱两可的需求使不同的风险承担者产生不同的期望。</a:t>
              </a:r>
            </a:p>
          </p:txBody>
        </p:sp>
        <p:sp>
          <p:nvSpPr>
            <p:cNvPr id="68" name="矩形 67"/>
            <p:cNvSpPr/>
            <p:nvPr/>
          </p:nvSpPr>
          <p:spPr>
            <a:xfrm>
              <a:off x="980618" y="-647151"/>
              <a:ext cx="9541385" cy="108818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3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32" name="文本框 31"/>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）模棱两可的需求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52" grpId="0" animBg="1"/>
      <p:bldP spid="57" grpId="0"/>
      <p:bldP spid="58" grpId="0" animBg="1"/>
      <p:bldP spid="59" grpId="0" animBg="1"/>
      <p:bldP spid="60" grpId="0" animBg="1"/>
      <p:bldP spid="61" grpId="0"/>
      <p:bldP spid="4" grpId="0" animBg="1"/>
      <p:bldP spid="63" grpId="0"/>
      <p:bldP spid="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001" y="2187152"/>
            <a:ext cx="10343274" cy="4742285"/>
          </a:xfrm>
          <a:prstGeom prst="rect">
            <a:avLst/>
          </a:prstGeom>
        </p:spPr>
      </p:pic>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676053" y="6350272"/>
            <a:ext cx="2743200" cy="365125"/>
          </a:xfrm>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a:xfrm>
            <a:off x="8442592" y="6350272"/>
            <a:ext cx="2743200" cy="365125"/>
          </a:xfrm>
        </p:spPr>
        <p:txBody>
          <a:bodyPr/>
          <a:lstStyle/>
          <a:p>
            <a:fld id="{85BC0CA1-3571-4BD4-9253-723F5D1C3D94}" type="slidenum">
              <a:rPr lang="zh-CN" altLang="en-US" smtClean="0">
                <a:solidFill>
                  <a:prstClr val="black">
                    <a:tint val="75000"/>
                  </a:prstClr>
                </a:solidFill>
              </a:rPr>
              <a:t>4</a:t>
            </a:fld>
            <a:endParaRPr lang="zh-CN" altLang="en-US" dirty="0">
              <a:solidFill>
                <a:prstClr val="black">
                  <a:tint val="75000"/>
                </a:prstClr>
              </a:solidFill>
            </a:endParaRPr>
          </a:p>
        </p:txBody>
      </p:sp>
      <p:grpSp>
        <p:nvGrpSpPr>
          <p:cNvPr id="5" name="组合 7"/>
          <p:cNvGrpSpPr/>
          <p:nvPr/>
        </p:nvGrpSpPr>
        <p:grpSpPr>
          <a:xfrm>
            <a:off x="108557" y="337632"/>
            <a:ext cx="4858385" cy="455964"/>
            <a:chOff x="198764" y="258545"/>
            <a:chExt cx="6476346" cy="608445"/>
          </a:xfrm>
        </p:grpSpPr>
        <p:grpSp>
          <p:nvGrpSpPr>
            <p:cNvPr id="6"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988289" y="300221"/>
              <a:ext cx="5686821" cy="566769"/>
            </a:xfrm>
            <a:prstGeom prst="rect">
              <a:avLst/>
            </a:prstGeom>
            <a:noFill/>
            <a:ln w="9525">
              <a:noFill/>
              <a:miter/>
            </a:ln>
          </p:spPr>
          <p:txBody>
            <a:bodyPr wrap="square">
              <a:spAutoFit/>
            </a:bodyPr>
            <a:lstStyle/>
            <a:p>
              <a:pPr lvl="0" eaLnBrk="1" hangingPunct="1">
                <a:lnSpc>
                  <a:spcPct val="90000"/>
                </a:lnSpc>
                <a:buFont typeface="Wingdings" panose="05000000000000000000" pitchFamily="2" charset="2"/>
                <a:buNone/>
              </a:pPr>
              <a:r>
                <a:rPr lang="en-US" altLang="x-none" sz="2400" b="1" dirty="0">
                  <a:latin typeface="微软雅黑" panose="020B0503020204020204" pitchFamily="34" charset="-122"/>
                  <a:ea typeface="微软雅黑" panose="020B0503020204020204" pitchFamily="34" charset="-122"/>
                </a:rPr>
                <a:t>1.1  </a:t>
              </a:r>
              <a:r>
                <a:rPr lang="zh-CN" altLang="en-US" sz="2400" b="1" dirty="0">
                  <a:latin typeface="微软雅黑" panose="020B0503020204020204" pitchFamily="34" charset="-122"/>
                  <a:ea typeface="微软雅黑" panose="020B0503020204020204" pitchFamily="34" charset="-122"/>
                </a:rPr>
                <a:t>需求工程发展历程</a:t>
              </a:r>
            </a:p>
          </p:txBody>
        </p:sp>
      </p:grpSp>
      <p:grpSp>
        <p:nvGrpSpPr>
          <p:cNvPr id="4" name="组合 3"/>
          <p:cNvGrpSpPr/>
          <p:nvPr/>
        </p:nvGrpSpPr>
        <p:grpSpPr>
          <a:xfrm>
            <a:off x="787001" y="1346021"/>
            <a:ext cx="2743200" cy="1102657"/>
            <a:chOff x="787001" y="1346021"/>
            <a:chExt cx="2743200" cy="1102657"/>
          </a:xfrm>
        </p:grpSpPr>
        <p:sp>
          <p:nvSpPr>
            <p:cNvPr id="10" name="文本框 9"/>
            <p:cNvSpPr txBox="1"/>
            <p:nvPr/>
          </p:nvSpPr>
          <p:spPr>
            <a:xfrm>
              <a:off x="868420" y="1472040"/>
              <a:ext cx="2580362" cy="923330"/>
            </a:xfrm>
            <a:prstGeom prst="rect">
              <a:avLst/>
            </a:prstGeom>
            <a:noFill/>
          </p:spPr>
          <p:txBody>
            <a:bodyPr wrap="square" rtlCol="0">
              <a:spAutoFit/>
            </a:bodyPr>
            <a:lstStyle/>
            <a:p>
              <a:pPr algn="just"/>
              <a:r>
                <a:rPr lang="zh-CN" altLang="en-US" dirty="0"/>
                <a:t>计算机发展初期：软件规模不大，侧重代码编写。</a:t>
              </a:r>
            </a:p>
          </p:txBody>
        </p:sp>
        <p:sp>
          <p:nvSpPr>
            <p:cNvPr id="19" name="矩形 18"/>
            <p:cNvSpPr/>
            <p:nvPr/>
          </p:nvSpPr>
          <p:spPr>
            <a:xfrm>
              <a:off x="787001" y="1346021"/>
              <a:ext cx="2743200" cy="110265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grpSp>
        <p:nvGrpSpPr>
          <p:cNvPr id="12" name="组合 11"/>
          <p:cNvGrpSpPr/>
          <p:nvPr/>
        </p:nvGrpSpPr>
        <p:grpSpPr>
          <a:xfrm>
            <a:off x="4114804" y="1346021"/>
            <a:ext cx="3334111" cy="1102657"/>
            <a:chOff x="4375388" y="3093670"/>
            <a:chExt cx="2743200" cy="1102657"/>
          </a:xfrm>
        </p:grpSpPr>
        <p:sp>
          <p:nvSpPr>
            <p:cNvPr id="17" name="文本框 16"/>
            <p:cNvSpPr txBox="1"/>
            <p:nvPr/>
          </p:nvSpPr>
          <p:spPr>
            <a:xfrm>
              <a:off x="4408683" y="3169709"/>
              <a:ext cx="2709905" cy="923330"/>
            </a:xfrm>
            <a:prstGeom prst="rect">
              <a:avLst/>
            </a:prstGeom>
            <a:noFill/>
          </p:spPr>
          <p:txBody>
            <a:bodyPr wrap="square" rtlCol="0">
              <a:spAutoFit/>
            </a:bodyPr>
            <a:lstStyle/>
            <a:p>
              <a:r>
                <a:rPr lang="zh-CN" altLang="en-US" dirty="0"/>
                <a:t>软件规模发展，软件危机的爆发催生了软件</a:t>
              </a:r>
              <a:r>
                <a:rPr lang="zh-CN" altLang="en-US" b="1" dirty="0">
                  <a:solidFill>
                    <a:srgbClr val="FF0000"/>
                  </a:solidFill>
                </a:rPr>
                <a:t>生存周期</a:t>
              </a:r>
              <a:r>
                <a:rPr lang="zh-CN" altLang="en-US" dirty="0"/>
                <a:t>概念，</a:t>
              </a:r>
              <a:r>
                <a:rPr lang="zh-CN" altLang="en-US" b="1" dirty="0">
                  <a:solidFill>
                    <a:srgbClr val="FF0000"/>
                  </a:solidFill>
                </a:rPr>
                <a:t>需求分析</a:t>
              </a:r>
              <a:r>
                <a:rPr lang="zh-CN" altLang="en-US" dirty="0"/>
                <a:t>成为其第一阶段。</a:t>
              </a:r>
            </a:p>
          </p:txBody>
        </p:sp>
        <p:sp>
          <p:nvSpPr>
            <p:cNvPr id="22" name="矩形 21"/>
            <p:cNvSpPr/>
            <p:nvPr/>
          </p:nvSpPr>
          <p:spPr>
            <a:xfrm>
              <a:off x="4375388" y="3093670"/>
              <a:ext cx="2743200" cy="110265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25" name="箭头: 下 24"/>
          <p:cNvSpPr/>
          <p:nvPr/>
        </p:nvSpPr>
        <p:spPr>
          <a:xfrm rot="16200000">
            <a:off x="3614631" y="1580371"/>
            <a:ext cx="457198" cy="543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组合 10"/>
          <p:cNvGrpSpPr/>
          <p:nvPr/>
        </p:nvGrpSpPr>
        <p:grpSpPr>
          <a:xfrm>
            <a:off x="8114937" y="1395500"/>
            <a:ext cx="3015338" cy="1011849"/>
            <a:chOff x="8296763" y="4382697"/>
            <a:chExt cx="2743200" cy="1200329"/>
          </a:xfrm>
        </p:grpSpPr>
        <p:sp>
          <p:nvSpPr>
            <p:cNvPr id="18" name="文本框 17"/>
            <p:cNvSpPr txBox="1"/>
            <p:nvPr/>
          </p:nvSpPr>
          <p:spPr>
            <a:xfrm>
              <a:off x="8442543" y="4382697"/>
              <a:ext cx="2597420" cy="1095321"/>
            </a:xfrm>
            <a:prstGeom prst="rect">
              <a:avLst/>
            </a:prstGeom>
            <a:noFill/>
          </p:spPr>
          <p:txBody>
            <a:bodyPr wrap="square" rtlCol="0">
              <a:spAutoFit/>
            </a:bodyPr>
            <a:lstStyle/>
            <a:p>
              <a:r>
                <a:rPr lang="zh-CN" altLang="en-US" dirty="0"/>
                <a:t>软件规模扩大，</a:t>
              </a:r>
              <a:r>
                <a:rPr lang="zh-CN" altLang="en-US" b="1" dirty="0">
                  <a:solidFill>
                    <a:srgbClr val="FF0000"/>
                  </a:solidFill>
                </a:rPr>
                <a:t>需求分析越来越重要</a:t>
              </a:r>
              <a:r>
                <a:rPr lang="zh-CN" altLang="en-US" dirty="0"/>
                <a:t>，需求分析活动</a:t>
              </a:r>
              <a:r>
                <a:rPr lang="zh-CN" altLang="en-US" b="1" dirty="0">
                  <a:solidFill>
                    <a:srgbClr val="FF0000"/>
                  </a:solidFill>
                </a:rPr>
                <a:t>贯穿于整个生存周期</a:t>
              </a:r>
            </a:p>
          </p:txBody>
        </p:sp>
        <p:sp>
          <p:nvSpPr>
            <p:cNvPr id="24" name="矩形 23"/>
            <p:cNvSpPr/>
            <p:nvPr/>
          </p:nvSpPr>
          <p:spPr>
            <a:xfrm>
              <a:off x="8296763" y="4382697"/>
              <a:ext cx="2743200" cy="120032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27" name="箭头: 下 26"/>
          <p:cNvSpPr/>
          <p:nvPr/>
        </p:nvSpPr>
        <p:spPr>
          <a:xfrm rot="16200000">
            <a:off x="7549655" y="1579393"/>
            <a:ext cx="457198" cy="545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下 12"/>
          <p:cNvSpPr/>
          <p:nvPr/>
        </p:nvSpPr>
        <p:spPr>
          <a:xfrm>
            <a:off x="4372736" y="2894142"/>
            <a:ext cx="550878" cy="3594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5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40</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37" name="组合 36"/>
          <p:cNvGrpSpPr/>
          <p:nvPr/>
        </p:nvGrpSpPr>
        <p:grpSpPr>
          <a:xfrm>
            <a:off x="7093077" y="2707626"/>
            <a:ext cx="2743200" cy="505852"/>
            <a:chOff x="980618" y="-647151"/>
            <a:chExt cx="10153418" cy="1089069"/>
          </a:xfrm>
        </p:grpSpPr>
        <p:sp>
          <p:nvSpPr>
            <p:cNvPr id="38" name="文本框 37"/>
            <p:cNvSpPr txBox="1"/>
            <p:nvPr/>
          </p:nvSpPr>
          <p:spPr>
            <a:xfrm>
              <a:off x="1111407" y="-419495"/>
              <a:ext cx="10022629" cy="861413"/>
            </a:xfrm>
            <a:prstGeom prst="rect">
              <a:avLst/>
            </a:prstGeom>
            <a:noFill/>
          </p:spPr>
          <p:txBody>
            <a:bodyPr wrap="square" rtlCol="0">
              <a:spAutoFit/>
            </a:bodyPr>
            <a:lstStyle/>
            <a:p>
              <a:pPr algn="ctr"/>
              <a:r>
                <a:rPr lang="zh-CN" altLang="en-US" sz="2000" b="1" dirty="0">
                  <a:latin typeface="+mn-ea"/>
                </a:rPr>
                <a:t>耗费开发预算的</a:t>
              </a:r>
              <a:r>
                <a:rPr lang="en-US" altLang="zh-CN" sz="2000" b="1" dirty="0">
                  <a:latin typeface="+mn-ea"/>
                </a:rPr>
                <a:t>40%</a:t>
              </a:r>
              <a:endParaRPr lang="zh-CN" altLang="en-US" sz="2000" b="1" dirty="0">
                <a:latin typeface="+mn-ea"/>
              </a:endParaRPr>
            </a:p>
          </p:txBody>
        </p:sp>
        <p:sp>
          <p:nvSpPr>
            <p:cNvPr id="39" name="矩形 38"/>
            <p:cNvSpPr/>
            <p:nvPr/>
          </p:nvSpPr>
          <p:spPr>
            <a:xfrm>
              <a:off x="980618" y="-647151"/>
              <a:ext cx="9541385" cy="10881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b="1">
                <a:solidFill>
                  <a:srgbClr val="C00000"/>
                </a:solidFill>
                <a:latin typeface="+mn-ea"/>
              </a:endParaRPr>
            </a:p>
          </p:txBody>
        </p:sp>
      </p:grpSp>
      <p:sp>
        <p:nvSpPr>
          <p:cNvPr id="41" name="矩形: 圆角 40"/>
          <p:cNvSpPr/>
          <p:nvPr/>
        </p:nvSpPr>
        <p:spPr>
          <a:xfrm>
            <a:off x="1301263" y="1980191"/>
            <a:ext cx="2122975" cy="43088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 name="文本框 41"/>
          <p:cNvSpPr txBox="1"/>
          <p:nvPr/>
        </p:nvSpPr>
        <p:spPr>
          <a:xfrm>
            <a:off x="1365758" y="1995579"/>
            <a:ext cx="2198220" cy="400110"/>
          </a:xfrm>
          <a:prstGeom prst="rect">
            <a:avLst/>
          </a:prstGeom>
          <a:noFill/>
          <a:ln>
            <a:noFill/>
          </a:ln>
        </p:spPr>
        <p:txBody>
          <a:bodyPr wrap="square" rtlCol="0">
            <a:spAutoFit/>
          </a:bodyPr>
          <a:lstStyle/>
          <a:p>
            <a:r>
              <a:rPr lang="zh-CN" altLang="en-US" sz="2000" b="1" dirty="0"/>
              <a:t>模棱两可的需求</a:t>
            </a:r>
          </a:p>
        </p:txBody>
      </p:sp>
      <p:sp>
        <p:nvSpPr>
          <p:cNvPr id="44" name="矩形: 圆角 43"/>
          <p:cNvSpPr/>
          <p:nvPr/>
        </p:nvSpPr>
        <p:spPr>
          <a:xfrm>
            <a:off x="1308725" y="3474553"/>
            <a:ext cx="2185263" cy="43088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 name="文本框 44"/>
          <p:cNvSpPr txBox="1"/>
          <p:nvPr/>
        </p:nvSpPr>
        <p:spPr>
          <a:xfrm>
            <a:off x="1291031" y="3489941"/>
            <a:ext cx="2262715" cy="400110"/>
          </a:xfrm>
          <a:prstGeom prst="rect">
            <a:avLst/>
          </a:prstGeom>
          <a:noFill/>
          <a:ln>
            <a:noFill/>
          </a:ln>
        </p:spPr>
        <p:txBody>
          <a:bodyPr wrap="square" rtlCol="0">
            <a:spAutoFit/>
          </a:bodyPr>
          <a:lstStyle/>
          <a:p>
            <a:r>
              <a:rPr lang="zh-CN" altLang="en-US" sz="2000" b="1" dirty="0"/>
              <a:t>需求方面的错误</a:t>
            </a:r>
          </a:p>
        </p:txBody>
      </p:sp>
      <p:sp>
        <p:nvSpPr>
          <p:cNvPr id="46" name="右大括号 45"/>
          <p:cNvSpPr/>
          <p:nvPr/>
        </p:nvSpPr>
        <p:spPr>
          <a:xfrm>
            <a:off x="3553694" y="2126245"/>
            <a:ext cx="473305" cy="16591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7" name="箭头: 右 46"/>
          <p:cNvSpPr/>
          <p:nvPr/>
        </p:nvSpPr>
        <p:spPr>
          <a:xfrm>
            <a:off x="4172846" y="2801687"/>
            <a:ext cx="515332" cy="233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8" name="组合 47"/>
          <p:cNvGrpSpPr/>
          <p:nvPr/>
        </p:nvGrpSpPr>
        <p:grpSpPr>
          <a:xfrm>
            <a:off x="4929052" y="2707626"/>
            <a:ext cx="1202648" cy="470117"/>
            <a:chOff x="6259398" y="2958573"/>
            <a:chExt cx="4204355" cy="1062122"/>
          </a:xfrm>
        </p:grpSpPr>
        <p:sp>
          <p:nvSpPr>
            <p:cNvPr id="49" name="矩形: 圆角 48"/>
            <p:cNvSpPr/>
            <p:nvPr/>
          </p:nvSpPr>
          <p:spPr>
            <a:xfrm>
              <a:off x="6259398" y="2958573"/>
              <a:ext cx="4204355" cy="95213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 name="文本框 49"/>
            <p:cNvSpPr txBox="1"/>
            <p:nvPr/>
          </p:nvSpPr>
          <p:spPr>
            <a:xfrm>
              <a:off x="6466790" y="3116738"/>
              <a:ext cx="3789575" cy="903957"/>
            </a:xfrm>
            <a:prstGeom prst="rect">
              <a:avLst/>
            </a:prstGeom>
            <a:noFill/>
            <a:ln>
              <a:noFill/>
            </a:ln>
          </p:spPr>
          <p:txBody>
            <a:bodyPr wrap="square" rtlCol="0">
              <a:spAutoFit/>
            </a:bodyPr>
            <a:lstStyle/>
            <a:p>
              <a:pPr algn="ctr"/>
              <a:r>
                <a:rPr lang="zh-CN" altLang="en-US" sz="2000" b="1" dirty="0"/>
                <a:t>返工</a:t>
              </a:r>
            </a:p>
          </p:txBody>
        </p:sp>
      </p:grpSp>
      <p:sp>
        <p:nvSpPr>
          <p:cNvPr id="51" name="箭头: 右 50"/>
          <p:cNvSpPr/>
          <p:nvPr/>
        </p:nvSpPr>
        <p:spPr>
          <a:xfrm>
            <a:off x="6451168" y="2839147"/>
            <a:ext cx="515332" cy="233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4" name="文本框 53"/>
          <p:cNvSpPr txBox="1"/>
          <p:nvPr/>
        </p:nvSpPr>
        <p:spPr>
          <a:xfrm>
            <a:off x="1308725" y="4509036"/>
            <a:ext cx="3379453" cy="400110"/>
          </a:xfrm>
          <a:prstGeom prst="rect">
            <a:avLst/>
          </a:prstGeom>
          <a:solidFill>
            <a:schemeClr val="accent1">
              <a:lumMod val="20000"/>
              <a:lumOff val="80000"/>
            </a:schemeClr>
          </a:solidFill>
        </p:spPr>
        <p:txBody>
          <a:bodyPr wrap="square" rtlCol="0">
            <a:spAutoFit/>
          </a:bodyPr>
          <a:lstStyle/>
          <a:p>
            <a:r>
              <a:rPr lang="zh-CN" altLang="en-US" sz="2000" b="1" dirty="0"/>
              <a:t>从不同角度审查需求的队伍</a:t>
            </a:r>
          </a:p>
        </p:txBody>
      </p:sp>
      <p:sp>
        <p:nvSpPr>
          <p:cNvPr id="60" name="矩形: 圆角 59"/>
          <p:cNvSpPr/>
          <p:nvPr/>
        </p:nvSpPr>
        <p:spPr>
          <a:xfrm>
            <a:off x="6088810" y="4549190"/>
            <a:ext cx="2293189" cy="42143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1" name="文本框 60"/>
          <p:cNvSpPr txBox="1"/>
          <p:nvPr/>
        </p:nvSpPr>
        <p:spPr>
          <a:xfrm>
            <a:off x="6201928" y="4619197"/>
            <a:ext cx="2066955" cy="400110"/>
          </a:xfrm>
          <a:prstGeom prst="rect">
            <a:avLst/>
          </a:prstGeom>
          <a:noFill/>
        </p:spPr>
        <p:txBody>
          <a:bodyPr wrap="square" rtlCol="0">
            <a:spAutoFit/>
          </a:bodyPr>
          <a:lstStyle/>
          <a:p>
            <a:pPr algn="ctr"/>
            <a:r>
              <a:rPr lang="zh-CN" altLang="en-US" sz="2000" b="1" dirty="0"/>
              <a:t>模棱两可的需求</a:t>
            </a:r>
          </a:p>
        </p:txBody>
      </p:sp>
      <p:sp>
        <p:nvSpPr>
          <p:cNvPr id="62" name="箭头: 右 61"/>
          <p:cNvSpPr/>
          <p:nvPr/>
        </p:nvSpPr>
        <p:spPr>
          <a:xfrm>
            <a:off x="4829260" y="4624690"/>
            <a:ext cx="1033141" cy="233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9" name="文本框 8"/>
          <p:cNvSpPr txBox="1"/>
          <p:nvPr/>
        </p:nvSpPr>
        <p:spPr>
          <a:xfrm>
            <a:off x="4981995" y="4307807"/>
            <a:ext cx="1053058" cy="369332"/>
          </a:xfrm>
          <a:prstGeom prst="rect">
            <a:avLst/>
          </a:prstGeom>
          <a:noFill/>
        </p:spPr>
        <p:txBody>
          <a:bodyPr wrap="square" rtlCol="0">
            <a:spAutoFit/>
          </a:bodyPr>
          <a:lstStyle/>
          <a:p>
            <a:r>
              <a:rPr lang="zh-CN" altLang="en-US" b="1" dirty="0"/>
              <a:t>解决</a:t>
            </a:r>
          </a:p>
        </p:txBody>
      </p:sp>
      <p:sp>
        <p:nvSpPr>
          <p:cNvPr id="3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34" name="文本框 33"/>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）模棱两可的需求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62"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41</a:t>
            </a:fld>
            <a:endParaRPr lang="zh-CN" altLang="en-US">
              <a:solidFill>
                <a:prstClr val="black">
                  <a:tint val="75000"/>
                </a:prstClr>
              </a:solidFill>
            </a:endParaRPr>
          </a:p>
        </p:txBody>
      </p:sp>
      <p:grpSp>
        <p:nvGrpSpPr>
          <p:cNvPr id="20"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49" name="组合 48"/>
          <p:cNvGrpSpPr/>
          <p:nvPr/>
        </p:nvGrpSpPr>
        <p:grpSpPr>
          <a:xfrm>
            <a:off x="893671" y="1775259"/>
            <a:ext cx="10576500" cy="1145319"/>
            <a:chOff x="980618" y="-647153"/>
            <a:chExt cx="10153418" cy="2465802"/>
          </a:xfrm>
        </p:grpSpPr>
        <p:sp>
          <p:nvSpPr>
            <p:cNvPr id="50" name="文本框 49"/>
            <p:cNvSpPr txBox="1"/>
            <p:nvPr/>
          </p:nvSpPr>
          <p:spPr>
            <a:xfrm>
              <a:off x="1111413" y="-419495"/>
              <a:ext cx="10022623" cy="2186661"/>
            </a:xfrm>
            <a:prstGeom prst="rect">
              <a:avLst/>
            </a:prstGeom>
            <a:noFill/>
          </p:spPr>
          <p:txBody>
            <a:bodyPr wrap="square" rtlCol="0">
              <a:spAutoFit/>
            </a:bodyPr>
            <a:lstStyle/>
            <a:p>
              <a:r>
                <a:rPr lang="zh-CN" altLang="en-US" sz="2000" dirty="0">
                  <a:solidFill>
                    <a:srgbClr val="FF0000"/>
                  </a:solidFill>
                </a:rPr>
                <a:t>“画蛇添足”是指开发人员力图增加一些“用户欣赏”但需求规格说明中并未涉及的新功能。</a:t>
              </a:r>
              <a:endParaRPr lang="en-US" altLang="zh-CN" sz="2000" dirty="0">
                <a:solidFill>
                  <a:srgbClr val="FF0000"/>
                </a:solidFill>
              </a:endParaRPr>
            </a:p>
            <a:p>
              <a:r>
                <a:rPr lang="zh-CN" altLang="en-US" sz="2000" dirty="0">
                  <a:solidFill>
                    <a:srgbClr val="FF0000"/>
                  </a:solidFill>
                </a:rPr>
                <a:t>客户有时也可能要求一些看上去很“酷”，但缺乏实用价值的功能，而实现这些功能只能徒耗时间和成本。</a:t>
              </a:r>
              <a:endParaRPr lang="zh-CN" altLang="en-US" sz="2000" dirty="0">
                <a:solidFill>
                  <a:srgbClr val="FF0000"/>
                </a:solidFill>
                <a:latin typeface="+mn-ea"/>
              </a:endParaRPr>
            </a:p>
          </p:txBody>
        </p:sp>
        <p:sp>
          <p:nvSpPr>
            <p:cNvPr id="51" name="矩形 50"/>
            <p:cNvSpPr/>
            <p:nvPr/>
          </p:nvSpPr>
          <p:spPr>
            <a:xfrm>
              <a:off x="980618" y="-647153"/>
              <a:ext cx="10153418" cy="246580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57" name="矩形: 圆角 56"/>
          <p:cNvSpPr/>
          <p:nvPr/>
        </p:nvSpPr>
        <p:spPr>
          <a:xfrm>
            <a:off x="1029916" y="3318226"/>
            <a:ext cx="3263775" cy="43088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8" name="文本框 57"/>
          <p:cNvSpPr txBox="1"/>
          <p:nvPr/>
        </p:nvSpPr>
        <p:spPr>
          <a:xfrm>
            <a:off x="1029916" y="3333615"/>
            <a:ext cx="3379453" cy="400110"/>
          </a:xfrm>
          <a:prstGeom prst="rect">
            <a:avLst/>
          </a:prstGeom>
          <a:noFill/>
          <a:ln>
            <a:noFill/>
          </a:ln>
        </p:spPr>
        <p:txBody>
          <a:bodyPr wrap="square" rtlCol="0">
            <a:spAutoFit/>
          </a:bodyPr>
          <a:lstStyle/>
          <a:p>
            <a:r>
              <a:rPr lang="zh-CN" altLang="en-US" sz="2000" b="1" dirty="0"/>
              <a:t>不必要的特性</a:t>
            </a:r>
          </a:p>
        </p:txBody>
      </p:sp>
      <p:sp>
        <p:nvSpPr>
          <p:cNvPr id="60" name="矩形: 圆角 59"/>
          <p:cNvSpPr/>
          <p:nvPr/>
        </p:nvSpPr>
        <p:spPr>
          <a:xfrm>
            <a:off x="5810001" y="3298610"/>
            <a:ext cx="2293189" cy="42143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1" name="文本框 60"/>
          <p:cNvSpPr txBox="1"/>
          <p:nvPr/>
        </p:nvSpPr>
        <p:spPr>
          <a:xfrm>
            <a:off x="5923119" y="3368617"/>
            <a:ext cx="2066955" cy="400110"/>
          </a:xfrm>
          <a:prstGeom prst="rect">
            <a:avLst/>
          </a:prstGeom>
          <a:noFill/>
          <a:ln>
            <a:noFill/>
          </a:ln>
        </p:spPr>
        <p:txBody>
          <a:bodyPr wrap="square" rtlCol="0">
            <a:spAutoFit/>
          </a:bodyPr>
          <a:lstStyle/>
          <a:p>
            <a:pPr algn="ctr"/>
            <a:r>
              <a:rPr lang="zh-CN" altLang="en-US" sz="2000" b="1" dirty="0"/>
              <a:t>徒耗时间和成本</a:t>
            </a:r>
          </a:p>
        </p:txBody>
      </p:sp>
      <p:sp>
        <p:nvSpPr>
          <p:cNvPr id="62" name="箭头: 右 61"/>
          <p:cNvSpPr/>
          <p:nvPr/>
        </p:nvSpPr>
        <p:spPr>
          <a:xfrm>
            <a:off x="4550451" y="3374110"/>
            <a:ext cx="1033141" cy="233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nvGrpSpPr>
          <p:cNvPr id="64" name="组合 63"/>
          <p:cNvGrpSpPr/>
          <p:nvPr/>
        </p:nvGrpSpPr>
        <p:grpSpPr>
          <a:xfrm>
            <a:off x="893671" y="4160239"/>
            <a:ext cx="10576500" cy="1145319"/>
            <a:chOff x="980618" y="-647153"/>
            <a:chExt cx="10153418" cy="2465802"/>
          </a:xfrm>
        </p:grpSpPr>
        <p:sp>
          <p:nvSpPr>
            <p:cNvPr id="65" name="文本框 64"/>
            <p:cNvSpPr txBox="1"/>
            <p:nvPr/>
          </p:nvSpPr>
          <p:spPr>
            <a:xfrm>
              <a:off x="1111413" y="-419495"/>
              <a:ext cx="10022623" cy="2186661"/>
            </a:xfrm>
            <a:prstGeom prst="rect">
              <a:avLst/>
            </a:prstGeom>
            <a:noFill/>
          </p:spPr>
          <p:txBody>
            <a:bodyPr wrap="square" rtlCol="0">
              <a:spAutoFit/>
            </a:bodyPr>
            <a:lstStyle/>
            <a:p>
              <a:r>
                <a:rPr lang="zh-CN" altLang="en-US" sz="2000" dirty="0"/>
                <a:t>为了将“画蛇添足”的危害尽量减小，应确信：你明白为什么要包括这些功能，以及这些功能的“来龙去脉”，这样使得需求分析过程始终是注重那些能使用户完成他们业务任务的核心功能。</a:t>
              </a:r>
              <a:endParaRPr lang="zh-CN" altLang="en-US" sz="2000" dirty="0">
                <a:latin typeface="+mn-ea"/>
              </a:endParaRPr>
            </a:p>
          </p:txBody>
        </p:sp>
        <p:sp>
          <p:nvSpPr>
            <p:cNvPr id="66" name="矩形 65"/>
            <p:cNvSpPr/>
            <p:nvPr/>
          </p:nvSpPr>
          <p:spPr>
            <a:xfrm>
              <a:off x="980618" y="-647153"/>
              <a:ext cx="10153418" cy="246580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25"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23" name="文本框 22"/>
          <p:cNvSpPr txBox="1"/>
          <p:nvPr/>
        </p:nvSpPr>
        <p:spPr>
          <a:xfrm>
            <a:off x="598907" y="918061"/>
            <a:ext cx="855498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）不必要的特性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P spid="60" grpId="0" animBg="1"/>
      <p:bldP spid="61" grpId="0"/>
      <p:bldP spid="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42</a:t>
            </a:fld>
            <a:endParaRPr lang="zh-CN" altLang="en-US">
              <a:solidFill>
                <a:prstClr val="black">
                  <a:tint val="75000"/>
                </a:prstClr>
              </a:solidFill>
            </a:endParaRPr>
          </a:p>
        </p:txBody>
      </p:sp>
      <p:grpSp>
        <p:nvGrpSpPr>
          <p:cNvPr id="14" name="组合 5"/>
          <p:cNvGrpSpPr/>
          <p:nvPr/>
        </p:nvGrpSpPr>
        <p:grpSpPr>
          <a:xfrm>
            <a:off x="108557" y="337632"/>
            <a:ext cx="525184" cy="422276"/>
            <a:chOff x="5075564" y="2933562"/>
            <a:chExt cx="2860947" cy="2302753"/>
          </a:xfrm>
        </p:grpSpPr>
        <p:sp>
          <p:nvSpPr>
            <p:cNvPr id="15" name="等腰三角形 1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6" name="等腰三角形 1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 name="文本框 3"/>
          <p:cNvSpPr txBox="1"/>
          <p:nvPr/>
        </p:nvSpPr>
        <p:spPr>
          <a:xfrm>
            <a:off x="1318685" y="1827963"/>
            <a:ext cx="3855563" cy="400110"/>
          </a:xfrm>
          <a:prstGeom prst="rect">
            <a:avLst/>
          </a:prstGeom>
          <a:solidFill>
            <a:schemeClr val="accent1">
              <a:lumMod val="20000"/>
              <a:lumOff val="80000"/>
            </a:schemeClr>
          </a:solidFill>
          <a:ln>
            <a:noFill/>
          </a:ln>
        </p:spPr>
        <p:txBody>
          <a:bodyPr wrap="square" rtlCol="0">
            <a:spAutoFit/>
          </a:bodyPr>
          <a:lstStyle/>
          <a:p>
            <a:r>
              <a:rPr lang="zh-CN" altLang="en-US" sz="2000" dirty="0"/>
              <a:t>客户不明白需求分析的重要性</a:t>
            </a:r>
          </a:p>
        </p:txBody>
      </p:sp>
      <p:sp>
        <p:nvSpPr>
          <p:cNvPr id="26" name="文本框 25"/>
          <p:cNvSpPr txBox="1"/>
          <p:nvPr/>
        </p:nvSpPr>
        <p:spPr>
          <a:xfrm>
            <a:off x="1328111" y="3337383"/>
            <a:ext cx="3855563" cy="400110"/>
          </a:xfrm>
          <a:prstGeom prst="rect">
            <a:avLst/>
          </a:prstGeom>
          <a:solidFill>
            <a:schemeClr val="accent1">
              <a:lumMod val="20000"/>
              <a:lumOff val="80000"/>
            </a:schemeClr>
          </a:solidFill>
          <a:ln>
            <a:noFill/>
          </a:ln>
        </p:spPr>
        <p:txBody>
          <a:bodyPr wrap="square" rtlCol="0">
            <a:spAutoFit/>
          </a:bodyPr>
          <a:lstStyle/>
          <a:p>
            <a:r>
              <a:rPr lang="zh-CN" altLang="en-US" sz="2000" dirty="0"/>
              <a:t>所作规格说明仅仅涉及产品概念</a:t>
            </a:r>
          </a:p>
        </p:txBody>
      </p:sp>
      <p:sp>
        <p:nvSpPr>
          <p:cNvPr id="8" name="右大括号 7"/>
          <p:cNvSpPr/>
          <p:nvPr/>
        </p:nvSpPr>
        <p:spPr>
          <a:xfrm>
            <a:off x="5174248" y="1939839"/>
            <a:ext cx="473305" cy="16591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箭头: 右 8"/>
          <p:cNvSpPr/>
          <p:nvPr/>
        </p:nvSpPr>
        <p:spPr>
          <a:xfrm>
            <a:off x="5798382" y="2652741"/>
            <a:ext cx="515332" cy="233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6627941" y="2293330"/>
            <a:ext cx="4204355" cy="95213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835331" y="2451494"/>
            <a:ext cx="3789574" cy="707886"/>
          </a:xfrm>
          <a:prstGeom prst="rect">
            <a:avLst/>
          </a:prstGeom>
          <a:noFill/>
        </p:spPr>
        <p:txBody>
          <a:bodyPr wrap="square" rtlCol="0">
            <a:spAutoFit/>
          </a:bodyPr>
          <a:lstStyle/>
          <a:p>
            <a:r>
              <a:rPr lang="zh-CN" altLang="en-US" sz="2000" dirty="0"/>
              <a:t>很可能出现的是开发人员先建立产品的结构之后再完成需求说明</a:t>
            </a:r>
          </a:p>
        </p:txBody>
      </p:sp>
      <p:sp>
        <p:nvSpPr>
          <p:cNvPr id="21" name="矩形 20"/>
          <p:cNvSpPr/>
          <p:nvPr/>
        </p:nvSpPr>
        <p:spPr>
          <a:xfrm>
            <a:off x="3122544" y="4247207"/>
            <a:ext cx="5813560" cy="1229559"/>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255894" y="4381806"/>
            <a:ext cx="5046077" cy="369332"/>
          </a:xfrm>
          <a:prstGeom prst="rect">
            <a:avLst/>
          </a:prstGeom>
          <a:noFill/>
          <a:ln>
            <a:solidFill>
              <a:schemeClr val="tx1"/>
            </a:solidFill>
            <a:prstDash val="dash"/>
          </a:ln>
        </p:spPr>
        <p:txBody>
          <a:bodyPr wrap="square">
            <a:spAutoFit/>
          </a:bodyPr>
          <a:lstStyle/>
          <a:p>
            <a:r>
              <a:rPr lang="zh-CN" altLang="en-US" sz="1800" dirty="0">
                <a:latin typeface="+mn-ea"/>
              </a:rPr>
              <a:t>尖端研究性的产品或需求本身就十分灵活的情况。</a:t>
            </a:r>
          </a:p>
        </p:txBody>
      </p:sp>
      <p:sp>
        <p:nvSpPr>
          <p:cNvPr id="27" name="文本框 26"/>
          <p:cNvSpPr txBox="1"/>
          <p:nvPr/>
        </p:nvSpPr>
        <p:spPr>
          <a:xfrm>
            <a:off x="3255893" y="4857310"/>
            <a:ext cx="5046077" cy="369332"/>
          </a:xfrm>
          <a:prstGeom prst="rect">
            <a:avLst/>
          </a:prstGeom>
          <a:noFill/>
          <a:ln>
            <a:solidFill>
              <a:schemeClr val="tx1"/>
            </a:solidFill>
            <a:prstDash val="dash"/>
          </a:ln>
        </p:spPr>
        <p:txBody>
          <a:bodyPr wrap="square">
            <a:spAutoFit/>
          </a:bodyPr>
          <a:lstStyle/>
          <a:p>
            <a:pPr algn="ctr"/>
            <a:r>
              <a:rPr lang="zh-CN" altLang="en-US" sz="1800" dirty="0">
                <a:latin typeface="+mn-ea"/>
              </a:rPr>
              <a:t>大多数的其他情况</a:t>
            </a:r>
          </a:p>
        </p:txBody>
      </p:sp>
      <p:pic>
        <p:nvPicPr>
          <p:cNvPr id="29" name="图形 28" descr="复选标记"/>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462437" y="4277471"/>
            <a:ext cx="473667" cy="473667"/>
          </a:xfrm>
          <a:prstGeom prst="rect">
            <a:avLst/>
          </a:prstGeom>
        </p:spPr>
      </p:pic>
      <p:sp>
        <p:nvSpPr>
          <p:cNvPr id="13" name="文本框 12"/>
          <p:cNvSpPr txBox="1"/>
          <p:nvPr/>
        </p:nvSpPr>
        <p:spPr>
          <a:xfrm>
            <a:off x="8435319" y="4626477"/>
            <a:ext cx="473667" cy="830997"/>
          </a:xfrm>
          <a:prstGeom prst="rect">
            <a:avLst/>
          </a:prstGeom>
          <a:noFill/>
        </p:spPr>
        <p:txBody>
          <a:bodyPr wrap="square" rtlCol="0">
            <a:spAutoFit/>
          </a:bodyPr>
          <a:lstStyle/>
          <a:p>
            <a:r>
              <a:rPr lang="en-US" altLang="zh-CN" sz="4800" dirty="0"/>
              <a:t>X</a:t>
            </a:r>
            <a:endParaRPr lang="zh-CN" altLang="en-US" sz="4800" dirty="0"/>
          </a:p>
        </p:txBody>
      </p:sp>
      <p:sp>
        <p:nvSpPr>
          <p:cNvPr id="3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33" name="文本框 32"/>
          <p:cNvSpPr txBox="1"/>
          <p:nvPr/>
        </p:nvSpPr>
        <p:spPr>
          <a:xfrm>
            <a:off x="598907" y="918061"/>
            <a:ext cx="549709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）过于精简的规格说明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8" grpId="0" animBg="1"/>
      <p:bldP spid="9" grpId="0" animBg="1"/>
      <p:bldP spid="11" grpId="0" animBg="1"/>
      <p:bldP spid="10" grpId="0"/>
      <p:bldP spid="21" grpId="0" animBg="1"/>
      <p:bldP spid="22" grpId="0" animBg="1"/>
      <p:bldP spid="27"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9041419" y="1397227"/>
            <a:ext cx="2486966" cy="3628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43</a:t>
            </a:fld>
            <a:endParaRPr lang="zh-CN" altLang="en-US" dirty="0">
              <a:solidFill>
                <a:prstClr val="black">
                  <a:tint val="75000"/>
                </a:prstClr>
              </a:solidFill>
            </a:endParaRP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sp>
        <p:nvSpPr>
          <p:cNvPr id="11"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8" name="组合 5"/>
          <p:cNvGrpSpPr/>
          <p:nvPr/>
        </p:nvGrpSpPr>
        <p:grpSpPr>
          <a:xfrm>
            <a:off x="108557" y="337632"/>
            <a:ext cx="525184" cy="422276"/>
            <a:chOff x="5075564" y="2933562"/>
            <a:chExt cx="2860947" cy="2302753"/>
          </a:xfrm>
        </p:grpSpPr>
        <p:sp>
          <p:nvSpPr>
            <p:cNvPr id="19" name="等腰三角形 1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0" name="等腰三角形 1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4" name="文本框 23"/>
          <p:cNvSpPr txBox="1"/>
          <p:nvPr/>
        </p:nvSpPr>
        <p:spPr>
          <a:xfrm>
            <a:off x="1720154" y="4963944"/>
            <a:ext cx="5425912" cy="400110"/>
          </a:xfrm>
          <a:prstGeom prst="rect">
            <a:avLst/>
          </a:prstGeom>
          <a:noFill/>
        </p:spPr>
        <p:txBody>
          <a:bodyPr wrap="square" rtlCol="0">
            <a:spAutoFit/>
          </a:bodyPr>
          <a:lstStyle/>
          <a:p>
            <a:endParaRPr lang="zh-CN" altLang="en-US" sz="2000" dirty="0"/>
          </a:p>
        </p:txBody>
      </p:sp>
      <p:pic>
        <p:nvPicPr>
          <p:cNvPr id="7" name="图形 6" descr="拄手杖的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54478" y="2819066"/>
            <a:ext cx="914400" cy="914400"/>
          </a:xfrm>
          <a:prstGeom prst="rect">
            <a:avLst/>
          </a:prstGeom>
        </p:spPr>
      </p:pic>
      <p:pic>
        <p:nvPicPr>
          <p:cNvPr id="9" name="图形 8" descr="带齿轮的头部"/>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067748" y="3923889"/>
            <a:ext cx="914400" cy="914400"/>
          </a:xfrm>
          <a:prstGeom prst="rect">
            <a:avLst/>
          </a:prstGeom>
        </p:spPr>
      </p:pic>
      <p:pic>
        <p:nvPicPr>
          <p:cNvPr id="12" name="图形 11" descr="男性形象"/>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041419" y="1849883"/>
            <a:ext cx="914400" cy="914400"/>
          </a:xfrm>
          <a:prstGeom prst="rect">
            <a:avLst/>
          </a:prstGeom>
        </p:spPr>
      </p:pic>
      <p:pic>
        <p:nvPicPr>
          <p:cNvPr id="15" name="图形 14" descr="男学生"/>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552385" y="1877833"/>
            <a:ext cx="914400" cy="914400"/>
          </a:xfrm>
          <a:prstGeom prst="rect">
            <a:avLst/>
          </a:prstGeom>
        </p:spPr>
      </p:pic>
      <p:pic>
        <p:nvPicPr>
          <p:cNvPr id="27" name="图形 26" descr="女性形象"/>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613985" y="3983271"/>
            <a:ext cx="914400" cy="914400"/>
          </a:xfrm>
          <a:prstGeom prst="rect">
            <a:avLst/>
          </a:prstGeom>
        </p:spPr>
      </p:pic>
      <p:pic>
        <p:nvPicPr>
          <p:cNvPr id="29" name="图形 28" descr="用户"/>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54608" y="2879748"/>
            <a:ext cx="914400" cy="914400"/>
          </a:xfrm>
          <a:prstGeom prst="rect">
            <a:avLst/>
          </a:prstGeom>
        </p:spPr>
      </p:pic>
      <p:pic>
        <p:nvPicPr>
          <p:cNvPr id="31" name="图形 30" descr="Internet"/>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7466147" y="2819066"/>
            <a:ext cx="914400" cy="914400"/>
          </a:xfrm>
          <a:prstGeom prst="rect">
            <a:avLst/>
          </a:prstGeom>
        </p:spPr>
      </p:pic>
      <p:sp>
        <p:nvSpPr>
          <p:cNvPr id="33" name="文本框 32"/>
          <p:cNvSpPr txBox="1"/>
          <p:nvPr/>
        </p:nvSpPr>
        <p:spPr>
          <a:xfrm>
            <a:off x="7588074" y="3594093"/>
            <a:ext cx="1150486" cy="400110"/>
          </a:xfrm>
          <a:prstGeom prst="rect">
            <a:avLst/>
          </a:prstGeom>
          <a:noFill/>
        </p:spPr>
        <p:txBody>
          <a:bodyPr wrap="square" rtlCol="0">
            <a:spAutoFit/>
          </a:bodyPr>
          <a:lstStyle/>
          <a:p>
            <a:r>
              <a:rPr lang="zh-CN" altLang="en-US" sz="2000" b="1" dirty="0"/>
              <a:t>产品</a:t>
            </a:r>
          </a:p>
        </p:txBody>
      </p:sp>
      <p:sp>
        <p:nvSpPr>
          <p:cNvPr id="34" name="文本框 33"/>
          <p:cNvSpPr txBox="1"/>
          <p:nvPr/>
        </p:nvSpPr>
        <p:spPr>
          <a:xfrm>
            <a:off x="9955819" y="5112154"/>
            <a:ext cx="1150486" cy="400110"/>
          </a:xfrm>
          <a:prstGeom prst="rect">
            <a:avLst/>
          </a:prstGeom>
          <a:noFill/>
        </p:spPr>
        <p:txBody>
          <a:bodyPr wrap="square" rtlCol="0">
            <a:spAutoFit/>
          </a:bodyPr>
          <a:lstStyle/>
          <a:p>
            <a:r>
              <a:rPr lang="zh-CN" altLang="en-US" sz="2000" b="1" dirty="0"/>
              <a:t>用户</a:t>
            </a:r>
          </a:p>
        </p:txBody>
      </p:sp>
      <p:grpSp>
        <p:nvGrpSpPr>
          <p:cNvPr id="39" name="组合 38"/>
          <p:cNvGrpSpPr/>
          <p:nvPr/>
        </p:nvGrpSpPr>
        <p:grpSpPr>
          <a:xfrm>
            <a:off x="1124987" y="1831951"/>
            <a:ext cx="5425912" cy="1503487"/>
            <a:chOff x="1111413" y="1862754"/>
            <a:chExt cx="10153419" cy="1088186"/>
          </a:xfrm>
        </p:grpSpPr>
        <p:sp>
          <p:nvSpPr>
            <p:cNvPr id="40" name="文本框 39"/>
            <p:cNvSpPr txBox="1"/>
            <p:nvPr/>
          </p:nvSpPr>
          <p:spPr>
            <a:xfrm>
              <a:off x="1242209" y="1908717"/>
              <a:ext cx="10022623" cy="961289"/>
            </a:xfrm>
            <a:prstGeom prst="rect">
              <a:avLst/>
            </a:prstGeom>
            <a:noFill/>
          </p:spPr>
          <p:txBody>
            <a:bodyPr wrap="square" rtlCol="0">
              <a:spAutoFit/>
            </a:bodyPr>
            <a:lstStyle/>
            <a:p>
              <a:pPr algn="just">
                <a:lnSpc>
                  <a:spcPct val="150000"/>
                </a:lnSpc>
              </a:pPr>
              <a:r>
                <a:rPr lang="zh-CN" altLang="en-US" sz="2000" dirty="0"/>
                <a:t>大多数产品是由不同的人使用其不同的特性，使用频繁程度也有所差异，使用者受教育程度和经验水平也不尽相同</a:t>
              </a:r>
            </a:p>
          </p:txBody>
        </p:sp>
        <p:sp>
          <p:nvSpPr>
            <p:cNvPr id="41" name="矩形 40"/>
            <p:cNvSpPr/>
            <p:nvPr/>
          </p:nvSpPr>
          <p:spPr>
            <a:xfrm>
              <a:off x="1111413" y="1862754"/>
              <a:ext cx="10022623" cy="108818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grpSp>
        <p:nvGrpSpPr>
          <p:cNvPr id="42" name="组合 41"/>
          <p:cNvGrpSpPr/>
          <p:nvPr/>
        </p:nvGrpSpPr>
        <p:grpSpPr>
          <a:xfrm>
            <a:off x="1124987" y="4012098"/>
            <a:ext cx="5425912" cy="1204115"/>
            <a:chOff x="1111413" y="1862754"/>
            <a:chExt cx="10153419" cy="1088186"/>
          </a:xfrm>
        </p:grpSpPr>
        <p:sp>
          <p:nvSpPr>
            <p:cNvPr id="43" name="文本框 42"/>
            <p:cNvSpPr txBox="1"/>
            <p:nvPr/>
          </p:nvSpPr>
          <p:spPr>
            <a:xfrm>
              <a:off x="1242208" y="1908717"/>
              <a:ext cx="10022624" cy="870245"/>
            </a:xfrm>
            <a:prstGeom prst="rect">
              <a:avLst/>
            </a:prstGeom>
            <a:noFill/>
          </p:spPr>
          <p:txBody>
            <a:bodyPr wrap="square" rtlCol="0">
              <a:spAutoFit/>
            </a:bodyPr>
            <a:lstStyle/>
            <a:p>
              <a:pPr>
                <a:lnSpc>
                  <a:spcPct val="150000"/>
                </a:lnSpc>
              </a:pPr>
              <a:r>
                <a:rPr lang="zh-CN" altLang="en-US" sz="2000" b="1" dirty="0">
                  <a:solidFill>
                    <a:srgbClr val="FF0000"/>
                  </a:solidFill>
                </a:rPr>
                <a:t>解决办法</a:t>
              </a:r>
              <a:r>
                <a:rPr lang="en-US" altLang="zh-CN" sz="2000" b="1" dirty="0">
                  <a:solidFill>
                    <a:srgbClr val="FF0000"/>
                  </a:solidFill>
                </a:rPr>
                <a:t>:</a:t>
              </a:r>
            </a:p>
            <a:p>
              <a:pPr>
                <a:lnSpc>
                  <a:spcPct val="150000"/>
                </a:lnSpc>
              </a:pPr>
              <a:r>
                <a:rPr lang="zh-CN" altLang="en-US" sz="2000" dirty="0"/>
                <a:t>在项目早期就针对所有这些主要用户进行分类</a:t>
              </a:r>
            </a:p>
          </p:txBody>
        </p:sp>
        <p:sp>
          <p:nvSpPr>
            <p:cNvPr id="44" name="矩形 43"/>
            <p:cNvSpPr/>
            <p:nvPr/>
          </p:nvSpPr>
          <p:spPr>
            <a:xfrm>
              <a:off x="1111413" y="1862754"/>
              <a:ext cx="10022623" cy="108818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pic>
        <p:nvPicPr>
          <p:cNvPr id="45" name="图形 44" descr="毕业帽"/>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9163593" y="1685539"/>
            <a:ext cx="670051" cy="670051"/>
          </a:xfrm>
          <a:prstGeom prst="rect">
            <a:avLst/>
          </a:prstGeom>
        </p:spPr>
      </p:pic>
      <p:sp>
        <p:nvSpPr>
          <p:cNvPr id="3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36" name="文本框 35"/>
          <p:cNvSpPr txBox="1"/>
          <p:nvPr/>
        </p:nvSpPr>
        <p:spPr>
          <a:xfrm>
            <a:off x="598907" y="918061"/>
            <a:ext cx="549709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）忽略了用户分类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44</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04" y="2917901"/>
            <a:ext cx="11318835" cy="2529752"/>
          </a:xfrm>
          <a:prstGeom prst="rect">
            <a:avLst/>
          </a:prstGeom>
        </p:spPr>
      </p:pic>
      <p:grpSp>
        <p:nvGrpSpPr>
          <p:cNvPr id="35" name="组合 34"/>
          <p:cNvGrpSpPr/>
          <p:nvPr/>
        </p:nvGrpSpPr>
        <p:grpSpPr>
          <a:xfrm>
            <a:off x="906199" y="1783752"/>
            <a:ext cx="10576501" cy="1088186"/>
            <a:chOff x="1111413" y="1862754"/>
            <a:chExt cx="10153419" cy="1088186"/>
          </a:xfrm>
        </p:grpSpPr>
        <p:sp>
          <p:nvSpPr>
            <p:cNvPr id="36" name="文本框 35"/>
            <p:cNvSpPr txBox="1"/>
            <p:nvPr/>
          </p:nvSpPr>
          <p:spPr>
            <a:xfrm>
              <a:off x="1242209" y="1908717"/>
              <a:ext cx="10022623" cy="961289"/>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对需求分析缺乏理解会导致过分乐观的估计，而当不可避免的超支发生时，会带来颇多麻烦。导致需求过程中软件成本估计极不准确的原因如下图：</a:t>
              </a:r>
            </a:p>
          </p:txBody>
        </p:sp>
        <p:sp>
          <p:nvSpPr>
            <p:cNvPr id="37" name="矩形 36"/>
            <p:cNvSpPr/>
            <p:nvPr/>
          </p:nvSpPr>
          <p:spPr>
            <a:xfrm>
              <a:off x="1111413" y="1862754"/>
              <a:ext cx="10153419" cy="108818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grpSp>
      <p:sp>
        <p:nvSpPr>
          <p:cNvPr id="34" name="文本框 33"/>
          <p:cNvSpPr txBox="1"/>
          <p:nvPr/>
        </p:nvSpPr>
        <p:spPr>
          <a:xfrm>
            <a:off x="4354112" y="5447653"/>
            <a:ext cx="5055896" cy="400110"/>
          </a:xfrm>
          <a:prstGeom prst="rect">
            <a:avLst/>
          </a:prstGeom>
          <a:noFill/>
        </p:spPr>
        <p:txBody>
          <a:bodyPr wrap="square" rtlCol="0">
            <a:spAutoFit/>
          </a:bodyPr>
          <a:lstStyle/>
          <a:p>
            <a:r>
              <a:rPr lang="zh-CN" altLang="en-US" sz="2000" dirty="0"/>
              <a:t>导致软件成本估计不准确的原因</a:t>
            </a:r>
          </a:p>
        </p:txBody>
      </p:sp>
      <p:sp>
        <p:nvSpPr>
          <p:cNvPr id="15"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1.6 </a:t>
            </a:r>
            <a:r>
              <a:rPr lang="zh-CN" altLang="en-US" sz="2400" b="1" dirty="0">
                <a:solidFill>
                  <a:srgbClr val="000000"/>
                </a:solidFill>
                <a:latin typeface="微软雅黑" panose="020B0503020204020204" pitchFamily="34" charset="-122"/>
                <a:ea typeface="微软雅黑" panose="020B0503020204020204" pitchFamily="34" charset="-122"/>
              </a:rPr>
              <a:t>导致发生不合格需求说明的情况</a:t>
            </a:r>
          </a:p>
        </p:txBody>
      </p:sp>
      <p:sp>
        <p:nvSpPr>
          <p:cNvPr id="17" name="文本框 16"/>
          <p:cNvSpPr txBox="1"/>
          <p:nvPr/>
        </p:nvSpPr>
        <p:spPr>
          <a:xfrm>
            <a:off x="598907" y="918061"/>
            <a:ext cx="549709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）不准确的计划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45</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18"/>
          <p:cNvSpPr txBox="1"/>
          <p:nvPr/>
        </p:nvSpPr>
        <p:spPr>
          <a:xfrm>
            <a:off x="1067745" y="948773"/>
            <a:ext cx="10286060" cy="338554"/>
          </a:xfrm>
          <a:prstGeom prst="rect">
            <a:avLst/>
          </a:prstGeom>
          <a:solidFill>
            <a:srgbClr val="5B9BD5"/>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80000"/>
              </a:lnSpc>
            </a:pPr>
            <a:r>
              <a:rPr lang="zh-CN" altLang="en-US" sz="2000" b="1" dirty="0">
                <a:solidFill>
                  <a:schemeClr val="bg1"/>
                </a:solidFill>
                <a:latin typeface="宋体" panose="02010600030101010101" pitchFamily="2" charset="-122"/>
              </a:rPr>
              <a:t>每个需求项具有的特征：</a:t>
            </a:r>
          </a:p>
        </p:txBody>
      </p:sp>
      <p:sp>
        <p:nvSpPr>
          <p:cNvPr id="14" name="文本框 18"/>
          <p:cNvSpPr txBox="1"/>
          <p:nvPr/>
        </p:nvSpPr>
        <p:spPr>
          <a:xfrm>
            <a:off x="1067744" y="1794432"/>
            <a:ext cx="1028605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2</a:t>
            </a:r>
            <a:r>
              <a:rPr lang="zh-CN" altLang="en-US" sz="2000" dirty="0">
                <a:latin typeface="Times New Roman" panose="02020603050405020304" pitchFamily="18" charset="0"/>
                <a:cs typeface="Times New Roman" panose="02020603050405020304" pitchFamily="18" charset="0"/>
                <a:sym typeface="+mn-ea"/>
              </a:rPr>
              <a:t>．正确性：</a:t>
            </a:r>
            <a:r>
              <a:rPr lang="zh-CN" altLang="en-US" sz="2000" b="1" dirty="0">
                <a:solidFill>
                  <a:srgbClr val="FF0000"/>
                </a:solidFill>
                <a:latin typeface="Times New Roman" panose="02020603050405020304" pitchFamily="18" charset="0"/>
                <a:cs typeface="Times New Roman" panose="02020603050405020304" pitchFamily="18" charset="0"/>
                <a:sym typeface="+mn-ea"/>
              </a:rPr>
              <a:t>只有用户代表才能确定</a:t>
            </a:r>
          </a:p>
        </p:txBody>
      </p:sp>
      <p:sp>
        <p:nvSpPr>
          <p:cNvPr id="15" name="文本框 18"/>
          <p:cNvSpPr txBox="1"/>
          <p:nvPr/>
        </p:nvSpPr>
        <p:spPr>
          <a:xfrm>
            <a:off x="1067743" y="2255746"/>
            <a:ext cx="1028605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3</a:t>
            </a:r>
            <a:r>
              <a:rPr lang="zh-CN" altLang="en-US" sz="2000" dirty="0">
                <a:latin typeface="Times New Roman" panose="02020603050405020304" pitchFamily="18" charset="0"/>
                <a:cs typeface="Times New Roman" panose="02020603050405020304" pitchFamily="18" charset="0"/>
                <a:sym typeface="+mn-ea"/>
              </a:rPr>
              <a:t>．可行性：</a:t>
            </a:r>
            <a:r>
              <a:rPr lang="zh-CN" altLang="en-US" sz="2000" b="1" dirty="0">
                <a:solidFill>
                  <a:srgbClr val="FF0000"/>
                </a:solidFill>
                <a:latin typeface="Times New Roman" panose="02020603050405020304" pitchFamily="18" charset="0"/>
                <a:cs typeface="Times New Roman" panose="02020603050405020304" pitchFamily="18" charset="0"/>
                <a:sym typeface="+mn-ea"/>
              </a:rPr>
              <a:t>必须要有</a:t>
            </a:r>
            <a:r>
              <a:rPr lang="zh-CN" altLang="zh-CN" sz="2000" b="1" dirty="0">
                <a:solidFill>
                  <a:srgbClr val="FF0000"/>
                </a:solidFill>
                <a:latin typeface="Times New Roman" panose="02020603050405020304" pitchFamily="18" charset="0"/>
                <a:cs typeface="Times New Roman" panose="02020603050405020304" pitchFamily="18" charset="0"/>
                <a:sym typeface="+mn-ea"/>
              </a:rPr>
              <a:t>软件开发人员参加</a:t>
            </a:r>
          </a:p>
        </p:txBody>
      </p:sp>
      <p:sp>
        <p:nvSpPr>
          <p:cNvPr id="19" name="文本框 18"/>
          <p:cNvSpPr txBox="1"/>
          <p:nvPr/>
        </p:nvSpPr>
        <p:spPr>
          <a:xfrm>
            <a:off x="1067742" y="2718255"/>
            <a:ext cx="10286058"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4</a:t>
            </a:r>
            <a:r>
              <a:rPr lang="zh-CN" altLang="en-US" sz="2000" dirty="0">
                <a:latin typeface="Times New Roman" panose="02020603050405020304" pitchFamily="18" charset="0"/>
                <a:cs typeface="Times New Roman" panose="02020603050405020304" pitchFamily="18" charset="0"/>
                <a:sym typeface="+mn-ea"/>
              </a:rPr>
              <a:t>．必要性</a:t>
            </a:r>
          </a:p>
        </p:txBody>
      </p:sp>
      <p:sp>
        <p:nvSpPr>
          <p:cNvPr id="18" name="文本框 18"/>
          <p:cNvSpPr txBox="1"/>
          <p:nvPr/>
        </p:nvSpPr>
        <p:spPr>
          <a:xfrm>
            <a:off x="1067745" y="1348883"/>
            <a:ext cx="1028605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1</a:t>
            </a:r>
            <a:r>
              <a:rPr lang="zh-CN" altLang="en-US" sz="2000" dirty="0">
                <a:latin typeface="Times New Roman" panose="02020603050405020304" pitchFamily="18" charset="0"/>
                <a:cs typeface="Times New Roman" panose="02020603050405020304" pitchFamily="18" charset="0"/>
                <a:sym typeface="+mn-ea"/>
              </a:rPr>
              <a:t>．完整性</a:t>
            </a:r>
            <a:endParaRPr lang="zh-CN" altLang="en-US" sz="200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067742" y="3180764"/>
            <a:ext cx="10286058"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5</a:t>
            </a:r>
            <a:r>
              <a:rPr lang="zh-CN" altLang="en-US" sz="2000" dirty="0">
                <a:latin typeface="Times New Roman" panose="02020603050405020304" pitchFamily="18" charset="0"/>
                <a:cs typeface="Times New Roman" panose="02020603050405020304" pitchFamily="18" charset="0"/>
                <a:sym typeface="+mn-ea"/>
              </a:rPr>
              <a:t>．划分优先级</a:t>
            </a:r>
          </a:p>
        </p:txBody>
      </p:sp>
      <p:sp>
        <p:nvSpPr>
          <p:cNvPr id="23" name="文本框 18"/>
          <p:cNvSpPr txBox="1"/>
          <p:nvPr/>
        </p:nvSpPr>
        <p:spPr>
          <a:xfrm>
            <a:off x="1067742" y="3658194"/>
            <a:ext cx="10286058"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000" dirty="0">
                <a:latin typeface="Times New Roman" panose="02020603050405020304" pitchFamily="18" charset="0"/>
                <a:cs typeface="Times New Roman" panose="02020603050405020304" pitchFamily="18" charset="0"/>
                <a:sym typeface="+mn-ea"/>
              </a:rPr>
              <a:t>  6．无二义性：</a:t>
            </a:r>
            <a:r>
              <a:rPr lang="zh-CN" altLang="en-US" sz="2000" b="1" dirty="0">
                <a:solidFill>
                  <a:srgbClr val="FF0000"/>
                </a:solidFill>
                <a:latin typeface="Times New Roman" panose="02020603050405020304" pitchFamily="18" charset="0"/>
                <a:cs typeface="Times New Roman" panose="02020603050405020304" pitchFamily="18" charset="0"/>
                <a:sym typeface="+mn-ea"/>
              </a:rPr>
              <a:t>必须有良好的书写质量</a:t>
            </a:r>
          </a:p>
        </p:txBody>
      </p:sp>
      <p:sp>
        <p:nvSpPr>
          <p:cNvPr id="24" name="文本框 18"/>
          <p:cNvSpPr txBox="1"/>
          <p:nvPr/>
        </p:nvSpPr>
        <p:spPr>
          <a:xfrm>
            <a:off x="1067742" y="4152442"/>
            <a:ext cx="10286058"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7</a:t>
            </a:r>
            <a:r>
              <a:rPr lang="zh-CN" altLang="en-US" sz="2000" dirty="0">
                <a:latin typeface="Times New Roman" panose="02020603050405020304" pitchFamily="18" charset="0"/>
                <a:cs typeface="Times New Roman" panose="02020603050405020304" pitchFamily="18" charset="0"/>
                <a:sym typeface="+mn-ea"/>
              </a:rPr>
              <a:t>．可验证性</a:t>
            </a:r>
            <a:endParaRPr lang="en-US" altLang="zh-CN" sz="2000" dirty="0">
              <a:latin typeface="Times New Roman" panose="02020603050405020304" pitchFamily="18" charset="0"/>
              <a:cs typeface="Times New Roman" panose="02020603050405020304" pitchFamily="18" charset="0"/>
              <a:sym typeface="+mn-ea"/>
            </a:endParaRPr>
          </a:p>
        </p:txBody>
      </p:sp>
      <p:sp>
        <p:nvSpPr>
          <p:cNvPr id="25" name="文本框 18"/>
          <p:cNvSpPr txBox="1"/>
          <p:nvPr/>
        </p:nvSpPr>
        <p:spPr>
          <a:xfrm>
            <a:off x="1067742" y="4607562"/>
            <a:ext cx="10286058"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  8</a:t>
            </a:r>
            <a:r>
              <a:rPr lang="en-US" altLang="zh-CN" sz="2000" dirty="0">
                <a:latin typeface="Times New Roman" panose="02020603050405020304" pitchFamily="18" charset="0"/>
                <a:cs typeface="Times New Roman" panose="02020603050405020304" pitchFamily="18" charset="0"/>
                <a:sym typeface="+mn-ea"/>
              </a:rPr>
              <a:t>.</a:t>
            </a:r>
            <a:r>
              <a:rPr lang="en-US" altLang="x-none"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cs typeface="Times New Roman" panose="02020603050405020304" pitchFamily="18" charset="0"/>
                <a:sym typeface="+mn-ea"/>
              </a:rPr>
              <a:t>一致性</a:t>
            </a:r>
            <a:endParaRPr lang="zh-CN" altLang="en-US" sz="2000" dirty="0">
              <a:latin typeface="Times New Roman" panose="02020603050405020304" pitchFamily="18" charset="0"/>
              <a:cs typeface="Times New Roman" panose="02020603050405020304" pitchFamily="18" charset="0"/>
            </a:endParaRPr>
          </a:p>
        </p:txBody>
      </p:sp>
      <p:sp>
        <p:nvSpPr>
          <p:cNvPr id="26" name="文本框 18"/>
          <p:cNvSpPr txBox="1"/>
          <p:nvPr/>
        </p:nvSpPr>
        <p:spPr>
          <a:xfrm>
            <a:off x="1067742" y="5093225"/>
            <a:ext cx="10286058"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Times New Roman" panose="02020603050405020304" pitchFamily="18" charset="0"/>
                <a:cs typeface="Times New Roman" panose="02020603050405020304" pitchFamily="18" charset="0"/>
                <a:sym typeface="+mn-ea"/>
              </a:rPr>
              <a:t>  9.    </a:t>
            </a:r>
            <a:r>
              <a:rPr lang="zh-CN" altLang="en-US" sz="2000" dirty="0">
                <a:latin typeface="Times New Roman" panose="02020603050405020304" pitchFamily="18" charset="0"/>
                <a:cs typeface="Times New Roman" panose="02020603050405020304" pitchFamily="18" charset="0"/>
                <a:sym typeface="+mn-ea"/>
              </a:rPr>
              <a:t>可修改性</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文本框 18"/>
              <p:cNvSpPr txBox="1"/>
              <p:nvPr/>
            </p:nvSpPr>
            <p:spPr>
              <a:xfrm>
                <a:off x="1067741" y="5571850"/>
                <a:ext cx="1028605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x-none" sz="2000" dirty="0">
                    <a:latin typeface="Times New Roman" panose="02020603050405020304" pitchFamily="18" charset="0"/>
                    <a:cs typeface="Times New Roman" panose="02020603050405020304" pitchFamily="18" charset="0"/>
                    <a:sym typeface="+mn-ea"/>
                  </a:rPr>
                  <a:t>  10.  </a:t>
                </a:r>
                <a:r>
                  <a:rPr lang="zh-CN" altLang="en-US" sz="2000" dirty="0">
                    <a:latin typeface="Times New Roman" panose="02020603050405020304" pitchFamily="18" charset="0"/>
                    <a:cs typeface="Times New Roman" panose="02020603050405020304" pitchFamily="18" charset="0"/>
                    <a:sym typeface="+mn-ea"/>
                  </a:rPr>
                  <a:t>可跟踪性：源头</a:t>
                </a:r>
                <a14:m>
                  <m:oMath xmlns:m="http://schemas.openxmlformats.org/officeDocument/2006/math">
                    <m:r>
                      <a:rPr lang="en-US" altLang="zh-CN" sz="2000" b="0" i="0" smtClean="0">
                        <a:latin typeface="Cambria Math" panose="02040503050406030204" pitchFamily="18" charset="0"/>
                        <a:sym typeface="+mn-ea"/>
                      </a:rPr>
                      <m:t>       </m:t>
                    </m:r>
                    <m:r>
                      <a:rPr lang="zh-CN" altLang="en-US" sz="2000">
                        <a:latin typeface="Cambria Math" panose="02040503050406030204" pitchFamily="18" charset="0"/>
                        <a:sym typeface="+mn-ea"/>
                      </a:rPr>
                      <m:t>需求</m:t>
                    </m:r>
                  </m:oMath>
                </a14:m>
                <a:r>
                  <a:rPr lang="en-US" altLang="zh-CN" sz="2000" dirty="0">
                    <a:latin typeface="Times New Roman" panose="02020603050405020304" pitchFamily="18" charset="0"/>
                    <a:cs typeface="Times New Roman" panose="02020603050405020304" pitchFamily="18" charset="0"/>
                  </a:rPr>
                  <a:t>{SRS}</a:t>
                </a:r>
                <a:r>
                  <a:rPr lang="en-US" altLang="zh-CN" sz="2000" dirty="0">
                    <a:latin typeface="Times New Roman" panose="02020603050405020304" pitchFamily="18" charset="0"/>
                    <a:cs typeface="Times New Roman" panose="02020603050405020304" pitchFamily="18" charset="0"/>
                    <a:sym typeface="+mn-ea"/>
                  </a:rPr>
                  <a:t> </a:t>
                </a:r>
                <a14:m>
                  <m:oMath xmlns:m="http://schemas.openxmlformats.org/officeDocument/2006/math">
                    <m:r>
                      <a:rPr lang="en-US" altLang="zh-CN" sz="2000" b="0" i="0" smtClean="0">
                        <a:latin typeface="Cambria Math" panose="02040503050406030204" pitchFamily="18" charset="0"/>
                        <a:sym typeface="+mn-ea"/>
                      </a:rPr>
                      <m:t>      </m:t>
                    </m:r>
                  </m:oMath>
                </a14:m>
                <a:r>
                  <a:rPr lang="zh-CN" altLang="en-US" sz="2000" dirty="0">
                    <a:latin typeface="Times New Roman" panose="02020603050405020304" pitchFamily="18" charset="0"/>
                    <a:cs typeface="Times New Roman" panose="02020603050405020304" pitchFamily="18" charset="0"/>
                  </a:rPr>
                  <a:t>跟踪到</a:t>
                </a:r>
                <a:r>
                  <a:rPr lang="zh-CN" altLang="en-US" sz="2000" dirty="0">
                    <a:latin typeface="Times New Roman" panose="02020603050405020304" pitchFamily="18" charset="0"/>
                    <a:cs typeface="Times New Roman" panose="02020603050405020304" pitchFamily="18" charset="0"/>
                    <a:sym typeface="+mn-ea"/>
                  </a:rPr>
                  <a:t>后续设计和开发产品</a:t>
                </a:r>
                <a:r>
                  <a:rPr lang="en-US" altLang="zh-CN" sz="2000" dirty="0">
                    <a:latin typeface="Times New Roman" panose="02020603050405020304" pitchFamily="18" charset="0"/>
                    <a:cs typeface="Times New Roman" panose="02020603050405020304" pitchFamily="18" charset="0"/>
                    <a:sym typeface="+mn-ea"/>
                  </a:rPr>
                  <a:t>:{D}</a:t>
                </a:r>
                <a14:m>
                  <m:oMath xmlns:m="http://schemas.openxmlformats.org/officeDocument/2006/math">
                    <m:r>
                      <a:rPr lang="en-US" altLang="zh-CN" sz="2000" b="0" i="0" dirty="0" smtClean="0">
                        <a:latin typeface="Cambria Math" panose="02040503050406030204" pitchFamily="18" charset="0"/>
                        <a:cs typeface="Times New Roman" panose="02020603050405020304" pitchFamily="18" charset="0"/>
                      </a:rPr>
                      <m:t>     </m:t>
                    </m:r>
                    <m:r>
                      <m:rPr>
                        <m:nor/>
                      </m:rPr>
                      <a:rPr lang="en-US" altLang="zh-CN" sz="2000" b="0" i="0" dirty="0" smtClean="0">
                        <a:latin typeface="Cambria Math" panose="02040503050406030204" pitchFamily="18" charset="0"/>
                        <a:cs typeface="Times New Roman" panose="02020603050405020304" pitchFamily="18" charset="0"/>
                      </a:rPr>
                      <m:t> </m:t>
                    </m:r>
                    <m:r>
                      <m:rPr>
                        <m:nor/>
                      </m:rPr>
                      <a:rPr lang="en-US" altLang="zh-CN" sz="2000" dirty="0">
                        <a:latin typeface="Times New Roman" panose="02020603050405020304" pitchFamily="18" charset="0"/>
                        <a:cs typeface="Times New Roman" panose="02020603050405020304" pitchFamily="18" charset="0"/>
                      </a:rPr>
                      <m:t>{</m:t>
                    </m:r>
                    <m:r>
                      <m:rPr>
                        <m:nor/>
                      </m:rPr>
                      <a:rPr lang="en-US" altLang="zh-CN" sz="2000" dirty="0">
                        <a:latin typeface="Times New Roman" panose="02020603050405020304" pitchFamily="18" charset="0"/>
                        <a:cs typeface="Times New Roman" panose="02020603050405020304" pitchFamily="18" charset="0"/>
                      </a:rPr>
                      <m:t>Code</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b="0" i="0" dirty="0" smtClean="0">
                        <a:latin typeface="Times New Roman" panose="02020603050405020304" pitchFamily="18" charset="0"/>
                        <a:cs typeface="Times New Roman" panose="02020603050405020304" pitchFamily="18" charset="0"/>
                      </a:rPr>
                      <m:t>    </m:t>
                    </m:r>
                    <m:r>
                      <m:rPr>
                        <m:nor/>
                      </m:rPr>
                      <a:rPr lang="en-US" altLang="zh-CN" sz="2000" dirty="0">
                        <a:latin typeface="Times New Roman" panose="02020603050405020304" pitchFamily="18" charset="0"/>
                        <a:cs typeface="Times New Roman" panose="02020603050405020304" pitchFamily="18" charset="0"/>
                      </a:rPr>
                      <m:t>{</m:t>
                    </m:r>
                    <m:r>
                      <m:rPr>
                        <m:nor/>
                      </m:rPr>
                      <a:rPr lang="en-US" altLang="zh-CN" sz="2000" dirty="0">
                        <a:latin typeface="Times New Roman" panose="02020603050405020304" pitchFamily="18" charset="0"/>
                        <a:cs typeface="Times New Roman" panose="02020603050405020304" pitchFamily="18" charset="0"/>
                      </a:rPr>
                      <m:t>Test</m:t>
                    </m:r>
                    <m:r>
                      <m:rPr>
                        <m:nor/>
                      </m:rPr>
                      <a:rPr lang="en-US" altLang="zh-CN" sz="2000" dirty="0">
                        <a:latin typeface="Times New Roman" panose="02020603050405020304" pitchFamily="18" charset="0"/>
                        <a:cs typeface="Times New Roman" panose="02020603050405020304" pitchFamily="18" charset="0"/>
                      </a:rPr>
                      <m:t>}</m:t>
                    </m:r>
                  </m:oMath>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7" name="文本框 18"/>
              <p:cNvSpPr txBox="1">
                <a:spLocks noRot="1" noChangeAspect="1" noMove="1" noResize="1" noEditPoints="1" noAdjustHandles="1" noChangeArrowheads="1" noChangeShapeType="1" noTextEdit="1"/>
              </p:cNvSpPr>
              <p:nvPr/>
            </p:nvSpPr>
            <p:spPr>
              <a:xfrm>
                <a:off x="1067741" y="5571850"/>
                <a:ext cx="10286059" cy="495585"/>
              </a:xfrm>
              <a:prstGeom prst="rect">
                <a:avLst/>
              </a:prstGeom>
              <a:blipFill rotWithShape="1">
                <a:blip r:embed="rId3"/>
                <a:stretch>
                  <a:fillRect l="-3" t="-73" b="-4867"/>
                </a:stretch>
              </a:blipFill>
            </p:spPr>
            <p:txBody>
              <a:bodyPr/>
              <a:lstStyle/>
              <a:p>
                <a:r>
                  <a:rPr lang="zh-CN" altLang="en-US">
                    <a:noFill/>
                  </a:rPr>
                  <a:t> </a:t>
                </a:r>
              </a:p>
            </p:txBody>
          </p:sp>
        </mc:Fallback>
      </mc:AlternateContent>
      <p:sp>
        <p:nvSpPr>
          <p:cNvPr id="20" name="文本框 19"/>
          <p:cNvSpPr txBox="1"/>
          <p:nvPr/>
        </p:nvSpPr>
        <p:spPr>
          <a:xfrm>
            <a:off x="700838" y="368864"/>
            <a:ext cx="5539706"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1.7 </a:t>
            </a:r>
            <a:r>
              <a:rPr lang="zh-CN" altLang="en-US" sz="2400" b="1" dirty="0">
                <a:solidFill>
                  <a:srgbClr val="000000"/>
                </a:solidFill>
                <a:latin typeface="微软雅黑" panose="020B0503020204020204" pitchFamily="34" charset="-122"/>
                <a:ea typeface="微软雅黑" panose="020B0503020204020204" pitchFamily="34" charset="-122"/>
              </a:rPr>
              <a:t>良好需求具有的特性</a:t>
            </a:r>
          </a:p>
        </p:txBody>
      </p:sp>
      <p:sp>
        <p:nvSpPr>
          <p:cNvPr id="4" name="箭头: 左右 3"/>
          <p:cNvSpPr/>
          <p:nvPr/>
        </p:nvSpPr>
        <p:spPr>
          <a:xfrm>
            <a:off x="3492500" y="5805324"/>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右 20"/>
          <p:cNvSpPr/>
          <p:nvPr/>
        </p:nvSpPr>
        <p:spPr>
          <a:xfrm>
            <a:off x="5106987" y="5817637"/>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左右 27"/>
          <p:cNvSpPr/>
          <p:nvPr/>
        </p:nvSpPr>
        <p:spPr>
          <a:xfrm>
            <a:off x="8996969" y="5829278"/>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左右 28"/>
          <p:cNvSpPr/>
          <p:nvPr/>
        </p:nvSpPr>
        <p:spPr>
          <a:xfrm>
            <a:off x="10097597" y="5854966"/>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9" grpId="0" animBg="1"/>
      <p:bldP spid="18" grpId="0" animBg="1"/>
      <p:bldP spid="22" grpId="0" animBg="1"/>
      <p:bldP spid="23" grpId="0" animBg="1"/>
      <p:bldP spid="24" grpId="0" animBg="1"/>
      <p:bldP spid="25" grpId="0" animBg="1"/>
      <p:bldP spid="26" grpId="0" animBg="1"/>
      <p:bldP spid="27" grpId="0" animBg="1"/>
      <p:bldP spid="4" grpId="0" animBg="1"/>
      <p:bldP spid="21" grpId="0" animBg="1"/>
      <p:bldP spid="28" grpId="0" animBg="1"/>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46</a:t>
            </a:fld>
            <a:endParaRPr lang="zh-CN" altLang="en-US">
              <a:solidFill>
                <a:prstClr val="black">
                  <a:tint val="75000"/>
                </a:prstClr>
              </a:solidFill>
            </a:endParaRPr>
          </a:p>
        </p:txBody>
      </p:sp>
      <p:grpSp>
        <p:nvGrpSpPr>
          <p:cNvPr id="5" name="组合 7"/>
          <p:cNvGrpSpPr/>
          <p:nvPr/>
        </p:nvGrpSpPr>
        <p:grpSpPr>
          <a:xfrm>
            <a:off x="108557" y="337632"/>
            <a:ext cx="6131987" cy="492897"/>
            <a:chOff x="198764" y="258545"/>
            <a:chExt cx="8174088" cy="657729"/>
          </a:xfrm>
        </p:grpSpPr>
        <p:grpSp>
          <p:nvGrpSpPr>
            <p:cNvPr id="6"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988289" y="300221"/>
              <a:ext cx="7384563"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1.7 </a:t>
              </a:r>
              <a:r>
                <a:rPr lang="zh-CN" altLang="en-US" sz="2400" b="1" dirty="0">
                  <a:solidFill>
                    <a:srgbClr val="000000"/>
                  </a:solidFill>
                  <a:latin typeface="微软雅黑" panose="020B0503020204020204" pitchFamily="34" charset="-122"/>
                  <a:ea typeface="微软雅黑" panose="020B0503020204020204" pitchFamily="34" charset="-122"/>
                </a:rPr>
                <a:t>良好需求具有的特性</a:t>
              </a:r>
            </a:p>
          </p:txBody>
        </p:sp>
      </p:grpSp>
      <p:sp>
        <p:nvSpPr>
          <p:cNvPr id="11" name="文本框 10"/>
          <p:cNvSpPr txBox="1"/>
          <p:nvPr/>
        </p:nvSpPr>
        <p:spPr>
          <a:xfrm>
            <a:off x="838200" y="991083"/>
            <a:ext cx="4680857"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每一项需求都应该具备下列</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特性：</a:t>
            </a:r>
          </a:p>
        </p:txBody>
      </p:sp>
      <p:grpSp>
        <p:nvGrpSpPr>
          <p:cNvPr id="31" name="组合 30"/>
          <p:cNvGrpSpPr/>
          <p:nvPr/>
        </p:nvGrpSpPr>
        <p:grpSpPr>
          <a:xfrm>
            <a:off x="700839" y="1755846"/>
            <a:ext cx="10389493" cy="707886"/>
            <a:chOff x="1637185" y="1529789"/>
            <a:chExt cx="10389493" cy="707886"/>
          </a:xfrm>
        </p:grpSpPr>
        <p:sp>
          <p:nvSpPr>
            <p:cNvPr id="46" name="矩形 45"/>
            <p:cNvSpPr/>
            <p:nvPr/>
          </p:nvSpPr>
          <p:spPr>
            <a:xfrm>
              <a:off x="2971151" y="1529789"/>
              <a:ext cx="8802397"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47" name="文本框 46"/>
            <p:cNvSpPr txBox="1"/>
            <p:nvPr/>
          </p:nvSpPr>
          <p:spPr>
            <a:xfrm>
              <a:off x="2971151" y="1529789"/>
              <a:ext cx="9055527" cy="707886"/>
            </a:xfrm>
            <a:prstGeom prst="rect">
              <a:avLst/>
            </a:prstGeom>
            <a:noFill/>
          </p:spPr>
          <p:txBody>
            <a:bodyPr wrap="square" rtlCol="0">
              <a:spAutoFit/>
            </a:bodyPr>
            <a:lstStyle/>
            <a:p>
              <a:pPr lvl="0" eaLnBrk="1" hangingPunct="1">
                <a:buNone/>
              </a:pPr>
              <a:r>
                <a:rPr lang="zh-CN" altLang="en-US" sz="2000" dirty="0"/>
                <a:t>每一项需求都必须将所要实现的功能描述清楚，以使开发人员获得设计和实现这些功能所需的所有必要信息。</a:t>
              </a:r>
              <a:endParaRPr lang="zh-CN" altLang="en-US" sz="2000" dirty="0">
                <a:latin typeface="+mn-ea"/>
              </a:endParaRPr>
            </a:p>
          </p:txBody>
        </p:sp>
        <p:sp>
          <p:nvSpPr>
            <p:cNvPr id="48" name="对话气泡: 矩形 47"/>
            <p:cNvSpPr/>
            <p:nvPr/>
          </p:nvSpPr>
          <p:spPr>
            <a:xfrm>
              <a:off x="1637185" y="1529789"/>
              <a:ext cx="1247918"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Times New Roman" panose="02020603050405020304" pitchFamily="18" charset="0"/>
                  <a:cs typeface="Times New Roman" panose="02020603050405020304" pitchFamily="18" charset="0"/>
                </a:rPr>
                <a:t>1.</a:t>
              </a:r>
              <a:r>
                <a:rPr lang="zh-CN" altLang="en-US" sz="2000" b="1">
                  <a:latin typeface="Times New Roman" panose="02020603050405020304" pitchFamily="18" charset="0"/>
                  <a:cs typeface="Times New Roman" panose="02020603050405020304" pitchFamily="18" charset="0"/>
                </a:rPr>
                <a:t>完整性</a:t>
              </a:r>
              <a:endParaRPr lang="zh-CN" altLang="en-US" sz="2000" b="1" dirty="0">
                <a:latin typeface="Times New Roman" panose="02020603050405020304" pitchFamily="18" charset="0"/>
                <a:cs typeface="Times New Roman" panose="02020603050405020304" pitchFamily="18" charset="0"/>
              </a:endParaRPr>
            </a:p>
          </p:txBody>
        </p:sp>
      </p:grpSp>
      <p:pic>
        <p:nvPicPr>
          <p:cNvPr id="13" name="图形 12" descr="整个比萨"/>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090242" y="1549782"/>
            <a:ext cx="914400" cy="914400"/>
          </a:xfrm>
          <a:prstGeom prst="rect">
            <a:avLst/>
          </a:prstGeom>
        </p:spPr>
      </p:pic>
      <p:sp>
        <p:nvSpPr>
          <p:cNvPr id="52" name="文本框 51"/>
          <p:cNvSpPr txBox="1"/>
          <p:nvPr/>
        </p:nvSpPr>
        <p:spPr>
          <a:xfrm>
            <a:off x="2043765" y="2984965"/>
            <a:ext cx="9055527" cy="707886"/>
          </a:xfrm>
          <a:prstGeom prst="rect">
            <a:avLst/>
          </a:prstGeom>
          <a:noFill/>
        </p:spPr>
        <p:txBody>
          <a:bodyPr wrap="square" rtlCol="0">
            <a:spAutoFit/>
          </a:bodyPr>
          <a:lstStyle>
            <a:defPPr>
              <a:defRPr lang="zh-CN"/>
            </a:defPPr>
            <a:lvl1pPr lvl="0">
              <a:buNone/>
              <a:defRPr sz="2000"/>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t>每一项需求都必须准确地陈述其要开发的功能，若软件需求与对应的系统需求相抵触则是不正确的。</a:t>
            </a:r>
            <a:r>
              <a:rPr lang="zh-CN" altLang="en-US" dirty="0">
                <a:solidFill>
                  <a:srgbClr val="FF0000"/>
                </a:solidFill>
              </a:rPr>
              <a:t>只有用户代表才能确定用户需求的正确性</a:t>
            </a:r>
            <a:r>
              <a:rPr lang="zh-CN" altLang="en-US" dirty="0"/>
              <a:t>。</a:t>
            </a:r>
          </a:p>
        </p:txBody>
      </p:sp>
      <p:sp>
        <p:nvSpPr>
          <p:cNvPr id="53" name="对话气泡: 矩形 52"/>
          <p:cNvSpPr/>
          <p:nvPr/>
        </p:nvSpPr>
        <p:spPr>
          <a:xfrm>
            <a:off x="708050" y="2983334"/>
            <a:ext cx="1247917"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Times New Roman" panose="02020603050405020304" pitchFamily="18" charset="0"/>
                <a:cs typeface="Times New Roman" panose="02020603050405020304" pitchFamily="18" charset="0"/>
              </a:rPr>
              <a:t>2.</a:t>
            </a:r>
            <a:r>
              <a:rPr lang="zh-CN" altLang="en-US" sz="2000" b="1">
                <a:latin typeface="Times New Roman" panose="02020603050405020304" pitchFamily="18" charset="0"/>
                <a:cs typeface="Times New Roman" panose="02020603050405020304" pitchFamily="18" charset="0"/>
              </a:rPr>
              <a:t>正确性</a:t>
            </a:r>
            <a:endParaRPr lang="zh-CN" altLang="en-US" sz="20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1468549" y="4503737"/>
            <a:ext cx="3279254" cy="1224617"/>
            <a:chOff x="743418" y="4037346"/>
            <a:chExt cx="3279254" cy="1224617"/>
          </a:xfrm>
        </p:grpSpPr>
        <p:pic>
          <p:nvPicPr>
            <p:cNvPr id="18" name="图形 17" descr="Web 设计"/>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5306" y="4037523"/>
              <a:ext cx="914400" cy="914400"/>
            </a:xfrm>
            <a:prstGeom prst="rect">
              <a:avLst/>
            </a:prstGeom>
          </p:spPr>
        </p:pic>
        <p:pic>
          <p:nvPicPr>
            <p:cNvPr id="20" name="图形 19" descr="数据库"/>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013491" y="4037346"/>
              <a:ext cx="914400" cy="914400"/>
            </a:xfrm>
            <a:prstGeom prst="rect">
              <a:avLst/>
            </a:prstGeom>
          </p:spPr>
        </p:pic>
        <p:sp>
          <p:nvSpPr>
            <p:cNvPr id="21" name="箭头: 左右 20"/>
            <p:cNvSpPr/>
            <p:nvPr/>
          </p:nvSpPr>
          <p:spPr>
            <a:xfrm>
              <a:off x="1752600" y="4430006"/>
              <a:ext cx="1382486" cy="3004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43418" y="4892631"/>
              <a:ext cx="1103963" cy="369332"/>
            </a:xfrm>
            <a:prstGeom prst="rect">
              <a:avLst/>
            </a:prstGeom>
            <a:noFill/>
          </p:spPr>
          <p:txBody>
            <a:bodyPr wrap="square" rtlCol="0">
              <a:spAutoFit/>
            </a:bodyPr>
            <a:lstStyle/>
            <a:p>
              <a:r>
                <a:rPr lang="zh-CN" altLang="en-US" dirty="0"/>
                <a:t>软件需求</a:t>
              </a:r>
            </a:p>
          </p:txBody>
        </p:sp>
        <p:sp>
          <p:nvSpPr>
            <p:cNvPr id="54" name="文本框 53"/>
            <p:cNvSpPr txBox="1"/>
            <p:nvPr/>
          </p:nvSpPr>
          <p:spPr>
            <a:xfrm>
              <a:off x="2918709" y="4877732"/>
              <a:ext cx="1103963" cy="369332"/>
            </a:xfrm>
            <a:prstGeom prst="rect">
              <a:avLst/>
            </a:prstGeom>
            <a:noFill/>
          </p:spPr>
          <p:txBody>
            <a:bodyPr wrap="square" rtlCol="0">
              <a:spAutoFit/>
            </a:bodyPr>
            <a:lstStyle/>
            <a:p>
              <a:r>
                <a:rPr lang="zh-CN" altLang="en-US" dirty="0"/>
                <a:t>系统需求</a:t>
              </a:r>
            </a:p>
          </p:txBody>
        </p:sp>
        <p:sp>
          <p:nvSpPr>
            <p:cNvPr id="23" name="文本框 22"/>
            <p:cNvSpPr txBox="1"/>
            <p:nvPr/>
          </p:nvSpPr>
          <p:spPr>
            <a:xfrm>
              <a:off x="2129587" y="4209691"/>
              <a:ext cx="841894" cy="369332"/>
            </a:xfrm>
            <a:prstGeom prst="rect">
              <a:avLst/>
            </a:prstGeom>
            <a:noFill/>
          </p:spPr>
          <p:txBody>
            <a:bodyPr wrap="square" rtlCol="0">
              <a:spAutoFit/>
            </a:bodyPr>
            <a:lstStyle/>
            <a:p>
              <a:r>
                <a:rPr lang="zh-CN" altLang="en-US" dirty="0"/>
                <a:t>一致</a:t>
              </a:r>
            </a:p>
          </p:txBody>
        </p:sp>
      </p:grpSp>
      <p:grpSp>
        <p:nvGrpSpPr>
          <p:cNvPr id="62" name="组合 61"/>
          <p:cNvGrpSpPr/>
          <p:nvPr/>
        </p:nvGrpSpPr>
        <p:grpSpPr>
          <a:xfrm>
            <a:off x="6629586" y="4444622"/>
            <a:ext cx="5097846" cy="1238462"/>
            <a:chOff x="6713153" y="4439088"/>
            <a:chExt cx="5097846" cy="1238462"/>
          </a:xfrm>
        </p:grpSpPr>
        <p:pic>
          <p:nvPicPr>
            <p:cNvPr id="26" name="图形 25" descr="用户"/>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763553" y="4439088"/>
              <a:ext cx="914400" cy="914400"/>
            </a:xfrm>
            <a:prstGeom prst="rect">
              <a:avLst/>
            </a:prstGeom>
          </p:spPr>
        </p:pic>
        <p:sp>
          <p:nvSpPr>
            <p:cNvPr id="56" name="文本框 55"/>
            <p:cNvSpPr txBox="1"/>
            <p:nvPr/>
          </p:nvSpPr>
          <p:spPr>
            <a:xfrm>
              <a:off x="6713153" y="5307632"/>
              <a:ext cx="1103963" cy="369332"/>
            </a:xfrm>
            <a:prstGeom prst="rect">
              <a:avLst/>
            </a:prstGeom>
            <a:noFill/>
          </p:spPr>
          <p:txBody>
            <a:bodyPr wrap="square" rtlCol="0">
              <a:spAutoFit/>
            </a:bodyPr>
            <a:lstStyle/>
            <a:p>
              <a:r>
                <a:rPr lang="zh-CN" altLang="en-US" dirty="0"/>
                <a:t>用户代表</a:t>
              </a:r>
            </a:p>
          </p:txBody>
        </p:sp>
        <p:pic>
          <p:nvPicPr>
            <p:cNvPr id="58" name="图形 57" descr="客户审核"/>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801818" y="4498203"/>
              <a:ext cx="914400" cy="914400"/>
            </a:xfrm>
            <a:prstGeom prst="rect">
              <a:avLst/>
            </a:prstGeom>
          </p:spPr>
        </p:pic>
        <p:sp>
          <p:nvSpPr>
            <p:cNvPr id="59" name="文本框 58"/>
            <p:cNvSpPr txBox="1"/>
            <p:nvPr/>
          </p:nvSpPr>
          <p:spPr>
            <a:xfrm>
              <a:off x="10707036" y="5308218"/>
              <a:ext cx="1103963" cy="369332"/>
            </a:xfrm>
            <a:prstGeom prst="rect">
              <a:avLst/>
            </a:prstGeom>
            <a:noFill/>
          </p:spPr>
          <p:txBody>
            <a:bodyPr wrap="square" rtlCol="0">
              <a:spAutoFit/>
            </a:bodyPr>
            <a:lstStyle/>
            <a:p>
              <a:r>
                <a:rPr lang="zh-CN" altLang="en-US" dirty="0"/>
                <a:t>用户需求</a:t>
              </a:r>
            </a:p>
          </p:txBody>
        </p:sp>
        <p:sp>
          <p:nvSpPr>
            <p:cNvPr id="60" name="箭头: 右 59"/>
            <p:cNvSpPr/>
            <p:nvPr/>
          </p:nvSpPr>
          <p:spPr>
            <a:xfrm>
              <a:off x="8416488" y="5010599"/>
              <a:ext cx="1595535" cy="300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7634034" y="4659024"/>
              <a:ext cx="3309021" cy="338554"/>
            </a:xfrm>
            <a:prstGeom prst="rect">
              <a:avLst/>
            </a:prstGeom>
            <a:noFill/>
          </p:spPr>
          <p:txBody>
            <a:bodyPr wrap="square" rtlCol="0">
              <a:spAutoFit/>
            </a:bodyPr>
            <a:lstStyle/>
            <a:p>
              <a:r>
                <a:rPr lang="zh-CN" altLang="en-US" sz="1600" dirty="0"/>
                <a:t>由用户代表确定用户需求的正确性</a:t>
              </a:r>
            </a:p>
          </p:txBody>
        </p:sp>
      </p:grpSp>
      <p:sp>
        <p:nvSpPr>
          <p:cNvPr id="36" name="矩形 35"/>
          <p:cNvSpPr/>
          <p:nvPr/>
        </p:nvSpPr>
        <p:spPr>
          <a:xfrm>
            <a:off x="2043765" y="2974757"/>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2" grpId="0"/>
      <p:bldP spid="53" grpId="0" animBg="1"/>
      <p:bldP spid="3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47</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9" name="组合 28"/>
          <p:cNvGrpSpPr/>
          <p:nvPr/>
        </p:nvGrpSpPr>
        <p:grpSpPr>
          <a:xfrm>
            <a:off x="905725" y="1719258"/>
            <a:ext cx="11584109" cy="689536"/>
            <a:chOff x="1646128" y="1529789"/>
            <a:chExt cx="11584109" cy="689536"/>
          </a:xfrm>
        </p:grpSpPr>
        <p:sp>
          <p:nvSpPr>
            <p:cNvPr id="30" name="矩形 29"/>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1" name="文本框 30"/>
            <p:cNvSpPr txBox="1"/>
            <p:nvPr/>
          </p:nvSpPr>
          <p:spPr>
            <a:xfrm>
              <a:off x="3456343" y="1674502"/>
              <a:ext cx="9773894" cy="400110"/>
            </a:xfrm>
            <a:prstGeom prst="rect">
              <a:avLst/>
            </a:prstGeom>
            <a:noFill/>
          </p:spPr>
          <p:txBody>
            <a:bodyPr wrap="square" rtlCol="0">
              <a:spAutoFit/>
            </a:bodyPr>
            <a:lstStyle/>
            <a:p>
              <a:pPr lvl="0" eaLnBrk="1" hangingPunct="1">
                <a:buNone/>
              </a:pPr>
              <a:r>
                <a:rPr lang="zh-CN" altLang="en-US" sz="2000" dirty="0">
                  <a:latin typeface="+mn-ea"/>
                </a:rPr>
                <a:t>每一项需求都必须是在已知系统和环境的权能和限制范围内可以实施的。</a:t>
              </a:r>
            </a:p>
          </p:txBody>
        </p:sp>
        <p:sp>
          <p:nvSpPr>
            <p:cNvPr id="32" name="对话气泡: 矩形 31"/>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Times New Roman" panose="02020603050405020304" pitchFamily="18" charset="0"/>
                  <a:cs typeface="Times New Roman" panose="02020603050405020304" pitchFamily="18" charset="0"/>
                </a:rPr>
                <a:t>3.</a:t>
              </a:r>
              <a:r>
                <a:rPr lang="zh-CN" altLang="en-US" sz="2000" b="1">
                  <a:latin typeface="Times New Roman" panose="02020603050405020304" pitchFamily="18" charset="0"/>
                  <a:cs typeface="Times New Roman" panose="02020603050405020304" pitchFamily="18" charset="0"/>
                </a:rPr>
                <a:t>可行性</a:t>
              </a:r>
              <a:endParaRPr lang="zh-CN" altLang="en-US" sz="2000" b="1" dirty="0">
                <a:latin typeface="Times New Roman" panose="02020603050405020304" pitchFamily="18" charset="0"/>
                <a:cs typeface="Times New Roman" panose="02020603050405020304" pitchFamily="18" charset="0"/>
              </a:endParaRPr>
            </a:p>
          </p:txBody>
        </p:sp>
      </p:grpSp>
      <p:grpSp>
        <p:nvGrpSpPr>
          <p:cNvPr id="39" name="组合 38"/>
          <p:cNvGrpSpPr/>
          <p:nvPr/>
        </p:nvGrpSpPr>
        <p:grpSpPr>
          <a:xfrm>
            <a:off x="3989156" y="2427144"/>
            <a:ext cx="4621444" cy="1321518"/>
            <a:chOff x="568344" y="2749348"/>
            <a:chExt cx="4621444" cy="1321518"/>
          </a:xfrm>
        </p:grpSpPr>
        <p:pic>
          <p:nvPicPr>
            <p:cNvPr id="33" name="图形 32" descr="程序员"/>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68012" y="2749348"/>
              <a:ext cx="914400" cy="914400"/>
            </a:xfrm>
            <a:prstGeom prst="rect">
              <a:avLst/>
            </a:prstGeom>
          </p:spPr>
        </p:pic>
        <p:pic>
          <p:nvPicPr>
            <p:cNvPr id="35" name="图形 34" descr="办公室职员"/>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49960" y="2749348"/>
              <a:ext cx="914400" cy="914400"/>
            </a:xfrm>
            <a:prstGeom prst="rect">
              <a:avLst/>
            </a:prstGeom>
          </p:spPr>
        </p:pic>
        <p:sp>
          <p:nvSpPr>
            <p:cNvPr id="36" name="文本框 35"/>
            <p:cNvSpPr txBox="1"/>
            <p:nvPr/>
          </p:nvSpPr>
          <p:spPr>
            <a:xfrm>
              <a:off x="568344" y="3701534"/>
              <a:ext cx="2147596" cy="369332"/>
            </a:xfrm>
            <a:prstGeom prst="rect">
              <a:avLst/>
            </a:prstGeom>
            <a:noFill/>
          </p:spPr>
          <p:txBody>
            <a:bodyPr wrap="square" rtlCol="0">
              <a:spAutoFit/>
            </a:bodyPr>
            <a:lstStyle/>
            <a:p>
              <a:r>
                <a:rPr lang="zh-CN" altLang="en-US" dirty="0"/>
                <a:t>软件工程小组组员</a:t>
              </a:r>
            </a:p>
          </p:txBody>
        </p:sp>
        <p:sp>
          <p:nvSpPr>
            <p:cNvPr id="38" name="文本框 37"/>
            <p:cNvSpPr txBox="1"/>
            <p:nvPr/>
          </p:nvSpPr>
          <p:spPr>
            <a:xfrm>
              <a:off x="3624532" y="3701534"/>
              <a:ext cx="1565256" cy="369332"/>
            </a:xfrm>
            <a:prstGeom prst="rect">
              <a:avLst/>
            </a:prstGeom>
            <a:noFill/>
          </p:spPr>
          <p:txBody>
            <a:bodyPr wrap="square" rtlCol="0">
              <a:spAutoFit/>
            </a:bodyPr>
            <a:lstStyle/>
            <a:p>
              <a:r>
                <a:rPr lang="zh-CN" altLang="en-US" dirty="0"/>
                <a:t>需求分析人员</a:t>
              </a:r>
            </a:p>
          </p:txBody>
        </p:sp>
        <p:sp>
          <p:nvSpPr>
            <p:cNvPr id="37" name="箭头: 左右 36"/>
            <p:cNvSpPr/>
            <p:nvPr/>
          </p:nvSpPr>
          <p:spPr>
            <a:xfrm>
              <a:off x="2144700" y="3136053"/>
              <a:ext cx="1716833" cy="365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2492107" y="2881265"/>
              <a:ext cx="1132425" cy="369332"/>
            </a:xfrm>
            <a:prstGeom prst="rect">
              <a:avLst/>
            </a:prstGeom>
            <a:noFill/>
          </p:spPr>
          <p:txBody>
            <a:bodyPr wrap="square" rtlCol="0">
              <a:spAutoFit/>
            </a:bodyPr>
            <a:lstStyle/>
            <a:p>
              <a:r>
                <a:rPr lang="zh-CN" altLang="en-US" dirty="0"/>
                <a:t>协同工作</a:t>
              </a:r>
            </a:p>
          </p:txBody>
        </p:sp>
      </p:grpSp>
      <p:grpSp>
        <p:nvGrpSpPr>
          <p:cNvPr id="42" name="组合 41"/>
          <p:cNvGrpSpPr/>
          <p:nvPr/>
        </p:nvGrpSpPr>
        <p:grpSpPr>
          <a:xfrm>
            <a:off x="905725" y="3924090"/>
            <a:ext cx="11077969" cy="707886"/>
            <a:chOff x="1646128" y="1511439"/>
            <a:chExt cx="11077969" cy="707886"/>
          </a:xfrm>
        </p:grpSpPr>
        <p:sp>
          <p:nvSpPr>
            <p:cNvPr id="43" name="矩形 42"/>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44" name="文本框 43"/>
            <p:cNvSpPr txBox="1"/>
            <p:nvPr/>
          </p:nvSpPr>
          <p:spPr>
            <a:xfrm>
              <a:off x="2950203" y="1511439"/>
              <a:ext cx="9773894" cy="707886"/>
            </a:xfrm>
            <a:prstGeom prst="rect">
              <a:avLst/>
            </a:prstGeom>
            <a:noFill/>
          </p:spPr>
          <p:txBody>
            <a:bodyPr wrap="square" rtlCol="0">
              <a:spAutoFit/>
            </a:bodyPr>
            <a:lstStyle/>
            <a:p>
              <a:pPr lvl="0" eaLnBrk="1" hangingPunct="1">
                <a:buNone/>
              </a:pPr>
              <a:r>
                <a:rPr lang="zh-CN" altLang="en-US" sz="2000" dirty="0"/>
                <a:t>“必要性”可以理解为每项需求都是用来授权你编写文档的“根源”。要使每项需求都能回溯至某项客户的输入。</a:t>
              </a:r>
              <a:endParaRPr lang="zh-CN" altLang="en-US" sz="2000" dirty="0">
                <a:latin typeface="+mn-ea"/>
              </a:endParaRPr>
            </a:p>
          </p:txBody>
        </p:sp>
        <p:sp>
          <p:nvSpPr>
            <p:cNvPr id="45" name="对话气泡: 矩形 44"/>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必要性</a:t>
              </a:r>
            </a:p>
          </p:txBody>
        </p:sp>
      </p:grpSp>
      <p:grpSp>
        <p:nvGrpSpPr>
          <p:cNvPr id="62" name="组合 61"/>
          <p:cNvGrpSpPr/>
          <p:nvPr/>
        </p:nvGrpSpPr>
        <p:grpSpPr>
          <a:xfrm>
            <a:off x="3298497" y="4914407"/>
            <a:ext cx="6239014" cy="1254756"/>
            <a:chOff x="3162301" y="4569662"/>
            <a:chExt cx="6239014" cy="1254756"/>
          </a:xfrm>
        </p:grpSpPr>
        <p:pic>
          <p:nvPicPr>
            <p:cNvPr id="48" name="图形 47" descr="有想法的人"/>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376396" y="4569662"/>
              <a:ext cx="914400" cy="914400"/>
            </a:xfrm>
            <a:prstGeom prst="rect">
              <a:avLst/>
            </a:prstGeom>
          </p:spPr>
        </p:pic>
        <p:pic>
          <p:nvPicPr>
            <p:cNvPr id="50" name="图形 49" descr="可持续性"/>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995960" y="4610488"/>
              <a:ext cx="914400" cy="914400"/>
            </a:xfrm>
            <a:prstGeom prst="rect">
              <a:avLst/>
            </a:prstGeom>
          </p:spPr>
        </p:pic>
        <p:pic>
          <p:nvPicPr>
            <p:cNvPr id="52" name="图形 51" descr="文档"/>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5706523" y="4602877"/>
              <a:ext cx="914400" cy="914400"/>
            </a:xfrm>
            <a:prstGeom prst="rect">
              <a:avLst/>
            </a:prstGeom>
          </p:spPr>
        </p:pic>
        <p:sp>
          <p:nvSpPr>
            <p:cNvPr id="53" name="文本框 52"/>
            <p:cNvSpPr txBox="1"/>
            <p:nvPr/>
          </p:nvSpPr>
          <p:spPr>
            <a:xfrm>
              <a:off x="3162301" y="5444771"/>
              <a:ext cx="1604865" cy="369332"/>
            </a:xfrm>
            <a:prstGeom prst="rect">
              <a:avLst/>
            </a:prstGeom>
            <a:noFill/>
          </p:spPr>
          <p:txBody>
            <a:bodyPr wrap="square" rtlCol="0">
              <a:spAutoFit/>
            </a:bodyPr>
            <a:lstStyle/>
            <a:p>
              <a:r>
                <a:rPr lang="zh-CN" altLang="en-US" dirty="0"/>
                <a:t>用户所需要的</a:t>
              </a:r>
            </a:p>
          </p:txBody>
        </p:sp>
        <p:sp>
          <p:nvSpPr>
            <p:cNvPr id="56" name="文本框 55"/>
            <p:cNvSpPr txBox="1"/>
            <p:nvPr/>
          </p:nvSpPr>
          <p:spPr>
            <a:xfrm>
              <a:off x="7602887" y="5410146"/>
              <a:ext cx="1798428" cy="369332"/>
            </a:xfrm>
            <a:prstGeom prst="rect">
              <a:avLst/>
            </a:prstGeom>
            <a:noFill/>
          </p:spPr>
          <p:txBody>
            <a:bodyPr wrap="square" rtlCol="0">
              <a:spAutoFit/>
            </a:bodyPr>
            <a:lstStyle/>
            <a:p>
              <a:r>
                <a:rPr lang="zh-CN" altLang="en-US" dirty="0"/>
                <a:t>系统所需遵从的</a:t>
              </a:r>
            </a:p>
          </p:txBody>
        </p:sp>
        <p:sp>
          <p:nvSpPr>
            <p:cNvPr id="54" name="文本框 53"/>
            <p:cNvSpPr txBox="1"/>
            <p:nvPr/>
          </p:nvSpPr>
          <p:spPr>
            <a:xfrm>
              <a:off x="5840964" y="5455086"/>
              <a:ext cx="699693" cy="369332"/>
            </a:xfrm>
            <a:prstGeom prst="rect">
              <a:avLst/>
            </a:prstGeom>
            <a:noFill/>
          </p:spPr>
          <p:txBody>
            <a:bodyPr wrap="square" rtlCol="0">
              <a:spAutoFit/>
            </a:bodyPr>
            <a:lstStyle/>
            <a:p>
              <a:r>
                <a:rPr lang="zh-CN" altLang="en-US" dirty="0"/>
                <a:t>需求</a:t>
              </a:r>
            </a:p>
          </p:txBody>
        </p:sp>
        <p:sp>
          <p:nvSpPr>
            <p:cNvPr id="57" name="箭头: 右 56"/>
            <p:cNvSpPr/>
            <p:nvPr/>
          </p:nvSpPr>
          <p:spPr>
            <a:xfrm>
              <a:off x="4584152" y="4960761"/>
              <a:ext cx="11223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右 57"/>
            <p:cNvSpPr/>
            <p:nvPr/>
          </p:nvSpPr>
          <p:spPr>
            <a:xfrm flipH="1">
              <a:off x="6652665" y="4960761"/>
              <a:ext cx="11223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4364711" y="4698356"/>
              <a:ext cx="1348306" cy="369332"/>
            </a:xfrm>
            <a:prstGeom prst="rect">
              <a:avLst/>
            </a:prstGeom>
            <a:noFill/>
          </p:spPr>
          <p:txBody>
            <a:bodyPr wrap="square" rtlCol="0">
              <a:spAutoFit/>
            </a:bodyPr>
            <a:lstStyle/>
            <a:p>
              <a:r>
                <a:rPr lang="zh-CN" altLang="en-US" dirty="0"/>
                <a:t>记录并对应</a:t>
              </a:r>
            </a:p>
          </p:txBody>
        </p:sp>
        <p:sp>
          <p:nvSpPr>
            <p:cNvPr id="60" name="文本框 59"/>
            <p:cNvSpPr txBox="1"/>
            <p:nvPr/>
          </p:nvSpPr>
          <p:spPr>
            <a:xfrm>
              <a:off x="6615912" y="4706171"/>
              <a:ext cx="1348306" cy="369332"/>
            </a:xfrm>
            <a:prstGeom prst="rect">
              <a:avLst/>
            </a:prstGeom>
            <a:noFill/>
          </p:spPr>
          <p:txBody>
            <a:bodyPr wrap="square" rtlCol="0">
              <a:spAutoFit/>
            </a:bodyPr>
            <a:lstStyle/>
            <a:p>
              <a:r>
                <a:rPr lang="zh-CN" altLang="en-US" dirty="0"/>
                <a:t>记录并对应</a:t>
              </a:r>
            </a:p>
          </p:txBody>
        </p:sp>
      </p:grpSp>
      <p:sp>
        <p:nvSpPr>
          <p:cNvPr id="41" name="文本框 40"/>
          <p:cNvSpPr txBox="1"/>
          <p:nvPr/>
        </p:nvSpPr>
        <p:spPr>
          <a:xfrm>
            <a:off x="700838" y="368864"/>
            <a:ext cx="5539706"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1.7 </a:t>
            </a:r>
            <a:r>
              <a:rPr lang="zh-CN" altLang="en-US" sz="2400" b="1" dirty="0">
                <a:solidFill>
                  <a:srgbClr val="000000"/>
                </a:solidFill>
                <a:latin typeface="微软雅黑" panose="020B0503020204020204" pitchFamily="34" charset="-122"/>
                <a:ea typeface="微软雅黑" panose="020B0503020204020204" pitchFamily="34" charset="-122"/>
              </a:rPr>
              <a:t>良好需求具有的特性</a:t>
            </a:r>
          </a:p>
        </p:txBody>
      </p:sp>
      <p:sp>
        <p:nvSpPr>
          <p:cNvPr id="47" name="文本框 46"/>
          <p:cNvSpPr txBox="1"/>
          <p:nvPr/>
        </p:nvSpPr>
        <p:spPr>
          <a:xfrm>
            <a:off x="838200" y="991083"/>
            <a:ext cx="4680857"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每一项需求都应该具备下列</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特性：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48</a:t>
            </a:fld>
            <a:endParaRPr lang="zh-CN" altLang="en-US" dirty="0">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9" name="组合 28"/>
          <p:cNvGrpSpPr/>
          <p:nvPr/>
        </p:nvGrpSpPr>
        <p:grpSpPr>
          <a:xfrm>
            <a:off x="905725" y="1751199"/>
            <a:ext cx="11098917" cy="689536"/>
            <a:chOff x="1646128" y="1529789"/>
            <a:chExt cx="11098917" cy="689536"/>
          </a:xfrm>
        </p:grpSpPr>
        <p:sp>
          <p:nvSpPr>
            <p:cNvPr id="32" name="矩形 31"/>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3" name="文本框 32"/>
            <p:cNvSpPr txBox="1"/>
            <p:nvPr/>
          </p:nvSpPr>
          <p:spPr>
            <a:xfrm>
              <a:off x="2971151" y="1674502"/>
              <a:ext cx="9773894" cy="400110"/>
            </a:xfrm>
            <a:prstGeom prst="rect">
              <a:avLst/>
            </a:prstGeom>
            <a:noFill/>
          </p:spPr>
          <p:txBody>
            <a:bodyPr wrap="square" rtlCol="0">
              <a:spAutoFit/>
            </a:bodyPr>
            <a:lstStyle/>
            <a:p>
              <a:pPr lvl="0" eaLnBrk="1" hangingPunct="1">
                <a:buNone/>
              </a:pPr>
              <a:r>
                <a:rPr lang="zh-CN" altLang="en-US" sz="2000" dirty="0"/>
                <a:t>给每项需求、特性或使用实例分配一个实施优先级以指明它在特定产品中所占的分量。</a:t>
              </a:r>
              <a:endParaRPr lang="zh-CN" altLang="en-US" sz="2000" dirty="0">
                <a:latin typeface="+mn-ea"/>
              </a:endParaRPr>
            </a:p>
          </p:txBody>
        </p:sp>
        <p:sp>
          <p:nvSpPr>
            <p:cNvPr id="34" name="对话气泡: 矩形 33"/>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划分优先级</a:t>
              </a:r>
            </a:p>
          </p:txBody>
        </p:sp>
      </p:grpSp>
      <p:grpSp>
        <p:nvGrpSpPr>
          <p:cNvPr id="35" name="组合 34"/>
          <p:cNvGrpSpPr/>
          <p:nvPr/>
        </p:nvGrpSpPr>
        <p:grpSpPr>
          <a:xfrm>
            <a:off x="905725" y="3942440"/>
            <a:ext cx="11098917" cy="689536"/>
            <a:chOff x="1646128" y="1529789"/>
            <a:chExt cx="11098917" cy="689536"/>
          </a:xfrm>
        </p:grpSpPr>
        <p:sp>
          <p:nvSpPr>
            <p:cNvPr id="36" name="矩形 35"/>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7" name="文本框 36"/>
            <p:cNvSpPr txBox="1"/>
            <p:nvPr/>
          </p:nvSpPr>
          <p:spPr>
            <a:xfrm>
              <a:off x="2971151" y="1674502"/>
              <a:ext cx="9773894" cy="400110"/>
            </a:xfrm>
            <a:prstGeom prst="rect">
              <a:avLst/>
            </a:prstGeom>
            <a:noFill/>
          </p:spPr>
          <p:txBody>
            <a:bodyPr wrap="square" rtlCol="0">
              <a:spAutoFit/>
            </a:bodyPr>
            <a:lstStyle/>
            <a:p>
              <a:pPr lvl="0" eaLnBrk="1" hangingPunct="1">
                <a:buNone/>
              </a:pPr>
              <a:r>
                <a:rPr lang="zh-CN" altLang="en-US" sz="2000" dirty="0"/>
                <a:t>对所有需求说明的读者都只能有一个明确统一的解释。</a:t>
              </a:r>
              <a:endParaRPr lang="zh-CN" altLang="en-US" sz="2000" dirty="0">
                <a:latin typeface="+mn-ea"/>
              </a:endParaRPr>
            </a:p>
          </p:txBody>
        </p:sp>
        <p:sp>
          <p:nvSpPr>
            <p:cNvPr id="38" name="对话气泡: 矩形 37"/>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6.</a:t>
              </a:r>
              <a:r>
                <a:rPr lang="zh-CN" altLang="en-US" sz="2000" b="1" dirty="0">
                  <a:latin typeface="Times New Roman" panose="02020603050405020304" pitchFamily="18" charset="0"/>
                  <a:cs typeface="Times New Roman" panose="02020603050405020304" pitchFamily="18" charset="0"/>
                </a:rPr>
                <a:t>无二义性</a:t>
              </a:r>
            </a:p>
          </p:txBody>
        </p:sp>
      </p:grpSp>
      <p:grpSp>
        <p:nvGrpSpPr>
          <p:cNvPr id="44" name="组合 43"/>
          <p:cNvGrpSpPr/>
          <p:nvPr/>
        </p:nvGrpSpPr>
        <p:grpSpPr>
          <a:xfrm>
            <a:off x="2798421" y="2510896"/>
            <a:ext cx="7157398" cy="1256696"/>
            <a:chOff x="1785423" y="2393523"/>
            <a:chExt cx="7157398" cy="1256696"/>
          </a:xfrm>
        </p:grpSpPr>
        <p:pic>
          <p:nvPicPr>
            <p:cNvPr id="39" name="图形 38" descr="有想法的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107330" y="2393523"/>
              <a:ext cx="914400" cy="914400"/>
            </a:xfrm>
            <a:prstGeom prst="rect">
              <a:avLst/>
            </a:prstGeom>
          </p:spPr>
        </p:pic>
        <p:pic>
          <p:nvPicPr>
            <p:cNvPr id="40" name="图形 39" descr="有想法的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37755" y="2411873"/>
              <a:ext cx="914400" cy="914400"/>
            </a:xfrm>
            <a:prstGeom prst="rect">
              <a:avLst/>
            </a:prstGeom>
          </p:spPr>
        </p:pic>
        <p:pic>
          <p:nvPicPr>
            <p:cNvPr id="41" name="图形 40" descr="有想法的人"/>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722914" y="2411873"/>
              <a:ext cx="914400" cy="914400"/>
            </a:xfrm>
            <a:prstGeom prst="rect">
              <a:avLst/>
            </a:prstGeom>
          </p:spPr>
        </p:pic>
        <p:sp>
          <p:nvSpPr>
            <p:cNvPr id="11" name="箭头: 右 10"/>
            <p:cNvSpPr/>
            <p:nvPr/>
          </p:nvSpPr>
          <p:spPr>
            <a:xfrm>
              <a:off x="5010539" y="2748085"/>
              <a:ext cx="1352939" cy="312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形 41" descr="警告"/>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898433" y="2393523"/>
              <a:ext cx="914400" cy="914400"/>
            </a:xfrm>
            <a:prstGeom prst="rect">
              <a:avLst/>
            </a:prstGeom>
          </p:spPr>
        </p:pic>
        <p:sp>
          <p:nvSpPr>
            <p:cNvPr id="43" name="文本框 42"/>
            <p:cNvSpPr txBox="1"/>
            <p:nvPr/>
          </p:nvSpPr>
          <p:spPr>
            <a:xfrm>
              <a:off x="1785423" y="3280541"/>
              <a:ext cx="2995127" cy="369332"/>
            </a:xfrm>
            <a:prstGeom prst="rect">
              <a:avLst/>
            </a:prstGeom>
            <a:noFill/>
          </p:spPr>
          <p:txBody>
            <a:bodyPr wrap="square" rtlCol="0">
              <a:spAutoFit/>
            </a:bodyPr>
            <a:lstStyle/>
            <a:p>
              <a:r>
                <a:rPr lang="zh-CN" altLang="en-US" dirty="0"/>
                <a:t>给所有需求赋予同等优先级</a:t>
              </a:r>
            </a:p>
          </p:txBody>
        </p:sp>
        <p:sp>
          <p:nvSpPr>
            <p:cNvPr id="45" name="文本框 44"/>
            <p:cNvSpPr txBox="1"/>
            <p:nvPr/>
          </p:nvSpPr>
          <p:spPr>
            <a:xfrm>
              <a:off x="5947694" y="3280887"/>
              <a:ext cx="2995127" cy="369332"/>
            </a:xfrm>
            <a:prstGeom prst="rect">
              <a:avLst/>
            </a:prstGeom>
            <a:noFill/>
          </p:spPr>
          <p:txBody>
            <a:bodyPr wrap="square" rtlCol="0">
              <a:spAutoFit/>
            </a:bodyPr>
            <a:lstStyle/>
            <a:p>
              <a:r>
                <a:rPr lang="zh-CN" altLang="en-US" dirty="0"/>
                <a:t>项目管理者丧失控制自由度</a:t>
              </a:r>
            </a:p>
          </p:txBody>
        </p:sp>
      </p:grpSp>
      <p:grpSp>
        <p:nvGrpSpPr>
          <p:cNvPr id="53" name="组合 52"/>
          <p:cNvGrpSpPr/>
          <p:nvPr/>
        </p:nvGrpSpPr>
        <p:grpSpPr>
          <a:xfrm>
            <a:off x="1370259" y="5003756"/>
            <a:ext cx="4092053" cy="1310069"/>
            <a:chOff x="1230300" y="4999789"/>
            <a:chExt cx="4092053" cy="1310069"/>
          </a:xfrm>
        </p:grpSpPr>
        <p:pic>
          <p:nvPicPr>
            <p:cNvPr id="47" name="图形 46" descr="语音"/>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230300" y="5044862"/>
              <a:ext cx="914400" cy="914400"/>
            </a:xfrm>
            <a:prstGeom prst="rect">
              <a:avLst/>
            </a:prstGeom>
          </p:spPr>
        </p:pic>
        <p:pic>
          <p:nvPicPr>
            <p:cNvPr id="48" name="图形 47" descr="用户"/>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329940" y="5012119"/>
              <a:ext cx="914400" cy="914400"/>
            </a:xfrm>
            <a:prstGeom prst="rect">
              <a:avLst/>
            </a:prstGeom>
          </p:spPr>
        </p:pic>
        <p:sp>
          <p:nvSpPr>
            <p:cNvPr id="49" name="箭头: 右 48"/>
            <p:cNvSpPr/>
            <p:nvPr/>
          </p:nvSpPr>
          <p:spPr>
            <a:xfrm>
              <a:off x="3429580" y="5327835"/>
              <a:ext cx="910361" cy="30190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形 50" descr="清单"/>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4407953" y="4999789"/>
              <a:ext cx="914400" cy="914400"/>
            </a:xfrm>
            <a:prstGeom prst="rect">
              <a:avLst/>
            </a:prstGeom>
          </p:spPr>
        </p:pic>
        <p:sp>
          <p:nvSpPr>
            <p:cNvPr id="52" name="文本框 51"/>
            <p:cNvSpPr txBox="1"/>
            <p:nvPr/>
          </p:nvSpPr>
          <p:spPr>
            <a:xfrm>
              <a:off x="1961380" y="5940526"/>
              <a:ext cx="2952377" cy="369332"/>
            </a:xfrm>
            <a:prstGeom prst="rect">
              <a:avLst/>
            </a:prstGeom>
            <a:noFill/>
          </p:spPr>
          <p:txBody>
            <a:bodyPr wrap="square" rtlCol="0">
              <a:spAutoFit/>
            </a:bodyPr>
            <a:lstStyle/>
            <a:p>
              <a:r>
                <a:rPr lang="zh-CN" altLang="en-US" sz="1800" dirty="0"/>
                <a:t>用用户性语言表达需求</a:t>
              </a:r>
              <a:endParaRPr lang="zh-CN" altLang="en-US" dirty="0"/>
            </a:p>
          </p:txBody>
        </p:sp>
      </p:grpSp>
      <p:sp>
        <p:nvSpPr>
          <p:cNvPr id="54" name="文本框 53"/>
          <p:cNvSpPr txBox="1"/>
          <p:nvPr/>
        </p:nvSpPr>
        <p:spPr>
          <a:xfrm>
            <a:off x="6096001" y="5149670"/>
            <a:ext cx="4725740" cy="1323439"/>
          </a:xfrm>
          <a:prstGeom prst="rect">
            <a:avLst/>
          </a:prstGeom>
          <a:noFill/>
          <a:ln>
            <a:solidFill>
              <a:schemeClr val="tx1"/>
            </a:solidFill>
            <a:prstDash val="dash"/>
          </a:ln>
        </p:spPr>
        <p:txBody>
          <a:bodyPr wrap="square" rtlCol="0">
            <a:spAutoFit/>
          </a:bodyPr>
          <a:lstStyle/>
          <a:p>
            <a:r>
              <a:rPr lang="en-US" altLang="zh-CN" sz="2000" b="1" dirty="0">
                <a:latin typeface="+mn-ea"/>
              </a:rPr>
              <a:t>1</a:t>
            </a:r>
            <a:r>
              <a:rPr lang="zh-CN" altLang="en-US" sz="2000" b="1" dirty="0">
                <a:latin typeface="+mn-ea"/>
              </a:rPr>
              <a:t>）对需求文档的正规审查</a:t>
            </a:r>
            <a:endParaRPr lang="en-US" altLang="zh-CN" sz="2000" b="1" dirty="0">
              <a:latin typeface="+mn-ea"/>
            </a:endParaRPr>
          </a:p>
          <a:p>
            <a:r>
              <a:rPr lang="en-US" altLang="zh-CN" sz="2000" b="1" dirty="0">
                <a:latin typeface="+mn-ea"/>
              </a:rPr>
              <a:t>2</a:t>
            </a:r>
            <a:r>
              <a:rPr lang="zh-CN" altLang="en-US" sz="2000" b="1" dirty="0">
                <a:latin typeface="+mn-ea"/>
              </a:rPr>
              <a:t>）编写测试用例</a:t>
            </a:r>
            <a:endParaRPr lang="en-US" altLang="zh-CN" sz="2000" b="1" dirty="0">
              <a:latin typeface="+mn-ea"/>
            </a:endParaRPr>
          </a:p>
          <a:p>
            <a:r>
              <a:rPr lang="en-US" altLang="zh-CN" sz="2000" b="1" dirty="0">
                <a:latin typeface="+mn-ea"/>
              </a:rPr>
              <a:t>3</a:t>
            </a:r>
            <a:r>
              <a:rPr lang="zh-CN" altLang="en-US" sz="2000" b="1" dirty="0">
                <a:latin typeface="+mn-ea"/>
              </a:rPr>
              <a:t>）开发原型</a:t>
            </a:r>
            <a:endParaRPr lang="en-US" altLang="zh-CN" sz="2000" b="1" dirty="0">
              <a:latin typeface="+mn-ea"/>
            </a:endParaRPr>
          </a:p>
          <a:p>
            <a:r>
              <a:rPr lang="en-US" altLang="zh-CN" sz="2000" b="1" dirty="0">
                <a:latin typeface="+mn-ea"/>
              </a:rPr>
              <a:t>4</a:t>
            </a:r>
            <a:r>
              <a:rPr lang="zh-CN" altLang="en-US" sz="2000" b="1" dirty="0">
                <a:latin typeface="+mn-ea"/>
              </a:rPr>
              <a:t>）设计特定的方案脚本</a:t>
            </a:r>
          </a:p>
        </p:txBody>
      </p:sp>
      <p:sp>
        <p:nvSpPr>
          <p:cNvPr id="56" name="文本框 55"/>
          <p:cNvSpPr txBox="1"/>
          <p:nvPr/>
        </p:nvSpPr>
        <p:spPr>
          <a:xfrm>
            <a:off x="6400075" y="4695449"/>
            <a:ext cx="1280476" cy="369332"/>
          </a:xfrm>
          <a:prstGeom prst="rect">
            <a:avLst/>
          </a:prstGeom>
          <a:noFill/>
        </p:spPr>
        <p:txBody>
          <a:bodyPr wrap="square" rtlCol="0">
            <a:spAutoFit/>
          </a:bodyPr>
          <a:lstStyle/>
          <a:p>
            <a:r>
              <a:rPr lang="zh-CN" altLang="en-US" dirty="0"/>
              <a:t>解决方法</a:t>
            </a:r>
          </a:p>
        </p:txBody>
      </p:sp>
      <p:sp>
        <p:nvSpPr>
          <p:cNvPr id="46" name="文本框 45"/>
          <p:cNvSpPr txBox="1"/>
          <p:nvPr/>
        </p:nvSpPr>
        <p:spPr>
          <a:xfrm>
            <a:off x="700838" y="368864"/>
            <a:ext cx="5539706"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1.7 </a:t>
            </a:r>
            <a:r>
              <a:rPr lang="zh-CN" altLang="en-US" sz="2400" b="1" dirty="0">
                <a:solidFill>
                  <a:srgbClr val="000000"/>
                </a:solidFill>
                <a:latin typeface="微软雅黑" panose="020B0503020204020204" pitchFamily="34" charset="-122"/>
                <a:ea typeface="微软雅黑" panose="020B0503020204020204" pitchFamily="34" charset="-122"/>
              </a:rPr>
              <a:t>良好需求具有的特性</a:t>
            </a:r>
          </a:p>
        </p:txBody>
      </p:sp>
      <p:sp>
        <p:nvSpPr>
          <p:cNvPr id="58" name="文本框 57"/>
          <p:cNvSpPr txBox="1"/>
          <p:nvPr/>
        </p:nvSpPr>
        <p:spPr>
          <a:xfrm>
            <a:off x="838200" y="991083"/>
            <a:ext cx="4680857"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每一项需求都应该具备下列</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特性：</a:t>
            </a:r>
          </a:p>
        </p:txBody>
      </p:sp>
      <p:sp>
        <p:nvSpPr>
          <p:cNvPr id="4" name="箭头: 右 3"/>
          <p:cNvSpPr/>
          <p:nvPr/>
        </p:nvSpPr>
        <p:spPr>
          <a:xfrm rot="5400000">
            <a:off x="7613821" y="4680923"/>
            <a:ext cx="407286" cy="385403"/>
          </a:xfrm>
          <a:prstGeom prst="rightArrow">
            <a:avLst>
              <a:gd name="adj1" fmla="val 50000"/>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P spid="58"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49</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8" name="组合 27"/>
          <p:cNvGrpSpPr/>
          <p:nvPr/>
        </p:nvGrpSpPr>
        <p:grpSpPr>
          <a:xfrm>
            <a:off x="905725" y="1827269"/>
            <a:ext cx="11948003" cy="689536"/>
            <a:chOff x="1646128" y="1529789"/>
            <a:chExt cx="11948003" cy="689536"/>
          </a:xfrm>
        </p:grpSpPr>
        <p:sp>
          <p:nvSpPr>
            <p:cNvPr id="29" name="矩形 28"/>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0" name="文本框 29"/>
            <p:cNvSpPr txBox="1"/>
            <p:nvPr/>
          </p:nvSpPr>
          <p:spPr>
            <a:xfrm>
              <a:off x="3820237" y="1674502"/>
              <a:ext cx="9773894" cy="400110"/>
            </a:xfrm>
            <a:prstGeom prst="rect">
              <a:avLst/>
            </a:prstGeom>
            <a:noFill/>
          </p:spPr>
          <p:txBody>
            <a:bodyPr wrap="square" rtlCol="0">
              <a:spAutoFit/>
            </a:bodyPr>
            <a:lstStyle/>
            <a:p>
              <a:pPr lvl="0" eaLnBrk="1" hangingPunct="1">
                <a:buNone/>
              </a:pPr>
              <a:r>
                <a:rPr lang="zh-CN" altLang="en-US" sz="2000" dirty="0"/>
                <a:t>检查一下每项需求是否能通过设计测试用例或其它的验证方法。</a:t>
              </a:r>
              <a:endParaRPr lang="zh-CN" altLang="en-US" sz="2000" dirty="0">
                <a:latin typeface="+mn-ea"/>
              </a:endParaRPr>
            </a:p>
          </p:txBody>
        </p:sp>
        <p:sp>
          <p:nvSpPr>
            <p:cNvPr id="31" name="对话气泡: 矩形 30"/>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7.</a:t>
              </a:r>
              <a:r>
                <a:rPr lang="zh-CN" altLang="en-US" sz="2000" b="1" dirty="0">
                  <a:latin typeface="Times New Roman" panose="02020603050405020304" pitchFamily="18" charset="0"/>
                  <a:cs typeface="Times New Roman" panose="02020603050405020304" pitchFamily="18" charset="0"/>
                </a:rPr>
                <a:t>可验证性</a:t>
              </a:r>
            </a:p>
          </p:txBody>
        </p:sp>
      </p:grpSp>
      <p:grpSp>
        <p:nvGrpSpPr>
          <p:cNvPr id="32" name="组合 31"/>
          <p:cNvGrpSpPr/>
          <p:nvPr/>
        </p:nvGrpSpPr>
        <p:grpSpPr>
          <a:xfrm>
            <a:off x="905725" y="3355546"/>
            <a:ext cx="11098917" cy="707886"/>
            <a:chOff x="1646128" y="1511439"/>
            <a:chExt cx="11098917" cy="707886"/>
          </a:xfrm>
        </p:grpSpPr>
        <p:sp>
          <p:nvSpPr>
            <p:cNvPr id="33" name="矩形 32"/>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4" name="文本框 33"/>
            <p:cNvSpPr txBox="1"/>
            <p:nvPr/>
          </p:nvSpPr>
          <p:spPr>
            <a:xfrm>
              <a:off x="2971151" y="1511439"/>
              <a:ext cx="9773894" cy="707886"/>
            </a:xfrm>
            <a:prstGeom prst="rect">
              <a:avLst/>
            </a:prstGeom>
            <a:noFill/>
          </p:spPr>
          <p:txBody>
            <a:bodyPr wrap="square" rtlCol="0">
              <a:spAutoFit/>
            </a:bodyPr>
            <a:lstStyle/>
            <a:p>
              <a:pPr lvl="0" eaLnBrk="1" hangingPunct="1">
                <a:buNone/>
              </a:pPr>
              <a:r>
                <a:rPr lang="zh-CN" altLang="en-US" sz="2000" dirty="0"/>
                <a:t>一致性是指与其它软件需求或高层（系统，业务）需求不相矛盾。在开发前必须解决所有需求间的不一致部分。</a:t>
              </a:r>
              <a:endParaRPr lang="zh-CN" altLang="en-US" sz="2000" dirty="0">
                <a:latin typeface="+mn-ea"/>
              </a:endParaRPr>
            </a:p>
          </p:txBody>
        </p:sp>
        <p:sp>
          <p:nvSpPr>
            <p:cNvPr id="35" name="对话气泡: 矩形 34"/>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8.</a:t>
              </a:r>
              <a:r>
                <a:rPr lang="zh-CN" altLang="en-US" sz="2000" b="1" dirty="0">
                  <a:latin typeface="Times New Roman" panose="02020603050405020304" pitchFamily="18" charset="0"/>
                  <a:cs typeface="Times New Roman" panose="02020603050405020304" pitchFamily="18" charset="0"/>
                </a:rPr>
                <a:t>一致性</a:t>
              </a:r>
            </a:p>
          </p:txBody>
        </p:sp>
      </p:grpSp>
      <p:sp>
        <p:nvSpPr>
          <p:cNvPr id="17" name="文本框 16"/>
          <p:cNvSpPr txBox="1"/>
          <p:nvPr/>
        </p:nvSpPr>
        <p:spPr>
          <a:xfrm>
            <a:off x="700838" y="368864"/>
            <a:ext cx="5539706"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1.7 </a:t>
            </a:r>
            <a:r>
              <a:rPr lang="zh-CN" altLang="en-US" sz="2400" b="1" dirty="0">
                <a:solidFill>
                  <a:srgbClr val="000000"/>
                </a:solidFill>
                <a:latin typeface="微软雅黑" panose="020B0503020204020204" pitchFamily="34" charset="-122"/>
                <a:ea typeface="微软雅黑" panose="020B0503020204020204" pitchFamily="34" charset="-122"/>
              </a:rPr>
              <a:t>良好需求具有的特性</a:t>
            </a:r>
          </a:p>
        </p:txBody>
      </p:sp>
      <p:sp>
        <p:nvSpPr>
          <p:cNvPr id="19" name="文本框 18"/>
          <p:cNvSpPr txBox="1"/>
          <p:nvPr/>
        </p:nvSpPr>
        <p:spPr>
          <a:xfrm>
            <a:off x="838200" y="991083"/>
            <a:ext cx="4680857"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每一项需求都应该具备下列</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特性：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a:t>
            </a:fld>
            <a:endParaRPr lang="zh-CN" altLang="en-US" dirty="0">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 name="任意多边形: 形状 4"/>
          <p:cNvSpPr/>
          <p:nvPr/>
        </p:nvSpPr>
        <p:spPr>
          <a:xfrm>
            <a:off x="839734" y="3294103"/>
            <a:ext cx="1869082" cy="747632"/>
          </a:xfrm>
          <a:custGeom>
            <a:avLst/>
            <a:gdLst>
              <a:gd name="connsiteX0" fmla="*/ 0 w 1869082"/>
              <a:gd name="connsiteY0" fmla="*/ 0 h 747632"/>
              <a:gd name="connsiteX1" fmla="*/ 1495266 w 1869082"/>
              <a:gd name="connsiteY1" fmla="*/ 0 h 747632"/>
              <a:gd name="connsiteX2" fmla="*/ 1869082 w 1869082"/>
              <a:gd name="connsiteY2" fmla="*/ 373816 h 747632"/>
              <a:gd name="connsiteX3" fmla="*/ 1495266 w 1869082"/>
              <a:gd name="connsiteY3" fmla="*/ 747632 h 747632"/>
              <a:gd name="connsiteX4" fmla="*/ 0 w 1869082"/>
              <a:gd name="connsiteY4" fmla="*/ 747632 h 747632"/>
              <a:gd name="connsiteX5" fmla="*/ 373816 w 1869082"/>
              <a:gd name="connsiteY5" fmla="*/ 373816 h 747632"/>
              <a:gd name="connsiteX6" fmla="*/ 0 w 1869082"/>
              <a:gd name="connsiteY6" fmla="*/ 0 h 7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9082" h="747632">
                <a:moveTo>
                  <a:pt x="0" y="0"/>
                </a:moveTo>
                <a:lnTo>
                  <a:pt x="1495266" y="0"/>
                </a:lnTo>
                <a:lnTo>
                  <a:pt x="1869082" y="373816"/>
                </a:lnTo>
                <a:lnTo>
                  <a:pt x="1495266" y="747632"/>
                </a:lnTo>
                <a:lnTo>
                  <a:pt x="0" y="747632"/>
                </a:lnTo>
                <a:lnTo>
                  <a:pt x="373816" y="373816"/>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69828" tIns="32004" rIns="405820" bIns="32004"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80</a:t>
            </a:r>
            <a:r>
              <a:rPr lang="zh-CN" altLang="en-US" sz="2400" kern="1200" dirty="0">
                <a:latin typeface="+mn-ea"/>
                <a:ea typeface="+mn-ea"/>
              </a:rPr>
              <a:t>年代中期</a:t>
            </a:r>
          </a:p>
        </p:txBody>
      </p:sp>
      <p:sp>
        <p:nvSpPr>
          <p:cNvPr id="11" name="任意多边形: 形状 10"/>
          <p:cNvSpPr/>
          <p:nvPr/>
        </p:nvSpPr>
        <p:spPr>
          <a:xfrm>
            <a:off x="2521908" y="3294103"/>
            <a:ext cx="1869082" cy="747632"/>
          </a:xfrm>
          <a:custGeom>
            <a:avLst/>
            <a:gdLst>
              <a:gd name="connsiteX0" fmla="*/ 0 w 1869082"/>
              <a:gd name="connsiteY0" fmla="*/ 0 h 747632"/>
              <a:gd name="connsiteX1" fmla="*/ 1495266 w 1869082"/>
              <a:gd name="connsiteY1" fmla="*/ 0 h 747632"/>
              <a:gd name="connsiteX2" fmla="*/ 1869082 w 1869082"/>
              <a:gd name="connsiteY2" fmla="*/ 373816 h 747632"/>
              <a:gd name="connsiteX3" fmla="*/ 1495266 w 1869082"/>
              <a:gd name="connsiteY3" fmla="*/ 747632 h 747632"/>
              <a:gd name="connsiteX4" fmla="*/ 0 w 1869082"/>
              <a:gd name="connsiteY4" fmla="*/ 747632 h 747632"/>
              <a:gd name="connsiteX5" fmla="*/ 373816 w 1869082"/>
              <a:gd name="connsiteY5" fmla="*/ 373816 h 747632"/>
              <a:gd name="connsiteX6" fmla="*/ 0 w 1869082"/>
              <a:gd name="connsiteY6" fmla="*/ 0 h 7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9082" h="747632">
                <a:moveTo>
                  <a:pt x="0" y="0"/>
                </a:moveTo>
                <a:lnTo>
                  <a:pt x="1495266" y="0"/>
                </a:lnTo>
                <a:lnTo>
                  <a:pt x="1869082" y="373816"/>
                </a:lnTo>
                <a:lnTo>
                  <a:pt x="1495266" y="747632"/>
                </a:lnTo>
                <a:lnTo>
                  <a:pt x="0" y="747632"/>
                </a:lnTo>
                <a:lnTo>
                  <a:pt x="373816" y="373816"/>
                </a:lnTo>
                <a:lnTo>
                  <a:pt x="0" y="0"/>
                </a:lnTo>
                <a:close/>
              </a:path>
            </a:pathLst>
          </a:custGeom>
        </p:spPr>
        <p:style>
          <a:lnRef idx="2">
            <a:schemeClr val="lt1">
              <a:hueOff val="0"/>
              <a:satOff val="0"/>
              <a:lumOff val="0"/>
              <a:alphaOff val="0"/>
            </a:schemeClr>
          </a:lnRef>
          <a:fillRef idx="1">
            <a:schemeClr val="accent5">
              <a:hueOff val="-3676672"/>
              <a:satOff val="-5112"/>
              <a:lumOff val="-1959"/>
              <a:alphaOff val="0"/>
            </a:schemeClr>
          </a:fillRef>
          <a:effectRef idx="0">
            <a:schemeClr val="accent5">
              <a:hueOff val="-3676672"/>
              <a:satOff val="-5112"/>
              <a:lumOff val="-1959"/>
              <a:alphaOff val="0"/>
            </a:schemeClr>
          </a:effectRef>
          <a:fontRef idx="minor">
            <a:schemeClr val="lt1"/>
          </a:fontRef>
        </p:style>
        <p:txBody>
          <a:bodyPr spcFirstLastPara="0" vert="horz" wrap="square" lIns="469828" tIns="32004" rIns="405820" bIns="32004"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90</a:t>
            </a:r>
            <a:r>
              <a:rPr lang="zh-CN" altLang="en-US" sz="2400" kern="1200" dirty="0">
                <a:latin typeface="+mn-ea"/>
                <a:ea typeface="+mn-ea"/>
              </a:rPr>
              <a:t>年代</a:t>
            </a:r>
          </a:p>
        </p:txBody>
      </p:sp>
      <p:sp>
        <p:nvSpPr>
          <p:cNvPr id="12" name="任意多边形: 形状 11"/>
          <p:cNvSpPr/>
          <p:nvPr/>
        </p:nvSpPr>
        <p:spPr>
          <a:xfrm>
            <a:off x="4204082" y="3294103"/>
            <a:ext cx="1869082" cy="747632"/>
          </a:xfrm>
          <a:custGeom>
            <a:avLst/>
            <a:gdLst>
              <a:gd name="connsiteX0" fmla="*/ 0 w 1869082"/>
              <a:gd name="connsiteY0" fmla="*/ 0 h 747632"/>
              <a:gd name="connsiteX1" fmla="*/ 1495266 w 1869082"/>
              <a:gd name="connsiteY1" fmla="*/ 0 h 747632"/>
              <a:gd name="connsiteX2" fmla="*/ 1869082 w 1869082"/>
              <a:gd name="connsiteY2" fmla="*/ 373816 h 747632"/>
              <a:gd name="connsiteX3" fmla="*/ 1495266 w 1869082"/>
              <a:gd name="connsiteY3" fmla="*/ 747632 h 747632"/>
              <a:gd name="connsiteX4" fmla="*/ 0 w 1869082"/>
              <a:gd name="connsiteY4" fmla="*/ 747632 h 747632"/>
              <a:gd name="connsiteX5" fmla="*/ 373816 w 1869082"/>
              <a:gd name="connsiteY5" fmla="*/ 373816 h 747632"/>
              <a:gd name="connsiteX6" fmla="*/ 0 w 1869082"/>
              <a:gd name="connsiteY6" fmla="*/ 0 h 7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9082" h="747632">
                <a:moveTo>
                  <a:pt x="0" y="0"/>
                </a:moveTo>
                <a:lnTo>
                  <a:pt x="1495266" y="0"/>
                </a:lnTo>
                <a:lnTo>
                  <a:pt x="1869082" y="373816"/>
                </a:lnTo>
                <a:lnTo>
                  <a:pt x="1495266" y="747632"/>
                </a:lnTo>
                <a:lnTo>
                  <a:pt x="0" y="747632"/>
                </a:lnTo>
                <a:lnTo>
                  <a:pt x="373816" y="373816"/>
                </a:lnTo>
                <a:lnTo>
                  <a:pt x="0" y="0"/>
                </a:lnTo>
                <a:close/>
              </a:path>
            </a:pathLst>
          </a:custGeom>
        </p:spPr>
        <p:style>
          <a:lnRef idx="2">
            <a:schemeClr val="lt1">
              <a:hueOff val="0"/>
              <a:satOff val="0"/>
              <a:lumOff val="0"/>
              <a:alphaOff val="0"/>
            </a:schemeClr>
          </a:lnRef>
          <a:fillRef idx="1">
            <a:schemeClr val="accent5">
              <a:hueOff val="-7353344"/>
              <a:satOff val="-10226"/>
              <a:lumOff val="-3920"/>
              <a:alphaOff val="0"/>
            </a:schemeClr>
          </a:fillRef>
          <a:effectRef idx="0">
            <a:schemeClr val="accent5">
              <a:hueOff val="-7353344"/>
              <a:satOff val="-10226"/>
              <a:lumOff val="-3920"/>
              <a:alphaOff val="0"/>
            </a:schemeClr>
          </a:effectRef>
          <a:fontRef idx="minor">
            <a:schemeClr val="lt1"/>
          </a:fontRef>
        </p:style>
        <p:txBody>
          <a:bodyPr spcFirstLastPara="0" vert="horz" wrap="square" lIns="469828" tIns="32004" rIns="405820" bIns="32004"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1993</a:t>
            </a:r>
            <a:r>
              <a:rPr lang="zh-CN" altLang="en-US" sz="2400" kern="1200" dirty="0">
                <a:latin typeface="+mn-ea"/>
                <a:ea typeface="+mn-ea"/>
              </a:rPr>
              <a:t>年</a:t>
            </a:r>
          </a:p>
        </p:txBody>
      </p:sp>
      <p:sp>
        <p:nvSpPr>
          <p:cNvPr id="14" name="任意多边形: 形状 13"/>
          <p:cNvSpPr/>
          <p:nvPr/>
        </p:nvSpPr>
        <p:spPr>
          <a:xfrm>
            <a:off x="5931507" y="3286650"/>
            <a:ext cx="1869082" cy="747632"/>
          </a:xfrm>
          <a:custGeom>
            <a:avLst/>
            <a:gdLst>
              <a:gd name="connsiteX0" fmla="*/ 0 w 1869082"/>
              <a:gd name="connsiteY0" fmla="*/ 0 h 747632"/>
              <a:gd name="connsiteX1" fmla="*/ 1495266 w 1869082"/>
              <a:gd name="connsiteY1" fmla="*/ 0 h 747632"/>
              <a:gd name="connsiteX2" fmla="*/ 1869082 w 1869082"/>
              <a:gd name="connsiteY2" fmla="*/ 373816 h 747632"/>
              <a:gd name="connsiteX3" fmla="*/ 1495266 w 1869082"/>
              <a:gd name="connsiteY3" fmla="*/ 747632 h 747632"/>
              <a:gd name="connsiteX4" fmla="*/ 0 w 1869082"/>
              <a:gd name="connsiteY4" fmla="*/ 747632 h 747632"/>
              <a:gd name="connsiteX5" fmla="*/ 373816 w 1869082"/>
              <a:gd name="connsiteY5" fmla="*/ 373816 h 747632"/>
              <a:gd name="connsiteX6" fmla="*/ 0 w 1869082"/>
              <a:gd name="connsiteY6" fmla="*/ 0 h 7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9082" h="747632">
                <a:moveTo>
                  <a:pt x="0" y="0"/>
                </a:moveTo>
                <a:lnTo>
                  <a:pt x="1495266" y="0"/>
                </a:lnTo>
                <a:lnTo>
                  <a:pt x="1869082" y="373816"/>
                </a:lnTo>
                <a:lnTo>
                  <a:pt x="1495266" y="747632"/>
                </a:lnTo>
                <a:lnTo>
                  <a:pt x="0" y="747632"/>
                </a:lnTo>
                <a:lnTo>
                  <a:pt x="373816" y="373816"/>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69828" tIns="32004" rIns="405820" bIns="32004"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1994</a:t>
            </a:r>
            <a:r>
              <a:rPr lang="zh-CN" altLang="en-US" sz="2400" kern="1200" dirty="0">
                <a:latin typeface="+mn-ea"/>
                <a:ea typeface="+mn-ea"/>
              </a:rPr>
              <a:t>年</a:t>
            </a:r>
          </a:p>
        </p:txBody>
      </p:sp>
      <p:sp>
        <p:nvSpPr>
          <p:cNvPr id="15" name="任意多边形: 形状 14"/>
          <p:cNvSpPr/>
          <p:nvPr/>
        </p:nvSpPr>
        <p:spPr>
          <a:xfrm>
            <a:off x="7613681" y="3286650"/>
            <a:ext cx="1869082" cy="747632"/>
          </a:xfrm>
          <a:custGeom>
            <a:avLst/>
            <a:gdLst>
              <a:gd name="connsiteX0" fmla="*/ 0 w 1869082"/>
              <a:gd name="connsiteY0" fmla="*/ 0 h 747632"/>
              <a:gd name="connsiteX1" fmla="*/ 1495266 w 1869082"/>
              <a:gd name="connsiteY1" fmla="*/ 0 h 747632"/>
              <a:gd name="connsiteX2" fmla="*/ 1869082 w 1869082"/>
              <a:gd name="connsiteY2" fmla="*/ 373816 h 747632"/>
              <a:gd name="connsiteX3" fmla="*/ 1495266 w 1869082"/>
              <a:gd name="connsiteY3" fmla="*/ 747632 h 747632"/>
              <a:gd name="connsiteX4" fmla="*/ 0 w 1869082"/>
              <a:gd name="connsiteY4" fmla="*/ 747632 h 747632"/>
              <a:gd name="connsiteX5" fmla="*/ 373816 w 1869082"/>
              <a:gd name="connsiteY5" fmla="*/ 373816 h 747632"/>
              <a:gd name="connsiteX6" fmla="*/ 0 w 1869082"/>
              <a:gd name="connsiteY6" fmla="*/ 0 h 7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9082" h="747632">
                <a:moveTo>
                  <a:pt x="0" y="0"/>
                </a:moveTo>
                <a:lnTo>
                  <a:pt x="1495266" y="0"/>
                </a:lnTo>
                <a:lnTo>
                  <a:pt x="1869082" y="373816"/>
                </a:lnTo>
                <a:lnTo>
                  <a:pt x="1495266" y="747632"/>
                </a:lnTo>
                <a:lnTo>
                  <a:pt x="0" y="747632"/>
                </a:lnTo>
                <a:lnTo>
                  <a:pt x="373816" y="373816"/>
                </a:lnTo>
                <a:lnTo>
                  <a:pt x="0" y="0"/>
                </a:lnTo>
                <a:close/>
              </a:path>
            </a:pathLst>
          </a:custGeom>
        </p:spPr>
        <p:style>
          <a:lnRef idx="2">
            <a:schemeClr val="lt1">
              <a:hueOff val="0"/>
              <a:satOff val="0"/>
              <a:lumOff val="0"/>
              <a:alphaOff val="0"/>
            </a:schemeClr>
          </a:lnRef>
          <a:fillRef idx="1">
            <a:schemeClr val="accent5">
              <a:hueOff val="-3676672"/>
              <a:satOff val="-5112"/>
              <a:lumOff val="-1959"/>
              <a:alphaOff val="0"/>
            </a:schemeClr>
          </a:fillRef>
          <a:effectRef idx="0">
            <a:schemeClr val="accent5">
              <a:hueOff val="-3676672"/>
              <a:satOff val="-5112"/>
              <a:lumOff val="-1959"/>
              <a:alphaOff val="0"/>
            </a:schemeClr>
          </a:effectRef>
          <a:fontRef idx="minor">
            <a:schemeClr val="lt1"/>
          </a:fontRef>
        </p:style>
        <p:txBody>
          <a:bodyPr spcFirstLastPara="0" vert="horz" wrap="square" lIns="469828" tIns="32004" rIns="405820" bIns="32004"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1996</a:t>
            </a:r>
            <a:r>
              <a:rPr lang="zh-CN" altLang="en-US" sz="2400" kern="1200" dirty="0">
                <a:latin typeface="+mn-ea"/>
                <a:ea typeface="+mn-ea"/>
              </a:rPr>
              <a:t>年</a:t>
            </a:r>
          </a:p>
        </p:txBody>
      </p:sp>
      <p:sp>
        <p:nvSpPr>
          <p:cNvPr id="16" name="任意多边形: 形状 15"/>
          <p:cNvSpPr/>
          <p:nvPr/>
        </p:nvSpPr>
        <p:spPr>
          <a:xfrm>
            <a:off x="9295855" y="3286650"/>
            <a:ext cx="1869082" cy="747632"/>
          </a:xfrm>
          <a:custGeom>
            <a:avLst/>
            <a:gdLst>
              <a:gd name="connsiteX0" fmla="*/ 0 w 1869082"/>
              <a:gd name="connsiteY0" fmla="*/ 0 h 747632"/>
              <a:gd name="connsiteX1" fmla="*/ 1495266 w 1869082"/>
              <a:gd name="connsiteY1" fmla="*/ 0 h 747632"/>
              <a:gd name="connsiteX2" fmla="*/ 1869082 w 1869082"/>
              <a:gd name="connsiteY2" fmla="*/ 373816 h 747632"/>
              <a:gd name="connsiteX3" fmla="*/ 1495266 w 1869082"/>
              <a:gd name="connsiteY3" fmla="*/ 747632 h 747632"/>
              <a:gd name="connsiteX4" fmla="*/ 0 w 1869082"/>
              <a:gd name="connsiteY4" fmla="*/ 747632 h 747632"/>
              <a:gd name="connsiteX5" fmla="*/ 373816 w 1869082"/>
              <a:gd name="connsiteY5" fmla="*/ 373816 h 747632"/>
              <a:gd name="connsiteX6" fmla="*/ 0 w 1869082"/>
              <a:gd name="connsiteY6" fmla="*/ 0 h 7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9082" h="747632">
                <a:moveTo>
                  <a:pt x="0" y="0"/>
                </a:moveTo>
                <a:lnTo>
                  <a:pt x="1495266" y="0"/>
                </a:lnTo>
                <a:lnTo>
                  <a:pt x="1869082" y="373816"/>
                </a:lnTo>
                <a:lnTo>
                  <a:pt x="1495266" y="747632"/>
                </a:lnTo>
                <a:lnTo>
                  <a:pt x="0" y="747632"/>
                </a:lnTo>
                <a:lnTo>
                  <a:pt x="373816" y="373816"/>
                </a:lnTo>
                <a:lnTo>
                  <a:pt x="0" y="0"/>
                </a:lnTo>
                <a:close/>
              </a:path>
            </a:pathLst>
          </a:custGeom>
        </p:spPr>
        <p:style>
          <a:lnRef idx="2">
            <a:schemeClr val="lt1">
              <a:hueOff val="0"/>
              <a:satOff val="0"/>
              <a:lumOff val="0"/>
              <a:alphaOff val="0"/>
            </a:schemeClr>
          </a:lnRef>
          <a:fillRef idx="1">
            <a:schemeClr val="accent5">
              <a:hueOff val="-7353344"/>
              <a:satOff val="-10226"/>
              <a:lumOff val="-3920"/>
              <a:alphaOff val="0"/>
            </a:schemeClr>
          </a:fillRef>
          <a:effectRef idx="0">
            <a:schemeClr val="accent5">
              <a:hueOff val="-7353344"/>
              <a:satOff val="-10226"/>
              <a:lumOff val="-3920"/>
              <a:alphaOff val="0"/>
            </a:schemeClr>
          </a:effectRef>
          <a:fontRef idx="minor">
            <a:schemeClr val="lt1"/>
          </a:fontRef>
        </p:style>
        <p:txBody>
          <a:bodyPr spcFirstLastPara="0" vert="horz" wrap="square" lIns="469828" tIns="32004" rIns="405820" bIns="32004"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2000</a:t>
            </a:r>
            <a:r>
              <a:rPr lang="zh-CN" altLang="en-US" sz="2400" kern="1200" dirty="0">
                <a:latin typeface="+mn-ea"/>
                <a:ea typeface="+mn-ea"/>
              </a:rPr>
              <a:t>年</a:t>
            </a:r>
          </a:p>
        </p:txBody>
      </p:sp>
      <p:sp>
        <p:nvSpPr>
          <p:cNvPr id="29" name="对话气泡: 矩形 28"/>
          <p:cNvSpPr/>
          <p:nvPr/>
        </p:nvSpPr>
        <p:spPr>
          <a:xfrm>
            <a:off x="838200" y="1560479"/>
            <a:ext cx="2340558" cy="153777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形成软件工程子领域</a:t>
            </a:r>
            <a:r>
              <a:rPr lang="en-US" altLang="zh-CN" dirty="0">
                <a:solidFill>
                  <a:schemeClr val="tx1"/>
                </a:solidFill>
              </a:rPr>
              <a:t>——</a:t>
            </a:r>
            <a:r>
              <a:rPr lang="zh-CN" altLang="en-US" dirty="0">
                <a:solidFill>
                  <a:schemeClr val="tx1"/>
                </a:solidFill>
              </a:rPr>
              <a:t>需求工程（</a:t>
            </a:r>
            <a:r>
              <a:rPr lang="en-US" altLang="x-none" sz="1800" dirty="0">
                <a:solidFill>
                  <a:schemeClr val="tx1"/>
                </a:solidFill>
                <a:latin typeface="宋体" panose="02010600030101010101" pitchFamily="2" charset="-122"/>
                <a:ea typeface="宋体" panose="02010600030101010101" pitchFamily="2" charset="-122"/>
              </a:rPr>
              <a:t>requirement engineering, RE</a:t>
            </a:r>
            <a:r>
              <a:rPr lang="zh-CN" altLang="en-US" dirty="0">
                <a:solidFill>
                  <a:schemeClr val="tx1"/>
                </a:solidFill>
              </a:rPr>
              <a:t>）</a:t>
            </a:r>
          </a:p>
        </p:txBody>
      </p:sp>
      <p:sp>
        <p:nvSpPr>
          <p:cNvPr id="30" name="对话气泡: 矩形 29"/>
          <p:cNvSpPr/>
          <p:nvPr/>
        </p:nvSpPr>
        <p:spPr>
          <a:xfrm>
            <a:off x="4209789" y="1560479"/>
            <a:ext cx="2340558" cy="1537770"/>
          </a:xfrm>
          <a:prstGeom prst="wedgeRect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每两年举办一次需求工程国际研讨会（</a:t>
            </a:r>
            <a:r>
              <a:rPr lang="en-US" altLang="zh-CN" dirty="0">
                <a:solidFill>
                  <a:schemeClr val="tx1"/>
                </a:solidFill>
              </a:rPr>
              <a:t>ISRE</a:t>
            </a:r>
            <a:r>
              <a:rPr lang="zh-CN" altLang="en-US" dirty="0">
                <a:solidFill>
                  <a:schemeClr val="tx1"/>
                </a:solidFill>
              </a:rPr>
              <a:t>）</a:t>
            </a:r>
          </a:p>
        </p:txBody>
      </p:sp>
      <p:sp>
        <p:nvSpPr>
          <p:cNvPr id="31" name="对话气泡: 矩形 30"/>
          <p:cNvSpPr/>
          <p:nvPr/>
        </p:nvSpPr>
        <p:spPr>
          <a:xfrm>
            <a:off x="7581378" y="1513746"/>
            <a:ext cx="2340558" cy="1537770"/>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x-none" sz="1800" dirty="0">
                <a:solidFill>
                  <a:schemeClr val="tx1"/>
                </a:solidFill>
                <a:latin typeface="宋体" panose="02010600030101010101" pitchFamily="2" charset="-122"/>
                <a:ea typeface="宋体" panose="02010600030101010101" pitchFamily="2" charset="-122"/>
              </a:rPr>
              <a:t>Springer-Verlag</a:t>
            </a:r>
            <a:r>
              <a:rPr lang="zh-CN" altLang="en-US" sz="1800" dirty="0">
                <a:solidFill>
                  <a:schemeClr val="tx1"/>
                </a:solidFill>
                <a:latin typeface="宋体" panose="02010600030101010101" pitchFamily="2" charset="-122"/>
                <a:ea typeface="宋体" panose="02010600030101010101" pitchFamily="2" charset="-122"/>
              </a:rPr>
              <a:t>发行</a:t>
            </a:r>
            <a:r>
              <a:rPr lang="en-US" altLang="x-none" sz="1800" dirty="0">
                <a:solidFill>
                  <a:schemeClr val="tx1"/>
                </a:solidFill>
                <a:latin typeface="宋体" panose="02010600030101010101" pitchFamily="2" charset="-122"/>
                <a:ea typeface="宋体" panose="02010600030101010101" pitchFamily="2" charset="-122"/>
              </a:rPr>
              <a:t>《Requirements Engineering》</a:t>
            </a:r>
            <a:endParaRPr lang="zh-CN" altLang="en-US" dirty="0">
              <a:solidFill>
                <a:schemeClr val="tx1"/>
              </a:solidFill>
            </a:endParaRPr>
          </a:p>
        </p:txBody>
      </p:sp>
      <p:grpSp>
        <p:nvGrpSpPr>
          <p:cNvPr id="8" name="组合 7"/>
          <p:cNvGrpSpPr/>
          <p:nvPr/>
        </p:nvGrpSpPr>
        <p:grpSpPr>
          <a:xfrm>
            <a:off x="1869231" y="4237590"/>
            <a:ext cx="2340558" cy="1259668"/>
            <a:chOff x="1890532" y="4466958"/>
            <a:chExt cx="2340558" cy="1259668"/>
          </a:xfrm>
          <a:solidFill>
            <a:schemeClr val="accent6">
              <a:lumMod val="20000"/>
              <a:lumOff val="80000"/>
            </a:schemeClr>
          </a:solidFill>
        </p:grpSpPr>
        <p:sp>
          <p:nvSpPr>
            <p:cNvPr id="32" name="对话气泡: 矩形 31"/>
            <p:cNvSpPr/>
            <p:nvPr/>
          </p:nvSpPr>
          <p:spPr>
            <a:xfrm rot="10800000">
              <a:off x="1890532" y="4466958"/>
              <a:ext cx="2340558" cy="1259668"/>
            </a:xfrm>
            <a:prstGeom prst="wedgeRectCallo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文本框 5"/>
            <p:cNvSpPr txBox="1"/>
            <p:nvPr/>
          </p:nvSpPr>
          <p:spPr>
            <a:xfrm>
              <a:off x="1941534" y="4572000"/>
              <a:ext cx="2289556" cy="646331"/>
            </a:xfrm>
            <a:prstGeom prst="rect">
              <a:avLst/>
            </a:prstGeom>
            <a:grpFill/>
          </p:spPr>
          <p:txBody>
            <a:bodyPr wrap="square" rtlCol="0">
              <a:spAutoFit/>
            </a:bodyPr>
            <a:lstStyle/>
            <a:p>
              <a:r>
                <a:rPr lang="zh-CN" altLang="en-US" dirty="0">
                  <a:latin typeface="宋体" panose="02010600030101010101" pitchFamily="2" charset="-122"/>
                  <a:ea typeface="宋体" panose="02010600030101010101" pitchFamily="2" charset="-122"/>
                </a:rPr>
                <a:t>需求工程成为研究的热点之一</a:t>
              </a:r>
            </a:p>
          </p:txBody>
        </p:sp>
      </p:grpSp>
      <p:grpSp>
        <p:nvGrpSpPr>
          <p:cNvPr id="36" name="组合 35"/>
          <p:cNvGrpSpPr/>
          <p:nvPr/>
        </p:nvGrpSpPr>
        <p:grpSpPr>
          <a:xfrm>
            <a:off x="5240820" y="4237591"/>
            <a:ext cx="2340558" cy="1259668"/>
            <a:chOff x="1890532" y="4466958"/>
            <a:chExt cx="2340558" cy="1259668"/>
          </a:xfrm>
          <a:solidFill>
            <a:schemeClr val="accent1">
              <a:lumMod val="20000"/>
              <a:lumOff val="80000"/>
            </a:schemeClr>
          </a:solidFill>
        </p:grpSpPr>
        <p:sp>
          <p:nvSpPr>
            <p:cNvPr id="37" name="对话气泡: 矩形 36"/>
            <p:cNvSpPr/>
            <p:nvPr/>
          </p:nvSpPr>
          <p:spPr>
            <a:xfrm rot="10800000">
              <a:off x="1890532" y="4466958"/>
              <a:ext cx="2340558" cy="1259668"/>
            </a:xfrm>
            <a:prstGeom prst="wedgeRectCallo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文本框 37"/>
            <p:cNvSpPr txBox="1"/>
            <p:nvPr/>
          </p:nvSpPr>
          <p:spPr>
            <a:xfrm>
              <a:off x="1941534" y="4572000"/>
              <a:ext cx="2289556" cy="646331"/>
            </a:xfrm>
            <a:prstGeom prst="rect">
              <a:avLst/>
            </a:prstGeom>
            <a:grpFill/>
          </p:spPr>
          <p:txBody>
            <a:bodyPr wrap="square" rtlCol="0">
              <a:spAutoFit/>
            </a:bodyPr>
            <a:lstStyle/>
            <a:p>
              <a:r>
                <a:rPr lang="zh-CN" altLang="en-US" dirty="0">
                  <a:latin typeface="宋体" panose="02010600030101010101" pitchFamily="2" charset="-122"/>
                  <a:ea typeface="宋体" panose="02010600030101010101" pitchFamily="2" charset="-122"/>
                </a:rPr>
                <a:t>每两年举办一次需求工程国际会议</a:t>
              </a:r>
              <a:r>
                <a:rPr lang="en-US" altLang="zh-CN" dirty="0">
                  <a:latin typeface="宋体" panose="02010600030101010101" pitchFamily="2" charset="-122"/>
                  <a:ea typeface="宋体" panose="02010600030101010101" pitchFamily="2" charset="-122"/>
                </a:rPr>
                <a:t>(ICRE)</a:t>
              </a:r>
              <a:endParaRPr lang="zh-CN" altLang="en-US" dirty="0">
                <a:latin typeface="宋体" panose="02010600030101010101" pitchFamily="2" charset="-122"/>
                <a:ea typeface="宋体" panose="02010600030101010101" pitchFamily="2" charset="-122"/>
              </a:endParaRPr>
            </a:p>
          </p:txBody>
        </p:sp>
      </p:grpSp>
      <p:grpSp>
        <p:nvGrpSpPr>
          <p:cNvPr id="39" name="组合 38"/>
          <p:cNvGrpSpPr/>
          <p:nvPr/>
        </p:nvGrpSpPr>
        <p:grpSpPr>
          <a:xfrm>
            <a:off x="8070512" y="4227877"/>
            <a:ext cx="3557391" cy="1305371"/>
            <a:chOff x="1209387" y="4466958"/>
            <a:chExt cx="3557391" cy="1305371"/>
          </a:xfrm>
          <a:solidFill>
            <a:schemeClr val="accent2">
              <a:lumMod val="20000"/>
              <a:lumOff val="80000"/>
            </a:schemeClr>
          </a:solidFill>
        </p:grpSpPr>
        <p:sp>
          <p:nvSpPr>
            <p:cNvPr id="40" name="对话气泡: 矩形 39"/>
            <p:cNvSpPr/>
            <p:nvPr/>
          </p:nvSpPr>
          <p:spPr>
            <a:xfrm rot="10800000">
              <a:off x="1209387" y="4466958"/>
              <a:ext cx="3557391" cy="1259668"/>
            </a:xfrm>
            <a:prstGeom prst="wedgeRectCallo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1" name="文本框 40"/>
            <p:cNvSpPr txBox="1"/>
            <p:nvPr/>
          </p:nvSpPr>
          <p:spPr>
            <a:xfrm>
              <a:off x="1209387" y="4572000"/>
              <a:ext cx="3557391" cy="1200329"/>
            </a:xfrm>
            <a:prstGeom prst="rect">
              <a:avLst/>
            </a:prstGeom>
            <a:grpFill/>
          </p:spPr>
          <p:txBody>
            <a:bodyPr wrap="square" rtlCol="0">
              <a:spAutoFit/>
            </a:bodyPr>
            <a:lstStyle/>
            <a:p>
              <a:pPr algn="just"/>
              <a:r>
                <a:rPr lang="en-US" altLang="zh-CN" dirty="0">
                  <a:latin typeface="宋体" panose="02010600030101010101" pitchFamily="2" charset="-122"/>
                  <a:ea typeface="宋体" panose="02010600030101010101" pitchFamily="2" charset="-122"/>
                </a:rPr>
                <a:t>RENOIR(Requirements Engineer-</a:t>
              </a:r>
              <a:r>
                <a:rPr lang="en-US" altLang="zh-CN" dirty="0" err="1">
                  <a:latin typeface="宋体" panose="02010600030101010101" pitchFamily="2" charset="-122"/>
                  <a:ea typeface="宋体" panose="02010600030101010101" pitchFamily="2" charset="-122"/>
                </a:rPr>
                <a:t>ing</a:t>
              </a:r>
              <a:r>
                <a:rPr lang="en-US" altLang="zh-CN" dirty="0">
                  <a:latin typeface="宋体" panose="02010600030101010101" pitchFamily="2" charset="-122"/>
                  <a:ea typeface="宋体" panose="02010600030101010101" pitchFamily="2" charset="-122"/>
                </a:rPr>
                <a:t> Network of International Cooperating Research Groups)</a:t>
              </a:r>
              <a:r>
                <a:rPr lang="zh-CN" altLang="en-US" dirty="0">
                  <a:latin typeface="宋体" panose="02010600030101010101" pitchFamily="2" charset="-122"/>
                  <a:ea typeface="宋体" panose="02010600030101010101" pitchFamily="2" charset="-122"/>
                </a:rPr>
                <a:t>成立</a:t>
              </a:r>
            </a:p>
          </p:txBody>
        </p:sp>
      </p:grpSp>
      <p:sp>
        <p:nvSpPr>
          <p:cNvPr id="23" name="文本框 22"/>
          <p:cNvSpPr txBox="1"/>
          <p:nvPr/>
        </p:nvSpPr>
        <p:spPr>
          <a:xfrm>
            <a:off x="700838" y="368864"/>
            <a:ext cx="4266104" cy="424732"/>
          </a:xfrm>
          <a:prstGeom prst="rect">
            <a:avLst/>
          </a:prstGeom>
          <a:noFill/>
          <a:ln w="9525">
            <a:noFill/>
            <a:miter/>
          </a:ln>
        </p:spPr>
        <p:txBody>
          <a:bodyPr wrap="square">
            <a:spAutoFit/>
          </a:bodyPr>
          <a:lstStyle/>
          <a:p>
            <a:pPr lvl="0" eaLnBrk="1" hangingPunct="1">
              <a:lnSpc>
                <a:spcPct val="90000"/>
              </a:lnSpc>
              <a:buFont typeface="Wingdings" panose="05000000000000000000" pitchFamily="2" charset="2"/>
              <a:buNone/>
            </a:pPr>
            <a:r>
              <a:rPr lang="en-US" altLang="x-none" sz="2400" b="1" dirty="0">
                <a:latin typeface="微软雅黑" panose="020B0503020204020204" pitchFamily="34" charset="-122"/>
                <a:ea typeface="微软雅黑" panose="020B0503020204020204" pitchFamily="34" charset="-122"/>
              </a:rPr>
              <a:t>1.1  </a:t>
            </a:r>
            <a:r>
              <a:rPr lang="zh-CN" altLang="en-US" sz="2400" b="1" dirty="0">
                <a:latin typeface="微软雅黑" panose="020B0503020204020204" pitchFamily="34" charset="-122"/>
                <a:ea typeface="微软雅黑" panose="020B0503020204020204" pitchFamily="34" charset="-122"/>
              </a:rPr>
              <a:t>需求工程发展历程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25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25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25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25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4" grpId="0" animBg="1"/>
      <p:bldP spid="15" grpId="0" animBg="1"/>
      <p:bldP spid="16" grpId="0" animBg="1"/>
      <p:bldP spid="29" grpId="0" animBg="1"/>
      <p:bldP spid="30" grpId="0" animBg="1"/>
      <p:bldP spid="3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50</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30" name="组合 29"/>
          <p:cNvGrpSpPr/>
          <p:nvPr/>
        </p:nvGrpSpPr>
        <p:grpSpPr>
          <a:xfrm>
            <a:off x="905725" y="1718189"/>
            <a:ext cx="11098917" cy="707886"/>
            <a:chOff x="1646128" y="1529789"/>
            <a:chExt cx="11098917" cy="707886"/>
          </a:xfrm>
        </p:grpSpPr>
        <p:sp>
          <p:nvSpPr>
            <p:cNvPr id="31" name="矩形 30"/>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2" name="文本框 31"/>
            <p:cNvSpPr txBox="1"/>
            <p:nvPr/>
          </p:nvSpPr>
          <p:spPr>
            <a:xfrm>
              <a:off x="2971151" y="1529789"/>
              <a:ext cx="9773894" cy="707886"/>
            </a:xfrm>
            <a:prstGeom prst="rect">
              <a:avLst/>
            </a:prstGeom>
            <a:noFill/>
          </p:spPr>
          <p:txBody>
            <a:bodyPr wrap="square" rtlCol="0">
              <a:spAutoFit/>
            </a:bodyPr>
            <a:lstStyle/>
            <a:p>
              <a:pPr lvl="0" eaLnBrk="1" hangingPunct="1">
                <a:buNone/>
              </a:pPr>
              <a:r>
                <a:rPr lang="zh-CN" altLang="en-US" sz="2000" dirty="0">
                  <a:latin typeface="+mn-ea"/>
                </a:rPr>
                <a:t>在必要时或为维护每一需求变更历史记录时，应该修订</a:t>
              </a:r>
              <a:r>
                <a:rPr lang="en-US" altLang="x-none" sz="2000" dirty="0">
                  <a:latin typeface="+mn-ea"/>
                </a:rPr>
                <a:t>SRS</a:t>
              </a:r>
              <a:r>
                <a:rPr lang="zh-CN" altLang="en-US" sz="2000" dirty="0">
                  <a:latin typeface="+mn-ea"/>
                </a:rPr>
                <a:t>。这就要求每项需求要独立标识，并与别的需求区别开来，从而无二义性。每项需求只应在</a:t>
              </a:r>
              <a:r>
                <a:rPr lang="en-US" altLang="x-none" sz="2000" dirty="0">
                  <a:latin typeface="+mn-ea"/>
                </a:rPr>
                <a:t>SRS</a:t>
              </a:r>
              <a:r>
                <a:rPr lang="zh-CN" altLang="en-US" sz="2000" dirty="0">
                  <a:latin typeface="+mn-ea"/>
                </a:rPr>
                <a:t>中出现一次。</a:t>
              </a:r>
            </a:p>
          </p:txBody>
        </p:sp>
        <p:sp>
          <p:nvSpPr>
            <p:cNvPr id="33" name="对话气泡: 矩形 32"/>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9.</a:t>
              </a:r>
              <a:r>
                <a:rPr lang="zh-CN" altLang="en-US" sz="2000" b="1" dirty="0">
                  <a:latin typeface="Times New Roman" panose="02020603050405020304" pitchFamily="18" charset="0"/>
                  <a:cs typeface="Times New Roman" panose="02020603050405020304" pitchFamily="18" charset="0"/>
                </a:rPr>
                <a:t>可修改性</a:t>
              </a:r>
            </a:p>
          </p:txBody>
        </p:sp>
      </p:grpSp>
      <p:grpSp>
        <p:nvGrpSpPr>
          <p:cNvPr id="34" name="组合 33"/>
          <p:cNvGrpSpPr/>
          <p:nvPr/>
        </p:nvGrpSpPr>
        <p:grpSpPr>
          <a:xfrm>
            <a:off x="905725" y="4486784"/>
            <a:ext cx="11098917" cy="689536"/>
            <a:chOff x="1646128" y="1529789"/>
            <a:chExt cx="11098917" cy="689536"/>
          </a:xfrm>
        </p:grpSpPr>
        <p:sp>
          <p:nvSpPr>
            <p:cNvPr id="35" name="矩形 34"/>
            <p:cNvSpPr/>
            <p:nvPr/>
          </p:nvSpPr>
          <p:spPr>
            <a:xfrm>
              <a:off x="2971151" y="1529789"/>
              <a:ext cx="9619130" cy="689536"/>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6" name="文本框 35"/>
            <p:cNvSpPr txBox="1"/>
            <p:nvPr/>
          </p:nvSpPr>
          <p:spPr>
            <a:xfrm>
              <a:off x="2971151" y="1674502"/>
              <a:ext cx="9773894" cy="400110"/>
            </a:xfrm>
            <a:prstGeom prst="rect">
              <a:avLst/>
            </a:prstGeom>
            <a:noFill/>
          </p:spPr>
          <p:txBody>
            <a:bodyPr wrap="square" rtlCol="0">
              <a:spAutoFit/>
            </a:bodyPr>
            <a:lstStyle/>
            <a:p>
              <a:pPr lvl="0" eaLnBrk="1" hangingPunct="1">
                <a:buNone/>
              </a:pPr>
              <a:r>
                <a:rPr lang="zh-CN" altLang="en-US" sz="2000" dirty="0"/>
                <a:t>应能在每项软件需求与它的根源和设计元素、源代码、测试用例之间建立起链接链。</a:t>
              </a:r>
              <a:endParaRPr lang="zh-CN" altLang="en-US" sz="2000" dirty="0">
                <a:latin typeface="+mn-ea"/>
              </a:endParaRPr>
            </a:p>
          </p:txBody>
        </p:sp>
        <p:sp>
          <p:nvSpPr>
            <p:cNvPr id="37" name="对话气泡: 矩形 36"/>
            <p:cNvSpPr/>
            <p:nvPr/>
          </p:nvSpPr>
          <p:spPr>
            <a:xfrm>
              <a:off x="1646128" y="1529789"/>
              <a:ext cx="1238975" cy="689536"/>
            </a:xfrm>
            <a:prstGeom prst="wedgeRectCallou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10.</a:t>
              </a:r>
              <a:r>
                <a:rPr lang="zh-CN" altLang="en-US" sz="2000" b="1" dirty="0">
                  <a:latin typeface="Times New Roman" panose="02020603050405020304" pitchFamily="18" charset="0"/>
                  <a:cs typeface="Times New Roman" panose="02020603050405020304" pitchFamily="18" charset="0"/>
                </a:rPr>
                <a:t>可跟踪性</a:t>
              </a:r>
            </a:p>
          </p:txBody>
        </p:sp>
      </p:grpSp>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512" y="1951480"/>
            <a:ext cx="5514975" cy="3009900"/>
          </a:xfrm>
          <a:prstGeom prst="rect">
            <a:avLst/>
          </a:prstGeom>
        </p:spPr>
      </p:pic>
      <p:grpSp>
        <p:nvGrpSpPr>
          <p:cNvPr id="47" name="组合 46"/>
          <p:cNvGrpSpPr/>
          <p:nvPr/>
        </p:nvGrpSpPr>
        <p:grpSpPr>
          <a:xfrm>
            <a:off x="3338512" y="5522101"/>
            <a:ext cx="5929793" cy="689536"/>
            <a:chOff x="3200957" y="5596679"/>
            <a:chExt cx="5512280" cy="479328"/>
          </a:xfrm>
        </p:grpSpPr>
        <p:sp>
          <p:nvSpPr>
            <p:cNvPr id="42" name="任意多边形: 形状 41"/>
            <p:cNvSpPr/>
            <p:nvPr/>
          </p:nvSpPr>
          <p:spPr>
            <a:xfrm>
              <a:off x="3200957" y="5596679"/>
              <a:ext cx="1198321" cy="479328"/>
            </a:xfrm>
            <a:custGeom>
              <a:avLst/>
              <a:gdLst>
                <a:gd name="connsiteX0" fmla="*/ 0 w 1198321"/>
                <a:gd name="connsiteY0" fmla="*/ 0 h 479328"/>
                <a:gd name="connsiteX1" fmla="*/ 958657 w 1198321"/>
                <a:gd name="connsiteY1" fmla="*/ 0 h 479328"/>
                <a:gd name="connsiteX2" fmla="*/ 1198321 w 1198321"/>
                <a:gd name="connsiteY2" fmla="*/ 239664 h 479328"/>
                <a:gd name="connsiteX3" fmla="*/ 958657 w 1198321"/>
                <a:gd name="connsiteY3" fmla="*/ 479328 h 479328"/>
                <a:gd name="connsiteX4" fmla="*/ 0 w 1198321"/>
                <a:gd name="connsiteY4" fmla="*/ 479328 h 479328"/>
                <a:gd name="connsiteX5" fmla="*/ 239664 w 1198321"/>
                <a:gd name="connsiteY5" fmla="*/ 239664 h 479328"/>
                <a:gd name="connsiteX6" fmla="*/ 0 w 1198321"/>
                <a:gd name="connsiteY6" fmla="*/ 0 h 4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8321" h="479328">
                  <a:moveTo>
                    <a:pt x="0" y="0"/>
                  </a:moveTo>
                  <a:lnTo>
                    <a:pt x="958657" y="0"/>
                  </a:lnTo>
                  <a:lnTo>
                    <a:pt x="1198321" y="239664"/>
                  </a:lnTo>
                  <a:lnTo>
                    <a:pt x="958657" y="479328"/>
                  </a:lnTo>
                  <a:lnTo>
                    <a:pt x="0" y="479328"/>
                  </a:lnTo>
                  <a:lnTo>
                    <a:pt x="239664" y="239664"/>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kern="0" dirty="0">
                  <a:latin typeface="宋体" panose="02010600030101010101" pitchFamily="2" charset="-122"/>
                  <a:ea typeface="宋体" panose="02010600030101010101" pitchFamily="2" charset="-122"/>
                </a:rPr>
                <a:t>源头</a:t>
              </a:r>
            </a:p>
          </p:txBody>
        </p:sp>
        <p:sp>
          <p:nvSpPr>
            <p:cNvPr id="43" name="任意多边形: 形状 42"/>
            <p:cNvSpPr/>
            <p:nvPr/>
          </p:nvSpPr>
          <p:spPr>
            <a:xfrm>
              <a:off x="4279447" y="5596679"/>
              <a:ext cx="1198321" cy="479328"/>
            </a:xfrm>
            <a:custGeom>
              <a:avLst/>
              <a:gdLst>
                <a:gd name="connsiteX0" fmla="*/ 0 w 1198321"/>
                <a:gd name="connsiteY0" fmla="*/ 0 h 479328"/>
                <a:gd name="connsiteX1" fmla="*/ 958657 w 1198321"/>
                <a:gd name="connsiteY1" fmla="*/ 0 h 479328"/>
                <a:gd name="connsiteX2" fmla="*/ 1198321 w 1198321"/>
                <a:gd name="connsiteY2" fmla="*/ 239664 h 479328"/>
                <a:gd name="connsiteX3" fmla="*/ 958657 w 1198321"/>
                <a:gd name="connsiteY3" fmla="*/ 479328 h 479328"/>
                <a:gd name="connsiteX4" fmla="*/ 0 w 1198321"/>
                <a:gd name="connsiteY4" fmla="*/ 479328 h 479328"/>
                <a:gd name="connsiteX5" fmla="*/ 239664 w 1198321"/>
                <a:gd name="connsiteY5" fmla="*/ 239664 h 479328"/>
                <a:gd name="connsiteX6" fmla="*/ 0 w 1198321"/>
                <a:gd name="connsiteY6" fmla="*/ 0 h 4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8321" h="479328">
                  <a:moveTo>
                    <a:pt x="0" y="0"/>
                  </a:moveTo>
                  <a:lnTo>
                    <a:pt x="958657" y="0"/>
                  </a:lnTo>
                  <a:lnTo>
                    <a:pt x="1198321" y="239664"/>
                  </a:lnTo>
                  <a:lnTo>
                    <a:pt x="958657" y="479328"/>
                  </a:lnTo>
                  <a:lnTo>
                    <a:pt x="0" y="479328"/>
                  </a:lnTo>
                  <a:lnTo>
                    <a:pt x="239664" y="239664"/>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kern="0" dirty="0">
                  <a:latin typeface="宋体" panose="02010600030101010101" pitchFamily="2" charset="-122"/>
                  <a:ea typeface="宋体" panose="02010600030101010101" pitchFamily="2" charset="-122"/>
                </a:rPr>
                <a:t>设计元素</a:t>
              </a:r>
            </a:p>
          </p:txBody>
        </p:sp>
        <p:sp>
          <p:nvSpPr>
            <p:cNvPr id="44" name="任意多边形: 形状 43"/>
            <p:cNvSpPr/>
            <p:nvPr/>
          </p:nvSpPr>
          <p:spPr>
            <a:xfrm>
              <a:off x="5357937" y="5596679"/>
              <a:ext cx="1198321" cy="479328"/>
            </a:xfrm>
            <a:custGeom>
              <a:avLst/>
              <a:gdLst>
                <a:gd name="connsiteX0" fmla="*/ 0 w 1198321"/>
                <a:gd name="connsiteY0" fmla="*/ 0 h 479328"/>
                <a:gd name="connsiteX1" fmla="*/ 958657 w 1198321"/>
                <a:gd name="connsiteY1" fmla="*/ 0 h 479328"/>
                <a:gd name="connsiteX2" fmla="*/ 1198321 w 1198321"/>
                <a:gd name="connsiteY2" fmla="*/ 239664 h 479328"/>
                <a:gd name="connsiteX3" fmla="*/ 958657 w 1198321"/>
                <a:gd name="connsiteY3" fmla="*/ 479328 h 479328"/>
                <a:gd name="connsiteX4" fmla="*/ 0 w 1198321"/>
                <a:gd name="connsiteY4" fmla="*/ 479328 h 479328"/>
                <a:gd name="connsiteX5" fmla="*/ 239664 w 1198321"/>
                <a:gd name="connsiteY5" fmla="*/ 239664 h 479328"/>
                <a:gd name="connsiteX6" fmla="*/ 0 w 1198321"/>
                <a:gd name="connsiteY6" fmla="*/ 0 h 4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8321" h="479328">
                  <a:moveTo>
                    <a:pt x="0" y="0"/>
                  </a:moveTo>
                  <a:lnTo>
                    <a:pt x="958657" y="0"/>
                  </a:lnTo>
                  <a:lnTo>
                    <a:pt x="1198321" y="239664"/>
                  </a:lnTo>
                  <a:lnTo>
                    <a:pt x="958657" y="479328"/>
                  </a:lnTo>
                  <a:lnTo>
                    <a:pt x="0" y="479328"/>
                  </a:lnTo>
                  <a:lnTo>
                    <a:pt x="239664" y="239664"/>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kern="0" dirty="0">
                  <a:latin typeface="宋体" panose="02010600030101010101" pitchFamily="2" charset="-122"/>
                  <a:ea typeface="宋体" panose="02010600030101010101" pitchFamily="2" charset="-122"/>
                </a:rPr>
                <a:t>源代码</a:t>
              </a:r>
            </a:p>
          </p:txBody>
        </p:sp>
        <p:sp>
          <p:nvSpPr>
            <p:cNvPr id="45" name="任意多边形: 形状 44"/>
            <p:cNvSpPr/>
            <p:nvPr/>
          </p:nvSpPr>
          <p:spPr>
            <a:xfrm>
              <a:off x="6436426" y="5596679"/>
              <a:ext cx="1198321" cy="479328"/>
            </a:xfrm>
            <a:custGeom>
              <a:avLst/>
              <a:gdLst>
                <a:gd name="connsiteX0" fmla="*/ 0 w 1198321"/>
                <a:gd name="connsiteY0" fmla="*/ 0 h 479328"/>
                <a:gd name="connsiteX1" fmla="*/ 958657 w 1198321"/>
                <a:gd name="connsiteY1" fmla="*/ 0 h 479328"/>
                <a:gd name="connsiteX2" fmla="*/ 1198321 w 1198321"/>
                <a:gd name="connsiteY2" fmla="*/ 239664 h 479328"/>
                <a:gd name="connsiteX3" fmla="*/ 958657 w 1198321"/>
                <a:gd name="connsiteY3" fmla="*/ 479328 h 479328"/>
                <a:gd name="connsiteX4" fmla="*/ 0 w 1198321"/>
                <a:gd name="connsiteY4" fmla="*/ 479328 h 479328"/>
                <a:gd name="connsiteX5" fmla="*/ 239664 w 1198321"/>
                <a:gd name="connsiteY5" fmla="*/ 239664 h 479328"/>
                <a:gd name="connsiteX6" fmla="*/ 0 w 1198321"/>
                <a:gd name="connsiteY6" fmla="*/ 0 h 4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8321" h="479328">
                  <a:moveTo>
                    <a:pt x="0" y="0"/>
                  </a:moveTo>
                  <a:lnTo>
                    <a:pt x="958657" y="0"/>
                  </a:lnTo>
                  <a:lnTo>
                    <a:pt x="1198321" y="239664"/>
                  </a:lnTo>
                  <a:lnTo>
                    <a:pt x="958657" y="479328"/>
                  </a:lnTo>
                  <a:lnTo>
                    <a:pt x="0" y="479328"/>
                  </a:lnTo>
                  <a:lnTo>
                    <a:pt x="239664" y="239664"/>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kern="0" dirty="0">
                  <a:latin typeface="宋体" panose="02010600030101010101" pitchFamily="2" charset="-122"/>
                  <a:ea typeface="宋体" panose="02010600030101010101" pitchFamily="2" charset="-122"/>
                </a:rPr>
                <a:t>测试用例</a:t>
              </a:r>
            </a:p>
          </p:txBody>
        </p:sp>
        <p:sp>
          <p:nvSpPr>
            <p:cNvPr id="46" name="任意多边形: 形状 45"/>
            <p:cNvSpPr/>
            <p:nvPr/>
          </p:nvSpPr>
          <p:spPr>
            <a:xfrm>
              <a:off x="7514916" y="5596679"/>
              <a:ext cx="1198321" cy="479328"/>
            </a:xfrm>
            <a:custGeom>
              <a:avLst/>
              <a:gdLst>
                <a:gd name="connsiteX0" fmla="*/ 0 w 1198321"/>
                <a:gd name="connsiteY0" fmla="*/ 0 h 479328"/>
                <a:gd name="connsiteX1" fmla="*/ 958657 w 1198321"/>
                <a:gd name="connsiteY1" fmla="*/ 0 h 479328"/>
                <a:gd name="connsiteX2" fmla="*/ 1198321 w 1198321"/>
                <a:gd name="connsiteY2" fmla="*/ 239664 h 479328"/>
                <a:gd name="connsiteX3" fmla="*/ 958657 w 1198321"/>
                <a:gd name="connsiteY3" fmla="*/ 479328 h 479328"/>
                <a:gd name="connsiteX4" fmla="*/ 0 w 1198321"/>
                <a:gd name="connsiteY4" fmla="*/ 479328 h 479328"/>
                <a:gd name="connsiteX5" fmla="*/ 239664 w 1198321"/>
                <a:gd name="connsiteY5" fmla="*/ 239664 h 479328"/>
                <a:gd name="connsiteX6" fmla="*/ 0 w 1198321"/>
                <a:gd name="connsiteY6" fmla="*/ 0 h 4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8321" h="479328">
                  <a:moveTo>
                    <a:pt x="0" y="0"/>
                  </a:moveTo>
                  <a:lnTo>
                    <a:pt x="958657" y="0"/>
                  </a:lnTo>
                  <a:lnTo>
                    <a:pt x="1198321" y="239664"/>
                  </a:lnTo>
                  <a:lnTo>
                    <a:pt x="958657" y="479328"/>
                  </a:lnTo>
                  <a:lnTo>
                    <a:pt x="0" y="479328"/>
                  </a:lnTo>
                  <a:lnTo>
                    <a:pt x="239664" y="239664"/>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kern="0" dirty="0">
                  <a:latin typeface="宋体" panose="02010600030101010101" pitchFamily="2" charset="-122"/>
                  <a:ea typeface="宋体" panose="02010600030101010101" pitchFamily="2" charset="-122"/>
                </a:rPr>
                <a:t>软件需求</a:t>
              </a:r>
            </a:p>
          </p:txBody>
        </p:sp>
      </p:grpSp>
      <p:sp>
        <p:nvSpPr>
          <p:cNvPr id="27" name="文本框 26"/>
          <p:cNvSpPr txBox="1"/>
          <p:nvPr/>
        </p:nvSpPr>
        <p:spPr>
          <a:xfrm>
            <a:off x="700838" y="368864"/>
            <a:ext cx="5539706"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1.7 </a:t>
            </a:r>
            <a:r>
              <a:rPr lang="zh-CN" altLang="en-US" sz="2400" b="1" dirty="0">
                <a:solidFill>
                  <a:srgbClr val="000000"/>
                </a:solidFill>
                <a:latin typeface="微软雅黑" panose="020B0503020204020204" pitchFamily="34" charset="-122"/>
                <a:ea typeface="微软雅黑" panose="020B0503020204020204" pitchFamily="34" charset="-122"/>
              </a:rPr>
              <a:t>良好需求具有的特性</a:t>
            </a:r>
          </a:p>
        </p:txBody>
      </p:sp>
      <p:sp>
        <p:nvSpPr>
          <p:cNvPr id="26" name="文本框 25"/>
          <p:cNvSpPr txBox="1"/>
          <p:nvPr/>
        </p:nvSpPr>
        <p:spPr>
          <a:xfrm>
            <a:off x="838200" y="991083"/>
            <a:ext cx="4680857"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每一项需求都应该具备下列</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特性：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2410634" y="916328"/>
            <a:ext cx="8269484"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在</a:t>
            </a:r>
            <a:r>
              <a:rPr lang="en-US" altLang="zh-CN" sz="2000" b="1" dirty="0">
                <a:solidFill>
                  <a:schemeClr val="tx1"/>
                </a:solidFill>
              </a:rPr>
              <a:t>1</a:t>
            </a:r>
            <a:r>
              <a:rPr lang="zh-CN" altLang="en-US" sz="2000" b="1" dirty="0">
                <a:solidFill>
                  <a:schemeClr val="tx1"/>
                </a:solidFill>
              </a:rPr>
              <a:t>）开发后期和整个维护阶段重做的工作大大减少</a:t>
            </a:r>
          </a:p>
        </p:txBody>
      </p:sp>
      <p:sp>
        <p:nvSpPr>
          <p:cNvPr id="15" name="空心弧 14"/>
          <p:cNvSpPr/>
          <p:nvPr/>
        </p:nvSpPr>
        <p:spPr>
          <a:xfrm>
            <a:off x="-4908722" y="-341527"/>
            <a:ext cx="8260720" cy="8260720"/>
          </a:xfrm>
          <a:prstGeom prst="blockArc">
            <a:avLst>
              <a:gd name="adj1" fmla="val 18900000"/>
              <a:gd name="adj2" fmla="val 2700000"/>
              <a:gd name="adj3" fmla="val 261"/>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3" name="组合 32"/>
          <p:cNvGrpSpPr/>
          <p:nvPr/>
        </p:nvGrpSpPr>
        <p:grpSpPr>
          <a:xfrm>
            <a:off x="2503710" y="1605169"/>
            <a:ext cx="8177835" cy="807804"/>
            <a:chOff x="2651050" y="1931373"/>
            <a:chExt cx="8177834" cy="807804"/>
          </a:xfrm>
        </p:grpSpPr>
        <p:sp>
          <p:nvSpPr>
            <p:cNvPr id="21" name="任意多边形: 形状 20"/>
            <p:cNvSpPr/>
            <p:nvPr/>
          </p:nvSpPr>
          <p:spPr>
            <a:xfrm>
              <a:off x="3054953" y="2012153"/>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     </a:t>
              </a:r>
              <a:r>
                <a:rPr lang="en-US" altLang="zh-CN" sz="2000" b="1" dirty="0">
                  <a:solidFill>
                    <a:schemeClr val="tx1"/>
                  </a:solidFill>
                </a:rPr>
                <a:t>2</a:t>
              </a:r>
              <a:r>
                <a:rPr lang="zh-CN" altLang="en-US" sz="2000" b="1" dirty="0">
                  <a:solidFill>
                    <a:schemeClr val="tx1"/>
                  </a:solidFill>
                </a:rPr>
                <a:t>）容易使得</a:t>
              </a:r>
              <a:r>
                <a:rPr lang="zh-CN" altLang="en-US" sz="2000" b="1" dirty="0">
                  <a:solidFill>
                    <a:srgbClr val="FF0000"/>
                  </a:solidFill>
                </a:rPr>
                <a:t>多方风险承担者在产品开发中通力合作</a:t>
              </a:r>
            </a:p>
          </p:txBody>
        </p:sp>
        <p:sp>
          <p:nvSpPr>
            <p:cNvPr id="22" name="椭圆 21"/>
            <p:cNvSpPr/>
            <p:nvPr/>
          </p:nvSpPr>
          <p:spPr>
            <a:xfrm>
              <a:off x="2651050" y="1931373"/>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grpSp>
        <p:nvGrpSpPr>
          <p:cNvPr id="34" name="组合 33"/>
          <p:cNvGrpSpPr/>
          <p:nvPr/>
        </p:nvGrpSpPr>
        <p:grpSpPr>
          <a:xfrm>
            <a:off x="2834240" y="2509523"/>
            <a:ext cx="8098322" cy="807804"/>
            <a:chOff x="2894129" y="2900616"/>
            <a:chExt cx="8188568" cy="807804"/>
          </a:xfrm>
        </p:grpSpPr>
        <p:sp>
          <p:nvSpPr>
            <p:cNvPr id="23" name="任意多边形: 形状 22"/>
            <p:cNvSpPr/>
            <p:nvPr/>
          </p:nvSpPr>
          <p:spPr>
            <a:xfrm>
              <a:off x="3551844" y="2954723"/>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3</a:t>
              </a:r>
              <a:r>
                <a:rPr lang="zh-CN" altLang="en-US" sz="2000" b="1" dirty="0">
                  <a:solidFill>
                    <a:schemeClr val="tx1"/>
                  </a:solidFill>
                </a:rPr>
                <a:t>）收集需求能使开发小组更好地了解市场，在产品开发前了解    这些比在遭到客户批评后才意识到要节约很多成本</a:t>
              </a:r>
            </a:p>
          </p:txBody>
        </p:sp>
        <p:sp>
          <p:nvSpPr>
            <p:cNvPr id="24" name="椭圆 23"/>
            <p:cNvSpPr/>
            <p:nvPr/>
          </p:nvSpPr>
          <p:spPr>
            <a:xfrm>
              <a:off x="2894129" y="2900616"/>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7" name="组合 36"/>
          <p:cNvGrpSpPr/>
          <p:nvPr/>
        </p:nvGrpSpPr>
        <p:grpSpPr>
          <a:xfrm>
            <a:off x="2829201" y="4272680"/>
            <a:ext cx="8105074" cy="807804"/>
            <a:chOff x="2894129" y="3869245"/>
            <a:chExt cx="8191626" cy="807804"/>
          </a:xfrm>
        </p:grpSpPr>
        <p:sp>
          <p:nvSpPr>
            <p:cNvPr id="25" name="任意多边形: 形状 24"/>
            <p:cNvSpPr/>
            <p:nvPr/>
          </p:nvSpPr>
          <p:spPr>
            <a:xfrm>
              <a:off x="3554902" y="3950025"/>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5</a:t>
              </a:r>
              <a:r>
                <a:rPr lang="zh-CN" altLang="en-US" sz="2000" b="1" dirty="0">
                  <a:solidFill>
                    <a:schemeClr val="tx1"/>
                  </a:solidFill>
                </a:rPr>
                <a:t>）将选定系统的需求明确地分配到各软件子系统，能简化软硬件的集成，确保软硬件系统功能的恰当匹配</a:t>
              </a:r>
            </a:p>
          </p:txBody>
        </p:sp>
        <p:sp>
          <p:nvSpPr>
            <p:cNvPr id="26" name="椭圆 25"/>
            <p:cNvSpPr/>
            <p:nvPr/>
          </p:nvSpPr>
          <p:spPr>
            <a:xfrm>
              <a:off x="2894129" y="3869245"/>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6" name="组合 35"/>
          <p:cNvGrpSpPr/>
          <p:nvPr/>
        </p:nvGrpSpPr>
        <p:grpSpPr>
          <a:xfrm>
            <a:off x="2510749" y="5112023"/>
            <a:ext cx="8392275" cy="807804"/>
            <a:chOff x="2651050" y="4838488"/>
            <a:chExt cx="8392275" cy="807804"/>
          </a:xfrm>
        </p:grpSpPr>
        <p:sp>
          <p:nvSpPr>
            <p:cNvPr id="27" name="任意多边形: 形状 26"/>
            <p:cNvSpPr/>
            <p:nvPr/>
          </p:nvSpPr>
          <p:spPr>
            <a:xfrm>
              <a:off x="3269394" y="4907398"/>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6</a:t>
              </a:r>
              <a:r>
                <a:rPr lang="zh-CN" altLang="en-US" sz="2000" b="1" dirty="0">
                  <a:solidFill>
                    <a:schemeClr val="tx1"/>
                  </a:solidFill>
                </a:rPr>
                <a:t>）有效的变更控制和影响分析过程也能降低需求变更带采的负面影响</a:t>
              </a:r>
            </a:p>
          </p:txBody>
        </p:sp>
        <p:sp>
          <p:nvSpPr>
            <p:cNvPr id="28" name="椭圆 27"/>
            <p:cNvSpPr/>
            <p:nvPr/>
          </p:nvSpPr>
          <p:spPr>
            <a:xfrm>
              <a:off x="2651050" y="483848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5" name="组合 34"/>
          <p:cNvGrpSpPr/>
          <p:nvPr/>
        </p:nvGrpSpPr>
        <p:grpSpPr>
          <a:xfrm>
            <a:off x="2043010" y="5944244"/>
            <a:ext cx="8889551" cy="807804"/>
            <a:chOff x="2119471" y="5807731"/>
            <a:chExt cx="8955192" cy="807804"/>
          </a:xfrm>
        </p:grpSpPr>
        <p:sp>
          <p:nvSpPr>
            <p:cNvPr id="29" name="任意多边形: 形状 28"/>
            <p:cNvSpPr/>
            <p:nvPr/>
          </p:nvSpPr>
          <p:spPr>
            <a:xfrm>
              <a:off x="2769152" y="5888511"/>
              <a:ext cx="8305511"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7</a:t>
              </a:r>
              <a:r>
                <a:rPr lang="zh-CN" altLang="en-US" sz="2000" b="1" dirty="0">
                  <a:solidFill>
                    <a:schemeClr val="tx1"/>
                  </a:solidFill>
                </a:rPr>
                <a:t>）清晰、无二义性的需求文档有利于系统测试，确保产品质量，使所有风险承担者感到满意</a:t>
              </a:r>
            </a:p>
          </p:txBody>
        </p:sp>
        <p:sp>
          <p:nvSpPr>
            <p:cNvPr id="30" name="椭圆 29"/>
            <p:cNvSpPr/>
            <p:nvPr/>
          </p:nvSpPr>
          <p:spPr>
            <a:xfrm>
              <a:off x="2119471" y="5807731"/>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51</a:t>
            </a:fld>
            <a:endParaRPr lang="zh-CN" altLang="en-US" dirty="0">
              <a:solidFill>
                <a:prstClr val="black">
                  <a:tint val="75000"/>
                </a:prstClr>
              </a:solidFill>
            </a:endParaRPr>
          </a:p>
        </p:txBody>
      </p:sp>
      <p:grpSp>
        <p:nvGrpSpPr>
          <p:cNvPr id="6" name="组合 7"/>
          <p:cNvGrpSpPr/>
          <p:nvPr/>
        </p:nvGrpSpPr>
        <p:grpSpPr>
          <a:xfrm>
            <a:off x="108557" y="337632"/>
            <a:ext cx="5629953" cy="492897"/>
            <a:chOff x="198764" y="258545"/>
            <a:chExt cx="7504864" cy="657729"/>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8" y="300221"/>
              <a:ext cx="6715340"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1.8 </a:t>
              </a:r>
              <a:r>
                <a:rPr lang="zh-CN" altLang="en-US" sz="2400" b="1" dirty="0">
                  <a:solidFill>
                    <a:srgbClr val="000000"/>
                  </a:solidFill>
                  <a:latin typeface="微软雅黑" panose="020B0503020204020204" pitchFamily="34" charset="-122"/>
                  <a:ea typeface="微软雅黑" panose="020B0503020204020204" pitchFamily="34" charset="-122"/>
                </a:rPr>
                <a:t>高质量需求过程带来的好处</a:t>
              </a:r>
            </a:p>
          </p:txBody>
        </p:sp>
      </p:grpSp>
      <p:sp>
        <p:nvSpPr>
          <p:cNvPr id="18" name="椭圆 17"/>
          <p:cNvSpPr/>
          <p:nvPr/>
        </p:nvSpPr>
        <p:spPr>
          <a:xfrm>
            <a:off x="1428044" y="3157148"/>
            <a:ext cx="1273488" cy="1309511"/>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好处</a:t>
            </a:r>
          </a:p>
        </p:txBody>
      </p:sp>
      <p:grpSp>
        <p:nvGrpSpPr>
          <p:cNvPr id="39" name="组合 38"/>
          <p:cNvGrpSpPr/>
          <p:nvPr/>
        </p:nvGrpSpPr>
        <p:grpSpPr>
          <a:xfrm>
            <a:off x="3009962" y="3358189"/>
            <a:ext cx="7938223" cy="807804"/>
            <a:chOff x="2894129" y="3869245"/>
            <a:chExt cx="8203016" cy="807804"/>
          </a:xfrm>
        </p:grpSpPr>
        <p:sp>
          <p:nvSpPr>
            <p:cNvPr id="40" name="任意多边形: 形状 39"/>
            <p:cNvSpPr/>
            <p:nvPr/>
          </p:nvSpPr>
          <p:spPr>
            <a:xfrm>
              <a:off x="3566292" y="3950025"/>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4</a:t>
              </a:r>
              <a:r>
                <a:rPr lang="zh-CN" altLang="en-US" sz="2000" b="1" dirty="0">
                  <a:solidFill>
                    <a:schemeClr val="tx1"/>
                  </a:solidFill>
                </a:rPr>
                <a:t>）让用户积极参与需求收集过程能使产品更富有吸引力，而且有利于建立良好的客户关系</a:t>
              </a:r>
            </a:p>
          </p:txBody>
        </p:sp>
        <p:sp>
          <p:nvSpPr>
            <p:cNvPr id="41" name="椭圆 40"/>
            <p:cNvSpPr/>
            <p:nvPr/>
          </p:nvSpPr>
          <p:spPr>
            <a:xfrm>
              <a:off x="2894129" y="3869245"/>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sp>
        <p:nvSpPr>
          <p:cNvPr id="20" name="椭圆 19"/>
          <p:cNvSpPr/>
          <p:nvPr/>
        </p:nvSpPr>
        <p:spPr>
          <a:xfrm>
            <a:off x="2014306" y="83554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700837" y="913603"/>
            <a:ext cx="10572270" cy="646243"/>
            <a:chOff x="777299" y="1032349"/>
            <a:chExt cx="10618330" cy="646243"/>
          </a:xfrm>
        </p:grpSpPr>
        <p:sp>
          <p:nvSpPr>
            <p:cNvPr id="19" name="任意多边形: 形状 18"/>
            <p:cNvSpPr/>
            <p:nvPr/>
          </p:nvSpPr>
          <p:spPr>
            <a:xfrm>
              <a:off x="2776347" y="1032349"/>
              <a:ext cx="8305511"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优秀的软件产品是建立在优秀的需求基础之上的。而高质量的需求来源于客户与开发人员之间有效的交流与合作</a:t>
              </a:r>
            </a:p>
          </p:txBody>
        </p:sp>
        <p:sp>
          <p:nvSpPr>
            <p:cNvPr id="5"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sp>
        <p:nvSpPr>
          <p:cNvPr id="15" name="空心弧 14"/>
          <p:cNvSpPr/>
          <p:nvPr/>
        </p:nvSpPr>
        <p:spPr>
          <a:xfrm>
            <a:off x="-4908722" y="-341527"/>
            <a:ext cx="8260720" cy="8260720"/>
          </a:xfrm>
          <a:prstGeom prst="blockArc">
            <a:avLst>
              <a:gd name="adj1" fmla="val 18900000"/>
              <a:gd name="adj2" fmla="val 2700000"/>
              <a:gd name="adj3" fmla="val 261"/>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3" name="组合 32"/>
          <p:cNvGrpSpPr/>
          <p:nvPr/>
        </p:nvGrpSpPr>
        <p:grpSpPr>
          <a:xfrm>
            <a:off x="2535087" y="2111322"/>
            <a:ext cx="8425611" cy="807804"/>
            <a:chOff x="2651050" y="1931373"/>
            <a:chExt cx="8425610" cy="807804"/>
          </a:xfrm>
        </p:grpSpPr>
        <p:sp>
          <p:nvSpPr>
            <p:cNvPr id="21" name="任意多边形: 形状 20"/>
            <p:cNvSpPr/>
            <p:nvPr/>
          </p:nvSpPr>
          <p:spPr>
            <a:xfrm>
              <a:off x="3302729" y="1999851"/>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只有当双方参与者都明白要成功</a:t>
              </a:r>
              <a:r>
                <a:rPr lang="en-US" altLang="x-none" sz="2000" b="1" dirty="0">
                  <a:solidFill>
                    <a:schemeClr val="tx1"/>
                  </a:solidFill>
                </a:rPr>
                <a:t>,</a:t>
              </a:r>
              <a:r>
                <a:rPr lang="zh-CN" altLang="en-US" sz="2000" b="1" dirty="0">
                  <a:solidFill>
                    <a:schemeClr val="tx1"/>
                  </a:solidFill>
                </a:rPr>
                <a:t>自己需要什么，同时也应知道要成功</a:t>
              </a:r>
              <a:r>
                <a:rPr lang="en-US" altLang="x-none" sz="2000" b="1" dirty="0">
                  <a:solidFill>
                    <a:schemeClr val="tx1"/>
                  </a:solidFill>
                </a:rPr>
                <a:t>,</a:t>
              </a:r>
              <a:r>
                <a:rPr lang="zh-CN" altLang="en-US" sz="2000" b="1" dirty="0">
                  <a:solidFill>
                    <a:schemeClr val="tx1"/>
                  </a:solidFill>
                </a:rPr>
                <a:t>合作方需要什么时，才能建立起一种合作关系</a:t>
              </a:r>
            </a:p>
          </p:txBody>
        </p:sp>
        <p:sp>
          <p:nvSpPr>
            <p:cNvPr id="22" name="椭圆 21"/>
            <p:cNvSpPr/>
            <p:nvPr/>
          </p:nvSpPr>
          <p:spPr>
            <a:xfrm>
              <a:off x="2651050" y="1931373"/>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grpSp>
        <p:nvGrpSpPr>
          <p:cNvPr id="34" name="组合 33"/>
          <p:cNvGrpSpPr/>
          <p:nvPr/>
        </p:nvGrpSpPr>
        <p:grpSpPr>
          <a:xfrm>
            <a:off x="2861515" y="3414583"/>
            <a:ext cx="8099183" cy="807804"/>
            <a:chOff x="2894129" y="2900616"/>
            <a:chExt cx="8189439" cy="807804"/>
          </a:xfrm>
        </p:grpSpPr>
        <p:sp>
          <p:nvSpPr>
            <p:cNvPr id="23" name="任意多边形: 形状 22"/>
            <p:cNvSpPr/>
            <p:nvPr/>
          </p:nvSpPr>
          <p:spPr>
            <a:xfrm>
              <a:off x="3552715" y="2975344"/>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其实大家都想开发出一个既能实现商业价值，又能满足用户需要，还能使开发者感到满足的优秀软件产品</a:t>
              </a:r>
            </a:p>
          </p:txBody>
        </p:sp>
        <p:sp>
          <p:nvSpPr>
            <p:cNvPr id="24" name="椭圆 23"/>
            <p:cNvSpPr/>
            <p:nvPr/>
          </p:nvSpPr>
          <p:spPr>
            <a:xfrm>
              <a:off x="2894129" y="2900616"/>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6" name="组合 35"/>
          <p:cNvGrpSpPr/>
          <p:nvPr/>
        </p:nvGrpSpPr>
        <p:grpSpPr>
          <a:xfrm>
            <a:off x="2568488" y="4642937"/>
            <a:ext cx="8425116" cy="807804"/>
            <a:chOff x="2651050" y="4838488"/>
            <a:chExt cx="8425116" cy="807804"/>
          </a:xfrm>
        </p:grpSpPr>
        <p:sp>
          <p:nvSpPr>
            <p:cNvPr id="27" name="任意多边形: 形状 26"/>
            <p:cNvSpPr/>
            <p:nvPr/>
          </p:nvSpPr>
          <p:spPr>
            <a:xfrm>
              <a:off x="3302235" y="4919268"/>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软件客户需求权利书列出了十条关于客户在项目需求工程实施中与分析人员、开发人员交流时的合法要求</a:t>
              </a:r>
            </a:p>
          </p:txBody>
        </p:sp>
        <p:sp>
          <p:nvSpPr>
            <p:cNvPr id="28" name="椭圆 27"/>
            <p:cNvSpPr/>
            <p:nvPr/>
          </p:nvSpPr>
          <p:spPr>
            <a:xfrm>
              <a:off x="2651050" y="483848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5" name="组合 34"/>
          <p:cNvGrpSpPr/>
          <p:nvPr/>
        </p:nvGrpSpPr>
        <p:grpSpPr>
          <a:xfrm>
            <a:off x="2100748" y="5856530"/>
            <a:ext cx="8924952" cy="807804"/>
            <a:chOff x="2119471" y="5807731"/>
            <a:chExt cx="8990854" cy="807804"/>
          </a:xfrm>
        </p:grpSpPr>
        <p:sp>
          <p:nvSpPr>
            <p:cNvPr id="29" name="任意多边形: 形状 28"/>
            <p:cNvSpPr/>
            <p:nvPr/>
          </p:nvSpPr>
          <p:spPr>
            <a:xfrm>
              <a:off x="2804814" y="5888854"/>
              <a:ext cx="8305511"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软件客户需求义务书也列出了十条关于客户在需求过程中应承担的义务</a:t>
              </a:r>
            </a:p>
          </p:txBody>
        </p:sp>
        <p:sp>
          <p:nvSpPr>
            <p:cNvPr id="30" name="椭圆 29"/>
            <p:cNvSpPr/>
            <p:nvPr/>
          </p:nvSpPr>
          <p:spPr>
            <a:xfrm>
              <a:off x="2119471" y="5807731"/>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693188" y="6356349"/>
            <a:ext cx="2743200" cy="365125"/>
          </a:xfrm>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52</a:t>
            </a:fld>
            <a:endParaRPr lang="zh-CN" altLang="en-US" dirty="0">
              <a:solidFill>
                <a:prstClr val="black">
                  <a:tint val="75000"/>
                </a:prstClr>
              </a:solidFill>
            </a:endParaRPr>
          </a:p>
        </p:txBody>
      </p:sp>
      <p:grpSp>
        <p:nvGrpSpPr>
          <p:cNvPr id="6" name="组合 7"/>
          <p:cNvGrpSpPr/>
          <p:nvPr/>
        </p:nvGrpSpPr>
        <p:grpSpPr>
          <a:xfrm>
            <a:off x="108557" y="337632"/>
            <a:ext cx="5629953" cy="492897"/>
            <a:chOff x="198764" y="258545"/>
            <a:chExt cx="7504864" cy="657728"/>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8" y="300221"/>
              <a:ext cx="6715340"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grpSp>
      <p:sp>
        <p:nvSpPr>
          <p:cNvPr id="20" name="椭圆 19"/>
          <p:cNvSpPr/>
          <p:nvPr/>
        </p:nvSpPr>
        <p:spPr>
          <a:xfrm>
            <a:off x="2014306" y="83554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nvGrpSpPr>
          <p:cNvPr id="32" name="组合 31"/>
          <p:cNvGrpSpPr/>
          <p:nvPr/>
        </p:nvGrpSpPr>
        <p:grpSpPr>
          <a:xfrm>
            <a:off x="468607" y="3016990"/>
            <a:ext cx="2025067" cy="1537260"/>
            <a:chOff x="543854" y="2928681"/>
            <a:chExt cx="2025067" cy="1537260"/>
          </a:xfrm>
        </p:grpSpPr>
        <p:grpSp>
          <p:nvGrpSpPr>
            <p:cNvPr id="16" name="组合 15"/>
            <p:cNvGrpSpPr/>
            <p:nvPr/>
          </p:nvGrpSpPr>
          <p:grpSpPr>
            <a:xfrm>
              <a:off x="543854" y="2928681"/>
              <a:ext cx="2025067" cy="1537260"/>
              <a:chOff x="578974" y="2919126"/>
              <a:chExt cx="2025067" cy="1537260"/>
            </a:xfrm>
          </p:grpSpPr>
          <p:pic>
            <p:nvPicPr>
              <p:cNvPr id="11" name="图形 10" descr="用户"/>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8974" y="2975882"/>
                <a:ext cx="914400" cy="914400"/>
              </a:xfrm>
              <a:prstGeom prst="rect">
                <a:avLst/>
              </a:prstGeom>
            </p:spPr>
          </p:pic>
          <p:pic>
            <p:nvPicPr>
              <p:cNvPr id="13" name="图形 12" descr="程序员"/>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689641" y="2919126"/>
                <a:ext cx="914400" cy="914400"/>
              </a:xfrm>
              <a:prstGeom prst="rect">
                <a:avLst/>
              </a:prstGeom>
            </p:spPr>
          </p:pic>
          <p:sp>
            <p:nvSpPr>
              <p:cNvPr id="14" name="文本框 13"/>
              <p:cNvSpPr txBox="1"/>
              <p:nvPr/>
            </p:nvSpPr>
            <p:spPr>
              <a:xfrm>
                <a:off x="792074" y="3810055"/>
                <a:ext cx="1709615" cy="646331"/>
              </a:xfrm>
              <a:prstGeom prst="rect">
                <a:avLst/>
              </a:prstGeom>
              <a:noFill/>
            </p:spPr>
            <p:txBody>
              <a:bodyPr wrap="square" rtlCol="0">
                <a:spAutoFit/>
              </a:bodyPr>
              <a:lstStyle/>
              <a:p>
                <a:r>
                  <a:rPr lang="zh-CN" altLang="en-US" dirty="0"/>
                  <a:t>客户与开发人员的合作关系</a:t>
                </a:r>
              </a:p>
            </p:txBody>
          </p:sp>
        </p:grpSp>
        <p:sp>
          <p:nvSpPr>
            <p:cNvPr id="17" name="箭头: 左右 16"/>
            <p:cNvSpPr/>
            <p:nvPr/>
          </p:nvSpPr>
          <p:spPr>
            <a:xfrm>
              <a:off x="1423834" y="3460797"/>
              <a:ext cx="292594" cy="691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53</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
        <p:nvSpPr>
          <p:cNvPr id="13" name="文本框 18"/>
          <p:cNvSpPr txBox="1"/>
          <p:nvPr/>
        </p:nvSpPr>
        <p:spPr>
          <a:xfrm>
            <a:off x="1067745" y="948773"/>
            <a:ext cx="9475721" cy="400110"/>
          </a:xfrm>
          <a:prstGeom prst="rect">
            <a:avLst/>
          </a:prstGeom>
          <a:solidFill>
            <a:srgbClr val="5B9BD5"/>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客户有以下十大权利</a:t>
            </a:r>
          </a:p>
        </p:txBody>
      </p:sp>
      <p:sp>
        <p:nvSpPr>
          <p:cNvPr id="14" name="文本框 18"/>
          <p:cNvSpPr txBox="1"/>
          <p:nvPr/>
        </p:nvSpPr>
        <p:spPr>
          <a:xfrm>
            <a:off x="1067745" y="1794432"/>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要求分析人员了解客户系统的业务及目标。</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8"/>
          <p:cNvSpPr txBox="1"/>
          <p:nvPr/>
        </p:nvSpPr>
        <p:spPr>
          <a:xfrm>
            <a:off x="1067744" y="2255746"/>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要求分析人员组织需求获取期间所介绍的信息，并编写软件需求规格说明。</a:t>
            </a:r>
          </a:p>
        </p:txBody>
      </p:sp>
      <p:sp>
        <p:nvSpPr>
          <p:cNvPr id="19" name="文本框 18"/>
          <p:cNvSpPr txBox="1"/>
          <p:nvPr/>
        </p:nvSpPr>
        <p:spPr>
          <a:xfrm>
            <a:off x="1067742" y="2718255"/>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4</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要求开发人员对需求过程中所产生的工作结果进行解释说明。</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8"/>
          <p:cNvSpPr txBox="1"/>
          <p:nvPr/>
        </p:nvSpPr>
        <p:spPr>
          <a:xfrm>
            <a:off x="1067746" y="1348883"/>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000" dirty="0">
                <a:latin typeface="Times New Roman" panose="02020603050405020304" pitchFamily="18" charset="0"/>
                <a:cs typeface="Times New Roman" panose="02020603050405020304" pitchFamily="18" charset="0"/>
                <a:sym typeface="+mn-ea"/>
              </a:rPr>
              <a:t> ）要求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分析人员使用符合客户语言习惯的表达。</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p:cNvSpPr txBox="1"/>
          <p:nvPr/>
        </p:nvSpPr>
        <p:spPr>
          <a:xfrm>
            <a:off x="1067742" y="318076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5</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要求开发人员在整个交流过程中保持和维护一种合作的职业态度。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18"/>
          <p:cNvSpPr txBox="1"/>
          <p:nvPr/>
        </p:nvSpPr>
        <p:spPr>
          <a:xfrm>
            <a:off x="1067742" y="365819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6</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要求开发人员对产品的实现及需求都要提供建议，拿出主意。</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18"/>
          <p:cNvSpPr txBox="1"/>
          <p:nvPr/>
        </p:nvSpPr>
        <p:spPr>
          <a:xfrm>
            <a:off x="1067742" y="415244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7</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描述产品使其具有易用、好用的特性。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18"/>
          <p:cNvSpPr txBox="1"/>
          <p:nvPr/>
        </p:nvSpPr>
        <p:spPr>
          <a:xfrm>
            <a:off x="1067742" y="460756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8</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可以调整需求，允许重用已有的软件组件。</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18"/>
          <p:cNvSpPr txBox="1"/>
          <p:nvPr/>
        </p:nvSpPr>
        <p:spPr>
          <a:xfrm>
            <a:off x="1067742" y="5093225"/>
            <a:ext cx="9475719" cy="957250"/>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9</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当需要对需求进行变更时，对成本、影响、得失</a:t>
            </a: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(trade-off)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有个真实可信的评估。</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18"/>
          <p:cNvSpPr txBox="1"/>
          <p:nvPr/>
        </p:nvSpPr>
        <p:spPr>
          <a:xfrm>
            <a:off x="1067741" y="5571850"/>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Times New Roman" panose="02020603050405020304" pitchFamily="18" charset="0"/>
                <a:ea typeface="宋体" panose="02010600030101010101" pitchFamily="2" charset="-122"/>
                <a:cs typeface="Times New Roman" panose="02020603050405020304" pitchFamily="18" charset="0"/>
                <a:sym typeface="+mn-ea"/>
              </a:rPr>
              <a:t>10</a:t>
            </a:r>
            <a:r>
              <a:rPr lang="zh-CN" altLang="en-US"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获得满足客户功能和质量要求的系统，并且这些要求是开发人员同意的。</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9" grpId="0" animBg="1"/>
      <p:bldP spid="18" grpId="0" animBg="1"/>
      <p:bldP spid="22" grpId="0" animBg="1"/>
      <p:bldP spid="23" grpId="0" animBg="1"/>
      <p:bldP spid="24" grpId="0" animBg="1"/>
      <p:bldP spid="25" grpId="0" animBg="1"/>
      <p:bldP spid="2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54</a:t>
            </a:fld>
            <a:endParaRPr lang="zh-CN" altLang="en-US" dirty="0">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0" name="组合 19"/>
          <p:cNvGrpSpPr/>
          <p:nvPr/>
        </p:nvGrpSpPr>
        <p:grpSpPr>
          <a:xfrm>
            <a:off x="1454787" y="1598965"/>
            <a:ext cx="9525443" cy="2081720"/>
            <a:chOff x="1828357" y="1778074"/>
            <a:chExt cx="9525443" cy="2081720"/>
          </a:xfrm>
        </p:grpSpPr>
        <p:sp>
          <p:nvSpPr>
            <p:cNvPr id="27" name="矩形 26"/>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063941" y="2564576"/>
              <a:ext cx="9186250" cy="943528"/>
            </a:xfrm>
            <a:prstGeom prst="rect">
              <a:avLst/>
            </a:prstGeom>
          </p:spPr>
          <p:txBody>
            <a:bodyPr wrap="square">
              <a:spAutoFit/>
              <a:scene3d>
                <a:camera prst="orthographicFront"/>
                <a:lightRig rig="threePt" dir="t"/>
              </a:scene3d>
              <a:sp3d contourW="12700"/>
            </a:bodyPr>
            <a:lstStyle/>
            <a:p>
              <a:pPr lvl="0" algn="just">
                <a:lnSpc>
                  <a:spcPct val="150000"/>
                </a:lnSpc>
              </a:pPr>
              <a:r>
                <a:rPr lang="zh-CN" altLang="en-US" sz="2000" dirty="0">
                  <a:latin typeface="宋体" panose="02010600030101010101" pitchFamily="2" charset="-122"/>
                  <a:ea typeface="宋体" panose="02010600030101010101" pitchFamily="2" charset="-122"/>
                </a:rPr>
                <a:t>需求讨论应集中于业务需要和任务，故要使用业务术语，客户应将其教给分析人员，而不一定要懂得计算机的行业术语。</a:t>
              </a:r>
              <a:endParaRPr lang="en-US" altLang="x-none" sz="2000" dirty="0">
                <a:latin typeface="宋体" panose="02010600030101010101" pitchFamily="2" charset="-122"/>
                <a:ea typeface="宋体" panose="02010600030101010101" pitchFamily="2" charset="-122"/>
              </a:endParaRPr>
            </a:p>
          </p:txBody>
        </p:sp>
      </p:grpSp>
      <p:sp>
        <p:nvSpPr>
          <p:cNvPr id="17" name="矩形 16"/>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权利</a:t>
            </a:r>
            <a:r>
              <a:rPr lang="en-US" altLang="x-none"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：要求分析人员使用符合客户语言习惯的表达</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4"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55</a:t>
            </a:fld>
            <a:endParaRPr lang="zh-CN" altLang="en-US">
              <a:solidFill>
                <a:prstClr val="black">
                  <a:tint val="75000"/>
                </a:prstClr>
              </a:solidFill>
            </a:endParaRPr>
          </a:p>
        </p:txBody>
      </p:sp>
      <p:grpSp>
        <p:nvGrpSpPr>
          <p:cNvPr id="9" name="组合 5"/>
          <p:cNvGrpSpPr/>
          <p:nvPr/>
        </p:nvGrpSpPr>
        <p:grpSpPr>
          <a:xfrm>
            <a:off x="108557" y="337632"/>
            <a:ext cx="525184" cy="422276"/>
            <a:chOff x="5075564" y="2933562"/>
            <a:chExt cx="2860947" cy="2302753"/>
          </a:xfrm>
        </p:grpSpPr>
        <p:sp>
          <p:nvSpPr>
            <p:cNvPr id="10" name="等腰三角形 9"/>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1" name="等腰三角形 1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3" name="组合 22"/>
          <p:cNvGrpSpPr/>
          <p:nvPr/>
        </p:nvGrpSpPr>
        <p:grpSpPr>
          <a:xfrm>
            <a:off x="1454787" y="1598964"/>
            <a:ext cx="9525443" cy="3548071"/>
            <a:chOff x="1828357" y="1778074"/>
            <a:chExt cx="9525443" cy="2081720"/>
          </a:xfrm>
        </p:grpSpPr>
        <p:sp>
          <p:nvSpPr>
            <p:cNvPr id="24" name="矩形 23"/>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1997953" y="2168918"/>
              <a:ext cx="9186250" cy="1386550"/>
            </a:xfrm>
            <a:prstGeom prst="rect">
              <a:avLst/>
            </a:prstGeom>
          </p:spPr>
          <p:txBody>
            <a:bodyPr wrap="square">
              <a:spAutoFit/>
              <a:scene3d>
                <a:camera prst="orthographicFront"/>
                <a:lightRig rig="threePt" dir="t"/>
              </a:scene3d>
              <a:sp3d contourW="12700"/>
            </a:bodyPr>
            <a:lstStyle/>
            <a:p>
              <a:pPr lvl="0" algn="just">
                <a:lnSpc>
                  <a:spcPct val="150000"/>
                </a:lnSpc>
              </a:pPr>
              <a:r>
                <a:rPr lang="zh-CN" altLang="en-US" sz="2000" dirty="0"/>
                <a:t>通过与用户交流来获取用户需求、分析人员才能更好地了解客户的业务任务和怎样才能使产品更好地满足你的需要。这将有助于开发人员设计出真正满足你的需要并达到你期望的优秀软件。为帮助开发人员和分析人员，可以考虑邀请他们观察客户或其同事是怎样工作的。如果新开发系统是用来替代已有的系统，那么开发人员应使用一下目前的系统，这将有利于他们明白目前系统是怎样工作的，其工作流程的情况，以及可供改进之处。</a:t>
              </a:r>
              <a:endParaRPr lang="en-US" altLang="x-none" sz="2000" dirty="0">
                <a:latin typeface="宋体" panose="02010600030101010101" pitchFamily="2" charset="-122"/>
                <a:ea typeface="宋体" panose="02010600030101010101" pitchFamily="2" charset="-122"/>
              </a:endParaRPr>
            </a:p>
          </p:txBody>
        </p:sp>
      </p:grpSp>
      <p:sp>
        <p:nvSpPr>
          <p:cNvPr id="26" name="矩形 25"/>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权利</a:t>
            </a:r>
            <a:r>
              <a:rPr lang="en-US" altLang="x-none"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：要求分析人员了解客户的业务及目标</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56</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6" name="组合 15"/>
          <p:cNvGrpSpPr/>
          <p:nvPr/>
        </p:nvGrpSpPr>
        <p:grpSpPr>
          <a:xfrm>
            <a:off x="1454787" y="1598964"/>
            <a:ext cx="9525443" cy="4415337"/>
            <a:chOff x="1828357" y="1778074"/>
            <a:chExt cx="9525443" cy="2081720"/>
          </a:xfrm>
        </p:grpSpPr>
        <p:sp>
          <p:nvSpPr>
            <p:cNvPr id="17" name="矩形 16"/>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1997953" y="2155707"/>
              <a:ext cx="9186250" cy="1539001"/>
            </a:xfrm>
            <a:prstGeom prst="rect">
              <a:avLst/>
            </a:prstGeom>
          </p:spPr>
          <p:txBody>
            <a:bodyPr wrap="square">
              <a:spAutoFit/>
              <a:scene3d>
                <a:camera prst="orthographicFront"/>
                <a:lightRig rig="threePt" dir="t"/>
              </a:scene3d>
              <a:sp3d contourW="12700"/>
            </a:bodyPr>
            <a:lstStyle/>
            <a:p>
              <a:pPr lvl="0" algn="just">
                <a:lnSpc>
                  <a:spcPct val="150000"/>
                </a:lnSpc>
              </a:pPr>
              <a:r>
                <a:rPr lang="zh-CN" altLang="en-US" sz="2000" dirty="0">
                  <a:latin typeface="Times New Roman" panose="02020603050405020304" pitchFamily="18" charset="0"/>
                  <a:cs typeface="Times New Roman" panose="02020603050405020304" pitchFamily="18" charset="0"/>
                </a:rPr>
                <a:t>分析人员要把从客户那里获得的所有信息进行整理，以区分开业务需求及规范、功能需求、质量目标、解决方法和其它信息。通过这些分析就能得到一份软件需求规格说明。而这份软件需求规格说明</a:t>
              </a:r>
              <a:r>
                <a:rPr lang="en-US" altLang="x-none" sz="2000" dirty="0">
                  <a:latin typeface="Times New Roman" panose="02020603050405020304" pitchFamily="18" charset="0"/>
                  <a:cs typeface="Times New Roman" panose="02020603050405020304" pitchFamily="18" charset="0"/>
                </a:rPr>
                <a:t>(software requirements specification</a:t>
              </a:r>
              <a:r>
                <a:rPr lang="zh-CN" altLang="en-US" sz="2000" dirty="0">
                  <a:latin typeface="Times New Roman" panose="02020603050405020304" pitchFamily="18" charset="0"/>
                  <a:cs typeface="Times New Roman" panose="02020603050405020304" pitchFamily="18" charset="0"/>
                </a:rPr>
                <a:t>，</a:t>
              </a:r>
              <a:r>
                <a:rPr lang="en-US" altLang="x-none" sz="2000" dirty="0">
                  <a:latin typeface="Times New Roman" panose="02020603050405020304" pitchFamily="18" charset="0"/>
                  <a:cs typeface="Times New Roman" panose="02020603050405020304" pitchFamily="18" charset="0"/>
                </a:rPr>
                <a:t>SRS)</a:t>
              </a:r>
              <a:r>
                <a:rPr lang="zh-CN" altLang="en-US" sz="2000" dirty="0">
                  <a:latin typeface="Times New Roman" panose="02020603050405020304" pitchFamily="18" charset="0"/>
                  <a:cs typeface="Times New Roman" panose="02020603050405020304" pitchFamily="18" charset="0"/>
                </a:rPr>
                <a:t>便在开发人员和客户之间针对要开发的产品内容达成了协议。</a:t>
              </a:r>
              <a:r>
                <a:rPr lang="en-US" altLang="x-none" sz="2000" dirty="0">
                  <a:latin typeface="Times New Roman" panose="02020603050405020304" pitchFamily="18" charset="0"/>
                  <a:cs typeface="Times New Roman" panose="02020603050405020304" pitchFamily="18" charset="0"/>
                </a:rPr>
                <a:t> SRS</a:t>
              </a:r>
              <a:r>
                <a:rPr lang="zh-CN" altLang="en-US" sz="2000" dirty="0">
                  <a:latin typeface="Times New Roman" panose="02020603050405020304" pitchFamily="18" charset="0"/>
                  <a:cs typeface="Times New Roman" panose="02020603050405020304" pitchFamily="18" charset="0"/>
                </a:rPr>
                <a:t>可以用一种客户认为易于翻阅和理解的方式组织编写。要评审编写出的规格说明以确保它们准确而完整地表达了其需求。一份高质量的软件需求规格说明能有助于开发人员开发出真正需要的产品。</a:t>
              </a:r>
              <a:endParaRPr lang="en-US" altLang="x-none" sz="2000" dirty="0">
                <a:latin typeface="Times New Roman" panose="02020603050405020304" pitchFamily="18" charset="0"/>
                <a:cs typeface="Times New Roman" panose="02020603050405020304" pitchFamily="18" charset="0"/>
              </a:endParaRPr>
            </a:p>
          </p:txBody>
        </p:sp>
      </p:grpSp>
      <p:sp>
        <p:nvSpPr>
          <p:cNvPr id="19" name="矩形 18"/>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权利</a:t>
            </a:r>
            <a:r>
              <a:rPr lang="en-US" altLang="x-none"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：要求分析人员编写软件需求规格说明</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5"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57</a:t>
            </a:fld>
            <a:endParaRPr lang="zh-CN" altLang="en-US">
              <a:solidFill>
                <a:prstClr val="black">
                  <a:tint val="75000"/>
                </a:prstClr>
              </a:solidFill>
            </a:endParaRPr>
          </a:p>
        </p:txBody>
      </p:sp>
      <p:grpSp>
        <p:nvGrpSpPr>
          <p:cNvPr id="16" name="组合 5"/>
          <p:cNvGrpSpPr/>
          <p:nvPr/>
        </p:nvGrpSpPr>
        <p:grpSpPr>
          <a:xfrm>
            <a:off x="108557" y="337632"/>
            <a:ext cx="525184" cy="422276"/>
            <a:chOff x="5075564" y="2933562"/>
            <a:chExt cx="2860947" cy="2302753"/>
          </a:xfrm>
        </p:grpSpPr>
        <p:sp>
          <p:nvSpPr>
            <p:cNvPr id="17" name="等腰三角形 1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5" name="组合 14"/>
          <p:cNvGrpSpPr/>
          <p:nvPr/>
        </p:nvGrpSpPr>
        <p:grpSpPr>
          <a:xfrm>
            <a:off x="1454787" y="1598964"/>
            <a:ext cx="9525443" cy="3367099"/>
            <a:chOff x="1828357" y="1778074"/>
            <a:chExt cx="9525443" cy="2081720"/>
          </a:xfrm>
        </p:grpSpPr>
        <p:sp>
          <p:nvSpPr>
            <p:cNvPr id="26" name="矩形 25"/>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97953" y="2264333"/>
              <a:ext cx="9186250" cy="1104309"/>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t>分析人员可能采用了多种图表作为文字性软件需求规格说明的补充。因为如工作流程图那样的图表能很清楚地描述出系统行为的某些方面。所以需求说明中的各种图表有着极高的价值。虽然它们不太难于理解，但是客户很可能对此并不熟悉。因此可以要求分析人员解释说明每张图表的作用或其它的需求开发工作结果和符号的意义，及怎样检查图表有无错误及不一致等</a:t>
              </a:r>
              <a:r>
                <a:rPr lang="zh-CN" altLang="en-US" sz="2000" dirty="0">
                  <a:latin typeface="Times New Roman" panose="02020603050405020304" pitchFamily="18" charset="0"/>
                  <a:cs typeface="Times New Roman" panose="02020603050405020304" pitchFamily="18" charset="0"/>
                </a:rPr>
                <a:t>。</a:t>
              </a:r>
              <a:endParaRPr lang="en-US" altLang="x-none" sz="2000" dirty="0">
                <a:latin typeface="Times New Roman" panose="02020603050405020304" pitchFamily="18" charset="0"/>
                <a:cs typeface="Times New Roman" panose="02020603050405020304" pitchFamily="18" charset="0"/>
              </a:endParaRPr>
            </a:p>
          </p:txBody>
        </p:sp>
      </p:grpSp>
      <p:sp>
        <p:nvSpPr>
          <p:cNvPr id="28" name="矩形 27"/>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权利</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4</a:t>
            </a:r>
            <a:r>
              <a:rPr lang="zh-CN" altLang="en-US" sz="2000" b="1" dirty="0">
                <a:solidFill>
                  <a:schemeClr val="tx1"/>
                </a:solidFill>
                <a:latin typeface="Times New Roman" panose="02020603050405020304" pitchFamily="18" charset="0"/>
                <a:cs typeface="Times New Roman" panose="02020603050405020304" pitchFamily="18" charset="0"/>
              </a:rPr>
              <a:t>：要求得到需求工作结果的</a:t>
            </a:r>
            <a:r>
              <a:rPr lang="zh-CN" altLang="en-US" sz="2000" b="1">
                <a:solidFill>
                  <a:schemeClr val="tx1"/>
                </a:solidFill>
                <a:latin typeface="Times New Roman" panose="02020603050405020304" pitchFamily="18" charset="0"/>
                <a:cs typeface="Times New Roman" panose="02020603050405020304" pitchFamily="18" charset="0"/>
              </a:rPr>
              <a:t>解释说明</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58</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7" name="组合 16"/>
          <p:cNvGrpSpPr/>
          <p:nvPr/>
        </p:nvGrpSpPr>
        <p:grpSpPr>
          <a:xfrm>
            <a:off x="1454787" y="1598965"/>
            <a:ext cx="9525443" cy="2935328"/>
            <a:chOff x="1828357" y="1778074"/>
            <a:chExt cx="9525443" cy="2081720"/>
          </a:xfrm>
        </p:grpSpPr>
        <p:sp>
          <p:nvSpPr>
            <p:cNvPr id="18" name="矩形 17"/>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997953" y="2346562"/>
              <a:ext cx="9186250" cy="1249433"/>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t>如果用户与开发人员之间不能相互理解，那关于需求的讨论将会有障碍，共同合作能使大家“兼听则明”。参与需求开发过程的客户有权要求开发人员尊重他们并珍惜他们为项目成功所付出的时间。同样，客户也应对开发人员为项目成功这一共同目标所作出的努力表示尊重与感激</a:t>
              </a:r>
              <a:r>
                <a:rPr lang="zh-CN" altLang="en-US" sz="2000" dirty="0">
                  <a:latin typeface="Times New Roman" panose="02020603050405020304" pitchFamily="18" charset="0"/>
                  <a:cs typeface="Times New Roman" panose="02020603050405020304" pitchFamily="18" charset="0"/>
                </a:rPr>
                <a:t>。</a:t>
              </a:r>
              <a:endParaRPr lang="en-US" altLang="x-none" sz="2000" dirty="0">
                <a:latin typeface="Times New Roman" panose="02020603050405020304" pitchFamily="18" charset="0"/>
                <a:cs typeface="Times New Roman" panose="02020603050405020304" pitchFamily="18" charset="0"/>
              </a:endParaRPr>
            </a:p>
          </p:txBody>
        </p:sp>
      </p:grpSp>
      <p:sp>
        <p:nvSpPr>
          <p:cNvPr id="20" name="矩形 19"/>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权利</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5</a:t>
            </a:r>
            <a:r>
              <a:rPr lang="zh-CN" altLang="en-US" sz="2000" b="1" dirty="0">
                <a:solidFill>
                  <a:schemeClr val="tx1"/>
                </a:solidFill>
                <a:latin typeface="Times New Roman" panose="02020603050405020304" pitchFamily="18" charset="0"/>
                <a:cs typeface="Times New Roman" panose="02020603050405020304" pitchFamily="18" charset="0"/>
              </a:rPr>
              <a:t>：要求开发人员尊重你</a:t>
            </a:r>
            <a:r>
              <a:rPr lang="zh-CN" altLang="en-US" sz="2000" b="1">
                <a:solidFill>
                  <a:schemeClr val="tx1"/>
                </a:solidFill>
                <a:latin typeface="Times New Roman" panose="02020603050405020304" pitchFamily="18" charset="0"/>
                <a:cs typeface="Times New Roman" panose="02020603050405020304" pitchFamily="18" charset="0"/>
              </a:rPr>
              <a:t>的意见</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4"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59</a:t>
            </a:fld>
            <a:endParaRPr lang="zh-CN" altLang="en-US">
              <a:solidFill>
                <a:prstClr val="black">
                  <a:tint val="75000"/>
                </a:prstClr>
              </a:solidFill>
            </a:endParaRPr>
          </a:p>
        </p:txBody>
      </p:sp>
      <p:grpSp>
        <p:nvGrpSpPr>
          <p:cNvPr id="5" name="组合 5"/>
          <p:cNvGrpSpPr/>
          <p:nvPr/>
        </p:nvGrpSpPr>
        <p:grpSpPr>
          <a:xfrm>
            <a:off x="108557" y="337632"/>
            <a:ext cx="525184" cy="422276"/>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4" name="组合 13"/>
          <p:cNvGrpSpPr/>
          <p:nvPr/>
        </p:nvGrpSpPr>
        <p:grpSpPr>
          <a:xfrm>
            <a:off x="1454787" y="1598966"/>
            <a:ext cx="9525443" cy="3367098"/>
            <a:chOff x="1828357" y="1778074"/>
            <a:chExt cx="9525443" cy="2120124"/>
          </a:xfrm>
        </p:grpSpPr>
        <p:sp>
          <p:nvSpPr>
            <p:cNvPr id="15" name="矩形 14"/>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2167550" y="2237090"/>
              <a:ext cx="9186250" cy="1661108"/>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t>通常，客户所说的“需求”已是一种实际可能的实施解决方案，分析人员将尽力从这些解决方法中了解真正的业务及其需求，同时还应找出已有系统不适合当前业务之处，以确保产品不会无效或低效。在彻底弄清业务领域内的事情后，分析人员有时就能提出相当好的改进方法。有经验且富有创造力的分析人员还能提出增加一些用户并未发现的很有价值的系统特性</a:t>
              </a:r>
              <a:r>
                <a:rPr lang="zh-CN" altLang="en-US" sz="2000" dirty="0">
                  <a:latin typeface="Times New Roman" panose="02020603050405020304" pitchFamily="18" charset="0"/>
                  <a:cs typeface="Times New Roman" panose="02020603050405020304" pitchFamily="18" charset="0"/>
                </a:rPr>
                <a:t>。</a:t>
              </a:r>
              <a:endParaRPr lang="en-US" altLang="x-none" sz="2000" dirty="0">
                <a:latin typeface="Times New Roman" panose="02020603050405020304" pitchFamily="18" charset="0"/>
                <a:cs typeface="Times New Roman" panose="02020603050405020304" pitchFamily="18" charset="0"/>
              </a:endParaRPr>
            </a:p>
          </p:txBody>
        </p:sp>
      </p:grpSp>
      <p:sp>
        <p:nvSpPr>
          <p:cNvPr id="17" name="矩形 16"/>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权利</a:t>
            </a:r>
            <a:r>
              <a:rPr lang="en-US" altLang="x-none"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6</a:t>
            </a:r>
            <a:r>
              <a:rPr lang="zh-CN" altLang="en-US" sz="2000" b="1" dirty="0">
                <a:solidFill>
                  <a:schemeClr val="tx1"/>
                </a:solidFill>
                <a:latin typeface="Times New Roman" panose="02020603050405020304" pitchFamily="18" charset="0"/>
                <a:cs typeface="Times New Roman" panose="02020603050405020304" pitchFamily="18" charset="0"/>
              </a:rPr>
              <a:t>：要求开发人员对需求及产品实施提供建议</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a:t>
            </a:fld>
            <a:endParaRPr lang="zh-CN" altLang="en-US">
              <a:solidFill>
                <a:prstClr val="black">
                  <a:tint val="75000"/>
                </a:prstClr>
              </a:solidFill>
            </a:endParaRPr>
          </a:p>
        </p:txBody>
      </p:sp>
      <p:grpSp>
        <p:nvGrpSpPr>
          <p:cNvPr id="28" name="组合 5"/>
          <p:cNvGrpSpPr/>
          <p:nvPr/>
        </p:nvGrpSpPr>
        <p:grpSpPr>
          <a:xfrm>
            <a:off x="108557" y="337632"/>
            <a:ext cx="525184" cy="422276"/>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30"/>
          <p:cNvSpPr txBox="1"/>
          <p:nvPr/>
        </p:nvSpPr>
        <p:spPr>
          <a:xfrm>
            <a:off x="700838" y="368864"/>
            <a:ext cx="4266104" cy="424732"/>
          </a:xfrm>
          <a:prstGeom prst="rect">
            <a:avLst/>
          </a:prstGeom>
          <a:noFill/>
          <a:ln w="9525">
            <a:noFill/>
            <a:miter/>
          </a:ln>
        </p:spPr>
        <p:txBody>
          <a:bodyPr wrap="square">
            <a:spAutoFit/>
          </a:bodyPr>
          <a:lstStyle/>
          <a:p>
            <a:pPr>
              <a:lnSpc>
                <a:spcPct val="90000"/>
              </a:lnSpc>
            </a:pPr>
            <a:r>
              <a:rPr lang="en-US" altLang="x-none" sz="2400" b="1" dirty="0">
                <a:latin typeface="微软雅黑" panose="020B0503020204020204" pitchFamily="34" charset="-122"/>
                <a:ea typeface="微软雅黑" panose="020B0503020204020204" pitchFamily="34" charset="-122"/>
              </a:rPr>
              <a:t>1.2  </a:t>
            </a:r>
            <a:r>
              <a:rPr lang="zh-CN" altLang="en-US" sz="2400" b="1" dirty="0">
                <a:latin typeface="微软雅黑" panose="020B0503020204020204" pitchFamily="34" charset="-122"/>
                <a:ea typeface="微软雅黑" panose="020B0503020204020204" pitchFamily="34" charset="-122"/>
              </a:rPr>
              <a:t>需求工程概念</a:t>
            </a:r>
          </a:p>
        </p:txBody>
      </p:sp>
      <p:grpSp>
        <p:nvGrpSpPr>
          <p:cNvPr id="23" name="组合 22"/>
          <p:cNvGrpSpPr/>
          <p:nvPr/>
        </p:nvGrpSpPr>
        <p:grpSpPr>
          <a:xfrm>
            <a:off x="838200" y="1581855"/>
            <a:ext cx="10274064" cy="1847145"/>
            <a:chOff x="1492368" y="1840779"/>
            <a:chExt cx="10274064" cy="1847145"/>
          </a:xfrm>
        </p:grpSpPr>
        <p:sp>
          <p:nvSpPr>
            <p:cNvPr id="42" name="Shape 2021"/>
            <p:cNvSpPr/>
            <p:nvPr/>
          </p:nvSpPr>
          <p:spPr>
            <a:xfrm>
              <a:off x="1816606" y="1963758"/>
              <a:ext cx="9791194" cy="319705"/>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lvl="1" algn="just"/>
              <a:r>
                <a:rPr lang="en-US" altLang="zh-CN" sz="2000" b="1" dirty="0">
                  <a:solidFill>
                    <a:srgbClr val="FF0000"/>
                  </a:solidFill>
                  <a:latin typeface="+mn-ea"/>
                  <a:sym typeface="Wingdings" panose="05000000000000000000" pitchFamily="2" charset="2"/>
                </a:rPr>
                <a:t>1</a:t>
              </a:r>
              <a:r>
                <a:rPr lang="zh-CN" altLang="en-US" sz="2000" b="1" dirty="0">
                  <a:solidFill>
                    <a:srgbClr val="FF0000"/>
                  </a:solidFill>
                  <a:latin typeface="+mn-ea"/>
                  <a:sym typeface="Wingdings" panose="05000000000000000000" pitchFamily="2" charset="2"/>
                </a:rPr>
                <a:t>）定义：</a:t>
              </a:r>
              <a:r>
                <a:rPr lang="zh-CN" altLang="en-US" sz="2000" dirty="0">
                  <a:latin typeface="+mn-ea"/>
                  <a:sym typeface="Wingdings" panose="05000000000000000000" pitchFamily="2" charset="2"/>
                </a:rPr>
                <a:t>需求工程是指应用已证实有效的技术、方法进行需求分析，确定客户需求，帮助分析人员理解问题并定义目标系统的所有外部特征的一门学科。</a:t>
              </a:r>
              <a:endParaRPr lang="en-US" altLang="zh-CN" sz="2000" dirty="0">
                <a:latin typeface="+mn-ea"/>
                <a:sym typeface="Wingdings" panose="05000000000000000000" pitchFamily="2" charset="2"/>
              </a:endParaRPr>
            </a:p>
            <a:p>
              <a:pPr lvl="1" algn="just"/>
              <a:r>
                <a:rPr lang="en-US" altLang="zh-CN" sz="2000" b="1" dirty="0">
                  <a:solidFill>
                    <a:srgbClr val="FF0000"/>
                  </a:solidFill>
                  <a:latin typeface="+mn-ea"/>
                  <a:sym typeface="Wingdings" panose="05000000000000000000" pitchFamily="2" charset="2"/>
                </a:rPr>
                <a:t>2</a:t>
              </a:r>
              <a:r>
                <a:rPr lang="zh-CN" altLang="en-US" sz="2000" b="1" dirty="0">
                  <a:solidFill>
                    <a:srgbClr val="FF0000"/>
                  </a:solidFill>
                  <a:latin typeface="+mn-ea"/>
                  <a:sym typeface="Wingdings" panose="05000000000000000000" pitchFamily="2" charset="2"/>
                </a:rPr>
                <a:t>）特点：</a:t>
              </a:r>
              <a:r>
                <a:rPr lang="zh-CN" altLang="en-US" sz="2000" dirty="0">
                  <a:latin typeface="+mn-ea"/>
                  <a:sym typeface="Wingdings" panose="05000000000000000000" pitchFamily="2" charset="2"/>
                </a:rPr>
                <a:t>它通过合适的工具和记号系统地描述待开发系统及其行为特征和相关约束，形成需求文档，并对用户不断变化的需求演进给予支持。</a:t>
              </a:r>
              <a:endParaRPr lang="en-US" altLang="zh-CN" sz="2000" dirty="0">
                <a:latin typeface="+mn-ea"/>
                <a:sym typeface="Wingdings" panose="05000000000000000000" pitchFamily="2" charset="2"/>
              </a:endParaRPr>
            </a:p>
            <a:p>
              <a:pPr lvl="1" algn="just"/>
              <a:r>
                <a:rPr lang="en-US" altLang="zh-CN" sz="2000" b="1" dirty="0">
                  <a:solidFill>
                    <a:srgbClr val="FF0000"/>
                  </a:solidFill>
                  <a:latin typeface="+mn-ea"/>
                  <a:sym typeface="Wingdings" panose="05000000000000000000" pitchFamily="2" charset="2"/>
                </a:rPr>
                <a:t>3</a:t>
              </a:r>
              <a:r>
                <a:rPr lang="zh-CN" altLang="en-US" sz="2000" b="1" dirty="0">
                  <a:solidFill>
                    <a:srgbClr val="FF0000"/>
                  </a:solidFill>
                  <a:latin typeface="+mn-ea"/>
                  <a:sym typeface="Wingdings" panose="05000000000000000000" pitchFamily="2" charset="2"/>
                </a:rPr>
                <a:t>）需求工程的分类：</a:t>
              </a:r>
              <a:r>
                <a:rPr lang="zh-CN" altLang="en-US" sz="2000" dirty="0">
                  <a:latin typeface="+mn-ea"/>
                  <a:sym typeface="Wingdings" panose="05000000000000000000" pitchFamily="2" charset="2"/>
                </a:rPr>
                <a:t>系统需求工程和软件需求工程。</a:t>
              </a:r>
            </a:p>
          </p:txBody>
        </p:sp>
        <p:grpSp>
          <p:nvGrpSpPr>
            <p:cNvPr id="22" name="组合 21"/>
            <p:cNvGrpSpPr/>
            <p:nvPr/>
          </p:nvGrpSpPr>
          <p:grpSpPr>
            <a:xfrm>
              <a:off x="1492368" y="1840779"/>
              <a:ext cx="10274064" cy="1847145"/>
              <a:chOff x="1492368" y="1840779"/>
              <a:chExt cx="10274064" cy="1847145"/>
            </a:xfrm>
          </p:grpSpPr>
          <p:sp>
            <p:nvSpPr>
              <p:cNvPr id="32" name="Shape 2021"/>
              <p:cNvSpPr/>
              <p:nvPr/>
            </p:nvSpPr>
            <p:spPr>
              <a:xfrm>
                <a:off x="2356063" y="1853337"/>
                <a:ext cx="7355366" cy="319705"/>
              </a:xfrm>
              <a:prstGeom prst="rect">
                <a:avLst/>
              </a:prstGeom>
              <a:ln w="12700">
                <a:miter lim="400000"/>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eaLnBrk="1" fontAlgn="base" latinLnBrk="0" hangingPunct="1">
                  <a:spcBef>
                    <a:spcPct val="0"/>
                  </a:spcBef>
                  <a:spcAft>
                    <a:spcPct val="0"/>
                  </a:spcAft>
                  <a:buClr>
                    <a:srgbClr val="E24848"/>
                  </a:buClr>
                  <a:buSzTx/>
                  <a:buFontTx/>
                  <a:buNone/>
                  <a:defRPr/>
                </a:pPr>
                <a:endParaRPr kumimoji="0" lang="en-US" altLang="zh-CN" sz="2000" i="0" u="none" strike="noStrike" kern="0" cap="none" spc="0" normalizeH="0" baseline="0" noProof="1">
                  <a:ln>
                    <a:noFill/>
                  </a:ln>
                  <a:effectLst/>
                  <a:uLnTx/>
                  <a:uFillTx/>
                  <a:latin typeface="微软雅黑" panose="020B0503020204020204" pitchFamily="34" charset="-122"/>
                  <a:ea typeface="微软雅黑" panose="020B0503020204020204" pitchFamily="34" charset="-122"/>
                  <a:sym typeface="+mn-lt"/>
                </a:endParaRPr>
              </a:p>
            </p:txBody>
          </p:sp>
          <p:sp>
            <p:nvSpPr>
              <p:cNvPr id="41" name="Shape 2015"/>
              <p:cNvSpPr/>
              <p:nvPr/>
            </p:nvSpPr>
            <p:spPr>
              <a:xfrm>
                <a:off x="1797591" y="1840779"/>
                <a:ext cx="9968841" cy="1847145"/>
              </a:xfrm>
              <a:prstGeom prst="roundRect">
                <a:avLst>
                  <a:gd name="adj" fmla="val 6918"/>
                </a:avLst>
              </a:prstGeom>
              <a:noFill/>
              <a:ln w="12700">
                <a:solidFill>
                  <a:srgbClr val="A6AAA9"/>
                </a:solidFill>
                <a:miter lim="400000"/>
              </a:ln>
            </p:spPr>
            <p:txBody>
              <a:bodyPr lIns="14287" tIns="14287" rIns="14287" bIns="14287" anchor="ctr"/>
              <a:lstStyle/>
              <a:p>
                <a:pPr lvl="0"/>
                <a:endParaRPr sz="2000" dirty="0">
                  <a:latin typeface="+mn-ea"/>
                </a:endParaRPr>
              </a:p>
            </p:txBody>
          </p:sp>
          <p:grpSp>
            <p:nvGrpSpPr>
              <p:cNvPr id="44" name="Group 2031"/>
              <p:cNvGrpSpPr/>
              <p:nvPr/>
            </p:nvGrpSpPr>
            <p:grpSpPr>
              <a:xfrm>
                <a:off x="1492368" y="2306654"/>
                <a:ext cx="648476" cy="599063"/>
                <a:chOff x="0" y="0"/>
                <a:chExt cx="1910968" cy="1910968"/>
              </a:xfrm>
            </p:grpSpPr>
            <p:sp>
              <p:nvSpPr>
                <p:cNvPr id="48"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197D7"/>
                </a:solidFill>
                <a:ln w="12700" cap="flat">
                  <a:noFill/>
                  <a:miter lim="400000"/>
                </a:ln>
                <a:effectLst/>
              </p:spPr>
              <p:txBody>
                <a:bodyPr wrap="square" lIns="25392" tIns="25392" rIns="25392" bIns="25392" numCol="1" anchor="ctr">
                  <a:noAutofit/>
                </a:bodyPr>
                <a:lstStyle/>
                <a:p>
                  <a:pPr lvl="0"/>
                  <a:endParaRPr sz="2000" dirty="0">
                    <a:latin typeface="+mn-ea"/>
                  </a:endParaRPr>
                </a:p>
              </p:txBody>
            </p:sp>
            <p:sp>
              <p:nvSpPr>
                <p:cNvPr id="49"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2000" dirty="0">
                    <a:latin typeface="+mn-ea"/>
                  </a:endParaRPr>
                </a:p>
              </p:txBody>
            </p:sp>
          </p:grpSp>
        </p:grpSp>
      </p:gr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04" y="3112668"/>
            <a:ext cx="10699407" cy="2956816"/>
          </a:xfrm>
          <a:prstGeom prst="rect">
            <a:avLst/>
          </a:prstGeom>
        </p:spPr>
      </p:pic>
      <p:sp>
        <p:nvSpPr>
          <p:cNvPr id="18" name="文本框 17"/>
          <p:cNvSpPr txBox="1"/>
          <p:nvPr/>
        </p:nvSpPr>
        <p:spPr>
          <a:xfrm>
            <a:off x="598907" y="1023210"/>
            <a:ext cx="609600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）需求工程的定义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60</a:t>
            </a:fld>
            <a:endParaRPr lang="zh-CN" altLang="en-US">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6" name="组合 15"/>
          <p:cNvGrpSpPr/>
          <p:nvPr/>
        </p:nvGrpSpPr>
        <p:grpSpPr>
          <a:xfrm>
            <a:off x="1454787" y="1598966"/>
            <a:ext cx="9525443" cy="3306106"/>
            <a:chOff x="1828357" y="1778074"/>
            <a:chExt cx="9525443" cy="2081720"/>
          </a:xfrm>
        </p:grpSpPr>
        <p:sp>
          <p:nvSpPr>
            <p:cNvPr id="17" name="矩形 16"/>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2167550" y="2237090"/>
              <a:ext cx="9186250" cy="1474815"/>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t>客户可以要求分析人员在实现功能需求的同时还要注重软件的易用性。因为这些易用特性或质量属性能使客户更准确、高效地完成任务。例如，客户有时要求产品要“用户友好”或 “健壮”或“高效率”，但这对于开发人员来说，太主观了并无实用价值。正确的应是：分析人员通过询问和调查了解客户所要的友好、健壮、高效所包含的具体特性。</a:t>
              </a:r>
              <a:endParaRPr lang="en-US" altLang="x-none" sz="2000" dirty="0">
                <a:latin typeface="Times New Roman" panose="02020603050405020304" pitchFamily="18" charset="0"/>
                <a:cs typeface="Times New Roman" panose="02020603050405020304" pitchFamily="18" charset="0"/>
              </a:endParaRPr>
            </a:p>
          </p:txBody>
        </p:sp>
      </p:grpSp>
      <p:sp>
        <p:nvSpPr>
          <p:cNvPr id="19" name="矩形 18"/>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权利</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7</a:t>
            </a:r>
            <a:r>
              <a:rPr lang="zh-CN" altLang="en-US" sz="2000" b="1" dirty="0">
                <a:solidFill>
                  <a:schemeClr val="tx1"/>
                </a:solidFill>
                <a:latin typeface="Times New Roman" panose="02020603050405020304" pitchFamily="18" charset="0"/>
                <a:cs typeface="Times New Roman" panose="02020603050405020304" pitchFamily="18" charset="0"/>
              </a:rPr>
              <a:t>：描述产品易使用</a:t>
            </a:r>
            <a:r>
              <a:rPr lang="zh-CN" altLang="en-US" sz="2000" b="1">
                <a:solidFill>
                  <a:schemeClr val="tx1"/>
                </a:solidFill>
                <a:latin typeface="Times New Roman" panose="02020603050405020304" pitchFamily="18" charset="0"/>
                <a:cs typeface="Times New Roman" panose="02020603050405020304" pitchFamily="18" charset="0"/>
              </a:rPr>
              <a:t>的特性</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5"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61</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8" name="组合 17"/>
          <p:cNvGrpSpPr/>
          <p:nvPr/>
        </p:nvGrpSpPr>
        <p:grpSpPr>
          <a:xfrm>
            <a:off x="1454787" y="1598966"/>
            <a:ext cx="9525443" cy="3755459"/>
            <a:chOff x="1828357" y="1778074"/>
            <a:chExt cx="9525443" cy="2153728"/>
          </a:xfrm>
        </p:grpSpPr>
        <p:sp>
          <p:nvSpPr>
            <p:cNvPr id="19" name="矩形 18"/>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2167550" y="2166295"/>
              <a:ext cx="9186250" cy="1765507"/>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t>需求通常要有一定的灵活性。分析人员可能发现已有的某个软件组件与所描述的需求很相符。在这种情况下，分析人员应提供一些修改需求的选择以便开发人员能够在新系统开发中重用一些已有的软件。如果有可重用的机会出现，同时客户又能调整其需求说明，那就能降低成本和节省时间，而不必严格按原有的需求说明开发。所以说，如果想在产品中使用一些已有的商业常用组件，而它们并不完全适合所需的特性，这时一定程度上的需求灵活性就显得极为重要了。</a:t>
              </a:r>
              <a:endParaRPr lang="en-US" altLang="x-none" sz="2000" dirty="0">
                <a:latin typeface="Times New Roman" panose="02020603050405020304" pitchFamily="18" charset="0"/>
                <a:cs typeface="Times New Roman" panose="02020603050405020304" pitchFamily="18" charset="0"/>
              </a:endParaRPr>
            </a:p>
          </p:txBody>
        </p:sp>
      </p:grpSp>
      <p:sp>
        <p:nvSpPr>
          <p:cNvPr id="21" name="矩形 20"/>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权利</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8</a:t>
            </a:r>
            <a:r>
              <a:rPr lang="zh-CN" altLang="en-US" sz="2000" b="1" dirty="0">
                <a:solidFill>
                  <a:schemeClr val="tx1"/>
                </a:solidFill>
                <a:latin typeface="Times New Roman" panose="02020603050405020304" pitchFamily="18" charset="0"/>
                <a:cs typeface="Times New Roman" panose="02020603050405020304" pitchFamily="18" charset="0"/>
              </a:rPr>
              <a:t>：调整需求，允许重用已有的</a:t>
            </a:r>
            <a:r>
              <a:rPr lang="zh-CN" altLang="en-US" sz="2000" b="1">
                <a:solidFill>
                  <a:schemeClr val="tx1"/>
                </a:solidFill>
                <a:latin typeface="Times New Roman" panose="02020603050405020304" pitchFamily="18" charset="0"/>
                <a:cs typeface="Times New Roman" panose="02020603050405020304" pitchFamily="18" charset="0"/>
              </a:rPr>
              <a:t>软件组件</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62</a:t>
            </a:fld>
            <a:endParaRPr lang="zh-CN" altLang="en-US">
              <a:solidFill>
                <a:prstClr val="black">
                  <a:tint val="75000"/>
                </a:prstClr>
              </a:solidFill>
            </a:endParaRPr>
          </a:p>
        </p:txBody>
      </p:sp>
      <p:grpSp>
        <p:nvGrpSpPr>
          <p:cNvPr id="7"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6" name="组合 15"/>
          <p:cNvGrpSpPr/>
          <p:nvPr/>
        </p:nvGrpSpPr>
        <p:grpSpPr>
          <a:xfrm>
            <a:off x="1454787" y="1598967"/>
            <a:ext cx="9525443" cy="2671376"/>
            <a:chOff x="1828357" y="1778074"/>
            <a:chExt cx="9525443" cy="2081720"/>
          </a:xfrm>
        </p:grpSpPr>
        <p:sp>
          <p:nvSpPr>
            <p:cNvPr id="17" name="矩形 16"/>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2167550" y="2265565"/>
              <a:ext cx="9186250" cy="1078498"/>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t>有时人们面临更好、也更昂贵的方案时，会做出不同的选择。而这时，对需求变更的影响进行评估从而对业务决策提供帮助，是十分必要的，所以，客户有权利要求开发人员通过分析给出一个的确真实可信的评估，包括影响、成本和得失等评估。开发人员不能由于不想实施变更而随意夸大评估成本。</a:t>
              </a:r>
              <a:endParaRPr lang="en-US" altLang="x-none" sz="2000" dirty="0">
                <a:latin typeface="Times New Roman" panose="02020603050405020304" pitchFamily="18" charset="0"/>
                <a:cs typeface="Times New Roman" panose="02020603050405020304" pitchFamily="18" charset="0"/>
              </a:endParaRPr>
            </a:p>
          </p:txBody>
        </p:sp>
      </p:grpSp>
      <p:sp>
        <p:nvSpPr>
          <p:cNvPr id="19" name="矩形 18"/>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权利</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9</a:t>
            </a:r>
            <a:r>
              <a:rPr lang="zh-CN" altLang="en-US" sz="2000" b="1" dirty="0">
                <a:solidFill>
                  <a:schemeClr val="tx1"/>
                </a:solidFill>
                <a:latin typeface="Times New Roman" panose="02020603050405020304" pitchFamily="18" charset="0"/>
                <a:cs typeface="Times New Roman" panose="02020603050405020304" pitchFamily="18" charset="0"/>
              </a:rPr>
              <a:t>：要求对变更的代价提供真实可信</a:t>
            </a:r>
            <a:r>
              <a:rPr lang="zh-CN" altLang="en-US" sz="2000" b="1">
                <a:solidFill>
                  <a:schemeClr val="tx1"/>
                </a:solidFill>
                <a:latin typeface="Times New Roman" panose="02020603050405020304" pitchFamily="18" charset="0"/>
                <a:cs typeface="Times New Roman" panose="02020603050405020304" pitchFamily="18" charset="0"/>
              </a:rPr>
              <a:t>的评估</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2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63</a:t>
            </a:fld>
            <a:endParaRPr lang="zh-CN" altLang="en-US">
              <a:solidFill>
                <a:prstClr val="black">
                  <a:tint val="75000"/>
                </a:prstClr>
              </a:solidFill>
            </a:endParaRPr>
          </a:p>
        </p:txBody>
      </p:sp>
      <p:grpSp>
        <p:nvGrpSpPr>
          <p:cNvPr id="8" name="组合 5"/>
          <p:cNvGrpSpPr/>
          <p:nvPr/>
        </p:nvGrpSpPr>
        <p:grpSpPr>
          <a:xfrm>
            <a:off x="108557" y="337632"/>
            <a:ext cx="525184" cy="422276"/>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8" name="组合 17"/>
          <p:cNvGrpSpPr/>
          <p:nvPr/>
        </p:nvGrpSpPr>
        <p:grpSpPr>
          <a:xfrm>
            <a:off x="1454787" y="1598967"/>
            <a:ext cx="9525443" cy="2671376"/>
            <a:chOff x="1828357" y="1778074"/>
            <a:chExt cx="9525443" cy="2081720"/>
          </a:xfrm>
        </p:grpSpPr>
        <p:sp>
          <p:nvSpPr>
            <p:cNvPr id="19" name="矩形 18"/>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2167550" y="2265565"/>
              <a:ext cx="9186250" cy="1465477"/>
            </a:xfrm>
            <a:prstGeom prst="rect">
              <a:avLst/>
            </a:prstGeom>
          </p:spPr>
          <p:txBody>
            <a:bodyPr wrap="square">
              <a:spAutoFit/>
              <a:scene3d>
                <a:camera prst="orthographicFront"/>
                <a:lightRig rig="threePt" dir="t"/>
              </a:scene3d>
              <a:sp3d contourW="12700"/>
            </a:bodyPr>
            <a:lstStyle/>
            <a:p>
              <a:pPr lvl="0" eaLnBrk="1" hangingPunct="1">
                <a:lnSpc>
                  <a:spcPct val="150000"/>
                </a:lnSpc>
                <a:buNone/>
              </a:pPr>
              <a:r>
                <a:rPr lang="zh-CN" altLang="en-US" sz="2000" dirty="0">
                  <a:latin typeface="+mn-ea"/>
                </a:rPr>
                <a:t>每个人都希望项目获得成功。但这不仅要求客户要清晰地告知开发人员关于系统“做什么”  所需的所有信息，而且还要求开发人员能通过交流了解清楚取舍与限制。一定要明确说明你的假设和潜在的期望。否则，开发人员开发出的产品很可能无法让你满意。</a:t>
              </a:r>
              <a:endParaRPr lang="en-US" altLang="x-none" sz="2000" dirty="0">
                <a:latin typeface="+mn-ea"/>
                <a:cs typeface="Times New Roman" panose="02020603050405020304" pitchFamily="18" charset="0"/>
              </a:endParaRPr>
            </a:p>
          </p:txBody>
        </p:sp>
      </p:grpSp>
      <p:sp>
        <p:nvSpPr>
          <p:cNvPr id="21" name="矩形 20"/>
          <p:cNvSpPr/>
          <p:nvPr/>
        </p:nvSpPr>
        <p:spPr>
          <a:xfrm>
            <a:off x="1026736" y="176361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权利</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10</a:t>
            </a:r>
            <a:r>
              <a:rPr lang="zh-CN" altLang="en-US" sz="2000" b="1" dirty="0">
                <a:solidFill>
                  <a:schemeClr val="tx1"/>
                </a:solidFill>
                <a:latin typeface="Times New Roman" panose="02020603050405020304" pitchFamily="18" charset="0"/>
                <a:cs typeface="Times New Roman" panose="02020603050405020304" pitchFamily="18" charset="0"/>
              </a:rPr>
              <a:t>：获得满足客户功能和质量要求</a:t>
            </a:r>
            <a:r>
              <a:rPr lang="zh-CN" altLang="en-US" sz="2000" b="1">
                <a:solidFill>
                  <a:schemeClr val="tx1"/>
                </a:solidFill>
                <a:latin typeface="Times New Roman" panose="02020603050405020304" pitchFamily="18" charset="0"/>
                <a:cs typeface="Times New Roman" panose="02020603050405020304" pitchFamily="18" charset="0"/>
              </a:rPr>
              <a:t>的系统</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64</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
        <p:nvSpPr>
          <p:cNvPr id="13" name="文本框 18"/>
          <p:cNvSpPr txBox="1"/>
          <p:nvPr/>
        </p:nvSpPr>
        <p:spPr>
          <a:xfrm>
            <a:off x="1067745" y="948773"/>
            <a:ext cx="9475721" cy="400110"/>
          </a:xfrm>
          <a:prstGeom prst="rect">
            <a:avLst/>
          </a:prstGeom>
          <a:solidFill>
            <a:srgbClr val="5B9BD5"/>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cs typeface="Times New Roman" panose="02020603050405020304" pitchFamily="18" charset="0"/>
              </a:rPr>
              <a:t>客户有以下十大义务：</a:t>
            </a:r>
          </a:p>
        </p:txBody>
      </p:sp>
      <p:sp>
        <p:nvSpPr>
          <p:cNvPr id="14" name="文本框 18"/>
          <p:cNvSpPr txBox="1"/>
          <p:nvPr/>
        </p:nvSpPr>
        <p:spPr>
          <a:xfrm>
            <a:off x="1067745" y="1794432"/>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2</a:t>
            </a:r>
            <a:r>
              <a:rPr lang="zh-CN" altLang="en-US" sz="2000" dirty="0">
                <a:latin typeface="Times New Roman" panose="02020603050405020304" pitchFamily="18" charset="0"/>
                <a:cs typeface="Times New Roman" panose="02020603050405020304" pitchFamily="18" charset="0"/>
              </a:rPr>
              <a:t>．抽出时间清楚地说明需求并不断完善。</a:t>
            </a:r>
          </a:p>
        </p:txBody>
      </p:sp>
      <p:sp>
        <p:nvSpPr>
          <p:cNvPr id="15" name="文本框 18"/>
          <p:cNvSpPr txBox="1"/>
          <p:nvPr/>
        </p:nvSpPr>
        <p:spPr>
          <a:xfrm>
            <a:off x="1067744" y="2255746"/>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3</a:t>
            </a:r>
            <a:r>
              <a:rPr lang="zh-CN" altLang="en-US" sz="2000" dirty="0">
                <a:latin typeface="Times New Roman" panose="02020603050405020304" pitchFamily="18" charset="0"/>
                <a:cs typeface="Times New Roman" panose="02020603050405020304" pitchFamily="18" charset="0"/>
              </a:rPr>
              <a:t>．当说明系统需求时，力求准确详细。</a:t>
            </a:r>
          </a:p>
        </p:txBody>
      </p:sp>
      <p:sp>
        <p:nvSpPr>
          <p:cNvPr id="19" name="文本框 18"/>
          <p:cNvSpPr txBox="1"/>
          <p:nvPr/>
        </p:nvSpPr>
        <p:spPr>
          <a:xfrm>
            <a:off x="1067742" y="2718255"/>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4</a:t>
            </a:r>
            <a:r>
              <a:rPr lang="zh-CN" altLang="en-US" sz="2000" dirty="0">
                <a:latin typeface="Times New Roman" panose="02020603050405020304" pitchFamily="18" charset="0"/>
                <a:cs typeface="Times New Roman" panose="02020603050405020304" pitchFamily="18" charset="0"/>
              </a:rPr>
              <a:t>．需要时要及时对需求做出决策。</a:t>
            </a:r>
          </a:p>
        </p:txBody>
      </p:sp>
      <p:sp>
        <p:nvSpPr>
          <p:cNvPr id="18" name="文本框 18"/>
          <p:cNvSpPr txBox="1"/>
          <p:nvPr/>
        </p:nvSpPr>
        <p:spPr>
          <a:xfrm>
            <a:off x="1067746" y="1348883"/>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pPr>
            <a:r>
              <a:rPr lang="en-US" altLang="x-none" sz="2000" dirty="0">
                <a:latin typeface="Times New Roman" panose="02020603050405020304" pitchFamily="18" charset="0"/>
                <a:cs typeface="Times New Roman" panose="02020603050405020304" pitchFamily="18" charset="0"/>
              </a:rPr>
              <a:t>  1</a:t>
            </a:r>
            <a:r>
              <a:rPr lang="zh-CN" altLang="en-US" sz="2000" dirty="0">
                <a:latin typeface="Times New Roman" panose="02020603050405020304" pitchFamily="18" charset="0"/>
                <a:cs typeface="Times New Roman" panose="02020603050405020304" pitchFamily="18" charset="0"/>
              </a:rPr>
              <a:t>．给分析人员讲解业务及说明业务方面的术语等专业问题。</a:t>
            </a:r>
          </a:p>
        </p:txBody>
      </p:sp>
      <p:sp>
        <p:nvSpPr>
          <p:cNvPr id="22" name="文本框 21"/>
          <p:cNvSpPr txBox="1"/>
          <p:nvPr/>
        </p:nvSpPr>
        <p:spPr>
          <a:xfrm>
            <a:off x="1067742" y="318076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5</a:t>
            </a:r>
            <a:r>
              <a:rPr lang="zh-CN" altLang="en-US" sz="2000" dirty="0">
                <a:latin typeface="Times New Roman" panose="02020603050405020304" pitchFamily="18" charset="0"/>
                <a:cs typeface="Times New Roman" panose="02020603050405020304" pitchFamily="18" charset="0"/>
              </a:rPr>
              <a:t>．要尊重开发人员的成本估算和对需求的可行性分析。</a:t>
            </a:r>
          </a:p>
        </p:txBody>
      </p:sp>
      <p:sp>
        <p:nvSpPr>
          <p:cNvPr id="23" name="文本框 18"/>
          <p:cNvSpPr txBox="1"/>
          <p:nvPr/>
        </p:nvSpPr>
        <p:spPr>
          <a:xfrm>
            <a:off x="1067742" y="365819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6</a:t>
            </a:r>
            <a:r>
              <a:rPr lang="zh-CN" altLang="en-US" sz="2000" dirty="0">
                <a:latin typeface="Times New Roman" panose="02020603050405020304" pitchFamily="18" charset="0"/>
                <a:cs typeface="Times New Roman" panose="02020603050405020304" pitchFamily="18" charset="0"/>
              </a:rPr>
              <a:t>．对单项需求、系统特性或使用实例划分优先级。</a:t>
            </a:r>
          </a:p>
        </p:txBody>
      </p:sp>
      <p:sp>
        <p:nvSpPr>
          <p:cNvPr id="24" name="文本框 18"/>
          <p:cNvSpPr txBox="1"/>
          <p:nvPr/>
        </p:nvSpPr>
        <p:spPr>
          <a:xfrm>
            <a:off x="1067742" y="415244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7</a:t>
            </a:r>
            <a:r>
              <a:rPr lang="zh-CN" altLang="en-US" sz="2000" dirty="0">
                <a:latin typeface="Times New Roman" panose="02020603050405020304" pitchFamily="18" charset="0"/>
                <a:cs typeface="Times New Roman" panose="02020603050405020304" pitchFamily="18" charset="0"/>
              </a:rPr>
              <a:t>．评审需求文档和原型。</a:t>
            </a:r>
          </a:p>
        </p:txBody>
      </p:sp>
      <p:sp>
        <p:nvSpPr>
          <p:cNvPr id="25" name="文本框 18"/>
          <p:cNvSpPr txBox="1"/>
          <p:nvPr/>
        </p:nvSpPr>
        <p:spPr>
          <a:xfrm>
            <a:off x="1067742" y="460756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8</a:t>
            </a:r>
            <a:r>
              <a:rPr lang="zh-CN" altLang="en-US" sz="2000" dirty="0">
                <a:latin typeface="Times New Roman" panose="02020603050405020304" pitchFamily="18" charset="0"/>
                <a:cs typeface="Times New Roman" panose="02020603050405020304" pitchFamily="18" charset="0"/>
              </a:rPr>
              <a:t>．一旦知道要对项目需求进行变更，要马上与开发人员联系。</a:t>
            </a:r>
          </a:p>
        </p:txBody>
      </p:sp>
      <p:sp>
        <p:nvSpPr>
          <p:cNvPr id="26" name="文本框 18"/>
          <p:cNvSpPr txBox="1"/>
          <p:nvPr/>
        </p:nvSpPr>
        <p:spPr>
          <a:xfrm>
            <a:off x="1067742" y="5093225"/>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9</a:t>
            </a:r>
            <a:r>
              <a:rPr lang="zh-CN" altLang="en-US" sz="2000" dirty="0">
                <a:latin typeface="Times New Roman" panose="02020603050405020304" pitchFamily="18" charset="0"/>
                <a:cs typeface="Times New Roman" panose="02020603050405020304" pitchFamily="18" charset="0"/>
              </a:rPr>
              <a:t>．在要求需求变更时，应遵照开发组织确定的工作过程来处理。</a:t>
            </a:r>
          </a:p>
        </p:txBody>
      </p:sp>
      <p:sp>
        <p:nvSpPr>
          <p:cNvPr id="27" name="文本框 18"/>
          <p:cNvSpPr txBox="1"/>
          <p:nvPr/>
        </p:nvSpPr>
        <p:spPr>
          <a:xfrm>
            <a:off x="1067741" y="5571850"/>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Times New Roman" panose="02020603050405020304" pitchFamily="18" charset="0"/>
                <a:cs typeface="Times New Roman" panose="02020603050405020304" pitchFamily="18" charset="0"/>
              </a:rPr>
              <a:t>  10</a:t>
            </a:r>
            <a:r>
              <a:rPr lang="zh-CN" altLang="en-US" sz="2000" dirty="0">
                <a:latin typeface="Times New Roman" panose="02020603050405020304" pitchFamily="18" charset="0"/>
                <a:cs typeface="Times New Roman" panose="02020603050405020304" pitchFamily="18" charset="0"/>
              </a:rPr>
              <a:t>．尊重需求工程中开发人员采用的流程</a:t>
            </a:r>
            <a:r>
              <a:rPr lang="en-US" altLang="x-none"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过程</a:t>
            </a:r>
            <a:r>
              <a:rPr lang="en-US" altLang="x-none"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9" grpId="0" animBg="1"/>
      <p:bldP spid="18" grpId="0" animBg="1"/>
      <p:bldP spid="22" grpId="0" animBg="1"/>
      <p:bldP spid="23" grpId="0" animBg="1"/>
      <p:bldP spid="24" grpId="0" animBg="1"/>
      <p:bldP spid="25"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65</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4" name="组合 3"/>
          <p:cNvGrpSpPr/>
          <p:nvPr/>
        </p:nvGrpSpPr>
        <p:grpSpPr>
          <a:xfrm>
            <a:off x="1828357" y="1778074"/>
            <a:ext cx="9525443" cy="2081720"/>
            <a:chOff x="1828357" y="1778074"/>
            <a:chExt cx="9525443" cy="2081720"/>
          </a:xfrm>
        </p:grpSpPr>
        <p:sp>
          <p:nvSpPr>
            <p:cNvPr id="19" name="矩形 18"/>
            <p:cNvSpPr/>
            <p:nvPr/>
          </p:nvSpPr>
          <p:spPr>
            <a:xfrm>
              <a:off x="1828357" y="1778074"/>
              <a:ext cx="9525443" cy="2081720"/>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997953" y="2394379"/>
              <a:ext cx="9186250" cy="1323439"/>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分析人员要依靠用户给他们讲解的业务概念及术语。但不能指望分析人员会成为该领域的专家，而只能让他们真正明白用户的问题和目标。不要期望分析人员能把握业务的细微与潜在之处，他们很可能并不知道那些对于用户和其同事来说理所当然的“常识”。</a:t>
              </a:r>
              <a:endParaRPr lang="en-US" altLang="x-none" sz="2000" dirty="0">
                <a:latin typeface="宋体" panose="02010600030101010101" pitchFamily="2" charset="-122"/>
                <a:ea typeface="宋体" panose="02010600030101010101" pitchFamily="2" charset="-122"/>
              </a:endParaRPr>
            </a:p>
          </p:txBody>
        </p:sp>
      </p:grpSp>
      <p:grpSp>
        <p:nvGrpSpPr>
          <p:cNvPr id="22" name="组合 21"/>
          <p:cNvGrpSpPr/>
          <p:nvPr/>
        </p:nvGrpSpPr>
        <p:grpSpPr>
          <a:xfrm>
            <a:off x="1828357" y="3988357"/>
            <a:ext cx="9525443" cy="2335151"/>
            <a:chOff x="1828357" y="1778073"/>
            <a:chExt cx="9525443" cy="2335151"/>
          </a:xfrm>
        </p:grpSpPr>
        <p:sp>
          <p:nvSpPr>
            <p:cNvPr id="27" name="矩形 26"/>
            <p:cNvSpPr/>
            <p:nvPr/>
          </p:nvSpPr>
          <p:spPr>
            <a:xfrm>
              <a:off x="1828357" y="1778073"/>
              <a:ext cx="9525443" cy="2335151"/>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1997953" y="2394379"/>
              <a:ext cx="9186250" cy="1631216"/>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客户很忙，经常在最忙的时候还得参与需求开发。但无论如何，客户有义务抽出时间参与  需求的讨论，接受采访或其它获取需求的活动。有时分析人员可能先以为明白了其观点，而过后发现还需要再次讲解。这时，应耐心一些对待需求和需求的精化工作过程中的反复，因为它是人们交流中很自然的现象，何况这对软件产品的成功极为重要。</a:t>
              </a:r>
            </a:p>
          </p:txBody>
        </p:sp>
      </p:grpSp>
      <p:sp>
        <p:nvSpPr>
          <p:cNvPr id="29" name="矩形 28"/>
          <p:cNvSpPr/>
          <p:nvPr/>
        </p:nvSpPr>
        <p:spPr>
          <a:xfrm>
            <a:off x="1353308" y="1938071"/>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：给分析人员讲解你</a:t>
            </a:r>
            <a:r>
              <a:rPr lang="zh-CN" altLang="en-US" sz="2000" b="1">
                <a:solidFill>
                  <a:schemeClr val="tx1"/>
                </a:solidFill>
                <a:latin typeface="Times New Roman" panose="02020603050405020304" pitchFamily="18" charset="0"/>
                <a:cs typeface="Times New Roman" panose="02020603050405020304" pitchFamily="18" charset="0"/>
              </a:rPr>
              <a:t>的业务</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1353308" y="4120504"/>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：抽出时间清楚地说明并</a:t>
            </a:r>
            <a:r>
              <a:rPr lang="zh-CN" altLang="en-US" sz="2000" b="1">
                <a:solidFill>
                  <a:schemeClr val="tx1"/>
                </a:solidFill>
                <a:latin typeface="Times New Roman" panose="02020603050405020304" pitchFamily="18" charset="0"/>
                <a:cs typeface="Times New Roman" panose="02020603050405020304" pitchFamily="18" charset="0"/>
              </a:rPr>
              <a:t>完善需求</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2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66</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4" name="组合 3"/>
          <p:cNvGrpSpPr/>
          <p:nvPr/>
        </p:nvGrpSpPr>
        <p:grpSpPr>
          <a:xfrm>
            <a:off x="1726757" y="2219271"/>
            <a:ext cx="9525443" cy="3232406"/>
            <a:chOff x="1828357" y="1778074"/>
            <a:chExt cx="9525443" cy="3232406"/>
          </a:xfrm>
        </p:grpSpPr>
        <p:sp>
          <p:nvSpPr>
            <p:cNvPr id="19" name="矩形 18"/>
            <p:cNvSpPr/>
            <p:nvPr/>
          </p:nvSpPr>
          <p:spPr>
            <a:xfrm>
              <a:off x="1828357" y="1778074"/>
              <a:ext cx="9525443" cy="3232406"/>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997953" y="2394379"/>
              <a:ext cx="9186250" cy="2616101"/>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编写一份清晰、准确的需求文档是很困难的。由于处理细节问题不但烦人而且又耗时，  故很容易留下模糊不清的需求。但是，在开发过程中，必须得解决这种模糊性和不准确性。  而用户恰是为解决这些问题作出决定的最佳人选。不然的话，只好靠开发人员去正确猜测了。</a:t>
              </a:r>
            </a:p>
            <a:p>
              <a:pPr lvl="0" algn="just"/>
              <a:r>
                <a:rPr lang="zh-CN" altLang="en-US" sz="2000" dirty="0">
                  <a:latin typeface="宋体" panose="02010600030101010101" pitchFamily="2" charset="-122"/>
                  <a:ea typeface="宋体" panose="02010600030101010101" pitchFamily="2" charset="-122"/>
                </a:rPr>
                <a:t>尽量将每项需求的内容都阐述清楚，以便分析人员能准确的将其写进软件需求规格说明中。如果客户一时不能准确表述，那就得允许获取必要的准确信息这样一个过程。通常使用所谓的原型技术。通过开发的原型，客户可以同开发人员一起反复修改，不断完善需求定义。</a:t>
              </a:r>
            </a:p>
          </p:txBody>
        </p:sp>
      </p:grpSp>
      <p:sp>
        <p:nvSpPr>
          <p:cNvPr id="22" name="矩形 21"/>
          <p:cNvSpPr/>
          <p:nvPr/>
        </p:nvSpPr>
        <p:spPr>
          <a:xfrm>
            <a:off x="1277655" y="237837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：准确而详细地</a:t>
            </a:r>
            <a:r>
              <a:rPr lang="zh-CN" altLang="en-US" sz="2000" b="1">
                <a:solidFill>
                  <a:schemeClr val="tx1"/>
                </a:solidFill>
                <a:latin typeface="Times New Roman" panose="02020603050405020304" pitchFamily="18" charset="0"/>
                <a:cs typeface="Times New Roman" panose="02020603050405020304" pitchFamily="18" charset="0"/>
              </a:rPr>
              <a:t>说明需求</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5"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67</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1" name="组合 10"/>
          <p:cNvGrpSpPr/>
          <p:nvPr/>
        </p:nvGrpSpPr>
        <p:grpSpPr>
          <a:xfrm>
            <a:off x="764810" y="1573795"/>
            <a:ext cx="11091001" cy="4731105"/>
            <a:chOff x="1879157" y="2006546"/>
            <a:chExt cx="9525443" cy="4731105"/>
          </a:xfrm>
        </p:grpSpPr>
        <p:grpSp>
          <p:nvGrpSpPr>
            <p:cNvPr id="4" name="组合 3"/>
            <p:cNvGrpSpPr/>
            <p:nvPr/>
          </p:nvGrpSpPr>
          <p:grpSpPr>
            <a:xfrm>
              <a:off x="1879157" y="4174762"/>
              <a:ext cx="9525443" cy="2562889"/>
              <a:chOff x="1828357" y="1778074"/>
              <a:chExt cx="9525443" cy="2562889"/>
            </a:xfrm>
          </p:grpSpPr>
          <p:sp>
            <p:nvSpPr>
              <p:cNvPr id="19" name="矩形 18"/>
              <p:cNvSpPr/>
              <p:nvPr/>
            </p:nvSpPr>
            <p:spPr>
              <a:xfrm>
                <a:off x="1828357" y="1778074"/>
                <a:ext cx="9525443" cy="2562889"/>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997953" y="2394379"/>
                <a:ext cx="9186250" cy="1938992"/>
              </a:xfrm>
              <a:prstGeom prst="rect">
                <a:avLst/>
              </a:prstGeom>
            </p:spPr>
            <p:txBody>
              <a:bodyPr wrap="square">
                <a:spAutoFit/>
                <a:scene3d>
                  <a:camera prst="orthographicFront"/>
                  <a:lightRig rig="threePt" dir="t"/>
                </a:scene3d>
                <a:sp3d contourW="12700"/>
              </a:bodyPr>
              <a:lstStyle/>
              <a:p>
                <a:pPr lvl="0" algn="ju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所有的软件功能都有其成本价格，开发人员最适合预算这些成本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尽管许多开发人员并不擅长评估预测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客户所希望的某些产品特性可能在技术上行不通，或者实现它要付出极为高昂的代价。而某些需求试图在操作环境中要求不可能达到的性能或试图得到一些根本得不到的数据，开发人员会对此作出负面的评价意见，客户应该尊重他们的意见。有时，客户可以重新给出一个在技术上可行、实现上便宜的需求，例如，要求某个行为在 “瞬间”发生是不可行的，但换种更具体的时间需求说法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50ms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以内”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，这就可以实现了。</a:t>
                </a:r>
              </a:p>
            </p:txBody>
          </p:sp>
        </p:grpSp>
        <p:grpSp>
          <p:nvGrpSpPr>
            <p:cNvPr id="22" name="组合 21"/>
            <p:cNvGrpSpPr/>
            <p:nvPr/>
          </p:nvGrpSpPr>
          <p:grpSpPr>
            <a:xfrm>
              <a:off x="1879157" y="2006546"/>
              <a:ext cx="9525443" cy="1939744"/>
              <a:chOff x="1828357" y="1778074"/>
              <a:chExt cx="9525443" cy="1939744"/>
            </a:xfrm>
          </p:grpSpPr>
          <p:sp>
            <p:nvSpPr>
              <p:cNvPr id="27" name="矩形 26"/>
              <p:cNvSpPr/>
              <p:nvPr/>
            </p:nvSpPr>
            <p:spPr>
              <a:xfrm>
                <a:off x="1828357" y="1778074"/>
                <a:ext cx="9525443" cy="1939744"/>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1997953" y="2394379"/>
                <a:ext cx="9186250" cy="1323439"/>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正如一位建筑师为你修建房屋，分析人员将要求你做出一些选择和决定。这些决定包括来自多个用户提出的处理方法或在质量特性冲突和信息准确度中选择折衷方案等。有权做出决定的客户必须积极地对待这一切，尽快做处理、做决定。因为开发人员通常只有等你做出决定才能行动，而这种等待会延误项目的进展。</a:t>
                </a:r>
              </a:p>
            </p:txBody>
          </p:sp>
        </p:grpSp>
      </p:grpSp>
      <p:sp>
        <p:nvSpPr>
          <p:cNvPr id="29" name="矩形 28"/>
          <p:cNvSpPr/>
          <p:nvPr/>
        </p:nvSpPr>
        <p:spPr>
          <a:xfrm>
            <a:off x="309894" y="1743147"/>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义务</a:t>
            </a:r>
            <a:r>
              <a:rPr lang="en-US" altLang="x-none"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4</a:t>
            </a:r>
            <a:r>
              <a:rPr lang="zh-CN" altLang="en-US" sz="2000" b="1" dirty="0">
                <a:solidFill>
                  <a:schemeClr val="tx1"/>
                </a:solidFill>
                <a:latin typeface="Times New Roman" panose="02020603050405020304" pitchFamily="18" charset="0"/>
                <a:cs typeface="Times New Roman" panose="02020603050405020304" pitchFamily="18" charset="0"/>
              </a:rPr>
              <a:t>：及时地作出决定</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321068" y="3901244"/>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义务</a:t>
            </a:r>
            <a:r>
              <a:rPr lang="en-US" altLang="x-none"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5</a:t>
            </a:r>
            <a:r>
              <a:rPr lang="zh-CN" altLang="en-US" sz="2000" b="1" dirty="0">
                <a:solidFill>
                  <a:schemeClr val="tx1"/>
                </a:solidFill>
                <a:latin typeface="Times New Roman" panose="02020603050405020304" pitchFamily="18" charset="0"/>
                <a:cs typeface="Times New Roman" panose="02020603050405020304" pitchFamily="18" charset="0"/>
              </a:rPr>
              <a:t>：尊重开发人员的需求可行性及成本评估</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20"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68</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5" name="组合 14"/>
          <p:cNvGrpSpPr/>
          <p:nvPr/>
        </p:nvGrpSpPr>
        <p:grpSpPr>
          <a:xfrm>
            <a:off x="4004700" y="1403191"/>
            <a:ext cx="8253419" cy="3915169"/>
            <a:chOff x="1828357" y="1778073"/>
            <a:chExt cx="8253419" cy="3915169"/>
          </a:xfrm>
        </p:grpSpPr>
        <p:sp>
          <p:nvSpPr>
            <p:cNvPr id="20" name="矩形 19"/>
            <p:cNvSpPr/>
            <p:nvPr/>
          </p:nvSpPr>
          <p:spPr>
            <a:xfrm>
              <a:off x="1828357" y="1778073"/>
              <a:ext cx="8253419" cy="3915169"/>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997953" y="2394379"/>
              <a:ext cx="7982223" cy="3170099"/>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绝大多数项目没有足够的时间或资源来实现功能性的每个细节。决定哪些特性是必要的，哪些是重要的，哪些是好的，是需求开发的主要部分。只能由客户来负责设定需求优先级，因为开发者并不可能按其观点决定需求优先级。开发者将为客户确定优先级提供有关每个需求的花费和风险的信息。当客户设定优先级时，帮助开发者确保在适当的时间内用最小的开支取得最好的效果。</a:t>
              </a:r>
            </a:p>
            <a:p>
              <a:pPr lvl="0" algn="just"/>
              <a:r>
                <a:rPr lang="zh-CN" altLang="en-US" sz="2000" dirty="0">
                  <a:latin typeface="宋体" panose="02010600030101010101" pitchFamily="2" charset="-122"/>
                  <a:ea typeface="宋体" panose="02010600030101010101" pitchFamily="2" charset="-122"/>
                </a:rPr>
                <a:t>在时间和资源限制下，关于所需特性能否完成或完成多少应该尊重开发人员的意见。尽管没有人愿意看到自己所希望的需求在项目中未被实现，但毕竟是要面对现实。业务决策有时不得不依据优先级来缩小项目范围或延长工期，或增加资源，或在质量上寻找折衷。 </a:t>
              </a:r>
            </a:p>
          </p:txBody>
        </p:sp>
      </p:gr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10" y="1733166"/>
            <a:ext cx="4347444" cy="4743416"/>
          </a:xfrm>
          <a:prstGeom prst="rect">
            <a:avLst/>
          </a:prstGeom>
        </p:spPr>
      </p:pic>
      <p:sp>
        <p:nvSpPr>
          <p:cNvPr id="23" name="矩形 22"/>
          <p:cNvSpPr/>
          <p:nvPr/>
        </p:nvSpPr>
        <p:spPr>
          <a:xfrm>
            <a:off x="3376256" y="1504566"/>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6</a:t>
            </a:r>
            <a:r>
              <a:rPr lang="zh-CN" altLang="en-US" sz="2000" b="1" dirty="0">
                <a:solidFill>
                  <a:schemeClr val="tx1"/>
                </a:solidFill>
                <a:latin typeface="Times New Roman" panose="02020603050405020304" pitchFamily="18" charset="0"/>
                <a:cs typeface="Times New Roman" panose="02020603050405020304" pitchFamily="18" charset="0"/>
              </a:rPr>
              <a:t>：划分需求</a:t>
            </a:r>
            <a:r>
              <a:rPr lang="zh-CN" altLang="en-US" sz="2000" b="1">
                <a:solidFill>
                  <a:schemeClr val="tx1"/>
                </a:solidFill>
                <a:latin typeface="Times New Roman" panose="02020603050405020304" pitchFamily="18" charset="0"/>
                <a:cs typeface="Times New Roman" panose="02020603050405020304" pitchFamily="18" charset="0"/>
              </a:rPr>
              <a:t>优先级别</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8"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69</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5" name="组合 14"/>
          <p:cNvGrpSpPr/>
          <p:nvPr/>
        </p:nvGrpSpPr>
        <p:grpSpPr>
          <a:xfrm>
            <a:off x="1078671" y="2214418"/>
            <a:ext cx="10520443" cy="3478628"/>
            <a:chOff x="1828357" y="1778073"/>
            <a:chExt cx="8253419" cy="3478628"/>
          </a:xfrm>
        </p:grpSpPr>
        <p:sp>
          <p:nvSpPr>
            <p:cNvPr id="20" name="矩形 19"/>
            <p:cNvSpPr/>
            <p:nvPr/>
          </p:nvSpPr>
          <p:spPr>
            <a:xfrm>
              <a:off x="1828357" y="1778073"/>
              <a:ext cx="8253419" cy="2902425"/>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997953" y="2394379"/>
              <a:ext cx="7982223" cy="2862322"/>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无论是正式的还是非正式的方式，对需求文档进行评审都会对软件质量提高有所帮助。让客户参与评审才能真正鉴别需求文档是否的确完整、正确说明了期望的必要特性。评审也给客户代表提供一个机会，给需求分析人员带来反馈信息以改进他们的工作。如果你认为编写的需求文档不够准确，就有义务尽早告诉分析人员并为改进提供建议。通过阅读需求规格说明，很难想象实际的软件是什么样子的。更好的方法是先为产品开发一个原型。这样你就能提供更有价值的反馈信息给开发人员，帮助他们更好地理解你的需求。必须认识到：原型并非是一个实际产品，但开发人员能将其转变、扩充成功能齐全的系统。</a:t>
              </a:r>
            </a:p>
          </p:txBody>
        </p:sp>
      </p:grpSp>
      <p:sp>
        <p:nvSpPr>
          <p:cNvPr id="22" name="矩形 21"/>
          <p:cNvSpPr/>
          <p:nvPr/>
        </p:nvSpPr>
        <p:spPr>
          <a:xfrm>
            <a:off x="633741" y="2361077"/>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7</a:t>
            </a:r>
            <a:r>
              <a:rPr lang="zh-CN" altLang="en-US" sz="2000" b="1" dirty="0">
                <a:solidFill>
                  <a:schemeClr val="tx1"/>
                </a:solidFill>
                <a:latin typeface="Times New Roman" panose="02020603050405020304" pitchFamily="18" charset="0"/>
                <a:cs typeface="Times New Roman" panose="02020603050405020304" pitchFamily="18" charset="0"/>
              </a:rPr>
              <a:t>：评审需求文档</a:t>
            </a:r>
            <a:r>
              <a:rPr lang="zh-CN" altLang="en-US" sz="2000" b="1">
                <a:solidFill>
                  <a:schemeClr val="tx1"/>
                </a:solidFill>
                <a:latin typeface="Times New Roman" panose="02020603050405020304" pitchFamily="18" charset="0"/>
                <a:cs typeface="Times New Roman" panose="02020603050405020304" pitchFamily="18" charset="0"/>
              </a:rPr>
              <a:t>和原型</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6"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a:t>
            </a:fld>
            <a:endParaRPr lang="zh-CN" altLang="en-US" dirty="0">
              <a:solidFill>
                <a:prstClr val="black">
                  <a:tint val="75000"/>
                </a:prstClr>
              </a:solidFill>
            </a:endParaRPr>
          </a:p>
        </p:txBody>
      </p:sp>
      <p:grpSp>
        <p:nvGrpSpPr>
          <p:cNvPr id="23" name="组合 5"/>
          <p:cNvGrpSpPr/>
          <p:nvPr/>
        </p:nvGrpSpPr>
        <p:grpSpPr>
          <a:xfrm>
            <a:off x="108557" y="337632"/>
            <a:ext cx="525184" cy="422276"/>
            <a:chOff x="5075564" y="2933562"/>
            <a:chExt cx="2860947" cy="2302753"/>
          </a:xfrm>
        </p:grpSpPr>
        <p:sp>
          <p:nvSpPr>
            <p:cNvPr id="24" name="等腰三角形 2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5" name="等腰三角形 2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29" name="组合 28"/>
          <p:cNvGrpSpPr/>
          <p:nvPr/>
        </p:nvGrpSpPr>
        <p:grpSpPr>
          <a:xfrm>
            <a:off x="804671" y="1570115"/>
            <a:ext cx="10549129" cy="1202227"/>
            <a:chOff x="681682" y="1277888"/>
            <a:chExt cx="10549129" cy="1100373"/>
          </a:xfrm>
        </p:grpSpPr>
        <p:sp>
          <p:nvSpPr>
            <p:cNvPr id="40" name="矩形 2"/>
            <p:cNvSpPr/>
            <p:nvPr/>
          </p:nvSpPr>
          <p:spPr>
            <a:xfrm>
              <a:off x="681682" y="1277888"/>
              <a:ext cx="984191" cy="1100373"/>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800" dirty="0">
                  <a:latin typeface="+mj-ea"/>
                  <a:ea typeface="+mj-ea"/>
                </a:rPr>
                <a:t>软件需求工程</a:t>
              </a:r>
            </a:p>
          </p:txBody>
        </p:sp>
        <p:grpSp>
          <p:nvGrpSpPr>
            <p:cNvPr id="41" name="组合 40"/>
            <p:cNvGrpSpPr/>
            <p:nvPr/>
          </p:nvGrpSpPr>
          <p:grpSpPr>
            <a:xfrm>
              <a:off x="1733880" y="1277888"/>
              <a:ext cx="9496931" cy="984937"/>
              <a:chOff x="2553884" y="1279283"/>
              <a:chExt cx="9504124" cy="984937"/>
            </a:xfrm>
          </p:grpSpPr>
          <p:sp>
            <p:nvSpPr>
              <p:cNvPr id="42" name="矩形 41"/>
              <p:cNvSpPr/>
              <p:nvPr/>
            </p:nvSpPr>
            <p:spPr>
              <a:xfrm>
                <a:off x="2553885" y="1279283"/>
                <a:ext cx="9504123" cy="9849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43" name="Rectangle 13" descr="FD1DDF730CE4456e89755B07FE1653D0# #Rectangle 13"/>
              <p:cNvSpPr>
                <a:spLocks noChangeArrowheads="1"/>
              </p:cNvSpPr>
              <p:nvPr/>
            </p:nvSpPr>
            <p:spPr bwMode="auto">
              <a:xfrm>
                <a:off x="2553884" y="1354214"/>
                <a:ext cx="9504124" cy="86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spcBef>
                    <a:spcPct val="0"/>
                  </a:spcBef>
                  <a:buNone/>
                  <a:defRPr/>
                </a:pPr>
                <a:r>
                  <a:rPr lang="zh-CN" altLang="en-US" sz="2000" dirty="0">
                    <a:latin typeface="+mn-ea"/>
                  </a:rPr>
                  <a:t>软件需求工程是一门分析并记录软件需求的学科，它把系统需求分解成一些主要的子系统和任务，把这些子系统或任务分配给软件，并通过一系列重复的分析、设计、比较研究、原型开发过程把这些系统需求转换成软件的需求描述和一些性能参数。</a:t>
                </a:r>
              </a:p>
            </p:txBody>
          </p:sp>
        </p:grpSp>
      </p:grpSp>
      <p:grpSp>
        <p:nvGrpSpPr>
          <p:cNvPr id="30" name="组合 29"/>
          <p:cNvGrpSpPr/>
          <p:nvPr/>
        </p:nvGrpSpPr>
        <p:grpSpPr>
          <a:xfrm>
            <a:off x="804671" y="2901938"/>
            <a:ext cx="10549127" cy="1202227"/>
            <a:chOff x="681682" y="1277888"/>
            <a:chExt cx="10549127" cy="1100373"/>
          </a:xfrm>
        </p:grpSpPr>
        <p:sp>
          <p:nvSpPr>
            <p:cNvPr id="36" name="矩形 2"/>
            <p:cNvSpPr/>
            <p:nvPr/>
          </p:nvSpPr>
          <p:spPr>
            <a:xfrm>
              <a:off x="681682" y="1277888"/>
              <a:ext cx="984191" cy="1100373"/>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800" dirty="0">
                  <a:latin typeface="+mj-ea"/>
                  <a:ea typeface="+mj-ea"/>
                </a:rPr>
                <a:t>需求</a:t>
              </a:r>
              <a:endParaRPr lang="en-US" altLang="zh-CN" sz="1800" dirty="0">
                <a:latin typeface="+mj-ea"/>
                <a:ea typeface="+mj-ea"/>
              </a:endParaRPr>
            </a:p>
            <a:p>
              <a:pPr algn="ctr"/>
              <a:r>
                <a:rPr lang="zh-CN" altLang="en-US" sz="1800" dirty="0">
                  <a:latin typeface="+mj-ea"/>
                  <a:ea typeface="+mj-ea"/>
                </a:rPr>
                <a:t>工程</a:t>
              </a:r>
            </a:p>
          </p:txBody>
        </p:sp>
        <p:grpSp>
          <p:nvGrpSpPr>
            <p:cNvPr id="37" name="组合 36"/>
            <p:cNvGrpSpPr/>
            <p:nvPr/>
          </p:nvGrpSpPr>
          <p:grpSpPr>
            <a:xfrm>
              <a:off x="1733880" y="1277888"/>
              <a:ext cx="9496929" cy="984937"/>
              <a:chOff x="2553884" y="1279283"/>
              <a:chExt cx="9504122" cy="984937"/>
            </a:xfrm>
          </p:grpSpPr>
          <p:sp>
            <p:nvSpPr>
              <p:cNvPr id="38" name="矩形 37"/>
              <p:cNvSpPr/>
              <p:nvPr/>
            </p:nvSpPr>
            <p:spPr>
              <a:xfrm>
                <a:off x="2553884" y="1279283"/>
                <a:ext cx="9504122" cy="9849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9" name="Rectangle 13" descr="FD1DDF730CE4456e89755B07FE1653D0# #Rectangle 13"/>
              <p:cNvSpPr>
                <a:spLocks noChangeArrowheads="1"/>
              </p:cNvSpPr>
              <p:nvPr/>
            </p:nvSpPr>
            <p:spPr bwMode="auto">
              <a:xfrm>
                <a:off x="2553884" y="1354214"/>
                <a:ext cx="9504122" cy="82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lnSpc>
                    <a:spcPct val="150000"/>
                  </a:lnSpc>
                  <a:spcBef>
                    <a:spcPct val="0"/>
                  </a:spcBef>
                  <a:defRPr/>
                </a:pPr>
                <a:r>
                  <a:rPr lang="zh-CN" altLang="en-US" sz="2000" dirty="0">
                    <a:latin typeface="+mn-ea"/>
                  </a:rPr>
                  <a:t>需求工程是一个不断反复的需求定义、文档记录、需求演进的过程，并最终在验证的基础上冻结需求。</a:t>
                </a:r>
              </a:p>
            </p:txBody>
          </p:sp>
        </p:grpSp>
      </p:grpSp>
      <p:grpSp>
        <p:nvGrpSpPr>
          <p:cNvPr id="31" name="组合 30"/>
          <p:cNvGrpSpPr/>
          <p:nvPr/>
        </p:nvGrpSpPr>
        <p:grpSpPr>
          <a:xfrm>
            <a:off x="804671" y="4218639"/>
            <a:ext cx="10549127" cy="1720324"/>
            <a:chOff x="681682" y="1277886"/>
            <a:chExt cx="10549127" cy="1574577"/>
          </a:xfrm>
        </p:grpSpPr>
        <p:sp>
          <p:nvSpPr>
            <p:cNvPr id="32" name="矩形 2"/>
            <p:cNvSpPr/>
            <p:nvPr/>
          </p:nvSpPr>
          <p:spPr>
            <a:xfrm>
              <a:off x="681682" y="1277886"/>
              <a:ext cx="984191" cy="1574577"/>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800" dirty="0">
                  <a:latin typeface="+mj-ea"/>
                  <a:ea typeface="+mj-ea"/>
                </a:rPr>
                <a:t>需求工程的阶段</a:t>
              </a:r>
            </a:p>
          </p:txBody>
        </p:sp>
        <p:grpSp>
          <p:nvGrpSpPr>
            <p:cNvPr id="33" name="组合 32"/>
            <p:cNvGrpSpPr/>
            <p:nvPr/>
          </p:nvGrpSpPr>
          <p:grpSpPr>
            <a:xfrm>
              <a:off x="1733880" y="1277887"/>
              <a:ext cx="9496929" cy="1431274"/>
              <a:chOff x="2553884" y="1279282"/>
              <a:chExt cx="9504122" cy="1431274"/>
            </a:xfrm>
          </p:grpSpPr>
          <p:sp>
            <p:nvSpPr>
              <p:cNvPr id="34" name="矩形 33"/>
              <p:cNvSpPr/>
              <p:nvPr/>
            </p:nvSpPr>
            <p:spPr>
              <a:xfrm>
                <a:off x="2553885" y="1279282"/>
                <a:ext cx="9504121" cy="143127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latin typeface="+mj-ea"/>
                  <a:ea typeface="+mj-ea"/>
                </a:endParaRPr>
              </a:p>
            </p:txBody>
          </p:sp>
          <p:sp>
            <p:nvSpPr>
              <p:cNvPr id="35" name="Rectangle 13" descr="FD1DDF730CE4456e89755B07FE1653D0# #Rectangle 13"/>
              <p:cNvSpPr>
                <a:spLocks noChangeArrowheads="1"/>
              </p:cNvSpPr>
              <p:nvPr/>
            </p:nvSpPr>
            <p:spPr bwMode="auto">
              <a:xfrm>
                <a:off x="2553884" y="1354214"/>
                <a:ext cx="9504122" cy="129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ct val="0"/>
                  </a:spcBef>
                  <a:defRPr/>
                </a:pPr>
                <a:r>
                  <a:rPr lang="en-US" altLang="zh-CN" sz="2000" dirty="0">
                    <a:latin typeface="+mn-ea"/>
                  </a:rPr>
                  <a:t>1</a:t>
                </a:r>
                <a:r>
                  <a:rPr lang="zh-CN" altLang="en-US" sz="2000" dirty="0">
                    <a:latin typeface="+mn-ea"/>
                  </a:rPr>
                  <a:t>）</a:t>
                </a:r>
                <a:r>
                  <a:rPr lang="en-US" altLang="zh-CN" sz="2000" dirty="0" err="1">
                    <a:latin typeface="+mn-ea"/>
                  </a:rPr>
                  <a:t>HerbKrasner</a:t>
                </a:r>
                <a:r>
                  <a:rPr lang="zh-CN" altLang="en-US" sz="2000" dirty="0">
                    <a:latin typeface="+mn-ea"/>
                  </a:rPr>
                  <a:t>定义了需求工程的五阶段生命周期：</a:t>
                </a:r>
                <a:r>
                  <a:rPr lang="zh-CN" altLang="en-US" sz="2000" b="1" dirty="0">
                    <a:solidFill>
                      <a:srgbClr val="0000FF"/>
                    </a:solidFill>
                    <a:latin typeface="+mn-ea"/>
                  </a:rPr>
                  <a:t>需求定义和分析</a:t>
                </a:r>
                <a:r>
                  <a:rPr lang="zh-CN" altLang="en-US" sz="2000" dirty="0">
                    <a:latin typeface="+mn-ea"/>
                  </a:rPr>
                  <a:t>、</a:t>
                </a:r>
                <a:r>
                  <a:rPr lang="zh-CN" altLang="en-US" sz="2000" b="1" dirty="0">
                    <a:solidFill>
                      <a:srgbClr val="0000FF"/>
                    </a:solidFill>
                    <a:latin typeface="+mn-ea"/>
                  </a:rPr>
                  <a:t>需求决策</a:t>
                </a:r>
                <a:r>
                  <a:rPr lang="zh-CN" altLang="en-US" sz="2000" dirty="0">
                    <a:latin typeface="+mn-ea"/>
                  </a:rPr>
                  <a:t>、</a:t>
                </a:r>
                <a:r>
                  <a:rPr lang="zh-CN" altLang="en-US" sz="2000" b="1" dirty="0">
                    <a:solidFill>
                      <a:srgbClr val="0000FF"/>
                    </a:solidFill>
                    <a:latin typeface="+mn-ea"/>
                  </a:rPr>
                  <a:t>形成需求规格</a:t>
                </a:r>
                <a:r>
                  <a:rPr lang="zh-CN" altLang="en-US" sz="2000" dirty="0">
                    <a:latin typeface="+mn-ea"/>
                  </a:rPr>
                  <a:t>、</a:t>
                </a:r>
                <a:r>
                  <a:rPr lang="zh-CN" altLang="en-US" sz="2000" b="1" dirty="0">
                    <a:solidFill>
                      <a:srgbClr val="0000FF"/>
                    </a:solidFill>
                    <a:latin typeface="+mn-ea"/>
                  </a:rPr>
                  <a:t>需求实现与验证</a:t>
                </a:r>
                <a:r>
                  <a:rPr lang="zh-CN" altLang="en-US" sz="2000" dirty="0">
                    <a:latin typeface="+mn-ea"/>
                  </a:rPr>
                  <a:t>、</a:t>
                </a:r>
                <a:r>
                  <a:rPr lang="zh-CN" altLang="en-US" sz="2000" b="1" dirty="0">
                    <a:solidFill>
                      <a:srgbClr val="0000FF"/>
                    </a:solidFill>
                    <a:latin typeface="+mn-ea"/>
                  </a:rPr>
                  <a:t>需求演进管理</a:t>
                </a:r>
                <a:r>
                  <a:rPr lang="zh-CN" altLang="en-US" sz="2000" dirty="0">
                    <a:latin typeface="+mn-ea"/>
                  </a:rPr>
                  <a:t>。</a:t>
                </a:r>
                <a:endParaRPr lang="en-US" altLang="zh-CN" sz="2000" dirty="0">
                  <a:latin typeface="+mn-ea"/>
                </a:endParaRPr>
              </a:p>
              <a:p>
                <a:pPr algn="just">
                  <a:lnSpc>
                    <a:spcPct val="150000"/>
                  </a:lnSpc>
                  <a:spcBef>
                    <a:spcPct val="0"/>
                  </a:spcBef>
                  <a:defRPr/>
                </a:pPr>
                <a:r>
                  <a:rPr lang="en-US" altLang="zh-CN" sz="2000" dirty="0">
                    <a:latin typeface="+mn-ea"/>
                  </a:rPr>
                  <a:t>2</a:t>
                </a:r>
                <a:r>
                  <a:rPr lang="zh-CN" altLang="en-US" sz="2000" dirty="0">
                    <a:latin typeface="+mn-ea"/>
                  </a:rPr>
                  <a:t>）</a:t>
                </a:r>
                <a:r>
                  <a:rPr lang="en-US" altLang="x-none" sz="2000" dirty="0">
                    <a:latin typeface="+mn-ea"/>
                  </a:rPr>
                  <a:t>Matthias </a:t>
                </a:r>
                <a:r>
                  <a:rPr lang="en-US" altLang="x-none" sz="2000" dirty="0" err="1">
                    <a:latin typeface="+mn-ea"/>
                  </a:rPr>
                  <a:t>Jarke</a:t>
                </a:r>
                <a:r>
                  <a:rPr lang="zh-CN" altLang="en-US" sz="2000" dirty="0">
                    <a:latin typeface="+mn-ea"/>
                  </a:rPr>
                  <a:t>和</a:t>
                </a:r>
                <a:r>
                  <a:rPr lang="en-US" altLang="x-none" sz="2000" dirty="0">
                    <a:latin typeface="+mn-ea"/>
                  </a:rPr>
                  <a:t>Klaus Pohl</a:t>
                </a:r>
                <a:r>
                  <a:rPr lang="zh-CN" altLang="en-US" sz="2000" dirty="0">
                    <a:latin typeface="+mn-ea"/>
                  </a:rPr>
                  <a:t>的三阶段周期法：</a:t>
                </a:r>
                <a:r>
                  <a:rPr lang="zh-CN" altLang="en-US" sz="2000" b="1" dirty="0">
                    <a:solidFill>
                      <a:srgbClr val="0000FF"/>
                    </a:solidFill>
                    <a:latin typeface="+mn-ea"/>
                  </a:rPr>
                  <a:t>获取</a:t>
                </a:r>
                <a:r>
                  <a:rPr lang="zh-CN" altLang="en-US" sz="2000" dirty="0">
                    <a:latin typeface="+mn-ea"/>
                  </a:rPr>
                  <a:t>、</a:t>
                </a:r>
                <a:r>
                  <a:rPr lang="zh-CN" altLang="en-US" sz="2000" b="1" dirty="0">
                    <a:solidFill>
                      <a:srgbClr val="0000FF"/>
                    </a:solidFill>
                    <a:latin typeface="+mn-ea"/>
                  </a:rPr>
                  <a:t>表示</a:t>
                </a:r>
                <a:r>
                  <a:rPr lang="zh-CN" altLang="en-US" sz="2000" dirty="0">
                    <a:latin typeface="+mn-ea"/>
                  </a:rPr>
                  <a:t>和</a:t>
                </a:r>
                <a:r>
                  <a:rPr lang="zh-CN" altLang="en-US" sz="2000" b="1" dirty="0">
                    <a:solidFill>
                      <a:srgbClr val="0000FF"/>
                    </a:solidFill>
                    <a:latin typeface="+mn-ea"/>
                  </a:rPr>
                  <a:t>验证</a:t>
                </a:r>
                <a:r>
                  <a:rPr lang="zh-CN" altLang="en-US" sz="2000" dirty="0">
                    <a:latin typeface="+mn-ea"/>
                  </a:rPr>
                  <a:t>。</a:t>
                </a:r>
              </a:p>
            </p:txBody>
          </p:sp>
        </p:grpSp>
      </p:grpSp>
      <p:sp>
        <p:nvSpPr>
          <p:cNvPr id="47" name="文本框 46"/>
          <p:cNvSpPr txBox="1"/>
          <p:nvPr/>
        </p:nvSpPr>
        <p:spPr>
          <a:xfrm>
            <a:off x="598907" y="1023210"/>
            <a:ext cx="609600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）需求工程的概念</a:t>
            </a:r>
          </a:p>
        </p:txBody>
      </p:sp>
      <p:sp>
        <p:nvSpPr>
          <p:cNvPr id="44" name="文本框 43"/>
          <p:cNvSpPr txBox="1"/>
          <p:nvPr/>
        </p:nvSpPr>
        <p:spPr>
          <a:xfrm>
            <a:off x="700838" y="368864"/>
            <a:ext cx="4266104" cy="424732"/>
          </a:xfrm>
          <a:prstGeom prst="rect">
            <a:avLst/>
          </a:prstGeom>
          <a:noFill/>
          <a:ln w="9525">
            <a:noFill/>
            <a:miter/>
          </a:ln>
        </p:spPr>
        <p:txBody>
          <a:bodyPr wrap="square">
            <a:spAutoFit/>
          </a:bodyPr>
          <a:lstStyle/>
          <a:p>
            <a:pPr>
              <a:lnSpc>
                <a:spcPct val="90000"/>
              </a:lnSpc>
            </a:pPr>
            <a:r>
              <a:rPr lang="en-US" altLang="x-none" sz="2400" b="1" dirty="0">
                <a:latin typeface="微软雅黑" panose="020B0503020204020204" pitchFamily="34" charset="-122"/>
                <a:ea typeface="微软雅黑" panose="020B0503020204020204" pitchFamily="34" charset="-122"/>
              </a:rPr>
              <a:t>1.2  </a:t>
            </a:r>
            <a:r>
              <a:rPr lang="zh-CN" altLang="en-US" sz="2400" b="1" dirty="0">
                <a:latin typeface="微软雅黑" panose="020B0503020204020204" pitchFamily="34" charset="-122"/>
                <a:ea typeface="微软雅黑" panose="020B0503020204020204" pitchFamily="34" charset="-122"/>
              </a:rPr>
              <a:t>需求工程概念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70</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5" name="组合 14"/>
          <p:cNvGrpSpPr/>
          <p:nvPr/>
        </p:nvGrpSpPr>
        <p:grpSpPr>
          <a:xfrm>
            <a:off x="1078671" y="2214418"/>
            <a:ext cx="10520443" cy="3478628"/>
            <a:chOff x="1828357" y="1778073"/>
            <a:chExt cx="8253419" cy="3478628"/>
          </a:xfrm>
        </p:grpSpPr>
        <p:sp>
          <p:nvSpPr>
            <p:cNvPr id="20" name="矩形 19"/>
            <p:cNvSpPr/>
            <p:nvPr/>
          </p:nvSpPr>
          <p:spPr>
            <a:xfrm>
              <a:off x="1828357" y="1778073"/>
              <a:ext cx="8253419" cy="2902425"/>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997953" y="2394379"/>
              <a:ext cx="7982223" cy="2862322"/>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无论是正式的还是非正式的方式，对需求文档进行评审都会对软件质量提高有所帮助。让客户参与评审才能真正鉴别需求文档是否的确完整、正确说明了期望的必要特性。评审也给客户代表提供一个机会，给需求分析人员带来反馈信息以改进他们的工作。如果你认为编写的需求文档不够准确，就有义务尽早告诉分析人员并为改进提供建议。通过阅读需求规格说明，很难想象实际的软件是什么样子的。更好的方法是先为产品开发一个原型。这样你就能提供更有价值的反馈信息给开发人员，帮助他们更好地理解你的需求。必须认识到：原型并非是一个实际产品，但开发人员能将其转变、扩充成功能齐全的系统。</a:t>
              </a:r>
            </a:p>
          </p:txBody>
        </p:sp>
      </p:grpSp>
      <p:sp>
        <p:nvSpPr>
          <p:cNvPr id="22" name="矩形 21"/>
          <p:cNvSpPr/>
          <p:nvPr/>
        </p:nvSpPr>
        <p:spPr>
          <a:xfrm>
            <a:off x="633741" y="2373524"/>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8</a:t>
            </a:r>
            <a:r>
              <a:rPr lang="zh-CN" altLang="en-US" sz="2000" b="1" dirty="0">
                <a:solidFill>
                  <a:schemeClr val="tx1"/>
                </a:solidFill>
                <a:latin typeface="Times New Roman" panose="02020603050405020304" pitchFamily="18" charset="0"/>
                <a:cs typeface="Times New Roman" panose="02020603050405020304" pitchFamily="18" charset="0"/>
              </a:rPr>
              <a:t>：需求出现变更要</a:t>
            </a:r>
            <a:r>
              <a:rPr lang="zh-CN" altLang="en-US" sz="2000" b="1">
                <a:solidFill>
                  <a:schemeClr val="tx1"/>
                </a:solidFill>
                <a:latin typeface="Times New Roman" panose="02020603050405020304" pitchFamily="18" charset="0"/>
                <a:cs typeface="Times New Roman" panose="02020603050405020304" pitchFamily="18" charset="0"/>
              </a:rPr>
              <a:t>马上联系</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6"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71</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15" name="组合 14"/>
          <p:cNvGrpSpPr/>
          <p:nvPr/>
        </p:nvGrpSpPr>
        <p:grpSpPr>
          <a:xfrm>
            <a:off x="1058910" y="2214418"/>
            <a:ext cx="7132589" cy="2690091"/>
            <a:chOff x="1828358" y="1778073"/>
            <a:chExt cx="5832883" cy="2690091"/>
          </a:xfrm>
        </p:grpSpPr>
        <p:sp>
          <p:nvSpPr>
            <p:cNvPr id="20" name="矩形 19"/>
            <p:cNvSpPr/>
            <p:nvPr/>
          </p:nvSpPr>
          <p:spPr>
            <a:xfrm>
              <a:off x="1828358" y="1778073"/>
              <a:ext cx="5832883" cy="2690091"/>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997953" y="2394379"/>
              <a:ext cx="5543727" cy="1938992"/>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不断的需求变更会给在预定计划内完成高质量产品带来严重的负面影响。变更是不可避免的，但在开发周期中的变更越在晚期出现，其影响越大。变更不仅会导致代价极高的返工，而且工期也会被迫延误，特别是在大体结构已完成后又需要增加新特性时。所以一旦客户发现需要变更需求时，请一定立即通知分析人员</a:t>
              </a:r>
            </a:p>
          </p:txBody>
        </p:sp>
      </p:grpSp>
      <p:pic>
        <p:nvPicPr>
          <p:cNvPr id="29" name="图形 28" descr="用户"/>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420477" y="3028309"/>
            <a:ext cx="914400" cy="914400"/>
          </a:xfrm>
          <a:prstGeom prst="rect">
            <a:avLst/>
          </a:prstGeom>
        </p:spPr>
      </p:pic>
      <p:pic>
        <p:nvPicPr>
          <p:cNvPr id="31" name="图形 30" descr="带齿轮的头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335991" y="4489814"/>
            <a:ext cx="914400" cy="914400"/>
          </a:xfrm>
          <a:prstGeom prst="rect">
            <a:avLst/>
          </a:prstGeom>
        </p:spPr>
      </p:pic>
      <p:pic>
        <p:nvPicPr>
          <p:cNvPr id="33" name="图形 32" descr="扬声器电话"/>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0311936" y="2971800"/>
            <a:ext cx="914400" cy="914400"/>
          </a:xfrm>
          <a:prstGeom prst="rect">
            <a:avLst/>
          </a:prstGeom>
        </p:spPr>
      </p:pic>
      <p:sp>
        <p:nvSpPr>
          <p:cNvPr id="34" name="文本框 33"/>
          <p:cNvSpPr txBox="1"/>
          <p:nvPr/>
        </p:nvSpPr>
        <p:spPr>
          <a:xfrm>
            <a:off x="8524906" y="3774337"/>
            <a:ext cx="799175" cy="400110"/>
          </a:xfrm>
          <a:prstGeom prst="rect">
            <a:avLst/>
          </a:prstGeom>
          <a:noFill/>
        </p:spPr>
        <p:txBody>
          <a:bodyPr wrap="square" rtlCol="0">
            <a:spAutoFit/>
          </a:bodyPr>
          <a:lstStyle/>
          <a:p>
            <a:r>
              <a:rPr lang="zh-CN" altLang="en-US" sz="2000" dirty="0"/>
              <a:t>客户</a:t>
            </a:r>
          </a:p>
        </p:txBody>
      </p:sp>
      <p:cxnSp>
        <p:nvCxnSpPr>
          <p:cNvPr id="36" name="直接箭头连接符 35"/>
          <p:cNvCxnSpPr/>
          <p:nvPr/>
        </p:nvCxnSpPr>
        <p:spPr>
          <a:xfrm>
            <a:off x="9219652" y="3550772"/>
            <a:ext cx="11668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9400609" y="3144116"/>
            <a:ext cx="1525096" cy="400110"/>
          </a:xfrm>
          <a:prstGeom prst="rect">
            <a:avLst/>
          </a:prstGeom>
          <a:noFill/>
        </p:spPr>
        <p:txBody>
          <a:bodyPr wrap="square" rtlCol="0">
            <a:spAutoFit/>
          </a:bodyPr>
          <a:lstStyle/>
          <a:p>
            <a:r>
              <a:rPr lang="zh-CN" altLang="en-US" sz="2000" dirty="0"/>
              <a:t>变更</a:t>
            </a:r>
          </a:p>
        </p:txBody>
      </p:sp>
      <p:cxnSp>
        <p:nvCxnSpPr>
          <p:cNvPr id="41" name="直接箭头连接符 40"/>
          <p:cNvCxnSpPr>
            <a:stCxn id="33" idx="2"/>
            <a:endCxn id="31" idx="0"/>
          </p:cNvCxnSpPr>
          <p:nvPr/>
        </p:nvCxnSpPr>
        <p:spPr>
          <a:xfrm>
            <a:off x="10769136" y="3886200"/>
            <a:ext cx="24055" cy="603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文本框 47"/>
          <p:cNvSpPr txBox="1"/>
          <p:nvPr/>
        </p:nvSpPr>
        <p:spPr>
          <a:xfrm>
            <a:off x="10237876" y="5424864"/>
            <a:ext cx="1484707" cy="400110"/>
          </a:xfrm>
          <a:prstGeom prst="rect">
            <a:avLst/>
          </a:prstGeom>
          <a:noFill/>
        </p:spPr>
        <p:txBody>
          <a:bodyPr wrap="square" rtlCol="0">
            <a:spAutoFit/>
          </a:bodyPr>
          <a:lstStyle/>
          <a:p>
            <a:r>
              <a:rPr lang="zh-CN" altLang="en-US" sz="2000" dirty="0"/>
              <a:t>分析人员</a:t>
            </a:r>
          </a:p>
        </p:txBody>
      </p:sp>
      <p:sp>
        <p:nvSpPr>
          <p:cNvPr id="27" name="矩形 26"/>
          <p:cNvSpPr/>
          <p:nvPr/>
        </p:nvSpPr>
        <p:spPr>
          <a:xfrm>
            <a:off x="633741" y="2373524"/>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9</a:t>
            </a:r>
            <a:r>
              <a:rPr lang="zh-CN" altLang="en-US" sz="2000" b="1" dirty="0">
                <a:solidFill>
                  <a:schemeClr val="tx1"/>
                </a:solidFill>
                <a:latin typeface="Times New Roman" panose="02020603050405020304" pitchFamily="18" charset="0"/>
                <a:cs typeface="Times New Roman" panose="02020603050405020304" pitchFamily="18" charset="0"/>
              </a:rPr>
              <a:t>：应遵照开发组织处理需求变更</a:t>
            </a:r>
            <a:r>
              <a:rPr lang="zh-CN" altLang="en-US" sz="2000" b="1">
                <a:solidFill>
                  <a:schemeClr val="tx1"/>
                </a:solidFill>
                <a:latin typeface="Times New Roman" panose="02020603050405020304" pitchFamily="18" charset="0"/>
                <a:cs typeface="Times New Roman" panose="02020603050405020304" pitchFamily="18" charset="0"/>
              </a:rPr>
              <a:t>的过程</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23"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72</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pSp>
        <p:nvGrpSpPr>
          <p:cNvPr id="4" name="组合 3"/>
          <p:cNvGrpSpPr/>
          <p:nvPr/>
        </p:nvGrpSpPr>
        <p:grpSpPr>
          <a:xfrm>
            <a:off x="913642" y="1918192"/>
            <a:ext cx="11091001" cy="2256635"/>
            <a:chOff x="1828357" y="1778074"/>
            <a:chExt cx="9525443" cy="2256635"/>
          </a:xfrm>
        </p:grpSpPr>
        <p:sp>
          <p:nvSpPr>
            <p:cNvPr id="19" name="矩形 18"/>
            <p:cNvSpPr/>
            <p:nvPr/>
          </p:nvSpPr>
          <p:spPr>
            <a:xfrm>
              <a:off x="1828357" y="1778074"/>
              <a:ext cx="9525443" cy="2256635"/>
            </a:xfrm>
            <a:prstGeom prst="rect">
              <a:avLst/>
            </a:prstGeom>
            <a:noFill/>
            <a:ln w="2540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997953" y="2394379"/>
              <a:ext cx="9186250" cy="1631216"/>
            </a:xfrm>
            <a:prstGeom prst="rect">
              <a:avLst/>
            </a:prstGeom>
          </p:spPr>
          <p:txBody>
            <a:bodyPr wrap="square">
              <a:spAutoFit/>
              <a:scene3d>
                <a:camera prst="orthographicFront"/>
                <a:lightRig rig="threePt" dir="t"/>
              </a:scene3d>
              <a:sp3d contourW="12700"/>
            </a:bodyPr>
            <a:lstStyle/>
            <a:p>
              <a:pPr lvl="0" algn="just"/>
              <a:r>
                <a:rPr lang="zh-CN" altLang="en-US" sz="2000" dirty="0">
                  <a:latin typeface="宋体" panose="02010600030101010101" pitchFamily="2" charset="-122"/>
                  <a:ea typeface="宋体" panose="02010600030101010101" pitchFamily="2" charset="-122"/>
                </a:rPr>
                <a:t>软件开发中最具挑战性的莫过于收集需求并确定其正确性。分析人员采用的方法有其合理性。也许客户认为需求过程不太划算，但请相信花在需求开发上的时间是“很有价值”的。如果客户理解并支持分析人员为收集、编写需求文档和确保其质量所采用的技术，那么整个过程将会更为顺利。可以了解询问分析人员为什么他们要收集某些信息，并积极主动参与与需求有关的活动。</a:t>
              </a:r>
            </a:p>
          </p:txBody>
        </p:sp>
      </p:grpSp>
      <p:sp>
        <p:nvSpPr>
          <p:cNvPr id="29" name="矩形 28"/>
          <p:cNvSpPr/>
          <p:nvPr/>
        </p:nvSpPr>
        <p:spPr>
          <a:xfrm>
            <a:off x="543692" y="2077297"/>
            <a:ext cx="6923140" cy="457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义务</a:t>
            </a:r>
            <a:r>
              <a:rPr lang="en-US" altLang="x-none" sz="2000" b="1">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10</a:t>
            </a:r>
            <a:r>
              <a:rPr lang="zh-CN" altLang="en-US" sz="2000" b="1" dirty="0">
                <a:solidFill>
                  <a:schemeClr val="tx1"/>
                </a:solidFill>
                <a:latin typeface="Times New Roman" panose="02020603050405020304" pitchFamily="18" charset="0"/>
                <a:cs typeface="Times New Roman" panose="02020603050405020304" pitchFamily="18" charset="0"/>
              </a:rPr>
              <a:t>：尊重开发人员采用的需求</a:t>
            </a:r>
            <a:r>
              <a:rPr lang="zh-CN" altLang="en-US" sz="2000" b="1">
                <a:solidFill>
                  <a:schemeClr val="tx1"/>
                </a:solidFill>
                <a:latin typeface="Times New Roman" panose="02020603050405020304" pitchFamily="18" charset="0"/>
                <a:cs typeface="Times New Roman" panose="02020603050405020304" pitchFamily="18" charset="0"/>
              </a:rPr>
              <a:t>工程过程</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5" name="文本框 6"/>
          <p:cNvSpPr txBox="1"/>
          <p:nvPr/>
        </p:nvSpPr>
        <p:spPr>
          <a:xfrm>
            <a:off x="700837" y="368864"/>
            <a:ext cx="503767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1.9 </a:t>
            </a:r>
            <a:r>
              <a:rPr lang="zh-CN" altLang="en-US" sz="2400" b="1" dirty="0">
                <a:solidFill>
                  <a:srgbClr val="000000"/>
                </a:solidFill>
                <a:latin typeface="微软雅黑" panose="020B0503020204020204" pitchFamily="34" charset="-122"/>
                <a:ea typeface="微软雅黑" panose="020B0503020204020204" pitchFamily="34" charset="-122"/>
              </a:rPr>
              <a:t>客户的需求观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492888" y="3175383"/>
            <a:ext cx="2852981" cy="707287"/>
            <a:chOff x="1008668" y="3176833"/>
            <a:chExt cx="2852981" cy="707287"/>
          </a:xfrm>
          <a:noFill/>
        </p:grpSpPr>
        <p:sp>
          <p:nvSpPr>
            <p:cNvPr id="26" name="矩形: 圆角 25"/>
            <p:cNvSpPr/>
            <p:nvPr/>
          </p:nvSpPr>
          <p:spPr>
            <a:xfrm>
              <a:off x="1008668" y="3176833"/>
              <a:ext cx="2743200" cy="7072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25" name="文本框 24"/>
            <p:cNvSpPr txBox="1"/>
            <p:nvPr/>
          </p:nvSpPr>
          <p:spPr>
            <a:xfrm>
              <a:off x="1118449" y="3328972"/>
              <a:ext cx="2743200" cy="400110"/>
            </a:xfrm>
            <a:prstGeom prst="rect">
              <a:avLst/>
            </a:prstGeom>
            <a:grpFill/>
          </p:spPr>
          <p:txBody>
            <a:bodyPr wrap="square" rtlCol="0">
              <a:spAutoFit/>
            </a:bodyPr>
            <a:lstStyle/>
            <a:p>
              <a:r>
                <a:rPr lang="zh-CN" altLang="en-US" sz="2000" b="1" dirty="0"/>
                <a:t>需求工程的推荐方法</a:t>
              </a: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73</a:t>
            </a:fld>
            <a:endParaRPr lang="zh-CN" altLang="en-US">
              <a:solidFill>
                <a:prstClr val="black">
                  <a:tint val="75000"/>
                </a:prstClr>
              </a:solidFill>
            </a:endParaRPr>
          </a:p>
        </p:txBody>
      </p:sp>
      <p:grpSp>
        <p:nvGrpSpPr>
          <p:cNvPr id="12" name="组合 5"/>
          <p:cNvGrpSpPr/>
          <p:nvPr/>
        </p:nvGrpSpPr>
        <p:grpSpPr>
          <a:xfrm>
            <a:off x="108557" y="337632"/>
            <a:ext cx="525184" cy="422276"/>
            <a:chOff x="5075564" y="2933562"/>
            <a:chExt cx="2860947" cy="2302753"/>
          </a:xfrm>
        </p:grpSpPr>
        <p:sp>
          <p:nvSpPr>
            <p:cNvPr id="13" name="等腰三角形 12"/>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4" name="等腰三角形 1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700838" y="368864"/>
            <a:ext cx="426610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1.10 </a:t>
            </a:r>
            <a:r>
              <a:rPr lang="zh-CN" altLang="en-US" sz="2400" b="1" dirty="0">
                <a:solidFill>
                  <a:srgbClr val="000000"/>
                </a:solidFill>
                <a:latin typeface="微软雅黑" panose="020B0503020204020204" pitchFamily="34" charset="-122"/>
                <a:ea typeface="微软雅黑" panose="020B0503020204020204" pitchFamily="34" charset="-122"/>
              </a:rPr>
              <a:t>需求工程的推荐方法</a:t>
            </a:r>
          </a:p>
        </p:txBody>
      </p:sp>
      <p:grpSp>
        <p:nvGrpSpPr>
          <p:cNvPr id="9" name="组合 8"/>
          <p:cNvGrpSpPr/>
          <p:nvPr/>
        </p:nvGrpSpPr>
        <p:grpSpPr>
          <a:xfrm>
            <a:off x="5658828" y="1222182"/>
            <a:ext cx="4394462" cy="848412"/>
            <a:chOff x="3648173" y="1253765"/>
            <a:chExt cx="4394462" cy="848412"/>
          </a:xfrm>
          <a:noFill/>
        </p:grpSpPr>
        <p:sp>
          <p:nvSpPr>
            <p:cNvPr id="6" name="矩形: 圆角 5"/>
            <p:cNvSpPr/>
            <p:nvPr/>
          </p:nvSpPr>
          <p:spPr>
            <a:xfrm>
              <a:off x="3648173" y="1253765"/>
              <a:ext cx="4394462" cy="848412"/>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5" name="文本框 4"/>
            <p:cNvSpPr txBox="1"/>
            <p:nvPr/>
          </p:nvSpPr>
          <p:spPr>
            <a:xfrm>
              <a:off x="3885413" y="1477916"/>
              <a:ext cx="3919982" cy="400110"/>
            </a:xfrm>
            <a:prstGeom prst="rect">
              <a:avLst/>
            </a:prstGeom>
            <a:grpFill/>
          </p:spPr>
          <p:txBody>
            <a:bodyPr wrap="square" rtlCol="0">
              <a:spAutoFit/>
            </a:bodyPr>
            <a:lstStyle/>
            <a:p>
              <a:r>
                <a:rPr lang="zh-CN" altLang="en-US" sz="2000" b="1" dirty="0"/>
                <a:t>专家分析众多成功和失败的项目</a:t>
              </a:r>
            </a:p>
          </p:txBody>
        </p:sp>
      </p:grpSp>
      <p:grpSp>
        <p:nvGrpSpPr>
          <p:cNvPr id="8" name="组合 7"/>
          <p:cNvGrpSpPr/>
          <p:nvPr/>
        </p:nvGrpSpPr>
        <p:grpSpPr>
          <a:xfrm>
            <a:off x="5540208" y="3035708"/>
            <a:ext cx="4631702" cy="848412"/>
            <a:chOff x="3453351" y="2653606"/>
            <a:chExt cx="4631702" cy="848412"/>
          </a:xfrm>
          <a:noFill/>
        </p:grpSpPr>
        <p:sp>
          <p:nvSpPr>
            <p:cNvPr id="21" name="矩形: 圆角 20"/>
            <p:cNvSpPr/>
            <p:nvPr/>
          </p:nvSpPr>
          <p:spPr>
            <a:xfrm>
              <a:off x="3453351" y="2653606"/>
              <a:ext cx="4631702" cy="848412"/>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9" name="文本框 18"/>
            <p:cNvSpPr txBox="1"/>
            <p:nvPr/>
          </p:nvSpPr>
          <p:spPr>
            <a:xfrm>
              <a:off x="3453351" y="2877757"/>
              <a:ext cx="4589284" cy="400110"/>
            </a:xfrm>
            <a:prstGeom prst="rect">
              <a:avLst/>
            </a:prstGeom>
            <a:grpFill/>
          </p:spPr>
          <p:txBody>
            <a:bodyPr wrap="square" rtlCol="0">
              <a:spAutoFit/>
            </a:bodyPr>
            <a:lstStyle/>
            <a:p>
              <a:r>
                <a:rPr lang="zh-CN" altLang="en-US" sz="2000" b="1" dirty="0"/>
                <a:t>将高效方法和低效、无效方法归纳出来</a:t>
              </a:r>
            </a:p>
          </p:txBody>
        </p:sp>
      </p:grpSp>
      <p:grpSp>
        <p:nvGrpSpPr>
          <p:cNvPr id="7" name="组合 6"/>
          <p:cNvGrpSpPr/>
          <p:nvPr/>
        </p:nvGrpSpPr>
        <p:grpSpPr>
          <a:xfrm>
            <a:off x="5540208" y="4987461"/>
            <a:ext cx="4750322" cy="848412"/>
            <a:chOff x="3529552" y="4476683"/>
            <a:chExt cx="4750322" cy="848412"/>
          </a:xfrm>
          <a:noFill/>
        </p:grpSpPr>
        <p:sp>
          <p:nvSpPr>
            <p:cNvPr id="22" name="矩形: 圆角 21"/>
            <p:cNvSpPr/>
            <p:nvPr/>
          </p:nvSpPr>
          <p:spPr>
            <a:xfrm>
              <a:off x="3529552" y="4476683"/>
              <a:ext cx="4750321" cy="848412"/>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20" name="文本框 19"/>
            <p:cNvSpPr txBox="1"/>
            <p:nvPr/>
          </p:nvSpPr>
          <p:spPr>
            <a:xfrm>
              <a:off x="3648173" y="4729129"/>
              <a:ext cx="4631701" cy="400110"/>
            </a:xfrm>
            <a:prstGeom prst="rect">
              <a:avLst/>
            </a:prstGeom>
            <a:grpFill/>
          </p:spPr>
          <p:txBody>
            <a:bodyPr wrap="square" rtlCol="0">
              <a:spAutoFit/>
            </a:bodyPr>
            <a:lstStyle/>
            <a:p>
              <a:r>
                <a:rPr lang="zh-CN" altLang="en-US" sz="2000" b="1" dirty="0"/>
                <a:t>找到一些公认的能收到实效的关键方法</a:t>
              </a:r>
            </a:p>
          </p:txBody>
        </p:sp>
      </p:grpSp>
      <p:sp>
        <p:nvSpPr>
          <p:cNvPr id="10" name="箭头: 下 9"/>
          <p:cNvSpPr/>
          <p:nvPr/>
        </p:nvSpPr>
        <p:spPr>
          <a:xfrm>
            <a:off x="7663992" y="2375555"/>
            <a:ext cx="424206" cy="464297"/>
          </a:xfrm>
          <a:prstGeom prst="down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23" name="箭头: 下 22"/>
          <p:cNvSpPr/>
          <p:nvPr/>
        </p:nvSpPr>
        <p:spPr>
          <a:xfrm>
            <a:off x="7663992" y="4267310"/>
            <a:ext cx="424206" cy="464297"/>
          </a:xfrm>
          <a:prstGeom prst="down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24" name="左大括号 23"/>
          <p:cNvSpPr/>
          <p:nvPr/>
        </p:nvSpPr>
        <p:spPr>
          <a:xfrm>
            <a:off x="4383464" y="1222182"/>
            <a:ext cx="424206" cy="4613691"/>
          </a:xfrm>
          <a:prstGeom prst="leftBrace">
            <a:avLst/>
          </a:prstGeom>
          <a:noFill/>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74</a:t>
            </a:fld>
            <a:endParaRPr lang="zh-CN" altLang="en-US">
              <a:solidFill>
                <a:prstClr val="black">
                  <a:tint val="75000"/>
                </a:prstClr>
              </a:solidFill>
            </a:endParaRPr>
          </a:p>
        </p:txBody>
      </p:sp>
      <p:grpSp>
        <p:nvGrpSpPr>
          <p:cNvPr id="5" name="组合 7"/>
          <p:cNvGrpSpPr/>
          <p:nvPr/>
        </p:nvGrpSpPr>
        <p:grpSpPr>
          <a:xfrm>
            <a:off x="108557" y="337632"/>
            <a:ext cx="5066116" cy="492897"/>
            <a:chOff x="198764" y="258545"/>
            <a:chExt cx="6753256" cy="657729"/>
          </a:xfrm>
        </p:grpSpPr>
        <p:grpSp>
          <p:nvGrpSpPr>
            <p:cNvPr id="6"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988289" y="300221"/>
              <a:ext cx="596373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1.10 </a:t>
              </a:r>
              <a:r>
                <a:rPr lang="zh-CN" altLang="en-US" sz="2400" b="1" dirty="0">
                  <a:solidFill>
                    <a:srgbClr val="000000"/>
                  </a:solidFill>
                  <a:latin typeface="微软雅黑" panose="020B0503020204020204" pitchFamily="34" charset="-122"/>
                  <a:ea typeface="微软雅黑" panose="020B0503020204020204" pitchFamily="34" charset="-122"/>
                </a:rPr>
                <a:t>需求工程的推荐方法</a:t>
              </a:r>
            </a:p>
          </p:txBody>
        </p:sp>
      </p:grpSp>
      <p:sp>
        <p:nvSpPr>
          <p:cNvPr id="10" name="Rectangle 3"/>
          <p:cNvSpPr txBox="1"/>
          <p:nvPr/>
        </p:nvSpPr>
        <p:spPr>
          <a:xfrm>
            <a:off x="1447252" y="1778074"/>
            <a:ext cx="7772400" cy="4114800"/>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p>
        </p:txBody>
      </p:sp>
      <p:graphicFrame>
        <p:nvGraphicFramePr>
          <p:cNvPr id="11" name="表格 4"/>
          <p:cNvGraphicFramePr>
            <a:graphicFrameLocks noGrp="1"/>
          </p:cNvGraphicFramePr>
          <p:nvPr/>
        </p:nvGraphicFramePr>
        <p:xfrm>
          <a:off x="838200" y="1310959"/>
          <a:ext cx="10783980" cy="4394290"/>
        </p:xfrm>
        <a:graphic>
          <a:graphicData uri="http://schemas.openxmlformats.org/drawingml/2006/table">
            <a:tbl>
              <a:tblPr firstRow="1" bandRow="1">
                <a:tableStyleId>{5C22544A-7EE6-4342-B048-85BDC9FD1C3A}</a:tableStyleId>
              </a:tblPr>
              <a:tblGrid>
                <a:gridCol w="3594660"/>
                <a:gridCol w="3594660"/>
                <a:gridCol w="3594660"/>
              </a:tblGrid>
              <a:tr h="4107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知识技能</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需求管理</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项目管理</a:t>
                      </a:r>
                    </a:p>
                  </a:txBody>
                  <a:tcPr/>
                </a:tc>
              </a:tr>
              <a:tr h="4107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培训需求分析人员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确定变更控制过程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选择合适的生存周期</a:t>
                      </a:r>
                    </a:p>
                  </a:txBody>
                  <a:tcPr/>
                </a:tc>
              </a:tr>
              <a:tr h="4107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培训用户代表和管理人员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建立变更控制委员会</a:t>
                      </a:r>
                    </a:p>
                  </a:txBody>
                  <a:tcPr/>
                </a:tc>
                <a:tc>
                  <a:txBody>
                    <a:bodyPr/>
                    <a:lstStyle/>
                    <a:p>
                      <a:pPr algn="ctr"/>
                      <a:r>
                        <a:rPr lang="zh-CN" altLang="en-US" sz="2000" b="0" dirty="0">
                          <a:latin typeface="宋体" panose="02010600030101010101" pitchFamily="2" charset="-122"/>
                          <a:ea typeface="宋体" panose="02010600030101010101" pitchFamily="2" charset="-122"/>
                        </a:rPr>
                        <a:t>确定需求的基本计划</a:t>
                      </a:r>
                    </a:p>
                  </a:txBody>
                  <a:tcPr/>
                </a:tc>
              </a:tr>
              <a:tr h="4107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培训应用领域的开发人员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进行变更影响分析</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协商约定</a:t>
                      </a:r>
                    </a:p>
                  </a:txBody>
                  <a:tcPr/>
                </a:tc>
              </a:tr>
              <a:tr h="40700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汇编术语</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跟踪影响工作产品的每项变更</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管理需求风险</a:t>
                      </a:r>
                    </a:p>
                  </a:txBody>
                  <a:tcPr/>
                </a:tc>
              </a:tr>
              <a:tr h="421550">
                <a:tc>
                  <a:txBody>
                    <a:bodyPr/>
                    <a:lstStyle/>
                    <a:p>
                      <a:endParaRPr lang="zh-CN" altLang="en-US" sz="2000" b="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编写需求文档的基准版本和控制版本</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跟踪需求工作</a:t>
                      </a:r>
                    </a:p>
                  </a:txBody>
                  <a:tcPr/>
                </a:tc>
              </a:tr>
              <a:tr h="410781">
                <a:tc>
                  <a:txBody>
                    <a:bodyPr/>
                    <a:lstStyle/>
                    <a:p>
                      <a:endParaRPr lang="zh-CN" altLang="en-US" sz="2000" b="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维护变更历史记录</a:t>
                      </a:r>
                    </a:p>
                  </a:txBody>
                  <a:tcPr/>
                </a:tc>
                <a:tc>
                  <a:txBody>
                    <a:bodyPr/>
                    <a:lstStyle/>
                    <a:p>
                      <a:endParaRPr lang="zh-CN" altLang="en-US" sz="2000" b="0">
                        <a:latin typeface="宋体" panose="02010600030101010101" pitchFamily="2" charset="-122"/>
                        <a:ea typeface="宋体" panose="02010600030101010101" pitchFamily="2" charset="-122"/>
                      </a:endParaRPr>
                    </a:p>
                  </a:txBody>
                  <a:tcPr/>
                </a:tc>
              </a:tr>
              <a:tr h="410781">
                <a:tc>
                  <a:txBody>
                    <a:bodyPr/>
                    <a:lstStyle/>
                    <a:p>
                      <a:endParaRPr lang="zh-CN" altLang="en-US" sz="2000" b="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跟踪需求状态</a:t>
                      </a:r>
                    </a:p>
                  </a:txBody>
                  <a:tcPr/>
                </a:tc>
                <a:tc>
                  <a:txBody>
                    <a:bodyPr/>
                    <a:lstStyle/>
                    <a:p>
                      <a:endParaRPr lang="zh-CN" altLang="en-US" sz="2000" b="0">
                        <a:latin typeface="宋体" panose="02010600030101010101" pitchFamily="2" charset="-122"/>
                        <a:ea typeface="宋体" panose="02010600030101010101" pitchFamily="2" charset="-122"/>
                      </a:endParaRPr>
                    </a:p>
                  </a:txBody>
                  <a:tcPr/>
                </a:tc>
              </a:tr>
              <a:tr h="410781">
                <a:tc>
                  <a:txBody>
                    <a:bodyPr/>
                    <a:lstStyle/>
                    <a:p>
                      <a:endParaRPr lang="zh-CN" altLang="en-US" sz="2000" b="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衡量需求稳定性</a:t>
                      </a:r>
                    </a:p>
                  </a:txBody>
                  <a:tcPr/>
                </a:tc>
                <a:tc>
                  <a:txBody>
                    <a:bodyPr/>
                    <a:lstStyle/>
                    <a:p>
                      <a:endParaRPr lang="zh-CN" altLang="en-US" sz="2000" b="0" dirty="0">
                        <a:latin typeface="宋体" panose="02010600030101010101" pitchFamily="2" charset="-122"/>
                        <a:ea typeface="宋体" panose="02010600030101010101" pitchFamily="2" charset="-122"/>
                      </a:endParaRPr>
                    </a:p>
                  </a:txBody>
                  <a:tcPr/>
                </a:tc>
              </a:tr>
              <a:tr h="410781">
                <a:tc>
                  <a:txBody>
                    <a:bodyPr/>
                    <a:lstStyle/>
                    <a:p>
                      <a:endParaRPr lang="zh-CN" altLang="en-US" sz="2000" b="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宋体" panose="02010600030101010101" pitchFamily="2" charset="-122"/>
                          <a:ea typeface="宋体" panose="02010600030101010101" pitchFamily="2" charset="-122"/>
                        </a:rPr>
                        <a:t>使用需求管理工具</a:t>
                      </a:r>
                    </a:p>
                  </a:txBody>
                  <a:tcPr/>
                </a:tc>
                <a:tc>
                  <a:txBody>
                    <a:bodyPr/>
                    <a:lstStyle/>
                    <a:p>
                      <a:endParaRPr lang="zh-CN" altLang="en-US" sz="2000" b="0" dirty="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75</a:t>
            </a:fld>
            <a:endParaRPr lang="zh-CN" altLang="en-US">
              <a:solidFill>
                <a:prstClr val="black">
                  <a:tint val="75000"/>
                </a:prstClr>
              </a:solidFill>
            </a:endParaRPr>
          </a:p>
        </p:txBody>
      </p:sp>
      <p:sp>
        <p:nvSpPr>
          <p:cNvPr id="8" name="Rectangle 3"/>
          <p:cNvSpPr txBox="1"/>
          <p:nvPr/>
        </p:nvSpPr>
        <p:spPr>
          <a:xfrm>
            <a:off x="1424103" y="1636698"/>
            <a:ext cx="7772400" cy="4114800"/>
          </a:xfrm>
          <a:prstGeom prst="rect">
            <a:avLst/>
          </a:prstGeom>
        </p:spPr>
        <p:txBody>
          <a:bodyPr vert="horz" wrap="square" lIns="91440" tIns="45720" rIns="91440" bIns="45720"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p>
        </p:txBody>
      </p:sp>
      <p:graphicFrame>
        <p:nvGraphicFramePr>
          <p:cNvPr id="14" name="表格 14"/>
          <p:cNvGraphicFramePr>
            <a:graphicFrameLocks noGrp="1"/>
          </p:cNvGraphicFramePr>
          <p:nvPr/>
        </p:nvGraphicFramePr>
        <p:xfrm>
          <a:off x="575758" y="849292"/>
          <a:ext cx="11283160" cy="5364480"/>
        </p:xfrm>
        <a:graphic>
          <a:graphicData uri="http://schemas.openxmlformats.org/drawingml/2006/table">
            <a:tbl>
              <a:tblPr firstRow="1" bandRow="1">
                <a:tableStyleId>{5C22544A-7EE6-4342-B048-85BDC9FD1C3A}</a:tableStyleId>
              </a:tblPr>
              <a:tblGrid>
                <a:gridCol w="2820790"/>
                <a:gridCol w="2820790"/>
                <a:gridCol w="2820790"/>
                <a:gridCol w="2820790"/>
              </a:tblGrid>
              <a:tr h="370840">
                <a:tc>
                  <a:txBody>
                    <a:bodyPr/>
                    <a:lstStyle/>
                    <a:p>
                      <a:pPr algn="ctr"/>
                      <a:r>
                        <a:rPr lang="zh-CN" altLang="en-US" sz="2000" b="0" dirty="0">
                          <a:latin typeface="+mn-ea"/>
                          <a:ea typeface="+mn-ea"/>
                        </a:rPr>
                        <a:t>获取</a:t>
                      </a:r>
                    </a:p>
                  </a:txBody>
                  <a:tcPr/>
                </a:tc>
                <a:tc>
                  <a:txBody>
                    <a:bodyPr/>
                    <a:lstStyle/>
                    <a:p>
                      <a:pPr algn="ctr"/>
                      <a:r>
                        <a:rPr lang="zh-CN" altLang="en-US" sz="2000" b="0" dirty="0">
                          <a:latin typeface="+mn-ea"/>
                          <a:ea typeface="+mn-ea"/>
                        </a:rPr>
                        <a:t>分析</a:t>
                      </a:r>
                    </a:p>
                  </a:txBody>
                  <a:tcPr/>
                </a:tc>
                <a:tc>
                  <a:txBody>
                    <a:bodyPr/>
                    <a:lstStyle/>
                    <a:p>
                      <a:pPr algn="ctr"/>
                      <a:r>
                        <a:rPr lang="zh-CN" altLang="en-US" sz="2000" b="0" dirty="0">
                          <a:latin typeface="+mn-ea"/>
                          <a:ea typeface="+mn-ea"/>
                        </a:rPr>
                        <a:t>编写规格说明书</a:t>
                      </a:r>
                    </a:p>
                  </a:txBody>
                  <a:tcPr/>
                </a:tc>
                <a:tc>
                  <a:txBody>
                    <a:bodyPr/>
                    <a:lstStyle/>
                    <a:p>
                      <a:pPr algn="ctr"/>
                      <a:r>
                        <a:rPr lang="zh-CN" altLang="en-US" sz="2000" b="0" dirty="0">
                          <a:latin typeface="+mn-ea"/>
                          <a:ea typeface="+mn-ea"/>
                        </a:rPr>
                        <a:t>验证</a:t>
                      </a: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编写项目视图与范围</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绘制关联图</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采用软件需求规格说明模版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审查需求文档</a:t>
                      </a:r>
                    </a:p>
                    <a:p>
                      <a:pPr algn="ctr"/>
                      <a:endParaRPr lang="zh-CN" altLang="en-US" sz="2000" b="0" dirty="0">
                        <a:latin typeface="+mn-ea"/>
                        <a:ea typeface="+mn-ea"/>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确定需求开发过程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创建开发原型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指明需求来源</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依据需求编写测试用例</a:t>
                      </a: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用户群分类</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分析可行性</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为每项需求注上标号</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编写用户手册</a:t>
                      </a: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选择产品代表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确定需求优先级</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记录业务规范</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确定合格的标准</a:t>
                      </a: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建立核心队伍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为需求建立模型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创建需求跟踪能力矩阵</a:t>
                      </a:r>
                    </a:p>
                  </a:txBody>
                  <a:tcPr/>
                </a:tc>
                <a:tc>
                  <a:txBody>
                    <a:bodyPr/>
                    <a:lstStyle/>
                    <a:p>
                      <a:pPr algn="ctr"/>
                      <a:endParaRPr lang="zh-CN" altLang="en-US" sz="2000" b="0">
                        <a:latin typeface="+mn-ea"/>
                        <a:ea typeface="+mn-ea"/>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确定使用实例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编写数据字典</a:t>
                      </a: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r>
              <a:tr h="370840">
                <a:tc>
                  <a:txBody>
                    <a:bodyPr/>
                    <a:lstStyle/>
                    <a:p>
                      <a:pPr marL="0" lvl="0" indent="0" algn="ctr" eaLnBrk="1" hangingPunct="1">
                        <a:spcBef>
                          <a:spcPct val="0"/>
                        </a:spcBef>
                        <a:buNone/>
                      </a:pPr>
                      <a:r>
                        <a:rPr lang="zh-CN" altLang="en-US" sz="2000" b="0" dirty="0">
                          <a:latin typeface="+mn-ea"/>
                          <a:ea typeface="+mn-ea"/>
                        </a:rPr>
                        <a:t>召开应用程序开发</a:t>
                      </a:r>
                    </a:p>
                    <a:p>
                      <a:pPr marL="0" lvl="0" indent="0" algn="ctr" eaLnBrk="1" hangingPunct="1">
                        <a:spcBef>
                          <a:spcPct val="0"/>
                        </a:spcBef>
                        <a:buNone/>
                      </a:pPr>
                      <a:r>
                        <a:rPr lang="zh-CN" altLang="en-US" sz="2000" b="0" dirty="0">
                          <a:latin typeface="+mn-ea"/>
                          <a:ea typeface="+mn-ea"/>
                          <a:sym typeface="+mn-ea"/>
                        </a:rPr>
                        <a:t>联系会议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应用质量功能调配</a:t>
                      </a:r>
                    </a:p>
                    <a:p>
                      <a:pPr algn="ctr"/>
                      <a:endParaRPr lang="zh-CN" altLang="en-US" sz="2000" b="0" dirty="0">
                        <a:latin typeface="+mn-ea"/>
                        <a:ea typeface="+mn-ea"/>
                      </a:endParaRP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分析用户工作流程</a:t>
                      </a: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确定质量属性</a:t>
                      </a: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检查问题报告</a:t>
                      </a: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mn-ea"/>
                          <a:ea typeface="+mn-ea"/>
                        </a:rPr>
                        <a:t>需求重用</a:t>
                      </a:r>
                    </a:p>
                  </a:txBody>
                  <a:tcPr/>
                </a:tc>
                <a:tc>
                  <a:txBody>
                    <a:bodyPr/>
                    <a:lstStyle/>
                    <a:p>
                      <a:pPr algn="ctr"/>
                      <a:endParaRPr lang="zh-CN" altLang="en-US" sz="2000" b="0">
                        <a:latin typeface="+mn-ea"/>
                        <a:ea typeface="+mn-ea"/>
                      </a:endParaRPr>
                    </a:p>
                  </a:txBody>
                  <a:tcPr/>
                </a:tc>
                <a:tc>
                  <a:txBody>
                    <a:bodyPr/>
                    <a:lstStyle/>
                    <a:p>
                      <a:pPr algn="ctr"/>
                      <a:endParaRPr lang="zh-CN" altLang="en-US" sz="2000" b="0">
                        <a:latin typeface="+mn-ea"/>
                        <a:ea typeface="+mn-ea"/>
                      </a:endParaRPr>
                    </a:p>
                  </a:txBody>
                  <a:tcPr/>
                </a:tc>
                <a:tc>
                  <a:txBody>
                    <a:bodyPr/>
                    <a:lstStyle/>
                    <a:p>
                      <a:pPr algn="ctr"/>
                      <a:endParaRPr lang="zh-CN" altLang="en-US" sz="2000" b="0" dirty="0">
                        <a:latin typeface="+mn-ea"/>
                        <a:ea typeface="+mn-ea"/>
                      </a:endParaRPr>
                    </a:p>
                  </a:txBody>
                  <a:tcPr/>
                </a:tc>
              </a:tr>
            </a:tbl>
          </a:graphicData>
        </a:graphic>
      </p:graphicFrame>
      <p:grpSp>
        <p:nvGrpSpPr>
          <p:cNvPr id="13" name="组合 7"/>
          <p:cNvGrpSpPr/>
          <p:nvPr/>
        </p:nvGrpSpPr>
        <p:grpSpPr>
          <a:xfrm>
            <a:off x="108557" y="337632"/>
            <a:ext cx="5066116" cy="492897"/>
            <a:chOff x="198764" y="258545"/>
            <a:chExt cx="6753256" cy="657729"/>
          </a:xfrm>
        </p:grpSpPr>
        <p:grpSp>
          <p:nvGrpSpPr>
            <p:cNvPr id="15" name="组合 14"/>
            <p:cNvGrpSpPr/>
            <p:nvPr/>
          </p:nvGrpSpPr>
          <p:grpSpPr>
            <a:xfrm>
              <a:off x="198764" y="258545"/>
              <a:ext cx="700083" cy="563491"/>
              <a:chOff x="5075564" y="2933562"/>
              <a:chExt cx="2860947" cy="2302753"/>
            </a:xfrm>
          </p:grpSpPr>
          <p:sp>
            <p:nvSpPr>
              <p:cNvPr id="17" name="等腰三角形 1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6" name="文本框 15"/>
            <p:cNvSpPr txBox="1"/>
            <p:nvPr/>
          </p:nvSpPr>
          <p:spPr>
            <a:xfrm>
              <a:off x="988289" y="300221"/>
              <a:ext cx="596373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1.10 </a:t>
              </a:r>
              <a:r>
                <a:rPr lang="zh-CN" altLang="en-US" sz="2400" b="1" dirty="0">
                  <a:solidFill>
                    <a:srgbClr val="000000"/>
                  </a:solidFill>
                  <a:latin typeface="微软雅黑" panose="020B0503020204020204" pitchFamily="34" charset="-122"/>
                  <a:ea typeface="微软雅黑" panose="020B0503020204020204" pitchFamily="34" charset="-122"/>
                </a:rPr>
                <a:t>需求工程的推荐方法</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76</a:t>
            </a:fld>
            <a:endParaRPr lang="zh-CN" altLang="en-US">
              <a:solidFill>
                <a:prstClr val="black">
                  <a:tint val="75000"/>
                </a:prstClr>
              </a:solidFill>
            </a:endParaRPr>
          </a:p>
        </p:txBody>
      </p:sp>
      <p:grpSp>
        <p:nvGrpSpPr>
          <p:cNvPr id="5" name="组合 4"/>
          <p:cNvGrpSpPr/>
          <p:nvPr/>
        </p:nvGrpSpPr>
        <p:grpSpPr>
          <a:xfrm>
            <a:off x="248427" y="222831"/>
            <a:ext cx="5066116" cy="492897"/>
            <a:chOff x="198764" y="258545"/>
            <a:chExt cx="6753256" cy="657729"/>
          </a:xfrm>
        </p:grpSpPr>
        <p:grpSp>
          <p:nvGrpSpPr>
            <p:cNvPr id="8" name="组合 7"/>
            <p:cNvGrpSpPr/>
            <p:nvPr/>
          </p:nvGrpSpPr>
          <p:grpSpPr>
            <a:xfrm>
              <a:off x="198764" y="258545"/>
              <a:ext cx="700083" cy="563491"/>
              <a:chOff x="5075564" y="2933562"/>
              <a:chExt cx="2860947" cy="2302753"/>
            </a:xfrm>
          </p:grpSpPr>
          <p:sp>
            <p:nvSpPr>
              <p:cNvPr id="10" name="等腰三角形 9"/>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defRPr/>
                </a:pPr>
                <a:endParaRPr lang="zh-CN" altLang="en-US" sz="1350" dirty="0">
                  <a:solidFill>
                    <a:prstClr val="white"/>
                  </a:solidFill>
                </a:endParaRPr>
              </a:p>
            </p:txBody>
          </p:sp>
          <p:sp>
            <p:nvSpPr>
              <p:cNvPr id="11" name="等腰三角形 1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defRPr/>
                </a:pPr>
                <a:endParaRPr lang="zh-CN" altLang="en-US" sz="1350">
                  <a:solidFill>
                    <a:prstClr val="white"/>
                  </a:solidFill>
                </a:endParaRPr>
              </a:p>
            </p:txBody>
          </p:sp>
        </p:grpSp>
        <p:sp>
          <p:nvSpPr>
            <p:cNvPr id="9" name="文本框 6"/>
            <p:cNvSpPr txBox="1"/>
            <p:nvPr/>
          </p:nvSpPr>
          <p:spPr>
            <a:xfrm>
              <a:off x="988289" y="300221"/>
              <a:ext cx="5963731" cy="616053"/>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需求工程与软件需求</a:t>
              </a:r>
            </a:p>
          </p:txBody>
        </p:sp>
      </p:grpSp>
      <p:sp>
        <p:nvSpPr>
          <p:cNvPr id="6" name="Rectangle 4"/>
          <p:cNvSpPr/>
          <p:nvPr/>
        </p:nvSpPr>
        <p:spPr>
          <a:xfrm>
            <a:off x="5381640" y="627505"/>
            <a:ext cx="2592388" cy="40011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2000" dirty="0">
                <a:latin typeface="宋体" panose="02010600030101010101" pitchFamily="2" charset="-122"/>
                <a:ea typeface="宋体" panose="02010600030101010101" pitchFamily="2" charset="-122"/>
              </a:rPr>
              <a:t>思考与作业</a:t>
            </a:r>
          </a:p>
        </p:txBody>
      </p:sp>
      <p:sp>
        <p:nvSpPr>
          <p:cNvPr id="7" name="文本框 2"/>
          <p:cNvSpPr txBox="1"/>
          <p:nvPr/>
        </p:nvSpPr>
        <p:spPr>
          <a:xfrm>
            <a:off x="1157808" y="1057233"/>
            <a:ext cx="10785764" cy="55779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什么是软件需求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简明说明它在整个软件开发过程中的作用。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如何去看待软件需求工程，叙述需求工程的主要任务。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把你在目前或以往项目中遇到的与需求有关的问题写出来。判断每个问题属于需求开发还是需求管理，分析它们对项目的影响或造成这些问题的根本原因。</a:t>
            </a: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什么是功能需求？并举例说明。</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什么是性能需求？并举例说明。</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需求工程中需要考虑到哪些约束问题？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不同角色的需求观是否相同？若不同的话叙述其需求观之间的差异。</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不合理的需求会派生哪些问题？</a:t>
            </a: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成功的需求会带来怎样的好处？</a:t>
            </a: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优秀需求及需求规格说明有哪些特征？</a:t>
            </a:r>
          </a:p>
          <a:p>
            <a:pPr marL="342900" indent="-3429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谈谈你自己对软件需求工程的理解，及其在软件开发过程中的重要地位。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l="4595" r="4595"/>
          <a:stretch>
            <a:fillRect/>
          </a:stretch>
        </p:blipFill>
        <p:spPr>
          <a:xfrm>
            <a:off x="-934279" y="-68794"/>
            <a:ext cx="14108941" cy="6926794"/>
          </a:xfrm>
          <a:prstGeom prst="rect">
            <a:avLst/>
          </a:prstGeom>
        </p:spPr>
      </p:pic>
      <p:sp>
        <p:nvSpPr>
          <p:cNvPr id="3" name="矩形 2"/>
          <p:cNvSpPr/>
          <p:nvPr/>
        </p:nvSpPr>
        <p:spPr>
          <a:xfrm>
            <a:off x="-934279" y="-68795"/>
            <a:ext cx="13921458" cy="6926794"/>
          </a:xfrm>
          <a:prstGeom prst="rect">
            <a:avLst/>
          </a:prstGeom>
          <a:solidFill>
            <a:srgbClr val="5197D7">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0"/>
          <p:cNvSpPr>
            <a:spLocks noChangeArrowheads="1"/>
          </p:cNvSpPr>
          <p:nvPr/>
        </p:nvSpPr>
        <p:spPr bwMode="auto">
          <a:xfrm rot="10800000">
            <a:off x="6477593" y="-23813"/>
            <a:ext cx="6881813" cy="6881813"/>
          </a:xfrm>
          <a:prstGeom prst="rtTriangle">
            <a:avLst/>
          </a:prstGeom>
          <a:solidFill>
            <a:srgbClr val="5197D7">
              <a:alpha val="50000"/>
            </a:srgbClr>
          </a:solidFill>
          <a:ln>
            <a:noFill/>
          </a:ln>
        </p:spPr>
        <p:txBody>
          <a:bodyPr anchor="ctr"/>
          <a:lstStyle/>
          <a:p>
            <a:pPr algn="ctr" eaLnBrk="0" fontAlgn="base" hangingPunct="0">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endParaRPr>
          </a:p>
        </p:txBody>
      </p:sp>
      <p:sp>
        <p:nvSpPr>
          <p:cNvPr id="16" name="文本框 6"/>
          <p:cNvSpPr>
            <a:spLocks noChangeArrowheads="1"/>
          </p:cNvSpPr>
          <p:nvPr/>
        </p:nvSpPr>
        <p:spPr bwMode="auto">
          <a:xfrm>
            <a:off x="3520144" y="2393495"/>
            <a:ext cx="4964179" cy="200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谢谢大家！</a:t>
            </a:r>
            <a:endPar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 !</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2"/>
          <p:cNvSpPr/>
          <p:nvPr/>
        </p:nvSpPr>
        <p:spPr>
          <a:xfrm>
            <a:off x="190028" y="5200191"/>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1256532" y="5623200"/>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接连接符 12"/>
          <p:cNvSpPr>
            <a:spLocks noChangeShapeType="1"/>
          </p:cNvSpPr>
          <p:nvPr/>
        </p:nvSpPr>
        <p:spPr bwMode="auto">
          <a:xfrm flipH="1" flipV="1">
            <a:off x="2209799" y="-5069130"/>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 name="直接连接符 12"/>
          <p:cNvSpPr>
            <a:spLocks noChangeShapeType="1"/>
          </p:cNvSpPr>
          <p:nvPr/>
        </p:nvSpPr>
        <p:spPr bwMode="auto">
          <a:xfrm flipH="1" flipV="1">
            <a:off x="13193797" y="5161959"/>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文本框 6"/>
          <p:cNvSpPr>
            <a:spLocks noChangeArrowheads="1"/>
          </p:cNvSpPr>
          <p:nvPr/>
        </p:nvSpPr>
        <p:spPr bwMode="auto">
          <a:xfrm>
            <a:off x="4853521" y="5722180"/>
            <a:ext cx="2297424" cy="65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武君胜</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西北工业大学 软件学院</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3622045" y="1386230"/>
            <a:ext cx="4262959" cy="1059280"/>
          </a:xfrm>
          <a:prstGeom prst="rect">
            <a:avLst/>
          </a:prstGeom>
        </p:spPr>
      </p:pic>
      <p:sp>
        <p:nvSpPr>
          <p:cNvPr id="2" name="日期占位符 1"/>
          <p:cNvSpPr>
            <a:spLocks noGrp="1"/>
          </p:cNvSpPr>
          <p:nvPr>
            <p:ph type="dt" sz="half" idx="10"/>
          </p:nvPr>
        </p:nvSpPr>
        <p:spPr/>
        <p:txBody>
          <a:bodyPr/>
          <a:lstStyle/>
          <a:p>
            <a:fld id="{FC6B873B-44B9-CA45-AF49-5EC11FB09BE6}"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77</a:t>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anim calcmode="lin" valueType="num">
                                      <p:cBhvr>
                                        <p:cTn id="8" dur="700" fill="hold"/>
                                        <p:tgtEl>
                                          <p:spTgt spid="17"/>
                                        </p:tgtEl>
                                        <p:attrNameLst>
                                          <p:attrName>ppt_x</p:attrName>
                                        </p:attrNameLst>
                                      </p:cBhvr>
                                      <p:tavLst>
                                        <p:tav tm="0">
                                          <p:val>
                                            <p:strVal val="#ppt_x"/>
                                          </p:val>
                                        </p:tav>
                                        <p:tav tm="100000">
                                          <p:val>
                                            <p:strVal val="#ppt_x"/>
                                          </p:val>
                                        </p:tav>
                                      </p:tavLst>
                                    </p:anim>
                                    <p:anim calcmode="lin" valueType="num">
                                      <p:cBhvr>
                                        <p:cTn id="9" dur="7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0.10977 -0.18726 L 0.32044 0.57477 " pathEditMode="relative" rAng="0" ptsTypes="AA">
                                      <p:cBhvr>
                                        <p:cTn id="12" dur="700" fill="hold"/>
                                        <p:tgtEl>
                                          <p:spTgt spid="11"/>
                                        </p:tgtEl>
                                        <p:attrNameLst>
                                          <p:attrName>ppt_x</p:attrName>
                                          <p:attrName>ppt_y</p:attrName>
                                        </p:attrNameLst>
                                      </p:cBhvr>
                                      <p:rCtr x="21510" y="38102"/>
                                    </p:animMotion>
                                  </p:childTnLst>
                                </p:cTn>
                              </p:par>
                              <p:par>
                                <p:cTn id="13" presetID="42" presetClass="path" presetSubtype="0" accel="50000" decel="50000" fill="hold" grpId="0" nodeType="withEffect">
                                  <p:stCondLst>
                                    <p:cond delay="0"/>
                                  </p:stCondLst>
                                  <p:childTnLst>
                                    <p:animMotion origin="layout" path="M 0.08503 0.15486 L -0.4112 -0.72917 " pathEditMode="relative" rAng="0" ptsTypes="AA">
                                      <p:cBhvr>
                                        <p:cTn id="14" dur="700" fill="hold"/>
                                        <p:tgtEl>
                                          <p:spTgt spid="12"/>
                                        </p:tgtEl>
                                        <p:attrNameLst>
                                          <p:attrName>ppt_x</p:attrName>
                                          <p:attrName>ppt_y</p:attrName>
                                        </p:attrNameLst>
                                      </p:cBhvr>
                                      <p:rCtr x="-24818" y="-44213"/>
                                    </p:animMotion>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 calcmode="lin" valueType="num">
                                      <p:cBhvr>
                                        <p:cTn id="2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
                                        </p:tgtEl>
                                        <p:attrNameLst>
                                          <p:attrName>ppt_w</p:attrName>
                                        </p:attrNameLst>
                                      </p:cBhvr>
                                      <p:tavLst>
                                        <p:tav tm="0">
                                          <p:val>
                                            <p:strVal val="#ppt_w/10"/>
                                          </p:val>
                                        </p:tav>
                                        <p:tav tm="50000">
                                          <p:val>
                                            <p:strVal val="#ppt_w+.01"/>
                                          </p:val>
                                        </p:tav>
                                        <p:tav tm="100000">
                                          <p:val>
                                            <p:strVal val="#ppt_w"/>
                                          </p:val>
                                        </p:tav>
                                      </p:tavLst>
                                    </p:anim>
                                    <p:animEffect>
                                      <p:cBhvr>
                                        <p:cTn id="22" dur="500" tmFilter="0,0; .5, 1; 1, 1"/>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19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4"/>
                                        </p:tgtEl>
                                        <p:attrNameLst>
                                          <p:attrName>ppt_y</p:attrName>
                                        </p:attrNameLst>
                                      </p:cBhvr>
                                      <p:tavLst>
                                        <p:tav tm="0">
                                          <p:val>
                                            <p:strVal val="#ppt_y"/>
                                          </p:val>
                                        </p:tav>
                                        <p:tav tm="100000">
                                          <p:val>
                                            <p:strVal val="#ppt_y"/>
                                          </p:val>
                                        </p:tav>
                                      </p:tavLst>
                                    </p:anim>
                                    <p:anim calcmode="lin" valueType="num">
                                      <p:cBhvr>
                                        <p:cTn id="38"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4"/>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bldLvl="0" autoUpdateAnimBg="0"/>
      <p:bldP spid="23" grpId="0" animBg="1"/>
      <p:bldP spid="24" grpId="0" animBg="1"/>
      <p:bldP spid="11" grpId="0" animBg="1"/>
      <p:bldP spid="12" grpId="0" animBg="1"/>
      <p:bldP spid="14"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8</a:t>
            </a:fld>
            <a:endParaRPr lang="zh-CN" altLang="en-US">
              <a:solidFill>
                <a:prstClr val="black">
                  <a:tint val="75000"/>
                </a:prstClr>
              </a:solidFill>
            </a:endParaRPr>
          </a:p>
        </p:txBody>
      </p:sp>
      <p:grpSp>
        <p:nvGrpSpPr>
          <p:cNvPr id="12" name="淘宝店chenying0907出品 1"/>
          <p:cNvGrpSpPr/>
          <p:nvPr/>
        </p:nvGrpSpPr>
        <p:grpSpPr>
          <a:xfrm>
            <a:off x="1000000" y="3738734"/>
            <a:ext cx="2164280" cy="1014043"/>
            <a:chOff x="755576" y="2354316"/>
            <a:chExt cx="1565543" cy="798390"/>
          </a:xfrm>
        </p:grpSpPr>
        <p:sp>
          <p:nvSpPr>
            <p:cNvPr id="29" name="AutoShape 15"/>
            <p:cNvSpPr>
              <a:spLocks noChangeArrowheads="1"/>
            </p:cNvSpPr>
            <p:nvPr/>
          </p:nvSpPr>
          <p:spPr bwMode="auto">
            <a:xfrm>
              <a:off x="755576" y="2354316"/>
              <a:ext cx="1565543" cy="798390"/>
            </a:xfrm>
            <a:prstGeom prst="homePlate">
              <a:avLst>
                <a:gd name="adj" fmla="val 33678"/>
              </a:avLst>
            </a:prstGeom>
            <a:solidFill>
              <a:schemeClr val="accent2">
                <a:lumMod val="40000"/>
                <a:lumOff val="6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kern="0" dirty="0">
                <a:solidFill>
                  <a:srgbClr val="FFFFFF"/>
                </a:solidFill>
                <a:latin typeface="宋体" panose="02010600030101010101" pitchFamily="2" charset="-122"/>
                <a:ea typeface="宋体" panose="02010600030101010101" pitchFamily="2" charset="-122"/>
              </a:endParaRPr>
            </a:p>
          </p:txBody>
        </p:sp>
        <p:sp>
          <p:nvSpPr>
            <p:cNvPr id="30" name="WordArt 20"/>
            <p:cNvSpPr>
              <a:spLocks noChangeArrowheads="1" noChangeShapeType="1"/>
            </p:cNvSpPr>
            <p:nvPr/>
          </p:nvSpPr>
          <p:spPr bwMode="auto">
            <a:xfrm>
              <a:off x="1041671" y="2628014"/>
              <a:ext cx="864000" cy="324000"/>
            </a:xfrm>
            <a:prstGeom prst="rect">
              <a:avLst/>
            </a:prstGeom>
            <a:extLst>
              <a:ext uri="{AF507438-7753-43E0-B8FC-AC1667EBCBE1}">
                <a14:hiddenEffects xmlns:a14="http://schemas.microsoft.com/office/drawing/2010/main">
                  <a:effectLst/>
                </a14:hiddenEffects>
              </a:ext>
            </a:extLst>
          </p:spPr>
          <p:txBody>
            <a:bodyPr wrap="none" fromWordArt="1"/>
            <a:lstStyle/>
            <a:p>
              <a:pPr algn="ctr">
                <a:defRPr/>
              </a:pPr>
              <a:r>
                <a:rPr lang="zh-CN" altLang="en-US" sz="2000" b="1" dirty="0">
                  <a:solidFill>
                    <a:schemeClr val="tx2">
                      <a:lumMod val="75000"/>
                    </a:schemeClr>
                  </a:solidFill>
                  <a:latin typeface="宋体" panose="02010600030101010101" pitchFamily="2" charset="-122"/>
                  <a:ea typeface="宋体" panose="02010600030101010101" pitchFamily="2" charset="-122"/>
                </a:rPr>
                <a:t>需求获取</a:t>
              </a:r>
              <a:endParaRPr lang="zh-CN" altLang="en-US" sz="2000" b="1" kern="0" dirty="0">
                <a:ln w="9525" cmpd="sng">
                  <a:noFill/>
                  <a:round/>
                </a:ln>
                <a:solidFill>
                  <a:schemeClr val="tx2">
                    <a:lumMod val="75000"/>
                  </a:schemeClr>
                </a:solidFill>
                <a:latin typeface="宋体" panose="02010600030101010101" pitchFamily="2" charset="-122"/>
                <a:ea typeface="宋体" panose="02010600030101010101" pitchFamily="2" charset="-122"/>
              </a:endParaRPr>
            </a:p>
          </p:txBody>
        </p:sp>
      </p:grpSp>
      <p:grpSp>
        <p:nvGrpSpPr>
          <p:cNvPr id="16" name="淘宝店chenying0907出品 22"/>
          <p:cNvGrpSpPr/>
          <p:nvPr/>
        </p:nvGrpSpPr>
        <p:grpSpPr>
          <a:xfrm>
            <a:off x="8492395" y="3738734"/>
            <a:ext cx="2164280" cy="1014043"/>
            <a:chOff x="6175239" y="2354316"/>
            <a:chExt cx="1565543" cy="798390"/>
          </a:xfrm>
        </p:grpSpPr>
        <p:sp>
          <p:nvSpPr>
            <p:cNvPr id="27" name="AutoShape 19"/>
            <p:cNvSpPr>
              <a:spLocks noChangeArrowheads="1"/>
            </p:cNvSpPr>
            <p:nvPr/>
          </p:nvSpPr>
          <p:spPr bwMode="auto">
            <a:xfrm>
              <a:off x="6175239" y="2354316"/>
              <a:ext cx="1565543" cy="798390"/>
            </a:xfrm>
            <a:prstGeom prst="chevron">
              <a:avLst>
                <a:gd name="adj" fmla="val 33678"/>
              </a:avLst>
            </a:prstGeom>
            <a:solidFill>
              <a:schemeClr val="tx2">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kern="0" dirty="0">
                <a:solidFill>
                  <a:srgbClr val="FFFFFF"/>
                </a:solidFill>
                <a:latin typeface="宋体" panose="02010600030101010101" pitchFamily="2" charset="-122"/>
                <a:ea typeface="宋体" panose="02010600030101010101" pitchFamily="2" charset="-122"/>
              </a:endParaRPr>
            </a:p>
          </p:txBody>
        </p:sp>
        <p:sp>
          <p:nvSpPr>
            <p:cNvPr id="28" name="WordArt 23"/>
            <p:cNvSpPr>
              <a:spLocks noChangeArrowheads="1" noChangeShapeType="1"/>
            </p:cNvSpPr>
            <p:nvPr/>
          </p:nvSpPr>
          <p:spPr bwMode="auto">
            <a:xfrm>
              <a:off x="6588108" y="2610005"/>
              <a:ext cx="864000" cy="324000"/>
            </a:xfrm>
            <a:prstGeom prst="rect">
              <a:avLst/>
            </a:prstGeom>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lstStyle/>
            <a:p>
              <a:pPr algn="ctr" defTabSz="685800"/>
              <a:r>
                <a:rPr lang="zh-CN" altLang="en-US" sz="2000" b="1" dirty="0">
                  <a:solidFill>
                    <a:schemeClr val="bg1"/>
                  </a:solidFill>
                  <a:latin typeface="宋体" panose="02010600030101010101" pitchFamily="2" charset="-122"/>
                  <a:ea typeface="宋体" panose="02010600030101010101" pitchFamily="2" charset="-122"/>
                </a:rPr>
                <a:t>需求管理</a:t>
              </a:r>
            </a:p>
          </p:txBody>
        </p:sp>
      </p:grpSp>
      <p:sp>
        <p:nvSpPr>
          <p:cNvPr id="22" name="TextBox 11"/>
          <p:cNvSpPr txBox="1">
            <a:spLocks noChangeArrowheads="1"/>
          </p:cNvSpPr>
          <p:nvPr/>
        </p:nvSpPr>
        <p:spPr bwMode="auto">
          <a:xfrm flipH="1">
            <a:off x="5165168" y="1973594"/>
            <a:ext cx="3476484" cy="48186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50000"/>
              </a:lnSpc>
              <a:defRPr/>
            </a:pPr>
            <a:endParaRPr lang="en-US" altLang="zh-CN" sz="2000" dirty="0">
              <a:latin typeface="宋体" panose="02010600030101010101" pitchFamily="2" charset="-122"/>
              <a:ea typeface="宋体" panose="02010600030101010101" pitchFamily="2" charset="-122"/>
              <a:cs typeface="+mn-ea"/>
              <a:sym typeface="+mn-lt"/>
            </a:endParaRPr>
          </a:p>
        </p:txBody>
      </p:sp>
      <p:sp>
        <p:nvSpPr>
          <p:cNvPr id="26" name="TextBox 11"/>
          <p:cNvSpPr txBox="1">
            <a:spLocks noChangeArrowheads="1"/>
          </p:cNvSpPr>
          <p:nvPr/>
        </p:nvSpPr>
        <p:spPr bwMode="auto">
          <a:xfrm flipH="1">
            <a:off x="8886145" y="1971328"/>
            <a:ext cx="2687476" cy="48186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just" eaLnBrk="1" hangingPunct="1">
              <a:lnSpc>
                <a:spcPct val="150000"/>
              </a:lnSpc>
              <a:defRPr/>
            </a:pPr>
            <a:endParaRPr lang="en-US" altLang="zh-CN" sz="2000" dirty="0">
              <a:latin typeface="宋体" panose="02010600030101010101" pitchFamily="2" charset="-122"/>
              <a:ea typeface="宋体" panose="02010600030101010101" pitchFamily="2" charset="-122"/>
              <a:cs typeface="+mn-ea"/>
              <a:sym typeface="+mn-lt"/>
            </a:endParaRPr>
          </a:p>
        </p:txBody>
      </p:sp>
      <p:grpSp>
        <p:nvGrpSpPr>
          <p:cNvPr id="4" name="组合 3"/>
          <p:cNvGrpSpPr/>
          <p:nvPr/>
        </p:nvGrpSpPr>
        <p:grpSpPr>
          <a:xfrm>
            <a:off x="2873099" y="3738734"/>
            <a:ext cx="2164280" cy="1014043"/>
            <a:chOff x="2873099" y="3738734"/>
            <a:chExt cx="2164280" cy="1014043"/>
          </a:xfrm>
        </p:grpSpPr>
        <p:sp>
          <p:nvSpPr>
            <p:cNvPr id="13" name="AutoShape 16"/>
            <p:cNvSpPr>
              <a:spLocks noChangeArrowheads="1"/>
            </p:cNvSpPr>
            <p:nvPr/>
          </p:nvSpPr>
          <p:spPr bwMode="auto">
            <a:xfrm>
              <a:off x="2873099" y="3738734"/>
              <a:ext cx="2164280" cy="1014043"/>
            </a:xfrm>
            <a:prstGeom prst="chevron">
              <a:avLst>
                <a:gd name="adj" fmla="val 33678"/>
              </a:avLst>
            </a:prstGeom>
            <a:solidFill>
              <a:schemeClr val="accent4">
                <a:lumMod val="40000"/>
                <a:lumOff val="6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kern="0" dirty="0">
                <a:solidFill>
                  <a:srgbClr val="FFFFFF"/>
                </a:solidFill>
                <a:latin typeface="宋体" panose="02010600030101010101" pitchFamily="2" charset="-122"/>
                <a:ea typeface="宋体" panose="02010600030101010101" pitchFamily="2" charset="-122"/>
              </a:endParaRPr>
            </a:p>
          </p:txBody>
        </p:sp>
        <p:sp>
          <p:nvSpPr>
            <p:cNvPr id="31" name="WordArt 20"/>
            <p:cNvSpPr>
              <a:spLocks noChangeArrowheads="1" noChangeShapeType="1"/>
            </p:cNvSpPr>
            <p:nvPr/>
          </p:nvSpPr>
          <p:spPr bwMode="auto">
            <a:xfrm>
              <a:off x="3398887" y="4056786"/>
              <a:ext cx="1194434" cy="411516"/>
            </a:xfrm>
            <a:prstGeom prst="rect">
              <a:avLst/>
            </a:prstGeom>
            <a:extLst>
              <a:ext uri="{AF507438-7753-43E0-B8FC-AC1667EBCBE1}">
                <a14:hiddenEffects xmlns:a14="http://schemas.microsoft.com/office/drawing/2010/main">
                  <a:effectLst/>
                </a14:hiddenEffects>
              </a:ext>
            </a:extLst>
          </p:spPr>
          <p:txBody>
            <a:bodyPr wrap="none" fromWordArt="1"/>
            <a:lstStyle/>
            <a:p>
              <a:pPr algn="ctr">
                <a:defRPr/>
              </a:pPr>
              <a:r>
                <a:rPr lang="zh-CN" altLang="en-US" sz="2000" b="1" dirty="0">
                  <a:solidFill>
                    <a:schemeClr val="tx2">
                      <a:lumMod val="75000"/>
                    </a:schemeClr>
                  </a:solidFill>
                  <a:latin typeface="宋体" panose="02010600030101010101" pitchFamily="2" charset="-122"/>
                  <a:ea typeface="宋体" panose="02010600030101010101" pitchFamily="2" charset="-122"/>
                </a:rPr>
                <a:t>需求建模</a:t>
              </a:r>
              <a:endParaRPr lang="zh-CN" altLang="en-US" sz="2000" b="1" kern="0" dirty="0">
                <a:ln w="9525" cmpd="sng">
                  <a:noFill/>
                  <a:round/>
                </a:ln>
                <a:solidFill>
                  <a:schemeClr val="tx2">
                    <a:lumMod val="75000"/>
                  </a:schemeClr>
                </a:solidFill>
                <a:latin typeface="宋体" panose="02010600030101010101" pitchFamily="2" charset="-122"/>
                <a:ea typeface="宋体" panose="02010600030101010101" pitchFamily="2" charset="-122"/>
              </a:endParaRPr>
            </a:p>
          </p:txBody>
        </p:sp>
      </p:grpSp>
      <p:grpSp>
        <p:nvGrpSpPr>
          <p:cNvPr id="5" name="组合 4"/>
          <p:cNvGrpSpPr/>
          <p:nvPr/>
        </p:nvGrpSpPr>
        <p:grpSpPr>
          <a:xfrm>
            <a:off x="4746198" y="3738734"/>
            <a:ext cx="2164280" cy="1014043"/>
            <a:chOff x="4746198" y="3738734"/>
            <a:chExt cx="2164280" cy="1014043"/>
          </a:xfrm>
        </p:grpSpPr>
        <p:sp>
          <p:nvSpPr>
            <p:cNvPr id="14" name="AutoShape 17"/>
            <p:cNvSpPr>
              <a:spLocks noChangeArrowheads="1"/>
            </p:cNvSpPr>
            <p:nvPr/>
          </p:nvSpPr>
          <p:spPr bwMode="auto">
            <a:xfrm>
              <a:off x="4746198" y="3738734"/>
              <a:ext cx="2164280" cy="1014043"/>
            </a:xfrm>
            <a:prstGeom prst="chevron">
              <a:avLst>
                <a:gd name="adj" fmla="val 33678"/>
              </a:avLst>
            </a:prstGeom>
            <a:solidFill>
              <a:schemeClr val="accent5">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kern="0" dirty="0">
                <a:solidFill>
                  <a:srgbClr val="FFFFFF"/>
                </a:solidFill>
                <a:latin typeface="宋体" panose="02010600030101010101" pitchFamily="2" charset="-122"/>
                <a:ea typeface="宋体" panose="02010600030101010101" pitchFamily="2" charset="-122"/>
              </a:endParaRPr>
            </a:p>
          </p:txBody>
        </p:sp>
        <p:sp>
          <p:nvSpPr>
            <p:cNvPr id="32" name="WordArt 20"/>
            <p:cNvSpPr>
              <a:spLocks noChangeArrowheads="1" noChangeShapeType="1"/>
            </p:cNvSpPr>
            <p:nvPr/>
          </p:nvSpPr>
          <p:spPr bwMode="auto">
            <a:xfrm>
              <a:off x="5264221" y="4080824"/>
              <a:ext cx="1194434" cy="411516"/>
            </a:xfrm>
            <a:prstGeom prst="rect">
              <a:avLst/>
            </a:prstGeom>
            <a:extLst>
              <a:ext uri="{AF507438-7753-43E0-B8FC-AC1667EBCBE1}">
                <a14:hiddenEffects xmlns:a14="http://schemas.microsoft.com/office/drawing/2010/main">
                  <a:effectLst/>
                </a14:hiddenEffects>
              </a:ext>
            </a:extLst>
          </p:spPr>
          <p:txBody>
            <a:bodyPr wrap="none" fromWordArt="1"/>
            <a:lstStyle/>
            <a:p>
              <a:pPr algn="ctr">
                <a:defRPr/>
              </a:pPr>
              <a:r>
                <a:rPr lang="zh-CN" altLang="en-US" sz="2000" b="1" kern="0" dirty="0">
                  <a:ln w="9525" cmpd="sng">
                    <a:noFill/>
                    <a:round/>
                  </a:ln>
                  <a:solidFill>
                    <a:schemeClr val="bg1"/>
                  </a:solidFill>
                  <a:latin typeface="宋体" panose="02010600030101010101" pitchFamily="2" charset="-122"/>
                  <a:ea typeface="宋体" panose="02010600030101010101" pitchFamily="2" charset="-122"/>
                </a:rPr>
                <a:t>形成需求规格</a:t>
              </a:r>
            </a:p>
          </p:txBody>
        </p:sp>
      </p:grpSp>
      <p:grpSp>
        <p:nvGrpSpPr>
          <p:cNvPr id="7" name="组合 6"/>
          <p:cNvGrpSpPr/>
          <p:nvPr/>
        </p:nvGrpSpPr>
        <p:grpSpPr>
          <a:xfrm>
            <a:off x="6619297" y="3738734"/>
            <a:ext cx="2164280" cy="1014043"/>
            <a:chOff x="6619297" y="3738734"/>
            <a:chExt cx="2164280" cy="1014043"/>
          </a:xfrm>
        </p:grpSpPr>
        <p:sp>
          <p:nvSpPr>
            <p:cNvPr id="15" name="AutoShape 18"/>
            <p:cNvSpPr>
              <a:spLocks noChangeArrowheads="1"/>
            </p:cNvSpPr>
            <p:nvPr/>
          </p:nvSpPr>
          <p:spPr bwMode="auto">
            <a:xfrm>
              <a:off x="6619297" y="3738734"/>
              <a:ext cx="2164280" cy="1014043"/>
            </a:xfrm>
            <a:prstGeom prst="chevron">
              <a:avLst>
                <a:gd name="adj" fmla="val 33678"/>
              </a:avLst>
            </a:prstGeom>
            <a:solidFill>
              <a:schemeClr val="accent6">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kern="0">
                <a:solidFill>
                  <a:srgbClr val="FFFFFF"/>
                </a:solidFill>
                <a:latin typeface="宋体" panose="02010600030101010101" pitchFamily="2" charset="-122"/>
                <a:ea typeface="宋体" panose="02010600030101010101" pitchFamily="2" charset="-122"/>
              </a:endParaRPr>
            </a:p>
          </p:txBody>
        </p:sp>
        <p:sp>
          <p:nvSpPr>
            <p:cNvPr id="33" name="WordArt 20"/>
            <p:cNvSpPr>
              <a:spLocks noChangeArrowheads="1" noChangeShapeType="1"/>
            </p:cNvSpPr>
            <p:nvPr/>
          </p:nvSpPr>
          <p:spPr bwMode="auto">
            <a:xfrm>
              <a:off x="7164393" y="4080824"/>
              <a:ext cx="1194434" cy="411516"/>
            </a:xfrm>
            <a:prstGeom prst="rect">
              <a:avLst/>
            </a:prstGeom>
            <a:extLst>
              <a:ext uri="{AF507438-7753-43E0-B8FC-AC1667EBCBE1}">
                <a14:hiddenEffects xmlns:a14="http://schemas.microsoft.com/office/drawing/2010/main">
                  <a:effectLst/>
                </a14:hiddenEffects>
              </a:ext>
            </a:extLst>
          </p:spPr>
          <p:txBody>
            <a:bodyPr wrap="none" fromWordArt="1"/>
            <a:lstStyle/>
            <a:p>
              <a:pPr algn="ctr">
                <a:defRPr/>
              </a:pPr>
              <a:r>
                <a:rPr lang="zh-CN" altLang="en-US" sz="2000" b="1" dirty="0">
                  <a:solidFill>
                    <a:schemeClr val="bg1"/>
                  </a:solidFill>
                  <a:latin typeface="宋体" panose="02010600030101010101" pitchFamily="2" charset="-122"/>
                  <a:ea typeface="宋体" panose="02010600030101010101" pitchFamily="2" charset="-122"/>
                </a:rPr>
                <a:t>需求验证</a:t>
              </a:r>
              <a:endParaRPr lang="zh-CN" altLang="en-US" sz="2000" b="1" kern="0" dirty="0">
                <a:ln w="9525" cmpd="sng">
                  <a:noFill/>
                  <a:round/>
                </a:ln>
                <a:solidFill>
                  <a:schemeClr val="bg1"/>
                </a:solidFill>
                <a:latin typeface="宋体" panose="02010600030101010101" pitchFamily="2" charset="-122"/>
                <a:ea typeface="宋体" panose="02010600030101010101" pitchFamily="2" charset="-122"/>
              </a:endParaRPr>
            </a:p>
          </p:txBody>
        </p:sp>
      </p:grpSp>
      <p:grpSp>
        <p:nvGrpSpPr>
          <p:cNvPr id="34" name="组合 5"/>
          <p:cNvGrpSpPr/>
          <p:nvPr/>
        </p:nvGrpSpPr>
        <p:grpSpPr>
          <a:xfrm>
            <a:off x="108557" y="337632"/>
            <a:ext cx="525184" cy="422276"/>
            <a:chOff x="5075564" y="2933562"/>
            <a:chExt cx="2860947" cy="2302753"/>
          </a:xfrm>
        </p:grpSpPr>
        <p:sp>
          <p:nvSpPr>
            <p:cNvPr id="35" name="等腰三角形 3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6" name="等腰三角形 3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6" name="文本框 5"/>
          <p:cNvSpPr txBox="1"/>
          <p:nvPr/>
        </p:nvSpPr>
        <p:spPr>
          <a:xfrm>
            <a:off x="730224" y="1544009"/>
            <a:ext cx="10072914" cy="707886"/>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综合了几种观点，可以把需求工程的活动划分为以下</a:t>
            </a:r>
            <a:r>
              <a:rPr lang="en-US" altLang="x-none" sz="2000" b="1" dirty="0">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个独立的阶段：</a:t>
            </a:r>
          </a:p>
          <a:p>
            <a:endParaRPr lang="zh-CN" altLang="en-US" sz="2000" dirty="0">
              <a:latin typeface="宋体" panose="02010600030101010101" pitchFamily="2" charset="-122"/>
              <a:ea typeface="宋体" panose="02010600030101010101" pitchFamily="2" charset="-122"/>
            </a:endParaRPr>
          </a:p>
        </p:txBody>
      </p:sp>
      <p:sp>
        <p:nvSpPr>
          <p:cNvPr id="39" name="对话气泡: 矩形 38"/>
          <p:cNvSpPr/>
          <p:nvPr/>
        </p:nvSpPr>
        <p:spPr>
          <a:xfrm>
            <a:off x="850075" y="1971328"/>
            <a:ext cx="2340558" cy="1537770"/>
          </a:xfrm>
          <a:prstGeom prst="wedgeRect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通过与用户的交流，对现有系统的观察及对任务进行分析，从而开发、捕获和修订用户的需求。</a:t>
            </a:r>
          </a:p>
        </p:txBody>
      </p:sp>
      <p:grpSp>
        <p:nvGrpSpPr>
          <p:cNvPr id="40" name="组合 39"/>
          <p:cNvGrpSpPr/>
          <p:nvPr/>
        </p:nvGrpSpPr>
        <p:grpSpPr>
          <a:xfrm>
            <a:off x="2824610" y="4980343"/>
            <a:ext cx="2340558" cy="1710379"/>
            <a:chOff x="4536235" y="4592684"/>
            <a:chExt cx="2340558" cy="1710379"/>
          </a:xfrm>
        </p:grpSpPr>
        <p:sp>
          <p:nvSpPr>
            <p:cNvPr id="41" name="对话气泡: 矩形 40"/>
            <p:cNvSpPr/>
            <p:nvPr/>
          </p:nvSpPr>
          <p:spPr>
            <a:xfrm rot="10800000">
              <a:off x="4536235" y="4592684"/>
              <a:ext cx="2340558" cy="1710379"/>
            </a:xfrm>
            <a:prstGeom prst="wedgeRect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2" name="文本框 41"/>
            <p:cNvSpPr txBox="1"/>
            <p:nvPr/>
          </p:nvSpPr>
          <p:spPr>
            <a:xfrm>
              <a:off x="4587237" y="4697727"/>
              <a:ext cx="228955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最终用户所看到的系统建立一个概念模型，作为对需求的抽象描述，并尽可能多的捕获现实世界的语义。</a:t>
              </a:r>
            </a:p>
          </p:txBody>
        </p:sp>
      </p:grpSp>
      <p:sp>
        <p:nvSpPr>
          <p:cNvPr id="43" name="对话气泡: 矩形 42"/>
          <p:cNvSpPr/>
          <p:nvPr/>
        </p:nvSpPr>
        <p:spPr>
          <a:xfrm>
            <a:off x="4583436" y="1990261"/>
            <a:ext cx="2340558" cy="153777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生成需求模型构件的精确的形式化的描述，作为用户和开发者之间的一个协约。</a:t>
            </a:r>
          </a:p>
        </p:txBody>
      </p:sp>
      <p:grpSp>
        <p:nvGrpSpPr>
          <p:cNvPr id="44" name="组合 43"/>
          <p:cNvGrpSpPr/>
          <p:nvPr/>
        </p:nvGrpSpPr>
        <p:grpSpPr>
          <a:xfrm>
            <a:off x="6439288" y="4980344"/>
            <a:ext cx="2340558" cy="1710379"/>
            <a:chOff x="4536235" y="4592684"/>
            <a:chExt cx="2340558" cy="1710379"/>
          </a:xfrm>
        </p:grpSpPr>
        <p:sp>
          <p:nvSpPr>
            <p:cNvPr id="45" name="对话气泡: 矩形 44"/>
            <p:cNvSpPr/>
            <p:nvPr/>
          </p:nvSpPr>
          <p:spPr>
            <a:xfrm rot="10800000">
              <a:off x="4536235" y="4592684"/>
              <a:ext cx="2340558" cy="1710379"/>
            </a:xfrm>
            <a:prstGeom prst="wedgeRectCallout">
              <a:avLst/>
            </a:prstGeom>
            <a:solidFill>
              <a:schemeClr val="accent6">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6" name="文本框 45"/>
            <p:cNvSpPr txBox="1"/>
            <p:nvPr/>
          </p:nvSpPr>
          <p:spPr>
            <a:xfrm>
              <a:off x="4587237" y="4697727"/>
              <a:ext cx="228955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以需求规格说明为输入，通过符号执行、模拟或快速原型等途径，分析需求规格的正确性和可行性。</a:t>
              </a:r>
            </a:p>
          </p:txBody>
        </p:sp>
      </p:grpSp>
      <p:sp>
        <p:nvSpPr>
          <p:cNvPr id="47" name="对话气泡: 矩形 46"/>
          <p:cNvSpPr/>
          <p:nvPr/>
        </p:nvSpPr>
        <p:spPr>
          <a:xfrm>
            <a:off x="8180877" y="1967268"/>
            <a:ext cx="2340558" cy="1537770"/>
          </a:xfrm>
          <a:prstGeom prst="wedgeRect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支持系统的需求演进，如需求变化和可跟踪性问题。</a:t>
            </a:r>
          </a:p>
        </p:txBody>
      </p:sp>
      <p:sp>
        <p:nvSpPr>
          <p:cNvPr id="38" name="文本框 37"/>
          <p:cNvSpPr txBox="1"/>
          <p:nvPr/>
        </p:nvSpPr>
        <p:spPr>
          <a:xfrm>
            <a:off x="598907" y="1023210"/>
            <a:ext cx="609600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）需求工程包含的阶段</a:t>
            </a:r>
          </a:p>
        </p:txBody>
      </p:sp>
      <p:sp>
        <p:nvSpPr>
          <p:cNvPr id="48" name="文本框 47"/>
          <p:cNvSpPr txBox="1"/>
          <p:nvPr/>
        </p:nvSpPr>
        <p:spPr>
          <a:xfrm>
            <a:off x="700838" y="368864"/>
            <a:ext cx="4266104" cy="423545"/>
          </a:xfrm>
          <a:prstGeom prst="rect">
            <a:avLst/>
          </a:prstGeom>
          <a:noFill/>
          <a:ln w="9525">
            <a:noFill/>
            <a:miter/>
          </a:ln>
        </p:spPr>
        <p:txBody>
          <a:bodyPr wrap="square">
            <a:spAutoFit/>
          </a:bodyPr>
          <a:lstStyle/>
          <a:p>
            <a:pPr>
              <a:lnSpc>
                <a:spcPct val="90000"/>
              </a:lnSpc>
            </a:pPr>
            <a:r>
              <a:rPr lang="en-US" altLang="x-none" sz="2400" b="1" dirty="0">
                <a:latin typeface="微软雅黑" panose="020B0503020204020204" pitchFamily="34" charset="-122"/>
                <a:ea typeface="微软雅黑" panose="020B0503020204020204" pitchFamily="34" charset="-122"/>
              </a:rPr>
              <a:t>1.2  </a:t>
            </a:r>
            <a:r>
              <a:rPr lang="zh-CN" altLang="en-US" sz="2400" b="1" dirty="0">
                <a:solidFill>
                  <a:schemeClr val="tx1"/>
                </a:solidFill>
                <a:latin typeface="微软雅黑" panose="020B0503020204020204" pitchFamily="34" charset="-122"/>
                <a:ea typeface="微软雅黑" panose="020B0503020204020204" pitchFamily="34" charset="-122"/>
              </a:rPr>
              <a:t>需求工程概念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25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25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25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9" grpId="0" animBg="1"/>
      <p:bldP spid="43" grpId="0" animBg="1"/>
      <p:bldP spid="47"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t>2023/3/9</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9</a:t>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0"/>
          <p:cNvSpPr>
            <a:spLocks noChangeArrowheads="1"/>
          </p:cNvSpPr>
          <p:nvPr/>
        </p:nvSpPr>
        <p:spPr bwMode="auto">
          <a:xfrm>
            <a:off x="8610600" y="3027036"/>
            <a:ext cx="2550946" cy="186685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50000"/>
              </a:lnSpc>
              <a:spcBef>
                <a:spcPct val="0"/>
              </a:spcBef>
              <a:spcAft>
                <a:spcPts val="0"/>
              </a:spcAft>
              <a:buClrTx/>
              <a:buSzTx/>
              <a:buFontTx/>
              <a:buNone/>
              <a:defRPr/>
            </a:pPr>
            <a:r>
              <a:rPr lang="zh-CN" altLang="en-US" sz="2000" dirty="0">
                <a:latin typeface="宋体" panose="02010600030101010101" pitchFamily="2" charset="-122"/>
                <a:ea typeface="宋体" panose="02010600030101010101" pitchFamily="2" charset="-122"/>
              </a:rPr>
              <a:t>软件需求包含着多个层次，不同层次的需求从不同角度与不同程度反映着细节问题。</a:t>
            </a:r>
            <a:endParaRPr kumimoji="0" lang="zh-CN" altLang="en-US" sz="200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微软雅黑" panose="020B0503020204020204" pitchFamily="34" charset="-122"/>
            </a:endParaRPr>
          </a:p>
        </p:txBody>
      </p:sp>
      <p:sp>
        <p:nvSpPr>
          <p:cNvPr id="32" name="文本框 60"/>
          <p:cNvSpPr>
            <a:spLocks noChangeArrowheads="1"/>
          </p:cNvSpPr>
          <p:nvPr/>
        </p:nvSpPr>
        <p:spPr bwMode="auto">
          <a:xfrm>
            <a:off x="5395915" y="4145212"/>
            <a:ext cx="187392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ct val="0"/>
              </a:spcBef>
              <a:spcAft>
                <a:spcPts val="0"/>
              </a:spcAft>
              <a:buClrTx/>
              <a:buSzTx/>
              <a:buFontTx/>
              <a:buNone/>
              <a:defRPr/>
            </a:pPr>
            <a:r>
              <a:rPr lang="zh-CN" altLang="en-US" sz="3200" b="1" dirty="0">
                <a:latin typeface="宋体" panose="02010600030101010101" pitchFamily="2" charset="-122"/>
                <a:ea typeface="宋体" panose="02010600030101010101" pitchFamily="2" charset="-122"/>
              </a:rPr>
              <a:t>详细设计</a:t>
            </a:r>
            <a:endParaRPr kumimoji="0" lang="zh-CN" altLang="en-US" sz="3200" b="1"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微软雅黑" panose="020B0503020204020204" pitchFamily="34" charset="-122"/>
            </a:endParaRPr>
          </a:p>
        </p:txBody>
      </p:sp>
      <p:sp>
        <p:nvSpPr>
          <p:cNvPr id="34" name="文本框 33"/>
          <p:cNvSpPr txBox="1"/>
          <p:nvPr/>
        </p:nvSpPr>
        <p:spPr>
          <a:xfrm>
            <a:off x="783878" y="1539813"/>
            <a:ext cx="10377668" cy="499624"/>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目前缺乏统一定义的名词术语来描述需求的工作：</a:t>
            </a:r>
          </a:p>
        </p:txBody>
      </p:sp>
      <p:sp>
        <p:nvSpPr>
          <p:cNvPr id="35" name="文本框 6"/>
          <p:cNvSpPr txBox="1"/>
          <p:nvPr/>
        </p:nvSpPr>
        <p:spPr>
          <a:xfrm>
            <a:off x="700838" y="368864"/>
            <a:ext cx="4266104" cy="424732"/>
          </a:xfrm>
          <a:prstGeom prst="rect">
            <a:avLst/>
          </a:prstGeom>
          <a:noFill/>
          <a:ln w="9525">
            <a:noFill/>
            <a:miter/>
          </a:ln>
        </p:spPr>
        <p:txBody>
          <a:bodyPr wrap="square">
            <a:spAutoFit/>
          </a:bodyPr>
          <a:lstStyle/>
          <a:p>
            <a:pPr fontAlgn="base">
              <a:lnSpc>
                <a:spcPct val="90000"/>
              </a:lnSpc>
              <a:spcBef>
                <a:spcPct val="0"/>
              </a:spcBef>
              <a:spcAft>
                <a:spcPct val="0"/>
              </a:spcAft>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软件需求的定义</a:t>
            </a:r>
          </a:p>
        </p:txBody>
      </p:sp>
      <p:grpSp>
        <p:nvGrpSpPr>
          <p:cNvPr id="45" name="组合 44"/>
          <p:cNvGrpSpPr/>
          <p:nvPr/>
        </p:nvGrpSpPr>
        <p:grpSpPr>
          <a:xfrm>
            <a:off x="964057" y="2720331"/>
            <a:ext cx="914400" cy="1323441"/>
            <a:chOff x="1350790" y="2370848"/>
            <a:chExt cx="914400" cy="1323441"/>
          </a:xfrm>
        </p:grpSpPr>
        <p:pic>
          <p:nvPicPr>
            <p:cNvPr id="38" name="图形 37" descr="客户审核"/>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350790" y="2370848"/>
              <a:ext cx="914400" cy="914400"/>
            </a:xfrm>
            <a:prstGeom prst="rect">
              <a:avLst/>
            </a:prstGeom>
          </p:spPr>
        </p:pic>
        <p:sp>
          <p:nvSpPr>
            <p:cNvPr id="43" name="文本框 42"/>
            <p:cNvSpPr txBox="1"/>
            <p:nvPr/>
          </p:nvSpPr>
          <p:spPr>
            <a:xfrm>
              <a:off x="1476478" y="3324957"/>
              <a:ext cx="758868" cy="369332"/>
            </a:xfrm>
            <a:prstGeom prst="rect">
              <a:avLst/>
            </a:prstGeom>
            <a:noFill/>
          </p:spPr>
          <p:txBody>
            <a:bodyPr wrap="square" rtlCol="0">
              <a:spAutoFit/>
            </a:bodyPr>
            <a:lstStyle/>
            <a:p>
              <a:r>
                <a:rPr lang="zh-CN" altLang="en-US" dirty="0"/>
                <a:t>客户</a:t>
              </a:r>
            </a:p>
          </p:txBody>
        </p:sp>
      </p:grpSp>
      <p:grpSp>
        <p:nvGrpSpPr>
          <p:cNvPr id="47" name="组合 46"/>
          <p:cNvGrpSpPr/>
          <p:nvPr/>
        </p:nvGrpSpPr>
        <p:grpSpPr>
          <a:xfrm>
            <a:off x="3446858" y="2614072"/>
            <a:ext cx="949351" cy="1362500"/>
            <a:chOff x="3175286" y="2213799"/>
            <a:chExt cx="949351" cy="1362500"/>
          </a:xfrm>
        </p:grpSpPr>
        <p:pic>
          <p:nvPicPr>
            <p:cNvPr id="40" name="图形 39" descr="程序员"/>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175286" y="2213799"/>
              <a:ext cx="914400" cy="914400"/>
            </a:xfrm>
            <a:prstGeom prst="rect">
              <a:avLst/>
            </a:prstGeom>
          </p:spPr>
        </p:pic>
        <p:sp>
          <p:nvSpPr>
            <p:cNvPr id="46" name="文本框 45"/>
            <p:cNvSpPr txBox="1"/>
            <p:nvPr/>
          </p:nvSpPr>
          <p:spPr>
            <a:xfrm>
              <a:off x="3191044" y="3206967"/>
              <a:ext cx="933593" cy="369332"/>
            </a:xfrm>
            <a:prstGeom prst="rect">
              <a:avLst/>
            </a:prstGeom>
            <a:noFill/>
          </p:spPr>
          <p:txBody>
            <a:bodyPr wrap="square" rtlCol="0">
              <a:spAutoFit/>
            </a:bodyPr>
            <a:lstStyle/>
            <a:p>
              <a:r>
                <a:rPr lang="zh-CN" altLang="en-US" dirty="0"/>
                <a:t>开发者</a:t>
              </a:r>
            </a:p>
          </p:txBody>
        </p:sp>
      </p:grpSp>
      <p:sp>
        <p:nvSpPr>
          <p:cNvPr id="48" name="箭头: 右 47"/>
          <p:cNvSpPr/>
          <p:nvPr/>
        </p:nvSpPr>
        <p:spPr>
          <a:xfrm>
            <a:off x="2059258" y="3084126"/>
            <a:ext cx="1309601" cy="4209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软件需求</a:t>
            </a:r>
          </a:p>
        </p:txBody>
      </p:sp>
      <p:grpSp>
        <p:nvGrpSpPr>
          <p:cNvPr id="50" name="组合 49"/>
          <p:cNvGrpSpPr/>
          <p:nvPr/>
        </p:nvGrpSpPr>
        <p:grpSpPr>
          <a:xfrm>
            <a:off x="957931" y="4019542"/>
            <a:ext cx="949351" cy="1362500"/>
            <a:chOff x="3175286" y="2213799"/>
            <a:chExt cx="949351" cy="1362500"/>
          </a:xfrm>
        </p:grpSpPr>
        <p:pic>
          <p:nvPicPr>
            <p:cNvPr id="51" name="图形 50" descr="程序员"/>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175286" y="2213799"/>
              <a:ext cx="914400" cy="914400"/>
            </a:xfrm>
            <a:prstGeom prst="rect">
              <a:avLst/>
            </a:prstGeom>
          </p:spPr>
        </p:pic>
        <p:sp>
          <p:nvSpPr>
            <p:cNvPr id="52" name="文本框 51"/>
            <p:cNvSpPr txBox="1"/>
            <p:nvPr/>
          </p:nvSpPr>
          <p:spPr>
            <a:xfrm>
              <a:off x="3191044" y="3206967"/>
              <a:ext cx="933593" cy="369332"/>
            </a:xfrm>
            <a:prstGeom prst="rect">
              <a:avLst/>
            </a:prstGeom>
            <a:noFill/>
          </p:spPr>
          <p:txBody>
            <a:bodyPr wrap="square" rtlCol="0">
              <a:spAutoFit/>
            </a:bodyPr>
            <a:lstStyle/>
            <a:p>
              <a:r>
                <a:rPr lang="zh-CN" altLang="en-US" dirty="0"/>
                <a:t>开发者</a:t>
              </a:r>
            </a:p>
          </p:txBody>
        </p:sp>
      </p:grpSp>
      <p:grpSp>
        <p:nvGrpSpPr>
          <p:cNvPr id="4" name="组合 3"/>
          <p:cNvGrpSpPr/>
          <p:nvPr/>
        </p:nvGrpSpPr>
        <p:grpSpPr>
          <a:xfrm>
            <a:off x="3576780" y="4157496"/>
            <a:ext cx="933593" cy="1146057"/>
            <a:chOff x="3385566" y="3642778"/>
            <a:chExt cx="933593" cy="1146057"/>
          </a:xfrm>
        </p:grpSpPr>
        <p:pic>
          <p:nvPicPr>
            <p:cNvPr id="42" name="图形 41" descr="用户"/>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404759" y="3642778"/>
              <a:ext cx="914400" cy="914400"/>
            </a:xfrm>
            <a:prstGeom prst="rect">
              <a:avLst/>
            </a:prstGeom>
          </p:spPr>
        </p:pic>
        <p:sp>
          <p:nvSpPr>
            <p:cNvPr id="53" name="文本框 52"/>
            <p:cNvSpPr txBox="1"/>
            <p:nvPr/>
          </p:nvSpPr>
          <p:spPr>
            <a:xfrm>
              <a:off x="3385566" y="4419503"/>
              <a:ext cx="933593" cy="369332"/>
            </a:xfrm>
            <a:prstGeom prst="rect">
              <a:avLst/>
            </a:prstGeom>
            <a:noFill/>
          </p:spPr>
          <p:txBody>
            <a:bodyPr wrap="square" rtlCol="0">
              <a:spAutoFit/>
            </a:bodyPr>
            <a:lstStyle/>
            <a:p>
              <a:pPr algn="ctr"/>
              <a:r>
                <a:rPr lang="zh-CN" altLang="en-US" dirty="0"/>
                <a:t>用户</a:t>
              </a:r>
            </a:p>
          </p:txBody>
        </p:sp>
      </p:grpSp>
      <p:sp>
        <p:nvSpPr>
          <p:cNvPr id="56" name="箭头: 右 55"/>
          <p:cNvSpPr/>
          <p:nvPr/>
        </p:nvSpPr>
        <p:spPr>
          <a:xfrm>
            <a:off x="2073048" y="4424323"/>
            <a:ext cx="1309601" cy="4209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软件需求</a:t>
            </a:r>
          </a:p>
        </p:txBody>
      </p:sp>
      <p:sp>
        <p:nvSpPr>
          <p:cNvPr id="49" name="等号 48"/>
          <p:cNvSpPr/>
          <p:nvPr/>
        </p:nvSpPr>
        <p:spPr>
          <a:xfrm>
            <a:off x="4520618" y="2887405"/>
            <a:ext cx="744875" cy="71983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7" name="等号 56"/>
          <p:cNvSpPr/>
          <p:nvPr/>
        </p:nvSpPr>
        <p:spPr>
          <a:xfrm>
            <a:off x="4548531" y="4266280"/>
            <a:ext cx="744875" cy="71983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59" name="文本框 60"/>
          <p:cNvSpPr>
            <a:spLocks noChangeArrowheads="1"/>
          </p:cNvSpPr>
          <p:nvPr/>
        </p:nvSpPr>
        <p:spPr bwMode="auto">
          <a:xfrm>
            <a:off x="5395915" y="2785812"/>
            <a:ext cx="187392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ct val="0"/>
              </a:spcBef>
              <a:spcAft>
                <a:spcPts val="0"/>
              </a:spcAft>
              <a:buClrTx/>
              <a:buSzTx/>
              <a:buFontTx/>
              <a:buNone/>
              <a:defRPr/>
            </a:pPr>
            <a:r>
              <a:rPr kumimoji="0" lang="zh-CN" altLang="en-US" sz="3200" b="1"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微软雅黑" panose="020B0503020204020204" pitchFamily="34" charset="-122"/>
              </a:rPr>
              <a:t>产品概念</a:t>
            </a:r>
          </a:p>
        </p:txBody>
      </p:sp>
      <p:sp>
        <p:nvSpPr>
          <p:cNvPr id="29" name="文本框 28"/>
          <p:cNvSpPr txBox="1"/>
          <p:nvPr/>
        </p:nvSpPr>
        <p:spPr>
          <a:xfrm>
            <a:off x="598907" y="1023210"/>
            <a:ext cx="609600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）软件需求的定义</a:t>
            </a:r>
          </a:p>
        </p:txBody>
      </p:sp>
      <p:sp>
        <p:nvSpPr>
          <p:cNvPr id="5" name="矩形 4"/>
          <p:cNvSpPr/>
          <p:nvPr/>
        </p:nvSpPr>
        <p:spPr>
          <a:xfrm>
            <a:off x="708635" y="2670648"/>
            <a:ext cx="6883123" cy="2954579"/>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p:cNvSpPr/>
          <p:nvPr/>
        </p:nvSpPr>
        <p:spPr>
          <a:xfrm rot="16200000">
            <a:off x="8005032" y="3571104"/>
            <a:ext cx="402336" cy="686119"/>
          </a:xfrm>
          <a:prstGeom prst="downArrow">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矩形 9"/>
          <p:cNvSpPr/>
          <p:nvPr/>
        </p:nvSpPr>
        <p:spPr>
          <a:xfrm>
            <a:off x="980017" y="2140092"/>
            <a:ext cx="6632203" cy="457729"/>
          </a:xfrm>
          <a:prstGeom prst="wedgeRectCallout">
            <a:avLst>
              <a:gd name="adj1" fmla="val -27244"/>
              <a:gd name="adj2" fmla="val 171707"/>
            </a:avLst>
          </a:prstGeom>
          <a:noFill/>
          <a:ln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FF"/>
                </a:solidFill>
              </a:rPr>
              <a:t>客户所定义的“需求”对开发者似乎是一个较高层次的产品概念</a:t>
            </a:r>
          </a:p>
        </p:txBody>
      </p:sp>
      <p:sp>
        <p:nvSpPr>
          <p:cNvPr id="11" name="对话气泡: 矩形 10"/>
          <p:cNvSpPr/>
          <p:nvPr/>
        </p:nvSpPr>
        <p:spPr>
          <a:xfrm rot="10800000">
            <a:off x="980015" y="5779008"/>
            <a:ext cx="6632204" cy="477430"/>
          </a:xfrm>
          <a:prstGeom prst="wedgeRectCallout">
            <a:avLst>
              <a:gd name="adj1" fmla="val 29536"/>
              <a:gd name="adj2" fmla="val 2580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1081123" y="5862566"/>
            <a:ext cx="5724644" cy="369332"/>
          </a:xfrm>
          <a:prstGeom prst="rect">
            <a:avLst/>
          </a:prstGeom>
          <a:noFill/>
        </p:spPr>
        <p:txBody>
          <a:bodyPr wrap="none" rtlCol="0">
            <a:spAutoFit/>
          </a:bodyPr>
          <a:lstStyle/>
          <a:p>
            <a:r>
              <a:rPr lang="zh-CN" altLang="en-US" dirty="0">
                <a:solidFill>
                  <a:srgbClr val="0000FF"/>
                </a:solidFill>
              </a:rPr>
              <a:t>开发人员所说的“需求”对用户来说又像是详细设计了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p:bldP spid="48" grpId="0" animBg="1"/>
      <p:bldP spid="56" grpId="0" animBg="1"/>
      <p:bldP spid="49" grpId="0" animBg="1"/>
      <p:bldP spid="57" grpId="0" animBg="1"/>
      <p:bldP spid="59" grpId="0"/>
      <p:bldP spid="29" grpId="0"/>
      <p:bldP spid="5" grpId="0" animBg="1"/>
      <p:bldP spid="7" grpId="0" animBg="1"/>
      <p:bldP spid="10" grpId="0" animBg="1"/>
      <p:bldP spid="11" grpId="0" animBg="1"/>
      <p:bldP spid="13" grpId="0"/>
    </p:bldLst>
  </p:timing>
</p:sld>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9155</Words>
  <Application>Microsoft Office PowerPoint</Application>
  <PresentationFormat>宽屏</PresentationFormat>
  <Paragraphs>940</Paragraphs>
  <Slides>77</Slides>
  <Notes>25</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77</vt:i4>
      </vt:variant>
    </vt:vector>
  </HeadingPairs>
  <TitlesOfParts>
    <vt:vector size="90" baseType="lpstr">
      <vt:lpstr>Open Sans</vt:lpstr>
      <vt:lpstr>等线</vt:lpstr>
      <vt:lpstr>宋体</vt:lpstr>
      <vt:lpstr>微软雅黑</vt:lpstr>
      <vt:lpstr>Arial</vt:lpstr>
      <vt:lpstr>Calibri</vt:lpstr>
      <vt:lpstr>Calibri Light</vt:lpstr>
      <vt:lpstr>Cambria Math</vt:lpstr>
      <vt:lpstr>Times New Roman</vt:lpstr>
      <vt:lpstr>Wingdings</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大学Goal工作室</dc:creator>
  <cp:lastModifiedBy>A</cp:lastModifiedBy>
  <cp:revision>766</cp:revision>
  <dcterms:created xsi:type="dcterms:W3CDTF">2016-04-10T11:44:00Z</dcterms:created>
  <dcterms:modified xsi:type="dcterms:W3CDTF">2023-03-09T09:41:24Z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6DDD2AECFCD54C9DBA68ACEDB64096EA</vt:lpwstr>
  </property>
  <property fmtid="{D5CDD505-2E9C-101B-9397-08002B2CF9AE}" pid="3" name="KSOProductBuildVer">
    <vt:lpwstr>2052-11.1.0.11294</vt:lpwstr>
  </property>
</Properties>
</file>