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media/image1.svg" ContentType="image/svg+xml"/>
  <Override PartName="/ppt/media/image10.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446" r:id="rId4"/>
    <p:sldId id="497" r:id="rId5"/>
    <p:sldId id="304" r:id="rId6"/>
    <p:sldId id="447" r:id="rId7"/>
    <p:sldId id="449" r:id="rId9"/>
    <p:sldId id="450" r:id="rId10"/>
    <p:sldId id="451" r:id="rId11"/>
    <p:sldId id="551" r:id="rId12"/>
    <p:sldId id="452" r:id="rId13"/>
    <p:sldId id="453" r:id="rId14"/>
    <p:sldId id="455" r:id="rId15"/>
    <p:sldId id="456" r:id="rId16"/>
    <p:sldId id="457" r:id="rId17"/>
    <p:sldId id="458" r:id="rId18"/>
    <p:sldId id="460" r:id="rId19"/>
    <p:sldId id="471" r:id="rId20"/>
    <p:sldId id="463" r:id="rId21"/>
    <p:sldId id="472" r:id="rId22"/>
    <p:sldId id="473" r:id="rId23"/>
    <p:sldId id="475" r:id="rId24"/>
    <p:sldId id="476" r:id="rId25"/>
    <p:sldId id="477" r:id="rId26"/>
    <p:sldId id="478" r:id="rId27"/>
    <p:sldId id="479" r:id="rId28"/>
    <p:sldId id="480" r:id="rId29"/>
    <p:sldId id="481" r:id="rId30"/>
    <p:sldId id="482" r:id="rId31"/>
    <p:sldId id="483" r:id="rId32"/>
    <p:sldId id="502" r:id="rId33"/>
    <p:sldId id="464" r:id="rId34"/>
    <p:sldId id="484" r:id="rId35"/>
    <p:sldId id="465" r:id="rId36"/>
    <p:sldId id="466" r:id="rId37"/>
    <p:sldId id="499" r:id="rId38"/>
    <p:sldId id="467" r:id="rId39"/>
    <p:sldId id="489" r:id="rId40"/>
    <p:sldId id="488" r:id="rId41"/>
    <p:sldId id="490" r:id="rId42"/>
    <p:sldId id="500" r:id="rId43"/>
    <p:sldId id="491" r:id="rId44"/>
    <p:sldId id="492" r:id="rId45"/>
    <p:sldId id="493" r:id="rId46"/>
    <p:sldId id="494" r:id="rId47"/>
    <p:sldId id="495" r:id="rId48"/>
    <p:sldId id="496" r:id="rId49"/>
    <p:sldId id="257" r:id="rId50"/>
    <p:sldId id="258" r:id="rId51"/>
    <p:sldId id="259" r:id="rId52"/>
    <p:sldId id="260" r:id="rId53"/>
    <p:sldId id="501" r:id="rId54"/>
    <p:sldId id="261" r:id="rId55"/>
    <p:sldId id="262" r:id="rId56"/>
    <p:sldId id="263" r:id="rId57"/>
    <p:sldId id="264" r:id="rId58"/>
    <p:sldId id="503" r:id="rId59"/>
    <p:sldId id="265"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 l" initials="j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9B3"/>
    <a:srgbClr val="ED7F35"/>
    <a:srgbClr val="5E85CA"/>
    <a:srgbClr val="D2D2D2"/>
    <a:srgbClr val="3E6BBC"/>
    <a:srgbClr val="96FF90"/>
    <a:srgbClr val="F6D3BA"/>
    <a:srgbClr val="53D5B2"/>
    <a:srgbClr val="519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47" autoAdjust="0"/>
    <p:restoredTop sz="89237" autoAdjust="0"/>
  </p:normalViewPr>
  <p:slideViewPr>
    <p:cSldViewPr snapToGrid="0" showGuides="1">
      <p:cViewPr varScale="1">
        <p:scale>
          <a:sx n="73" d="100"/>
          <a:sy n="73" d="100"/>
        </p:scale>
        <p:origin x="422" y="72"/>
      </p:cViewPr>
      <p:guideLst>
        <p:guide pos="399"/>
        <p:guide pos="7240"/>
        <p:guide orient="horz" pos="651"/>
        <p:guide orient="horz" pos="3906"/>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9T10:34:01.976" idx="17">
    <p:pos x="7647" y="825"/>
    <p:text>避免大段的文字</p:tex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06D2C4-1E02-45DD-AE06-9B4013BE9308}"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CC4B677-34A0-493C-8CA1-BBFAAC4B66FE}">
      <dgm:prSet custT="1"/>
      <dgm:spPr/>
      <dgm:t>
        <a:bodyPr/>
        <a:lstStyle/>
        <a:p>
          <a:r>
            <a:rPr lang="en-US" sz="2000"/>
            <a:t>1</a:t>
          </a:r>
          <a:r>
            <a:rPr lang="zh-CN" sz="2000"/>
            <a:t>）确定需求开发过程</a:t>
          </a:r>
          <a:endParaRPr lang="zh-CN" sz="2000" dirty="0"/>
        </a:p>
      </dgm:t>
    </dgm:pt>
    <dgm:pt modelId="{5DAE3771-331C-405C-987E-2475B9992E47}" cxnId="{D7A37FDA-F9D8-4B1C-B81B-DBB3BAF9B07A}" type="parTrans">
      <dgm:prSet/>
      <dgm:spPr/>
      <dgm:t>
        <a:bodyPr/>
        <a:lstStyle/>
        <a:p>
          <a:endParaRPr lang="zh-CN" altLang="en-US"/>
        </a:p>
      </dgm:t>
    </dgm:pt>
    <dgm:pt modelId="{DD21B932-1565-4CFA-9513-CEF2505B75F8}" cxnId="{D7A37FDA-F9D8-4B1C-B81B-DBB3BAF9B07A}" type="sibTrans">
      <dgm:prSet/>
      <dgm:spPr/>
      <dgm:t>
        <a:bodyPr/>
        <a:lstStyle/>
        <a:p>
          <a:endParaRPr lang="zh-CN" altLang="en-US"/>
        </a:p>
      </dgm:t>
    </dgm:pt>
    <dgm:pt modelId="{4365D660-001D-465F-8834-142A0BE2292D}">
      <dgm:prSet/>
      <dgm:spPr/>
      <dgm:t>
        <a:bodyPr/>
        <a:lstStyle/>
        <a:p>
          <a:r>
            <a:rPr lang="en-US"/>
            <a:t>2</a:t>
          </a:r>
          <a:r>
            <a:rPr lang="zh-CN"/>
            <a:t>）编写项目视图和范围（</a:t>
          </a:r>
          <a:r>
            <a:rPr lang="en-US"/>
            <a:t>vision and scope)</a:t>
          </a:r>
          <a:r>
            <a:rPr lang="zh-CN"/>
            <a:t>文档</a:t>
          </a:r>
          <a:endParaRPr lang="zh-CN" dirty="0"/>
        </a:p>
      </dgm:t>
    </dgm:pt>
    <dgm:pt modelId="{3F9A642D-10C3-47E7-8C13-283227EA112E}" cxnId="{76827D97-83A6-47CA-844C-433FEE4FE591}" type="parTrans">
      <dgm:prSet/>
      <dgm:spPr/>
      <dgm:t>
        <a:bodyPr/>
        <a:lstStyle/>
        <a:p>
          <a:endParaRPr lang="zh-CN" altLang="en-US"/>
        </a:p>
      </dgm:t>
    </dgm:pt>
    <dgm:pt modelId="{1E2D068F-75EB-4939-8FB5-0439DDCDAE07}" cxnId="{76827D97-83A6-47CA-844C-433FEE4FE591}" type="sibTrans">
      <dgm:prSet/>
      <dgm:spPr/>
      <dgm:t>
        <a:bodyPr/>
        <a:lstStyle/>
        <a:p>
          <a:endParaRPr lang="zh-CN" altLang="en-US"/>
        </a:p>
      </dgm:t>
    </dgm:pt>
    <dgm:pt modelId="{892AB15D-085F-409C-92E2-65633F9FCD3D}">
      <dgm:prSet/>
      <dgm:spPr/>
      <dgm:t>
        <a:bodyPr/>
        <a:lstStyle/>
        <a:p>
          <a:r>
            <a:rPr lang="en-US"/>
            <a:t>3</a:t>
          </a:r>
          <a:r>
            <a:rPr lang="zh-CN"/>
            <a:t>）用户群分类</a:t>
          </a:r>
          <a:endParaRPr lang="zh-CN" dirty="0"/>
        </a:p>
      </dgm:t>
    </dgm:pt>
    <dgm:pt modelId="{59A4B2C7-02BB-46E8-811C-451755F328B1}" cxnId="{53AF0946-77D8-4637-84F1-308ABEBDAE8B}" type="parTrans">
      <dgm:prSet/>
      <dgm:spPr/>
      <dgm:t>
        <a:bodyPr/>
        <a:lstStyle/>
        <a:p>
          <a:endParaRPr lang="zh-CN" altLang="en-US"/>
        </a:p>
      </dgm:t>
    </dgm:pt>
    <dgm:pt modelId="{F64C7021-355E-4AFC-A1E2-2450BDFB85FA}" cxnId="{53AF0946-77D8-4637-84F1-308ABEBDAE8B}" type="sibTrans">
      <dgm:prSet/>
      <dgm:spPr/>
      <dgm:t>
        <a:bodyPr/>
        <a:lstStyle/>
        <a:p>
          <a:endParaRPr lang="zh-CN" altLang="en-US"/>
        </a:p>
      </dgm:t>
    </dgm:pt>
    <dgm:pt modelId="{F19E80F4-26A1-449C-8262-7D61FA85D210}">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4</a:t>
          </a:r>
          <a:r>
            <a:rPr lang="zh-CN" sz="2200" kern="1200">
              <a:latin typeface="Calibri" panose="020F0502020204030204"/>
              <a:ea typeface="+mn-ea"/>
              <a:cs typeface="+mn-cs"/>
            </a:rPr>
            <a:t>）选择产品代表</a:t>
          </a:r>
          <a:endParaRPr lang="zh-CN" sz="2200" kern="1200" dirty="0">
            <a:latin typeface="Calibri" panose="020F0502020204030204"/>
            <a:ea typeface="+mn-ea"/>
            <a:cs typeface="+mn-cs"/>
          </a:endParaRPr>
        </a:p>
      </dgm:t>
    </dgm:pt>
    <dgm:pt modelId="{85F47623-5756-48B4-8CD4-153EDA93EEC8}" cxnId="{C0D292C8-15BC-4E5B-ACA9-893DF8D277D1}" type="parTrans">
      <dgm:prSet/>
      <dgm:spPr/>
      <dgm:t>
        <a:bodyPr/>
        <a:lstStyle/>
        <a:p>
          <a:endParaRPr lang="zh-CN" altLang="en-US"/>
        </a:p>
      </dgm:t>
    </dgm:pt>
    <dgm:pt modelId="{45635943-F22B-43F8-B731-ACDB4E62A532}" cxnId="{C0D292C8-15BC-4E5B-ACA9-893DF8D277D1}" type="sibTrans">
      <dgm:prSet/>
      <dgm:spPr/>
      <dgm:t>
        <a:bodyPr/>
        <a:lstStyle/>
        <a:p>
          <a:endParaRPr lang="zh-CN" altLang="en-US"/>
        </a:p>
      </dgm:t>
    </dgm:pt>
    <dgm:pt modelId="{05994138-209A-4BA5-A94E-84546E431BEE}">
      <dgm:prSet/>
      <dgm:spPr/>
      <dgm:t>
        <a:bodyPr/>
        <a:lstStyle/>
        <a:p>
          <a:r>
            <a:rPr lang="en-US"/>
            <a:t>5</a:t>
          </a:r>
          <a:r>
            <a:rPr lang="zh-CN"/>
            <a:t>）建立核心队伍</a:t>
          </a:r>
          <a:endParaRPr lang="zh-CN" dirty="0"/>
        </a:p>
      </dgm:t>
    </dgm:pt>
    <dgm:pt modelId="{6406099B-99C2-493C-B760-A7B350B48513}" cxnId="{9C72DD24-EC16-4279-B267-1FFA702FCEF9}" type="parTrans">
      <dgm:prSet/>
      <dgm:spPr/>
      <dgm:t>
        <a:bodyPr/>
        <a:lstStyle/>
        <a:p>
          <a:endParaRPr lang="zh-CN" altLang="en-US"/>
        </a:p>
      </dgm:t>
    </dgm:pt>
    <dgm:pt modelId="{E7FC62EF-B5C6-4248-8649-97A34274333B}" cxnId="{9C72DD24-EC16-4279-B267-1FFA702FCEF9}" type="sibTrans">
      <dgm:prSet/>
      <dgm:spPr/>
      <dgm:t>
        <a:bodyPr/>
        <a:lstStyle/>
        <a:p>
          <a:endParaRPr lang="zh-CN" altLang="en-US"/>
        </a:p>
      </dgm:t>
    </dgm:pt>
    <dgm:pt modelId="{ECF384F2-C417-40AF-88B4-0AD255419347}">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6</a:t>
          </a:r>
          <a:r>
            <a:rPr lang="zh-CN" sz="2200" kern="1200">
              <a:latin typeface="Calibri" panose="020F0502020204030204"/>
              <a:ea typeface="+mn-ea"/>
              <a:cs typeface="+mn-cs"/>
            </a:rPr>
            <a:t>）确定用例（</a:t>
          </a:r>
          <a:r>
            <a:rPr lang="en-US" sz="2200" kern="1200">
              <a:latin typeface="Calibri" panose="020F0502020204030204"/>
              <a:ea typeface="+mn-ea"/>
              <a:cs typeface="+mn-cs"/>
            </a:rPr>
            <a:t>Use Cases)</a:t>
          </a:r>
          <a:endParaRPr lang="zh-CN" sz="2200" kern="1200" dirty="0">
            <a:latin typeface="Calibri" panose="020F0502020204030204"/>
            <a:ea typeface="+mn-ea"/>
            <a:cs typeface="+mn-cs"/>
          </a:endParaRPr>
        </a:p>
      </dgm:t>
    </dgm:pt>
    <dgm:pt modelId="{46CED9D1-8A8A-4285-9CFD-4A3F7D201E07}" cxnId="{C84C054A-A61F-4A8F-9613-6947060870FE}" type="parTrans">
      <dgm:prSet/>
      <dgm:spPr/>
      <dgm:t>
        <a:bodyPr/>
        <a:lstStyle/>
        <a:p>
          <a:endParaRPr lang="zh-CN" altLang="en-US"/>
        </a:p>
      </dgm:t>
    </dgm:pt>
    <dgm:pt modelId="{1B59593F-B256-4890-9BDF-188E82623382}" cxnId="{C84C054A-A61F-4A8F-9613-6947060870FE}" type="sibTrans">
      <dgm:prSet/>
      <dgm:spPr/>
      <dgm:t>
        <a:bodyPr/>
        <a:lstStyle/>
        <a:p>
          <a:endParaRPr lang="zh-CN" altLang="en-US"/>
        </a:p>
      </dgm:t>
    </dgm:pt>
    <dgm:pt modelId="{BEE77C50-89C1-40FA-886F-793E8965DAE7}">
      <dgm:prSet/>
      <dgm:spPr/>
      <dgm:t>
        <a:bodyPr/>
        <a:lstStyle/>
        <a:p>
          <a:r>
            <a:rPr lang="en-US"/>
            <a:t>7</a:t>
          </a:r>
          <a:r>
            <a:rPr lang="zh-CN"/>
            <a:t>）召开应用程序开发联系会议</a:t>
          </a:r>
          <a:endParaRPr lang="zh-CN" dirty="0"/>
        </a:p>
      </dgm:t>
    </dgm:pt>
    <dgm:pt modelId="{4C1CDCBE-73DF-419F-957D-2A60FCBCF1BF}" cxnId="{2C745285-6C84-4857-B601-48B415DAECC7}" type="parTrans">
      <dgm:prSet/>
      <dgm:spPr/>
      <dgm:t>
        <a:bodyPr/>
        <a:lstStyle/>
        <a:p>
          <a:endParaRPr lang="zh-CN" altLang="en-US"/>
        </a:p>
      </dgm:t>
    </dgm:pt>
    <dgm:pt modelId="{AE42827C-E9C6-4EF7-983F-36580EE9F054}" cxnId="{2C745285-6C84-4857-B601-48B415DAECC7}" type="sibTrans">
      <dgm:prSet/>
      <dgm:spPr/>
      <dgm:t>
        <a:bodyPr/>
        <a:lstStyle/>
        <a:p>
          <a:endParaRPr lang="zh-CN" altLang="en-US"/>
        </a:p>
      </dgm:t>
    </dgm:pt>
    <dgm:pt modelId="{E57F32A0-8114-4E5A-AE66-054D3B2F4717}" type="pres">
      <dgm:prSet presAssocID="{7106D2C4-1E02-45DD-AE06-9B4013BE9308}" presName="linear" presStyleCnt="0">
        <dgm:presLayoutVars>
          <dgm:animLvl val="lvl"/>
          <dgm:resizeHandles val="exact"/>
        </dgm:presLayoutVars>
      </dgm:prSet>
      <dgm:spPr/>
    </dgm:pt>
    <dgm:pt modelId="{F195A4C2-0B88-4AB5-A603-7EBD9461A530}" type="pres">
      <dgm:prSet presAssocID="{8CC4B677-34A0-493C-8CA1-BBFAAC4B66FE}" presName="parentText" presStyleLbl="node1" presStyleIdx="0" presStyleCnt="7">
        <dgm:presLayoutVars>
          <dgm:chMax val="0"/>
          <dgm:bulletEnabled val="1"/>
        </dgm:presLayoutVars>
      </dgm:prSet>
      <dgm:spPr/>
    </dgm:pt>
    <dgm:pt modelId="{AF6B5CFF-0C78-447C-9649-C8A39E7183D8}" type="pres">
      <dgm:prSet presAssocID="{DD21B932-1565-4CFA-9513-CEF2505B75F8}" presName="spacer" presStyleCnt="0"/>
      <dgm:spPr/>
    </dgm:pt>
    <dgm:pt modelId="{9C254E0B-9CE3-46E6-8294-A285F5D1C692}" type="pres">
      <dgm:prSet presAssocID="{4365D660-001D-465F-8834-142A0BE2292D}" presName="parentText" presStyleLbl="node1" presStyleIdx="1" presStyleCnt="7">
        <dgm:presLayoutVars>
          <dgm:chMax val="0"/>
          <dgm:bulletEnabled val="1"/>
        </dgm:presLayoutVars>
      </dgm:prSet>
      <dgm:spPr/>
    </dgm:pt>
    <dgm:pt modelId="{314CA4AA-5264-433D-8827-40AFB12CC760}" type="pres">
      <dgm:prSet presAssocID="{1E2D068F-75EB-4939-8FB5-0439DDCDAE07}" presName="spacer" presStyleCnt="0"/>
      <dgm:spPr/>
    </dgm:pt>
    <dgm:pt modelId="{0F6075BB-E150-424B-9AA0-964B2A3D9EAB}" type="pres">
      <dgm:prSet presAssocID="{892AB15D-085F-409C-92E2-65633F9FCD3D}" presName="parentText" presStyleLbl="node1" presStyleIdx="2" presStyleCnt="7">
        <dgm:presLayoutVars>
          <dgm:chMax val="0"/>
          <dgm:bulletEnabled val="1"/>
        </dgm:presLayoutVars>
      </dgm:prSet>
      <dgm:spPr/>
    </dgm:pt>
    <dgm:pt modelId="{B5590155-487B-49E9-8A6D-60D1ACA8F94E}" type="pres">
      <dgm:prSet presAssocID="{F64C7021-355E-4AFC-A1E2-2450BDFB85FA}" presName="spacer" presStyleCnt="0"/>
      <dgm:spPr/>
    </dgm:pt>
    <dgm:pt modelId="{33E441E6-4483-42E3-9FFA-3C18EB9D9830}" type="pres">
      <dgm:prSet presAssocID="{F19E80F4-26A1-449C-8262-7D61FA85D210}" presName="parentText" presStyleLbl="node1" presStyleIdx="3" presStyleCnt="7">
        <dgm:presLayoutVars>
          <dgm:chMax val="0"/>
          <dgm:bulletEnabled val="1"/>
        </dgm:presLayoutVars>
      </dgm:prSet>
      <dgm:spPr>
        <a:xfrm>
          <a:off x="0" y="2178582"/>
          <a:ext cx="6138759" cy="548985"/>
        </a:xfrm>
        <a:prstGeom prst="roundRect">
          <a:avLst/>
        </a:prstGeom>
      </dgm:spPr>
    </dgm:pt>
    <dgm:pt modelId="{F1895B8A-381C-46EC-9ADB-049C28A28921}" type="pres">
      <dgm:prSet presAssocID="{45635943-F22B-43F8-B731-ACDB4E62A532}" presName="spacer" presStyleCnt="0"/>
      <dgm:spPr/>
    </dgm:pt>
    <dgm:pt modelId="{707F62A8-9884-4474-9A8A-B7C59F374C40}" type="pres">
      <dgm:prSet presAssocID="{05994138-209A-4BA5-A94E-84546E431BEE}" presName="parentText" presStyleLbl="node1" presStyleIdx="4" presStyleCnt="7">
        <dgm:presLayoutVars>
          <dgm:chMax val="0"/>
          <dgm:bulletEnabled val="1"/>
        </dgm:presLayoutVars>
      </dgm:prSet>
      <dgm:spPr/>
    </dgm:pt>
    <dgm:pt modelId="{1043F654-315A-4681-A741-E61873B51036}" type="pres">
      <dgm:prSet presAssocID="{E7FC62EF-B5C6-4248-8649-97A34274333B}" presName="spacer" presStyleCnt="0"/>
      <dgm:spPr/>
    </dgm:pt>
    <dgm:pt modelId="{54307DF5-98C6-469D-80B4-AFF5E42C713E}" type="pres">
      <dgm:prSet presAssocID="{ECF384F2-C417-40AF-88B4-0AD255419347}" presName="parentText" presStyleLbl="node1" presStyleIdx="5" presStyleCnt="7">
        <dgm:presLayoutVars>
          <dgm:chMax val="0"/>
          <dgm:bulletEnabled val="1"/>
        </dgm:presLayoutVars>
      </dgm:prSet>
      <dgm:spPr>
        <a:xfrm>
          <a:off x="0" y="3403274"/>
          <a:ext cx="6138759" cy="548985"/>
        </a:xfrm>
        <a:prstGeom prst="roundRect">
          <a:avLst/>
        </a:prstGeom>
      </dgm:spPr>
    </dgm:pt>
    <dgm:pt modelId="{82337997-5CE8-4D32-AAEA-9BE98676340B}" type="pres">
      <dgm:prSet presAssocID="{1B59593F-B256-4890-9BDF-188E82623382}" presName="spacer" presStyleCnt="0"/>
      <dgm:spPr/>
    </dgm:pt>
    <dgm:pt modelId="{F40A0BF9-C45E-459C-A9C5-A258BB6E27F3}" type="pres">
      <dgm:prSet presAssocID="{BEE77C50-89C1-40FA-886F-793E8965DAE7}" presName="parentText" presStyleLbl="node1" presStyleIdx="6" presStyleCnt="7">
        <dgm:presLayoutVars>
          <dgm:chMax val="0"/>
          <dgm:bulletEnabled val="1"/>
        </dgm:presLayoutVars>
      </dgm:prSet>
      <dgm:spPr/>
    </dgm:pt>
  </dgm:ptLst>
  <dgm:cxnLst>
    <dgm:cxn modelId="{A80BED00-CC37-4D7E-9082-953FDEF4661B}" type="presOf" srcId="{8CC4B677-34A0-493C-8CA1-BBFAAC4B66FE}" destId="{F195A4C2-0B88-4AB5-A603-7EBD9461A530}" srcOrd="0" destOrd="0" presId="urn:microsoft.com/office/officeart/2005/8/layout/vList2"/>
    <dgm:cxn modelId="{816BB51C-2444-4487-AAA7-85E47CA72652}" type="presOf" srcId="{7106D2C4-1E02-45DD-AE06-9B4013BE9308}" destId="{E57F32A0-8114-4E5A-AE66-054D3B2F4717}" srcOrd="0" destOrd="0" presId="urn:microsoft.com/office/officeart/2005/8/layout/vList2"/>
    <dgm:cxn modelId="{25CFEF22-3CF4-4FA1-90CA-0BAC3BC6F546}" type="presOf" srcId="{05994138-209A-4BA5-A94E-84546E431BEE}" destId="{707F62A8-9884-4474-9A8A-B7C59F374C40}" srcOrd="0" destOrd="0" presId="urn:microsoft.com/office/officeart/2005/8/layout/vList2"/>
    <dgm:cxn modelId="{9C72DD24-EC16-4279-B267-1FFA702FCEF9}" srcId="{7106D2C4-1E02-45DD-AE06-9B4013BE9308}" destId="{05994138-209A-4BA5-A94E-84546E431BEE}" srcOrd="4" destOrd="0" parTransId="{6406099B-99C2-493C-B760-A7B350B48513}" sibTransId="{E7FC62EF-B5C6-4248-8649-97A34274333B}"/>
    <dgm:cxn modelId="{53AF0946-77D8-4637-84F1-308ABEBDAE8B}" srcId="{7106D2C4-1E02-45DD-AE06-9B4013BE9308}" destId="{892AB15D-085F-409C-92E2-65633F9FCD3D}" srcOrd="2" destOrd="0" parTransId="{59A4B2C7-02BB-46E8-811C-451755F328B1}" sibTransId="{F64C7021-355E-4AFC-A1E2-2450BDFB85FA}"/>
    <dgm:cxn modelId="{C84C054A-A61F-4A8F-9613-6947060870FE}" srcId="{7106D2C4-1E02-45DD-AE06-9B4013BE9308}" destId="{ECF384F2-C417-40AF-88B4-0AD255419347}" srcOrd="5" destOrd="0" parTransId="{46CED9D1-8A8A-4285-9CFD-4A3F7D201E07}" sibTransId="{1B59593F-B256-4890-9BDF-188E82623382}"/>
    <dgm:cxn modelId="{5D05C659-3366-4091-9599-8379332AFE35}" type="presOf" srcId="{4365D660-001D-465F-8834-142A0BE2292D}" destId="{9C254E0B-9CE3-46E6-8294-A285F5D1C692}" srcOrd="0" destOrd="0" presId="urn:microsoft.com/office/officeart/2005/8/layout/vList2"/>
    <dgm:cxn modelId="{2C745285-6C84-4857-B601-48B415DAECC7}" srcId="{7106D2C4-1E02-45DD-AE06-9B4013BE9308}" destId="{BEE77C50-89C1-40FA-886F-793E8965DAE7}" srcOrd="6" destOrd="0" parTransId="{4C1CDCBE-73DF-419F-957D-2A60FCBCF1BF}" sibTransId="{AE42827C-E9C6-4EF7-983F-36580EE9F054}"/>
    <dgm:cxn modelId="{61BE2F93-5640-448D-8360-50C1E3CCB598}" type="presOf" srcId="{892AB15D-085F-409C-92E2-65633F9FCD3D}" destId="{0F6075BB-E150-424B-9AA0-964B2A3D9EAB}" srcOrd="0" destOrd="0" presId="urn:microsoft.com/office/officeart/2005/8/layout/vList2"/>
    <dgm:cxn modelId="{76827D97-83A6-47CA-844C-433FEE4FE591}" srcId="{7106D2C4-1E02-45DD-AE06-9B4013BE9308}" destId="{4365D660-001D-465F-8834-142A0BE2292D}" srcOrd="1" destOrd="0" parTransId="{3F9A642D-10C3-47E7-8C13-283227EA112E}" sibTransId="{1E2D068F-75EB-4939-8FB5-0439DDCDAE07}"/>
    <dgm:cxn modelId="{59B986B4-C839-4229-A156-C7E396749E0F}" type="presOf" srcId="{BEE77C50-89C1-40FA-886F-793E8965DAE7}" destId="{F40A0BF9-C45E-459C-A9C5-A258BB6E27F3}" srcOrd="0" destOrd="0" presId="urn:microsoft.com/office/officeart/2005/8/layout/vList2"/>
    <dgm:cxn modelId="{1AB82DB9-6FD8-4F58-88E8-8AE9F64D9362}" type="presOf" srcId="{ECF384F2-C417-40AF-88B4-0AD255419347}" destId="{54307DF5-98C6-469D-80B4-AFF5E42C713E}" srcOrd="0" destOrd="0" presId="urn:microsoft.com/office/officeart/2005/8/layout/vList2"/>
    <dgm:cxn modelId="{C0D292C8-15BC-4E5B-ACA9-893DF8D277D1}" srcId="{7106D2C4-1E02-45DD-AE06-9B4013BE9308}" destId="{F19E80F4-26A1-449C-8262-7D61FA85D210}" srcOrd="3" destOrd="0" parTransId="{85F47623-5756-48B4-8CD4-153EDA93EEC8}" sibTransId="{45635943-F22B-43F8-B731-ACDB4E62A532}"/>
    <dgm:cxn modelId="{D7A37FDA-F9D8-4B1C-B81B-DBB3BAF9B07A}" srcId="{7106D2C4-1E02-45DD-AE06-9B4013BE9308}" destId="{8CC4B677-34A0-493C-8CA1-BBFAAC4B66FE}" srcOrd="0" destOrd="0" parTransId="{5DAE3771-331C-405C-987E-2475B9992E47}" sibTransId="{DD21B932-1565-4CFA-9513-CEF2505B75F8}"/>
    <dgm:cxn modelId="{69CF72ED-62CA-4D48-B4A5-9895DFCBFFCE}" type="presOf" srcId="{F19E80F4-26A1-449C-8262-7D61FA85D210}" destId="{33E441E6-4483-42E3-9FFA-3C18EB9D9830}" srcOrd="0" destOrd="0" presId="urn:microsoft.com/office/officeart/2005/8/layout/vList2"/>
    <dgm:cxn modelId="{19347FAC-5CB6-4137-ADEA-176305251E54}" type="presParOf" srcId="{E57F32A0-8114-4E5A-AE66-054D3B2F4717}" destId="{F195A4C2-0B88-4AB5-A603-7EBD9461A530}" srcOrd="0" destOrd="0" presId="urn:microsoft.com/office/officeart/2005/8/layout/vList2"/>
    <dgm:cxn modelId="{E152C848-0154-4043-AA6C-4E7045AC9858}" type="presParOf" srcId="{E57F32A0-8114-4E5A-AE66-054D3B2F4717}" destId="{AF6B5CFF-0C78-447C-9649-C8A39E7183D8}" srcOrd="1" destOrd="0" presId="urn:microsoft.com/office/officeart/2005/8/layout/vList2"/>
    <dgm:cxn modelId="{67EA2F41-D789-4B05-9047-CB7E4FFA083E}" type="presParOf" srcId="{E57F32A0-8114-4E5A-AE66-054D3B2F4717}" destId="{9C254E0B-9CE3-46E6-8294-A285F5D1C692}" srcOrd="2" destOrd="0" presId="urn:microsoft.com/office/officeart/2005/8/layout/vList2"/>
    <dgm:cxn modelId="{57DB6C0A-58E9-4AB7-BAE8-20478BFA482A}" type="presParOf" srcId="{E57F32A0-8114-4E5A-AE66-054D3B2F4717}" destId="{314CA4AA-5264-433D-8827-40AFB12CC760}" srcOrd="3" destOrd="0" presId="urn:microsoft.com/office/officeart/2005/8/layout/vList2"/>
    <dgm:cxn modelId="{BA22ACDE-67A5-49E1-ABBF-3E9AB583FE80}" type="presParOf" srcId="{E57F32A0-8114-4E5A-AE66-054D3B2F4717}" destId="{0F6075BB-E150-424B-9AA0-964B2A3D9EAB}" srcOrd="4" destOrd="0" presId="urn:microsoft.com/office/officeart/2005/8/layout/vList2"/>
    <dgm:cxn modelId="{518BB773-DE6B-4C9F-82A8-D6829FFAC2D2}" type="presParOf" srcId="{E57F32A0-8114-4E5A-AE66-054D3B2F4717}" destId="{B5590155-487B-49E9-8A6D-60D1ACA8F94E}" srcOrd="5" destOrd="0" presId="urn:microsoft.com/office/officeart/2005/8/layout/vList2"/>
    <dgm:cxn modelId="{E21A6464-3EEF-401B-A333-3BFBBE69A952}" type="presParOf" srcId="{E57F32A0-8114-4E5A-AE66-054D3B2F4717}" destId="{33E441E6-4483-42E3-9FFA-3C18EB9D9830}" srcOrd="6" destOrd="0" presId="urn:microsoft.com/office/officeart/2005/8/layout/vList2"/>
    <dgm:cxn modelId="{69E578DE-013D-4385-B528-13024341F4CD}" type="presParOf" srcId="{E57F32A0-8114-4E5A-AE66-054D3B2F4717}" destId="{F1895B8A-381C-46EC-9ADB-049C28A28921}" srcOrd="7" destOrd="0" presId="urn:microsoft.com/office/officeart/2005/8/layout/vList2"/>
    <dgm:cxn modelId="{4F4B7119-33B3-4B78-9A40-A7C56ACCE576}" type="presParOf" srcId="{E57F32A0-8114-4E5A-AE66-054D3B2F4717}" destId="{707F62A8-9884-4474-9A8A-B7C59F374C40}" srcOrd="8" destOrd="0" presId="urn:microsoft.com/office/officeart/2005/8/layout/vList2"/>
    <dgm:cxn modelId="{8A3DC823-6E97-43A8-98BD-9995C1533E34}" type="presParOf" srcId="{E57F32A0-8114-4E5A-AE66-054D3B2F4717}" destId="{1043F654-315A-4681-A741-E61873B51036}" srcOrd="9" destOrd="0" presId="urn:microsoft.com/office/officeart/2005/8/layout/vList2"/>
    <dgm:cxn modelId="{001A9687-D5FA-4F40-9F48-ED327245FB3E}" type="presParOf" srcId="{E57F32A0-8114-4E5A-AE66-054D3B2F4717}" destId="{54307DF5-98C6-469D-80B4-AFF5E42C713E}" srcOrd="10" destOrd="0" presId="urn:microsoft.com/office/officeart/2005/8/layout/vList2"/>
    <dgm:cxn modelId="{A9BC0A45-EB28-4DD0-9E3E-1A32AE035392}" type="presParOf" srcId="{E57F32A0-8114-4E5A-AE66-054D3B2F4717}" destId="{82337997-5CE8-4D32-AAEA-9BE98676340B}" srcOrd="11" destOrd="0" presId="urn:microsoft.com/office/officeart/2005/8/layout/vList2"/>
    <dgm:cxn modelId="{16D11A82-DA00-4D9C-8BCB-597E0FA8FBFF}" type="presParOf" srcId="{E57F32A0-8114-4E5A-AE66-054D3B2F4717}" destId="{F40A0BF9-C45E-459C-A9C5-A258BB6E27F3}"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195164-B1C8-43E4-A501-4FEAA1E2B034}" type="doc">
      <dgm:prSet loTypeId="urn:microsoft.com/office/officeart/2008/layout/LinedList" qsTypeId="urn:microsoft.com/office/officeart/2005/8/quickstyle/simple5#3" csTypeId="urn:microsoft.com/office/officeart/2005/8/colors/colorful5#2" phldr="1"/>
      <dgm:spPr/>
      <dgm:t>
        <a:bodyPr/>
        <a:lstStyle/>
        <a:p>
          <a:endParaRPr altLang="en-US"/>
        </a:p>
      </dgm:t>
    </dgm:pt>
    <dgm:pt modelId="{BA0147E1-1E34-4EF0-AB53-4ACC44428CDC}">
      <dgm:prSet phldr="0" custT="1"/>
      <dgm:spPr/>
      <dgm:t>
        <a:bodyPr vert="horz" wrap="square"/>
        <a:lstStyle/>
        <a:p>
          <a:pPr>
            <a:lnSpc>
              <a:spcPct val="100000"/>
            </a:lnSpc>
            <a:spcBef>
              <a:spcPct val="0"/>
            </a:spcBef>
            <a:spcAft>
              <a:spcPct val="35000"/>
            </a:spcAft>
          </a:pPr>
          <a:r>
            <a:rPr lang="zh-CN" altLang="en-US" sz="2000" b="1" dirty="0">
              <a:solidFill>
                <a:srgbClr val="FF0000"/>
              </a:solidFill>
              <a:latin typeface="宋体" panose="02010600030101010101" pitchFamily="2" charset="-122"/>
              <a:sym typeface="宋体" panose="02010600030101010101" pitchFamily="2" charset="-122"/>
            </a:rPr>
            <a:t>寻求用户代表举例：</a:t>
          </a:r>
          <a:endParaRPr altLang="en-US" sz="2000" dirty="0">
            <a:solidFill>
              <a:srgbClr val="FF0000"/>
            </a:solidFill>
          </a:endParaRPr>
        </a:p>
      </dgm:t>
    </dgm:pt>
    <dgm:pt modelId="{FA16935A-7F55-4980-915D-38AAEB233FF9}" cxnId="{F96B4579-AAC9-47EE-998A-7DCF7FCDC9B3}" type="parTrans">
      <dgm:prSet/>
      <dgm:spPr/>
      <dgm:t>
        <a:bodyPr/>
        <a:lstStyle/>
        <a:p>
          <a:endParaRPr lang="zh-CN" altLang="en-US"/>
        </a:p>
      </dgm:t>
    </dgm:pt>
    <dgm:pt modelId="{38775BBC-4D30-4937-918B-1FE4C1157D08}" cxnId="{F96B4579-AAC9-47EE-998A-7DCF7FCDC9B3}" type="sibTrans">
      <dgm:prSet/>
      <dgm:spPr/>
      <dgm:t>
        <a:bodyPr/>
        <a:lstStyle/>
        <a:p>
          <a:endParaRPr lang="zh-CN" altLang="en-US"/>
        </a:p>
      </dgm:t>
    </dgm:pt>
    <dgm:pt modelId="{A674310D-88C9-48B1-8503-B5D4E6F5C535}">
      <dgm:prSet phldr="0" custT="1"/>
      <dgm:spPr/>
      <dgm:t>
        <a:bodyPr vert="horz" wrap="square"/>
        <a:lstStyle/>
        <a:p>
          <a:pPr>
            <a:lnSpc>
              <a:spcPct val="100000"/>
            </a:lnSpc>
            <a:spcBef>
              <a:spcPct val="0"/>
            </a:spcBef>
            <a:spcAft>
              <a:spcPct val="35000"/>
            </a:spcAft>
          </a:pPr>
          <a:r>
            <a:rPr lang="en-US" altLang="zh-CN" sz="2000" b="1" i="0" u="none" baseline="0" dirty="0">
              <a:solidFill>
                <a:srgbClr val="7030A0"/>
              </a:solidFill>
              <a:latin typeface="+mn-ea"/>
              <a:cs typeface="+mn-ea"/>
              <a:rtl val="0"/>
            </a:rPr>
            <a:t>1</a:t>
          </a:r>
          <a:r>
            <a:rPr lang="zh-CN" altLang="en-US" sz="2000" b="1" i="0" u="none" baseline="0" dirty="0">
              <a:solidFill>
                <a:srgbClr val="7030A0"/>
              </a:solidFill>
              <a:latin typeface="+mn-ea"/>
              <a:cs typeface="+mn-ea"/>
              <a:rtl val="0"/>
            </a:rPr>
            <a:t>）</a:t>
          </a:r>
          <a:r>
            <a:rPr lang="zh-CN" sz="2000" b="1" i="0" u="none" baseline="0" dirty="0">
              <a:solidFill>
                <a:srgbClr val="7030A0"/>
              </a:solidFill>
              <a:latin typeface="+mn-ea"/>
              <a:cs typeface="+mn-ea"/>
              <a:rtl val="0"/>
            </a:rPr>
            <a:t>为某一特殊产业开发零售销售点</a:t>
          </a:r>
          <a:r>
            <a:rPr lang="en-US" sz="2000" b="1" i="0" u="none" baseline="0" dirty="0">
              <a:solidFill>
                <a:srgbClr val="7030A0"/>
              </a:solidFill>
              <a:latin typeface="+mn-ea"/>
              <a:cs typeface="+mn-ea"/>
              <a:rtl val="0"/>
            </a:rPr>
            <a:t>(point-of-sale POS)</a:t>
          </a:r>
          <a:r>
            <a:rPr lang="zh-CN" sz="2000" b="1" i="0" u="none" baseline="0" dirty="0">
              <a:solidFill>
                <a:srgbClr val="7030A0"/>
              </a:solidFill>
              <a:latin typeface="+mn-ea"/>
              <a:cs typeface="+mn-ea"/>
              <a:rtl val="0"/>
            </a:rPr>
            <a:t>和后台办公系统</a:t>
          </a:r>
          <a:r>
            <a:rPr lang="en-US" sz="2000" b="1" i="0" u="none" baseline="0" dirty="0">
              <a:solidFill>
                <a:srgbClr val="7030A0"/>
              </a:solidFill>
              <a:latin typeface="+mn-ea"/>
              <a:cs typeface="+mn-ea"/>
              <a:rtl val="0"/>
            </a:rPr>
            <a:t>(back-office)</a:t>
          </a:r>
          <a:r>
            <a:rPr lang="zh-CN" sz="2000" b="1" i="0" u="none" baseline="0" dirty="0">
              <a:solidFill>
                <a:srgbClr val="7030A0"/>
              </a:solidFill>
              <a:latin typeface="+mn-ea"/>
              <a:cs typeface="+mn-ea"/>
              <a:rtl val="0"/>
            </a:rPr>
            <a:t>的公司曾经聘请了三位零售店的经理来充当全天候的产品代表者的角色。</a:t>
          </a:r>
          <a:endParaRPr lang="zh-CN" altLang="en-US" sz="2000" b="1" i="0" u="none" baseline="0" dirty="0">
            <a:solidFill>
              <a:srgbClr val="7030A0"/>
            </a:solidFill>
            <a:latin typeface="+mn-ea"/>
            <a:cs typeface="+mn-ea"/>
            <a:rtl val="0"/>
          </a:endParaRPr>
        </a:p>
      </dgm:t>
    </dgm:pt>
    <dgm:pt modelId="{474C9514-637D-4CA5-B98D-248DE92AED8A}" cxnId="{C271479A-0489-4F20-A8D7-4D2465FDB5DA}" type="parTrans">
      <dgm:prSet/>
      <dgm:spPr/>
      <dgm:t>
        <a:bodyPr/>
        <a:lstStyle/>
        <a:p>
          <a:endParaRPr lang="zh-CN" altLang="en-US"/>
        </a:p>
      </dgm:t>
    </dgm:pt>
    <dgm:pt modelId="{8C29FE05-1AFF-4ACF-A5D4-6D91983EA7AE}" cxnId="{C271479A-0489-4F20-A8D7-4D2465FDB5DA}" type="sibTrans">
      <dgm:prSet/>
      <dgm:spPr/>
      <dgm:t>
        <a:bodyPr/>
        <a:lstStyle/>
        <a:p>
          <a:endParaRPr lang="zh-CN" altLang="en-US"/>
        </a:p>
      </dgm:t>
    </dgm:pt>
    <dgm:pt modelId="{5D9AC214-C2DB-4B45-8621-778225E7FA47}">
      <dgm:prSet phldr="0" custT="0"/>
      <dgm:spPr/>
      <dgm:t>
        <a:bodyPr vert="horz" wrap="square"/>
        <a:lstStyle/>
        <a:p>
          <a:pPr>
            <a:lnSpc>
              <a:spcPct val="100000"/>
            </a:lnSpc>
            <a:spcBef>
              <a:spcPct val="0"/>
            </a:spcBef>
            <a:spcAft>
              <a:spcPct val="35000"/>
            </a:spcAft>
          </a:pPr>
          <a:r>
            <a:rPr lang="en-US" altLang="zh-CN" b="1" i="0" u="none" baseline="0" dirty="0">
              <a:solidFill>
                <a:srgbClr val="0000FF"/>
              </a:solidFill>
              <a:latin typeface="+mn-ea"/>
              <a:rtl val="0"/>
            </a:rPr>
            <a:t>2</a:t>
          </a:r>
          <a:r>
            <a:rPr lang="zh-CN" altLang="en-US" b="1" i="0" u="none" baseline="0" dirty="0">
              <a:solidFill>
                <a:srgbClr val="0000FF"/>
              </a:solidFill>
              <a:latin typeface="+mn-ea"/>
              <a:rtl val="0"/>
            </a:rPr>
            <a:t>）</a:t>
          </a:r>
          <a:r>
            <a:rPr lang="zh-CN" b="1" i="0" u="none" baseline="0" dirty="0">
              <a:solidFill>
                <a:srgbClr val="0000FF"/>
              </a:solidFill>
              <a:latin typeface="+mn-ea"/>
              <a:rtl val="0"/>
            </a:rPr>
            <a:t>医学软件公司聘请有丰富阅历的医师，作为一个产品代表为公司提供医生对某产品的需求。</a:t>
          </a:r>
          <a:endParaRPr lang="zh-CN" altLang="en-US" b="1" i="0" u="none" baseline="0" dirty="0">
            <a:solidFill>
              <a:srgbClr val="0000FF"/>
            </a:solidFill>
            <a:latin typeface="+mn-ea"/>
            <a:rtl val="0"/>
          </a:endParaRPr>
        </a:p>
      </dgm:t>
    </dgm:pt>
    <dgm:pt modelId="{369F80BA-A380-4E9A-940C-0270F5073BF7}" cxnId="{AAD1CD27-617A-49D7-AC01-326A11410001}" type="parTrans">
      <dgm:prSet/>
      <dgm:spPr/>
      <dgm:t>
        <a:bodyPr/>
        <a:lstStyle/>
        <a:p>
          <a:endParaRPr lang="zh-CN" altLang="en-US"/>
        </a:p>
      </dgm:t>
    </dgm:pt>
    <dgm:pt modelId="{FE30FE55-4AF6-46F3-AAC2-69A8A0B07B36}" cxnId="{AAD1CD27-617A-49D7-AC01-326A11410001}" type="sibTrans">
      <dgm:prSet/>
      <dgm:spPr/>
      <dgm:t>
        <a:bodyPr/>
        <a:lstStyle/>
        <a:p>
          <a:endParaRPr lang="zh-CN" altLang="en-US"/>
        </a:p>
      </dgm:t>
    </dgm:pt>
    <dgm:pt modelId="{03439D3A-6C78-4AF0-9866-408B13673591}">
      <dgm:prSet phldr="0" custT="0"/>
      <dgm:spPr/>
      <dgm:t>
        <a:bodyPr vert="horz" wrap="square"/>
        <a:lstStyle/>
        <a:p>
          <a:pPr>
            <a:lnSpc>
              <a:spcPct val="100000"/>
            </a:lnSpc>
            <a:spcBef>
              <a:spcPct val="0"/>
            </a:spcBef>
            <a:spcAft>
              <a:spcPct val="35000"/>
            </a:spcAft>
          </a:pPr>
          <a:r>
            <a:rPr lang="en-US" altLang="zh-CN" b="1" i="0" u="none" baseline="0" dirty="0">
              <a:solidFill>
                <a:schemeClr val="accent2"/>
              </a:solidFill>
              <a:latin typeface="+mn-ea"/>
              <a:rtl val="0"/>
            </a:rPr>
            <a:t>3</a:t>
          </a:r>
          <a:r>
            <a:rPr lang="zh-CN" altLang="en-US" b="1" i="0" u="none" baseline="0" dirty="0">
              <a:solidFill>
                <a:schemeClr val="accent2"/>
              </a:solidFill>
              <a:latin typeface="+mn-ea"/>
              <a:rtl val="0"/>
            </a:rPr>
            <a:t>）</a:t>
          </a:r>
          <a:r>
            <a:rPr lang="zh-CN" b="1" i="0" u="none" baseline="0" dirty="0">
              <a:solidFill>
                <a:schemeClr val="accent2"/>
              </a:solidFill>
              <a:latin typeface="+mn-ea"/>
              <a:rtl val="0"/>
            </a:rPr>
            <a:t>学校的教学管理软件聘请学生、教师、教务管理人员。</a:t>
          </a:r>
          <a:endParaRPr altLang="en-US" b="1" dirty="0">
            <a:solidFill>
              <a:schemeClr val="accent2"/>
            </a:solidFill>
            <a:latin typeface="+mn-ea"/>
          </a:endParaRPr>
        </a:p>
      </dgm:t>
    </dgm:pt>
    <dgm:pt modelId="{81EA3838-2921-4E4A-ACAD-51FD5D941F54}" cxnId="{49B6D704-25D2-420C-9568-E21011FFA39E}" type="parTrans">
      <dgm:prSet/>
      <dgm:spPr/>
      <dgm:t>
        <a:bodyPr/>
        <a:lstStyle/>
        <a:p>
          <a:endParaRPr lang="zh-CN" altLang="en-US"/>
        </a:p>
      </dgm:t>
    </dgm:pt>
    <dgm:pt modelId="{7F9DB29B-F706-489D-9276-12D5B13DE192}" cxnId="{49B6D704-25D2-420C-9568-E21011FFA39E}" type="sibTrans">
      <dgm:prSet/>
      <dgm:spPr/>
      <dgm:t>
        <a:bodyPr/>
        <a:lstStyle/>
        <a:p>
          <a:endParaRPr lang="zh-CN" altLang="en-US"/>
        </a:p>
      </dgm:t>
    </dgm:pt>
    <dgm:pt modelId="{40AA5101-E57F-4398-A639-9E36B3322A9A}">
      <dgm:prSet phldr="0" custT="0"/>
      <dgm:spPr/>
      <dgm:t>
        <a:bodyPr vert="horz" wrap="square"/>
        <a:lstStyle/>
        <a:p>
          <a:pPr>
            <a:lnSpc>
              <a:spcPct val="100000"/>
            </a:lnSpc>
            <a:spcBef>
              <a:spcPct val="0"/>
            </a:spcBef>
            <a:spcAft>
              <a:spcPct val="35000"/>
            </a:spcAft>
          </a:pPr>
          <a:r>
            <a:rPr lang="en-US" altLang="zh-CN" b="1" i="0" u="none" baseline="0" dirty="0">
              <a:solidFill>
                <a:srgbClr val="00B050"/>
              </a:solidFill>
              <a:latin typeface="+mn-ea"/>
              <a:rtl val="0"/>
            </a:rPr>
            <a:t>4</a:t>
          </a:r>
          <a:r>
            <a:rPr lang="zh-CN" altLang="en-US" b="1" i="0" u="none" baseline="0" dirty="0">
              <a:solidFill>
                <a:srgbClr val="00B050"/>
              </a:solidFill>
              <a:latin typeface="+mn-ea"/>
              <a:rtl val="0"/>
            </a:rPr>
            <a:t>）</a:t>
          </a:r>
          <a:r>
            <a:rPr lang="zh-CN" b="1" i="0" u="none" baseline="0" dirty="0">
              <a:solidFill>
                <a:srgbClr val="00B050"/>
              </a:solidFill>
              <a:latin typeface="+mn-ea"/>
              <a:rtl val="0"/>
            </a:rPr>
            <a:t>学校的科研系统聘请从事科研的教师、科研秘书、从事科研工作的学生等。</a:t>
          </a:r>
          <a:endParaRPr altLang="en-US" b="1" dirty="0">
            <a:solidFill>
              <a:srgbClr val="00B050"/>
            </a:solidFill>
            <a:latin typeface="+mn-ea"/>
          </a:endParaRPr>
        </a:p>
      </dgm:t>
    </dgm:pt>
    <dgm:pt modelId="{89226DE6-7A10-4E40-AD53-6232CDA08822}" cxnId="{0C506533-149D-4A7C-A69B-0C0571EFDC51}" type="parTrans">
      <dgm:prSet/>
      <dgm:spPr/>
      <dgm:t>
        <a:bodyPr/>
        <a:lstStyle/>
        <a:p>
          <a:endParaRPr lang="zh-CN" altLang="en-US"/>
        </a:p>
      </dgm:t>
    </dgm:pt>
    <dgm:pt modelId="{8B919225-6691-48A0-93DF-71529E6AE977}" cxnId="{0C506533-149D-4A7C-A69B-0C0571EFDC51}" type="sibTrans">
      <dgm:prSet/>
      <dgm:spPr/>
      <dgm:t>
        <a:bodyPr/>
        <a:lstStyle/>
        <a:p>
          <a:endParaRPr lang="zh-CN" altLang="en-US"/>
        </a:p>
      </dgm:t>
    </dgm:pt>
    <dgm:pt modelId="{27F69C62-0E23-41D3-97A8-FAFBD4169190}">
      <dgm:prSet phldr="0" custT="0"/>
      <dgm:spPr/>
      <dgm:t>
        <a:bodyPr vert="horz" wrap="square"/>
        <a:lstStyle/>
        <a:p>
          <a:pPr>
            <a:lnSpc>
              <a:spcPct val="100000"/>
            </a:lnSpc>
            <a:spcBef>
              <a:spcPct val="0"/>
            </a:spcBef>
            <a:spcAft>
              <a:spcPct val="35000"/>
            </a:spcAft>
          </a:pPr>
          <a:r>
            <a:rPr lang="en-US" b="0" i="0" u="none" baseline="0">
              <a:latin typeface="宋体" panose="02010600030101010101" pitchFamily="2" charset="-122"/>
              <a:ea typeface="宋体" panose="02010600030101010101" pitchFamily="2" charset="-122"/>
              <a:rtl val="0"/>
            </a:rPr>
            <a:t>......</a:t>
          </a:r>
          <a:endParaRPr altLang="en-US">
            <a:latin typeface="宋体" panose="02010600030101010101" pitchFamily="2" charset="-122"/>
            <a:ea typeface="宋体" panose="02010600030101010101" pitchFamily="2" charset="-122"/>
          </a:endParaRPr>
        </a:p>
      </dgm:t>
    </dgm:pt>
    <dgm:pt modelId="{66BFB51B-F2D0-4969-B8F4-AA1D12F7EC5D}" cxnId="{9AD0105A-457F-40BB-BADF-E37F9FDD3849}" type="parTrans">
      <dgm:prSet/>
      <dgm:spPr/>
      <dgm:t>
        <a:bodyPr/>
        <a:lstStyle/>
        <a:p>
          <a:endParaRPr lang="zh-CN" altLang="en-US"/>
        </a:p>
      </dgm:t>
    </dgm:pt>
    <dgm:pt modelId="{BB1FD096-449A-4232-89A0-0C0802C16837}" cxnId="{9AD0105A-457F-40BB-BADF-E37F9FDD3849}" type="sibTrans">
      <dgm:prSet/>
      <dgm:spPr/>
      <dgm:t>
        <a:bodyPr/>
        <a:lstStyle/>
        <a:p>
          <a:endParaRPr lang="zh-CN" altLang="en-US"/>
        </a:p>
      </dgm:t>
    </dgm:pt>
    <dgm:pt modelId="{122D87B8-0BBD-476D-87D5-8527D2322BC8}" type="pres">
      <dgm:prSet presAssocID="{39195164-B1C8-43E4-A501-4FEAA1E2B034}" presName="vert0" presStyleCnt="0">
        <dgm:presLayoutVars>
          <dgm:dir/>
          <dgm:animOne val="branch"/>
          <dgm:animLvl val="lvl"/>
        </dgm:presLayoutVars>
      </dgm:prSet>
      <dgm:spPr/>
    </dgm:pt>
    <dgm:pt modelId="{FA4A7259-057F-4818-9C14-8473F455BCAC}" type="pres">
      <dgm:prSet presAssocID="{BA0147E1-1E34-4EF0-AB53-4ACC44428CDC}" presName="thickLine" presStyleLbl="alignNode1" presStyleIdx="0" presStyleCnt="6"/>
      <dgm:spPr/>
    </dgm:pt>
    <dgm:pt modelId="{BDCDC88F-F25A-477F-B101-90ACBADC8E96}" type="pres">
      <dgm:prSet presAssocID="{BA0147E1-1E34-4EF0-AB53-4ACC44428CDC}" presName="horz1" presStyleCnt="0"/>
      <dgm:spPr/>
    </dgm:pt>
    <dgm:pt modelId="{0CBB9E3F-37C6-40A0-9734-E041ACDFA2ED}" type="pres">
      <dgm:prSet presAssocID="{BA0147E1-1E34-4EF0-AB53-4ACC44428CDC}" presName="tx1" presStyleLbl="revTx" presStyleIdx="0" presStyleCnt="6"/>
      <dgm:spPr/>
    </dgm:pt>
    <dgm:pt modelId="{71811ED2-F78A-43DD-8719-4CE91298E5F4}" type="pres">
      <dgm:prSet presAssocID="{BA0147E1-1E34-4EF0-AB53-4ACC44428CDC}" presName="vert1" presStyleCnt="0"/>
      <dgm:spPr/>
    </dgm:pt>
    <dgm:pt modelId="{61F7E615-694B-4C29-942F-3F42004DD496}" type="pres">
      <dgm:prSet presAssocID="{A674310D-88C9-48B1-8503-B5D4E6F5C535}" presName="thickLine" presStyleLbl="alignNode1" presStyleIdx="1" presStyleCnt="6"/>
      <dgm:spPr/>
    </dgm:pt>
    <dgm:pt modelId="{25371EB5-CA52-4495-AED7-F8DE1CA52DD0}" type="pres">
      <dgm:prSet presAssocID="{A674310D-88C9-48B1-8503-B5D4E6F5C535}" presName="horz1" presStyleCnt="0"/>
      <dgm:spPr/>
    </dgm:pt>
    <dgm:pt modelId="{3FAE723F-871D-45F0-8DD6-EB838F9731A1}" type="pres">
      <dgm:prSet presAssocID="{A674310D-88C9-48B1-8503-B5D4E6F5C535}" presName="tx1" presStyleLbl="revTx" presStyleIdx="1" presStyleCnt="6"/>
      <dgm:spPr/>
    </dgm:pt>
    <dgm:pt modelId="{3AD0FBEE-BCDF-4F4C-8125-5E6823DB8115}" type="pres">
      <dgm:prSet presAssocID="{A674310D-88C9-48B1-8503-B5D4E6F5C535}" presName="vert1" presStyleCnt="0"/>
      <dgm:spPr/>
    </dgm:pt>
    <dgm:pt modelId="{2FC9A986-C067-43EC-8179-316E3C315405}" type="pres">
      <dgm:prSet presAssocID="{5D9AC214-C2DB-4B45-8621-778225E7FA47}" presName="thickLine" presStyleLbl="alignNode1" presStyleIdx="2" presStyleCnt="6"/>
      <dgm:spPr/>
    </dgm:pt>
    <dgm:pt modelId="{7004A6F8-3ACD-4CD7-A433-5460B9A64D8A}" type="pres">
      <dgm:prSet presAssocID="{5D9AC214-C2DB-4B45-8621-778225E7FA47}" presName="horz1" presStyleCnt="0"/>
      <dgm:spPr/>
    </dgm:pt>
    <dgm:pt modelId="{8E4AA900-0CBD-42A2-85DE-23E1C4B30B52}" type="pres">
      <dgm:prSet presAssocID="{5D9AC214-C2DB-4B45-8621-778225E7FA47}" presName="tx1" presStyleLbl="revTx" presStyleIdx="2" presStyleCnt="6"/>
      <dgm:spPr/>
    </dgm:pt>
    <dgm:pt modelId="{7E10D265-A3A6-4A0A-A18E-A36C210101E0}" type="pres">
      <dgm:prSet presAssocID="{5D9AC214-C2DB-4B45-8621-778225E7FA47}" presName="vert1" presStyleCnt="0"/>
      <dgm:spPr/>
    </dgm:pt>
    <dgm:pt modelId="{EDC0217B-E901-40C3-AE2F-B91202AE26C9}" type="pres">
      <dgm:prSet presAssocID="{03439D3A-6C78-4AF0-9866-408B13673591}" presName="thickLine" presStyleLbl="alignNode1" presStyleIdx="3" presStyleCnt="6"/>
      <dgm:spPr/>
    </dgm:pt>
    <dgm:pt modelId="{A34CC213-9D22-45ED-AF2B-76914ACB6797}" type="pres">
      <dgm:prSet presAssocID="{03439D3A-6C78-4AF0-9866-408B13673591}" presName="horz1" presStyleCnt="0"/>
      <dgm:spPr/>
    </dgm:pt>
    <dgm:pt modelId="{933CE470-082D-4FAB-BAF7-D261763F17EB}" type="pres">
      <dgm:prSet presAssocID="{03439D3A-6C78-4AF0-9866-408B13673591}" presName="tx1" presStyleLbl="revTx" presStyleIdx="3" presStyleCnt="6"/>
      <dgm:spPr/>
    </dgm:pt>
    <dgm:pt modelId="{D3A81E30-DCD4-4BD8-A2EC-E81A3F6E9A36}" type="pres">
      <dgm:prSet presAssocID="{03439D3A-6C78-4AF0-9866-408B13673591}" presName="vert1" presStyleCnt="0"/>
      <dgm:spPr/>
    </dgm:pt>
    <dgm:pt modelId="{DAF63267-1C88-4B4D-BA68-0CA0C7DD5388}" type="pres">
      <dgm:prSet presAssocID="{40AA5101-E57F-4398-A639-9E36B3322A9A}" presName="thickLine" presStyleLbl="alignNode1" presStyleIdx="4" presStyleCnt="6"/>
      <dgm:spPr/>
    </dgm:pt>
    <dgm:pt modelId="{D65EFA6A-6D1E-4799-825A-6EFEE4FE6F92}" type="pres">
      <dgm:prSet presAssocID="{40AA5101-E57F-4398-A639-9E36B3322A9A}" presName="horz1" presStyleCnt="0"/>
      <dgm:spPr/>
    </dgm:pt>
    <dgm:pt modelId="{6AAD4033-CE91-49EC-AB8A-A79F89432120}" type="pres">
      <dgm:prSet presAssocID="{40AA5101-E57F-4398-A639-9E36B3322A9A}" presName="tx1" presStyleLbl="revTx" presStyleIdx="4" presStyleCnt="6"/>
      <dgm:spPr/>
    </dgm:pt>
    <dgm:pt modelId="{D6D7C3A7-6D8D-4B99-BD6B-A1CF4E617995}" type="pres">
      <dgm:prSet presAssocID="{40AA5101-E57F-4398-A639-9E36B3322A9A}" presName="vert1" presStyleCnt="0"/>
      <dgm:spPr/>
    </dgm:pt>
    <dgm:pt modelId="{22D94BEB-1A05-4E4D-A9EA-DBFB80DA7215}" type="pres">
      <dgm:prSet presAssocID="{27F69C62-0E23-41D3-97A8-FAFBD4169190}" presName="thickLine" presStyleLbl="alignNode1" presStyleIdx="5" presStyleCnt="6"/>
      <dgm:spPr/>
    </dgm:pt>
    <dgm:pt modelId="{9997D05E-64CC-4913-8CCC-0313552AE405}" type="pres">
      <dgm:prSet presAssocID="{27F69C62-0E23-41D3-97A8-FAFBD4169190}" presName="horz1" presStyleCnt="0"/>
      <dgm:spPr/>
    </dgm:pt>
    <dgm:pt modelId="{92E329BA-2682-4020-B2EB-ACA6FFB77931}" type="pres">
      <dgm:prSet presAssocID="{27F69C62-0E23-41D3-97A8-FAFBD4169190}" presName="tx1" presStyleLbl="revTx" presStyleIdx="5" presStyleCnt="6"/>
      <dgm:spPr/>
    </dgm:pt>
    <dgm:pt modelId="{74DDB795-02B8-4D09-8D8D-DEE14018DB45}" type="pres">
      <dgm:prSet presAssocID="{27F69C62-0E23-41D3-97A8-FAFBD4169190}" presName="vert1" presStyleCnt="0"/>
      <dgm:spPr/>
    </dgm:pt>
  </dgm:ptLst>
  <dgm:cxnLst>
    <dgm:cxn modelId="{49B6D704-25D2-420C-9568-E21011FFA39E}" srcId="{39195164-B1C8-43E4-A501-4FEAA1E2B034}" destId="{03439D3A-6C78-4AF0-9866-408B13673591}" srcOrd="3" destOrd="0" parTransId="{81EA3838-2921-4E4A-ACAD-51FD5D941F54}" sibTransId="{7F9DB29B-F706-489D-9276-12D5B13DE192}"/>
    <dgm:cxn modelId="{02D70725-2D95-46F5-A2F7-098731233BDE}" type="presOf" srcId="{40AA5101-E57F-4398-A639-9E36B3322A9A}" destId="{6AAD4033-CE91-49EC-AB8A-A79F89432120}" srcOrd="0" destOrd="0" presId="urn:microsoft.com/office/officeart/2008/layout/LinedList"/>
    <dgm:cxn modelId="{AAD1CD27-617A-49D7-AC01-326A11410001}" srcId="{39195164-B1C8-43E4-A501-4FEAA1E2B034}" destId="{5D9AC214-C2DB-4B45-8621-778225E7FA47}" srcOrd="2" destOrd="0" parTransId="{369F80BA-A380-4E9A-940C-0270F5073BF7}" sibTransId="{FE30FE55-4AF6-46F3-AAC2-69A8A0B07B36}"/>
    <dgm:cxn modelId="{0C506533-149D-4A7C-A69B-0C0571EFDC51}" srcId="{39195164-B1C8-43E4-A501-4FEAA1E2B034}" destId="{40AA5101-E57F-4398-A639-9E36B3322A9A}" srcOrd="4" destOrd="0" parTransId="{89226DE6-7A10-4E40-AD53-6232CDA08822}" sibTransId="{8B919225-6691-48A0-93DF-71529E6AE977}"/>
    <dgm:cxn modelId="{4284D73A-2F93-4510-AEAF-37DE270AECAC}" type="presOf" srcId="{03439D3A-6C78-4AF0-9866-408B13673591}" destId="{933CE470-082D-4FAB-BAF7-D261763F17EB}" srcOrd="0" destOrd="0" presId="urn:microsoft.com/office/officeart/2008/layout/LinedList"/>
    <dgm:cxn modelId="{589C4B6A-36B7-4608-99F6-639743BB7D4C}" type="presOf" srcId="{A674310D-88C9-48B1-8503-B5D4E6F5C535}" destId="{3FAE723F-871D-45F0-8DD6-EB838F9731A1}" srcOrd="0" destOrd="0" presId="urn:microsoft.com/office/officeart/2008/layout/LinedList"/>
    <dgm:cxn modelId="{655DE878-0DE4-498F-9343-AA7F554411E4}" type="presOf" srcId="{BA0147E1-1E34-4EF0-AB53-4ACC44428CDC}" destId="{0CBB9E3F-37C6-40A0-9734-E041ACDFA2ED}" srcOrd="0" destOrd="0" presId="urn:microsoft.com/office/officeart/2008/layout/LinedList"/>
    <dgm:cxn modelId="{F96B4579-AAC9-47EE-998A-7DCF7FCDC9B3}" srcId="{39195164-B1C8-43E4-A501-4FEAA1E2B034}" destId="{BA0147E1-1E34-4EF0-AB53-4ACC44428CDC}" srcOrd="0" destOrd="0" parTransId="{FA16935A-7F55-4980-915D-38AAEB233FF9}" sibTransId="{38775BBC-4D30-4937-918B-1FE4C1157D08}"/>
    <dgm:cxn modelId="{9AD0105A-457F-40BB-BADF-E37F9FDD3849}" srcId="{39195164-B1C8-43E4-A501-4FEAA1E2B034}" destId="{27F69C62-0E23-41D3-97A8-FAFBD4169190}" srcOrd="5" destOrd="0" parTransId="{66BFB51B-F2D0-4969-B8F4-AA1D12F7EC5D}" sibTransId="{BB1FD096-449A-4232-89A0-0C0802C16837}"/>
    <dgm:cxn modelId="{C271479A-0489-4F20-A8D7-4D2465FDB5DA}" srcId="{39195164-B1C8-43E4-A501-4FEAA1E2B034}" destId="{A674310D-88C9-48B1-8503-B5D4E6F5C535}" srcOrd="1" destOrd="0" parTransId="{474C9514-637D-4CA5-B98D-248DE92AED8A}" sibTransId="{8C29FE05-1AFF-4ACF-A5D4-6D91983EA7AE}"/>
    <dgm:cxn modelId="{5145A9B3-05AF-4E41-8839-C69B6C96B167}" type="presOf" srcId="{39195164-B1C8-43E4-A501-4FEAA1E2B034}" destId="{122D87B8-0BBD-476D-87D5-8527D2322BC8}" srcOrd="0" destOrd="0" presId="urn:microsoft.com/office/officeart/2008/layout/LinedList"/>
    <dgm:cxn modelId="{2F1CF5BE-D7AF-45E8-B139-3597F7FED112}" type="presOf" srcId="{5D9AC214-C2DB-4B45-8621-778225E7FA47}" destId="{8E4AA900-0CBD-42A2-85DE-23E1C4B30B52}" srcOrd="0" destOrd="0" presId="urn:microsoft.com/office/officeart/2008/layout/LinedList"/>
    <dgm:cxn modelId="{335FC4C6-51CF-48FE-9BB7-8B37154D29B7}" type="presOf" srcId="{27F69C62-0E23-41D3-97A8-FAFBD4169190}" destId="{92E329BA-2682-4020-B2EB-ACA6FFB77931}" srcOrd="0" destOrd="0" presId="urn:microsoft.com/office/officeart/2008/layout/LinedList"/>
    <dgm:cxn modelId="{74FD794A-BFEC-449D-968A-CCD9F06463BE}" type="presParOf" srcId="{122D87B8-0BBD-476D-87D5-8527D2322BC8}" destId="{FA4A7259-057F-4818-9C14-8473F455BCAC}" srcOrd="0" destOrd="0" presId="urn:microsoft.com/office/officeart/2008/layout/LinedList"/>
    <dgm:cxn modelId="{C32FD11B-E9EA-46C0-96E5-39730EBE4AEB}" type="presParOf" srcId="{122D87B8-0BBD-476D-87D5-8527D2322BC8}" destId="{BDCDC88F-F25A-477F-B101-90ACBADC8E96}" srcOrd="1" destOrd="0" presId="urn:microsoft.com/office/officeart/2008/layout/LinedList"/>
    <dgm:cxn modelId="{E12EBF6A-5150-4B36-B47C-67A5EAA2A650}" type="presParOf" srcId="{BDCDC88F-F25A-477F-B101-90ACBADC8E96}" destId="{0CBB9E3F-37C6-40A0-9734-E041ACDFA2ED}" srcOrd="0" destOrd="0" presId="urn:microsoft.com/office/officeart/2008/layout/LinedList"/>
    <dgm:cxn modelId="{565A9BC7-3EF0-487B-8B3C-A525664BF6FE}" type="presParOf" srcId="{BDCDC88F-F25A-477F-B101-90ACBADC8E96}" destId="{71811ED2-F78A-43DD-8719-4CE91298E5F4}" srcOrd="1" destOrd="0" presId="urn:microsoft.com/office/officeart/2008/layout/LinedList"/>
    <dgm:cxn modelId="{6C9CCA28-58DC-47AC-9519-BFBC73896B24}" type="presParOf" srcId="{122D87B8-0BBD-476D-87D5-8527D2322BC8}" destId="{61F7E615-694B-4C29-942F-3F42004DD496}" srcOrd="2" destOrd="0" presId="urn:microsoft.com/office/officeart/2008/layout/LinedList"/>
    <dgm:cxn modelId="{A930543A-42CD-45F1-A6B6-39B1CDB7BC46}" type="presParOf" srcId="{122D87B8-0BBD-476D-87D5-8527D2322BC8}" destId="{25371EB5-CA52-4495-AED7-F8DE1CA52DD0}" srcOrd="3" destOrd="0" presId="urn:microsoft.com/office/officeart/2008/layout/LinedList"/>
    <dgm:cxn modelId="{A656A93A-4DD9-4071-8440-ECA5C9A44C30}" type="presParOf" srcId="{25371EB5-CA52-4495-AED7-F8DE1CA52DD0}" destId="{3FAE723F-871D-45F0-8DD6-EB838F9731A1}" srcOrd="0" destOrd="0" presId="urn:microsoft.com/office/officeart/2008/layout/LinedList"/>
    <dgm:cxn modelId="{71B66443-58F4-4968-A46E-28B4714740D9}" type="presParOf" srcId="{25371EB5-CA52-4495-AED7-F8DE1CA52DD0}" destId="{3AD0FBEE-BCDF-4F4C-8125-5E6823DB8115}" srcOrd="1" destOrd="0" presId="urn:microsoft.com/office/officeart/2008/layout/LinedList"/>
    <dgm:cxn modelId="{FC80A7CE-3623-4D89-AB14-DFDB7284A55C}" type="presParOf" srcId="{122D87B8-0BBD-476D-87D5-8527D2322BC8}" destId="{2FC9A986-C067-43EC-8179-316E3C315405}" srcOrd="4" destOrd="0" presId="urn:microsoft.com/office/officeart/2008/layout/LinedList"/>
    <dgm:cxn modelId="{2141AB25-A528-4CD8-92BD-06217147DC8C}" type="presParOf" srcId="{122D87B8-0BBD-476D-87D5-8527D2322BC8}" destId="{7004A6F8-3ACD-4CD7-A433-5460B9A64D8A}" srcOrd="5" destOrd="0" presId="urn:microsoft.com/office/officeart/2008/layout/LinedList"/>
    <dgm:cxn modelId="{8DB7558D-A7FD-4264-A856-E4F00206F8B5}" type="presParOf" srcId="{7004A6F8-3ACD-4CD7-A433-5460B9A64D8A}" destId="{8E4AA900-0CBD-42A2-85DE-23E1C4B30B52}" srcOrd="0" destOrd="0" presId="urn:microsoft.com/office/officeart/2008/layout/LinedList"/>
    <dgm:cxn modelId="{B4F8C57F-CA69-4C62-955C-144DDC861422}" type="presParOf" srcId="{7004A6F8-3ACD-4CD7-A433-5460B9A64D8A}" destId="{7E10D265-A3A6-4A0A-A18E-A36C210101E0}" srcOrd="1" destOrd="0" presId="urn:microsoft.com/office/officeart/2008/layout/LinedList"/>
    <dgm:cxn modelId="{8C50C883-8D7E-432A-9D60-50FB81CF0613}" type="presParOf" srcId="{122D87B8-0BBD-476D-87D5-8527D2322BC8}" destId="{EDC0217B-E901-40C3-AE2F-B91202AE26C9}" srcOrd="6" destOrd="0" presId="urn:microsoft.com/office/officeart/2008/layout/LinedList"/>
    <dgm:cxn modelId="{7C3BC8B4-ABB1-4C71-AF8E-A0959771F61C}" type="presParOf" srcId="{122D87B8-0BBD-476D-87D5-8527D2322BC8}" destId="{A34CC213-9D22-45ED-AF2B-76914ACB6797}" srcOrd="7" destOrd="0" presId="urn:microsoft.com/office/officeart/2008/layout/LinedList"/>
    <dgm:cxn modelId="{6718DF03-2A03-4D89-93AB-3CEDA94493C1}" type="presParOf" srcId="{A34CC213-9D22-45ED-AF2B-76914ACB6797}" destId="{933CE470-082D-4FAB-BAF7-D261763F17EB}" srcOrd="0" destOrd="0" presId="urn:microsoft.com/office/officeart/2008/layout/LinedList"/>
    <dgm:cxn modelId="{C7A7BD31-AD01-43FF-A56B-396265DB2862}" type="presParOf" srcId="{A34CC213-9D22-45ED-AF2B-76914ACB6797}" destId="{D3A81E30-DCD4-4BD8-A2EC-E81A3F6E9A36}" srcOrd="1" destOrd="0" presId="urn:microsoft.com/office/officeart/2008/layout/LinedList"/>
    <dgm:cxn modelId="{20BABB26-4A7C-4FCA-9076-EB13F95D88F2}" type="presParOf" srcId="{122D87B8-0BBD-476D-87D5-8527D2322BC8}" destId="{DAF63267-1C88-4B4D-BA68-0CA0C7DD5388}" srcOrd="8" destOrd="0" presId="urn:microsoft.com/office/officeart/2008/layout/LinedList"/>
    <dgm:cxn modelId="{85C58E3B-F2D2-4318-9939-FF4E8C345AA5}" type="presParOf" srcId="{122D87B8-0BBD-476D-87D5-8527D2322BC8}" destId="{D65EFA6A-6D1E-4799-825A-6EFEE4FE6F92}" srcOrd="9" destOrd="0" presId="urn:microsoft.com/office/officeart/2008/layout/LinedList"/>
    <dgm:cxn modelId="{46C6F2C3-74A7-43AA-B484-611C0A45C0BE}" type="presParOf" srcId="{D65EFA6A-6D1E-4799-825A-6EFEE4FE6F92}" destId="{6AAD4033-CE91-49EC-AB8A-A79F89432120}" srcOrd="0" destOrd="0" presId="urn:microsoft.com/office/officeart/2008/layout/LinedList"/>
    <dgm:cxn modelId="{3E2161E5-98D7-4928-BF9F-077EF087283A}" type="presParOf" srcId="{D65EFA6A-6D1E-4799-825A-6EFEE4FE6F92}" destId="{D6D7C3A7-6D8D-4B99-BD6B-A1CF4E617995}" srcOrd="1" destOrd="0" presId="urn:microsoft.com/office/officeart/2008/layout/LinedList"/>
    <dgm:cxn modelId="{4034DA88-32A0-4ED0-A57B-BBF2C373CCD6}" type="presParOf" srcId="{122D87B8-0BBD-476D-87D5-8527D2322BC8}" destId="{22D94BEB-1A05-4E4D-A9EA-DBFB80DA7215}" srcOrd="10" destOrd="0" presId="urn:microsoft.com/office/officeart/2008/layout/LinedList"/>
    <dgm:cxn modelId="{A12A5CC6-3BBC-4562-996C-6B1AE817571A}" type="presParOf" srcId="{122D87B8-0BBD-476D-87D5-8527D2322BC8}" destId="{9997D05E-64CC-4913-8CCC-0313552AE405}" srcOrd="11" destOrd="0" presId="urn:microsoft.com/office/officeart/2008/layout/LinedList"/>
    <dgm:cxn modelId="{FD41F5C3-76C3-4979-858B-DE0CC0CC240E}" type="presParOf" srcId="{9997D05E-64CC-4913-8CCC-0313552AE405}" destId="{92E329BA-2682-4020-B2EB-ACA6FFB77931}" srcOrd="0" destOrd="0" presId="urn:microsoft.com/office/officeart/2008/layout/LinedList"/>
    <dgm:cxn modelId="{B875AA6B-05F2-4CB1-A513-67F9EC56B28F}" type="presParOf" srcId="{9997D05E-64CC-4913-8CCC-0313552AE405}" destId="{74DDB795-02B8-4D09-8D8D-DEE14018DB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BB41E1D-5806-46AA-9052-E218ADF6D91D}">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推敲产品的适用范围和限制</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定义与其它系统的外部接口</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评估新系统对业务操作的影响</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5C035EB9-7EC4-48DD-A981-59A21E963D6F}">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定义从现有系统过到新系统的过渡方案 </a:t>
          </a:r>
          <a:endParaRPr lang="zh-CN" altLang="en-US" sz="2000" dirty="0"/>
        </a:p>
      </dgm:t>
    </dgm:pt>
    <dgm:pt modelId="{D9517649-C80E-4796-A40B-8C0FF0F20065}" cxnId="{30726C8B-94CA-4A56-9546-FD4FF312239A}" type="parTrans">
      <dgm:prSet/>
      <dgm:spPr/>
      <dgm:t>
        <a:bodyPr/>
        <a:lstStyle/>
        <a:p>
          <a:endParaRPr lang="zh-CN" altLang="en-US" sz="2000"/>
        </a:p>
      </dgm:t>
    </dgm:pt>
    <dgm:pt modelId="{06ABB04D-A800-4351-A3C1-73EA35641349}" cxnId="{30726C8B-94CA-4A56-9546-FD4FF312239A}" type="sibTrans">
      <dgm:prSet/>
      <dgm:spPr/>
      <dgm:t>
        <a:bodyPr/>
        <a:lstStyle/>
        <a:p>
          <a:endParaRPr lang="zh-CN" altLang="en-US" sz="2000"/>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1</a:t>
          </a:r>
          <a:r>
            <a:rPr lang="zh-CN" altLang="en-US" sz="2000" b="1" dirty="0">
              <a:latin typeface="宋体" panose="02010600030101010101" pitchFamily="2" charset="-122"/>
              <a:ea typeface="宋体" panose="02010600030101010101" pitchFamily="2" charset="-122"/>
              <a:cs typeface="宋体" panose="02010600030101010101" pitchFamily="2" charset="-122"/>
            </a:rPr>
            <a:t>）计划</a:t>
          </a:r>
          <a:r>
            <a:rPr lang="en-US" altLang="zh-CN" sz="2000" b="1" dirty="0">
              <a:latin typeface="宋体" panose="02010600030101010101" pitchFamily="2" charset="-122"/>
              <a:ea typeface="宋体" panose="02010600030101010101" pitchFamily="2" charset="-122"/>
              <a:cs typeface="宋体" panose="02010600030101010101" pitchFamily="2" charset="-122"/>
            </a:rPr>
            <a:t>(planning) </a:t>
          </a:r>
          <a:endParaRPr lang="zh-CN" altLang="en-US" sz="2000" dirty="0"/>
        </a:p>
      </dgm:t>
    </dgm:pt>
    <dgm:pt modelId="{4DDEF87B-6E9B-47AE-8C2D-F5190EF9A7F8}" cxnId="{30F35F45-547E-404D-8BB1-735B337D8995}" type="sibTrans">
      <dgm:prSet/>
      <dgm:spPr/>
      <dgm:t>
        <a:bodyPr/>
        <a:lstStyle/>
        <a:p>
          <a:endParaRPr lang="zh-CN" altLang="en-US" sz="2000"/>
        </a:p>
      </dgm:t>
    </dgm:pt>
    <dgm:pt modelId="{40E9FED4-4F66-40C0-B13C-C2BEBA388673}" cxnId="{30F35F45-547E-404D-8BB1-735B337D8995}" type="parTrans">
      <dgm:prSet/>
      <dgm:spPr/>
      <dgm:t>
        <a:bodyPr/>
        <a:lstStyle/>
        <a:p>
          <a:endParaRPr lang="zh-CN" altLang="en-US" sz="2000"/>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55023" custLinFactNeighborY="2505">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2CD37B21-6A1D-4FCD-8E4F-928E0F1662DF}" type="presOf" srcId="{5C035EB9-7EC4-48DD-A981-59A21E963D6F}" destId="{98F83CB3-5799-4C5A-A29D-E658FC9BB44A}" srcOrd="0" destOrd="3"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30726C8B-94CA-4A56-9546-FD4FF312239A}" srcId="{41B8EF9D-C7A8-49CC-9782-7B497AC7821C}" destId="{5C035EB9-7EC4-48DD-A981-59A21E963D6F}" srcOrd="3" destOrd="0" parTransId="{D9517649-C80E-4796-A40B-8C0FF0F20065}" sibTransId="{06ABB04D-A800-4351-A3C1-73EA35641349}"/>
    <dgm:cxn modelId="{C2916CDB-85F5-454B-9C5D-B975DEDCA972}" type="presOf" srcId="{EBD3C09D-9A4F-4146-A310-E0AC9DC8A1E9}" destId="{98F83CB3-5799-4C5A-A29D-E658FC9BB44A}" srcOrd="0" destOrd="2"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zh-CN" altLang="en-US"/>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3</a:t>
          </a:r>
          <a:r>
            <a:rPr lang="zh-CN" altLang="en-US" sz="2000" b="1" dirty="0">
              <a:latin typeface="宋体" panose="02010600030101010101" pitchFamily="2" charset="-122"/>
              <a:ea typeface="宋体" panose="02010600030101010101" pitchFamily="2" charset="-122"/>
              <a:cs typeface="宋体" panose="02010600030101010101" pitchFamily="2" charset="-122"/>
            </a:rPr>
            <a:t>）</a:t>
          </a:r>
          <a:r>
            <a:rPr lang="zh-CN" altLang="en-US" sz="2000" b="1" dirty="0">
              <a:latin typeface="宋体" panose="02010600030101010101" pitchFamily="2" charset="-122"/>
              <a:ea typeface="宋体" panose="02010600030101010101" pitchFamily="2" charset="-122"/>
            </a:rPr>
            <a:t>用户帮助</a:t>
          </a:r>
          <a:r>
            <a:rPr lang="en-US" altLang="en-US" sz="2000" b="1" dirty="0">
              <a:latin typeface="宋体" panose="02010600030101010101" pitchFamily="2" charset="-122"/>
              <a:ea typeface="宋体" panose="02010600030101010101" pitchFamily="2" charset="-122"/>
            </a:rPr>
            <a:t>(user aid) </a:t>
          </a:r>
          <a:endParaRPr lang="zh-CN" altLang="en-US" sz="2000" dirty="0"/>
        </a:p>
      </dgm:t>
    </dgm:pt>
    <dgm:pt modelId="{40E9FED4-4F66-40C0-B13C-C2BEBA388673}" cxnId="{30F35F45-547E-404D-8BB1-735B337D8995}" type="parTrans">
      <dgm:prSet/>
      <dgm:spPr/>
      <dgm:t>
        <a:bodyPr/>
        <a:lstStyle/>
        <a:p>
          <a:endParaRPr lang="zh-CN" altLang="en-US" sz="2000"/>
        </a:p>
      </dgm:t>
    </dgm:pt>
    <dgm:pt modelId="{4DDEF87B-6E9B-47AE-8C2D-F5190EF9A7F8}" cxnId="{30F35F45-547E-404D-8BB1-735B337D8995}" type="sibTrans">
      <dgm:prSet/>
      <dgm:spPr/>
      <dgm:t>
        <a:bodyPr/>
        <a:lstStyle/>
        <a:p>
          <a:endParaRPr lang="zh-CN" altLang="en-US" sz="2000"/>
        </a:p>
      </dgm:t>
    </dgm:pt>
    <dgm:pt modelId="{6BB41E1D-5806-46AA-9052-E218ADF6D91D}">
      <dgm:prSet phldrT="[文本]" custT="1"/>
      <dgm:spPr/>
      <dgm:t>
        <a:bodyPr/>
        <a:lstStyle/>
        <a:p>
          <a:r>
            <a:rPr lang="zh-CN" altLang="en-US" sz="2000" dirty="0">
              <a:latin typeface="宋体" panose="02010600030101010101" pitchFamily="2" charset="-122"/>
              <a:ea typeface="宋体" panose="02010600030101010101" pitchFamily="2" charset="-122"/>
            </a:rPr>
            <a:t>编写用户手册和在线帮助</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r>
            <a:rPr lang="zh-CN" altLang="en-US" sz="2000" dirty="0">
              <a:latin typeface="宋体" panose="02010600030101010101" pitchFamily="2" charset="-122"/>
              <a:ea typeface="宋体" panose="02010600030101010101" pitchFamily="2" charset="-122"/>
            </a:rPr>
            <a:t>准备教学用的培训材料</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r>
            <a:rPr lang="zh-CN" altLang="en-US" sz="2000" dirty="0">
              <a:latin typeface="宋体" panose="02010600030101010101" pitchFamily="2" charset="-122"/>
              <a:ea typeface="宋体" panose="02010600030101010101" pitchFamily="2" charset="-122"/>
            </a:rPr>
            <a:t>为同行者提供产品演示</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597" custLinFactNeighborY="-38752">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custScaleY="100000">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C2916CDB-85F5-454B-9C5D-B975DEDCA972}" type="presOf" srcId="{EBD3C09D-9A4F-4146-A310-E0AC9DC8A1E9}" destId="{98F83CB3-5799-4C5A-A29D-E658FC9BB44A}" srcOrd="0" destOrd="2"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zh-CN" altLang="en-US"/>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2</a:t>
          </a:r>
          <a:r>
            <a:rPr lang="zh-CN" altLang="en-US" sz="2000" b="1" dirty="0">
              <a:latin typeface="宋体" panose="02010600030101010101" pitchFamily="2" charset="-122"/>
              <a:ea typeface="宋体" panose="02010600030101010101" pitchFamily="2" charset="-122"/>
              <a:cs typeface="宋体" panose="02010600030101010101" pitchFamily="2" charset="-122"/>
            </a:rPr>
            <a:t>）验证和确认</a:t>
          </a:r>
          <a:r>
            <a:rPr lang="en-US" altLang="zh-CN" sz="2000" b="1" dirty="0">
              <a:latin typeface="宋体" panose="02010600030101010101" pitchFamily="2" charset="-122"/>
              <a:ea typeface="宋体" panose="02010600030101010101" pitchFamily="2" charset="-122"/>
              <a:cs typeface="宋体" panose="02010600030101010101" pitchFamily="2" charset="-122"/>
            </a:rPr>
            <a:t>(verification and validation)</a:t>
          </a:r>
          <a:endParaRPr lang="zh-CN" altLang="en-US" sz="2000" dirty="0"/>
        </a:p>
      </dgm:t>
    </dgm:pt>
    <dgm:pt modelId="{40E9FED4-4F66-40C0-B13C-C2BEBA388673}" cxnId="{30F35F45-547E-404D-8BB1-735B337D8995}" type="parTrans">
      <dgm:prSet/>
      <dgm:spPr/>
      <dgm:t>
        <a:bodyPr/>
        <a:lstStyle/>
        <a:p>
          <a:endParaRPr lang="zh-CN" altLang="en-US" sz="2000"/>
        </a:p>
      </dgm:t>
    </dgm:pt>
    <dgm:pt modelId="{4DDEF87B-6E9B-47AE-8C2D-F5190EF9A7F8}" cxnId="{30F35F45-547E-404D-8BB1-735B337D8995}" type="sibTrans">
      <dgm:prSet/>
      <dgm:spPr/>
      <dgm:t>
        <a:bodyPr/>
        <a:lstStyle/>
        <a:p>
          <a:endParaRPr lang="zh-CN" altLang="en-US" sz="2000"/>
        </a:p>
      </dgm:t>
    </dgm:pt>
    <dgm:pt modelId="{6BB41E1D-5806-46AA-9052-E218ADF6D91D}">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审查需求文档</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确定用户接受系统的标准</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根据使用情况编写测试用例</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5C035EB9-7EC4-48DD-A981-59A21E963D6F}">
      <dgm:prSet phldrT="[文本]" custT="1"/>
      <dgm:spPr/>
      <dgm: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提供测试数据集</a:t>
          </a:r>
          <a:endParaRPr lang="zh-CN" altLang="en-US" sz="2000" dirty="0"/>
        </a:p>
      </dgm:t>
    </dgm:pt>
    <dgm:pt modelId="{D9517649-C80E-4796-A40B-8C0FF0F20065}" cxnId="{30726C8B-94CA-4A56-9546-FD4FF312239A}" type="parTrans">
      <dgm:prSet/>
      <dgm:spPr/>
      <dgm:t>
        <a:bodyPr/>
        <a:lstStyle/>
        <a:p>
          <a:endParaRPr lang="zh-CN" altLang="en-US" sz="2000"/>
        </a:p>
      </dgm:t>
    </dgm:pt>
    <dgm:pt modelId="{06ABB04D-A800-4351-A3C1-73EA35641349}" cxnId="{30726C8B-94CA-4A56-9546-FD4FF312239A}" type="sibTrans">
      <dgm:prSet/>
      <dgm:spPr/>
      <dgm:t>
        <a:bodyPr/>
        <a:lstStyle/>
        <a:p>
          <a:endParaRPr lang="zh-CN" altLang="en-US" sz="2000"/>
        </a:p>
      </dgm:t>
    </dgm:pt>
    <dgm:pt modelId="{1B68DEA9-7A9E-47B7-8C02-B4413B0D8AD0}">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进行</a:t>
          </a:r>
          <a:r>
            <a:rPr lang="en-US" altLang="zh-CN" sz="2000">
              <a:latin typeface="宋体" panose="02010600030101010101" pitchFamily="2" charset="-122"/>
              <a:ea typeface="宋体" panose="02010600030101010101" pitchFamily="2" charset="-122"/>
              <a:cs typeface="宋体" panose="02010600030101010101" pitchFamily="2" charset="-122"/>
            </a:rPr>
            <a:t>beta</a:t>
          </a:r>
          <a:r>
            <a:rPr lang="zh-CN" altLang="en-US" sz="2000">
              <a:latin typeface="宋体" panose="02010600030101010101" pitchFamily="2" charset="-122"/>
              <a:ea typeface="宋体" panose="02010600030101010101" pitchFamily="2" charset="-122"/>
              <a:cs typeface="宋体" panose="02010600030101010101" pitchFamily="2" charset="-122"/>
            </a:rPr>
            <a:t>测试</a:t>
          </a:r>
          <a:endParaRPr lang="zh-CN" altLang="en-US" sz="2000" dirty="0"/>
        </a:p>
      </dgm:t>
    </dgm:pt>
    <dgm:pt modelId="{E26F00C3-B027-41FA-B27C-71B003EC4F06}" cxnId="{0999D86F-88DE-4770-9C7E-430C61469068}" type="parTrans">
      <dgm:prSet/>
      <dgm:spPr/>
      <dgm:t>
        <a:bodyPr/>
        <a:lstStyle/>
        <a:p>
          <a:endParaRPr lang="zh-CN" altLang="en-US"/>
        </a:p>
      </dgm:t>
    </dgm:pt>
    <dgm:pt modelId="{93D7BE7B-22A2-4E3F-BE51-7F327A5C77DF}" cxnId="{0999D86F-88DE-4770-9C7E-430C61469068}" type="sibTrans">
      <dgm:prSet/>
      <dgm:spPr/>
      <dgm:t>
        <a:bodyPr/>
        <a:lstStyle/>
        <a:p>
          <a:endParaRPr lang="zh-CN" altLang="en-US"/>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8499" custLinFactNeighborY="-25255">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2CD37B21-6A1D-4FCD-8E4F-928E0F1662DF}" type="presOf" srcId="{5C035EB9-7EC4-48DD-A981-59A21E963D6F}" destId="{98F83CB3-5799-4C5A-A29D-E658FC9BB44A}" srcOrd="0" destOrd="3"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0999D86F-88DE-4770-9C7E-430C61469068}" srcId="{41B8EF9D-C7A8-49CC-9782-7B497AC7821C}" destId="{1B68DEA9-7A9E-47B7-8C02-B4413B0D8AD0}" srcOrd="4" destOrd="0" parTransId="{E26F00C3-B027-41FA-B27C-71B003EC4F06}" sibTransId="{93D7BE7B-22A2-4E3F-BE51-7F327A5C77DF}"/>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30726C8B-94CA-4A56-9546-FD4FF312239A}" srcId="{41B8EF9D-C7A8-49CC-9782-7B497AC7821C}" destId="{5C035EB9-7EC4-48DD-A981-59A21E963D6F}" srcOrd="3" destOrd="0" parTransId="{D9517649-C80E-4796-A40B-8C0FF0F20065}" sibTransId="{06ABB04D-A800-4351-A3C1-73EA35641349}"/>
    <dgm:cxn modelId="{C2916CDB-85F5-454B-9C5D-B975DEDCA972}" type="presOf" srcId="{EBD3C09D-9A4F-4146-A310-E0AC9DC8A1E9}" destId="{98F83CB3-5799-4C5A-A29D-E658FC9BB44A}" srcOrd="0" destOrd="2" presId="urn:microsoft.com/office/officeart/2005/8/layout/hList1"/>
    <dgm:cxn modelId="{44712FE6-65A9-4062-8CB2-38EAB16E5463}" type="presOf" srcId="{1B68DEA9-7A9E-47B7-8C02-B4413B0D8AD0}" destId="{98F83CB3-5799-4C5A-A29D-E658FC9BB44A}" srcOrd="0" destOrd="4"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4</a:t>
          </a:r>
          <a:r>
            <a:rPr lang="zh-CN" altLang="en-US" sz="2000" b="1" dirty="0">
              <a:latin typeface="宋体" panose="02010600030101010101" pitchFamily="2" charset="-122"/>
              <a:ea typeface="宋体" panose="02010600030101010101" pitchFamily="2" charset="-122"/>
              <a:cs typeface="宋体" panose="02010600030101010101" pitchFamily="2" charset="-122"/>
            </a:rPr>
            <a:t>）</a:t>
          </a:r>
          <a:r>
            <a:rPr lang="zh-CN" altLang="en-US" sz="2000" b="1" dirty="0">
              <a:latin typeface="宋体" panose="02010600030101010101" pitchFamily="2" charset="-122"/>
              <a:ea typeface="宋体" panose="02010600030101010101" pitchFamily="2" charset="-122"/>
            </a:rPr>
            <a:t>变更管理</a:t>
          </a:r>
          <a:r>
            <a:rPr lang="en-US" altLang="en-US" sz="2000" b="1" dirty="0">
              <a:latin typeface="宋体" panose="02010600030101010101" pitchFamily="2" charset="-122"/>
              <a:ea typeface="宋体" panose="02010600030101010101" pitchFamily="2" charset="-122"/>
            </a:rPr>
            <a:t>(change management)</a:t>
          </a:r>
          <a:endParaRPr lang="zh-CN" altLang="en-US" sz="2000" dirty="0"/>
        </a:p>
      </dgm:t>
    </dgm:pt>
    <dgm:pt modelId="{40E9FED4-4F66-40C0-B13C-C2BEBA388673}" cxnId="{30F35F45-547E-404D-8BB1-735B337D8995}" type="parTrans">
      <dgm:prSet/>
      <dgm:spPr/>
      <dgm:t>
        <a:bodyPr/>
        <a:lstStyle/>
        <a:p>
          <a:endParaRPr lang="zh-CN" altLang="en-US" sz="2000"/>
        </a:p>
      </dgm:t>
    </dgm:pt>
    <dgm:pt modelId="{4DDEF87B-6E9B-47AE-8C2D-F5190EF9A7F8}" cxnId="{30F35F45-547E-404D-8BB1-735B337D8995}" type="sibTrans">
      <dgm:prSet/>
      <dgm:spPr/>
      <dgm:t>
        <a:bodyPr/>
        <a:lstStyle/>
        <a:p>
          <a:endParaRPr lang="zh-CN" altLang="en-US" sz="2000"/>
        </a:p>
      </dgm:t>
    </dgm:pt>
    <dgm:pt modelId="{6BB41E1D-5806-46AA-9052-E218ADF6D91D}">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评估缺陷的修改请求，确定其优先级</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评估改进的请求，确定其优先级</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评估需求变更给用户带来的影响</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A8C33790-341C-4369-A48A-348A80CFB970}">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参加变更控制委员会并参与变更决策 </a:t>
          </a:r>
          <a:endParaRPr lang="zh-CN" altLang="en-US" sz="2000" dirty="0"/>
        </a:p>
      </dgm:t>
    </dgm:pt>
    <dgm:pt modelId="{BA735A88-7ED1-4652-A3C1-00013ECC4689}" cxnId="{CF7C38F6-139B-4B79-835C-75D966B20935}" type="parTrans">
      <dgm:prSet/>
      <dgm:spPr/>
      <dgm:t>
        <a:bodyPr/>
        <a:lstStyle/>
        <a:p>
          <a:endParaRPr lang="zh-CN" altLang="en-US"/>
        </a:p>
      </dgm:t>
    </dgm:pt>
    <dgm:pt modelId="{C93B83AA-07DC-4426-93CC-935507979B7B}" cxnId="{CF7C38F6-139B-4B79-835C-75D966B20935}" type="sibTrans">
      <dgm:prSet/>
      <dgm:spPr/>
      <dgm:t>
        <a:bodyPr/>
        <a:lstStyle/>
        <a:p>
          <a:endParaRPr lang="zh-CN" altLang="en-US"/>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597" custLinFactNeighborY="-38752">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custScaleY="100000">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65C55038-E417-448E-B2ED-67050E25812A}" type="presOf" srcId="{A8C33790-341C-4369-A48A-348A80CFB970}" destId="{98F83CB3-5799-4C5A-A29D-E658FC9BB44A}" srcOrd="0" destOrd="3"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C2916CDB-85F5-454B-9C5D-B975DEDCA972}" type="presOf" srcId="{EBD3C09D-9A4F-4146-A310-E0AC9DC8A1E9}" destId="{98F83CB3-5799-4C5A-A29D-E658FC9BB44A}" srcOrd="0" destOrd="2"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CF7C38F6-139B-4B79-835C-75D966B20935}" srcId="{41B8EF9D-C7A8-49CC-9782-7B497AC7821C}" destId="{A8C33790-341C-4369-A48A-348A80CFB970}" srcOrd="3" destOrd="0" parTransId="{BA735A88-7ED1-4652-A3C1-00013ECC4689}" sibTransId="{C93B83AA-07DC-4426-93CC-935507979B7B}"/>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66F0EF-7848-486A-AB56-BE266FE404E4}" type="doc">
      <dgm:prSet loTypeId="urn:microsoft.com/office/officeart/2005/8/layout/vList2#3" qsTypeId="urn:microsoft.com/office/officeart/2005/8/quickstyle/simple1#4" csTypeId="urn:microsoft.com/office/officeart/2005/8/colors/accent2_1" csCatId="accent2" phldr="1"/>
      <dgm:spPr/>
      <dgm:t>
        <a:bodyPr/>
        <a:lstStyle/>
        <a:p>
          <a:endParaRPr altLang="en-US"/>
        </a:p>
      </dgm:t>
    </dgm:pt>
    <dgm:pt modelId="{9F02CA74-1534-4582-859D-3C492B15DF28}">
      <dgm:prSet custT="1"/>
      <dgm:spPr/>
      <dgm:t>
        <a:bodyPr/>
        <a:lstStyle/>
        <a:p>
          <a:r>
            <a:rPr lang="en-US" sz="1800" b="0" i="0" u="none" baseline="0" dirty="0">
              <a:rtl val="0"/>
            </a:rPr>
            <a:t>1</a:t>
          </a:r>
          <a:r>
            <a:rPr lang="zh-CN" sz="1800" b="0" i="0" u="none" baseline="0" dirty="0">
              <a:rtl val="0"/>
            </a:rPr>
            <a:t>）理解并履行职责；</a:t>
          </a:r>
          <a:endParaRPr altLang="en-US" sz="1800" dirty="0"/>
        </a:p>
      </dgm:t>
    </dgm:pt>
    <dgm:pt modelId="{DE8D6C6A-3742-48DC-BB47-415F38C379FD}" cxnId="{D0C311EC-6B14-4AAA-9846-0EB3E16AA3AA}" type="parTrans">
      <dgm:prSet/>
      <dgm:spPr/>
      <dgm:t>
        <a:bodyPr/>
        <a:lstStyle/>
        <a:p>
          <a:endParaRPr lang="zh-CN" altLang="en-US"/>
        </a:p>
      </dgm:t>
    </dgm:pt>
    <dgm:pt modelId="{6194E12D-6B54-4931-960D-F9641E84171F}" cxnId="{D0C311EC-6B14-4AAA-9846-0EB3E16AA3AA}" type="sibTrans">
      <dgm:prSet/>
      <dgm:spPr/>
      <dgm:t>
        <a:bodyPr/>
        <a:lstStyle/>
        <a:p>
          <a:endParaRPr lang="zh-CN" altLang="en-US"/>
        </a:p>
      </dgm:t>
    </dgm:pt>
    <dgm:pt modelId="{B4F8E4CA-3665-4D7E-A44C-326FA75B92D7}">
      <dgm:prSet/>
      <dgm:spPr/>
      <dgm:t>
        <a:bodyPr/>
        <a:lstStyle/>
        <a:p>
          <a:r>
            <a:rPr lang="en-US" b="0" i="0" u="none" baseline="0" dirty="0">
              <a:rtl val="0"/>
            </a:rPr>
            <a:t>2</a:t>
          </a:r>
          <a:r>
            <a:rPr lang="zh-CN" b="0" i="0" u="none" baseline="0" dirty="0">
              <a:rtl val="0"/>
            </a:rPr>
            <a:t>）被赋予用户需求级别的决策权；</a:t>
          </a:r>
          <a:endParaRPr altLang="en-US" dirty="0"/>
        </a:p>
      </dgm:t>
    </dgm:pt>
    <dgm:pt modelId="{E0369CA9-5261-42AE-B900-E769F04D428E}" cxnId="{28949BF4-E956-4CA0-AD16-251024AB3B32}" type="parTrans">
      <dgm:prSet/>
      <dgm:spPr/>
      <dgm:t>
        <a:bodyPr/>
        <a:lstStyle/>
        <a:p>
          <a:endParaRPr lang="zh-CN" altLang="en-US"/>
        </a:p>
      </dgm:t>
    </dgm:pt>
    <dgm:pt modelId="{BC3912B5-E506-4E75-8B12-6FE68306C586}" cxnId="{28949BF4-E956-4CA0-AD16-251024AB3B32}" type="sibTrans">
      <dgm:prSet/>
      <dgm:spPr/>
      <dgm:t>
        <a:bodyPr/>
        <a:lstStyle/>
        <a:p>
          <a:endParaRPr lang="zh-CN" altLang="en-US"/>
        </a:p>
      </dgm:t>
    </dgm:pt>
    <dgm:pt modelId="{0786C2A3-7C8D-4F24-93B6-47212C52E807}">
      <dgm:prSet/>
      <dgm:spPr/>
      <dgm:t>
        <a:bodyPr/>
        <a:lstStyle/>
        <a:p>
          <a:r>
            <a:rPr lang="en-US" b="0" i="0" u="none" baseline="0" dirty="0">
              <a:rtl val="0"/>
            </a:rPr>
            <a:t>3</a:t>
          </a:r>
          <a:r>
            <a:rPr lang="zh-CN" b="0" i="0" u="none" baseline="0" dirty="0">
              <a:rtl val="0"/>
            </a:rPr>
            <a:t>）投入足够的工作时间。</a:t>
          </a:r>
          <a:endParaRPr altLang="en-US" dirty="0"/>
        </a:p>
      </dgm:t>
    </dgm:pt>
    <dgm:pt modelId="{B63BC02D-78C9-436E-AF25-B95F00ADBEE7}" cxnId="{6C87A3DD-2598-4BDB-B615-3090ECD0DB97}" type="parTrans">
      <dgm:prSet/>
      <dgm:spPr/>
      <dgm:t>
        <a:bodyPr/>
        <a:lstStyle/>
        <a:p>
          <a:endParaRPr lang="zh-CN" altLang="en-US"/>
        </a:p>
      </dgm:t>
    </dgm:pt>
    <dgm:pt modelId="{D9B9F49C-200B-4D8F-8199-6E01302E78FE}" cxnId="{6C87A3DD-2598-4BDB-B615-3090ECD0DB97}" type="sibTrans">
      <dgm:prSet/>
      <dgm:spPr/>
      <dgm:t>
        <a:bodyPr/>
        <a:lstStyle/>
        <a:p>
          <a:endParaRPr lang="zh-CN" altLang="en-US"/>
        </a:p>
      </dgm:t>
    </dgm:pt>
    <dgm:pt modelId="{57A667EC-788D-4792-A4C5-0F597455C11F}" type="pres">
      <dgm:prSet presAssocID="{9D66F0EF-7848-486A-AB56-BE266FE404E4}" presName="linear" presStyleCnt="0">
        <dgm:presLayoutVars>
          <dgm:animLvl val="lvl"/>
          <dgm:resizeHandles val="exact"/>
        </dgm:presLayoutVars>
      </dgm:prSet>
      <dgm:spPr/>
    </dgm:pt>
    <dgm:pt modelId="{EF202816-B32F-4C56-AEAB-C6B14A1ADE9B}" type="pres">
      <dgm:prSet presAssocID="{9F02CA74-1534-4582-859D-3C492B15DF28}" presName="parentText" presStyleLbl="node1" presStyleIdx="0" presStyleCnt="3">
        <dgm:presLayoutVars>
          <dgm:chMax val="0"/>
          <dgm:bulletEnabled val="1"/>
        </dgm:presLayoutVars>
      </dgm:prSet>
      <dgm:spPr/>
    </dgm:pt>
    <dgm:pt modelId="{DCA39606-F9EE-45EC-B6BF-6F6978CAB26F}" type="pres">
      <dgm:prSet presAssocID="{6194E12D-6B54-4931-960D-F9641E84171F}" presName="spacer" presStyleCnt="0"/>
      <dgm:spPr/>
    </dgm:pt>
    <dgm:pt modelId="{36C30539-78B7-45E4-842E-9AB7B965CE51}" type="pres">
      <dgm:prSet presAssocID="{B4F8E4CA-3665-4D7E-A44C-326FA75B92D7}" presName="parentText" presStyleLbl="node1" presStyleIdx="1" presStyleCnt="3">
        <dgm:presLayoutVars>
          <dgm:chMax val="0"/>
          <dgm:bulletEnabled val="1"/>
        </dgm:presLayoutVars>
      </dgm:prSet>
      <dgm:spPr/>
    </dgm:pt>
    <dgm:pt modelId="{D73BD86B-0BFF-4065-9E9B-B60F54A53FD0}" type="pres">
      <dgm:prSet presAssocID="{BC3912B5-E506-4E75-8B12-6FE68306C586}" presName="spacer" presStyleCnt="0"/>
      <dgm:spPr/>
    </dgm:pt>
    <dgm:pt modelId="{4D89CA8C-8640-4E3E-B04E-D94EA4A00B04}" type="pres">
      <dgm:prSet presAssocID="{0786C2A3-7C8D-4F24-93B6-47212C52E807}" presName="parentText" presStyleLbl="node1" presStyleIdx="2" presStyleCnt="3">
        <dgm:presLayoutVars>
          <dgm:chMax val="0"/>
          <dgm:bulletEnabled val="1"/>
        </dgm:presLayoutVars>
      </dgm:prSet>
      <dgm:spPr/>
    </dgm:pt>
  </dgm:ptLst>
  <dgm:cxnLst>
    <dgm:cxn modelId="{00DC7C09-5B1E-47CA-B20B-DC918C4F3FA4}" type="presOf" srcId="{B4F8E4CA-3665-4D7E-A44C-326FA75B92D7}" destId="{36C30539-78B7-45E4-842E-9AB7B965CE51}" srcOrd="0" destOrd="0" presId="urn:microsoft.com/office/officeart/2005/8/layout/vList2#3"/>
    <dgm:cxn modelId="{D699F411-844F-43A8-BE1A-27971C68800A}" type="presOf" srcId="{0786C2A3-7C8D-4F24-93B6-47212C52E807}" destId="{4D89CA8C-8640-4E3E-B04E-D94EA4A00B04}" srcOrd="0" destOrd="0" presId="urn:microsoft.com/office/officeart/2005/8/layout/vList2#3"/>
    <dgm:cxn modelId="{6461653A-1CD1-47BB-B63B-8CCD2300C0AA}" type="presOf" srcId="{9F02CA74-1534-4582-859D-3C492B15DF28}" destId="{EF202816-B32F-4C56-AEAB-C6B14A1ADE9B}" srcOrd="0" destOrd="0" presId="urn:microsoft.com/office/officeart/2005/8/layout/vList2#3"/>
    <dgm:cxn modelId="{139C3E8C-4CA9-4C74-88BE-9FD09C10E8BE}" type="presOf" srcId="{9D66F0EF-7848-486A-AB56-BE266FE404E4}" destId="{57A667EC-788D-4792-A4C5-0F597455C11F}" srcOrd="0" destOrd="0" presId="urn:microsoft.com/office/officeart/2005/8/layout/vList2#3"/>
    <dgm:cxn modelId="{6C87A3DD-2598-4BDB-B615-3090ECD0DB97}" srcId="{9D66F0EF-7848-486A-AB56-BE266FE404E4}" destId="{0786C2A3-7C8D-4F24-93B6-47212C52E807}" srcOrd="2" destOrd="0" parTransId="{B63BC02D-78C9-436E-AF25-B95F00ADBEE7}" sibTransId="{D9B9F49C-200B-4D8F-8199-6E01302E78FE}"/>
    <dgm:cxn modelId="{D0C311EC-6B14-4AAA-9846-0EB3E16AA3AA}" srcId="{9D66F0EF-7848-486A-AB56-BE266FE404E4}" destId="{9F02CA74-1534-4582-859D-3C492B15DF28}" srcOrd="0" destOrd="0" parTransId="{DE8D6C6A-3742-48DC-BB47-415F38C379FD}" sibTransId="{6194E12D-6B54-4931-960D-F9641E84171F}"/>
    <dgm:cxn modelId="{28949BF4-E956-4CA0-AD16-251024AB3B32}" srcId="{9D66F0EF-7848-486A-AB56-BE266FE404E4}" destId="{B4F8E4CA-3665-4D7E-A44C-326FA75B92D7}" srcOrd="1" destOrd="0" parTransId="{E0369CA9-5261-42AE-B900-E769F04D428E}" sibTransId="{BC3912B5-E506-4E75-8B12-6FE68306C586}"/>
    <dgm:cxn modelId="{C785DF61-2864-4608-B46D-BAFDEAE8A0A5}" type="presParOf" srcId="{57A667EC-788D-4792-A4C5-0F597455C11F}" destId="{EF202816-B32F-4C56-AEAB-C6B14A1ADE9B}" srcOrd="0" destOrd="0" presId="urn:microsoft.com/office/officeart/2005/8/layout/vList2#3"/>
    <dgm:cxn modelId="{D80DAAA7-943F-4D30-85AC-7BD2FA393B73}" type="presParOf" srcId="{57A667EC-788D-4792-A4C5-0F597455C11F}" destId="{DCA39606-F9EE-45EC-B6BF-6F6978CAB26F}" srcOrd="1" destOrd="0" presId="urn:microsoft.com/office/officeart/2005/8/layout/vList2#3"/>
    <dgm:cxn modelId="{26A031DA-9B19-41C6-9542-4096A16534C2}" type="presParOf" srcId="{57A667EC-788D-4792-A4C5-0F597455C11F}" destId="{36C30539-78B7-45E4-842E-9AB7B965CE51}" srcOrd="2" destOrd="0" presId="urn:microsoft.com/office/officeart/2005/8/layout/vList2#3"/>
    <dgm:cxn modelId="{0DB58C46-4BBF-4D63-BC57-14F4ED3F62E4}" type="presParOf" srcId="{57A667EC-788D-4792-A4C5-0F597455C11F}" destId="{D73BD86B-0BFF-4065-9E9B-B60F54A53FD0}" srcOrd="3" destOrd="0" presId="urn:microsoft.com/office/officeart/2005/8/layout/vList2#3"/>
    <dgm:cxn modelId="{AD2041B5-ED14-4F7A-8808-260EDB14A188}" type="presParOf" srcId="{57A667EC-788D-4792-A4C5-0F597455C11F}" destId="{4D89CA8C-8640-4E3E-B04E-D94EA4A00B04}" srcOrd="4"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84FC3F3-0DDE-43E3-9378-C60BC1A07F2F}" type="doc">
      <dgm:prSet loTypeId="urn:microsoft.com/office/officeart/2005/8/layout/vList2#4" qsTypeId="urn:microsoft.com/office/officeart/2005/8/quickstyle/simple2#2" csTypeId="urn:microsoft.com/office/officeart/2005/8/colors/accent5_1" csCatId="accent5" phldr="1"/>
      <dgm:spPr/>
      <dgm:t>
        <a:bodyPr/>
        <a:lstStyle/>
        <a:p>
          <a:endParaRPr altLang="en-US"/>
        </a:p>
      </dgm:t>
    </dgm:pt>
    <dgm:pt modelId="{0BFA6FF3-5EAB-4517-9083-B662F7D1A0D8}">
      <dgm:prSet custT="1"/>
      <dgm:spPr/>
      <dgm:t>
        <a:bodyPr/>
        <a:lstStyle/>
        <a:p>
          <a:r>
            <a:rPr lang="en-US" sz="1800" b="0" i="0" u="none" baseline="0" dirty="0">
              <a:rtl val="0"/>
            </a:rPr>
            <a:t>1</a:t>
          </a:r>
          <a:r>
            <a:rPr lang="zh-CN" sz="1800" b="0" i="0" u="none" baseline="0" dirty="0">
              <a:rtl val="0"/>
            </a:rPr>
            <a:t>）按授权做出的决策被经理否决；</a:t>
          </a:r>
          <a:endParaRPr altLang="en-US" sz="1800" dirty="0"/>
        </a:p>
      </dgm:t>
    </dgm:pt>
    <dgm:pt modelId="{3E908C70-BEA5-4C51-87C9-D8430769ABF2}" cxnId="{2A655FB4-0E1E-414A-8ED8-62915C1AEC41}" type="parTrans">
      <dgm:prSet/>
      <dgm:spPr/>
      <dgm:t>
        <a:bodyPr/>
        <a:lstStyle/>
        <a:p>
          <a:endParaRPr lang="zh-CN" altLang="en-US" sz="1800"/>
        </a:p>
      </dgm:t>
    </dgm:pt>
    <dgm:pt modelId="{720CDC0F-E236-4F8A-AE59-177F61720625}" cxnId="{2A655FB4-0E1E-414A-8ED8-62915C1AEC41}" type="sibTrans">
      <dgm:prSet/>
      <dgm:spPr/>
      <dgm:t>
        <a:bodyPr/>
        <a:lstStyle/>
        <a:p>
          <a:endParaRPr lang="zh-CN" altLang="en-US" sz="1800"/>
        </a:p>
      </dgm:t>
    </dgm:pt>
    <dgm:pt modelId="{3D422D70-B484-4202-B2D1-DAEDA877BB3D}">
      <dgm:prSet custT="1"/>
      <dgm:spPr/>
      <dgm:t>
        <a:bodyPr/>
        <a:lstStyle/>
        <a:p>
          <a:r>
            <a:rPr lang="en-US" sz="1800" b="0" i="0" u="none" baseline="0" dirty="0">
              <a:rtl val="0"/>
            </a:rPr>
            <a:t>2</a:t>
          </a:r>
          <a:r>
            <a:rPr lang="zh-CN" sz="1800" b="0" i="0" u="none" baseline="0" dirty="0">
              <a:rtl val="0"/>
            </a:rPr>
            <a:t>）产品代表忘记自己代表的其他客户，只表达自己的需求；</a:t>
          </a:r>
          <a:endParaRPr altLang="en-US" sz="1800" dirty="0"/>
        </a:p>
      </dgm:t>
    </dgm:pt>
    <dgm:pt modelId="{34B7177D-C896-4502-86E8-988D4370FA98}" cxnId="{605C13AB-F271-4FE0-81F2-175856BAC07F}" type="parTrans">
      <dgm:prSet/>
      <dgm:spPr/>
      <dgm:t>
        <a:bodyPr/>
        <a:lstStyle/>
        <a:p>
          <a:endParaRPr lang="zh-CN" altLang="en-US" sz="1800"/>
        </a:p>
      </dgm:t>
    </dgm:pt>
    <dgm:pt modelId="{13917846-FEC6-4709-987B-FE8BCDE4F7D0}" cxnId="{605C13AB-F271-4FE0-81F2-175856BAC07F}" type="sibTrans">
      <dgm:prSet/>
      <dgm:spPr/>
      <dgm:t>
        <a:bodyPr/>
        <a:lstStyle/>
        <a:p>
          <a:endParaRPr lang="zh-CN" altLang="en-US" sz="1800"/>
        </a:p>
      </dgm:t>
    </dgm:pt>
    <dgm:pt modelId="{7AB2F0F7-8798-4973-BCCA-A71851FD381C}">
      <dgm:prSet custT="1"/>
      <dgm:spPr/>
      <dgm:t>
        <a:bodyPr/>
        <a:lstStyle/>
        <a:p>
          <a:r>
            <a:rPr lang="en-US" sz="1800" b="0" i="0" u="none" baseline="0" dirty="0">
              <a:rtl val="0"/>
            </a:rPr>
            <a:t>3</a:t>
          </a:r>
          <a:r>
            <a:rPr lang="zh-CN" sz="1800" b="0" i="0" u="none" baseline="0" dirty="0">
              <a:rtl val="0"/>
            </a:rPr>
            <a:t>）缺乏对新系统的充分了解，而在重要问题上听从需求分析员的决定；</a:t>
          </a:r>
          <a:endParaRPr altLang="en-US" sz="1800" dirty="0"/>
        </a:p>
      </dgm:t>
    </dgm:pt>
    <dgm:pt modelId="{8FEB142F-FCDF-4852-96F1-73B0381B200D}" cxnId="{E49E08E5-EE09-4692-8853-8EF9E666BDCE}" type="parTrans">
      <dgm:prSet/>
      <dgm:spPr/>
      <dgm:t>
        <a:bodyPr/>
        <a:lstStyle/>
        <a:p>
          <a:endParaRPr lang="zh-CN" altLang="en-US" sz="1800"/>
        </a:p>
      </dgm:t>
    </dgm:pt>
    <dgm:pt modelId="{016AE645-3A5C-439B-AF0D-FA0B52C4C813}" cxnId="{E49E08E5-EE09-4692-8853-8EF9E666BDCE}" type="sibTrans">
      <dgm:prSet/>
      <dgm:spPr/>
      <dgm:t>
        <a:bodyPr/>
        <a:lstStyle/>
        <a:p>
          <a:endParaRPr lang="zh-CN" altLang="en-US" sz="1800"/>
        </a:p>
      </dgm:t>
    </dgm:pt>
    <dgm:pt modelId="{B3C5D167-FB41-4121-9596-CC757FD95AA1}">
      <dgm:prSet custT="1"/>
      <dgm:spPr/>
      <dgm:t>
        <a:bodyPr/>
        <a:lstStyle/>
        <a:p>
          <a:r>
            <a:rPr lang="en-US" sz="1800" b="0" i="0" u="none" baseline="0" dirty="0">
              <a:rtl val="0"/>
            </a:rPr>
            <a:t>4</a:t>
          </a:r>
          <a:r>
            <a:rPr lang="zh-CN" sz="1800" b="0" i="0" u="none" baseline="0" dirty="0">
              <a:rtl val="0"/>
            </a:rPr>
            <a:t>）资深用户因没有时间而推荐没有经验的用户担任产品代表；</a:t>
          </a:r>
          <a:endParaRPr altLang="en-US" sz="1800" dirty="0"/>
        </a:p>
      </dgm:t>
    </dgm:pt>
    <dgm:pt modelId="{90BD129F-7B09-4665-AB80-D99063AD6325}" cxnId="{5863A78E-9327-4F16-A944-C65433AEDDC8}" type="parTrans">
      <dgm:prSet/>
      <dgm:spPr/>
      <dgm:t>
        <a:bodyPr/>
        <a:lstStyle/>
        <a:p>
          <a:endParaRPr lang="zh-CN" altLang="en-US" sz="1800"/>
        </a:p>
      </dgm:t>
    </dgm:pt>
    <dgm:pt modelId="{450E611C-53E4-4537-80D4-F6831BA96260}" cxnId="{5863A78E-9327-4F16-A944-C65433AEDDC8}" type="sibTrans">
      <dgm:prSet/>
      <dgm:spPr/>
      <dgm:t>
        <a:bodyPr/>
        <a:lstStyle/>
        <a:p>
          <a:endParaRPr lang="zh-CN" altLang="en-US" sz="1800"/>
        </a:p>
      </dgm:t>
    </dgm:pt>
    <dgm:pt modelId="{234CD018-22C6-4EDD-A9B1-86FEE64DC802}">
      <dgm:prSet custT="1"/>
      <dgm:spPr/>
      <dgm:t>
        <a:bodyPr/>
        <a:lstStyle/>
        <a:p>
          <a:r>
            <a:rPr lang="en-US" sz="1800" b="0" i="0" u="none" baseline="0" dirty="0">
              <a:rtl val="0"/>
            </a:rPr>
            <a:t>5</a:t>
          </a:r>
          <a:r>
            <a:rPr lang="zh-CN" sz="1800" b="0" i="0" u="none" baseline="0" dirty="0">
              <a:rtl val="0"/>
            </a:rPr>
            <a:t>）用户代表试图代表不属于的用户类发表意见。</a:t>
          </a:r>
          <a:endParaRPr altLang="en-US" sz="1800" dirty="0"/>
        </a:p>
      </dgm:t>
    </dgm:pt>
    <dgm:pt modelId="{0F5E4ED0-F81E-47C8-8588-D4D846EBD975}" cxnId="{8B289E1D-A324-4537-80A8-8BA02D9EA5FC}" type="parTrans">
      <dgm:prSet/>
      <dgm:spPr/>
      <dgm:t>
        <a:bodyPr/>
        <a:lstStyle/>
        <a:p>
          <a:endParaRPr lang="zh-CN" altLang="en-US" sz="1800"/>
        </a:p>
      </dgm:t>
    </dgm:pt>
    <dgm:pt modelId="{800AF64D-033E-4784-972F-981B7F2D1600}" cxnId="{8B289E1D-A324-4537-80A8-8BA02D9EA5FC}" type="sibTrans">
      <dgm:prSet/>
      <dgm:spPr/>
      <dgm:t>
        <a:bodyPr/>
        <a:lstStyle/>
        <a:p>
          <a:endParaRPr lang="zh-CN" altLang="en-US" sz="1800"/>
        </a:p>
      </dgm:t>
    </dgm:pt>
    <dgm:pt modelId="{62D49859-C2CE-4CBC-8AEF-8BB00C65C63B}" type="pres">
      <dgm:prSet presAssocID="{484FC3F3-0DDE-43E3-9378-C60BC1A07F2F}" presName="linear" presStyleCnt="0">
        <dgm:presLayoutVars>
          <dgm:animLvl val="lvl"/>
          <dgm:resizeHandles val="exact"/>
        </dgm:presLayoutVars>
      </dgm:prSet>
      <dgm:spPr/>
    </dgm:pt>
    <dgm:pt modelId="{42D52A44-8543-43BB-B8BE-EDFA48B850F5}" type="pres">
      <dgm:prSet presAssocID="{0BFA6FF3-5EAB-4517-9083-B662F7D1A0D8}" presName="parentText" presStyleLbl="node1" presStyleIdx="0" presStyleCnt="5">
        <dgm:presLayoutVars>
          <dgm:chMax val="0"/>
          <dgm:bulletEnabled val="1"/>
        </dgm:presLayoutVars>
      </dgm:prSet>
      <dgm:spPr/>
    </dgm:pt>
    <dgm:pt modelId="{53E0E9A6-0AA8-47EE-AEAC-2406EB0D5F52}" type="pres">
      <dgm:prSet presAssocID="{720CDC0F-E236-4F8A-AE59-177F61720625}" presName="spacer" presStyleCnt="0"/>
      <dgm:spPr/>
    </dgm:pt>
    <dgm:pt modelId="{1EF94FFF-4AA3-4E2E-8409-CED3F9570417}" type="pres">
      <dgm:prSet presAssocID="{3D422D70-B484-4202-B2D1-DAEDA877BB3D}" presName="parentText" presStyleLbl="node1" presStyleIdx="1" presStyleCnt="5">
        <dgm:presLayoutVars>
          <dgm:chMax val="0"/>
          <dgm:bulletEnabled val="1"/>
        </dgm:presLayoutVars>
      </dgm:prSet>
      <dgm:spPr/>
    </dgm:pt>
    <dgm:pt modelId="{A5303CCA-7CCD-451A-9426-AF6715C6ED39}" type="pres">
      <dgm:prSet presAssocID="{13917846-FEC6-4709-987B-FE8BCDE4F7D0}" presName="spacer" presStyleCnt="0"/>
      <dgm:spPr/>
    </dgm:pt>
    <dgm:pt modelId="{68F8775F-45AB-42DE-A315-ABEA1E8077B3}" type="pres">
      <dgm:prSet presAssocID="{7AB2F0F7-8798-4973-BCCA-A71851FD381C}" presName="parentText" presStyleLbl="node1" presStyleIdx="2" presStyleCnt="5">
        <dgm:presLayoutVars>
          <dgm:chMax val="0"/>
          <dgm:bulletEnabled val="1"/>
        </dgm:presLayoutVars>
      </dgm:prSet>
      <dgm:spPr/>
    </dgm:pt>
    <dgm:pt modelId="{5B326DDE-F2E9-43AF-8CF9-5918886AE421}" type="pres">
      <dgm:prSet presAssocID="{016AE645-3A5C-439B-AF0D-FA0B52C4C813}" presName="spacer" presStyleCnt="0"/>
      <dgm:spPr/>
    </dgm:pt>
    <dgm:pt modelId="{09D6ADA9-D504-4F49-821A-E6E6CCC7AAE2}" type="pres">
      <dgm:prSet presAssocID="{B3C5D167-FB41-4121-9596-CC757FD95AA1}" presName="parentText" presStyleLbl="node1" presStyleIdx="3" presStyleCnt="5">
        <dgm:presLayoutVars>
          <dgm:chMax val="0"/>
          <dgm:bulletEnabled val="1"/>
        </dgm:presLayoutVars>
      </dgm:prSet>
      <dgm:spPr/>
    </dgm:pt>
    <dgm:pt modelId="{0968E9D5-F3A8-46A7-A84A-FB00238DE05C}" type="pres">
      <dgm:prSet presAssocID="{450E611C-53E4-4537-80D4-F6831BA96260}" presName="spacer" presStyleCnt="0"/>
      <dgm:spPr/>
    </dgm:pt>
    <dgm:pt modelId="{76410964-4B0A-4FE2-ADC7-F60A726DF6E4}" type="pres">
      <dgm:prSet presAssocID="{234CD018-22C6-4EDD-A9B1-86FEE64DC802}" presName="parentText" presStyleLbl="node1" presStyleIdx="4" presStyleCnt="5">
        <dgm:presLayoutVars>
          <dgm:chMax val="0"/>
          <dgm:bulletEnabled val="1"/>
        </dgm:presLayoutVars>
      </dgm:prSet>
      <dgm:spPr/>
    </dgm:pt>
  </dgm:ptLst>
  <dgm:cxnLst>
    <dgm:cxn modelId="{8B289E1D-A324-4537-80A8-8BA02D9EA5FC}" srcId="{484FC3F3-0DDE-43E3-9378-C60BC1A07F2F}" destId="{234CD018-22C6-4EDD-A9B1-86FEE64DC802}" srcOrd="4" destOrd="0" parTransId="{0F5E4ED0-F81E-47C8-8588-D4D846EBD975}" sibTransId="{800AF64D-033E-4784-972F-981B7F2D1600}"/>
    <dgm:cxn modelId="{E901762F-0018-454E-A1EE-8FB9BBA1C780}" type="presOf" srcId="{484FC3F3-0DDE-43E3-9378-C60BC1A07F2F}" destId="{62D49859-C2CE-4CBC-8AEF-8BB00C65C63B}" srcOrd="0" destOrd="0" presId="urn:microsoft.com/office/officeart/2005/8/layout/vList2#4"/>
    <dgm:cxn modelId="{F95F1F33-F705-430B-BC73-181B3CFB0081}" type="presOf" srcId="{0BFA6FF3-5EAB-4517-9083-B662F7D1A0D8}" destId="{42D52A44-8543-43BB-B8BE-EDFA48B850F5}" srcOrd="0" destOrd="0" presId="urn:microsoft.com/office/officeart/2005/8/layout/vList2#4"/>
    <dgm:cxn modelId="{0247014C-EBDC-423F-B96C-D5751B10EF0C}" type="presOf" srcId="{3D422D70-B484-4202-B2D1-DAEDA877BB3D}" destId="{1EF94FFF-4AA3-4E2E-8409-CED3F9570417}" srcOrd="0" destOrd="0" presId="urn:microsoft.com/office/officeart/2005/8/layout/vList2#4"/>
    <dgm:cxn modelId="{0C33426C-C85D-48E9-A36D-13E7CCF5E459}" type="presOf" srcId="{7AB2F0F7-8798-4973-BCCA-A71851FD381C}" destId="{68F8775F-45AB-42DE-A315-ABEA1E8077B3}" srcOrd="0" destOrd="0" presId="urn:microsoft.com/office/officeart/2005/8/layout/vList2#4"/>
    <dgm:cxn modelId="{5863A78E-9327-4F16-A944-C65433AEDDC8}" srcId="{484FC3F3-0DDE-43E3-9378-C60BC1A07F2F}" destId="{B3C5D167-FB41-4121-9596-CC757FD95AA1}" srcOrd="3" destOrd="0" parTransId="{90BD129F-7B09-4665-AB80-D99063AD6325}" sibTransId="{450E611C-53E4-4537-80D4-F6831BA96260}"/>
    <dgm:cxn modelId="{605C13AB-F271-4FE0-81F2-175856BAC07F}" srcId="{484FC3F3-0DDE-43E3-9378-C60BC1A07F2F}" destId="{3D422D70-B484-4202-B2D1-DAEDA877BB3D}" srcOrd="1" destOrd="0" parTransId="{34B7177D-C896-4502-86E8-988D4370FA98}" sibTransId="{13917846-FEC6-4709-987B-FE8BCDE4F7D0}"/>
    <dgm:cxn modelId="{2A655FB4-0E1E-414A-8ED8-62915C1AEC41}" srcId="{484FC3F3-0DDE-43E3-9378-C60BC1A07F2F}" destId="{0BFA6FF3-5EAB-4517-9083-B662F7D1A0D8}" srcOrd="0" destOrd="0" parTransId="{3E908C70-BEA5-4C51-87C9-D8430769ABF2}" sibTransId="{720CDC0F-E236-4F8A-AE59-177F61720625}"/>
    <dgm:cxn modelId="{C40B83BB-3076-42C8-A293-8F331128959A}" type="presOf" srcId="{234CD018-22C6-4EDD-A9B1-86FEE64DC802}" destId="{76410964-4B0A-4FE2-ADC7-F60A726DF6E4}" srcOrd="0" destOrd="0" presId="urn:microsoft.com/office/officeart/2005/8/layout/vList2#4"/>
    <dgm:cxn modelId="{5904A0C1-18CA-428A-89EE-B6D98094AD62}" type="presOf" srcId="{B3C5D167-FB41-4121-9596-CC757FD95AA1}" destId="{09D6ADA9-D504-4F49-821A-E6E6CCC7AAE2}" srcOrd="0" destOrd="0" presId="urn:microsoft.com/office/officeart/2005/8/layout/vList2#4"/>
    <dgm:cxn modelId="{E49E08E5-EE09-4692-8853-8EF9E666BDCE}" srcId="{484FC3F3-0DDE-43E3-9378-C60BC1A07F2F}" destId="{7AB2F0F7-8798-4973-BCCA-A71851FD381C}" srcOrd="2" destOrd="0" parTransId="{8FEB142F-FCDF-4852-96F1-73B0381B200D}" sibTransId="{016AE645-3A5C-439B-AF0D-FA0B52C4C813}"/>
    <dgm:cxn modelId="{8B07438E-5B62-4BBF-8686-172D88178DB4}" type="presParOf" srcId="{62D49859-C2CE-4CBC-8AEF-8BB00C65C63B}" destId="{42D52A44-8543-43BB-B8BE-EDFA48B850F5}" srcOrd="0" destOrd="0" presId="urn:microsoft.com/office/officeart/2005/8/layout/vList2#4"/>
    <dgm:cxn modelId="{4EA78661-5131-4D2A-BE46-7EC09EF184A5}" type="presParOf" srcId="{62D49859-C2CE-4CBC-8AEF-8BB00C65C63B}" destId="{53E0E9A6-0AA8-47EE-AEAC-2406EB0D5F52}" srcOrd="1" destOrd="0" presId="urn:microsoft.com/office/officeart/2005/8/layout/vList2#4"/>
    <dgm:cxn modelId="{F9CA5C30-98A3-4B59-9A95-8C984C60D1BE}" type="presParOf" srcId="{62D49859-C2CE-4CBC-8AEF-8BB00C65C63B}" destId="{1EF94FFF-4AA3-4E2E-8409-CED3F9570417}" srcOrd="2" destOrd="0" presId="urn:microsoft.com/office/officeart/2005/8/layout/vList2#4"/>
    <dgm:cxn modelId="{0C88CA02-CC42-43D4-8345-B1B1DB80DBCD}" type="presParOf" srcId="{62D49859-C2CE-4CBC-8AEF-8BB00C65C63B}" destId="{A5303CCA-7CCD-451A-9426-AF6715C6ED39}" srcOrd="3" destOrd="0" presId="urn:microsoft.com/office/officeart/2005/8/layout/vList2#4"/>
    <dgm:cxn modelId="{553184AE-7D3D-4AC0-B10A-18080320CA36}" type="presParOf" srcId="{62D49859-C2CE-4CBC-8AEF-8BB00C65C63B}" destId="{68F8775F-45AB-42DE-A315-ABEA1E8077B3}" srcOrd="4" destOrd="0" presId="urn:microsoft.com/office/officeart/2005/8/layout/vList2#4"/>
    <dgm:cxn modelId="{92760401-5033-4432-85F0-007D41B2E8FC}" type="presParOf" srcId="{62D49859-C2CE-4CBC-8AEF-8BB00C65C63B}" destId="{5B326DDE-F2E9-43AF-8CF9-5918886AE421}" srcOrd="5" destOrd="0" presId="urn:microsoft.com/office/officeart/2005/8/layout/vList2#4"/>
    <dgm:cxn modelId="{ACF03CD2-859C-46F8-A489-D5EF22C0FFE3}" type="presParOf" srcId="{62D49859-C2CE-4CBC-8AEF-8BB00C65C63B}" destId="{09D6ADA9-D504-4F49-821A-E6E6CCC7AAE2}" srcOrd="6" destOrd="0" presId="urn:microsoft.com/office/officeart/2005/8/layout/vList2#4"/>
    <dgm:cxn modelId="{DA1B743F-4807-4598-BA8F-AAB82BAD9D08}" type="presParOf" srcId="{62D49859-C2CE-4CBC-8AEF-8BB00C65C63B}" destId="{0968E9D5-F3A8-46A7-A84A-FB00238DE05C}" srcOrd="7" destOrd="0" presId="urn:microsoft.com/office/officeart/2005/8/layout/vList2#4"/>
    <dgm:cxn modelId="{1A63CA40-C246-4D25-9D04-05D781F05AA9}" type="presParOf" srcId="{62D49859-C2CE-4CBC-8AEF-8BB00C65C63B}" destId="{76410964-4B0A-4FE2-ADC7-F60A726DF6E4}" srcOrd="8" destOrd="0" presId="urn:microsoft.com/office/officeart/2005/8/layout/vList2#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97867-573E-49D7-AECC-C8FD2AF87435}"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zh-CN" altLang="en-US"/>
        </a:p>
      </dgm:t>
    </dgm:pt>
    <dgm:pt modelId="{9629CDA1-6484-4986-B117-C8562D942EE0}">
      <dgm:prSet custT="1"/>
      <dgm:spPr/>
      <dgm:t>
        <a:bodyPr/>
        <a:lstStyle/>
        <a:p>
          <a:r>
            <a:rPr lang="en-US" sz="2000"/>
            <a:t>8</a:t>
          </a:r>
          <a:r>
            <a:rPr lang="zh-CN" sz="2000"/>
            <a:t>）分析用户工作流程</a:t>
          </a:r>
          <a:endParaRPr lang="zh-CN" sz="2000" dirty="0"/>
        </a:p>
      </dgm:t>
    </dgm:pt>
    <dgm:pt modelId="{4897CF8B-03E8-4EB2-8EB6-C01D3C0E068A}" cxnId="{BBBEAE8E-14F9-4295-B9F7-B4475902AF10}" type="parTrans">
      <dgm:prSet/>
      <dgm:spPr/>
      <dgm:t>
        <a:bodyPr/>
        <a:lstStyle/>
        <a:p>
          <a:endParaRPr lang="zh-CN" altLang="en-US"/>
        </a:p>
      </dgm:t>
    </dgm:pt>
    <dgm:pt modelId="{1EDC601E-FD4B-4A7D-AD8A-96978C32DF9D}" cxnId="{BBBEAE8E-14F9-4295-B9F7-B4475902AF10}" type="sibTrans">
      <dgm:prSet/>
      <dgm:spPr/>
      <dgm:t>
        <a:bodyPr/>
        <a:lstStyle/>
        <a:p>
          <a:endParaRPr lang="zh-CN" altLang="en-US"/>
        </a:p>
      </dgm:t>
    </dgm:pt>
    <dgm:pt modelId="{B2425ACC-DDE9-4DAC-9330-39C16D8DE48E}">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9</a:t>
          </a:r>
          <a:r>
            <a:rPr lang="zh-CN" sz="2200" kern="1200">
              <a:latin typeface="Calibri" panose="020F0502020204030204"/>
              <a:ea typeface="+mn-ea"/>
              <a:cs typeface="+mn-cs"/>
            </a:rPr>
            <a:t>）确定质量属性</a:t>
          </a:r>
          <a:endParaRPr lang="zh-CN" sz="2200" kern="1200" dirty="0">
            <a:latin typeface="Calibri" panose="020F0502020204030204"/>
            <a:ea typeface="+mn-ea"/>
            <a:cs typeface="+mn-cs"/>
          </a:endParaRPr>
        </a:p>
      </dgm:t>
    </dgm:pt>
    <dgm:pt modelId="{4BC088F1-4740-4996-8E82-1E9334402AA5}" cxnId="{1F276F02-3AA4-4213-9AF1-78EEACAF44A0}" type="parTrans">
      <dgm:prSet/>
      <dgm:spPr/>
      <dgm:t>
        <a:bodyPr/>
        <a:lstStyle/>
        <a:p>
          <a:endParaRPr lang="zh-CN" altLang="en-US"/>
        </a:p>
      </dgm:t>
    </dgm:pt>
    <dgm:pt modelId="{7FD281B3-333E-49D7-9D0F-CE6816C32509}" cxnId="{1F276F02-3AA4-4213-9AF1-78EEACAF44A0}" type="sibTrans">
      <dgm:prSet/>
      <dgm:spPr/>
      <dgm:t>
        <a:bodyPr/>
        <a:lstStyle/>
        <a:p>
          <a:endParaRPr lang="zh-CN" altLang="en-US"/>
        </a:p>
      </dgm:t>
    </dgm:pt>
    <dgm:pt modelId="{AE47F35B-12CA-425C-8598-A83E2262433E}">
      <dgm:prSet/>
      <dgm:spPr/>
      <dgm:t>
        <a:bodyPr/>
        <a:lstStyle/>
        <a:p>
          <a:r>
            <a:rPr lang="en-US"/>
            <a:t>10</a:t>
          </a:r>
          <a:r>
            <a:rPr lang="zh-CN"/>
            <a:t>）检查问题报告</a:t>
          </a:r>
          <a:endParaRPr lang="zh-CN" dirty="0"/>
        </a:p>
      </dgm:t>
    </dgm:pt>
    <dgm:pt modelId="{6341A3A8-CD61-4146-A888-E5C50530E32E}" cxnId="{B448EE66-EA15-4B8B-A614-1AF3A7D4202B}" type="parTrans">
      <dgm:prSet/>
      <dgm:spPr/>
      <dgm:t>
        <a:bodyPr/>
        <a:lstStyle/>
        <a:p>
          <a:endParaRPr lang="zh-CN" altLang="en-US"/>
        </a:p>
      </dgm:t>
    </dgm:pt>
    <dgm:pt modelId="{E7B51D21-A2C4-496E-9EA9-0AC569437032}" cxnId="{B448EE66-EA15-4B8B-A614-1AF3A7D4202B}" type="sibTrans">
      <dgm:prSet/>
      <dgm:spPr/>
      <dgm:t>
        <a:bodyPr/>
        <a:lstStyle/>
        <a:p>
          <a:endParaRPr lang="zh-CN" altLang="en-US"/>
        </a:p>
      </dgm:t>
    </dgm:pt>
    <dgm:pt modelId="{77589B20-43F1-4968-810E-710B6DDDF8E1}">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11</a:t>
          </a:r>
          <a:r>
            <a:rPr lang="zh-CN" sz="2200" kern="1200">
              <a:latin typeface="Calibri" panose="020F0502020204030204"/>
              <a:ea typeface="+mn-ea"/>
              <a:cs typeface="+mn-cs"/>
            </a:rPr>
            <a:t>）需求重用</a:t>
          </a:r>
          <a:endParaRPr lang="zh-CN" sz="2200" kern="1200" dirty="0">
            <a:latin typeface="Calibri" panose="020F0502020204030204"/>
            <a:ea typeface="+mn-ea"/>
            <a:cs typeface="+mn-cs"/>
          </a:endParaRPr>
        </a:p>
      </dgm:t>
    </dgm:pt>
    <dgm:pt modelId="{A980260D-147A-4A5A-AF9A-D97ABC54158A}" cxnId="{29CEA29A-21D5-4C11-B39E-D7CAF02B8648}" type="parTrans">
      <dgm:prSet/>
      <dgm:spPr/>
      <dgm:t>
        <a:bodyPr/>
        <a:lstStyle/>
        <a:p>
          <a:endParaRPr lang="zh-CN" altLang="en-US"/>
        </a:p>
      </dgm:t>
    </dgm:pt>
    <dgm:pt modelId="{050A34A4-4162-47B2-BDFC-8CEC6AF966B7}" cxnId="{29CEA29A-21D5-4C11-B39E-D7CAF02B8648}" type="sibTrans">
      <dgm:prSet/>
      <dgm:spPr/>
      <dgm:t>
        <a:bodyPr/>
        <a:lstStyle/>
        <a:p>
          <a:endParaRPr lang="zh-CN" altLang="en-US"/>
        </a:p>
      </dgm:t>
    </dgm:pt>
    <dgm:pt modelId="{E7C85D2E-AFE9-4716-87B1-E70DEF54D978}">
      <dgm:prSet/>
      <dgm:spPr/>
      <dgm:t>
        <a:bodyPr/>
        <a:lstStyle/>
        <a:p>
          <a:r>
            <a:rPr lang="en-US"/>
            <a:t>12</a:t>
          </a:r>
          <a:r>
            <a:rPr lang="zh-CN"/>
            <a:t>）项目范围确定</a:t>
          </a:r>
          <a:endParaRPr lang="zh-CN" dirty="0"/>
        </a:p>
      </dgm:t>
    </dgm:pt>
    <dgm:pt modelId="{D1F892FE-7019-4894-B4F4-AFC524A91EF1}" cxnId="{55176929-7660-4E76-9BAD-BCC9540DCEB6}" type="parTrans">
      <dgm:prSet/>
      <dgm:spPr/>
      <dgm:t>
        <a:bodyPr/>
        <a:lstStyle/>
        <a:p>
          <a:endParaRPr lang="zh-CN" altLang="en-US"/>
        </a:p>
      </dgm:t>
    </dgm:pt>
    <dgm:pt modelId="{04DADA0D-65CD-4FC3-BEBC-8A81FDE301DE}" cxnId="{55176929-7660-4E76-9BAD-BCC9540DCEB6}" type="sibTrans">
      <dgm:prSet/>
      <dgm:spPr/>
      <dgm:t>
        <a:bodyPr/>
        <a:lstStyle/>
        <a:p>
          <a:endParaRPr lang="zh-CN" altLang="en-US"/>
        </a:p>
      </dgm:t>
    </dgm:pt>
    <dgm:pt modelId="{582A2465-52FF-4B51-B255-C57CBEE8768F}">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13</a:t>
          </a:r>
          <a:r>
            <a:rPr lang="zh-CN" sz="2200" kern="1200">
              <a:latin typeface="Calibri" panose="020F0502020204030204"/>
              <a:ea typeface="+mn-ea"/>
              <a:cs typeface="+mn-cs"/>
            </a:rPr>
            <a:t>）用户确定</a:t>
          </a:r>
          <a:endParaRPr lang="zh-CN" sz="2200" kern="1200" dirty="0">
            <a:latin typeface="Calibri" panose="020F0502020204030204"/>
            <a:ea typeface="+mn-ea"/>
            <a:cs typeface="+mn-cs"/>
          </a:endParaRPr>
        </a:p>
      </dgm:t>
    </dgm:pt>
    <dgm:pt modelId="{52DFBD6C-6EAE-4935-9812-BC8B7202BCBA}" cxnId="{83D773DC-55C6-4552-A0E6-E848E2DAB3DD}" type="parTrans">
      <dgm:prSet/>
      <dgm:spPr/>
      <dgm:t>
        <a:bodyPr/>
        <a:lstStyle/>
        <a:p>
          <a:endParaRPr lang="zh-CN" altLang="en-US"/>
        </a:p>
      </dgm:t>
    </dgm:pt>
    <dgm:pt modelId="{6B7EEEDF-EA52-4377-ACF6-73C8B6AB71A5}" cxnId="{83D773DC-55C6-4552-A0E6-E848E2DAB3DD}" type="sibTrans">
      <dgm:prSet/>
      <dgm:spPr/>
      <dgm:t>
        <a:bodyPr/>
        <a:lstStyle/>
        <a:p>
          <a:endParaRPr lang="zh-CN" altLang="en-US"/>
        </a:p>
      </dgm:t>
    </dgm:pt>
    <dgm:pt modelId="{CF77F9D3-998D-4F94-8FE9-C1FEC6A269F1}">
      <dgm:prSet/>
      <dgm:spPr/>
      <dgm:t>
        <a:bodyPr/>
        <a:lstStyle/>
        <a:p>
          <a:r>
            <a:rPr lang="en-US"/>
            <a:t>14</a:t>
          </a:r>
          <a:r>
            <a:rPr lang="zh-CN"/>
            <a:t>）用例确定</a:t>
          </a:r>
          <a:endParaRPr lang="zh-CN" dirty="0"/>
        </a:p>
      </dgm:t>
    </dgm:pt>
    <dgm:pt modelId="{13122D98-1A09-43D6-9B9E-89744568E806}" cxnId="{EC18EB16-2138-4229-B862-B928C7359EF7}" type="parTrans">
      <dgm:prSet/>
      <dgm:spPr/>
      <dgm:t>
        <a:bodyPr/>
        <a:lstStyle/>
        <a:p>
          <a:endParaRPr lang="zh-CN" altLang="en-US"/>
        </a:p>
      </dgm:t>
    </dgm:pt>
    <dgm:pt modelId="{34FC76B9-1452-48A1-AA07-E58BD434A449}" cxnId="{EC18EB16-2138-4229-B862-B928C7359EF7}" type="sibTrans">
      <dgm:prSet/>
      <dgm:spPr/>
      <dgm:t>
        <a:bodyPr/>
        <a:lstStyle/>
        <a:p>
          <a:endParaRPr lang="zh-CN" altLang="en-US"/>
        </a:p>
      </dgm:t>
    </dgm:pt>
    <dgm:pt modelId="{68AFE612-951A-45FF-ABDB-A96BDCC7E55C}" type="pres">
      <dgm:prSet presAssocID="{55497867-573E-49D7-AECC-C8FD2AF87435}" presName="linear" presStyleCnt="0">
        <dgm:presLayoutVars>
          <dgm:animLvl val="lvl"/>
          <dgm:resizeHandles val="exact"/>
        </dgm:presLayoutVars>
      </dgm:prSet>
      <dgm:spPr/>
    </dgm:pt>
    <dgm:pt modelId="{129E4D20-F5C3-4BEC-AFFC-FDC5AF1ECA85}" type="pres">
      <dgm:prSet presAssocID="{9629CDA1-6484-4986-B117-C8562D942EE0}" presName="parentText" presStyleLbl="node1" presStyleIdx="0" presStyleCnt="7">
        <dgm:presLayoutVars>
          <dgm:chMax val="0"/>
          <dgm:bulletEnabled val="1"/>
        </dgm:presLayoutVars>
      </dgm:prSet>
      <dgm:spPr/>
    </dgm:pt>
    <dgm:pt modelId="{2DDC6CAA-F531-4D55-8956-97F0E4C813AD}" type="pres">
      <dgm:prSet presAssocID="{1EDC601E-FD4B-4A7D-AD8A-96978C32DF9D}" presName="spacer" presStyleCnt="0"/>
      <dgm:spPr/>
    </dgm:pt>
    <dgm:pt modelId="{B545A4C6-37B6-4D8B-B98C-63118ADF3321}" type="pres">
      <dgm:prSet presAssocID="{B2425ACC-DDE9-4DAC-9330-39C16D8DE48E}" presName="parentText" presStyleLbl="node1" presStyleIdx="1" presStyleCnt="7">
        <dgm:presLayoutVars>
          <dgm:chMax val="0"/>
          <dgm:bulletEnabled val="1"/>
        </dgm:presLayoutVars>
      </dgm:prSet>
      <dgm:spPr>
        <a:xfrm>
          <a:off x="0" y="611313"/>
          <a:ext cx="4190895" cy="550265"/>
        </a:xfrm>
        <a:prstGeom prst="roundRect">
          <a:avLst/>
        </a:prstGeom>
      </dgm:spPr>
    </dgm:pt>
    <dgm:pt modelId="{04B3D397-1EF3-4A8C-BFF0-540E5C41E158}" type="pres">
      <dgm:prSet presAssocID="{7FD281B3-333E-49D7-9D0F-CE6816C32509}" presName="spacer" presStyleCnt="0"/>
      <dgm:spPr/>
    </dgm:pt>
    <dgm:pt modelId="{CECB7001-3DE4-4269-9642-83F63B1A23FF}" type="pres">
      <dgm:prSet presAssocID="{AE47F35B-12CA-425C-8598-A83E2262433E}" presName="parentText" presStyleLbl="node1" presStyleIdx="2" presStyleCnt="7">
        <dgm:presLayoutVars>
          <dgm:chMax val="0"/>
          <dgm:bulletEnabled val="1"/>
        </dgm:presLayoutVars>
      </dgm:prSet>
      <dgm:spPr/>
    </dgm:pt>
    <dgm:pt modelId="{E2CEC360-208C-4D89-819A-84E3863F74AD}" type="pres">
      <dgm:prSet presAssocID="{E7B51D21-A2C4-496E-9EA9-0AC569437032}" presName="spacer" presStyleCnt="0"/>
      <dgm:spPr/>
    </dgm:pt>
    <dgm:pt modelId="{2D76EB9B-E52F-4017-AB58-097A78FE3F10}" type="pres">
      <dgm:prSet presAssocID="{77589B20-43F1-4968-810E-710B6DDDF8E1}" presName="parentText" presStyleLbl="node1" presStyleIdx="3" presStyleCnt="7">
        <dgm:presLayoutVars>
          <dgm:chMax val="0"/>
          <dgm:bulletEnabled val="1"/>
        </dgm:presLayoutVars>
      </dgm:prSet>
      <dgm:spPr>
        <a:xfrm>
          <a:off x="0" y="1827045"/>
          <a:ext cx="4190895" cy="550265"/>
        </a:xfrm>
        <a:prstGeom prst="roundRect">
          <a:avLst/>
        </a:prstGeom>
      </dgm:spPr>
    </dgm:pt>
    <dgm:pt modelId="{EB06D38E-78FA-4403-883F-41AD8B7939BA}" type="pres">
      <dgm:prSet presAssocID="{050A34A4-4162-47B2-BDFC-8CEC6AF966B7}" presName="spacer" presStyleCnt="0"/>
      <dgm:spPr/>
    </dgm:pt>
    <dgm:pt modelId="{E099197F-E5C7-4F4F-BC6A-D356ACF1DA44}" type="pres">
      <dgm:prSet presAssocID="{E7C85D2E-AFE9-4716-87B1-E70DEF54D978}" presName="parentText" presStyleLbl="node1" presStyleIdx="4" presStyleCnt="7">
        <dgm:presLayoutVars>
          <dgm:chMax val="0"/>
          <dgm:bulletEnabled val="1"/>
        </dgm:presLayoutVars>
      </dgm:prSet>
      <dgm:spPr/>
    </dgm:pt>
    <dgm:pt modelId="{27A780A1-42CE-4736-98B7-CFEEB8A16F93}" type="pres">
      <dgm:prSet presAssocID="{04DADA0D-65CD-4FC3-BEBC-8A81FDE301DE}" presName="spacer" presStyleCnt="0"/>
      <dgm:spPr/>
    </dgm:pt>
    <dgm:pt modelId="{918EDF40-608D-4856-95AB-35722DA00744}" type="pres">
      <dgm:prSet presAssocID="{582A2465-52FF-4B51-B255-C57CBEE8768F}" presName="parentText" presStyleLbl="node1" presStyleIdx="5" presStyleCnt="7">
        <dgm:presLayoutVars>
          <dgm:chMax val="0"/>
          <dgm:bulletEnabled val="1"/>
        </dgm:presLayoutVars>
      </dgm:prSet>
      <dgm:spPr>
        <a:xfrm>
          <a:off x="0" y="3025885"/>
          <a:ext cx="4190895" cy="535165"/>
        </a:xfrm>
        <a:prstGeom prst="roundRect">
          <a:avLst/>
        </a:prstGeom>
      </dgm:spPr>
    </dgm:pt>
    <dgm:pt modelId="{6643A815-BD83-4995-8AB1-53B07388CB8D}" type="pres">
      <dgm:prSet presAssocID="{6B7EEEDF-EA52-4377-ACF6-73C8B6AB71A5}" presName="spacer" presStyleCnt="0"/>
      <dgm:spPr/>
    </dgm:pt>
    <dgm:pt modelId="{3A40B37C-CB74-45DC-94E3-BE247607B1A0}" type="pres">
      <dgm:prSet presAssocID="{CF77F9D3-998D-4F94-8FE9-C1FEC6A269F1}" presName="parentText" presStyleLbl="node1" presStyleIdx="6" presStyleCnt="7" custLinFactNeighborX="-790" custLinFactNeighborY="15587">
        <dgm:presLayoutVars>
          <dgm:chMax val="0"/>
          <dgm:bulletEnabled val="1"/>
        </dgm:presLayoutVars>
      </dgm:prSet>
      <dgm:spPr/>
    </dgm:pt>
  </dgm:ptLst>
  <dgm:cxnLst>
    <dgm:cxn modelId="{1F276F02-3AA4-4213-9AF1-78EEACAF44A0}" srcId="{55497867-573E-49D7-AECC-C8FD2AF87435}" destId="{B2425ACC-DDE9-4DAC-9330-39C16D8DE48E}" srcOrd="1" destOrd="0" parTransId="{4BC088F1-4740-4996-8E82-1E9334402AA5}" sibTransId="{7FD281B3-333E-49D7-9D0F-CE6816C32509}"/>
    <dgm:cxn modelId="{8027A009-C2E6-4C5A-9B56-FA8AD7FCF028}" type="presOf" srcId="{AE47F35B-12CA-425C-8598-A83E2262433E}" destId="{CECB7001-3DE4-4269-9642-83F63B1A23FF}" srcOrd="0" destOrd="0" presId="urn:microsoft.com/office/officeart/2005/8/layout/vList2"/>
    <dgm:cxn modelId="{EC18EB16-2138-4229-B862-B928C7359EF7}" srcId="{55497867-573E-49D7-AECC-C8FD2AF87435}" destId="{CF77F9D3-998D-4F94-8FE9-C1FEC6A269F1}" srcOrd="6" destOrd="0" parTransId="{13122D98-1A09-43D6-9B9E-89744568E806}" sibTransId="{34FC76B9-1452-48A1-AA07-E58BD434A449}"/>
    <dgm:cxn modelId="{55176929-7660-4E76-9BAD-BCC9540DCEB6}" srcId="{55497867-573E-49D7-AECC-C8FD2AF87435}" destId="{E7C85D2E-AFE9-4716-87B1-E70DEF54D978}" srcOrd="4" destOrd="0" parTransId="{D1F892FE-7019-4894-B4F4-AFC524A91EF1}" sibTransId="{04DADA0D-65CD-4FC3-BEBC-8A81FDE301DE}"/>
    <dgm:cxn modelId="{402A5265-DDD8-43C4-BBE2-3AF40FBF8707}" type="presOf" srcId="{9629CDA1-6484-4986-B117-C8562D942EE0}" destId="{129E4D20-F5C3-4BEC-AFFC-FDC5AF1ECA85}" srcOrd="0" destOrd="0" presId="urn:microsoft.com/office/officeart/2005/8/layout/vList2"/>
    <dgm:cxn modelId="{547FE245-0AC1-4319-BED4-3DAD089EAA8E}" type="presOf" srcId="{582A2465-52FF-4B51-B255-C57CBEE8768F}" destId="{918EDF40-608D-4856-95AB-35722DA00744}" srcOrd="0" destOrd="0" presId="urn:microsoft.com/office/officeart/2005/8/layout/vList2"/>
    <dgm:cxn modelId="{B448EE66-EA15-4B8B-A614-1AF3A7D4202B}" srcId="{55497867-573E-49D7-AECC-C8FD2AF87435}" destId="{AE47F35B-12CA-425C-8598-A83E2262433E}" srcOrd="2" destOrd="0" parTransId="{6341A3A8-CD61-4146-A888-E5C50530E32E}" sibTransId="{E7B51D21-A2C4-496E-9EA9-0AC569437032}"/>
    <dgm:cxn modelId="{2CDF5670-1AFE-498C-88DA-9614A1DC5914}" type="presOf" srcId="{B2425ACC-DDE9-4DAC-9330-39C16D8DE48E}" destId="{B545A4C6-37B6-4D8B-B98C-63118ADF3321}" srcOrd="0" destOrd="0" presId="urn:microsoft.com/office/officeart/2005/8/layout/vList2"/>
    <dgm:cxn modelId="{1C6FB350-8824-4071-9DE1-1D735BAEABDA}" type="presOf" srcId="{77589B20-43F1-4968-810E-710B6DDDF8E1}" destId="{2D76EB9B-E52F-4017-AB58-097A78FE3F10}" srcOrd="0" destOrd="0" presId="urn:microsoft.com/office/officeart/2005/8/layout/vList2"/>
    <dgm:cxn modelId="{07044E5A-E621-41F2-80EF-BF6D2C098AA5}" type="presOf" srcId="{55497867-573E-49D7-AECC-C8FD2AF87435}" destId="{68AFE612-951A-45FF-ABDB-A96BDCC7E55C}" srcOrd="0" destOrd="0" presId="urn:microsoft.com/office/officeart/2005/8/layout/vList2"/>
    <dgm:cxn modelId="{7CEA6C7C-2699-4BD9-8C82-3D7DAEDA1C4A}" type="presOf" srcId="{CF77F9D3-998D-4F94-8FE9-C1FEC6A269F1}" destId="{3A40B37C-CB74-45DC-94E3-BE247607B1A0}" srcOrd="0" destOrd="0" presId="urn:microsoft.com/office/officeart/2005/8/layout/vList2"/>
    <dgm:cxn modelId="{BBBEAE8E-14F9-4295-B9F7-B4475902AF10}" srcId="{55497867-573E-49D7-AECC-C8FD2AF87435}" destId="{9629CDA1-6484-4986-B117-C8562D942EE0}" srcOrd="0" destOrd="0" parTransId="{4897CF8B-03E8-4EB2-8EB6-C01D3C0E068A}" sibTransId="{1EDC601E-FD4B-4A7D-AD8A-96978C32DF9D}"/>
    <dgm:cxn modelId="{29CEA29A-21D5-4C11-B39E-D7CAF02B8648}" srcId="{55497867-573E-49D7-AECC-C8FD2AF87435}" destId="{77589B20-43F1-4968-810E-710B6DDDF8E1}" srcOrd="3" destOrd="0" parTransId="{A980260D-147A-4A5A-AF9A-D97ABC54158A}" sibTransId="{050A34A4-4162-47B2-BDFC-8CEC6AF966B7}"/>
    <dgm:cxn modelId="{0C7545BE-F822-4FD7-B7B2-39E50F8EB599}" type="presOf" srcId="{E7C85D2E-AFE9-4716-87B1-E70DEF54D978}" destId="{E099197F-E5C7-4F4F-BC6A-D356ACF1DA44}" srcOrd="0" destOrd="0" presId="urn:microsoft.com/office/officeart/2005/8/layout/vList2"/>
    <dgm:cxn modelId="{83D773DC-55C6-4552-A0E6-E848E2DAB3DD}" srcId="{55497867-573E-49D7-AECC-C8FD2AF87435}" destId="{582A2465-52FF-4B51-B255-C57CBEE8768F}" srcOrd="5" destOrd="0" parTransId="{52DFBD6C-6EAE-4935-9812-BC8B7202BCBA}" sibTransId="{6B7EEEDF-EA52-4377-ACF6-73C8B6AB71A5}"/>
    <dgm:cxn modelId="{1E85C843-A3A8-42C0-A504-0B99FD793D0B}" type="presParOf" srcId="{68AFE612-951A-45FF-ABDB-A96BDCC7E55C}" destId="{129E4D20-F5C3-4BEC-AFFC-FDC5AF1ECA85}" srcOrd="0" destOrd="0" presId="urn:microsoft.com/office/officeart/2005/8/layout/vList2"/>
    <dgm:cxn modelId="{4F69FD64-BC4F-4135-B7B9-BFB7700851E3}" type="presParOf" srcId="{68AFE612-951A-45FF-ABDB-A96BDCC7E55C}" destId="{2DDC6CAA-F531-4D55-8956-97F0E4C813AD}" srcOrd="1" destOrd="0" presId="urn:microsoft.com/office/officeart/2005/8/layout/vList2"/>
    <dgm:cxn modelId="{A2AA2FE4-0BEA-49DF-A3C1-725BC08ABEC0}" type="presParOf" srcId="{68AFE612-951A-45FF-ABDB-A96BDCC7E55C}" destId="{B545A4C6-37B6-4D8B-B98C-63118ADF3321}" srcOrd="2" destOrd="0" presId="urn:microsoft.com/office/officeart/2005/8/layout/vList2"/>
    <dgm:cxn modelId="{CA6FFF3B-EB56-47C0-BA39-BD4C9AE7BDC2}" type="presParOf" srcId="{68AFE612-951A-45FF-ABDB-A96BDCC7E55C}" destId="{04B3D397-1EF3-4A8C-BFF0-540E5C41E158}" srcOrd="3" destOrd="0" presId="urn:microsoft.com/office/officeart/2005/8/layout/vList2"/>
    <dgm:cxn modelId="{791E6EE7-8CDE-4647-9067-33C36F4A38CD}" type="presParOf" srcId="{68AFE612-951A-45FF-ABDB-A96BDCC7E55C}" destId="{CECB7001-3DE4-4269-9642-83F63B1A23FF}" srcOrd="4" destOrd="0" presId="urn:microsoft.com/office/officeart/2005/8/layout/vList2"/>
    <dgm:cxn modelId="{41CBD93A-6968-4BA9-A06F-4D11A7BED47C}" type="presParOf" srcId="{68AFE612-951A-45FF-ABDB-A96BDCC7E55C}" destId="{E2CEC360-208C-4D89-819A-84E3863F74AD}" srcOrd="5" destOrd="0" presId="urn:microsoft.com/office/officeart/2005/8/layout/vList2"/>
    <dgm:cxn modelId="{0C90762A-BDB1-4C35-9B38-F516FF4AF9DF}" type="presParOf" srcId="{68AFE612-951A-45FF-ABDB-A96BDCC7E55C}" destId="{2D76EB9B-E52F-4017-AB58-097A78FE3F10}" srcOrd="6" destOrd="0" presId="urn:microsoft.com/office/officeart/2005/8/layout/vList2"/>
    <dgm:cxn modelId="{C43D7CC7-9616-4811-B566-1ED15A56599E}" type="presParOf" srcId="{68AFE612-951A-45FF-ABDB-A96BDCC7E55C}" destId="{EB06D38E-78FA-4403-883F-41AD8B7939BA}" srcOrd="7" destOrd="0" presId="urn:microsoft.com/office/officeart/2005/8/layout/vList2"/>
    <dgm:cxn modelId="{5B8F9301-B896-49C5-8D25-116E3FEE97AD}" type="presParOf" srcId="{68AFE612-951A-45FF-ABDB-A96BDCC7E55C}" destId="{E099197F-E5C7-4F4F-BC6A-D356ACF1DA44}" srcOrd="8" destOrd="0" presId="urn:microsoft.com/office/officeart/2005/8/layout/vList2"/>
    <dgm:cxn modelId="{ECB93095-7677-4290-AF3B-EC18FC98A299}" type="presParOf" srcId="{68AFE612-951A-45FF-ABDB-A96BDCC7E55C}" destId="{27A780A1-42CE-4736-98B7-CFEEB8A16F93}" srcOrd="9" destOrd="0" presId="urn:microsoft.com/office/officeart/2005/8/layout/vList2"/>
    <dgm:cxn modelId="{5DD42016-31A6-4AEF-ADB3-A3F4E5CFA331}" type="presParOf" srcId="{68AFE612-951A-45FF-ABDB-A96BDCC7E55C}" destId="{918EDF40-608D-4856-95AB-35722DA00744}" srcOrd="10" destOrd="0" presId="urn:microsoft.com/office/officeart/2005/8/layout/vList2"/>
    <dgm:cxn modelId="{AC433AEC-8CDF-4608-8DF9-7FA6F76E244D}" type="presParOf" srcId="{68AFE612-951A-45FF-ABDB-A96BDCC7E55C}" destId="{6643A815-BD83-4995-8AB1-53B07388CB8D}" srcOrd="11" destOrd="0" presId="urn:microsoft.com/office/officeart/2005/8/layout/vList2"/>
    <dgm:cxn modelId="{17CDDE50-DF76-446E-A3BD-4EDA85AAFED8}" type="presParOf" srcId="{68AFE612-951A-45FF-ABDB-A96BDCC7E55C}" destId="{3A40B37C-CB74-45DC-94E3-BE247607B1A0}"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B4415F-40C5-4A61-BC69-9E98490C8F78}" type="doc">
      <dgm:prSet loTypeId="urn:microsoft.com/office/officeart/2005/8/layout/venn1" loCatId="relationship" qsTypeId="urn:microsoft.com/office/officeart/2005/8/quickstyle/3d2" qsCatId="3D" csTypeId="urn:microsoft.com/office/officeart/2005/8/colors/colorful1" csCatId="colorful"/>
      <dgm:spPr/>
      <dgm:t>
        <a:bodyPr/>
        <a:lstStyle/>
        <a:p>
          <a:endParaRPr lang="zh-CN" altLang="en-US"/>
        </a:p>
      </dgm:t>
    </dgm:pt>
    <dgm:pt modelId="{94454046-F8D0-4810-A66E-22F0C55A8DC8}">
      <dgm:prSet custT="1"/>
      <dgm:spPr/>
      <dgm:t>
        <a:bodyPr/>
        <a:lstStyle/>
        <a:p>
          <a:r>
            <a:rPr lang="zh-CN" altLang="en-US" sz="2000" dirty="0">
              <a:latin typeface="微软雅黑" panose="020B0503020204020204" pitchFamily="34" charset="-122"/>
              <a:ea typeface="微软雅黑" panose="020B0503020204020204" pitchFamily="34" charset="-122"/>
            </a:rPr>
            <a:t>捕获范围不足</a:t>
          </a:r>
        </a:p>
      </dgm:t>
    </dgm:pt>
    <dgm:pt modelId="{E6BCC2FF-5C00-4AE4-BAEF-2E067FD57430}" cxnId="{F75EDD32-3A98-43A3-B821-164FBCF0DC07}" type="parTrans">
      <dgm:prSet/>
      <dgm:spPr/>
      <dgm:t>
        <a:bodyPr/>
        <a:lstStyle/>
        <a:p>
          <a:endParaRPr lang="zh-CN" altLang="en-US" sz="2000"/>
        </a:p>
      </dgm:t>
    </dgm:pt>
    <dgm:pt modelId="{73733A4F-555B-43E8-873E-485A11A37446}" cxnId="{F75EDD32-3A98-43A3-B821-164FBCF0DC07}" type="sibTrans">
      <dgm:prSet/>
      <dgm:spPr/>
      <dgm:t>
        <a:bodyPr/>
        <a:lstStyle/>
        <a:p>
          <a:endParaRPr lang="zh-CN" altLang="en-US" sz="2000"/>
        </a:p>
      </dgm:t>
    </dgm:pt>
    <dgm:pt modelId="{E73122D6-7E52-4CB0-BB6A-CCD8ABF34959}">
      <dgm:prSet custT="1"/>
      <dgm:spPr/>
      <dgm:t>
        <a:bodyPr/>
        <a:lstStyle/>
        <a:p>
          <a:r>
            <a:rPr lang="zh-CN" altLang="en-US" sz="2000">
              <a:latin typeface="微软雅黑" panose="020B0503020204020204" pitchFamily="34" charset="-122"/>
              <a:ea typeface="微软雅黑" panose="020B0503020204020204" pitchFamily="34" charset="-122"/>
            </a:rPr>
            <a:t>缺乏计划性</a:t>
          </a:r>
        </a:p>
      </dgm:t>
    </dgm:pt>
    <dgm:pt modelId="{98F3D12E-454E-490D-A017-28F530F9EABD}" cxnId="{3047FA34-0D34-4C09-AD3F-205624E121B2}" type="parTrans">
      <dgm:prSet/>
      <dgm:spPr/>
      <dgm:t>
        <a:bodyPr/>
        <a:lstStyle/>
        <a:p>
          <a:endParaRPr lang="zh-CN" altLang="en-US" sz="2000"/>
        </a:p>
      </dgm:t>
    </dgm:pt>
    <dgm:pt modelId="{25234C5B-FA5F-4B6F-8E18-04D01D45B12E}" cxnId="{3047FA34-0D34-4C09-AD3F-205624E121B2}" type="sibTrans">
      <dgm:prSet/>
      <dgm:spPr/>
      <dgm:t>
        <a:bodyPr/>
        <a:lstStyle/>
        <a:p>
          <a:endParaRPr lang="zh-CN" altLang="en-US" sz="2000"/>
        </a:p>
      </dgm:t>
    </dgm:pt>
    <dgm:pt modelId="{A7767EDF-E3FD-4E05-AB46-A5361B8613E4}">
      <dgm:prSet custT="1"/>
      <dgm:spPr/>
      <dgm:t>
        <a:bodyPr/>
        <a:lstStyle/>
        <a:p>
          <a:r>
            <a:rPr lang="zh-CN" altLang="en-US" sz="2000">
              <a:latin typeface="微软雅黑" panose="020B0503020204020204" pitchFamily="34" charset="-122"/>
              <a:ea typeface="微软雅黑" panose="020B0503020204020204" pitchFamily="34" charset="-122"/>
            </a:rPr>
            <a:t>缺乏科学性</a:t>
          </a:r>
        </a:p>
      </dgm:t>
    </dgm:pt>
    <dgm:pt modelId="{F556C1D8-48C1-4A49-9D8A-51E7D8175E8F}" cxnId="{57650050-C84E-4FD6-A3A0-97503BE8B47E}" type="parTrans">
      <dgm:prSet/>
      <dgm:spPr/>
      <dgm:t>
        <a:bodyPr/>
        <a:lstStyle/>
        <a:p>
          <a:endParaRPr lang="zh-CN" altLang="en-US" sz="2000"/>
        </a:p>
      </dgm:t>
    </dgm:pt>
    <dgm:pt modelId="{E6C203D2-8E4D-4EAF-BAB6-EAEE01583842}" cxnId="{57650050-C84E-4FD6-A3A0-97503BE8B47E}" type="sibTrans">
      <dgm:prSet/>
      <dgm:spPr/>
      <dgm:t>
        <a:bodyPr/>
        <a:lstStyle/>
        <a:p>
          <a:endParaRPr lang="zh-CN" altLang="en-US" sz="2000"/>
        </a:p>
      </dgm:t>
    </dgm:pt>
    <dgm:pt modelId="{9909C93E-CC7C-4D7E-95C4-87798672BA36}">
      <dgm:prSet custT="1"/>
      <dgm:spPr/>
      <dgm:t>
        <a:bodyPr/>
        <a:lstStyle/>
        <a:p>
          <a:r>
            <a:rPr lang="zh-CN" altLang="en-US" sz="2000" dirty="0">
              <a:latin typeface="微软雅黑" panose="020B0503020204020204" pitchFamily="34" charset="-122"/>
              <a:ea typeface="微软雅黑" panose="020B0503020204020204" pitchFamily="34" charset="-122"/>
            </a:rPr>
            <a:t>获取对象不明确</a:t>
          </a:r>
        </a:p>
      </dgm:t>
    </dgm:pt>
    <dgm:pt modelId="{9AFA5B00-5DFB-46DE-9022-5B6794546E28}" cxnId="{77EDE2C8-D3E6-4CE1-839C-CF1495441E53}" type="parTrans">
      <dgm:prSet/>
      <dgm:spPr/>
      <dgm:t>
        <a:bodyPr/>
        <a:lstStyle/>
        <a:p>
          <a:endParaRPr lang="zh-CN" altLang="en-US" sz="2000"/>
        </a:p>
      </dgm:t>
    </dgm:pt>
    <dgm:pt modelId="{4BCD10E2-7F59-4D6E-9801-7915C1E06AB8}" cxnId="{77EDE2C8-D3E6-4CE1-839C-CF1495441E53}" type="sibTrans">
      <dgm:prSet/>
      <dgm:spPr/>
      <dgm:t>
        <a:bodyPr/>
        <a:lstStyle/>
        <a:p>
          <a:endParaRPr lang="zh-CN" altLang="en-US" sz="2000"/>
        </a:p>
      </dgm:t>
    </dgm:pt>
    <dgm:pt modelId="{C905D9B0-19D8-45DA-9B39-1F3B6DF8A2FF}" type="pres">
      <dgm:prSet presAssocID="{ACB4415F-40C5-4A61-BC69-9E98490C8F78}" presName="compositeShape" presStyleCnt="0">
        <dgm:presLayoutVars>
          <dgm:chMax val="7"/>
          <dgm:dir/>
          <dgm:resizeHandles val="exact"/>
        </dgm:presLayoutVars>
      </dgm:prSet>
      <dgm:spPr/>
    </dgm:pt>
    <dgm:pt modelId="{D858C454-F019-41D2-8222-A839A9BC28DB}" type="pres">
      <dgm:prSet presAssocID="{94454046-F8D0-4810-A66E-22F0C55A8DC8}" presName="circ1" presStyleLbl="vennNode1" presStyleIdx="0" presStyleCnt="4"/>
      <dgm:spPr/>
    </dgm:pt>
    <dgm:pt modelId="{294C1A46-3613-4854-B08B-899891306B38}" type="pres">
      <dgm:prSet presAssocID="{94454046-F8D0-4810-A66E-22F0C55A8DC8}" presName="circ1Tx" presStyleLbl="revTx" presStyleIdx="0" presStyleCnt="0">
        <dgm:presLayoutVars>
          <dgm:chMax val="0"/>
          <dgm:chPref val="0"/>
          <dgm:bulletEnabled val="1"/>
        </dgm:presLayoutVars>
      </dgm:prSet>
      <dgm:spPr/>
    </dgm:pt>
    <dgm:pt modelId="{183D5BD9-6284-4CCA-9F57-C0FDEBC7D8F8}" type="pres">
      <dgm:prSet presAssocID="{E73122D6-7E52-4CB0-BB6A-CCD8ABF34959}" presName="circ2" presStyleLbl="vennNode1" presStyleIdx="1" presStyleCnt="4"/>
      <dgm:spPr/>
    </dgm:pt>
    <dgm:pt modelId="{A147E663-04D2-41FA-8CCE-8756B411818D}" type="pres">
      <dgm:prSet presAssocID="{E73122D6-7E52-4CB0-BB6A-CCD8ABF34959}" presName="circ2Tx" presStyleLbl="revTx" presStyleIdx="0" presStyleCnt="0">
        <dgm:presLayoutVars>
          <dgm:chMax val="0"/>
          <dgm:chPref val="0"/>
          <dgm:bulletEnabled val="1"/>
        </dgm:presLayoutVars>
      </dgm:prSet>
      <dgm:spPr/>
    </dgm:pt>
    <dgm:pt modelId="{97310075-5079-486E-9F35-D4EB5BB4D338}" type="pres">
      <dgm:prSet presAssocID="{A7767EDF-E3FD-4E05-AB46-A5361B8613E4}" presName="circ3" presStyleLbl="vennNode1" presStyleIdx="2" presStyleCnt="4"/>
      <dgm:spPr/>
    </dgm:pt>
    <dgm:pt modelId="{09B941F6-174B-444D-BB45-033A4CBA295E}" type="pres">
      <dgm:prSet presAssocID="{A7767EDF-E3FD-4E05-AB46-A5361B8613E4}" presName="circ3Tx" presStyleLbl="revTx" presStyleIdx="0" presStyleCnt="0">
        <dgm:presLayoutVars>
          <dgm:chMax val="0"/>
          <dgm:chPref val="0"/>
          <dgm:bulletEnabled val="1"/>
        </dgm:presLayoutVars>
      </dgm:prSet>
      <dgm:spPr/>
    </dgm:pt>
    <dgm:pt modelId="{302CE601-ACF7-4C02-A4F0-3CF9357E9D41}" type="pres">
      <dgm:prSet presAssocID="{9909C93E-CC7C-4D7E-95C4-87798672BA36}" presName="circ4" presStyleLbl="vennNode1" presStyleIdx="3" presStyleCnt="4"/>
      <dgm:spPr/>
    </dgm:pt>
    <dgm:pt modelId="{EC035A2D-420C-475B-93BC-7C07CCE35B8A}" type="pres">
      <dgm:prSet presAssocID="{9909C93E-CC7C-4D7E-95C4-87798672BA36}" presName="circ4Tx" presStyleLbl="revTx" presStyleIdx="0" presStyleCnt="0">
        <dgm:presLayoutVars>
          <dgm:chMax val="0"/>
          <dgm:chPref val="0"/>
          <dgm:bulletEnabled val="1"/>
        </dgm:presLayoutVars>
      </dgm:prSet>
      <dgm:spPr/>
    </dgm:pt>
  </dgm:ptLst>
  <dgm:cxnLst>
    <dgm:cxn modelId="{AF395316-6B8D-4270-BB50-867787C45543}" type="presOf" srcId="{9909C93E-CC7C-4D7E-95C4-87798672BA36}" destId="{EC035A2D-420C-475B-93BC-7C07CCE35B8A}" srcOrd="1" destOrd="0" presId="urn:microsoft.com/office/officeart/2005/8/layout/venn1"/>
    <dgm:cxn modelId="{466A4622-E74E-4E4F-B0E2-241F8A0FBCD5}" type="presOf" srcId="{E73122D6-7E52-4CB0-BB6A-CCD8ABF34959}" destId="{A147E663-04D2-41FA-8CCE-8756B411818D}" srcOrd="1" destOrd="0" presId="urn:microsoft.com/office/officeart/2005/8/layout/venn1"/>
    <dgm:cxn modelId="{D9EFAA2E-5D07-4249-873A-2590C5378DAE}" type="presOf" srcId="{9909C93E-CC7C-4D7E-95C4-87798672BA36}" destId="{302CE601-ACF7-4C02-A4F0-3CF9357E9D41}" srcOrd="0" destOrd="0" presId="urn:microsoft.com/office/officeart/2005/8/layout/venn1"/>
    <dgm:cxn modelId="{F75EDD32-3A98-43A3-B821-164FBCF0DC07}" srcId="{ACB4415F-40C5-4A61-BC69-9E98490C8F78}" destId="{94454046-F8D0-4810-A66E-22F0C55A8DC8}" srcOrd="0" destOrd="0" parTransId="{E6BCC2FF-5C00-4AE4-BAEF-2E067FD57430}" sibTransId="{73733A4F-555B-43E8-873E-485A11A37446}"/>
    <dgm:cxn modelId="{3047FA34-0D34-4C09-AD3F-205624E121B2}" srcId="{ACB4415F-40C5-4A61-BC69-9E98490C8F78}" destId="{E73122D6-7E52-4CB0-BB6A-CCD8ABF34959}" srcOrd="1" destOrd="0" parTransId="{98F3D12E-454E-490D-A017-28F530F9EABD}" sibTransId="{25234C5B-FA5F-4B6F-8E18-04D01D45B12E}"/>
    <dgm:cxn modelId="{A2E94B35-0FE2-4B98-BE65-8D50D4424C42}" type="presOf" srcId="{94454046-F8D0-4810-A66E-22F0C55A8DC8}" destId="{294C1A46-3613-4854-B08B-899891306B38}" srcOrd="1" destOrd="0" presId="urn:microsoft.com/office/officeart/2005/8/layout/venn1"/>
    <dgm:cxn modelId="{0043BF3B-1EAC-4DAA-8BA7-2EA1DD307606}" type="presOf" srcId="{A7767EDF-E3FD-4E05-AB46-A5361B8613E4}" destId="{09B941F6-174B-444D-BB45-033A4CBA295E}" srcOrd="1" destOrd="0" presId="urn:microsoft.com/office/officeart/2005/8/layout/venn1"/>
    <dgm:cxn modelId="{57650050-C84E-4FD6-A3A0-97503BE8B47E}" srcId="{ACB4415F-40C5-4A61-BC69-9E98490C8F78}" destId="{A7767EDF-E3FD-4E05-AB46-A5361B8613E4}" srcOrd="2" destOrd="0" parTransId="{F556C1D8-48C1-4A49-9D8A-51E7D8175E8F}" sibTransId="{E6C203D2-8E4D-4EAF-BAB6-EAEE01583842}"/>
    <dgm:cxn modelId="{1EF7FF74-82EC-4BD2-976A-0914B23AEC17}" type="presOf" srcId="{A7767EDF-E3FD-4E05-AB46-A5361B8613E4}" destId="{97310075-5079-486E-9F35-D4EB5BB4D338}" srcOrd="0" destOrd="0" presId="urn:microsoft.com/office/officeart/2005/8/layout/venn1"/>
    <dgm:cxn modelId="{36E0AB55-A158-42F6-B754-AA8E78CCAB24}" type="presOf" srcId="{94454046-F8D0-4810-A66E-22F0C55A8DC8}" destId="{D858C454-F019-41D2-8222-A839A9BC28DB}" srcOrd="0" destOrd="0" presId="urn:microsoft.com/office/officeart/2005/8/layout/venn1"/>
    <dgm:cxn modelId="{77EDE2C8-D3E6-4CE1-839C-CF1495441E53}" srcId="{ACB4415F-40C5-4A61-BC69-9E98490C8F78}" destId="{9909C93E-CC7C-4D7E-95C4-87798672BA36}" srcOrd="3" destOrd="0" parTransId="{9AFA5B00-5DFB-46DE-9022-5B6794546E28}" sibTransId="{4BCD10E2-7F59-4D6E-9801-7915C1E06AB8}"/>
    <dgm:cxn modelId="{C71FC3D5-0172-4450-9EC0-A9F57D876150}" type="presOf" srcId="{E73122D6-7E52-4CB0-BB6A-CCD8ABF34959}" destId="{183D5BD9-6284-4CCA-9F57-C0FDEBC7D8F8}" srcOrd="0" destOrd="0" presId="urn:microsoft.com/office/officeart/2005/8/layout/venn1"/>
    <dgm:cxn modelId="{076C88DD-A8AF-4563-8D91-6E0C50839E42}" type="presOf" srcId="{ACB4415F-40C5-4A61-BC69-9E98490C8F78}" destId="{C905D9B0-19D8-45DA-9B39-1F3B6DF8A2FF}" srcOrd="0" destOrd="0" presId="urn:microsoft.com/office/officeart/2005/8/layout/venn1"/>
    <dgm:cxn modelId="{4430C285-5779-44E3-9BCE-D0383FA841E9}" type="presParOf" srcId="{C905D9B0-19D8-45DA-9B39-1F3B6DF8A2FF}" destId="{D858C454-F019-41D2-8222-A839A9BC28DB}" srcOrd="0" destOrd="0" presId="urn:microsoft.com/office/officeart/2005/8/layout/venn1"/>
    <dgm:cxn modelId="{0E2210E5-78C5-461D-93B1-737671120E98}" type="presParOf" srcId="{C905D9B0-19D8-45DA-9B39-1F3B6DF8A2FF}" destId="{294C1A46-3613-4854-B08B-899891306B38}" srcOrd="1" destOrd="0" presId="urn:microsoft.com/office/officeart/2005/8/layout/venn1"/>
    <dgm:cxn modelId="{35FB8B92-4511-46FB-B8E4-67E515256500}" type="presParOf" srcId="{C905D9B0-19D8-45DA-9B39-1F3B6DF8A2FF}" destId="{183D5BD9-6284-4CCA-9F57-C0FDEBC7D8F8}" srcOrd="2" destOrd="0" presId="urn:microsoft.com/office/officeart/2005/8/layout/venn1"/>
    <dgm:cxn modelId="{96ACCDE8-6F1C-4CC1-9AC4-5CA758CB319F}" type="presParOf" srcId="{C905D9B0-19D8-45DA-9B39-1F3B6DF8A2FF}" destId="{A147E663-04D2-41FA-8CCE-8756B411818D}" srcOrd="3" destOrd="0" presId="urn:microsoft.com/office/officeart/2005/8/layout/venn1"/>
    <dgm:cxn modelId="{BB84EBCC-679D-4CD8-A4E5-46A970AF4CDD}" type="presParOf" srcId="{C905D9B0-19D8-45DA-9B39-1F3B6DF8A2FF}" destId="{97310075-5079-486E-9F35-D4EB5BB4D338}" srcOrd="4" destOrd="0" presId="urn:microsoft.com/office/officeart/2005/8/layout/venn1"/>
    <dgm:cxn modelId="{BD21716E-F84A-4245-946C-79C592FA45AC}" type="presParOf" srcId="{C905D9B0-19D8-45DA-9B39-1F3B6DF8A2FF}" destId="{09B941F6-174B-444D-BB45-033A4CBA295E}" srcOrd="5" destOrd="0" presId="urn:microsoft.com/office/officeart/2005/8/layout/venn1"/>
    <dgm:cxn modelId="{68597DB9-2582-4430-8FB2-0A9BE297CD49}" type="presParOf" srcId="{C905D9B0-19D8-45DA-9B39-1F3B6DF8A2FF}" destId="{302CE601-ACF7-4C02-A4F0-3CF9357E9D41}" srcOrd="6" destOrd="0" presId="urn:microsoft.com/office/officeart/2005/8/layout/venn1"/>
    <dgm:cxn modelId="{0B4F2A0A-D9BD-497E-BB46-CA692DA5B33D}" type="presParOf" srcId="{C905D9B0-19D8-45DA-9B39-1F3B6DF8A2FF}" destId="{EC035A2D-420C-475B-93BC-7C07CCE35B8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E106DE-2A95-4EB2-82E5-EA9E2FCB127F}" type="doc">
      <dgm:prSet loTypeId="urn:microsoft.com/office/officeart/2005/8/layout/vList5" loCatId="list" qsTypeId="urn:microsoft.com/office/officeart/2005/8/quickstyle/simple2" qsCatId="simple" csTypeId="urn:microsoft.com/office/officeart/2005/8/colors/accent2_1" csCatId="accent2" phldr="1"/>
      <dgm:spPr/>
      <dgm:t>
        <a:bodyPr/>
        <a:lstStyle/>
        <a:p>
          <a:endParaRPr lang="zh-CN" altLang="en-US"/>
        </a:p>
      </dgm:t>
    </dgm:pt>
    <dgm:pt modelId="{4A6D14EB-D14E-4353-9B52-C862F9AA4EBE}">
      <dgm:prSet custT="1"/>
      <dgm:spPr/>
      <dgm:t>
        <a:bodyPr/>
        <a:lstStyle/>
        <a:p>
          <a:pPr algn="l"/>
          <a:r>
            <a:rPr lang="zh-CN" altLang="en-US" sz="1800" b="1" dirty="0"/>
            <a:t>售货亭管理系统的开发者的业务目标：</a:t>
          </a:r>
          <a:endParaRPr lang="zh-CN" altLang="en-US" sz="1800" dirty="0"/>
        </a:p>
      </dgm:t>
    </dgm:pt>
    <dgm:pt modelId="{2CA14328-19F7-43AF-A253-04874BE79AC5}" cxnId="{30170FFF-C2A4-4B18-8231-4EAE1F294980}" type="parTrans">
      <dgm:prSet/>
      <dgm:spPr/>
      <dgm:t>
        <a:bodyPr/>
        <a:lstStyle/>
        <a:p>
          <a:endParaRPr lang="zh-CN" altLang="en-US"/>
        </a:p>
      </dgm:t>
    </dgm:pt>
    <dgm:pt modelId="{CCA60B29-043D-4B61-BC8E-F6127F5FDED9}" cxnId="{30170FFF-C2A4-4B18-8231-4EAE1F294980}" type="sibTrans">
      <dgm:prSet/>
      <dgm:spPr/>
      <dgm:t>
        <a:bodyPr/>
        <a:lstStyle/>
        <a:p>
          <a:endParaRPr lang="zh-CN" altLang="en-US"/>
        </a:p>
      </dgm:t>
    </dgm:pt>
    <dgm:pt modelId="{B3D72A74-0794-46EA-91DB-0498890A5502}">
      <dgm:prSet custT="1"/>
      <dgm:spPr/>
      <dgm:t>
        <a:bodyPr/>
        <a:lstStyle/>
        <a:p>
          <a:pPr algn="l"/>
          <a:r>
            <a:rPr lang="zh-CN" sz="1800" dirty="0"/>
            <a:t>（</a:t>
          </a:r>
          <a:r>
            <a:rPr lang="en-US" sz="1800" dirty="0"/>
            <a:t>1</a:t>
          </a:r>
          <a:r>
            <a:rPr lang="zh-CN" sz="1800" dirty="0"/>
            <a:t>）向零售商出售或出租售货机，由此获得收益</a:t>
          </a:r>
        </a:p>
      </dgm:t>
    </dgm:pt>
    <dgm:pt modelId="{ACC308C2-7B05-48C9-96BB-9A6412560FB5}" cxnId="{5322F435-66FE-49E9-8C0C-D0713B95ACDA}" type="parTrans">
      <dgm:prSet/>
      <dgm:spPr/>
      <dgm:t>
        <a:bodyPr/>
        <a:lstStyle/>
        <a:p>
          <a:endParaRPr lang="zh-CN" altLang="en-US"/>
        </a:p>
      </dgm:t>
    </dgm:pt>
    <dgm:pt modelId="{47314109-21C0-4DAE-84FC-407538FF884B}" cxnId="{5322F435-66FE-49E9-8C0C-D0713B95ACDA}" type="sibTrans">
      <dgm:prSet/>
      <dgm:spPr/>
      <dgm:t>
        <a:bodyPr/>
        <a:lstStyle/>
        <a:p>
          <a:endParaRPr lang="zh-CN" altLang="en-US"/>
        </a:p>
      </dgm:t>
    </dgm:pt>
    <dgm:pt modelId="{604E2DFD-278C-4E54-9E34-216CFEE3B9C9}">
      <dgm:prSet custT="1"/>
      <dgm:spPr/>
      <dgm:t>
        <a:bodyPr/>
        <a:lstStyle/>
        <a:p>
          <a:pPr algn="l"/>
          <a:r>
            <a:rPr lang="zh-CN" sz="1800"/>
            <a:t>（</a:t>
          </a:r>
          <a:r>
            <a:rPr lang="en-US" sz="1800"/>
            <a:t>2</a:t>
          </a:r>
          <a:r>
            <a:rPr lang="zh-CN" sz="1800"/>
            <a:t>）通过售货机向顾客销售消费品</a:t>
          </a:r>
          <a:endParaRPr lang="zh-CN" sz="1800" dirty="0"/>
        </a:p>
      </dgm:t>
    </dgm:pt>
    <dgm:pt modelId="{9119C373-2A98-4BA6-8910-8C6DB189077A}" cxnId="{0A291898-C400-448A-A735-17D83F1DB346}" type="parTrans">
      <dgm:prSet/>
      <dgm:spPr/>
      <dgm:t>
        <a:bodyPr/>
        <a:lstStyle/>
        <a:p>
          <a:endParaRPr lang="zh-CN" altLang="en-US"/>
        </a:p>
      </dgm:t>
    </dgm:pt>
    <dgm:pt modelId="{08547C0A-2635-432F-982F-F91015985AED}" cxnId="{0A291898-C400-448A-A735-17D83F1DB346}" type="sibTrans">
      <dgm:prSet/>
      <dgm:spPr/>
      <dgm:t>
        <a:bodyPr/>
        <a:lstStyle/>
        <a:p>
          <a:endParaRPr lang="zh-CN" altLang="en-US"/>
        </a:p>
      </dgm:t>
    </dgm:pt>
    <dgm:pt modelId="{AB04B82C-B474-4895-9577-13438CB268FC}">
      <dgm:prSet custT="1"/>
      <dgm:spPr/>
      <dgm:t>
        <a:bodyPr/>
        <a:lstStyle/>
        <a:p>
          <a:pPr algn="l"/>
          <a:r>
            <a:rPr lang="zh-CN" sz="1800" dirty="0"/>
            <a:t>（</a:t>
          </a:r>
          <a:r>
            <a:rPr lang="en-US" sz="1800" dirty="0"/>
            <a:t>4</a:t>
          </a:r>
          <a:r>
            <a:rPr lang="zh-CN" sz="1800" dirty="0"/>
            <a:t>）生产出多种类型的售货机</a:t>
          </a:r>
        </a:p>
      </dgm:t>
    </dgm:pt>
    <dgm:pt modelId="{96896C5F-062B-494B-B70B-A93381D8B01F}" cxnId="{93B0810C-829D-4B6D-A9DA-0CB11F5AD687}" type="parTrans">
      <dgm:prSet/>
      <dgm:spPr/>
      <dgm:t>
        <a:bodyPr/>
        <a:lstStyle/>
        <a:p>
          <a:endParaRPr lang="zh-CN" altLang="en-US"/>
        </a:p>
      </dgm:t>
    </dgm:pt>
    <dgm:pt modelId="{5778321F-7C2A-40AF-8EA7-7D187CE9698B}" cxnId="{93B0810C-829D-4B6D-A9DA-0CB11F5AD687}" type="sibTrans">
      <dgm:prSet/>
      <dgm:spPr/>
      <dgm:t>
        <a:bodyPr/>
        <a:lstStyle/>
        <a:p>
          <a:endParaRPr lang="zh-CN" altLang="en-US"/>
        </a:p>
      </dgm:t>
    </dgm:pt>
    <dgm:pt modelId="{69F314B4-6751-4732-B0CC-4559F47F45ED}">
      <dgm:prSet custT="1"/>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sz="1800" kern="1200">
              <a:latin typeface="Calibri" panose="020F0502020204030204"/>
              <a:ea typeface="宋体" panose="02010600030101010101" pitchFamily="2" charset="-122"/>
              <a:cs typeface="+mn-cs"/>
            </a:rPr>
            <a:t>（</a:t>
          </a:r>
          <a:r>
            <a:rPr lang="en-US" sz="1800" kern="1200">
              <a:latin typeface="Calibri" panose="020F0502020204030204"/>
              <a:ea typeface="宋体" panose="02010600030101010101" pitchFamily="2" charset="-122"/>
              <a:cs typeface="+mn-cs"/>
            </a:rPr>
            <a:t>3</a:t>
          </a:r>
          <a:r>
            <a:rPr lang="zh-CN" sz="1800" kern="1200">
              <a:latin typeface="Calibri" panose="020F0502020204030204"/>
              <a:ea typeface="宋体" panose="02010600030101010101" pitchFamily="2" charset="-122"/>
              <a:cs typeface="+mn-cs"/>
            </a:rPr>
            <a:t>）吸引客户对商品的兴趣</a:t>
          </a:r>
          <a:endParaRPr lang="zh-CN" sz="1800" kern="1200" dirty="0">
            <a:latin typeface="Calibri" panose="020F0502020204030204"/>
            <a:ea typeface="宋体" panose="02010600030101010101" pitchFamily="2" charset="-122"/>
            <a:cs typeface="+mn-cs"/>
          </a:endParaRPr>
        </a:p>
      </dgm:t>
    </dgm:pt>
    <dgm:pt modelId="{DC00390E-F8A0-4534-B151-44FAB59928F3}" cxnId="{E631FE19-F4FE-4D25-B390-20D84A2EA50D}" type="sibTrans">
      <dgm:prSet/>
      <dgm:spPr/>
      <dgm:t>
        <a:bodyPr/>
        <a:lstStyle/>
        <a:p>
          <a:endParaRPr lang="zh-CN" altLang="en-US"/>
        </a:p>
      </dgm:t>
    </dgm:pt>
    <dgm:pt modelId="{9997479C-B5FC-4C6D-8D01-474894B29C8E}" cxnId="{E631FE19-F4FE-4D25-B390-20D84A2EA50D}" type="parTrans">
      <dgm:prSet/>
      <dgm:spPr/>
      <dgm:t>
        <a:bodyPr/>
        <a:lstStyle/>
        <a:p>
          <a:endParaRPr lang="zh-CN" altLang="en-US"/>
        </a:p>
      </dgm:t>
    </dgm:pt>
    <dgm:pt modelId="{440093BC-A571-4660-BF73-A559401CB36E}" type="pres">
      <dgm:prSet presAssocID="{E9E106DE-2A95-4EB2-82E5-EA9E2FCB127F}" presName="Name0" presStyleCnt="0">
        <dgm:presLayoutVars>
          <dgm:dir/>
          <dgm:animLvl val="lvl"/>
          <dgm:resizeHandles val="exact"/>
        </dgm:presLayoutVars>
      </dgm:prSet>
      <dgm:spPr/>
    </dgm:pt>
    <dgm:pt modelId="{568F4502-5B9E-4EA4-92E6-951325C4358E}" type="pres">
      <dgm:prSet presAssocID="{4A6D14EB-D14E-4353-9B52-C862F9AA4EBE}" presName="linNode" presStyleCnt="0"/>
      <dgm:spPr/>
    </dgm:pt>
    <dgm:pt modelId="{454D3B2F-6B75-4F7F-828C-316469AC5068}" type="pres">
      <dgm:prSet presAssocID="{4A6D14EB-D14E-4353-9B52-C862F9AA4EBE}" presName="parentText" presStyleLbl="node1" presStyleIdx="0" presStyleCnt="5">
        <dgm:presLayoutVars>
          <dgm:chMax val="1"/>
          <dgm:bulletEnabled val="1"/>
        </dgm:presLayoutVars>
      </dgm:prSet>
      <dgm:spPr/>
    </dgm:pt>
    <dgm:pt modelId="{4B14F8D5-F158-4245-9188-4A4E622E36A0}" type="pres">
      <dgm:prSet presAssocID="{CCA60B29-043D-4B61-BC8E-F6127F5FDED9}" presName="sp" presStyleCnt="0"/>
      <dgm:spPr/>
    </dgm:pt>
    <dgm:pt modelId="{84BFF2E8-ECD3-4053-8648-9B596BF07BAB}" type="pres">
      <dgm:prSet presAssocID="{B3D72A74-0794-46EA-91DB-0498890A5502}" presName="linNode" presStyleCnt="0"/>
      <dgm:spPr/>
    </dgm:pt>
    <dgm:pt modelId="{7FA0DC65-82D4-4564-9320-D1C8E23F5171}" type="pres">
      <dgm:prSet presAssocID="{B3D72A74-0794-46EA-91DB-0498890A5502}" presName="parentText" presStyleLbl="node1" presStyleIdx="1" presStyleCnt="5">
        <dgm:presLayoutVars>
          <dgm:chMax val="1"/>
          <dgm:bulletEnabled val="1"/>
        </dgm:presLayoutVars>
      </dgm:prSet>
      <dgm:spPr/>
    </dgm:pt>
    <dgm:pt modelId="{99DE0243-AEEA-418C-B60A-22A6E507D87F}" type="pres">
      <dgm:prSet presAssocID="{47314109-21C0-4DAE-84FC-407538FF884B}" presName="sp" presStyleCnt="0"/>
      <dgm:spPr/>
    </dgm:pt>
    <dgm:pt modelId="{95E1432D-61E4-4D7B-90F2-373F79578435}" type="pres">
      <dgm:prSet presAssocID="{604E2DFD-278C-4E54-9E34-216CFEE3B9C9}" presName="linNode" presStyleCnt="0"/>
      <dgm:spPr/>
    </dgm:pt>
    <dgm:pt modelId="{66B3E58C-A6BD-4AFB-AE57-CB00EE896A8E}" type="pres">
      <dgm:prSet presAssocID="{604E2DFD-278C-4E54-9E34-216CFEE3B9C9}" presName="parentText" presStyleLbl="node1" presStyleIdx="2" presStyleCnt="5">
        <dgm:presLayoutVars>
          <dgm:chMax val="1"/>
          <dgm:bulletEnabled val="1"/>
        </dgm:presLayoutVars>
      </dgm:prSet>
      <dgm:spPr/>
    </dgm:pt>
    <dgm:pt modelId="{15D13D62-2E6D-4DCD-B62C-9B8796BDE258}" type="pres">
      <dgm:prSet presAssocID="{08547C0A-2635-432F-982F-F91015985AED}" presName="sp" presStyleCnt="0"/>
      <dgm:spPr/>
    </dgm:pt>
    <dgm:pt modelId="{72C2AAB9-844D-403D-AC20-8EF2B803D617}" type="pres">
      <dgm:prSet presAssocID="{69F314B4-6751-4732-B0CC-4559F47F45ED}" presName="linNode" presStyleCnt="0"/>
      <dgm:spPr/>
    </dgm:pt>
    <dgm:pt modelId="{31AFBD45-D12B-49B0-929D-F453909BC8BA}" type="pres">
      <dgm:prSet presAssocID="{69F314B4-6751-4732-B0CC-4559F47F45ED}" presName="parentText" presStyleLbl="node1" presStyleIdx="3" presStyleCnt="5">
        <dgm:presLayoutVars>
          <dgm:chMax val="1"/>
          <dgm:bulletEnabled val="1"/>
        </dgm:presLayoutVars>
      </dgm:prSet>
      <dgm:spPr>
        <a:xfrm>
          <a:off x="2594741" y="1853061"/>
          <a:ext cx="2919084" cy="587846"/>
        </a:xfrm>
        <a:prstGeom prst="roundRect">
          <a:avLst/>
        </a:prstGeom>
      </dgm:spPr>
    </dgm:pt>
    <dgm:pt modelId="{70992811-6F26-43C0-9B94-9B550EE2FD5A}" type="pres">
      <dgm:prSet presAssocID="{DC00390E-F8A0-4534-B151-44FAB59928F3}" presName="sp" presStyleCnt="0"/>
      <dgm:spPr/>
    </dgm:pt>
    <dgm:pt modelId="{D3BE35EC-BE08-406F-9F20-749DDA1CE8EE}" type="pres">
      <dgm:prSet presAssocID="{AB04B82C-B474-4895-9577-13438CB268FC}" presName="linNode" presStyleCnt="0"/>
      <dgm:spPr/>
    </dgm:pt>
    <dgm:pt modelId="{D38E824B-A476-43C2-B8E8-590CF161BBB3}" type="pres">
      <dgm:prSet presAssocID="{AB04B82C-B474-4895-9577-13438CB268FC}" presName="parentText" presStyleLbl="node1" presStyleIdx="4" presStyleCnt="5">
        <dgm:presLayoutVars>
          <dgm:chMax val="1"/>
          <dgm:bulletEnabled val="1"/>
        </dgm:presLayoutVars>
      </dgm:prSet>
      <dgm:spPr/>
    </dgm:pt>
  </dgm:ptLst>
  <dgm:cxnLst>
    <dgm:cxn modelId="{93B0810C-829D-4B6D-A9DA-0CB11F5AD687}" srcId="{E9E106DE-2A95-4EB2-82E5-EA9E2FCB127F}" destId="{AB04B82C-B474-4895-9577-13438CB268FC}" srcOrd="4" destOrd="0" parTransId="{96896C5F-062B-494B-B70B-A93381D8B01F}" sibTransId="{5778321F-7C2A-40AF-8EA7-7D187CE9698B}"/>
    <dgm:cxn modelId="{E631FE19-F4FE-4D25-B390-20D84A2EA50D}" srcId="{E9E106DE-2A95-4EB2-82E5-EA9E2FCB127F}" destId="{69F314B4-6751-4732-B0CC-4559F47F45ED}" srcOrd="3" destOrd="0" parTransId="{9997479C-B5FC-4C6D-8D01-474894B29C8E}" sibTransId="{DC00390E-F8A0-4534-B151-44FAB59928F3}"/>
    <dgm:cxn modelId="{5322F435-66FE-49E9-8C0C-D0713B95ACDA}" srcId="{E9E106DE-2A95-4EB2-82E5-EA9E2FCB127F}" destId="{B3D72A74-0794-46EA-91DB-0498890A5502}" srcOrd="1" destOrd="0" parTransId="{ACC308C2-7B05-48C9-96BB-9A6412560FB5}" sibTransId="{47314109-21C0-4DAE-84FC-407538FF884B}"/>
    <dgm:cxn modelId="{47D2495F-9E47-4658-9228-ABF864D15C1A}" type="presOf" srcId="{AB04B82C-B474-4895-9577-13438CB268FC}" destId="{D38E824B-A476-43C2-B8E8-590CF161BBB3}" srcOrd="0" destOrd="0" presId="urn:microsoft.com/office/officeart/2005/8/layout/vList5"/>
    <dgm:cxn modelId="{B969D478-AD28-42E4-B055-CA3EE14E5F51}" type="presOf" srcId="{E9E106DE-2A95-4EB2-82E5-EA9E2FCB127F}" destId="{440093BC-A571-4660-BF73-A559401CB36E}" srcOrd="0" destOrd="0" presId="urn:microsoft.com/office/officeart/2005/8/layout/vList5"/>
    <dgm:cxn modelId="{A10A1A7B-B684-4F53-AF8D-B4A165D98FF4}" type="presOf" srcId="{604E2DFD-278C-4E54-9E34-216CFEE3B9C9}" destId="{66B3E58C-A6BD-4AFB-AE57-CB00EE896A8E}" srcOrd="0" destOrd="0" presId="urn:microsoft.com/office/officeart/2005/8/layout/vList5"/>
    <dgm:cxn modelId="{0A291898-C400-448A-A735-17D83F1DB346}" srcId="{E9E106DE-2A95-4EB2-82E5-EA9E2FCB127F}" destId="{604E2DFD-278C-4E54-9E34-216CFEE3B9C9}" srcOrd="2" destOrd="0" parTransId="{9119C373-2A98-4BA6-8910-8C6DB189077A}" sibTransId="{08547C0A-2635-432F-982F-F91015985AED}"/>
    <dgm:cxn modelId="{BC93E6B4-1FA4-4E8F-9D2E-305165F97E4C}" type="presOf" srcId="{4A6D14EB-D14E-4353-9B52-C862F9AA4EBE}" destId="{454D3B2F-6B75-4F7F-828C-316469AC5068}" srcOrd="0" destOrd="0" presId="urn:microsoft.com/office/officeart/2005/8/layout/vList5"/>
    <dgm:cxn modelId="{FC5C27D1-4787-4567-809E-8E2C25304F66}" type="presOf" srcId="{B3D72A74-0794-46EA-91DB-0498890A5502}" destId="{7FA0DC65-82D4-4564-9320-D1C8E23F5171}" srcOrd="0" destOrd="0" presId="urn:microsoft.com/office/officeart/2005/8/layout/vList5"/>
    <dgm:cxn modelId="{5EAA64FA-8A3A-4EE8-95A7-4D5B3125257D}" type="presOf" srcId="{69F314B4-6751-4732-B0CC-4559F47F45ED}" destId="{31AFBD45-D12B-49B0-929D-F453909BC8BA}" srcOrd="0" destOrd="0" presId="urn:microsoft.com/office/officeart/2005/8/layout/vList5"/>
    <dgm:cxn modelId="{30170FFF-C2A4-4B18-8231-4EAE1F294980}" srcId="{E9E106DE-2A95-4EB2-82E5-EA9E2FCB127F}" destId="{4A6D14EB-D14E-4353-9B52-C862F9AA4EBE}" srcOrd="0" destOrd="0" parTransId="{2CA14328-19F7-43AF-A253-04874BE79AC5}" sibTransId="{CCA60B29-043D-4B61-BC8E-F6127F5FDED9}"/>
    <dgm:cxn modelId="{DCBA3138-A9A0-45B4-9D23-F25105447D7B}" type="presParOf" srcId="{440093BC-A571-4660-BF73-A559401CB36E}" destId="{568F4502-5B9E-4EA4-92E6-951325C4358E}" srcOrd="0" destOrd="0" presId="urn:microsoft.com/office/officeart/2005/8/layout/vList5"/>
    <dgm:cxn modelId="{DF81EC72-9E50-40EE-8D5E-EF84AFB53B94}" type="presParOf" srcId="{568F4502-5B9E-4EA4-92E6-951325C4358E}" destId="{454D3B2F-6B75-4F7F-828C-316469AC5068}" srcOrd="0" destOrd="0" presId="urn:microsoft.com/office/officeart/2005/8/layout/vList5"/>
    <dgm:cxn modelId="{4A82B18C-B683-4D7B-96DC-015AAB03D1A3}" type="presParOf" srcId="{440093BC-A571-4660-BF73-A559401CB36E}" destId="{4B14F8D5-F158-4245-9188-4A4E622E36A0}" srcOrd="1" destOrd="0" presId="urn:microsoft.com/office/officeart/2005/8/layout/vList5"/>
    <dgm:cxn modelId="{DA58039B-4B65-493F-829A-1D8E5DD52B83}" type="presParOf" srcId="{440093BC-A571-4660-BF73-A559401CB36E}" destId="{84BFF2E8-ECD3-4053-8648-9B596BF07BAB}" srcOrd="2" destOrd="0" presId="urn:microsoft.com/office/officeart/2005/8/layout/vList5"/>
    <dgm:cxn modelId="{6D134D2B-4093-4BDA-BD8F-A287CA6ACD3C}" type="presParOf" srcId="{84BFF2E8-ECD3-4053-8648-9B596BF07BAB}" destId="{7FA0DC65-82D4-4564-9320-D1C8E23F5171}" srcOrd="0" destOrd="0" presId="urn:microsoft.com/office/officeart/2005/8/layout/vList5"/>
    <dgm:cxn modelId="{1938EF1D-7306-45AF-BFEF-73B6BB86186E}" type="presParOf" srcId="{440093BC-A571-4660-BF73-A559401CB36E}" destId="{99DE0243-AEEA-418C-B60A-22A6E507D87F}" srcOrd="3" destOrd="0" presId="urn:microsoft.com/office/officeart/2005/8/layout/vList5"/>
    <dgm:cxn modelId="{DDD93830-03FE-4736-8176-4F4FA005B376}" type="presParOf" srcId="{440093BC-A571-4660-BF73-A559401CB36E}" destId="{95E1432D-61E4-4D7B-90F2-373F79578435}" srcOrd="4" destOrd="0" presId="urn:microsoft.com/office/officeart/2005/8/layout/vList5"/>
    <dgm:cxn modelId="{B0021064-BAB4-4088-B092-A46F9C181455}" type="presParOf" srcId="{95E1432D-61E4-4D7B-90F2-373F79578435}" destId="{66B3E58C-A6BD-4AFB-AE57-CB00EE896A8E}" srcOrd="0" destOrd="0" presId="urn:microsoft.com/office/officeart/2005/8/layout/vList5"/>
    <dgm:cxn modelId="{313220D1-45DB-414A-92ED-D163288F4CB6}" type="presParOf" srcId="{440093BC-A571-4660-BF73-A559401CB36E}" destId="{15D13D62-2E6D-4DCD-B62C-9B8796BDE258}" srcOrd="5" destOrd="0" presId="urn:microsoft.com/office/officeart/2005/8/layout/vList5"/>
    <dgm:cxn modelId="{9FDFA571-BC5D-4BDB-B87E-BEB734DBA35F}" type="presParOf" srcId="{440093BC-A571-4660-BF73-A559401CB36E}" destId="{72C2AAB9-844D-403D-AC20-8EF2B803D617}" srcOrd="6" destOrd="0" presId="urn:microsoft.com/office/officeart/2005/8/layout/vList5"/>
    <dgm:cxn modelId="{D087D9B6-F923-4775-8271-67A4036BACAC}" type="presParOf" srcId="{72C2AAB9-844D-403D-AC20-8EF2B803D617}" destId="{31AFBD45-D12B-49B0-929D-F453909BC8BA}" srcOrd="0" destOrd="0" presId="urn:microsoft.com/office/officeart/2005/8/layout/vList5"/>
    <dgm:cxn modelId="{237F39C2-3D67-492B-A0AF-9282BB6931A4}" type="presParOf" srcId="{440093BC-A571-4660-BF73-A559401CB36E}" destId="{70992811-6F26-43C0-9B94-9B550EE2FD5A}" srcOrd="7" destOrd="0" presId="urn:microsoft.com/office/officeart/2005/8/layout/vList5"/>
    <dgm:cxn modelId="{20BA8B87-2557-4797-A017-4BC8DD6CB2C5}" type="presParOf" srcId="{440093BC-A571-4660-BF73-A559401CB36E}" destId="{D3BE35EC-BE08-406F-9F20-749DDA1CE8EE}" srcOrd="8" destOrd="0" presId="urn:microsoft.com/office/officeart/2005/8/layout/vList5"/>
    <dgm:cxn modelId="{3EA498C2-BD94-4A3C-BD19-A2098EDCC300}" type="presParOf" srcId="{D3BE35EC-BE08-406F-9F20-749DDA1CE8EE}" destId="{D38E824B-A476-43C2-B8E8-590CF161BBB3}"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167677-48A3-45A1-9717-E1102E8C4ECE}" type="doc">
      <dgm:prSet loTypeId="urn:microsoft.com/office/officeart/2005/8/layout/vList5" loCatId="list" qsTypeId="urn:microsoft.com/office/officeart/2005/8/quickstyle/simple1" qsCatId="simple" csTypeId="urn:microsoft.com/office/officeart/2005/8/colors/accent4_1" csCatId="accent4" phldr="1"/>
      <dgm:spPr/>
      <dgm:t>
        <a:bodyPr/>
        <a:lstStyle/>
        <a:p>
          <a:endParaRPr lang="zh-CN" altLang="en-US"/>
        </a:p>
      </dgm:t>
    </dgm:pt>
    <dgm:pt modelId="{0944E153-62AA-45EB-A581-45670E3A1E9D}">
      <dgm:prSet custT="1"/>
      <dgm:spPr/>
      <dgm:t>
        <a:bodyPr/>
        <a:lstStyle/>
        <a:p>
          <a:r>
            <a:rPr lang="zh-CN" altLang="en-US" sz="1800" b="1" dirty="0"/>
            <a:t>零售商的商业需求则包括：</a:t>
          </a:r>
          <a:endParaRPr lang="zh-CN" altLang="en-US" sz="1800" dirty="0"/>
        </a:p>
      </dgm:t>
    </dgm:pt>
    <dgm:pt modelId="{2657165A-C7C9-4B7C-A935-5BC1EF19876A}" cxnId="{652752CD-27D5-474B-BE91-6E3C9D92EA03}" type="parTrans">
      <dgm:prSet/>
      <dgm:spPr/>
      <dgm:t>
        <a:bodyPr/>
        <a:lstStyle/>
        <a:p>
          <a:endParaRPr lang="zh-CN" altLang="en-US"/>
        </a:p>
      </dgm:t>
    </dgm:pt>
    <dgm:pt modelId="{7F6A27D8-813A-44E9-8EDE-94E9956DD8D6}" cxnId="{652752CD-27D5-474B-BE91-6E3C9D92EA03}" type="sibTrans">
      <dgm:prSet/>
      <dgm:spPr/>
      <dgm:t>
        <a:bodyPr/>
        <a:lstStyle/>
        <a:p>
          <a:endParaRPr lang="zh-CN" altLang="en-US"/>
        </a:p>
      </dgm:t>
    </dgm:pt>
    <dgm:pt modelId="{95C1E256-229F-4DD1-BDC7-26DFF0D1773C}">
      <dgm:prSet custT="1"/>
      <dgm:spPr/>
      <dgm:t>
        <a:bodyPr/>
        <a:lstStyle/>
        <a:p>
          <a:pPr algn="l"/>
          <a:r>
            <a:rPr lang="zh-CN" sz="1800"/>
            <a:t>（</a:t>
          </a:r>
          <a:r>
            <a:rPr lang="en-US" sz="1800"/>
            <a:t>1</a:t>
          </a:r>
          <a:r>
            <a:rPr lang="zh-CN" sz="1800"/>
            <a:t>）单位营业面积的收益最大化</a:t>
          </a:r>
          <a:endParaRPr lang="zh-CN" sz="1800" dirty="0"/>
        </a:p>
      </dgm:t>
    </dgm:pt>
    <dgm:pt modelId="{1C61740E-6044-45A2-9F0B-E978ADC37A7B}" cxnId="{3F1A5E56-2612-4DBF-A118-89984B01A0D6}" type="parTrans">
      <dgm:prSet/>
      <dgm:spPr/>
      <dgm:t>
        <a:bodyPr/>
        <a:lstStyle/>
        <a:p>
          <a:endParaRPr lang="zh-CN" altLang="en-US"/>
        </a:p>
      </dgm:t>
    </dgm:pt>
    <dgm:pt modelId="{D4269D60-B08E-4436-A952-BC17BB75F20A}" cxnId="{3F1A5E56-2612-4DBF-A118-89984B01A0D6}" type="sibTrans">
      <dgm:prSet/>
      <dgm:spPr/>
      <dgm:t>
        <a:bodyPr/>
        <a:lstStyle/>
        <a:p>
          <a:endParaRPr lang="zh-CN" altLang="en-US"/>
        </a:p>
      </dgm:t>
    </dgm:pt>
    <dgm:pt modelId="{326423F0-1995-4FD7-ADFE-C31F90FEE1D9}">
      <dgm:prSet custT="1"/>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sz="1800" kern="1200">
              <a:latin typeface="Calibri" panose="020F0502020204030204"/>
              <a:ea typeface="宋体" panose="02010600030101010101" pitchFamily="2" charset="-122"/>
              <a:cs typeface="+mn-cs"/>
            </a:rPr>
            <a:t>（</a:t>
          </a:r>
          <a:r>
            <a:rPr lang="en-US" sz="1800" kern="1200">
              <a:latin typeface="Calibri" panose="020F0502020204030204"/>
              <a:ea typeface="宋体" panose="02010600030101010101" pitchFamily="2" charset="-122"/>
              <a:cs typeface="+mn-cs"/>
            </a:rPr>
            <a:t>2</a:t>
          </a:r>
          <a:r>
            <a:rPr lang="zh-CN" sz="1800" kern="1200">
              <a:latin typeface="Calibri" panose="020F0502020204030204"/>
              <a:ea typeface="宋体" panose="02010600030101010101" pitchFamily="2" charset="-122"/>
              <a:cs typeface="+mn-cs"/>
            </a:rPr>
            <a:t>）吸引更多的顾客来商店购物</a:t>
          </a:r>
          <a:endParaRPr lang="zh-CN" sz="1800" kern="1200" dirty="0">
            <a:latin typeface="Calibri" panose="020F0502020204030204"/>
            <a:ea typeface="宋体" panose="02010600030101010101" pitchFamily="2" charset="-122"/>
            <a:cs typeface="+mn-cs"/>
          </a:endParaRPr>
        </a:p>
      </dgm:t>
    </dgm:pt>
    <dgm:pt modelId="{D7E0D310-6BE2-4AF5-869F-2D24C61A2BE5}" cxnId="{DB2C39B3-15C9-4F0A-8443-2F6B55D9AFD2}" type="parTrans">
      <dgm:prSet/>
      <dgm:spPr/>
      <dgm:t>
        <a:bodyPr/>
        <a:lstStyle/>
        <a:p>
          <a:endParaRPr lang="zh-CN" altLang="en-US"/>
        </a:p>
      </dgm:t>
    </dgm:pt>
    <dgm:pt modelId="{F79AA969-BF37-4F9D-AB59-DF4D2D36F53A}" cxnId="{DB2C39B3-15C9-4F0A-8443-2F6B55D9AFD2}" type="sibTrans">
      <dgm:prSet/>
      <dgm:spPr/>
      <dgm:t>
        <a:bodyPr/>
        <a:lstStyle/>
        <a:p>
          <a:endParaRPr lang="zh-CN" altLang="en-US"/>
        </a:p>
      </dgm:t>
    </dgm:pt>
    <dgm:pt modelId="{3819B01C-DCCA-4FDD-85C4-DAA1E355920A}">
      <dgm:prSet custT="1"/>
      <dgm:spPr/>
      <dgm:t>
        <a:bodyPr/>
        <a:lstStyle/>
        <a:p>
          <a:pPr algn="l"/>
          <a:r>
            <a:rPr lang="zh-CN" sz="1800" dirty="0"/>
            <a:t>（</a:t>
          </a:r>
          <a:r>
            <a:rPr lang="en-US" sz="1800" dirty="0"/>
            <a:t>3</a:t>
          </a:r>
          <a:r>
            <a:rPr lang="zh-CN" sz="1800" dirty="0"/>
            <a:t>）用售货机取代手工操作，节约销售成本</a:t>
          </a:r>
        </a:p>
      </dgm:t>
    </dgm:pt>
    <dgm:pt modelId="{8F06128A-2556-47F6-A4B6-82D8103F3BC4}" cxnId="{8B157CEF-9388-4A9B-B6DD-EA60F24481C6}" type="parTrans">
      <dgm:prSet/>
      <dgm:spPr/>
      <dgm:t>
        <a:bodyPr/>
        <a:lstStyle/>
        <a:p>
          <a:endParaRPr lang="zh-CN" altLang="en-US"/>
        </a:p>
      </dgm:t>
    </dgm:pt>
    <dgm:pt modelId="{A80D7917-AAE3-44F5-8282-02220720CB71}" cxnId="{8B157CEF-9388-4A9B-B6DD-EA60F24481C6}" type="sibTrans">
      <dgm:prSet/>
      <dgm:spPr/>
      <dgm:t>
        <a:bodyPr/>
        <a:lstStyle/>
        <a:p>
          <a:endParaRPr lang="zh-CN" altLang="en-US"/>
        </a:p>
      </dgm:t>
    </dgm:pt>
    <dgm:pt modelId="{6340753E-764E-496A-B956-48D15E77AB90}" type="pres">
      <dgm:prSet presAssocID="{09167677-48A3-45A1-9717-E1102E8C4ECE}" presName="Name0" presStyleCnt="0">
        <dgm:presLayoutVars>
          <dgm:dir/>
          <dgm:animLvl val="lvl"/>
          <dgm:resizeHandles val="exact"/>
        </dgm:presLayoutVars>
      </dgm:prSet>
      <dgm:spPr/>
    </dgm:pt>
    <dgm:pt modelId="{9D6EFE69-25A8-4617-9429-B7D4C8797C5C}" type="pres">
      <dgm:prSet presAssocID="{0944E153-62AA-45EB-A581-45670E3A1E9D}" presName="linNode" presStyleCnt="0"/>
      <dgm:spPr/>
    </dgm:pt>
    <dgm:pt modelId="{1F822ACD-5996-4B10-B88D-0CB3729869D8}" type="pres">
      <dgm:prSet presAssocID="{0944E153-62AA-45EB-A581-45670E3A1E9D}" presName="parentText" presStyleLbl="node1" presStyleIdx="0" presStyleCnt="4">
        <dgm:presLayoutVars>
          <dgm:chMax val="1"/>
          <dgm:bulletEnabled val="1"/>
        </dgm:presLayoutVars>
      </dgm:prSet>
      <dgm:spPr/>
    </dgm:pt>
    <dgm:pt modelId="{B99E63F4-5507-4FE4-A0A6-56BE9DB65656}" type="pres">
      <dgm:prSet presAssocID="{7F6A27D8-813A-44E9-8EDE-94E9956DD8D6}" presName="sp" presStyleCnt="0"/>
      <dgm:spPr/>
    </dgm:pt>
    <dgm:pt modelId="{5C7CF768-466F-4F5A-8C3C-068C04407994}" type="pres">
      <dgm:prSet presAssocID="{95C1E256-229F-4DD1-BDC7-26DFF0D1773C}" presName="linNode" presStyleCnt="0"/>
      <dgm:spPr/>
    </dgm:pt>
    <dgm:pt modelId="{81D9CF13-FAE8-4F83-A791-23A4559F8905}" type="pres">
      <dgm:prSet presAssocID="{95C1E256-229F-4DD1-BDC7-26DFF0D1773C}" presName="parentText" presStyleLbl="node1" presStyleIdx="1" presStyleCnt="4" custScaleX="99639">
        <dgm:presLayoutVars>
          <dgm:chMax val="1"/>
          <dgm:bulletEnabled val="1"/>
        </dgm:presLayoutVars>
      </dgm:prSet>
      <dgm:spPr/>
    </dgm:pt>
    <dgm:pt modelId="{84960CF5-7F88-49B4-A20C-D56F6ECD1A3B}" type="pres">
      <dgm:prSet presAssocID="{D4269D60-B08E-4436-A952-BC17BB75F20A}" presName="sp" presStyleCnt="0"/>
      <dgm:spPr/>
    </dgm:pt>
    <dgm:pt modelId="{22565E1E-07A0-4266-89B7-6C58A7DC1D6B}" type="pres">
      <dgm:prSet presAssocID="{326423F0-1995-4FD7-ADFE-C31F90FEE1D9}" presName="linNode" presStyleCnt="0"/>
      <dgm:spPr/>
    </dgm:pt>
    <dgm:pt modelId="{9FD4C6E8-A716-462A-93D8-3E08531B669C}" type="pres">
      <dgm:prSet presAssocID="{326423F0-1995-4FD7-ADFE-C31F90FEE1D9}" presName="parentText" presStyleLbl="node1" presStyleIdx="2" presStyleCnt="4">
        <dgm:presLayoutVars>
          <dgm:chMax val="1"/>
          <dgm:bulletEnabled val="1"/>
        </dgm:presLayoutVars>
      </dgm:prSet>
      <dgm:spPr>
        <a:xfrm>
          <a:off x="2747141" y="1227037"/>
          <a:ext cx="3090534" cy="583725"/>
        </a:xfrm>
        <a:prstGeom prst="roundRect">
          <a:avLst/>
        </a:prstGeom>
      </dgm:spPr>
    </dgm:pt>
    <dgm:pt modelId="{60322B4A-B6CB-43A5-8290-80A8A545C806}" type="pres">
      <dgm:prSet presAssocID="{F79AA969-BF37-4F9D-AB59-DF4D2D36F53A}" presName="sp" presStyleCnt="0"/>
      <dgm:spPr/>
    </dgm:pt>
    <dgm:pt modelId="{CA6DEFAA-F00D-4690-B64B-346DB7D2FC19}" type="pres">
      <dgm:prSet presAssocID="{3819B01C-DCCA-4FDD-85C4-DAA1E355920A}" presName="linNode" presStyleCnt="0"/>
      <dgm:spPr/>
    </dgm:pt>
    <dgm:pt modelId="{2B597B18-4243-41AC-955D-0BB9C2F8CF80}" type="pres">
      <dgm:prSet presAssocID="{3819B01C-DCCA-4FDD-85C4-DAA1E355920A}" presName="parentText" presStyleLbl="node1" presStyleIdx="3" presStyleCnt="4">
        <dgm:presLayoutVars>
          <dgm:chMax val="1"/>
          <dgm:bulletEnabled val="1"/>
        </dgm:presLayoutVars>
      </dgm:prSet>
      <dgm:spPr/>
    </dgm:pt>
  </dgm:ptLst>
  <dgm:cxnLst>
    <dgm:cxn modelId="{01A3F80A-5C20-4C44-86F8-C2818CAF487A}" type="presOf" srcId="{0944E153-62AA-45EB-A581-45670E3A1E9D}" destId="{1F822ACD-5996-4B10-B88D-0CB3729869D8}" srcOrd="0" destOrd="0" presId="urn:microsoft.com/office/officeart/2005/8/layout/vList5"/>
    <dgm:cxn modelId="{3F1A5E56-2612-4DBF-A118-89984B01A0D6}" srcId="{09167677-48A3-45A1-9717-E1102E8C4ECE}" destId="{95C1E256-229F-4DD1-BDC7-26DFF0D1773C}" srcOrd="1" destOrd="0" parTransId="{1C61740E-6044-45A2-9F0B-E978ADC37A7B}" sibTransId="{D4269D60-B08E-4436-A952-BC17BB75F20A}"/>
    <dgm:cxn modelId="{74F6AD7D-9C18-44B3-B182-824F837935D7}" type="presOf" srcId="{95C1E256-229F-4DD1-BDC7-26DFF0D1773C}" destId="{81D9CF13-FAE8-4F83-A791-23A4559F8905}" srcOrd="0" destOrd="0" presId="urn:microsoft.com/office/officeart/2005/8/layout/vList5"/>
    <dgm:cxn modelId="{DB2C39B3-15C9-4F0A-8443-2F6B55D9AFD2}" srcId="{09167677-48A3-45A1-9717-E1102E8C4ECE}" destId="{326423F0-1995-4FD7-ADFE-C31F90FEE1D9}" srcOrd="2" destOrd="0" parTransId="{D7E0D310-6BE2-4AF5-869F-2D24C61A2BE5}" sibTransId="{F79AA969-BF37-4F9D-AB59-DF4D2D36F53A}"/>
    <dgm:cxn modelId="{27E6E9C9-8ADF-4343-9EF3-399E81FDA3C6}" type="presOf" srcId="{326423F0-1995-4FD7-ADFE-C31F90FEE1D9}" destId="{9FD4C6E8-A716-462A-93D8-3E08531B669C}" srcOrd="0" destOrd="0" presId="urn:microsoft.com/office/officeart/2005/8/layout/vList5"/>
    <dgm:cxn modelId="{652752CD-27D5-474B-BE91-6E3C9D92EA03}" srcId="{09167677-48A3-45A1-9717-E1102E8C4ECE}" destId="{0944E153-62AA-45EB-A581-45670E3A1E9D}" srcOrd="0" destOrd="0" parTransId="{2657165A-C7C9-4B7C-A935-5BC1EF19876A}" sibTransId="{7F6A27D8-813A-44E9-8EDE-94E9956DD8D6}"/>
    <dgm:cxn modelId="{5E682CD0-D9BA-4438-9372-28258A59A0DC}" type="presOf" srcId="{09167677-48A3-45A1-9717-E1102E8C4ECE}" destId="{6340753E-764E-496A-B956-48D15E77AB90}" srcOrd="0" destOrd="0" presId="urn:microsoft.com/office/officeart/2005/8/layout/vList5"/>
    <dgm:cxn modelId="{8B157CEF-9388-4A9B-B6DD-EA60F24481C6}" srcId="{09167677-48A3-45A1-9717-E1102E8C4ECE}" destId="{3819B01C-DCCA-4FDD-85C4-DAA1E355920A}" srcOrd="3" destOrd="0" parTransId="{8F06128A-2556-47F6-A4B6-82D8103F3BC4}" sibTransId="{A80D7917-AAE3-44F5-8282-02220720CB71}"/>
    <dgm:cxn modelId="{446A84F1-4268-47A7-8697-5A8DEBFFFC85}" type="presOf" srcId="{3819B01C-DCCA-4FDD-85C4-DAA1E355920A}" destId="{2B597B18-4243-41AC-955D-0BB9C2F8CF80}" srcOrd="0" destOrd="0" presId="urn:microsoft.com/office/officeart/2005/8/layout/vList5"/>
    <dgm:cxn modelId="{14127036-C2A7-484E-B98F-9E242B63FBED}" type="presParOf" srcId="{6340753E-764E-496A-B956-48D15E77AB90}" destId="{9D6EFE69-25A8-4617-9429-B7D4C8797C5C}" srcOrd="0" destOrd="0" presId="urn:microsoft.com/office/officeart/2005/8/layout/vList5"/>
    <dgm:cxn modelId="{2E51CE45-2820-4655-AC8C-C1F625180606}" type="presParOf" srcId="{9D6EFE69-25A8-4617-9429-B7D4C8797C5C}" destId="{1F822ACD-5996-4B10-B88D-0CB3729869D8}" srcOrd="0" destOrd="0" presId="urn:microsoft.com/office/officeart/2005/8/layout/vList5"/>
    <dgm:cxn modelId="{4F0F22B5-117B-4256-88A3-0D9A93BF3E79}" type="presParOf" srcId="{6340753E-764E-496A-B956-48D15E77AB90}" destId="{B99E63F4-5507-4FE4-A0A6-56BE9DB65656}" srcOrd="1" destOrd="0" presId="urn:microsoft.com/office/officeart/2005/8/layout/vList5"/>
    <dgm:cxn modelId="{03444168-C681-45C2-804D-36AE17766184}" type="presParOf" srcId="{6340753E-764E-496A-B956-48D15E77AB90}" destId="{5C7CF768-466F-4F5A-8C3C-068C04407994}" srcOrd="2" destOrd="0" presId="urn:microsoft.com/office/officeart/2005/8/layout/vList5"/>
    <dgm:cxn modelId="{FD074C88-CDE2-40BC-8A30-8AAFC3AD4AB3}" type="presParOf" srcId="{5C7CF768-466F-4F5A-8C3C-068C04407994}" destId="{81D9CF13-FAE8-4F83-A791-23A4559F8905}" srcOrd="0" destOrd="0" presId="urn:microsoft.com/office/officeart/2005/8/layout/vList5"/>
    <dgm:cxn modelId="{29FB9A3D-9734-4CF3-835F-02DE4ECE92D7}" type="presParOf" srcId="{6340753E-764E-496A-B956-48D15E77AB90}" destId="{84960CF5-7F88-49B4-A20C-D56F6ECD1A3B}" srcOrd="3" destOrd="0" presId="urn:microsoft.com/office/officeart/2005/8/layout/vList5"/>
    <dgm:cxn modelId="{8FA54203-6C30-4044-9CB7-4943729D9735}" type="presParOf" srcId="{6340753E-764E-496A-B956-48D15E77AB90}" destId="{22565E1E-07A0-4266-89B7-6C58A7DC1D6B}" srcOrd="4" destOrd="0" presId="urn:microsoft.com/office/officeart/2005/8/layout/vList5"/>
    <dgm:cxn modelId="{E8E6BAFF-7E12-4C07-BFF5-6FA5D62CD6D3}" type="presParOf" srcId="{22565E1E-07A0-4266-89B7-6C58A7DC1D6B}" destId="{9FD4C6E8-A716-462A-93D8-3E08531B669C}" srcOrd="0" destOrd="0" presId="urn:microsoft.com/office/officeart/2005/8/layout/vList5"/>
    <dgm:cxn modelId="{647D9409-85C5-4C36-95B7-069B0304EA97}" type="presParOf" srcId="{6340753E-764E-496A-B956-48D15E77AB90}" destId="{60322B4A-B6CB-43A5-8290-80A8A545C806}" srcOrd="5" destOrd="0" presId="urn:microsoft.com/office/officeart/2005/8/layout/vList5"/>
    <dgm:cxn modelId="{F58EC3FE-E635-4E20-9002-6958449C1788}" type="presParOf" srcId="{6340753E-764E-496A-B956-48D15E77AB90}" destId="{CA6DEFAA-F00D-4690-B64B-346DB7D2FC19}" srcOrd="6" destOrd="0" presId="urn:microsoft.com/office/officeart/2005/8/layout/vList5"/>
    <dgm:cxn modelId="{6804213A-9231-4082-A12C-AF36C73282C1}" type="presParOf" srcId="{CA6DEFAA-F00D-4690-B64B-346DB7D2FC19}" destId="{2B597B18-4243-41AC-955D-0BB9C2F8CF80}"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B13D87-0553-45B3-9B9C-FCF2FE4998FF}"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zh-CN" altLang="en-US"/>
        </a:p>
      </dgm:t>
    </dgm:pt>
    <dgm:pt modelId="{9D2AD6E1-F40E-4760-9585-3DCF0B81F4FA}">
      <dgm:prSet custT="1"/>
      <dgm:spPr/>
      <dgm:t>
        <a:bodyPr/>
        <a:lstStyle/>
        <a:p>
          <a:r>
            <a:rPr lang="zh-CN" altLang="en-US" sz="1800" kern="1200" dirty="0">
              <a:latin typeface="Calibri" panose="020F0502020204030204"/>
              <a:ea typeface="宋体" panose="02010600030101010101" pitchFamily="2" charset="-122"/>
              <a:cs typeface="+mn-cs"/>
            </a:rPr>
            <a:t>（</a:t>
          </a:r>
          <a:r>
            <a:rPr lang="en-US" altLang="zh-CN" sz="1800" kern="1200" dirty="0">
              <a:latin typeface="Calibri" panose="020F0502020204030204"/>
              <a:ea typeface="宋体" panose="02010600030101010101" pitchFamily="2" charset="-122"/>
              <a:cs typeface="+mn-cs"/>
            </a:rPr>
            <a:t>1</a:t>
          </a:r>
          <a:r>
            <a:rPr lang="zh-CN" altLang="en-US" sz="1800" kern="1200" dirty="0">
              <a:latin typeface="Calibri" panose="020F0502020204030204"/>
              <a:ea typeface="宋体" panose="02010600030101010101" pitchFamily="2" charset="-122"/>
              <a:cs typeface="+mn-cs"/>
            </a:rPr>
            <a:t>）</a:t>
          </a:r>
          <a:r>
            <a:rPr lang="zh-CN" sz="1800" kern="1200" dirty="0"/>
            <a:t>开发者可能要为客户建立高科技系统，并引导客户紧跟新的发展方向</a:t>
          </a:r>
        </a:p>
      </dgm:t>
    </dgm:pt>
    <dgm:pt modelId="{532B3EED-7EC2-4E78-A651-CCA0A91ABF96}" cxnId="{00EF5148-BFD3-4C24-993C-C83F17DA7251}" type="parTrans">
      <dgm:prSet/>
      <dgm:spPr/>
      <dgm:t>
        <a:bodyPr/>
        <a:lstStyle/>
        <a:p>
          <a:endParaRPr lang="zh-CN" altLang="en-US"/>
        </a:p>
      </dgm:t>
    </dgm:pt>
    <dgm:pt modelId="{01D6B7CD-73E3-4AF1-91E4-C4E858CD234E}" cxnId="{00EF5148-BFD3-4C24-993C-C83F17DA7251}" type="sibTrans">
      <dgm:prSet/>
      <dgm:spPr/>
      <dgm:t>
        <a:bodyPr/>
        <a:lstStyle/>
        <a:p>
          <a:endParaRPr lang="zh-CN" altLang="en-US"/>
        </a:p>
      </dgm:t>
    </dgm:pt>
    <dgm:pt modelId="{64EE4639-1B88-4A3C-89BD-E565A7C7FB03}">
      <dgm:prSet custT="1"/>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altLang="en-US" sz="1800" kern="1200">
              <a:latin typeface="Calibri" panose="020F0502020204030204"/>
              <a:ea typeface="宋体" panose="02010600030101010101" pitchFamily="2" charset="-122"/>
              <a:cs typeface="+mn-cs"/>
            </a:rPr>
            <a:t>（</a:t>
          </a:r>
          <a:r>
            <a:rPr lang="en-US" altLang="zh-CN" sz="1800" kern="1200">
              <a:latin typeface="Calibri" panose="020F0502020204030204"/>
              <a:ea typeface="宋体" panose="02010600030101010101" pitchFamily="2" charset="-122"/>
              <a:cs typeface="+mn-cs"/>
            </a:rPr>
            <a:t>2</a:t>
          </a:r>
          <a:r>
            <a:rPr lang="zh-CN" altLang="en-US" sz="1800" kern="1200">
              <a:latin typeface="Calibri" panose="020F0502020204030204"/>
              <a:ea typeface="宋体" panose="02010600030101010101" pitchFamily="2" charset="-122"/>
              <a:cs typeface="+mn-cs"/>
            </a:rPr>
            <a:t>）</a:t>
          </a:r>
          <a:r>
            <a:rPr lang="zh-CN" sz="1800" kern="1200">
              <a:latin typeface="Calibri" panose="020F0502020204030204"/>
              <a:ea typeface="宋体" panose="02010600030101010101" pitchFamily="2" charset="-122"/>
              <a:cs typeface="+mn-cs"/>
            </a:rPr>
            <a:t>而零售商则需要一个简易、方便使用的系统</a:t>
          </a:r>
          <a:endParaRPr lang="zh-CN" sz="1800" kern="1200" dirty="0">
            <a:latin typeface="Calibri" panose="020F0502020204030204"/>
            <a:ea typeface="宋体" panose="02010600030101010101" pitchFamily="2" charset="-122"/>
            <a:cs typeface="+mn-cs"/>
          </a:endParaRPr>
        </a:p>
      </dgm:t>
    </dgm:pt>
    <dgm:pt modelId="{8C60CD79-FF46-4161-ACD6-1E84D1169402}" cxnId="{E6124410-2561-491C-92FC-0BE8452BB217}" type="parTrans">
      <dgm:prSet/>
      <dgm:spPr/>
      <dgm:t>
        <a:bodyPr/>
        <a:lstStyle/>
        <a:p>
          <a:endParaRPr lang="zh-CN" altLang="en-US"/>
        </a:p>
      </dgm:t>
    </dgm:pt>
    <dgm:pt modelId="{AFF2154C-E5B2-4076-9A1E-5E52BE2C0F98}" cxnId="{E6124410-2561-491C-92FC-0BE8452BB217}" type="sibTrans">
      <dgm:prSet/>
      <dgm:spPr/>
      <dgm:t>
        <a:bodyPr/>
        <a:lstStyle/>
        <a:p>
          <a:endParaRPr lang="zh-CN" altLang="en-US"/>
        </a:p>
      </dgm:t>
    </dgm:pt>
    <dgm:pt modelId="{8E4F09F8-8909-46F3-9226-E7A3A3DCF24A}">
      <dgm:prSet custT="1"/>
      <dgm:spPr/>
      <dgm:t>
        <a:bodyPr/>
        <a:lstStyle/>
        <a:p>
          <a:pPr marL="0" lvl="0" indent="0" algn="l" defTabSz="666750">
            <a:lnSpc>
              <a:spcPct val="90000"/>
            </a:lnSpc>
            <a:spcBef>
              <a:spcPct val="0"/>
            </a:spcBef>
            <a:spcAft>
              <a:spcPct val="35000"/>
            </a:spcAft>
            <a:buNone/>
          </a:pPr>
          <a:r>
            <a:rPr lang="zh-CN" altLang="en-US" sz="1800" kern="1200">
              <a:latin typeface="Calibri" panose="020F0502020204030204"/>
              <a:ea typeface="宋体" panose="02010600030101010101" pitchFamily="2" charset="-122"/>
              <a:cs typeface="+mn-cs"/>
            </a:rPr>
            <a:t>（</a:t>
          </a:r>
          <a:r>
            <a:rPr lang="en-US" altLang="zh-CN" sz="1800" kern="1200">
              <a:latin typeface="Calibri" panose="020F0502020204030204"/>
              <a:ea typeface="宋体" panose="02010600030101010101" pitchFamily="2" charset="-122"/>
              <a:cs typeface="+mn-cs"/>
            </a:rPr>
            <a:t>3</a:t>
          </a:r>
          <a:r>
            <a:rPr lang="zh-CN" altLang="en-US" sz="1800" kern="1200">
              <a:latin typeface="Calibri" panose="020F0502020204030204"/>
              <a:ea typeface="宋体" panose="02010600030101010101" pitchFamily="2" charset="-122"/>
              <a:cs typeface="+mn-cs"/>
            </a:rPr>
            <a:t>）</a:t>
          </a:r>
          <a:r>
            <a:rPr lang="zh-CN" sz="1800" kern="1200">
              <a:latin typeface="Calibri" panose="020F0502020204030204"/>
              <a:ea typeface="宋体" panose="02010600030101010101" pitchFamily="2" charset="-122"/>
              <a:cs typeface="+mn-cs"/>
            </a:rPr>
            <a:t>客户需要便利和良好的性能</a:t>
          </a:r>
          <a:endParaRPr lang="zh-CN" sz="1800" kern="1200" dirty="0">
            <a:latin typeface="Calibri" panose="020F0502020204030204"/>
            <a:ea typeface="宋体" panose="02010600030101010101" pitchFamily="2" charset="-122"/>
            <a:cs typeface="+mn-cs"/>
          </a:endParaRPr>
        </a:p>
      </dgm:t>
    </dgm:pt>
    <dgm:pt modelId="{4C921696-BAFE-44C2-BFA1-0655D2738114}" cxnId="{51CC61DB-6D52-4871-B118-6F13B00FD328}" type="parTrans">
      <dgm:prSet/>
      <dgm:spPr/>
      <dgm:t>
        <a:bodyPr/>
        <a:lstStyle/>
        <a:p>
          <a:endParaRPr lang="zh-CN" altLang="en-US"/>
        </a:p>
      </dgm:t>
    </dgm:pt>
    <dgm:pt modelId="{DFD4BE1E-258A-4131-A200-F63387EB68CD}" cxnId="{51CC61DB-6D52-4871-B118-6F13B00FD328}" type="sibTrans">
      <dgm:prSet/>
      <dgm:spPr/>
      <dgm:t>
        <a:bodyPr/>
        <a:lstStyle/>
        <a:p>
          <a:endParaRPr lang="zh-CN" altLang="en-US"/>
        </a:p>
      </dgm:t>
    </dgm:pt>
    <dgm:pt modelId="{183F43F9-28DB-40EB-9573-205A25D56678}" type="pres">
      <dgm:prSet presAssocID="{4EB13D87-0553-45B3-9B9C-FCF2FE4998FF}" presName="linear" presStyleCnt="0">
        <dgm:presLayoutVars>
          <dgm:animLvl val="lvl"/>
          <dgm:resizeHandles val="exact"/>
        </dgm:presLayoutVars>
      </dgm:prSet>
      <dgm:spPr/>
    </dgm:pt>
    <dgm:pt modelId="{05812337-701F-4AE5-85BF-BA8F28322A97}" type="pres">
      <dgm:prSet presAssocID="{9D2AD6E1-F40E-4760-9585-3DCF0B81F4FA}" presName="parentText" presStyleLbl="node1" presStyleIdx="0" presStyleCnt="3" custScaleY="141148">
        <dgm:presLayoutVars>
          <dgm:chMax val="0"/>
          <dgm:bulletEnabled val="1"/>
        </dgm:presLayoutVars>
      </dgm:prSet>
      <dgm:spPr/>
    </dgm:pt>
    <dgm:pt modelId="{F90E923A-209B-487D-8F10-5C7BB84F60BC}" type="pres">
      <dgm:prSet presAssocID="{01D6B7CD-73E3-4AF1-91E4-C4E858CD234E}" presName="spacer" presStyleCnt="0"/>
      <dgm:spPr/>
    </dgm:pt>
    <dgm:pt modelId="{61D5CF2A-BE87-47FC-9882-980CA785D1E5}" type="pres">
      <dgm:prSet presAssocID="{64EE4639-1B88-4A3C-89BD-E565A7C7FB03}" presName="parentText" presStyleLbl="node1" presStyleIdx="1" presStyleCnt="3">
        <dgm:presLayoutVars>
          <dgm:chMax val="0"/>
          <dgm:bulletEnabled val="1"/>
        </dgm:presLayoutVars>
      </dgm:prSet>
      <dgm:spPr>
        <a:xfrm>
          <a:off x="0" y="412964"/>
          <a:ext cx="6010274" cy="374400"/>
        </a:xfrm>
        <a:prstGeom prst="roundRect">
          <a:avLst/>
        </a:prstGeom>
      </dgm:spPr>
    </dgm:pt>
    <dgm:pt modelId="{9C56BF1B-D8E8-45C4-8A8D-ACFF7DC22A7D}" type="pres">
      <dgm:prSet presAssocID="{AFF2154C-E5B2-4076-9A1E-5E52BE2C0F98}" presName="spacer" presStyleCnt="0"/>
      <dgm:spPr/>
    </dgm:pt>
    <dgm:pt modelId="{02D05158-C3FD-4885-B056-94B1BC93CDF3}" type="pres">
      <dgm:prSet presAssocID="{8E4F09F8-8909-46F3-9226-E7A3A3DCF24A}" presName="parentText" presStyleLbl="node1" presStyleIdx="2" presStyleCnt="3">
        <dgm:presLayoutVars>
          <dgm:chMax val="0"/>
          <dgm:bulletEnabled val="1"/>
        </dgm:presLayoutVars>
      </dgm:prSet>
      <dgm:spPr/>
    </dgm:pt>
  </dgm:ptLst>
  <dgm:cxnLst>
    <dgm:cxn modelId="{E6124410-2561-491C-92FC-0BE8452BB217}" srcId="{4EB13D87-0553-45B3-9B9C-FCF2FE4998FF}" destId="{64EE4639-1B88-4A3C-89BD-E565A7C7FB03}" srcOrd="1" destOrd="0" parTransId="{8C60CD79-FF46-4161-ACD6-1E84D1169402}" sibTransId="{AFF2154C-E5B2-4076-9A1E-5E52BE2C0F98}"/>
    <dgm:cxn modelId="{4518D767-9997-4376-B62F-E5F7EEECAE89}" type="presOf" srcId="{9D2AD6E1-F40E-4760-9585-3DCF0B81F4FA}" destId="{05812337-701F-4AE5-85BF-BA8F28322A97}" srcOrd="0" destOrd="0" presId="urn:microsoft.com/office/officeart/2005/8/layout/vList2"/>
    <dgm:cxn modelId="{00EF5148-BFD3-4C24-993C-C83F17DA7251}" srcId="{4EB13D87-0553-45B3-9B9C-FCF2FE4998FF}" destId="{9D2AD6E1-F40E-4760-9585-3DCF0B81F4FA}" srcOrd="0" destOrd="0" parTransId="{532B3EED-7EC2-4E78-A651-CCA0A91ABF96}" sibTransId="{01D6B7CD-73E3-4AF1-91E4-C4E858CD234E}"/>
    <dgm:cxn modelId="{0A412980-904B-45FC-854C-AA5801011DFB}" type="presOf" srcId="{4EB13D87-0553-45B3-9B9C-FCF2FE4998FF}" destId="{183F43F9-28DB-40EB-9573-205A25D56678}" srcOrd="0" destOrd="0" presId="urn:microsoft.com/office/officeart/2005/8/layout/vList2"/>
    <dgm:cxn modelId="{F9C2D5B1-A5CD-44E3-8E1C-F1FBA3AF67BD}" type="presOf" srcId="{8E4F09F8-8909-46F3-9226-E7A3A3DCF24A}" destId="{02D05158-C3FD-4885-B056-94B1BC93CDF3}" srcOrd="0" destOrd="0" presId="urn:microsoft.com/office/officeart/2005/8/layout/vList2"/>
    <dgm:cxn modelId="{51CC61DB-6D52-4871-B118-6F13B00FD328}" srcId="{4EB13D87-0553-45B3-9B9C-FCF2FE4998FF}" destId="{8E4F09F8-8909-46F3-9226-E7A3A3DCF24A}" srcOrd="2" destOrd="0" parTransId="{4C921696-BAFE-44C2-BFA1-0655D2738114}" sibTransId="{DFD4BE1E-258A-4131-A200-F63387EB68CD}"/>
    <dgm:cxn modelId="{194DFADF-2AFF-4D1C-9621-AF3922C3E3FE}" type="presOf" srcId="{64EE4639-1B88-4A3C-89BD-E565A7C7FB03}" destId="{61D5CF2A-BE87-47FC-9882-980CA785D1E5}" srcOrd="0" destOrd="0" presId="urn:microsoft.com/office/officeart/2005/8/layout/vList2"/>
    <dgm:cxn modelId="{EBC4C2A2-3E9E-4E9C-8C2C-54D7F87658E8}" type="presParOf" srcId="{183F43F9-28DB-40EB-9573-205A25D56678}" destId="{05812337-701F-4AE5-85BF-BA8F28322A97}" srcOrd="0" destOrd="0" presId="urn:microsoft.com/office/officeart/2005/8/layout/vList2"/>
    <dgm:cxn modelId="{E10F1B34-D3B9-4142-98DA-187380146690}" type="presParOf" srcId="{183F43F9-28DB-40EB-9573-205A25D56678}" destId="{F90E923A-209B-487D-8F10-5C7BB84F60BC}" srcOrd="1" destOrd="0" presId="urn:microsoft.com/office/officeart/2005/8/layout/vList2"/>
    <dgm:cxn modelId="{17D89A43-E57B-4048-A4B1-004817D9B986}" type="presParOf" srcId="{183F43F9-28DB-40EB-9573-205A25D56678}" destId="{61D5CF2A-BE87-47FC-9882-980CA785D1E5}" srcOrd="2" destOrd="0" presId="urn:microsoft.com/office/officeart/2005/8/layout/vList2"/>
    <dgm:cxn modelId="{34624E2E-D900-461E-89E9-A25631B5DE72}" type="presParOf" srcId="{183F43F9-28DB-40EB-9573-205A25D56678}" destId="{9C56BF1B-D8E8-45C4-8A8D-ACFF7DC22A7D}" srcOrd="3" destOrd="0" presId="urn:microsoft.com/office/officeart/2005/8/layout/vList2"/>
    <dgm:cxn modelId="{8885970A-16B0-4E75-B770-874164E46DEC}" type="presParOf" srcId="{183F43F9-28DB-40EB-9573-205A25D56678}" destId="{02D05158-C3FD-4885-B056-94B1BC93CDF3}" srcOrd="4"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5FA6A-3B7B-4F9C-9839-652CA65439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132370D-A3FB-4AC1-AD58-D388F78E2FC7}">
      <dgm:prSet custT="1"/>
      <dgm:spPr>
        <a:solidFill>
          <a:schemeClr val="accent5">
            <a:lumMod val="20000"/>
            <a:lumOff val="80000"/>
          </a:schemeClr>
        </a:solidFill>
        <a:ln w="19050" cap="flat" cmpd="sng" algn="ctr">
          <a:solidFill>
            <a:prstClr val="white">
              <a:hueOff val="0"/>
              <a:satOff val="0"/>
              <a:lumOff val="0"/>
              <a:alphaOff val="0"/>
            </a:prstClr>
          </a:solidFill>
          <a:prstDash val="solid"/>
          <a:miter lim="800000"/>
        </a:ln>
        <a:effectLst/>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sz="1800" kern="1200" dirty="0">
              <a:solidFill>
                <a:prstClr val="black"/>
              </a:solidFill>
              <a:latin typeface="Calibri" panose="020F0502020204030204"/>
              <a:ea typeface="宋体" panose="02010600030101010101" pitchFamily="2" charset="-122"/>
              <a:cs typeface="+mn-cs"/>
            </a:rPr>
            <a:t>这三者在</a:t>
          </a:r>
          <a:r>
            <a:rPr lang="zh-CN" sz="1800" kern="1200" dirty="0">
              <a:solidFill>
                <a:srgbClr val="FF0000"/>
              </a:solidFill>
              <a:latin typeface="Calibri" panose="020F0502020204030204"/>
              <a:ea typeface="宋体" panose="02010600030101010101" pitchFamily="2" charset="-122"/>
              <a:cs typeface="+mn-cs"/>
            </a:rPr>
            <a:t>目标</a:t>
          </a:r>
          <a:r>
            <a:rPr lang="zh-CN" sz="1800" kern="1200" dirty="0">
              <a:solidFill>
                <a:prstClr val="black"/>
              </a:solidFill>
              <a:latin typeface="Calibri" panose="020F0502020204030204"/>
              <a:ea typeface="宋体" panose="02010600030101010101" pitchFamily="2" charset="-122"/>
              <a:cs typeface="+mn-cs"/>
            </a:rPr>
            <a:t>、</a:t>
          </a:r>
          <a:r>
            <a:rPr lang="zh-CN" sz="1800" kern="1200" dirty="0">
              <a:solidFill>
                <a:srgbClr val="FF0000"/>
              </a:solidFill>
              <a:latin typeface="Calibri" panose="020F0502020204030204"/>
              <a:ea typeface="宋体" panose="02010600030101010101" pitchFamily="2" charset="-122"/>
              <a:cs typeface="+mn-cs"/>
            </a:rPr>
            <a:t>限制</a:t>
          </a:r>
          <a:r>
            <a:rPr lang="zh-CN" sz="1800" kern="1200" dirty="0">
              <a:solidFill>
                <a:prstClr val="black"/>
              </a:solidFill>
              <a:latin typeface="Calibri" panose="020F0502020204030204"/>
              <a:ea typeface="宋体" panose="02010600030101010101" pitchFamily="2" charset="-122"/>
              <a:cs typeface="+mn-cs"/>
            </a:rPr>
            <a:t>和</a:t>
          </a:r>
          <a:r>
            <a:rPr lang="zh-CN" sz="1800" kern="1200" dirty="0">
              <a:solidFill>
                <a:srgbClr val="FF0000"/>
              </a:solidFill>
              <a:latin typeface="Calibri" panose="020F0502020204030204"/>
              <a:ea typeface="宋体" panose="02010600030101010101" pitchFamily="2" charset="-122"/>
              <a:cs typeface="+mn-cs"/>
            </a:rPr>
            <a:t>费用因素</a:t>
          </a:r>
          <a:r>
            <a:rPr lang="zh-CN" sz="1800" kern="1200" dirty="0">
              <a:solidFill>
                <a:prstClr val="black"/>
              </a:solidFill>
              <a:latin typeface="Calibri" panose="020F0502020204030204"/>
              <a:ea typeface="宋体" panose="02010600030101010101" pitchFamily="2" charset="-122"/>
              <a:cs typeface="+mn-cs"/>
            </a:rPr>
            <a:t>上的不同将导致</a:t>
          </a:r>
          <a:r>
            <a:rPr lang="zh-CN" sz="1800" kern="1200" dirty="0">
              <a:solidFill>
                <a:srgbClr val="FF0000"/>
              </a:solidFill>
              <a:latin typeface="Calibri" panose="020F0502020204030204"/>
              <a:ea typeface="宋体" panose="02010600030101010101" pitchFamily="2" charset="-122"/>
              <a:cs typeface="+mn-cs"/>
            </a:rPr>
            <a:t>业务需求的冲突</a:t>
          </a:r>
          <a:r>
            <a:rPr lang="zh-CN" sz="1800" kern="1200" dirty="0">
              <a:solidFill>
                <a:prstClr val="black"/>
              </a:solidFill>
              <a:latin typeface="Calibri" panose="020F0502020204030204"/>
              <a:ea typeface="宋体" panose="02010600030101010101" pitchFamily="2" charset="-122"/>
              <a:cs typeface="+mn-cs"/>
            </a:rPr>
            <a:t>，这必须在售货亭管理系统的软件需求说明制订之前予以解决</a:t>
          </a:r>
        </a:p>
      </dgm:t>
    </dgm:pt>
    <dgm:pt modelId="{20988690-01F8-45F8-96BC-5E573FBC680D}" cxnId="{69644518-0438-415A-8586-D7AA32BB3385}" type="parTrans">
      <dgm:prSet/>
      <dgm:spPr/>
      <dgm:t>
        <a:bodyPr/>
        <a:lstStyle/>
        <a:p>
          <a:endParaRPr lang="zh-CN" altLang="en-US"/>
        </a:p>
      </dgm:t>
    </dgm:pt>
    <dgm:pt modelId="{312B3AF6-3600-4424-861E-897CDE67C47D}" cxnId="{69644518-0438-415A-8586-D7AA32BB3385}" type="sibTrans">
      <dgm:prSet/>
      <dgm:spPr/>
      <dgm:t>
        <a:bodyPr/>
        <a:lstStyle/>
        <a:p>
          <a:endParaRPr lang="zh-CN" altLang="en-US"/>
        </a:p>
      </dgm:t>
    </dgm:pt>
    <dgm:pt modelId="{73DB8591-241A-4816-A1BE-FA3327E8DF13}" type="pres">
      <dgm:prSet presAssocID="{FF05FA6A-3B7B-4F9C-9839-652CA6543945}" presName="linear" presStyleCnt="0">
        <dgm:presLayoutVars>
          <dgm:animLvl val="lvl"/>
          <dgm:resizeHandles val="exact"/>
        </dgm:presLayoutVars>
      </dgm:prSet>
      <dgm:spPr/>
    </dgm:pt>
    <dgm:pt modelId="{BF3AF26A-BF22-4A72-869F-4D4267181BF3}" type="pres">
      <dgm:prSet presAssocID="{A132370D-A3FB-4AC1-AD58-D388F78E2FC7}" presName="parentText" presStyleLbl="node1" presStyleIdx="0" presStyleCnt="1">
        <dgm:presLayoutVars>
          <dgm:chMax val="0"/>
          <dgm:bulletEnabled val="1"/>
        </dgm:presLayoutVars>
      </dgm:prSet>
      <dgm:spPr>
        <a:xfrm>
          <a:off x="0" y="1124"/>
          <a:ext cx="3552825" cy="1198080"/>
        </a:xfrm>
        <a:prstGeom prst="roundRect">
          <a:avLst/>
        </a:prstGeom>
      </dgm:spPr>
    </dgm:pt>
  </dgm:ptLst>
  <dgm:cxnLst>
    <dgm:cxn modelId="{69644518-0438-415A-8586-D7AA32BB3385}" srcId="{FF05FA6A-3B7B-4F9C-9839-652CA6543945}" destId="{A132370D-A3FB-4AC1-AD58-D388F78E2FC7}" srcOrd="0" destOrd="0" parTransId="{20988690-01F8-45F8-96BC-5E573FBC680D}" sibTransId="{312B3AF6-3600-4424-861E-897CDE67C47D}"/>
    <dgm:cxn modelId="{5CCC9150-B171-48E3-8079-401A857C1A91}" type="presOf" srcId="{FF05FA6A-3B7B-4F9C-9839-652CA6543945}" destId="{73DB8591-241A-4816-A1BE-FA3327E8DF13}" srcOrd="0" destOrd="0" presId="urn:microsoft.com/office/officeart/2005/8/layout/vList2"/>
    <dgm:cxn modelId="{2864C5DA-6503-4E48-B904-30E0FCC8D4A6}" type="presOf" srcId="{A132370D-A3FB-4AC1-AD58-D388F78E2FC7}" destId="{BF3AF26A-BF22-4A72-869F-4D4267181BF3}" srcOrd="0" destOrd="0" presId="urn:microsoft.com/office/officeart/2005/8/layout/vList2"/>
    <dgm:cxn modelId="{F6B2DCC5-52F9-4228-85B2-95E8E8E0950E}" type="presParOf" srcId="{73DB8591-241A-4816-A1BE-FA3327E8DF13}" destId="{BF3AF26A-BF22-4A72-869F-4D4267181BF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C7EDB0-8D0E-43A1-9611-F12B9C3D1A35}" type="doc">
      <dgm:prSet loTypeId="urn:microsoft.com/office/officeart/2005/8/layout/cycle2" loCatId="cycle" qsTypeId="urn:microsoft.com/office/officeart/2005/8/quickstyle/3d2" qsCatId="3D" csTypeId="urn:microsoft.com/office/officeart/2005/8/colors/accent2_1" csCatId="accent2" phldr="1"/>
      <dgm:spPr/>
      <dgm:t>
        <a:bodyPr/>
        <a:lstStyle/>
        <a:p>
          <a:endParaRPr lang="zh-CN" altLang="en-US"/>
        </a:p>
      </dgm:t>
    </dgm:pt>
    <dgm:pt modelId="{5AB2CA75-72AD-44CD-889A-780E893E80B2}">
      <dgm:prSet/>
      <dgm:spPr/>
      <dgm:t>
        <a:bodyPr/>
        <a:lstStyle/>
        <a:p>
          <a:r>
            <a:rPr lang="zh-CN"/>
            <a:t>收集客户意见</a:t>
          </a:r>
          <a:endParaRPr lang="zh-CN" dirty="0"/>
        </a:p>
      </dgm:t>
    </dgm:pt>
    <dgm:pt modelId="{67812E08-7339-4075-B680-6EE939AF939C}" cxnId="{01F71DB9-77DD-418C-8BCE-1F6541DA1224}" type="parTrans">
      <dgm:prSet/>
      <dgm:spPr/>
      <dgm:t>
        <a:bodyPr/>
        <a:lstStyle/>
        <a:p>
          <a:endParaRPr lang="zh-CN" altLang="en-US"/>
        </a:p>
      </dgm:t>
    </dgm:pt>
    <dgm:pt modelId="{82A8777A-4A0D-4954-B6B3-3169E3728220}" cxnId="{01F71DB9-77DD-418C-8BCE-1F6541DA1224}" type="sibTrans">
      <dgm:prSet/>
      <dgm:spPr/>
      <dgm:t>
        <a:bodyPr/>
        <a:lstStyle/>
        <a:p>
          <a:endParaRPr lang="zh-CN" altLang="en-US"/>
        </a:p>
      </dgm:t>
    </dgm:pt>
    <dgm:pt modelId="{2558EEE9-00F1-4BB2-87B2-1727549A6CAC}">
      <dgm:prSet/>
      <dgm:spPr/>
      <dgm:t>
        <a:bodyPr/>
        <a:lstStyle/>
        <a:p>
          <a:r>
            <a:rPr lang="zh-CN"/>
            <a:t>分析收集意见</a:t>
          </a:r>
          <a:endParaRPr lang="zh-CN" dirty="0"/>
        </a:p>
      </dgm:t>
    </dgm:pt>
    <dgm:pt modelId="{D7F1D1B3-AF16-4420-8719-35CFEB702A18}" cxnId="{E4620DD3-CBAD-4986-853F-43D3CF578A8F}" type="parTrans">
      <dgm:prSet/>
      <dgm:spPr/>
      <dgm:t>
        <a:bodyPr/>
        <a:lstStyle/>
        <a:p>
          <a:endParaRPr lang="zh-CN" altLang="en-US"/>
        </a:p>
      </dgm:t>
    </dgm:pt>
    <dgm:pt modelId="{80E0C1DF-91C2-4687-87B7-227C393D4AF2}" cxnId="{E4620DD3-CBAD-4986-853F-43D3CF578A8F}" type="sibTrans">
      <dgm:prSet/>
      <dgm:spPr/>
      <dgm:t>
        <a:bodyPr/>
        <a:lstStyle/>
        <a:p>
          <a:endParaRPr lang="zh-CN" altLang="en-US"/>
        </a:p>
      </dgm:t>
    </dgm:pt>
    <dgm:pt modelId="{FAD716A4-16FC-4ED1-9A76-662581136FC2}">
      <dgm:prSet/>
      <dgm:spPr/>
      <dgm:t>
        <a:bodyPr/>
        <a:lstStyle/>
        <a:p>
          <a:r>
            <a:rPr lang="zh-CN"/>
            <a:t>整理需求意见</a:t>
          </a:r>
          <a:endParaRPr lang="zh-CN" dirty="0"/>
        </a:p>
      </dgm:t>
    </dgm:pt>
    <dgm:pt modelId="{7FF96E74-B540-4A0A-93A2-E8681DF72391}" cxnId="{DA1B76AB-5826-4B32-A3F5-046E674BFC6F}" type="parTrans">
      <dgm:prSet/>
      <dgm:spPr/>
      <dgm:t>
        <a:bodyPr/>
        <a:lstStyle/>
        <a:p>
          <a:endParaRPr lang="zh-CN" altLang="en-US"/>
        </a:p>
      </dgm:t>
    </dgm:pt>
    <dgm:pt modelId="{3CF74888-934A-4E08-861C-A5B2422FB431}" cxnId="{DA1B76AB-5826-4B32-A3F5-046E674BFC6F}" type="sibTrans">
      <dgm:prSet/>
      <dgm:spPr/>
      <dgm:t>
        <a:bodyPr/>
        <a:lstStyle/>
        <a:p>
          <a:endParaRPr lang="zh-CN" altLang="en-US"/>
        </a:p>
      </dgm:t>
    </dgm:pt>
    <dgm:pt modelId="{774FB112-F4FE-47DA-A3DE-3B2AA4C4F325}">
      <dgm:prSet/>
      <dgm:spPr/>
      <dgm:t>
        <a:bodyPr/>
        <a:lstStyle/>
        <a:p>
          <a:r>
            <a:rPr lang="zh-CN"/>
            <a:t>理解具体需求</a:t>
          </a:r>
          <a:endParaRPr lang="zh-CN" dirty="0"/>
        </a:p>
      </dgm:t>
    </dgm:pt>
    <dgm:pt modelId="{A0E2BAC0-B59A-4488-BD66-C3307E8786D4}" cxnId="{8B0632E6-5BE5-4A61-B1E9-91C8DC09664C}" type="parTrans">
      <dgm:prSet/>
      <dgm:spPr/>
      <dgm:t>
        <a:bodyPr/>
        <a:lstStyle/>
        <a:p>
          <a:endParaRPr lang="zh-CN" altLang="en-US"/>
        </a:p>
      </dgm:t>
    </dgm:pt>
    <dgm:pt modelId="{0CFEACBC-D929-4AE5-BFB7-05D89C6E2C34}" cxnId="{8B0632E6-5BE5-4A61-B1E9-91C8DC09664C}" type="sibTrans">
      <dgm:prSet/>
      <dgm:spPr/>
      <dgm:t>
        <a:bodyPr/>
        <a:lstStyle/>
        <a:p>
          <a:endParaRPr lang="zh-CN" altLang="en-US"/>
        </a:p>
      </dgm:t>
    </dgm:pt>
    <dgm:pt modelId="{E1B6A577-6497-467F-AEC9-C93703D74073}">
      <dgm:prSet/>
      <dgm:spPr/>
      <dgm:t>
        <a:bodyPr/>
        <a:lstStyle/>
        <a:p>
          <a:r>
            <a:rPr lang="zh-CN" altLang="en-US"/>
            <a:t>将</a:t>
          </a:r>
          <a:r>
            <a:rPr lang="zh-CN"/>
            <a:t>需求整理</a:t>
          </a:r>
          <a:r>
            <a:rPr lang="zh-CN" altLang="en-US"/>
            <a:t>成</a:t>
          </a:r>
          <a:r>
            <a:rPr lang="zh-CN"/>
            <a:t>文档</a:t>
          </a:r>
          <a:endParaRPr lang="zh-CN" dirty="0"/>
        </a:p>
      </dgm:t>
    </dgm:pt>
    <dgm:pt modelId="{91A09C54-83A3-4490-840D-F6AFBFEF1E5A}" cxnId="{3A2D072C-FDA5-4554-B993-8E3AA20111AA}" type="parTrans">
      <dgm:prSet/>
      <dgm:spPr/>
      <dgm:t>
        <a:bodyPr/>
        <a:lstStyle/>
        <a:p>
          <a:endParaRPr lang="zh-CN" altLang="en-US"/>
        </a:p>
      </dgm:t>
    </dgm:pt>
    <dgm:pt modelId="{4FC10019-F3C6-4FF7-BB6C-A116BD7BC1CB}" cxnId="{3A2D072C-FDA5-4554-B993-8E3AA20111AA}" type="sibTrans">
      <dgm:prSet/>
      <dgm:spPr/>
      <dgm:t>
        <a:bodyPr/>
        <a:lstStyle/>
        <a:p>
          <a:endParaRPr lang="zh-CN" altLang="en-US"/>
        </a:p>
      </dgm:t>
    </dgm:pt>
    <dgm:pt modelId="{76B3549C-098A-4665-8288-0ED3BC58B7E6}">
      <dgm:prSet/>
      <dgm:spPr/>
      <dgm:t>
        <a:bodyPr/>
        <a:lstStyle/>
        <a:p>
          <a:r>
            <a:rPr lang="zh-CN"/>
            <a:t>与</a:t>
          </a:r>
          <a:r>
            <a:rPr lang="zh-CN" altLang="en-US"/>
            <a:t>客户</a:t>
          </a:r>
          <a:r>
            <a:rPr lang="zh-CN"/>
            <a:t>探讨</a:t>
          </a:r>
          <a:endParaRPr lang="zh-CN" dirty="0"/>
        </a:p>
      </dgm:t>
    </dgm:pt>
    <dgm:pt modelId="{1C650F45-1EDD-4BBD-BCC4-53080090C376}" cxnId="{20F62B78-9565-4BB8-86AB-8B0AD6AEEF37}" type="parTrans">
      <dgm:prSet/>
      <dgm:spPr/>
      <dgm:t>
        <a:bodyPr/>
        <a:lstStyle/>
        <a:p>
          <a:endParaRPr lang="zh-CN" altLang="en-US"/>
        </a:p>
      </dgm:t>
    </dgm:pt>
    <dgm:pt modelId="{6E50941E-77B5-4B28-A978-01037333851C}" cxnId="{20F62B78-9565-4BB8-86AB-8B0AD6AEEF37}" type="sibTrans">
      <dgm:prSet/>
      <dgm:spPr/>
      <dgm:t>
        <a:bodyPr/>
        <a:lstStyle/>
        <a:p>
          <a:endParaRPr lang="zh-CN" altLang="en-US"/>
        </a:p>
      </dgm:t>
    </dgm:pt>
    <dgm:pt modelId="{1B1743C0-8814-451C-8472-8A364B4B4F43}" type="pres">
      <dgm:prSet presAssocID="{E6C7EDB0-8D0E-43A1-9611-F12B9C3D1A35}" presName="cycle" presStyleCnt="0">
        <dgm:presLayoutVars>
          <dgm:dir/>
          <dgm:resizeHandles val="exact"/>
        </dgm:presLayoutVars>
      </dgm:prSet>
      <dgm:spPr/>
    </dgm:pt>
    <dgm:pt modelId="{BD2DA69E-158C-4873-8A99-42EC1133ECE5}" type="pres">
      <dgm:prSet presAssocID="{5AB2CA75-72AD-44CD-889A-780E893E80B2}" presName="node" presStyleLbl="node1" presStyleIdx="0" presStyleCnt="6">
        <dgm:presLayoutVars>
          <dgm:bulletEnabled val="1"/>
        </dgm:presLayoutVars>
      </dgm:prSet>
      <dgm:spPr/>
    </dgm:pt>
    <dgm:pt modelId="{69085720-FF98-4BD8-ACC8-E617F7040C07}" type="pres">
      <dgm:prSet presAssocID="{82A8777A-4A0D-4954-B6B3-3169E3728220}" presName="sibTrans" presStyleLbl="sibTrans2D1" presStyleIdx="0" presStyleCnt="6"/>
      <dgm:spPr/>
    </dgm:pt>
    <dgm:pt modelId="{7AF93779-E9F0-4773-8D90-0D3E045D0F3D}" type="pres">
      <dgm:prSet presAssocID="{82A8777A-4A0D-4954-B6B3-3169E3728220}" presName="connectorText" presStyleLbl="sibTrans2D1" presStyleIdx="0" presStyleCnt="6"/>
      <dgm:spPr/>
    </dgm:pt>
    <dgm:pt modelId="{BD992D2D-28BA-49EC-9A9D-24B4B36F4B9A}" type="pres">
      <dgm:prSet presAssocID="{2558EEE9-00F1-4BB2-87B2-1727549A6CAC}" presName="node" presStyleLbl="node1" presStyleIdx="1" presStyleCnt="6">
        <dgm:presLayoutVars>
          <dgm:bulletEnabled val="1"/>
        </dgm:presLayoutVars>
      </dgm:prSet>
      <dgm:spPr/>
    </dgm:pt>
    <dgm:pt modelId="{5B33BDBE-7F3C-40A7-B497-428BD0EFB0AF}" type="pres">
      <dgm:prSet presAssocID="{80E0C1DF-91C2-4687-87B7-227C393D4AF2}" presName="sibTrans" presStyleLbl="sibTrans2D1" presStyleIdx="1" presStyleCnt="6"/>
      <dgm:spPr/>
    </dgm:pt>
    <dgm:pt modelId="{EEEB2D82-C470-4E0D-8FD5-73FE2826659C}" type="pres">
      <dgm:prSet presAssocID="{80E0C1DF-91C2-4687-87B7-227C393D4AF2}" presName="connectorText" presStyleLbl="sibTrans2D1" presStyleIdx="1" presStyleCnt="6"/>
      <dgm:spPr/>
    </dgm:pt>
    <dgm:pt modelId="{20082D60-FDE3-49EE-A41A-2F9FE43F200B}" type="pres">
      <dgm:prSet presAssocID="{FAD716A4-16FC-4ED1-9A76-662581136FC2}" presName="node" presStyleLbl="node1" presStyleIdx="2" presStyleCnt="6">
        <dgm:presLayoutVars>
          <dgm:bulletEnabled val="1"/>
        </dgm:presLayoutVars>
      </dgm:prSet>
      <dgm:spPr/>
    </dgm:pt>
    <dgm:pt modelId="{37057F35-E6B5-47A2-B45A-EE94799D7661}" type="pres">
      <dgm:prSet presAssocID="{3CF74888-934A-4E08-861C-A5B2422FB431}" presName="sibTrans" presStyleLbl="sibTrans2D1" presStyleIdx="2" presStyleCnt="6"/>
      <dgm:spPr/>
    </dgm:pt>
    <dgm:pt modelId="{E6AC4829-CC8E-4F50-9B80-6E104BBD680D}" type="pres">
      <dgm:prSet presAssocID="{3CF74888-934A-4E08-861C-A5B2422FB431}" presName="connectorText" presStyleLbl="sibTrans2D1" presStyleIdx="2" presStyleCnt="6"/>
      <dgm:spPr/>
    </dgm:pt>
    <dgm:pt modelId="{2EC6F715-39D0-429F-9FF6-661E4A4F31A7}" type="pres">
      <dgm:prSet presAssocID="{774FB112-F4FE-47DA-A3DE-3B2AA4C4F325}" presName="node" presStyleLbl="node1" presStyleIdx="3" presStyleCnt="6">
        <dgm:presLayoutVars>
          <dgm:bulletEnabled val="1"/>
        </dgm:presLayoutVars>
      </dgm:prSet>
      <dgm:spPr/>
    </dgm:pt>
    <dgm:pt modelId="{DA0ADFB1-A6A9-4C43-8603-C0555B0F1018}" type="pres">
      <dgm:prSet presAssocID="{0CFEACBC-D929-4AE5-BFB7-05D89C6E2C34}" presName="sibTrans" presStyleLbl="sibTrans2D1" presStyleIdx="3" presStyleCnt="6"/>
      <dgm:spPr/>
    </dgm:pt>
    <dgm:pt modelId="{D8B5C529-0AAB-47D3-B157-9846B37483CE}" type="pres">
      <dgm:prSet presAssocID="{0CFEACBC-D929-4AE5-BFB7-05D89C6E2C34}" presName="connectorText" presStyleLbl="sibTrans2D1" presStyleIdx="3" presStyleCnt="6"/>
      <dgm:spPr/>
    </dgm:pt>
    <dgm:pt modelId="{AF029237-3FFC-4CB3-87AB-5D6E4BC133B0}" type="pres">
      <dgm:prSet presAssocID="{E1B6A577-6497-467F-AEC9-C93703D74073}" presName="node" presStyleLbl="node1" presStyleIdx="4" presStyleCnt="6">
        <dgm:presLayoutVars>
          <dgm:bulletEnabled val="1"/>
        </dgm:presLayoutVars>
      </dgm:prSet>
      <dgm:spPr/>
    </dgm:pt>
    <dgm:pt modelId="{899DF90A-1268-4494-8C60-B74BAC001541}" type="pres">
      <dgm:prSet presAssocID="{4FC10019-F3C6-4FF7-BB6C-A116BD7BC1CB}" presName="sibTrans" presStyleLbl="sibTrans2D1" presStyleIdx="4" presStyleCnt="6"/>
      <dgm:spPr/>
    </dgm:pt>
    <dgm:pt modelId="{0E197065-2213-4B43-A844-9D69C8B7BB1F}" type="pres">
      <dgm:prSet presAssocID="{4FC10019-F3C6-4FF7-BB6C-A116BD7BC1CB}" presName="connectorText" presStyleLbl="sibTrans2D1" presStyleIdx="4" presStyleCnt="6"/>
      <dgm:spPr/>
    </dgm:pt>
    <dgm:pt modelId="{6F49C371-C10B-465D-B390-3F084DB1450E}" type="pres">
      <dgm:prSet presAssocID="{76B3549C-098A-4665-8288-0ED3BC58B7E6}" presName="node" presStyleLbl="node1" presStyleIdx="5" presStyleCnt="6">
        <dgm:presLayoutVars>
          <dgm:bulletEnabled val="1"/>
        </dgm:presLayoutVars>
      </dgm:prSet>
      <dgm:spPr/>
    </dgm:pt>
    <dgm:pt modelId="{7CBAFB86-B62F-480C-B96C-DE4ABEA484AA}" type="pres">
      <dgm:prSet presAssocID="{6E50941E-77B5-4B28-A978-01037333851C}" presName="sibTrans" presStyleLbl="sibTrans2D1" presStyleIdx="5" presStyleCnt="6"/>
      <dgm:spPr/>
    </dgm:pt>
    <dgm:pt modelId="{E7D86314-EBF5-4BEB-9A10-9925B41FB92F}" type="pres">
      <dgm:prSet presAssocID="{6E50941E-77B5-4B28-A978-01037333851C}" presName="connectorText" presStyleLbl="sibTrans2D1" presStyleIdx="5" presStyleCnt="6"/>
      <dgm:spPr/>
    </dgm:pt>
  </dgm:ptLst>
  <dgm:cxnLst>
    <dgm:cxn modelId="{5788FB0C-52F6-4872-A10D-2C75DDC6D653}" type="presOf" srcId="{80E0C1DF-91C2-4687-87B7-227C393D4AF2}" destId="{EEEB2D82-C470-4E0D-8FD5-73FE2826659C}" srcOrd="1" destOrd="0" presId="urn:microsoft.com/office/officeart/2005/8/layout/cycle2"/>
    <dgm:cxn modelId="{3A2D072C-FDA5-4554-B993-8E3AA20111AA}" srcId="{E6C7EDB0-8D0E-43A1-9611-F12B9C3D1A35}" destId="{E1B6A577-6497-467F-AEC9-C93703D74073}" srcOrd="4" destOrd="0" parTransId="{91A09C54-83A3-4490-840D-F6AFBFEF1E5A}" sibTransId="{4FC10019-F3C6-4FF7-BB6C-A116BD7BC1CB}"/>
    <dgm:cxn modelId="{45A03A2D-4F1D-40EC-93FB-A391B7B33D3A}" type="presOf" srcId="{4FC10019-F3C6-4FF7-BB6C-A116BD7BC1CB}" destId="{899DF90A-1268-4494-8C60-B74BAC001541}" srcOrd="0" destOrd="0" presId="urn:microsoft.com/office/officeart/2005/8/layout/cycle2"/>
    <dgm:cxn modelId="{BD6D3D3A-31A6-4F94-B569-003A6ADEB7E4}" type="presOf" srcId="{E1B6A577-6497-467F-AEC9-C93703D74073}" destId="{AF029237-3FFC-4CB3-87AB-5D6E4BC133B0}" srcOrd="0" destOrd="0" presId="urn:microsoft.com/office/officeart/2005/8/layout/cycle2"/>
    <dgm:cxn modelId="{67AE913B-FDAE-4F86-BD23-3EB8A6AC929F}" type="presOf" srcId="{774FB112-F4FE-47DA-A3DE-3B2AA4C4F325}" destId="{2EC6F715-39D0-429F-9FF6-661E4A4F31A7}" srcOrd="0" destOrd="0" presId="urn:microsoft.com/office/officeart/2005/8/layout/cycle2"/>
    <dgm:cxn modelId="{2CFA253E-DD15-4CFB-BF0E-8EDD4F7A7D46}" type="presOf" srcId="{E6C7EDB0-8D0E-43A1-9611-F12B9C3D1A35}" destId="{1B1743C0-8814-451C-8472-8A364B4B4F43}" srcOrd="0" destOrd="0" presId="urn:microsoft.com/office/officeart/2005/8/layout/cycle2"/>
    <dgm:cxn modelId="{4B9F8963-2DCC-4BB0-9FF1-DB394B4B11B4}" type="presOf" srcId="{6E50941E-77B5-4B28-A978-01037333851C}" destId="{7CBAFB86-B62F-480C-B96C-DE4ABEA484AA}" srcOrd="0" destOrd="0" presId="urn:microsoft.com/office/officeart/2005/8/layout/cycle2"/>
    <dgm:cxn modelId="{AAE77B66-7114-4DCC-A024-A78B5081DEC9}" type="presOf" srcId="{2558EEE9-00F1-4BB2-87B2-1727549A6CAC}" destId="{BD992D2D-28BA-49EC-9A9D-24B4B36F4B9A}" srcOrd="0" destOrd="0" presId="urn:microsoft.com/office/officeart/2005/8/layout/cycle2"/>
    <dgm:cxn modelId="{2D8DFC4A-E75D-48A5-A789-8CB5D9C57D62}" type="presOf" srcId="{0CFEACBC-D929-4AE5-BFB7-05D89C6E2C34}" destId="{DA0ADFB1-A6A9-4C43-8603-C0555B0F1018}" srcOrd="0" destOrd="0" presId="urn:microsoft.com/office/officeart/2005/8/layout/cycle2"/>
    <dgm:cxn modelId="{20F62B78-9565-4BB8-86AB-8B0AD6AEEF37}" srcId="{E6C7EDB0-8D0E-43A1-9611-F12B9C3D1A35}" destId="{76B3549C-098A-4665-8288-0ED3BC58B7E6}" srcOrd="5" destOrd="0" parTransId="{1C650F45-1EDD-4BBD-BCC4-53080090C376}" sibTransId="{6E50941E-77B5-4B28-A978-01037333851C}"/>
    <dgm:cxn modelId="{D3496378-C624-4216-ACED-C6F032EEB688}" type="presOf" srcId="{5AB2CA75-72AD-44CD-889A-780E893E80B2}" destId="{BD2DA69E-158C-4873-8A99-42EC1133ECE5}" srcOrd="0" destOrd="0" presId="urn:microsoft.com/office/officeart/2005/8/layout/cycle2"/>
    <dgm:cxn modelId="{07613C89-5A18-4833-AE76-4F600989AFAF}" type="presOf" srcId="{3CF74888-934A-4E08-861C-A5B2422FB431}" destId="{37057F35-E6B5-47A2-B45A-EE94799D7661}" srcOrd="0" destOrd="0" presId="urn:microsoft.com/office/officeart/2005/8/layout/cycle2"/>
    <dgm:cxn modelId="{1C984F8A-AD8A-4E1B-84EE-C413A7C0522D}" type="presOf" srcId="{76B3549C-098A-4665-8288-0ED3BC58B7E6}" destId="{6F49C371-C10B-465D-B390-3F084DB1450E}" srcOrd="0" destOrd="0" presId="urn:microsoft.com/office/officeart/2005/8/layout/cycle2"/>
    <dgm:cxn modelId="{DC998297-0C60-4ABE-AD49-F443F018CE17}" type="presOf" srcId="{4FC10019-F3C6-4FF7-BB6C-A116BD7BC1CB}" destId="{0E197065-2213-4B43-A844-9D69C8B7BB1F}" srcOrd="1" destOrd="0" presId="urn:microsoft.com/office/officeart/2005/8/layout/cycle2"/>
    <dgm:cxn modelId="{DA1B76AB-5826-4B32-A3F5-046E674BFC6F}" srcId="{E6C7EDB0-8D0E-43A1-9611-F12B9C3D1A35}" destId="{FAD716A4-16FC-4ED1-9A76-662581136FC2}" srcOrd="2" destOrd="0" parTransId="{7FF96E74-B540-4A0A-93A2-E8681DF72391}" sibTransId="{3CF74888-934A-4E08-861C-A5B2422FB431}"/>
    <dgm:cxn modelId="{39CCFDB5-E952-421B-83B9-1B72B31B91E1}" type="presOf" srcId="{82A8777A-4A0D-4954-B6B3-3169E3728220}" destId="{69085720-FF98-4BD8-ACC8-E617F7040C07}" srcOrd="0" destOrd="0" presId="urn:microsoft.com/office/officeart/2005/8/layout/cycle2"/>
    <dgm:cxn modelId="{01F71DB9-77DD-418C-8BCE-1F6541DA1224}" srcId="{E6C7EDB0-8D0E-43A1-9611-F12B9C3D1A35}" destId="{5AB2CA75-72AD-44CD-889A-780E893E80B2}" srcOrd="0" destOrd="0" parTransId="{67812E08-7339-4075-B680-6EE939AF939C}" sibTransId="{82A8777A-4A0D-4954-B6B3-3169E3728220}"/>
    <dgm:cxn modelId="{B96F95C2-F1F2-4F5D-BD7F-FDF668E55F20}" type="presOf" srcId="{0CFEACBC-D929-4AE5-BFB7-05D89C6E2C34}" destId="{D8B5C529-0AAB-47D3-B157-9846B37483CE}" srcOrd="1" destOrd="0" presId="urn:microsoft.com/office/officeart/2005/8/layout/cycle2"/>
    <dgm:cxn modelId="{9D0CD0CB-BB6D-4964-8C0E-3353B46498B4}" type="presOf" srcId="{6E50941E-77B5-4B28-A978-01037333851C}" destId="{E7D86314-EBF5-4BEB-9A10-9925B41FB92F}" srcOrd="1" destOrd="0" presId="urn:microsoft.com/office/officeart/2005/8/layout/cycle2"/>
    <dgm:cxn modelId="{5D0DA9CF-C0B5-4DB1-85C7-E2F115B0C359}" type="presOf" srcId="{FAD716A4-16FC-4ED1-9A76-662581136FC2}" destId="{20082D60-FDE3-49EE-A41A-2F9FE43F200B}" srcOrd="0" destOrd="0" presId="urn:microsoft.com/office/officeart/2005/8/layout/cycle2"/>
    <dgm:cxn modelId="{9262AAD1-F182-478C-B572-970D5665BC2E}" type="presOf" srcId="{3CF74888-934A-4E08-861C-A5B2422FB431}" destId="{E6AC4829-CC8E-4F50-9B80-6E104BBD680D}" srcOrd="1" destOrd="0" presId="urn:microsoft.com/office/officeart/2005/8/layout/cycle2"/>
    <dgm:cxn modelId="{E4620DD3-CBAD-4986-853F-43D3CF578A8F}" srcId="{E6C7EDB0-8D0E-43A1-9611-F12B9C3D1A35}" destId="{2558EEE9-00F1-4BB2-87B2-1727549A6CAC}" srcOrd="1" destOrd="0" parTransId="{D7F1D1B3-AF16-4420-8719-35CFEB702A18}" sibTransId="{80E0C1DF-91C2-4687-87B7-227C393D4AF2}"/>
    <dgm:cxn modelId="{40FBBFD5-67C8-4429-A889-ECC3B7A68F39}" type="presOf" srcId="{80E0C1DF-91C2-4687-87B7-227C393D4AF2}" destId="{5B33BDBE-7F3C-40A7-B497-428BD0EFB0AF}" srcOrd="0" destOrd="0" presId="urn:microsoft.com/office/officeart/2005/8/layout/cycle2"/>
    <dgm:cxn modelId="{8B0632E6-5BE5-4A61-B1E9-91C8DC09664C}" srcId="{E6C7EDB0-8D0E-43A1-9611-F12B9C3D1A35}" destId="{774FB112-F4FE-47DA-A3DE-3B2AA4C4F325}" srcOrd="3" destOrd="0" parTransId="{A0E2BAC0-B59A-4488-BD66-C3307E8786D4}" sibTransId="{0CFEACBC-D929-4AE5-BFB7-05D89C6E2C34}"/>
    <dgm:cxn modelId="{7C6F04EF-58F7-4528-8BBB-C10E127B85F7}" type="presOf" srcId="{82A8777A-4A0D-4954-B6B3-3169E3728220}" destId="{7AF93779-E9F0-4773-8D90-0D3E045D0F3D}" srcOrd="1" destOrd="0" presId="urn:microsoft.com/office/officeart/2005/8/layout/cycle2"/>
    <dgm:cxn modelId="{7DA41259-2AE0-479C-A269-383481D85894}" type="presParOf" srcId="{1B1743C0-8814-451C-8472-8A364B4B4F43}" destId="{BD2DA69E-158C-4873-8A99-42EC1133ECE5}" srcOrd="0" destOrd="0" presId="urn:microsoft.com/office/officeart/2005/8/layout/cycle2"/>
    <dgm:cxn modelId="{AF3956C2-F386-4E1F-AF0C-59CBFF9CBCC0}" type="presParOf" srcId="{1B1743C0-8814-451C-8472-8A364B4B4F43}" destId="{69085720-FF98-4BD8-ACC8-E617F7040C07}" srcOrd="1" destOrd="0" presId="urn:microsoft.com/office/officeart/2005/8/layout/cycle2"/>
    <dgm:cxn modelId="{EE56836B-E3F7-4EFB-9DBD-54C100916CD4}" type="presParOf" srcId="{69085720-FF98-4BD8-ACC8-E617F7040C07}" destId="{7AF93779-E9F0-4773-8D90-0D3E045D0F3D}" srcOrd="0" destOrd="0" presId="urn:microsoft.com/office/officeart/2005/8/layout/cycle2"/>
    <dgm:cxn modelId="{E8593349-7AD2-4404-BD1E-FA7229BBD6D5}" type="presParOf" srcId="{1B1743C0-8814-451C-8472-8A364B4B4F43}" destId="{BD992D2D-28BA-49EC-9A9D-24B4B36F4B9A}" srcOrd="2" destOrd="0" presId="urn:microsoft.com/office/officeart/2005/8/layout/cycle2"/>
    <dgm:cxn modelId="{DA73E3D9-F38E-406E-A5AC-BA1BBA8A643B}" type="presParOf" srcId="{1B1743C0-8814-451C-8472-8A364B4B4F43}" destId="{5B33BDBE-7F3C-40A7-B497-428BD0EFB0AF}" srcOrd="3" destOrd="0" presId="urn:microsoft.com/office/officeart/2005/8/layout/cycle2"/>
    <dgm:cxn modelId="{A1A1FFE7-06BF-4D85-8D2A-4E64D3741781}" type="presParOf" srcId="{5B33BDBE-7F3C-40A7-B497-428BD0EFB0AF}" destId="{EEEB2D82-C470-4E0D-8FD5-73FE2826659C}" srcOrd="0" destOrd="0" presId="urn:microsoft.com/office/officeart/2005/8/layout/cycle2"/>
    <dgm:cxn modelId="{183C14A5-AB15-47BE-A4AD-CAD45DFDFC11}" type="presParOf" srcId="{1B1743C0-8814-451C-8472-8A364B4B4F43}" destId="{20082D60-FDE3-49EE-A41A-2F9FE43F200B}" srcOrd="4" destOrd="0" presId="urn:microsoft.com/office/officeart/2005/8/layout/cycle2"/>
    <dgm:cxn modelId="{48DFB503-DF7F-41F4-B724-37AEB4CC8ED0}" type="presParOf" srcId="{1B1743C0-8814-451C-8472-8A364B4B4F43}" destId="{37057F35-E6B5-47A2-B45A-EE94799D7661}" srcOrd="5" destOrd="0" presId="urn:microsoft.com/office/officeart/2005/8/layout/cycle2"/>
    <dgm:cxn modelId="{1B4F1555-0F09-41D6-AED2-10FB60BBE123}" type="presParOf" srcId="{37057F35-E6B5-47A2-B45A-EE94799D7661}" destId="{E6AC4829-CC8E-4F50-9B80-6E104BBD680D}" srcOrd="0" destOrd="0" presId="urn:microsoft.com/office/officeart/2005/8/layout/cycle2"/>
    <dgm:cxn modelId="{98BD7B0A-EE18-4312-95F6-D7D15C6995E2}" type="presParOf" srcId="{1B1743C0-8814-451C-8472-8A364B4B4F43}" destId="{2EC6F715-39D0-429F-9FF6-661E4A4F31A7}" srcOrd="6" destOrd="0" presId="urn:microsoft.com/office/officeart/2005/8/layout/cycle2"/>
    <dgm:cxn modelId="{57C1D91C-127B-4DB1-8D47-A9EFE4D3B462}" type="presParOf" srcId="{1B1743C0-8814-451C-8472-8A364B4B4F43}" destId="{DA0ADFB1-A6A9-4C43-8603-C0555B0F1018}" srcOrd="7" destOrd="0" presId="urn:microsoft.com/office/officeart/2005/8/layout/cycle2"/>
    <dgm:cxn modelId="{A6DD9D3E-43C3-4342-A387-F8E86F7714AB}" type="presParOf" srcId="{DA0ADFB1-A6A9-4C43-8603-C0555B0F1018}" destId="{D8B5C529-0AAB-47D3-B157-9846B37483CE}" srcOrd="0" destOrd="0" presId="urn:microsoft.com/office/officeart/2005/8/layout/cycle2"/>
    <dgm:cxn modelId="{E489049D-F03B-46FF-9549-32D3987247B7}" type="presParOf" srcId="{1B1743C0-8814-451C-8472-8A364B4B4F43}" destId="{AF029237-3FFC-4CB3-87AB-5D6E4BC133B0}" srcOrd="8" destOrd="0" presId="urn:microsoft.com/office/officeart/2005/8/layout/cycle2"/>
    <dgm:cxn modelId="{48BD7F22-85E7-4ED9-BA41-55CC8FB67BCC}" type="presParOf" srcId="{1B1743C0-8814-451C-8472-8A364B4B4F43}" destId="{899DF90A-1268-4494-8C60-B74BAC001541}" srcOrd="9" destOrd="0" presId="urn:microsoft.com/office/officeart/2005/8/layout/cycle2"/>
    <dgm:cxn modelId="{06599BBF-E03E-4BDD-8A7A-CD298E1B6DD3}" type="presParOf" srcId="{899DF90A-1268-4494-8C60-B74BAC001541}" destId="{0E197065-2213-4B43-A844-9D69C8B7BB1F}" srcOrd="0" destOrd="0" presId="urn:microsoft.com/office/officeart/2005/8/layout/cycle2"/>
    <dgm:cxn modelId="{97438ECA-909B-4C15-A3C0-444EF38C6085}" type="presParOf" srcId="{1B1743C0-8814-451C-8472-8A364B4B4F43}" destId="{6F49C371-C10B-465D-B390-3F084DB1450E}" srcOrd="10" destOrd="0" presId="urn:microsoft.com/office/officeart/2005/8/layout/cycle2"/>
    <dgm:cxn modelId="{AC9D3E49-8DE7-466C-BFD1-2A5385CADA6B}" type="presParOf" srcId="{1B1743C0-8814-451C-8472-8A364B4B4F43}" destId="{7CBAFB86-B62F-480C-B96C-DE4ABEA484AA}" srcOrd="11" destOrd="0" presId="urn:microsoft.com/office/officeart/2005/8/layout/cycle2"/>
    <dgm:cxn modelId="{C4F7A8EF-E3A9-4C03-8563-46B66409D6AE}" type="presParOf" srcId="{7CBAFB86-B62F-480C-B96C-DE4ABEA484AA}" destId="{E7D86314-EBF5-4BEB-9A10-9925B41FB92F}"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C490DB-B85C-48CA-ACD9-8167AB3E2B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BF65A31-1384-4A8B-A0F6-587E2EA0C7FE}">
      <dgm:prSet custT="1"/>
      <dgm:spPr>
        <a:solidFill>
          <a:schemeClr val="accent6">
            <a:lumMod val="40000"/>
            <a:lumOff val="60000"/>
          </a:schemeClr>
        </a:solidFill>
      </dgm:spPr>
      <dgm:t>
        <a:bodyPr/>
        <a:lstStyle/>
        <a:p>
          <a:r>
            <a:rPr lang="en-US" sz="2000" dirty="0">
              <a:solidFill>
                <a:schemeClr val="tx1"/>
              </a:solidFill>
            </a:rPr>
            <a:t>1</a:t>
          </a:r>
          <a:r>
            <a:rPr lang="zh-CN" sz="2000" dirty="0">
              <a:solidFill>
                <a:schemeClr val="tx1"/>
              </a:solidFill>
            </a:rPr>
            <a:t>） 在项目中，应尽早确定并描述产品（系统）不同的用户类，这样，就能从每一个重要的用户类代表中获取不同的需求。</a:t>
          </a:r>
        </a:p>
      </dgm:t>
    </dgm:pt>
    <dgm:pt modelId="{5CE3191E-C036-48E8-BAFB-1B7C418AD90D}" cxnId="{2B93BFAE-37B4-4A01-B611-D99DAA293960}" type="parTrans">
      <dgm:prSet/>
      <dgm:spPr/>
      <dgm:t>
        <a:bodyPr/>
        <a:lstStyle/>
        <a:p>
          <a:endParaRPr lang="zh-CN" altLang="en-US"/>
        </a:p>
      </dgm:t>
    </dgm:pt>
    <dgm:pt modelId="{4F3A5B95-9F8D-4249-BF4E-652BD2939D30}" cxnId="{2B93BFAE-37B4-4A01-B611-D99DAA293960}" type="sibTrans">
      <dgm:prSet/>
      <dgm:spPr/>
      <dgm:t>
        <a:bodyPr/>
        <a:lstStyle/>
        <a:p>
          <a:endParaRPr lang="zh-CN" altLang="en-US"/>
        </a:p>
      </dgm:t>
    </dgm:pt>
    <dgm:pt modelId="{EC5BD165-209E-4E8C-B4D6-B31B03FFD785}">
      <dgm:prSet custT="1"/>
      <dgm:spPr>
        <a:solidFill>
          <a:schemeClr val="accent5">
            <a:lumMod val="40000"/>
            <a:lumOff val="60000"/>
          </a:schemeClr>
        </a:solidFill>
      </dgm:spPr>
      <dgm:t>
        <a:bodyPr/>
        <a:lstStyle/>
        <a:p>
          <a:r>
            <a:rPr lang="en-US" sz="2000" dirty="0">
              <a:solidFill>
                <a:schemeClr val="tx1"/>
              </a:solidFill>
            </a:rPr>
            <a:t>2</a:t>
          </a:r>
          <a:r>
            <a:rPr lang="zh-CN" sz="2000" dirty="0">
              <a:solidFill>
                <a:schemeClr val="tx1"/>
              </a:solidFill>
            </a:rPr>
            <a:t>）在软件需求规格说明中，把这些用户类和他们的特征编写成文档。</a:t>
          </a:r>
        </a:p>
      </dgm:t>
    </dgm:pt>
    <dgm:pt modelId="{7CDCF099-7850-406E-A171-DB87EAC3EEF3}" cxnId="{6B52E946-C588-469B-97DE-6E2139B40C7F}" type="parTrans">
      <dgm:prSet/>
      <dgm:spPr/>
      <dgm:t>
        <a:bodyPr/>
        <a:lstStyle/>
        <a:p>
          <a:endParaRPr lang="zh-CN" altLang="en-US"/>
        </a:p>
      </dgm:t>
    </dgm:pt>
    <dgm:pt modelId="{359F3FEB-DB9A-4CCA-B0A4-4272411A6217}" cxnId="{6B52E946-C588-469B-97DE-6E2139B40C7F}" type="sibTrans">
      <dgm:prSet/>
      <dgm:spPr/>
      <dgm:t>
        <a:bodyPr/>
        <a:lstStyle/>
        <a:p>
          <a:endParaRPr lang="zh-CN" altLang="en-US"/>
        </a:p>
      </dgm:t>
    </dgm:pt>
    <dgm:pt modelId="{5E5BA582-8C7B-48E0-84BF-8C4A9460ECF1}" type="pres">
      <dgm:prSet presAssocID="{1AC490DB-B85C-48CA-ACD9-8167AB3E2BF0}" presName="linear" presStyleCnt="0">
        <dgm:presLayoutVars>
          <dgm:animLvl val="lvl"/>
          <dgm:resizeHandles val="exact"/>
        </dgm:presLayoutVars>
      </dgm:prSet>
      <dgm:spPr/>
    </dgm:pt>
    <dgm:pt modelId="{3446B8FC-0C53-47EE-896E-CA9FF618AE4A}" type="pres">
      <dgm:prSet presAssocID="{2BF65A31-1384-4A8B-A0F6-587E2EA0C7FE}" presName="parentText" presStyleLbl="node1" presStyleIdx="0" presStyleCnt="2" custScaleY="56675">
        <dgm:presLayoutVars>
          <dgm:chMax val="0"/>
          <dgm:bulletEnabled val="1"/>
        </dgm:presLayoutVars>
      </dgm:prSet>
      <dgm:spPr/>
    </dgm:pt>
    <dgm:pt modelId="{A75CF9E7-54D2-4797-929C-B8BE5FB1ABE8}" type="pres">
      <dgm:prSet presAssocID="{4F3A5B95-9F8D-4249-BF4E-652BD2939D30}" presName="spacer" presStyleCnt="0"/>
      <dgm:spPr/>
    </dgm:pt>
    <dgm:pt modelId="{EFEC29C9-782D-4E9B-B788-56354BB454D6}" type="pres">
      <dgm:prSet presAssocID="{EC5BD165-209E-4E8C-B4D6-B31B03FFD785}" presName="parentText" presStyleLbl="node1" presStyleIdx="1" presStyleCnt="2" custScaleY="56675">
        <dgm:presLayoutVars>
          <dgm:chMax val="0"/>
          <dgm:bulletEnabled val="1"/>
        </dgm:presLayoutVars>
      </dgm:prSet>
      <dgm:spPr/>
    </dgm:pt>
  </dgm:ptLst>
  <dgm:cxnLst>
    <dgm:cxn modelId="{C0514D3F-B1CA-449E-B74B-064AB7368A65}" type="presOf" srcId="{EC5BD165-209E-4E8C-B4D6-B31B03FFD785}" destId="{EFEC29C9-782D-4E9B-B788-56354BB454D6}" srcOrd="0" destOrd="0" presId="urn:microsoft.com/office/officeart/2005/8/layout/vList2"/>
    <dgm:cxn modelId="{6B52E946-C588-469B-97DE-6E2139B40C7F}" srcId="{1AC490DB-B85C-48CA-ACD9-8167AB3E2BF0}" destId="{EC5BD165-209E-4E8C-B4D6-B31B03FFD785}" srcOrd="1" destOrd="0" parTransId="{7CDCF099-7850-406E-A171-DB87EAC3EEF3}" sibTransId="{359F3FEB-DB9A-4CCA-B0A4-4272411A6217}"/>
    <dgm:cxn modelId="{2E9E40A5-5681-487A-BA9B-E9A529D29DAA}" type="presOf" srcId="{2BF65A31-1384-4A8B-A0F6-587E2EA0C7FE}" destId="{3446B8FC-0C53-47EE-896E-CA9FF618AE4A}" srcOrd="0" destOrd="0" presId="urn:microsoft.com/office/officeart/2005/8/layout/vList2"/>
    <dgm:cxn modelId="{2B93BFAE-37B4-4A01-B611-D99DAA293960}" srcId="{1AC490DB-B85C-48CA-ACD9-8167AB3E2BF0}" destId="{2BF65A31-1384-4A8B-A0F6-587E2EA0C7FE}" srcOrd="0" destOrd="0" parTransId="{5CE3191E-C036-48E8-BAFB-1B7C418AD90D}" sibTransId="{4F3A5B95-9F8D-4249-BF4E-652BD2939D30}"/>
    <dgm:cxn modelId="{DA5C2EFE-B8E3-410F-8F12-49C2C821CF82}" type="presOf" srcId="{1AC490DB-B85C-48CA-ACD9-8167AB3E2BF0}" destId="{5E5BA582-8C7B-48E0-84BF-8C4A9460ECF1}" srcOrd="0" destOrd="0" presId="urn:microsoft.com/office/officeart/2005/8/layout/vList2"/>
    <dgm:cxn modelId="{213EF20F-ED4F-4C98-89C2-58BD71AB2181}" type="presParOf" srcId="{5E5BA582-8C7B-48E0-84BF-8C4A9460ECF1}" destId="{3446B8FC-0C53-47EE-896E-CA9FF618AE4A}" srcOrd="0" destOrd="0" presId="urn:microsoft.com/office/officeart/2005/8/layout/vList2"/>
    <dgm:cxn modelId="{EC5F009A-6113-461E-A195-8E82BFFCAF29}" type="presParOf" srcId="{5E5BA582-8C7B-48E0-84BF-8C4A9460ECF1}" destId="{A75CF9E7-54D2-4797-929C-B8BE5FB1ABE8}" srcOrd="1" destOrd="0" presId="urn:microsoft.com/office/officeart/2005/8/layout/vList2"/>
    <dgm:cxn modelId="{1E8556C2-F468-4B20-8AB5-ECAE29074AD9}" type="presParOf" srcId="{5E5BA582-8C7B-48E0-84BF-8C4A9460ECF1}" destId="{EFEC29C9-782D-4E9B-B788-56354BB454D6}"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5A4C2-0B88-4AB5-A603-7EBD9461A530}">
      <dsp:nvSpPr>
        <dsp:cNvPr id="0" name=""/>
        <dsp:cNvSpPr/>
      </dsp:nvSpPr>
      <dsp:spPr>
        <a:xfrm>
          <a:off x="0" y="341544"/>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a:t>
          </a:r>
          <a:r>
            <a:rPr lang="zh-CN" sz="2000" kern="1200"/>
            <a:t>）确定需求开发过程</a:t>
          </a:r>
          <a:endParaRPr lang="zh-CN" sz="2000" kern="1200" dirty="0"/>
        </a:p>
      </dsp:txBody>
      <dsp:txXfrm>
        <a:off x="26799" y="368343"/>
        <a:ext cx="6085161" cy="495387"/>
      </dsp:txXfrm>
    </dsp:sp>
    <dsp:sp modelId="{9C254E0B-9CE3-46E6-8294-A285F5D1C692}">
      <dsp:nvSpPr>
        <dsp:cNvPr id="0" name=""/>
        <dsp:cNvSpPr/>
      </dsp:nvSpPr>
      <dsp:spPr>
        <a:xfrm>
          <a:off x="0" y="953890"/>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a:t>
          </a:r>
          <a:r>
            <a:rPr lang="zh-CN" sz="2200" kern="1200"/>
            <a:t>）编写项目视图和范围（</a:t>
          </a:r>
          <a:r>
            <a:rPr lang="en-US" sz="2200" kern="1200"/>
            <a:t>vision and scope)</a:t>
          </a:r>
          <a:r>
            <a:rPr lang="zh-CN" sz="2200" kern="1200"/>
            <a:t>文档</a:t>
          </a:r>
          <a:endParaRPr lang="zh-CN" sz="2200" kern="1200" dirty="0"/>
        </a:p>
      </dsp:txBody>
      <dsp:txXfrm>
        <a:off x="26799" y="980689"/>
        <a:ext cx="6085161" cy="495387"/>
      </dsp:txXfrm>
    </dsp:sp>
    <dsp:sp modelId="{0F6075BB-E150-424B-9AA0-964B2A3D9EAB}">
      <dsp:nvSpPr>
        <dsp:cNvPr id="0" name=""/>
        <dsp:cNvSpPr/>
      </dsp:nvSpPr>
      <dsp:spPr>
        <a:xfrm>
          <a:off x="0" y="1566236"/>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a:t>
          </a:r>
          <a:r>
            <a:rPr lang="zh-CN" sz="2200" kern="1200"/>
            <a:t>）用户群分类</a:t>
          </a:r>
          <a:endParaRPr lang="zh-CN" sz="2200" kern="1200" dirty="0"/>
        </a:p>
      </dsp:txBody>
      <dsp:txXfrm>
        <a:off x="26799" y="1593035"/>
        <a:ext cx="6085161" cy="495387"/>
      </dsp:txXfrm>
    </dsp:sp>
    <dsp:sp modelId="{33E441E6-4483-42E3-9FFA-3C18EB9D9830}">
      <dsp:nvSpPr>
        <dsp:cNvPr id="0" name=""/>
        <dsp:cNvSpPr/>
      </dsp:nvSpPr>
      <dsp:spPr>
        <a:xfrm>
          <a:off x="0" y="2178582"/>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4</a:t>
          </a:r>
          <a:r>
            <a:rPr lang="zh-CN" sz="2200" kern="1200">
              <a:latin typeface="Calibri"/>
              <a:ea typeface="+mn-ea"/>
              <a:cs typeface="+mn-cs"/>
            </a:rPr>
            <a:t>）选择产品代表</a:t>
          </a:r>
          <a:endParaRPr lang="zh-CN" sz="2200" kern="1200" dirty="0">
            <a:latin typeface="Calibri"/>
            <a:ea typeface="+mn-ea"/>
            <a:cs typeface="+mn-cs"/>
          </a:endParaRPr>
        </a:p>
      </dsp:txBody>
      <dsp:txXfrm>
        <a:off x="26799" y="2205381"/>
        <a:ext cx="6085161" cy="495387"/>
      </dsp:txXfrm>
    </dsp:sp>
    <dsp:sp modelId="{707F62A8-9884-4474-9A8A-B7C59F374C40}">
      <dsp:nvSpPr>
        <dsp:cNvPr id="0" name=""/>
        <dsp:cNvSpPr/>
      </dsp:nvSpPr>
      <dsp:spPr>
        <a:xfrm>
          <a:off x="0" y="2790928"/>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5</a:t>
          </a:r>
          <a:r>
            <a:rPr lang="zh-CN" sz="2200" kern="1200"/>
            <a:t>）建立核心队伍</a:t>
          </a:r>
          <a:endParaRPr lang="zh-CN" sz="2200" kern="1200" dirty="0"/>
        </a:p>
      </dsp:txBody>
      <dsp:txXfrm>
        <a:off x="26799" y="2817727"/>
        <a:ext cx="6085161" cy="495387"/>
      </dsp:txXfrm>
    </dsp:sp>
    <dsp:sp modelId="{54307DF5-98C6-469D-80B4-AFF5E42C713E}">
      <dsp:nvSpPr>
        <dsp:cNvPr id="0" name=""/>
        <dsp:cNvSpPr/>
      </dsp:nvSpPr>
      <dsp:spPr>
        <a:xfrm>
          <a:off x="0" y="3403274"/>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6</a:t>
          </a:r>
          <a:r>
            <a:rPr lang="zh-CN" sz="2200" kern="1200">
              <a:latin typeface="Calibri"/>
              <a:ea typeface="+mn-ea"/>
              <a:cs typeface="+mn-cs"/>
            </a:rPr>
            <a:t>）确定用例（</a:t>
          </a:r>
          <a:r>
            <a:rPr lang="en-US" sz="2200" kern="1200">
              <a:latin typeface="Calibri"/>
              <a:ea typeface="+mn-ea"/>
              <a:cs typeface="+mn-cs"/>
            </a:rPr>
            <a:t>Use Cases)</a:t>
          </a:r>
          <a:endParaRPr lang="zh-CN" sz="2200" kern="1200" dirty="0">
            <a:latin typeface="Calibri"/>
            <a:ea typeface="+mn-ea"/>
            <a:cs typeface="+mn-cs"/>
          </a:endParaRPr>
        </a:p>
      </dsp:txBody>
      <dsp:txXfrm>
        <a:off x="26799" y="3430073"/>
        <a:ext cx="6085161" cy="495387"/>
      </dsp:txXfrm>
    </dsp:sp>
    <dsp:sp modelId="{F40A0BF9-C45E-459C-A9C5-A258BB6E27F3}">
      <dsp:nvSpPr>
        <dsp:cNvPr id="0" name=""/>
        <dsp:cNvSpPr/>
      </dsp:nvSpPr>
      <dsp:spPr>
        <a:xfrm>
          <a:off x="0" y="4015620"/>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7</a:t>
          </a:r>
          <a:r>
            <a:rPr lang="zh-CN" sz="2200" kern="1200"/>
            <a:t>）召开应用程序开发联系会议</a:t>
          </a:r>
          <a:endParaRPr lang="zh-CN" sz="2200" kern="1200" dirty="0"/>
        </a:p>
      </dsp:txBody>
      <dsp:txXfrm>
        <a:off x="26799" y="4042419"/>
        <a:ext cx="6085161" cy="4953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A7259-057F-4818-9C14-8473F455BCAC}">
      <dsp:nvSpPr>
        <dsp:cNvPr id="0" name=""/>
        <dsp:cNvSpPr/>
      </dsp:nvSpPr>
      <dsp:spPr>
        <a:xfrm>
          <a:off x="0" y="2036"/>
          <a:ext cx="1082421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CBB9E3F-37C6-40A0-9734-E041ACDFA2ED}">
      <dsp:nvSpPr>
        <dsp:cNvPr id="0" name=""/>
        <dsp:cNvSpPr/>
      </dsp:nvSpPr>
      <dsp:spPr bwMode="white">
        <a:xfrm>
          <a:off x="0" y="2036"/>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zh-CN" altLang="en-US" sz="2000" b="1" kern="1200" dirty="0">
              <a:solidFill>
                <a:srgbClr val="FF0000"/>
              </a:solidFill>
              <a:latin typeface="宋体" panose="02010600030101010101" pitchFamily="2" charset="-122"/>
              <a:sym typeface="宋体" panose="02010600030101010101" pitchFamily="2" charset="-122"/>
            </a:rPr>
            <a:t>寻求用户代表举例：</a:t>
          </a:r>
          <a:endParaRPr altLang="en-US" sz="2000" kern="1200" dirty="0">
            <a:solidFill>
              <a:srgbClr val="FF0000"/>
            </a:solidFill>
          </a:endParaRPr>
        </a:p>
      </dsp:txBody>
      <dsp:txXfrm>
        <a:off x="0" y="2036"/>
        <a:ext cx="10824210" cy="694540"/>
      </dsp:txXfrm>
    </dsp:sp>
    <dsp:sp modelId="{61F7E615-694B-4C29-942F-3F42004DD496}">
      <dsp:nvSpPr>
        <dsp:cNvPr id="0" name=""/>
        <dsp:cNvSpPr/>
      </dsp:nvSpPr>
      <dsp:spPr>
        <a:xfrm>
          <a:off x="0" y="696577"/>
          <a:ext cx="10824210" cy="0"/>
        </a:xfrm>
        <a:prstGeom prst="line">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w="6350" cap="flat" cmpd="sng" algn="ctr">
          <a:solidFill>
            <a:schemeClr val="accent5">
              <a:hueOff val="-1470669"/>
              <a:satOff val="-2046"/>
              <a:lumOff val="-7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FAE723F-871D-45F0-8DD6-EB838F9731A1}">
      <dsp:nvSpPr>
        <dsp:cNvPr id="0" name=""/>
        <dsp:cNvSpPr/>
      </dsp:nvSpPr>
      <dsp:spPr bwMode="white">
        <a:xfrm>
          <a:off x="0" y="69657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rgbClr val="7030A0"/>
              </a:solidFill>
              <a:latin typeface="+mn-ea"/>
              <a:cs typeface="+mn-ea"/>
              <a:rtl val="0"/>
            </a:rPr>
            <a:t>1</a:t>
          </a:r>
          <a:r>
            <a:rPr lang="zh-CN" altLang="en-US" sz="2000" b="1" i="0" u="none" kern="1200" baseline="0" dirty="0">
              <a:solidFill>
                <a:srgbClr val="7030A0"/>
              </a:solidFill>
              <a:latin typeface="+mn-ea"/>
              <a:cs typeface="+mn-ea"/>
              <a:rtl val="0"/>
            </a:rPr>
            <a:t>）</a:t>
          </a:r>
          <a:r>
            <a:rPr lang="zh-CN" sz="2000" b="1" i="0" u="none" kern="1200" baseline="0" dirty="0">
              <a:solidFill>
                <a:srgbClr val="7030A0"/>
              </a:solidFill>
              <a:latin typeface="+mn-ea"/>
              <a:cs typeface="+mn-ea"/>
              <a:rtl val="0"/>
            </a:rPr>
            <a:t>为某一特殊产业开发零售销售点</a:t>
          </a:r>
          <a:r>
            <a:rPr lang="en-US" sz="2000" b="1" i="0" u="none" kern="1200" baseline="0" dirty="0">
              <a:solidFill>
                <a:srgbClr val="7030A0"/>
              </a:solidFill>
              <a:latin typeface="+mn-ea"/>
              <a:cs typeface="+mn-ea"/>
              <a:rtl val="0"/>
            </a:rPr>
            <a:t>(point-of-sale POS)</a:t>
          </a:r>
          <a:r>
            <a:rPr lang="zh-CN" sz="2000" b="1" i="0" u="none" kern="1200" baseline="0" dirty="0">
              <a:solidFill>
                <a:srgbClr val="7030A0"/>
              </a:solidFill>
              <a:latin typeface="+mn-ea"/>
              <a:cs typeface="+mn-ea"/>
              <a:rtl val="0"/>
            </a:rPr>
            <a:t>和后台办公系统</a:t>
          </a:r>
          <a:r>
            <a:rPr lang="en-US" sz="2000" b="1" i="0" u="none" kern="1200" baseline="0" dirty="0">
              <a:solidFill>
                <a:srgbClr val="7030A0"/>
              </a:solidFill>
              <a:latin typeface="+mn-ea"/>
              <a:cs typeface="+mn-ea"/>
              <a:rtl val="0"/>
            </a:rPr>
            <a:t>(back-office)</a:t>
          </a:r>
          <a:r>
            <a:rPr lang="zh-CN" sz="2000" b="1" i="0" u="none" kern="1200" baseline="0" dirty="0">
              <a:solidFill>
                <a:srgbClr val="7030A0"/>
              </a:solidFill>
              <a:latin typeface="+mn-ea"/>
              <a:cs typeface="+mn-ea"/>
              <a:rtl val="0"/>
            </a:rPr>
            <a:t>的公司曾经聘请了三位零售店的经理来充当全天候的产品代表者的角色。</a:t>
          </a:r>
          <a:endParaRPr lang="zh-CN" altLang="en-US" sz="2000" b="1" i="0" u="none" kern="1200" baseline="0" dirty="0">
            <a:solidFill>
              <a:srgbClr val="7030A0"/>
            </a:solidFill>
            <a:latin typeface="+mn-ea"/>
            <a:cs typeface="+mn-ea"/>
            <a:rtl val="0"/>
          </a:endParaRPr>
        </a:p>
      </dsp:txBody>
      <dsp:txXfrm>
        <a:off x="0" y="696577"/>
        <a:ext cx="10824210" cy="694540"/>
      </dsp:txXfrm>
    </dsp:sp>
    <dsp:sp modelId="{2FC9A986-C067-43EC-8179-316E3C315405}">
      <dsp:nvSpPr>
        <dsp:cNvPr id="0" name=""/>
        <dsp:cNvSpPr/>
      </dsp:nvSpPr>
      <dsp:spPr>
        <a:xfrm>
          <a:off x="0" y="1391117"/>
          <a:ext cx="10824210" cy="0"/>
        </a:xfrm>
        <a:prstGeom prst="line">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w="6350" cap="flat" cmpd="sng" algn="ctr">
          <a:solidFill>
            <a:schemeClr val="accent5">
              <a:hueOff val="-2941338"/>
              <a:satOff val="-4091"/>
              <a:lumOff val="-156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E4AA900-0CBD-42A2-85DE-23E1C4B30B52}">
      <dsp:nvSpPr>
        <dsp:cNvPr id="0" name=""/>
        <dsp:cNvSpPr/>
      </dsp:nvSpPr>
      <dsp:spPr>
        <a:xfrm>
          <a:off x="0" y="139111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rgbClr val="0000FF"/>
              </a:solidFill>
              <a:latin typeface="+mn-ea"/>
              <a:rtl val="0"/>
            </a:rPr>
            <a:t>2</a:t>
          </a:r>
          <a:r>
            <a:rPr lang="zh-CN" altLang="en-US" sz="2000" b="1" i="0" u="none" kern="1200" baseline="0" dirty="0">
              <a:solidFill>
                <a:srgbClr val="0000FF"/>
              </a:solidFill>
              <a:latin typeface="+mn-ea"/>
              <a:rtl val="0"/>
            </a:rPr>
            <a:t>）</a:t>
          </a:r>
          <a:r>
            <a:rPr lang="zh-CN" sz="2000" b="1" i="0" u="none" kern="1200" baseline="0" dirty="0">
              <a:solidFill>
                <a:srgbClr val="0000FF"/>
              </a:solidFill>
              <a:latin typeface="+mn-ea"/>
              <a:rtl val="0"/>
            </a:rPr>
            <a:t>医学软件公司聘请有丰富阅历的医师，作为一个产品代表为公司提供医生对某产品的需求。</a:t>
          </a:r>
          <a:endParaRPr lang="zh-CN" altLang="en-US" sz="2000" b="1" i="0" u="none" kern="1200" baseline="0" dirty="0">
            <a:solidFill>
              <a:srgbClr val="0000FF"/>
            </a:solidFill>
            <a:latin typeface="+mn-ea"/>
            <a:rtl val="0"/>
          </a:endParaRPr>
        </a:p>
      </dsp:txBody>
      <dsp:txXfrm>
        <a:off x="0" y="1391117"/>
        <a:ext cx="10824210" cy="694540"/>
      </dsp:txXfrm>
    </dsp:sp>
    <dsp:sp modelId="{EDC0217B-E901-40C3-AE2F-B91202AE26C9}">
      <dsp:nvSpPr>
        <dsp:cNvPr id="0" name=""/>
        <dsp:cNvSpPr/>
      </dsp:nvSpPr>
      <dsp:spPr>
        <a:xfrm>
          <a:off x="0" y="2085657"/>
          <a:ext cx="10824210" cy="0"/>
        </a:xfrm>
        <a:prstGeom prst="line">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w="6350" cap="flat" cmpd="sng" algn="ctr">
          <a:solidFill>
            <a:schemeClr val="accent5">
              <a:hueOff val="-4412007"/>
              <a:satOff val="-6137"/>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33CE470-082D-4FAB-BAF7-D261763F17EB}">
      <dsp:nvSpPr>
        <dsp:cNvPr id="0" name=""/>
        <dsp:cNvSpPr/>
      </dsp:nvSpPr>
      <dsp:spPr>
        <a:xfrm>
          <a:off x="0" y="208565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chemeClr val="accent2"/>
              </a:solidFill>
              <a:latin typeface="+mn-ea"/>
              <a:rtl val="0"/>
            </a:rPr>
            <a:t>3</a:t>
          </a:r>
          <a:r>
            <a:rPr lang="zh-CN" altLang="en-US" sz="2000" b="1" i="0" u="none" kern="1200" baseline="0" dirty="0">
              <a:solidFill>
                <a:schemeClr val="accent2"/>
              </a:solidFill>
              <a:latin typeface="+mn-ea"/>
              <a:rtl val="0"/>
            </a:rPr>
            <a:t>）</a:t>
          </a:r>
          <a:r>
            <a:rPr lang="zh-CN" sz="2000" b="1" i="0" u="none" kern="1200" baseline="0" dirty="0">
              <a:solidFill>
                <a:schemeClr val="accent2"/>
              </a:solidFill>
              <a:latin typeface="+mn-ea"/>
              <a:rtl val="0"/>
            </a:rPr>
            <a:t>学校的教学管理软件聘请学生、教师、教务管理人员。</a:t>
          </a:r>
          <a:endParaRPr altLang="en-US" sz="2000" b="1" kern="1200" dirty="0">
            <a:solidFill>
              <a:schemeClr val="accent2"/>
            </a:solidFill>
            <a:latin typeface="+mn-ea"/>
          </a:endParaRPr>
        </a:p>
      </dsp:txBody>
      <dsp:txXfrm>
        <a:off x="0" y="2085657"/>
        <a:ext cx="10824210" cy="694540"/>
      </dsp:txXfrm>
    </dsp:sp>
    <dsp:sp modelId="{DAF63267-1C88-4B4D-BA68-0CA0C7DD5388}">
      <dsp:nvSpPr>
        <dsp:cNvPr id="0" name=""/>
        <dsp:cNvSpPr/>
      </dsp:nvSpPr>
      <dsp:spPr>
        <a:xfrm>
          <a:off x="0" y="2780197"/>
          <a:ext cx="10824210" cy="0"/>
        </a:xfrm>
        <a:prstGeom prst="line">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w="6350" cap="flat" cmpd="sng" algn="ctr">
          <a:solidFill>
            <a:schemeClr val="accent5">
              <a:hueOff val="-5882676"/>
              <a:satOff val="-8182"/>
              <a:lumOff val="-313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AD4033-CE91-49EC-AB8A-A79F89432120}">
      <dsp:nvSpPr>
        <dsp:cNvPr id="0" name=""/>
        <dsp:cNvSpPr/>
      </dsp:nvSpPr>
      <dsp:spPr>
        <a:xfrm>
          <a:off x="0" y="278019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rgbClr val="00B050"/>
              </a:solidFill>
              <a:latin typeface="+mn-ea"/>
              <a:rtl val="0"/>
            </a:rPr>
            <a:t>4</a:t>
          </a:r>
          <a:r>
            <a:rPr lang="zh-CN" altLang="en-US" sz="2000" b="1" i="0" u="none" kern="1200" baseline="0" dirty="0">
              <a:solidFill>
                <a:srgbClr val="00B050"/>
              </a:solidFill>
              <a:latin typeface="+mn-ea"/>
              <a:rtl val="0"/>
            </a:rPr>
            <a:t>）</a:t>
          </a:r>
          <a:r>
            <a:rPr lang="zh-CN" sz="2000" b="1" i="0" u="none" kern="1200" baseline="0" dirty="0">
              <a:solidFill>
                <a:srgbClr val="00B050"/>
              </a:solidFill>
              <a:latin typeface="+mn-ea"/>
              <a:rtl val="0"/>
            </a:rPr>
            <a:t>学校的科研系统聘请从事科研的教师、科研秘书、从事科研工作的学生等。</a:t>
          </a:r>
          <a:endParaRPr altLang="en-US" sz="2000" b="1" kern="1200" dirty="0">
            <a:solidFill>
              <a:srgbClr val="00B050"/>
            </a:solidFill>
            <a:latin typeface="+mn-ea"/>
          </a:endParaRPr>
        </a:p>
      </dsp:txBody>
      <dsp:txXfrm>
        <a:off x="0" y="2780197"/>
        <a:ext cx="10824210" cy="694540"/>
      </dsp:txXfrm>
    </dsp:sp>
    <dsp:sp modelId="{22D94BEB-1A05-4E4D-A9EA-DBFB80DA7215}">
      <dsp:nvSpPr>
        <dsp:cNvPr id="0" name=""/>
        <dsp:cNvSpPr/>
      </dsp:nvSpPr>
      <dsp:spPr>
        <a:xfrm>
          <a:off x="0" y="3474737"/>
          <a:ext cx="10824210" cy="0"/>
        </a:xfrm>
        <a:prstGeom prst="lin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2E329BA-2682-4020-B2EB-ACA6FFB77931}">
      <dsp:nvSpPr>
        <dsp:cNvPr id="0" name=""/>
        <dsp:cNvSpPr/>
      </dsp:nvSpPr>
      <dsp:spPr>
        <a:xfrm>
          <a:off x="0" y="347473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a:latin typeface="宋体" panose="02010600030101010101" pitchFamily="2" charset="-122"/>
              <a:ea typeface="宋体" panose="02010600030101010101" pitchFamily="2" charset="-122"/>
              <a:rtl val="0"/>
            </a:rPr>
            <a:t>......</a:t>
          </a:r>
          <a:endParaRPr altLang="en-US" sz="2000" kern="1200">
            <a:latin typeface="宋体" panose="02010600030101010101" pitchFamily="2" charset="-122"/>
            <a:ea typeface="宋体" panose="02010600030101010101" pitchFamily="2" charset="-122"/>
          </a:endParaRPr>
        </a:p>
      </dsp:txBody>
      <dsp:txXfrm>
        <a:off x="0" y="3474737"/>
        <a:ext cx="10824210" cy="6945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31620"/>
          <a:ext cx="10652787"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1</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）计划</a:t>
          </a:r>
          <a:r>
            <a:rPr lang="en-US" altLang="zh-CN" sz="2000" b="1" kern="1200" dirty="0">
              <a:latin typeface="宋体" panose="02010600030101010101" pitchFamily="2" charset="-122"/>
              <a:ea typeface="宋体" panose="02010600030101010101" pitchFamily="2" charset="-122"/>
              <a:cs typeface="宋体" panose="02010600030101010101" pitchFamily="2" charset="-122"/>
            </a:rPr>
            <a:t>(planning) </a:t>
          </a:r>
          <a:endParaRPr lang="zh-CN" altLang="en-US" sz="2000" kern="1200" dirty="0"/>
        </a:p>
      </dsp:txBody>
      <dsp:txXfrm>
        <a:off x="0" y="31620"/>
        <a:ext cx="10652787" cy="518400"/>
      </dsp:txXfrm>
    </dsp:sp>
    <dsp:sp modelId="{98F83CB3-5799-4C5A-A29D-E658FC9BB44A}">
      <dsp:nvSpPr>
        <dsp:cNvPr id="0" name=""/>
        <dsp:cNvSpPr/>
      </dsp:nvSpPr>
      <dsp:spPr>
        <a:xfrm>
          <a:off x="0" y="537035"/>
          <a:ext cx="10652787"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推敲产品的适用范围和限制</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定义与其它系统的外部接口</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评估新系统对业务操作的影响</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定义从现有系统过到新系统的过渡方案 </a:t>
          </a:r>
          <a:endParaRPr lang="zh-CN" altLang="en-US" sz="2000" kern="1200" dirty="0"/>
        </a:p>
      </dsp:txBody>
      <dsp:txXfrm>
        <a:off x="0" y="537035"/>
        <a:ext cx="10652787" cy="23716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0"/>
          <a:ext cx="10429441"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3</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a:t>
          </a:r>
          <a:r>
            <a:rPr lang="zh-CN" altLang="en-US" sz="2000" b="1" kern="1200" dirty="0">
              <a:latin typeface="宋体" panose="02010600030101010101" pitchFamily="2" charset="-122"/>
              <a:ea typeface="宋体" panose="02010600030101010101" pitchFamily="2" charset="-122"/>
            </a:rPr>
            <a:t>用户帮助</a:t>
          </a:r>
          <a:r>
            <a:rPr lang="en-US" altLang="en-US" sz="2000" b="1" kern="1200" dirty="0">
              <a:latin typeface="宋体" panose="02010600030101010101" pitchFamily="2" charset="-122"/>
              <a:ea typeface="宋体" panose="02010600030101010101" pitchFamily="2" charset="-122"/>
            </a:rPr>
            <a:t>(user aid) </a:t>
          </a:r>
          <a:endParaRPr lang="zh-CN" altLang="en-US" sz="2000" kern="1200" dirty="0"/>
        </a:p>
      </dsp:txBody>
      <dsp:txXfrm>
        <a:off x="0" y="0"/>
        <a:ext cx="10429441" cy="518400"/>
      </dsp:txXfrm>
    </dsp:sp>
    <dsp:sp modelId="{98F83CB3-5799-4C5A-A29D-E658FC9BB44A}">
      <dsp:nvSpPr>
        <dsp:cNvPr id="0" name=""/>
        <dsp:cNvSpPr/>
      </dsp:nvSpPr>
      <dsp:spPr>
        <a:xfrm>
          <a:off x="0" y="525215"/>
          <a:ext cx="10429441" cy="125995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编写用户手册和在线帮助</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准备教学用的培训材料</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为同行者提供产品演示</a:t>
          </a:r>
          <a:endParaRPr lang="zh-CN" altLang="en-US" sz="2000" kern="1200" dirty="0"/>
        </a:p>
      </dsp:txBody>
      <dsp:txXfrm>
        <a:off x="0" y="525215"/>
        <a:ext cx="10429441" cy="12599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0"/>
          <a:ext cx="10429443"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2</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）验证和确认</a:t>
          </a:r>
          <a:r>
            <a:rPr lang="en-US" altLang="zh-CN" sz="2000" b="1" kern="1200" dirty="0">
              <a:latin typeface="宋体" panose="02010600030101010101" pitchFamily="2" charset="-122"/>
              <a:ea typeface="宋体" panose="02010600030101010101" pitchFamily="2" charset="-122"/>
              <a:cs typeface="宋体" panose="02010600030101010101" pitchFamily="2" charset="-122"/>
            </a:rPr>
            <a:t>(verification and validation)</a:t>
          </a:r>
          <a:endParaRPr lang="zh-CN" altLang="en-US" sz="2000" kern="1200" dirty="0"/>
        </a:p>
      </dsp:txBody>
      <dsp:txXfrm>
        <a:off x="0" y="0"/>
        <a:ext cx="10429443" cy="604800"/>
      </dsp:txXfrm>
    </dsp:sp>
    <dsp:sp modelId="{98F83CB3-5799-4C5A-A29D-E658FC9BB44A}">
      <dsp:nvSpPr>
        <dsp:cNvPr id="0" name=""/>
        <dsp:cNvSpPr/>
      </dsp:nvSpPr>
      <dsp:spPr>
        <a:xfrm>
          <a:off x="0" y="606721"/>
          <a:ext cx="10429443" cy="195993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审查需求文档</a:t>
          </a:r>
          <a:endParaRPr lang="zh-CN" altLang="en-US" sz="2000" kern="1200" dirty="0"/>
        </a:p>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确定用户接受系统的标准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根据使用情况编写测试用例</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提供测试数据集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进行</a:t>
          </a:r>
          <a:r>
            <a:rPr lang="en-US" altLang="zh-CN" sz="2000" kern="1200">
              <a:latin typeface="宋体" panose="02010600030101010101" pitchFamily="2" charset="-122"/>
              <a:ea typeface="宋体" panose="02010600030101010101" pitchFamily="2" charset="-122"/>
              <a:cs typeface="宋体" panose="02010600030101010101" pitchFamily="2" charset="-122"/>
            </a:rPr>
            <a:t>beta</a:t>
          </a:r>
          <a:r>
            <a:rPr lang="zh-CN" altLang="en-US" sz="2000" kern="1200">
              <a:latin typeface="宋体" panose="02010600030101010101" pitchFamily="2" charset="-122"/>
              <a:ea typeface="宋体" panose="02010600030101010101" pitchFamily="2" charset="-122"/>
              <a:cs typeface="宋体" panose="02010600030101010101" pitchFamily="2" charset="-122"/>
            </a:rPr>
            <a:t>测试</a:t>
          </a:r>
          <a:endParaRPr lang="zh-CN" altLang="en-US" sz="2000" kern="1200" dirty="0"/>
        </a:p>
      </dsp:txBody>
      <dsp:txXfrm>
        <a:off x="0" y="606721"/>
        <a:ext cx="10429443" cy="19599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0"/>
          <a:ext cx="1097598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4</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a:t>
          </a:r>
          <a:r>
            <a:rPr lang="zh-CN" altLang="en-US" sz="2000" b="1" kern="1200" dirty="0">
              <a:latin typeface="宋体" panose="02010600030101010101" pitchFamily="2" charset="-122"/>
              <a:ea typeface="宋体" panose="02010600030101010101" pitchFamily="2" charset="-122"/>
            </a:rPr>
            <a:t>变更管理</a:t>
          </a:r>
          <a:r>
            <a:rPr lang="en-US" altLang="en-US" sz="2000" b="1" kern="1200" dirty="0">
              <a:latin typeface="宋体" panose="02010600030101010101" pitchFamily="2" charset="-122"/>
              <a:ea typeface="宋体" panose="02010600030101010101" pitchFamily="2" charset="-122"/>
            </a:rPr>
            <a:t>(change management)</a:t>
          </a:r>
          <a:endParaRPr lang="zh-CN" altLang="en-US" sz="2000" kern="1200" dirty="0"/>
        </a:p>
      </dsp:txBody>
      <dsp:txXfrm>
        <a:off x="0" y="0"/>
        <a:ext cx="10975981" cy="576000"/>
      </dsp:txXfrm>
    </dsp:sp>
    <dsp:sp modelId="{98F83CB3-5799-4C5A-A29D-E658FC9BB44A}">
      <dsp:nvSpPr>
        <dsp:cNvPr id="0" name=""/>
        <dsp:cNvSpPr/>
      </dsp:nvSpPr>
      <dsp:spPr>
        <a:xfrm>
          <a:off x="0" y="589544"/>
          <a:ext cx="10975981" cy="23606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评估缺陷的修改请求，确定其优先级</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评估改进的请求，确定其优先级</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评估需求变更给用户带来的影响</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参加变更控制委员会并参与变更决策 </a:t>
          </a:r>
          <a:endParaRPr lang="zh-CN" altLang="en-US" sz="2000" kern="1200" dirty="0"/>
        </a:p>
      </dsp:txBody>
      <dsp:txXfrm>
        <a:off x="0" y="589544"/>
        <a:ext cx="10975981" cy="23606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2816-B32F-4C56-AEAB-C6B14A1ADE9B}">
      <dsp:nvSpPr>
        <dsp:cNvPr id="0" name=""/>
        <dsp:cNvSpPr/>
      </dsp:nvSpPr>
      <dsp:spPr bwMode="white">
        <a:xfrm>
          <a:off x="0" y="21224"/>
          <a:ext cx="7688642" cy="4527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1</a:t>
          </a:r>
          <a:r>
            <a:rPr lang="zh-CN" sz="1800" b="0" i="0" u="none" kern="1200" baseline="0" dirty="0">
              <a:rtl val="0"/>
            </a:rPr>
            <a:t>）理解并履行职责；</a:t>
          </a:r>
          <a:endParaRPr altLang="en-US" sz="1800" kern="1200" dirty="0"/>
        </a:p>
      </dsp:txBody>
      <dsp:txXfrm>
        <a:off x="22103" y="43327"/>
        <a:ext cx="7644436" cy="408584"/>
      </dsp:txXfrm>
    </dsp:sp>
    <dsp:sp modelId="{36C30539-78B7-45E4-842E-9AB7B965CE51}">
      <dsp:nvSpPr>
        <dsp:cNvPr id="0" name=""/>
        <dsp:cNvSpPr/>
      </dsp:nvSpPr>
      <dsp:spPr bwMode="white">
        <a:xfrm>
          <a:off x="0" y="525854"/>
          <a:ext cx="7688642" cy="4527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2</a:t>
          </a:r>
          <a:r>
            <a:rPr lang="zh-CN" sz="1800" b="0" i="0" u="none" kern="1200" baseline="0" dirty="0">
              <a:rtl val="0"/>
            </a:rPr>
            <a:t>）被赋予用户需求级别的决策权；</a:t>
          </a:r>
          <a:endParaRPr altLang="en-US" sz="1800" kern="1200" dirty="0"/>
        </a:p>
      </dsp:txBody>
      <dsp:txXfrm>
        <a:off x="22103" y="547957"/>
        <a:ext cx="7644436" cy="408584"/>
      </dsp:txXfrm>
    </dsp:sp>
    <dsp:sp modelId="{4D89CA8C-8640-4E3E-B04E-D94EA4A00B04}">
      <dsp:nvSpPr>
        <dsp:cNvPr id="0" name=""/>
        <dsp:cNvSpPr/>
      </dsp:nvSpPr>
      <dsp:spPr bwMode="white">
        <a:xfrm>
          <a:off x="0" y="1030484"/>
          <a:ext cx="7688642" cy="4527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3</a:t>
          </a:r>
          <a:r>
            <a:rPr lang="zh-CN" sz="1800" b="0" i="0" u="none" kern="1200" baseline="0" dirty="0">
              <a:rtl val="0"/>
            </a:rPr>
            <a:t>）投入足够的工作时间。</a:t>
          </a:r>
          <a:endParaRPr altLang="en-US" sz="1800" kern="1200" dirty="0"/>
        </a:p>
      </dsp:txBody>
      <dsp:txXfrm>
        <a:off x="22103" y="1052587"/>
        <a:ext cx="7644436" cy="4085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52A44-8543-43BB-B8BE-EDFA48B850F5}">
      <dsp:nvSpPr>
        <dsp:cNvPr id="0" name=""/>
        <dsp:cNvSpPr/>
      </dsp:nvSpPr>
      <dsp:spPr bwMode="white">
        <a:xfrm>
          <a:off x="0" y="115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1</a:t>
          </a:r>
          <a:r>
            <a:rPr lang="zh-CN" sz="1800" b="0" i="0" u="none" kern="1200" baseline="0" dirty="0">
              <a:rtl val="0"/>
            </a:rPr>
            <a:t>）按授权做出的决策被经理否决；</a:t>
          </a:r>
          <a:endParaRPr altLang="en-US" sz="1800" kern="1200" dirty="0"/>
        </a:p>
      </dsp:txBody>
      <dsp:txXfrm>
        <a:off x="21932" y="33443"/>
        <a:ext cx="7704802" cy="405416"/>
      </dsp:txXfrm>
    </dsp:sp>
    <dsp:sp modelId="{1EF94FFF-4AA3-4E2E-8409-CED3F9570417}">
      <dsp:nvSpPr>
        <dsp:cNvPr id="0" name=""/>
        <dsp:cNvSpPr/>
      </dsp:nvSpPr>
      <dsp:spPr bwMode="white">
        <a:xfrm>
          <a:off x="0" y="5299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2</a:t>
          </a:r>
          <a:r>
            <a:rPr lang="zh-CN" sz="1800" b="0" i="0" u="none" kern="1200" baseline="0" dirty="0">
              <a:rtl val="0"/>
            </a:rPr>
            <a:t>）产品代表忘记自己代表的其他客户，只表达自己的需求；</a:t>
          </a:r>
          <a:endParaRPr altLang="en-US" sz="1800" kern="1200" dirty="0"/>
        </a:p>
      </dsp:txBody>
      <dsp:txXfrm>
        <a:off x="21932" y="551843"/>
        <a:ext cx="7704802" cy="405416"/>
      </dsp:txXfrm>
    </dsp:sp>
    <dsp:sp modelId="{68F8775F-45AB-42DE-A315-ABEA1E8077B3}">
      <dsp:nvSpPr>
        <dsp:cNvPr id="0" name=""/>
        <dsp:cNvSpPr/>
      </dsp:nvSpPr>
      <dsp:spPr bwMode="white">
        <a:xfrm>
          <a:off x="0" y="10483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3</a:t>
          </a:r>
          <a:r>
            <a:rPr lang="zh-CN" sz="1800" b="0" i="0" u="none" kern="1200" baseline="0" dirty="0">
              <a:rtl val="0"/>
            </a:rPr>
            <a:t>）缺乏对新系统的充分了解，而在重要问题上听从需求分析员的决定；</a:t>
          </a:r>
          <a:endParaRPr altLang="en-US" sz="1800" kern="1200" dirty="0"/>
        </a:p>
      </dsp:txBody>
      <dsp:txXfrm>
        <a:off x="21932" y="1070243"/>
        <a:ext cx="7704802" cy="405416"/>
      </dsp:txXfrm>
    </dsp:sp>
    <dsp:sp modelId="{09D6ADA9-D504-4F49-821A-E6E6CCC7AAE2}">
      <dsp:nvSpPr>
        <dsp:cNvPr id="0" name=""/>
        <dsp:cNvSpPr/>
      </dsp:nvSpPr>
      <dsp:spPr bwMode="white">
        <a:xfrm>
          <a:off x="0" y="15667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4</a:t>
          </a:r>
          <a:r>
            <a:rPr lang="zh-CN" sz="1800" b="0" i="0" u="none" kern="1200" baseline="0" dirty="0">
              <a:rtl val="0"/>
            </a:rPr>
            <a:t>）资深用户因没有时间而推荐没有经验的用户担任产品代表；</a:t>
          </a:r>
          <a:endParaRPr altLang="en-US" sz="1800" kern="1200" dirty="0"/>
        </a:p>
      </dsp:txBody>
      <dsp:txXfrm>
        <a:off x="21932" y="1588643"/>
        <a:ext cx="7704802" cy="405416"/>
      </dsp:txXfrm>
    </dsp:sp>
    <dsp:sp modelId="{76410964-4B0A-4FE2-ADC7-F60A726DF6E4}">
      <dsp:nvSpPr>
        <dsp:cNvPr id="0" name=""/>
        <dsp:cNvSpPr/>
      </dsp:nvSpPr>
      <dsp:spPr bwMode="white">
        <a:xfrm>
          <a:off x="0" y="20851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5</a:t>
          </a:r>
          <a:r>
            <a:rPr lang="zh-CN" sz="1800" b="0" i="0" u="none" kern="1200" baseline="0" dirty="0">
              <a:rtl val="0"/>
            </a:rPr>
            <a:t>）用户代表试图代表不属于的用户类发表意见。</a:t>
          </a:r>
          <a:endParaRPr altLang="en-US" sz="1800" kern="1200" dirty="0"/>
        </a:p>
      </dsp:txBody>
      <dsp:txXfrm>
        <a:off x="21932" y="2107043"/>
        <a:ext cx="7704802" cy="405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E4D20-F5C3-4BEC-AFFC-FDC5AF1ECA85}">
      <dsp:nvSpPr>
        <dsp:cNvPr id="0" name=""/>
        <dsp:cNvSpPr/>
      </dsp:nvSpPr>
      <dsp:spPr>
        <a:xfrm>
          <a:off x="0" y="3448"/>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8</a:t>
          </a:r>
          <a:r>
            <a:rPr lang="zh-CN" sz="2000" kern="1200"/>
            <a:t>）分析用户工作流程</a:t>
          </a:r>
          <a:endParaRPr lang="zh-CN" sz="2000" kern="1200" dirty="0"/>
        </a:p>
      </dsp:txBody>
      <dsp:txXfrm>
        <a:off x="26862" y="30310"/>
        <a:ext cx="4137171" cy="496541"/>
      </dsp:txXfrm>
    </dsp:sp>
    <dsp:sp modelId="{B545A4C6-37B6-4D8B-B98C-63118ADF3321}">
      <dsp:nvSpPr>
        <dsp:cNvPr id="0" name=""/>
        <dsp:cNvSpPr/>
      </dsp:nvSpPr>
      <dsp:spPr>
        <a:xfrm>
          <a:off x="0" y="611313"/>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9</a:t>
          </a:r>
          <a:r>
            <a:rPr lang="zh-CN" sz="2200" kern="1200">
              <a:latin typeface="Calibri"/>
              <a:ea typeface="+mn-ea"/>
              <a:cs typeface="+mn-cs"/>
            </a:rPr>
            <a:t>）确定质量属性</a:t>
          </a:r>
          <a:endParaRPr lang="zh-CN" sz="2200" kern="1200" dirty="0">
            <a:latin typeface="Calibri"/>
            <a:ea typeface="+mn-ea"/>
            <a:cs typeface="+mn-cs"/>
          </a:endParaRPr>
        </a:p>
      </dsp:txBody>
      <dsp:txXfrm>
        <a:off x="26862" y="638175"/>
        <a:ext cx="4137171" cy="496541"/>
      </dsp:txXfrm>
    </dsp:sp>
    <dsp:sp modelId="{CECB7001-3DE4-4269-9642-83F63B1A23FF}">
      <dsp:nvSpPr>
        <dsp:cNvPr id="0" name=""/>
        <dsp:cNvSpPr/>
      </dsp:nvSpPr>
      <dsp:spPr>
        <a:xfrm>
          <a:off x="0" y="1219179"/>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a:t>
          </a:r>
          <a:r>
            <a:rPr lang="zh-CN" sz="2000" kern="1200"/>
            <a:t>）检查问题报告</a:t>
          </a:r>
          <a:endParaRPr lang="zh-CN" sz="2000" kern="1200" dirty="0"/>
        </a:p>
      </dsp:txBody>
      <dsp:txXfrm>
        <a:off x="26862" y="1246041"/>
        <a:ext cx="4137171" cy="496541"/>
      </dsp:txXfrm>
    </dsp:sp>
    <dsp:sp modelId="{2D76EB9B-E52F-4017-AB58-097A78FE3F10}">
      <dsp:nvSpPr>
        <dsp:cNvPr id="0" name=""/>
        <dsp:cNvSpPr/>
      </dsp:nvSpPr>
      <dsp:spPr>
        <a:xfrm>
          <a:off x="0" y="1827045"/>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11</a:t>
          </a:r>
          <a:r>
            <a:rPr lang="zh-CN" sz="2200" kern="1200">
              <a:latin typeface="Calibri"/>
              <a:ea typeface="+mn-ea"/>
              <a:cs typeface="+mn-cs"/>
            </a:rPr>
            <a:t>）需求重用</a:t>
          </a:r>
          <a:endParaRPr lang="zh-CN" sz="2200" kern="1200" dirty="0">
            <a:latin typeface="Calibri"/>
            <a:ea typeface="+mn-ea"/>
            <a:cs typeface="+mn-cs"/>
          </a:endParaRPr>
        </a:p>
      </dsp:txBody>
      <dsp:txXfrm>
        <a:off x="26862" y="1853907"/>
        <a:ext cx="4137171" cy="496541"/>
      </dsp:txXfrm>
    </dsp:sp>
    <dsp:sp modelId="{E099197F-E5C7-4F4F-BC6A-D356ACF1DA44}">
      <dsp:nvSpPr>
        <dsp:cNvPr id="0" name=""/>
        <dsp:cNvSpPr/>
      </dsp:nvSpPr>
      <dsp:spPr>
        <a:xfrm>
          <a:off x="0" y="2434910"/>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12</a:t>
          </a:r>
          <a:r>
            <a:rPr lang="zh-CN" sz="2000" kern="1200"/>
            <a:t>）项目范围确定</a:t>
          </a:r>
          <a:endParaRPr lang="zh-CN" sz="2000" kern="1200" dirty="0"/>
        </a:p>
      </dsp:txBody>
      <dsp:txXfrm>
        <a:off x="26862" y="2461772"/>
        <a:ext cx="4137171" cy="496541"/>
      </dsp:txXfrm>
    </dsp:sp>
    <dsp:sp modelId="{918EDF40-608D-4856-95AB-35722DA00744}">
      <dsp:nvSpPr>
        <dsp:cNvPr id="0" name=""/>
        <dsp:cNvSpPr/>
      </dsp:nvSpPr>
      <dsp:spPr>
        <a:xfrm>
          <a:off x="0" y="3042776"/>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13</a:t>
          </a:r>
          <a:r>
            <a:rPr lang="zh-CN" sz="2200" kern="1200">
              <a:latin typeface="Calibri"/>
              <a:ea typeface="+mn-ea"/>
              <a:cs typeface="+mn-cs"/>
            </a:rPr>
            <a:t>）用户确定</a:t>
          </a:r>
          <a:endParaRPr lang="zh-CN" sz="2200" kern="1200" dirty="0">
            <a:latin typeface="Calibri"/>
            <a:ea typeface="+mn-ea"/>
            <a:cs typeface="+mn-cs"/>
          </a:endParaRPr>
        </a:p>
      </dsp:txBody>
      <dsp:txXfrm>
        <a:off x="26862" y="3069638"/>
        <a:ext cx="4137171" cy="496541"/>
      </dsp:txXfrm>
    </dsp:sp>
    <dsp:sp modelId="{3A40B37C-CB74-45DC-94E3-BE247607B1A0}">
      <dsp:nvSpPr>
        <dsp:cNvPr id="0" name=""/>
        <dsp:cNvSpPr/>
      </dsp:nvSpPr>
      <dsp:spPr>
        <a:xfrm>
          <a:off x="0" y="3654090"/>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14</a:t>
          </a:r>
          <a:r>
            <a:rPr lang="zh-CN" sz="2000" kern="1200"/>
            <a:t>）用例确定</a:t>
          </a:r>
          <a:endParaRPr lang="zh-CN" sz="2000" kern="1200" dirty="0"/>
        </a:p>
      </dsp:txBody>
      <dsp:txXfrm>
        <a:off x="26862" y="3680952"/>
        <a:ext cx="4137171" cy="496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C454-F019-41D2-8222-A839A9BC28DB}">
      <dsp:nvSpPr>
        <dsp:cNvPr id="0" name=""/>
        <dsp:cNvSpPr/>
      </dsp:nvSpPr>
      <dsp:spPr>
        <a:xfrm>
          <a:off x="2308288" y="37242"/>
          <a:ext cx="1936622" cy="1936622"/>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捕获范围不足</a:t>
          </a:r>
        </a:p>
      </dsp:txBody>
      <dsp:txXfrm>
        <a:off x="2531745" y="297941"/>
        <a:ext cx="1489709" cy="614505"/>
      </dsp:txXfrm>
    </dsp:sp>
    <dsp:sp modelId="{183D5BD9-6284-4CCA-9F57-C0FDEBC7D8F8}">
      <dsp:nvSpPr>
        <dsp:cNvPr id="0" name=""/>
        <dsp:cNvSpPr/>
      </dsp:nvSpPr>
      <dsp:spPr>
        <a:xfrm>
          <a:off x="3164871" y="893825"/>
          <a:ext cx="1936622" cy="1936622"/>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缺乏计划性</a:t>
          </a:r>
        </a:p>
      </dsp:txBody>
      <dsp:txXfrm>
        <a:off x="4207668" y="1117282"/>
        <a:ext cx="744854" cy="1489709"/>
      </dsp:txXfrm>
    </dsp:sp>
    <dsp:sp modelId="{97310075-5079-486E-9F35-D4EB5BB4D338}">
      <dsp:nvSpPr>
        <dsp:cNvPr id="0" name=""/>
        <dsp:cNvSpPr/>
      </dsp:nvSpPr>
      <dsp:spPr>
        <a:xfrm>
          <a:off x="2308288" y="1750408"/>
          <a:ext cx="1936622" cy="1936622"/>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缺乏科学性</a:t>
          </a:r>
        </a:p>
      </dsp:txBody>
      <dsp:txXfrm>
        <a:off x="2531745" y="2811826"/>
        <a:ext cx="1489709" cy="614505"/>
      </dsp:txXfrm>
    </dsp:sp>
    <dsp:sp modelId="{302CE601-ACF7-4C02-A4F0-3CF9357E9D41}">
      <dsp:nvSpPr>
        <dsp:cNvPr id="0" name=""/>
        <dsp:cNvSpPr/>
      </dsp:nvSpPr>
      <dsp:spPr>
        <a:xfrm>
          <a:off x="1451705" y="893825"/>
          <a:ext cx="1936622" cy="1936622"/>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获取对象不明确</a:t>
          </a:r>
        </a:p>
      </dsp:txBody>
      <dsp:txXfrm>
        <a:off x="1600676" y="1117282"/>
        <a:ext cx="744854" cy="14897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D3B2F-6B75-4F7F-828C-316469AC5068}">
      <dsp:nvSpPr>
        <dsp:cNvPr id="0" name=""/>
        <dsp:cNvSpPr/>
      </dsp:nvSpPr>
      <dsp:spPr>
        <a:xfrm>
          <a:off x="2594741" y="1344"/>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t>售货亭管理系统的开发者的业务目标：</a:t>
          </a:r>
          <a:endParaRPr lang="zh-CN" altLang="en-US" sz="1800" kern="1200" dirty="0"/>
        </a:p>
      </dsp:txBody>
      <dsp:txXfrm>
        <a:off x="2623437" y="30040"/>
        <a:ext cx="2861692" cy="530454"/>
      </dsp:txXfrm>
    </dsp:sp>
    <dsp:sp modelId="{7FA0DC65-82D4-4564-9320-D1C8E23F5171}">
      <dsp:nvSpPr>
        <dsp:cNvPr id="0" name=""/>
        <dsp:cNvSpPr/>
      </dsp:nvSpPr>
      <dsp:spPr>
        <a:xfrm>
          <a:off x="2594741" y="618583"/>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dirty="0"/>
            <a:t>（</a:t>
          </a:r>
          <a:r>
            <a:rPr lang="en-US" sz="1800" kern="1200" dirty="0"/>
            <a:t>1</a:t>
          </a:r>
          <a:r>
            <a:rPr lang="zh-CN" sz="1800" kern="1200" dirty="0"/>
            <a:t>）向零售商出售或出租售货机，由此获得收益</a:t>
          </a:r>
        </a:p>
      </dsp:txBody>
      <dsp:txXfrm>
        <a:off x="2623437" y="647279"/>
        <a:ext cx="2861692" cy="530454"/>
      </dsp:txXfrm>
    </dsp:sp>
    <dsp:sp modelId="{66B3E58C-A6BD-4AFB-AE57-CB00EE896A8E}">
      <dsp:nvSpPr>
        <dsp:cNvPr id="0" name=""/>
        <dsp:cNvSpPr/>
      </dsp:nvSpPr>
      <dsp:spPr>
        <a:xfrm>
          <a:off x="2594741" y="1235822"/>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a:t>（</a:t>
          </a:r>
          <a:r>
            <a:rPr lang="en-US" sz="1800" kern="1200"/>
            <a:t>2</a:t>
          </a:r>
          <a:r>
            <a:rPr lang="zh-CN" sz="1800" kern="1200"/>
            <a:t>）通过售货机向顾客销售消费品</a:t>
          </a:r>
          <a:endParaRPr lang="zh-CN" sz="1800" kern="1200" dirty="0"/>
        </a:p>
      </dsp:txBody>
      <dsp:txXfrm>
        <a:off x="2623437" y="1264518"/>
        <a:ext cx="2861692" cy="530454"/>
      </dsp:txXfrm>
    </dsp:sp>
    <dsp:sp modelId="{31AFBD45-D12B-49B0-929D-F453909BC8BA}">
      <dsp:nvSpPr>
        <dsp:cNvPr id="0" name=""/>
        <dsp:cNvSpPr/>
      </dsp:nvSpPr>
      <dsp:spPr>
        <a:xfrm>
          <a:off x="2594741" y="1853061"/>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sz="1800" kern="1200">
              <a:latin typeface="Calibri"/>
              <a:ea typeface="宋体" panose="02010600030101010101" pitchFamily="2" charset="-122"/>
              <a:cs typeface="+mn-cs"/>
            </a:rPr>
            <a:t>（</a:t>
          </a:r>
          <a:r>
            <a:rPr lang="en-US" sz="1800" kern="1200">
              <a:latin typeface="Calibri"/>
              <a:ea typeface="宋体" panose="02010600030101010101" pitchFamily="2" charset="-122"/>
              <a:cs typeface="+mn-cs"/>
            </a:rPr>
            <a:t>3</a:t>
          </a:r>
          <a:r>
            <a:rPr lang="zh-CN" sz="1800" kern="1200">
              <a:latin typeface="Calibri"/>
              <a:ea typeface="宋体" panose="02010600030101010101" pitchFamily="2" charset="-122"/>
              <a:cs typeface="+mn-cs"/>
            </a:rPr>
            <a:t>）吸引客户对商品的兴趣</a:t>
          </a:r>
          <a:endParaRPr lang="zh-CN" sz="1800" kern="1200" dirty="0">
            <a:latin typeface="Calibri"/>
            <a:ea typeface="宋体" panose="02010600030101010101" pitchFamily="2" charset="-122"/>
            <a:cs typeface="+mn-cs"/>
          </a:endParaRPr>
        </a:p>
      </dsp:txBody>
      <dsp:txXfrm>
        <a:off x="2623437" y="1881757"/>
        <a:ext cx="2861692" cy="530454"/>
      </dsp:txXfrm>
    </dsp:sp>
    <dsp:sp modelId="{D38E824B-A476-43C2-B8E8-590CF161BBB3}">
      <dsp:nvSpPr>
        <dsp:cNvPr id="0" name=""/>
        <dsp:cNvSpPr/>
      </dsp:nvSpPr>
      <dsp:spPr>
        <a:xfrm>
          <a:off x="2594741" y="2470300"/>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dirty="0"/>
            <a:t>（</a:t>
          </a:r>
          <a:r>
            <a:rPr lang="en-US" sz="1800" kern="1200" dirty="0"/>
            <a:t>4</a:t>
          </a:r>
          <a:r>
            <a:rPr lang="zh-CN" sz="1800" kern="1200" dirty="0"/>
            <a:t>）生产出多种类型的售货机</a:t>
          </a:r>
        </a:p>
      </dsp:txBody>
      <dsp:txXfrm>
        <a:off x="2623437" y="2498996"/>
        <a:ext cx="2861692" cy="530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22ACD-5996-4B10-B88D-0CB3729869D8}">
      <dsp:nvSpPr>
        <dsp:cNvPr id="0" name=""/>
        <dsp:cNvSpPr/>
      </dsp:nvSpPr>
      <dsp:spPr>
        <a:xfrm>
          <a:off x="2747141" y="1213"/>
          <a:ext cx="3090534"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零售商的商业需求则包括：</a:t>
          </a:r>
          <a:endParaRPr lang="zh-CN" altLang="en-US" sz="1800" kern="1200" dirty="0"/>
        </a:p>
      </dsp:txBody>
      <dsp:txXfrm>
        <a:off x="2775636" y="29708"/>
        <a:ext cx="3033544" cy="526735"/>
      </dsp:txXfrm>
    </dsp:sp>
    <dsp:sp modelId="{81D9CF13-FAE8-4F83-A791-23A4559F8905}">
      <dsp:nvSpPr>
        <dsp:cNvPr id="0" name=""/>
        <dsp:cNvSpPr/>
      </dsp:nvSpPr>
      <dsp:spPr>
        <a:xfrm>
          <a:off x="2747141" y="614125"/>
          <a:ext cx="3079377"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a:t>（</a:t>
          </a:r>
          <a:r>
            <a:rPr lang="en-US" sz="1800" kern="1200"/>
            <a:t>1</a:t>
          </a:r>
          <a:r>
            <a:rPr lang="zh-CN" sz="1800" kern="1200"/>
            <a:t>）单位营业面积的收益最大化</a:t>
          </a:r>
          <a:endParaRPr lang="zh-CN" sz="1800" kern="1200" dirty="0"/>
        </a:p>
      </dsp:txBody>
      <dsp:txXfrm>
        <a:off x="2775636" y="642620"/>
        <a:ext cx="3022387" cy="526735"/>
      </dsp:txXfrm>
    </dsp:sp>
    <dsp:sp modelId="{9FD4C6E8-A716-462A-93D8-3E08531B669C}">
      <dsp:nvSpPr>
        <dsp:cNvPr id="0" name=""/>
        <dsp:cNvSpPr/>
      </dsp:nvSpPr>
      <dsp:spPr>
        <a:xfrm>
          <a:off x="2747141" y="1227037"/>
          <a:ext cx="3090534"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sz="1800" kern="1200">
              <a:latin typeface="Calibri"/>
              <a:ea typeface="宋体" panose="02010600030101010101" pitchFamily="2" charset="-122"/>
              <a:cs typeface="+mn-cs"/>
            </a:rPr>
            <a:t>（</a:t>
          </a:r>
          <a:r>
            <a:rPr lang="en-US" sz="1800" kern="1200">
              <a:latin typeface="Calibri"/>
              <a:ea typeface="宋体" panose="02010600030101010101" pitchFamily="2" charset="-122"/>
              <a:cs typeface="+mn-cs"/>
            </a:rPr>
            <a:t>2</a:t>
          </a:r>
          <a:r>
            <a:rPr lang="zh-CN" sz="1800" kern="1200">
              <a:latin typeface="Calibri"/>
              <a:ea typeface="宋体" panose="02010600030101010101" pitchFamily="2" charset="-122"/>
              <a:cs typeface="+mn-cs"/>
            </a:rPr>
            <a:t>）吸引更多的顾客来商店购物</a:t>
          </a:r>
          <a:endParaRPr lang="zh-CN" sz="1800" kern="1200" dirty="0">
            <a:latin typeface="Calibri"/>
            <a:ea typeface="宋体" panose="02010600030101010101" pitchFamily="2" charset="-122"/>
            <a:cs typeface="+mn-cs"/>
          </a:endParaRPr>
        </a:p>
      </dsp:txBody>
      <dsp:txXfrm>
        <a:off x="2775636" y="1255532"/>
        <a:ext cx="3033544" cy="526735"/>
      </dsp:txXfrm>
    </dsp:sp>
    <dsp:sp modelId="{2B597B18-4243-41AC-955D-0BB9C2F8CF80}">
      <dsp:nvSpPr>
        <dsp:cNvPr id="0" name=""/>
        <dsp:cNvSpPr/>
      </dsp:nvSpPr>
      <dsp:spPr>
        <a:xfrm>
          <a:off x="2747141" y="1839949"/>
          <a:ext cx="3090534"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dirty="0"/>
            <a:t>（</a:t>
          </a:r>
          <a:r>
            <a:rPr lang="en-US" sz="1800" kern="1200" dirty="0"/>
            <a:t>3</a:t>
          </a:r>
          <a:r>
            <a:rPr lang="zh-CN" sz="1800" kern="1200" dirty="0"/>
            <a:t>）用售货机取代手工操作，节约销售成本</a:t>
          </a:r>
        </a:p>
      </dsp:txBody>
      <dsp:txXfrm>
        <a:off x="2775636" y="1868444"/>
        <a:ext cx="3033544" cy="526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12337-701F-4AE5-85BF-BA8F28322A97}">
      <dsp:nvSpPr>
        <dsp:cNvPr id="0" name=""/>
        <dsp:cNvSpPr/>
      </dsp:nvSpPr>
      <dsp:spPr>
        <a:xfrm>
          <a:off x="0" y="635"/>
          <a:ext cx="6010274" cy="617222"/>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Calibri"/>
              <a:ea typeface="宋体" panose="02010600030101010101" pitchFamily="2" charset="-122"/>
              <a:cs typeface="+mn-cs"/>
            </a:rPr>
            <a:t>（</a:t>
          </a:r>
          <a:r>
            <a:rPr lang="en-US" altLang="zh-CN" sz="1800" kern="1200" dirty="0">
              <a:latin typeface="Calibri"/>
              <a:ea typeface="宋体" panose="02010600030101010101" pitchFamily="2" charset="-122"/>
              <a:cs typeface="+mn-cs"/>
            </a:rPr>
            <a:t>1</a:t>
          </a:r>
          <a:r>
            <a:rPr lang="zh-CN" altLang="en-US" sz="1800" kern="1200" dirty="0">
              <a:latin typeface="Calibri"/>
              <a:ea typeface="宋体" panose="02010600030101010101" pitchFamily="2" charset="-122"/>
              <a:cs typeface="+mn-cs"/>
            </a:rPr>
            <a:t>）</a:t>
          </a:r>
          <a:r>
            <a:rPr lang="zh-CN" sz="1800" kern="1200" dirty="0"/>
            <a:t>开发者可能要为客户建立高科技系统，并引导客户紧跟新的发展方向</a:t>
          </a:r>
        </a:p>
      </dsp:txBody>
      <dsp:txXfrm>
        <a:off x="30130" y="30765"/>
        <a:ext cx="5950014" cy="556962"/>
      </dsp:txXfrm>
    </dsp:sp>
    <dsp:sp modelId="{61D5CF2A-BE87-47FC-9882-980CA785D1E5}">
      <dsp:nvSpPr>
        <dsp:cNvPr id="0" name=""/>
        <dsp:cNvSpPr/>
      </dsp:nvSpPr>
      <dsp:spPr>
        <a:xfrm>
          <a:off x="0" y="626267"/>
          <a:ext cx="6010274" cy="437287"/>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altLang="en-US" sz="1800" kern="1200">
              <a:latin typeface="Calibri"/>
              <a:ea typeface="宋体" panose="02010600030101010101" pitchFamily="2" charset="-122"/>
              <a:cs typeface="+mn-cs"/>
            </a:rPr>
            <a:t>（</a:t>
          </a:r>
          <a:r>
            <a:rPr lang="en-US" altLang="zh-CN" sz="1800" kern="1200">
              <a:latin typeface="Calibri"/>
              <a:ea typeface="宋体" panose="02010600030101010101" pitchFamily="2" charset="-122"/>
              <a:cs typeface="+mn-cs"/>
            </a:rPr>
            <a:t>2</a:t>
          </a:r>
          <a:r>
            <a:rPr lang="zh-CN" altLang="en-US" sz="1800" kern="1200">
              <a:latin typeface="Calibri"/>
              <a:ea typeface="宋体" panose="02010600030101010101" pitchFamily="2" charset="-122"/>
              <a:cs typeface="+mn-cs"/>
            </a:rPr>
            <a:t>）</a:t>
          </a:r>
          <a:r>
            <a:rPr lang="zh-CN" sz="1800" kern="1200">
              <a:latin typeface="Calibri"/>
              <a:ea typeface="宋体" panose="02010600030101010101" pitchFamily="2" charset="-122"/>
              <a:cs typeface="+mn-cs"/>
            </a:rPr>
            <a:t>而零售商则需要一个简易、方便使用的系统</a:t>
          </a:r>
          <a:endParaRPr lang="zh-CN" sz="1800" kern="1200" dirty="0">
            <a:latin typeface="Calibri"/>
            <a:ea typeface="宋体" panose="02010600030101010101" pitchFamily="2" charset="-122"/>
            <a:cs typeface="+mn-cs"/>
          </a:endParaRPr>
        </a:p>
      </dsp:txBody>
      <dsp:txXfrm>
        <a:off x="21347" y="647614"/>
        <a:ext cx="5967580" cy="394593"/>
      </dsp:txXfrm>
    </dsp:sp>
    <dsp:sp modelId="{02D05158-C3FD-4885-B056-94B1BC93CDF3}">
      <dsp:nvSpPr>
        <dsp:cNvPr id="0" name=""/>
        <dsp:cNvSpPr/>
      </dsp:nvSpPr>
      <dsp:spPr>
        <a:xfrm>
          <a:off x="0" y="1071964"/>
          <a:ext cx="6010274" cy="437287"/>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666750">
            <a:lnSpc>
              <a:spcPct val="90000"/>
            </a:lnSpc>
            <a:spcBef>
              <a:spcPct val="0"/>
            </a:spcBef>
            <a:spcAft>
              <a:spcPct val="35000"/>
            </a:spcAft>
            <a:buNone/>
          </a:pPr>
          <a:r>
            <a:rPr lang="zh-CN" altLang="en-US" sz="1800" kern="1200">
              <a:latin typeface="Calibri"/>
              <a:ea typeface="宋体" panose="02010600030101010101" pitchFamily="2" charset="-122"/>
              <a:cs typeface="+mn-cs"/>
            </a:rPr>
            <a:t>（</a:t>
          </a:r>
          <a:r>
            <a:rPr lang="en-US" altLang="zh-CN" sz="1800" kern="1200">
              <a:latin typeface="Calibri"/>
              <a:ea typeface="宋体" panose="02010600030101010101" pitchFamily="2" charset="-122"/>
              <a:cs typeface="+mn-cs"/>
            </a:rPr>
            <a:t>3</a:t>
          </a:r>
          <a:r>
            <a:rPr lang="zh-CN" altLang="en-US" sz="1800" kern="1200">
              <a:latin typeface="Calibri"/>
              <a:ea typeface="宋体" panose="02010600030101010101" pitchFamily="2" charset="-122"/>
              <a:cs typeface="+mn-cs"/>
            </a:rPr>
            <a:t>）</a:t>
          </a:r>
          <a:r>
            <a:rPr lang="zh-CN" sz="1800" kern="1200">
              <a:latin typeface="Calibri"/>
              <a:ea typeface="宋体" panose="02010600030101010101" pitchFamily="2" charset="-122"/>
              <a:cs typeface="+mn-cs"/>
            </a:rPr>
            <a:t>客户需要便利和良好的性能</a:t>
          </a:r>
          <a:endParaRPr lang="zh-CN" sz="1800" kern="1200" dirty="0">
            <a:latin typeface="Calibri"/>
            <a:ea typeface="宋体" panose="02010600030101010101" pitchFamily="2" charset="-122"/>
            <a:cs typeface="+mn-cs"/>
          </a:endParaRPr>
        </a:p>
      </dsp:txBody>
      <dsp:txXfrm>
        <a:off x="21347" y="1093311"/>
        <a:ext cx="5967580" cy="3945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AF26A-BF22-4A72-869F-4D4267181BF3}">
      <dsp:nvSpPr>
        <dsp:cNvPr id="0" name=""/>
        <dsp:cNvSpPr/>
      </dsp:nvSpPr>
      <dsp:spPr>
        <a:xfrm>
          <a:off x="0" y="448"/>
          <a:ext cx="3552825" cy="1199432"/>
        </a:xfrm>
        <a:prstGeom prst="roundRect">
          <a:avLst/>
        </a:prstGeom>
        <a:solidFill>
          <a:schemeClr val="accent5">
            <a:lumMod val="20000"/>
            <a:lumOff val="80000"/>
          </a:schemeClr>
        </a:solidFill>
        <a:ln w="1905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sz="1800" kern="1200" dirty="0">
              <a:solidFill>
                <a:prstClr val="black"/>
              </a:solidFill>
              <a:latin typeface="Calibri"/>
              <a:ea typeface="宋体" panose="02010600030101010101" pitchFamily="2" charset="-122"/>
              <a:cs typeface="+mn-cs"/>
            </a:rPr>
            <a:t>这三者在</a:t>
          </a:r>
          <a:r>
            <a:rPr lang="zh-CN" sz="1800" kern="1200" dirty="0">
              <a:solidFill>
                <a:srgbClr val="FF0000"/>
              </a:solidFill>
              <a:latin typeface="Calibri"/>
              <a:ea typeface="宋体" panose="02010600030101010101" pitchFamily="2" charset="-122"/>
              <a:cs typeface="+mn-cs"/>
            </a:rPr>
            <a:t>目标</a:t>
          </a:r>
          <a:r>
            <a:rPr lang="zh-CN" sz="1800" kern="1200" dirty="0">
              <a:solidFill>
                <a:prstClr val="black"/>
              </a:solidFill>
              <a:latin typeface="Calibri"/>
              <a:ea typeface="宋体" panose="02010600030101010101" pitchFamily="2" charset="-122"/>
              <a:cs typeface="+mn-cs"/>
            </a:rPr>
            <a:t>、</a:t>
          </a:r>
          <a:r>
            <a:rPr lang="zh-CN" sz="1800" kern="1200" dirty="0">
              <a:solidFill>
                <a:srgbClr val="FF0000"/>
              </a:solidFill>
              <a:latin typeface="Calibri"/>
              <a:ea typeface="宋体" panose="02010600030101010101" pitchFamily="2" charset="-122"/>
              <a:cs typeface="+mn-cs"/>
            </a:rPr>
            <a:t>限制</a:t>
          </a:r>
          <a:r>
            <a:rPr lang="zh-CN" sz="1800" kern="1200" dirty="0">
              <a:solidFill>
                <a:prstClr val="black"/>
              </a:solidFill>
              <a:latin typeface="Calibri"/>
              <a:ea typeface="宋体" panose="02010600030101010101" pitchFamily="2" charset="-122"/>
              <a:cs typeface="+mn-cs"/>
            </a:rPr>
            <a:t>和</a:t>
          </a:r>
          <a:r>
            <a:rPr lang="zh-CN" sz="1800" kern="1200" dirty="0">
              <a:solidFill>
                <a:srgbClr val="FF0000"/>
              </a:solidFill>
              <a:latin typeface="Calibri"/>
              <a:ea typeface="宋体" panose="02010600030101010101" pitchFamily="2" charset="-122"/>
              <a:cs typeface="+mn-cs"/>
            </a:rPr>
            <a:t>费用因素</a:t>
          </a:r>
          <a:r>
            <a:rPr lang="zh-CN" sz="1800" kern="1200" dirty="0">
              <a:solidFill>
                <a:prstClr val="black"/>
              </a:solidFill>
              <a:latin typeface="Calibri"/>
              <a:ea typeface="宋体" panose="02010600030101010101" pitchFamily="2" charset="-122"/>
              <a:cs typeface="+mn-cs"/>
            </a:rPr>
            <a:t>上的不同将导致</a:t>
          </a:r>
          <a:r>
            <a:rPr lang="zh-CN" sz="1800" kern="1200" dirty="0">
              <a:solidFill>
                <a:srgbClr val="FF0000"/>
              </a:solidFill>
              <a:latin typeface="Calibri"/>
              <a:ea typeface="宋体" panose="02010600030101010101" pitchFamily="2" charset="-122"/>
              <a:cs typeface="+mn-cs"/>
            </a:rPr>
            <a:t>业务需求的冲突</a:t>
          </a:r>
          <a:r>
            <a:rPr lang="zh-CN" sz="1800" kern="1200" dirty="0">
              <a:solidFill>
                <a:prstClr val="black"/>
              </a:solidFill>
              <a:latin typeface="Calibri"/>
              <a:ea typeface="宋体" panose="02010600030101010101" pitchFamily="2" charset="-122"/>
              <a:cs typeface="+mn-cs"/>
            </a:rPr>
            <a:t>，这必须在售货亭管理系统的软件需求说明制订之前予以解决</a:t>
          </a:r>
        </a:p>
      </dsp:txBody>
      <dsp:txXfrm>
        <a:off x="58551" y="58999"/>
        <a:ext cx="3435723" cy="1082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DA69E-158C-4873-8A99-42EC1133ECE5}">
      <dsp:nvSpPr>
        <dsp:cNvPr id="0" name=""/>
        <dsp:cNvSpPr/>
      </dsp:nvSpPr>
      <dsp:spPr>
        <a:xfrm>
          <a:off x="2795918" y="1303"/>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收集客户意见</a:t>
          </a:r>
          <a:endParaRPr lang="zh-CN" sz="1700" kern="1200" dirty="0"/>
        </a:p>
      </dsp:txBody>
      <dsp:txXfrm>
        <a:off x="2968803" y="174188"/>
        <a:ext cx="834765" cy="834765"/>
      </dsp:txXfrm>
    </dsp:sp>
    <dsp:sp modelId="{69085720-FF98-4BD8-ACC8-E617F7040C07}">
      <dsp:nvSpPr>
        <dsp:cNvPr id="0" name=""/>
        <dsp:cNvSpPr/>
      </dsp:nvSpPr>
      <dsp:spPr>
        <a:xfrm rot="1800000">
          <a:off x="3989212" y="831152"/>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995522" y="887289"/>
        <a:ext cx="219788" cy="239058"/>
      </dsp:txXfrm>
    </dsp:sp>
    <dsp:sp modelId="{BD992D2D-28BA-49EC-9A9D-24B4B36F4B9A}">
      <dsp:nvSpPr>
        <dsp:cNvPr id="0" name=""/>
        <dsp:cNvSpPr/>
      </dsp:nvSpPr>
      <dsp:spPr>
        <a:xfrm>
          <a:off x="4331345" y="887782"/>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分析收集意见</a:t>
          </a:r>
          <a:endParaRPr lang="zh-CN" sz="1700" kern="1200" dirty="0"/>
        </a:p>
      </dsp:txBody>
      <dsp:txXfrm>
        <a:off x="4504230" y="1060667"/>
        <a:ext cx="834765" cy="834765"/>
      </dsp:txXfrm>
    </dsp:sp>
    <dsp:sp modelId="{5B33BDBE-7F3C-40A7-B497-428BD0EFB0AF}">
      <dsp:nvSpPr>
        <dsp:cNvPr id="0" name=""/>
        <dsp:cNvSpPr/>
      </dsp:nvSpPr>
      <dsp:spPr>
        <a:xfrm rot="5400000">
          <a:off x="4764621" y="2156427"/>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4811719" y="2189016"/>
        <a:ext cx="219788" cy="239058"/>
      </dsp:txXfrm>
    </dsp:sp>
    <dsp:sp modelId="{20082D60-FDE3-49EE-A41A-2F9FE43F200B}">
      <dsp:nvSpPr>
        <dsp:cNvPr id="0" name=""/>
        <dsp:cNvSpPr/>
      </dsp:nvSpPr>
      <dsp:spPr>
        <a:xfrm>
          <a:off x="4331345" y="2660740"/>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整理需求意见</a:t>
          </a:r>
          <a:endParaRPr lang="zh-CN" sz="1700" kern="1200" dirty="0"/>
        </a:p>
      </dsp:txBody>
      <dsp:txXfrm>
        <a:off x="4504230" y="2833625"/>
        <a:ext cx="834765" cy="834765"/>
      </dsp:txXfrm>
    </dsp:sp>
    <dsp:sp modelId="{37057F35-E6B5-47A2-B45A-EE94799D7661}">
      <dsp:nvSpPr>
        <dsp:cNvPr id="0" name=""/>
        <dsp:cNvSpPr/>
      </dsp:nvSpPr>
      <dsp:spPr>
        <a:xfrm rot="9000000">
          <a:off x="4004603" y="3490588"/>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4092488" y="3546725"/>
        <a:ext cx="219788" cy="239058"/>
      </dsp:txXfrm>
    </dsp:sp>
    <dsp:sp modelId="{2EC6F715-39D0-429F-9FF6-661E4A4F31A7}">
      <dsp:nvSpPr>
        <dsp:cNvPr id="0" name=""/>
        <dsp:cNvSpPr/>
      </dsp:nvSpPr>
      <dsp:spPr>
        <a:xfrm>
          <a:off x="2795918" y="3547218"/>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理解具体需求</a:t>
          </a:r>
          <a:endParaRPr lang="zh-CN" sz="1700" kern="1200" dirty="0"/>
        </a:p>
      </dsp:txBody>
      <dsp:txXfrm>
        <a:off x="2968803" y="3720103"/>
        <a:ext cx="834765" cy="834765"/>
      </dsp:txXfrm>
    </dsp:sp>
    <dsp:sp modelId="{DA0ADFB1-A6A9-4C43-8603-C0555B0F1018}">
      <dsp:nvSpPr>
        <dsp:cNvPr id="0" name=""/>
        <dsp:cNvSpPr/>
      </dsp:nvSpPr>
      <dsp:spPr>
        <a:xfrm rot="12600000">
          <a:off x="2469177" y="3499475"/>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2557062" y="3602710"/>
        <a:ext cx="219788" cy="239058"/>
      </dsp:txXfrm>
    </dsp:sp>
    <dsp:sp modelId="{AF029237-3FFC-4CB3-87AB-5D6E4BC133B0}">
      <dsp:nvSpPr>
        <dsp:cNvPr id="0" name=""/>
        <dsp:cNvSpPr/>
      </dsp:nvSpPr>
      <dsp:spPr>
        <a:xfrm>
          <a:off x="1260492" y="2660740"/>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a:t>将</a:t>
          </a:r>
          <a:r>
            <a:rPr lang="zh-CN" sz="1700" kern="1200"/>
            <a:t>需求整理</a:t>
          </a:r>
          <a:r>
            <a:rPr lang="zh-CN" altLang="en-US" sz="1700" kern="1200"/>
            <a:t>成</a:t>
          </a:r>
          <a:r>
            <a:rPr lang="zh-CN" sz="1700" kern="1200"/>
            <a:t>文档</a:t>
          </a:r>
          <a:endParaRPr lang="zh-CN" sz="1700" kern="1200" dirty="0"/>
        </a:p>
      </dsp:txBody>
      <dsp:txXfrm>
        <a:off x="1433377" y="2833625"/>
        <a:ext cx="834765" cy="834765"/>
      </dsp:txXfrm>
    </dsp:sp>
    <dsp:sp modelId="{899DF90A-1268-4494-8C60-B74BAC001541}">
      <dsp:nvSpPr>
        <dsp:cNvPr id="0" name=""/>
        <dsp:cNvSpPr/>
      </dsp:nvSpPr>
      <dsp:spPr>
        <a:xfrm rot="16200000">
          <a:off x="1693768" y="2174199"/>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40866" y="2300983"/>
        <a:ext cx="219788" cy="239058"/>
      </dsp:txXfrm>
    </dsp:sp>
    <dsp:sp modelId="{6F49C371-C10B-465D-B390-3F084DB1450E}">
      <dsp:nvSpPr>
        <dsp:cNvPr id="0" name=""/>
        <dsp:cNvSpPr/>
      </dsp:nvSpPr>
      <dsp:spPr>
        <a:xfrm>
          <a:off x="1260492" y="887782"/>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与</a:t>
          </a:r>
          <a:r>
            <a:rPr lang="zh-CN" altLang="en-US" sz="1700" kern="1200"/>
            <a:t>客户</a:t>
          </a:r>
          <a:r>
            <a:rPr lang="zh-CN" sz="1700" kern="1200"/>
            <a:t>探讨</a:t>
          </a:r>
          <a:endParaRPr lang="zh-CN" sz="1700" kern="1200" dirty="0"/>
        </a:p>
      </dsp:txBody>
      <dsp:txXfrm>
        <a:off x="1433377" y="1060667"/>
        <a:ext cx="834765" cy="834765"/>
      </dsp:txXfrm>
    </dsp:sp>
    <dsp:sp modelId="{7CBAFB86-B62F-480C-B96C-DE4ABEA484AA}">
      <dsp:nvSpPr>
        <dsp:cNvPr id="0" name=""/>
        <dsp:cNvSpPr/>
      </dsp:nvSpPr>
      <dsp:spPr>
        <a:xfrm rot="19800000">
          <a:off x="2453785" y="840038"/>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460095" y="943273"/>
        <a:ext cx="219788" cy="2390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6B8FC-0C53-47EE-896E-CA9FF618AE4A}">
      <dsp:nvSpPr>
        <dsp:cNvPr id="0" name=""/>
        <dsp:cNvSpPr/>
      </dsp:nvSpPr>
      <dsp:spPr>
        <a:xfrm>
          <a:off x="0" y="514336"/>
          <a:ext cx="10833099" cy="679011"/>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1</a:t>
          </a:r>
          <a:r>
            <a:rPr lang="zh-CN" sz="2000" kern="1200" dirty="0">
              <a:solidFill>
                <a:schemeClr val="tx1"/>
              </a:solidFill>
            </a:rPr>
            <a:t>） 在项目中，应尽早确定并描述产品（系统）不同的用户类，这样，就能从每一个重要的用户类代表中获取不同的需求。</a:t>
          </a:r>
        </a:p>
      </dsp:txBody>
      <dsp:txXfrm>
        <a:off x="33147" y="547483"/>
        <a:ext cx="10766805" cy="612717"/>
      </dsp:txXfrm>
    </dsp:sp>
    <dsp:sp modelId="{EFEC29C9-782D-4E9B-B788-56354BB454D6}">
      <dsp:nvSpPr>
        <dsp:cNvPr id="0" name=""/>
        <dsp:cNvSpPr/>
      </dsp:nvSpPr>
      <dsp:spPr>
        <a:xfrm>
          <a:off x="0" y="1377668"/>
          <a:ext cx="10833099" cy="679011"/>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2</a:t>
          </a:r>
          <a:r>
            <a:rPr lang="zh-CN" sz="2000" kern="1200" dirty="0">
              <a:solidFill>
                <a:schemeClr val="tx1"/>
              </a:solidFill>
            </a:rPr>
            <a:t>）在软件需求规格说明中，把这些用户类和他们的特征编写成文档。</a:t>
          </a:r>
        </a:p>
      </dsp:txBody>
      <dsp:txXfrm>
        <a:off x="33147" y="1410815"/>
        <a:ext cx="10766805" cy="6127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9A70F-0E9E-9B45-9B37-F3EE0BE4F5F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C786-A33B-7143-AA94-C2ACF7DFC54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b="1" dirty="0"/>
              <a:t>（</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b="1" dirty="0"/>
              <a:t>（</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1</a:t>
            </a:r>
            <a:r>
              <a:rPr lang="zh-CN" altLang="en-US" dirty="0"/>
              <a:t>）</a:t>
            </a:r>
            <a:r>
              <a:rPr lang="zh-CN" altLang="zh-CN" dirty="0"/>
              <a:t>在软件需求文档评审会议上所提出的许多问题都与项目所设定的范围有关</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2</a:t>
            </a:r>
            <a:r>
              <a:rPr lang="zh-CN" altLang="en-US" dirty="0"/>
              <a:t>）</a:t>
            </a:r>
            <a:r>
              <a:rPr lang="zh-CN" altLang="zh-CN" dirty="0"/>
              <a:t>参与评审的的专家经常难以理解项目所设定的范围，并且在项目的最终目标上所持的看法各不相同</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3</a:t>
            </a:r>
            <a:r>
              <a:rPr lang="zh-CN" altLang="en-US" dirty="0"/>
              <a:t>）</a:t>
            </a:r>
            <a:r>
              <a:rPr lang="zh-CN" altLang="zh-CN" dirty="0"/>
              <a:t>时常在哪一个功能需求应该列入软件需求规格说明的问题上很难达成一致的意见</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4</a:t>
            </a:r>
            <a:r>
              <a:rPr lang="zh-CN" altLang="en-US" dirty="0"/>
              <a:t>）</a:t>
            </a:r>
            <a:r>
              <a:rPr lang="zh-CN" altLang="zh-CN" dirty="0"/>
              <a:t>在项目业务需求、用户需求和功能需求（含非功能需求）等三个层次构成的需求链中，业务需求代表了最高层的抽象：他们为软件系统定义了项目视图</a:t>
            </a:r>
            <a:r>
              <a:rPr lang="en-US" altLang="zh-CN" dirty="0"/>
              <a:t>(Vision)</a:t>
            </a:r>
            <a:r>
              <a:rPr lang="zh-CN" altLang="zh-CN" dirty="0"/>
              <a:t>和范围</a:t>
            </a:r>
            <a:r>
              <a:rPr lang="en-US" altLang="zh-CN" dirty="0"/>
              <a:t>(scope)</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5</a:t>
            </a:r>
            <a:r>
              <a:rPr lang="zh-CN" altLang="en-US" dirty="0"/>
              <a:t>）</a:t>
            </a:r>
            <a:r>
              <a:rPr lang="zh-CN" altLang="zh-CN" dirty="0"/>
              <a:t>软件功能需求必须根据用户的需求来考虑，且要与业务需求所设定的目标相一致</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6</a:t>
            </a:r>
            <a:r>
              <a:rPr lang="zh-CN" altLang="en-US" dirty="0"/>
              <a:t>）</a:t>
            </a:r>
            <a:r>
              <a:rPr lang="zh-CN" altLang="zh-CN" dirty="0"/>
              <a:t>对不利于实现项目业务目标的需求、一些与软件没有直接关系的需求（如硬件的购买、产品的安装、维护等）应排除在外，集中关注与软件产品有关系的业务需求</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7</a:t>
            </a:r>
            <a:r>
              <a:rPr lang="zh-CN" altLang="en-US" dirty="0"/>
              <a:t>）</a:t>
            </a:r>
            <a:r>
              <a:rPr lang="zh-CN" altLang="zh-CN" dirty="0"/>
              <a:t>业务需求中所定义的特性应具有相对的稳定性</a:t>
            </a:r>
            <a:r>
              <a:rPr lang="en-US" altLang="zh-CN" dirty="0"/>
              <a:t>,</a:t>
            </a:r>
            <a:r>
              <a:rPr lang="zh-CN" altLang="zh-CN" dirty="0"/>
              <a:t>不能变化过分频繁。</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8</a:t>
            </a:r>
            <a:r>
              <a:rPr lang="zh-CN" altLang="en-US" dirty="0"/>
              <a:t>）</a:t>
            </a:r>
            <a:r>
              <a:rPr lang="zh-CN" altLang="zh-CN" dirty="0"/>
              <a:t>对范围和局限性的明确说明将在很大程度上有助于对所建议特性的探讨和最终产品的发行。</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9</a:t>
            </a:r>
            <a:r>
              <a:rPr lang="zh-CN" altLang="en-US" dirty="0"/>
              <a:t>）</a:t>
            </a:r>
            <a:r>
              <a:rPr lang="zh-CN" altLang="zh-CN" dirty="0"/>
              <a:t>一个明确定义了项目视图和范围的文档可以为需求变更的决策提供参考。</a:t>
            </a:r>
            <a:r>
              <a:rPr lang="zh-CN" altLang="en-US" dirty="0"/>
              <a:t> </a:t>
            </a:r>
            <a:r>
              <a:rPr lang="en-US" altLang="zh-CN" dirty="0"/>
              <a:t>--》 </a:t>
            </a:r>
            <a:r>
              <a:rPr lang="zh-CN" altLang="en-US" sz="1200" kern="1200" dirty="0"/>
              <a:t>因此，在确定详细的功能需求之前，必须很好地解决项目的视图和范围问题。</a:t>
            </a:r>
            <a:endParaRPr lang="zh-CN" altLang="en-US" sz="1200" kern="1200" dirty="0"/>
          </a:p>
          <a:p>
            <a:pPr marL="0" lvl="0" indent="0" algn="ctr" defTabSz="355600">
              <a:lnSpc>
                <a:spcPct val="90000"/>
              </a:lnSpc>
              <a:spcBef>
                <a:spcPct val="0"/>
              </a:spcBef>
              <a:spcAft>
                <a:spcPct val="35000"/>
              </a:spcAft>
              <a:buNone/>
            </a:pPr>
            <a:r>
              <a:rPr lang="zh-CN" altLang="zh-CN" sz="1200" kern="1200" dirty="0"/>
              <a:t>。</a:t>
            </a:r>
            <a:endParaRPr lang="zh-CN" altLang="zh-CN" sz="1200" kern="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None/>
            </a:pPr>
            <a:r>
              <a:rPr lang="zh-CN" altLang="en-US" sz="1200" b="1" dirty="0">
                <a:solidFill>
                  <a:srgbClr val="FF0000"/>
                </a:solidFill>
              </a:rPr>
              <a:t>这三者在目标、限制和费用因素上的不同将导致业务需求的冲突，这必须在售货亭管理系统的软件需求说明制订之前予以解决。</a:t>
            </a:r>
            <a:r>
              <a:rPr lang="zh-CN" altLang="en-US" sz="1200" b="1" dirty="0"/>
              <a:t>也可以利用业务需求对用例及与它们相关的功能需求设置实现优先级。</a:t>
            </a:r>
            <a:endParaRPr lang="zh-CN" altLang="en-US" sz="1200" b="1" dirty="0"/>
          </a:p>
          <a:p>
            <a:pPr eaLnBrk="1" hangingPunct="1">
              <a:buNone/>
            </a:pPr>
            <a:r>
              <a:rPr lang="zh-CN" altLang="en-US" sz="1200" b="1" dirty="0"/>
              <a:t> 例如，业务需求的确定可以从售货亭软件产生最大收益考虑，这意味着软件性能的最初实现是与销售更多的产品或对客户服务有直接关系，而不是去强调只吸引少量客户的软件性能。</a:t>
            </a:r>
            <a:endParaRPr lang="zh-CN" altLang="en-US" sz="1200" b="1"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）背景</a:t>
            </a:r>
            <a:endParaRPr lang="en-US" altLang="zh-CN" dirty="0"/>
          </a:p>
          <a:p>
            <a:r>
              <a:rPr lang="zh-CN" altLang="en-US" sz="1200" dirty="0">
                <a:latin typeface="微软雅黑" panose="020B0503020204020204" pitchFamily="34" charset="-122"/>
                <a:ea typeface="微软雅黑" panose="020B0503020204020204" pitchFamily="34" charset="-122"/>
              </a:rPr>
              <a:t>概述开发缘由和背景，总结新产品的开发基础，并提供关于产品开发的历史和现状的一般性描述，说明为什么决定开发该产品</a:t>
            </a:r>
            <a:endParaRPr lang="en-US" altLang="zh-CN" dirty="0"/>
          </a:p>
          <a:p>
            <a:r>
              <a:rPr lang="zh-CN" altLang="en-US" dirty="0"/>
              <a:t>（</a:t>
            </a:r>
            <a:r>
              <a:rPr lang="en-US" altLang="zh-CN" dirty="0"/>
              <a:t>2</a:t>
            </a:r>
            <a:r>
              <a:rPr lang="zh-CN" altLang="en-US" dirty="0"/>
              <a:t>）业务机遇</a:t>
            </a:r>
            <a:endParaRPr lang="en-US" altLang="zh-CN" dirty="0"/>
          </a:p>
          <a:p>
            <a:r>
              <a:rPr lang="zh-CN" altLang="en-US" sz="1200" dirty="0">
                <a:latin typeface="微软雅黑" panose="020B0503020204020204" pitchFamily="34" charset="-122"/>
                <a:ea typeface="微软雅黑" panose="020B0503020204020204" pitchFamily="34" charset="-122"/>
              </a:rPr>
              <a:t>描述现存的市场机遇或正在解决的业务问题。描述商品竞争的市场和信息系统将运用的环境。包括对现存产品的一个简要的相对评价和解决方案，并指出所建议的产品为什么具有吸引力和它们所能带来的竞争优势。认识到目前只能使用该产品才能解决的一些问题，并描述产品是怎样顺应市场趋势和战略目标的</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）业务目标与成功标准</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用一个定量和可测量的合理方法总结产品所带来的重要商业利润。关于给客户带来的价值在本模板的项目视图和范围文档中</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阐述，这里仅把重点放在给业务的价值上。这些目标与收入预算或节省开支有关，并影响到投资分析和最终产品的交付日期</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客户或市场需求</a:t>
            </a:r>
            <a:endParaRPr lang="en-US" altLang="zh-CN" sz="12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描述一些典型客户的需求，包括现有市场上的产品或信息系统的不能满足的需求。提出客户目前所遇到的问题在新产品中将可能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或不可能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出现的阐述，提供客户怎样使用产品的例子。确定产品所能运行的软、硬件平台。定义较高层次的关键接口或性能要求，但避免设计或实现细节。把这些要求写在列表中，可以反过来跟踪调查特殊用户和功能需求</a:t>
            </a:r>
            <a:r>
              <a:rPr lang="zh-CN" altLang="en-US"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）提供价值</a:t>
            </a:r>
            <a:endParaRPr lang="en-US" altLang="zh-CN"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提高生产效率，减少返工</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节省开支</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业务过程的流水线化</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先前人工劳动的自动化</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符合相关标准和规则</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与目前的应用产品相比较，提高了可用性或减少了失效程度</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）业务风险</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总结开发</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或不开发</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该产品有关的主要业务风险，例如市场竞争、时间问题、用户的接受能力、实现的问题或对业务可能带来的消极影响。预测风险的严重性，指明你所能采取的减轻风险的措施</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b="1" dirty="0">
                <a:latin typeface="+mn-ea"/>
                <a:ea typeface="+mn-ea"/>
              </a:rPr>
              <a:t>开发者仅</a:t>
            </a:r>
            <a:r>
              <a:rPr lang="zh-CN" altLang="en-US" sz="1200" b="1" dirty="0">
                <a:latin typeface="+mn-ea"/>
                <a:ea typeface="+mn-ea"/>
              </a:rPr>
              <a:t>了</a:t>
            </a:r>
            <a:r>
              <a:rPr lang="zh-CN" altLang="zh-CN" sz="1200" b="1" dirty="0">
                <a:latin typeface="+mn-ea"/>
                <a:ea typeface="+mn-ea"/>
              </a:rPr>
              <a:t>解客户的最初需求去开发软件，他们一般要重新进行开发</a:t>
            </a:r>
            <a:r>
              <a:rPr lang="zh-CN" altLang="en-US" sz="1200" b="1" dirty="0">
                <a:latin typeface="+mn-ea"/>
                <a:ea typeface="+mn-ea"/>
              </a:rPr>
              <a:t>。</a:t>
            </a:r>
            <a:r>
              <a:rPr lang="zh-CN" altLang="zh-CN" sz="1200" b="1" dirty="0">
                <a:latin typeface="+mn-ea"/>
                <a:ea typeface="+mn-ea"/>
              </a:rPr>
              <a:t>因为，客户常常不知道他们的真正需要，而开发者也不知道。客户参与是避免期望差异</a:t>
            </a:r>
            <a:r>
              <a:rPr lang="en-US" altLang="zh-CN" sz="1200" b="1" dirty="0">
                <a:latin typeface="+mn-ea"/>
                <a:ea typeface="+mn-ea"/>
              </a:rPr>
              <a:t>(expectation gap)</a:t>
            </a:r>
            <a:r>
              <a:rPr lang="zh-CN" altLang="zh-CN" sz="1200" b="1" dirty="0">
                <a:latin typeface="+mn-ea"/>
                <a:ea typeface="+mn-ea"/>
              </a:rPr>
              <a:t>的唯一途径 。</a:t>
            </a:r>
            <a:endParaRPr lang="zh-CN" altLang="zh-CN" sz="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客</a:t>
            </a:r>
            <a:r>
              <a:rPr lang="zh-CN" altLang="zh-CN" sz="1200" dirty="0"/>
              <a:t>户提出“需要”的特性并不总是与</a:t>
            </a:r>
            <a:r>
              <a:rPr lang="zh-CN" altLang="en-US" sz="1200" dirty="0"/>
              <a:t>客户</a:t>
            </a:r>
            <a:r>
              <a:rPr lang="zh-CN" altLang="zh-CN" sz="1200" dirty="0"/>
              <a:t>利用新产品来处理他们的任务</a:t>
            </a:r>
            <a:r>
              <a:rPr lang="en-US" altLang="zh-CN" sz="1200" dirty="0"/>
              <a:t>(task)</a:t>
            </a:r>
            <a:r>
              <a:rPr lang="zh-CN" altLang="zh-CN" sz="1200" dirty="0"/>
              <a:t>时所需的功能相等价。因此，当收集到</a:t>
            </a:r>
            <a:r>
              <a:rPr lang="zh-CN" altLang="en-US" sz="1200" dirty="0"/>
              <a:t>客户</a:t>
            </a:r>
            <a:r>
              <a:rPr lang="zh-CN" altLang="zh-CN" sz="1200" dirty="0"/>
              <a:t>的意见后，必须分析、整理这些需求意见，直到你理解它为止，</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dirty="0"/>
              <a:t>并把你的理解写成文档，然后与用户一起探讨，这是一个反复的过程，并且需要花费时间。如果你不在这一方面花时间，对预期产品一致的看法未达成共识</a:t>
            </a:r>
            <a:r>
              <a:rPr lang="en-US" altLang="zh-CN" sz="1200" dirty="0"/>
              <a:t>——</a:t>
            </a:r>
            <a:r>
              <a:rPr lang="zh-CN" altLang="zh-CN" sz="1200" dirty="0"/>
              <a:t>最终的后果可能是返工，并且产品不尽人意。 </a:t>
            </a:r>
            <a:endParaRPr lang="zh-CN" altLang="zh-CN" sz="1200"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932A366-747F-DD4C-B8D5-A96AD933BB5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43B341-A0F2-174C-BB3D-2E746829F07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2FB91E-CE63-1041-99A0-8214E0E6F35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a:defRPr/>
            </a:pPr>
            <a:fld id="{BC29A13D-5ED0-3343-8595-550C286CB42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47B5325D-CBC7-0542-8F9F-16FE873634C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a:defRPr/>
            </a:pPr>
            <a:fld id="{68D22129-2BBD-F24C-947F-F31D3D8E83BC}"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825625"/>
            <a:ext cx="38671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a:defRPr/>
            </a:pPr>
            <a:fld id="{A5849C65-D6A8-0948-B7B0-6EDA8DCC2CFC}"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a:defRPr/>
            </a:pPr>
            <a:fld id="{07158620-1099-EC49-979A-62F945BAD8E4}"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fld id="{E7B3EF80-24F0-3845-9819-F923299FBE6E}"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80AACAE-350A-3145-A13C-898A0CAF99E8}"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a:defRPr/>
            </a:pPr>
            <a:fld id="{11CD3BCA-13EC-2249-8B9E-1943F10F4AF1}"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DC66C8-F7AC-1743-B717-B48C2D4E01B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a:defRPr/>
            </a:pPr>
            <a:fld id="{B1D059D9-E773-DB4B-B03A-99F09C056490}"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84AEAFBF-B31A-E541-A380-82B0BD397D2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61319B2B-6502-3A44-8C96-2AFAF3AF602B}"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3CA0ACD-5099-8445-B147-652D795206D0}"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AF972EC-0551-3D4B-8864-6F7AE6492A7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D13F809-DEDF-D44B-9D44-FD9CEB2A1AC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AECE6C0-40CD-E64B-91BE-C76FEB0961C3}"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79BEE7-36D3-E248-BCFE-C084ED54ED2B}"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B7E93A-8C8D-E144-9370-E90BB6CB4875}"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F8951D-9B56-874B-B286-36BF53127F6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9A35E7-64FE-CC43-891B-0D7C26913B2A}"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6C15-2E17-BC42-9701-143C00C4F36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a:noFill/>
          <a:ln w="9525">
            <a:noFill/>
            <a:miter/>
          </a:ln>
        </p:spPr>
        <p:txBody>
          <a:bodyPr anchor="ct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fld id="{419CED51-27CD-A040-B0AE-5F768205975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image" Target="../media/image2.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3" Type="http://schemas.openxmlformats.org/officeDocument/2006/relationships/notesSlide" Target="../notesSlides/notesSlide3.xml"/><Relationship Id="rId22" Type="http://schemas.openxmlformats.org/officeDocument/2006/relationships/slideLayout" Target="../slideLayouts/slideLayout2.xml"/><Relationship Id="rId21" Type="http://schemas.microsoft.com/office/2007/relationships/diagramDrawing" Target="../diagrams/drawing7.xml"/><Relationship Id="rId20" Type="http://schemas.openxmlformats.org/officeDocument/2006/relationships/diagramColors" Target="../diagrams/colors7.xml"/><Relationship Id="rId2" Type="http://schemas.openxmlformats.org/officeDocument/2006/relationships/diagramLayout" Target="../diagrams/layout4.xml"/><Relationship Id="rId19" Type="http://schemas.openxmlformats.org/officeDocument/2006/relationships/diagramQuickStyle" Target="../diagrams/quickStyle7.xml"/><Relationship Id="rId18" Type="http://schemas.openxmlformats.org/officeDocument/2006/relationships/diagramLayout" Target="../diagrams/layout7.xml"/><Relationship Id="rId17" Type="http://schemas.openxmlformats.org/officeDocument/2006/relationships/diagramData" Target="../diagrams/data7.xml"/><Relationship Id="rId16" Type="http://schemas.microsoft.com/office/2007/relationships/diagramDrawing" Target="../diagrams/drawing6.xml"/><Relationship Id="rId15" Type="http://schemas.openxmlformats.org/officeDocument/2006/relationships/diagramColors" Target="../diagrams/colors6.xml"/><Relationship Id="rId14" Type="http://schemas.openxmlformats.org/officeDocument/2006/relationships/diagramQuickStyle" Target="../diagrams/quickStyle6.xml"/><Relationship Id="rId13" Type="http://schemas.openxmlformats.org/officeDocument/2006/relationships/diagramLayout" Target="../diagrams/layout6.xml"/><Relationship Id="rId12" Type="http://schemas.openxmlformats.org/officeDocument/2006/relationships/diagramData" Target="../diagrams/data6.xml"/><Relationship Id="rId11" Type="http://schemas.microsoft.com/office/2007/relationships/diagramDrawing" Target="../diagrams/drawing5.xml"/><Relationship Id="rId10" Type="http://schemas.openxmlformats.org/officeDocument/2006/relationships/diagramColors" Target="../diagrams/colors5.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6.png"/><Relationship Id="rId7" Type="http://schemas.openxmlformats.org/officeDocument/2006/relationships/image" Target="../media/image3.svg"/><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4.png"/><Relationship Id="rId3" Type="http://schemas.openxmlformats.org/officeDocument/2006/relationships/image" Target="../media/image1.svg"/><Relationship Id="rId2" Type="http://schemas.openxmlformats.org/officeDocument/2006/relationships/image" Target="../media/image3.png"/><Relationship Id="rId15" Type="http://schemas.openxmlformats.org/officeDocument/2006/relationships/notesSlide" Target="../notesSlides/notesSlide6.xml"/><Relationship Id="rId14" Type="http://schemas.openxmlformats.org/officeDocument/2006/relationships/slideLayout" Target="../slideLayouts/slideLayout2.xml"/><Relationship Id="rId13" Type="http://schemas.openxmlformats.org/officeDocument/2006/relationships/image" Target="../media/image6.svg"/><Relationship Id="rId12" Type="http://schemas.openxmlformats.org/officeDocument/2006/relationships/image" Target="../media/image8.png"/><Relationship Id="rId11" Type="http://schemas.openxmlformats.org/officeDocument/2006/relationships/image" Target="../media/image5.svg"/><Relationship Id="rId10" Type="http://schemas.openxmlformats.org/officeDocument/2006/relationships/image" Target="../media/image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svg"/><Relationship Id="rId2" Type="http://schemas.openxmlformats.org/officeDocument/2006/relationships/image" Target="../media/image9.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svg"/><Relationship Id="rId7" Type="http://schemas.openxmlformats.org/officeDocument/2006/relationships/image" Target="../media/image10.png"/><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0" Type="http://schemas.openxmlformats.org/officeDocument/2006/relationships/notesSlide" Target="../notesSlides/notesSlide9.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3" Type="http://schemas.openxmlformats.org/officeDocument/2006/relationships/notesSlide" Target="../notesSlides/notesSlide1.xml"/><Relationship Id="rId12" Type="http://schemas.openxmlformats.org/officeDocument/2006/relationships/slideLayout" Target="../slideLayouts/slideLayout2.xml"/><Relationship Id="rId11" Type="http://schemas.microsoft.com/office/2007/relationships/diagramDrawing" Target="../diagrams/drawing2.xml"/><Relationship Id="rId10" Type="http://schemas.openxmlformats.org/officeDocument/2006/relationships/diagramColors" Target="../diagrams/colors2.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9" Type="http://schemas.openxmlformats.org/officeDocument/2006/relationships/diagramQuickStyle" Target="../diagrams/quickStyle13.xml"/><Relationship Id="rId8" Type="http://schemas.openxmlformats.org/officeDocument/2006/relationships/diagramLayout" Target="../diagrams/layout13.xml"/><Relationship Id="rId7" Type="http://schemas.openxmlformats.org/officeDocument/2006/relationships/diagramData" Target="../diagrams/data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3" Type="http://schemas.openxmlformats.org/officeDocument/2006/relationships/diagramLayout" Target="../diagrams/layout12.xml"/><Relationship Id="rId2" Type="http://schemas.openxmlformats.org/officeDocument/2006/relationships/diagramData" Target="../diagrams/data12.xml"/><Relationship Id="rId12" Type="http://schemas.openxmlformats.org/officeDocument/2006/relationships/slideLayout" Target="../slideLayouts/slideLayout2.xml"/><Relationship Id="rId11" Type="http://schemas.microsoft.com/office/2007/relationships/diagramDrawing" Target="../diagrams/drawing13.xml"/><Relationship Id="rId10" Type="http://schemas.openxmlformats.org/officeDocument/2006/relationships/diagramColors" Target="../diagrams/colors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13.png"/><Relationship Id="rId3"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9" Type="http://schemas.openxmlformats.org/officeDocument/2006/relationships/diagramQuickStyle" Target="../diagrams/quickStyle16.xml"/><Relationship Id="rId8" Type="http://schemas.openxmlformats.org/officeDocument/2006/relationships/diagramLayout" Target="../diagrams/layout16.xml"/><Relationship Id="rId7" Type="http://schemas.openxmlformats.org/officeDocument/2006/relationships/diagramData" Target="../diagrams/data1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3" Type="http://schemas.openxmlformats.org/officeDocument/2006/relationships/diagramLayout" Target="../diagrams/layout15.xml"/><Relationship Id="rId2" Type="http://schemas.openxmlformats.org/officeDocument/2006/relationships/diagramData" Target="../diagrams/data15.xml"/><Relationship Id="rId12" Type="http://schemas.openxmlformats.org/officeDocument/2006/relationships/slideLayout" Target="../slideLayouts/slideLayout2.xml"/><Relationship Id="rId11" Type="http://schemas.microsoft.com/office/2007/relationships/diagramDrawing" Target="../diagrams/drawing16.xml"/><Relationship Id="rId10" Type="http://schemas.openxmlformats.org/officeDocument/2006/relationships/diagramColors" Target="../diagrams/colors16.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svg"/><Relationship Id="rId2" Type="http://schemas.openxmlformats.org/officeDocument/2006/relationships/image" Target="../media/image9.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2020"/>
            </a:xfrm>
            <a:prstGeom prst="rect">
              <a:avLst/>
            </a:prstGeom>
            <a:noFill/>
          </p:spPr>
          <p:txBody>
            <a:bodyPr wrap="square" rtlCol="0">
              <a:spAutoFit/>
            </a:bodyPr>
            <a:lstStyle/>
            <a:p>
              <a:pPr algn="ctr"/>
              <a:r>
                <a:rPr lang="zh-CN" altLang="en-US" sz="5400" dirty="0">
                  <a:solidFill>
                    <a:srgbClr val="F1F5EF"/>
                  </a:solidFill>
                  <a:latin typeface="微软雅黑" panose="020B0503020204020204" pitchFamily="34" charset="-122"/>
                  <a:ea typeface="微软雅黑" panose="020B0503020204020204" pitchFamily="34" charset="-122"/>
                </a:rPr>
                <a:t>第二</a:t>
              </a:r>
              <a:r>
                <a:rPr lang="zh-CN" altLang="en-US" sz="5400" dirty="0">
                  <a:solidFill>
                    <a:srgbClr val="F1F5EF"/>
                  </a:solidFill>
                  <a:latin typeface="微软雅黑" panose="020B0503020204020204" pitchFamily="34" charset="-122"/>
                  <a:ea typeface="微软雅黑" panose="020B0503020204020204" pitchFamily="34" charset="-122"/>
                </a:rPr>
                <a:t>章</a:t>
              </a:r>
              <a:endParaRPr lang="zh-CN" altLang="en-US" sz="5400" dirty="0">
                <a:solidFill>
                  <a:srgbClr val="F1F5EF"/>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587365" y="2921635"/>
            <a:ext cx="5180330" cy="1014730"/>
          </a:xfrm>
          <a:prstGeom prst="rect">
            <a:avLst/>
          </a:prstGeom>
          <a:noFill/>
        </p:spPr>
        <p:txBody>
          <a:bodyPr wrap="square" rtlCol="0">
            <a:spAutoFit/>
          </a:bodyPr>
          <a:lstStyle/>
          <a:p>
            <a:pPr algn="ctr"/>
            <a:r>
              <a:rPr lang="zh-CN" altLang="en-US" sz="6000" b="1" dirty="0">
                <a:solidFill>
                  <a:srgbClr val="5197D7"/>
                </a:solidFill>
                <a:latin typeface="微软雅黑" panose="020B0503020204020204" pitchFamily="34" charset="-122"/>
                <a:ea typeface="微软雅黑" panose="020B0503020204020204" pitchFamily="34" charset="-122"/>
              </a:rPr>
              <a:t>需求获取</a:t>
            </a:r>
            <a:endParaRPr lang="zh-CN" altLang="en-US" sz="6000" b="1" dirty="0">
              <a:solidFill>
                <a:srgbClr val="5197D7"/>
              </a:solidFill>
              <a:latin typeface="微软雅黑" panose="020B0503020204020204" pitchFamily="34" charset="-122"/>
              <a:ea typeface="微软雅黑" panose="020B0503020204020204" pitchFamily="34" charset="-122"/>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1" name="直接连接符 30"/>
          <p:cNvCxnSpPr/>
          <p:nvPr/>
        </p:nvCxnSpPr>
        <p:spPr>
          <a:xfrm flipV="1">
            <a:off x="11377422" y="-2375271"/>
            <a:ext cx="2215453" cy="2375271"/>
          </a:xfrm>
          <a:prstGeom prst="line">
            <a:avLst/>
          </a:prstGeom>
          <a:ln w="9525">
            <a:solidFill>
              <a:srgbClr val="F4A66F"/>
            </a:solidFill>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700838" y="1034074"/>
            <a:ext cx="776566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3</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）需求分析员必备技能、知识、培养</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18" name="组合 17"/>
          <p:cNvGrpSpPr/>
          <p:nvPr/>
        </p:nvGrpSpPr>
        <p:grpSpPr>
          <a:xfrm>
            <a:off x="1257935" y="1703705"/>
            <a:ext cx="3181985" cy="3975100"/>
            <a:chOff x="1223177" y="3514117"/>
            <a:chExt cx="1254424" cy="1548227"/>
          </a:xfrm>
          <a:solidFill>
            <a:schemeClr val="accent1">
              <a:lumMod val="20000"/>
              <a:lumOff val="80000"/>
            </a:schemeClr>
          </a:solidFill>
        </p:grpSpPr>
        <p:sp>
          <p:nvSpPr>
            <p:cNvPr id="19"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latin typeface="微软雅黑" panose="020B0503020204020204" pitchFamily="34" charset="-122"/>
                <a:ea typeface="微软雅黑" panose="020B0503020204020204" pitchFamily="34" charset="-122"/>
              </a:endParaRPr>
            </a:p>
          </p:txBody>
        </p:sp>
        <p:grpSp>
          <p:nvGrpSpPr>
            <p:cNvPr id="20" name="Group 15"/>
            <p:cNvGrpSpPr/>
            <p:nvPr/>
          </p:nvGrpSpPr>
          <p:grpSpPr>
            <a:xfrm>
              <a:off x="1223177" y="3514117"/>
              <a:ext cx="1254424" cy="1350633"/>
              <a:chOff x="4886324" y="2414406"/>
              <a:chExt cx="7305675" cy="1187018"/>
            </a:xfrm>
            <a:grpFill/>
          </p:grpSpPr>
          <p:sp>
            <p:nvSpPr>
              <p:cNvPr id="21" name="Rectangle 20"/>
              <p:cNvSpPr/>
              <p:nvPr/>
            </p:nvSpPr>
            <p:spPr>
              <a:xfrm>
                <a:off x="4886324" y="2414406"/>
                <a:ext cx="7305675" cy="206858"/>
              </a:xfrm>
              <a:prstGeom prst="roundRect">
                <a:avLst/>
              </a:prstGeom>
              <a:solidFill>
                <a:schemeClr val="accent1"/>
              </a:solidFill>
            </p:spPr>
            <p:txBody>
              <a:bodyPr wrap="none" anchor="b" anchorCtr="0">
                <a:normAutofit/>
              </a:bodyPr>
              <a:lstStyle/>
              <a:p>
                <a:pPr algn="ctr"/>
                <a:r>
                  <a:rPr lang="zh-CN" altLang="en-US" sz="2000" b="1" dirty="0">
                    <a:solidFill>
                      <a:schemeClr val="bg1">
                        <a:lumMod val="100000"/>
                      </a:schemeClr>
                    </a:solidFill>
                    <a:latin typeface="微软雅黑" panose="020B0503020204020204" pitchFamily="34" charset="-122"/>
                    <a:ea typeface="微软雅黑" panose="020B0503020204020204" pitchFamily="34" charset="-122"/>
                  </a:rPr>
                  <a:t>需求分析员必备的技能</a:t>
                </a:r>
                <a:endParaRPr lang="zh-CN" altLang="en-US" sz="2000" b="1" dirty="0">
                  <a:solidFill>
                    <a:schemeClr val="bg1">
                      <a:lumMod val="100000"/>
                    </a:schemeClr>
                  </a:solidFill>
                  <a:latin typeface="微软雅黑" panose="020B0503020204020204" pitchFamily="34" charset="-122"/>
                  <a:ea typeface="微软雅黑" panose="020B0503020204020204" pitchFamily="34" charset="-122"/>
                </a:endParaRPr>
              </a:p>
            </p:txBody>
          </p:sp>
          <p:sp>
            <p:nvSpPr>
              <p:cNvPr id="22" name="Rectangle 22"/>
              <p:cNvSpPr/>
              <p:nvPr/>
            </p:nvSpPr>
            <p:spPr>
              <a:xfrm>
                <a:off x="4886324" y="2724309"/>
                <a:ext cx="7305675" cy="877115"/>
              </a:xfrm>
              <a:prstGeom prst="rect">
                <a:avLst/>
              </a:prstGeom>
              <a:grpFill/>
            </p:spPr>
            <p:txBody>
              <a:bodyPr wrap="square" anchor="t" anchorCtr="0">
                <a:noAutofit/>
              </a:bodyPr>
              <a:lstStyle/>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倾听的技巧 </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交谈和提问的技巧</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分析能力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协调能力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观察能力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写作能力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组织能力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建模能力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人际交往能力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创造力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23" name="组合 22"/>
          <p:cNvGrpSpPr/>
          <p:nvPr/>
        </p:nvGrpSpPr>
        <p:grpSpPr>
          <a:xfrm>
            <a:off x="4790159" y="1714490"/>
            <a:ext cx="2953788" cy="3429023"/>
            <a:chOff x="1223177" y="3514111"/>
            <a:chExt cx="1254424" cy="1548233"/>
          </a:xfrm>
          <a:solidFill>
            <a:schemeClr val="accent6">
              <a:lumMod val="20000"/>
              <a:lumOff val="80000"/>
            </a:schemeClr>
          </a:solidFill>
        </p:grpSpPr>
        <p:sp>
          <p:nvSpPr>
            <p:cNvPr id="24"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latin typeface="微软雅黑" panose="020B0503020204020204" pitchFamily="34" charset="-122"/>
                <a:ea typeface="微软雅黑" panose="020B0503020204020204" pitchFamily="34" charset="-122"/>
              </a:endParaRPr>
            </a:p>
          </p:txBody>
        </p:sp>
        <p:grpSp>
          <p:nvGrpSpPr>
            <p:cNvPr id="25" name="Group 15"/>
            <p:cNvGrpSpPr/>
            <p:nvPr/>
          </p:nvGrpSpPr>
          <p:grpSpPr>
            <a:xfrm>
              <a:off x="1223177" y="3514111"/>
              <a:ext cx="1254424" cy="1312865"/>
              <a:chOff x="4886324" y="2414406"/>
              <a:chExt cx="7305675" cy="1153827"/>
            </a:xfrm>
            <a:grpFill/>
          </p:grpSpPr>
          <p:sp>
            <p:nvSpPr>
              <p:cNvPr id="26" name="Rectangle 20"/>
              <p:cNvSpPr/>
              <p:nvPr/>
            </p:nvSpPr>
            <p:spPr>
              <a:xfrm>
                <a:off x="4886324" y="2414406"/>
                <a:ext cx="7305675" cy="206858"/>
              </a:xfrm>
              <a:prstGeom prst="roundRect">
                <a:avLst/>
              </a:prstGeom>
              <a:solidFill>
                <a:schemeClr val="accent6">
                  <a:lumMod val="40000"/>
                  <a:lumOff val="60000"/>
                </a:schemeClr>
              </a:solidFill>
            </p:spPr>
            <p:txBody>
              <a:bodyPr wrap="none" anchor="b" anchorCtr="0">
                <a:normAutofit/>
              </a:bodyPr>
              <a:lstStyle/>
              <a:p>
                <a:pPr algn="ctr"/>
                <a:r>
                  <a:rPr lang="zh-CN" altLang="en-US" sz="2000" b="1" dirty="0">
                    <a:latin typeface="微软雅黑" panose="020B0503020204020204" pitchFamily="34" charset="-122"/>
                    <a:ea typeface="微软雅黑" panose="020B0503020204020204" pitchFamily="34" charset="-122"/>
                  </a:rPr>
                  <a:t>需求分析员必备的知识</a:t>
                </a:r>
                <a:endParaRPr lang="zh-CN" altLang="en-US" sz="2000" b="1" dirty="0">
                  <a:latin typeface="微软雅黑" panose="020B0503020204020204" pitchFamily="34" charset="-122"/>
                  <a:ea typeface="微软雅黑" panose="020B0503020204020204" pitchFamily="34" charset="-122"/>
                </a:endParaRPr>
              </a:p>
            </p:txBody>
          </p:sp>
          <p:sp>
            <p:nvSpPr>
              <p:cNvPr id="27" name="Rectangle 22"/>
              <p:cNvSpPr/>
              <p:nvPr/>
            </p:nvSpPr>
            <p:spPr>
              <a:xfrm>
                <a:off x="4886324" y="2698122"/>
                <a:ext cx="7305675" cy="870111"/>
              </a:xfrm>
              <a:prstGeom prst="rect">
                <a:avLst/>
              </a:prstGeom>
              <a:grpFill/>
            </p:spPr>
            <p:txBody>
              <a:bodyPr wrap="square" anchor="t" anchorCtr="0">
                <a:no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需求管理技术</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软件开发生存周期环境中涉及的有关技术</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领域知识和技术</a:t>
                </a:r>
                <a:endParaRPr lang="zh-CN" altLang="en-US" sz="2000" dirty="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grpSp>
      </p:grpSp>
      <p:grpSp>
        <p:nvGrpSpPr>
          <p:cNvPr id="28" name="组合 27"/>
          <p:cNvGrpSpPr/>
          <p:nvPr/>
        </p:nvGrpSpPr>
        <p:grpSpPr>
          <a:xfrm>
            <a:off x="8094084" y="1714482"/>
            <a:ext cx="3095531" cy="3429019"/>
            <a:chOff x="1223177" y="3514113"/>
            <a:chExt cx="1254424" cy="1548231"/>
          </a:xfrm>
          <a:solidFill>
            <a:schemeClr val="accent2">
              <a:lumMod val="20000"/>
              <a:lumOff val="80000"/>
            </a:schemeClr>
          </a:solidFill>
        </p:grpSpPr>
        <p:sp>
          <p:nvSpPr>
            <p:cNvPr id="29"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latin typeface="微软雅黑" panose="020B0503020204020204" pitchFamily="34" charset="-122"/>
                <a:ea typeface="微软雅黑" panose="020B0503020204020204" pitchFamily="34" charset="-122"/>
              </a:endParaRPr>
            </a:p>
          </p:txBody>
        </p:sp>
        <p:grpSp>
          <p:nvGrpSpPr>
            <p:cNvPr id="30" name="Group 15"/>
            <p:cNvGrpSpPr/>
            <p:nvPr/>
          </p:nvGrpSpPr>
          <p:grpSpPr>
            <a:xfrm>
              <a:off x="1223177" y="3514113"/>
              <a:ext cx="1254424" cy="1274015"/>
              <a:chOff x="4886324" y="2414406"/>
              <a:chExt cx="7305675" cy="1119683"/>
            </a:xfrm>
            <a:grpFill/>
          </p:grpSpPr>
          <p:sp>
            <p:nvSpPr>
              <p:cNvPr id="31" name="Rectangle 20"/>
              <p:cNvSpPr/>
              <p:nvPr/>
            </p:nvSpPr>
            <p:spPr>
              <a:xfrm>
                <a:off x="4886324" y="2414406"/>
                <a:ext cx="7305675" cy="206858"/>
              </a:xfrm>
              <a:prstGeom prst="roundRect">
                <a:avLst/>
              </a:prstGeom>
              <a:solidFill>
                <a:schemeClr val="accent2">
                  <a:lumMod val="40000"/>
                  <a:lumOff val="60000"/>
                </a:schemeClr>
              </a:solidFill>
            </p:spPr>
            <p:txBody>
              <a:bodyPr wrap="none" anchor="b" anchorCtr="0">
                <a:normAutofit/>
              </a:bodyPr>
              <a:lstStyle/>
              <a:p>
                <a:pPr algn="ctr"/>
                <a:r>
                  <a:rPr lang="zh-CN" altLang="en-US" sz="2000" b="1" dirty="0">
                    <a:latin typeface="微软雅黑" panose="020B0503020204020204" pitchFamily="34" charset="-122"/>
                    <a:ea typeface="微软雅黑" panose="020B0503020204020204" pitchFamily="34" charset="-122"/>
                  </a:rPr>
                  <a:t>需求分析员的培养</a:t>
                </a:r>
                <a:endParaRPr lang="zh-CN" altLang="en-US" sz="2000" b="1" dirty="0">
                  <a:latin typeface="微软雅黑" panose="020B0503020204020204" pitchFamily="34" charset="-122"/>
                  <a:ea typeface="微软雅黑" panose="020B0503020204020204" pitchFamily="34" charset="-122"/>
                </a:endParaRPr>
              </a:p>
            </p:txBody>
          </p:sp>
          <p:sp>
            <p:nvSpPr>
              <p:cNvPr id="32" name="Rectangle 22"/>
              <p:cNvSpPr/>
              <p:nvPr/>
            </p:nvSpPr>
            <p:spPr>
              <a:xfrm>
                <a:off x="4886324" y="2656974"/>
                <a:ext cx="7305675" cy="877115"/>
              </a:xfrm>
              <a:prstGeom prst="rect">
                <a:avLst/>
              </a:prstGeom>
              <a:grpFill/>
            </p:spPr>
            <p:txBody>
              <a:bodyPr wrap="square" anchor="t" anchorCtr="0">
                <a:noAutofit/>
              </a:bodyPr>
              <a:lstStyle/>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从用户转为分析员</a:t>
                </a:r>
                <a:endParaRPr lang="zh-CN" altLang="en-US"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从开发人员转为分析员</a:t>
                </a:r>
                <a:endParaRPr lang="zh-CN" altLang="en-US"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领域专家作为分析员</a:t>
                </a:r>
                <a:endParaRPr lang="zh-CN" altLang="en-US" sz="2000" dirty="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4" name="矩形: 圆角 4"/>
          <p:cNvSpPr txBox="1"/>
          <p:nvPr/>
        </p:nvSpPr>
        <p:spPr>
          <a:xfrm>
            <a:off x="700838" y="1549430"/>
            <a:ext cx="10790018" cy="479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defTabSz="355600">
              <a:lnSpc>
                <a:spcPct val="90000"/>
              </a:lnSpc>
              <a:spcBef>
                <a:spcPct val="0"/>
              </a:spcBef>
              <a:spcAft>
                <a:spcPct val="35000"/>
              </a:spcAft>
            </a:pPr>
            <a:r>
              <a:rPr lang="zh-CN" altLang="en-US" sz="2000" b="1" kern="1200" dirty="0">
                <a:solidFill>
                  <a:srgbClr val="FF0000"/>
                </a:solidFill>
              </a:rPr>
              <a:t>项目视图：</a:t>
            </a:r>
            <a:r>
              <a:rPr lang="zh-CN" altLang="en-US" sz="2000" kern="1200" dirty="0">
                <a:solidFill>
                  <a:schemeClr val="tx1"/>
                </a:solidFill>
              </a:rPr>
              <a:t>项目视图描述了产品所涉及的各个方面和在理想情况下最终所具有的功能；</a:t>
            </a:r>
            <a:endParaRPr lang="en-US" altLang="zh-CN" sz="2000" kern="1200" dirty="0">
              <a:solidFill>
                <a:schemeClr val="tx1"/>
              </a:solidFill>
            </a:endParaRPr>
          </a:p>
          <a:p>
            <a:pPr defTabSz="355600">
              <a:lnSpc>
                <a:spcPct val="90000"/>
              </a:lnSpc>
              <a:spcBef>
                <a:spcPct val="0"/>
              </a:spcBef>
              <a:spcAft>
                <a:spcPct val="35000"/>
              </a:spcAft>
            </a:pPr>
            <a:r>
              <a:rPr lang="zh-CN" altLang="en-US" sz="2000" b="1" dirty="0">
                <a:solidFill>
                  <a:srgbClr val="FF0000"/>
                </a:solidFill>
              </a:rPr>
              <a:t>范围：</a:t>
            </a:r>
            <a:r>
              <a:rPr lang="zh-CN" altLang="en-US" sz="2000" dirty="0">
                <a:solidFill>
                  <a:schemeClr val="tx1"/>
                </a:solidFill>
              </a:rPr>
              <a:t>范围描述了产品应包括的部分和不应包括的部分。</a:t>
            </a:r>
            <a:endParaRPr lang="zh-CN" altLang="zh-CN" sz="2000" kern="1200" dirty="0">
              <a:solidFill>
                <a:schemeClr val="tx1"/>
              </a:solidFill>
            </a:endParaRPr>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2.3.1 </a:t>
            </a:r>
            <a:r>
              <a:rPr lang="zh-CN" altLang="en-US" sz="2000" b="1" kern="0" dirty="0">
                <a:latin typeface="宋体" panose="02010600030101010101" pitchFamily="2" charset="-122"/>
                <a:sym typeface="宋体" panose="02010600030101010101" pitchFamily="2" charset="-122"/>
              </a:rPr>
              <a:t>项目视图和范围的基本内容</a:t>
            </a:r>
            <a:endParaRPr lang="zh-CN" altLang="en-US" sz="2000" b="1" kern="0" dirty="0">
              <a:latin typeface="宋体" panose="02010600030101010101" pitchFamily="2" charset="-122"/>
              <a:sym typeface="宋体" panose="02010600030101010101" pitchFamily="2" charset="-122"/>
            </a:endParaRPr>
          </a:p>
        </p:txBody>
      </p:sp>
      <p:sp>
        <p:nvSpPr>
          <p:cNvPr id="20" name="矩形 19"/>
          <p:cNvSpPr/>
          <p:nvPr/>
        </p:nvSpPr>
        <p:spPr>
          <a:xfrm>
            <a:off x="940819" y="2335403"/>
            <a:ext cx="8667261" cy="49550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29" name="文本框 28"/>
          <p:cNvSpPr txBox="1"/>
          <p:nvPr/>
        </p:nvSpPr>
        <p:spPr>
          <a:xfrm>
            <a:off x="958518" y="2442970"/>
            <a:ext cx="8468941" cy="400110"/>
          </a:xfrm>
          <a:prstGeom prst="rect">
            <a:avLst/>
          </a:prstGeom>
          <a:noFill/>
        </p:spPr>
        <p:txBody>
          <a:bodyPr wrap="square">
            <a:spAutoFit/>
          </a:bodyPr>
          <a:lstStyle/>
          <a:p>
            <a:r>
              <a:rPr lang="en-US" altLang="zh-CN" sz="2000" dirty="0"/>
              <a:t>1</a:t>
            </a:r>
            <a:r>
              <a:rPr lang="zh-CN" altLang="en-US" sz="2000" dirty="0"/>
              <a:t>）软件需求文档评审会议中提出的许多问题都与项目范围有关</a:t>
            </a:r>
            <a:endParaRPr lang="zh-CN" altLang="en-US" sz="2000" dirty="0"/>
          </a:p>
        </p:txBody>
      </p:sp>
      <p:sp>
        <p:nvSpPr>
          <p:cNvPr id="30" name="矩形 29"/>
          <p:cNvSpPr/>
          <p:nvPr/>
        </p:nvSpPr>
        <p:spPr>
          <a:xfrm>
            <a:off x="935152" y="2874289"/>
            <a:ext cx="8667261" cy="49550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1" name="文本框 30"/>
          <p:cNvSpPr txBox="1"/>
          <p:nvPr/>
        </p:nvSpPr>
        <p:spPr>
          <a:xfrm>
            <a:off x="952851" y="2981856"/>
            <a:ext cx="8468941" cy="400110"/>
          </a:xfrm>
          <a:prstGeom prst="rect">
            <a:avLst/>
          </a:prstGeom>
          <a:noFill/>
        </p:spPr>
        <p:txBody>
          <a:bodyPr wrap="square">
            <a:spAutoFit/>
          </a:bodyPr>
          <a:lstStyle/>
          <a:p>
            <a:r>
              <a:rPr lang="en-US" altLang="zh-CN" sz="2000" dirty="0"/>
              <a:t>2</a:t>
            </a:r>
            <a:r>
              <a:rPr lang="zh-CN" altLang="en-US" sz="2000" dirty="0"/>
              <a:t>）项目范围和最终目标是评审的专家理解的难点和分歧的焦点</a:t>
            </a:r>
            <a:endParaRPr lang="zh-CN" altLang="en-US" sz="2000" dirty="0"/>
          </a:p>
        </p:txBody>
      </p:sp>
      <p:sp>
        <p:nvSpPr>
          <p:cNvPr id="32" name="矩形 31"/>
          <p:cNvSpPr/>
          <p:nvPr/>
        </p:nvSpPr>
        <p:spPr>
          <a:xfrm>
            <a:off x="935152" y="3466144"/>
            <a:ext cx="8667261" cy="4955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3" name="文本框 32"/>
          <p:cNvSpPr txBox="1"/>
          <p:nvPr/>
        </p:nvSpPr>
        <p:spPr>
          <a:xfrm>
            <a:off x="952851" y="3573711"/>
            <a:ext cx="8468941" cy="400110"/>
          </a:xfrm>
          <a:prstGeom prst="rect">
            <a:avLst/>
          </a:prstGeom>
          <a:noFill/>
        </p:spPr>
        <p:txBody>
          <a:bodyPr wrap="square">
            <a:spAutoFit/>
          </a:bodyPr>
          <a:lstStyle/>
          <a:p>
            <a:r>
              <a:rPr lang="en-US" altLang="zh-CN" sz="2000" dirty="0"/>
              <a:t>3</a:t>
            </a:r>
            <a:r>
              <a:rPr lang="zh-CN" altLang="en-US" sz="2000" dirty="0"/>
              <a:t>）代表最高层次抽象的业务需求决定了项目视图和范围</a:t>
            </a:r>
            <a:endParaRPr lang="zh-CN" altLang="en-US" sz="2000" dirty="0"/>
          </a:p>
        </p:txBody>
      </p:sp>
      <p:sp>
        <p:nvSpPr>
          <p:cNvPr id="34" name="矩形 33"/>
          <p:cNvSpPr/>
          <p:nvPr/>
        </p:nvSpPr>
        <p:spPr>
          <a:xfrm>
            <a:off x="935152" y="4039704"/>
            <a:ext cx="8667261" cy="4955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5" name="文本框 34"/>
          <p:cNvSpPr txBox="1"/>
          <p:nvPr/>
        </p:nvSpPr>
        <p:spPr>
          <a:xfrm>
            <a:off x="952851" y="4147271"/>
            <a:ext cx="8468941" cy="400110"/>
          </a:xfrm>
          <a:prstGeom prst="rect">
            <a:avLst/>
          </a:prstGeom>
          <a:noFill/>
        </p:spPr>
        <p:txBody>
          <a:bodyPr wrap="square">
            <a:spAutoFit/>
          </a:bodyPr>
          <a:lstStyle/>
          <a:p>
            <a:r>
              <a:rPr lang="en-US" altLang="zh-CN" sz="2000" dirty="0"/>
              <a:t>4</a:t>
            </a:r>
            <a:r>
              <a:rPr lang="zh-CN" altLang="en-US" sz="2000" dirty="0"/>
              <a:t>）功能需求必须根据用户需求考虑，且需与业务需求的目标一致</a:t>
            </a:r>
            <a:endParaRPr lang="zh-CN" altLang="en-US" sz="2000" dirty="0"/>
          </a:p>
        </p:txBody>
      </p:sp>
      <p:sp>
        <p:nvSpPr>
          <p:cNvPr id="36" name="矩形 35"/>
          <p:cNvSpPr/>
          <p:nvPr/>
        </p:nvSpPr>
        <p:spPr>
          <a:xfrm>
            <a:off x="935152" y="4617426"/>
            <a:ext cx="8667261" cy="49550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7" name="文本框 36"/>
          <p:cNvSpPr txBox="1"/>
          <p:nvPr/>
        </p:nvSpPr>
        <p:spPr>
          <a:xfrm>
            <a:off x="952851" y="4724993"/>
            <a:ext cx="8468941" cy="400110"/>
          </a:xfrm>
          <a:prstGeom prst="rect">
            <a:avLst/>
          </a:prstGeom>
          <a:noFill/>
        </p:spPr>
        <p:txBody>
          <a:bodyPr wrap="square">
            <a:spAutoFit/>
          </a:bodyPr>
          <a:lstStyle/>
          <a:p>
            <a:r>
              <a:rPr lang="en-US" altLang="zh-CN" sz="2000" dirty="0"/>
              <a:t>5</a:t>
            </a:r>
            <a:r>
              <a:rPr lang="zh-CN" altLang="en-US" sz="2000" dirty="0"/>
              <a:t>）集中关注与软件产品相关的需求，排除其他与软件无关的需求</a:t>
            </a:r>
            <a:endParaRPr lang="zh-CN" altLang="en-US" sz="2000" dirty="0"/>
          </a:p>
        </p:txBody>
      </p:sp>
      <p:sp>
        <p:nvSpPr>
          <p:cNvPr id="38" name="矩形 37"/>
          <p:cNvSpPr/>
          <p:nvPr/>
        </p:nvSpPr>
        <p:spPr>
          <a:xfrm>
            <a:off x="935152" y="5202159"/>
            <a:ext cx="8667261" cy="4955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9" name="文本框 38"/>
          <p:cNvSpPr txBox="1"/>
          <p:nvPr/>
        </p:nvSpPr>
        <p:spPr>
          <a:xfrm>
            <a:off x="952851" y="5284416"/>
            <a:ext cx="8468942" cy="400110"/>
          </a:xfrm>
          <a:prstGeom prst="rect">
            <a:avLst/>
          </a:prstGeom>
          <a:noFill/>
        </p:spPr>
        <p:txBody>
          <a:bodyPr wrap="square">
            <a:spAutoFit/>
          </a:bodyPr>
          <a:lstStyle/>
          <a:p>
            <a:r>
              <a:rPr lang="en-US" altLang="zh-CN" sz="2000" dirty="0"/>
              <a:t>6</a:t>
            </a:r>
            <a:r>
              <a:rPr lang="zh-CN" altLang="en-US" sz="2000" dirty="0"/>
              <a:t>）业务需求中所定义的特性应具有相对的稳定性，不能变化过分频繁</a:t>
            </a:r>
            <a:endParaRPr lang="zh-CN" altLang="en-US" sz="2000" dirty="0"/>
          </a:p>
        </p:txBody>
      </p:sp>
      <p:sp>
        <p:nvSpPr>
          <p:cNvPr id="42" name="矩形 41"/>
          <p:cNvSpPr/>
          <p:nvPr/>
        </p:nvSpPr>
        <p:spPr>
          <a:xfrm>
            <a:off x="700838" y="2238420"/>
            <a:ext cx="8983215" cy="4117929"/>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文本框 50"/>
          <p:cNvSpPr txBox="1"/>
          <p:nvPr/>
        </p:nvSpPr>
        <p:spPr>
          <a:xfrm>
            <a:off x="10147080" y="2830912"/>
            <a:ext cx="1666300" cy="2677656"/>
          </a:xfrm>
          <a:prstGeom prst="rect">
            <a:avLst/>
          </a:prstGeom>
          <a:noFill/>
          <a:ln w="22225">
            <a:solidFill>
              <a:srgbClr val="FF0000"/>
            </a:solidFill>
            <a:prstDash val="dash"/>
          </a:ln>
        </p:spPr>
        <p:txBody>
          <a:bodyPr wrap="square" rtlCol="0">
            <a:spAutoFit/>
          </a:bodyPr>
          <a:lstStyle/>
          <a:p>
            <a:r>
              <a:rPr lang="zh-CN" altLang="en-US" sz="2400" b="1" dirty="0"/>
              <a:t>解决</a:t>
            </a:r>
            <a:r>
              <a:rPr lang="zh-CN" altLang="en-US" sz="2400" b="1" dirty="0">
                <a:solidFill>
                  <a:srgbClr val="0000FF"/>
                </a:solidFill>
              </a:rPr>
              <a:t>项目的视图和范围问题</a:t>
            </a:r>
            <a:r>
              <a:rPr lang="zh-CN" altLang="en-US" sz="2400" b="1" dirty="0"/>
              <a:t>是确定</a:t>
            </a:r>
            <a:r>
              <a:rPr lang="zh-CN" altLang="en-US" sz="2400" b="1" dirty="0">
                <a:solidFill>
                  <a:srgbClr val="0000FF"/>
                </a:solidFill>
              </a:rPr>
              <a:t>详细功能需求</a:t>
            </a:r>
            <a:r>
              <a:rPr lang="zh-CN" altLang="en-US" sz="2400" b="1" dirty="0"/>
              <a:t>的</a:t>
            </a:r>
            <a:r>
              <a:rPr lang="zh-CN" altLang="en-US" sz="2400" b="1" dirty="0">
                <a:solidFill>
                  <a:srgbClr val="FF0000"/>
                </a:solidFill>
              </a:rPr>
              <a:t>重要前提</a:t>
            </a:r>
            <a:endParaRPr lang="zh-CN" altLang="en-US" sz="2400" b="1" dirty="0">
              <a:solidFill>
                <a:srgbClr val="FF0000"/>
              </a:solidFill>
            </a:endParaRPr>
          </a:p>
        </p:txBody>
      </p:sp>
      <p:sp>
        <p:nvSpPr>
          <p:cNvPr id="54" name="矩形 53"/>
          <p:cNvSpPr/>
          <p:nvPr/>
        </p:nvSpPr>
        <p:spPr>
          <a:xfrm>
            <a:off x="935152" y="5792126"/>
            <a:ext cx="8667261" cy="4955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56" name="文本框 55"/>
          <p:cNvSpPr txBox="1"/>
          <p:nvPr/>
        </p:nvSpPr>
        <p:spPr>
          <a:xfrm>
            <a:off x="952851" y="5874383"/>
            <a:ext cx="8468942" cy="400110"/>
          </a:xfrm>
          <a:prstGeom prst="rect">
            <a:avLst/>
          </a:prstGeom>
          <a:noFill/>
        </p:spPr>
        <p:txBody>
          <a:bodyPr wrap="square">
            <a:spAutoFit/>
          </a:bodyPr>
          <a:lstStyle/>
          <a:p>
            <a:r>
              <a:rPr lang="en-US" altLang="zh-CN" sz="2000" dirty="0"/>
              <a:t>7</a:t>
            </a:r>
            <a:r>
              <a:rPr lang="zh-CN" altLang="en-US" sz="2000" dirty="0"/>
              <a:t>）</a:t>
            </a:r>
            <a:r>
              <a:rPr lang="zh-CN" altLang="en-US" sz="2000" dirty="0">
                <a:solidFill>
                  <a:srgbClr val="FF0000"/>
                </a:solidFill>
              </a:rPr>
              <a:t>一个明确定义了项目视图和范围的文档可以为需求变更的决策提供参考</a:t>
            </a:r>
            <a:endParaRPr lang="zh-CN" altLang="en-US" sz="2000" dirty="0">
              <a:solidFill>
                <a:srgbClr val="FF0000"/>
              </a:solidFill>
            </a:endParaRPr>
          </a:p>
        </p:txBody>
      </p:sp>
      <p:sp>
        <p:nvSpPr>
          <p:cNvPr id="41" name="箭头: 右 40"/>
          <p:cNvSpPr/>
          <p:nvPr/>
        </p:nvSpPr>
        <p:spPr>
          <a:xfrm>
            <a:off x="9780608" y="3877519"/>
            <a:ext cx="335665" cy="739907"/>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20" grpId="0" animBg="1"/>
      <p:bldP spid="29" grpId="0"/>
      <p:bldP spid="30" grpId="0" animBg="1"/>
      <p:bldP spid="31" grpId="0"/>
      <p:bldP spid="32" grpId="0" animBg="1"/>
      <p:bldP spid="33" grpId="0"/>
      <p:bldP spid="34" grpId="0" animBg="1"/>
      <p:bldP spid="35" grpId="0"/>
      <p:bldP spid="36" grpId="0" animBg="1"/>
      <p:bldP spid="37" grpId="0"/>
      <p:bldP spid="38" grpId="0" animBg="1"/>
      <p:bldP spid="39" grpId="0"/>
      <p:bldP spid="42" grpId="0" animBg="1"/>
      <p:bldP spid="51" grpId="0" animBg="1"/>
      <p:bldP spid="54" grpId="0" animBg="1"/>
      <p:bldP spid="56" grpId="0"/>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60399" y="4720134"/>
            <a:ext cx="10833100" cy="11867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n-ea"/>
              </a:rPr>
              <a:t>（</a:t>
            </a:r>
            <a:r>
              <a:rPr lang="en-US" altLang="zh-CN" dirty="0">
                <a:solidFill>
                  <a:schemeClr val="tx1"/>
                </a:solidFill>
                <a:latin typeface="+mn-ea"/>
              </a:rPr>
              <a:t>3</a:t>
            </a:r>
            <a:r>
              <a:rPr lang="zh-CN" altLang="en-US" dirty="0">
                <a:solidFill>
                  <a:schemeClr val="tx1"/>
                </a:solidFill>
                <a:latin typeface="+mn-ea"/>
              </a:rPr>
              <a:t>）业务需求是从各个不同的人那里收集来的，这些人对于为什么要从事该项目和该项目最终能为业务和客户提供哪些价值有较清楚的了解。</a:t>
            </a:r>
            <a:endParaRPr lang="zh-CN" altLang="en-US" dirty="0">
              <a:solidFill>
                <a:schemeClr val="tx1"/>
              </a:solidFill>
            </a:endParaRPr>
          </a:p>
        </p:txBody>
      </p:sp>
      <p:sp>
        <p:nvSpPr>
          <p:cNvPr id="14" name="矩形 13"/>
          <p:cNvSpPr/>
          <p:nvPr/>
        </p:nvSpPr>
        <p:spPr>
          <a:xfrm>
            <a:off x="660399" y="3603151"/>
            <a:ext cx="10833100" cy="103840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n-ea"/>
              </a:rPr>
              <a:t>（</a:t>
            </a:r>
            <a:r>
              <a:rPr lang="en-US" altLang="zh-CN" dirty="0">
                <a:solidFill>
                  <a:schemeClr val="tx1"/>
                </a:solidFill>
                <a:latin typeface="+mn-ea"/>
              </a:rPr>
              <a:t>2</a:t>
            </a:r>
            <a:r>
              <a:rPr lang="zh-CN" altLang="en-US" dirty="0">
                <a:solidFill>
                  <a:schemeClr val="tx1"/>
                </a:solidFill>
                <a:latin typeface="+mn-ea"/>
              </a:rPr>
              <a:t>）项目的业务需求在视图上和范围上形成文档，这些必须在创建项目之前起草。</a:t>
            </a:r>
            <a:endParaRPr lang="zh-CN" altLang="en-US" dirty="0">
              <a:solidFill>
                <a:schemeClr val="tx1"/>
              </a:solidFill>
              <a:latin typeface="+mn-ea"/>
            </a:endParaRPr>
          </a:p>
        </p:txBody>
      </p:sp>
      <p:sp>
        <p:nvSpPr>
          <p:cNvPr id="10" name="矩形 9"/>
          <p:cNvSpPr/>
          <p:nvPr/>
        </p:nvSpPr>
        <p:spPr>
          <a:xfrm>
            <a:off x="660400" y="2423876"/>
            <a:ext cx="10833099" cy="10932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buFont typeface="Arial" panose="020B0604020202020204" pitchFamily="34" charset="0"/>
              <a:buNone/>
            </a:pPr>
            <a:r>
              <a:rPr lang="zh-CN" altLang="en-US" dirty="0">
                <a:solidFill>
                  <a:schemeClr val="tx1"/>
                </a:solidFill>
                <a:latin typeface="+mn-ea"/>
              </a:rPr>
              <a:t>（</a:t>
            </a:r>
            <a:r>
              <a:rPr lang="en-US" altLang="zh-CN" dirty="0">
                <a:solidFill>
                  <a:schemeClr val="tx1"/>
                </a:solidFill>
                <a:latin typeface="+mn-ea"/>
              </a:rPr>
              <a:t>1</a:t>
            </a:r>
            <a:r>
              <a:rPr lang="zh-CN" altLang="en-US" dirty="0">
                <a:solidFill>
                  <a:schemeClr val="tx1"/>
                </a:solidFill>
                <a:latin typeface="+mn-ea"/>
              </a:rPr>
              <a:t>）项目视图描述产品所涉及的各个方面和在一个确定环境中最终所具有的功能。而范围描述了产品应包括的部分和不应包括的部分。范围的说明在包括与不包括之间划清了界线，当然它还确定了项目的局限性。</a:t>
            </a:r>
            <a:endParaRPr lang="zh-CN" altLang="en-US" dirty="0">
              <a:solidFill>
                <a:schemeClr val="tx1"/>
              </a:solidFill>
              <a:latin typeface="+mn-ea"/>
            </a:endParaRPr>
          </a:p>
        </p:txBody>
      </p:sp>
      <p:sp>
        <p:nvSpPr>
          <p:cNvPr id="8" name="矩形 7"/>
          <p:cNvSpPr/>
          <p:nvPr/>
        </p:nvSpPr>
        <p:spPr>
          <a:xfrm>
            <a:off x="660399" y="2337847"/>
            <a:ext cx="10833100" cy="370560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660399" y="1521864"/>
            <a:ext cx="10833100" cy="65044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2.3.2 </a:t>
            </a:r>
            <a:r>
              <a:rPr lang="zh-CN" altLang="en-US" sz="2000" b="1" kern="0" dirty="0">
                <a:latin typeface="宋体" panose="02010600030101010101" pitchFamily="2" charset="-122"/>
                <a:sym typeface="宋体" panose="02010600030101010101" pitchFamily="2" charset="-122"/>
              </a:rPr>
              <a:t>通过业务需求确定项目视图</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838200" y="1647034"/>
            <a:ext cx="8303443" cy="461665"/>
          </a:xfrm>
          <a:prstGeom prst="rect">
            <a:avLst/>
          </a:prstGeom>
          <a:noFill/>
        </p:spPr>
        <p:txBody>
          <a:bodyPr wrap="square">
            <a:spAutoFit/>
          </a:bodyPr>
          <a:lstStyle/>
          <a:p>
            <a:r>
              <a:rPr lang="zh-CN" altLang="en-US" sz="2400" dirty="0">
                <a:solidFill>
                  <a:srgbClr val="FF0000"/>
                </a:solidFill>
                <a:latin typeface="+mn-ea"/>
              </a:rPr>
              <a:t>项目视图可以把项目参与者定位到一个共同和明确的方向上</a:t>
            </a:r>
            <a:endParaRPr lang="zh-CN" altLang="en-US" sz="2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0" grpId="0" animBg="1"/>
      <p:bldP spid="8" grpId="0" animBg="1"/>
      <p:bldP spid="6" grpId="0" animBg="1"/>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907793" y="1512939"/>
          <a:ext cx="8108568" cy="30594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1321182" y="1512939"/>
          <a:ext cx="8584818" cy="24248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箭头: 圆角右 5"/>
          <p:cNvSpPr/>
          <p:nvPr/>
        </p:nvSpPr>
        <p:spPr>
          <a:xfrm rot="10800000" flipH="1">
            <a:off x="3886200" y="4572431"/>
            <a:ext cx="1123950" cy="1037500"/>
          </a:xfrm>
          <a:prstGeom prst="bentArrow">
            <a:avLst>
              <a:gd name="adj1" fmla="val 25000"/>
              <a:gd name="adj2" fmla="val 25448"/>
              <a:gd name="adj3" fmla="val 25000"/>
              <a:gd name="adj4" fmla="val 4375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9" name="图示 8"/>
          <p:cNvGraphicFramePr/>
          <p:nvPr/>
        </p:nvGraphicFramePr>
        <p:xfrm>
          <a:off x="5486400" y="4619450"/>
          <a:ext cx="6010275" cy="1509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箭头: 上 9"/>
          <p:cNvSpPr/>
          <p:nvPr/>
        </p:nvSpPr>
        <p:spPr>
          <a:xfrm>
            <a:off x="9069994" y="3791294"/>
            <a:ext cx="800100" cy="66675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图示 14"/>
          <p:cNvGraphicFramePr/>
          <p:nvPr/>
        </p:nvGraphicFramePr>
        <p:xfrm>
          <a:off x="7800975" y="2429560"/>
          <a:ext cx="3552825" cy="12003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7"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2.3.3 </a:t>
            </a:r>
            <a:r>
              <a:rPr lang="zh-CN" altLang="en-US" sz="2000" b="1" kern="0" dirty="0">
                <a:latin typeface="宋体" panose="02010600030101010101" pitchFamily="2" charset="-122"/>
                <a:sym typeface="宋体" panose="02010600030101010101" pitchFamily="2" charset="-122"/>
              </a:rPr>
              <a:t>各个渠道的业务需求可能会发生冲突</a:t>
            </a:r>
            <a:endParaRPr lang="zh-CN" altLang="en-US"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animBg="1"/>
      <p:bldGraphic spid="9" grpId="0">
        <p:bldAsOne/>
      </p:bldGraphic>
      <p:bldP spid="10" grpId="0" animBg="1"/>
      <p:bldGraphic spid="15" grpId="0">
        <p:bldAsOne/>
      </p:bldGraphic>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60400" y="1564849"/>
            <a:ext cx="10833100"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p:nvSpPr>
        <p:spPr>
          <a:xfrm>
            <a:off x="1241511" y="2828041"/>
            <a:ext cx="2543740" cy="2772442"/>
          </a:xfrm>
          <a:custGeom>
            <a:avLst/>
            <a:gdLst>
              <a:gd name="connsiteX0" fmla="*/ 0 w 2543740"/>
              <a:gd name="connsiteY0" fmla="*/ 254374 h 2772442"/>
              <a:gd name="connsiteX1" fmla="*/ 254374 w 2543740"/>
              <a:gd name="connsiteY1" fmla="*/ 0 h 2772442"/>
              <a:gd name="connsiteX2" fmla="*/ 2289366 w 2543740"/>
              <a:gd name="connsiteY2" fmla="*/ 0 h 2772442"/>
              <a:gd name="connsiteX3" fmla="*/ 2543740 w 2543740"/>
              <a:gd name="connsiteY3" fmla="*/ 254374 h 2772442"/>
              <a:gd name="connsiteX4" fmla="*/ 2543740 w 2543740"/>
              <a:gd name="connsiteY4" fmla="*/ 2518068 h 2772442"/>
              <a:gd name="connsiteX5" fmla="*/ 2289366 w 2543740"/>
              <a:gd name="connsiteY5" fmla="*/ 2772442 h 2772442"/>
              <a:gd name="connsiteX6" fmla="*/ 254374 w 2543740"/>
              <a:gd name="connsiteY6" fmla="*/ 2772442 h 2772442"/>
              <a:gd name="connsiteX7" fmla="*/ 0 w 2543740"/>
              <a:gd name="connsiteY7" fmla="*/ 2518068 h 2772442"/>
              <a:gd name="connsiteX8" fmla="*/ 0 w 2543740"/>
              <a:gd name="connsiteY8" fmla="*/ 254374 h 277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3740" h="2772442">
                <a:moveTo>
                  <a:pt x="0" y="254374"/>
                </a:moveTo>
                <a:cubicBezTo>
                  <a:pt x="0" y="113887"/>
                  <a:pt x="113887" y="0"/>
                  <a:pt x="254374" y="0"/>
                </a:cubicBezTo>
                <a:lnTo>
                  <a:pt x="2289366" y="0"/>
                </a:lnTo>
                <a:cubicBezTo>
                  <a:pt x="2429853" y="0"/>
                  <a:pt x="2543740" y="113887"/>
                  <a:pt x="2543740" y="254374"/>
                </a:cubicBezTo>
                <a:lnTo>
                  <a:pt x="2543740" y="2518068"/>
                </a:lnTo>
                <a:cubicBezTo>
                  <a:pt x="2543740" y="2658555"/>
                  <a:pt x="2429853" y="2772442"/>
                  <a:pt x="2289366" y="2772442"/>
                </a:cubicBezTo>
                <a:lnTo>
                  <a:pt x="254374" y="2772442"/>
                </a:lnTo>
                <a:cubicBezTo>
                  <a:pt x="113887" y="2772442"/>
                  <a:pt x="0" y="2658555"/>
                  <a:pt x="0" y="2518068"/>
                </a:cubicBezTo>
                <a:lnTo>
                  <a:pt x="0" y="254374"/>
                </a:lnTo>
                <a:close/>
              </a:path>
            </a:pathLst>
          </a:cu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spcFirstLastPara="0" vert="horz" wrap="square" lIns="150704" tIns="150704" rIns="150704" bIns="150704"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t>支持的深度可以从一个很小的实现细节到具有许多辅助功能的完全自动化的操作</a:t>
            </a:r>
            <a:endParaRPr lang="zh-CN" sz="2000" b="0" kern="1200" dirty="0"/>
          </a:p>
        </p:txBody>
      </p:sp>
      <p:sp>
        <p:nvSpPr>
          <p:cNvPr id="9" name="任意多边形: 形状 8"/>
          <p:cNvSpPr/>
          <p:nvPr/>
        </p:nvSpPr>
        <p:spPr>
          <a:xfrm>
            <a:off x="4039626" y="3898838"/>
            <a:ext cx="539273" cy="630847"/>
          </a:xfrm>
          <a:custGeom>
            <a:avLst/>
            <a:gdLst>
              <a:gd name="connsiteX0" fmla="*/ 0 w 539273"/>
              <a:gd name="connsiteY0" fmla="*/ 126169 h 630847"/>
              <a:gd name="connsiteX1" fmla="*/ 269637 w 539273"/>
              <a:gd name="connsiteY1" fmla="*/ 126169 h 630847"/>
              <a:gd name="connsiteX2" fmla="*/ 269637 w 539273"/>
              <a:gd name="connsiteY2" fmla="*/ 0 h 630847"/>
              <a:gd name="connsiteX3" fmla="*/ 539273 w 539273"/>
              <a:gd name="connsiteY3" fmla="*/ 315424 h 630847"/>
              <a:gd name="connsiteX4" fmla="*/ 269637 w 539273"/>
              <a:gd name="connsiteY4" fmla="*/ 630847 h 630847"/>
              <a:gd name="connsiteX5" fmla="*/ 269637 w 539273"/>
              <a:gd name="connsiteY5" fmla="*/ 504678 h 630847"/>
              <a:gd name="connsiteX6" fmla="*/ 0 w 539273"/>
              <a:gd name="connsiteY6" fmla="*/ 504678 h 630847"/>
              <a:gd name="connsiteX7" fmla="*/ 0 w 539273"/>
              <a:gd name="connsiteY7" fmla="*/ 126169 h 63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273" h="630847">
                <a:moveTo>
                  <a:pt x="0" y="126169"/>
                </a:moveTo>
                <a:lnTo>
                  <a:pt x="269637" y="126169"/>
                </a:lnTo>
                <a:lnTo>
                  <a:pt x="269637" y="0"/>
                </a:lnTo>
                <a:lnTo>
                  <a:pt x="539273" y="315424"/>
                </a:lnTo>
                <a:lnTo>
                  <a:pt x="269637" y="630847"/>
                </a:lnTo>
                <a:lnTo>
                  <a:pt x="269637" y="504678"/>
                </a:lnTo>
                <a:lnTo>
                  <a:pt x="0" y="504678"/>
                </a:lnTo>
                <a:lnTo>
                  <a:pt x="0" y="126169"/>
                </a:lnTo>
                <a:close/>
              </a:path>
            </a:pathLst>
          </a:custGeom>
          <a:noFill/>
          <a:ln w="53975">
            <a:solidFill>
              <a:srgbClr val="FF0000"/>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26169" rIns="161782" bIns="126169" numCol="1" spcCol="1270" anchor="ctr" anchorCtr="0">
            <a:noAutofit/>
          </a:bodyPr>
          <a:lstStyle/>
          <a:p>
            <a:pPr marL="0" lvl="0" indent="0" algn="ctr" defTabSz="1200150">
              <a:lnSpc>
                <a:spcPct val="90000"/>
              </a:lnSpc>
              <a:spcBef>
                <a:spcPct val="0"/>
              </a:spcBef>
              <a:spcAft>
                <a:spcPct val="35000"/>
              </a:spcAft>
              <a:buNone/>
            </a:pPr>
            <a:endParaRPr lang="zh-CN" altLang="en-US" sz="2700" kern="1200"/>
          </a:p>
        </p:txBody>
      </p:sp>
      <p:sp>
        <p:nvSpPr>
          <p:cNvPr id="10" name="任意多边形: 形状 9"/>
          <p:cNvSpPr/>
          <p:nvPr/>
        </p:nvSpPr>
        <p:spPr>
          <a:xfrm>
            <a:off x="4802749" y="2828041"/>
            <a:ext cx="2543740" cy="2772442"/>
          </a:xfrm>
          <a:custGeom>
            <a:avLst/>
            <a:gdLst>
              <a:gd name="connsiteX0" fmla="*/ 0 w 2543740"/>
              <a:gd name="connsiteY0" fmla="*/ 254374 h 2772442"/>
              <a:gd name="connsiteX1" fmla="*/ 254374 w 2543740"/>
              <a:gd name="connsiteY1" fmla="*/ 0 h 2772442"/>
              <a:gd name="connsiteX2" fmla="*/ 2289366 w 2543740"/>
              <a:gd name="connsiteY2" fmla="*/ 0 h 2772442"/>
              <a:gd name="connsiteX3" fmla="*/ 2543740 w 2543740"/>
              <a:gd name="connsiteY3" fmla="*/ 254374 h 2772442"/>
              <a:gd name="connsiteX4" fmla="*/ 2543740 w 2543740"/>
              <a:gd name="connsiteY4" fmla="*/ 2518068 h 2772442"/>
              <a:gd name="connsiteX5" fmla="*/ 2289366 w 2543740"/>
              <a:gd name="connsiteY5" fmla="*/ 2772442 h 2772442"/>
              <a:gd name="connsiteX6" fmla="*/ 254374 w 2543740"/>
              <a:gd name="connsiteY6" fmla="*/ 2772442 h 2772442"/>
              <a:gd name="connsiteX7" fmla="*/ 0 w 2543740"/>
              <a:gd name="connsiteY7" fmla="*/ 2518068 h 2772442"/>
              <a:gd name="connsiteX8" fmla="*/ 0 w 2543740"/>
              <a:gd name="connsiteY8" fmla="*/ 254374 h 277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3740" h="2772442">
                <a:moveTo>
                  <a:pt x="0" y="254374"/>
                </a:moveTo>
                <a:cubicBezTo>
                  <a:pt x="0" y="113887"/>
                  <a:pt x="113887" y="0"/>
                  <a:pt x="254374" y="0"/>
                </a:cubicBezTo>
                <a:lnTo>
                  <a:pt x="2289366" y="0"/>
                </a:lnTo>
                <a:cubicBezTo>
                  <a:pt x="2429853" y="0"/>
                  <a:pt x="2543740" y="113887"/>
                  <a:pt x="2543740" y="254374"/>
                </a:cubicBezTo>
                <a:lnTo>
                  <a:pt x="2543740" y="2518068"/>
                </a:lnTo>
                <a:cubicBezTo>
                  <a:pt x="2543740" y="2658555"/>
                  <a:pt x="2429853" y="2772442"/>
                  <a:pt x="2289366" y="2772442"/>
                </a:cubicBezTo>
                <a:lnTo>
                  <a:pt x="254374" y="2772442"/>
                </a:lnTo>
                <a:cubicBezTo>
                  <a:pt x="113887" y="2772442"/>
                  <a:pt x="0" y="2658555"/>
                  <a:pt x="0" y="2518068"/>
                </a:cubicBezTo>
                <a:lnTo>
                  <a:pt x="0" y="254374"/>
                </a:lnTo>
                <a:close/>
              </a:path>
            </a:pathLst>
          </a:cu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spcFirstLastPara="0" vert="horz" wrap="square" lIns="150704" tIns="150704" rIns="150704" bIns="150704" numCol="1" spcCol="1270" anchor="ctr" anchorCtr="0">
            <a:noAutofit/>
          </a:bodyPr>
          <a:lstStyle/>
          <a:p>
            <a:pPr marL="0" lvl="0" indent="0" algn="l" defTabSz="889000">
              <a:lnSpc>
                <a:spcPct val="90000"/>
              </a:lnSpc>
              <a:spcBef>
                <a:spcPct val="0"/>
              </a:spcBef>
              <a:spcAft>
                <a:spcPct val="35000"/>
              </a:spcAft>
              <a:buNone/>
            </a:pPr>
            <a:r>
              <a:rPr lang="zh-CN" sz="2000" kern="1200" dirty="0"/>
              <a:t>用例都必须决定其宽度和深度，并编写出文档。业务需求确定一个在应用范围之外特殊的用例</a:t>
            </a:r>
            <a:r>
              <a:rPr lang="en-US" altLang="zh-CN" sz="2000" kern="1200" dirty="0"/>
              <a:t>---</a:t>
            </a:r>
            <a:r>
              <a:rPr lang="zh-CN" sz="2000" kern="1200" dirty="0"/>
              <a:t>产品应用宽度</a:t>
            </a:r>
            <a:endParaRPr lang="zh-CN" altLang="en-US" sz="2000" kern="1200" dirty="0"/>
          </a:p>
        </p:txBody>
      </p:sp>
      <p:sp>
        <p:nvSpPr>
          <p:cNvPr id="13" name="任意多边形: 形状 12"/>
          <p:cNvSpPr/>
          <p:nvPr/>
        </p:nvSpPr>
        <p:spPr>
          <a:xfrm>
            <a:off x="7600864" y="3898838"/>
            <a:ext cx="539273" cy="630847"/>
          </a:xfrm>
          <a:custGeom>
            <a:avLst/>
            <a:gdLst>
              <a:gd name="connsiteX0" fmla="*/ 0 w 539273"/>
              <a:gd name="connsiteY0" fmla="*/ 126169 h 630847"/>
              <a:gd name="connsiteX1" fmla="*/ 269637 w 539273"/>
              <a:gd name="connsiteY1" fmla="*/ 126169 h 630847"/>
              <a:gd name="connsiteX2" fmla="*/ 269637 w 539273"/>
              <a:gd name="connsiteY2" fmla="*/ 0 h 630847"/>
              <a:gd name="connsiteX3" fmla="*/ 539273 w 539273"/>
              <a:gd name="connsiteY3" fmla="*/ 315424 h 630847"/>
              <a:gd name="connsiteX4" fmla="*/ 269637 w 539273"/>
              <a:gd name="connsiteY4" fmla="*/ 630847 h 630847"/>
              <a:gd name="connsiteX5" fmla="*/ 269637 w 539273"/>
              <a:gd name="connsiteY5" fmla="*/ 504678 h 630847"/>
              <a:gd name="connsiteX6" fmla="*/ 0 w 539273"/>
              <a:gd name="connsiteY6" fmla="*/ 504678 h 630847"/>
              <a:gd name="connsiteX7" fmla="*/ 0 w 539273"/>
              <a:gd name="connsiteY7" fmla="*/ 126169 h 63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273" h="630847">
                <a:moveTo>
                  <a:pt x="0" y="126169"/>
                </a:moveTo>
                <a:lnTo>
                  <a:pt x="269637" y="126169"/>
                </a:lnTo>
                <a:lnTo>
                  <a:pt x="269637" y="0"/>
                </a:lnTo>
                <a:lnTo>
                  <a:pt x="539273" y="315424"/>
                </a:lnTo>
                <a:lnTo>
                  <a:pt x="269637" y="630847"/>
                </a:lnTo>
                <a:lnTo>
                  <a:pt x="269637" y="504678"/>
                </a:lnTo>
                <a:lnTo>
                  <a:pt x="0" y="504678"/>
                </a:lnTo>
                <a:lnTo>
                  <a:pt x="0" y="126169"/>
                </a:lnTo>
                <a:close/>
              </a:path>
            </a:pathLst>
          </a:custGeom>
          <a:noFill/>
          <a:ln w="53975">
            <a:solidFill>
              <a:srgbClr val="FF0000"/>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26169" rIns="161782" bIns="126169" numCol="1" spcCol="1270" anchor="ctr" anchorCtr="0">
            <a:noAutofit/>
          </a:bodyPr>
          <a:lstStyle/>
          <a:p>
            <a:pPr marL="0" lvl="0" indent="0" algn="ctr" defTabSz="1200150">
              <a:lnSpc>
                <a:spcPct val="90000"/>
              </a:lnSpc>
              <a:spcBef>
                <a:spcPct val="0"/>
              </a:spcBef>
              <a:spcAft>
                <a:spcPct val="35000"/>
              </a:spcAft>
              <a:buNone/>
            </a:pPr>
            <a:endParaRPr lang="zh-CN" altLang="en-US" sz="2700" kern="1200" dirty="0"/>
          </a:p>
        </p:txBody>
      </p:sp>
      <p:sp>
        <p:nvSpPr>
          <p:cNvPr id="14" name="任意多边形: 形状 13"/>
          <p:cNvSpPr/>
          <p:nvPr/>
        </p:nvSpPr>
        <p:spPr>
          <a:xfrm>
            <a:off x="8363986" y="2828041"/>
            <a:ext cx="2543740" cy="2772442"/>
          </a:xfrm>
          <a:custGeom>
            <a:avLst/>
            <a:gdLst>
              <a:gd name="connsiteX0" fmla="*/ 0 w 2543740"/>
              <a:gd name="connsiteY0" fmla="*/ 254374 h 2772442"/>
              <a:gd name="connsiteX1" fmla="*/ 254374 w 2543740"/>
              <a:gd name="connsiteY1" fmla="*/ 0 h 2772442"/>
              <a:gd name="connsiteX2" fmla="*/ 2289366 w 2543740"/>
              <a:gd name="connsiteY2" fmla="*/ 0 h 2772442"/>
              <a:gd name="connsiteX3" fmla="*/ 2543740 w 2543740"/>
              <a:gd name="connsiteY3" fmla="*/ 254374 h 2772442"/>
              <a:gd name="connsiteX4" fmla="*/ 2543740 w 2543740"/>
              <a:gd name="connsiteY4" fmla="*/ 2518068 h 2772442"/>
              <a:gd name="connsiteX5" fmla="*/ 2289366 w 2543740"/>
              <a:gd name="connsiteY5" fmla="*/ 2772442 h 2772442"/>
              <a:gd name="connsiteX6" fmla="*/ 254374 w 2543740"/>
              <a:gd name="connsiteY6" fmla="*/ 2772442 h 2772442"/>
              <a:gd name="connsiteX7" fmla="*/ 0 w 2543740"/>
              <a:gd name="connsiteY7" fmla="*/ 2518068 h 2772442"/>
              <a:gd name="connsiteX8" fmla="*/ 0 w 2543740"/>
              <a:gd name="connsiteY8" fmla="*/ 254374 h 277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3740" h="2772442">
                <a:moveTo>
                  <a:pt x="0" y="254374"/>
                </a:moveTo>
                <a:cubicBezTo>
                  <a:pt x="0" y="113887"/>
                  <a:pt x="113887" y="0"/>
                  <a:pt x="254374" y="0"/>
                </a:cubicBezTo>
                <a:lnTo>
                  <a:pt x="2289366" y="0"/>
                </a:lnTo>
                <a:cubicBezTo>
                  <a:pt x="2429853" y="0"/>
                  <a:pt x="2543740" y="113887"/>
                  <a:pt x="2543740" y="254374"/>
                </a:cubicBezTo>
                <a:lnTo>
                  <a:pt x="2543740" y="2518068"/>
                </a:lnTo>
                <a:cubicBezTo>
                  <a:pt x="2543740" y="2658555"/>
                  <a:pt x="2429853" y="2772442"/>
                  <a:pt x="2289366" y="2772442"/>
                </a:cubicBezTo>
                <a:lnTo>
                  <a:pt x="254374" y="2772442"/>
                </a:lnTo>
                <a:cubicBezTo>
                  <a:pt x="113887" y="2772442"/>
                  <a:pt x="0" y="2658555"/>
                  <a:pt x="0" y="2518068"/>
                </a:cubicBezTo>
                <a:lnTo>
                  <a:pt x="0" y="254374"/>
                </a:lnTo>
                <a:close/>
              </a:path>
            </a:pathLst>
          </a:cu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spcFirstLastPara="0" vert="horz" wrap="square" lIns="150704" tIns="150704" rIns="150704" bIns="150704"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prstClr val="black"/>
                </a:solidFill>
                <a:latin typeface="Calibri" panose="020F0502020204030204"/>
                <a:ea typeface="宋体" panose="02010600030101010101" pitchFamily="2" charset="-122"/>
                <a:cs typeface="+mn-cs"/>
              </a:rPr>
              <a:t>业务需求还可以帮助你确定哪一个用例需要稳定的、综合的功能实现，哪一个仅需要一般实现。 </a:t>
            </a:r>
            <a:endParaRPr lang="zh-CN" altLang="en-US" sz="2000" kern="1200" dirty="0">
              <a:solidFill>
                <a:prstClr val="black"/>
              </a:solidFill>
              <a:latin typeface="Calibri" panose="020F0502020204030204"/>
              <a:ea typeface="宋体" panose="02010600030101010101" pitchFamily="2" charset="-122"/>
              <a:cs typeface="+mn-cs"/>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2.3.4 </a:t>
            </a:r>
            <a:r>
              <a:rPr lang="zh-CN" altLang="en-US" sz="2000" b="1" kern="0" dirty="0">
                <a:latin typeface="宋体" panose="02010600030101010101" pitchFamily="2" charset="-122"/>
                <a:sym typeface="宋体" panose="02010600030101010101" pitchFamily="2" charset="-122"/>
              </a:rPr>
              <a:t>业务需求的作用</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914400" y="1640263"/>
            <a:ext cx="10604500" cy="707886"/>
          </a:xfrm>
          <a:prstGeom prst="rect">
            <a:avLst/>
          </a:prstGeom>
          <a:noFill/>
        </p:spPr>
        <p:txBody>
          <a:bodyPr wrap="square" rtlCol="0">
            <a:spAutoFit/>
          </a:bodyPr>
          <a:lstStyle/>
          <a:p>
            <a:r>
              <a:rPr lang="zh-CN" altLang="en-US" sz="2000" dirty="0"/>
              <a:t>业务需求不仅决定了应用程序所能实现的</a:t>
            </a:r>
            <a:r>
              <a:rPr lang="zh-CN" altLang="en-US" sz="2000" dirty="0">
                <a:solidFill>
                  <a:srgbClr val="FF0000"/>
                </a:solidFill>
              </a:rPr>
              <a:t>业务任务</a:t>
            </a:r>
            <a:r>
              <a:rPr lang="en-US" altLang="zh-CN" sz="2000" dirty="0">
                <a:solidFill>
                  <a:srgbClr val="FF0000"/>
                </a:solidFill>
              </a:rPr>
              <a:t>(</a:t>
            </a:r>
            <a:r>
              <a:rPr lang="zh-CN" altLang="en-US" sz="2000" dirty="0">
                <a:solidFill>
                  <a:srgbClr val="FF0000"/>
                </a:solidFill>
              </a:rPr>
              <a:t>用例</a:t>
            </a:r>
            <a:r>
              <a:rPr lang="en-US" altLang="zh-CN" sz="2000" dirty="0">
                <a:solidFill>
                  <a:srgbClr val="FF0000"/>
                </a:solidFill>
              </a:rPr>
              <a:t>)</a:t>
            </a:r>
            <a:r>
              <a:rPr lang="zh-CN" altLang="en-US" sz="2000" dirty="0">
                <a:solidFill>
                  <a:srgbClr val="FF0000"/>
                </a:solidFill>
              </a:rPr>
              <a:t>的设置</a:t>
            </a:r>
            <a:r>
              <a:rPr lang="zh-CN" altLang="en-US" sz="2000" dirty="0"/>
              <a:t>（所谓的应用宽度），还决定了</a:t>
            </a:r>
            <a:r>
              <a:rPr lang="zh-CN" altLang="en-US" sz="2000" dirty="0">
                <a:solidFill>
                  <a:srgbClr val="FF0000"/>
                </a:solidFill>
              </a:rPr>
              <a:t>对用例所支持的等级和深度</a:t>
            </a:r>
            <a:endParaRPr lang="zh-CN" altLang="en-US" sz="2000" dirty="0">
              <a:solidFill>
                <a:srgbClr val="FF0000"/>
              </a:solidFill>
            </a:endParaRPr>
          </a:p>
        </p:txBody>
      </p:sp>
      <p:sp>
        <p:nvSpPr>
          <p:cNvPr id="4" name="文本框 3"/>
          <p:cNvSpPr txBox="1"/>
          <p:nvPr/>
        </p:nvSpPr>
        <p:spPr>
          <a:xfrm>
            <a:off x="2889250" y="5705475"/>
            <a:ext cx="6056630" cy="829945"/>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举例：食堂订餐系统（教材附件）</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化学制品跟踪系统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8" grpId="0" animBg="1"/>
      <p:bldP spid="8" grpId="1" animBg="1"/>
      <p:bldP spid="9" grpId="0" animBg="1"/>
      <p:bldP spid="10" grpId="0" animBg="1"/>
      <p:bldP spid="9" grpId="1" animBg="1"/>
      <p:bldP spid="10" grpId="1" animBg="1"/>
      <p:bldP spid="13" grpId="0" animBg="1"/>
      <p:bldP spid="14" grpId="0" animBg="1"/>
      <p:bldP spid="13" grpId="1" animBg="1"/>
      <p:bldP spid="14" grpId="1" animBg="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858969" y="2145832"/>
            <a:ext cx="3031801" cy="3205767"/>
            <a:chOff x="1046607" y="1876108"/>
            <a:chExt cx="3025227" cy="3370641"/>
          </a:xfrm>
        </p:grpSpPr>
        <p:sp>
          <p:nvSpPr>
            <p:cNvPr id="8" name="任意多边形: 形状 7"/>
            <p:cNvSpPr/>
            <p:nvPr/>
          </p:nvSpPr>
          <p:spPr>
            <a:xfrm>
              <a:off x="1046607" y="187610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1" kern="1200" dirty="0"/>
                <a:t>1.</a:t>
              </a:r>
              <a:r>
                <a:rPr lang="zh-CN" b="1" kern="1200" dirty="0"/>
                <a:t>业务需求</a:t>
              </a:r>
              <a:endParaRPr lang="zh-CN" b="1" kern="1200" dirty="0"/>
            </a:p>
          </p:txBody>
        </p:sp>
        <p:sp>
          <p:nvSpPr>
            <p:cNvPr id="9" name="任意多边形: 形状 8"/>
            <p:cNvSpPr/>
            <p:nvPr/>
          </p:nvSpPr>
          <p:spPr>
            <a:xfrm>
              <a:off x="1288337" y="2365395"/>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1.1  </a:t>
              </a:r>
              <a:r>
                <a:rPr lang="zh-CN" b="0" kern="1200" dirty="0"/>
                <a:t>背景</a:t>
              </a:r>
              <a:endParaRPr lang="zh-CN" b="0" kern="1200" dirty="0"/>
            </a:p>
          </p:txBody>
        </p:sp>
        <p:sp>
          <p:nvSpPr>
            <p:cNvPr id="10" name="任意多边形: 形状 9"/>
            <p:cNvSpPr/>
            <p:nvPr/>
          </p:nvSpPr>
          <p:spPr>
            <a:xfrm>
              <a:off x="1288337" y="2854681"/>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1.2  </a:t>
              </a:r>
              <a:r>
                <a:rPr lang="zh-CN" b="0" kern="1200" dirty="0"/>
                <a:t>业务机遇</a:t>
              </a:r>
              <a:endParaRPr lang="zh-CN" b="0" kern="1200" dirty="0"/>
            </a:p>
          </p:txBody>
        </p:sp>
        <p:sp>
          <p:nvSpPr>
            <p:cNvPr id="11" name="任意多边形: 形状 10"/>
            <p:cNvSpPr/>
            <p:nvPr/>
          </p:nvSpPr>
          <p:spPr>
            <a:xfrm>
              <a:off x="1288337" y="334396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1.3  </a:t>
              </a:r>
              <a:r>
                <a:rPr lang="zh-CN" b="0" kern="1200" dirty="0"/>
                <a:t>业务目标与成功标准</a:t>
              </a:r>
              <a:endParaRPr lang="zh-CN" b="0" kern="1200" dirty="0"/>
            </a:p>
          </p:txBody>
        </p:sp>
        <p:sp>
          <p:nvSpPr>
            <p:cNvPr id="13" name="任意多边形: 形状 12"/>
            <p:cNvSpPr/>
            <p:nvPr/>
          </p:nvSpPr>
          <p:spPr>
            <a:xfrm>
              <a:off x="1288337" y="3833255"/>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1.4  </a:t>
              </a:r>
              <a:r>
                <a:rPr lang="zh-CN" b="0" kern="1200" dirty="0"/>
                <a:t>客户或市场需求</a:t>
              </a:r>
              <a:endParaRPr lang="zh-CN" b="0" kern="1200" dirty="0"/>
            </a:p>
          </p:txBody>
        </p:sp>
        <p:sp>
          <p:nvSpPr>
            <p:cNvPr id="14" name="任意多边形: 形状 13"/>
            <p:cNvSpPr/>
            <p:nvPr/>
          </p:nvSpPr>
          <p:spPr>
            <a:xfrm>
              <a:off x="1288337" y="4322542"/>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1.5  </a:t>
              </a:r>
              <a:r>
                <a:rPr lang="zh-CN" b="0" kern="1200" dirty="0"/>
                <a:t>提供给客户的价值</a:t>
              </a:r>
              <a:endParaRPr lang="zh-CN" b="0" kern="1200" dirty="0"/>
            </a:p>
          </p:txBody>
        </p:sp>
        <p:sp>
          <p:nvSpPr>
            <p:cNvPr id="15" name="任意多边形: 形状 14"/>
            <p:cNvSpPr/>
            <p:nvPr/>
          </p:nvSpPr>
          <p:spPr>
            <a:xfrm>
              <a:off x="1288337" y="481182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1.6  </a:t>
              </a:r>
              <a:r>
                <a:rPr lang="zh-CN" b="0" kern="1200" dirty="0"/>
                <a:t>业务风险</a:t>
              </a:r>
              <a:endParaRPr lang="zh-CN" b="0" kern="1200" dirty="0"/>
            </a:p>
          </p:txBody>
        </p:sp>
      </p:grpSp>
      <p:sp>
        <p:nvSpPr>
          <p:cNvPr id="29"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zh-CN" altLang="en-US" sz="2000" b="1" kern="0" dirty="0">
              <a:latin typeface="宋体" panose="02010600030101010101" pitchFamily="2" charset="-122"/>
              <a:sym typeface="宋体" panose="02010600030101010101" pitchFamily="2" charset="-122"/>
            </a:endParaRPr>
          </a:p>
        </p:txBody>
      </p:sp>
      <p:grpSp>
        <p:nvGrpSpPr>
          <p:cNvPr id="22" name="组合 21"/>
          <p:cNvGrpSpPr/>
          <p:nvPr/>
        </p:nvGrpSpPr>
        <p:grpSpPr>
          <a:xfrm>
            <a:off x="4688756" y="2037305"/>
            <a:ext cx="3222458" cy="1801509"/>
            <a:chOff x="6203589" y="1876109"/>
            <a:chExt cx="2669769" cy="2579158"/>
          </a:xfrm>
        </p:grpSpPr>
        <p:sp>
          <p:nvSpPr>
            <p:cNvPr id="18" name="任意多边形: 形状 17"/>
            <p:cNvSpPr/>
            <p:nvPr/>
          </p:nvSpPr>
          <p:spPr>
            <a:xfrm>
              <a:off x="6203589" y="1876109"/>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1" kern="1200" dirty="0"/>
                <a:t>2.</a:t>
              </a:r>
              <a:r>
                <a:rPr lang="zh-CN" b="1" kern="1200" dirty="0"/>
                <a:t>视图的解决方案</a:t>
              </a:r>
              <a:endParaRPr lang="zh-CN" kern="1200" dirty="0"/>
            </a:p>
          </p:txBody>
        </p:sp>
        <p:sp>
          <p:nvSpPr>
            <p:cNvPr id="19" name="任意多边形: 形状 18"/>
            <p:cNvSpPr/>
            <p:nvPr/>
          </p:nvSpPr>
          <p:spPr>
            <a:xfrm>
              <a:off x="6466347" y="2524878"/>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2.1 </a:t>
              </a:r>
              <a:r>
                <a:rPr lang="zh-CN" b="0" kern="1200" dirty="0"/>
                <a:t>项目视图陈述</a:t>
              </a:r>
              <a:endParaRPr lang="zh-CN" b="0" kern="1200" dirty="0"/>
            </a:p>
          </p:txBody>
        </p:sp>
        <p:sp>
          <p:nvSpPr>
            <p:cNvPr id="20" name="任意多边形: 形状 19"/>
            <p:cNvSpPr/>
            <p:nvPr/>
          </p:nvSpPr>
          <p:spPr>
            <a:xfrm>
              <a:off x="6466347" y="3194951"/>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2.2 </a:t>
              </a:r>
              <a:r>
                <a:rPr lang="zh-CN" b="0" kern="1200" dirty="0"/>
                <a:t>主要特性</a:t>
              </a:r>
              <a:endParaRPr lang="zh-CN" b="0" kern="1200" dirty="0"/>
            </a:p>
          </p:txBody>
        </p:sp>
        <p:sp>
          <p:nvSpPr>
            <p:cNvPr id="21" name="任意多边形: 形状 20"/>
            <p:cNvSpPr/>
            <p:nvPr/>
          </p:nvSpPr>
          <p:spPr>
            <a:xfrm>
              <a:off x="6466347" y="3871329"/>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 2.3 </a:t>
              </a:r>
              <a:r>
                <a:rPr lang="zh-CN" b="0" kern="1200" dirty="0"/>
                <a:t>假设与依赖环境</a:t>
              </a:r>
              <a:endParaRPr lang="zh-CN" b="0" kern="1200" dirty="0"/>
            </a:p>
          </p:txBody>
        </p:sp>
      </p:grpSp>
      <p:grpSp>
        <p:nvGrpSpPr>
          <p:cNvPr id="30" name="组合 29"/>
          <p:cNvGrpSpPr/>
          <p:nvPr/>
        </p:nvGrpSpPr>
        <p:grpSpPr>
          <a:xfrm>
            <a:off x="4685039" y="4369035"/>
            <a:ext cx="3198766" cy="1887248"/>
            <a:chOff x="2469932" y="2313307"/>
            <a:chExt cx="3282268" cy="2206154"/>
          </a:xfrm>
        </p:grpSpPr>
        <p:sp>
          <p:nvSpPr>
            <p:cNvPr id="31" name="任意多边形: 形状 30"/>
            <p:cNvSpPr/>
            <p:nvPr/>
          </p:nvSpPr>
          <p:spPr>
            <a:xfrm>
              <a:off x="2469932" y="2313307"/>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1" kern="1200" dirty="0"/>
                <a:t>3.</a:t>
              </a:r>
              <a:r>
                <a:rPr lang="zh-CN" b="1" kern="1200" dirty="0"/>
                <a:t>范围与限制 </a:t>
              </a:r>
              <a:endParaRPr lang="zh-CN" kern="1200" dirty="0"/>
            </a:p>
          </p:txBody>
        </p:sp>
        <p:sp>
          <p:nvSpPr>
            <p:cNvPr id="32" name="任意多边形: 形状 31"/>
            <p:cNvSpPr/>
            <p:nvPr/>
          </p:nvSpPr>
          <p:spPr>
            <a:xfrm>
              <a:off x="2732688" y="2881564"/>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3.1  </a:t>
              </a:r>
              <a:r>
                <a:rPr lang="zh-CN" b="0" kern="1200" dirty="0"/>
                <a:t>首次发行版本的范围</a:t>
              </a:r>
              <a:endParaRPr lang="zh-CN" b="0" kern="1200" dirty="0"/>
            </a:p>
          </p:txBody>
        </p:sp>
        <p:sp>
          <p:nvSpPr>
            <p:cNvPr id="33" name="任意多边形: 形状 32"/>
            <p:cNvSpPr/>
            <p:nvPr/>
          </p:nvSpPr>
          <p:spPr>
            <a:xfrm>
              <a:off x="2732688" y="3449821"/>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3.2  </a:t>
              </a:r>
              <a:r>
                <a:rPr lang="zh-CN" b="0" kern="1200" dirty="0"/>
                <a:t>后续发行版本的范围</a:t>
              </a:r>
              <a:endParaRPr lang="zh-CN" b="0" kern="1200" dirty="0"/>
            </a:p>
          </p:txBody>
        </p:sp>
        <p:sp>
          <p:nvSpPr>
            <p:cNvPr id="34" name="任意多边形: 形状 33"/>
            <p:cNvSpPr/>
            <p:nvPr/>
          </p:nvSpPr>
          <p:spPr>
            <a:xfrm>
              <a:off x="2732688" y="4028584"/>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3.3  </a:t>
              </a:r>
              <a:r>
                <a:rPr lang="zh-CN" b="0" kern="1200" dirty="0"/>
                <a:t>假设与排除</a:t>
              </a:r>
              <a:endParaRPr lang="zh-CN" b="0" kern="1200" dirty="0"/>
            </a:p>
          </p:txBody>
        </p:sp>
      </p:grpSp>
      <p:grpSp>
        <p:nvGrpSpPr>
          <p:cNvPr id="35" name="组合 34"/>
          <p:cNvGrpSpPr/>
          <p:nvPr/>
        </p:nvGrpSpPr>
        <p:grpSpPr>
          <a:xfrm>
            <a:off x="8790379" y="4137277"/>
            <a:ext cx="2623851" cy="1827305"/>
            <a:chOff x="8265912" y="2313309"/>
            <a:chExt cx="2628700" cy="1827305"/>
          </a:xfrm>
        </p:grpSpPr>
        <p:sp>
          <p:nvSpPr>
            <p:cNvPr id="36" name="任意多边形: 形状 35"/>
            <p:cNvSpPr/>
            <p:nvPr/>
          </p:nvSpPr>
          <p:spPr>
            <a:xfrm>
              <a:off x="8265912" y="2313309"/>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1" kern="1200" dirty="0"/>
                <a:t>4.</a:t>
              </a:r>
              <a:r>
                <a:rPr lang="zh-CN" b="1" kern="1200" dirty="0"/>
                <a:t>业务背景</a:t>
              </a:r>
              <a:endParaRPr lang="zh-CN" kern="1200" dirty="0"/>
            </a:p>
          </p:txBody>
        </p:sp>
        <p:sp>
          <p:nvSpPr>
            <p:cNvPr id="37" name="任意多边形: 形状 36"/>
            <p:cNvSpPr/>
            <p:nvPr/>
          </p:nvSpPr>
          <p:spPr>
            <a:xfrm>
              <a:off x="8466506" y="2802244"/>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4.1  </a:t>
              </a:r>
              <a:r>
                <a:rPr lang="zh-CN" b="0" kern="1200" dirty="0"/>
                <a:t>涉众简介</a:t>
              </a:r>
              <a:endParaRPr lang="zh-CN" b="0" kern="1200" dirty="0"/>
            </a:p>
          </p:txBody>
        </p:sp>
        <p:sp>
          <p:nvSpPr>
            <p:cNvPr id="38" name="任意多边形: 形状 37"/>
            <p:cNvSpPr/>
            <p:nvPr/>
          </p:nvSpPr>
          <p:spPr>
            <a:xfrm>
              <a:off x="8466506" y="3266133"/>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4.2  </a:t>
              </a:r>
              <a:r>
                <a:rPr lang="zh-CN" b="0" kern="1200" dirty="0"/>
                <a:t>项目优先级</a:t>
              </a:r>
              <a:endParaRPr lang="zh-CN" b="0" kern="1200" dirty="0"/>
            </a:p>
          </p:txBody>
        </p:sp>
        <p:sp>
          <p:nvSpPr>
            <p:cNvPr id="39" name="任意多边形: 形状 38"/>
            <p:cNvSpPr/>
            <p:nvPr/>
          </p:nvSpPr>
          <p:spPr>
            <a:xfrm>
              <a:off x="8466506" y="3740504"/>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a:t>
              </a:r>
              <a:r>
                <a:rPr lang="zh-CN" b="0" kern="1200" dirty="0"/>
                <a:t>.3  操作环境</a:t>
              </a:r>
              <a:endParaRPr lang="zh-CN" b="0" kern="1200" dirty="0"/>
            </a:p>
          </p:txBody>
        </p:sp>
      </p:grpSp>
      <p:sp>
        <p:nvSpPr>
          <p:cNvPr id="24" name="矩形 23"/>
          <p:cNvSpPr/>
          <p:nvPr/>
        </p:nvSpPr>
        <p:spPr>
          <a:xfrm>
            <a:off x="816182" y="1916429"/>
            <a:ext cx="3198766" cy="3585763"/>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581362" y="1931104"/>
            <a:ext cx="3493964" cy="196445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81362" y="4308787"/>
            <a:ext cx="3464349" cy="2039680"/>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702562" y="3886400"/>
            <a:ext cx="2872932" cy="2319115"/>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p:cNvSpPr/>
          <p:nvPr/>
        </p:nvSpPr>
        <p:spPr>
          <a:xfrm>
            <a:off x="4088520" y="2982515"/>
            <a:ext cx="356496" cy="4001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p:cNvSpPr/>
          <p:nvPr/>
        </p:nvSpPr>
        <p:spPr>
          <a:xfrm>
            <a:off x="8239965" y="5186527"/>
            <a:ext cx="356496" cy="40011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p:cNvSpPr/>
          <p:nvPr/>
        </p:nvSpPr>
        <p:spPr>
          <a:xfrm rot="5400000">
            <a:off x="6070169" y="3903558"/>
            <a:ext cx="356496"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67"/>
          <p:cNvSpPr>
            <a:spLocks noChangeArrowheads="1"/>
          </p:cNvSpPr>
          <p:nvPr/>
        </p:nvSpPr>
        <p:spPr bwMode="auto">
          <a:xfrm>
            <a:off x="698527" y="1410433"/>
            <a:ext cx="1011290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b="1" kern="0" dirty="0">
                <a:latin typeface="宋体" panose="02010600030101010101" pitchFamily="2" charset="-122"/>
                <a:sym typeface="宋体" panose="02010600030101010101" pitchFamily="2" charset="-122"/>
              </a:rPr>
              <a:t>项目视图和范围文档格式</a:t>
            </a:r>
            <a:r>
              <a:rPr lang="zh-CN" altLang="en-US" b="1" kern="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包括业务需求、视图的解决方案、范围与限制和业务背景</a:t>
            </a:r>
            <a:r>
              <a:rPr lang="zh-CN" altLang="en-US" b="1" kern="0" dirty="0">
                <a:latin typeface="宋体" panose="02010600030101010101" pitchFamily="2" charset="-122"/>
                <a:sym typeface="宋体" panose="02010600030101010101" pitchFamily="2" charset="-122"/>
              </a:rPr>
              <a:t>共</a:t>
            </a:r>
            <a:r>
              <a:rPr lang="en-US" altLang="zh-CN" b="1" kern="0" dirty="0">
                <a:latin typeface="宋体" panose="02010600030101010101" pitchFamily="2" charset="-122"/>
                <a:sym typeface="宋体" panose="02010600030101010101" pitchFamily="2" charset="-122"/>
              </a:rPr>
              <a:t>4</a:t>
            </a:r>
            <a:r>
              <a:rPr lang="zh-CN" altLang="en-US" b="1" kern="0" dirty="0">
                <a:latin typeface="宋体" panose="02010600030101010101" pitchFamily="2" charset="-122"/>
                <a:sym typeface="宋体" panose="02010600030101010101" pitchFamily="2" charset="-122"/>
              </a:rPr>
              <a:t>部分。</a:t>
            </a:r>
            <a:endParaRPr lang="zh-CN" altLang="en-US"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left)">
                                      <p:cBhvr>
                                        <p:cTn id="13" dur="500"/>
                                        <p:tgtEl>
                                          <p:spTgt spid="29"/>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p:tgtEl>
                                          <p:spTgt spid="47"/>
                                        </p:tgtEl>
                                        <p:attrNameLst>
                                          <p:attrName>ppt_x</p:attrName>
                                        </p:attrNameLst>
                                      </p:cBhvr>
                                      <p:tavLst>
                                        <p:tav tm="0">
                                          <p:val>
                                            <p:strVal val="#ppt_x+#ppt_w*1.125000"/>
                                          </p:val>
                                        </p:tav>
                                        <p:tav tm="100000">
                                          <p:val>
                                            <p:strVal val="#ppt_x"/>
                                          </p:val>
                                        </p:tav>
                                      </p:tavLst>
                                    </p:anim>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4" grpId="0" animBg="1"/>
      <p:bldP spid="40" grpId="0" animBg="1"/>
      <p:bldP spid="41" grpId="0" animBg="1"/>
      <p:bldP spid="42" grpId="0" animBg="1"/>
      <p:bldP spid="25" grpId="0" animBg="1"/>
      <p:bldP spid="44" grpId="0" animBg="1"/>
      <p:bldP spid="45" grpId="0" animBg="1"/>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61360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a:off x="1686253" y="1829150"/>
            <a:ext cx="2624125" cy="1733789"/>
          </a:xfrm>
          <a:custGeom>
            <a:avLst/>
            <a:gdLst>
              <a:gd name="connsiteX0" fmla="*/ 138703 w 1931223"/>
              <a:gd name="connsiteY0" fmla="*/ 0 h 1733789"/>
              <a:gd name="connsiteX1" fmla="*/ 1792520 w 1931223"/>
              <a:gd name="connsiteY1" fmla="*/ 0 h 1733789"/>
              <a:gd name="connsiteX2" fmla="*/ 1931223 w 1931223"/>
              <a:gd name="connsiteY2" fmla="*/ 138703 h 1733789"/>
              <a:gd name="connsiteX3" fmla="*/ 1931223 w 1931223"/>
              <a:gd name="connsiteY3" fmla="*/ 1733789 h 1733789"/>
              <a:gd name="connsiteX4" fmla="*/ 1931223 w 1931223"/>
              <a:gd name="connsiteY4" fmla="*/ 1733789 h 1733789"/>
              <a:gd name="connsiteX5" fmla="*/ 0 w 1931223"/>
              <a:gd name="connsiteY5" fmla="*/ 1733789 h 1733789"/>
              <a:gd name="connsiteX6" fmla="*/ 0 w 1931223"/>
              <a:gd name="connsiteY6" fmla="*/ 1733789 h 1733789"/>
              <a:gd name="connsiteX7" fmla="*/ 0 w 1931223"/>
              <a:gd name="connsiteY7" fmla="*/ 138703 h 1733789"/>
              <a:gd name="connsiteX8" fmla="*/ 138703 w 1931223"/>
              <a:gd name="connsiteY8" fmla="*/ 0 h 17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733789">
                <a:moveTo>
                  <a:pt x="138703" y="0"/>
                </a:moveTo>
                <a:lnTo>
                  <a:pt x="1792520" y="0"/>
                </a:lnTo>
                <a:cubicBezTo>
                  <a:pt x="1869124" y="0"/>
                  <a:pt x="1931223" y="62099"/>
                  <a:pt x="1931223" y="138703"/>
                </a:cubicBezTo>
                <a:lnTo>
                  <a:pt x="1931223" y="1733789"/>
                </a:lnTo>
                <a:lnTo>
                  <a:pt x="1931223" y="1733789"/>
                </a:lnTo>
                <a:lnTo>
                  <a:pt x="0" y="1733789"/>
                </a:lnTo>
                <a:lnTo>
                  <a:pt x="0" y="1733789"/>
                </a:lnTo>
                <a:lnTo>
                  <a:pt x="0" y="138703"/>
                </a:lnTo>
                <a:cubicBezTo>
                  <a:pt x="0" y="62099"/>
                  <a:pt x="62099" y="0"/>
                  <a:pt x="13870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05" tIns="93965" rIns="58405" bIns="17780" numCol="1" spcCol="1270" anchor="t" anchorCtr="0">
            <a:noAutofit/>
          </a:bodyPr>
          <a:lstStyle/>
          <a:p>
            <a:pPr marL="57150" lvl="1" indent="-57150" algn="l" defTabSz="444500">
              <a:lnSpc>
                <a:spcPct val="90000"/>
              </a:lnSpc>
              <a:spcBef>
                <a:spcPct val="0"/>
              </a:spcBef>
              <a:spcAft>
                <a:spcPct val="15000"/>
              </a:spcAft>
              <a:buChar char="•"/>
            </a:pPr>
            <a:r>
              <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rPr>
              <a:t>概述开发缘由和背景，总结新产品的开发基础，并提供关于产品开发的历史和现状的一般性描述</a:t>
            </a:r>
            <a:endPar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10" name="任意多边形: 形状 9"/>
          <p:cNvSpPr/>
          <p:nvPr/>
        </p:nvSpPr>
        <p:spPr>
          <a:xfrm>
            <a:off x="1686253" y="3482414"/>
            <a:ext cx="2624125" cy="395654"/>
          </a:xfrm>
          <a:custGeom>
            <a:avLst/>
            <a:gdLst>
              <a:gd name="connsiteX0" fmla="*/ 0 w 1931223"/>
              <a:gd name="connsiteY0" fmla="*/ 0 h 395654"/>
              <a:gd name="connsiteX1" fmla="*/ 1931223 w 1931223"/>
              <a:gd name="connsiteY1" fmla="*/ 0 h 395654"/>
              <a:gd name="connsiteX2" fmla="*/ 1931223 w 1931223"/>
              <a:gd name="connsiteY2" fmla="*/ 395654 h 395654"/>
              <a:gd name="connsiteX3" fmla="*/ 0 w 1931223"/>
              <a:gd name="connsiteY3" fmla="*/ 395654 h 395654"/>
              <a:gd name="connsiteX4" fmla="*/ 0 w 1931223"/>
              <a:gd name="connsiteY4" fmla="*/ 0 h 39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395654">
                <a:moveTo>
                  <a:pt x="0" y="0"/>
                </a:moveTo>
                <a:lnTo>
                  <a:pt x="1931223" y="0"/>
                </a:lnTo>
                <a:lnTo>
                  <a:pt x="1931223" y="395654"/>
                </a:lnTo>
                <a:lnTo>
                  <a:pt x="0" y="39565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      1</a:t>
            </a:r>
            <a:r>
              <a:rPr lang="zh-CN" altLang="en-US" sz="2000" kern="1200" dirty="0"/>
              <a:t>）</a:t>
            </a:r>
            <a:r>
              <a:rPr lang="zh-CN" sz="2000" kern="1200" dirty="0"/>
              <a:t>背景</a:t>
            </a:r>
            <a:endParaRPr lang="zh-CN" sz="2000" kern="1200" dirty="0"/>
          </a:p>
        </p:txBody>
      </p:sp>
      <p:sp>
        <p:nvSpPr>
          <p:cNvPr id="11" name="椭圆 10" descr="合同"/>
          <p:cNvSpPr/>
          <p:nvPr/>
        </p:nvSpPr>
        <p:spPr>
          <a:xfrm>
            <a:off x="3815920" y="3529098"/>
            <a:ext cx="348359" cy="314042"/>
          </a:xfrm>
          <a:prstGeom prst="ellipse">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任意多边形: 形状 14"/>
          <p:cNvSpPr/>
          <p:nvPr/>
        </p:nvSpPr>
        <p:spPr>
          <a:xfrm>
            <a:off x="4699328" y="1833035"/>
            <a:ext cx="2624125" cy="1650421"/>
          </a:xfrm>
          <a:custGeom>
            <a:avLst/>
            <a:gdLst>
              <a:gd name="connsiteX0" fmla="*/ 132034 w 1931223"/>
              <a:gd name="connsiteY0" fmla="*/ 0 h 1650421"/>
              <a:gd name="connsiteX1" fmla="*/ 1799189 w 1931223"/>
              <a:gd name="connsiteY1" fmla="*/ 0 h 1650421"/>
              <a:gd name="connsiteX2" fmla="*/ 1931223 w 1931223"/>
              <a:gd name="connsiteY2" fmla="*/ 132034 h 1650421"/>
              <a:gd name="connsiteX3" fmla="*/ 1931223 w 1931223"/>
              <a:gd name="connsiteY3" fmla="*/ 1650421 h 1650421"/>
              <a:gd name="connsiteX4" fmla="*/ 1931223 w 1931223"/>
              <a:gd name="connsiteY4" fmla="*/ 1650421 h 1650421"/>
              <a:gd name="connsiteX5" fmla="*/ 0 w 1931223"/>
              <a:gd name="connsiteY5" fmla="*/ 1650421 h 1650421"/>
              <a:gd name="connsiteX6" fmla="*/ 0 w 1931223"/>
              <a:gd name="connsiteY6" fmla="*/ 1650421 h 1650421"/>
              <a:gd name="connsiteX7" fmla="*/ 0 w 1931223"/>
              <a:gd name="connsiteY7" fmla="*/ 132034 h 1650421"/>
              <a:gd name="connsiteX8" fmla="*/ 132034 w 1931223"/>
              <a:gd name="connsiteY8" fmla="*/ 0 h 165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650421">
                <a:moveTo>
                  <a:pt x="132034" y="0"/>
                </a:moveTo>
                <a:lnTo>
                  <a:pt x="1799189" y="0"/>
                </a:lnTo>
                <a:cubicBezTo>
                  <a:pt x="1872109" y="0"/>
                  <a:pt x="1931223" y="59114"/>
                  <a:pt x="1931223" y="132034"/>
                </a:cubicBezTo>
                <a:lnTo>
                  <a:pt x="1931223" y="1650421"/>
                </a:lnTo>
                <a:lnTo>
                  <a:pt x="1931223" y="1650421"/>
                </a:lnTo>
                <a:lnTo>
                  <a:pt x="0" y="1650421"/>
                </a:lnTo>
                <a:lnTo>
                  <a:pt x="0" y="1650421"/>
                </a:lnTo>
                <a:lnTo>
                  <a:pt x="0" y="132034"/>
                </a:lnTo>
                <a:cubicBezTo>
                  <a:pt x="0" y="59114"/>
                  <a:pt x="59114" y="0"/>
                  <a:pt x="13203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451" tIns="92011" rIns="56451" bIns="17780" numCol="1" spcCol="1270" anchor="t" anchorCtr="0">
            <a:noAutofit/>
          </a:bodyPr>
          <a:lstStyle/>
          <a:p>
            <a:pPr marL="57150" lvl="1" indent="-57150" algn="l" defTabSz="444500">
              <a:lnSpc>
                <a:spcPct val="90000"/>
              </a:lnSpc>
              <a:spcBef>
                <a:spcPct val="0"/>
              </a:spcBef>
              <a:spcAft>
                <a:spcPct val="15000"/>
              </a:spcAft>
              <a:buChar char="•"/>
            </a:pPr>
            <a:r>
              <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rPr>
              <a:t>描述现存的市场机遇或正在解决的业务问题。描述商品竞争的市场和信息系统将运用的环境</a:t>
            </a:r>
            <a:endPar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16" name="任意多边形: 形状 15"/>
          <p:cNvSpPr/>
          <p:nvPr/>
        </p:nvSpPr>
        <p:spPr>
          <a:xfrm>
            <a:off x="4699328" y="3473310"/>
            <a:ext cx="2624125" cy="431385"/>
          </a:xfrm>
          <a:custGeom>
            <a:avLst/>
            <a:gdLst>
              <a:gd name="connsiteX0" fmla="*/ 0 w 1931223"/>
              <a:gd name="connsiteY0" fmla="*/ 0 h 431385"/>
              <a:gd name="connsiteX1" fmla="*/ 1931223 w 1931223"/>
              <a:gd name="connsiteY1" fmla="*/ 0 h 431385"/>
              <a:gd name="connsiteX2" fmla="*/ 1931223 w 1931223"/>
              <a:gd name="connsiteY2" fmla="*/ 431385 h 431385"/>
              <a:gd name="connsiteX3" fmla="*/ 0 w 1931223"/>
              <a:gd name="connsiteY3" fmla="*/ 431385 h 431385"/>
              <a:gd name="connsiteX4" fmla="*/ 0 w 1931223"/>
              <a:gd name="connsiteY4" fmla="*/ 0 h 43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431385">
                <a:moveTo>
                  <a:pt x="0" y="0"/>
                </a:moveTo>
                <a:lnTo>
                  <a:pt x="1931223" y="0"/>
                </a:lnTo>
                <a:lnTo>
                  <a:pt x="1931223" y="431385"/>
                </a:lnTo>
                <a:lnTo>
                  <a:pt x="0" y="43138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l" defTabSz="800100">
              <a:lnSpc>
                <a:spcPct val="90000"/>
              </a:lnSpc>
              <a:spcBef>
                <a:spcPct val="0"/>
              </a:spcBef>
              <a:spcAft>
                <a:spcPct val="35000"/>
              </a:spcAft>
              <a:buNone/>
            </a:pPr>
            <a:r>
              <a:rPr lang="en-US" altLang="zh-CN" sz="2000" kern="1200" dirty="0"/>
              <a:t>   2</a:t>
            </a:r>
            <a:r>
              <a:rPr lang="zh-CN" altLang="en-US" sz="2000" kern="1200" dirty="0"/>
              <a:t>）</a:t>
            </a:r>
            <a:r>
              <a:rPr lang="en-US" altLang="zh-CN" sz="2000" kern="1200" dirty="0"/>
              <a:t> </a:t>
            </a:r>
            <a:r>
              <a:rPr lang="zh-CN" sz="2000" kern="1200" dirty="0"/>
              <a:t>业务机遇</a:t>
            </a:r>
            <a:endParaRPr lang="zh-CN" sz="2000" kern="1200" dirty="0"/>
          </a:p>
        </p:txBody>
      </p:sp>
      <p:sp>
        <p:nvSpPr>
          <p:cNvPr id="17" name="椭圆 16" descr="剧本"/>
          <p:cNvSpPr/>
          <p:nvPr/>
        </p:nvSpPr>
        <p:spPr>
          <a:xfrm>
            <a:off x="6878188" y="3513837"/>
            <a:ext cx="410565" cy="381872"/>
          </a:xfrm>
          <a:prstGeom prst="ellipse">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任意多边形: 形状 17"/>
          <p:cNvSpPr/>
          <p:nvPr/>
        </p:nvSpPr>
        <p:spPr>
          <a:xfrm>
            <a:off x="7665501" y="1802247"/>
            <a:ext cx="2624125" cy="1774054"/>
          </a:xfrm>
          <a:custGeom>
            <a:avLst/>
            <a:gdLst>
              <a:gd name="connsiteX0" fmla="*/ 141924 w 1931223"/>
              <a:gd name="connsiteY0" fmla="*/ 0 h 1774054"/>
              <a:gd name="connsiteX1" fmla="*/ 1789299 w 1931223"/>
              <a:gd name="connsiteY1" fmla="*/ 0 h 1774054"/>
              <a:gd name="connsiteX2" fmla="*/ 1931223 w 1931223"/>
              <a:gd name="connsiteY2" fmla="*/ 141924 h 1774054"/>
              <a:gd name="connsiteX3" fmla="*/ 1931223 w 1931223"/>
              <a:gd name="connsiteY3" fmla="*/ 1774054 h 1774054"/>
              <a:gd name="connsiteX4" fmla="*/ 1931223 w 1931223"/>
              <a:gd name="connsiteY4" fmla="*/ 1774054 h 1774054"/>
              <a:gd name="connsiteX5" fmla="*/ 0 w 1931223"/>
              <a:gd name="connsiteY5" fmla="*/ 1774054 h 1774054"/>
              <a:gd name="connsiteX6" fmla="*/ 0 w 1931223"/>
              <a:gd name="connsiteY6" fmla="*/ 1774054 h 1774054"/>
              <a:gd name="connsiteX7" fmla="*/ 0 w 1931223"/>
              <a:gd name="connsiteY7" fmla="*/ 141924 h 1774054"/>
              <a:gd name="connsiteX8" fmla="*/ 141924 w 1931223"/>
              <a:gd name="connsiteY8" fmla="*/ 0 h 177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774054">
                <a:moveTo>
                  <a:pt x="141924" y="0"/>
                </a:moveTo>
                <a:lnTo>
                  <a:pt x="1789299" y="0"/>
                </a:lnTo>
                <a:cubicBezTo>
                  <a:pt x="1867681" y="0"/>
                  <a:pt x="1931223" y="63542"/>
                  <a:pt x="1931223" y="141924"/>
                </a:cubicBezTo>
                <a:lnTo>
                  <a:pt x="1931223" y="1774054"/>
                </a:lnTo>
                <a:lnTo>
                  <a:pt x="1931223" y="1774054"/>
                </a:lnTo>
                <a:lnTo>
                  <a:pt x="0" y="1774054"/>
                </a:lnTo>
                <a:lnTo>
                  <a:pt x="0" y="1774054"/>
                </a:lnTo>
                <a:lnTo>
                  <a:pt x="0" y="141924"/>
                </a:lnTo>
                <a:cubicBezTo>
                  <a:pt x="0" y="63542"/>
                  <a:pt x="63542" y="0"/>
                  <a:pt x="14192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348" tIns="94908" rIns="59348" bIns="17780" numCol="1" spcCol="1270" anchor="t" anchorCtr="0">
            <a:noAutofit/>
          </a:bodyPr>
          <a:lstStyle/>
          <a:p>
            <a:pPr marL="57150" lvl="1" indent="-57150" algn="l" defTabSz="444500">
              <a:lnSpc>
                <a:spcPct val="90000"/>
              </a:lnSpc>
              <a:spcBef>
                <a:spcPct val="0"/>
              </a:spcBef>
              <a:spcAft>
                <a:spcPct val="15000"/>
              </a:spcAft>
              <a:buChar char="•"/>
            </a:pPr>
            <a:r>
              <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rPr>
              <a:t>用一个定量和可测量的合理方法总结产品所带来的重要商业利润</a:t>
            </a:r>
            <a:endPar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19" name="任意多边形: 形状 18"/>
          <p:cNvSpPr/>
          <p:nvPr/>
        </p:nvSpPr>
        <p:spPr>
          <a:xfrm>
            <a:off x="7665501" y="3454182"/>
            <a:ext cx="2624125" cy="440460"/>
          </a:xfrm>
          <a:custGeom>
            <a:avLst/>
            <a:gdLst>
              <a:gd name="connsiteX0" fmla="*/ 0 w 1931223"/>
              <a:gd name="connsiteY0" fmla="*/ 0 h 440460"/>
              <a:gd name="connsiteX1" fmla="*/ 1931223 w 1931223"/>
              <a:gd name="connsiteY1" fmla="*/ 0 h 440460"/>
              <a:gd name="connsiteX2" fmla="*/ 1931223 w 1931223"/>
              <a:gd name="connsiteY2" fmla="*/ 440460 h 440460"/>
              <a:gd name="connsiteX3" fmla="*/ 0 w 1931223"/>
              <a:gd name="connsiteY3" fmla="*/ 440460 h 440460"/>
              <a:gd name="connsiteX4" fmla="*/ 0 w 1931223"/>
              <a:gd name="connsiteY4" fmla="*/ 0 h 440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440460">
                <a:moveTo>
                  <a:pt x="0" y="0"/>
                </a:moveTo>
                <a:lnTo>
                  <a:pt x="1931223" y="0"/>
                </a:lnTo>
                <a:lnTo>
                  <a:pt x="1931223" y="440460"/>
                </a:lnTo>
                <a:lnTo>
                  <a:pt x="0" y="44046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l" defTabSz="800100">
              <a:lnSpc>
                <a:spcPct val="90000"/>
              </a:lnSpc>
              <a:spcBef>
                <a:spcPct val="0"/>
              </a:spcBef>
              <a:spcAft>
                <a:spcPct val="35000"/>
              </a:spcAft>
              <a:buNone/>
            </a:pPr>
            <a:r>
              <a:rPr lang="en-US" altLang="zh-CN" sz="2000" kern="1200" dirty="0"/>
              <a:t>3</a:t>
            </a:r>
            <a:r>
              <a:rPr lang="zh-CN" altLang="en-US" sz="2000" kern="1200" dirty="0"/>
              <a:t>）业务目标</a:t>
            </a:r>
            <a:endParaRPr lang="zh-CN" altLang="en-US" sz="2000" kern="1200" dirty="0"/>
          </a:p>
        </p:txBody>
      </p:sp>
      <p:sp>
        <p:nvSpPr>
          <p:cNvPr id="20" name="椭圆 19" descr="标记"/>
          <p:cNvSpPr/>
          <p:nvPr/>
        </p:nvSpPr>
        <p:spPr>
          <a:xfrm>
            <a:off x="9690627" y="3500263"/>
            <a:ext cx="458576" cy="381392"/>
          </a:xfrm>
          <a:prstGeom prst="ellipse">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任意多边形: 形状 20"/>
          <p:cNvSpPr/>
          <p:nvPr/>
        </p:nvSpPr>
        <p:spPr>
          <a:xfrm>
            <a:off x="1657954" y="3993612"/>
            <a:ext cx="2624125" cy="1958494"/>
          </a:xfrm>
          <a:custGeom>
            <a:avLst/>
            <a:gdLst>
              <a:gd name="connsiteX0" fmla="*/ 154498 w 1931223"/>
              <a:gd name="connsiteY0" fmla="*/ 0 h 1958494"/>
              <a:gd name="connsiteX1" fmla="*/ 1776725 w 1931223"/>
              <a:gd name="connsiteY1" fmla="*/ 0 h 1958494"/>
              <a:gd name="connsiteX2" fmla="*/ 1931223 w 1931223"/>
              <a:gd name="connsiteY2" fmla="*/ 154498 h 1958494"/>
              <a:gd name="connsiteX3" fmla="*/ 1931223 w 1931223"/>
              <a:gd name="connsiteY3" fmla="*/ 1958494 h 1958494"/>
              <a:gd name="connsiteX4" fmla="*/ 1931223 w 1931223"/>
              <a:gd name="connsiteY4" fmla="*/ 1958494 h 1958494"/>
              <a:gd name="connsiteX5" fmla="*/ 0 w 1931223"/>
              <a:gd name="connsiteY5" fmla="*/ 1958494 h 1958494"/>
              <a:gd name="connsiteX6" fmla="*/ 0 w 1931223"/>
              <a:gd name="connsiteY6" fmla="*/ 1958494 h 1958494"/>
              <a:gd name="connsiteX7" fmla="*/ 0 w 1931223"/>
              <a:gd name="connsiteY7" fmla="*/ 154498 h 1958494"/>
              <a:gd name="connsiteX8" fmla="*/ 154498 w 1931223"/>
              <a:gd name="connsiteY8" fmla="*/ 0 h 195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958494">
                <a:moveTo>
                  <a:pt x="154498" y="0"/>
                </a:moveTo>
                <a:lnTo>
                  <a:pt x="1776725" y="0"/>
                </a:lnTo>
                <a:cubicBezTo>
                  <a:pt x="1862052" y="0"/>
                  <a:pt x="1931223" y="69171"/>
                  <a:pt x="1931223" y="154498"/>
                </a:cubicBezTo>
                <a:lnTo>
                  <a:pt x="1931223" y="1958494"/>
                </a:lnTo>
                <a:lnTo>
                  <a:pt x="1931223" y="1958494"/>
                </a:lnTo>
                <a:lnTo>
                  <a:pt x="0" y="1958494"/>
                </a:lnTo>
                <a:lnTo>
                  <a:pt x="0" y="1958494"/>
                </a:lnTo>
                <a:lnTo>
                  <a:pt x="0" y="154498"/>
                </a:lnTo>
                <a:cubicBezTo>
                  <a:pt x="0" y="69171"/>
                  <a:pt x="69171" y="0"/>
                  <a:pt x="154498"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031" tIns="98591" rIns="63031" bIns="17780" numCol="1" spcCol="1270" anchor="t" anchorCtr="0">
            <a:noAutofit/>
          </a:bodyPr>
          <a:lstStyle/>
          <a:p>
            <a:pPr marL="114300" lvl="1" indent="-114300" algn="l" defTabSz="6223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描述一些典型客户的需求，包括现有市场上的产品或信息系统的不能满足的需求</a:t>
            </a:r>
            <a:endParaRPr lang="zh-CN" altLang="en-US" kern="1200" dirty="0">
              <a:latin typeface="宋体" panose="02010600030101010101" pitchFamily="2" charset="-122"/>
              <a:ea typeface="宋体" panose="02010600030101010101" pitchFamily="2" charset="-122"/>
            </a:endParaRPr>
          </a:p>
        </p:txBody>
      </p:sp>
      <p:sp>
        <p:nvSpPr>
          <p:cNvPr id="22" name="任意多边形: 形状 21"/>
          <p:cNvSpPr/>
          <p:nvPr/>
        </p:nvSpPr>
        <p:spPr>
          <a:xfrm>
            <a:off x="1657954" y="5748520"/>
            <a:ext cx="2624125" cy="529235"/>
          </a:xfrm>
          <a:custGeom>
            <a:avLst/>
            <a:gdLst>
              <a:gd name="connsiteX0" fmla="*/ 0 w 1931223"/>
              <a:gd name="connsiteY0" fmla="*/ 0 h 529235"/>
              <a:gd name="connsiteX1" fmla="*/ 1931223 w 1931223"/>
              <a:gd name="connsiteY1" fmla="*/ 0 h 529235"/>
              <a:gd name="connsiteX2" fmla="*/ 1931223 w 1931223"/>
              <a:gd name="connsiteY2" fmla="*/ 529235 h 529235"/>
              <a:gd name="connsiteX3" fmla="*/ 0 w 1931223"/>
              <a:gd name="connsiteY3" fmla="*/ 529235 h 529235"/>
              <a:gd name="connsiteX4" fmla="*/ 0 w 1931223"/>
              <a:gd name="connsiteY4" fmla="*/ 0 h 529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529235">
                <a:moveTo>
                  <a:pt x="0" y="0"/>
                </a:moveTo>
                <a:lnTo>
                  <a:pt x="1931223" y="0"/>
                </a:lnTo>
                <a:lnTo>
                  <a:pt x="1931223" y="529235"/>
                </a:lnTo>
                <a:lnTo>
                  <a:pt x="0" y="52923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 4</a:t>
            </a:r>
            <a:r>
              <a:rPr lang="zh-CN" altLang="en-US" sz="2000" kern="1200" dirty="0"/>
              <a:t>）</a:t>
            </a:r>
            <a:r>
              <a:rPr lang="zh-CN" sz="2000" kern="1200" dirty="0"/>
              <a:t>客户或市场需求</a:t>
            </a:r>
            <a:endParaRPr lang="zh-CN" sz="2000" kern="1200" dirty="0"/>
          </a:p>
        </p:txBody>
      </p:sp>
      <p:sp>
        <p:nvSpPr>
          <p:cNvPr id="23" name="椭圆 22" descr="蛋糕"/>
          <p:cNvSpPr/>
          <p:nvPr/>
        </p:nvSpPr>
        <p:spPr>
          <a:xfrm>
            <a:off x="3777532" y="5769378"/>
            <a:ext cx="423313" cy="418798"/>
          </a:xfrm>
          <a:prstGeom prst="ellipse">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任意多边形: 形状 23"/>
          <p:cNvSpPr/>
          <p:nvPr/>
        </p:nvSpPr>
        <p:spPr>
          <a:xfrm>
            <a:off x="4704075" y="4031063"/>
            <a:ext cx="2624125" cy="1809071"/>
          </a:xfrm>
          <a:custGeom>
            <a:avLst/>
            <a:gdLst>
              <a:gd name="connsiteX0" fmla="*/ 144726 w 1931223"/>
              <a:gd name="connsiteY0" fmla="*/ 0 h 1809071"/>
              <a:gd name="connsiteX1" fmla="*/ 1786497 w 1931223"/>
              <a:gd name="connsiteY1" fmla="*/ 0 h 1809071"/>
              <a:gd name="connsiteX2" fmla="*/ 1931223 w 1931223"/>
              <a:gd name="connsiteY2" fmla="*/ 144726 h 1809071"/>
              <a:gd name="connsiteX3" fmla="*/ 1931223 w 1931223"/>
              <a:gd name="connsiteY3" fmla="*/ 1809071 h 1809071"/>
              <a:gd name="connsiteX4" fmla="*/ 1931223 w 1931223"/>
              <a:gd name="connsiteY4" fmla="*/ 1809071 h 1809071"/>
              <a:gd name="connsiteX5" fmla="*/ 0 w 1931223"/>
              <a:gd name="connsiteY5" fmla="*/ 1809071 h 1809071"/>
              <a:gd name="connsiteX6" fmla="*/ 0 w 1931223"/>
              <a:gd name="connsiteY6" fmla="*/ 1809071 h 1809071"/>
              <a:gd name="connsiteX7" fmla="*/ 0 w 1931223"/>
              <a:gd name="connsiteY7" fmla="*/ 144726 h 1809071"/>
              <a:gd name="connsiteX8" fmla="*/ 144726 w 1931223"/>
              <a:gd name="connsiteY8" fmla="*/ 0 h 180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809071">
                <a:moveTo>
                  <a:pt x="144726" y="0"/>
                </a:moveTo>
                <a:lnTo>
                  <a:pt x="1786497" y="0"/>
                </a:lnTo>
                <a:cubicBezTo>
                  <a:pt x="1866427" y="0"/>
                  <a:pt x="1931223" y="64796"/>
                  <a:pt x="1931223" y="144726"/>
                </a:cubicBezTo>
                <a:lnTo>
                  <a:pt x="1931223" y="1809071"/>
                </a:lnTo>
                <a:lnTo>
                  <a:pt x="1931223" y="1809071"/>
                </a:lnTo>
                <a:lnTo>
                  <a:pt x="0" y="1809071"/>
                </a:lnTo>
                <a:lnTo>
                  <a:pt x="0" y="1809071"/>
                </a:lnTo>
                <a:lnTo>
                  <a:pt x="0" y="144726"/>
                </a:lnTo>
                <a:cubicBezTo>
                  <a:pt x="0" y="64796"/>
                  <a:pt x="64796" y="0"/>
                  <a:pt x="144726"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169" tIns="95729" rIns="60169" bIns="17780" numCol="1" spcCol="1270" anchor="t" anchorCtr="0">
            <a:noAutofit/>
          </a:bodyPr>
          <a:lstStyle/>
          <a:p>
            <a:pPr marL="114300" lvl="1" indent="-114300" algn="l" defTabSz="6223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确定产品给客户带来的价值，并指明产品怎样满足客户的需要。可以用下列言辞表达产品带给客户的价值</a:t>
            </a:r>
            <a:endParaRPr lang="zh-CN" altLang="en-US" kern="1200" dirty="0">
              <a:latin typeface="宋体" panose="02010600030101010101" pitchFamily="2" charset="-122"/>
              <a:ea typeface="宋体" panose="02010600030101010101" pitchFamily="2" charset="-122"/>
            </a:endParaRPr>
          </a:p>
        </p:txBody>
      </p:sp>
      <p:sp>
        <p:nvSpPr>
          <p:cNvPr id="25" name="任意多边形: 形状 24"/>
          <p:cNvSpPr/>
          <p:nvPr/>
        </p:nvSpPr>
        <p:spPr>
          <a:xfrm>
            <a:off x="4713480" y="5768204"/>
            <a:ext cx="2624125" cy="504342"/>
          </a:xfrm>
          <a:custGeom>
            <a:avLst/>
            <a:gdLst>
              <a:gd name="connsiteX0" fmla="*/ 0 w 1931223"/>
              <a:gd name="connsiteY0" fmla="*/ 0 h 495903"/>
              <a:gd name="connsiteX1" fmla="*/ 1931223 w 1931223"/>
              <a:gd name="connsiteY1" fmla="*/ 0 h 495903"/>
              <a:gd name="connsiteX2" fmla="*/ 1931223 w 1931223"/>
              <a:gd name="connsiteY2" fmla="*/ 495903 h 495903"/>
              <a:gd name="connsiteX3" fmla="*/ 0 w 1931223"/>
              <a:gd name="connsiteY3" fmla="*/ 495903 h 495903"/>
              <a:gd name="connsiteX4" fmla="*/ 0 w 1931223"/>
              <a:gd name="connsiteY4" fmla="*/ 0 h 495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495903">
                <a:moveTo>
                  <a:pt x="0" y="0"/>
                </a:moveTo>
                <a:lnTo>
                  <a:pt x="1931223" y="0"/>
                </a:lnTo>
                <a:lnTo>
                  <a:pt x="1931223" y="495903"/>
                </a:lnTo>
                <a:lnTo>
                  <a:pt x="0" y="495903"/>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5</a:t>
            </a:r>
            <a:r>
              <a:rPr lang="zh-CN" altLang="en-US" sz="2000" kern="1200" dirty="0"/>
              <a:t>）提供给客户的价值</a:t>
            </a:r>
            <a:endParaRPr lang="zh-CN" altLang="en-US" sz="2000" kern="1200" dirty="0"/>
          </a:p>
        </p:txBody>
      </p:sp>
      <p:sp>
        <p:nvSpPr>
          <p:cNvPr id="26" name="椭圆 25" descr="菱形"/>
          <p:cNvSpPr/>
          <p:nvPr/>
        </p:nvSpPr>
        <p:spPr>
          <a:xfrm>
            <a:off x="6878187" y="5788759"/>
            <a:ext cx="410715" cy="418419"/>
          </a:xfrm>
          <a:prstGeom prst="ellipse">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任意多边形: 形状 26"/>
          <p:cNvSpPr/>
          <p:nvPr/>
        </p:nvSpPr>
        <p:spPr>
          <a:xfrm>
            <a:off x="7701651" y="4048123"/>
            <a:ext cx="2624125" cy="1720080"/>
          </a:xfrm>
          <a:custGeom>
            <a:avLst/>
            <a:gdLst>
              <a:gd name="connsiteX0" fmla="*/ 137606 w 1931223"/>
              <a:gd name="connsiteY0" fmla="*/ 0 h 1720080"/>
              <a:gd name="connsiteX1" fmla="*/ 1793617 w 1931223"/>
              <a:gd name="connsiteY1" fmla="*/ 0 h 1720080"/>
              <a:gd name="connsiteX2" fmla="*/ 1931223 w 1931223"/>
              <a:gd name="connsiteY2" fmla="*/ 137606 h 1720080"/>
              <a:gd name="connsiteX3" fmla="*/ 1931223 w 1931223"/>
              <a:gd name="connsiteY3" fmla="*/ 1720080 h 1720080"/>
              <a:gd name="connsiteX4" fmla="*/ 1931223 w 1931223"/>
              <a:gd name="connsiteY4" fmla="*/ 1720080 h 1720080"/>
              <a:gd name="connsiteX5" fmla="*/ 0 w 1931223"/>
              <a:gd name="connsiteY5" fmla="*/ 1720080 h 1720080"/>
              <a:gd name="connsiteX6" fmla="*/ 0 w 1931223"/>
              <a:gd name="connsiteY6" fmla="*/ 1720080 h 1720080"/>
              <a:gd name="connsiteX7" fmla="*/ 0 w 1931223"/>
              <a:gd name="connsiteY7" fmla="*/ 137606 h 1720080"/>
              <a:gd name="connsiteX8" fmla="*/ 137606 w 1931223"/>
              <a:gd name="connsiteY8" fmla="*/ 0 h 1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720080">
                <a:moveTo>
                  <a:pt x="137606" y="0"/>
                </a:moveTo>
                <a:lnTo>
                  <a:pt x="1793617" y="0"/>
                </a:lnTo>
                <a:cubicBezTo>
                  <a:pt x="1869615" y="0"/>
                  <a:pt x="1931223" y="61608"/>
                  <a:pt x="1931223" y="137606"/>
                </a:cubicBezTo>
                <a:lnTo>
                  <a:pt x="1931223" y="1720080"/>
                </a:lnTo>
                <a:lnTo>
                  <a:pt x="1931223" y="1720080"/>
                </a:lnTo>
                <a:lnTo>
                  <a:pt x="0" y="1720080"/>
                </a:lnTo>
                <a:lnTo>
                  <a:pt x="0" y="1720080"/>
                </a:lnTo>
                <a:lnTo>
                  <a:pt x="0" y="137606"/>
                </a:lnTo>
                <a:cubicBezTo>
                  <a:pt x="0" y="61608"/>
                  <a:pt x="61608" y="0"/>
                  <a:pt x="137606"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084" tIns="93644" rIns="58084" bIns="17780" numCol="1" spcCol="1270" anchor="t" anchorCtr="0">
            <a:noAutofit/>
          </a:bodyPr>
          <a:lstStyle/>
          <a:p>
            <a:pPr marL="114300" lvl="1" indent="-114300" algn="l" defTabSz="6223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总结开发该产品有关的主要业务风险，例如市场竞争、时间问题、用户的接受能力、实现的问题或对业务可能带来的消极影响</a:t>
            </a:r>
            <a:endParaRPr lang="zh-CN" altLang="en-US" kern="1200" dirty="0">
              <a:latin typeface="宋体" panose="02010600030101010101" pitchFamily="2" charset="-122"/>
              <a:ea typeface="宋体" panose="02010600030101010101" pitchFamily="2" charset="-122"/>
            </a:endParaRPr>
          </a:p>
        </p:txBody>
      </p:sp>
      <p:sp>
        <p:nvSpPr>
          <p:cNvPr id="28" name="任意多边形: 形状 27"/>
          <p:cNvSpPr/>
          <p:nvPr/>
        </p:nvSpPr>
        <p:spPr>
          <a:xfrm>
            <a:off x="7701651" y="5774507"/>
            <a:ext cx="2624125" cy="541212"/>
          </a:xfrm>
          <a:custGeom>
            <a:avLst/>
            <a:gdLst>
              <a:gd name="connsiteX0" fmla="*/ 0 w 1931223"/>
              <a:gd name="connsiteY0" fmla="*/ 0 h 541212"/>
              <a:gd name="connsiteX1" fmla="*/ 1931223 w 1931223"/>
              <a:gd name="connsiteY1" fmla="*/ 0 h 541212"/>
              <a:gd name="connsiteX2" fmla="*/ 1931223 w 1931223"/>
              <a:gd name="connsiteY2" fmla="*/ 541212 h 541212"/>
              <a:gd name="connsiteX3" fmla="*/ 0 w 1931223"/>
              <a:gd name="connsiteY3" fmla="*/ 541212 h 541212"/>
              <a:gd name="connsiteX4" fmla="*/ 0 w 1931223"/>
              <a:gd name="connsiteY4" fmla="*/ 0 h 541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541212">
                <a:moveTo>
                  <a:pt x="0" y="0"/>
                </a:moveTo>
                <a:lnTo>
                  <a:pt x="1931223" y="0"/>
                </a:lnTo>
                <a:lnTo>
                  <a:pt x="1931223" y="541212"/>
                </a:lnTo>
                <a:lnTo>
                  <a:pt x="0" y="54121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6</a:t>
            </a:r>
            <a:r>
              <a:rPr lang="zh-CN" altLang="en-US" sz="2000" kern="1200" dirty="0"/>
              <a:t>）业务风险</a:t>
            </a:r>
            <a:endParaRPr lang="zh-CN" altLang="en-US" sz="2000" kern="1200" dirty="0"/>
          </a:p>
        </p:txBody>
      </p:sp>
      <p:sp>
        <p:nvSpPr>
          <p:cNvPr id="29" name="椭圆 28" descr="放射性"/>
          <p:cNvSpPr/>
          <p:nvPr/>
        </p:nvSpPr>
        <p:spPr>
          <a:xfrm>
            <a:off x="9771346" y="5819333"/>
            <a:ext cx="442874" cy="439170"/>
          </a:xfrm>
          <a:prstGeom prst="ellipse">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）业务需求模块</a:t>
            </a:r>
            <a:endParaRPr lang="zh-CN" altLang="en-US" sz="2000" b="1" kern="0" dirty="0">
              <a:latin typeface="宋体" panose="02010600030101010101" pitchFamily="2" charset="-122"/>
              <a:sym typeface="宋体" panose="02010600030101010101" pitchFamily="2" charset="-122"/>
            </a:endParaRPr>
          </a:p>
        </p:txBody>
      </p:sp>
      <p:sp>
        <p:nvSpPr>
          <p:cNvPr id="31" name="矩形 30"/>
          <p:cNvSpPr/>
          <p:nvPr/>
        </p:nvSpPr>
        <p:spPr>
          <a:xfrm>
            <a:off x="1502984" y="1741960"/>
            <a:ext cx="9115097" cy="4614390"/>
          </a:xfrm>
          <a:prstGeom prst="rect">
            <a:avLst/>
          </a:prstGeom>
          <a:noFill/>
          <a:ln w="190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28626" y="1741959"/>
            <a:ext cx="583229" cy="461439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业务需求</a:t>
            </a:r>
            <a:endParaRPr lang="zh-CN" altLang="en-US" sz="2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P spid="16" grpId="0" animBg="1"/>
      <p:bldP spid="18" grpId="0" animBg="1"/>
      <p:bldP spid="19" grpId="0" animBg="1"/>
      <p:bldP spid="21" grpId="0" animBg="1"/>
      <p:bldP spid="22" grpId="0" animBg="1"/>
      <p:bldP spid="24" grpId="0" animBg="1"/>
      <p:bldP spid="25" grpId="0" animBg="1"/>
      <p:bldP spid="27" grpId="0" animBg="1"/>
      <p:bldP spid="28"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33741" y="3275650"/>
            <a:ext cx="10833100" cy="559628"/>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66"/>
          <p:cNvSpPr>
            <a:spLocks noChangeArrowheads="1"/>
          </p:cNvSpPr>
          <p:nvPr/>
        </p:nvSpPr>
        <p:spPr bwMode="auto">
          <a:xfrm>
            <a:off x="5452760" y="3342382"/>
            <a:ext cx="1610764" cy="400110"/>
          </a:xfrm>
          <a:prstGeom prst="rect">
            <a:avLst/>
          </a:prstGeom>
          <a:solidFill>
            <a:schemeClr val="accent2">
              <a:lumMod val="20000"/>
              <a:lumOff val="80000"/>
            </a:schemeClr>
          </a:solidFill>
          <a:ln>
            <a:noFill/>
          </a:ln>
        </p:spPr>
        <p:txBody>
          <a:bodyPr wrap="square">
            <a:spAutoFit/>
          </a:bodyPr>
          <a:lstStyle/>
          <a:p>
            <a:pPr algn="ctr" fontAlgn="base">
              <a:spcBef>
                <a:spcPct val="0"/>
              </a:spcBef>
              <a:spcAft>
                <a:spcPct val="0"/>
              </a:spcAft>
              <a:buFont typeface="Arial" panose="020B0604020202020204" pitchFamily="34" charset="0"/>
              <a:buNone/>
            </a:pPr>
            <a:r>
              <a:rPr lang="zh-CN" altLang="en-US" sz="2000" dirty="0">
                <a:latin typeface="+mn-ea"/>
              </a:rPr>
              <a:t>主要特性</a:t>
            </a:r>
            <a:endParaRPr lang="zh-CN" altLang="en-US" sz="2000" dirty="0">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）项目视图的解决方案 </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633741" y="1741960"/>
            <a:ext cx="10833100" cy="858377"/>
          </a:xfrm>
          <a:prstGeom prst="rect">
            <a:avLst/>
          </a:prstGeom>
          <a:noFill/>
          <a:ln w="15875">
            <a:solidFill>
              <a:schemeClr val="accent1">
                <a:shade val="50000"/>
              </a:schemeClr>
            </a:solidFill>
          </a:ln>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b="1" dirty="0">
                <a:solidFill>
                  <a:srgbClr val="FF0000"/>
                </a:solidFill>
                <a:latin typeface="+mn-ea"/>
              </a:rPr>
              <a:t>项目视图的解决方案</a:t>
            </a:r>
            <a:r>
              <a:rPr lang="zh-CN" altLang="en-US" sz="1800" dirty="0">
                <a:latin typeface="+mn-ea"/>
              </a:rPr>
              <a:t>为系统建立了一个长远的项目视图，它将指明业务目标。</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mn-ea"/>
              </a:rPr>
              <a:t>项目视图</a:t>
            </a:r>
            <a:r>
              <a:rPr lang="zh-CN" altLang="en-US" dirty="0">
                <a:latin typeface="+mn-ea"/>
              </a:rPr>
              <a:t>为</a:t>
            </a:r>
            <a:r>
              <a:rPr lang="zh-CN" altLang="en-US" sz="1800" dirty="0">
                <a:latin typeface="+mn-ea"/>
              </a:rPr>
              <a:t>在软件开发生存期中作出决策提供了相关</a:t>
            </a:r>
            <a:r>
              <a:rPr lang="zh-CN" altLang="en-US" dirty="0">
                <a:latin typeface="+mn-ea"/>
              </a:rPr>
              <a:t>环境背景。</a:t>
            </a:r>
            <a:endParaRPr lang="en-US" altLang="zh-CN" sz="1800" dirty="0">
              <a:latin typeface="+mn-ea"/>
            </a:endParaRPr>
          </a:p>
        </p:txBody>
      </p:sp>
      <p:sp>
        <p:nvSpPr>
          <p:cNvPr id="4" name="箭头: 下 3"/>
          <p:cNvSpPr/>
          <p:nvPr/>
        </p:nvSpPr>
        <p:spPr>
          <a:xfrm>
            <a:off x="6050287" y="2640589"/>
            <a:ext cx="357352" cy="594808"/>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74672" y="2653391"/>
            <a:ext cx="1107996" cy="369332"/>
          </a:xfrm>
          <a:prstGeom prst="rect">
            <a:avLst/>
          </a:prstGeom>
          <a:noFill/>
        </p:spPr>
        <p:txBody>
          <a:bodyPr wrap="none" rtlCol="0">
            <a:spAutoFit/>
          </a:bodyPr>
          <a:lstStyle/>
          <a:p>
            <a:r>
              <a:rPr lang="zh-CN" altLang="en-US" dirty="0"/>
              <a:t>主要内容</a:t>
            </a:r>
            <a:endParaRPr lang="zh-CN" altLang="en-US" dirty="0"/>
          </a:p>
        </p:txBody>
      </p:sp>
      <p:sp>
        <p:nvSpPr>
          <p:cNvPr id="16" name="矩形 66"/>
          <p:cNvSpPr>
            <a:spLocks noChangeArrowheads="1"/>
          </p:cNvSpPr>
          <p:nvPr/>
        </p:nvSpPr>
        <p:spPr bwMode="auto">
          <a:xfrm>
            <a:off x="2712812" y="3342382"/>
            <a:ext cx="2029486" cy="400110"/>
          </a:xfrm>
          <a:prstGeom prst="rect">
            <a:avLst/>
          </a:prstGeom>
          <a:solidFill>
            <a:schemeClr val="accent2">
              <a:lumMod val="20000"/>
              <a:lumOff val="80000"/>
            </a:schemeClr>
          </a:solidFill>
          <a:ln>
            <a:noFill/>
          </a:ln>
        </p:spPr>
        <p:txBody>
          <a:bodyPr wrap="square">
            <a:spAutoFit/>
          </a:bodyPr>
          <a:lstStyle/>
          <a:p>
            <a:pPr fontAlgn="base">
              <a:spcBef>
                <a:spcPct val="0"/>
              </a:spcBef>
              <a:spcAft>
                <a:spcPct val="0"/>
              </a:spcAft>
              <a:buFont typeface="Arial" panose="020B0604020202020204" pitchFamily="34" charset="0"/>
              <a:buNone/>
            </a:pPr>
            <a:r>
              <a:rPr lang="zh-CN" altLang="en-US" sz="2000" dirty="0">
                <a:latin typeface="+mn-ea"/>
              </a:rPr>
              <a:t>项目视图陈述</a:t>
            </a:r>
            <a:endParaRPr lang="en-US" altLang="zh-CN" sz="2000" dirty="0">
              <a:latin typeface="+mn-ea"/>
            </a:endParaRPr>
          </a:p>
        </p:txBody>
      </p:sp>
      <p:sp>
        <p:nvSpPr>
          <p:cNvPr id="17" name="矩形 66"/>
          <p:cNvSpPr>
            <a:spLocks noChangeArrowheads="1"/>
          </p:cNvSpPr>
          <p:nvPr/>
        </p:nvSpPr>
        <p:spPr bwMode="auto">
          <a:xfrm>
            <a:off x="7773987" y="3342382"/>
            <a:ext cx="2029486" cy="400110"/>
          </a:xfrm>
          <a:prstGeom prst="rect">
            <a:avLst/>
          </a:prstGeom>
          <a:solidFill>
            <a:schemeClr val="accent2">
              <a:lumMod val="20000"/>
              <a:lumOff val="80000"/>
            </a:schemeClr>
          </a:solidFill>
          <a:ln>
            <a:noFill/>
          </a:ln>
        </p:spPr>
        <p:txBody>
          <a:bodyPr wrap="square">
            <a:spAutoFit/>
          </a:bodyPr>
          <a:lstStyle/>
          <a:p>
            <a:pPr fontAlgn="base">
              <a:spcBef>
                <a:spcPct val="0"/>
              </a:spcBef>
              <a:spcAft>
                <a:spcPct val="0"/>
              </a:spcAft>
              <a:buFont typeface="Arial" panose="020B0604020202020204" pitchFamily="34" charset="0"/>
              <a:buNone/>
            </a:pPr>
            <a:r>
              <a:rPr lang="zh-CN" altLang="en-US" sz="2000" dirty="0">
                <a:latin typeface="+mn-ea"/>
              </a:rPr>
              <a:t>假设和依赖环境</a:t>
            </a:r>
            <a:endParaRPr lang="zh-CN" altLang="en-US" sz="2000" dirty="0">
              <a:latin typeface="+mn-ea"/>
            </a:endParaRPr>
          </a:p>
        </p:txBody>
      </p:sp>
      <p:sp>
        <p:nvSpPr>
          <p:cNvPr id="8" name="对话气泡: 矩形 7"/>
          <p:cNvSpPr/>
          <p:nvPr/>
        </p:nvSpPr>
        <p:spPr>
          <a:xfrm rot="10800000">
            <a:off x="633734" y="4088198"/>
            <a:ext cx="3481978" cy="1387691"/>
          </a:xfrm>
          <a:prstGeom prst="wedgeRectCallout">
            <a:avLst>
              <a:gd name="adj1" fmla="val -33088"/>
              <a:gd name="adj2" fmla="val 7813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90631" y="4152237"/>
            <a:ext cx="3383041" cy="1273875"/>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编写一个总结长远目标和有关开发新产品目的的简要项目视图陈述。</a:t>
            </a:r>
            <a:endParaRPr lang="en-US" altLang="zh-CN" dirty="0">
              <a:latin typeface="+mn-ea"/>
            </a:endParaRPr>
          </a:p>
        </p:txBody>
      </p:sp>
      <p:sp>
        <p:nvSpPr>
          <p:cNvPr id="21" name="对话气泡: 矩形 20"/>
          <p:cNvSpPr/>
          <p:nvPr/>
        </p:nvSpPr>
        <p:spPr>
          <a:xfrm rot="10800000">
            <a:off x="4742298" y="4155707"/>
            <a:ext cx="2330549" cy="1387691"/>
          </a:xfrm>
          <a:prstGeom prst="wedgeRectCallout">
            <a:avLst>
              <a:gd name="adj1" fmla="val -33088"/>
              <a:gd name="adj2" fmla="val 7813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799195" y="4219747"/>
            <a:ext cx="2264329" cy="1273875"/>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包含新产品将提供的主要特性和用户性能的列表。</a:t>
            </a:r>
            <a:endParaRPr lang="en-US" altLang="zh-CN" dirty="0">
              <a:latin typeface="+mn-ea"/>
            </a:endParaRPr>
          </a:p>
        </p:txBody>
      </p:sp>
      <p:sp>
        <p:nvSpPr>
          <p:cNvPr id="23" name="对话气泡: 矩形 22"/>
          <p:cNvSpPr/>
          <p:nvPr/>
        </p:nvSpPr>
        <p:spPr>
          <a:xfrm rot="10800000">
            <a:off x="7773987" y="4155707"/>
            <a:ext cx="3692854" cy="1387691"/>
          </a:xfrm>
          <a:prstGeom prst="wedgeRectCallout">
            <a:avLst>
              <a:gd name="adj1" fmla="val 33621"/>
              <a:gd name="adj2" fmla="val 79645"/>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830884" y="4219747"/>
            <a:ext cx="3587925" cy="858377"/>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记录所作出的任何假设和主要依赖的环境</a:t>
            </a:r>
            <a:endParaRPr lang="en-US" altLang="zh-CN"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2" grpId="0" animBg="1"/>
      <p:bldP spid="11" grpId="0"/>
      <p:bldP spid="13" grpId="0" animBg="1"/>
      <p:bldP spid="4" grpId="0" animBg="1"/>
      <p:bldP spid="7" grpId="0"/>
      <p:bldP spid="16" grpId="0" animBg="1"/>
      <p:bldP spid="17" grpId="0" animBg="1"/>
      <p:bldP spid="8" grpId="0" animBg="1"/>
      <p:bldP spid="20" grpId="0"/>
      <p:bldP spid="21" grpId="0" animBg="1"/>
      <p:bldP spid="22" grpId="0"/>
      <p:bldP spid="23"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9450" y="3963684"/>
            <a:ext cx="10833100" cy="23926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00838" y="3982307"/>
            <a:ext cx="10833100"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“化学制品跟踪系统”：</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1</a:t>
            </a:r>
            <a:r>
              <a:rPr lang="zh-CN" altLang="en-US" sz="2000" dirty="0"/>
              <a:t>）可使科学家查询到化学制品仓库或供应商将提供的化学制品容器。</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2</a:t>
            </a:r>
            <a:r>
              <a:rPr lang="zh-CN" altLang="en-US" sz="2000" dirty="0"/>
              <a:t>）系统可随时了解公司中每一个化学制品容器所处的位置，容器中所剩余的药品剂量，任何时候每个容器所处的位置和用法的历史记录。</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3</a:t>
            </a:r>
            <a:r>
              <a:rPr lang="zh-CN" altLang="en-US" sz="2000" dirty="0"/>
              <a:t>）通过充分利用公司内部的可用化学制品，废弃极少量已使用或过期失效的化学制品，使用标准的化学制品的购买过程等将在化学制品上节省</a:t>
            </a:r>
            <a:r>
              <a:rPr lang="en-US" altLang="zh-CN" sz="2000" dirty="0"/>
              <a:t>25</a:t>
            </a:r>
            <a:r>
              <a:rPr lang="zh-CN" altLang="en-US" sz="2000" dirty="0"/>
              <a:t>％开支。</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4</a:t>
            </a:r>
            <a:r>
              <a:rPr lang="zh-CN" altLang="en-US" sz="2000" dirty="0"/>
              <a:t>）能产生符合政府部门规定所要求的全部报表，包括化学制品的使用、存储和废弃等报表。</a:t>
            </a:r>
            <a:endParaRPr lang="zh-CN" altLang="en-US" sz="2000" dirty="0"/>
          </a:p>
        </p:txBody>
      </p:sp>
      <p:sp>
        <p:nvSpPr>
          <p:cNvPr id="5" name="矩形 4"/>
          <p:cNvSpPr/>
          <p:nvPr/>
        </p:nvSpPr>
        <p:spPr>
          <a:xfrm>
            <a:off x="679450" y="1771721"/>
            <a:ext cx="10833100" cy="1312861"/>
          </a:xfrm>
          <a:prstGeom prst="rect">
            <a:avLst/>
          </a:prstGeom>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矩形 66"/>
          <p:cNvSpPr>
            <a:spLocks noChangeArrowheads="1"/>
          </p:cNvSpPr>
          <p:nvPr/>
        </p:nvSpPr>
        <p:spPr bwMode="auto">
          <a:xfrm>
            <a:off x="660400" y="1651911"/>
            <a:ext cx="10833100" cy="131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一个总结长远目标和有关开发新产品目的的简要项目视图陈述：</a:t>
            </a:r>
            <a:endParaRPr lang="en-US" altLang="zh-CN"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1</a:t>
            </a:r>
            <a:r>
              <a:rPr lang="zh-CN" altLang="en-US" dirty="0">
                <a:latin typeface="+mn-ea"/>
              </a:rPr>
              <a:t>）将考虑权衡有不同需求客户的看法。</a:t>
            </a:r>
            <a:endParaRPr lang="en-US" altLang="zh-CN"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2</a:t>
            </a:r>
            <a:r>
              <a:rPr lang="zh-CN" altLang="en-US" dirty="0">
                <a:latin typeface="+mn-ea"/>
              </a:rPr>
              <a:t>）可能有点理想化，但必须以现有的或所期待的客户市场、企业框架、组织战略方向和资源局限性为基础</a:t>
            </a:r>
            <a:r>
              <a:rPr lang="zh-CN" altLang="en-US" sz="2000" dirty="0">
                <a:latin typeface="+mn-ea"/>
              </a:rPr>
              <a:t>。</a:t>
            </a:r>
            <a:endParaRPr lang="zh-CN" altLang="en-US" sz="2000" dirty="0">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189889" y="3640274"/>
            <a:ext cx="5812221" cy="400110"/>
          </a:xfrm>
          <a:prstGeom prst="rect">
            <a:avLst/>
          </a:prstGeom>
          <a:noFill/>
        </p:spPr>
        <p:txBody>
          <a:bodyPr wrap="square">
            <a:spAutoFit/>
          </a:bodyPr>
          <a:lstStyle/>
          <a:p>
            <a:r>
              <a:rPr lang="zh-CN" altLang="en-US" sz="2000" dirty="0"/>
              <a:t>“化学制品跟踪系统”的简单项目视图陈述实例</a:t>
            </a:r>
            <a:endParaRPr lang="zh-CN" altLang="en-US" sz="2000" dirty="0"/>
          </a:p>
        </p:txBody>
      </p:sp>
      <p:sp>
        <p:nvSpPr>
          <p:cNvPr id="16"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）项目视图的解决方案 </a:t>
            </a:r>
            <a:endParaRPr lang="zh-CN" altLang="en-US" sz="2000" b="1" kern="0" dirty="0">
              <a:latin typeface="宋体" panose="02010600030101010101" pitchFamily="2" charset="-122"/>
              <a:sym typeface="宋体" panose="02010600030101010101" pitchFamily="2" charset="-122"/>
            </a:endParaRPr>
          </a:p>
        </p:txBody>
      </p:sp>
      <p:sp>
        <p:nvSpPr>
          <p:cNvPr id="4" name="箭头: 上下 3"/>
          <p:cNvSpPr/>
          <p:nvPr/>
        </p:nvSpPr>
        <p:spPr>
          <a:xfrm>
            <a:off x="5801709" y="3137390"/>
            <a:ext cx="294290" cy="492198"/>
          </a:xfrm>
          <a:prstGeom prst="upDown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39614" y="4298732"/>
            <a:ext cx="777765" cy="378372"/>
          </a:xfrm>
          <a:prstGeom prst="ellipse">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019503" y="4600701"/>
            <a:ext cx="777765" cy="378372"/>
          </a:xfrm>
          <a:prstGeom prst="ellipse">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6" idx="0"/>
          </p:cNvCxnSpPr>
          <p:nvPr/>
        </p:nvCxnSpPr>
        <p:spPr>
          <a:xfrm flipV="1">
            <a:off x="2028497" y="2469032"/>
            <a:ext cx="1334046" cy="1829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0"/>
          </p:cNvCxnSpPr>
          <p:nvPr/>
        </p:nvCxnSpPr>
        <p:spPr>
          <a:xfrm flipV="1">
            <a:off x="1408386" y="2428151"/>
            <a:ext cx="1546881" cy="2172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695723" y="5177833"/>
            <a:ext cx="3822208" cy="419633"/>
          </a:xfrm>
          <a:prstGeom prst="ellipse">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V="1">
            <a:off x="3789946" y="2875693"/>
            <a:ext cx="6584731" cy="2284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ppt_x</p:attrName>
                                        </p:attrNameLst>
                                      </p:cBhvr>
                                      <p:tavLst>
                                        <p:tav tm="0">
                                          <p:val>
                                            <p:strVal val="#ppt_x+#ppt_w*1.125000"/>
                                          </p:val>
                                        </p:tav>
                                        <p:tav tm="100000">
                                          <p:val>
                                            <p:strVal val="#ppt_x"/>
                                          </p:val>
                                        </p:tav>
                                      </p:tavLst>
                                    </p:anim>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5" grpId="0" animBg="1"/>
      <p:bldP spid="42" grpId="0"/>
      <p:bldP spid="15" grpId="0"/>
      <p:bldP spid="16" grpId="0"/>
      <p:bldP spid="4" grpId="0" animBg="1"/>
      <p:bldP spid="6" grpId="0" animBg="1"/>
      <p:bldP spid="19"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695326" y="3615137"/>
            <a:ext cx="1942772" cy="270106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a:off x="695325" y="2064961"/>
            <a:ext cx="1942773" cy="127770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2650533" y="3605493"/>
            <a:ext cx="8857857" cy="27508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19150" y="2045616"/>
            <a:ext cx="8877525" cy="13002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）项目视图的解决方案 </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76377" y="2232586"/>
            <a:ext cx="1942773" cy="1405193"/>
          </a:xfrm>
          <a:prstGeom prst="rect">
            <a:avLst/>
          </a:prstGeom>
          <a:noFill/>
        </p:spPr>
        <p:txBody>
          <a:bodyPr wrap="square" rtlCol="0">
            <a:spAutoFit/>
          </a:bodyPr>
          <a:lstStyle/>
          <a:p>
            <a:pPr algn="ctr" fontAlgn="base">
              <a:lnSpc>
                <a:spcPct val="150000"/>
              </a:lnSpc>
              <a:spcBef>
                <a:spcPct val="0"/>
              </a:spcBef>
              <a:spcAft>
                <a:spcPct val="0"/>
              </a:spcAft>
              <a:buFont typeface="Arial" panose="020B0604020202020204" pitchFamily="34" charset="0"/>
              <a:buNone/>
            </a:pPr>
            <a:r>
              <a:rPr lang="zh-CN" altLang="zh-CN" sz="2000" dirty="0">
                <a:solidFill>
                  <a:schemeClr val="bg1"/>
                </a:solidFill>
              </a:rPr>
              <a:t>项目视图和范围文档</a:t>
            </a:r>
            <a:r>
              <a:rPr lang="zh-CN" altLang="en-US" sz="2000" dirty="0">
                <a:solidFill>
                  <a:schemeClr val="bg1"/>
                </a:solidFill>
                <a:latin typeface="+mn-ea"/>
              </a:rPr>
              <a:t>主要特性</a:t>
            </a:r>
            <a:endParaRPr lang="zh-CN" altLang="en-US" sz="2000" dirty="0">
              <a:solidFill>
                <a:schemeClr val="bg1"/>
              </a:solidFill>
              <a:latin typeface="+mn-ea"/>
            </a:endParaRPr>
          </a:p>
        </p:txBody>
      </p:sp>
      <p:sp>
        <p:nvSpPr>
          <p:cNvPr id="20" name="文本框 19"/>
          <p:cNvSpPr txBox="1"/>
          <p:nvPr/>
        </p:nvSpPr>
        <p:spPr>
          <a:xfrm>
            <a:off x="792953" y="3995540"/>
            <a:ext cx="1709620" cy="1828386"/>
          </a:xfrm>
          <a:prstGeom prst="rect">
            <a:avLst/>
          </a:prstGeom>
          <a:noFill/>
        </p:spPr>
        <p:txBody>
          <a:bodyPr wrap="square">
            <a:spAutoFit/>
          </a:bodyPr>
          <a:lstStyle/>
          <a:p>
            <a:pPr algn="ctr" fontAlgn="base">
              <a:lnSpc>
                <a:spcPct val="200000"/>
              </a:lnSpc>
              <a:spcBef>
                <a:spcPct val="0"/>
              </a:spcBef>
              <a:spcAft>
                <a:spcPct val="0"/>
              </a:spcAft>
            </a:pPr>
            <a:r>
              <a:rPr lang="zh-CN" altLang="zh-CN" sz="2000" dirty="0">
                <a:solidFill>
                  <a:schemeClr val="bg1"/>
                </a:solidFill>
              </a:rPr>
              <a:t>项目视图范围文档</a:t>
            </a:r>
            <a:r>
              <a:rPr lang="zh-CN" altLang="en-US" sz="2000" dirty="0">
                <a:solidFill>
                  <a:schemeClr val="bg1"/>
                </a:solidFill>
              </a:rPr>
              <a:t>的</a:t>
            </a:r>
            <a:r>
              <a:rPr lang="zh-CN" altLang="en-US" sz="2000" dirty="0">
                <a:solidFill>
                  <a:schemeClr val="bg1"/>
                </a:solidFill>
                <a:latin typeface="+mn-ea"/>
              </a:rPr>
              <a:t>假设和依赖环境</a:t>
            </a:r>
            <a:endParaRPr lang="zh-CN" altLang="en-US" sz="2000" dirty="0">
              <a:solidFill>
                <a:schemeClr val="bg1"/>
              </a:solidFill>
              <a:latin typeface="+mn-ea"/>
            </a:endParaRPr>
          </a:p>
        </p:txBody>
      </p:sp>
      <p:sp>
        <p:nvSpPr>
          <p:cNvPr id="4" name="文本框 3"/>
          <p:cNvSpPr txBox="1"/>
          <p:nvPr/>
        </p:nvSpPr>
        <p:spPr>
          <a:xfrm>
            <a:off x="2616952" y="2060254"/>
            <a:ext cx="8900869" cy="1291379"/>
          </a:xfrm>
          <a:prstGeom prst="rect">
            <a:avLst/>
          </a:prstGeom>
          <a:noFill/>
        </p:spPr>
        <p:txBody>
          <a:bodyPr wrap="square" rtlCol="0">
            <a:spAutoFit/>
          </a:bodyPr>
          <a:lstStyle/>
          <a:p>
            <a:pPr lvl="0">
              <a:lnSpc>
                <a:spcPct val="150000"/>
              </a:lnSpc>
            </a:pPr>
            <a:r>
              <a:rPr lang="en-US" altLang="zh-CN" dirty="0"/>
              <a:t>1</a:t>
            </a:r>
            <a:r>
              <a:rPr lang="zh-CN" altLang="en-US" dirty="0"/>
              <a:t>）包括新产品将提供的主要特性和用户性能的列表。</a:t>
            </a:r>
            <a:endParaRPr lang="zh-CN" altLang="en-US" dirty="0"/>
          </a:p>
          <a:p>
            <a:pPr lvl="0">
              <a:lnSpc>
                <a:spcPct val="150000"/>
              </a:lnSpc>
            </a:pPr>
            <a:r>
              <a:rPr lang="en-US" altLang="zh-CN" dirty="0"/>
              <a:t>2</a:t>
            </a:r>
            <a:r>
              <a:rPr lang="zh-CN" altLang="en-US" dirty="0"/>
              <a:t>）强调的是区别于以往产品和竞争产品的特性。</a:t>
            </a:r>
            <a:endParaRPr lang="en-US" altLang="zh-CN" dirty="0"/>
          </a:p>
          <a:p>
            <a:pPr lvl="0">
              <a:lnSpc>
                <a:spcPct val="150000"/>
              </a:lnSpc>
            </a:pPr>
            <a:r>
              <a:rPr lang="en-US" altLang="zh-CN" dirty="0"/>
              <a:t>3</a:t>
            </a:r>
            <a:r>
              <a:rPr lang="zh-CN" altLang="en-US" dirty="0"/>
              <a:t>）可以从用户需求和功能需求中得到这些特性。</a:t>
            </a:r>
            <a:endParaRPr lang="zh-CN" altLang="en-US" dirty="0"/>
          </a:p>
        </p:txBody>
      </p:sp>
      <p:sp>
        <p:nvSpPr>
          <p:cNvPr id="8" name="文本框 7"/>
          <p:cNvSpPr txBox="1"/>
          <p:nvPr/>
        </p:nvSpPr>
        <p:spPr>
          <a:xfrm>
            <a:off x="2662399" y="3484640"/>
            <a:ext cx="8855144" cy="2953373"/>
          </a:xfrm>
          <a:prstGeom prst="rect">
            <a:avLst/>
          </a:prstGeom>
          <a:noFill/>
        </p:spPr>
        <p:txBody>
          <a:bodyPr wrap="square" rtlCol="0">
            <a:spAutoFit/>
          </a:bodyPr>
          <a:lstStyle/>
          <a:p>
            <a:pPr lvl="0">
              <a:lnSpc>
                <a:spcPct val="150000"/>
              </a:lnSpc>
            </a:pPr>
            <a:r>
              <a:rPr lang="en-US" altLang="zh-CN" dirty="0"/>
              <a:t>1</a:t>
            </a:r>
            <a:r>
              <a:rPr lang="zh-CN" altLang="en-US" dirty="0"/>
              <a:t>）</a:t>
            </a:r>
            <a:r>
              <a:rPr lang="zh-CN" altLang="zh-CN" dirty="0"/>
              <a:t>在构思项目和编写项目视图和范围文档时，要记录所作出的任何假设</a:t>
            </a:r>
            <a:r>
              <a:rPr lang="zh-CN" altLang="en-US" dirty="0"/>
              <a:t>，</a:t>
            </a:r>
            <a:r>
              <a:rPr lang="zh-CN" altLang="zh-CN" dirty="0"/>
              <a:t>通常一方所持的假设应与另一方不同</a:t>
            </a:r>
            <a:r>
              <a:rPr lang="zh-CN" altLang="en-US" dirty="0"/>
              <a:t>。</a:t>
            </a:r>
            <a:endParaRPr lang="zh-CN" altLang="zh-CN" dirty="0"/>
          </a:p>
          <a:p>
            <a:pPr lvl="0">
              <a:lnSpc>
                <a:spcPct val="150000"/>
              </a:lnSpc>
            </a:pPr>
            <a:r>
              <a:rPr lang="en-US" altLang="zh-CN" dirty="0"/>
              <a:t>2</a:t>
            </a:r>
            <a:r>
              <a:rPr lang="zh-CN" altLang="en-US" dirty="0"/>
              <a:t>）</a:t>
            </a:r>
            <a:r>
              <a:rPr lang="zh-CN" altLang="zh-CN" dirty="0"/>
              <a:t>如果</a:t>
            </a:r>
            <a:r>
              <a:rPr lang="zh-CN" altLang="en-US" dirty="0"/>
              <a:t>记录下所有假设</a:t>
            </a:r>
            <a:r>
              <a:rPr lang="zh-CN" altLang="zh-CN" dirty="0"/>
              <a:t>并加以评论，就能对项目内部隐含的基本假设达成共识。</a:t>
            </a:r>
            <a:r>
              <a:rPr lang="zh-CN" altLang="en-US" dirty="0"/>
              <a:t>例如</a:t>
            </a:r>
            <a:r>
              <a:rPr lang="zh-CN" altLang="zh-CN" dirty="0"/>
              <a:t>“化学制品跟踪系统”的开发者假设：该系统可以替代现有的仓库存货系统，并能与有关采购部门的应用相连接</a:t>
            </a:r>
            <a:r>
              <a:rPr lang="zh-CN" altLang="en-US" dirty="0"/>
              <a:t>。</a:t>
            </a:r>
            <a:endParaRPr lang="zh-CN" altLang="zh-CN" dirty="0"/>
          </a:p>
          <a:p>
            <a:pPr lvl="0">
              <a:lnSpc>
                <a:spcPct val="150000"/>
              </a:lnSpc>
            </a:pPr>
            <a:r>
              <a:rPr lang="en-US" altLang="zh-CN" dirty="0"/>
              <a:t>3</a:t>
            </a:r>
            <a:r>
              <a:rPr lang="zh-CN" altLang="en-US" dirty="0"/>
              <a:t>）</a:t>
            </a:r>
            <a:r>
              <a:rPr lang="zh-CN" altLang="zh-CN" dirty="0"/>
              <a:t>记录项目所依赖的主要环境，比如：所使用的特殊的技术、第三方供应商、开发伙伴或其它业务关系</a:t>
            </a:r>
            <a:endParaRPr lang="zh-CN" altLang="zh-CN" dirty="0"/>
          </a:p>
        </p:txBody>
      </p:sp>
      <p:cxnSp>
        <p:nvCxnSpPr>
          <p:cNvPr id="17" name="直接连接符 16"/>
          <p:cNvCxnSpPr/>
          <p:nvPr/>
        </p:nvCxnSpPr>
        <p:spPr>
          <a:xfrm>
            <a:off x="660400" y="3475675"/>
            <a:ext cx="10836275" cy="0"/>
          </a:xfrm>
          <a:prstGeom prst="line">
            <a:avLst/>
          </a:prstGeom>
          <a:ln>
            <a:solidFill>
              <a:schemeClr val="accent1"/>
            </a:solidFill>
          </a:ln>
        </p:spPr>
        <p:style>
          <a:lnRef idx="1">
            <a:schemeClr val="accent4"/>
          </a:lnRef>
          <a:fillRef idx="0">
            <a:schemeClr val="accent4"/>
          </a:fillRef>
          <a:effectRef idx="0">
            <a:schemeClr val="accent4"/>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10" grpId="0" animBg="1"/>
      <p:bldP spid="6" grpId="0" animBg="1"/>
      <p:bldP spid="11" grpId="0"/>
      <p:bldP spid="20" grpId="0"/>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67"/>
          <p:cNvSpPr>
            <a:spLocks noChangeArrowheads="1"/>
          </p:cNvSpPr>
          <p:nvPr/>
        </p:nvSpPr>
        <p:spPr bwMode="auto">
          <a:xfrm>
            <a:off x="660400" y="1908808"/>
            <a:ext cx="10833100" cy="2923364"/>
          </a:xfrm>
          <a:prstGeom prst="rect">
            <a:avLst/>
          </a:prstGeom>
          <a:noFill/>
          <a:ln w="158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需求获取概述</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2.2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需求分析人员</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2.3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建立项目视图与范围</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寻找客户的需求</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2.5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基于用例的方法</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2.6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软件的质量属性</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2.7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需求获取小结</a:t>
            </a:r>
            <a:endParaRPr lang="zh-CN" altLang="en-US" sz="2000" kern="0"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第二章  需求获取</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36805" y="1405125"/>
            <a:ext cx="6094378" cy="430887"/>
          </a:xfrm>
          <a:prstGeom prst="rect">
            <a:avLst/>
          </a:prstGeom>
          <a:noFill/>
        </p:spPr>
        <p:txBody>
          <a:bodyPr wrap="square">
            <a:spAutoFit/>
          </a:bodyPr>
          <a:lstStyle/>
          <a:p>
            <a:pPr lvl="0" fontAlgn="base">
              <a:spcBef>
                <a:spcPts val="600"/>
              </a:spcBef>
              <a:spcAft>
                <a:spcPts val="600"/>
              </a:spcAft>
              <a:defRPr/>
            </a:pPr>
            <a:r>
              <a:rPr lang="zh-CN" altLang="en-US" sz="2200" b="1" kern="0" dirty="0">
                <a:latin typeface="微软雅黑" panose="020B0503020204020204" pitchFamily="34" charset="-122"/>
                <a:ea typeface="微软雅黑" panose="020B0503020204020204" pitchFamily="34" charset="-122"/>
                <a:sym typeface="宋体" panose="02010600030101010101" pitchFamily="2" charset="-122"/>
              </a:rPr>
              <a:t>本章</a:t>
            </a:r>
            <a:r>
              <a:rPr lang="zh-CN" altLang="en-US" sz="2200" b="1" kern="0">
                <a:latin typeface="微软雅黑" panose="020B0503020204020204" pitchFamily="34" charset="-122"/>
                <a:ea typeface="微软雅黑" panose="020B0503020204020204" pitchFamily="34" charset="-122"/>
                <a:sym typeface="宋体" panose="02010600030101010101" pitchFamily="2" charset="-122"/>
              </a:rPr>
              <a:t>主要内容：</a:t>
            </a:r>
            <a:endParaRPr lang="en-US" altLang="zh-CN" sz="22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756502" y="2411968"/>
            <a:ext cx="10833099" cy="820313"/>
          </a:xfrm>
          <a:custGeom>
            <a:avLst/>
            <a:gdLst>
              <a:gd name="connsiteX0" fmla="*/ 0 w 10833099"/>
              <a:gd name="connsiteY0" fmla="*/ 136722 h 820313"/>
              <a:gd name="connsiteX1" fmla="*/ 136722 w 10833099"/>
              <a:gd name="connsiteY1" fmla="*/ 0 h 820313"/>
              <a:gd name="connsiteX2" fmla="*/ 10696377 w 10833099"/>
              <a:gd name="connsiteY2" fmla="*/ 0 h 820313"/>
              <a:gd name="connsiteX3" fmla="*/ 10833099 w 10833099"/>
              <a:gd name="connsiteY3" fmla="*/ 136722 h 820313"/>
              <a:gd name="connsiteX4" fmla="*/ 10833099 w 10833099"/>
              <a:gd name="connsiteY4" fmla="*/ 683591 h 820313"/>
              <a:gd name="connsiteX5" fmla="*/ 10696377 w 10833099"/>
              <a:gd name="connsiteY5" fmla="*/ 820313 h 820313"/>
              <a:gd name="connsiteX6" fmla="*/ 136722 w 10833099"/>
              <a:gd name="connsiteY6" fmla="*/ 820313 h 820313"/>
              <a:gd name="connsiteX7" fmla="*/ 0 w 10833099"/>
              <a:gd name="connsiteY7" fmla="*/ 683591 h 820313"/>
              <a:gd name="connsiteX8" fmla="*/ 0 w 10833099"/>
              <a:gd name="connsiteY8" fmla="*/ 136722 h 82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20313">
                <a:moveTo>
                  <a:pt x="0" y="136722"/>
                </a:moveTo>
                <a:cubicBezTo>
                  <a:pt x="0" y="61213"/>
                  <a:pt x="61213" y="0"/>
                  <a:pt x="136722" y="0"/>
                </a:cubicBezTo>
                <a:lnTo>
                  <a:pt x="10696377" y="0"/>
                </a:lnTo>
                <a:cubicBezTo>
                  <a:pt x="10771886" y="0"/>
                  <a:pt x="10833099" y="61213"/>
                  <a:pt x="10833099" y="136722"/>
                </a:cubicBezTo>
                <a:lnTo>
                  <a:pt x="10833099" y="683591"/>
                </a:lnTo>
                <a:cubicBezTo>
                  <a:pt x="10833099" y="759100"/>
                  <a:pt x="10771886" y="820313"/>
                  <a:pt x="10696377" y="820313"/>
                </a:cubicBezTo>
                <a:lnTo>
                  <a:pt x="136722" y="820313"/>
                </a:lnTo>
                <a:cubicBezTo>
                  <a:pt x="61213" y="820313"/>
                  <a:pt x="0" y="759100"/>
                  <a:pt x="0" y="683591"/>
                </a:cubicBezTo>
                <a:lnTo>
                  <a:pt x="0" y="136722"/>
                </a:lnTo>
                <a:close/>
              </a:path>
            </a:pathLst>
          </a:custGeom>
          <a:solidFill>
            <a:schemeClr val="accent1">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6244" tIns="116244" rIns="116244" bIns="116244" numCol="1" spcCol="1270" anchor="ctr" anchorCtr="0">
            <a:noAutofit/>
          </a:bodyPr>
          <a:lstStyle/>
          <a:p>
            <a:pPr marL="0" lvl="0" indent="0" algn="l" defTabSz="889000">
              <a:lnSpc>
                <a:spcPct val="90000"/>
              </a:lnSpc>
              <a:spcBef>
                <a:spcPct val="0"/>
              </a:spcBef>
              <a:spcAft>
                <a:spcPct val="35000"/>
              </a:spcAft>
              <a:buNone/>
            </a:pPr>
            <a:r>
              <a:rPr lang="en-US" altLang="zh-CN" sz="2000" kern="1200" dirty="0"/>
              <a:t>1</a:t>
            </a:r>
            <a:r>
              <a:rPr lang="zh-CN" altLang="en-US" sz="2000" kern="1200" dirty="0"/>
              <a:t>）</a:t>
            </a:r>
            <a:r>
              <a:rPr lang="zh-CN" sz="2000" kern="1200" dirty="0"/>
              <a:t>项目范围定义了所提出的解决方案的概念和适用领域，而局限性则指出产品所不包括的某些性能。</a:t>
            </a:r>
            <a:endParaRPr lang="zh-CN" sz="2000" kern="1200" dirty="0"/>
          </a:p>
        </p:txBody>
      </p:sp>
      <p:sp>
        <p:nvSpPr>
          <p:cNvPr id="10" name="任意多边形: 形状 9"/>
          <p:cNvSpPr/>
          <p:nvPr/>
        </p:nvSpPr>
        <p:spPr>
          <a:xfrm>
            <a:off x="756502" y="3429001"/>
            <a:ext cx="10833099" cy="1938481"/>
          </a:xfrm>
          <a:custGeom>
            <a:avLst/>
            <a:gdLst>
              <a:gd name="connsiteX0" fmla="*/ 0 w 10833099"/>
              <a:gd name="connsiteY0" fmla="*/ 323087 h 1938481"/>
              <a:gd name="connsiteX1" fmla="*/ 323087 w 10833099"/>
              <a:gd name="connsiteY1" fmla="*/ 0 h 1938481"/>
              <a:gd name="connsiteX2" fmla="*/ 10510012 w 10833099"/>
              <a:gd name="connsiteY2" fmla="*/ 0 h 1938481"/>
              <a:gd name="connsiteX3" fmla="*/ 10833099 w 10833099"/>
              <a:gd name="connsiteY3" fmla="*/ 323087 h 1938481"/>
              <a:gd name="connsiteX4" fmla="*/ 10833099 w 10833099"/>
              <a:gd name="connsiteY4" fmla="*/ 1615394 h 1938481"/>
              <a:gd name="connsiteX5" fmla="*/ 10510012 w 10833099"/>
              <a:gd name="connsiteY5" fmla="*/ 1938481 h 1938481"/>
              <a:gd name="connsiteX6" fmla="*/ 323087 w 10833099"/>
              <a:gd name="connsiteY6" fmla="*/ 1938481 h 1938481"/>
              <a:gd name="connsiteX7" fmla="*/ 0 w 10833099"/>
              <a:gd name="connsiteY7" fmla="*/ 1615394 h 1938481"/>
              <a:gd name="connsiteX8" fmla="*/ 0 w 10833099"/>
              <a:gd name="connsiteY8" fmla="*/ 323087 h 19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1938481">
                <a:moveTo>
                  <a:pt x="0" y="323087"/>
                </a:moveTo>
                <a:cubicBezTo>
                  <a:pt x="0" y="144651"/>
                  <a:pt x="144651" y="0"/>
                  <a:pt x="323087" y="0"/>
                </a:cubicBezTo>
                <a:lnTo>
                  <a:pt x="10510012" y="0"/>
                </a:lnTo>
                <a:cubicBezTo>
                  <a:pt x="10688448" y="0"/>
                  <a:pt x="10833099" y="144651"/>
                  <a:pt x="10833099" y="323087"/>
                </a:cubicBezTo>
                <a:lnTo>
                  <a:pt x="10833099" y="1615394"/>
                </a:lnTo>
                <a:cubicBezTo>
                  <a:pt x="10833099" y="1793830"/>
                  <a:pt x="10688448" y="1938481"/>
                  <a:pt x="10510012" y="1938481"/>
                </a:cubicBezTo>
                <a:lnTo>
                  <a:pt x="323087" y="1938481"/>
                </a:lnTo>
                <a:cubicBezTo>
                  <a:pt x="144651" y="1938481"/>
                  <a:pt x="0" y="1793830"/>
                  <a:pt x="0" y="1615394"/>
                </a:cubicBezTo>
                <a:lnTo>
                  <a:pt x="0" y="323087"/>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0829" tIns="170829" rIns="170829" bIns="170829" numCol="1" spcCol="1270" anchor="ctr" anchorCtr="0">
            <a:noAutofit/>
          </a:bodyPr>
          <a:lstStyle/>
          <a:p>
            <a:pPr marL="0" lvl="0" indent="0" algn="l" defTabSz="889000">
              <a:lnSpc>
                <a:spcPct val="90000"/>
              </a:lnSpc>
              <a:spcBef>
                <a:spcPct val="0"/>
              </a:spcBef>
              <a:spcAft>
                <a:spcPct val="35000"/>
              </a:spcAft>
              <a:buNone/>
            </a:pPr>
            <a:r>
              <a:rPr lang="en-US" altLang="zh-CN" sz="2000" kern="1200" dirty="0"/>
              <a:t>2</a:t>
            </a:r>
            <a:r>
              <a:rPr lang="zh-CN" altLang="en-US" sz="2000" kern="1200" dirty="0"/>
              <a:t>）</a:t>
            </a:r>
            <a:r>
              <a:rPr lang="zh-CN" sz="2000" kern="1200" dirty="0"/>
              <a:t>澄清范围和局限性这两个概念有助于建立各风险承担者所企盼的目标</a:t>
            </a:r>
            <a:r>
              <a:rPr lang="zh-CN" altLang="en-US" sz="2000" kern="1200" dirty="0"/>
              <a:t>：</a:t>
            </a:r>
            <a:r>
              <a:rPr lang="zh-CN" sz="2000" kern="1200" dirty="0"/>
              <a:t>有时客户所要求的性能过高或者与产品所制定的范围不一致。</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a:t>
            </a:r>
            <a:r>
              <a:rPr lang="zh-CN" sz="2000" kern="1200" dirty="0"/>
              <a:t>一般客户所提出的需求超出项目的范围时就应当拒绝它，除非这些需求是很有益的。这时，可适当扩大项目范围来适应这些需求 </a:t>
            </a:r>
            <a:r>
              <a:rPr lang="en-US" sz="2000" kern="1200" dirty="0"/>
              <a:t>(</a:t>
            </a:r>
            <a:r>
              <a:rPr lang="zh-CN" sz="2000" kern="1200" dirty="0"/>
              <a:t>在预算、计划、人员方面也要相应进行变化</a:t>
            </a:r>
            <a:r>
              <a:rPr lang="en-US" sz="2000" kern="1200" dirty="0"/>
              <a:t>)</a:t>
            </a:r>
            <a:r>
              <a:rPr lang="zh-CN" sz="2000" kern="1200" dirty="0"/>
              <a:t>。</a:t>
            </a:r>
            <a:endParaRPr lang="zh-CN" sz="2000" kern="1200" dirty="0"/>
          </a:p>
        </p:txBody>
      </p:sp>
      <p:sp>
        <p:nvSpPr>
          <p:cNvPr id="11" name="任意多边形: 形状 10"/>
          <p:cNvSpPr/>
          <p:nvPr/>
        </p:nvSpPr>
        <p:spPr>
          <a:xfrm>
            <a:off x="756502" y="5551803"/>
            <a:ext cx="10833099" cy="792146"/>
          </a:xfrm>
          <a:custGeom>
            <a:avLst/>
            <a:gdLst>
              <a:gd name="connsiteX0" fmla="*/ 0 w 10833099"/>
              <a:gd name="connsiteY0" fmla="*/ 132027 h 792146"/>
              <a:gd name="connsiteX1" fmla="*/ 132027 w 10833099"/>
              <a:gd name="connsiteY1" fmla="*/ 0 h 792146"/>
              <a:gd name="connsiteX2" fmla="*/ 10701072 w 10833099"/>
              <a:gd name="connsiteY2" fmla="*/ 0 h 792146"/>
              <a:gd name="connsiteX3" fmla="*/ 10833099 w 10833099"/>
              <a:gd name="connsiteY3" fmla="*/ 132027 h 792146"/>
              <a:gd name="connsiteX4" fmla="*/ 10833099 w 10833099"/>
              <a:gd name="connsiteY4" fmla="*/ 660119 h 792146"/>
              <a:gd name="connsiteX5" fmla="*/ 10701072 w 10833099"/>
              <a:gd name="connsiteY5" fmla="*/ 792146 h 792146"/>
              <a:gd name="connsiteX6" fmla="*/ 132027 w 10833099"/>
              <a:gd name="connsiteY6" fmla="*/ 792146 h 792146"/>
              <a:gd name="connsiteX7" fmla="*/ 0 w 10833099"/>
              <a:gd name="connsiteY7" fmla="*/ 660119 h 792146"/>
              <a:gd name="connsiteX8" fmla="*/ 0 w 10833099"/>
              <a:gd name="connsiteY8" fmla="*/ 132027 h 79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92146">
                <a:moveTo>
                  <a:pt x="0" y="132027"/>
                </a:moveTo>
                <a:cubicBezTo>
                  <a:pt x="0" y="59111"/>
                  <a:pt x="59111" y="0"/>
                  <a:pt x="132027" y="0"/>
                </a:cubicBezTo>
                <a:lnTo>
                  <a:pt x="10701072" y="0"/>
                </a:lnTo>
                <a:cubicBezTo>
                  <a:pt x="10773988" y="0"/>
                  <a:pt x="10833099" y="59111"/>
                  <a:pt x="10833099" y="132027"/>
                </a:cubicBezTo>
                <a:lnTo>
                  <a:pt x="10833099" y="660119"/>
                </a:lnTo>
                <a:cubicBezTo>
                  <a:pt x="10833099" y="733035"/>
                  <a:pt x="10773988" y="792146"/>
                  <a:pt x="10701072" y="792146"/>
                </a:cubicBezTo>
                <a:lnTo>
                  <a:pt x="132027" y="792146"/>
                </a:lnTo>
                <a:cubicBezTo>
                  <a:pt x="59111" y="792146"/>
                  <a:pt x="0" y="733035"/>
                  <a:pt x="0" y="660119"/>
                </a:cubicBezTo>
                <a:lnTo>
                  <a:pt x="0" y="132027"/>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4869" tIns="114869" rIns="114869" bIns="114869" numCol="1" spcCol="1270" anchor="ctr" anchorCtr="0">
            <a:noAutofit/>
          </a:bodyPr>
          <a:lstStyle/>
          <a:p>
            <a:pPr marL="0" lvl="0" indent="0" algn="l" defTabSz="889000">
              <a:lnSpc>
                <a:spcPct val="90000"/>
              </a:lnSpc>
              <a:spcBef>
                <a:spcPct val="0"/>
              </a:spcBef>
              <a:spcAft>
                <a:spcPct val="35000"/>
              </a:spcAft>
              <a:buNone/>
            </a:pPr>
            <a:r>
              <a:rPr lang="en-US" altLang="zh-CN" sz="2000" kern="1200"/>
              <a:t>4</a:t>
            </a:r>
            <a:r>
              <a:rPr lang="zh-CN" altLang="en-US" sz="2000" kern="1200"/>
              <a:t>）</a:t>
            </a:r>
            <a:r>
              <a:rPr lang="zh-CN" sz="2000" kern="1200"/>
              <a:t>记录这些需求以及拒绝它们的原因，以备日后重新遇到时，有记录可查</a:t>
            </a:r>
            <a:endParaRPr lang="zh-CN" sz="2000" kern="1200"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502" y="1740337"/>
            <a:ext cx="10197443" cy="597279"/>
          </a:xfrm>
          <a:prstGeom prst="rect">
            <a:avLst/>
          </a:prstGeom>
          <a:noFill/>
        </p:spPr>
        <p:txBody>
          <a:bodyPr wrap="square">
            <a:spAutoFit/>
          </a:bodyPr>
          <a:lstStyle/>
          <a:p>
            <a:pPr fontAlgn="base">
              <a:lnSpc>
                <a:spcPct val="200000"/>
              </a:lnSpc>
              <a:spcBef>
                <a:spcPct val="0"/>
              </a:spcBef>
              <a:spcAft>
                <a:spcPct val="0"/>
              </a:spcAft>
              <a:buFont typeface="Arial" panose="020B0604020202020204" pitchFamily="34" charset="0"/>
              <a:buNone/>
            </a:pPr>
            <a:r>
              <a:rPr lang="zh-CN" altLang="en-US" sz="2000" b="1" dirty="0">
                <a:latin typeface="+mn-ea"/>
              </a:rPr>
              <a:t>一个软件项目也必须定义它的范围和局限性，并作为业务需求的一部分</a:t>
            </a:r>
            <a:endParaRPr lang="en-US" altLang="zh-CN" sz="2000" b="1" dirty="0">
              <a:latin typeface="+mn-ea"/>
            </a:endParaRPr>
          </a:p>
        </p:txBody>
      </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）范围和局限性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8501" y="4487917"/>
            <a:ext cx="10794998" cy="188426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60399" y="2403836"/>
            <a:ext cx="10833100" cy="1293704"/>
          </a:xfrm>
          <a:prstGeom prst="rect">
            <a:avLst/>
          </a:prstGeom>
          <a:solidFill>
            <a:schemeClr val="accent1">
              <a:lumMod val="20000"/>
              <a:lumOff val="80000"/>
            </a:schemeClr>
          </a:solidFill>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矩形 66"/>
          <p:cNvSpPr>
            <a:spLocks noChangeArrowheads="1"/>
          </p:cNvSpPr>
          <p:nvPr/>
        </p:nvSpPr>
        <p:spPr bwMode="auto">
          <a:xfrm>
            <a:off x="660399" y="1830681"/>
            <a:ext cx="10616379"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mn-ea"/>
              </a:rPr>
              <a:t>首次发行的范围：</a:t>
            </a:r>
            <a:endParaRPr lang="en-US" altLang="zh-CN" sz="2000" b="1" dirty="0">
              <a:latin typeface="+mn-ea"/>
            </a:endParaRPr>
          </a:p>
          <a:p>
            <a:pPr fontAlgn="base">
              <a:lnSpc>
                <a:spcPct val="150000"/>
              </a:lnSpc>
              <a:spcBef>
                <a:spcPct val="0"/>
              </a:spcBef>
              <a:spcAft>
                <a:spcPct val="0"/>
              </a:spcAft>
              <a:buFont typeface="Arial" panose="020B0604020202020204" pitchFamily="34" charset="0"/>
              <a:buNone/>
            </a:pPr>
            <a:r>
              <a:rPr lang="en-US" altLang="zh-CN" sz="2000" dirty="0">
                <a:latin typeface="+mn-ea"/>
              </a:rPr>
              <a:t>1</a:t>
            </a:r>
            <a:r>
              <a:rPr lang="zh-CN" altLang="en-US" sz="2000" dirty="0">
                <a:latin typeface="+mn-ea"/>
              </a:rPr>
              <a:t>）总结首次发行的产品所具有的性能，描述了产品的质量特性，这些特性使产品可以为不同的客户群</a:t>
            </a:r>
            <a:r>
              <a:rPr lang="en-US" altLang="zh-CN" sz="2000" dirty="0">
                <a:latin typeface="+mn-ea"/>
              </a:rPr>
              <a:t>(customer community)</a:t>
            </a:r>
            <a:r>
              <a:rPr lang="zh-CN" altLang="en-US" sz="2000" dirty="0">
                <a:latin typeface="+mn-ea"/>
              </a:rPr>
              <a:t>提供预期的成果。</a:t>
            </a:r>
            <a:endParaRPr lang="zh-CN" altLang="en-US" sz="2000" dirty="0">
              <a:latin typeface="+mn-ea"/>
            </a:endParaRPr>
          </a:p>
          <a:p>
            <a:pPr fontAlgn="base">
              <a:lnSpc>
                <a:spcPct val="150000"/>
              </a:lnSpc>
              <a:spcBef>
                <a:spcPct val="0"/>
              </a:spcBef>
              <a:spcAft>
                <a:spcPct val="0"/>
              </a:spcAft>
              <a:buFont typeface="Arial" panose="020B0604020202020204" pitchFamily="34" charset="0"/>
              <a:buNone/>
            </a:pPr>
            <a:r>
              <a:rPr lang="en-US" altLang="zh-CN" sz="2000" dirty="0">
                <a:latin typeface="+mn-ea"/>
              </a:rPr>
              <a:t>2</a:t>
            </a:r>
            <a:r>
              <a:rPr lang="zh-CN" altLang="en-US" sz="2000" dirty="0">
                <a:latin typeface="+mn-ea"/>
              </a:rPr>
              <a:t>）开发者应把重点放在能提供最大价值、花费最合理的开发费用及普及率最高的产品上。</a:t>
            </a:r>
            <a:endParaRPr lang="zh-CN" altLang="en-US" sz="2000" dirty="0">
              <a:latin typeface="+mn-ea"/>
            </a:endParaRPr>
          </a:p>
        </p:txBody>
      </p:sp>
      <p:sp>
        <p:nvSpPr>
          <p:cNvPr id="14" name="文本框 13"/>
          <p:cNvSpPr txBox="1"/>
          <p:nvPr/>
        </p:nvSpPr>
        <p:spPr>
          <a:xfrm>
            <a:off x="633741" y="4666977"/>
            <a:ext cx="10833100" cy="1689373"/>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dirty="0">
                <a:latin typeface="+mn-ea"/>
              </a:rPr>
              <a:t>一个项目开发小组为用户完成包裹传递业务的首发版软件：</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1</a:t>
            </a:r>
            <a:r>
              <a:rPr lang="zh-CN" altLang="en-US" dirty="0">
                <a:latin typeface="+mn-ea"/>
              </a:rPr>
              <a:t>）</a:t>
            </a:r>
            <a:r>
              <a:rPr lang="en-US" altLang="zh-CN" sz="1800" dirty="0">
                <a:latin typeface="+mn-ea"/>
              </a:rPr>
              <a:t>1</a:t>
            </a:r>
            <a:r>
              <a:rPr lang="zh-CN" altLang="en-US" sz="1800" dirty="0">
                <a:latin typeface="+mn-ea"/>
              </a:rPr>
              <a:t>．</a:t>
            </a:r>
            <a:r>
              <a:rPr lang="en-US" altLang="zh-CN" sz="1800" dirty="0">
                <a:latin typeface="+mn-ea"/>
              </a:rPr>
              <a:t>0</a:t>
            </a:r>
            <a:r>
              <a:rPr lang="zh-CN" altLang="en-US" sz="1800" dirty="0">
                <a:latin typeface="+mn-ea"/>
              </a:rPr>
              <a:t>版本并不要求快速、结构紧凑或易于使用，但该软件必须稳定运行；</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2</a:t>
            </a:r>
            <a:r>
              <a:rPr lang="zh-CN" altLang="en-US" dirty="0">
                <a:latin typeface="+mn-ea"/>
              </a:rPr>
              <a:t>）</a:t>
            </a:r>
            <a:r>
              <a:rPr lang="zh-CN" altLang="en-US" sz="1800" dirty="0">
                <a:latin typeface="+mn-ea"/>
              </a:rPr>
              <a:t>整个开发小组始终以这一目标为准；</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3</a:t>
            </a:r>
            <a:r>
              <a:rPr lang="zh-CN" altLang="en-US" dirty="0">
                <a:latin typeface="+mn-ea"/>
              </a:rPr>
              <a:t>）</a:t>
            </a:r>
            <a:r>
              <a:rPr lang="zh-CN" altLang="en-US" sz="1800" dirty="0">
                <a:latin typeface="+mn-ea"/>
              </a:rPr>
              <a:t>首发版的软件完成了基本的系统目标，而随后的版本则包含了附加的特性、选项和使用帮助。</a:t>
            </a:r>
            <a:endParaRPr lang="zh-CN" altLang="en-US" sz="1800" dirty="0">
              <a:latin typeface="+mn-ea"/>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）范围和局限性</a:t>
            </a:r>
            <a:endParaRPr lang="zh-CN" altLang="en-US" sz="2000" b="1" kern="0" dirty="0">
              <a:latin typeface="宋体" panose="02010600030101010101" pitchFamily="2" charset="-122"/>
              <a:sym typeface="宋体" panose="02010600030101010101" pitchFamily="2" charset="-122"/>
            </a:endParaRPr>
          </a:p>
        </p:txBody>
      </p:sp>
      <p:sp>
        <p:nvSpPr>
          <p:cNvPr id="5" name="箭头: 下 4"/>
          <p:cNvSpPr/>
          <p:nvPr/>
        </p:nvSpPr>
        <p:spPr>
          <a:xfrm>
            <a:off x="5927834" y="3786260"/>
            <a:ext cx="409904" cy="685828"/>
          </a:xfrm>
          <a:prstGeom prst="downArrow">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53448" y="3908061"/>
            <a:ext cx="697627" cy="400110"/>
          </a:xfrm>
          <a:prstGeom prst="rect">
            <a:avLst/>
          </a:prstGeom>
          <a:noFill/>
        </p:spPr>
        <p:txBody>
          <a:bodyPr wrap="none" rtlCol="0">
            <a:spAutoFit/>
          </a:bodyPr>
          <a:lstStyle/>
          <a:p>
            <a:r>
              <a:rPr lang="zh-CN" altLang="en-US" sz="2000" dirty="0">
                <a:solidFill>
                  <a:srgbClr val="0000FF"/>
                </a:solidFill>
              </a:rPr>
              <a:t>例子</a:t>
            </a:r>
            <a:endParaRPr lang="zh-CN" altLang="en-US" sz="2000"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3" grpId="0"/>
      <p:bldP spid="14" grpId="0"/>
      <p:bldP spid="15" grpId="0"/>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矩形 66"/>
          <p:cNvSpPr>
            <a:spLocks noChangeArrowheads="1"/>
          </p:cNvSpPr>
          <p:nvPr/>
        </p:nvSpPr>
        <p:spPr bwMode="auto">
          <a:xfrm>
            <a:off x="733383" y="1556736"/>
            <a:ext cx="10037078"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200000"/>
              </a:lnSpc>
              <a:spcBef>
                <a:spcPct val="0"/>
              </a:spcBef>
              <a:spcAft>
                <a:spcPct val="0"/>
              </a:spcAft>
              <a:buFont typeface="Arial" panose="020B0604020202020204" pitchFamily="34" charset="0"/>
              <a:buNone/>
            </a:pPr>
            <a:r>
              <a:rPr lang="zh-CN" altLang="en-US" sz="2000" b="1" dirty="0">
                <a:latin typeface="+mn-ea"/>
              </a:rPr>
              <a:t>随后发行的范围</a:t>
            </a:r>
            <a:endParaRPr lang="zh-CN" altLang="en-US" sz="2000" dirty="0">
              <a:latin typeface="+mn-ea"/>
            </a:endParaRPr>
          </a:p>
        </p:txBody>
      </p:sp>
      <p:sp>
        <p:nvSpPr>
          <p:cNvPr id="15" name="矩形 66"/>
          <p:cNvSpPr>
            <a:spLocks noChangeArrowheads="1"/>
          </p:cNvSpPr>
          <p:nvPr/>
        </p:nvSpPr>
        <p:spPr bwMode="auto">
          <a:xfrm>
            <a:off x="660398" y="3221493"/>
            <a:ext cx="10833100"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200000"/>
              </a:lnSpc>
              <a:spcBef>
                <a:spcPct val="0"/>
              </a:spcBef>
              <a:spcAft>
                <a:spcPct val="0"/>
              </a:spcAft>
              <a:buFont typeface="Arial" panose="020B0604020202020204" pitchFamily="34" charset="0"/>
              <a:buNone/>
            </a:pPr>
            <a:r>
              <a:rPr lang="zh-CN" altLang="en-US" sz="2000" b="1" dirty="0">
                <a:latin typeface="+mn-ea"/>
              </a:rPr>
              <a:t>局限性和专用性</a:t>
            </a:r>
            <a:endParaRPr lang="zh-CN" altLang="en-US" sz="2000" b="1" dirty="0">
              <a:latin typeface="+mn-ea"/>
            </a:endParaRPr>
          </a:p>
        </p:txBody>
      </p:sp>
      <p:sp>
        <p:nvSpPr>
          <p:cNvPr id="6" name="矩形 5"/>
          <p:cNvSpPr/>
          <p:nvPr/>
        </p:nvSpPr>
        <p:spPr>
          <a:xfrm>
            <a:off x="700837" y="2224727"/>
            <a:ext cx="10792661" cy="597280"/>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200000"/>
              </a:lnSpc>
              <a:spcBef>
                <a:spcPct val="0"/>
              </a:spcBef>
              <a:spcAft>
                <a:spcPct val="0"/>
              </a:spcAft>
              <a:buFont typeface="Arial" panose="020B0604020202020204" pitchFamily="34" charset="0"/>
              <a:buNone/>
            </a:pPr>
            <a:r>
              <a:rPr lang="zh-CN" altLang="en-US" dirty="0">
                <a:solidFill>
                  <a:schemeClr val="tx1"/>
                </a:solidFill>
                <a:latin typeface="+mn-ea"/>
              </a:rPr>
              <a:t>在一个周期性的产品演变过程中必须指明哪一个主要特性的开发将被延期，并在期待随后的版本中发行</a:t>
            </a:r>
            <a:endParaRPr lang="zh-CN" altLang="en-US" dirty="0">
              <a:solidFill>
                <a:schemeClr val="tx1"/>
              </a:solidFill>
              <a:latin typeface="+mn-ea"/>
            </a:endParaRPr>
          </a:p>
        </p:txBody>
      </p:sp>
      <p:sp>
        <p:nvSpPr>
          <p:cNvPr id="16" name="矩形 15"/>
          <p:cNvSpPr/>
          <p:nvPr/>
        </p:nvSpPr>
        <p:spPr>
          <a:xfrm>
            <a:off x="733382" y="3878268"/>
            <a:ext cx="10833100" cy="1021720"/>
          </a:xfrm>
          <a:prstGeom prst="rect">
            <a:avLst/>
          </a:prstGeom>
          <a:solidFill>
            <a:schemeClr val="accent5">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1</a:t>
            </a:r>
            <a:r>
              <a:rPr lang="zh-CN" altLang="en-US" dirty="0">
                <a:solidFill>
                  <a:schemeClr val="tx1"/>
                </a:solidFill>
                <a:latin typeface="+mn-ea"/>
              </a:rPr>
              <a:t>）明确定义包括和不包括的特性和功能的界线是处理范围设定和客户期望的一个途径。</a:t>
            </a:r>
            <a:endParaRPr lang="en-US" altLang="zh-CN" dirty="0">
              <a:solidFill>
                <a:schemeClr val="tx1"/>
              </a:solidFill>
              <a:latin typeface="+mn-ea"/>
            </a:endParaRPr>
          </a:p>
          <a:p>
            <a:r>
              <a:rPr lang="en-US" altLang="zh-CN" dirty="0">
                <a:solidFill>
                  <a:schemeClr val="tx1"/>
                </a:solidFill>
                <a:latin typeface="+mn-ea"/>
              </a:rPr>
              <a:t>2</a:t>
            </a:r>
            <a:r>
              <a:rPr lang="zh-CN" altLang="en-US" dirty="0">
                <a:solidFill>
                  <a:schemeClr val="tx1"/>
                </a:solidFill>
                <a:latin typeface="+mn-ea"/>
              </a:rPr>
              <a:t>）列出风险承担者们期望的而你却不打算把它包括到产品中的特性和功能</a:t>
            </a:r>
            <a:endParaRPr lang="zh-CN" altLang="en-US" dirty="0">
              <a:solidFill>
                <a:schemeClr val="tx1"/>
              </a:solidFill>
              <a:latin typeface="+mn-ea"/>
            </a:endParaRPr>
          </a:p>
        </p:txBody>
      </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）范围和局限性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6" grpId="0" animBg="1"/>
      <p:bldP spid="16" grpId="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0400" y="3176833"/>
            <a:ext cx="10833100" cy="1857483"/>
          </a:xfrm>
          <a:prstGeom prst="rect">
            <a:avLst/>
          </a:prstGeom>
          <a:solidFill>
            <a:schemeClr val="accent1">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685800" y="1943727"/>
            <a:ext cx="10833100" cy="620364"/>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n-ea"/>
              </a:rPr>
              <a:t>业务背景总结了一些项目的业务问题，包括主要的</a:t>
            </a:r>
            <a:r>
              <a:rPr lang="zh-CN" altLang="en-US" b="1" dirty="0">
                <a:solidFill>
                  <a:srgbClr val="FF0000"/>
                </a:solidFill>
                <a:latin typeface="+mn-ea"/>
              </a:rPr>
              <a:t>涉众类别</a:t>
            </a:r>
            <a:r>
              <a:rPr lang="zh-CN" altLang="en-US" b="1" dirty="0">
                <a:solidFill>
                  <a:schemeClr val="tx1"/>
                </a:solidFill>
                <a:latin typeface="+mn-ea"/>
              </a:rPr>
              <a:t>、</a:t>
            </a:r>
            <a:r>
              <a:rPr lang="zh-CN" altLang="en-US" b="1" dirty="0">
                <a:solidFill>
                  <a:srgbClr val="FF0000"/>
                </a:solidFill>
                <a:latin typeface="+mn-ea"/>
              </a:rPr>
              <a:t>项目的管理优先级</a:t>
            </a:r>
            <a:r>
              <a:rPr lang="zh-CN" altLang="en-US" b="1" dirty="0">
                <a:solidFill>
                  <a:schemeClr val="tx1"/>
                </a:solidFill>
                <a:latin typeface="+mn-ea"/>
              </a:rPr>
              <a:t>和</a:t>
            </a:r>
            <a:r>
              <a:rPr lang="zh-CN" altLang="en-US" b="1" dirty="0">
                <a:solidFill>
                  <a:srgbClr val="FF0000"/>
                </a:solidFill>
                <a:latin typeface="+mn-ea"/>
              </a:rPr>
              <a:t>产品成功的因素</a:t>
            </a:r>
            <a:r>
              <a:rPr lang="zh-CN" altLang="en-US" b="1" dirty="0">
                <a:solidFill>
                  <a:schemeClr val="tx1"/>
                </a:solidFill>
                <a:latin typeface="+mn-ea"/>
              </a:rPr>
              <a:t>等</a:t>
            </a:r>
            <a:endParaRPr lang="en-US" altLang="zh-CN" b="1" dirty="0">
              <a:solidFill>
                <a:schemeClr val="tx1"/>
              </a:solidFill>
              <a:latin typeface="+mn-ea"/>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endParaRPr lang="zh-CN" altLang="en-US" sz="2000" b="1" kern="0" dirty="0">
              <a:latin typeface="宋体" panose="02010600030101010101" pitchFamily="2" charset="-122"/>
              <a:sym typeface="宋体" panose="02010600030101010101" pitchFamily="2" charset="-122"/>
            </a:endParaRPr>
          </a:p>
        </p:txBody>
      </p:sp>
      <p:sp>
        <p:nvSpPr>
          <p:cNvPr id="15" name="文本框 14"/>
          <p:cNvSpPr txBox="1"/>
          <p:nvPr/>
        </p:nvSpPr>
        <p:spPr>
          <a:xfrm>
            <a:off x="660400" y="3278200"/>
            <a:ext cx="10693400" cy="1654748"/>
          </a:xfrm>
          <a:prstGeom prst="rect">
            <a:avLst/>
          </a:prstGeom>
          <a:noFill/>
        </p:spPr>
        <p:txBody>
          <a:bodyPr wrap="square">
            <a:spAutoFit/>
          </a:bodyPr>
          <a:lstStyle/>
          <a:p>
            <a:pPr fontAlgn="base">
              <a:lnSpc>
                <a:spcPct val="200000"/>
              </a:lnSpc>
              <a:spcBef>
                <a:spcPct val="0"/>
              </a:spcBef>
              <a:spcAft>
                <a:spcPct val="0"/>
              </a:spcAft>
              <a:buFont typeface="Arial" panose="020B0604020202020204" pitchFamily="34" charset="0"/>
              <a:buNone/>
            </a:pPr>
            <a:r>
              <a:rPr lang="en-US" altLang="zh-CN" sz="1800" dirty="0">
                <a:latin typeface="+mn-ea"/>
              </a:rPr>
              <a:t>1</a:t>
            </a:r>
            <a:r>
              <a:rPr lang="zh-CN" altLang="en-US" sz="1800" dirty="0">
                <a:latin typeface="+mn-ea"/>
              </a:rPr>
              <a:t>）涉众（</a:t>
            </a:r>
            <a:r>
              <a:rPr lang="en-US" altLang="zh-CN" sz="1800" dirty="0">
                <a:latin typeface="+mn-ea"/>
              </a:rPr>
              <a:t>Stake holder</a:t>
            </a:r>
            <a:r>
              <a:rPr lang="zh-CN" altLang="en-US" sz="1800" dirty="0">
                <a:latin typeface="+mn-ea"/>
              </a:rPr>
              <a:t>）</a:t>
            </a:r>
            <a:endParaRPr lang="en-US" altLang="zh-CN" sz="1800" dirty="0">
              <a:latin typeface="+mn-ea"/>
            </a:endParaRPr>
          </a:p>
          <a:p>
            <a:pPr fontAlgn="base">
              <a:lnSpc>
                <a:spcPct val="200000"/>
              </a:lnSpc>
              <a:spcBef>
                <a:spcPct val="0"/>
              </a:spcBef>
              <a:spcAft>
                <a:spcPct val="0"/>
              </a:spcAft>
              <a:buFont typeface="Arial" panose="020B0604020202020204" pitchFamily="34" charset="0"/>
              <a:buNone/>
            </a:pPr>
            <a:r>
              <a:rPr lang="en-US" altLang="zh-CN" sz="1800" dirty="0">
                <a:latin typeface="+mn-ea"/>
              </a:rPr>
              <a:t>2</a:t>
            </a:r>
            <a:r>
              <a:rPr lang="zh-CN" altLang="en-US" sz="1800" dirty="0">
                <a:latin typeface="+mn-ea"/>
              </a:rPr>
              <a:t>）项目的优先级</a:t>
            </a:r>
            <a:endParaRPr lang="zh-CN" altLang="en-US" sz="1800" dirty="0">
              <a:latin typeface="+mn-ea"/>
            </a:endParaRPr>
          </a:p>
          <a:p>
            <a:pPr fontAlgn="base">
              <a:lnSpc>
                <a:spcPct val="200000"/>
              </a:lnSpc>
              <a:spcBef>
                <a:spcPct val="0"/>
              </a:spcBef>
              <a:spcAft>
                <a:spcPct val="0"/>
              </a:spcAft>
              <a:buFont typeface="Arial" panose="020B0604020202020204" pitchFamily="34" charset="0"/>
              <a:buNone/>
            </a:pPr>
            <a:r>
              <a:rPr lang="en-US" altLang="zh-CN" sz="1800" dirty="0">
                <a:latin typeface="+mn-ea"/>
              </a:rPr>
              <a:t>3</a:t>
            </a:r>
            <a:r>
              <a:rPr lang="zh-CN" altLang="en-US" sz="1800" dirty="0">
                <a:latin typeface="+mn-ea"/>
              </a:rPr>
              <a:t>）产品成功的因素（新版：操作环境）</a:t>
            </a:r>
            <a:endParaRPr lang="zh-CN" altLang="en-US" sz="1800" dirty="0">
              <a:latin typeface="+mn-ea"/>
            </a:endParaRPr>
          </a:p>
        </p:txBody>
      </p:sp>
      <p:sp>
        <p:nvSpPr>
          <p:cNvPr id="7" name="箭头: 下 6"/>
          <p:cNvSpPr/>
          <p:nvPr/>
        </p:nvSpPr>
        <p:spPr>
          <a:xfrm>
            <a:off x="3647090" y="2669628"/>
            <a:ext cx="336331" cy="4058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p:cNvSpPr/>
          <p:nvPr/>
        </p:nvSpPr>
        <p:spPr>
          <a:xfrm>
            <a:off x="6253655" y="2645479"/>
            <a:ext cx="336331" cy="4058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8860220" y="2626956"/>
            <a:ext cx="336331" cy="4058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3" grpId="0"/>
      <p:bldP spid="15" grpId="0"/>
      <p:bldP spid="7"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79450" y="1875934"/>
            <a:ext cx="10839450" cy="425340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66"/>
          <p:cNvSpPr>
            <a:spLocks noChangeArrowheads="1"/>
          </p:cNvSpPr>
          <p:nvPr/>
        </p:nvSpPr>
        <p:spPr bwMode="auto">
          <a:xfrm>
            <a:off x="700838" y="2014871"/>
            <a:ext cx="10683267"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mn-ea"/>
              </a:rPr>
              <a:t>客户概述明确了这一产品的不同类型客户的一些本质的特点，以及目标市场部门和在这些部门中的不同客户的特征。对于每一种客户类型，概述要包括</a:t>
            </a:r>
            <a:r>
              <a:rPr lang="en-US" altLang="zh-CN" sz="2000" b="1" dirty="0">
                <a:latin typeface="+mn-ea"/>
              </a:rPr>
              <a:t>5</a:t>
            </a:r>
            <a:r>
              <a:rPr lang="zh-CN" altLang="en-US" sz="2000" b="1" dirty="0">
                <a:latin typeface="+mn-ea"/>
              </a:rPr>
              <a:t>种信息：</a:t>
            </a:r>
            <a:endParaRPr lang="zh-CN" altLang="en-US" sz="2000" b="1" dirty="0">
              <a:latin typeface="+mn-ea"/>
            </a:endParaRPr>
          </a:p>
        </p:txBody>
      </p:sp>
      <p:sp>
        <p:nvSpPr>
          <p:cNvPr id="4" name="矩形 3"/>
          <p:cNvSpPr/>
          <p:nvPr/>
        </p:nvSpPr>
        <p:spPr>
          <a:xfrm>
            <a:off x="660400" y="3110845"/>
            <a:ext cx="10833100" cy="461665"/>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1</a:t>
            </a:r>
            <a:r>
              <a:rPr lang="zh-CN" altLang="en-US" sz="1800" dirty="0">
                <a:solidFill>
                  <a:schemeClr val="tx1"/>
                </a:solidFill>
                <a:latin typeface="+mn-ea"/>
              </a:rPr>
              <a:t>）各种客户类型将从产品中获得的主要益处</a:t>
            </a:r>
            <a:endParaRPr lang="zh-CN" altLang="en-US" sz="1800" dirty="0">
              <a:solidFill>
                <a:schemeClr val="tx1"/>
              </a:solidFill>
              <a:latin typeface="+mn-ea"/>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1/3 </a:t>
            </a:r>
            <a:r>
              <a:rPr lang="zh-CN" altLang="en-US" sz="2000" b="1" kern="0" dirty="0">
                <a:latin typeface="宋体" panose="02010600030101010101" pitchFamily="2" charset="-122"/>
                <a:sym typeface="宋体" panose="02010600030101010101" pitchFamily="2" charset="-122"/>
              </a:rPr>
              <a:t>）：涉众</a:t>
            </a:r>
            <a:endParaRPr lang="zh-CN" altLang="en-US" sz="2000" b="1" kern="0" dirty="0">
              <a:latin typeface="宋体" panose="02010600030101010101" pitchFamily="2" charset="-122"/>
              <a:sym typeface="宋体" panose="02010600030101010101" pitchFamily="2" charset="-122"/>
            </a:endParaRPr>
          </a:p>
        </p:txBody>
      </p:sp>
      <p:sp>
        <p:nvSpPr>
          <p:cNvPr id="15" name="矩形 14"/>
          <p:cNvSpPr/>
          <p:nvPr/>
        </p:nvSpPr>
        <p:spPr>
          <a:xfrm>
            <a:off x="660400" y="3679260"/>
            <a:ext cx="10833100" cy="461665"/>
          </a:xfrm>
          <a:prstGeom prst="rect">
            <a:avLst/>
          </a:prstGeom>
          <a:solidFill>
            <a:schemeClr val="accent5">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2</a:t>
            </a:r>
            <a:r>
              <a:rPr lang="zh-CN" altLang="en-US" sz="1800" dirty="0">
                <a:solidFill>
                  <a:schemeClr val="tx1"/>
                </a:solidFill>
                <a:latin typeface="+mn-ea"/>
              </a:rPr>
              <a:t>）他们对产品所持的态度</a:t>
            </a:r>
            <a:endParaRPr lang="en-US" altLang="zh-CN" sz="1800" dirty="0">
              <a:solidFill>
                <a:schemeClr val="tx1"/>
              </a:solidFill>
              <a:latin typeface="+mn-ea"/>
            </a:endParaRPr>
          </a:p>
        </p:txBody>
      </p:sp>
      <p:sp>
        <p:nvSpPr>
          <p:cNvPr id="16" name="矩形 15"/>
          <p:cNvSpPr/>
          <p:nvPr/>
        </p:nvSpPr>
        <p:spPr>
          <a:xfrm>
            <a:off x="660400" y="4317185"/>
            <a:ext cx="10833100" cy="461665"/>
          </a:xfrm>
          <a:prstGeom prst="rect">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3</a:t>
            </a:r>
            <a:r>
              <a:rPr lang="zh-CN" altLang="en-US" sz="1800" dirty="0">
                <a:solidFill>
                  <a:schemeClr val="tx1"/>
                </a:solidFill>
                <a:latin typeface="+mn-ea"/>
              </a:rPr>
              <a:t>）感兴趣的关键产品的功能和特性</a:t>
            </a:r>
            <a:endParaRPr lang="zh-CN" altLang="en-US" sz="1800" dirty="0">
              <a:solidFill>
                <a:schemeClr val="tx1"/>
              </a:solidFill>
              <a:latin typeface="+mn-ea"/>
            </a:endParaRPr>
          </a:p>
        </p:txBody>
      </p:sp>
      <p:sp>
        <p:nvSpPr>
          <p:cNvPr id="17" name="矩形 16"/>
          <p:cNvSpPr/>
          <p:nvPr/>
        </p:nvSpPr>
        <p:spPr>
          <a:xfrm>
            <a:off x="660400" y="4926645"/>
            <a:ext cx="10833100" cy="461665"/>
          </a:xfrm>
          <a:prstGeom prst="rect">
            <a:avLst/>
          </a:prstGeom>
          <a:solidFill>
            <a:schemeClr val="accent3">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4</a:t>
            </a:r>
            <a:r>
              <a:rPr lang="zh-CN" altLang="en-US" sz="1800" dirty="0">
                <a:solidFill>
                  <a:schemeClr val="tx1"/>
                </a:solidFill>
                <a:latin typeface="+mn-ea"/>
              </a:rPr>
              <a:t>）哪一类型客户能成功使用</a:t>
            </a:r>
            <a:endParaRPr lang="zh-CN" altLang="en-US" sz="1800" dirty="0">
              <a:solidFill>
                <a:schemeClr val="tx1"/>
              </a:solidFill>
              <a:latin typeface="+mn-ea"/>
            </a:endParaRPr>
          </a:p>
        </p:txBody>
      </p:sp>
      <p:sp>
        <p:nvSpPr>
          <p:cNvPr id="18" name="矩形 17"/>
          <p:cNvSpPr/>
          <p:nvPr/>
        </p:nvSpPr>
        <p:spPr>
          <a:xfrm>
            <a:off x="660400" y="5557102"/>
            <a:ext cx="10833100" cy="461665"/>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5</a:t>
            </a:r>
            <a:r>
              <a:rPr lang="zh-CN" altLang="en-US" sz="1800" dirty="0">
                <a:solidFill>
                  <a:schemeClr val="tx1"/>
                </a:solidFill>
                <a:latin typeface="+mn-ea"/>
              </a:rPr>
              <a:t>）必须适应任何客户的限制和约束</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P spid="13" grpId="0"/>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66"/>
          <p:cNvSpPr>
            <a:spLocks noChangeArrowheads="1"/>
          </p:cNvSpPr>
          <p:nvPr/>
        </p:nvSpPr>
        <p:spPr bwMode="auto">
          <a:xfrm>
            <a:off x="689074" y="1952657"/>
            <a:ext cx="1093417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latin typeface="+mn-ea"/>
              </a:rPr>
              <a:t>一旦明确建立项目的优先级，涉众和项目的参与者就能把精力集中在一系列共同的目标上。达到这一目的的一个途径是考虑软件项目的五个方面：</a:t>
            </a:r>
            <a:r>
              <a:rPr lang="zh-CN" altLang="en-US" sz="2000" b="1" dirty="0">
                <a:solidFill>
                  <a:srgbClr val="0000FF"/>
                </a:solidFill>
                <a:latin typeface="+mn-ea"/>
              </a:rPr>
              <a:t>特性、质量、进度、成本</a:t>
            </a:r>
            <a:r>
              <a:rPr lang="zh-CN" altLang="en-US" sz="2000" dirty="0">
                <a:latin typeface="+mn-ea"/>
              </a:rPr>
              <a:t>和</a:t>
            </a:r>
            <a:r>
              <a:rPr lang="zh-CN" altLang="en-US" sz="2000" b="1" dirty="0">
                <a:solidFill>
                  <a:srgbClr val="0000FF"/>
                </a:solidFill>
                <a:latin typeface="+mn-ea"/>
              </a:rPr>
              <a:t>人员</a:t>
            </a:r>
            <a:r>
              <a:rPr lang="zh-CN" altLang="en-US" sz="2000" dirty="0">
                <a:latin typeface="+mn-ea"/>
              </a:rPr>
              <a:t>。项目中的上述每一方面应与下面三个因素之一相适应：</a:t>
            </a:r>
            <a:endParaRPr lang="en-US" altLang="zh-CN" sz="2000" dirty="0">
              <a:latin typeface="+mn-ea"/>
            </a:endParaRPr>
          </a:p>
        </p:txBody>
      </p:sp>
      <p:sp>
        <p:nvSpPr>
          <p:cNvPr id="4" name="矩形 3"/>
          <p:cNvSpPr/>
          <p:nvPr/>
        </p:nvSpPr>
        <p:spPr>
          <a:xfrm>
            <a:off x="660400" y="3480831"/>
            <a:ext cx="10833100" cy="536608"/>
          </a:xfrm>
          <a:prstGeom prst="rect">
            <a:avLst/>
          </a:prstGeom>
          <a:solidFill>
            <a:schemeClr val="accent6">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mn-ea"/>
              </a:rPr>
              <a:t>1</a:t>
            </a:r>
            <a:r>
              <a:rPr lang="zh-CN" altLang="en-US" b="1" dirty="0">
                <a:solidFill>
                  <a:schemeClr val="tx1"/>
                </a:solidFill>
                <a:latin typeface="+mn-ea"/>
              </a:rPr>
              <a:t>）激励</a:t>
            </a:r>
            <a:r>
              <a:rPr lang="en-US" altLang="zh-CN" b="1" dirty="0">
                <a:solidFill>
                  <a:schemeClr val="tx1"/>
                </a:solidFill>
                <a:latin typeface="+mn-ea"/>
              </a:rPr>
              <a:t>(driver)</a:t>
            </a:r>
            <a:r>
              <a:rPr lang="zh-CN" altLang="en-US" b="1" dirty="0">
                <a:solidFill>
                  <a:schemeClr val="tx1"/>
                </a:solidFill>
                <a:latin typeface="+mn-ea"/>
              </a:rPr>
              <a:t>：</a:t>
            </a:r>
            <a:r>
              <a:rPr lang="zh-CN" altLang="en-US" dirty="0">
                <a:solidFill>
                  <a:schemeClr val="tx1"/>
                </a:solidFill>
                <a:latin typeface="+mn-ea"/>
              </a:rPr>
              <a:t>最高级别的项目目标</a:t>
            </a:r>
            <a:endParaRPr lang="zh-CN" altLang="en-US" dirty="0">
              <a:solidFill>
                <a:schemeClr val="tx1"/>
              </a:solidFill>
              <a:latin typeface="+mn-ea"/>
            </a:endParaRPr>
          </a:p>
        </p:txBody>
      </p:sp>
      <p:sp>
        <p:nvSpPr>
          <p:cNvPr id="1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2/3 </a:t>
            </a:r>
            <a:r>
              <a:rPr lang="zh-CN" altLang="en-US" sz="2000" b="1" kern="0" dirty="0">
                <a:latin typeface="宋体" panose="02010600030101010101" pitchFamily="2" charset="-122"/>
                <a:sym typeface="宋体" panose="02010600030101010101" pitchFamily="2" charset="-122"/>
              </a:rPr>
              <a:t>）：项目优先级</a:t>
            </a:r>
            <a:endParaRPr lang="zh-CN" altLang="en-US" sz="2000" b="1" kern="0" dirty="0">
              <a:latin typeface="宋体" panose="02010600030101010101" pitchFamily="2" charset="-122"/>
              <a:sym typeface="宋体" panose="02010600030101010101" pitchFamily="2" charset="-122"/>
            </a:endParaRPr>
          </a:p>
        </p:txBody>
      </p:sp>
      <p:sp>
        <p:nvSpPr>
          <p:cNvPr id="15" name="矩形 14"/>
          <p:cNvSpPr/>
          <p:nvPr/>
        </p:nvSpPr>
        <p:spPr>
          <a:xfrm>
            <a:off x="660400" y="4181700"/>
            <a:ext cx="10833100" cy="536608"/>
          </a:xfrm>
          <a:prstGeom prst="rect">
            <a:avLst/>
          </a:prstGeom>
          <a:solidFill>
            <a:schemeClr val="accent5">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mn-ea"/>
              </a:rPr>
              <a:t>2</a:t>
            </a:r>
            <a:r>
              <a:rPr lang="zh-CN" altLang="en-US" b="1" dirty="0">
                <a:solidFill>
                  <a:schemeClr val="tx1"/>
                </a:solidFill>
                <a:latin typeface="+mn-ea"/>
              </a:rPr>
              <a:t>）约束</a:t>
            </a:r>
            <a:r>
              <a:rPr lang="en-US" altLang="zh-CN" b="1" dirty="0">
                <a:solidFill>
                  <a:schemeClr val="tx1"/>
                </a:solidFill>
                <a:latin typeface="+mn-ea"/>
              </a:rPr>
              <a:t>(constraint)</a:t>
            </a:r>
            <a:r>
              <a:rPr lang="zh-CN" altLang="en-US" b="1" dirty="0">
                <a:solidFill>
                  <a:schemeClr val="tx1"/>
                </a:solidFill>
                <a:latin typeface="+mn-ea"/>
              </a:rPr>
              <a:t>：</a:t>
            </a:r>
            <a:r>
              <a:rPr lang="zh-CN" altLang="en-US" dirty="0">
                <a:solidFill>
                  <a:schemeClr val="tx1"/>
                </a:solidFill>
                <a:latin typeface="+mn-ea"/>
              </a:rPr>
              <a:t>项目管理者必须在限制因素下工作</a:t>
            </a:r>
            <a:endParaRPr lang="zh-CN" altLang="en-US" dirty="0">
              <a:solidFill>
                <a:schemeClr val="tx1"/>
              </a:solidFill>
              <a:latin typeface="+mn-ea"/>
            </a:endParaRPr>
          </a:p>
        </p:txBody>
      </p:sp>
      <p:sp>
        <p:nvSpPr>
          <p:cNvPr id="16" name="矩形 15"/>
          <p:cNvSpPr/>
          <p:nvPr/>
        </p:nvSpPr>
        <p:spPr>
          <a:xfrm>
            <a:off x="660400" y="4851037"/>
            <a:ext cx="10833100" cy="594581"/>
          </a:xfrm>
          <a:prstGeom prst="rect">
            <a:avLst/>
          </a:prstGeom>
          <a:solidFill>
            <a:schemeClr val="accent4">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mn-ea"/>
              </a:rPr>
              <a:t>3</a:t>
            </a:r>
            <a:r>
              <a:rPr lang="zh-CN" altLang="en-US" b="1" dirty="0">
                <a:solidFill>
                  <a:schemeClr val="tx1"/>
                </a:solidFill>
                <a:latin typeface="+mn-ea"/>
              </a:rPr>
              <a:t>）自由度</a:t>
            </a:r>
            <a:r>
              <a:rPr lang="en-US" altLang="zh-CN" b="1" dirty="0">
                <a:solidFill>
                  <a:schemeClr val="tx1"/>
                </a:solidFill>
                <a:latin typeface="+mn-ea"/>
              </a:rPr>
              <a:t>(degree of freedom)</a:t>
            </a:r>
            <a:r>
              <a:rPr lang="zh-CN" altLang="en-US" b="1" dirty="0">
                <a:solidFill>
                  <a:schemeClr val="tx1"/>
                </a:solidFill>
                <a:latin typeface="+mn-ea"/>
              </a:rPr>
              <a:t>：</a:t>
            </a:r>
            <a:r>
              <a:rPr lang="zh-CN" altLang="en-US" dirty="0">
                <a:solidFill>
                  <a:schemeClr val="tx1"/>
                </a:solidFill>
                <a:latin typeface="+mn-ea"/>
              </a:rPr>
              <a:t>项目管理者能权衡其它方面，进而在约束限制的范围内完成目标的因素</a:t>
            </a:r>
            <a:endParaRPr lang="zh-CN" altLang="en-US" dirty="0">
              <a:solidFill>
                <a:schemeClr val="tx1"/>
              </a:solidFill>
              <a:latin typeface="+mn-ea"/>
            </a:endParaRPr>
          </a:p>
        </p:txBody>
      </p:sp>
      <p:sp>
        <p:nvSpPr>
          <p:cNvPr id="5" name="矩形 4"/>
          <p:cNvSpPr/>
          <p:nvPr/>
        </p:nvSpPr>
        <p:spPr>
          <a:xfrm>
            <a:off x="660400" y="1952656"/>
            <a:ext cx="10833100" cy="376497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P spid="13" grpId="0"/>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4871" y="3776048"/>
            <a:ext cx="10707741" cy="9009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2</a:t>
            </a:r>
            <a:r>
              <a:rPr lang="zh-CN" altLang="en-US" dirty="0">
                <a:solidFill>
                  <a:schemeClr val="tx1"/>
                </a:solidFill>
                <a:latin typeface="+mn-ea"/>
              </a:rPr>
              <a:t>）指明对产品的成功有巨大影响的几个因素，不仅要包括组织直接控制的范围内的事务，还要包括外部因素。</a:t>
            </a:r>
            <a:endParaRPr lang="zh-CN" altLang="en-US" dirty="0">
              <a:solidFill>
                <a:schemeClr val="tx1"/>
              </a:solidFill>
            </a:endParaRPr>
          </a:p>
        </p:txBody>
      </p:sp>
      <p:sp>
        <p:nvSpPr>
          <p:cNvPr id="5" name="矩形 4"/>
          <p:cNvSpPr/>
          <p:nvPr/>
        </p:nvSpPr>
        <p:spPr>
          <a:xfrm>
            <a:off x="844871" y="2669785"/>
            <a:ext cx="10707741" cy="9009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200000"/>
              </a:lnSpc>
              <a:spcBef>
                <a:spcPct val="0"/>
              </a:spcBef>
              <a:spcAft>
                <a:spcPct val="0"/>
              </a:spcAft>
              <a:buFont typeface="Arial" panose="020B0604020202020204" pitchFamily="34" charset="0"/>
              <a:buNone/>
            </a:pPr>
            <a:r>
              <a:rPr lang="en-US" altLang="zh-CN" dirty="0">
                <a:solidFill>
                  <a:schemeClr val="tx1"/>
                </a:solidFill>
                <a:latin typeface="+mn-ea"/>
              </a:rPr>
              <a:t>1</a:t>
            </a:r>
            <a:r>
              <a:rPr lang="zh-CN" altLang="en-US" dirty="0">
                <a:solidFill>
                  <a:schemeClr val="tx1"/>
                </a:solidFill>
                <a:latin typeface="+mn-ea"/>
              </a:rPr>
              <a:t>）明确产品的成功是如何定义和测量的</a:t>
            </a:r>
            <a:endParaRPr lang="en-US" altLang="zh-CN" dirty="0">
              <a:solidFill>
                <a:schemeClr val="tx1"/>
              </a:solidFill>
              <a:latin typeface="+mn-ea"/>
            </a:endParaRPr>
          </a:p>
        </p:txBody>
      </p:sp>
      <p:sp>
        <p:nvSpPr>
          <p:cNvPr id="4" name="矩形 3"/>
          <p:cNvSpPr/>
          <p:nvPr/>
        </p:nvSpPr>
        <p:spPr>
          <a:xfrm>
            <a:off x="700838" y="2591595"/>
            <a:ext cx="11026588" cy="340041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3/3 </a:t>
            </a:r>
            <a:r>
              <a:rPr lang="zh-CN" altLang="en-US" sz="2000" b="1" kern="0" dirty="0">
                <a:latin typeface="宋体" panose="02010600030101010101" pitchFamily="2" charset="-122"/>
                <a:sym typeface="宋体" panose="02010600030101010101" pitchFamily="2" charset="-122"/>
              </a:rPr>
              <a:t>）：产品成功的因素</a:t>
            </a:r>
            <a:endParaRPr lang="zh-CN" altLang="en-US" sz="2000" b="1" kern="0" dirty="0">
              <a:latin typeface="宋体" panose="02010600030101010101" pitchFamily="2" charset="-122"/>
              <a:sym typeface="宋体" panose="02010600030101010101" pitchFamily="2" charset="-122"/>
            </a:endParaRPr>
          </a:p>
        </p:txBody>
      </p:sp>
      <p:sp>
        <p:nvSpPr>
          <p:cNvPr id="15" name="矩形 14"/>
          <p:cNvSpPr/>
          <p:nvPr/>
        </p:nvSpPr>
        <p:spPr>
          <a:xfrm>
            <a:off x="844871" y="4882311"/>
            <a:ext cx="10707741" cy="9009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3</a:t>
            </a:r>
            <a:r>
              <a:rPr lang="zh-CN" altLang="en-US" dirty="0">
                <a:solidFill>
                  <a:schemeClr val="tx1"/>
                </a:solidFill>
                <a:latin typeface="+mn-ea"/>
              </a:rPr>
              <a:t>）尽可能建立测量的标准，用于评价是否达到业务目标，这些标准的实例包括：市场股票、销售量或收入、客户满意程度的测量、交易处理量和准确度</a:t>
            </a:r>
            <a:endParaRPr lang="zh-CN" altLang="en-US" dirty="0">
              <a:solidFill>
                <a:schemeClr val="tx1"/>
              </a:solidFill>
              <a:latin typeface="+mn-ea"/>
            </a:endParaRPr>
          </a:p>
        </p:txBody>
      </p:sp>
      <p:sp>
        <p:nvSpPr>
          <p:cNvPr id="6" name="标注: 下箭头 5"/>
          <p:cNvSpPr/>
          <p:nvPr/>
        </p:nvSpPr>
        <p:spPr>
          <a:xfrm>
            <a:off x="844870" y="1750118"/>
            <a:ext cx="10646291" cy="841477"/>
          </a:xfrm>
          <a:prstGeom prst="down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01633" y="1831185"/>
            <a:ext cx="2492990" cy="400110"/>
          </a:xfrm>
          <a:prstGeom prst="rect">
            <a:avLst/>
          </a:prstGeom>
          <a:noFill/>
        </p:spPr>
        <p:txBody>
          <a:bodyPr wrap="none" rtlCol="0">
            <a:spAutoFit/>
          </a:bodyPr>
          <a:lstStyle/>
          <a:p>
            <a:r>
              <a:rPr lang="zh-CN" altLang="en-US" sz="2000" b="1" dirty="0">
                <a:solidFill>
                  <a:srgbClr val="FF0000"/>
                </a:solidFill>
              </a:rPr>
              <a:t>决定产品成功的因素</a:t>
            </a:r>
            <a:endParaRPr lang="zh-CN" altLang="en-US" sz="20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4" grpId="0" animBg="1"/>
      <p:bldP spid="11" grpId="0"/>
      <p:bldP spid="15" grpId="0" animBg="1"/>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3/3 </a:t>
            </a:r>
            <a:r>
              <a:rPr lang="zh-CN" altLang="en-US" sz="2000" b="1" kern="0" dirty="0">
                <a:latin typeface="宋体" panose="02010600030101010101" pitchFamily="2" charset="-122"/>
                <a:sym typeface="宋体" panose="02010600030101010101" pitchFamily="2" charset="-122"/>
              </a:rPr>
              <a:t>）：产品成功的因素</a:t>
            </a:r>
            <a:endParaRPr lang="zh-CN" altLang="en-US" sz="2000" b="1" kern="0" dirty="0">
              <a:latin typeface="宋体" panose="02010600030101010101" pitchFamily="2" charset="-122"/>
              <a:sym typeface="宋体" panose="02010600030101010101" pitchFamily="2" charset="-122"/>
            </a:endParaRPr>
          </a:p>
        </p:txBody>
      </p:sp>
      <p:sp>
        <p:nvSpPr>
          <p:cNvPr id="13" name="矩形 12"/>
          <p:cNvSpPr/>
          <p:nvPr/>
        </p:nvSpPr>
        <p:spPr>
          <a:xfrm>
            <a:off x="633741" y="1805441"/>
            <a:ext cx="10707741" cy="7078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4</a:t>
            </a:r>
            <a:r>
              <a:rPr lang="zh-CN" altLang="en-US" dirty="0">
                <a:solidFill>
                  <a:schemeClr val="tx1"/>
                </a:solidFill>
                <a:latin typeface="+mn-ea"/>
              </a:rPr>
              <a:t>） “业务目标与成功标准”标准中产品成功的因素</a:t>
            </a:r>
            <a:endParaRPr lang="zh-CN" altLang="en-US" dirty="0">
              <a:solidFill>
                <a:schemeClr val="tx1"/>
              </a:solidFill>
              <a:latin typeface="+mn-ea"/>
            </a:endParaRPr>
          </a:p>
        </p:txBody>
      </p:sp>
      <p:sp>
        <p:nvSpPr>
          <p:cNvPr id="4" name="对话气泡: 矩形 3"/>
          <p:cNvSpPr/>
          <p:nvPr/>
        </p:nvSpPr>
        <p:spPr>
          <a:xfrm rot="10800000">
            <a:off x="653162" y="2784862"/>
            <a:ext cx="4148471" cy="2847055"/>
          </a:xfrm>
          <a:prstGeom prst="wedgeRectCallout">
            <a:avLst>
              <a:gd name="adj1" fmla="val 29052"/>
              <a:gd name="adj2" fmla="val 617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66"/>
          <p:cNvSpPr>
            <a:spLocks noChangeArrowheads="1"/>
          </p:cNvSpPr>
          <p:nvPr/>
        </p:nvSpPr>
        <p:spPr bwMode="auto">
          <a:xfrm>
            <a:off x="700837" y="3069589"/>
            <a:ext cx="4100795"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mn-ea"/>
              </a:rPr>
              <a:t>与财务有关的因素：</a:t>
            </a:r>
            <a:endParaRPr lang="zh-CN" altLang="en-US" sz="2000" dirty="0">
              <a:solidFill>
                <a:srgbClr val="FF0000"/>
              </a:solidFill>
              <a:latin typeface="+mn-ea"/>
            </a:endParaRPr>
          </a:p>
          <a:p>
            <a:pPr marL="285750" indent="-285750" fontAlgn="base">
              <a:lnSpc>
                <a:spcPct val="150000"/>
              </a:lnSpc>
              <a:spcBef>
                <a:spcPct val="0"/>
              </a:spcBef>
              <a:spcAft>
                <a:spcPct val="0"/>
              </a:spcAft>
              <a:buFont typeface="Wingdings" panose="05000000000000000000" pitchFamily="2" charset="2"/>
              <a:buChar char="Ø"/>
            </a:pPr>
            <a:r>
              <a:rPr lang="zh-CN" altLang="en-US" sz="2000" dirty="0">
                <a:latin typeface="+mn-ea"/>
              </a:rPr>
              <a:t>在</a:t>
            </a:r>
            <a:r>
              <a:rPr lang="en-US" altLang="zh-CN" sz="2000" dirty="0">
                <a:latin typeface="+mn-ea"/>
              </a:rPr>
              <a:t>X</a:t>
            </a:r>
            <a:r>
              <a:rPr lang="zh-CN" altLang="en-US" sz="2000" dirty="0">
                <a:latin typeface="+mn-ea"/>
              </a:rPr>
              <a:t>个月内取得</a:t>
            </a:r>
            <a:r>
              <a:rPr lang="en-US" altLang="zh-CN" sz="2000" dirty="0">
                <a:latin typeface="+mn-ea"/>
              </a:rPr>
              <a:t>Y%</a:t>
            </a:r>
            <a:r>
              <a:rPr lang="zh-CN" altLang="en-US" sz="2000" dirty="0">
                <a:latin typeface="+mn-ea"/>
              </a:rPr>
              <a:t>的市场份额；</a:t>
            </a:r>
            <a:endParaRPr lang="zh-CN" altLang="en-US" sz="2000" dirty="0">
              <a:latin typeface="+mn-ea"/>
            </a:endParaRPr>
          </a:p>
          <a:p>
            <a:pPr marL="285750" indent="-285750" fontAlgn="base">
              <a:lnSpc>
                <a:spcPct val="150000"/>
              </a:lnSpc>
              <a:spcBef>
                <a:spcPct val="0"/>
              </a:spcBef>
              <a:spcAft>
                <a:spcPct val="0"/>
              </a:spcAft>
              <a:buFont typeface="Wingdings" panose="05000000000000000000" pitchFamily="2" charset="2"/>
              <a:buChar char="Ø"/>
            </a:pPr>
            <a:r>
              <a:rPr lang="zh-CN" altLang="en-US" sz="2000" dirty="0">
                <a:latin typeface="+mn-ea"/>
              </a:rPr>
              <a:t>将现有业务的毛利从</a:t>
            </a:r>
            <a:r>
              <a:rPr lang="en-US" altLang="zh-CN" sz="2000" dirty="0">
                <a:latin typeface="+mn-ea"/>
              </a:rPr>
              <a:t>X%</a:t>
            </a:r>
            <a:r>
              <a:rPr lang="zh-CN" altLang="en-US" sz="2000" dirty="0">
                <a:latin typeface="+mn-ea"/>
              </a:rPr>
              <a:t>提高到</a:t>
            </a:r>
            <a:r>
              <a:rPr lang="en-US" altLang="zh-CN" sz="2000" dirty="0">
                <a:latin typeface="+mn-ea"/>
              </a:rPr>
              <a:t>Y%</a:t>
            </a:r>
            <a:r>
              <a:rPr lang="zh-CN" altLang="en-US" sz="2000" dirty="0">
                <a:latin typeface="+mn-ea"/>
              </a:rPr>
              <a:t>；</a:t>
            </a:r>
            <a:endParaRPr lang="zh-CN" altLang="en-US" sz="2000" dirty="0">
              <a:latin typeface="+mn-ea"/>
            </a:endParaRPr>
          </a:p>
          <a:p>
            <a:pPr marL="285750" indent="-285750" fontAlgn="base">
              <a:lnSpc>
                <a:spcPct val="150000"/>
              </a:lnSpc>
              <a:spcBef>
                <a:spcPct val="0"/>
              </a:spcBef>
              <a:spcAft>
                <a:spcPct val="0"/>
              </a:spcAft>
              <a:buFont typeface="Wingdings" panose="05000000000000000000" pitchFamily="2" charset="2"/>
              <a:buChar char="Ø"/>
            </a:pPr>
            <a:r>
              <a:rPr lang="zh-CN" altLang="en-US" sz="2000" dirty="0">
                <a:latin typeface="+mn-ea"/>
              </a:rPr>
              <a:t>在</a:t>
            </a:r>
            <a:r>
              <a:rPr lang="en-US" altLang="zh-CN" sz="2000" dirty="0">
                <a:latin typeface="+mn-ea"/>
              </a:rPr>
              <a:t>Y</a:t>
            </a:r>
            <a:r>
              <a:rPr lang="zh-CN" altLang="en-US" sz="2000" dirty="0">
                <a:latin typeface="+mn-ea"/>
              </a:rPr>
              <a:t>月内将维护成本降低</a:t>
            </a:r>
            <a:r>
              <a:rPr lang="en-US" altLang="zh-CN" sz="2000" dirty="0">
                <a:latin typeface="+mn-ea"/>
              </a:rPr>
              <a:t>X%;....</a:t>
            </a:r>
            <a:endParaRPr lang="en-US" altLang="zh-CN" sz="2000" dirty="0">
              <a:latin typeface="+mn-ea"/>
            </a:endParaRPr>
          </a:p>
        </p:txBody>
      </p:sp>
      <p:sp>
        <p:nvSpPr>
          <p:cNvPr id="17" name="对话气泡: 矩形 16"/>
          <p:cNvSpPr/>
          <p:nvPr/>
        </p:nvSpPr>
        <p:spPr>
          <a:xfrm rot="10800000">
            <a:off x="5108027" y="2822463"/>
            <a:ext cx="6233453" cy="2847055"/>
          </a:xfrm>
          <a:prstGeom prst="wedgeRectCallout">
            <a:avLst>
              <a:gd name="adj1" fmla="val 29052"/>
              <a:gd name="adj2" fmla="val 617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66"/>
          <p:cNvSpPr>
            <a:spLocks noChangeArrowheads="1"/>
          </p:cNvSpPr>
          <p:nvPr/>
        </p:nvSpPr>
        <p:spPr bwMode="auto">
          <a:xfrm>
            <a:off x="5218767" y="2932454"/>
            <a:ext cx="6011971"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mn-ea"/>
              </a:rPr>
              <a:t>与财政无关的因素：</a:t>
            </a:r>
            <a:endParaRPr lang="zh-CN" altLang="en-US" sz="2000" dirty="0">
              <a:solidFill>
                <a:srgbClr val="FF0000"/>
              </a:solidFill>
              <a:latin typeface="+mn-ea"/>
            </a:endParaRPr>
          </a:p>
          <a:p>
            <a:pPr marL="342900" indent="-342900" fontAlgn="base">
              <a:lnSpc>
                <a:spcPct val="150000"/>
              </a:lnSpc>
              <a:spcBef>
                <a:spcPct val="0"/>
              </a:spcBef>
              <a:spcAft>
                <a:spcPct val="0"/>
              </a:spcAft>
              <a:buFont typeface="Wingdings" panose="05000000000000000000" pitchFamily="2" charset="2"/>
              <a:buChar char="Ø"/>
            </a:pPr>
            <a:r>
              <a:rPr lang="zh-CN" altLang="en-US" sz="2000" dirty="0">
                <a:latin typeface="+mn-ea"/>
              </a:rPr>
              <a:t>产品发布</a:t>
            </a:r>
            <a:r>
              <a:rPr lang="en-US" altLang="zh-CN" sz="2000" dirty="0">
                <a:latin typeface="+mn-ea"/>
              </a:rPr>
              <a:t>Y</a:t>
            </a:r>
            <a:r>
              <a:rPr lang="zh-CN" altLang="en-US" sz="2000" dirty="0">
                <a:latin typeface="+mn-ea"/>
              </a:rPr>
              <a:t>月后，顾客满意度至少达到</a:t>
            </a:r>
            <a:r>
              <a:rPr lang="en-US" altLang="zh-CN" sz="2000" dirty="0">
                <a:latin typeface="+mn-ea"/>
              </a:rPr>
              <a:t>X</a:t>
            </a:r>
            <a:r>
              <a:rPr lang="zh-CN" altLang="en-US" sz="2000" dirty="0">
                <a:latin typeface="+mn-ea"/>
              </a:rPr>
              <a:t>；</a:t>
            </a:r>
            <a:endParaRPr lang="zh-CN" altLang="en-US" sz="2000" dirty="0">
              <a:latin typeface="+mn-ea"/>
            </a:endParaRPr>
          </a:p>
          <a:p>
            <a:pPr marL="342900" indent="-342900" fontAlgn="base">
              <a:lnSpc>
                <a:spcPct val="150000"/>
              </a:lnSpc>
              <a:spcBef>
                <a:spcPct val="0"/>
              </a:spcBef>
              <a:spcAft>
                <a:spcPct val="0"/>
              </a:spcAft>
              <a:buFont typeface="Wingdings" panose="05000000000000000000" pitchFamily="2" charset="2"/>
              <a:buChar char="Ø"/>
            </a:pPr>
            <a:r>
              <a:rPr lang="zh-CN" altLang="en-US" sz="2000" dirty="0">
                <a:latin typeface="+mn-ea"/>
              </a:rPr>
              <a:t>将交易处理能力提高</a:t>
            </a:r>
            <a:r>
              <a:rPr lang="en-US" altLang="zh-CN" sz="2000" dirty="0">
                <a:latin typeface="+mn-ea"/>
              </a:rPr>
              <a:t>X%</a:t>
            </a:r>
            <a:r>
              <a:rPr lang="zh-CN" altLang="en-US" sz="2000" dirty="0">
                <a:latin typeface="+mn-ea"/>
              </a:rPr>
              <a:t>，同时将数据差错率降至</a:t>
            </a:r>
            <a:r>
              <a:rPr lang="en-US" altLang="zh-CN" sz="2000" dirty="0">
                <a:latin typeface="+mn-ea"/>
              </a:rPr>
              <a:t>Y%</a:t>
            </a:r>
            <a:r>
              <a:rPr lang="zh-CN" altLang="en-US" sz="2000" dirty="0">
                <a:latin typeface="+mn-ea"/>
              </a:rPr>
              <a:t>以内；</a:t>
            </a:r>
            <a:endParaRPr lang="zh-CN" altLang="en-US" sz="2000" dirty="0">
              <a:latin typeface="+mn-ea"/>
            </a:endParaRPr>
          </a:p>
          <a:p>
            <a:pPr marL="342900" indent="-342900" fontAlgn="base">
              <a:lnSpc>
                <a:spcPct val="150000"/>
              </a:lnSpc>
              <a:spcBef>
                <a:spcPct val="0"/>
              </a:spcBef>
              <a:spcAft>
                <a:spcPct val="0"/>
              </a:spcAft>
              <a:buFont typeface="Wingdings" panose="05000000000000000000" pitchFamily="2" charset="2"/>
              <a:buChar char="Ø"/>
            </a:pPr>
            <a:r>
              <a:rPr lang="zh-CN" altLang="en-US" sz="2000" dirty="0">
                <a:latin typeface="+mn-ea"/>
              </a:rPr>
              <a:t>将对</a:t>
            </a:r>
            <a:r>
              <a:rPr lang="en-US" altLang="zh-CN" sz="2000" dirty="0">
                <a:latin typeface="+mn-ea"/>
              </a:rPr>
              <a:t>Y%</a:t>
            </a:r>
            <a:r>
              <a:rPr lang="zh-CN" altLang="en-US" sz="2000" dirty="0">
                <a:latin typeface="+mn-ea"/>
              </a:rPr>
              <a:t>的客户服务支持响应时间缩短为</a:t>
            </a:r>
            <a:r>
              <a:rPr lang="en-US" altLang="zh-CN" sz="2000" dirty="0">
                <a:latin typeface="+mn-ea"/>
              </a:rPr>
              <a:t>X</a:t>
            </a:r>
            <a:r>
              <a:rPr lang="zh-CN" altLang="en-US" sz="2000" dirty="0">
                <a:latin typeface="+mn-ea"/>
              </a:rPr>
              <a:t>小时。。</a:t>
            </a:r>
            <a:endParaRPr lang="en-US" altLang="zh-CN"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animBg="1"/>
      <p:bldP spid="4" grpId="0" animBg="1"/>
      <p:bldP spid="16" grpId="0"/>
      <p:bldP spid="17" grpId="0"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矩形 66"/>
          <p:cNvSpPr>
            <a:spLocks noChangeArrowheads="1"/>
          </p:cNvSpPr>
          <p:nvPr/>
        </p:nvSpPr>
        <p:spPr bwMode="auto">
          <a:xfrm>
            <a:off x="546081" y="1679293"/>
            <a:ext cx="9659463" cy="442878"/>
          </a:xfrm>
          <a:prstGeom prst="rect">
            <a:avLst/>
          </a:prstGeom>
          <a:noFill/>
          <a:ln w="952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mn-ea"/>
              </a:rPr>
              <a:t>对范围的描述确立了正在开发的系统与周围所有事物之间的界限和联系，用关联图说明：</a:t>
            </a:r>
            <a:endParaRPr lang="zh-CN" altLang="en-US" dirty="0">
              <a:solidFill>
                <a:srgbClr val="FF0000"/>
              </a:solidFill>
              <a:latin typeface="+mn-ea"/>
            </a:endParaRPr>
          </a:p>
        </p:txBody>
      </p:sp>
      <p:sp>
        <p:nvSpPr>
          <p:cNvPr id="56"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）关联图</a:t>
            </a:r>
            <a:endParaRPr lang="zh-CN" altLang="en-US" sz="2000" b="1" kern="0" dirty="0">
              <a:latin typeface="宋体" panose="02010600030101010101" pitchFamily="2" charset="-122"/>
              <a:sym typeface="宋体" panose="02010600030101010101" pitchFamily="2" charset="-122"/>
            </a:endParaRPr>
          </a:p>
        </p:txBody>
      </p:sp>
      <p:grpSp>
        <p:nvGrpSpPr>
          <p:cNvPr id="41" name="组合 40"/>
          <p:cNvGrpSpPr/>
          <p:nvPr/>
        </p:nvGrpSpPr>
        <p:grpSpPr>
          <a:xfrm>
            <a:off x="1213684" y="2169430"/>
            <a:ext cx="8666042" cy="4272255"/>
            <a:chOff x="1644608" y="2169430"/>
            <a:chExt cx="8666042" cy="4436435"/>
          </a:xfrm>
        </p:grpSpPr>
        <p:grpSp>
          <p:nvGrpSpPr>
            <p:cNvPr id="38" name="组合 37"/>
            <p:cNvGrpSpPr/>
            <p:nvPr/>
          </p:nvGrpSpPr>
          <p:grpSpPr>
            <a:xfrm>
              <a:off x="2579109" y="2248573"/>
              <a:ext cx="7527150" cy="4309358"/>
              <a:chOff x="4197700" y="1792231"/>
              <a:chExt cx="7527150" cy="4629706"/>
            </a:xfrm>
          </p:grpSpPr>
          <p:sp>
            <p:nvSpPr>
              <p:cNvPr id="58" name="直接连接符 9237"/>
              <p:cNvSpPr>
                <a:spLocks noChangeShapeType="1"/>
              </p:cNvSpPr>
              <p:nvPr/>
            </p:nvSpPr>
            <p:spPr bwMode="auto">
              <a:xfrm>
                <a:off x="8414056" y="4738352"/>
                <a:ext cx="2414656" cy="2876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3" name="矩形 9220"/>
              <p:cNvSpPr>
                <a:spLocks noChangeArrowheads="1"/>
              </p:cNvSpPr>
              <p:nvPr/>
            </p:nvSpPr>
            <p:spPr bwMode="auto">
              <a:xfrm>
                <a:off x="4197700" y="3097982"/>
                <a:ext cx="831902" cy="1417576"/>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采购</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部门</a:t>
                </a:r>
                <a:endParaRPr lang="zh-CN" altLang="en-US" dirty="0">
                  <a:latin typeface="宋体" panose="02010600030101010101" pitchFamily="2" charset="-122"/>
                  <a:ea typeface="宋体" panose="02010600030101010101" pitchFamily="2" charset="-122"/>
                </a:endParaRPr>
              </a:p>
            </p:txBody>
          </p:sp>
          <p:sp>
            <p:nvSpPr>
              <p:cNvPr id="64" name="矩形 9221"/>
              <p:cNvSpPr>
                <a:spLocks noChangeArrowheads="1"/>
              </p:cNvSpPr>
              <p:nvPr/>
            </p:nvSpPr>
            <p:spPr bwMode="auto">
              <a:xfrm>
                <a:off x="4200972" y="4624287"/>
                <a:ext cx="840325" cy="1211198"/>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健康和</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安全</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部门</a:t>
                </a:r>
                <a:endParaRPr lang="zh-CN" altLang="en-US" dirty="0">
                  <a:latin typeface="宋体" panose="02010600030101010101" pitchFamily="2" charset="-122"/>
                  <a:ea typeface="宋体" panose="02010600030101010101" pitchFamily="2" charset="-122"/>
                </a:endParaRPr>
              </a:p>
            </p:txBody>
          </p:sp>
          <p:sp>
            <p:nvSpPr>
              <p:cNvPr id="65" name="矩形 9222"/>
              <p:cNvSpPr>
                <a:spLocks noChangeArrowheads="1"/>
              </p:cNvSpPr>
              <p:nvPr/>
            </p:nvSpPr>
            <p:spPr bwMode="auto">
              <a:xfrm>
                <a:off x="6970615" y="5924758"/>
                <a:ext cx="1666940" cy="497179"/>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培训用数据库</a:t>
                </a:r>
                <a:endParaRPr lang="zh-CN" altLang="en-US" dirty="0">
                  <a:latin typeface="宋体" panose="02010600030101010101" pitchFamily="2" charset="-122"/>
                  <a:ea typeface="宋体" panose="02010600030101010101" pitchFamily="2" charset="-122"/>
                </a:endParaRPr>
              </a:p>
            </p:txBody>
          </p:sp>
          <p:sp>
            <p:nvSpPr>
              <p:cNvPr id="66" name="直接连接符 9223"/>
              <p:cNvSpPr>
                <a:spLocks noChangeShapeType="1"/>
              </p:cNvSpPr>
              <p:nvPr/>
            </p:nvSpPr>
            <p:spPr bwMode="auto">
              <a:xfrm flipH="1">
                <a:off x="5044835" y="4983125"/>
                <a:ext cx="1881452" cy="24177"/>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7" name="文本框 9224"/>
              <p:cNvSpPr txBox="1">
                <a:spLocks noChangeArrowheads="1"/>
              </p:cNvSpPr>
              <p:nvPr/>
            </p:nvSpPr>
            <p:spPr bwMode="auto">
              <a:xfrm>
                <a:off x="5154147" y="4728378"/>
                <a:ext cx="1688069" cy="246221"/>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化学制品使用报告</a:t>
                </a:r>
                <a:endParaRPr lang="zh-CN" altLang="en-US" sz="1600" dirty="0">
                  <a:latin typeface="宋体" panose="02010600030101010101" pitchFamily="2" charset="-122"/>
                  <a:ea typeface="宋体" panose="02010600030101010101" pitchFamily="2" charset="-122"/>
                </a:endParaRPr>
              </a:p>
            </p:txBody>
          </p:sp>
          <p:sp>
            <p:nvSpPr>
              <p:cNvPr id="68" name="直接连接符 9225"/>
              <p:cNvSpPr>
                <a:spLocks noChangeShapeType="1"/>
              </p:cNvSpPr>
              <p:nvPr/>
            </p:nvSpPr>
            <p:spPr bwMode="auto">
              <a:xfrm flipV="1">
                <a:off x="5078654" y="5201744"/>
                <a:ext cx="2236841" cy="20545"/>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dirty="0">
                  <a:latin typeface="宋体" panose="02010600030101010101" pitchFamily="2" charset="-122"/>
                  <a:ea typeface="宋体" panose="02010600030101010101" pitchFamily="2" charset="-122"/>
                </a:endParaRPr>
              </a:p>
            </p:txBody>
          </p:sp>
          <p:sp>
            <p:nvSpPr>
              <p:cNvPr id="69" name="文本框 9226"/>
              <p:cNvSpPr txBox="1">
                <a:spLocks noChangeArrowheads="1"/>
              </p:cNvSpPr>
              <p:nvPr/>
            </p:nvSpPr>
            <p:spPr bwMode="auto">
              <a:xfrm>
                <a:off x="5247257" y="5305834"/>
                <a:ext cx="1139223" cy="42458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dirty="0">
                    <a:latin typeface="宋体" panose="02010600030101010101" pitchFamily="2" charset="-122"/>
                    <a:ea typeface="宋体" panose="02010600030101010101" pitchFamily="2" charset="-122"/>
                  </a:rPr>
                  <a:t>请求化学制品</a:t>
                </a:r>
                <a:endParaRPr lang="zh-CN" altLang="en-US" sz="1600" dirty="0">
                  <a:latin typeface="宋体" panose="02010600030101010101" pitchFamily="2" charset="-122"/>
                  <a:ea typeface="宋体" panose="02010600030101010101" pitchFamily="2" charset="-122"/>
                </a:endParaRPr>
              </a:p>
              <a:p>
                <a:pPr algn="ctr"/>
                <a:r>
                  <a:rPr lang="zh-CN" altLang="en-US" sz="1600" dirty="0">
                    <a:latin typeface="宋体" panose="02010600030101010101" pitchFamily="2" charset="-122"/>
                    <a:ea typeface="宋体" panose="02010600030101010101" pitchFamily="2" charset="-122"/>
                  </a:rPr>
                  <a:t>使用报告</a:t>
                </a:r>
                <a:endParaRPr lang="zh-CN" altLang="en-US" sz="1600" dirty="0">
                  <a:latin typeface="宋体" panose="02010600030101010101" pitchFamily="2" charset="-122"/>
                  <a:ea typeface="宋体" panose="02010600030101010101" pitchFamily="2" charset="-122"/>
                </a:endParaRPr>
              </a:p>
            </p:txBody>
          </p:sp>
          <p:sp>
            <p:nvSpPr>
              <p:cNvPr id="70" name="直接连接符 9227"/>
              <p:cNvSpPr>
                <a:spLocks noChangeShapeType="1"/>
              </p:cNvSpPr>
              <p:nvPr/>
            </p:nvSpPr>
            <p:spPr bwMode="auto">
              <a:xfrm>
                <a:off x="7872613" y="5222288"/>
                <a:ext cx="19904" cy="684369"/>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 name="直接连接符 9228"/>
              <p:cNvSpPr>
                <a:spLocks noChangeShapeType="1"/>
              </p:cNvSpPr>
              <p:nvPr/>
            </p:nvSpPr>
            <p:spPr bwMode="auto">
              <a:xfrm flipH="1" flipV="1">
                <a:off x="7488701" y="5294425"/>
                <a:ext cx="0" cy="63033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2" name="文本框 9229"/>
              <p:cNvSpPr txBox="1">
                <a:spLocks noChangeArrowheads="1"/>
              </p:cNvSpPr>
              <p:nvPr/>
            </p:nvSpPr>
            <p:spPr bwMode="auto">
              <a:xfrm>
                <a:off x="8059047" y="5481354"/>
                <a:ext cx="1140693" cy="212294"/>
              </a:xfrm>
              <a:prstGeom prst="rect">
                <a:avLst/>
              </a:prstGeom>
              <a:noFill/>
              <a:ln>
                <a:noFill/>
              </a:ln>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培训记录请求</a:t>
                </a:r>
                <a:endParaRPr lang="zh-CN" altLang="en-US" sz="1600" dirty="0">
                  <a:latin typeface="宋体" panose="02010600030101010101" pitchFamily="2" charset="-122"/>
                  <a:ea typeface="宋体" panose="02010600030101010101" pitchFamily="2" charset="-122"/>
                </a:endParaRPr>
              </a:p>
            </p:txBody>
          </p:sp>
          <p:sp>
            <p:nvSpPr>
              <p:cNvPr id="73" name="文本框 9230"/>
              <p:cNvSpPr txBox="1">
                <a:spLocks noChangeArrowheads="1"/>
              </p:cNvSpPr>
              <p:nvPr/>
            </p:nvSpPr>
            <p:spPr bwMode="auto">
              <a:xfrm>
                <a:off x="6348008" y="5647367"/>
                <a:ext cx="1140693" cy="212294"/>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危险记录请求</a:t>
                </a:r>
                <a:endParaRPr lang="zh-CN" altLang="en-US" sz="1600" dirty="0">
                  <a:latin typeface="宋体" panose="02010600030101010101" pitchFamily="2" charset="-122"/>
                  <a:ea typeface="宋体" panose="02010600030101010101" pitchFamily="2" charset="-122"/>
                </a:endParaRPr>
              </a:p>
            </p:txBody>
          </p:sp>
          <p:sp>
            <p:nvSpPr>
              <p:cNvPr id="74" name="直接连接符 9231"/>
              <p:cNvSpPr>
                <a:spLocks noChangeShapeType="1"/>
              </p:cNvSpPr>
              <p:nvPr/>
            </p:nvSpPr>
            <p:spPr bwMode="auto">
              <a:xfrm flipH="1" flipV="1">
                <a:off x="5052083" y="4036180"/>
                <a:ext cx="1795963" cy="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5" name="直接连接符 9232"/>
              <p:cNvSpPr>
                <a:spLocks noChangeShapeType="1"/>
              </p:cNvSpPr>
              <p:nvPr/>
            </p:nvSpPr>
            <p:spPr bwMode="auto">
              <a:xfrm flipV="1">
                <a:off x="5078546" y="3719796"/>
                <a:ext cx="1934138" cy="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6" name="文本框 9233"/>
              <p:cNvSpPr txBox="1">
                <a:spLocks noChangeArrowheads="1"/>
              </p:cNvSpPr>
              <p:nvPr/>
            </p:nvSpPr>
            <p:spPr bwMode="auto">
              <a:xfrm>
                <a:off x="5098709" y="3427076"/>
                <a:ext cx="1497180" cy="246221"/>
              </a:xfrm>
              <a:prstGeom prst="rect">
                <a:avLst/>
              </a:prstGeom>
              <a:noFill/>
              <a:ln>
                <a:noFill/>
              </a:ln>
            </p:spPr>
            <p:txBody>
              <a:bodyPr wrap="squar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供货商订单状态</a:t>
                </a:r>
                <a:endParaRPr lang="zh-CN" altLang="en-US" sz="1600" dirty="0">
                  <a:latin typeface="宋体" panose="02010600030101010101" pitchFamily="2" charset="-122"/>
                  <a:ea typeface="宋体" panose="02010600030101010101" pitchFamily="2" charset="-122"/>
                </a:endParaRPr>
              </a:p>
            </p:txBody>
          </p:sp>
          <p:sp>
            <p:nvSpPr>
              <p:cNvPr id="77" name="文本框 9234"/>
              <p:cNvSpPr txBox="1">
                <a:spLocks noChangeArrowheads="1"/>
              </p:cNvSpPr>
              <p:nvPr/>
            </p:nvSpPr>
            <p:spPr bwMode="auto">
              <a:xfrm>
                <a:off x="5467750" y="4071794"/>
                <a:ext cx="1247999" cy="492443"/>
              </a:xfrm>
              <a:prstGeom prst="rect">
                <a:avLst/>
              </a:prstGeom>
              <a:noFill/>
              <a:ln>
                <a:noFill/>
              </a:ln>
            </p:spPr>
            <p:txBody>
              <a:bodyPr wrap="squar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供货商化学</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制品请求</a:t>
                </a:r>
                <a:endParaRPr lang="zh-CN" altLang="en-US" sz="1600" dirty="0">
                  <a:latin typeface="宋体" panose="02010600030101010101" pitchFamily="2" charset="-122"/>
                  <a:ea typeface="宋体" panose="02010600030101010101" pitchFamily="2" charset="-122"/>
                </a:endParaRPr>
              </a:p>
            </p:txBody>
          </p:sp>
          <p:sp>
            <p:nvSpPr>
              <p:cNvPr id="78" name="直接连接符 9235"/>
              <p:cNvSpPr>
                <a:spLocks noChangeShapeType="1"/>
              </p:cNvSpPr>
              <p:nvPr/>
            </p:nvSpPr>
            <p:spPr bwMode="auto">
              <a:xfrm flipH="1" flipV="1">
                <a:off x="8373870" y="4078641"/>
                <a:ext cx="2454840" cy="10958"/>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9" name="文本框 9236"/>
              <p:cNvSpPr txBox="1">
                <a:spLocks noChangeArrowheads="1"/>
              </p:cNvSpPr>
              <p:nvPr/>
            </p:nvSpPr>
            <p:spPr bwMode="auto">
              <a:xfrm>
                <a:off x="9492513" y="3804601"/>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化学制品容器</a:t>
                </a:r>
                <a:endParaRPr lang="zh-CN" altLang="en-US" sz="1600" dirty="0">
                  <a:latin typeface="宋体" panose="02010600030101010101" pitchFamily="2" charset="-122"/>
                  <a:ea typeface="宋体" panose="02010600030101010101" pitchFamily="2" charset="-122"/>
                </a:endParaRPr>
              </a:p>
            </p:txBody>
          </p:sp>
          <p:sp>
            <p:nvSpPr>
              <p:cNvPr id="80" name="直接连接符 9237"/>
              <p:cNvSpPr>
                <a:spLocks noChangeShapeType="1"/>
              </p:cNvSpPr>
              <p:nvPr/>
            </p:nvSpPr>
            <p:spPr bwMode="auto">
              <a:xfrm>
                <a:off x="8175426" y="3696509"/>
                <a:ext cx="2683655" cy="26134"/>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1" name="直接连接符 9238"/>
              <p:cNvSpPr>
                <a:spLocks noChangeShapeType="1"/>
              </p:cNvSpPr>
              <p:nvPr/>
            </p:nvSpPr>
            <p:spPr bwMode="auto">
              <a:xfrm flipH="1" flipV="1">
                <a:off x="8444427" y="4412834"/>
                <a:ext cx="2414654" cy="20544"/>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2" name="文本框 9239"/>
              <p:cNvSpPr txBox="1">
                <a:spLocks noChangeArrowheads="1"/>
              </p:cNvSpPr>
              <p:nvPr/>
            </p:nvSpPr>
            <p:spPr bwMode="auto">
              <a:xfrm>
                <a:off x="8462168" y="3419210"/>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存货清单报表</a:t>
                </a:r>
                <a:endParaRPr lang="zh-CN" altLang="en-US" sz="1600" dirty="0">
                  <a:latin typeface="宋体" panose="02010600030101010101" pitchFamily="2" charset="-122"/>
                  <a:ea typeface="宋体" panose="02010600030101010101" pitchFamily="2" charset="-122"/>
                </a:endParaRPr>
              </a:p>
            </p:txBody>
          </p:sp>
          <p:sp>
            <p:nvSpPr>
              <p:cNvPr id="83" name="文本框 9240"/>
              <p:cNvSpPr txBox="1">
                <a:spLocks noChangeArrowheads="1"/>
              </p:cNvSpPr>
              <p:nvPr/>
            </p:nvSpPr>
            <p:spPr bwMode="auto">
              <a:xfrm>
                <a:off x="9492514" y="4137309"/>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存货清单请求</a:t>
                </a:r>
                <a:endParaRPr lang="zh-CN" altLang="en-US" sz="1600" dirty="0">
                  <a:latin typeface="宋体" panose="02010600030101010101" pitchFamily="2" charset="-122"/>
                  <a:ea typeface="宋体" panose="02010600030101010101" pitchFamily="2" charset="-122"/>
                </a:endParaRPr>
              </a:p>
            </p:txBody>
          </p:sp>
          <p:sp>
            <p:nvSpPr>
              <p:cNvPr id="84" name="直接连接符 9243"/>
              <p:cNvSpPr>
                <a:spLocks noChangeShapeType="1"/>
              </p:cNvSpPr>
              <p:nvPr/>
            </p:nvSpPr>
            <p:spPr bwMode="auto">
              <a:xfrm flipH="1" flipV="1">
                <a:off x="7324009" y="2329197"/>
                <a:ext cx="19297" cy="1052297"/>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5" name="直接连接符 9244"/>
              <p:cNvSpPr>
                <a:spLocks noChangeShapeType="1"/>
              </p:cNvSpPr>
              <p:nvPr/>
            </p:nvSpPr>
            <p:spPr bwMode="auto">
              <a:xfrm>
                <a:off x="7852708" y="2354507"/>
                <a:ext cx="19904" cy="109273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7" name="矩形 9246"/>
              <p:cNvSpPr>
                <a:spLocks noChangeArrowheads="1"/>
              </p:cNvSpPr>
              <p:nvPr/>
            </p:nvSpPr>
            <p:spPr bwMode="auto">
              <a:xfrm>
                <a:off x="6881856" y="1792231"/>
                <a:ext cx="1286221" cy="497179"/>
              </a:xfrm>
              <a:prstGeom prst="rect">
                <a:avLst/>
              </a:prstGeom>
              <a:solidFill>
                <a:srgbClr val="FCFCFB"/>
              </a:solid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药剂师</a:t>
                </a:r>
                <a:endParaRPr lang="zh-CN" altLang="en-US" dirty="0">
                  <a:latin typeface="宋体" panose="02010600030101010101" pitchFamily="2" charset="-122"/>
                  <a:ea typeface="宋体" panose="02010600030101010101" pitchFamily="2" charset="-122"/>
                </a:endParaRPr>
              </a:p>
            </p:txBody>
          </p:sp>
          <p:sp>
            <p:nvSpPr>
              <p:cNvPr id="88" name="椭圆 9247"/>
              <p:cNvSpPr>
                <a:spLocks noChangeArrowheads="1"/>
              </p:cNvSpPr>
              <p:nvPr/>
            </p:nvSpPr>
            <p:spPr bwMode="auto">
              <a:xfrm>
                <a:off x="6821588" y="3447239"/>
                <a:ext cx="1622841" cy="1820249"/>
              </a:xfrm>
              <a:prstGeom prst="ellipse">
                <a:avLst/>
              </a:prstGeom>
              <a:solidFill>
                <a:srgbClr val="F8F8F8"/>
              </a:solidFill>
              <a:ln w="12700">
                <a:solidFill>
                  <a:schemeClr val="tx1"/>
                </a:solidFill>
                <a:round/>
              </a:ln>
            </p:spPr>
            <p:txBody>
              <a:bodyPr wrap="none" anchor="ctr"/>
              <a:lstStyle/>
              <a:p>
                <a:pPr algn="ctr"/>
                <a:r>
                  <a:rPr lang="zh-CN" altLang="en-US" sz="2000" b="1" dirty="0">
                    <a:latin typeface="宋体" panose="02010600030101010101" pitchFamily="2" charset="-122"/>
                    <a:ea typeface="宋体" panose="02010600030101010101" pitchFamily="2" charset="-122"/>
                  </a:rPr>
                  <a:t>化学制品</a:t>
                </a:r>
                <a:endParaRPr lang="zh-CN" altLang="en-US" sz="2000" b="1" dirty="0">
                  <a:latin typeface="宋体" panose="02010600030101010101" pitchFamily="2" charset="-122"/>
                  <a:ea typeface="宋体" panose="02010600030101010101" pitchFamily="2" charset="-122"/>
                </a:endParaRPr>
              </a:p>
              <a:p>
                <a:pPr algn="ctr"/>
                <a:r>
                  <a:rPr lang="zh-CN" altLang="en-US" sz="2000" b="1" dirty="0">
                    <a:latin typeface="宋体" panose="02010600030101010101" pitchFamily="2" charset="-122"/>
                    <a:ea typeface="宋体" panose="02010600030101010101" pitchFamily="2" charset="-122"/>
                  </a:rPr>
                  <a:t>跟踪系统</a:t>
                </a:r>
                <a:endParaRPr lang="zh-CN" altLang="en-US" sz="2000" b="1" dirty="0">
                  <a:latin typeface="宋体" panose="02010600030101010101" pitchFamily="2" charset="-122"/>
                  <a:ea typeface="宋体" panose="02010600030101010101" pitchFamily="2" charset="-122"/>
                </a:endParaRPr>
              </a:p>
            </p:txBody>
          </p:sp>
          <p:sp>
            <p:nvSpPr>
              <p:cNvPr id="91" name="文本框 9250"/>
              <p:cNvSpPr txBox="1">
                <a:spLocks noChangeArrowheads="1"/>
              </p:cNvSpPr>
              <p:nvPr/>
            </p:nvSpPr>
            <p:spPr bwMode="auto">
              <a:xfrm>
                <a:off x="5768955" y="2194285"/>
                <a:ext cx="759972"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供货商目</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录查询</a:t>
                </a:r>
                <a:endParaRPr lang="zh-CN" altLang="en-US" sz="1600" dirty="0">
                  <a:latin typeface="宋体" panose="02010600030101010101" pitchFamily="2" charset="-122"/>
                  <a:ea typeface="宋体" panose="02010600030101010101" pitchFamily="2" charset="-122"/>
                </a:endParaRPr>
              </a:p>
            </p:txBody>
          </p:sp>
          <p:sp>
            <p:nvSpPr>
              <p:cNvPr id="92" name="文本框 9251"/>
              <p:cNvSpPr txBox="1">
                <a:spLocks noChangeArrowheads="1"/>
              </p:cNvSpPr>
              <p:nvPr/>
            </p:nvSpPr>
            <p:spPr bwMode="auto">
              <a:xfrm>
                <a:off x="6728729" y="2753754"/>
                <a:ext cx="759972"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供货商目</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录信息</a:t>
                </a:r>
                <a:endParaRPr lang="zh-CN" altLang="en-US" sz="1600" dirty="0">
                  <a:latin typeface="宋体" panose="02010600030101010101" pitchFamily="2" charset="-122"/>
                  <a:ea typeface="宋体" panose="02010600030101010101" pitchFamily="2" charset="-122"/>
                </a:endParaRPr>
              </a:p>
            </p:txBody>
          </p:sp>
          <p:sp>
            <p:nvSpPr>
              <p:cNvPr id="93" name="文本框 9252"/>
              <p:cNvSpPr txBox="1">
                <a:spLocks noChangeArrowheads="1"/>
              </p:cNvSpPr>
              <p:nvPr/>
            </p:nvSpPr>
            <p:spPr bwMode="auto">
              <a:xfrm>
                <a:off x="7588910" y="2665176"/>
                <a:ext cx="570346"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品请求</a:t>
                </a:r>
                <a:endParaRPr lang="zh-CN" altLang="en-US" sz="1600" dirty="0">
                  <a:latin typeface="宋体" panose="02010600030101010101" pitchFamily="2" charset="-122"/>
                  <a:ea typeface="宋体" panose="02010600030101010101" pitchFamily="2" charset="-122"/>
                </a:endParaRPr>
              </a:p>
            </p:txBody>
          </p:sp>
          <p:sp>
            <p:nvSpPr>
              <p:cNvPr id="94" name="文本框 9253"/>
              <p:cNvSpPr txBox="1">
                <a:spLocks noChangeArrowheads="1"/>
              </p:cNvSpPr>
              <p:nvPr/>
            </p:nvSpPr>
            <p:spPr bwMode="auto">
              <a:xfrm>
                <a:off x="8455319" y="2153223"/>
                <a:ext cx="570346"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品容器</a:t>
                </a:r>
                <a:endParaRPr lang="zh-CN" altLang="en-US" sz="1600" dirty="0">
                  <a:latin typeface="宋体" panose="02010600030101010101" pitchFamily="2" charset="-122"/>
                  <a:ea typeface="宋体" panose="02010600030101010101" pitchFamily="2" charset="-122"/>
                </a:endParaRPr>
              </a:p>
            </p:txBody>
          </p:sp>
          <p:sp>
            <p:nvSpPr>
              <p:cNvPr id="95" name="文本框 9242"/>
              <p:cNvSpPr txBox="1">
                <a:spLocks noChangeArrowheads="1"/>
              </p:cNvSpPr>
              <p:nvPr/>
            </p:nvSpPr>
            <p:spPr bwMode="auto">
              <a:xfrm>
                <a:off x="8614945" y="4506949"/>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化学制品请求</a:t>
                </a:r>
                <a:endParaRPr lang="zh-CN" altLang="en-US" sz="1600" dirty="0">
                  <a:latin typeface="宋体" panose="02010600030101010101" pitchFamily="2" charset="-122"/>
                  <a:ea typeface="宋体" panose="02010600030101010101" pitchFamily="2" charset="-122"/>
                </a:endParaRPr>
              </a:p>
            </p:txBody>
          </p:sp>
          <p:sp>
            <p:nvSpPr>
              <p:cNvPr id="5" name="矩形 4"/>
              <p:cNvSpPr/>
              <p:nvPr/>
            </p:nvSpPr>
            <p:spPr>
              <a:xfrm>
                <a:off x="10851196" y="3200408"/>
                <a:ext cx="873654" cy="1968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化学制品仓库</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7" name="连接符: 肘形 6"/>
              <p:cNvCxnSpPr>
                <a:stCxn id="87" idx="1"/>
              </p:cNvCxnSpPr>
              <p:nvPr/>
            </p:nvCxnSpPr>
            <p:spPr>
              <a:xfrm rot="10800000" flipH="1" flipV="1">
                <a:off x="6881856" y="2040820"/>
                <a:ext cx="308676" cy="1511917"/>
              </a:xfrm>
              <a:prstGeom prst="bentConnector4">
                <a:avLst>
                  <a:gd name="adj1" fmla="val -74058"/>
                  <a:gd name="adj2" fmla="val 999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连接符: 肘形 15"/>
              <p:cNvCxnSpPr>
                <a:endCxn id="87" idx="3"/>
              </p:cNvCxnSpPr>
              <p:nvPr/>
            </p:nvCxnSpPr>
            <p:spPr>
              <a:xfrm rot="5400000" flipH="1" flipV="1">
                <a:off x="7361589" y="2684144"/>
                <a:ext cx="1449810" cy="163165"/>
              </a:xfrm>
              <a:prstGeom prst="bentConnector4">
                <a:avLst>
                  <a:gd name="adj1" fmla="val 105"/>
                  <a:gd name="adj2" fmla="val 240104"/>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215102" y="2169430"/>
              <a:ext cx="8095548" cy="44364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644608" y="2169430"/>
              <a:ext cx="570494" cy="44364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FF0000"/>
                  </a:solidFill>
                  <a:latin typeface="宋体" panose="02010600030101010101" pitchFamily="2" charset="-122"/>
                  <a:ea typeface="宋体" panose="02010600030101010101" pitchFamily="2" charset="-122"/>
                </a:rPr>
                <a:t>化学制品跟踪系统关联图</a:t>
              </a:r>
              <a:endParaRPr lang="zh-CN" altLang="en-US" sz="1800" dirty="0">
                <a:solidFill>
                  <a:srgbClr val="FF0000"/>
                </a:solidFill>
                <a:latin typeface="宋体" panose="02010600030101010101" pitchFamily="2" charset="-122"/>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ppt_x</p:attrName>
                                        </p:attrNameLst>
                                      </p:cBhvr>
                                      <p:tavLst>
                                        <p:tav tm="0">
                                          <p:val>
                                            <p:strVal val="#ppt_x+#ppt_w*1.125000"/>
                                          </p:val>
                                        </p:tav>
                                        <p:tav tm="100000">
                                          <p:val>
                                            <p:strVal val="#ppt_x"/>
                                          </p:val>
                                        </p:tav>
                                      </p:tavLst>
                                    </p:anim>
                                    <p:animEffect transition="in" filter="wipe(left)">
                                      <p:cBhvr>
                                        <p:cTn id="14" dur="500"/>
                                        <p:tgtEl>
                                          <p:spTgt spid="11"/>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ppt_x</p:attrName>
                                        </p:attrNameLst>
                                      </p:cBhvr>
                                      <p:tavLst>
                                        <p:tav tm="0">
                                          <p:val>
                                            <p:strVal val="#ppt_x+#ppt_w*1.125000"/>
                                          </p:val>
                                        </p:tav>
                                        <p:tav tm="100000">
                                          <p:val>
                                            <p:strVal val="#ppt_x"/>
                                          </p:val>
                                        </p:tav>
                                      </p:tavLst>
                                    </p:anim>
                                    <p:animEffect transition="in" filter="wipe(left)">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6" name="文本框 67"/>
          <p:cNvSpPr>
            <a:spLocks noChangeArrowheads="1"/>
          </p:cNvSpPr>
          <p:nvPr/>
        </p:nvSpPr>
        <p:spPr bwMode="auto">
          <a:xfrm>
            <a:off x="700837" y="1153228"/>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思考题：</a:t>
            </a:r>
            <a:endParaRPr lang="zh-CN" altLang="en-US" sz="2000" b="1" kern="0" dirty="0">
              <a:solidFill>
                <a:srgbClr val="FF0000"/>
              </a:solidFill>
              <a:latin typeface="宋体" panose="02010600030101010101" pitchFamily="2" charset="-122"/>
              <a:sym typeface="宋体" panose="02010600030101010101" pitchFamily="2" charset="-122"/>
            </a:endParaRPr>
          </a:p>
        </p:txBody>
      </p:sp>
      <p:sp>
        <p:nvSpPr>
          <p:cNvPr id="49" name="文本框 67"/>
          <p:cNvSpPr>
            <a:spLocks noChangeArrowheads="1"/>
          </p:cNvSpPr>
          <p:nvPr/>
        </p:nvSpPr>
        <p:spPr bwMode="auto">
          <a:xfrm>
            <a:off x="700838" y="1876037"/>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dirty="0">
                <a:latin typeface="+mn-ea"/>
              </a:rPr>
              <a:t>项目视图的解决方案主要包括以下哪些内容：</a:t>
            </a:r>
            <a:endParaRPr lang="zh-CN" altLang="en-US" sz="2000" b="1" kern="0" dirty="0">
              <a:latin typeface="宋体" panose="02010600030101010101" pitchFamily="2" charset="-122"/>
              <a:sym typeface="宋体" panose="02010600030101010101" pitchFamily="2" charset="-122"/>
            </a:endParaRPr>
          </a:p>
        </p:txBody>
      </p:sp>
      <p:sp>
        <p:nvSpPr>
          <p:cNvPr id="51" name="文本框 67"/>
          <p:cNvSpPr>
            <a:spLocks noChangeArrowheads="1"/>
          </p:cNvSpPr>
          <p:nvPr/>
        </p:nvSpPr>
        <p:spPr bwMode="auto">
          <a:xfrm>
            <a:off x="3076176" y="2530970"/>
            <a:ext cx="3366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A. </a:t>
            </a:r>
            <a:r>
              <a:rPr lang="zh-CN" altLang="en-US" sz="2000" b="1" dirty="0">
                <a:latin typeface="+mn-ea"/>
              </a:rPr>
              <a:t>项目视图陈述</a:t>
            </a:r>
            <a:endParaRPr lang="zh-CN" altLang="en-US" sz="2000" b="1" dirty="0">
              <a:latin typeface="+mn-ea"/>
            </a:endParaRPr>
          </a:p>
        </p:txBody>
      </p:sp>
      <p:sp>
        <p:nvSpPr>
          <p:cNvPr id="54" name="文本框 67"/>
          <p:cNvSpPr>
            <a:spLocks noChangeArrowheads="1"/>
          </p:cNvSpPr>
          <p:nvPr/>
        </p:nvSpPr>
        <p:spPr bwMode="auto">
          <a:xfrm>
            <a:off x="3076176" y="3089340"/>
            <a:ext cx="3366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B. </a:t>
            </a:r>
            <a:r>
              <a:rPr lang="zh-CN" altLang="en-US" sz="2000" b="1" dirty="0">
                <a:latin typeface="+mn-ea"/>
              </a:rPr>
              <a:t>项目主要特性</a:t>
            </a:r>
            <a:endParaRPr lang="zh-CN" altLang="en-US" sz="2000" b="1" kern="0" dirty="0">
              <a:latin typeface="宋体" panose="02010600030101010101" pitchFamily="2" charset="-122"/>
              <a:sym typeface="宋体" panose="02010600030101010101" pitchFamily="2" charset="-122"/>
            </a:endParaRPr>
          </a:p>
        </p:txBody>
      </p:sp>
      <p:sp>
        <p:nvSpPr>
          <p:cNvPr id="57" name="文本框 67"/>
          <p:cNvSpPr>
            <a:spLocks noChangeArrowheads="1"/>
          </p:cNvSpPr>
          <p:nvPr/>
        </p:nvSpPr>
        <p:spPr bwMode="auto">
          <a:xfrm>
            <a:off x="3076175" y="3647710"/>
            <a:ext cx="3366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C. </a:t>
            </a:r>
            <a:r>
              <a:rPr lang="zh-CN" altLang="en-US" sz="2000" b="1" dirty="0">
                <a:latin typeface="+mn-ea"/>
              </a:rPr>
              <a:t>假设和依赖环境</a:t>
            </a:r>
            <a:endParaRPr lang="zh-CN" altLang="en-US" sz="2000" b="1" kern="0" dirty="0">
              <a:latin typeface="宋体" panose="02010600030101010101" pitchFamily="2" charset="-122"/>
              <a:sym typeface="宋体" panose="02010600030101010101" pitchFamily="2" charset="-122"/>
            </a:endParaRPr>
          </a:p>
        </p:txBody>
      </p:sp>
      <p:sp>
        <p:nvSpPr>
          <p:cNvPr id="59" name="文本框 67"/>
          <p:cNvSpPr>
            <a:spLocks noChangeArrowheads="1"/>
          </p:cNvSpPr>
          <p:nvPr/>
        </p:nvSpPr>
        <p:spPr bwMode="auto">
          <a:xfrm>
            <a:off x="3076175" y="4170464"/>
            <a:ext cx="3366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D. </a:t>
            </a:r>
            <a:r>
              <a:rPr lang="zh-CN" altLang="en-US" sz="2000" b="1" dirty="0">
                <a:latin typeface="+mn-ea"/>
              </a:rPr>
              <a:t>项目视图文档</a:t>
            </a:r>
            <a:endParaRPr lang="zh-CN" altLang="en-US" sz="2000" b="1" kern="0" dirty="0">
              <a:latin typeface="宋体" panose="02010600030101010101" pitchFamily="2" charset="-122"/>
              <a:sym typeface="宋体" panose="02010600030101010101" pitchFamily="2" charset="-122"/>
            </a:endParaRPr>
          </a:p>
        </p:txBody>
      </p:sp>
      <p:pic>
        <p:nvPicPr>
          <p:cNvPr id="60" name="图形 59"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897" y="2434828"/>
            <a:ext cx="592393" cy="592393"/>
          </a:xfrm>
          <a:prstGeom prst="rect">
            <a:avLst/>
          </a:prstGeom>
        </p:spPr>
      </p:pic>
      <p:pic>
        <p:nvPicPr>
          <p:cNvPr id="61" name="图形 60"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9091" y="3001046"/>
            <a:ext cx="592393" cy="592393"/>
          </a:xfrm>
          <a:prstGeom prst="rect">
            <a:avLst/>
          </a:prstGeom>
        </p:spPr>
      </p:pic>
      <p:pic>
        <p:nvPicPr>
          <p:cNvPr id="62" name="图形 61"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897" y="3553001"/>
            <a:ext cx="592393" cy="5923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a:off x="660400" y="2047944"/>
            <a:ext cx="10833100" cy="581497"/>
          </a:xfrm>
          <a:custGeom>
            <a:avLst/>
            <a:gdLst>
              <a:gd name="connsiteX0" fmla="*/ 96918 w 581497"/>
              <a:gd name="connsiteY0" fmla="*/ 0 h 6502015"/>
              <a:gd name="connsiteX1" fmla="*/ 484579 w 581497"/>
              <a:gd name="connsiteY1" fmla="*/ 0 h 6502015"/>
              <a:gd name="connsiteX2" fmla="*/ 581497 w 581497"/>
              <a:gd name="connsiteY2" fmla="*/ 96918 h 6502015"/>
              <a:gd name="connsiteX3" fmla="*/ 581497 w 581497"/>
              <a:gd name="connsiteY3" fmla="*/ 6502015 h 6502015"/>
              <a:gd name="connsiteX4" fmla="*/ 581497 w 581497"/>
              <a:gd name="connsiteY4" fmla="*/ 6502015 h 6502015"/>
              <a:gd name="connsiteX5" fmla="*/ 0 w 581497"/>
              <a:gd name="connsiteY5" fmla="*/ 6502015 h 6502015"/>
              <a:gd name="connsiteX6" fmla="*/ 0 w 581497"/>
              <a:gd name="connsiteY6" fmla="*/ 6502015 h 6502015"/>
              <a:gd name="connsiteX7" fmla="*/ 0 w 581497"/>
              <a:gd name="connsiteY7" fmla="*/ 96918 h 6502015"/>
              <a:gd name="connsiteX8" fmla="*/ 96918 w 581497"/>
              <a:gd name="connsiteY8" fmla="*/ 0 h 65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497" h="6502015">
                <a:moveTo>
                  <a:pt x="581497" y="1083693"/>
                </a:moveTo>
                <a:lnTo>
                  <a:pt x="581497" y="5418322"/>
                </a:lnTo>
                <a:cubicBezTo>
                  <a:pt x="581497" y="6016822"/>
                  <a:pt x="577616" y="6502009"/>
                  <a:pt x="572829" y="6502009"/>
                </a:cubicBezTo>
                <a:lnTo>
                  <a:pt x="0" y="6502009"/>
                </a:lnTo>
                <a:lnTo>
                  <a:pt x="0" y="6502009"/>
                </a:lnTo>
                <a:lnTo>
                  <a:pt x="0" y="6"/>
                </a:lnTo>
                <a:lnTo>
                  <a:pt x="0" y="6"/>
                </a:lnTo>
                <a:lnTo>
                  <a:pt x="572829" y="6"/>
                </a:lnTo>
                <a:cubicBezTo>
                  <a:pt x="577616" y="6"/>
                  <a:pt x="581497" y="485193"/>
                  <a:pt x="581497" y="1083693"/>
                </a:cubicBez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0" tIns="152211" rIns="276036" bIns="152211" numCol="1" spcCol="1270" anchor="ctr" anchorCtr="0">
            <a:noAutofit/>
          </a:bodyPr>
          <a:lstStyle/>
          <a:p>
            <a:pPr marL="0" lvl="1" algn="l" defTabSz="889000">
              <a:lnSpc>
                <a:spcPct val="90000"/>
              </a:lnSpc>
              <a:spcBef>
                <a:spcPct val="0"/>
              </a:spcBef>
              <a:spcAft>
                <a:spcPct val="15000"/>
              </a:spcAft>
            </a:pPr>
            <a:r>
              <a:rPr lang="en-US" altLang="zh-CN" sz="2000" kern="1200" dirty="0"/>
              <a:t>1</a:t>
            </a:r>
            <a:r>
              <a:rPr lang="zh-CN" altLang="en-US" sz="2000" kern="1200" dirty="0"/>
              <a:t>）业务需求：</a:t>
            </a:r>
            <a:r>
              <a:rPr lang="zh-CN" sz="2000" kern="1200" dirty="0"/>
              <a:t>业务需求</a:t>
            </a:r>
            <a:r>
              <a:rPr lang="en-US" sz="2000" kern="1200" dirty="0"/>
              <a:t>(</a:t>
            </a:r>
            <a:r>
              <a:rPr lang="zh-CN" sz="2000" kern="1200" dirty="0"/>
              <a:t>或产品视图和范围</a:t>
            </a:r>
            <a:r>
              <a:rPr lang="en-US" sz="2000" kern="1200" dirty="0"/>
              <a:t>)</a:t>
            </a:r>
            <a:r>
              <a:rPr lang="zh-CN" sz="2000" kern="1200" dirty="0"/>
              <a:t>不应包括用户需求</a:t>
            </a:r>
            <a:r>
              <a:rPr lang="en-US" sz="2000" kern="1200" dirty="0"/>
              <a:t>(</a:t>
            </a:r>
            <a:r>
              <a:rPr lang="zh-CN" sz="2000" kern="1200" dirty="0"/>
              <a:t>或使用实例</a:t>
            </a:r>
            <a:r>
              <a:rPr lang="en-US" sz="2000" kern="1200" dirty="0"/>
              <a:t>)</a:t>
            </a:r>
            <a:endParaRPr lang="zh-CN" sz="2000" kern="1200" dirty="0"/>
          </a:p>
        </p:txBody>
      </p:sp>
      <p:sp>
        <p:nvSpPr>
          <p:cNvPr id="16" name="任意多边形: 形状 15"/>
          <p:cNvSpPr/>
          <p:nvPr/>
        </p:nvSpPr>
        <p:spPr>
          <a:xfrm>
            <a:off x="660400" y="2811160"/>
            <a:ext cx="10833100" cy="581497"/>
          </a:xfrm>
          <a:custGeom>
            <a:avLst/>
            <a:gdLst>
              <a:gd name="connsiteX0" fmla="*/ 96918 w 581497"/>
              <a:gd name="connsiteY0" fmla="*/ 0 h 6502015"/>
              <a:gd name="connsiteX1" fmla="*/ 484579 w 581497"/>
              <a:gd name="connsiteY1" fmla="*/ 0 h 6502015"/>
              <a:gd name="connsiteX2" fmla="*/ 581497 w 581497"/>
              <a:gd name="connsiteY2" fmla="*/ 96918 h 6502015"/>
              <a:gd name="connsiteX3" fmla="*/ 581497 w 581497"/>
              <a:gd name="connsiteY3" fmla="*/ 6502015 h 6502015"/>
              <a:gd name="connsiteX4" fmla="*/ 581497 w 581497"/>
              <a:gd name="connsiteY4" fmla="*/ 6502015 h 6502015"/>
              <a:gd name="connsiteX5" fmla="*/ 0 w 581497"/>
              <a:gd name="connsiteY5" fmla="*/ 6502015 h 6502015"/>
              <a:gd name="connsiteX6" fmla="*/ 0 w 581497"/>
              <a:gd name="connsiteY6" fmla="*/ 6502015 h 6502015"/>
              <a:gd name="connsiteX7" fmla="*/ 0 w 581497"/>
              <a:gd name="connsiteY7" fmla="*/ 96918 h 6502015"/>
              <a:gd name="connsiteX8" fmla="*/ 96918 w 581497"/>
              <a:gd name="connsiteY8" fmla="*/ 0 h 65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497" h="6502015">
                <a:moveTo>
                  <a:pt x="581497" y="1083693"/>
                </a:moveTo>
                <a:lnTo>
                  <a:pt x="581497" y="5418322"/>
                </a:lnTo>
                <a:cubicBezTo>
                  <a:pt x="581497" y="6016822"/>
                  <a:pt x="577616" y="6502009"/>
                  <a:pt x="572829" y="6502009"/>
                </a:cubicBezTo>
                <a:lnTo>
                  <a:pt x="0" y="6502009"/>
                </a:lnTo>
                <a:lnTo>
                  <a:pt x="0" y="6502009"/>
                </a:lnTo>
                <a:lnTo>
                  <a:pt x="0" y="6"/>
                </a:lnTo>
                <a:lnTo>
                  <a:pt x="0" y="6"/>
                </a:lnTo>
                <a:lnTo>
                  <a:pt x="572829" y="6"/>
                </a:lnTo>
                <a:cubicBezTo>
                  <a:pt x="577616" y="6"/>
                  <a:pt x="581497" y="485193"/>
                  <a:pt x="581497" y="1083693"/>
                </a:cubicBezTo>
                <a:close/>
              </a:path>
            </a:pathLst>
          </a:custGeom>
        </p:spPr>
        <p:style>
          <a:lnRef idx="2">
            <a:schemeClr val="accent5">
              <a:tint val="40000"/>
              <a:alpha val="90000"/>
              <a:hueOff val="-3695877"/>
              <a:satOff val="-6406"/>
              <a:lumOff val="-642"/>
              <a:alphaOff val="0"/>
            </a:schemeClr>
          </a:lnRef>
          <a:fillRef idx="1">
            <a:schemeClr val="accent5">
              <a:tint val="40000"/>
              <a:alpha val="90000"/>
              <a:hueOff val="-3695877"/>
              <a:satOff val="-6406"/>
              <a:lumOff val="-642"/>
              <a:alphaOff val="0"/>
            </a:schemeClr>
          </a:fillRef>
          <a:effectRef idx="0">
            <a:schemeClr val="accent5">
              <a:tint val="40000"/>
              <a:alpha val="90000"/>
              <a:hueOff val="-3695877"/>
              <a:satOff val="-6406"/>
              <a:lumOff val="-642"/>
              <a:alphaOff val="0"/>
            </a:schemeClr>
          </a:effectRef>
          <a:fontRef idx="minor">
            <a:schemeClr val="dk1">
              <a:hueOff val="0"/>
              <a:satOff val="0"/>
              <a:lumOff val="0"/>
              <a:alphaOff val="0"/>
            </a:schemeClr>
          </a:fontRef>
        </p:style>
        <p:txBody>
          <a:bodyPr spcFirstLastPara="0" vert="horz" wrap="square" lIns="247650" tIns="152211" rIns="276036" bIns="152211" numCol="1" spcCol="1270" anchor="ctr" anchorCtr="0">
            <a:noAutofit/>
          </a:bodyPr>
          <a:lstStyle/>
          <a:p>
            <a:pPr marL="0" lvl="1" defTabSz="889000">
              <a:lnSpc>
                <a:spcPct val="90000"/>
              </a:lnSpc>
              <a:spcBef>
                <a:spcPct val="0"/>
              </a:spcBef>
              <a:spcAft>
                <a:spcPct val="15000"/>
              </a:spcAft>
            </a:pPr>
            <a:r>
              <a:rPr lang="en-US" altLang="zh-CN" sz="2000" kern="1200" dirty="0"/>
              <a:t>2</a:t>
            </a:r>
            <a:r>
              <a:rPr lang="zh-CN" altLang="en-US" sz="2000" kern="1200" dirty="0"/>
              <a:t>）用户需求：对用户有价值的内容或让用户喜欢的内容</a:t>
            </a:r>
            <a:endParaRPr lang="zh-CN" altLang="en-US" sz="2000" kern="1200" dirty="0"/>
          </a:p>
        </p:txBody>
      </p:sp>
      <p:sp>
        <p:nvSpPr>
          <p:cNvPr id="43" name="文本框 67"/>
          <p:cNvSpPr>
            <a:spLocks noChangeArrowheads="1"/>
          </p:cNvSpPr>
          <p:nvPr/>
        </p:nvSpPr>
        <p:spPr bwMode="auto">
          <a:xfrm>
            <a:off x="844932" y="1391525"/>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mn-ea"/>
                <a:sym typeface="宋体" panose="02010600030101010101" pitchFamily="2" charset="-122"/>
              </a:rPr>
              <a:t>需求包括</a:t>
            </a:r>
            <a:r>
              <a:rPr lang="zh-CN" altLang="en-US" sz="2000" b="1" kern="0" dirty="0">
                <a:solidFill>
                  <a:srgbClr val="0000FF"/>
                </a:solidFill>
                <a:latin typeface="+mn-ea"/>
                <a:sym typeface="宋体" panose="02010600030101010101" pitchFamily="2" charset="-122"/>
              </a:rPr>
              <a:t>业务需求</a:t>
            </a:r>
            <a:r>
              <a:rPr lang="zh-CN" altLang="en-US" sz="2000" b="1" kern="0" dirty="0">
                <a:latin typeface="+mn-ea"/>
                <a:sym typeface="宋体" panose="02010600030101010101" pitchFamily="2" charset="-122"/>
              </a:rPr>
              <a:t>、</a:t>
            </a:r>
            <a:r>
              <a:rPr lang="zh-CN" altLang="en-US" sz="2000" b="1" kern="0" dirty="0">
                <a:solidFill>
                  <a:srgbClr val="0000FF"/>
                </a:solidFill>
                <a:latin typeface="+mn-ea"/>
                <a:sym typeface="宋体" panose="02010600030101010101" pitchFamily="2" charset="-122"/>
              </a:rPr>
              <a:t>用户需求</a:t>
            </a:r>
            <a:r>
              <a:rPr lang="zh-CN" altLang="en-US" sz="2000" b="1" kern="0" dirty="0">
                <a:latin typeface="+mn-ea"/>
                <a:sym typeface="宋体" panose="02010600030101010101" pitchFamily="2" charset="-122"/>
              </a:rPr>
              <a:t>和</a:t>
            </a:r>
            <a:r>
              <a:rPr lang="zh-CN" altLang="en-US" sz="2000" b="1" kern="0" dirty="0">
                <a:solidFill>
                  <a:srgbClr val="0000FF"/>
                </a:solidFill>
                <a:latin typeface="+mn-ea"/>
                <a:sym typeface="宋体" panose="02010600030101010101" pitchFamily="2" charset="-122"/>
              </a:rPr>
              <a:t>功能需求</a:t>
            </a:r>
            <a:r>
              <a:rPr lang="zh-CN" altLang="en-US" sz="2000" b="1" kern="0" dirty="0">
                <a:latin typeface="+mn-ea"/>
                <a:sym typeface="宋体" panose="02010600030101010101" pitchFamily="2" charset="-122"/>
              </a:rPr>
              <a:t>的三个层次：</a:t>
            </a:r>
            <a:endParaRPr lang="zh-CN" altLang="en-US" sz="2000" b="1" kern="0" dirty="0">
              <a:latin typeface="+mn-ea"/>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958913"/>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）需求包括的</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ea typeface="宋体" panose="02010600030101010101" pitchFamily="2" charset="-122"/>
                <a:sym typeface="宋体" panose="02010600030101010101" pitchFamily="2" charset="-122"/>
              </a:rPr>
              <a:t>个层次</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3" name="文本框 12"/>
          <p:cNvSpPr txBox="1"/>
          <p:nvPr/>
        </p:nvSpPr>
        <p:spPr>
          <a:xfrm>
            <a:off x="660400" y="5455554"/>
            <a:ext cx="10833100" cy="461665"/>
          </a:xfrm>
          <a:prstGeom prst="rect">
            <a:avLst/>
          </a:prstGeom>
          <a:noFill/>
          <a:ln w="15875">
            <a:solidFill>
              <a:schemeClr val="tx1"/>
            </a:solidFill>
            <a:prstDash val="dash"/>
          </a:ln>
        </p:spPr>
        <p:txBody>
          <a:bodyPr wrap="square">
            <a:spAutoFit/>
          </a:bodyPr>
          <a:lstStyle/>
          <a:p>
            <a:pPr lvl="0" algn="ctr"/>
            <a:r>
              <a:rPr lang="zh-CN" altLang="en-US" sz="2400" b="1" dirty="0"/>
              <a:t>需求</a:t>
            </a:r>
            <a:r>
              <a:rPr lang="zh-CN" altLang="zh-CN" sz="2400" b="1" dirty="0"/>
              <a:t>文档</a:t>
            </a:r>
            <a:endParaRPr lang="zh-CN" altLang="zh-CN" sz="2400" dirty="0"/>
          </a:p>
        </p:txBody>
      </p:sp>
      <p:sp>
        <p:nvSpPr>
          <p:cNvPr id="5" name="箭头: 下 4"/>
          <p:cNvSpPr/>
          <p:nvPr/>
        </p:nvSpPr>
        <p:spPr>
          <a:xfrm>
            <a:off x="4382808" y="4389725"/>
            <a:ext cx="252248" cy="985970"/>
          </a:xfrm>
          <a:prstGeom prst="downArrow">
            <a:avLst/>
          </a:prstGeom>
          <a:noFill/>
          <a:ln w="476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20" name="矩形 19"/>
          <p:cNvSpPr/>
          <p:nvPr/>
        </p:nvSpPr>
        <p:spPr>
          <a:xfrm>
            <a:off x="660399" y="1912883"/>
            <a:ext cx="10833100" cy="2377814"/>
          </a:xfrm>
          <a:prstGeom prst="rect">
            <a:avLst/>
          </a:prstGeom>
          <a:no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60400" y="3547313"/>
            <a:ext cx="10833100" cy="581497"/>
          </a:xfrm>
          <a:custGeom>
            <a:avLst/>
            <a:gdLst>
              <a:gd name="connsiteX0" fmla="*/ 96918 w 581497"/>
              <a:gd name="connsiteY0" fmla="*/ 0 h 6502015"/>
              <a:gd name="connsiteX1" fmla="*/ 484579 w 581497"/>
              <a:gd name="connsiteY1" fmla="*/ 0 h 6502015"/>
              <a:gd name="connsiteX2" fmla="*/ 581497 w 581497"/>
              <a:gd name="connsiteY2" fmla="*/ 96918 h 6502015"/>
              <a:gd name="connsiteX3" fmla="*/ 581497 w 581497"/>
              <a:gd name="connsiteY3" fmla="*/ 6502015 h 6502015"/>
              <a:gd name="connsiteX4" fmla="*/ 581497 w 581497"/>
              <a:gd name="connsiteY4" fmla="*/ 6502015 h 6502015"/>
              <a:gd name="connsiteX5" fmla="*/ 0 w 581497"/>
              <a:gd name="connsiteY5" fmla="*/ 6502015 h 6502015"/>
              <a:gd name="connsiteX6" fmla="*/ 0 w 581497"/>
              <a:gd name="connsiteY6" fmla="*/ 6502015 h 6502015"/>
              <a:gd name="connsiteX7" fmla="*/ 0 w 581497"/>
              <a:gd name="connsiteY7" fmla="*/ 96918 h 6502015"/>
              <a:gd name="connsiteX8" fmla="*/ 96918 w 581497"/>
              <a:gd name="connsiteY8" fmla="*/ 0 h 65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497" h="6502015">
                <a:moveTo>
                  <a:pt x="581497" y="1083693"/>
                </a:moveTo>
                <a:lnTo>
                  <a:pt x="581497" y="5418322"/>
                </a:lnTo>
                <a:cubicBezTo>
                  <a:pt x="581497" y="6016822"/>
                  <a:pt x="577616" y="6502009"/>
                  <a:pt x="572829" y="6502009"/>
                </a:cubicBezTo>
                <a:lnTo>
                  <a:pt x="0" y="6502009"/>
                </a:lnTo>
                <a:lnTo>
                  <a:pt x="0" y="6502009"/>
                </a:lnTo>
                <a:lnTo>
                  <a:pt x="0" y="6"/>
                </a:lnTo>
                <a:lnTo>
                  <a:pt x="0" y="6"/>
                </a:lnTo>
                <a:lnTo>
                  <a:pt x="572829" y="6"/>
                </a:lnTo>
                <a:cubicBezTo>
                  <a:pt x="577616" y="6"/>
                  <a:pt x="581497" y="485193"/>
                  <a:pt x="581497" y="1083693"/>
                </a:cubicBezTo>
                <a:close/>
              </a:path>
            </a:pathLst>
          </a:custGeom>
          <a:solidFill>
            <a:schemeClr val="accent2">
              <a:lumMod val="20000"/>
              <a:lumOff val="80000"/>
              <a:alpha val="90000"/>
            </a:schemeClr>
          </a:solidFill>
        </p:spPr>
        <p:style>
          <a:lnRef idx="2">
            <a:schemeClr val="accent5">
              <a:tint val="40000"/>
              <a:alpha val="90000"/>
              <a:hueOff val="-3695877"/>
              <a:satOff val="-6406"/>
              <a:lumOff val="-642"/>
              <a:alphaOff val="0"/>
            </a:schemeClr>
          </a:lnRef>
          <a:fillRef idx="1">
            <a:schemeClr val="accent5">
              <a:tint val="40000"/>
              <a:alpha val="90000"/>
              <a:hueOff val="-3695877"/>
              <a:satOff val="-6406"/>
              <a:lumOff val="-642"/>
              <a:alphaOff val="0"/>
            </a:schemeClr>
          </a:fillRef>
          <a:effectRef idx="0">
            <a:schemeClr val="accent5">
              <a:tint val="40000"/>
              <a:alpha val="90000"/>
              <a:hueOff val="-3695877"/>
              <a:satOff val="-6406"/>
              <a:lumOff val="-642"/>
              <a:alphaOff val="0"/>
            </a:schemeClr>
          </a:effectRef>
          <a:fontRef idx="minor">
            <a:schemeClr val="dk1">
              <a:hueOff val="0"/>
              <a:satOff val="0"/>
              <a:lumOff val="0"/>
              <a:alphaOff val="0"/>
            </a:schemeClr>
          </a:fontRef>
        </p:style>
        <p:txBody>
          <a:bodyPr spcFirstLastPara="0" vert="horz" wrap="square" lIns="247650" tIns="152211" rIns="276036" bIns="152211" numCol="1" spcCol="1270" anchor="ctr" anchorCtr="0">
            <a:noAutofit/>
          </a:bodyPr>
          <a:lstStyle/>
          <a:p>
            <a:pPr marL="0" lvl="1" defTabSz="889000">
              <a:lnSpc>
                <a:spcPct val="90000"/>
              </a:lnSpc>
              <a:spcBef>
                <a:spcPct val="0"/>
              </a:spcBef>
              <a:spcAft>
                <a:spcPct val="15000"/>
              </a:spcAft>
            </a:pPr>
            <a:r>
              <a:rPr lang="en-US" altLang="zh-CN" sz="2000" kern="1200" dirty="0"/>
              <a:t>3</a:t>
            </a:r>
            <a:r>
              <a:rPr lang="zh-CN" altLang="en-US" sz="2000" kern="1200" dirty="0"/>
              <a:t>）功能需求：</a:t>
            </a:r>
            <a:r>
              <a:rPr lang="zh-CN" sz="2000" kern="1200" dirty="0"/>
              <a:t>所有功能需求都应该源于用户需求</a:t>
            </a:r>
            <a:r>
              <a:rPr lang="zh-CN" altLang="en-US" sz="2000" kern="1200" dirty="0"/>
              <a:t>；</a:t>
            </a:r>
            <a:r>
              <a:rPr lang="zh-CN" altLang="zh-CN" sz="2000" kern="1200" dirty="0"/>
              <a:t>同时也需要获取非功能需求，如质量属性 </a:t>
            </a:r>
            <a:endParaRPr lang="zh-CN" altLang="zh-CN" sz="2000" kern="1200" dirty="0"/>
          </a:p>
        </p:txBody>
      </p:sp>
      <p:sp>
        <p:nvSpPr>
          <p:cNvPr id="30" name="文本框 29"/>
          <p:cNvSpPr txBox="1"/>
          <p:nvPr/>
        </p:nvSpPr>
        <p:spPr>
          <a:xfrm>
            <a:off x="3138634" y="4544749"/>
            <a:ext cx="1429407" cy="369332"/>
          </a:xfrm>
          <a:prstGeom prst="rect">
            <a:avLst/>
          </a:prstGeom>
          <a:noFill/>
        </p:spPr>
        <p:txBody>
          <a:bodyPr wrap="square">
            <a:spAutoFit/>
          </a:bodyPr>
          <a:lstStyle/>
          <a:p>
            <a:r>
              <a:rPr lang="zh-CN" altLang="zh-CN" b="1" dirty="0">
                <a:solidFill>
                  <a:schemeClr val="accent6">
                    <a:lumMod val="75000"/>
                  </a:schemeClr>
                </a:solidFill>
              </a:rPr>
              <a:t>不同的</a:t>
            </a:r>
            <a:r>
              <a:rPr lang="zh-CN" altLang="en-US" b="1" dirty="0">
                <a:solidFill>
                  <a:schemeClr val="accent6">
                    <a:lumMod val="75000"/>
                  </a:schemeClr>
                </a:solidFill>
              </a:rPr>
              <a:t>来源</a:t>
            </a:r>
            <a:endParaRPr lang="zh-CN" altLang="en-US" dirty="0">
              <a:solidFill>
                <a:schemeClr val="accent6">
                  <a:lumMod val="75000"/>
                </a:schemeClr>
              </a:solidFill>
            </a:endParaRPr>
          </a:p>
        </p:txBody>
      </p:sp>
      <p:sp>
        <p:nvSpPr>
          <p:cNvPr id="31" name="箭头: 下 30"/>
          <p:cNvSpPr/>
          <p:nvPr/>
        </p:nvSpPr>
        <p:spPr>
          <a:xfrm>
            <a:off x="6327221" y="4400560"/>
            <a:ext cx="252248" cy="985970"/>
          </a:xfrm>
          <a:prstGeom prst="downArrow">
            <a:avLst/>
          </a:prstGeom>
          <a:no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063346" y="4544749"/>
            <a:ext cx="1429407" cy="369332"/>
          </a:xfrm>
          <a:prstGeom prst="rect">
            <a:avLst/>
          </a:prstGeom>
          <a:noFill/>
        </p:spPr>
        <p:txBody>
          <a:bodyPr wrap="square">
            <a:spAutoFit/>
          </a:bodyPr>
          <a:lstStyle/>
          <a:p>
            <a:r>
              <a:rPr lang="zh-CN" altLang="zh-CN" b="1" dirty="0">
                <a:solidFill>
                  <a:srgbClr val="00B0F0"/>
                </a:solidFill>
              </a:rPr>
              <a:t>不同的</a:t>
            </a:r>
            <a:r>
              <a:rPr lang="zh-CN" altLang="en-US" b="1" dirty="0">
                <a:solidFill>
                  <a:srgbClr val="00B0F0"/>
                </a:solidFill>
              </a:rPr>
              <a:t>目标</a:t>
            </a:r>
            <a:endParaRPr lang="zh-CN" altLang="en-US" dirty="0">
              <a:solidFill>
                <a:srgbClr val="00B0F0"/>
              </a:solidFill>
            </a:endParaRPr>
          </a:p>
        </p:txBody>
      </p:sp>
      <p:sp>
        <p:nvSpPr>
          <p:cNvPr id="33" name="箭头: 下 32"/>
          <p:cNvSpPr/>
          <p:nvPr/>
        </p:nvSpPr>
        <p:spPr>
          <a:xfrm>
            <a:off x="8092959" y="4389725"/>
            <a:ext cx="252248" cy="985970"/>
          </a:xfrm>
          <a:prstGeom prst="downArrow">
            <a:avLst/>
          </a:prstGeom>
          <a:noFill/>
          <a:ln w="476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834337" y="4544749"/>
            <a:ext cx="1429407" cy="369332"/>
          </a:xfrm>
          <a:prstGeom prst="rect">
            <a:avLst/>
          </a:prstGeom>
          <a:noFill/>
        </p:spPr>
        <p:txBody>
          <a:bodyPr wrap="square">
            <a:spAutoFit/>
          </a:bodyPr>
          <a:lstStyle/>
          <a:p>
            <a:r>
              <a:rPr lang="zh-CN" altLang="zh-CN" b="1" dirty="0">
                <a:solidFill>
                  <a:schemeClr val="accent4">
                    <a:lumMod val="75000"/>
                  </a:schemeClr>
                </a:solidFill>
              </a:rPr>
              <a:t>不同的</a:t>
            </a:r>
            <a:r>
              <a:rPr lang="zh-CN" altLang="en-US" b="1" dirty="0">
                <a:solidFill>
                  <a:schemeClr val="accent4">
                    <a:lumMod val="75000"/>
                  </a:schemeClr>
                </a:solidFill>
              </a:rPr>
              <a:t>对象</a:t>
            </a:r>
            <a:endParaRPr lang="zh-CN" altLang="en-US" dirty="0">
              <a:solidFill>
                <a:schemeClr val="accent4">
                  <a:lumMod val="75000"/>
                </a:schemeClr>
              </a:solidFill>
            </a:endParaRPr>
          </a:p>
        </p:txBody>
      </p:sp>
      <p:sp>
        <p:nvSpPr>
          <p:cNvPr id="35" name="箭头: 下 34"/>
          <p:cNvSpPr/>
          <p:nvPr/>
        </p:nvSpPr>
        <p:spPr>
          <a:xfrm>
            <a:off x="9858697" y="4337553"/>
            <a:ext cx="252248" cy="985970"/>
          </a:xfrm>
          <a:prstGeom prst="downArrow">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73808" y="4544749"/>
            <a:ext cx="1429407" cy="369332"/>
          </a:xfrm>
          <a:prstGeom prst="rect">
            <a:avLst/>
          </a:prstGeom>
          <a:noFill/>
        </p:spPr>
        <p:txBody>
          <a:bodyPr wrap="square">
            <a:spAutoFit/>
          </a:bodyPr>
          <a:lstStyle/>
          <a:p>
            <a:r>
              <a:rPr lang="zh-CN" altLang="zh-CN" b="1" dirty="0">
                <a:solidFill>
                  <a:srgbClr val="FF0000"/>
                </a:solidFill>
              </a:rPr>
              <a:t>不同的</a:t>
            </a:r>
            <a:r>
              <a:rPr lang="zh-CN" altLang="en-US" b="1" dirty="0">
                <a:solidFill>
                  <a:srgbClr val="FF0000"/>
                </a:solidFill>
              </a:rPr>
              <a:t>方式</a:t>
            </a:r>
            <a:endParaRPr lang="zh-CN" altLang="en-US" dirty="0"/>
          </a:p>
        </p:txBody>
      </p:sp>
      <p:sp>
        <p:nvSpPr>
          <p:cNvPr id="37" name="箭头: 下 36"/>
          <p:cNvSpPr/>
          <p:nvPr/>
        </p:nvSpPr>
        <p:spPr>
          <a:xfrm>
            <a:off x="2659112" y="4386695"/>
            <a:ext cx="252248" cy="985970"/>
          </a:xfrm>
          <a:prstGeom prst="downArrow">
            <a:avLst/>
          </a:prstGeom>
          <a:no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303278" y="4544749"/>
            <a:ext cx="1429407" cy="369332"/>
          </a:xfrm>
          <a:prstGeom prst="rect">
            <a:avLst/>
          </a:prstGeom>
          <a:noFill/>
        </p:spPr>
        <p:txBody>
          <a:bodyPr wrap="square">
            <a:spAutoFit/>
          </a:bodyPr>
          <a:lstStyle/>
          <a:p>
            <a:r>
              <a:rPr lang="zh-CN" altLang="zh-CN" b="1" dirty="0">
                <a:solidFill>
                  <a:srgbClr val="7030A0"/>
                </a:solidFill>
              </a:rPr>
              <a:t>不同的时间</a:t>
            </a:r>
            <a:endParaRPr lang="zh-CN" altLang="en-US" dirty="0">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43" grpId="0"/>
      <p:bldP spid="11" grpId="0"/>
      <p:bldP spid="13" grpId="0" animBg="1"/>
      <p:bldP spid="5" grpId="0" animBg="1"/>
      <p:bldP spid="20" grpId="0" animBg="1"/>
      <p:bldP spid="28" grpId="0" animBg="1"/>
      <p:bldP spid="30" grpId="0"/>
      <p:bldP spid="31" grpId="0" animBg="1"/>
      <p:bldP spid="32" grpId="0"/>
      <p:bldP spid="33" grpId="0" animBg="1"/>
      <p:bldP spid="34" grpId="0"/>
      <p:bldP spid="35" grpId="0" animBg="1"/>
      <p:bldP spid="36" grpId="0"/>
      <p:bldP spid="37"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66039" y="3240281"/>
            <a:ext cx="10575159" cy="54675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2</a:t>
            </a:r>
            <a:r>
              <a:rPr lang="zh-CN" altLang="en-US" dirty="0">
                <a:solidFill>
                  <a:schemeClr val="tx1"/>
                </a:solidFill>
                <a:latin typeface="+mn-ea"/>
              </a:rPr>
              <a:t>）明确使用该产品的不同类型的用户</a:t>
            </a:r>
            <a:endParaRPr lang="zh-CN" altLang="en-US" dirty="0">
              <a:solidFill>
                <a:schemeClr val="tx1"/>
              </a:solidFill>
              <a:latin typeface="+mn-ea"/>
            </a:endParaRPr>
          </a:p>
        </p:txBody>
      </p:sp>
      <p:sp>
        <p:nvSpPr>
          <p:cNvPr id="14" name="矩形 13"/>
          <p:cNvSpPr/>
          <p:nvPr/>
        </p:nvSpPr>
        <p:spPr>
          <a:xfrm>
            <a:off x="766038" y="3965785"/>
            <a:ext cx="10575159" cy="5467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3</a:t>
            </a:r>
            <a:r>
              <a:rPr lang="zh-CN" altLang="en-US" dirty="0">
                <a:solidFill>
                  <a:schemeClr val="tx1"/>
                </a:solidFill>
                <a:latin typeface="+mn-ea"/>
              </a:rPr>
              <a:t>）与产品不同用户类的代表进行沟通</a:t>
            </a:r>
            <a:endParaRPr lang="zh-CN" altLang="en-US" dirty="0">
              <a:solidFill>
                <a:schemeClr val="tx1"/>
              </a:solidFill>
              <a:latin typeface="+mn-ea"/>
            </a:endParaRPr>
          </a:p>
        </p:txBody>
      </p:sp>
      <p:sp>
        <p:nvSpPr>
          <p:cNvPr id="15" name="矩形 14"/>
          <p:cNvSpPr/>
          <p:nvPr/>
        </p:nvSpPr>
        <p:spPr>
          <a:xfrm>
            <a:off x="778641" y="4663857"/>
            <a:ext cx="10575159" cy="54675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4</a:t>
            </a:r>
            <a:r>
              <a:rPr lang="zh-CN" altLang="en-US" dirty="0">
                <a:solidFill>
                  <a:schemeClr val="tx1"/>
                </a:solidFill>
                <a:latin typeface="+mn-ea"/>
              </a:rPr>
              <a:t>）遵从项目的最终决策者的意见</a:t>
            </a:r>
            <a:endParaRPr lang="zh-CN" altLang="en-US" dirty="0">
              <a:solidFill>
                <a:schemeClr val="tx1"/>
              </a:solidFill>
            </a:endParaRPr>
          </a:p>
        </p:txBody>
      </p:sp>
      <p:sp>
        <p:nvSpPr>
          <p:cNvPr id="5" name="矩形 4"/>
          <p:cNvSpPr/>
          <p:nvPr/>
        </p:nvSpPr>
        <p:spPr>
          <a:xfrm>
            <a:off x="778641" y="2549300"/>
            <a:ext cx="10575159" cy="54675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a:t>
            </a:r>
            <a:r>
              <a:rPr lang="zh-CN" altLang="en-US" dirty="0">
                <a:solidFill>
                  <a:schemeClr val="tx1"/>
                </a:solidFill>
                <a:latin typeface="+mn-ea"/>
              </a:rPr>
              <a:t>）明确项目用户需求的来源</a:t>
            </a:r>
            <a:endParaRPr lang="zh-CN" altLang="en-US" dirty="0">
              <a:solidFill>
                <a:schemeClr val="tx1"/>
              </a:solidFill>
              <a:latin typeface="+mn-ea"/>
            </a:endParaRPr>
          </a:p>
        </p:txBody>
      </p:sp>
      <p:sp>
        <p:nvSpPr>
          <p:cNvPr id="4" name="矩形 3"/>
          <p:cNvSpPr/>
          <p:nvPr/>
        </p:nvSpPr>
        <p:spPr>
          <a:xfrm>
            <a:off x="660399" y="1497665"/>
            <a:ext cx="10833100" cy="395443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66"/>
          <p:cNvSpPr>
            <a:spLocks noChangeArrowheads="1"/>
          </p:cNvSpPr>
          <p:nvPr/>
        </p:nvSpPr>
        <p:spPr bwMode="auto">
          <a:xfrm>
            <a:off x="766039" y="1484962"/>
            <a:ext cx="10575159"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mn-ea"/>
              </a:rPr>
              <a:t>软件需求的成功，和软件开发的成功都取决于开发者是否尽可能地采纳客户的意见。为了征求客户的意见，必须采取以下</a:t>
            </a:r>
            <a:r>
              <a:rPr lang="en-US" altLang="zh-CN" sz="2000" b="1" dirty="0">
                <a:latin typeface="+mn-ea"/>
              </a:rPr>
              <a:t>4</a:t>
            </a:r>
            <a:r>
              <a:rPr lang="zh-CN" altLang="en-US" sz="2000" b="1" dirty="0">
                <a:latin typeface="+mn-ea"/>
              </a:rPr>
              <a:t>步：</a:t>
            </a:r>
            <a:endParaRPr lang="zh-CN" altLang="en-US" sz="2000" b="1" dirty="0">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598906" y="964042"/>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2.4.1 </a:t>
            </a:r>
            <a:r>
              <a:rPr lang="zh-CN" altLang="en-US" sz="2000" b="1" kern="0" dirty="0">
                <a:latin typeface="宋体" panose="02010600030101010101" pitchFamily="2" charset="-122"/>
                <a:sym typeface="宋体" panose="02010600030101010101" pitchFamily="2" charset="-122"/>
              </a:rPr>
              <a:t>征求客户意见的步骤</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5" grpId="0" animBg="1"/>
      <p:bldP spid="4" grpId="0" animBg="1"/>
      <p:bldP spid="42"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907" y="1642886"/>
            <a:ext cx="4551162" cy="38246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64042"/>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2.4.1 </a:t>
            </a:r>
            <a:r>
              <a:rPr lang="zh-CN" altLang="en-US" sz="2000" b="1" kern="0" dirty="0">
                <a:latin typeface="宋体" panose="02010600030101010101" pitchFamily="2" charset="-122"/>
                <a:sym typeface="宋体" panose="02010600030101010101" pitchFamily="2" charset="-122"/>
              </a:rPr>
              <a:t>征求客户意见的步骤</a:t>
            </a:r>
            <a:endParaRPr lang="zh-CN" altLang="en-US" sz="2000" b="1" kern="0" dirty="0">
              <a:latin typeface="宋体" panose="02010600030101010101" pitchFamily="2" charset="-122"/>
              <a:sym typeface="宋体" panose="02010600030101010101" pitchFamily="2" charset="-122"/>
            </a:endParaRPr>
          </a:p>
        </p:txBody>
      </p:sp>
      <p:graphicFrame>
        <p:nvGraphicFramePr>
          <p:cNvPr id="8" name="图示 7"/>
          <p:cNvGraphicFramePr/>
          <p:nvPr/>
        </p:nvGraphicFramePr>
        <p:xfrm>
          <a:off x="5167509" y="1307590"/>
          <a:ext cx="6772373" cy="4729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形 10" descr="困惑的人"/>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3863" y="3169421"/>
            <a:ext cx="879663" cy="780409"/>
          </a:xfrm>
          <a:prstGeom prst="rect">
            <a:avLst/>
          </a:prstGeom>
        </p:spPr>
      </p:pic>
      <p:sp>
        <p:nvSpPr>
          <p:cNvPr id="15" name="文本框 14"/>
          <p:cNvSpPr txBox="1"/>
          <p:nvPr/>
        </p:nvSpPr>
        <p:spPr>
          <a:xfrm>
            <a:off x="725077" y="1975343"/>
            <a:ext cx="4148581" cy="2809615"/>
          </a:xfrm>
          <a:prstGeom prst="rect">
            <a:avLst/>
          </a:prstGeom>
          <a:noFill/>
        </p:spPr>
        <p:txBody>
          <a:bodyPr wrap="square">
            <a:spAutoFit/>
          </a:bodyPr>
          <a:lstStyle/>
          <a:p>
            <a:pPr>
              <a:lnSpc>
                <a:spcPct val="150000"/>
              </a:lnSpc>
            </a:pPr>
            <a:r>
              <a:rPr lang="zh-CN" altLang="en-US" sz="2000" b="1" dirty="0">
                <a:solidFill>
                  <a:srgbClr val="FF0000"/>
                </a:solidFill>
              </a:rPr>
              <a:t>客户参与是避免期望差异</a:t>
            </a:r>
            <a:r>
              <a:rPr lang="en-US" altLang="zh-CN" sz="2000" b="1" dirty="0">
                <a:solidFill>
                  <a:srgbClr val="FF0000"/>
                </a:solidFill>
              </a:rPr>
              <a:t>(expectation gap)</a:t>
            </a:r>
            <a:r>
              <a:rPr lang="zh-CN" altLang="en-US" sz="2000" b="1" dirty="0">
                <a:solidFill>
                  <a:srgbClr val="FF0000"/>
                </a:solidFill>
              </a:rPr>
              <a:t>的唯一途径 </a:t>
            </a:r>
            <a:r>
              <a:rPr lang="zh-CN" altLang="en-US" sz="2000" dirty="0"/>
              <a:t>：开发者仅了解客户的最初需求去开发软件，通常会导致需要重新开发。因为，客户常常不知道他们的真正需要，而开发者也不知道</a:t>
            </a:r>
            <a:endParaRPr lang="zh-CN" altLang="en-US" sz="2000" dirty="0"/>
          </a:p>
        </p:txBody>
      </p:sp>
      <p:sp>
        <p:nvSpPr>
          <p:cNvPr id="4" name="矩形 3"/>
          <p:cNvSpPr/>
          <p:nvPr/>
        </p:nvSpPr>
        <p:spPr>
          <a:xfrm>
            <a:off x="6096000" y="1229710"/>
            <a:ext cx="5044966" cy="5044966"/>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p:cNvSpPr/>
          <p:nvPr/>
        </p:nvSpPr>
        <p:spPr>
          <a:xfrm>
            <a:off x="5360276" y="3429000"/>
            <a:ext cx="441873" cy="520830"/>
          </a:xfrm>
          <a:prstGeom prst="rightArrow">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Graphic spid="8" grpId="0">
        <p:bldAsOne/>
      </p:bldGraphic>
      <p:bldP spid="15" grpId="0"/>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038140" y="5228673"/>
            <a:ext cx="9429531" cy="3720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7</a:t>
            </a:r>
            <a:r>
              <a:rPr lang="zh-CN" altLang="en-US" dirty="0">
                <a:solidFill>
                  <a:schemeClr val="tx1"/>
                </a:solidFill>
                <a:latin typeface="+mn-ea"/>
              </a:rPr>
              <a:t>）用户工作的情景和内容分析</a:t>
            </a:r>
            <a:endParaRPr lang="zh-CN" altLang="en-US" dirty="0"/>
          </a:p>
        </p:txBody>
      </p:sp>
      <p:sp>
        <p:nvSpPr>
          <p:cNvPr id="21" name="矩形 20"/>
          <p:cNvSpPr/>
          <p:nvPr/>
        </p:nvSpPr>
        <p:spPr>
          <a:xfrm>
            <a:off x="1038140" y="5690043"/>
            <a:ext cx="9429531" cy="3720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8</a:t>
            </a:r>
            <a:r>
              <a:rPr lang="zh-CN" altLang="en-US" dirty="0">
                <a:solidFill>
                  <a:schemeClr val="tx1"/>
                </a:solidFill>
                <a:latin typeface="+mn-ea"/>
              </a:rPr>
              <a:t>）事件和响应</a:t>
            </a:r>
            <a:endParaRPr lang="zh-CN" altLang="en-US" dirty="0"/>
          </a:p>
        </p:txBody>
      </p:sp>
      <p:sp>
        <p:nvSpPr>
          <p:cNvPr id="18" name="矩形 17"/>
          <p:cNvSpPr/>
          <p:nvPr/>
        </p:nvSpPr>
        <p:spPr>
          <a:xfrm>
            <a:off x="1038140" y="4729433"/>
            <a:ext cx="9429531" cy="4098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6</a:t>
            </a:r>
            <a:r>
              <a:rPr lang="zh-CN" altLang="en-US" dirty="0">
                <a:solidFill>
                  <a:schemeClr val="tx1"/>
                </a:solidFill>
                <a:latin typeface="+mn-ea"/>
              </a:rPr>
              <a:t>）观察用户如何工作</a:t>
            </a:r>
            <a:endParaRPr lang="zh-CN" altLang="en-US" dirty="0"/>
          </a:p>
        </p:txBody>
      </p:sp>
      <p:sp>
        <p:nvSpPr>
          <p:cNvPr id="16" name="矩形 15"/>
          <p:cNvSpPr/>
          <p:nvPr/>
        </p:nvSpPr>
        <p:spPr>
          <a:xfrm>
            <a:off x="1038140" y="4270441"/>
            <a:ext cx="9429531" cy="3720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5</a:t>
            </a:r>
            <a:r>
              <a:rPr lang="zh-CN" altLang="en-US" dirty="0">
                <a:solidFill>
                  <a:schemeClr val="tx1"/>
                </a:solidFill>
                <a:latin typeface="+mn-ea"/>
              </a:rPr>
              <a:t>）市场调查和用户问卷调查</a:t>
            </a:r>
            <a:endParaRPr lang="zh-CN" altLang="en-US" dirty="0"/>
          </a:p>
        </p:txBody>
      </p:sp>
      <p:sp>
        <p:nvSpPr>
          <p:cNvPr id="17" name="矩形 16"/>
          <p:cNvSpPr/>
          <p:nvPr/>
        </p:nvSpPr>
        <p:spPr>
          <a:xfrm>
            <a:off x="1038140" y="3777096"/>
            <a:ext cx="9429531" cy="4098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4</a:t>
            </a:r>
            <a:r>
              <a:rPr lang="zh-CN" altLang="en-US" dirty="0">
                <a:solidFill>
                  <a:schemeClr val="tx1"/>
                </a:solidFill>
                <a:latin typeface="+mn-ea"/>
              </a:rPr>
              <a:t>）现有系统的问题报告和改进要求</a:t>
            </a:r>
            <a:endParaRPr lang="zh-CN" altLang="en-US" dirty="0"/>
          </a:p>
        </p:txBody>
      </p:sp>
      <p:sp>
        <p:nvSpPr>
          <p:cNvPr id="19" name="矩形 18"/>
          <p:cNvSpPr/>
          <p:nvPr/>
        </p:nvSpPr>
        <p:spPr>
          <a:xfrm>
            <a:off x="1038140" y="3283855"/>
            <a:ext cx="9429531" cy="4098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3</a:t>
            </a:r>
            <a:r>
              <a:rPr lang="zh-CN" altLang="en-US" dirty="0">
                <a:solidFill>
                  <a:schemeClr val="tx1"/>
                </a:solidFill>
                <a:latin typeface="+mn-ea"/>
              </a:rPr>
              <a:t>）系统需求规格说明</a:t>
            </a:r>
            <a:endParaRPr lang="zh-CN" altLang="en-US" dirty="0"/>
          </a:p>
        </p:txBody>
      </p:sp>
      <p:sp>
        <p:nvSpPr>
          <p:cNvPr id="20" name="矩形 19"/>
          <p:cNvSpPr/>
          <p:nvPr/>
        </p:nvSpPr>
        <p:spPr>
          <a:xfrm>
            <a:off x="1038140" y="2782718"/>
            <a:ext cx="9429531" cy="4098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2</a:t>
            </a:r>
            <a:r>
              <a:rPr lang="zh-CN" altLang="en-US" dirty="0">
                <a:solidFill>
                  <a:schemeClr val="tx1"/>
                </a:solidFill>
                <a:latin typeface="+mn-ea"/>
              </a:rPr>
              <a:t>）把对现有产品或竞争产品的描述写成文档</a:t>
            </a:r>
            <a:endParaRPr lang="zh-CN" altLang="en-US" dirty="0"/>
          </a:p>
        </p:txBody>
      </p:sp>
      <p:sp>
        <p:nvSpPr>
          <p:cNvPr id="4" name="矩形 3"/>
          <p:cNvSpPr/>
          <p:nvPr/>
        </p:nvSpPr>
        <p:spPr>
          <a:xfrm>
            <a:off x="1038140" y="2279966"/>
            <a:ext cx="9429531" cy="4098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a:t>
            </a:r>
            <a:r>
              <a:rPr lang="zh-CN" altLang="en-US" dirty="0">
                <a:solidFill>
                  <a:schemeClr val="tx1"/>
                </a:solidFill>
                <a:latin typeface="+mn-ea"/>
              </a:rPr>
              <a:t>）与潜在用户进行交谈和讨论</a:t>
            </a:r>
            <a:endParaRPr lang="zh-CN" altLang="en-US"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98906" y="1251392"/>
            <a:ext cx="10615631" cy="858377"/>
          </a:xfrm>
          <a:prstGeom prst="rect">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b="1" dirty="0">
                <a:solidFill>
                  <a:schemeClr val="tx1"/>
                </a:solidFill>
                <a:latin typeface="+mn-ea"/>
              </a:rPr>
              <a:t>软件需求来自很多方面，这取决于所开发产品的性质和开发环境，需要从</a:t>
            </a:r>
            <a:r>
              <a:rPr lang="zh-CN" altLang="en-US" sz="1800" b="1" dirty="0">
                <a:solidFill>
                  <a:srgbClr val="FF0000"/>
                </a:solidFill>
                <a:latin typeface="+mn-ea"/>
              </a:rPr>
              <a:t>不同用户代表和来源</a:t>
            </a:r>
            <a:r>
              <a:rPr lang="zh-CN" altLang="en-US" sz="1800" b="1" dirty="0">
                <a:solidFill>
                  <a:schemeClr val="tx1"/>
                </a:solidFill>
                <a:latin typeface="+mn-ea"/>
              </a:rPr>
              <a:t>收集需求。因此，需求工程是以相互交流为核心的性质。下面是</a:t>
            </a:r>
            <a:r>
              <a:rPr lang="en-US" altLang="zh-CN" sz="1800" b="1" dirty="0">
                <a:solidFill>
                  <a:schemeClr val="tx1"/>
                </a:solidFill>
                <a:latin typeface="+mn-ea"/>
              </a:rPr>
              <a:t>8</a:t>
            </a:r>
            <a:r>
              <a:rPr lang="zh-CN" altLang="en-US" sz="1800" b="1" dirty="0">
                <a:solidFill>
                  <a:schemeClr val="tx1"/>
                </a:solidFill>
                <a:latin typeface="+mn-ea"/>
              </a:rPr>
              <a:t>个软件需求的典型来源：</a:t>
            </a:r>
            <a:endParaRPr lang="en-US" altLang="zh-CN" sz="1800" b="1" dirty="0">
              <a:solidFill>
                <a:schemeClr val="tx1"/>
              </a:solidFill>
              <a:latin typeface="+mn-ea"/>
            </a:endParaRPr>
          </a:p>
        </p:txBody>
      </p:sp>
      <p:sp>
        <p:nvSpPr>
          <p:cNvPr id="14" name="文本框 67"/>
          <p:cNvSpPr>
            <a:spLocks noChangeArrowheads="1"/>
          </p:cNvSpPr>
          <p:nvPr/>
        </p:nvSpPr>
        <p:spPr bwMode="auto">
          <a:xfrm>
            <a:off x="598906" y="964042"/>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2.4.2 </a:t>
            </a:r>
            <a:r>
              <a:rPr lang="zh-CN" altLang="en-US" sz="2000" b="1" kern="0" dirty="0">
                <a:latin typeface="宋体" panose="02010600030101010101" pitchFamily="2" charset="-122"/>
                <a:sym typeface="宋体" panose="02010600030101010101" pitchFamily="2" charset="-122"/>
              </a:rPr>
              <a:t>需求的来源</a:t>
            </a:r>
            <a:endParaRPr lang="zh-CN" altLang="en-US" sz="2000" b="1" kern="0" dirty="0">
              <a:latin typeface="宋体" panose="02010600030101010101" pitchFamily="2" charset="-122"/>
              <a:sym typeface="宋体" panose="02010600030101010101" pitchFamily="2" charset="-122"/>
            </a:endParaRPr>
          </a:p>
        </p:txBody>
      </p:sp>
      <p:sp>
        <p:nvSpPr>
          <p:cNvPr id="5" name="矩形 4"/>
          <p:cNvSpPr/>
          <p:nvPr/>
        </p:nvSpPr>
        <p:spPr>
          <a:xfrm>
            <a:off x="700838" y="2109769"/>
            <a:ext cx="10303493" cy="41228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18" grpId="0" animBg="1"/>
      <p:bldP spid="16" grpId="0" animBg="1"/>
      <p:bldP spid="17" grpId="0" animBg="1"/>
      <p:bldP spid="19" grpId="0" animBg="1"/>
      <p:bldP spid="20" grpId="0" animBg="1"/>
      <p:bldP spid="4" grpId="0" animBg="1"/>
      <p:bldP spid="13" grpId="0"/>
      <p:bldP spid="14"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82896"/>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2.4.2 </a:t>
            </a:r>
            <a:r>
              <a:rPr lang="zh-CN" altLang="en-US" sz="2000" b="1" kern="0" dirty="0">
                <a:latin typeface="宋体" panose="02010600030101010101" pitchFamily="2" charset="-122"/>
                <a:sym typeface="宋体" panose="02010600030101010101" pitchFamily="2" charset="-122"/>
              </a:rPr>
              <a:t>需求的来源</a:t>
            </a:r>
            <a:endParaRPr lang="zh-CN" altLang="en-US" sz="2000" b="1" kern="0" dirty="0">
              <a:latin typeface="宋体" panose="02010600030101010101" pitchFamily="2" charset="-122"/>
              <a:sym typeface="宋体" panose="02010600030101010101" pitchFamily="2" charset="-122"/>
            </a:endParaRPr>
          </a:p>
        </p:txBody>
      </p:sp>
      <p:sp>
        <p:nvSpPr>
          <p:cNvPr id="5" name="任意多边形: 形状 4"/>
          <p:cNvSpPr/>
          <p:nvPr/>
        </p:nvSpPr>
        <p:spPr>
          <a:xfrm>
            <a:off x="914983" y="2086737"/>
            <a:ext cx="2378050" cy="2607964"/>
          </a:xfrm>
          <a:custGeom>
            <a:avLst/>
            <a:gdLst>
              <a:gd name="connsiteX0" fmla="*/ 190244 w 2378050"/>
              <a:gd name="connsiteY0" fmla="*/ 0 h 2607964"/>
              <a:gd name="connsiteX1" fmla="*/ 2187806 w 2378050"/>
              <a:gd name="connsiteY1" fmla="*/ 0 h 2607964"/>
              <a:gd name="connsiteX2" fmla="*/ 2378050 w 2378050"/>
              <a:gd name="connsiteY2" fmla="*/ 190244 h 2607964"/>
              <a:gd name="connsiteX3" fmla="*/ 2378050 w 2378050"/>
              <a:gd name="connsiteY3" fmla="*/ 2607964 h 2607964"/>
              <a:gd name="connsiteX4" fmla="*/ 2378050 w 2378050"/>
              <a:gd name="connsiteY4" fmla="*/ 2607964 h 2607964"/>
              <a:gd name="connsiteX5" fmla="*/ 0 w 2378050"/>
              <a:gd name="connsiteY5" fmla="*/ 2607964 h 2607964"/>
              <a:gd name="connsiteX6" fmla="*/ 0 w 2378050"/>
              <a:gd name="connsiteY6" fmla="*/ 2607964 h 2607964"/>
              <a:gd name="connsiteX7" fmla="*/ 0 w 2378050"/>
              <a:gd name="connsiteY7" fmla="*/ 190244 h 2607964"/>
              <a:gd name="connsiteX8" fmla="*/ 190244 w 2378050"/>
              <a:gd name="connsiteY8" fmla="*/ 0 h 260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607964">
                <a:moveTo>
                  <a:pt x="190244" y="0"/>
                </a:moveTo>
                <a:lnTo>
                  <a:pt x="2187806" y="0"/>
                </a:lnTo>
                <a:cubicBezTo>
                  <a:pt x="2292875" y="0"/>
                  <a:pt x="2378050" y="85175"/>
                  <a:pt x="2378050" y="190244"/>
                </a:cubicBezTo>
                <a:lnTo>
                  <a:pt x="2378050" y="2607964"/>
                </a:lnTo>
                <a:lnTo>
                  <a:pt x="2378050" y="2607964"/>
                </a:lnTo>
                <a:lnTo>
                  <a:pt x="0" y="2607964"/>
                </a:lnTo>
                <a:lnTo>
                  <a:pt x="0" y="2607964"/>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为找出新软件产品的用户需求，最直截了当的方法是询问他们。如何寻找合适的用户代表十分关键</a:t>
            </a:r>
            <a:endParaRPr lang="zh-CN" altLang="en-US" sz="1800" kern="1200" dirty="0"/>
          </a:p>
        </p:txBody>
      </p:sp>
      <p:sp>
        <p:nvSpPr>
          <p:cNvPr id="7" name="任意多边形: 形状 6"/>
          <p:cNvSpPr/>
          <p:nvPr/>
        </p:nvSpPr>
        <p:spPr>
          <a:xfrm>
            <a:off x="914983" y="4575759"/>
            <a:ext cx="2378050" cy="921160"/>
          </a:xfrm>
          <a:custGeom>
            <a:avLst/>
            <a:gdLst>
              <a:gd name="connsiteX0" fmla="*/ 0 w 2378050"/>
              <a:gd name="connsiteY0" fmla="*/ 0 h 921160"/>
              <a:gd name="connsiteX1" fmla="*/ 2378050 w 2378050"/>
              <a:gd name="connsiteY1" fmla="*/ 0 h 921160"/>
              <a:gd name="connsiteX2" fmla="*/ 2378050 w 2378050"/>
              <a:gd name="connsiteY2" fmla="*/ 921160 h 921160"/>
              <a:gd name="connsiteX3" fmla="*/ 0 w 2378050"/>
              <a:gd name="connsiteY3" fmla="*/ 921160 h 921160"/>
              <a:gd name="connsiteX4" fmla="*/ 0 w 2378050"/>
              <a:gd name="connsiteY4" fmla="*/ 0 h 92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21160">
                <a:moveTo>
                  <a:pt x="0" y="0"/>
                </a:moveTo>
                <a:lnTo>
                  <a:pt x="2378050" y="0"/>
                </a:lnTo>
                <a:lnTo>
                  <a:pt x="2378050" y="921160"/>
                </a:lnTo>
                <a:lnTo>
                  <a:pt x="0" y="92116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与潜在用户进行交谈和讨论</a:t>
            </a:r>
            <a:endParaRPr lang="zh-CN" altLang="en-US" sz="2000" b="1" kern="1200" dirty="0">
              <a:solidFill>
                <a:schemeClr val="bg1"/>
              </a:solidFill>
            </a:endParaRPr>
          </a:p>
        </p:txBody>
      </p:sp>
      <p:sp>
        <p:nvSpPr>
          <p:cNvPr id="8" name="椭圆 7"/>
          <p:cNvSpPr/>
          <p:nvPr/>
        </p:nvSpPr>
        <p:spPr>
          <a:xfrm flipV="1">
            <a:off x="2858633" y="4629767"/>
            <a:ext cx="51453" cy="51453"/>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任意多边形: 形状 8"/>
          <p:cNvSpPr/>
          <p:nvPr/>
        </p:nvSpPr>
        <p:spPr>
          <a:xfrm>
            <a:off x="3499235" y="2090178"/>
            <a:ext cx="2378050" cy="2533035"/>
          </a:xfrm>
          <a:custGeom>
            <a:avLst/>
            <a:gdLst>
              <a:gd name="connsiteX0" fmla="*/ 190244 w 2378050"/>
              <a:gd name="connsiteY0" fmla="*/ 0 h 2533035"/>
              <a:gd name="connsiteX1" fmla="*/ 2187806 w 2378050"/>
              <a:gd name="connsiteY1" fmla="*/ 0 h 2533035"/>
              <a:gd name="connsiteX2" fmla="*/ 2378050 w 2378050"/>
              <a:gd name="connsiteY2" fmla="*/ 190244 h 2533035"/>
              <a:gd name="connsiteX3" fmla="*/ 2378050 w 2378050"/>
              <a:gd name="connsiteY3" fmla="*/ 2533035 h 2533035"/>
              <a:gd name="connsiteX4" fmla="*/ 2378050 w 2378050"/>
              <a:gd name="connsiteY4" fmla="*/ 2533035 h 2533035"/>
              <a:gd name="connsiteX5" fmla="*/ 0 w 2378050"/>
              <a:gd name="connsiteY5" fmla="*/ 2533035 h 2533035"/>
              <a:gd name="connsiteX6" fmla="*/ 0 w 2378050"/>
              <a:gd name="connsiteY6" fmla="*/ 2533035 h 2533035"/>
              <a:gd name="connsiteX7" fmla="*/ 0 w 2378050"/>
              <a:gd name="connsiteY7" fmla="*/ 190244 h 2533035"/>
              <a:gd name="connsiteX8" fmla="*/ 190244 w 2378050"/>
              <a:gd name="connsiteY8" fmla="*/ 0 h 253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533035">
                <a:moveTo>
                  <a:pt x="190244" y="0"/>
                </a:moveTo>
                <a:lnTo>
                  <a:pt x="2187806" y="0"/>
                </a:lnTo>
                <a:cubicBezTo>
                  <a:pt x="2292875" y="0"/>
                  <a:pt x="2378050" y="85175"/>
                  <a:pt x="2378050" y="190244"/>
                </a:cubicBezTo>
                <a:lnTo>
                  <a:pt x="2378050" y="2533035"/>
                </a:lnTo>
                <a:lnTo>
                  <a:pt x="2378050" y="2533035"/>
                </a:lnTo>
                <a:lnTo>
                  <a:pt x="0" y="2533035"/>
                </a:lnTo>
                <a:lnTo>
                  <a:pt x="0" y="2533035"/>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t>文档可以描述一种所必须遵循的标准或产品所必须遵循的政府或工业规则</a:t>
            </a:r>
            <a:endParaRPr lang="zh-CN" altLang="en-US" sz="1800" b="0" kern="1200" dirty="0"/>
          </a:p>
        </p:txBody>
      </p:sp>
      <p:sp>
        <p:nvSpPr>
          <p:cNvPr id="10" name="任意多边形: 形状 9"/>
          <p:cNvSpPr/>
          <p:nvPr/>
        </p:nvSpPr>
        <p:spPr>
          <a:xfrm>
            <a:off x="3499235" y="4551594"/>
            <a:ext cx="2378050" cy="982324"/>
          </a:xfrm>
          <a:custGeom>
            <a:avLst/>
            <a:gdLst>
              <a:gd name="connsiteX0" fmla="*/ 0 w 2378050"/>
              <a:gd name="connsiteY0" fmla="*/ 0 h 982324"/>
              <a:gd name="connsiteX1" fmla="*/ 2378050 w 2378050"/>
              <a:gd name="connsiteY1" fmla="*/ 0 h 982324"/>
              <a:gd name="connsiteX2" fmla="*/ 2378050 w 2378050"/>
              <a:gd name="connsiteY2" fmla="*/ 982324 h 982324"/>
              <a:gd name="connsiteX3" fmla="*/ 0 w 2378050"/>
              <a:gd name="connsiteY3" fmla="*/ 982324 h 982324"/>
              <a:gd name="connsiteX4" fmla="*/ 0 w 2378050"/>
              <a:gd name="connsiteY4" fmla="*/ 0 h 98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82324">
                <a:moveTo>
                  <a:pt x="0" y="0"/>
                </a:moveTo>
                <a:lnTo>
                  <a:pt x="2378050" y="0"/>
                </a:lnTo>
                <a:lnTo>
                  <a:pt x="2378050" y="982324"/>
                </a:lnTo>
                <a:lnTo>
                  <a:pt x="0" y="98232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把对现有产品或竞争产品的描述写成文档</a:t>
            </a:r>
            <a:endParaRPr lang="zh-CN" altLang="en-US" sz="2000" kern="1200" dirty="0">
              <a:solidFill>
                <a:schemeClr val="bg1"/>
              </a:solidFill>
            </a:endParaRPr>
          </a:p>
        </p:txBody>
      </p:sp>
      <p:sp>
        <p:nvSpPr>
          <p:cNvPr id="11" name="椭圆 10"/>
          <p:cNvSpPr/>
          <p:nvPr/>
        </p:nvSpPr>
        <p:spPr>
          <a:xfrm flipH="1" flipV="1">
            <a:off x="5397082" y="4603080"/>
            <a:ext cx="51453" cy="61499"/>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任意多边形: 形状 13"/>
          <p:cNvSpPr/>
          <p:nvPr/>
        </p:nvSpPr>
        <p:spPr>
          <a:xfrm>
            <a:off x="6083486" y="2125585"/>
            <a:ext cx="2378050" cy="2420365"/>
          </a:xfrm>
          <a:custGeom>
            <a:avLst/>
            <a:gdLst>
              <a:gd name="connsiteX0" fmla="*/ 190244 w 2378050"/>
              <a:gd name="connsiteY0" fmla="*/ 0 h 2420365"/>
              <a:gd name="connsiteX1" fmla="*/ 2187806 w 2378050"/>
              <a:gd name="connsiteY1" fmla="*/ 0 h 2420365"/>
              <a:gd name="connsiteX2" fmla="*/ 2378050 w 2378050"/>
              <a:gd name="connsiteY2" fmla="*/ 190244 h 2420365"/>
              <a:gd name="connsiteX3" fmla="*/ 2378050 w 2378050"/>
              <a:gd name="connsiteY3" fmla="*/ 2420365 h 2420365"/>
              <a:gd name="connsiteX4" fmla="*/ 2378050 w 2378050"/>
              <a:gd name="connsiteY4" fmla="*/ 2420365 h 2420365"/>
              <a:gd name="connsiteX5" fmla="*/ 0 w 2378050"/>
              <a:gd name="connsiteY5" fmla="*/ 2420365 h 2420365"/>
              <a:gd name="connsiteX6" fmla="*/ 0 w 2378050"/>
              <a:gd name="connsiteY6" fmla="*/ 2420365 h 2420365"/>
              <a:gd name="connsiteX7" fmla="*/ 0 w 2378050"/>
              <a:gd name="connsiteY7" fmla="*/ 190244 h 2420365"/>
              <a:gd name="connsiteX8" fmla="*/ 190244 w 2378050"/>
              <a:gd name="connsiteY8" fmla="*/ 0 h 242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420365">
                <a:moveTo>
                  <a:pt x="190244" y="0"/>
                </a:moveTo>
                <a:lnTo>
                  <a:pt x="2187806" y="0"/>
                </a:lnTo>
                <a:cubicBezTo>
                  <a:pt x="2292875" y="0"/>
                  <a:pt x="2378050" y="85175"/>
                  <a:pt x="2378050" y="190244"/>
                </a:cubicBezTo>
                <a:lnTo>
                  <a:pt x="2378050" y="2420365"/>
                </a:lnTo>
                <a:lnTo>
                  <a:pt x="2378050" y="2420365"/>
                </a:lnTo>
                <a:lnTo>
                  <a:pt x="0" y="2420365"/>
                </a:lnTo>
                <a:lnTo>
                  <a:pt x="0" y="2420365"/>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指导用户和提供技术支持的工作人员是最有价值的需求来源。收集用户在使用现有系统过程中所遇到问题的信息，还接受用户关于系统改进的想法</a:t>
            </a:r>
            <a:endParaRPr lang="zh-CN" altLang="en-US" sz="1800" kern="1200" dirty="0"/>
          </a:p>
        </p:txBody>
      </p:sp>
      <p:sp>
        <p:nvSpPr>
          <p:cNvPr id="15" name="任意多边形: 形状 14"/>
          <p:cNvSpPr/>
          <p:nvPr/>
        </p:nvSpPr>
        <p:spPr>
          <a:xfrm>
            <a:off x="6083486" y="4571894"/>
            <a:ext cx="2378050" cy="953364"/>
          </a:xfrm>
          <a:custGeom>
            <a:avLst/>
            <a:gdLst>
              <a:gd name="connsiteX0" fmla="*/ 0 w 2378050"/>
              <a:gd name="connsiteY0" fmla="*/ 0 h 953364"/>
              <a:gd name="connsiteX1" fmla="*/ 2378050 w 2378050"/>
              <a:gd name="connsiteY1" fmla="*/ 0 h 953364"/>
              <a:gd name="connsiteX2" fmla="*/ 2378050 w 2378050"/>
              <a:gd name="connsiteY2" fmla="*/ 953364 h 953364"/>
              <a:gd name="connsiteX3" fmla="*/ 0 w 2378050"/>
              <a:gd name="connsiteY3" fmla="*/ 953364 h 953364"/>
              <a:gd name="connsiteX4" fmla="*/ 0 w 2378050"/>
              <a:gd name="connsiteY4" fmla="*/ 0 h 953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53364">
                <a:moveTo>
                  <a:pt x="0" y="0"/>
                </a:moveTo>
                <a:lnTo>
                  <a:pt x="2378050" y="0"/>
                </a:lnTo>
                <a:lnTo>
                  <a:pt x="2378050" y="953364"/>
                </a:lnTo>
                <a:lnTo>
                  <a:pt x="0" y="95336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现有系统的问题报告和改进要求</a:t>
            </a:r>
            <a:endParaRPr lang="zh-CN" altLang="en-US" sz="2000" kern="1200" dirty="0"/>
          </a:p>
        </p:txBody>
      </p:sp>
      <p:sp>
        <p:nvSpPr>
          <p:cNvPr id="16" name="椭圆 15"/>
          <p:cNvSpPr/>
          <p:nvPr/>
        </p:nvSpPr>
        <p:spPr>
          <a:xfrm>
            <a:off x="8226485" y="4607684"/>
            <a:ext cx="51453" cy="51453"/>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任意多边形: 形状 16"/>
          <p:cNvSpPr/>
          <p:nvPr/>
        </p:nvSpPr>
        <p:spPr>
          <a:xfrm>
            <a:off x="8667738" y="2098204"/>
            <a:ext cx="2378050" cy="2490022"/>
          </a:xfrm>
          <a:custGeom>
            <a:avLst/>
            <a:gdLst>
              <a:gd name="connsiteX0" fmla="*/ 190244 w 2378050"/>
              <a:gd name="connsiteY0" fmla="*/ 0 h 2490022"/>
              <a:gd name="connsiteX1" fmla="*/ 2187806 w 2378050"/>
              <a:gd name="connsiteY1" fmla="*/ 0 h 2490022"/>
              <a:gd name="connsiteX2" fmla="*/ 2378050 w 2378050"/>
              <a:gd name="connsiteY2" fmla="*/ 190244 h 2490022"/>
              <a:gd name="connsiteX3" fmla="*/ 2378050 w 2378050"/>
              <a:gd name="connsiteY3" fmla="*/ 2490022 h 2490022"/>
              <a:gd name="connsiteX4" fmla="*/ 2378050 w 2378050"/>
              <a:gd name="connsiteY4" fmla="*/ 2490022 h 2490022"/>
              <a:gd name="connsiteX5" fmla="*/ 0 w 2378050"/>
              <a:gd name="connsiteY5" fmla="*/ 2490022 h 2490022"/>
              <a:gd name="connsiteX6" fmla="*/ 0 w 2378050"/>
              <a:gd name="connsiteY6" fmla="*/ 2490022 h 2490022"/>
              <a:gd name="connsiteX7" fmla="*/ 0 w 2378050"/>
              <a:gd name="connsiteY7" fmla="*/ 190244 h 2490022"/>
              <a:gd name="connsiteX8" fmla="*/ 190244 w 2378050"/>
              <a:gd name="connsiteY8" fmla="*/ 0 h 24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490022">
                <a:moveTo>
                  <a:pt x="190244" y="0"/>
                </a:moveTo>
                <a:lnTo>
                  <a:pt x="2187806" y="0"/>
                </a:lnTo>
                <a:cubicBezTo>
                  <a:pt x="2292875" y="0"/>
                  <a:pt x="2378050" y="85175"/>
                  <a:pt x="2378050" y="190244"/>
                </a:cubicBezTo>
                <a:lnTo>
                  <a:pt x="2378050" y="2490022"/>
                </a:lnTo>
                <a:lnTo>
                  <a:pt x="2378050" y="2490022"/>
                </a:lnTo>
                <a:lnTo>
                  <a:pt x="0" y="2490022"/>
                </a:lnTo>
                <a:lnTo>
                  <a:pt x="0" y="2490022"/>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调查有助于从广大有潜力的用户那里获得大量定量的数据，务必调查相关的用户并询问一些能产生反响的好问题</a:t>
            </a:r>
            <a:endParaRPr lang="zh-CN" altLang="en-US" sz="1800" kern="1200" dirty="0"/>
          </a:p>
        </p:txBody>
      </p:sp>
      <p:sp>
        <p:nvSpPr>
          <p:cNvPr id="18" name="任意多边形: 形状 17"/>
          <p:cNvSpPr/>
          <p:nvPr/>
        </p:nvSpPr>
        <p:spPr>
          <a:xfrm>
            <a:off x="8668321" y="4596006"/>
            <a:ext cx="2378050" cy="949349"/>
          </a:xfrm>
          <a:custGeom>
            <a:avLst/>
            <a:gdLst>
              <a:gd name="connsiteX0" fmla="*/ 0 w 2378050"/>
              <a:gd name="connsiteY0" fmla="*/ 0 h 949349"/>
              <a:gd name="connsiteX1" fmla="*/ 2378050 w 2378050"/>
              <a:gd name="connsiteY1" fmla="*/ 0 h 949349"/>
              <a:gd name="connsiteX2" fmla="*/ 2378050 w 2378050"/>
              <a:gd name="connsiteY2" fmla="*/ 949349 h 949349"/>
              <a:gd name="connsiteX3" fmla="*/ 0 w 2378050"/>
              <a:gd name="connsiteY3" fmla="*/ 949349 h 949349"/>
              <a:gd name="connsiteX4" fmla="*/ 0 w 2378050"/>
              <a:gd name="connsiteY4" fmla="*/ 0 h 949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49349">
                <a:moveTo>
                  <a:pt x="0" y="0"/>
                </a:moveTo>
                <a:lnTo>
                  <a:pt x="2378050" y="0"/>
                </a:lnTo>
                <a:lnTo>
                  <a:pt x="2378050" y="949349"/>
                </a:lnTo>
                <a:lnTo>
                  <a:pt x="0" y="949349"/>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市场调查和用户问卷调查</a:t>
            </a:r>
            <a:endParaRPr lang="zh-CN" altLang="en-US" sz="2000" kern="1200" dirty="0"/>
          </a:p>
        </p:txBody>
      </p:sp>
      <p:sp>
        <p:nvSpPr>
          <p:cNvPr id="19" name="椭圆 18"/>
          <p:cNvSpPr/>
          <p:nvPr/>
        </p:nvSpPr>
        <p:spPr>
          <a:xfrm flipV="1">
            <a:off x="10747788" y="4667085"/>
            <a:ext cx="54566" cy="51453"/>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P spid="7" grpId="0" animBg="1"/>
      <p:bldP spid="9" grpId="0" animBg="1"/>
      <p:bldP spid="10" grpId="0" animBg="1"/>
      <p:bldP spid="14" grpId="0" animBg="1"/>
      <p:bldP spid="15" grpId="0" animBg="1"/>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82896"/>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2.4.2 </a:t>
            </a:r>
            <a:r>
              <a:rPr lang="zh-CN" altLang="en-US" sz="2000" b="1" kern="0" dirty="0">
                <a:latin typeface="宋体" panose="02010600030101010101" pitchFamily="2" charset="-122"/>
                <a:sym typeface="宋体" panose="02010600030101010101" pitchFamily="2" charset="-122"/>
              </a:rPr>
              <a:t>需求的来源</a:t>
            </a:r>
            <a:endParaRPr lang="zh-CN" altLang="en-US" sz="2000" b="1" kern="0" dirty="0">
              <a:latin typeface="宋体" panose="02010600030101010101" pitchFamily="2" charset="-122"/>
              <a:sym typeface="宋体" panose="02010600030101010101" pitchFamily="2" charset="-122"/>
            </a:endParaRPr>
          </a:p>
        </p:txBody>
      </p:sp>
      <p:sp>
        <p:nvSpPr>
          <p:cNvPr id="5" name="任意多边形: 形状 4"/>
          <p:cNvSpPr/>
          <p:nvPr/>
        </p:nvSpPr>
        <p:spPr>
          <a:xfrm>
            <a:off x="988560" y="2016342"/>
            <a:ext cx="2397785" cy="2629607"/>
          </a:xfrm>
          <a:custGeom>
            <a:avLst/>
            <a:gdLst>
              <a:gd name="connsiteX0" fmla="*/ 191823 w 2397785"/>
              <a:gd name="connsiteY0" fmla="*/ 0 h 2629607"/>
              <a:gd name="connsiteX1" fmla="*/ 2205962 w 2397785"/>
              <a:gd name="connsiteY1" fmla="*/ 0 h 2629607"/>
              <a:gd name="connsiteX2" fmla="*/ 2397785 w 2397785"/>
              <a:gd name="connsiteY2" fmla="*/ 191823 h 2629607"/>
              <a:gd name="connsiteX3" fmla="*/ 2397785 w 2397785"/>
              <a:gd name="connsiteY3" fmla="*/ 2629607 h 2629607"/>
              <a:gd name="connsiteX4" fmla="*/ 2397785 w 2397785"/>
              <a:gd name="connsiteY4" fmla="*/ 2629607 h 2629607"/>
              <a:gd name="connsiteX5" fmla="*/ 0 w 2397785"/>
              <a:gd name="connsiteY5" fmla="*/ 2629607 h 2629607"/>
              <a:gd name="connsiteX6" fmla="*/ 0 w 2397785"/>
              <a:gd name="connsiteY6" fmla="*/ 2629607 h 2629607"/>
              <a:gd name="connsiteX7" fmla="*/ 0 w 2397785"/>
              <a:gd name="connsiteY7" fmla="*/ 191823 h 2629607"/>
              <a:gd name="connsiteX8" fmla="*/ 191823 w 2397785"/>
              <a:gd name="connsiteY8" fmla="*/ 0 h 262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629607">
                <a:moveTo>
                  <a:pt x="191823" y="0"/>
                </a:moveTo>
                <a:lnTo>
                  <a:pt x="2205962" y="0"/>
                </a:lnTo>
                <a:cubicBezTo>
                  <a:pt x="2311903" y="0"/>
                  <a:pt x="2397785" y="85882"/>
                  <a:pt x="2397785" y="191823"/>
                </a:cubicBezTo>
                <a:lnTo>
                  <a:pt x="2397785" y="2629607"/>
                </a:lnTo>
                <a:lnTo>
                  <a:pt x="2397785" y="2629607"/>
                </a:lnTo>
                <a:lnTo>
                  <a:pt x="0" y="2629607"/>
                </a:lnTo>
                <a:lnTo>
                  <a:pt x="0" y="2629607"/>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分析员可通过观察用户与所关联的任务环境的工作流程来预见用户在使用当前系统时所遇到的问题，并能分析新的系统可有效支持工作流程的方面</a:t>
            </a:r>
            <a:endParaRPr lang="zh-CN" altLang="en-US" sz="1800" kern="1200" dirty="0"/>
          </a:p>
        </p:txBody>
      </p:sp>
      <p:sp>
        <p:nvSpPr>
          <p:cNvPr id="7" name="任意多边形: 形状 6"/>
          <p:cNvSpPr/>
          <p:nvPr/>
        </p:nvSpPr>
        <p:spPr>
          <a:xfrm>
            <a:off x="988560" y="4526020"/>
            <a:ext cx="2397785" cy="928804"/>
          </a:xfrm>
          <a:custGeom>
            <a:avLst/>
            <a:gdLst>
              <a:gd name="connsiteX0" fmla="*/ 0 w 2397785"/>
              <a:gd name="connsiteY0" fmla="*/ 0 h 928804"/>
              <a:gd name="connsiteX1" fmla="*/ 2397785 w 2397785"/>
              <a:gd name="connsiteY1" fmla="*/ 0 h 928804"/>
              <a:gd name="connsiteX2" fmla="*/ 2397785 w 2397785"/>
              <a:gd name="connsiteY2" fmla="*/ 928804 h 928804"/>
              <a:gd name="connsiteX3" fmla="*/ 0 w 2397785"/>
              <a:gd name="connsiteY3" fmla="*/ 928804 h 928804"/>
              <a:gd name="connsiteX4" fmla="*/ 0 w 2397785"/>
              <a:gd name="connsiteY4" fmla="*/ 0 h 92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28804">
                <a:moveTo>
                  <a:pt x="0" y="0"/>
                </a:moveTo>
                <a:lnTo>
                  <a:pt x="2397785" y="0"/>
                </a:lnTo>
                <a:lnTo>
                  <a:pt x="2397785" y="928804"/>
                </a:lnTo>
                <a:lnTo>
                  <a:pt x="0" y="92880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观察用户如何工作</a:t>
            </a:r>
            <a:endParaRPr lang="zh-CN" altLang="en-US" sz="2000" b="1" kern="1200" dirty="0">
              <a:solidFill>
                <a:schemeClr val="bg1"/>
              </a:solidFill>
            </a:endParaRPr>
          </a:p>
        </p:txBody>
      </p:sp>
      <p:sp>
        <p:nvSpPr>
          <p:cNvPr id="8" name="椭圆 7"/>
          <p:cNvSpPr/>
          <p:nvPr/>
        </p:nvSpPr>
        <p:spPr>
          <a:xfrm rot="16200000">
            <a:off x="2943720" y="4545648"/>
            <a:ext cx="61120" cy="121536"/>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任意多边形: 形状 8"/>
          <p:cNvSpPr/>
          <p:nvPr/>
        </p:nvSpPr>
        <p:spPr>
          <a:xfrm>
            <a:off x="3594258" y="2019811"/>
            <a:ext cx="2397785" cy="2554056"/>
          </a:xfrm>
          <a:custGeom>
            <a:avLst/>
            <a:gdLst>
              <a:gd name="connsiteX0" fmla="*/ 191823 w 2397785"/>
              <a:gd name="connsiteY0" fmla="*/ 0 h 2554056"/>
              <a:gd name="connsiteX1" fmla="*/ 2205962 w 2397785"/>
              <a:gd name="connsiteY1" fmla="*/ 0 h 2554056"/>
              <a:gd name="connsiteX2" fmla="*/ 2397785 w 2397785"/>
              <a:gd name="connsiteY2" fmla="*/ 191823 h 2554056"/>
              <a:gd name="connsiteX3" fmla="*/ 2397785 w 2397785"/>
              <a:gd name="connsiteY3" fmla="*/ 2554056 h 2554056"/>
              <a:gd name="connsiteX4" fmla="*/ 2397785 w 2397785"/>
              <a:gd name="connsiteY4" fmla="*/ 2554056 h 2554056"/>
              <a:gd name="connsiteX5" fmla="*/ 0 w 2397785"/>
              <a:gd name="connsiteY5" fmla="*/ 2554056 h 2554056"/>
              <a:gd name="connsiteX6" fmla="*/ 0 w 2397785"/>
              <a:gd name="connsiteY6" fmla="*/ 2554056 h 2554056"/>
              <a:gd name="connsiteX7" fmla="*/ 0 w 2397785"/>
              <a:gd name="connsiteY7" fmla="*/ 191823 h 2554056"/>
              <a:gd name="connsiteX8" fmla="*/ 191823 w 2397785"/>
              <a:gd name="connsiteY8" fmla="*/ 0 h 255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554056">
                <a:moveTo>
                  <a:pt x="191823" y="0"/>
                </a:moveTo>
                <a:lnTo>
                  <a:pt x="2205962" y="0"/>
                </a:lnTo>
                <a:cubicBezTo>
                  <a:pt x="2311903" y="0"/>
                  <a:pt x="2397785" y="85882"/>
                  <a:pt x="2397785" y="191823"/>
                </a:cubicBezTo>
                <a:lnTo>
                  <a:pt x="2397785" y="2554056"/>
                </a:lnTo>
                <a:lnTo>
                  <a:pt x="2397785" y="2554056"/>
                </a:lnTo>
                <a:lnTo>
                  <a:pt x="0" y="2554056"/>
                </a:lnTo>
                <a:lnTo>
                  <a:pt x="0" y="2554056"/>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通常通过开发具体的情节或活动顺序，可以确定用户利用系统需要完成的任务，分析员由此可以获得用户用于处理任务的必要的功能需求。</a:t>
            </a:r>
            <a:endParaRPr lang="zh-CN" altLang="en-US" sz="1800" b="0" kern="1200" dirty="0"/>
          </a:p>
        </p:txBody>
      </p:sp>
      <p:sp>
        <p:nvSpPr>
          <p:cNvPr id="10" name="任意多边形: 形状 9"/>
          <p:cNvSpPr/>
          <p:nvPr/>
        </p:nvSpPr>
        <p:spPr>
          <a:xfrm>
            <a:off x="3594258" y="4501655"/>
            <a:ext cx="2397785" cy="990477"/>
          </a:xfrm>
          <a:custGeom>
            <a:avLst/>
            <a:gdLst>
              <a:gd name="connsiteX0" fmla="*/ 0 w 2397785"/>
              <a:gd name="connsiteY0" fmla="*/ 0 h 990477"/>
              <a:gd name="connsiteX1" fmla="*/ 2397785 w 2397785"/>
              <a:gd name="connsiteY1" fmla="*/ 0 h 990477"/>
              <a:gd name="connsiteX2" fmla="*/ 2397785 w 2397785"/>
              <a:gd name="connsiteY2" fmla="*/ 990477 h 990477"/>
              <a:gd name="connsiteX3" fmla="*/ 0 w 2397785"/>
              <a:gd name="connsiteY3" fmla="*/ 990477 h 990477"/>
              <a:gd name="connsiteX4" fmla="*/ 0 w 2397785"/>
              <a:gd name="connsiteY4" fmla="*/ 0 h 99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90477">
                <a:moveTo>
                  <a:pt x="0" y="0"/>
                </a:moveTo>
                <a:lnTo>
                  <a:pt x="2397785" y="0"/>
                </a:lnTo>
                <a:lnTo>
                  <a:pt x="2397785" y="990477"/>
                </a:lnTo>
                <a:lnTo>
                  <a:pt x="0" y="99047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用户工作的情景和内容分析</a:t>
            </a:r>
            <a:endParaRPr lang="zh-CN" altLang="en-US" sz="2000" kern="1200" dirty="0">
              <a:solidFill>
                <a:schemeClr val="bg1"/>
              </a:solidFill>
            </a:endParaRPr>
          </a:p>
        </p:txBody>
      </p:sp>
      <p:sp>
        <p:nvSpPr>
          <p:cNvPr id="11" name="椭圆 10"/>
          <p:cNvSpPr/>
          <p:nvPr/>
        </p:nvSpPr>
        <p:spPr>
          <a:xfrm flipH="1" flipV="1">
            <a:off x="5507855" y="4558632"/>
            <a:ext cx="51880" cy="51880"/>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任意多边形: 形状 13"/>
          <p:cNvSpPr/>
          <p:nvPr/>
        </p:nvSpPr>
        <p:spPr>
          <a:xfrm>
            <a:off x="6199956" y="2055513"/>
            <a:ext cx="2397785" cy="2440451"/>
          </a:xfrm>
          <a:custGeom>
            <a:avLst/>
            <a:gdLst>
              <a:gd name="connsiteX0" fmla="*/ 191823 w 2397785"/>
              <a:gd name="connsiteY0" fmla="*/ 0 h 2440451"/>
              <a:gd name="connsiteX1" fmla="*/ 2205962 w 2397785"/>
              <a:gd name="connsiteY1" fmla="*/ 0 h 2440451"/>
              <a:gd name="connsiteX2" fmla="*/ 2397785 w 2397785"/>
              <a:gd name="connsiteY2" fmla="*/ 191823 h 2440451"/>
              <a:gd name="connsiteX3" fmla="*/ 2397785 w 2397785"/>
              <a:gd name="connsiteY3" fmla="*/ 2440451 h 2440451"/>
              <a:gd name="connsiteX4" fmla="*/ 2397785 w 2397785"/>
              <a:gd name="connsiteY4" fmla="*/ 2440451 h 2440451"/>
              <a:gd name="connsiteX5" fmla="*/ 0 w 2397785"/>
              <a:gd name="connsiteY5" fmla="*/ 2440451 h 2440451"/>
              <a:gd name="connsiteX6" fmla="*/ 0 w 2397785"/>
              <a:gd name="connsiteY6" fmla="*/ 2440451 h 2440451"/>
              <a:gd name="connsiteX7" fmla="*/ 0 w 2397785"/>
              <a:gd name="connsiteY7" fmla="*/ 191823 h 2440451"/>
              <a:gd name="connsiteX8" fmla="*/ 191823 w 2397785"/>
              <a:gd name="connsiteY8" fmla="*/ 0 h 244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440451">
                <a:moveTo>
                  <a:pt x="191823" y="0"/>
                </a:moveTo>
                <a:lnTo>
                  <a:pt x="2205962" y="0"/>
                </a:lnTo>
                <a:cubicBezTo>
                  <a:pt x="2311903" y="0"/>
                  <a:pt x="2397785" y="85882"/>
                  <a:pt x="2397785" y="191823"/>
                </a:cubicBezTo>
                <a:lnTo>
                  <a:pt x="2397785" y="2440451"/>
                </a:lnTo>
                <a:lnTo>
                  <a:pt x="2397785" y="2440451"/>
                </a:lnTo>
                <a:lnTo>
                  <a:pt x="0" y="2440451"/>
                </a:lnTo>
                <a:lnTo>
                  <a:pt x="0" y="2440451"/>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同时包含软、硬件的产品需要一个高级的系统需求规格说明以介绍整个产品。需求分析员可从这些部分获得有关软件的详细功能性需求等。</a:t>
            </a:r>
            <a:endParaRPr lang="zh-CN" altLang="en-US" sz="1800" kern="1200" dirty="0"/>
          </a:p>
        </p:txBody>
      </p:sp>
      <p:sp>
        <p:nvSpPr>
          <p:cNvPr id="15" name="任意多边形: 形状 14"/>
          <p:cNvSpPr/>
          <p:nvPr/>
        </p:nvSpPr>
        <p:spPr>
          <a:xfrm>
            <a:off x="6199956" y="4522123"/>
            <a:ext cx="2397785" cy="961276"/>
          </a:xfrm>
          <a:custGeom>
            <a:avLst/>
            <a:gdLst>
              <a:gd name="connsiteX0" fmla="*/ 0 w 2397785"/>
              <a:gd name="connsiteY0" fmla="*/ 0 h 961276"/>
              <a:gd name="connsiteX1" fmla="*/ 2397785 w 2397785"/>
              <a:gd name="connsiteY1" fmla="*/ 0 h 961276"/>
              <a:gd name="connsiteX2" fmla="*/ 2397785 w 2397785"/>
              <a:gd name="connsiteY2" fmla="*/ 961276 h 961276"/>
              <a:gd name="connsiteX3" fmla="*/ 0 w 2397785"/>
              <a:gd name="connsiteY3" fmla="*/ 961276 h 961276"/>
              <a:gd name="connsiteX4" fmla="*/ 0 w 2397785"/>
              <a:gd name="connsiteY4" fmla="*/ 0 h 961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61276">
                <a:moveTo>
                  <a:pt x="0" y="0"/>
                </a:moveTo>
                <a:lnTo>
                  <a:pt x="2397785" y="0"/>
                </a:lnTo>
                <a:lnTo>
                  <a:pt x="2397785" y="961276"/>
                </a:lnTo>
                <a:lnTo>
                  <a:pt x="0" y="96127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系统需求规格说明</a:t>
            </a:r>
            <a:endParaRPr lang="zh-CN" altLang="en-US" sz="2000" kern="1200" dirty="0"/>
          </a:p>
        </p:txBody>
      </p:sp>
      <p:sp>
        <p:nvSpPr>
          <p:cNvPr id="16" name="椭圆 15"/>
          <p:cNvSpPr/>
          <p:nvPr/>
        </p:nvSpPr>
        <p:spPr>
          <a:xfrm flipH="1">
            <a:off x="8411998" y="4499233"/>
            <a:ext cx="99129" cy="234017"/>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任意多边形: 形状 16"/>
          <p:cNvSpPr/>
          <p:nvPr/>
        </p:nvSpPr>
        <p:spPr>
          <a:xfrm>
            <a:off x="8805654" y="2027904"/>
            <a:ext cx="2397785" cy="2510687"/>
          </a:xfrm>
          <a:custGeom>
            <a:avLst/>
            <a:gdLst>
              <a:gd name="connsiteX0" fmla="*/ 191823 w 2397785"/>
              <a:gd name="connsiteY0" fmla="*/ 0 h 2510687"/>
              <a:gd name="connsiteX1" fmla="*/ 2205962 w 2397785"/>
              <a:gd name="connsiteY1" fmla="*/ 0 h 2510687"/>
              <a:gd name="connsiteX2" fmla="*/ 2397785 w 2397785"/>
              <a:gd name="connsiteY2" fmla="*/ 191823 h 2510687"/>
              <a:gd name="connsiteX3" fmla="*/ 2397785 w 2397785"/>
              <a:gd name="connsiteY3" fmla="*/ 2510687 h 2510687"/>
              <a:gd name="connsiteX4" fmla="*/ 2397785 w 2397785"/>
              <a:gd name="connsiteY4" fmla="*/ 2510687 h 2510687"/>
              <a:gd name="connsiteX5" fmla="*/ 0 w 2397785"/>
              <a:gd name="connsiteY5" fmla="*/ 2510687 h 2510687"/>
              <a:gd name="connsiteX6" fmla="*/ 0 w 2397785"/>
              <a:gd name="connsiteY6" fmla="*/ 2510687 h 2510687"/>
              <a:gd name="connsiteX7" fmla="*/ 0 w 2397785"/>
              <a:gd name="connsiteY7" fmla="*/ 191823 h 2510687"/>
              <a:gd name="connsiteX8" fmla="*/ 191823 w 2397785"/>
              <a:gd name="connsiteY8" fmla="*/ 0 h 251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510687">
                <a:moveTo>
                  <a:pt x="191823" y="0"/>
                </a:moveTo>
                <a:lnTo>
                  <a:pt x="2205962" y="0"/>
                </a:lnTo>
                <a:cubicBezTo>
                  <a:pt x="2311903" y="0"/>
                  <a:pt x="2397785" y="85882"/>
                  <a:pt x="2397785" y="191823"/>
                </a:cubicBezTo>
                <a:lnTo>
                  <a:pt x="2397785" y="2510687"/>
                </a:lnTo>
                <a:lnTo>
                  <a:pt x="2397785" y="2510687"/>
                </a:lnTo>
                <a:lnTo>
                  <a:pt x="0" y="2510687"/>
                </a:lnTo>
                <a:lnTo>
                  <a:pt x="0" y="2510687"/>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列出系统必须响应的外部事件和正确的响应。这对于实时系统尤其有效，因为系统必须从外部的硬件设备读取数据流、错误代码、控制信号和中断并对它们进行处理。</a:t>
            </a:r>
            <a:endParaRPr lang="zh-CN" altLang="en-US" sz="1800" kern="1200" dirty="0"/>
          </a:p>
        </p:txBody>
      </p:sp>
      <p:sp>
        <p:nvSpPr>
          <p:cNvPr id="18" name="任意多边形: 形状 17"/>
          <p:cNvSpPr/>
          <p:nvPr/>
        </p:nvSpPr>
        <p:spPr>
          <a:xfrm>
            <a:off x="8806242" y="4546435"/>
            <a:ext cx="2397785" cy="957228"/>
          </a:xfrm>
          <a:custGeom>
            <a:avLst/>
            <a:gdLst>
              <a:gd name="connsiteX0" fmla="*/ 0 w 2397785"/>
              <a:gd name="connsiteY0" fmla="*/ 0 h 957228"/>
              <a:gd name="connsiteX1" fmla="*/ 2397785 w 2397785"/>
              <a:gd name="connsiteY1" fmla="*/ 0 h 957228"/>
              <a:gd name="connsiteX2" fmla="*/ 2397785 w 2397785"/>
              <a:gd name="connsiteY2" fmla="*/ 957228 h 957228"/>
              <a:gd name="connsiteX3" fmla="*/ 0 w 2397785"/>
              <a:gd name="connsiteY3" fmla="*/ 957228 h 957228"/>
              <a:gd name="connsiteX4" fmla="*/ 0 w 2397785"/>
              <a:gd name="connsiteY4" fmla="*/ 0 h 95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57228">
                <a:moveTo>
                  <a:pt x="0" y="0"/>
                </a:moveTo>
                <a:lnTo>
                  <a:pt x="2397785" y="0"/>
                </a:lnTo>
                <a:lnTo>
                  <a:pt x="2397785" y="957228"/>
                </a:lnTo>
                <a:lnTo>
                  <a:pt x="0" y="95722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事件和响应</a:t>
            </a:r>
            <a:endParaRPr lang="zh-CN" altLang="en-US" sz="2000" kern="1200" dirty="0"/>
          </a:p>
        </p:txBody>
      </p:sp>
      <p:sp>
        <p:nvSpPr>
          <p:cNvPr id="19" name="椭圆 18"/>
          <p:cNvSpPr/>
          <p:nvPr/>
        </p:nvSpPr>
        <p:spPr>
          <a:xfrm flipH="1">
            <a:off x="10902966" y="4618104"/>
            <a:ext cx="55019" cy="51880"/>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P spid="7" grpId="0" animBg="1"/>
      <p:bldP spid="9" grpId="0" animBg="1"/>
      <p:bldP spid="10" grpId="0" animBg="1"/>
      <p:bldP spid="14" grpId="0" animBg="1"/>
      <p:bldP spid="15"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723459" y="5448198"/>
            <a:ext cx="10795837" cy="5655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5</a:t>
            </a:r>
            <a:r>
              <a:rPr lang="zh-CN" altLang="zh-CN" sz="1800" dirty="0">
                <a:solidFill>
                  <a:schemeClr val="tx1"/>
                </a:solidFill>
              </a:rPr>
              <a:t>）用户类是产品用户的子集，产品用户是产品客户的子集，而产品客户又是产品涉众的子集</a:t>
            </a:r>
            <a:endParaRPr lang="zh-CN" altLang="en-US" dirty="0">
              <a:solidFill>
                <a:schemeClr val="tx1"/>
              </a:solidFill>
            </a:endParaRPr>
          </a:p>
        </p:txBody>
      </p:sp>
      <p:sp>
        <p:nvSpPr>
          <p:cNvPr id="33" name="矩形 32"/>
          <p:cNvSpPr/>
          <p:nvPr/>
        </p:nvSpPr>
        <p:spPr>
          <a:xfrm>
            <a:off x="723459" y="4702569"/>
            <a:ext cx="10795837" cy="6405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4</a:t>
            </a:r>
            <a:r>
              <a:rPr lang="zh-CN" altLang="zh-CN" sz="1800" dirty="0">
                <a:solidFill>
                  <a:schemeClr val="tx1"/>
                </a:solidFill>
              </a:rPr>
              <a:t>）用户类不一定都指人，有时应把其它应用程序或系统接口所用的硬件组件也看成是附加用户类的成员</a:t>
            </a:r>
            <a:endParaRPr lang="zh-CN" altLang="en-US" dirty="0">
              <a:solidFill>
                <a:schemeClr val="tx1"/>
              </a:solidFill>
            </a:endParaRPr>
          </a:p>
        </p:txBody>
      </p:sp>
      <p:sp>
        <p:nvSpPr>
          <p:cNvPr id="32" name="矩形 31"/>
          <p:cNvSpPr/>
          <p:nvPr/>
        </p:nvSpPr>
        <p:spPr>
          <a:xfrm>
            <a:off x="723459" y="3660220"/>
            <a:ext cx="10795837" cy="9372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dirty="0">
                <a:solidFill>
                  <a:schemeClr val="tx1"/>
                </a:solidFill>
              </a:rPr>
              <a:t>3</a:t>
            </a:r>
            <a:r>
              <a:rPr lang="zh-CN" altLang="zh-CN" sz="1800" dirty="0">
                <a:solidFill>
                  <a:schemeClr val="tx1"/>
                </a:solidFill>
              </a:rPr>
              <a:t>）有一些受产品影响的人并不一定是产品的直接使用者，而是通过报表或其它应用程序访问产品的数据和服务。这些非直接的或次级</a:t>
            </a:r>
            <a:r>
              <a:rPr lang="en-US" altLang="zh-CN" sz="1800" dirty="0">
                <a:solidFill>
                  <a:schemeClr val="tx1"/>
                </a:solidFill>
              </a:rPr>
              <a:t>(secondary)</a:t>
            </a:r>
            <a:r>
              <a:rPr lang="zh-CN" altLang="zh-CN" sz="1800" dirty="0">
                <a:solidFill>
                  <a:schemeClr val="tx1"/>
                </a:solidFill>
              </a:rPr>
              <a:t>的用户也有他们的需求，于是他们组成了附加的用户类</a:t>
            </a:r>
            <a:endParaRPr lang="zh-CN" altLang="en-US" dirty="0">
              <a:solidFill>
                <a:schemeClr val="tx1"/>
              </a:solidFill>
            </a:endParaRPr>
          </a:p>
        </p:txBody>
      </p:sp>
      <p:sp>
        <p:nvSpPr>
          <p:cNvPr id="10" name="矩形 9"/>
          <p:cNvSpPr/>
          <p:nvPr/>
        </p:nvSpPr>
        <p:spPr>
          <a:xfrm>
            <a:off x="723459" y="2963090"/>
            <a:ext cx="10795837" cy="5920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2</a:t>
            </a:r>
            <a:r>
              <a:rPr lang="zh-CN" altLang="zh-CN" sz="1800" dirty="0">
                <a:solidFill>
                  <a:schemeClr val="tx1"/>
                </a:solidFill>
              </a:rPr>
              <a:t>）对于那些一天使用几小时产品的用户，他们更关心产品的易用性和高效性，所以他们喜欢使用快捷键、宏以及脚本功能</a:t>
            </a:r>
            <a:endParaRPr lang="zh-CN" altLang="en-US" dirty="0">
              <a:solidFill>
                <a:schemeClr val="tx1"/>
              </a:solidFill>
            </a:endParaRPr>
          </a:p>
        </p:txBody>
      </p:sp>
      <p:sp>
        <p:nvSpPr>
          <p:cNvPr id="9" name="矩形 8"/>
          <p:cNvSpPr/>
          <p:nvPr/>
        </p:nvSpPr>
        <p:spPr>
          <a:xfrm>
            <a:off x="723459" y="2196445"/>
            <a:ext cx="10795837" cy="6405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1</a:t>
            </a:r>
            <a:r>
              <a:rPr lang="zh-CN" altLang="zh-CN" sz="1800" dirty="0">
                <a:solidFill>
                  <a:schemeClr val="tx1"/>
                </a:solidFill>
              </a:rPr>
              <a:t>） 一个没有经验或偶尔使用电脑的用户关心系统是否简单易用， 因此，菜单、提示符和向导是很重要的</a:t>
            </a:r>
            <a:endParaRPr lang="zh-CN" altLang="en-US" dirty="0">
              <a:solidFill>
                <a:schemeClr val="tx1"/>
              </a:solidFill>
            </a:endParaRPr>
          </a:p>
        </p:txBody>
      </p:sp>
      <p:sp>
        <p:nvSpPr>
          <p:cNvPr id="7" name="矩形 6"/>
          <p:cNvSpPr/>
          <p:nvPr/>
        </p:nvSpPr>
        <p:spPr>
          <a:xfrm>
            <a:off x="660400" y="1671927"/>
            <a:ext cx="10932694" cy="450815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mn-ea"/>
                <a:sym typeface="宋体" panose="02010600030101010101" pitchFamily="2" charset="-122"/>
              </a:rPr>
              <a:t>2.4.3 </a:t>
            </a:r>
            <a:r>
              <a:rPr lang="zh-CN" altLang="en-US" sz="2000" b="1" kern="0" dirty="0">
                <a:latin typeface="+mn-ea"/>
                <a:sym typeface="宋体" panose="02010600030101010101" pitchFamily="2" charset="-122"/>
              </a:rPr>
              <a:t>用户类</a:t>
            </a:r>
            <a:endParaRPr lang="en-US" altLang="zh-CN" sz="2000" b="1" kern="0" dirty="0">
              <a:latin typeface="+mn-ea"/>
              <a:sym typeface="宋体" panose="02010600030101010101" pitchFamily="2" charset="-122"/>
            </a:endParaRPr>
          </a:p>
          <a:p>
            <a:pPr lvl="0" fontAlgn="base">
              <a:spcBef>
                <a:spcPct val="0"/>
              </a:spcBef>
              <a:spcAft>
                <a:spcPct val="0"/>
              </a:spcAft>
              <a:defRPr/>
            </a:pPr>
            <a:r>
              <a:rPr lang="zh-CN" altLang="en-US" sz="2000" b="1" kern="0" dirty="0">
                <a:latin typeface="+mn-ea"/>
                <a:sym typeface="宋体" panose="02010600030101010101" pitchFamily="2" charset="-122"/>
              </a:rPr>
              <a:t>（</a:t>
            </a:r>
            <a:r>
              <a:rPr lang="en-US" altLang="zh-CN" sz="2000" b="1" kern="0" dirty="0">
                <a:latin typeface="+mn-ea"/>
                <a:sym typeface="宋体" panose="02010600030101010101" pitchFamily="2" charset="-122"/>
              </a:rPr>
              <a:t>1</a:t>
            </a:r>
            <a:r>
              <a:rPr lang="zh-CN" altLang="en-US" sz="2000" b="1" kern="0" dirty="0">
                <a:latin typeface="+mn-ea"/>
                <a:sym typeface="宋体" panose="02010600030101010101" pitchFamily="2" charset="-122"/>
              </a:rPr>
              <a:t>）用户类的功能和非功能需求</a:t>
            </a:r>
            <a:endParaRPr lang="zh-CN" altLang="en-US" sz="2000" b="1" kern="0" dirty="0">
              <a:latin typeface="+mn-ea"/>
              <a:sym typeface="宋体" panose="02010600030101010101" pitchFamily="2" charset="-122"/>
            </a:endParaRPr>
          </a:p>
        </p:txBody>
      </p:sp>
      <p:sp>
        <p:nvSpPr>
          <p:cNvPr id="31" name="文本框 30"/>
          <p:cNvSpPr txBox="1"/>
          <p:nvPr/>
        </p:nvSpPr>
        <p:spPr>
          <a:xfrm>
            <a:off x="747077" y="1728974"/>
            <a:ext cx="6094428" cy="400110"/>
          </a:xfrm>
          <a:prstGeom prst="rect">
            <a:avLst/>
          </a:prstGeom>
          <a:noFill/>
        </p:spPr>
        <p:txBody>
          <a:bodyPr wrap="square">
            <a:spAutoFit/>
          </a:bodyPr>
          <a:lstStyle/>
          <a:p>
            <a:pPr lvl="0"/>
            <a:r>
              <a:rPr lang="zh-CN" altLang="zh-CN" sz="2000" b="1" dirty="0"/>
              <a:t>每一个用户类都将有自己的一系列功能和非功能要求</a:t>
            </a:r>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3" grpId="0" animBg="1"/>
      <p:bldP spid="32" grpId="0" animBg="1"/>
      <p:bldP spid="10" grpId="0" animBg="1"/>
      <p:bldP spid="9" grpId="0" animBg="1"/>
      <p:bldP spid="7" grpId="0" animBg="1"/>
      <p:bldP spid="11"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）用户类的组成</a:t>
            </a:r>
            <a:endParaRPr lang="zh-CN" altLang="en-US" sz="2000" b="1" kern="0" dirty="0">
              <a:latin typeface="宋体" panose="02010600030101010101" pitchFamily="2" charset="-122"/>
              <a:sym typeface="宋体" panose="02010600030101010101" pitchFamily="2" charset="-122"/>
            </a:endParaRPr>
          </a:p>
        </p:txBody>
      </p:sp>
      <p:sp>
        <p:nvSpPr>
          <p:cNvPr id="6" name="任意多边形: 形状 5"/>
          <p:cNvSpPr/>
          <p:nvPr/>
        </p:nvSpPr>
        <p:spPr>
          <a:xfrm>
            <a:off x="1451271" y="2950679"/>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2">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涉众</a:t>
            </a:r>
            <a:endParaRPr lang="zh-CN" altLang="en-US" sz="2300" kern="1200" dirty="0"/>
          </a:p>
        </p:txBody>
      </p:sp>
      <p:sp>
        <p:nvSpPr>
          <p:cNvPr id="7" name="任意多边形: 形状 6"/>
          <p:cNvSpPr/>
          <p:nvPr/>
        </p:nvSpPr>
        <p:spPr>
          <a:xfrm rot="17945813">
            <a:off x="2682497" y="2766976"/>
            <a:ext cx="1284047" cy="25927"/>
          </a:xfrm>
          <a:custGeom>
            <a:avLst/>
            <a:gdLst>
              <a:gd name="connsiteX0" fmla="*/ 0 w 1284047"/>
              <a:gd name="connsiteY0" fmla="*/ 12963 h 25927"/>
              <a:gd name="connsiteX1" fmla="*/ 1284047 w 1284047"/>
              <a:gd name="connsiteY1" fmla="*/ 12963 h 25927"/>
            </a:gdLst>
            <a:ahLst/>
            <a:cxnLst>
              <a:cxn ang="0">
                <a:pos x="connsiteX0" y="connsiteY0"/>
              </a:cxn>
              <a:cxn ang="0">
                <a:pos x="connsiteX1" y="connsiteY1"/>
              </a:cxn>
            </a:cxnLst>
            <a:rect l="l" t="t" r="r" b="b"/>
            <a:pathLst>
              <a:path w="1284047" h="25927">
                <a:moveTo>
                  <a:pt x="0" y="12963"/>
                </a:moveTo>
                <a:lnTo>
                  <a:pt x="1284047" y="12963"/>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622621" tIns="-19137" rIns="622623" bIns="-19139"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8" name="任意多边形: 形状 7"/>
          <p:cNvSpPr/>
          <p:nvPr/>
        </p:nvSpPr>
        <p:spPr>
          <a:xfrm>
            <a:off x="3636729" y="1828681"/>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5">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客户</a:t>
            </a:r>
            <a:endParaRPr lang="zh-CN" altLang="en-US" sz="2300" kern="1200" dirty="0"/>
          </a:p>
        </p:txBody>
      </p:sp>
      <p:sp>
        <p:nvSpPr>
          <p:cNvPr id="9" name="任意多边形: 形状 8"/>
          <p:cNvSpPr/>
          <p:nvPr/>
        </p:nvSpPr>
        <p:spPr>
          <a:xfrm>
            <a:off x="5197771" y="2205977"/>
            <a:ext cx="624416" cy="25927"/>
          </a:xfrm>
          <a:custGeom>
            <a:avLst/>
            <a:gdLst>
              <a:gd name="connsiteX0" fmla="*/ 0 w 624416"/>
              <a:gd name="connsiteY0" fmla="*/ 12963 h 25927"/>
              <a:gd name="connsiteX1" fmla="*/ 624416 w 624416"/>
              <a:gd name="connsiteY1" fmla="*/ 12963 h 25927"/>
            </a:gdLst>
            <a:ahLst/>
            <a:cxnLst>
              <a:cxn ang="0">
                <a:pos x="connsiteX0" y="connsiteY0"/>
              </a:cxn>
              <a:cxn ang="0">
                <a:pos x="connsiteX1" y="connsiteY1"/>
              </a:cxn>
            </a:cxnLst>
            <a:rect l="l" t="t" r="r" b="b"/>
            <a:pathLst>
              <a:path w="624416" h="25927">
                <a:moveTo>
                  <a:pt x="0" y="12963"/>
                </a:moveTo>
                <a:lnTo>
                  <a:pt x="624416" y="12963"/>
                </a:lnTo>
              </a:path>
            </a:pathLst>
          </a:custGeom>
          <a:noFill/>
          <a:ln>
            <a:solidFill>
              <a:srgbClr val="0039B3"/>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9298" tIns="-2646" rIns="309298" bIns="-26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0" name="任意多边形: 形状 9"/>
          <p:cNvSpPr/>
          <p:nvPr/>
        </p:nvSpPr>
        <p:spPr>
          <a:xfrm>
            <a:off x="5822188" y="1828681"/>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经理</a:t>
            </a:r>
            <a:endParaRPr lang="zh-CN" altLang="en-US" sz="2300" kern="1200" dirty="0"/>
          </a:p>
        </p:txBody>
      </p:sp>
      <p:sp>
        <p:nvSpPr>
          <p:cNvPr id="11" name="任意多边形: 形状 10"/>
          <p:cNvSpPr/>
          <p:nvPr/>
        </p:nvSpPr>
        <p:spPr>
          <a:xfrm rot="3654187">
            <a:off x="2682497" y="3888975"/>
            <a:ext cx="1284047" cy="25927"/>
          </a:xfrm>
          <a:custGeom>
            <a:avLst/>
            <a:gdLst>
              <a:gd name="connsiteX0" fmla="*/ 0 w 1284047"/>
              <a:gd name="connsiteY0" fmla="*/ 12963 h 25927"/>
              <a:gd name="connsiteX1" fmla="*/ 1284047 w 1284047"/>
              <a:gd name="connsiteY1" fmla="*/ 12963 h 25927"/>
            </a:gdLst>
            <a:ahLst/>
            <a:cxnLst>
              <a:cxn ang="0">
                <a:pos x="connsiteX0" y="connsiteY0"/>
              </a:cxn>
              <a:cxn ang="0">
                <a:pos x="connsiteX1" y="connsiteY1"/>
              </a:cxn>
            </a:cxnLst>
            <a:rect l="l" t="t" r="r" b="b"/>
            <a:pathLst>
              <a:path w="1284047" h="25927">
                <a:moveTo>
                  <a:pt x="0" y="12963"/>
                </a:moveTo>
                <a:lnTo>
                  <a:pt x="1284047" y="12963"/>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622623" tIns="-19139" rIns="622621" bIns="-1913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3" name="任意多边形: 形状 12"/>
          <p:cNvSpPr/>
          <p:nvPr/>
        </p:nvSpPr>
        <p:spPr>
          <a:xfrm>
            <a:off x="3636729" y="4072678"/>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5">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其他</a:t>
            </a:r>
            <a:endParaRPr lang="zh-CN" altLang="en-US" sz="2300" kern="1200" dirty="0"/>
          </a:p>
        </p:txBody>
      </p:sp>
      <p:sp>
        <p:nvSpPr>
          <p:cNvPr id="34" name="任意多边形: 形状 33"/>
          <p:cNvSpPr/>
          <p:nvPr/>
        </p:nvSpPr>
        <p:spPr>
          <a:xfrm>
            <a:off x="5197771" y="4449975"/>
            <a:ext cx="624416" cy="25927"/>
          </a:xfrm>
          <a:custGeom>
            <a:avLst/>
            <a:gdLst>
              <a:gd name="connsiteX0" fmla="*/ 0 w 624416"/>
              <a:gd name="connsiteY0" fmla="*/ 12963 h 25927"/>
              <a:gd name="connsiteX1" fmla="*/ 624416 w 624416"/>
              <a:gd name="connsiteY1" fmla="*/ 12963 h 25927"/>
            </a:gdLst>
            <a:ahLst/>
            <a:cxnLst>
              <a:cxn ang="0">
                <a:pos x="connsiteX0" y="connsiteY0"/>
              </a:cxn>
              <a:cxn ang="0">
                <a:pos x="connsiteX1" y="connsiteY1"/>
              </a:cxn>
            </a:cxnLst>
            <a:rect l="l" t="t" r="r" b="b"/>
            <a:pathLst>
              <a:path w="624416" h="25927">
                <a:moveTo>
                  <a:pt x="0" y="12963"/>
                </a:moveTo>
                <a:lnTo>
                  <a:pt x="624416" y="12963"/>
                </a:lnTo>
              </a:path>
            </a:pathLst>
          </a:custGeom>
          <a:noFill/>
          <a:ln>
            <a:solidFill>
              <a:srgbClr val="0039B3"/>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9298" tIns="-2647" rIns="309298" bIns="-264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5" name="任意多边形: 形状 34"/>
          <p:cNvSpPr/>
          <p:nvPr/>
        </p:nvSpPr>
        <p:spPr>
          <a:xfrm>
            <a:off x="5822188" y="4072678"/>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用户</a:t>
            </a:r>
            <a:endParaRPr lang="zh-CN" altLang="en-US" sz="2300" kern="1200" dirty="0"/>
          </a:p>
        </p:txBody>
      </p:sp>
      <p:sp>
        <p:nvSpPr>
          <p:cNvPr id="36" name="任意多边形: 形状 35"/>
          <p:cNvSpPr/>
          <p:nvPr/>
        </p:nvSpPr>
        <p:spPr>
          <a:xfrm rot="17692822">
            <a:off x="6953366" y="3776775"/>
            <a:ext cx="1484144" cy="25927"/>
          </a:xfrm>
          <a:custGeom>
            <a:avLst/>
            <a:gdLst>
              <a:gd name="connsiteX0" fmla="*/ 0 w 1484144"/>
              <a:gd name="connsiteY0" fmla="*/ 12963 h 25927"/>
              <a:gd name="connsiteX1" fmla="*/ 1484144 w 1484144"/>
              <a:gd name="connsiteY1" fmla="*/ 12963 h 25927"/>
            </a:gdLst>
            <a:ahLst/>
            <a:cxnLst>
              <a:cxn ang="0">
                <a:pos x="connsiteX0" y="connsiteY0"/>
              </a:cxn>
              <a:cxn ang="0">
                <a:pos x="connsiteX1" y="connsiteY1"/>
              </a:cxn>
            </a:cxnLst>
            <a:rect l="l" t="t" r="r" b="b"/>
            <a:pathLst>
              <a:path w="1484144" h="25927">
                <a:moveTo>
                  <a:pt x="0" y="12963"/>
                </a:moveTo>
                <a:lnTo>
                  <a:pt x="1484144"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717666" tIns="-24141" rIns="717670" bIns="-2414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7" name="任意多边形: 形状 36"/>
          <p:cNvSpPr/>
          <p:nvPr/>
        </p:nvSpPr>
        <p:spPr>
          <a:xfrm>
            <a:off x="8007646" y="2726280"/>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重点用户类</a:t>
            </a:r>
            <a:endParaRPr lang="zh-CN" altLang="en-US" sz="2300" kern="1200" dirty="0"/>
          </a:p>
        </p:txBody>
      </p:sp>
      <p:sp>
        <p:nvSpPr>
          <p:cNvPr id="38" name="任意多边形: 形状 37"/>
          <p:cNvSpPr/>
          <p:nvPr/>
        </p:nvSpPr>
        <p:spPr>
          <a:xfrm rot="19457599">
            <a:off x="7310952" y="4225575"/>
            <a:ext cx="768971" cy="25927"/>
          </a:xfrm>
          <a:custGeom>
            <a:avLst/>
            <a:gdLst>
              <a:gd name="connsiteX0" fmla="*/ 0 w 768971"/>
              <a:gd name="connsiteY0" fmla="*/ 12963 h 25927"/>
              <a:gd name="connsiteX1" fmla="*/ 768971 w 768971"/>
              <a:gd name="connsiteY1" fmla="*/ 12963 h 25927"/>
            </a:gdLst>
            <a:ahLst/>
            <a:cxnLst>
              <a:cxn ang="0">
                <a:pos x="connsiteX0" y="connsiteY0"/>
              </a:cxn>
              <a:cxn ang="0">
                <a:pos x="connsiteX1" y="connsiteY1"/>
              </a:cxn>
            </a:cxnLst>
            <a:rect l="l" t="t" r="r" b="b"/>
            <a:pathLst>
              <a:path w="768971" h="25927">
                <a:moveTo>
                  <a:pt x="0" y="12963"/>
                </a:moveTo>
                <a:lnTo>
                  <a:pt x="768971"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77961" tIns="-6261" rIns="377961" bIns="-62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9" name="任意多边形: 形状 38"/>
          <p:cNvSpPr/>
          <p:nvPr/>
        </p:nvSpPr>
        <p:spPr>
          <a:xfrm>
            <a:off x="8007646" y="3623879"/>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非重点用户类</a:t>
            </a:r>
            <a:endParaRPr lang="zh-CN" altLang="en-US" sz="2300" kern="1200" dirty="0"/>
          </a:p>
        </p:txBody>
      </p:sp>
      <p:sp>
        <p:nvSpPr>
          <p:cNvPr id="40" name="任意多边形: 形状 39"/>
          <p:cNvSpPr/>
          <p:nvPr/>
        </p:nvSpPr>
        <p:spPr>
          <a:xfrm rot="2142401">
            <a:off x="7310952" y="4674374"/>
            <a:ext cx="768971" cy="25927"/>
          </a:xfrm>
          <a:custGeom>
            <a:avLst/>
            <a:gdLst>
              <a:gd name="connsiteX0" fmla="*/ 0 w 768971"/>
              <a:gd name="connsiteY0" fmla="*/ 12963 h 25927"/>
              <a:gd name="connsiteX1" fmla="*/ 768971 w 768971"/>
              <a:gd name="connsiteY1" fmla="*/ 12963 h 25927"/>
            </a:gdLst>
            <a:ahLst/>
            <a:cxnLst>
              <a:cxn ang="0">
                <a:pos x="connsiteX0" y="connsiteY0"/>
              </a:cxn>
              <a:cxn ang="0">
                <a:pos x="connsiteX1" y="connsiteY1"/>
              </a:cxn>
            </a:cxnLst>
            <a:rect l="l" t="t" r="r" b="b"/>
            <a:pathLst>
              <a:path w="768971" h="25927">
                <a:moveTo>
                  <a:pt x="0" y="12963"/>
                </a:moveTo>
                <a:lnTo>
                  <a:pt x="768971"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77962" tIns="-6261" rIns="377960" bIns="-62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1" name="任意多边形: 形状 40"/>
          <p:cNvSpPr/>
          <p:nvPr/>
        </p:nvSpPr>
        <p:spPr>
          <a:xfrm>
            <a:off x="8007646" y="4521478"/>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被忽略的用户类</a:t>
            </a:r>
            <a:endParaRPr lang="zh-CN" altLang="en-US" sz="2300" kern="1200" dirty="0"/>
          </a:p>
        </p:txBody>
      </p:sp>
      <p:sp>
        <p:nvSpPr>
          <p:cNvPr id="42" name="任意多边形: 形状 41"/>
          <p:cNvSpPr/>
          <p:nvPr/>
        </p:nvSpPr>
        <p:spPr>
          <a:xfrm rot="3907178">
            <a:off x="6953366" y="5123174"/>
            <a:ext cx="1484144" cy="25927"/>
          </a:xfrm>
          <a:custGeom>
            <a:avLst/>
            <a:gdLst>
              <a:gd name="connsiteX0" fmla="*/ 0 w 1484144"/>
              <a:gd name="connsiteY0" fmla="*/ 12963 h 25927"/>
              <a:gd name="connsiteX1" fmla="*/ 1484144 w 1484144"/>
              <a:gd name="connsiteY1" fmla="*/ 12963 h 25927"/>
            </a:gdLst>
            <a:ahLst/>
            <a:cxnLst>
              <a:cxn ang="0">
                <a:pos x="connsiteX0" y="connsiteY0"/>
              </a:cxn>
              <a:cxn ang="0">
                <a:pos x="connsiteX1" y="connsiteY1"/>
              </a:cxn>
            </a:cxnLst>
            <a:rect l="l" t="t" r="r" b="b"/>
            <a:pathLst>
              <a:path w="1484144" h="25927">
                <a:moveTo>
                  <a:pt x="0" y="12963"/>
                </a:moveTo>
                <a:lnTo>
                  <a:pt x="1484144"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717668" tIns="-24140" rIns="717668" bIns="-2414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3" name="任意多边形: 形状 42"/>
          <p:cNvSpPr/>
          <p:nvPr/>
        </p:nvSpPr>
        <p:spPr>
          <a:xfrm>
            <a:off x="8007646" y="5419077"/>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其他用户类</a:t>
            </a:r>
            <a:endParaRPr lang="zh-CN" altLang="en-US" sz="2300" kern="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left)">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nimBg="1"/>
      <p:bldP spid="7" grpId="0" animBg="1"/>
      <p:bldP spid="8" grpId="0" animBg="1"/>
      <p:bldP spid="9" grpId="0" animBg="1"/>
      <p:bldP spid="10" grpId="0" animBg="1"/>
      <p:bldP spid="11" grpId="0" animBg="1"/>
      <p:bldP spid="1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60399" y="2263742"/>
          <a:ext cx="10833100" cy="25710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）用户类的确定和管理</a:t>
            </a:r>
            <a:endParaRPr lang="zh-CN" altLang="en-US" sz="2000" b="1" kern="0" dirty="0">
              <a:latin typeface="宋体" panose="02010600030101010101" pitchFamily="2" charset="-122"/>
              <a:sym typeface="宋体" panose="02010600030101010101" pitchFamily="2" charset="-122"/>
            </a:endParaRPr>
          </a:p>
        </p:txBody>
      </p:sp>
      <p:sp>
        <p:nvSpPr>
          <p:cNvPr id="5" name="矩形 4"/>
          <p:cNvSpPr/>
          <p:nvPr/>
        </p:nvSpPr>
        <p:spPr>
          <a:xfrm>
            <a:off x="660400" y="2349076"/>
            <a:ext cx="10833100" cy="2485683"/>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8906" y="1894409"/>
            <a:ext cx="6096000" cy="369332"/>
          </a:xfrm>
          <a:prstGeom prst="rect">
            <a:avLst/>
          </a:prstGeom>
          <a:noFill/>
        </p:spPr>
        <p:txBody>
          <a:bodyPr wrap="square">
            <a:spAutoFit/>
          </a:bodyPr>
          <a:lstStyle/>
          <a:p>
            <a:r>
              <a:rPr lang="zh-CN" altLang="en-US" sz="1800" b="1" kern="0" dirty="0">
                <a:latin typeface="宋体" panose="02010600030101010101" pitchFamily="2" charset="-122"/>
                <a:sym typeface="宋体" panose="02010600030101010101" pitchFamily="2" charset="-122"/>
              </a:rPr>
              <a:t>用户类的确定和管理的注意事项：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）用户类举例</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598906" y="1807008"/>
            <a:ext cx="10048073" cy="400110"/>
          </a:xfrm>
          <a:prstGeom prst="rect">
            <a:avLst/>
          </a:prstGeom>
          <a:noFill/>
        </p:spPr>
        <p:txBody>
          <a:bodyPr wrap="square">
            <a:spAutoFit/>
          </a:bodyPr>
          <a:lstStyle/>
          <a:p>
            <a:pPr lvl="0"/>
            <a:r>
              <a:rPr lang="zh-CN" altLang="zh-CN" sz="2000" b="1" dirty="0">
                <a:solidFill>
                  <a:srgbClr val="FF0000"/>
                </a:solidFill>
              </a:rPr>
              <a:t>“化学制品跟踪系统”中，项目的管理者所确定的用户类和他们的特征如下表所示</a:t>
            </a:r>
            <a:r>
              <a:rPr lang="zh-CN" altLang="en-US" sz="2000" b="1" dirty="0">
                <a:solidFill>
                  <a:srgbClr val="FF0000"/>
                </a:solidFill>
              </a:rPr>
              <a:t>：</a:t>
            </a:r>
            <a:endParaRPr lang="zh-CN" altLang="en-US" sz="2000" b="1" dirty="0">
              <a:solidFill>
                <a:srgbClr val="FF0000"/>
              </a:solidFill>
            </a:endParaRPr>
          </a:p>
        </p:txBody>
      </p:sp>
      <p:graphicFrame>
        <p:nvGraphicFramePr>
          <p:cNvPr id="5" name="表格 5"/>
          <p:cNvGraphicFramePr>
            <a:graphicFrameLocks noGrp="1"/>
          </p:cNvGraphicFramePr>
          <p:nvPr/>
        </p:nvGraphicFramePr>
        <p:xfrm>
          <a:off x="737633" y="2391875"/>
          <a:ext cx="10729208" cy="1278890"/>
        </p:xfrm>
        <a:graphic>
          <a:graphicData uri="http://schemas.openxmlformats.org/drawingml/2006/table">
            <a:tbl>
              <a:tblPr firstRow="1" bandRow="1">
                <a:tableStyleId>{0E3FDE45-AF77-4B5C-9715-49D594BDF05E}</a:tableStyleId>
              </a:tblPr>
              <a:tblGrid>
                <a:gridCol w="1187986"/>
                <a:gridCol w="9541222"/>
              </a:tblGrid>
              <a:tr h="37084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zh-CN" sz="1800" b="0" u="none" strike="noStrike" cap="none" normalizeH="0" baseline="0" dirty="0">
                          <a:ln>
                            <a:noFill/>
                          </a:ln>
                          <a:solidFill>
                            <a:schemeClr val="tx1"/>
                          </a:solidFill>
                          <a:effectLst/>
                        </a:rPr>
                        <a:t>药剂师</a:t>
                      </a:r>
                      <a:endParaRPr lang="zh-CN" altLang="en-US" b="0" dirty="0"/>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）分布于厂区的2000名药剂师将使用系统请求来自供应商和仓库的化学制品。</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）药剂师每天多次使用系统，主要用于跟踪进出实验室的化学制品容器。</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3</a:t>
                      </a:r>
                      <a:r>
                        <a:rPr kumimoji="0" lang="zh-CN" altLang="en-US" sz="1800" b="0" u="none" strike="noStrike" cap="none" normalizeH="0" baseline="0" dirty="0">
                          <a:ln>
                            <a:noFill/>
                          </a:ln>
                          <a:solidFill>
                            <a:schemeClr val="tx1"/>
                          </a:solidFill>
                          <a:effectLst/>
                        </a:rPr>
                        <a:t>）药剂师需要在供应商目录中查找指定化学制品 。</a:t>
                      </a:r>
                      <a:endParaRPr kumimoji="0" lang="zh-CN" altLang="en-US" sz="1800" b="0" i="0" u="none" strike="noStrike" cap="none" normalizeH="0" baseline="0" dirty="0">
                        <a:ln>
                          <a:noFill/>
                        </a:ln>
                        <a:solidFill>
                          <a:schemeClr val="tx1"/>
                        </a:solidFill>
                        <a:effectLst/>
                        <a:latin typeface="Arial" panose="020B0604020202020204" pitchFamily="34" charset="0"/>
                        <a:ea typeface="+mn-ea"/>
                      </a:endParaRPr>
                    </a:p>
                  </a:txBody>
                  <a:tcPr anchor="ctr"/>
                </a:tc>
              </a:tr>
            </a:tbl>
          </a:graphicData>
        </a:graphic>
      </p:graphicFrame>
      <p:graphicFrame>
        <p:nvGraphicFramePr>
          <p:cNvPr id="14" name="表格 5"/>
          <p:cNvGraphicFramePr>
            <a:graphicFrameLocks noGrp="1"/>
          </p:cNvGraphicFramePr>
          <p:nvPr/>
        </p:nvGraphicFramePr>
        <p:xfrm>
          <a:off x="737633" y="3865053"/>
          <a:ext cx="10729208" cy="1690370"/>
        </p:xfrm>
        <a:graphic>
          <a:graphicData uri="http://schemas.openxmlformats.org/drawingml/2006/table">
            <a:tbl>
              <a:tblPr firstRow="1" bandRow="1">
                <a:tableStyleId>{3B4B98B0-60AC-42C2-AFA5-B58CD77FA1E5}</a:tableStyleId>
              </a:tblPr>
              <a:tblGrid>
                <a:gridCol w="1187986"/>
                <a:gridCol w="9541222"/>
              </a:tblGrid>
              <a:tr h="37084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u="none" strike="noStrike" cap="none" normalizeH="0" baseline="0" dirty="0">
                          <a:ln>
                            <a:noFill/>
                          </a:ln>
                          <a:solidFill>
                            <a:schemeClr val="tx1"/>
                          </a:solidFill>
                          <a:effectLst/>
                        </a:rPr>
                        <a:t>采购者 </a:t>
                      </a:r>
                      <a:endParaRPr kumimoji="0" lang="zh-CN" altLang="en-US" sz="1800" b="0" u="none" strike="noStrike" cap="none" normalizeH="0" baseline="0" dirty="0">
                        <a:ln>
                          <a:noFill/>
                        </a:ln>
                        <a:solidFill>
                          <a:schemeClr val="tx1"/>
                        </a:solidFill>
                        <a:effectLst/>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）5名采购者在采购部门处理其他用户所提交的化学制品请求，他们与外部的供应商建立联系，制定并发出订单。</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）采购者对化学制品几乎不了解，因此将需要简单的查询机制来查找供应商目录。</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3</a:t>
                      </a:r>
                      <a:r>
                        <a:rPr kumimoji="0" lang="zh-CN" altLang="en-US" sz="1800" b="0" u="none" strike="noStrike" cap="none" normalizeH="0" baseline="0" dirty="0">
                          <a:ln>
                            <a:noFill/>
                          </a:ln>
                          <a:solidFill>
                            <a:schemeClr val="tx1"/>
                          </a:solidFill>
                          <a:effectLst/>
                        </a:rPr>
                        <a:t>）采购者不使用系统中容器跟踪这一特性，每个采购者平均每天使用系统20次 。</a:t>
                      </a:r>
                      <a:endParaRPr kumimoji="0" lang="zh-CN" altLang="en-US" sz="1800" b="0" i="0" u="none" strike="noStrike" cap="none" normalizeH="0" baseline="0" dirty="0">
                        <a:ln>
                          <a:noFill/>
                        </a:ln>
                        <a:solidFill>
                          <a:schemeClr val="tx1"/>
                        </a:solidFill>
                        <a:effectLst/>
                        <a:latin typeface="Arial" panose="020B0604020202020204" pitchFamily="34" charset="0"/>
                        <a:ea typeface="+mn-ea"/>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表格 2"/>
          <p:cNvGraphicFramePr>
            <a:graphicFrameLocks noGrp="1"/>
          </p:cNvGraphicFramePr>
          <p:nvPr/>
        </p:nvGraphicFramePr>
        <p:xfrm>
          <a:off x="737633" y="4065915"/>
          <a:ext cx="10833100" cy="1283335"/>
        </p:xfrm>
        <a:graphic>
          <a:graphicData uri="http://schemas.openxmlformats.org/drawingml/2006/table">
            <a:tbl>
              <a:tblPr firstRow="1" bandRow="1">
                <a:tableStyleId>{9D7B26C5-4107-4FEC-AEDC-1716B250A1EF}</a:tableStyleId>
              </a:tblPr>
              <a:tblGrid>
                <a:gridCol w="1399628"/>
                <a:gridCol w="9433472"/>
              </a:tblGrid>
              <a:tr h="984576">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zh-CN" sz="1800" b="0" u="none" strike="noStrike" kern="1200" cap="none" normalizeH="0" baseline="0" dirty="0">
                          <a:ln>
                            <a:noFill/>
                          </a:ln>
                          <a:solidFill>
                            <a:schemeClr val="tx1"/>
                          </a:solidFill>
                          <a:effectLst/>
                        </a:rPr>
                        <a:t>卫生和安全人员 </a:t>
                      </a:r>
                      <a:endParaRPr kumimoji="0" lang="zh-CN" altLang="zh-CN" sz="1800" b="0" u="none" strike="noStrike" kern="1200" cap="none" normalizeH="0" baseline="0" dirty="0">
                        <a:ln>
                          <a:noFill/>
                        </a:ln>
                        <a:solidFill>
                          <a:schemeClr val="tx1"/>
                        </a:solidFill>
                        <a:effectLst/>
                      </a:endParaRPr>
                    </a:p>
                    <a:p>
                      <a:pPr>
                        <a:lnSpc>
                          <a:spcPct val="150000"/>
                        </a:lnSpc>
                      </a:pPr>
                      <a:endParaRPr lang="zh-CN" altLang="en-US" b="0" dirty="0"/>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a:t>
                      </a:r>
                      <a:r>
                        <a:rPr kumimoji="0" lang="zh-CN" altLang="zh-CN" sz="1800" b="0" u="none" strike="noStrike" cap="none" normalizeH="0" baseline="0" dirty="0">
                          <a:ln>
                            <a:noFill/>
                          </a:ln>
                          <a:solidFill>
                            <a:schemeClr val="tx1"/>
                          </a:solidFill>
                          <a:effectLst/>
                        </a:rPr>
                        <a:t>卫生和安全人员使用系统生成符合官方关于化学制品使用和处理规则的季度报表。</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a:t>
                      </a:r>
                      <a:r>
                        <a:rPr kumimoji="0" lang="zh-CN" altLang="zh-CN" sz="1800" b="0" u="none" strike="noStrike" cap="none" normalizeH="0" baseline="0" dirty="0">
                          <a:ln>
                            <a:noFill/>
                          </a:ln>
                          <a:solidFill>
                            <a:schemeClr val="tx1"/>
                          </a:solidFill>
                          <a:effectLst/>
                        </a:rPr>
                        <a:t>这些报表必须提前定义，并不需要特别查询能力，当官方的规则改变时，卫生和安全管理人员可能每年多次要求</a:t>
                      </a:r>
                      <a:r>
                        <a:rPr kumimoji="0" lang="zh-CN" altLang="en-US" sz="1800" b="0" u="none" strike="noStrike" cap="none" normalizeH="0" baseline="0" dirty="0">
                          <a:ln>
                            <a:noFill/>
                          </a:ln>
                          <a:solidFill>
                            <a:schemeClr val="tx1"/>
                          </a:solidFill>
                          <a:effectLst/>
                        </a:rPr>
                        <a:t>变更</a:t>
                      </a:r>
                      <a:r>
                        <a:rPr kumimoji="0" lang="zh-CN" altLang="zh-CN" sz="1800" b="0" u="none" strike="noStrike" cap="none" normalizeH="0" baseline="0" dirty="0">
                          <a:ln>
                            <a:noFill/>
                          </a:ln>
                          <a:solidFill>
                            <a:schemeClr val="tx1"/>
                          </a:solidFill>
                          <a:effectLst/>
                        </a:rPr>
                        <a:t>报表中的内容。报表变更优先级最高 </a:t>
                      </a:r>
                      <a:r>
                        <a:rPr kumimoji="0" lang="zh-CN" altLang="en-US" sz="1800" b="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a typeface="+mn-ea"/>
                      </a:endParaRPr>
                    </a:p>
                  </a:txBody>
                  <a:tcPr/>
                </a:tc>
              </a:tr>
            </a:tbl>
          </a:graphicData>
        </a:graphic>
      </p:graphicFrame>
      <p:sp>
        <p:nvSpPr>
          <p:cNvPr id="10"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）用户类举例</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598906" y="1691396"/>
            <a:ext cx="10048073" cy="400110"/>
          </a:xfrm>
          <a:prstGeom prst="rect">
            <a:avLst/>
          </a:prstGeom>
          <a:noFill/>
        </p:spPr>
        <p:txBody>
          <a:bodyPr wrap="square">
            <a:spAutoFit/>
          </a:bodyPr>
          <a:lstStyle/>
          <a:p>
            <a:pPr lvl="0"/>
            <a:r>
              <a:rPr lang="zh-CN" altLang="zh-CN" sz="2000" b="1" dirty="0">
                <a:solidFill>
                  <a:srgbClr val="FF0000"/>
                </a:solidFill>
              </a:rPr>
              <a:t>“化学制品跟踪系统”中，项目的管理者所确定的用户类和他们的特征如下表所示</a:t>
            </a:r>
            <a:r>
              <a:rPr lang="zh-CN" altLang="en-US" sz="2000" b="1" dirty="0">
                <a:solidFill>
                  <a:srgbClr val="FF0000"/>
                </a:solidFill>
              </a:rPr>
              <a:t>：</a:t>
            </a:r>
            <a:endParaRPr lang="zh-CN" altLang="en-US" sz="2000" b="1" dirty="0">
              <a:solidFill>
                <a:srgbClr val="FF0000"/>
              </a:solidFill>
            </a:endParaRPr>
          </a:p>
        </p:txBody>
      </p:sp>
      <p:graphicFrame>
        <p:nvGraphicFramePr>
          <p:cNvPr id="15" name="表格 5"/>
          <p:cNvGraphicFramePr>
            <a:graphicFrameLocks noGrp="1"/>
          </p:cNvGraphicFramePr>
          <p:nvPr/>
        </p:nvGraphicFramePr>
        <p:xfrm>
          <a:off x="737633" y="2177060"/>
          <a:ext cx="10729208" cy="1690370"/>
        </p:xfrm>
        <a:graphic>
          <a:graphicData uri="http://schemas.openxmlformats.org/drawingml/2006/table">
            <a:tbl>
              <a:tblPr firstRow="1" bandRow="1">
                <a:tableStyleId>{68D230F3-CF80-4859-8CE7-A43EE81993B5}</a:tableStyleId>
              </a:tblPr>
              <a:tblGrid>
                <a:gridCol w="1187986"/>
                <a:gridCol w="9541222"/>
              </a:tblGrid>
              <a:tr h="370840">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u="none" strike="noStrike" cap="none" normalizeH="0" baseline="0" dirty="0">
                          <a:ln>
                            <a:noFill/>
                          </a:ln>
                          <a:solidFill>
                            <a:schemeClr val="tx1"/>
                          </a:solidFill>
                          <a:effectLst/>
                        </a:rPr>
                        <a:t>化学制品仓库人员 </a:t>
                      </a:r>
                      <a:endParaRPr kumimoji="0" lang="zh-CN" altLang="en-US" sz="1800" b="0" u="none" strike="noStrike" cap="none" normalizeH="0" baseline="0" dirty="0">
                        <a:ln>
                          <a:noFill/>
                        </a:ln>
                        <a:solidFill>
                          <a:schemeClr val="tx1"/>
                        </a:solidFill>
                        <a:effectLst/>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）化学制品仓库人员包括6名技术员和1名主管，管理着多达</a:t>
                      </a:r>
                      <a:r>
                        <a:rPr kumimoji="0" lang="en-US" altLang="zh-CN" sz="1800" b="0" u="none" strike="noStrike" cap="none" normalizeH="0" baseline="0" dirty="0">
                          <a:ln>
                            <a:noFill/>
                          </a:ln>
                          <a:solidFill>
                            <a:schemeClr val="tx1"/>
                          </a:solidFill>
                          <a:effectLst/>
                        </a:rPr>
                        <a:t>500 000</a:t>
                      </a:r>
                      <a:r>
                        <a:rPr kumimoji="0" lang="zh-CN" altLang="en-US" sz="1800" b="0" u="none" strike="noStrike" cap="none" normalizeH="0" baseline="0" dirty="0">
                          <a:ln>
                            <a:noFill/>
                          </a:ln>
                          <a:solidFill>
                            <a:schemeClr val="tx1"/>
                          </a:solidFill>
                          <a:effectLst/>
                        </a:rPr>
                        <a:t>种化学制品容器。</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）他们将处理来自药剂师的请求并提供可用的容器，向供应商请求新的化学制品以及跟踪进出仓库的所有容器的流向，他们是货存清单和化学制品使用报告特性的唯一使用者。</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3</a:t>
                      </a:r>
                      <a:r>
                        <a:rPr kumimoji="0" lang="zh-CN" altLang="en-US" sz="1800" b="0" u="none" strike="noStrike" cap="none" normalizeH="0" baseline="0" dirty="0">
                          <a:ln>
                            <a:noFill/>
                          </a:ln>
                          <a:solidFill>
                            <a:schemeClr val="tx1"/>
                          </a:solidFill>
                          <a:effectLst/>
                        </a:rPr>
                        <a:t>）由于交易量大，化学制品仓库人员所使用的系统功能必须是自动化并且高效 。</a:t>
                      </a:r>
                      <a:endParaRPr kumimoji="0" lang="zh-CN" altLang="en-US" sz="1800" b="0" i="0" u="none" strike="noStrike" cap="none" normalizeH="0" baseline="0" dirty="0">
                        <a:ln>
                          <a:noFill/>
                        </a:ln>
                        <a:solidFill>
                          <a:schemeClr val="tx1"/>
                        </a:solidFill>
                        <a:effectLst/>
                        <a:latin typeface="Arial" panose="020B0604020202020204" pitchFamily="34" charset="0"/>
                        <a:ea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827650" y="1434184"/>
          <a:ext cx="6138759" cy="49061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nvGraphicFramePr>
        <p:xfrm>
          <a:off x="7126322" y="1781665"/>
          <a:ext cx="4190895" cy="42043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）需求获取包括的主要活动</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a:xfrm>
            <a:off x="660399" y="2099607"/>
            <a:ext cx="10833099" cy="842400"/>
          </a:xfrm>
          <a:custGeom>
            <a:avLst/>
            <a:gdLst>
              <a:gd name="connsiteX0" fmla="*/ 0 w 10833099"/>
              <a:gd name="connsiteY0" fmla="*/ 140403 h 842400"/>
              <a:gd name="connsiteX1" fmla="*/ 140403 w 10833099"/>
              <a:gd name="connsiteY1" fmla="*/ 0 h 842400"/>
              <a:gd name="connsiteX2" fmla="*/ 10692696 w 10833099"/>
              <a:gd name="connsiteY2" fmla="*/ 0 h 842400"/>
              <a:gd name="connsiteX3" fmla="*/ 10833099 w 10833099"/>
              <a:gd name="connsiteY3" fmla="*/ 140403 h 842400"/>
              <a:gd name="connsiteX4" fmla="*/ 10833099 w 10833099"/>
              <a:gd name="connsiteY4" fmla="*/ 701997 h 842400"/>
              <a:gd name="connsiteX5" fmla="*/ 10692696 w 10833099"/>
              <a:gd name="connsiteY5" fmla="*/ 842400 h 842400"/>
              <a:gd name="connsiteX6" fmla="*/ 140403 w 10833099"/>
              <a:gd name="connsiteY6" fmla="*/ 842400 h 842400"/>
              <a:gd name="connsiteX7" fmla="*/ 0 w 10833099"/>
              <a:gd name="connsiteY7" fmla="*/ 701997 h 842400"/>
              <a:gd name="connsiteX8" fmla="*/ 0 w 10833099"/>
              <a:gd name="connsiteY8" fmla="*/ 140403 h 8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42400">
                <a:moveTo>
                  <a:pt x="0" y="140403"/>
                </a:moveTo>
                <a:cubicBezTo>
                  <a:pt x="0" y="62861"/>
                  <a:pt x="62861" y="0"/>
                  <a:pt x="140403" y="0"/>
                </a:cubicBezTo>
                <a:lnTo>
                  <a:pt x="10692696" y="0"/>
                </a:lnTo>
                <a:cubicBezTo>
                  <a:pt x="10770238" y="0"/>
                  <a:pt x="10833099" y="62861"/>
                  <a:pt x="10833099" y="140403"/>
                </a:cubicBezTo>
                <a:lnTo>
                  <a:pt x="10833099" y="701997"/>
                </a:lnTo>
                <a:cubicBezTo>
                  <a:pt x="10833099" y="779539"/>
                  <a:pt x="10770238" y="842400"/>
                  <a:pt x="10692696" y="842400"/>
                </a:cubicBezTo>
                <a:lnTo>
                  <a:pt x="140403" y="842400"/>
                </a:lnTo>
                <a:cubicBezTo>
                  <a:pt x="62861" y="842400"/>
                  <a:pt x="0" y="779539"/>
                  <a:pt x="0" y="701997"/>
                </a:cubicBezTo>
                <a:lnTo>
                  <a:pt x="0" y="140403"/>
                </a:lnTo>
                <a:close/>
              </a:path>
            </a:pathLst>
          </a:custGeom>
          <a:solidFill>
            <a:schemeClr val="accent5">
              <a:lumMod val="20000"/>
              <a:lumOff val="80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323" tIns="117323" rIns="117323" bIns="117323" numCol="1" spcCol="1270" anchor="ctr" anchorCtr="0">
            <a:noAutofit/>
          </a:bodyPr>
          <a:lstStyle/>
          <a:p>
            <a:pPr marL="0" lvl="0" indent="0" algn="l" defTabSz="889000">
              <a:lnSpc>
                <a:spcPct val="90000"/>
              </a:lnSpc>
              <a:spcBef>
                <a:spcPct val="0"/>
              </a:spcBef>
              <a:spcAft>
                <a:spcPct val="35000"/>
              </a:spcAft>
              <a:buNone/>
            </a:pPr>
            <a:r>
              <a:rPr lang="en-US" sz="2000" kern="1200" dirty="0"/>
              <a:t>1</a:t>
            </a:r>
            <a:r>
              <a:rPr lang="zh-CN" sz="2000" kern="1200" dirty="0"/>
              <a:t>） 每种类型项目</a:t>
            </a:r>
            <a:r>
              <a:rPr lang="zh-CN" altLang="en-US" sz="2000" kern="1200" dirty="0"/>
              <a:t>（</a:t>
            </a:r>
            <a:r>
              <a:rPr lang="zh-CN" sz="2000" kern="1200" dirty="0"/>
              <a:t>包括企业信息系统、商业应用程序、集成系统、软件嵌入式产品、</a:t>
            </a:r>
            <a:r>
              <a:rPr lang="en-US" sz="2000" kern="1200" dirty="0"/>
              <a:t>Web</a:t>
            </a:r>
            <a:r>
              <a:rPr lang="zh-CN" sz="2000" kern="1200" dirty="0"/>
              <a:t>开发程序和签约合同的软件</a:t>
            </a:r>
            <a:r>
              <a:rPr lang="zh-CN" altLang="en-US" sz="2000" kern="1200" dirty="0"/>
              <a:t>），</a:t>
            </a:r>
            <a:r>
              <a:rPr lang="zh-CN" sz="2000" kern="1200" dirty="0"/>
              <a:t>在获取用户需求时需要挑选合适的用户代表来反映各类用户的需求。</a:t>
            </a:r>
            <a:endParaRPr lang="zh-CN" sz="2000" kern="1200" dirty="0"/>
          </a:p>
        </p:txBody>
      </p:sp>
      <p:sp>
        <p:nvSpPr>
          <p:cNvPr id="8" name="任意多边形: 形状 7"/>
          <p:cNvSpPr/>
          <p:nvPr/>
        </p:nvSpPr>
        <p:spPr>
          <a:xfrm>
            <a:off x="660399" y="3199300"/>
            <a:ext cx="10833099" cy="842400"/>
          </a:xfrm>
          <a:custGeom>
            <a:avLst/>
            <a:gdLst>
              <a:gd name="connsiteX0" fmla="*/ 0 w 10833099"/>
              <a:gd name="connsiteY0" fmla="*/ 140403 h 842400"/>
              <a:gd name="connsiteX1" fmla="*/ 140403 w 10833099"/>
              <a:gd name="connsiteY1" fmla="*/ 0 h 842400"/>
              <a:gd name="connsiteX2" fmla="*/ 10692696 w 10833099"/>
              <a:gd name="connsiteY2" fmla="*/ 0 h 842400"/>
              <a:gd name="connsiteX3" fmla="*/ 10833099 w 10833099"/>
              <a:gd name="connsiteY3" fmla="*/ 140403 h 842400"/>
              <a:gd name="connsiteX4" fmla="*/ 10833099 w 10833099"/>
              <a:gd name="connsiteY4" fmla="*/ 701997 h 842400"/>
              <a:gd name="connsiteX5" fmla="*/ 10692696 w 10833099"/>
              <a:gd name="connsiteY5" fmla="*/ 842400 h 842400"/>
              <a:gd name="connsiteX6" fmla="*/ 140403 w 10833099"/>
              <a:gd name="connsiteY6" fmla="*/ 842400 h 842400"/>
              <a:gd name="connsiteX7" fmla="*/ 0 w 10833099"/>
              <a:gd name="connsiteY7" fmla="*/ 701997 h 842400"/>
              <a:gd name="connsiteX8" fmla="*/ 0 w 10833099"/>
              <a:gd name="connsiteY8" fmla="*/ 140403 h 8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42400">
                <a:moveTo>
                  <a:pt x="0" y="140403"/>
                </a:moveTo>
                <a:cubicBezTo>
                  <a:pt x="0" y="62861"/>
                  <a:pt x="62861" y="0"/>
                  <a:pt x="140403" y="0"/>
                </a:cubicBezTo>
                <a:lnTo>
                  <a:pt x="10692696" y="0"/>
                </a:lnTo>
                <a:cubicBezTo>
                  <a:pt x="10770238" y="0"/>
                  <a:pt x="10833099" y="62861"/>
                  <a:pt x="10833099" y="140403"/>
                </a:cubicBezTo>
                <a:lnTo>
                  <a:pt x="10833099" y="701997"/>
                </a:lnTo>
                <a:cubicBezTo>
                  <a:pt x="10833099" y="779539"/>
                  <a:pt x="10770238" y="842400"/>
                  <a:pt x="10692696" y="842400"/>
                </a:cubicBezTo>
                <a:lnTo>
                  <a:pt x="140403" y="842400"/>
                </a:lnTo>
                <a:cubicBezTo>
                  <a:pt x="62861" y="842400"/>
                  <a:pt x="0" y="779539"/>
                  <a:pt x="0" y="701997"/>
                </a:cubicBezTo>
                <a:lnTo>
                  <a:pt x="0" y="140403"/>
                </a:lnTo>
                <a:close/>
              </a:path>
            </a:pathLst>
          </a:custGeom>
          <a:solidFill>
            <a:schemeClr val="accent6">
              <a:lumMod val="20000"/>
              <a:lumOff val="80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323" tIns="117323" rIns="117323" bIns="117323" numCol="1" spcCol="1270" anchor="ctr" anchorCtr="0">
            <a:noAutofit/>
          </a:bodyPr>
          <a:lstStyle/>
          <a:p>
            <a:pPr marL="0" lvl="0" indent="0" algn="l" defTabSz="889000">
              <a:lnSpc>
                <a:spcPct val="90000"/>
              </a:lnSpc>
              <a:spcBef>
                <a:spcPct val="0"/>
              </a:spcBef>
              <a:spcAft>
                <a:spcPct val="35000"/>
              </a:spcAft>
              <a:buNone/>
            </a:pPr>
            <a:r>
              <a:rPr lang="en-US" sz="2000" kern="1200" dirty="0"/>
              <a:t>2</a:t>
            </a:r>
            <a:r>
              <a:rPr lang="zh-CN" sz="2000" kern="1200" dirty="0"/>
              <a:t>） 用户代表必须参加整个软件开发生存周期，而不仅仅是只参加开始的需求阶段。</a:t>
            </a:r>
            <a:endParaRPr lang="zh-CN" sz="2000" kern="1200" dirty="0"/>
          </a:p>
        </p:txBody>
      </p:sp>
      <p:sp>
        <p:nvSpPr>
          <p:cNvPr id="9" name="任意多边形: 形状 8"/>
          <p:cNvSpPr/>
          <p:nvPr/>
        </p:nvSpPr>
        <p:spPr>
          <a:xfrm>
            <a:off x="660399" y="4341039"/>
            <a:ext cx="10833099" cy="842400"/>
          </a:xfrm>
          <a:custGeom>
            <a:avLst/>
            <a:gdLst>
              <a:gd name="connsiteX0" fmla="*/ 0 w 10833099"/>
              <a:gd name="connsiteY0" fmla="*/ 140403 h 842400"/>
              <a:gd name="connsiteX1" fmla="*/ 140403 w 10833099"/>
              <a:gd name="connsiteY1" fmla="*/ 0 h 842400"/>
              <a:gd name="connsiteX2" fmla="*/ 10692696 w 10833099"/>
              <a:gd name="connsiteY2" fmla="*/ 0 h 842400"/>
              <a:gd name="connsiteX3" fmla="*/ 10833099 w 10833099"/>
              <a:gd name="connsiteY3" fmla="*/ 140403 h 842400"/>
              <a:gd name="connsiteX4" fmla="*/ 10833099 w 10833099"/>
              <a:gd name="connsiteY4" fmla="*/ 701997 h 842400"/>
              <a:gd name="connsiteX5" fmla="*/ 10692696 w 10833099"/>
              <a:gd name="connsiteY5" fmla="*/ 842400 h 842400"/>
              <a:gd name="connsiteX6" fmla="*/ 140403 w 10833099"/>
              <a:gd name="connsiteY6" fmla="*/ 842400 h 842400"/>
              <a:gd name="connsiteX7" fmla="*/ 0 w 10833099"/>
              <a:gd name="connsiteY7" fmla="*/ 701997 h 842400"/>
              <a:gd name="connsiteX8" fmla="*/ 0 w 10833099"/>
              <a:gd name="connsiteY8" fmla="*/ 140403 h 8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42400">
                <a:moveTo>
                  <a:pt x="0" y="140403"/>
                </a:moveTo>
                <a:cubicBezTo>
                  <a:pt x="0" y="62861"/>
                  <a:pt x="62861" y="0"/>
                  <a:pt x="140403" y="0"/>
                </a:cubicBezTo>
                <a:lnTo>
                  <a:pt x="10692696" y="0"/>
                </a:lnTo>
                <a:cubicBezTo>
                  <a:pt x="10770238" y="0"/>
                  <a:pt x="10833099" y="62861"/>
                  <a:pt x="10833099" y="140403"/>
                </a:cubicBezTo>
                <a:lnTo>
                  <a:pt x="10833099" y="701997"/>
                </a:lnTo>
                <a:cubicBezTo>
                  <a:pt x="10833099" y="779539"/>
                  <a:pt x="10770238" y="842400"/>
                  <a:pt x="10692696" y="842400"/>
                </a:cubicBezTo>
                <a:lnTo>
                  <a:pt x="140403" y="842400"/>
                </a:lnTo>
                <a:cubicBezTo>
                  <a:pt x="62861" y="842400"/>
                  <a:pt x="0" y="779539"/>
                  <a:pt x="0" y="701997"/>
                </a:cubicBezTo>
                <a:lnTo>
                  <a:pt x="0" y="140403"/>
                </a:lnTo>
                <a:close/>
              </a:path>
            </a:pathLst>
          </a:custGeom>
          <a:solidFill>
            <a:schemeClr val="accent2">
              <a:lumMod val="20000"/>
              <a:lumOff val="80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323" tIns="117323" rIns="117323" bIns="117323" numCol="1" spcCol="1270" anchor="ctr" anchorCtr="0">
            <a:noAutofit/>
          </a:bodyPr>
          <a:lstStyle/>
          <a:p>
            <a:pPr marL="0" lvl="0" indent="0" algn="l" defTabSz="889000">
              <a:lnSpc>
                <a:spcPct val="90000"/>
              </a:lnSpc>
              <a:spcBef>
                <a:spcPct val="0"/>
              </a:spcBef>
              <a:spcAft>
                <a:spcPct val="35000"/>
              </a:spcAft>
              <a:buNone/>
            </a:pPr>
            <a:r>
              <a:rPr lang="en-US" sz="2000" kern="1200" dirty="0"/>
              <a:t>3</a:t>
            </a:r>
            <a:r>
              <a:rPr lang="zh-CN" sz="2000" kern="1200" dirty="0"/>
              <a:t>） 重点</a:t>
            </a:r>
            <a:r>
              <a:rPr lang="zh-CN" altLang="en-US" sz="2000" kern="1200" dirty="0"/>
              <a:t>应</a:t>
            </a:r>
            <a:r>
              <a:rPr lang="zh-CN" sz="2000" kern="1200" dirty="0"/>
              <a:t>放在最重要的用户代表身上，但还是需要广泛的用户参与者来代表不同的用户类和不同的专业层次。 </a:t>
            </a:r>
            <a:endParaRPr lang="zh-CN" sz="2000" kern="1200"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）用户代表的重要性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60399" y="5181266"/>
            <a:ext cx="10833100" cy="1133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en-US" altLang="zh-CN" sz="2000" dirty="0">
                <a:solidFill>
                  <a:schemeClr val="tx1"/>
                </a:solidFill>
              </a:rPr>
              <a:t>5</a:t>
            </a:r>
            <a:r>
              <a:rPr lang="zh-CN" altLang="en-US" sz="2000" dirty="0">
                <a:solidFill>
                  <a:schemeClr val="tx1"/>
                </a:solidFill>
              </a:rPr>
              <a:t>）</a:t>
            </a:r>
            <a:r>
              <a:rPr lang="zh-CN" altLang="en-US" dirty="0">
                <a:solidFill>
                  <a:schemeClr val="tx1"/>
                </a:solidFill>
              </a:rPr>
              <a:t>开发者与有关的用户直接对话能产生了最直接的信息交流，非直接联系会增加交流信息时产生错误的可能性。例如：如果开发者只向最终用户的管理者获取意见，那么这些需求就不太可能正确反映非管理者用户的需要。  </a:t>
            </a:r>
            <a:endParaRPr lang="zh-CN" altLang="en-US" dirty="0">
              <a:solidFill>
                <a:schemeClr val="tx1"/>
              </a:solidFill>
            </a:endParaRPr>
          </a:p>
        </p:txBody>
      </p:sp>
      <p:sp>
        <p:nvSpPr>
          <p:cNvPr id="10" name="矩形 9"/>
          <p:cNvSpPr/>
          <p:nvPr/>
        </p:nvSpPr>
        <p:spPr>
          <a:xfrm>
            <a:off x="660399" y="4375225"/>
            <a:ext cx="10833100" cy="7064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en-US" altLang="zh-CN" sz="2000" dirty="0">
                <a:solidFill>
                  <a:schemeClr val="tx1"/>
                </a:solidFill>
              </a:rPr>
              <a:t>4</a:t>
            </a:r>
            <a:r>
              <a:rPr lang="zh-CN" altLang="en-US" sz="2000" dirty="0">
                <a:solidFill>
                  <a:schemeClr val="tx1"/>
                </a:solidFill>
              </a:rPr>
              <a:t>）</a:t>
            </a:r>
            <a:r>
              <a:rPr lang="zh-CN" altLang="en-US" dirty="0">
                <a:solidFill>
                  <a:schemeClr val="tx1"/>
                </a:solidFill>
              </a:rPr>
              <a:t>核心用户组必须包含各种用户类型：知识渊博的用户</a:t>
            </a:r>
            <a:r>
              <a:rPr lang="en-US" altLang="zh-CN" dirty="0">
                <a:solidFill>
                  <a:schemeClr val="tx1"/>
                </a:solidFill>
              </a:rPr>
              <a:t>+</a:t>
            </a:r>
            <a:r>
              <a:rPr lang="zh-CN" altLang="en-US" dirty="0">
                <a:solidFill>
                  <a:schemeClr val="tx1"/>
                </a:solidFill>
              </a:rPr>
              <a:t>缺乏经验的用户</a:t>
            </a:r>
            <a:endParaRPr lang="zh-CN" altLang="en-US" dirty="0">
              <a:solidFill>
                <a:schemeClr val="tx1"/>
              </a:solidFill>
            </a:endParaRPr>
          </a:p>
        </p:txBody>
      </p:sp>
      <p:sp>
        <p:nvSpPr>
          <p:cNvPr id="6" name="矩形 5"/>
          <p:cNvSpPr/>
          <p:nvPr/>
        </p:nvSpPr>
        <p:spPr>
          <a:xfrm>
            <a:off x="660399" y="3548286"/>
            <a:ext cx="10833100" cy="68861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3</a:t>
            </a:r>
            <a:r>
              <a:rPr lang="zh-CN" altLang="en-US" dirty="0">
                <a:solidFill>
                  <a:schemeClr val="tx1"/>
                </a:solidFill>
              </a:rPr>
              <a:t>） 如果建立起一个用户组，必须明确这些参与者是否真正代表了各个方面的用户、这些用户的需求是否可以促进产品的开发</a:t>
            </a:r>
            <a:endParaRPr lang="zh-CN" altLang="en-US" dirty="0">
              <a:solidFill>
                <a:schemeClr val="tx1"/>
              </a:solidFill>
            </a:endParaRPr>
          </a:p>
        </p:txBody>
      </p:sp>
      <p:sp>
        <p:nvSpPr>
          <p:cNvPr id="5" name="矩形 4"/>
          <p:cNvSpPr/>
          <p:nvPr/>
        </p:nvSpPr>
        <p:spPr>
          <a:xfrm>
            <a:off x="660399" y="1903024"/>
            <a:ext cx="10833100" cy="707886"/>
          </a:xfrm>
          <a:prstGeom prst="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1</a:t>
            </a:r>
            <a:r>
              <a:rPr lang="zh-CN" altLang="en-US" sz="1800" dirty="0">
                <a:solidFill>
                  <a:schemeClr val="tx1"/>
                </a:solidFill>
              </a:rPr>
              <a:t>）当公司开发应用程序时，要在开发过程的早期阶段，从目前的</a:t>
            </a:r>
            <a:r>
              <a:rPr lang="en-US" altLang="zh-CN" sz="1800" dirty="0">
                <a:solidFill>
                  <a:schemeClr val="tx1"/>
                </a:solidFill>
              </a:rPr>
              <a:t>beta</a:t>
            </a:r>
            <a:r>
              <a:rPr lang="zh-CN" altLang="en-US" sz="1800" dirty="0">
                <a:solidFill>
                  <a:schemeClr val="tx1"/>
                </a:solidFill>
              </a:rPr>
              <a:t>测试版或先前版本产品的使用者中收集需求意见</a:t>
            </a:r>
            <a:endParaRPr lang="zh-CN" altLang="en-US" dirty="0">
              <a:solidFill>
                <a:schemeClr val="tx1"/>
              </a:solidFill>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）用户组的建立</a:t>
            </a:r>
            <a:endParaRPr lang="zh-CN" altLang="en-US" sz="2000" b="1" kern="0" dirty="0">
              <a:latin typeface="宋体" panose="02010600030101010101" pitchFamily="2" charset="-122"/>
              <a:sym typeface="宋体" panose="02010600030101010101" pitchFamily="2" charset="-122"/>
            </a:endParaRPr>
          </a:p>
        </p:txBody>
      </p:sp>
      <p:sp>
        <p:nvSpPr>
          <p:cNvPr id="21" name="矩形 20"/>
          <p:cNvSpPr/>
          <p:nvPr/>
        </p:nvSpPr>
        <p:spPr>
          <a:xfrm>
            <a:off x="660399" y="2756858"/>
            <a:ext cx="10833100" cy="6886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2</a:t>
            </a:r>
            <a:r>
              <a:rPr lang="zh-CN" altLang="en-US" dirty="0">
                <a:solidFill>
                  <a:schemeClr val="tx1"/>
                </a:solidFill>
              </a:rPr>
              <a:t>）</a:t>
            </a:r>
            <a:r>
              <a:rPr lang="zh-CN" altLang="en-US" sz="1800" dirty="0">
                <a:solidFill>
                  <a:schemeClr val="tx1"/>
                </a:solidFill>
              </a:rPr>
              <a:t>建立长期客户关系或组成一个核心用户组：目前产品的用户组</a:t>
            </a:r>
            <a:r>
              <a:rPr lang="en-US" altLang="zh-CN" sz="1800" dirty="0">
                <a:solidFill>
                  <a:schemeClr val="tx1"/>
                </a:solidFill>
              </a:rPr>
              <a:t>+</a:t>
            </a:r>
            <a:r>
              <a:rPr lang="zh-CN" altLang="en-US" sz="1800" dirty="0">
                <a:solidFill>
                  <a:schemeClr val="tx1"/>
                </a:solidFill>
              </a:rPr>
              <a:t>竞争产品的用户组</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6" grpId="0" animBg="1"/>
      <p:bldP spid="5" grpId="0" animBg="1"/>
      <p:bldP spid="11" grpId="0"/>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）用户需求与开发者间的信息关联</a:t>
            </a:r>
            <a:endParaRPr lang="zh-CN" altLang="en-US" sz="2000" b="1" kern="0" dirty="0">
              <a:latin typeface="宋体" panose="02010600030101010101" pitchFamily="2" charset="-122"/>
              <a:sym typeface="宋体" panose="02010600030101010101" pitchFamily="2" charset="-122"/>
            </a:endParaRPr>
          </a:p>
        </p:txBody>
      </p:sp>
      <p:grpSp>
        <p:nvGrpSpPr>
          <p:cNvPr id="7" name="组合 6"/>
          <p:cNvGrpSpPr/>
          <p:nvPr/>
        </p:nvGrpSpPr>
        <p:grpSpPr>
          <a:xfrm>
            <a:off x="1758265" y="1825163"/>
            <a:ext cx="7635711" cy="4376857"/>
            <a:chOff x="3429407" y="1772613"/>
            <a:chExt cx="7635711" cy="4376857"/>
          </a:xfrm>
        </p:grpSpPr>
        <p:sp>
          <p:nvSpPr>
            <p:cNvPr id="13" name="Rectangle 2"/>
            <p:cNvSpPr/>
            <p:nvPr/>
          </p:nvSpPr>
          <p:spPr>
            <a:xfrm>
              <a:off x="3429407" y="3456389"/>
              <a:ext cx="1206182"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用户</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5" name="Rectangle 3"/>
            <p:cNvSpPr/>
            <p:nvPr/>
          </p:nvSpPr>
          <p:spPr>
            <a:xfrm>
              <a:off x="9858935"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开发人员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6" name="Rectangle 4"/>
            <p:cNvSpPr/>
            <p:nvPr/>
          </p:nvSpPr>
          <p:spPr>
            <a:xfrm>
              <a:off x="6556503" y="2225502"/>
              <a:ext cx="1237186" cy="500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Times New Roman" panose="02020603050405020304" pitchFamily="18" charset="0"/>
                  <a:ea typeface="宋体" panose="02010600030101010101" pitchFamily="2" charset="-122"/>
                </a:rPr>
                <a:t>产品代表</a:t>
              </a:r>
              <a:endParaRPr lang="zh-CN" altLang="en-US" sz="2000" b="1" dirty="0">
                <a:latin typeface="Times New Roman" panose="02020603050405020304" pitchFamily="18" charset="0"/>
                <a:ea typeface="宋体" panose="02010600030101010101" pitchFamily="2" charset="-122"/>
              </a:endParaRPr>
            </a:p>
          </p:txBody>
        </p:sp>
        <p:sp>
          <p:nvSpPr>
            <p:cNvPr id="17" name="Rectangle 5"/>
            <p:cNvSpPr/>
            <p:nvPr/>
          </p:nvSpPr>
          <p:spPr>
            <a:xfrm>
              <a:off x="5037158"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客户</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8" name="Rectangle 6"/>
            <p:cNvSpPr/>
            <p:nvPr/>
          </p:nvSpPr>
          <p:spPr>
            <a:xfrm>
              <a:off x="6643433"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市场人员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9" name="Rectangle 7"/>
            <p:cNvSpPr/>
            <p:nvPr/>
          </p:nvSpPr>
          <p:spPr>
            <a:xfrm>
              <a:off x="8251183" y="3456389"/>
              <a:ext cx="1269665" cy="54412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需求</a:t>
              </a:r>
              <a:endParaRPr lang="zh-CN" altLang="en-US" sz="2000" b="1" dirty="0">
                <a:solidFill>
                  <a:schemeClr val="dk1"/>
                </a:solidFill>
                <a:latin typeface="Times New Roman" panose="02020603050405020304" pitchFamily="18" charset="0"/>
                <a:ea typeface="宋体" panose="02010600030101010101" pitchFamily="2" charset="-122"/>
              </a:endParaRPr>
            </a:p>
            <a:p>
              <a:pPr algn="ctr"/>
              <a:r>
                <a:rPr lang="zh-CN" altLang="en-US" sz="2000" b="1" dirty="0">
                  <a:solidFill>
                    <a:schemeClr val="dk1"/>
                  </a:solidFill>
                  <a:latin typeface="Times New Roman" panose="02020603050405020304" pitchFamily="18" charset="0"/>
                  <a:ea typeface="宋体" panose="02010600030101010101" pitchFamily="2" charset="-122"/>
                </a:rPr>
                <a:t>分析员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0" name="Line 8"/>
            <p:cNvSpPr/>
            <p:nvPr/>
          </p:nvSpPr>
          <p:spPr>
            <a:xfrm>
              <a:off x="4635589" y="3693705"/>
              <a:ext cx="401569" cy="0"/>
            </a:xfrm>
            <a:prstGeom prst="line">
              <a:avLst/>
            </a:prstGeom>
            <a:ln w="28575" cap="flat" cmpd="sng">
              <a:solidFill>
                <a:schemeClr val="tx1"/>
              </a:solidFill>
              <a:prstDash val="solid"/>
              <a:round/>
              <a:headEnd type="none" w="med" len="med"/>
              <a:tailEnd type="triangle" w="med" len="med"/>
            </a:ln>
          </p:spPr>
        </p:sp>
        <p:sp>
          <p:nvSpPr>
            <p:cNvPr id="21" name="Line 9"/>
            <p:cNvSpPr/>
            <p:nvPr/>
          </p:nvSpPr>
          <p:spPr>
            <a:xfrm>
              <a:off x="6241864" y="3693705"/>
              <a:ext cx="401569" cy="0"/>
            </a:xfrm>
            <a:prstGeom prst="line">
              <a:avLst/>
            </a:prstGeom>
            <a:ln w="28575" cap="flat" cmpd="sng">
              <a:solidFill>
                <a:schemeClr val="tx1"/>
              </a:solidFill>
              <a:prstDash val="solid"/>
              <a:round/>
              <a:headEnd type="none" w="med" len="med"/>
              <a:tailEnd type="triangle" w="med" len="med"/>
            </a:ln>
          </p:spPr>
        </p:sp>
        <p:sp>
          <p:nvSpPr>
            <p:cNvPr id="22" name="Line 10"/>
            <p:cNvSpPr/>
            <p:nvPr/>
          </p:nvSpPr>
          <p:spPr>
            <a:xfrm>
              <a:off x="7849616" y="3693705"/>
              <a:ext cx="401569" cy="0"/>
            </a:xfrm>
            <a:prstGeom prst="line">
              <a:avLst/>
            </a:prstGeom>
            <a:ln w="28575" cap="flat" cmpd="sng">
              <a:solidFill>
                <a:schemeClr val="tx1"/>
              </a:solidFill>
              <a:prstDash val="solid"/>
              <a:round/>
              <a:headEnd type="none" w="med" len="med"/>
              <a:tailEnd type="triangle" w="med" len="med"/>
            </a:ln>
          </p:spPr>
        </p:sp>
        <p:sp>
          <p:nvSpPr>
            <p:cNvPr id="23" name="Line 11"/>
            <p:cNvSpPr/>
            <p:nvPr/>
          </p:nvSpPr>
          <p:spPr>
            <a:xfrm>
              <a:off x="9457366" y="3693705"/>
              <a:ext cx="401569" cy="0"/>
            </a:xfrm>
            <a:prstGeom prst="line">
              <a:avLst/>
            </a:prstGeom>
            <a:ln w="28575" cap="flat" cmpd="sng">
              <a:solidFill>
                <a:schemeClr val="tx1"/>
              </a:solidFill>
              <a:prstDash val="solid"/>
              <a:round/>
              <a:headEnd type="none" w="med" len="med"/>
              <a:tailEnd type="triangle" w="med" len="med"/>
            </a:ln>
          </p:spPr>
        </p:sp>
        <p:sp>
          <p:nvSpPr>
            <p:cNvPr id="24" name="Rectangle 12"/>
            <p:cNvSpPr/>
            <p:nvPr/>
          </p:nvSpPr>
          <p:spPr>
            <a:xfrm>
              <a:off x="6643433" y="416964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支持人员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5" name="Rectangle 13"/>
            <p:cNvSpPr/>
            <p:nvPr/>
          </p:nvSpPr>
          <p:spPr>
            <a:xfrm>
              <a:off x="6643433" y="4884220"/>
              <a:ext cx="1206183" cy="4759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用户经理</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6" name="Rectangle 14"/>
            <p:cNvSpPr/>
            <p:nvPr/>
          </p:nvSpPr>
          <p:spPr>
            <a:xfrm>
              <a:off x="6120803" y="5673526"/>
              <a:ext cx="1207659" cy="4759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销售</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7" name="Line 15"/>
            <p:cNvSpPr/>
            <p:nvPr/>
          </p:nvSpPr>
          <p:spPr>
            <a:xfrm>
              <a:off x="4031760" y="3959721"/>
              <a:ext cx="2611673" cy="448556"/>
            </a:xfrm>
            <a:prstGeom prst="line">
              <a:avLst/>
            </a:prstGeom>
            <a:ln w="31750" cap="flat" cmpd="sng">
              <a:solidFill>
                <a:schemeClr val="tx1"/>
              </a:solidFill>
              <a:prstDash val="solid"/>
              <a:round/>
              <a:headEnd type="none" w="med" len="med"/>
              <a:tailEnd type="stealth" w="med" len="med"/>
            </a:ln>
          </p:spPr>
        </p:sp>
        <p:sp>
          <p:nvSpPr>
            <p:cNvPr id="28" name="Line 16"/>
            <p:cNvSpPr/>
            <p:nvPr/>
          </p:nvSpPr>
          <p:spPr>
            <a:xfrm>
              <a:off x="3965324" y="3932333"/>
              <a:ext cx="2678109" cy="1189204"/>
            </a:xfrm>
            <a:prstGeom prst="line">
              <a:avLst/>
            </a:prstGeom>
            <a:ln w="28575" cap="flat" cmpd="sng">
              <a:solidFill>
                <a:schemeClr val="tx1"/>
              </a:solidFill>
              <a:prstDash val="solid"/>
              <a:round/>
              <a:headEnd type="none" w="med" len="med"/>
              <a:tailEnd type="triangle" w="med" len="med"/>
            </a:ln>
          </p:spPr>
        </p:sp>
        <p:sp>
          <p:nvSpPr>
            <p:cNvPr id="29" name="Line 17"/>
            <p:cNvSpPr/>
            <p:nvPr/>
          </p:nvSpPr>
          <p:spPr>
            <a:xfrm>
              <a:off x="3999696" y="3959720"/>
              <a:ext cx="2121108" cy="1965541"/>
            </a:xfrm>
            <a:prstGeom prst="line">
              <a:avLst/>
            </a:prstGeom>
            <a:ln w="28575" cap="flat" cmpd="sng">
              <a:solidFill>
                <a:schemeClr val="tx1"/>
              </a:solidFill>
              <a:prstDash val="solid"/>
              <a:round/>
              <a:headEnd type="none" w="med" len="med"/>
              <a:tailEnd type="triangle" w="med" len="med"/>
            </a:ln>
          </p:spPr>
        </p:sp>
        <p:sp>
          <p:nvSpPr>
            <p:cNvPr id="30" name="Line 18"/>
            <p:cNvSpPr/>
            <p:nvPr/>
          </p:nvSpPr>
          <p:spPr>
            <a:xfrm flipV="1">
              <a:off x="7849616" y="4027769"/>
              <a:ext cx="968563" cy="380508"/>
            </a:xfrm>
            <a:prstGeom prst="line">
              <a:avLst/>
            </a:prstGeom>
            <a:ln w="28575" cap="flat" cmpd="sng">
              <a:solidFill>
                <a:schemeClr val="tx1"/>
              </a:solidFill>
              <a:prstDash val="solid"/>
              <a:round/>
              <a:headEnd type="none" w="med" len="med"/>
              <a:tailEnd type="triangle" w="med" len="med"/>
            </a:ln>
          </p:spPr>
        </p:sp>
        <p:sp>
          <p:nvSpPr>
            <p:cNvPr id="31" name="Line 19"/>
            <p:cNvSpPr/>
            <p:nvPr/>
          </p:nvSpPr>
          <p:spPr>
            <a:xfrm flipV="1">
              <a:off x="7325509" y="5925265"/>
              <a:ext cx="496055" cy="0"/>
            </a:xfrm>
            <a:prstGeom prst="line">
              <a:avLst/>
            </a:prstGeom>
            <a:ln w="28575" cap="flat" cmpd="sng">
              <a:solidFill>
                <a:schemeClr val="tx1"/>
              </a:solidFill>
              <a:prstDash val="solid"/>
              <a:round/>
              <a:headEnd type="none" w="med" len="med"/>
              <a:tailEnd type="triangle" w="med" len="med"/>
            </a:ln>
          </p:spPr>
        </p:sp>
        <p:sp>
          <p:nvSpPr>
            <p:cNvPr id="32" name="Line 20"/>
            <p:cNvSpPr/>
            <p:nvPr/>
          </p:nvSpPr>
          <p:spPr>
            <a:xfrm flipV="1">
              <a:off x="7849616" y="4048887"/>
              <a:ext cx="968563" cy="1072650"/>
            </a:xfrm>
            <a:prstGeom prst="line">
              <a:avLst/>
            </a:prstGeom>
            <a:ln w="28575" cap="flat" cmpd="sng">
              <a:solidFill>
                <a:schemeClr val="tx1"/>
              </a:solidFill>
              <a:prstDash val="solid"/>
              <a:round/>
              <a:headEnd type="none" w="med" len="med"/>
              <a:tailEnd type="triangle" w="med" len="med"/>
            </a:ln>
          </p:spPr>
        </p:sp>
        <p:sp>
          <p:nvSpPr>
            <p:cNvPr id="33" name="Line 21"/>
            <p:cNvSpPr/>
            <p:nvPr/>
          </p:nvSpPr>
          <p:spPr>
            <a:xfrm flipV="1">
              <a:off x="8995683" y="3931021"/>
              <a:ext cx="1504151" cy="1994229"/>
            </a:xfrm>
            <a:prstGeom prst="line">
              <a:avLst/>
            </a:prstGeom>
            <a:ln w="28575" cap="flat" cmpd="sng">
              <a:solidFill>
                <a:schemeClr val="tx1"/>
              </a:solidFill>
              <a:prstDash val="solid"/>
              <a:round/>
              <a:headEnd type="none" w="med" len="med"/>
              <a:tailEnd type="triangle" w="med" len="med"/>
            </a:ln>
          </p:spPr>
        </p:sp>
        <p:sp>
          <p:nvSpPr>
            <p:cNvPr id="36" name="Line 24"/>
            <p:cNvSpPr/>
            <p:nvPr/>
          </p:nvSpPr>
          <p:spPr>
            <a:xfrm flipV="1">
              <a:off x="4031760" y="2480441"/>
              <a:ext cx="2506925" cy="975948"/>
            </a:xfrm>
            <a:prstGeom prst="line">
              <a:avLst/>
            </a:prstGeom>
            <a:ln w="28575" cap="flat" cmpd="sng">
              <a:solidFill>
                <a:schemeClr val="tx1"/>
              </a:solidFill>
              <a:prstDash val="solid"/>
              <a:round/>
              <a:headEnd type="none" w="med" len="med"/>
              <a:tailEnd type="triangle" w="med" len="med"/>
            </a:ln>
          </p:spPr>
        </p:sp>
        <p:sp>
          <p:nvSpPr>
            <p:cNvPr id="37" name="Line 25"/>
            <p:cNvSpPr/>
            <p:nvPr/>
          </p:nvSpPr>
          <p:spPr>
            <a:xfrm>
              <a:off x="7783180" y="2386499"/>
              <a:ext cx="1139746" cy="1042501"/>
            </a:xfrm>
            <a:prstGeom prst="line">
              <a:avLst/>
            </a:prstGeom>
            <a:ln w="28575" cap="flat" cmpd="sng">
              <a:solidFill>
                <a:schemeClr val="tx1"/>
              </a:solidFill>
              <a:prstDash val="solid"/>
              <a:round/>
              <a:headEnd type="none" w="med" len="med"/>
              <a:tailEnd type="triangle" w="med" len="med"/>
            </a:ln>
          </p:spPr>
        </p:sp>
        <p:sp>
          <p:nvSpPr>
            <p:cNvPr id="38" name="Line 26"/>
            <p:cNvSpPr/>
            <p:nvPr/>
          </p:nvSpPr>
          <p:spPr>
            <a:xfrm>
              <a:off x="7783179" y="2386497"/>
              <a:ext cx="2716655" cy="1042501"/>
            </a:xfrm>
            <a:prstGeom prst="line">
              <a:avLst/>
            </a:prstGeom>
            <a:ln w="28575" cap="flat" cmpd="sng">
              <a:solidFill>
                <a:schemeClr val="tx1"/>
              </a:solidFill>
              <a:prstDash val="solid"/>
              <a:round/>
              <a:headEnd type="none" w="med" len="med"/>
              <a:tailEnd type="triangle" w="med" len="med"/>
            </a:ln>
          </p:spPr>
        </p:sp>
        <p:sp>
          <p:nvSpPr>
            <p:cNvPr id="41" name="Rectangle 14"/>
            <p:cNvSpPr/>
            <p:nvPr/>
          </p:nvSpPr>
          <p:spPr>
            <a:xfrm>
              <a:off x="7789500" y="5670601"/>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产品经理</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43" name="Line 25"/>
            <p:cNvSpPr/>
            <p:nvPr/>
          </p:nvSpPr>
          <p:spPr>
            <a:xfrm>
              <a:off x="7119507" y="1792690"/>
              <a:ext cx="3528172" cy="1657419"/>
            </a:xfrm>
            <a:prstGeom prst="line">
              <a:avLst/>
            </a:prstGeom>
            <a:ln w="28575" cap="flat" cmpd="sng">
              <a:solidFill>
                <a:schemeClr val="tx1"/>
              </a:solidFill>
              <a:prstDash val="solid"/>
              <a:round/>
              <a:headEnd type="none" w="med" len="med"/>
              <a:tailEnd type="triangle" w="med" len="med"/>
            </a:ln>
          </p:spPr>
        </p:sp>
        <p:sp>
          <p:nvSpPr>
            <p:cNvPr id="45" name="Line 25"/>
            <p:cNvSpPr/>
            <p:nvPr/>
          </p:nvSpPr>
          <p:spPr>
            <a:xfrm flipV="1">
              <a:off x="4031760" y="1772613"/>
              <a:ext cx="3087747" cy="1677498"/>
            </a:xfrm>
            <a:prstGeom prst="line">
              <a:avLst/>
            </a:prstGeom>
            <a:ln w="28575" cap="flat" cmpd="sng">
              <a:solidFill>
                <a:schemeClr val="tx1"/>
              </a:solidFill>
              <a:prstDash val="solid"/>
              <a:round/>
              <a:headEnd type="none" w="med" len="med"/>
              <a:tailEnd type="none" w="med" len="med"/>
            </a:ln>
          </p:spPr>
        </p:sp>
        <p:sp>
          <p:nvSpPr>
            <p:cNvPr id="46" name="Line 25"/>
            <p:cNvSpPr/>
            <p:nvPr/>
          </p:nvSpPr>
          <p:spPr>
            <a:xfrm>
              <a:off x="7053071" y="2883705"/>
              <a:ext cx="1765107" cy="545294"/>
            </a:xfrm>
            <a:prstGeom prst="line">
              <a:avLst/>
            </a:prstGeom>
            <a:ln w="28575" cap="flat" cmpd="sng">
              <a:solidFill>
                <a:schemeClr val="tx1"/>
              </a:solidFill>
              <a:prstDash val="solid"/>
              <a:round/>
              <a:headEnd type="none" w="med" len="med"/>
              <a:tailEnd type="triangle" w="med" len="med"/>
            </a:ln>
          </p:spPr>
        </p:sp>
        <p:sp>
          <p:nvSpPr>
            <p:cNvPr id="47" name="Line 25"/>
            <p:cNvSpPr/>
            <p:nvPr/>
          </p:nvSpPr>
          <p:spPr>
            <a:xfrm flipV="1">
              <a:off x="4031759" y="2889981"/>
              <a:ext cx="3021312" cy="560132"/>
            </a:xfrm>
            <a:prstGeom prst="line">
              <a:avLst/>
            </a:prstGeom>
            <a:ln w="28575" cap="flat" cmpd="sng">
              <a:solidFill>
                <a:schemeClr val="tx1"/>
              </a:solidFill>
              <a:prstDash val="solid"/>
              <a:round/>
              <a:headEnd type="none" w="med" len="med"/>
              <a:tailEnd type="none" w="med" len="med"/>
            </a:ln>
          </p:spPr>
        </p:sp>
      </p:grpSp>
      <p:sp>
        <p:nvSpPr>
          <p:cNvPr id="8" name="矩形 7"/>
          <p:cNvSpPr/>
          <p:nvPr/>
        </p:nvSpPr>
        <p:spPr>
          <a:xfrm>
            <a:off x="1439920" y="1724478"/>
            <a:ext cx="8242738" cy="457121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17614" y="1711560"/>
            <a:ext cx="613074" cy="4571217"/>
          </a:xfrm>
          <a:prstGeom prst="rect">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宋体" panose="02010600030101010101" pitchFamily="2" charset="-122"/>
              </a:rPr>
              <a:t>用户和开发者之间的通讯路径</a:t>
            </a:r>
            <a:endParaRPr lang="zh-CN" altLang="en-US"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ppt_x</p:attrName>
                                        </p:attrNameLst>
                                      </p:cBhvr>
                                      <p:tavLst>
                                        <p:tav tm="0">
                                          <p:val>
                                            <p:strVal val="#ppt_x+#ppt_w*1.125000"/>
                                          </p:val>
                                        </p:tav>
                                        <p:tav tm="100000">
                                          <p:val>
                                            <p:strVal val="#ppt_x"/>
                                          </p:val>
                                        </p:tav>
                                      </p:tavLst>
                                    </p:anim>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8" grpId="0" animBg="1"/>
      <p:bldP spid="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）用户代表选择的风险</a:t>
            </a:r>
            <a:endParaRPr lang="zh-CN" altLang="en-US" sz="2000" b="1" kern="0" dirty="0">
              <a:latin typeface="宋体" panose="02010600030101010101" pitchFamily="2" charset="-122"/>
              <a:sym typeface="宋体" panose="02010600030101010101" pitchFamily="2" charset="-122"/>
            </a:endParaRPr>
          </a:p>
        </p:txBody>
      </p:sp>
      <p:sp>
        <p:nvSpPr>
          <p:cNvPr id="13" name="矩形 12"/>
          <p:cNvSpPr/>
          <p:nvPr/>
        </p:nvSpPr>
        <p:spPr>
          <a:xfrm>
            <a:off x="698499" y="2301766"/>
            <a:ext cx="2743199" cy="1860331"/>
          </a:xfrm>
          <a:prstGeom prst="rect">
            <a:avLst/>
          </a:prstGeom>
          <a:solidFill>
            <a:schemeClr val="accent6">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ea typeface="宋体" panose="02010600030101010101" pitchFamily="2" charset="-122"/>
              </a:rPr>
              <a:t>用户和开发者之间的信息关联</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14" name="矩形 13"/>
          <p:cNvSpPr/>
          <p:nvPr/>
        </p:nvSpPr>
        <p:spPr>
          <a:xfrm>
            <a:off x="4709011" y="2301766"/>
            <a:ext cx="2743199" cy="1860331"/>
          </a:xfrm>
          <a:prstGeom prst="rect">
            <a:avLst/>
          </a:prstGeom>
          <a:solidFill>
            <a:schemeClr val="accent5">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rPr>
              <a:t>需求分析员可以与用户或其他参与者一起工作，为开发者收集、评价并组织整理需求信息</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15" name="矩形 14"/>
          <p:cNvSpPr/>
          <p:nvPr/>
        </p:nvSpPr>
        <p:spPr>
          <a:xfrm>
            <a:off x="8719144" y="2301766"/>
            <a:ext cx="2743199" cy="1860331"/>
          </a:xfrm>
          <a:prstGeom prst="rect">
            <a:avLst/>
          </a:prstGeom>
          <a:solidFill>
            <a:schemeClr val="accent4">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使用市场人员或其他人员作为用户真正需求的代理人存在一定的风险</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16" name="矩形 15"/>
          <p:cNvSpPr/>
          <p:nvPr/>
        </p:nvSpPr>
        <p:spPr>
          <a:xfrm>
            <a:off x="698499" y="4820486"/>
            <a:ext cx="10763844" cy="707887"/>
          </a:xfrm>
          <a:prstGeom prst="rect">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判断这些风险是否值得承担</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4" name="箭头: 右 3"/>
          <p:cNvSpPr/>
          <p:nvPr/>
        </p:nvSpPr>
        <p:spPr>
          <a:xfrm>
            <a:off x="3610240" y="2995448"/>
            <a:ext cx="940739"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a:off x="7610242" y="2995448"/>
            <a:ext cx="940739"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p:cNvSpPr/>
          <p:nvPr/>
        </p:nvSpPr>
        <p:spPr>
          <a:xfrm rot="5400000">
            <a:off x="9817990" y="4312615"/>
            <a:ext cx="545506"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p:cNvSpPr/>
          <p:nvPr/>
        </p:nvSpPr>
        <p:spPr>
          <a:xfrm rot="5400000">
            <a:off x="5713268" y="4312615"/>
            <a:ext cx="545506"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p:cNvSpPr/>
          <p:nvPr/>
        </p:nvSpPr>
        <p:spPr>
          <a:xfrm rot="5400000">
            <a:off x="1608546" y="4312615"/>
            <a:ext cx="545506"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09861" y="2596056"/>
            <a:ext cx="697627" cy="400110"/>
          </a:xfrm>
          <a:prstGeom prst="rect">
            <a:avLst/>
          </a:prstGeom>
          <a:noFill/>
        </p:spPr>
        <p:txBody>
          <a:bodyPr wrap="none" rtlCol="0">
            <a:spAutoFit/>
          </a:bodyPr>
          <a:lstStyle/>
          <a:p>
            <a:r>
              <a:rPr lang="zh-CN" altLang="en-US" sz="2000" dirty="0"/>
              <a:t>价值</a:t>
            </a:r>
            <a:endParaRPr lang="zh-CN" altLang="en-US" sz="2000" dirty="0"/>
          </a:p>
        </p:txBody>
      </p:sp>
      <p:sp>
        <p:nvSpPr>
          <p:cNvPr id="21" name="文本框 20"/>
          <p:cNvSpPr txBox="1"/>
          <p:nvPr/>
        </p:nvSpPr>
        <p:spPr>
          <a:xfrm>
            <a:off x="7620373" y="2595338"/>
            <a:ext cx="697627" cy="400110"/>
          </a:xfrm>
          <a:prstGeom prst="rect">
            <a:avLst/>
          </a:prstGeom>
          <a:noFill/>
        </p:spPr>
        <p:txBody>
          <a:bodyPr wrap="none" rtlCol="0">
            <a:spAutoFit/>
          </a:bodyPr>
          <a:lstStyle/>
          <a:p>
            <a:r>
              <a:rPr lang="zh-CN" altLang="en-US" sz="2000" dirty="0"/>
              <a:t>风险</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4" grpId="0" animBg="1"/>
      <p:bldP spid="17" grpId="0" animBg="1"/>
      <p:bldP spid="18" grpId="0" animBg="1"/>
      <p:bldP spid="19" grpId="0" animBg="1"/>
      <p:bldP spid="20" grpId="0" animBg="1"/>
      <p:bldP spid="6"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8" name="任意多边形: 形状 7"/>
          <p:cNvSpPr/>
          <p:nvPr/>
        </p:nvSpPr>
        <p:spPr>
          <a:xfrm>
            <a:off x="660400" y="3065682"/>
            <a:ext cx="10833099" cy="716040"/>
          </a:xfrm>
          <a:custGeom>
            <a:avLst/>
            <a:gdLst>
              <a:gd name="connsiteX0" fmla="*/ 0 w 10833099"/>
              <a:gd name="connsiteY0" fmla="*/ 119342 h 716040"/>
              <a:gd name="connsiteX1" fmla="*/ 119342 w 10833099"/>
              <a:gd name="connsiteY1" fmla="*/ 0 h 716040"/>
              <a:gd name="connsiteX2" fmla="*/ 10713757 w 10833099"/>
              <a:gd name="connsiteY2" fmla="*/ 0 h 716040"/>
              <a:gd name="connsiteX3" fmla="*/ 10833099 w 10833099"/>
              <a:gd name="connsiteY3" fmla="*/ 119342 h 716040"/>
              <a:gd name="connsiteX4" fmla="*/ 10833099 w 10833099"/>
              <a:gd name="connsiteY4" fmla="*/ 596698 h 716040"/>
              <a:gd name="connsiteX5" fmla="*/ 10713757 w 10833099"/>
              <a:gd name="connsiteY5" fmla="*/ 716040 h 716040"/>
              <a:gd name="connsiteX6" fmla="*/ 119342 w 10833099"/>
              <a:gd name="connsiteY6" fmla="*/ 716040 h 716040"/>
              <a:gd name="connsiteX7" fmla="*/ 0 w 10833099"/>
              <a:gd name="connsiteY7" fmla="*/ 596698 h 716040"/>
              <a:gd name="connsiteX8" fmla="*/ 0 w 10833099"/>
              <a:gd name="connsiteY8" fmla="*/ 119342 h 7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16040">
                <a:moveTo>
                  <a:pt x="0" y="119342"/>
                </a:moveTo>
                <a:cubicBezTo>
                  <a:pt x="0" y="53431"/>
                  <a:pt x="53431" y="0"/>
                  <a:pt x="119342" y="0"/>
                </a:cubicBezTo>
                <a:lnTo>
                  <a:pt x="10713757" y="0"/>
                </a:lnTo>
                <a:cubicBezTo>
                  <a:pt x="10779668" y="0"/>
                  <a:pt x="10833099" y="53431"/>
                  <a:pt x="10833099" y="119342"/>
                </a:cubicBezTo>
                <a:lnTo>
                  <a:pt x="10833099" y="596698"/>
                </a:lnTo>
                <a:cubicBezTo>
                  <a:pt x="10833099" y="662609"/>
                  <a:pt x="10779668" y="716040"/>
                  <a:pt x="10713757" y="716040"/>
                </a:cubicBezTo>
                <a:lnTo>
                  <a:pt x="119342" y="716040"/>
                </a:lnTo>
                <a:cubicBezTo>
                  <a:pt x="53431" y="716040"/>
                  <a:pt x="0" y="662609"/>
                  <a:pt x="0" y="596698"/>
                </a:cubicBezTo>
                <a:lnTo>
                  <a:pt x="0" y="119342"/>
                </a:lnTo>
                <a:close/>
              </a:path>
            </a:pathLst>
          </a:custGeom>
          <a:solidFill>
            <a:schemeClr val="accent5">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9724" tIns="99724" rIns="99724" bIns="99724" numCol="1" spcCol="1270" anchor="ctr" anchorCtr="0">
            <a:noAutofit/>
          </a:bodyPr>
          <a:lstStyle/>
          <a:p>
            <a:pPr marL="0" lvl="0" indent="0" algn="l" defTabSz="755650">
              <a:lnSpc>
                <a:spcPct val="90000"/>
              </a:lnSpc>
              <a:spcBef>
                <a:spcPct val="0"/>
              </a:spcBef>
              <a:spcAft>
                <a:spcPct val="35000"/>
              </a:spcAft>
              <a:buNone/>
            </a:pPr>
            <a:r>
              <a:rPr lang="en-US" sz="2000" kern="1200" dirty="0">
                <a:solidFill>
                  <a:schemeClr val="tx1"/>
                </a:solidFill>
              </a:rPr>
              <a:t>1</a:t>
            </a:r>
            <a:r>
              <a:rPr lang="zh-CN" sz="2000" kern="1200" dirty="0">
                <a:solidFill>
                  <a:schemeClr val="tx1"/>
                </a:solidFill>
              </a:rPr>
              <a:t>）通过产品代表这一途径，可以提供有效的方法来使客户</a:t>
            </a:r>
            <a:r>
              <a:rPr lang="zh-CN" altLang="en-US" sz="2000" kern="1200" dirty="0">
                <a:solidFill>
                  <a:schemeClr val="tx1"/>
                </a:solidFill>
              </a:rPr>
              <a:t>和</a:t>
            </a:r>
            <a:r>
              <a:rPr lang="zh-CN" sz="2000" kern="1200" dirty="0">
                <a:solidFill>
                  <a:schemeClr val="tx1"/>
                </a:solidFill>
              </a:rPr>
              <a:t>开发者之间的伙伴关系结构化和形式化 </a:t>
            </a:r>
            <a:endParaRPr lang="zh-CN" sz="2000" kern="1200" dirty="0">
              <a:solidFill>
                <a:schemeClr val="tx1"/>
              </a:solidFill>
            </a:endParaRPr>
          </a:p>
        </p:txBody>
      </p:sp>
      <p:sp>
        <p:nvSpPr>
          <p:cNvPr id="9" name="任意多边形: 形状 8"/>
          <p:cNvSpPr/>
          <p:nvPr/>
        </p:nvSpPr>
        <p:spPr>
          <a:xfrm>
            <a:off x="660400" y="3918734"/>
            <a:ext cx="10833099" cy="904367"/>
          </a:xfrm>
          <a:custGeom>
            <a:avLst/>
            <a:gdLst>
              <a:gd name="connsiteX0" fmla="*/ 0 w 10833099"/>
              <a:gd name="connsiteY0" fmla="*/ 119342 h 716040"/>
              <a:gd name="connsiteX1" fmla="*/ 119342 w 10833099"/>
              <a:gd name="connsiteY1" fmla="*/ 0 h 716040"/>
              <a:gd name="connsiteX2" fmla="*/ 10713757 w 10833099"/>
              <a:gd name="connsiteY2" fmla="*/ 0 h 716040"/>
              <a:gd name="connsiteX3" fmla="*/ 10833099 w 10833099"/>
              <a:gd name="connsiteY3" fmla="*/ 119342 h 716040"/>
              <a:gd name="connsiteX4" fmla="*/ 10833099 w 10833099"/>
              <a:gd name="connsiteY4" fmla="*/ 596698 h 716040"/>
              <a:gd name="connsiteX5" fmla="*/ 10713757 w 10833099"/>
              <a:gd name="connsiteY5" fmla="*/ 716040 h 716040"/>
              <a:gd name="connsiteX6" fmla="*/ 119342 w 10833099"/>
              <a:gd name="connsiteY6" fmla="*/ 716040 h 716040"/>
              <a:gd name="connsiteX7" fmla="*/ 0 w 10833099"/>
              <a:gd name="connsiteY7" fmla="*/ 596698 h 716040"/>
              <a:gd name="connsiteX8" fmla="*/ 0 w 10833099"/>
              <a:gd name="connsiteY8" fmla="*/ 119342 h 7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16040">
                <a:moveTo>
                  <a:pt x="0" y="119342"/>
                </a:moveTo>
                <a:cubicBezTo>
                  <a:pt x="0" y="53431"/>
                  <a:pt x="53431" y="0"/>
                  <a:pt x="119342" y="0"/>
                </a:cubicBezTo>
                <a:lnTo>
                  <a:pt x="10713757" y="0"/>
                </a:lnTo>
                <a:cubicBezTo>
                  <a:pt x="10779668" y="0"/>
                  <a:pt x="10833099" y="53431"/>
                  <a:pt x="10833099" y="119342"/>
                </a:cubicBezTo>
                <a:lnTo>
                  <a:pt x="10833099" y="596698"/>
                </a:lnTo>
                <a:cubicBezTo>
                  <a:pt x="10833099" y="662609"/>
                  <a:pt x="10779668" y="716040"/>
                  <a:pt x="10713757" y="716040"/>
                </a:cubicBezTo>
                <a:lnTo>
                  <a:pt x="119342" y="716040"/>
                </a:lnTo>
                <a:cubicBezTo>
                  <a:pt x="53431" y="716040"/>
                  <a:pt x="0" y="662609"/>
                  <a:pt x="0" y="596698"/>
                </a:cubicBezTo>
                <a:lnTo>
                  <a:pt x="0" y="119342"/>
                </a:lnTo>
                <a:close/>
              </a:path>
            </a:pathLst>
          </a:custGeom>
          <a:solidFill>
            <a:schemeClr val="accent4">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9724" tIns="99724" rIns="99724" bIns="99724" numCol="1" spcCol="1270" anchor="ctr" anchorCtr="0">
            <a:noAutofit/>
          </a:bodyPr>
          <a:lstStyle/>
          <a:p>
            <a:pPr marL="0" lvl="0" indent="0" algn="l" defTabSz="755650">
              <a:lnSpc>
                <a:spcPct val="90000"/>
              </a:lnSpc>
              <a:spcBef>
                <a:spcPct val="0"/>
              </a:spcBef>
              <a:spcAft>
                <a:spcPct val="35000"/>
              </a:spcAft>
              <a:buNone/>
            </a:pPr>
            <a:r>
              <a:rPr lang="en-US" altLang="zh-CN" sz="2000" kern="1200" dirty="0">
                <a:solidFill>
                  <a:schemeClr val="tx1"/>
                </a:solidFill>
              </a:rPr>
              <a:t>2</a:t>
            </a:r>
            <a:r>
              <a:rPr lang="zh-CN" sz="2000" kern="1200" dirty="0">
                <a:solidFill>
                  <a:schemeClr val="tx1"/>
                </a:solidFill>
              </a:rPr>
              <a:t>）每一个产品代表代表了一个特定的用户类，并在那个用户类和开发者之间充当主要的接口。产品代表者必须是真正的用户，而并不是用户的代理人，如主办者、产品客户、市场人员或者软件组成员充当用户。</a:t>
            </a:r>
            <a:endParaRPr lang="zh-CN" sz="2000" kern="1200" dirty="0">
              <a:solidFill>
                <a:schemeClr val="tx1"/>
              </a:solidFill>
            </a:endParaRPr>
          </a:p>
        </p:txBody>
      </p:sp>
      <p:sp>
        <p:nvSpPr>
          <p:cNvPr id="10" name="任意多边形: 形状 9"/>
          <p:cNvSpPr/>
          <p:nvPr/>
        </p:nvSpPr>
        <p:spPr>
          <a:xfrm>
            <a:off x="660400" y="4960399"/>
            <a:ext cx="10833099" cy="904367"/>
          </a:xfrm>
          <a:custGeom>
            <a:avLst/>
            <a:gdLst>
              <a:gd name="connsiteX0" fmla="*/ 0 w 10833099"/>
              <a:gd name="connsiteY0" fmla="*/ 119342 h 716040"/>
              <a:gd name="connsiteX1" fmla="*/ 119342 w 10833099"/>
              <a:gd name="connsiteY1" fmla="*/ 0 h 716040"/>
              <a:gd name="connsiteX2" fmla="*/ 10713757 w 10833099"/>
              <a:gd name="connsiteY2" fmla="*/ 0 h 716040"/>
              <a:gd name="connsiteX3" fmla="*/ 10833099 w 10833099"/>
              <a:gd name="connsiteY3" fmla="*/ 119342 h 716040"/>
              <a:gd name="connsiteX4" fmla="*/ 10833099 w 10833099"/>
              <a:gd name="connsiteY4" fmla="*/ 596698 h 716040"/>
              <a:gd name="connsiteX5" fmla="*/ 10713757 w 10833099"/>
              <a:gd name="connsiteY5" fmla="*/ 716040 h 716040"/>
              <a:gd name="connsiteX6" fmla="*/ 119342 w 10833099"/>
              <a:gd name="connsiteY6" fmla="*/ 716040 h 716040"/>
              <a:gd name="connsiteX7" fmla="*/ 0 w 10833099"/>
              <a:gd name="connsiteY7" fmla="*/ 596698 h 716040"/>
              <a:gd name="connsiteX8" fmla="*/ 0 w 10833099"/>
              <a:gd name="connsiteY8" fmla="*/ 119342 h 7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16040">
                <a:moveTo>
                  <a:pt x="0" y="119342"/>
                </a:moveTo>
                <a:cubicBezTo>
                  <a:pt x="0" y="53431"/>
                  <a:pt x="53431" y="0"/>
                  <a:pt x="119342" y="0"/>
                </a:cubicBezTo>
                <a:lnTo>
                  <a:pt x="10713757" y="0"/>
                </a:lnTo>
                <a:cubicBezTo>
                  <a:pt x="10779668" y="0"/>
                  <a:pt x="10833099" y="53431"/>
                  <a:pt x="10833099" y="119342"/>
                </a:cubicBezTo>
                <a:lnTo>
                  <a:pt x="10833099" y="596698"/>
                </a:lnTo>
                <a:cubicBezTo>
                  <a:pt x="10833099" y="662609"/>
                  <a:pt x="10779668" y="716040"/>
                  <a:pt x="10713757" y="716040"/>
                </a:cubicBezTo>
                <a:lnTo>
                  <a:pt x="119342" y="716040"/>
                </a:lnTo>
                <a:cubicBezTo>
                  <a:pt x="53431" y="716040"/>
                  <a:pt x="0" y="662609"/>
                  <a:pt x="0" y="596698"/>
                </a:cubicBezTo>
                <a:lnTo>
                  <a:pt x="0" y="119342"/>
                </a:lnTo>
                <a:close/>
              </a:path>
            </a:pathLst>
          </a:custGeom>
          <a:solidFill>
            <a:schemeClr val="accent6">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9724" tIns="99724" rIns="99724" bIns="99724" numCol="1" spcCol="1270" anchor="ctr" anchorCtr="0">
            <a:noAutofit/>
          </a:bodyPr>
          <a:lstStyle/>
          <a:p>
            <a:pPr marL="0" lvl="0" indent="0" algn="l" defTabSz="755650">
              <a:lnSpc>
                <a:spcPct val="90000"/>
              </a:lnSpc>
              <a:spcBef>
                <a:spcPct val="0"/>
              </a:spcBef>
              <a:spcAft>
                <a:spcPct val="35000"/>
              </a:spcAft>
              <a:buNone/>
            </a:pPr>
            <a:r>
              <a:rPr lang="en-US" altLang="zh-CN" sz="2000" kern="1200" dirty="0">
                <a:solidFill>
                  <a:schemeClr val="tx1"/>
                </a:solidFill>
              </a:rPr>
              <a:t>3</a:t>
            </a:r>
            <a:r>
              <a:rPr lang="zh-CN" sz="2000" kern="1200" dirty="0">
                <a:solidFill>
                  <a:schemeClr val="tx1"/>
                </a:solidFill>
              </a:rPr>
              <a:t>）产品代表从他们所代表的用户类中收集需求信息。 每个产品代表都负责协调他们所代表的用户在需求表达上的不一致性和不兼容性</a:t>
            </a:r>
            <a:r>
              <a:rPr lang="zh-CN" altLang="en-US" sz="2000" kern="1200" dirty="0">
                <a:solidFill>
                  <a:schemeClr val="tx1"/>
                </a:solidFill>
              </a:rPr>
              <a:t>，</a:t>
            </a:r>
            <a:r>
              <a:rPr lang="zh-CN" sz="2000" kern="1200" dirty="0">
                <a:solidFill>
                  <a:schemeClr val="tx1"/>
                </a:solidFill>
              </a:rPr>
              <a:t>目的就是由每个产品代表者与分析员合作，</a:t>
            </a:r>
            <a:r>
              <a:rPr lang="zh-CN" altLang="en-US" sz="2000" kern="1200" dirty="0">
                <a:solidFill>
                  <a:schemeClr val="tx1"/>
                </a:solidFill>
              </a:rPr>
              <a:t>整理出该</a:t>
            </a:r>
            <a:r>
              <a:rPr lang="zh-CN" sz="2000" kern="1200" dirty="0">
                <a:solidFill>
                  <a:schemeClr val="tx1"/>
                </a:solidFill>
              </a:rPr>
              <a:t>用户类统一的需求意见。</a:t>
            </a:r>
            <a:endParaRPr lang="zh-CN" sz="2000" kern="1200" dirty="0">
              <a:solidFill>
                <a:schemeClr val="tx1"/>
              </a:solidFill>
            </a:endParaRPr>
          </a:p>
        </p:txBody>
      </p:sp>
      <p:sp>
        <p:nvSpPr>
          <p:cNvPr id="11" name="文本框 67"/>
          <p:cNvSpPr>
            <a:spLocks noChangeArrowheads="1"/>
          </p:cNvSpPr>
          <p:nvPr/>
        </p:nvSpPr>
        <p:spPr bwMode="auto">
          <a:xfrm>
            <a:off x="570625" y="1001750"/>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）用户代表对获取需求的重要性</a:t>
            </a:r>
            <a:endParaRPr lang="zh-CN" altLang="en-US" sz="2000" b="1" kern="0" dirty="0">
              <a:latin typeface="宋体" panose="02010600030101010101" pitchFamily="2" charset="-122"/>
              <a:sym typeface="宋体" panose="02010600030101010101" pitchFamily="2" charset="-122"/>
            </a:endParaRPr>
          </a:p>
        </p:txBody>
      </p:sp>
      <p:sp>
        <p:nvSpPr>
          <p:cNvPr id="5" name="矩形 4"/>
          <p:cNvSpPr/>
          <p:nvPr/>
        </p:nvSpPr>
        <p:spPr>
          <a:xfrm>
            <a:off x="660399" y="2545912"/>
            <a:ext cx="10833100" cy="339253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3740" y="1804608"/>
            <a:ext cx="10897859" cy="646331"/>
          </a:xfrm>
          <a:prstGeom prst="rect">
            <a:avLst/>
          </a:prstGeom>
          <a:noFill/>
        </p:spPr>
        <p:txBody>
          <a:bodyPr wrap="square">
            <a:spAutoFit/>
          </a:bodyPr>
          <a:lstStyle/>
          <a:p>
            <a:pPr marL="0" lvl="0" indent="0" algn="l" defTabSz="755650">
              <a:lnSpc>
                <a:spcPct val="90000"/>
              </a:lnSpc>
              <a:spcBef>
                <a:spcPct val="0"/>
              </a:spcBef>
              <a:spcAft>
                <a:spcPct val="35000"/>
              </a:spcAft>
              <a:buNone/>
            </a:pPr>
            <a:r>
              <a:rPr lang="zh-CN" altLang="en-US" sz="2000" b="1" kern="1200" dirty="0">
                <a:solidFill>
                  <a:srgbClr val="FF0000"/>
                </a:solidFill>
              </a:rPr>
              <a:t>产品代表：</a:t>
            </a:r>
            <a:r>
              <a:rPr lang="zh-CN" altLang="zh-CN" sz="2000" kern="1200" dirty="0"/>
              <a:t>组建开发组时，每一个工程项目都包括为数不多的核心参与者，这些参与者来自相关的用户团体，并提供客户的需求</a:t>
            </a:r>
            <a:r>
              <a:rPr lang="zh-CN" altLang="en-US" sz="2000" kern="1200" dirty="0"/>
              <a:t>，</a:t>
            </a:r>
            <a:r>
              <a:rPr lang="zh-CN" altLang="zh-CN" sz="2000" kern="1200" dirty="0"/>
              <a:t>称这些人为产品代表</a:t>
            </a:r>
            <a:r>
              <a:rPr lang="en-US" altLang="zh-CN" sz="2000" kern="1200" dirty="0"/>
              <a:t>(project champion)</a:t>
            </a:r>
            <a:r>
              <a:rPr lang="zh-CN" altLang="zh-CN" sz="2000" kern="1200" dirty="0"/>
              <a:t>。</a:t>
            </a:r>
            <a:endParaRPr lang="zh-CN" altLang="zh-CN" sz="2000" kern="1200" dirty="0"/>
          </a:p>
        </p:txBody>
      </p:sp>
      <p:sp>
        <p:nvSpPr>
          <p:cNvPr id="14" name="文本框 13"/>
          <p:cNvSpPr txBox="1"/>
          <p:nvPr/>
        </p:nvSpPr>
        <p:spPr>
          <a:xfrm>
            <a:off x="5433849" y="2636469"/>
            <a:ext cx="954107" cy="400110"/>
          </a:xfrm>
          <a:prstGeom prst="rect">
            <a:avLst/>
          </a:prstGeom>
          <a:noFill/>
        </p:spPr>
        <p:txBody>
          <a:bodyPr wrap="none" rtlCol="0">
            <a:spAutoFit/>
          </a:bodyPr>
          <a:lstStyle/>
          <a:p>
            <a:r>
              <a:rPr lang="zh-CN" altLang="en-US" sz="2000" b="1" dirty="0">
                <a:solidFill>
                  <a:srgbClr val="FF0000"/>
                </a:solidFill>
              </a:rPr>
              <a:t>重要性</a:t>
            </a:r>
            <a:endParaRPr lang="zh-CN" altLang="en-US" sz="20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5" grpId="0" animBg="1"/>
      <p:bldP spid="18"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41285" y="3117388"/>
            <a:ext cx="10136922" cy="5877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n-ea"/>
              </a:rPr>
              <a:t>2</a:t>
            </a:r>
            <a:r>
              <a:rPr lang="zh-CN" altLang="en-US" b="1" dirty="0">
                <a:solidFill>
                  <a:schemeClr val="tx1"/>
                </a:solidFill>
                <a:latin typeface="+mn-ea"/>
              </a:rPr>
              <a:t>）产品代表必须是有力的交流者，且是同组成员的代表者</a:t>
            </a:r>
            <a:endParaRPr lang="zh-CN" altLang="en-US" dirty="0">
              <a:solidFill>
                <a:schemeClr val="tx1"/>
              </a:solidFill>
            </a:endParaRPr>
          </a:p>
        </p:txBody>
      </p:sp>
      <p:sp>
        <p:nvSpPr>
          <p:cNvPr id="5" name="矩形 4"/>
          <p:cNvSpPr/>
          <p:nvPr/>
        </p:nvSpPr>
        <p:spPr>
          <a:xfrm>
            <a:off x="741285" y="2395056"/>
            <a:ext cx="10136922" cy="5877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n-ea"/>
              </a:rPr>
              <a:t>1</a:t>
            </a:r>
            <a:r>
              <a:rPr lang="zh-CN" altLang="en-US" b="1" dirty="0">
                <a:solidFill>
                  <a:schemeClr val="tx1"/>
                </a:solidFill>
                <a:latin typeface="+mn-ea"/>
              </a:rPr>
              <a:t>）一个优秀的产品代表对新系统有明确的认识并有极大的热情</a:t>
            </a:r>
            <a:endParaRPr lang="zh-CN" altLang="en-US" b="1" dirty="0">
              <a:solidFill>
                <a:schemeClr val="tx1"/>
              </a:solidFill>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）用户代表对获取需求的重要性</a:t>
            </a:r>
            <a:endParaRPr lang="zh-CN" altLang="en-US" sz="2000" b="1" kern="0" dirty="0">
              <a:latin typeface="宋体" panose="02010600030101010101" pitchFamily="2" charset="-122"/>
              <a:sym typeface="宋体" panose="02010600030101010101" pitchFamily="2" charset="-122"/>
            </a:endParaRPr>
          </a:p>
        </p:txBody>
      </p:sp>
      <p:sp>
        <p:nvSpPr>
          <p:cNvPr id="7" name="对话气泡: 矩形 6"/>
          <p:cNvSpPr/>
          <p:nvPr/>
        </p:nvSpPr>
        <p:spPr>
          <a:xfrm rot="10800000">
            <a:off x="741285" y="3965351"/>
            <a:ext cx="3137032" cy="2325407"/>
          </a:xfrm>
          <a:prstGeom prst="wedgeRectCallou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话气泡: 矩形 14"/>
          <p:cNvSpPr/>
          <p:nvPr/>
        </p:nvSpPr>
        <p:spPr>
          <a:xfrm rot="10800000">
            <a:off x="4361793" y="3997405"/>
            <a:ext cx="3019610" cy="2295943"/>
          </a:xfrm>
          <a:prstGeom prst="wedgeRectCallout">
            <a:avLst>
              <a:gd name="adj1" fmla="val 22979"/>
              <a:gd name="adj2" fmla="val 61818"/>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30267" y="4115444"/>
            <a:ext cx="2848050" cy="2104872"/>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dirty="0">
                <a:latin typeface="+mn-ea"/>
              </a:rPr>
              <a:t>产品代表必须对应用领域有彻底的了解，并在软件方面具有足够的经验、知道在当前技术背景下什么是可行的</a:t>
            </a:r>
            <a:endParaRPr lang="en-US" altLang="zh-CN" sz="1800" dirty="0">
              <a:latin typeface="+mn-ea"/>
            </a:endParaRPr>
          </a:p>
        </p:txBody>
      </p:sp>
      <p:sp>
        <p:nvSpPr>
          <p:cNvPr id="19" name="文本框 18"/>
          <p:cNvSpPr txBox="1"/>
          <p:nvPr/>
        </p:nvSpPr>
        <p:spPr>
          <a:xfrm>
            <a:off x="4435371" y="4120592"/>
            <a:ext cx="2869313" cy="2122376"/>
          </a:xfrm>
          <a:prstGeom prst="rect">
            <a:avLst/>
          </a:prstGeom>
          <a:noFill/>
        </p:spPr>
        <p:txBody>
          <a:bodyPr wrap="square">
            <a:spAutoFit/>
          </a:bodyPr>
          <a:lstStyle/>
          <a:p>
            <a:pPr>
              <a:lnSpc>
                <a:spcPct val="150000"/>
              </a:lnSpc>
            </a:pPr>
            <a:r>
              <a:rPr lang="zh-CN" altLang="en-US" sz="1800" dirty="0">
                <a:latin typeface="+mn-ea"/>
              </a:rPr>
              <a:t>在运行环境中，什么是可实现</a:t>
            </a:r>
            <a:r>
              <a:rPr lang="zh-CN" altLang="en-US" dirty="0">
                <a:latin typeface="+mn-ea"/>
              </a:rPr>
              <a:t>的；必须有令人信服的观点，阐明一些特殊个人的参与对项目的成功具有重要意义</a:t>
            </a:r>
            <a:endParaRPr lang="zh-CN" altLang="en-US" dirty="0"/>
          </a:p>
        </p:txBody>
      </p:sp>
      <p:sp>
        <p:nvSpPr>
          <p:cNvPr id="20" name="对话气泡: 矩形 19"/>
          <p:cNvSpPr/>
          <p:nvPr/>
        </p:nvSpPr>
        <p:spPr>
          <a:xfrm rot="10800000">
            <a:off x="7935316" y="3997405"/>
            <a:ext cx="3019610" cy="2295943"/>
          </a:xfrm>
          <a:prstGeom prst="wedgeRectCallout">
            <a:avLst>
              <a:gd name="adj1" fmla="val 22979"/>
              <a:gd name="adj2" fmla="val 61818"/>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008895" y="4120592"/>
            <a:ext cx="2711658" cy="1706878"/>
          </a:xfrm>
          <a:prstGeom prst="rect">
            <a:avLst/>
          </a:prstGeom>
          <a:noFill/>
        </p:spPr>
        <p:txBody>
          <a:bodyPr wrap="square">
            <a:spAutoFit/>
          </a:bodyPr>
          <a:lstStyle/>
          <a:p>
            <a:pPr>
              <a:lnSpc>
                <a:spcPct val="150000"/>
              </a:lnSpc>
            </a:pPr>
            <a:r>
              <a:rPr lang="zh-CN" altLang="en-US" dirty="0">
                <a:latin typeface="+mn-ea"/>
              </a:rPr>
              <a:t>有足够的权利为他们所代表的用户作出共同的决定；但要牢记用户代表不是唯一的用户</a:t>
            </a:r>
            <a:endParaRPr lang="zh-CN" altLang="en-US" dirty="0"/>
          </a:p>
        </p:txBody>
      </p:sp>
      <p:sp>
        <p:nvSpPr>
          <p:cNvPr id="23" name="文本框 22"/>
          <p:cNvSpPr txBox="1"/>
          <p:nvPr/>
        </p:nvSpPr>
        <p:spPr>
          <a:xfrm>
            <a:off x="633741" y="1891126"/>
            <a:ext cx="6096000" cy="369332"/>
          </a:xfrm>
          <a:prstGeom prst="rect">
            <a:avLst/>
          </a:prstGeom>
          <a:noFill/>
        </p:spPr>
        <p:txBody>
          <a:bodyPr wrap="square">
            <a:spAutoFit/>
          </a:bodyPr>
          <a:lstStyle/>
          <a:p>
            <a:pPr lvl="0" fontAlgn="base">
              <a:spcBef>
                <a:spcPct val="0"/>
              </a:spcBef>
              <a:spcAft>
                <a:spcPct val="0"/>
              </a:spcAft>
              <a:defRPr/>
            </a:pPr>
            <a:r>
              <a:rPr lang="zh-CN" altLang="en-US" b="1" kern="0" dirty="0">
                <a:latin typeface="宋体" panose="02010600030101010101" pitchFamily="2" charset="-122"/>
                <a:sym typeface="宋体" panose="02010600030101010101" pitchFamily="2" charset="-122"/>
              </a:rPr>
              <a:t>用户代表的基本要求：</a:t>
            </a:r>
            <a:endParaRPr lang="zh-CN" altLang="en-US" sz="18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3" grpId="0"/>
      <p:bldP spid="7" grpId="0" animBg="1"/>
      <p:bldP spid="15" grpId="0" animBg="1"/>
      <p:bldP spid="17" grpId="0"/>
      <p:bldP spid="19" grpId="0"/>
      <p:bldP spid="20" grpId="0" animBg="1"/>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37632"/>
            <a:ext cx="4879340" cy="491490"/>
            <a:chOff x="198764" y="258545"/>
            <a:chExt cx="6504279"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）如何寻求用户代表</a:t>
            </a:r>
            <a:endParaRPr lang="zh-CN" altLang="en-US" sz="2000" b="1" kern="0" dirty="0">
              <a:latin typeface="宋体" panose="02010600030101010101" pitchFamily="2" charset="-122"/>
              <a:sym typeface="宋体" panose="02010600030101010101" pitchFamily="2" charset="-122"/>
            </a:endParaRPr>
          </a:p>
        </p:txBody>
      </p:sp>
      <p:sp>
        <p:nvSpPr>
          <p:cNvPr id="13" name="矩形 12"/>
          <p:cNvSpPr/>
          <p:nvPr/>
        </p:nvSpPr>
        <p:spPr>
          <a:xfrm>
            <a:off x="706120" y="1970396"/>
            <a:ext cx="10458153" cy="1058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n-ea"/>
              <a:cs typeface="+mn-ea"/>
            </a:endParaRPr>
          </a:p>
        </p:txBody>
      </p:sp>
      <p:sp>
        <p:nvSpPr>
          <p:cNvPr id="14" name="矩形 66" descr="7b0a202020202262756c6c6574223a20227b5c2263617465676f727949645c223a31303030362c5c2274656d706c61746549645c223a32303233313333347d220a7d0a"/>
          <p:cNvSpPr>
            <a:spLocks noChangeArrowheads="1"/>
          </p:cNvSpPr>
          <p:nvPr/>
        </p:nvSpPr>
        <p:spPr bwMode="auto">
          <a:xfrm>
            <a:off x="721360" y="1953603"/>
            <a:ext cx="10314502"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Blip>
                <a:blip r:embed="rId2"/>
              </a:buBlip>
            </a:pPr>
            <a:r>
              <a:rPr lang="zh-CN" altLang="en-US" sz="2000" b="1" dirty="0">
                <a:solidFill>
                  <a:srgbClr val="FF0000"/>
                </a:solidFill>
                <a:latin typeface="+mn-ea"/>
                <a:cs typeface="+mn-ea"/>
              </a:rPr>
              <a:t> 寻求用户代表面临的挑战：</a:t>
            </a:r>
            <a:r>
              <a:rPr lang="zh-CN" altLang="en-US" sz="2000" dirty="0">
                <a:latin typeface="+mn-ea"/>
                <a:cs typeface="+mn-ea"/>
              </a:rPr>
              <a:t>如何避免片面地听取某些产品代表者的需求而忽视了其他代表者的需求</a:t>
            </a:r>
            <a:endParaRPr lang="en-US" altLang="zh-CN" sz="2000" dirty="0">
              <a:latin typeface="+mn-ea"/>
              <a:cs typeface="+mn-ea"/>
            </a:endParaRPr>
          </a:p>
        </p:txBody>
      </p:sp>
      <p:sp>
        <p:nvSpPr>
          <p:cNvPr id="9" name="箭头: 下 8"/>
          <p:cNvSpPr/>
          <p:nvPr/>
        </p:nvSpPr>
        <p:spPr>
          <a:xfrm>
            <a:off x="5809074" y="3174879"/>
            <a:ext cx="398720" cy="664257"/>
          </a:xfrm>
          <a:prstGeom prst="downArrow">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6207794" y="3244334"/>
            <a:ext cx="1107996" cy="369332"/>
          </a:xfrm>
          <a:prstGeom prst="rect">
            <a:avLst/>
          </a:prstGeom>
          <a:noFill/>
        </p:spPr>
        <p:txBody>
          <a:bodyPr wrap="none" rtlCol="0">
            <a:spAutoFit/>
          </a:bodyPr>
          <a:lstStyle/>
          <a:p>
            <a:r>
              <a:rPr lang="zh-CN" altLang="en-US" dirty="0">
                <a:solidFill>
                  <a:srgbClr val="FF0000"/>
                </a:solidFill>
              </a:rPr>
              <a:t>解决方法</a:t>
            </a:r>
            <a:endParaRPr lang="zh-CN" altLang="en-US" dirty="0">
              <a:solidFill>
                <a:srgbClr val="FF0000"/>
              </a:solidFill>
            </a:endParaRPr>
          </a:p>
        </p:txBody>
      </p:sp>
      <p:sp>
        <p:nvSpPr>
          <p:cNvPr id="20" name="矩形 19"/>
          <p:cNvSpPr/>
          <p:nvPr/>
        </p:nvSpPr>
        <p:spPr>
          <a:xfrm>
            <a:off x="653781" y="3901031"/>
            <a:ext cx="10510492" cy="14146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n-ea"/>
              <a:cs typeface="+mn-ea"/>
            </a:endParaRPr>
          </a:p>
        </p:txBody>
      </p:sp>
      <p:sp>
        <p:nvSpPr>
          <p:cNvPr id="16" name="矩形 66" descr="7b0a202020202262756c6c6574223a20227b5c2263617465676f727949645c223a31303030362c5c2274656d706c61746549645c223a32303233313333347d220a7d0a"/>
          <p:cNvSpPr>
            <a:spLocks noChangeArrowheads="1"/>
          </p:cNvSpPr>
          <p:nvPr/>
        </p:nvSpPr>
        <p:spPr bwMode="auto">
          <a:xfrm>
            <a:off x="721360" y="3874833"/>
            <a:ext cx="10382081"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Blip>
                <a:blip r:embed="rId2"/>
              </a:buBlip>
            </a:pPr>
            <a:r>
              <a:rPr lang="zh-CN" altLang="en-US" sz="2000" dirty="0">
                <a:latin typeface="+mn-ea"/>
                <a:cs typeface="+mn-ea"/>
              </a:rPr>
              <a:t> 真正聘请一个具有丰富阅历的合适的产品代表者。</a:t>
            </a:r>
            <a:endParaRPr lang="en-US" altLang="zh-CN" sz="2000" dirty="0">
              <a:latin typeface="+mn-ea"/>
              <a:cs typeface="+mn-ea"/>
            </a:endParaRPr>
          </a:p>
          <a:p>
            <a:pPr fontAlgn="base">
              <a:lnSpc>
                <a:spcPct val="150000"/>
              </a:lnSpc>
              <a:spcBef>
                <a:spcPct val="0"/>
              </a:spcBef>
              <a:spcAft>
                <a:spcPct val="0"/>
              </a:spcAft>
              <a:buBlip>
                <a:blip r:embed="rId2"/>
              </a:buBlip>
            </a:pPr>
            <a:r>
              <a:rPr lang="zh-CN" altLang="en-US" sz="2000" dirty="0">
                <a:latin typeface="+mn-ea"/>
                <a:cs typeface="+mn-ea"/>
              </a:rPr>
              <a:t> 如果有一个广泛的客户基础，那么就有可能先确定代表所有客户的核心需求，而后确定对于特定个体客户和用户类的附加需求</a:t>
            </a:r>
            <a:endParaRPr lang="zh-CN" altLang="en-US" sz="2000"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9" grpId="0" animBg="1"/>
      <p:bldP spid="10" grpId="0"/>
      <p:bldP spid="20"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6" name="图示 5"/>
          <p:cNvGraphicFramePr/>
          <p:nvPr/>
        </p:nvGraphicFramePr>
        <p:xfrm>
          <a:off x="781050" y="1946910"/>
          <a:ext cx="10824210" cy="4171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组合 7"/>
          <p:cNvGrpSpPr/>
          <p:nvPr/>
        </p:nvGrpSpPr>
        <p:grpSpPr>
          <a:xfrm>
            <a:off x="108557" y="337632"/>
            <a:ext cx="4879340" cy="491490"/>
            <a:chOff x="198764" y="258545"/>
            <a:chExt cx="6504279" cy="655851"/>
          </a:xfrm>
        </p:grpSpPr>
        <p:grpSp>
          <p:nvGrpSpPr>
            <p:cNvPr id="5"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）如何寻求用户代表</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6" name="矩形 66"/>
          <p:cNvSpPr>
            <a:spLocks noChangeArrowheads="1"/>
          </p:cNvSpPr>
          <p:nvPr/>
        </p:nvSpPr>
        <p:spPr bwMode="auto">
          <a:xfrm>
            <a:off x="598906" y="1876062"/>
            <a:ext cx="10878391" cy="94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lnSpc>
                <a:spcPct val="150000"/>
              </a:lnSpc>
              <a:spcBef>
                <a:spcPct val="0"/>
              </a:spcBef>
              <a:spcAft>
                <a:spcPct val="0"/>
              </a:spcAft>
            </a:pPr>
            <a:r>
              <a:rPr lang="zh-CN" altLang="en-US" sz="2000" b="1" dirty="0">
                <a:latin typeface="宋体" panose="02010600030101010101" pitchFamily="2" charset="-122"/>
                <a:ea typeface="宋体" panose="02010600030101010101" pitchFamily="2" charset="-122"/>
                <a:cs typeface="宋体" panose="02010600030101010101" pitchFamily="2" charset="-122"/>
              </a:rPr>
              <a:t>把产品代表的要求编写成文档，这样有助于通过产品代表者这一途径获得成功。产品代表的活动包括</a:t>
            </a:r>
            <a:r>
              <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rPr>
              <a:t>5</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部分</a:t>
            </a:r>
            <a:r>
              <a:rPr lang="zh-CN" altLang="en-US" sz="2000" b="1" dirty="0">
                <a:latin typeface="宋体" panose="02010600030101010101" pitchFamily="2" charset="-122"/>
                <a:ea typeface="宋体" panose="02010600030101010101" pitchFamily="2" charset="-122"/>
                <a:cs typeface="宋体" panose="02010600030101010101" pitchFamily="2" charset="-122"/>
              </a:rPr>
              <a:t>：</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7" name="组合 7"/>
          <p:cNvGrpSpPr/>
          <p:nvPr/>
        </p:nvGrpSpPr>
        <p:grpSpPr>
          <a:xfrm>
            <a:off x="108557" y="337632"/>
            <a:ext cx="4879340" cy="491490"/>
            <a:chOff x="198764" y="258545"/>
            <a:chExt cx="6504279" cy="655851"/>
          </a:xfrm>
        </p:grpSpPr>
        <p:grpSp>
          <p:nvGrpSpPr>
            <p:cNvPr id="8"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）对用户代表的要求</a:t>
            </a:r>
            <a:endParaRPr lang="zh-CN" altLang="en-US" sz="2000" b="1" kern="0" dirty="0">
              <a:latin typeface="宋体" panose="02010600030101010101" pitchFamily="2" charset="-122"/>
              <a:sym typeface="宋体" panose="02010600030101010101" pitchFamily="2" charset="-122"/>
            </a:endParaRPr>
          </a:p>
        </p:txBody>
      </p:sp>
      <p:graphicFrame>
        <p:nvGraphicFramePr>
          <p:cNvPr id="6" name="图示 5"/>
          <p:cNvGraphicFramePr/>
          <p:nvPr/>
        </p:nvGraphicFramePr>
        <p:xfrm>
          <a:off x="701012" y="2802796"/>
          <a:ext cx="10652788" cy="2927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37632"/>
            <a:ext cx="4879340" cy="491490"/>
            <a:chOff x="198764" y="258545"/>
            <a:chExt cx="6504279" cy="655851"/>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）对用户代表的要求</a:t>
            </a:r>
            <a:endParaRPr lang="zh-CN" altLang="en-US" sz="2000" b="1" kern="0" dirty="0">
              <a:latin typeface="宋体" panose="02010600030101010101" pitchFamily="2" charset="-122"/>
              <a:sym typeface="宋体" panose="02010600030101010101" pitchFamily="2" charset="-122"/>
            </a:endParaRPr>
          </a:p>
        </p:txBody>
      </p:sp>
      <p:graphicFrame>
        <p:nvGraphicFramePr>
          <p:cNvPr id="25" name="图示 24"/>
          <p:cNvGraphicFramePr/>
          <p:nvPr/>
        </p:nvGraphicFramePr>
        <p:xfrm>
          <a:off x="701012" y="4575958"/>
          <a:ext cx="10429442" cy="1791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7" name="图示 26"/>
          <p:cNvGraphicFramePr/>
          <p:nvPr/>
        </p:nvGraphicFramePr>
        <p:xfrm>
          <a:off x="701012" y="1724043"/>
          <a:ext cx="10429443" cy="2568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25" grpId="0">
        <p:bldAsOne/>
      </p:bldGraphic>
      <p:bldGraphic spid="2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a:off x="1442921" y="250112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收集材料</a:t>
            </a:r>
            <a:endParaRPr lang="zh-CN" sz="2000" kern="1200" dirty="0">
              <a:solidFill>
                <a:schemeClr val="tx1"/>
              </a:solidFill>
            </a:endParaRPr>
          </a:p>
        </p:txBody>
      </p:sp>
      <p:sp>
        <p:nvSpPr>
          <p:cNvPr id="10" name="任意多边形: 形状 9"/>
          <p:cNvSpPr/>
          <p:nvPr/>
        </p:nvSpPr>
        <p:spPr>
          <a:xfrm>
            <a:off x="1442921" y="317672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定义项目视图和范围</a:t>
            </a:r>
            <a:endParaRPr lang="zh-CN" sz="2000" kern="1200" dirty="0">
              <a:solidFill>
                <a:schemeClr val="tx1"/>
              </a:solidFill>
            </a:endParaRPr>
          </a:p>
        </p:txBody>
      </p:sp>
      <p:sp>
        <p:nvSpPr>
          <p:cNvPr id="11" name="任意多边形: 形状 10"/>
          <p:cNvSpPr/>
          <p:nvPr/>
        </p:nvSpPr>
        <p:spPr>
          <a:xfrm>
            <a:off x="1442921" y="386283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选择信息来源</a:t>
            </a:r>
            <a:endParaRPr lang="zh-CN" sz="2000" kern="1200" dirty="0">
              <a:solidFill>
                <a:schemeClr val="tx1"/>
              </a:solidFill>
            </a:endParaRPr>
          </a:p>
        </p:txBody>
      </p:sp>
      <p:sp>
        <p:nvSpPr>
          <p:cNvPr id="14" name="任意多边形: 形状 13"/>
          <p:cNvSpPr/>
          <p:nvPr/>
        </p:nvSpPr>
        <p:spPr>
          <a:xfrm>
            <a:off x="1442921" y="454894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选择获取方法并执行获取</a:t>
            </a:r>
            <a:endParaRPr lang="zh-CN" sz="2000" kern="1200" dirty="0">
              <a:solidFill>
                <a:schemeClr val="tx1"/>
              </a:solidFill>
            </a:endParaRPr>
          </a:p>
        </p:txBody>
      </p:sp>
      <p:sp>
        <p:nvSpPr>
          <p:cNvPr id="15" name="任意多边形: 形状 14"/>
          <p:cNvSpPr/>
          <p:nvPr/>
        </p:nvSpPr>
        <p:spPr>
          <a:xfrm>
            <a:off x="1442921" y="5224549"/>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记录获取结果</a:t>
            </a:r>
            <a:endParaRPr lang="zh-CN" sz="2000" kern="1200" dirty="0">
              <a:solidFill>
                <a:schemeClr val="tx1"/>
              </a:solidFill>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6" name="箭头: 右 5"/>
          <p:cNvSpPr/>
          <p:nvPr/>
        </p:nvSpPr>
        <p:spPr>
          <a:xfrm>
            <a:off x="4246179" y="3337355"/>
            <a:ext cx="2395253" cy="8001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可能造成的问题</a:t>
            </a:r>
            <a:endParaRPr lang="zh-CN" altLang="en-US" sz="2000" dirty="0">
              <a:solidFill>
                <a:srgbClr val="FF0000"/>
              </a:solidFill>
            </a:endParaRPr>
          </a:p>
        </p:txBody>
      </p:sp>
      <p:graphicFrame>
        <p:nvGraphicFramePr>
          <p:cNvPr id="9" name="图示 8"/>
          <p:cNvGraphicFramePr/>
          <p:nvPr/>
        </p:nvGraphicFramePr>
        <p:xfrm>
          <a:off x="5334000" y="1875268"/>
          <a:ext cx="6553200" cy="3724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）需求获取的任务</a:t>
            </a:r>
            <a:endParaRPr lang="zh-CN" altLang="en-US" sz="2000" b="1" kern="0" dirty="0">
              <a:latin typeface="宋体" panose="02010600030101010101" pitchFamily="2" charset="-122"/>
              <a:sym typeface="宋体" panose="02010600030101010101" pitchFamily="2" charset="-122"/>
            </a:endParaRPr>
          </a:p>
        </p:txBody>
      </p:sp>
      <p:sp>
        <p:nvSpPr>
          <p:cNvPr id="16" name="矩形 15"/>
          <p:cNvSpPr/>
          <p:nvPr/>
        </p:nvSpPr>
        <p:spPr>
          <a:xfrm>
            <a:off x="1166648" y="2030113"/>
            <a:ext cx="3079531" cy="3922082"/>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任意多边形: 形状 6"/>
          <p:cNvSpPr/>
          <p:nvPr/>
        </p:nvSpPr>
        <p:spPr>
          <a:xfrm>
            <a:off x="1442921" y="1738428"/>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主要任务</a:t>
            </a:r>
            <a:endParaRPr lang="zh-CN" sz="2000" kern="12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P spid="15" grpId="0" animBg="1"/>
      <p:bldP spid="6" grpId="0" animBg="1"/>
      <p:bldGraphic spid="9" grpId="0">
        <p:bldAsOne/>
      </p:bldGraphic>
      <p:bldP spid="13" grpId="0"/>
      <p:bldP spid="1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37632"/>
            <a:ext cx="4879340" cy="491490"/>
            <a:chOff x="198764" y="258545"/>
            <a:chExt cx="6504279" cy="655851"/>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）对用户代表的要求</a:t>
            </a:r>
            <a:endParaRPr lang="zh-CN" altLang="en-US" sz="2000" b="1" kern="0" dirty="0">
              <a:latin typeface="宋体" panose="02010600030101010101" pitchFamily="2" charset="-122"/>
              <a:sym typeface="宋体" panose="02010600030101010101" pitchFamily="2" charset="-122"/>
            </a:endParaRPr>
          </a:p>
        </p:txBody>
      </p:sp>
      <p:graphicFrame>
        <p:nvGraphicFramePr>
          <p:cNvPr id="26" name="图示 25"/>
          <p:cNvGraphicFramePr/>
          <p:nvPr/>
        </p:nvGraphicFramePr>
        <p:xfrm>
          <a:off x="701012" y="1947105"/>
          <a:ext cx="10975981" cy="2963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2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37632"/>
            <a:ext cx="4879340" cy="491490"/>
            <a:chOff x="198764" y="258545"/>
            <a:chExt cx="6504279" cy="655851"/>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598906" y="94753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）多个用户代表</a:t>
            </a:r>
            <a:endParaRPr lang="zh-CN" altLang="en-US" sz="2000" b="1" kern="0" dirty="0">
              <a:latin typeface="宋体" panose="02010600030101010101" pitchFamily="2" charset="-122"/>
              <a:sym typeface="宋体" panose="02010600030101010101" pitchFamily="2" charset="-122"/>
            </a:endParaRPr>
          </a:p>
        </p:txBody>
      </p:sp>
      <p:grpSp>
        <p:nvGrpSpPr>
          <p:cNvPr id="24" name="组合 23"/>
          <p:cNvGrpSpPr/>
          <p:nvPr/>
        </p:nvGrpSpPr>
        <p:grpSpPr>
          <a:xfrm>
            <a:off x="2270125" y="1336675"/>
            <a:ext cx="7612380" cy="3167380"/>
            <a:chOff x="4084" y="1070"/>
            <a:chExt cx="11358" cy="4988"/>
          </a:xfrm>
        </p:grpSpPr>
        <p:pic>
          <p:nvPicPr>
            <p:cNvPr id="4" name="图片 3"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5" y="3831"/>
              <a:ext cx="1440" cy="1440"/>
            </a:xfrm>
            <a:prstGeom prst="rect">
              <a:avLst/>
            </a:prstGeom>
          </p:spPr>
        </p:pic>
        <p:pic>
          <p:nvPicPr>
            <p:cNvPr id="10" name="图片 9" descr="333438303935343b333437373235353bcfb5cdb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7" y="1070"/>
              <a:ext cx="1440" cy="1440"/>
            </a:xfrm>
            <a:prstGeom prst="rect">
              <a:avLst/>
            </a:prstGeom>
          </p:spPr>
        </p:pic>
        <p:pic>
          <p:nvPicPr>
            <p:cNvPr id="11" name="图片 10"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86" y="3831"/>
              <a:ext cx="1440" cy="1440"/>
            </a:xfrm>
            <a:prstGeom prst="rect">
              <a:avLst/>
            </a:prstGeom>
          </p:spPr>
        </p:pic>
        <p:pic>
          <p:nvPicPr>
            <p:cNvPr id="13" name="图片 12"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5" y="3831"/>
              <a:ext cx="1440" cy="1440"/>
            </a:xfrm>
            <a:prstGeom prst="rect">
              <a:avLst/>
            </a:prstGeom>
          </p:spPr>
        </p:pic>
        <p:pic>
          <p:nvPicPr>
            <p:cNvPr id="14" name="图片 13"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38" y="3831"/>
              <a:ext cx="1440" cy="1440"/>
            </a:xfrm>
            <a:prstGeom prst="rect">
              <a:avLst/>
            </a:prstGeom>
          </p:spPr>
        </p:pic>
        <p:sp>
          <p:nvSpPr>
            <p:cNvPr id="17" name="文本框 16"/>
            <p:cNvSpPr txBox="1"/>
            <p:nvPr/>
          </p:nvSpPr>
          <p:spPr>
            <a:xfrm>
              <a:off x="4335" y="5478"/>
              <a:ext cx="1574" cy="580"/>
            </a:xfrm>
            <a:prstGeom prst="rect">
              <a:avLst/>
            </a:prstGeom>
            <a:noFill/>
          </p:spPr>
          <p:txBody>
            <a:bodyPr wrap="square" rtlCol="0">
              <a:spAutoFit/>
            </a:bodyPr>
            <a:lstStyle/>
            <a:p>
              <a:r>
                <a:rPr lang="zh-CN" altLang="en-US"/>
                <a:t>药剂师</a:t>
              </a:r>
              <a:endParaRPr lang="zh-CN" altLang="en-US"/>
            </a:p>
          </p:txBody>
        </p:sp>
        <p:sp>
          <p:nvSpPr>
            <p:cNvPr id="18" name="文本框 17"/>
            <p:cNvSpPr txBox="1"/>
            <p:nvPr/>
          </p:nvSpPr>
          <p:spPr>
            <a:xfrm>
              <a:off x="6986" y="5478"/>
              <a:ext cx="1407" cy="580"/>
            </a:xfrm>
            <a:prstGeom prst="rect">
              <a:avLst/>
            </a:prstGeom>
            <a:noFill/>
          </p:spPr>
          <p:txBody>
            <a:bodyPr wrap="square" rtlCol="0">
              <a:spAutoFit/>
            </a:bodyPr>
            <a:lstStyle/>
            <a:p>
              <a:r>
                <a:rPr lang="zh-CN" altLang="en-US"/>
                <a:t>采购者</a:t>
              </a:r>
              <a:endParaRPr lang="zh-CN" altLang="en-US"/>
            </a:p>
          </p:txBody>
        </p:sp>
        <p:sp>
          <p:nvSpPr>
            <p:cNvPr id="19" name="文本框 18"/>
            <p:cNvSpPr txBox="1"/>
            <p:nvPr/>
          </p:nvSpPr>
          <p:spPr>
            <a:xfrm>
              <a:off x="9104" y="5478"/>
              <a:ext cx="3303" cy="580"/>
            </a:xfrm>
            <a:prstGeom prst="rect">
              <a:avLst/>
            </a:prstGeom>
            <a:noFill/>
          </p:spPr>
          <p:txBody>
            <a:bodyPr wrap="square" rtlCol="0">
              <a:spAutoFit/>
            </a:bodyPr>
            <a:lstStyle/>
            <a:p>
              <a:r>
                <a:rPr lang="zh-CN" altLang="en-US"/>
                <a:t>化学制品仓库人员</a:t>
              </a:r>
              <a:endParaRPr lang="zh-CN" altLang="en-US"/>
            </a:p>
          </p:txBody>
        </p:sp>
        <p:sp>
          <p:nvSpPr>
            <p:cNvPr id="20" name="文本框 19"/>
            <p:cNvSpPr txBox="1"/>
            <p:nvPr/>
          </p:nvSpPr>
          <p:spPr>
            <a:xfrm>
              <a:off x="12474" y="5478"/>
              <a:ext cx="2968" cy="58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卫生和安全人员</a:t>
              </a:r>
              <a:endParaRPr lang="zh-CN" altLang="en-US"/>
            </a:p>
          </p:txBody>
        </p:sp>
        <p:sp>
          <p:nvSpPr>
            <p:cNvPr id="21" name="左大括号 20"/>
            <p:cNvSpPr/>
            <p:nvPr/>
          </p:nvSpPr>
          <p:spPr>
            <a:xfrm rot="5400000">
              <a:off x="8902" y="-1590"/>
              <a:ext cx="1069" cy="10705"/>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7440" y="2510"/>
              <a:ext cx="3995" cy="580"/>
            </a:xfrm>
            <a:prstGeom prst="rect">
              <a:avLst/>
            </a:prstGeom>
            <a:noFill/>
          </p:spPr>
          <p:txBody>
            <a:bodyPr wrap="square" rtlCol="0" anchor="t">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化学制品跟踪系统”</a:t>
              </a:r>
              <a:endParaRPr lang="zh-CN" altLang="en-US"/>
            </a:p>
          </p:txBody>
        </p:sp>
      </p:grpSp>
      <p:sp>
        <p:nvSpPr>
          <p:cNvPr id="27" name="矩形 26"/>
          <p:cNvSpPr/>
          <p:nvPr/>
        </p:nvSpPr>
        <p:spPr>
          <a:xfrm>
            <a:off x="974328" y="4761650"/>
            <a:ext cx="2607072" cy="128456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这些产品代表者并不是全职，但他们每个星期都要花数个小时在项目研究上</a:t>
            </a:r>
            <a:endParaRPr lang="zh-CN" altLang="en-US" sz="2000" b="1" dirty="0">
              <a:solidFill>
                <a:schemeClr val="tx1"/>
              </a:solidFill>
              <a:latin typeface="+mn-ea"/>
            </a:endParaRPr>
          </a:p>
        </p:txBody>
      </p:sp>
      <p:sp>
        <p:nvSpPr>
          <p:cNvPr id="28" name="矩形 27"/>
          <p:cNvSpPr/>
          <p:nvPr/>
        </p:nvSpPr>
        <p:spPr>
          <a:xfrm>
            <a:off x="4069044" y="4761650"/>
            <a:ext cx="4159976" cy="1284566"/>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分析员与四个产品代表者一起协作进行需求获取、分析，并把它们的需求编写成文档</a:t>
            </a:r>
            <a:endParaRPr lang="zh-CN" altLang="en-US" sz="2000" b="1" dirty="0">
              <a:solidFill>
                <a:schemeClr val="tx1"/>
              </a:solidFill>
              <a:latin typeface="宋体" panose="02010600030101010101" pitchFamily="2" charset="-122"/>
              <a:cs typeface="宋体" panose="02010600030101010101" pitchFamily="2" charset="-122"/>
              <a:sym typeface="+mn-ea"/>
            </a:endParaRPr>
          </a:p>
        </p:txBody>
      </p:sp>
      <p:sp>
        <p:nvSpPr>
          <p:cNvPr id="29" name="矩形 28"/>
          <p:cNvSpPr/>
          <p:nvPr/>
        </p:nvSpPr>
        <p:spPr>
          <a:xfrm>
            <a:off x="8716665" y="4761650"/>
            <a:ext cx="2531069" cy="1284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由一名分析员综合这些信息，并编写到软件需求规格说明中</a:t>
            </a:r>
            <a:endParaRPr lang="zh-CN" altLang="en-US" sz="2000" b="1" dirty="0">
              <a:solidFill>
                <a:schemeClr val="tx1"/>
              </a:solidFill>
              <a:latin typeface="宋体" panose="02010600030101010101" pitchFamily="2" charset="-122"/>
              <a:cs typeface="宋体" panose="02010600030101010101" pitchFamily="2" charset="-122"/>
              <a:sym typeface="+mn-ea"/>
            </a:endParaRPr>
          </a:p>
        </p:txBody>
      </p:sp>
      <p:sp>
        <p:nvSpPr>
          <p:cNvPr id="15" name="箭头: 右 14"/>
          <p:cNvSpPr/>
          <p:nvPr/>
        </p:nvSpPr>
        <p:spPr>
          <a:xfrm>
            <a:off x="3687464" y="5265686"/>
            <a:ext cx="331980"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p:cNvSpPr/>
          <p:nvPr/>
        </p:nvSpPr>
        <p:spPr>
          <a:xfrm>
            <a:off x="8278620" y="5265686"/>
            <a:ext cx="331980"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15" grpId="0" animBg="1"/>
      <p:bldP spid="3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4330065" cy="491490"/>
            <a:chOff x="198764" y="258545"/>
            <a:chExt cx="5772082" cy="655851"/>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521" y="300065"/>
              <a:ext cx="4982325"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8" name="椭圆 57"/>
          <p:cNvSpPr/>
          <p:nvPr/>
        </p:nvSpPr>
        <p:spPr>
          <a:xfrm>
            <a:off x="8858227" y="1521460"/>
            <a:ext cx="1437028"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药剂师</a:t>
            </a:r>
            <a:endParaRPr lang="zh-CN" altLang="en-US" sz="1600" dirty="0">
              <a:solidFill>
                <a:schemeClr val="tx1"/>
              </a:solidFill>
            </a:endParaRPr>
          </a:p>
        </p:txBody>
      </p:sp>
      <p:sp>
        <p:nvSpPr>
          <p:cNvPr id="60" name="矩形 59"/>
          <p:cNvSpPr/>
          <p:nvPr/>
        </p:nvSpPr>
        <p:spPr>
          <a:xfrm>
            <a:off x="1952625" y="3335756"/>
            <a:ext cx="1215722" cy="657833"/>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t>项目总经理</a:t>
            </a:r>
            <a:endParaRPr lang="zh-CN" altLang="en-US" sz="1600" dirty="0"/>
          </a:p>
        </p:txBody>
      </p:sp>
      <p:sp>
        <p:nvSpPr>
          <p:cNvPr id="61" name="矩形 60"/>
          <p:cNvSpPr/>
          <p:nvPr/>
        </p:nvSpPr>
        <p:spPr>
          <a:xfrm>
            <a:off x="3636068" y="1738476"/>
            <a:ext cx="1097434" cy="433002"/>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分析员</a:t>
            </a:r>
            <a:r>
              <a:rPr lang="en-US" altLang="zh-CN" sz="1600" dirty="0">
                <a:solidFill>
                  <a:schemeClr val="tx1"/>
                </a:solidFill>
              </a:rPr>
              <a:t>1</a:t>
            </a:r>
            <a:endParaRPr lang="zh-CN" altLang="en-US" sz="1600" dirty="0">
              <a:solidFill>
                <a:schemeClr val="tx1"/>
              </a:solidFill>
            </a:endParaRPr>
          </a:p>
        </p:txBody>
      </p:sp>
      <p:sp>
        <p:nvSpPr>
          <p:cNvPr id="62" name="矩形 61"/>
          <p:cNvSpPr/>
          <p:nvPr/>
        </p:nvSpPr>
        <p:spPr>
          <a:xfrm>
            <a:off x="3636068" y="3453154"/>
            <a:ext cx="1097434" cy="433002"/>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a:solidFill>
                  <a:schemeClr val="tx1"/>
                </a:solidFill>
              </a:rPr>
              <a:t>分析员</a:t>
            </a:r>
            <a:r>
              <a:rPr lang="en-US" altLang="zh-CN" sz="1600" dirty="0">
                <a:solidFill>
                  <a:schemeClr val="tx1"/>
                </a:solidFill>
              </a:rPr>
              <a:t>2</a:t>
            </a:r>
            <a:endParaRPr lang="zh-CN" altLang="en-US" sz="1600" dirty="0">
              <a:solidFill>
                <a:schemeClr val="tx1"/>
              </a:solidFill>
            </a:endParaRPr>
          </a:p>
        </p:txBody>
      </p:sp>
      <p:sp>
        <p:nvSpPr>
          <p:cNvPr id="63" name="矩形 62"/>
          <p:cNvSpPr/>
          <p:nvPr/>
        </p:nvSpPr>
        <p:spPr>
          <a:xfrm>
            <a:off x="3636068" y="5124697"/>
            <a:ext cx="1097434" cy="433002"/>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a:solidFill>
                  <a:schemeClr val="tx1"/>
                </a:solidFill>
              </a:rPr>
              <a:t>分析员</a:t>
            </a:r>
            <a:r>
              <a:rPr lang="en-US" altLang="zh-CN" sz="1600" dirty="0">
                <a:solidFill>
                  <a:schemeClr val="tx1"/>
                </a:solidFill>
              </a:rPr>
              <a:t>3</a:t>
            </a:r>
            <a:endParaRPr lang="zh-CN" altLang="en-US" sz="1600" dirty="0">
              <a:solidFill>
                <a:schemeClr val="tx1"/>
              </a:solidFill>
            </a:endParaRPr>
          </a:p>
        </p:txBody>
      </p:sp>
      <p:sp>
        <p:nvSpPr>
          <p:cNvPr id="64" name="矩形 63"/>
          <p:cNvSpPr/>
          <p:nvPr/>
        </p:nvSpPr>
        <p:spPr>
          <a:xfrm>
            <a:off x="5249900" y="1617187"/>
            <a:ext cx="1550614"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药剂师产品</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代表着</a:t>
            </a:r>
            <a:endParaRPr lang="zh-CN" altLang="en-US" sz="1600" dirty="0">
              <a:solidFill>
                <a:schemeClr val="tx1"/>
              </a:solidFill>
            </a:endParaRPr>
          </a:p>
        </p:txBody>
      </p:sp>
      <p:sp>
        <p:nvSpPr>
          <p:cNvPr id="65" name="矩形 64"/>
          <p:cNvSpPr/>
          <p:nvPr/>
        </p:nvSpPr>
        <p:spPr>
          <a:xfrm>
            <a:off x="5249900" y="2727954"/>
            <a:ext cx="1550614"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采购员产品</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代表着</a:t>
            </a:r>
            <a:endParaRPr lang="zh-CN" altLang="en-US" sz="1600" dirty="0">
              <a:solidFill>
                <a:schemeClr val="tx1"/>
              </a:solidFill>
            </a:endParaRPr>
          </a:p>
        </p:txBody>
      </p:sp>
      <p:sp>
        <p:nvSpPr>
          <p:cNvPr id="66" name="矩形 65"/>
          <p:cNvSpPr/>
          <p:nvPr/>
        </p:nvSpPr>
        <p:spPr>
          <a:xfrm>
            <a:off x="5249900" y="5003408"/>
            <a:ext cx="1659245"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化学制品仓库</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产品代表着</a:t>
            </a:r>
            <a:endParaRPr lang="zh-CN" altLang="en-US" sz="1600" dirty="0">
              <a:solidFill>
                <a:schemeClr val="tx1"/>
              </a:solidFill>
            </a:endParaRPr>
          </a:p>
        </p:txBody>
      </p:sp>
      <p:sp>
        <p:nvSpPr>
          <p:cNvPr id="67" name="矩形 66"/>
          <p:cNvSpPr/>
          <p:nvPr/>
        </p:nvSpPr>
        <p:spPr>
          <a:xfrm>
            <a:off x="5260554" y="3860289"/>
            <a:ext cx="1550614"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卫生与安全</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产品代表着</a:t>
            </a:r>
            <a:endParaRPr lang="zh-CN" altLang="en-US" sz="1600" dirty="0">
              <a:solidFill>
                <a:schemeClr val="tx1"/>
              </a:solidFill>
            </a:endParaRPr>
          </a:p>
        </p:txBody>
      </p:sp>
      <p:sp>
        <p:nvSpPr>
          <p:cNvPr id="68" name="矩形 67"/>
          <p:cNvSpPr/>
          <p:nvPr/>
        </p:nvSpPr>
        <p:spPr>
          <a:xfrm>
            <a:off x="7304449" y="1617187"/>
            <a:ext cx="1049843"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药剂师</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预备组</a:t>
            </a:r>
            <a:endParaRPr lang="zh-CN" altLang="en-US" sz="1600" dirty="0">
              <a:solidFill>
                <a:schemeClr val="tx1"/>
              </a:solidFill>
            </a:endParaRPr>
          </a:p>
        </p:txBody>
      </p:sp>
      <p:sp>
        <p:nvSpPr>
          <p:cNvPr id="69" name="椭圆 68"/>
          <p:cNvSpPr/>
          <p:nvPr/>
        </p:nvSpPr>
        <p:spPr>
          <a:xfrm>
            <a:off x="7281331" y="2643011"/>
            <a:ext cx="1468992"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购买者</a:t>
            </a:r>
            <a:endParaRPr lang="zh-CN" altLang="en-US" sz="1600" dirty="0">
              <a:solidFill>
                <a:schemeClr val="tx1"/>
              </a:solidFill>
            </a:endParaRPr>
          </a:p>
        </p:txBody>
      </p:sp>
      <p:sp>
        <p:nvSpPr>
          <p:cNvPr id="70" name="椭圆 69"/>
          <p:cNvSpPr/>
          <p:nvPr/>
        </p:nvSpPr>
        <p:spPr>
          <a:xfrm>
            <a:off x="7313296" y="3818483"/>
            <a:ext cx="1842911"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健康和安全人员</a:t>
            </a:r>
            <a:endParaRPr lang="zh-CN" altLang="en-US" sz="1600" dirty="0">
              <a:solidFill>
                <a:schemeClr val="tx1"/>
              </a:solidFill>
            </a:endParaRPr>
          </a:p>
        </p:txBody>
      </p:sp>
      <p:sp>
        <p:nvSpPr>
          <p:cNvPr id="71" name="椭圆 70"/>
          <p:cNvSpPr/>
          <p:nvPr/>
        </p:nvSpPr>
        <p:spPr>
          <a:xfrm>
            <a:off x="7345259" y="4907681"/>
            <a:ext cx="1659244"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药品仓库人员</a:t>
            </a:r>
            <a:endParaRPr lang="zh-CN" altLang="en-US" sz="1600" dirty="0">
              <a:solidFill>
                <a:schemeClr val="tx1"/>
              </a:solidFill>
            </a:endParaRPr>
          </a:p>
        </p:txBody>
      </p:sp>
      <p:cxnSp>
        <p:nvCxnSpPr>
          <p:cNvPr id="72" name="直接连接符 71"/>
          <p:cNvCxnSpPr>
            <a:stCxn id="60" idx="3"/>
            <a:endCxn id="61" idx="1"/>
          </p:cNvCxnSpPr>
          <p:nvPr/>
        </p:nvCxnSpPr>
        <p:spPr>
          <a:xfrm flipV="1">
            <a:off x="3168347" y="1954977"/>
            <a:ext cx="467721" cy="1709696"/>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3" name="直接连接符 72"/>
          <p:cNvCxnSpPr>
            <a:stCxn id="60" idx="3"/>
            <a:endCxn id="62" idx="1"/>
          </p:cNvCxnSpPr>
          <p:nvPr/>
        </p:nvCxnSpPr>
        <p:spPr>
          <a:xfrm>
            <a:off x="3168347" y="3664673"/>
            <a:ext cx="467721" cy="4983"/>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4" name="直接连接符 73"/>
          <p:cNvCxnSpPr>
            <a:stCxn id="60" idx="3"/>
            <a:endCxn id="63" idx="1"/>
          </p:cNvCxnSpPr>
          <p:nvPr/>
        </p:nvCxnSpPr>
        <p:spPr>
          <a:xfrm>
            <a:off x="3168347" y="3664673"/>
            <a:ext cx="467721" cy="1676525"/>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5" name="直接连接符 74"/>
          <p:cNvCxnSpPr>
            <a:stCxn id="62" idx="3"/>
            <a:endCxn id="65" idx="1"/>
          </p:cNvCxnSpPr>
          <p:nvPr/>
        </p:nvCxnSpPr>
        <p:spPr>
          <a:xfrm flipV="1">
            <a:off x="4733502" y="3073493"/>
            <a:ext cx="516398" cy="596163"/>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6" name="直接连接符 75"/>
          <p:cNvCxnSpPr>
            <a:stCxn id="62" idx="3"/>
            <a:endCxn id="67" idx="1"/>
          </p:cNvCxnSpPr>
          <p:nvPr/>
        </p:nvCxnSpPr>
        <p:spPr>
          <a:xfrm>
            <a:off x="4733502" y="3669656"/>
            <a:ext cx="527053" cy="536172"/>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7" name="直接连接符 76"/>
          <p:cNvCxnSpPr>
            <a:stCxn id="63" idx="3"/>
            <a:endCxn id="66" idx="1"/>
          </p:cNvCxnSpPr>
          <p:nvPr/>
        </p:nvCxnSpPr>
        <p:spPr>
          <a:xfrm>
            <a:off x="4733502" y="5341198"/>
            <a:ext cx="516398" cy="7749"/>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3"/>
            <a:endCxn id="64" idx="1"/>
          </p:cNvCxnSpPr>
          <p:nvPr/>
        </p:nvCxnSpPr>
        <p:spPr>
          <a:xfrm>
            <a:off x="4733502" y="1954977"/>
            <a:ext cx="516398" cy="7749"/>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9" name="直接连接符 78"/>
          <p:cNvCxnSpPr>
            <a:stCxn id="64" idx="3"/>
            <a:endCxn id="68" idx="1"/>
          </p:cNvCxnSpPr>
          <p:nvPr/>
        </p:nvCxnSpPr>
        <p:spPr>
          <a:xfrm>
            <a:off x="6800514" y="1962726"/>
            <a:ext cx="503935" cy="0"/>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sp>
        <p:nvSpPr>
          <p:cNvPr id="80" name="十字形 79"/>
          <p:cNvSpPr/>
          <p:nvPr/>
        </p:nvSpPr>
        <p:spPr>
          <a:xfrm>
            <a:off x="8487397" y="1858703"/>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十字形 80"/>
          <p:cNvSpPr/>
          <p:nvPr/>
        </p:nvSpPr>
        <p:spPr>
          <a:xfrm>
            <a:off x="6931811" y="2958686"/>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十字形 81"/>
          <p:cNvSpPr/>
          <p:nvPr/>
        </p:nvSpPr>
        <p:spPr>
          <a:xfrm>
            <a:off x="6974430" y="4134158"/>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十字形 82"/>
          <p:cNvSpPr/>
          <p:nvPr/>
        </p:nvSpPr>
        <p:spPr>
          <a:xfrm>
            <a:off x="6995739" y="5244924"/>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）多个用户代表</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ppt_x</p:attrName>
                                        </p:attrNameLst>
                                      </p:cBhvr>
                                      <p:tavLst>
                                        <p:tav tm="0">
                                          <p:val>
                                            <p:strVal val="#ppt_x+#ppt_w*1.125000"/>
                                          </p:val>
                                        </p:tav>
                                        <p:tav tm="100000">
                                          <p:val>
                                            <p:strVal val="#ppt_x"/>
                                          </p:val>
                                        </p:tav>
                                      </p:tavLst>
                                    </p:anim>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7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80" grpId="0" animBg="1"/>
      <p:bldP spid="81" grpId="0" animBg="1"/>
      <p:bldP spid="82" grpId="0" animBg="1"/>
      <p:bldP spid="83" grpId="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4166870" cy="491490"/>
            <a:chOff x="198764" y="258545"/>
            <a:chExt cx="5554539" cy="655851"/>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521" y="300065"/>
              <a:ext cx="476478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）多个用户代表</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974328" y="1774440"/>
            <a:ext cx="2743200" cy="400110"/>
          </a:xfrm>
          <a:prstGeom prst="rect">
            <a:avLst/>
          </a:prstGeom>
          <a:noFill/>
        </p:spPr>
        <p:txBody>
          <a:bodyPr wrap="square">
            <a:spAutoFit/>
          </a:bodyPr>
          <a:lstStyle/>
          <a:p>
            <a:r>
              <a:rPr lang="zh-CN" altLang="en-US" sz="2000" b="1" kern="0" dirty="0">
                <a:solidFill>
                  <a:srgbClr val="FF0000"/>
                </a:solidFill>
                <a:latin typeface="宋体" panose="02010600030101010101" pitchFamily="2" charset="-122"/>
                <a:sym typeface="宋体" panose="02010600030101010101" pitchFamily="2" charset="-122"/>
              </a:rPr>
              <a:t>多产品代表的必要性：</a:t>
            </a:r>
            <a:endParaRPr lang="zh-CN" altLang="en-US" sz="2000" dirty="0">
              <a:solidFill>
                <a:srgbClr val="FF0000"/>
              </a:solidFill>
            </a:endParaRPr>
          </a:p>
        </p:txBody>
      </p:sp>
      <p:sp>
        <p:nvSpPr>
          <p:cNvPr id="14" name="矩形 13"/>
          <p:cNvSpPr/>
          <p:nvPr/>
        </p:nvSpPr>
        <p:spPr>
          <a:xfrm>
            <a:off x="974328" y="2447125"/>
            <a:ext cx="10379472" cy="70788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cs typeface="宋体" panose="02010600030101010101" pitchFamily="2" charset="-122"/>
                <a:sym typeface="+mn-ea"/>
              </a:rPr>
              <a:t>1</a:t>
            </a:r>
            <a:r>
              <a:rPr lang="zh-CN" altLang="en-US" sz="2000" dirty="0">
                <a:solidFill>
                  <a:schemeClr val="tx1"/>
                </a:solidFill>
                <a:latin typeface="宋体" panose="02010600030101010101" pitchFamily="2" charset="-122"/>
                <a:cs typeface="宋体" panose="02010600030101010101" pitchFamily="2" charset="-122"/>
                <a:sym typeface="+mn-ea"/>
              </a:rPr>
              <a:t>）指望由一个人来提供一个大型用户类的所有需求是不现实的，一般都由多个产品代表者</a:t>
            </a:r>
            <a:endParaRPr lang="zh-CN" altLang="en-US" sz="2000" dirty="0">
              <a:solidFill>
                <a:schemeClr val="tx1"/>
              </a:solidFill>
              <a:latin typeface="宋体" panose="02010600030101010101" pitchFamily="2" charset="-122"/>
              <a:cs typeface="宋体" panose="02010600030101010101" pitchFamily="2" charset="-122"/>
              <a:sym typeface="+mn-ea"/>
            </a:endParaRPr>
          </a:p>
        </p:txBody>
      </p:sp>
      <p:sp>
        <p:nvSpPr>
          <p:cNvPr id="15" name="矩形 14"/>
          <p:cNvSpPr/>
          <p:nvPr/>
        </p:nvSpPr>
        <p:spPr>
          <a:xfrm>
            <a:off x="974328" y="3332521"/>
            <a:ext cx="10379472" cy="70788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cs typeface="宋体" panose="02010600030101010101" pitchFamily="2" charset="-122"/>
                <a:sym typeface="+mn-ea"/>
              </a:rPr>
              <a:t>2</a:t>
            </a:r>
            <a:r>
              <a:rPr lang="zh-CN" altLang="en-US" sz="2000" dirty="0">
                <a:solidFill>
                  <a:schemeClr val="tx1"/>
                </a:solidFill>
                <a:latin typeface="宋体" panose="02010600030101010101" pitchFamily="2" charset="-122"/>
                <a:cs typeface="宋体" panose="02010600030101010101" pitchFamily="2" charset="-122"/>
                <a:sym typeface="+mn-ea"/>
              </a:rPr>
              <a:t>）如“化学制品跟踪系统”由几百名药剂师组成中选定代表药剂师用户类的产品代表者组织了一个由五个来次不同部门的药剂师组成的预备组</a:t>
            </a:r>
            <a:endParaRPr lang="zh-CN" altLang="en-US" sz="2000" dirty="0">
              <a:solidFill>
                <a:schemeClr val="tx1"/>
              </a:solidFill>
              <a:latin typeface="宋体" panose="02010600030101010101" pitchFamily="2" charset="-122"/>
              <a:cs typeface="宋体" panose="02010600030101010101" pitchFamily="2" charset="-122"/>
              <a:sym typeface="+mn-ea"/>
            </a:endParaRPr>
          </a:p>
        </p:txBody>
      </p:sp>
      <p:sp>
        <p:nvSpPr>
          <p:cNvPr id="16" name="矩形 15"/>
          <p:cNvSpPr/>
          <p:nvPr/>
        </p:nvSpPr>
        <p:spPr>
          <a:xfrm>
            <a:off x="974328" y="4240298"/>
            <a:ext cx="10379472" cy="70788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cs typeface="宋体" panose="02010600030101010101" pitchFamily="2" charset="-122"/>
                <a:sym typeface="+mn-ea"/>
              </a:rPr>
              <a:t>3</a:t>
            </a:r>
            <a:r>
              <a:rPr lang="zh-CN" altLang="en-US" sz="2000" dirty="0">
                <a:solidFill>
                  <a:schemeClr val="tx1"/>
                </a:solidFill>
                <a:latin typeface="宋体" panose="02010600030101010101" pitchFamily="2" charset="-122"/>
                <a:cs typeface="宋体" panose="02010600030101010101" pitchFamily="2" charset="-122"/>
                <a:sym typeface="+mn-ea"/>
              </a:rPr>
              <a:t>）化学药剂师产品代表者总是力求达成一致意见，但是当他们意见不一致时，他们总是乐于作出必要的决策，因此，项目总能向前推进，而不是陷入僵局</a:t>
            </a:r>
            <a:endParaRPr lang="zh-CN" altLang="en-US" sz="2000" dirty="0">
              <a:solidFill>
                <a:schemeClr val="tx1"/>
              </a:solidFill>
              <a:latin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37632"/>
            <a:ext cx="4879340" cy="491490"/>
            <a:chOff x="198764" y="258545"/>
            <a:chExt cx="6504279"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770308" y="1536848"/>
            <a:ext cx="8748395" cy="501291"/>
          </a:xfrm>
          <a:prstGeom prst="rect">
            <a:avLst/>
          </a:prstGeom>
          <a:noFill/>
        </p:spPr>
        <p:txBody>
          <a:bodyPr wrap="square" rtlCol="0" anchor="t">
            <a:spAutoFit/>
          </a:bodyPr>
          <a:lstStyle/>
          <a:p>
            <a:pPr lvl="0" algn="l">
              <a:lnSpc>
                <a:spcPct val="150000"/>
              </a:lnSpc>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用户代表成功的条件：</a:t>
            </a:r>
            <a:r>
              <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solidFill>
                <a:srgbClr val="FF0000"/>
              </a:solidFill>
            </a:endParaRPr>
          </a:p>
        </p:txBody>
      </p:sp>
      <p:sp>
        <p:nvSpPr>
          <p:cNvPr id="11" name="文本框 10"/>
          <p:cNvSpPr txBox="1"/>
          <p:nvPr/>
        </p:nvSpPr>
        <p:spPr>
          <a:xfrm>
            <a:off x="761446" y="3435985"/>
            <a:ext cx="2765501" cy="501291"/>
          </a:xfrm>
          <a:prstGeom prst="rect">
            <a:avLst/>
          </a:prstGeom>
          <a:noFill/>
        </p:spPr>
        <p:txBody>
          <a:bodyPr wrap="none" rtlCol="0" anchor="t">
            <a:spAutoFit/>
          </a:bodyPr>
          <a:lstStyle/>
          <a:p>
            <a:pPr lvl="0" indent="0">
              <a:lnSpc>
                <a:spcPct val="150000"/>
              </a:lnSpc>
              <a:buFont typeface="Wingdings" panose="05000000000000000000" pitchFamily="2" charset="2"/>
              <a:buNone/>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应避免出现如下问题：</a:t>
            </a:r>
            <a:endParaRPr lang="zh-CN" altLang="en-US" sz="2000" dirty="0">
              <a:solidFill>
                <a:srgbClr val="FF0000"/>
              </a:solidFill>
            </a:endParaRPr>
          </a:p>
        </p:txBody>
      </p:sp>
      <p:graphicFrame>
        <p:nvGraphicFramePr>
          <p:cNvPr id="12" name="图示 11"/>
          <p:cNvGraphicFramePr/>
          <p:nvPr/>
        </p:nvGraphicFramePr>
        <p:xfrm>
          <a:off x="1977871" y="2017950"/>
          <a:ext cx="7688642" cy="1504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p:cNvGraphicFramePr/>
          <p:nvPr/>
        </p:nvGraphicFramePr>
        <p:xfrm>
          <a:off x="1977870" y="3889930"/>
          <a:ext cx="7748666" cy="25459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文本框 67"/>
          <p:cNvSpPr>
            <a:spLocks noChangeArrowheads="1"/>
          </p:cNvSpPr>
          <p:nvPr/>
        </p:nvSpPr>
        <p:spPr bwMode="auto">
          <a:xfrm>
            <a:off x="598906" y="96277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9</a:t>
            </a:r>
            <a:r>
              <a:rPr lang="zh-CN" altLang="en-US" sz="2000" b="1" kern="0" dirty="0">
                <a:latin typeface="宋体" panose="02010600030101010101" pitchFamily="2" charset="-122"/>
                <a:sym typeface="宋体" panose="02010600030101010101" pitchFamily="2" charset="-122"/>
              </a:rPr>
              <a:t>）注意事项</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Graphic spid="12" grpId="0">
        <p:bldAsOne/>
      </p:bldGraphic>
      <p:bldGraphic spid="13" grpId="0">
        <p:bldAsOne/>
      </p:bldGraphic>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6" name="文本框 67"/>
          <p:cNvSpPr>
            <a:spLocks noChangeArrowheads="1"/>
          </p:cNvSpPr>
          <p:nvPr/>
        </p:nvSpPr>
        <p:spPr bwMode="auto">
          <a:xfrm>
            <a:off x="700837" y="1153228"/>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solidFill>
                  <a:srgbClr val="FF0000"/>
                </a:solidFill>
                <a:latin typeface="宋体" panose="02010600030101010101" pitchFamily="2" charset="-122"/>
                <a:sym typeface="宋体" panose="02010600030101010101" pitchFamily="2" charset="-122"/>
              </a:rPr>
              <a:t>思考题：</a:t>
            </a:r>
            <a:endParaRPr lang="zh-CN" altLang="en-US" sz="2000" b="1" kern="0" dirty="0">
              <a:solidFill>
                <a:srgbClr val="FF0000"/>
              </a:solidFill>
              <a:latin typeface="宋体" panose="02010600030101010101" pitchFamily="2" charset="-122"/>
              <a:sym typeface="宋体" panose="02010600030101010101" pitchFamily="2" charset="-122"/>
            </a:endParaRPr>
          </a:p>
        </p:txBody>
      </p:sp>
      <p:sp>
        <p:nvSpPr>
          <p:cNvPr id="49" name="文本框 67"/>
          <p:cNvSpPr>
            <a:spLocks noChangeArrowheads="1"/>
          </p:cNvSpPr>
          <p:nvPr/>
        </p:nvSpPr>
        <p:spPr bwMode="auto">
          <a:xfrm>
            <a:off x="700838" y="1876037"/>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dirty="0">
                <a:latin typeface="+mn-ea"/>
              </a:rPr>
              <a:t>以下哪些是软件需求的经典来源：</a:t>
            </a:r>
            <a:endParaRPr lang="zh-CN" altLang="en-US" sz="2000" b="1" kern="0" dirty="0">
              <a:latin typeface="宋体" panose="02010600030101010101" pitchFamily="2" charset="-122"/>
              <a:sym typeface="宋体" panose="02010600030101010101" pitchFamily="2" charset="-122"/>
            </a:endParaRPr>
          </a:p>
        </p:txBody>
      </p:sp>
      <p:sp>
        <p:nvSpPr>
          <p:cNvPr id="51" name="文本框 67"/>
          <p:cNvSpPr>
            <a:spLocks noChangeArrowheads="1"/>
          </p:cNvSpPr>
          <p:nvPr/>
        </p:nvSpPr>
        <p:spPr bwMode="auto">
          <a:xfrm>
            <a:off x="3076176" y="2530970"/>
            <a:ext cx="5205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A.</a:t>
            </a:r>
            <a:r>
              <a:rPr lang="zh-CN" altLang="en-US" sz="2000" b="1" dirty="0">
                <a:latin typeface="+mn-ea"/>
              </a:rPr>
              <a:t>与潜在用户进行交谈和讨论</a:t>
            </a:r>
            <a:endParaRPr lang="zh-CN" altLang="en-US" sz="2000" b="1" dirty="0">
              <a:latin typeface="+mn-ea"/>
            </a:endParaRPr>
          </a:p>
        </p:txBody>
      </p:sp>
      <p:sp>
        <p:nvSpPr>
          <p:cNvPr id="54" name="文本框 67"/>
          <p:cNvSpPr>
            <a:spLocks noChangeArrowheads="1"/>
          </p:cNvSpPr>
          <p:nvPr/>
        </p:nvSpPr>
        <p:spPr bwMode="auto">
          <a:xfrm>
            <a:off x="3076176" y="3089340"/>
            <a:ext cx="5205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B.</a:t>
            </a:r>
            <a:r>
              <a:rPr lang="zh-CN" altLang="en-US" sz="2000" b="1" dirty="0">
                <a:latin typeface="+mn-ea"/>
              </a:rPr>
              <a:t>把对现有产品或竞争产品的描述写成文档</a:t>
            </a:r>
            <a:endParaRPr lang="zh-CN" altLang="en-US" sz="2000" b="1" kern="0" dirty="0">
              <a:latin typeface="宋体" panose="02010600030101010101" pitchFamily="2" charset="-122"/>
              <a:sym typeface="宋体" panose="02010600030101010101" pitchFamily="2" charset="-122"/>
            </a:endParaRPr>
          </a:p>
        </p:txBody>
      </p:sp>
      <p:sp>
        <p:nvSpPr>
          <p:cNvPr id="57" name="文本框 67"/>
          <p:cNvSpPr>
            <a:spLocks noChangeArrowheads="1"/>
          </p:cNvSpPr>
          <p:nvPr/>
        </p:nvSpPr>
        <p:spPr bwMode="auto">
          <a:xfrm>
            <a:off x="3076175" y="3647710"/>
            <a:ext cx="5205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C.</a:t>
            </a:r>
            <a:r>
              <a:rPr lang="zh-CN" altLang="en-US" sz="2000" b="1" dirty="0">
                <a:latin typeface="+mn-ea"/>
              </a:rPr>
              <a:t>系统分析员的想象</a:t>
            </a:r>
            <a:endParaRPr lang="zh-CN" altLang="en-US" sz="2000" b="1" kern="0" dirty="0">
              <a:latin typeface="宋体" panose="02010600030101010101" pitchFamily="2" charset="-122"/>
              <a:sym typeface="宋体" panose="02010600030101010101" pitchFamily="2" charset="-122"/>
            </a:endParaRPr>
          </a:p>
        </p:txBody>
      </p:sp>
      <p:sp>
        <p:nvSpPr>
          <p:cNvPr id="59" name="文本框 67"/>
          <p:cNvSpPr>
            <a:spLocks noChangeArrowheads="1"/>
          </p:cNvSpPr>
          <p:nvPr/>
        </p:nvSpPr>
        <p:spPr bwMode="auto">
          <a:xfrm>
            <a:off x="3076175" y="4170464"/>
            <a:ext cx="5205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dirty="0">
                <a:latin typeface="+mn-ea"/>
              </a:rPr>
              <a:t>D.</a:t>
            </a:r>
            <a:r>
              <a:rPr lang="zh-CN" altLang="en-US" sz="2000" b="1" dirty="0">
                <a:latin typeface="+mn-ea"/>
              </a:rPr>
              <a:t>市场调查和用户问卷调查</a:t>
            </a:r>
            <a:endParaRPr lang="zh-CN" altLang="en-US" sz="2000" b="1" kern="0" dirty="0">
              <a:latin typeface="宋体" panose="02010600030101010101" pitchFamily="2" charset="-122"/>
              <a:sym typeface="宋体" panose="02010600030101010101" pitchFamily="2" charset="-122"/>
            </a:endParaRPr>
          </a:p>
        </p:txBody>
      </p:sp>
      <p:pic>
        <p:nvPicPr>
          <p:cNvPr id="60" name="图形 59"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2992" y="2533343"/>
            <a:ext cx="592393" cy="592393"/>
          </a:xfrm>
          <a:prstGeom prst="rect">
            <a:avLst/>
          </a:prstGeom>
        </p:spPr>
      </p:pic>
      <p:pic>
        <p:nvPicPr>
          <p:cNvPr id="61" name="图形 60"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5186" y="3099561"/>
            <a:ext cx="592393" cy="592393"/>
          </a:xfrm>
          <a:prstGeom prst="rect">
            <a:avLst/>
          </a:prstGeom>
        </p:spPr>
      </p:pic>
      <p:pic>
        <p:nvPicPr>
          <p:cNvPr id="62" name="图形 61"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2992" y="4010879"/>
            <a:ext cx="592393" cy="5923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l="4595" r="4595"/>
          <a:stretch>
            <a:fillRect/>
          </a:stretch>
        </p:blipFill>
        <p:spPr>
          <a:xfrm>
            <a:off x="-934279" y="-68794"/>
            <a:ext cx="14108941" cy="6926794"/>
          </a:xfrm>
          <a:prstGeom prst="rect">
            <a:avLst/>
          </a:prstGeom>
        </p:spPr>
      </p:pic>
      <p:sp>
        <p:nvSpPr>
          <p:cNvPr id="3" name="矩形 2"/>
          <p:cNvSpPr/>
          <p:nvPr/>
        </p:nvSpPr>
        <p:spPr>
          <a:xfrm>
            <a:off x="-934279" y="-68795"/>
            <a:ext cx="13921458" cy="6926794"/>
          </a:xfrm>
          <a:prstGeom prst="rect">
            <a:avLst/>
          </a:prstGeom>
          <a:solidFill>
            <a:srgbClr val="5197D7">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0"/>
          <p:cNvSpPr>
            <a:spLocks noChangeArrowheads="1"/>
          </p:cNvSpPr>
          <p:nvPr/>
        </p:nvSpPr>
        <p:spPr bwMode="auto">
          <a:xfrm rot="10800000">
            <a:off x="6477593" y="-23813"/>
            <a:ext cx="6881813" cy="6881813"/>
          </a:xfrm>
          <a:prstGeom prst="rtTriangle">
            <a:avLst/>
          </a:prstGeom>
          <a:solidFill>
            <a:srgbClr val="5197D7">
              <a:alpha val="50000"/>
            </a:srgbClr>
          </a:solidFill>
          <a:ln>
            <a:noFill/>
          </a:ln>
        </p:spPr>
        <p:txBody>
          <a:bodyPr anchor="ctr"/>
          <a:lstStyle/>
          <a:p>
            <a:pPr algn="ctr" eaLnBrk="0" fontAlgn="base" hangingPunct="0">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endParaRPr>
          </a:p>
        </p:txBody>
      </p:sp>
      <p:sp>
        <p:nvSpPr>
          <p:cNvPr id="16" name="文本框 6"/>
          <p:cNvSpPr>
            <a:spLocks noChangeArrowheads="1"/>
          </p:cNvSpPr>
          <p:nvPr/>
        </p:nvSpPr>
        <p:spPr bwMode="auto">
          <a:xfrm>
            <a:off x="3544466" y="2393495"/>
            <a:ext cx="4915535" cy="208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谢谢大家！</a:t>
            </a:r>
            <a:endPar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 !</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2"/>
          <p:cNvSpPr/>
          <p:nvPr/>
        </p:nvSpPr>
        <p:spPr>
          <a:xfrm>
            <a:off x="190028" y="5200191"/>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1256532" y="5623200"/>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接连接符 12"/>
          <p:cNvSpPr>
            <a:spLocks noChangeShapeType="1"/>
          </p:cNvSpPr>
          <p:nvPr/>
        </p:nvSpPr>
        <p:spPr bwMode="auto">
          <a:xfrm flipH="1" flipV="1">
            <a:off x="2209799" y="-5069130"/>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 name="直接连接符 12"/>
          <p:cNvSpPr>
            <a:spLocks noChangeShapeType="1"/>
          </p:cNvSpPr>
          <p:nvPr/>
        </p:nvSpPr>
        <p:spPr bwMode="auto">
          <a:xfrm flipH="1" flipV="1">
            <a:off x="13193797" y="5161959"/>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文本框 6"/>
          <p:cNvSpPr>
            <a:spLocks noChangeArrowheads="1"/>
          </p:cNvSpPr>
          <p:nvPr/>
        </p:nvSpPr>
        <p:spPr bwMode="auto">
          <a:xfrm>
            <a:off x="4864631" y="5722180"/>
            <a:ext cx="227520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武君胜</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西北工业大学 软件学院</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3622045" y="1386230"/>
            <a:ext cx="4262959" cy="105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anim calcmode="lin" valueType="num">
                                      <p:cBhvr>
                                        <p:cTn id="8" dur="700" fill="hold"/>
                                        <p:tgtEl>
                                          <p:spTgt spid="17"/>
                                        </p:tgtEl>
                                        <p:attrNameLst>
                                          <p:attrName>ppt_x</p:attrName>
                                        </p:attrNameLst>
                                      </p:cBhvr>
                                      <p:tavLst>
                                        <p:tav tm="0">
                                          <p:val>
                                            <p:strVal val="#ppt_x"/>
                                          </p:val>
                                        </p:tav>
                                        <p:tav tm="100000">
                                          <p:val>
                                            <p:strVal val="#ppt_x"/>
                                          </p:val>
                                        </p:tav>
                                      </p:tavLst>
                                    </p:anim>
                                    <p:anim calcmode="lin" valueType="num">
                                      <p:cBhvr>
                                        <p:cTn id="9" dur="7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0.10977 -0.18726 L 0.32044 0.57477 " pathEditMode="relative" rAng="0" ptsTypes="AA">
                                      <p:cBhvr>
                                        <p:cTn id="12" dur="700" fill="hold"/>
                                        <p:tgtEl>
                                          <p:spTgt spid="11"/>
                                        </p:tgtEl>
                                        <p:attrNameLst>
                                          <p:attrName>ppt_x</p:attrName>
                                          <p:attrName>ppt_y</p:attrName>
                                        </p:attrNameLst>
                                      </p:cBhvr>
                                      <p:rCtr x="21510" y="38102"/>
                                    </p:animMotion>
                                  </p:childTnLst>
                                </p:cTn>
                              </p:par>
                              <p:par>
                                <p:cTn id="13" presetID="42" presetClass="path" presetSubtype="0" accel="50000" decel="50000" fill="hold" grpId="0" nodeType="withEffect">
                                  <p:stCondLst>
                                    <p:cond delay="0"/>
                                  </p:stCondLst>
                                  <p:childTnLst>
                                    <p:animMotion origin="layout" path="M 0.08503 0.15486 L -0.4112 -0.72917 " pathEditMode="relative" rAng="0" ptsTypes="AA">
                                      <p:cBhvr>
                                        <p:cTn id="14" dur="700" fill="hold"/>
                                        <p:tgtEl>
                                          <p:spTgt spid="12"/>
                                        </p:tgtEl>
                                        <p:attrNameLst>
                                          <p:attrName>ppt_x</p:attrName>
                                          <p:attrName>ppt_y</p:attrName>
                                        </p:attrNameLst>
                                      </p:cBhvr>
                                      <p:rCtr x="-24818" y="-44213"/>
                                    </p:animMotion>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 calcmode="lin" valueType="num">
                                      <p:cBhvr>
                                        <p:cTn id="2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
                                        </p:tgtEl>
                                        <p:attrNameLst>
                                          <p:attrName>ppt_w</p:attrName>
                                        </p:attrNameLst>
                                      </p:cBhvr>
                                      <p:tavLst>
                                        <p:tav tm="0">
                                          <p:val>
                                            <p:strVal val="#ppt_w/10"/>
                                          </p:val>
                                        </p:tav>
                                        <p:tav tm="50000">
                                          <p:val>
                                            <p:strVal val="#ppt_w+.01"/>
                                          </p:val>
                                        </p:tav>
                                        <p:tav tm="100000">
                                          <p:val>
                                            <p:strVal val="#ppt_w"/>
                                          </p:val>
                                        </p:tav>
                                      </p:tavLst>
                                    </p:anim>
                                    <p:animEffect>
                                      <p:cBhvr>
                                        <p:cTn id="22" dur="500" tmFilter="0,0; .5, 1; 1, 1"/>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19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4"/>
                                        </p:tgtEl>
                                        <p:attrNameLst>
                                          <p:attrName>ppt_y</p:attrName>
                                        </p:attrNameLst>
                                      </p:cBhvr>
                                      <p:tavLst>
                                        <p:tav tm="0">
                                          <p:val>
                                            <p:strVal val="#ppt_y"/>
                                          </p:val>
                                        </p:tav>
                                        <p:tav tm="100000">
                                          <p:val>
                                            <p:strVal val="#ppt_y"/>
                                          </p:val>
                                        </p:tav>
                                      </p:tavLst>
                                    </p:anim>
                                    <p:anim calcmode="lin" valueType="num">
                                      <p:cBhvr>
                                        <p:cTn id="38"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4"/>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6" grpId="0" bldLvl="0" autoUpdateAnimBg="0"/>
      <p:bldP spid="23" grpId="0" bldLvl="0" animBg="1"/>
      <p:bldP spid="24" grpId="0" bldLvl="0" animBg="1"/>
      <p:bldP spid="11" grpId="0" bldLvl="0" animBg="1"/>
      <p:bldP spid="12" grpId="0" bldLvl="0" animBg="1"/>
      <p:bldP spid="1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需求获取任务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）需求获取的重点探讨内容</a:t>
            </a:r>
            <a:endParaRPr lang="zh-CN" altLang="en-US" sz="2000" b="1" kern="0" dirty="0">
              <a:latin typeface="宋体" panose="02010600030101010101" pitchFamily="2" charset="-122"/>
              <a:sym typeface="宋体" panose="02010600030101010101" pitchFamily="2" charset="-122"/>
            </a:endParaRPr>
          </a:p>
        </p:txBody>
      </p:sp>
      <p:sp>
        <p:nvSpPr>
          <p:cNvPr id="5" name="空心弧 4"/>
          <p:cNvSpPr/>
          <p:nvPr/>
        </p:nvSpPr>
        <p:spPr>
          <a:xfrm>
            <a:off x="-3776429" y="934488"/>
            <a:ext cx="5853635" cy="5853635"/>
          </a:xfrm>
          <a:prstGeom prst="blockArc">
            <a:avLst>
              <a:gd name="adj1" fmla="val 18900000"/>
              <a:gd name="adj2" fmla="val 2700000"/>
              <a:gd name="adj3" fmla="val 36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 name="任意多边形: 形状 5"/>
          <p:cNvSpPr/>
          <p:nvPr/>
        </p:nvSpPr>
        <p:spPr>
          <a:xfrm>
            <a:off x="1549202" y="1959253"/>
            <a:ext cx="8834800" cy="543592"/>
          </a:xfrm>
          <a:custGeom>
            <a:avLst/>
            <a:gdLst>
              <a:gd name="connsiteX0" fmla="*/ 0 w 8834800"/>
              <a:gd name="connsiteY0" fmla="*/ 0 h 543592"/>
              <a:gd name="connsiteX1" fmla="*/ 8834800 w 8834800"/>
              <a:gd name="connsiteY1" fmla="*/ 0 h 543592"/>
              <a:gd name="connsiteX2" fmla="*/ 8834800 w 8834800"/>
              <a:gd name="connsiteY2" fmla="*/ 543592 h 543592"/>
              <a:gd name="connsiteX3" fmla="*/ 0 w 8834800"/>
              <a:gd name="connsiteY3" fmla="*/ 543592 h 543592"/>
              <a:gd name="connsiteX4" fmla="*/ 0 w 8834800"/>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800" h="543592">
                <a:moveTo>
                  <a:pt x="0" y="0"/>
                </a:moveTo>
                <a:lnTo>
                  <a:pt x="8834800" y="0"/>
                </a:lnTo>
                <a:lnTo>
                  <a:pt x="8834800" y="543592"/>
                </a:lnTo>
                <a:lnTo>
                  <a:pt x="0" y="543592"/>
                </a:lnTo>
                <a:lnTo>
                  <a:pt x="0" y="0"/>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确定需求开发过程</a:t>
            </a:r>
            <a:r>
              <a:rPr lang="zh-CN" altLang="en-US" sz="2000" b="1" kern="1200" dirty="0">
                <a:solidFill>
                  <a:srgbClr val="FF0000"/>
                </a:solidFill>
                <a:latin typeface="Arial" panose="020B0604020202020204" pitchFamily="34" charset="0"/>
                <a:ea typeface="宋体" panose="02010600030101010101" pitchFamily="2" charset="-122"/>
              </a:rPr>
              <a:t>（简述）</a:t>
            </a:r>
            <a:endParaRPr lang="zh-CN" altLang="en-US" sz="2000" b="1" kern="1200" dirty="0">
              <a:solidFill>
                <a:srgbClr val="FF0000"/>
              </a:solidFill>
              <a:latin typeface="Arial" panose="020B0604020202020204" pitchFamily="34" charset="0"/>
              <a:ea typeface="宋体" panose="02010600030101010101" pitchFamily="2" charset="-122"/>
            </a:endParaRPr>
          </a:p>
        </p:txBody>
      </p:sp>
      <p:sp>
        <p:nvSpPr>
          <p:cNvPr id="7" name="椭圆 6"/>
          <p:cNvSpPr/>
          <p:nvPr/>
        </p:nvSpPr>
        <p:spPr>
          <a:xfrm>
            <a:off x="1143471" y="1913550"/>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任意多边形: 形状 7"/>
          <p:cNvSpPr/>
          <p:nvPr/>
        </p:nvSpPr>
        <p:spPr>
          <a:xfrm>
            <a:off x="1938724" y="2774381"/>
            <a:ext cx="8445278" cy="543592"/>
          </a:xfrm>
          <a:custGeom>
            <a:avLst/>
            <a:gdLst>
              <a:gd name="connsiteX0" fmla="*/ 0 w 8445278"/>
              <a:gd name="connsiteY0" fmla="*/ 0 h 543592"/>
              <a:gd name="connsiteX1" fmla="*/ 8445278 w 8445278"/>
              <a:gd name="connsiteY1" fmla="*/ 0 h 543592"/>
              <a:gd name="connsiteX2" fmla="*/ 8445278 w 8445278"/>
              <a:gd name="connsiteY2" fmla="*/ 543592 h 543592"/>
              <a:gd name="connsiteX3" fmla="*/ 0 w 8445278"/>
              <a:gd name="connsiteY3" fmla="*/ 543592 h 543592"/>
              <a:gd name="connsiteX4" fmla="*/ 0 w 8445278"/>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5278" h="543592">
                <a:moveTo>
                  <a:pt x="0" y="0"/>
                </a:moveTo>
                <a:lnTo>
                  <a:pt x="8445278" y="0"/>
                </a:lnTo>
                <a:lnTo>
                  <a:pt x="8445278" y="543592"/>
                </a:lnTo>
                <a:lnTo>
                  <a:pt x="0" y="543592"/>
                </a:lnTo>
                <a:lnTo>
                  <a:pt x="0" y="0"/>
                </a:lnTo>
                <a:close/>
              </a:path>
            </a:pathLst>
          </a:custGeom>
          <a:solidFill>
            <a:schemeClr val="accent2">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编写项目视图和范围文档</a:t>
            </a:r>
            <a:endParaRPr lang="zh-CN" altLang="en-US" sz="2000" kern="1200" dirty="0">
              <a:solidFill>
                <a:schemeClr val="tx1"/>
              </a:solidFill>
              <a:latin typeface="+mn-ea"/>
            </a:endParaRPr>
          </a:p>
        </p:txBody>
      </p:sp>
      <p:sp>
        <p:nvSpPr>
          <p:cNvPr id="9" name="椭圆 8"/>
          <p:cNvSpPr/>
          <p:nvPr/>
        </p:nvSpPr>
        <p:spPr>
          <a:xfrm>
            <a:off x="1598979" y="2706432"/>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多边形: 形状 9"/>
          <p:cNvSpPr/>
          <p:nvPr/>
        </p:nvSpPr>
        <p:spPr>
          <a:xfrm>
            <a:off x="2058276" y="3589508"/>
            <a:ext cx="8325726" cy="543592"/>
          </a:xfrm>
          <a:custGeom>
            <a:avLst/>
            <a:gdLst>
              <a:gd name="connsiteX0" fmla="*/ 0 w 8325726"/>
              <a:gd name="connsiteY0" fmla="*/ 0 h 543592"/>
              <a:gd name="connsiteX1" fmla="*/ 8325726 w 8325726"/>
              <a:gd name="connsiteY1" fmla="*/ 0 h 543592"/>
              <a:gd name="connsiteX2" fmla="*/ 8325726 w 8325726"/>
              <a:gd name="connsiteY2" fmla="*/ 543592 h 543592"/>
              <a:gd name="connsiteX3" fmla="*/ 0 w 8325726"/>
              <a:gd name="connsiteY3" fmla="*/ 543592 h 543592"/>
              <a:gd name="connsiteX4" fmla="*/ 0 w 8325726"/>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5726" h="543592">
                <a:moveTo>
                  <a:pt x="0" y="0"/>
                </a:moveTo>
                <a:lnTo>
                  <a:pt x="8325726" y="0"/>
                </a:lnTo>
                <a:lnTo>
                  <a:pt x="8325726" y="543592"/>
                </a:lnTo>
                <a:lnTo>
                  <a:pt x="0" y="543592"/>
                </a:lnTo>
                <a:lnTo>
                  <a:pt x="0"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将用户群分类并归纳其特点，为每个用户类选择产品（用户）代表</a:t>
            </a:r>
            <a:r>
              <a:rPr lang="zh-CN" altLang="en-US" sz="2000" kern="1200" dirty="0">
                <a:solidFill>
                  <a:schemeClr val="tx1"/>
                </a:solidFill>
                <a:latin typeface="+mn-ea"/>
                <a:ea typeface="+mn-ea"/>
              </a:rPr>
              <a:t>。</a:t>
            </a:r>
            <a:endParaRPr lang="zh-CN" altLang="en-US" sz="2000" kern="1200" dirty="0">
              <a:solidFill>
                <a:schemeClr val="tx1"/>
              </a:solidFill>
              <a:latin typeface="+mn-ea"/>
              <a:ea typeface="+mn-ea"/>
            </a:endParaRPr>
          </a:p>
        </p:txBody>
      </p:sp>
      <p:sp>
        <p:nvSpPr>
          <p:cNvPr id="19" name="椭圆 18"/>
          <p:cNvSpPr/>
          <p:nvPr/>
        </p:nvSpPr>
        <p:spPr>
          <a:xfrm>
            <a:off x="1718531" y="3521559"/>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任意多边形: 形状 19"/>
          <p:cNvSpPr/>
          <p:nvPr/>
        </p:nvSpPr>
        <p:spPr>
          <a:xfrm>
            <a:off x="1938724" y="4404636"/>
            <a:ext cx="8445278" cy="543592"/>
          </a:xfrm>
          <a:custGeom>
            <a:avLst/>
            <a:gdLst>
              <a:gd name="connsiteX0" fmla="*/ 0 w 8445278"/>
              <a:gd name="connsiteY0" fmla="*/ 0 h 543592"/>
              <a:gd name="connsiteX1" fmla="*/ 8445278 w 8445278"/>
              <a:gd name="connsiteY1" fmla="*/ 0 h 543592"/>
              <a:gd name="connsiteX2" fmla="*/ 8445278 w 8445278"/>
              <a:gd name="connsiteY2" fmla="*/ 543592 h 543592"/>
              <a:gd name="connsiteX3" fmla="*/ 0 w 8445278"/>
              <a:gd name="connsiteY3" fmla="*/ 543592 h 543592"/>
              <a:gd name="connsiteX4" fmla="*/ 0 w 8445278"/>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5278" h="543592">
                <a:moveTo>
                  <a:pt x="0" y="0"/>
                </a:moveTo>
                <a:lnTo>
                  <a:pt x="8445278" y="0"/>
                </a:lnTo>
                <a:lnTo>
                  <a:pt x="8445278" y="543592"/>
                </a:lnTo>
                <a:lnTo>
                  <a:pt x="0" y="543592"/>
                </a:lnTo>
                <a:lnTo>
                  <a:pt x="0" y="0"/>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sym typeface="+mn-ea"/>
              </a:rPr>
              <a:t>确定用例（与</a:t>
            </a:r>
            <a:r>
              <a:rPr lang="zh-CN" altLang="en-US" sz="2000" b="1" kern="1200" dirty="0">
                <a:solidFill>
                  <a:schemeClr val="tx1"/>
                </a:solidFill>
                <a:latin typeface="Arial" panose="020B0604020202020204" pitchFamily="34" charset="0"/>
                <a:ea typeface="宋体" panose="02010600030101010101" pitchFamily="2" charset="-122"/>
              </a:rPr>
              <a:t>用户代表）</a:t>
            </a:r>
            <a:endParaRPr lang="zh-CN" altLang="en-US" sz="2000" kern="1200" dirty="0">
              <a:solidFill>
                <a:schemeClr val="tx1"/>
              </a:solidFill>
              <a:latin typeface="+mn-ea"/>
            </a:endParaRPr>
          </a:p>
        </p:txBody>
      </p:sp>
      <p:sp>
        <p:nvSpPr>
          <p:cNvPr id="21" name="椭圆 20"/>
          <p:cNvSpPr/>
          <p:nvPr/>
        </p:nvSpPr>
        <p:spPr>
          <a:xfrm>
            <a:off x="1598979" y="4336687"/>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任意多边形: 形状 21"/>
          <p:cNvSpPr/>
          <p:nvPr/>
        </p:nvSpPr>
        <p:spPr>
          <a:xfrm>
            <a:off x="1549202" y="5219764"/>
            <a:ext cx="8834800" cy="543592"/>
          </a:xfrm>
          <a:custGeom>
            <a:avLst/>
            <a:gdLst>
              <a:gd name="connsiteX0" fmla="*/ 0 w 8834800"/>
              <a:gd name="connsiteY0" fmla="*/ 0 h 543592"/>
              <a:gd name="connsiteX1" fmla="*/ 8834800 w 8834800"/>
              <a:gd name="connsiteY1" fmla="*/ 0 h 543592"/>
              <a:gd name="connsiteX2" fmla="*/ 8834800 w 8834800"/>
              <a:gd name="connsiteY2" fmla="*/ 543592 h 543592"/>
              <a:gd name="connsiteX3" fmla="*/ 0 w 8834800"/>
              <a:gd name="connsiteY3" fmla="*/ 543592 h 543592"/>
              <a:gd name="connsiteX4" fmla="*/ 0 w 8834800"/>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800" h="543592">
                <a:moveTo>
                  <a:pt x="0" y="0"/>
                </a:moveTo>
                <a:lnTo>
                  <a:pt x="8834800" y="0"/>
                </a:lnTo>
                <a:lnTo>
                  <a:pt x="8834800" y="543592"/>
                </a:lnTo>
                <a:lnTo>
                  <a:pt x="0" y="543592"/>
                </a:lnTo>
                <a:lnTo>
                  <a:pt x="0" y="0"/>
                </a:lnTo>
                <a:close/>
              </a:path>
            </a:pathLst>
          </a:custGeom>
          <a:solidFill>
            <a:schemeClr val="accent6">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确定质量属性和其它非功能需求</a:t>
            </a:r>
            <a:endParaRPr lang="zh-CN" altLang="en-US" sz="2000" kern="1200" dirty="0">
              <a:solidFill>
                <a:schemeClr val="tx1"/>
              </a:solidFill>
              <a:latin typeface="+mn-ea"/>
            </a:endParaRPr>
          </a:p>
        </p:txBody>
      </p:sp>
      <p:sp>
        <p:nvSpPr>
          <p:cNvPr id="23" name="椭圆 22"/>
          <p:cNvSpPr/>
          <p:nvPr/>
        </p:nvSpPr>
        <p:spPr>
          <a:xfrm>
            <a:off x="1209457" y="5151815"/>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文本框 13"/>
          <p:cNvSpPr txBox="1"/>
          <p:nvPr/>
        </p:nvSpPr>
        <p:spPr>
          <a:xfrm>
            <a:off x="1228725" y="2068536"/>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01</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76400" y="2859111"/>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02</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800225" y="3697311"/>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03</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95450" y="4506936"/>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04</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314450" y="5326086"/>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05</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bldLvl="0" animBg="1"/>
      <p:bldP spid="8" grpId="0" animBg="1"/>
      <p:bldP spid="10" grpId="0" animBg="1"/>
      <p:bldP spid="20" grpId="0" animBg="1"/>
      <p:bldP spid="22" grpId="0" animBg="1"/>
      <p:bldP spid="14" grpId="0"/>
      <p:bldP spid="15"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399" y="1444318"/>
            <a:ext cx="10833100" cy="987503"/>
          </a:xfrm>
          <a:prstGeom prst="rect">
            <a:avLst/>
          </a:prstGeom>
          <a:solidFill>
            <a:schemeClr val="accent1"/>
          </a:solidFill>
          <a:ln>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矩形 66"/>
          <p:cNvSpPr>
            <a:spLocks noChangeArrowheads="1"/>
          </p:cNvSpPr>
          <p:nvPr/>
        </p:nvSpPr>
        <p:spPr bwMode="auto">
          <a:xfrm>
            <a:off x="838200" y="1453233"/>
            <a:ext cx="106552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需求分析员也称业务分析员、系统分析员、需求工程师、需求经理，是对项目涉众的需求进行收集、分析、记录和验证等职责的主要承担者。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801391" y="2643008"/>
            <a:ext cx="8347355" cy="3351847"/>
            <a:chOff x="1801391" y="3058183"/>
            <a:chExt cx="8347355" cy="3351847"/>
          </a:xfrm>
        </p:grpSpPr>
        <p:grpSp>
          <p:nvGrpSpPr>
            <p:cNvPr id="13" name="组合 12"/>
            <p:cNvGrpSpPr/>
            <p:nvPr/>
          </p:nvGrpSpPr>
          <p:grpSpPr>
            <a:xfrm>
              <a:off x="1801391" y="3058183"/>
              <a:ext cx="7459662" cy="3351847"/>
              <a:chOff x="236538" y="3029903"/>
              <a:chExt cx="7459662" cy="3351847"/>
            </a:xfrm>
          </p:grpSpPr>
          <p:sp>
            <p:nvSpPr>
              <p:cNvPr id="15" name="AutoShape 4"/>
              <p:cNvSpPr/>
              <p:nvPr/>
            </p:nvSpPr>
            <p:spPr>
              <a:xfrm>
                <a:off x="3352800" y="3810000"/>
                <a:ext cx="76200" cy="381000"/>
              </a:xfrm>
              <a:prstGeom prst="roundRect">
                <a:avLst>
                  <a:gd name="adj" fmla="val 16667"/>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16" name="AutoShape 5"/>
              <p:cNvSpPr/>
              <p:nvPr/>
            </p:nvSpPr>
            <p:spPr>
              <a:xfrm>
                <a:off x="3657624" y="4305815"/>
                <a:ext cx="1676400" cy="783193"/>
              </a:xfrm>
              <a:prstGeom prst="roundRect">
                <a:avLst>
                  <a:gd name="adj" fmla="val 16667"/>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fontAlgn="base">
                  <a:spcBef>
                    <a:spcPct val="0"/>
                  </a:spcBef>
                  <a:spcAft>
                    <a:spcPct val="0"/>
                  </a:spcAft>
                </a:pPr>
                <a:r>
                  <a:rPr lang="zh-CN" altLang="en-US" b="1" dirty="0">
                    <a:latin typeface="Arial" panose="020B0604020202020204" pitchFamily="34" charset="0"/>
                    <a:ea typeface="宋体" panose="02010600030101010101" pitchFamily="2" charset="-122"/>
                  </a:rPr>
                  <a:t>业务</a:t>
                </a:r>
                <a:endParaRPr lang="zh-CN" altLang="en-US" b="1" dirty="0">
                  <a:latin typeface="Arial" panose="020B0604020202020204" pitchFamily="34" charset="0"/>
                  <a:ea typeface="宋体" panose="02010600030101010101" pitchFamily="2" charset="-122"/>
                </a:endParaRPr>
              </a:p>
              <a:p>
                <a:pPr algn="ctr" fontAlgn="base">
                  <a:spcBef>
                    <a:spcPct val="0"/>
                  </a:spcBef>
                  <a:spcAft>
                    <a:spcPct val="0"/>
                  </a:spcAft>
                </a:pPr>
                <a:r>
                  <a:rPr lang="zh-CN" altLang="en-US" b="1" dirty="0">
                    <a:latin typeface="Arial" panose="020B0604020202020204" pitchFamily="34" charset="0"/>
                    <a:ea typeface="宋体" panose="02010600030101010101" pitchFamily="2" charset="-122"/>
                  </a:rPr>
                  <a:t>分析员</a:t>
                </a:r>
                <a:endParaRPr lang="zh-CN" altLang="en-US" b="1" dirty="0">
                  <a:latin typeface="Arial" panose="020B0604020202020204" pitchFamily="34" charset="0"/>
                  <a:ea typeface="宋体" panose="02010600030101010101" pitchFamily="2" charset="-122"/>
                </a:endParaRPr>
              </a:p>
            </p:txBody>
          </p:sp>
          <p:sp>
            <p:nvSpPr>
              <p:cNvPr id="17" name="Text Box 6"/>
              <p:cNvSpPr txBox="1"/>
              <p:nvPr/>
            </p:nvSpPr>
            <p:spPr>
              <a:xfrm>
                <a:off x="726123" y="3029903"/>
                <a:ext cx="2473960" cy="732155"/>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r>
                  <a:rPr lang="zh-CN" altLang="en-US" dirty="0"/>
                  <a:t>项目发起人</a:t>
                </a:r>
                <a:endParaRPr lang="zh-CN" altLang="en-US" dirty="0"/>
              </a:p>
              <a:p>
                <a:r>
                  <a:rPr lang="zh-CN" altLang="en-US" dirty="0"/>
                  <a:t>（</a:t>
                </a:r>
                <a:r>
                  <a:rPr lang="en-US" altLang="zh-CN" dirty="0"/>
                  <a:t>project sponsor</a:t>
                </a:r>
                <a:r>
                  <a:rPr lang="zh-CN" altLang="en-US" dirty="0"/>
                  <a:t>）</a:t>
                </a:r>
                <a:endParaRPr lang="zh-CN" altLang="en-US" dirty="0"/>
              </a:p>
            </p:txBody>
          </p:sp>
          <p:sp>
            <p:nvSpPr>
              <p:cNvPr id="18" name="Text Box 7"/>
              <p:cNvSpPr txBox="1"/>
              <p:nvPr/>
            </p:nvSpPr>
            <p:spPr>
              <a:xfrm>
                <a:off x="236538" y="45005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用户代表</a:t>
                </a:r>
                <a:endParaRPr lang="zh-CN" altLang="en-US" dirty="0"/>
              </a:p>
            </p:txBody>
          </p:sp>
          <p:sp>
            <p:nvSpPr>
              <p:cNvPr id="19" name="Text Box 8"/>
              <p:cNvSpPr txBox="1"/>
              <p:nvPr/>
            </p:nvSpPr>
            <p:spPr>
              <a:xfrm>
                <a:off x="838200" y="5770563"/>
                <a:ext cx="2362200"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其他涉众或股东</a:t>
                </a:r>
                <a:endParaRPr lang="zh-CN" altLang="en-US" dirty="0"/>
              </a:p>
            </p:txBody>
          </p:sp>
          <p:sp>
            <p:nvSpPr>
              <p:cNvPr id="20" name="Text Box 10"/>
              <p:cNvSpPr txBox="1"/>
              <p:nvPr/>
            </p:nvSpPr>
            <p:spPr>
              <a:xfrm>
                <a:off x="5570538" y="31289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项目管理</a:t>
                </a:r>
                <a:endParaRPr lang="zh-CN" altLang="en-US" dirty="0"/>
              </a:p>
            </p:txBody>
          </p:sp>
          <p:sp>
            <p:nvSpPr>
              <p:cNvPr id="21" name="Text Box 12"/>
              <p:cNvSpPr txBox="1"/>
              <p:nvPr/>
            </p:nvSpPr>
            <p:spPr>
              <a:xfrm>
                <a:off x="5672138" y="58975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测试</a:t>
                </a:r>
                <a:endParaRPr lang="zh-CN" altLang="en-US" dirty="0"/>
              </a:p>
            </p:txBody>
          </p:sp>
          <p:sp>
            <p:nvSpPr>
              <p:cNvPr id="22" name="箭头 551"/>
              <p:cNvSpPr/>
              <p:nvPr/>
            </p:nvSpPr>
            <p:spPr>
              <a:xfrm>
                <a:off x="3200400" y="3733799"/>
                <a:ext cx="495300" cy="606068"/>
              </a:xfrm>
              <a:prstGeom prst="line">
                <a:avLst/>
              </a:prstGeom>
              <a:ln w="19050" cap="flat" cmpd="sng">
                <a:solidFill>
                  <a:schemeClr val="tx1"/>
                </a:solidFill>
                <a:prstDash val="solid"/>
                <a:round/>
                <a:headEnd type="triangle" w="med" len="med"/>
                <a:tailEnd type="triangle" w="med" len="med"/>
              </a:ln>
            </p:spPr>
          </p:sp>
          <p:sp>
            <p:nvSpPr>
              <p:cNvPr id="23" name="AutoShape 14"/>
              <p:cNvSpPr/>
              <p:nvPr/>
            </p:nvSpPr>
            <p:spPr>
              <a:xfrm>
                <a:off x="3403600" y="4622800"/>
                <a:ext cx="76200" cy="381000"/>
              </a:xfrm>
              <a:prstGeom prst="roundRect">
                <a:avLst>
                  <a:gd name="adj" fmla="val 16667"/>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24" name="箭头 551"/>
              <p:cNvSpPr/>
              <p:nvPr/>
            </p:nvSpPr>
            <p:spPr>
              <a:xfrm flipV="1">
                <a:off x="2336798" y="4701144"/>
                <a:ext cx="1308404" cy="14546"/>
              </a:xfrm>
              <a:prstGeom prst="line">
                <a:avLst/>
              </a:prstGeom>
              <a:ln w="19050" cap="flat" cmpd="sng">
                <a:solidFill>
                  <a:schemeClr val="tx1"/>
                </a:solidFill>
                <a:prstDash val="solid"/>
                <a:round/>
                <a:headEnd type="triangle" w="med" len="med"/>
                <a:tailEnd type="triangle" w="med" len="med"/>
              </a:ln>
            </p:spPr>
          </p:sp>
          <p:sp>
            <p:nvSpPr>
              <p:cNvPr id="25" name="Text Box 16"/>
              <p:cNvSpPr txBox="1"/>
              <p:nvPr/>
            </p:nvSpPr>
            <p:spPr>
              <a:xfrm>
                <a:off x="2319338" y="3867150"/>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业务需求</a:t>
                </a:r>
                <a:endParaRPr lang="zh-CN" altLang="en-US" b="1" dirty="0">
                  <a:latin typeface="Arial" panose="020B0604020202020204" pitchFamily="34" charset="0"/>
                  <a:ea typeface="宋体" panose="02010600030101010101" pitchFamily="2" charset="-122"/>
                </a:endParaRPr>
              </a:p>
            </p:txBody>
          </p:sp>
          <p:sp>
            <p:nvSpPr>
              <p:cNvPr id="26" name="Text Box 17"/>
              <p:cNvSpPr txBox="1"/>
              <p:nvPr/>
            </p:nvSpPr>
            <p:spPr>
              <a:xfrm>
                <a:off x="2398713" y="4746625"/>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用户需求</a:t>
                </a:r>
                <a:endParaRPr lang="zh-CN" altLang="en-US" b="1" dirty="0">
                  <a:latin typeface="Arial" panose="020B0604020202020204" pitchFamily="34" charset="0"/>
                  <a:ea typeface="宋体" panose="02010600030101010101" pitchFamily="2" charset="-122"/>
                </a:endParaRPr>
              </a:p>
            </p:txBody>
          </p:sp>
          <p:sp>
            <p:nvSpPr>
              <p:cNvPr id="27" name="箭头 551"/>
              <p:cNvSpPr/>
              <p:nvPr/>
            </p:nvSpPr>
            <p:spPr>
              <a:xfrm flipH="1">
                <a:off x="5176838" y="3657600"/>
                <a:ext cx="385762" cy="646330"/>
              </a:xfrm>
              <a:prstGeom prst="line">
                <a:avLst/>
              </a:prstGeom>
              <a:ln w="19050" cap="flat" cmpd="sng">
                <a:solidFill>
                  <a:schemeClr val="tx1"/>
                </a:solidFill>
                <a:prstDash val="solid"/>
                <a:round/>
                <a:headEnd type="triangle" w="med" len="med"/>
                <a:tailEnd type="triangle" w="med" len="med"/>
              </a:ln>
            </p:spPr>
          </p:sp>
          <p:sp>
            <p:nvSpPr>
              <p:cNvPr id="28" name="箭头 551"/>
              <p:cNvSpPr/>
              <p:nvPr/>
            </p:nvSpPr>
            <p:spPr>
              <a:xfrm>
                <a:off x="5334024" y="4733151"/>
                <a:ext cx="1119166" cy="13474"/>
              </a:xfrm>
              <a:prstGeom prst="line">
                <a:avLst/>
              </a:prstGeom>
              <a:ln w="19050" cap="flat" cmpd="sng">
                <a:solidFill>
                  <a:schemeClr val="tx1"/>
                </a:solidFill>
                <a:prstDash val="solid"/>
                <a:round/>
                <a:headEnd type="triangle" w="med" len="med"/>
                <a:tailEnd type="triangle" w="med" len="med"/>
              </a:ln>
            </p:spPr>
          </p:sp>
          <p:sp>
            <p:nvSpPr>
              <p:cNvPr id="29" name="箭头 551"/>
              <p:cNvSpPr/>
              <p:nvPr/>
            </p:nvSpPr>
            <p:spPr>
              <a:xfrm flipH="1" flipV="1">
                <a:off x="5176838" y="5161214"/>
                <a:ext cx="457216" cy="690529"/>
              </a:xfrm>
              <a:prstGeom prst="line">
                <a:avLst/>
              </a:prstGeom>
              <a:ln w="19050" cap="flat" cmpd="sng">
                <a:solidFill>
                  <a:schemeClr val="tx1"/>
                </a:solidFill>
                <a:prstDash val="solid"/>
                <a:round/>
                <a:headEnd type="triangle" w="med" len="med"/>
                <a:tailEnd type="triangle" w="med" len="med"/>
              </a:ln>
            </p:spPr>
          </p:sp>
          <p:sp>
            <p:nvSpPr>
              <p:cNvPr id="30" name="Text Box 21"/>
              <p:cNvSpPr txBox="1"/>
              <p:nvPr/>
            </p:nvSpPr>
            <p:spPr>
              <a:xfrm>
                <a:off x="5443538" y="3800475"/>
                <a:ext cx="2044149"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规格与复杂度信息</a:t>
                </a:r>
                <a:endParaRPr lang="zh-CN" altLang="en-US" b="1" dirty="0">
                  <a:latin typeface="Arial" panose="020B0604020202020204" pitchFamily="34" charset="0"/>
                  <a:ea typeface="宋体" panose="02010600030101010101" pitchFamily="2" charset="-122"/>
                </a:endParaRPr>
              </a:p>
            </p:txBody>
          </p:sp>
          <p:sp>
            <p:nvSpPr>
              <p:cNvPr id="31" name="Text Box 22"/>
              <p:cNvSpPr txBox="1"/>
              <p:nvPr/>
            </p:nvSpPr>
            <p:spPr>
              <a:xfrm>
                <a:off x="5346065" y="4490085"/>
                <a:ext cx="1346844" cy="646331"/>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功能及</a:t>
                </a:r>
                <a:endParaRPr lang="zh-CN" altLang="en-US" b="1"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非功能需求</a:t>
                </a:r>
                <a:endParaRPr lang="zh-CN" altLang="en-US" b="1" dirty="0">
                  <a:latin typeface="Arial" panose="020B0604020202020204" pitchFamily="34" charset="0"/>
                  <a:ea typeface="宋体" panose="02010600030101010101" pitchFamily="2" charset="-122"/>
                </a:endParaRPr>
              </a:p>
            </p:txBody>
          </p:sp>
          <p:sp>
            <p:nvSpPr>
              <p:cNvPr id="32" name="箭头 551"/>
              <p:cNvSpPr/>
              <p:nvPr/>
            </p:nvSpPr>
            <p:spPr>
              <a:xfrm flipH="1">
                <a:off x="3086100" y="5137633"/>
                <a:ext cx="639020" cy="569379"/>
              </a:xfrm>
              <a:prstGeom prst="line">
                <a:avLst/>
              </a:prstGeom>
              <a:ln w="19050" cap="flat" cmpd="sng">
                <a:solidFill>
                  <a:schemeClr val="tx1"/>
                </a:solidFill>
                <a:prstDash val="solid"/>
                <a:round/>
                <a:headEnd type="triangle" w="med" len="med"/>
                <a:tailEnd type="triangle" w="med" len="med"/>
              </a:ln>
            </p:spPr>
          </p:sp>
          <p:sp>
            <p:nvSpPr>
              <p:cNvPr id="33" name="Text Box 24"/>
              <p:cNvSpPr txBox="1"/>
              <p:nvPr/>
            </p:nvSpPr>
            <p:spPr>
              <a:xfrm>
                <a:off x="3200400" y="5390515"/>
                <a:ext cx="1346844"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期望与约束</a:t>
                </a:r>
                <a:endParaRPr lang="zh-CN" altLang="en-US" b="1" dirty="0">
                  <a:latin typeface="Arial" panose="020B0604020202020204" pitchFamily="34" charset="0"/>
                  <a:ea typeface="宋体" panose="02010600030101010101" pitchFamily="2" charset="-122"/>
                </a:endParaRPr>
              </a:p>
            </p:txBody>
          </p:sp>
        </p:grpSp>
        <p:sp>
          <p:nvSpPr>
            <p:cNvPr id="14" name="Text Box 12"/>
            <p:cNvSpPr txBox="1"/>
            <p:nvPr/>
          </p:nvSpPr>
          <p:spPr>
            <a:xfrm>
              <a:off x="8124684" y="4532252"/>
              <a:ext cx="2024062" cy="457201"/>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开发</a:t>
              </a:r>
              <a:endParaRPr lang="zh-CN" altLang="en-US" dirty="0"/>
            </a:p>
          </p:txBody>
        </p:sp>
      </p:grpSp>
      <p:sp>
        <p:nvSpPr>
          <p:cNvPr id="34"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）需求分析员的定义</a:t>
            </a:r>
            <a:endParaRPr lang="zh-CN" altLang="en-US" sz="2000" b="1" kern="0" dirty="0">
              <a:latin typeface="宋体" panose="02010600030101010101" pitchFamily="2" charset="-122"/>
              <a:sym typeface="宋体" panose="02010600030101010101" pitchFamily="2" charset="-122"/>
            </a:endParaRPr>
          </a:p>
        </p:txBody>
      </p:sp>
      <p:sp>
        <p:nvSpPr>
          <p:cNvPr id="5" name="Text Box 22"/>
          <p:cNvSpPr txBox="1"/>
          <p:nvPr/>
        </p:nvSpPr>
        <p:spPr>
          <a:xfrm>
            <a:off x="6209878" y="4845505"/>
            <a:ext cx="1346844" cy="646331"/>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功能及</a:t>
            </a:r>
            <a:endParaRPr lang="zh-CN" altLang="en-US" b="1"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非功能需求</a:t>
            </a:r>
            <a:endParaRPr lang="zh-CN" altLang="en-US" b="1" dirty="0">
              <a:latin typeface="Arial" panose="020B0604020202020204" pitchFamily="34" charset="0"/>
              <a:ea typeface="宋体" panose="02010600030101010101" pitchFamily="2" charset="-122"/>
            </a:endParaRPr>
          </a:p>
        </p:txBody>
      </p:sp>
      <p:sp>
        <p:nvSpPr>
          <p:cNvPr id="6" name="文本框 5"/>
          <p:cNvSpPr txBox="1"/>
          <p:nvPr/>
        </p:nvSpPr>
        <p:spPr>
          <a:xfrm>
            <a:off x="5462270" y="6284595"/>
            <a:ext cx="1325880" cy="368300"/>
          </a:xfrm>
          <a:prstGeom prst="rect">
            <a:avLst/>
          </a:prstGeom>
          <a:noFill/>
        </p:spPr>
        <p:txBody>
          <a:bodyPr wrap="none" rtlCol="0">
            <a:spAutoFit/>
          </a:bodyPr>
          <a:p>
            <a:r>
              <a:rPr lang="zh-CN" altLang="en-US"/>
              <a:t>（第三版）</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p:tgtEl>
                                          <p:spTgt spid="42"/>
                                        </p:tgtEl>
                                        <p:attrNameLst>
                                          <p:attrName>ppt_x</p:attrName>
                                        </p:attrNameLst>
                                      </p:cBhvr>
                                      <p:tavLst>
                                        <p:tav tm="0">
                                          <p:val>
                                            <p:strVal val="#ppt_x+#ppt_w*1.125000"/>
                                          </p:val>
                                        </p:tav>
                                        <p:tav tm="100000">
                                          <p:val>
                                            <p:strVal val="#ppt_x"/>
                                          </p:val>
                                        </p:tav>
                                      </p:tavLst>
                                    </p:anim>
                                    <p:animEffect transition="in" filter="wipe(left)">
                                      <p:cBhvr>
                                        <p:cTn id="14" dur="500"/>
                                        <p:tgtEl>
                                          <p:spTgt spid="42"/>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ppt_x</p:attrName>
                                        </p:attrNameLst>
                                      </p:cBhvr>
                                      <p:tavLst>
                                        <p:tav tm="0">
                                          <p:val>
                                            <p:strVal val="#ppt_x+#ppt_w*1.125000"/>
                                          </p:val>
                                        </p:tav>
                                        <p:tav tm="100000">
                                          <p:val>
                                            <p:strVal val="#ppt_x"/>
                                          </p:val>
                                        </p:tav>
                                      </p:tavLst>
                                    </p:anim>
                                    <p:animEffect transition="in" filter="wipe(left)">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4" grpId="0"/>
      <p:bldP spid="2" grpId="0"/>
      <p:bldP spid="3" grpId="0"/>
      <p:bldP spid="5" grpId="0"/>
      <p:bldP spid="6" grpId="0"/>
      <p:bldP spid="2" grpId="1"/>
      <p:bldP spid="3" grpId="1"/>
      <p:bldP spid="5" grpId="1"/>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399" y="1444318"/>
            <a:ext cx="10833100" cy="987503"/>
          </a:xfrm>
          <a:prstGeom prst="rect">
            <a:avLst/>
          </a:prstGeom>
          <a:solidFill>
            <a:schemeClr val="accent1"/>
          </a:solidFill>
          <a:ln>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矩形 66"/>
          <p:cNvSpPr>
            <a:spLocks noChangeArrowheads="1"/>
          </p:cNvSpPr>
          <p:nvPr/>
        </p:nvSpPr>
        <p:spPr bwMode="auto">
          <a:xfrm>
            <a:off x="838200" y="1453233"/>
            <a:ext cx="106552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需求分析员也称业务分析员、系统分析员、需求工程师、需求经理，是对项目涉众的需求进行收集、分析、记录和验证等职责的主要承担者。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801391" y="2643008"/>
            <a:ext cx="8347355" cy="3351847"/>
            <a:chOff x="1801391" y="3058183"/>
            <a:chExt cx="8347355" cy="3351847"/>
          </a:xfrm>
        </p:grpSpPr>
        <p:grpSp>
          <p:nvGrpSpPr>
            <p:cNvPr id="13" name="组合 12"/>
            <p:cNvGrpSpPr/>
            <p:nvPr/>
          </p:nvGrpSpPr>
          <p:grpSpPr>
            <a:xfrm>
              <a:off x="1801391" y="3058183"/>
              <a:ext cx="7459662" cy="3351847"/>
              <a:chOff x="236538" y="3029903"/>
              <a:chExt cx="7459662" cy="3351847"/>
            </a:xfrm>
          </p:grpSpPr>
          <p:sp>
            <p:nvSpPr>
              <p:cNvPr id="15" name="AutoShape 4"/>
              <p:cNvSpPr/>
              <p:nvPr/>
            </p:nvSpPr>
            <p:spPr>
              <a:xfrm>
                <a:off x="3352800" y="3810000"/>
                <a:ext cx="76200" cy="381000"/>
              </a:xfrm>
              <a:prstGeom prst="roundRect">
                <a:avLst>
                  <a:gd name="adj" fmla="val 16667"/>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16" name="AutoShape 5"/>
              <p:cNvSpPr/>
              <p:nvPr/>
            </p:nvSpPr>
            <p:spPr>
              <a:xfrm>
                <a:off x="3657624" y="4305815"/>
                <a:ext cx="1676400" cy="783193"/>
              </a:xfrm>
              <a:prstGeom prst="roundRect">
                <a:avLst>
                  <a:gd name="adj" fmla="val 16667"/>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fontAlgn="base">
                  <a:spcBef>
                    <a:spcPct val="0"/>
                  </a:spcBef>
                  <a:spcAft>
                    <a:spcPct val="0"/>
                  </a:spcAft>
                </a:pPr>
                <a:r>
                  <a:rPr lang="zh-CN" altLang="en-US" b="1" dirty="0">
                    <a:solidFill>
                      <a:srgbClr val="FF0000"/>
                    </a:solidFill>
                    <a:latin typeface="Arial" panose="020B0604020202020204" pitchFamily="34" charset="0"/>
                    <a:ea typeface="宋体" panose="02010600030101010101" pitchFamily="2" charset="-122"/>
                  </a:rPr>
                  <a:t>需求分析</a:t>
                </a:r>
                <a:endParaRPr lang="zh-CN" altLang="en-US" b="1" dirty="0">
                  <a:solidFill>
                    <a:srgbClr val="FF0000"/>
                  </a:solidFill>
                  <a:latin typeface="Arial" panose="020B0604020202020204" pitchFamily="34" charset="0"/>
                  <a:ea typeface="宋体" panose="02010600030101010101" pitchFamily="2" charset="-122"/>
                </a:endParaRPr>
              </a:p>
            </p:txBody>
          </p:sp>
          <p:sp>
            <p:nvSpPr>
              <p:cNvPr id="17" name="Text Box 6"/>
              <p:cNvSpPr txBox="1"/>
              <p:nvPr/>
            </p:nvSpPr>
            <p:spPr>
              <a:xfrm>
                <a:off x="726123" y="3029903"/>
                <a:ext cx="2473960" cy="732155"/>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r>
                  <a:rPr lang="zh-CN" altLang="en-US" dirty="0">
                    <a:solidFill>
                      <a:srgbClr val="FF0000"/>
                    </a:solidFill>
                  </a:rPr>
                  <a:t>需求分析员</a:t>
                </a:r>
                <a:endParaRPr lang="zh-CN" altLang="en-US" dirty="0">
                  <a:solidFill>
                    <a:srgbClr val="FF0000"/>
                  </a:solidFill>
                </a:endParaRPr>
              </a:p>
            </p:txBody>
          </p:sp>
          <p:sp>
            <p:nvSpPr>
              <p:cNvPr id="18" name="Text Box 7"/>
              <p:cNvSpPr txBox="1"/>
              <p:nvPr/>
            </p:nvSpPr>
            <p:spPr>
              <a:xfrm>
                <a:off x="236538" y="45005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用户代表</a:t>
                </a:r>
                <a:endParaRPr lang="zh-CN" altLang="en-US" dirty="0"/>
              </a:p>
            </p:txBody>
          </p:sp>
          <p:sp>
            <p:nvSpPr>
              <p:cNvPr id="19" name="Text Box 8"/>
              <p:cNvSpPr txBox="1"/>
              <p:nvPr/>
            </p:nvSpPr>
            <p:spPr>
              <a:xfrm>
                <a:off x="838200" y="5770563"/>
                <a:ext cx="2362200"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其他涉众或股东</a:t>
                </a:r>
                <a:endParaRPr lang="zh-CN" altLang="en-US" dirty="0"/>
              </a:p>
            </p:txBody>
          </p:sp>
          <p:sp>
            <p:nvSpPr>
              <p:cNvPr id="20" name="Text Box 10"/>
              <p:cNvSpPr txBox="1"/>
              <p:nvPr/>
            </p:nvSpPr>
            <p:spPr>
              <a:xfrm>
                <a:off x="5570538" y="31289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项目管理</a:t>
                </a:r>
                <a:endParaRPr lang="zh-CN" altLang="en-US" dirty="0"/>
              </a:p>
            </p:txBody>
          </p:sp>
          <p:sp>
            <p:nvSpPr>
              <p:cNvPr id="21" name="Text Box 12"/>
              <p:cNvSpPr txBox="1"/>
              <p:nvPr/>
            </p:nvSpPr>
            <p:spPr>
              <a:xfrm>
                <a:off x="5672138" y="58975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测试</a:t>
                </a:r>
                <a:endParaRPr lang="zh-CN" altLang="en-US" dirty="0"/>
              </a:p>
            </p:txBody>
          </p:sp>
          <p:sp>
            <p:nvSpPr>
              <p:cNvPr id="22" name="箭头 551"/>
              <p:cNvSpPr/>
              <p:nvPr/>
            </p:nvSpPr>
            <p:spPr>
              <a:xfrm>
                <a:off x="3200400" y="3733799"/>
                <a:ext cx="495300" cy="606068"/>
              </a:xfrm>
              <a:prstGeom prst="line">
                <a:avLst/>
              </a:prstGeom>
              <a:ln w="19050" cap="flat" cmpd="sng">
                <a:solidFill>
                  <a:schemeClr val="tx1"/>
                </a:solidFill>
                <a:prstDash val="solid"/>
                <a:round/>
                <a:headEnd type="triangle" w="med" len="med"/>
                <a:tailEnd type="triangle" w="med" len="med"/>
              </a:ln>
            </p:spPr>
          </p:sp>
          <p:sp>
            <p:nvSpPr>
              <p:cNvPr id="23" name="AutoShape 14"/>
              <p:cNvSpPr/>
              <p:nvPr/>
            </p:nvSpPr>
            <p:spPr>
              <a:xfrm>
                <a:off x="3403600" y="4622800"/>
                <a:ext cx="76200" cy="381000"/>
              </a:xfrm>
              <a:prstGeom prst="roundRect">
                <a:avLst>
                  <a:gd name="adj" fmla="val 16667"/>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24" name="箭头 551"/>
              <p:cNvSpPr/>
              <p:nvPr/>
            </p:nvSpPr>
            <p:spPr>
              <a:xfrm flipV="1">
                <a:off x="2336798" y="4701144"/>
                <a:ext cx="1308404" cy="14546"/>
              </a:xfrm>
              <a:prstGeom prst="line">
                <a:avLst/>
              </a:prstGeom>
              <a:ln w="19050" cap="flat" cmpd="sng">
                <a:solidFill>
                  <a:schemeClr val="tx1"/>
                </a:solidFill>
                <a:prstDash val="solid"/>
                <a:round/>
                <a:headEnd type="triangle" w="med" len="med"/>
                <a:tailEnd type="triangle" w="med" len="med"/>
              </a:ln>
            </p:spPr>
          </p:sp>
          <p:sp>
            <p:nvSpPr>
              <p:cNvPr id="25" name="Text Box 16"/>
              <p:cNvSpPr txBox="1"/>
              <p:nvPr/>
            </p:nvSpPr>
            <p:spPr>
              <a:xfrm>
                <a:off x="2319338" y="3867150"/>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业务需求</a:t>
                </a:r>
                <a:endParaRPr lang="zh-CN" altLang="en-US" b="1" dirty="0">
                  <a:latin typeface="Arial" panose="020B0604020202020204" pitchFamily="34" charset="0"/>
                  <a:ea typeface="宋体" panose="02010600030101010101" pitchFamily="2" charset="-122"/>
                </a:endParaRPr>
              </a:p>
            </p:txBody>
          </p:sp>
          <p:sp>
            <p:nvSpPr>
              <p:cNvPr id="26" name="Text Box 17"/>
              <p:cNvSpPr txBox="1"/>
              <p:nvPr/>
            </p:nvSpPr>
            <p:spPr>
              <a:xfrm>
                <a:off x="2398713" y="4746625"/>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用户需求</a:t>
                </a:r>
                <a:endParaRPr lang="zh-CN" altLang="en-US" b="1" dirty="0">
                  <a:latin typeface="Arial" panose="020B0604020202020204" pitchFamily="34" charset="0"/>
                  <a:ea typeface="宋体" panose="02010600030101010101" pitchFamily="2" charset="-122"/>
                </a:endParaRPr>
              </a:p>
            </p:txBody>
          </p:sp>
          <p:sp>
            <p:nvSpPr>
              <p:cNvPr id="27" name="箭头 551"/>
              <p:cNvSpPr/>
              <p:nvPr/>
            </p:nvSpPr>
            <p:spPr>
              <a:xfrm flipH="1">
                <a:off x="5176838" y="3657600"/>
                <a:ext cx="385762" cy="646330"/>
              </a:xfrm>
              <a:prstGeom prst="line">
                <a:avLst/>
              </a:prstGeom>
              <a:ln w="19050" cap="flat" cmpd="sng">
                <a:solidFill>
                  <a:schemeClr val="tx1"/>
                </a:solidFill>
                <a:prstDash val="solid"/>
                <a:round/>
                <a:headEnd type="triangle" w="med" len="med"/>
                <a:tailEnd type="triangle" w="med" len="med"/>
              </a:ln>
            </p:spPr>
          </p:sp>
          <p:sp>
            <p:nvSpPr>
              <p:cNvPr id="28" name="箭头 551"/>
              <p:cNvSpPr/>
              <p:nvPr/>
            </p:nvSpPr>
            <p:spPr>
              <a:xfrm>
                <a:off x="5334024" y="4733151"/>
                <a:ext cx="1119166" cy="13474"/>
              </a:xfrm>
              <a:prstGeom prst="line">
                <a:avLst/>
              </a:prstGeom>
              <a:ln w="19050" cap="flat" cmpd="sng">
                <a:solidFill>
                  <a:schemeClr val="tx1"/>
                </a:solidFill>
                <a:prstDash val="solid"/>
                <a:round/>
                <a:headEnd type="triangle" w="med" len="med"/>
                <a:tailEnd type="triangle" w="med" len="med"/>
              </a:ln>
            </p:spPr>
          </p:sp>
          <p:sp>
            <p:nvSpPr>
              <p:cNvPr id="29" name="箭头 551"/>
              <p:cNvSpPr/>
              <p:nvPr/>
            </p:nvSpPr>
            <p:spPr>
              <a:xfrm flipH="1" flipV="1">
                <a:off x="5176838" y="5161214"/>
                <a:ext cx="457216" cy="690529"/>
              </a:xfrm>
              <a:prstGeom prst="line">
                <a:avLst/>
              </a:prstGeom>
              <a:ln w="19050" cap="flat" cmpd="sng">
                <a:solidFill>
                  <a:schemeClr val="tx1"/>
                </a:solidFill>
                <a:prstDash val="solid"/>
                <a:round/>
                <a:headEnd type="triangle" w="med" len="med"/>
                <a:tailEnd type="triangle" w="med" len="med"/>
              </a:ln>
            </p:spPr>
          </p:sp>
          <p:sp>
            <p:nvSpPr>
              <p:cNvPr id="30" name="Text Box 21"/>
              <p:cNvSpPr txBox="1"/>
              <p:nvPr/>
            </p:nvSpPr>
            <p:spPr>
              <a:xfrm>
                <a:off x="5443538" y="3800475"/>
                <a:ext cx="2044149"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规格与复杂度信息</a:t>
                </a:r>
                <a:endParaRPr lang="zh-CN" altLang="en-US" b="1" dirty="0">
                  <a:latin typeface="Arial" panose="020B0604020202020204" pitchFamily="34" charset="0"/>
                  <a:ea typeface="宋体" panose="02010600030101010101" pitchFamily="2" charset="-122"/>
                </a:endParaRPr>
              </a:p>
            </p:txBody>
          </p:sp>
          <p:sp>
            <p:nvSpPr>
              <p:cNvPr id="31" name="Text Box 22"/>
              <p:cNvSpPr txBox="1"/>
              <p:nvPr/>
            </p:nvSpPr>
            <p:spPr>
              <a:xfrm>
                <a:off x="5346065" y="4490085"/>
                <a:ext cx="1346844" cy="646331"/>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功能及</a:t>
                </a:r>
                <a:endParaRPr lang="zh-CN" altLang="en-US" b="1"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非功能需求</a:t>
                </a:r>
                <a:endParaRPr lang="zh-CN" altLang="en-US" b="1" dirty="0">
                  <a:latin typeface="Arial" panose="020B0604020202020204" pitchFamily="34" charset="0"/>
                  <a:ea typeface="宋体" panose="02010600030101010101" pitchFamily="2" charset="-122"/>
                </a:endParaRPr>
              </a:p>
            </p:txBody>
          </p:sp>
          <p:sp>
            <p:nvSpPr>
              <p:cNvPr id="32" name="箭头 551"/>
              <p:cNvSpPr/>
              <p:nvPr/>
            </p:nvSpPr>
            <p:spPr>
              <a:xfrm flipH="1">
                <a:off x="3086100" y="5137633"/>
                <a:ext cx="639020" cy="569379"/>
              </a:xfrm>
              <a:prstGeom prst="line">
                <a:avLst/>
              </a:prstGeom>
              <a:ln w="19050" cap="flat" cmpd="sng">
                <a:solidFill>
                  <a:schemeClr val="tx1"/>
                </a:solidFill>
                <a:prstDash val="solid"/>
                <a:round/>
                <a:headEnd type="triangle" w="med" len="med"/>
                <a:tailEnd type="triangle" w="med" len="med"/>
              </a:ln>
            </p:spPr>
          </p:sp>
          <p:sp>
            <p:nvSpPr>
              <p:cNvPr id="33" name="Text Box 24"/>
              <p:cNvSpPr txBox="1"/>
              <p:nvPr/>
            </p:nvSpPr>
            <p:spPr>
              <a:xfrm>
                <a:off x="3200400" y="5390515"/>
                <a:ext cx="1346844"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期望与约束</a:t>
                </a:r>
                <a:endParaRPr lang="zh-CN" altLang="en-US" b="1" dirty="0">
                  <a:latin typeface="Arial" panose="020B0604020202020204" pitchFamily="34" charset="0"/>
                  <a:ea typeface="宋体" panose="02010600030101010101" pitchFamily="2" charset="-122"/>
                </a:endParaRPr>
              </a:p>
            </p:txBody>
          </p:sp>
        </p:grpSp>
        <p:sp>
          <p:nvSpPr>
            <p:cNvPr id="14" name="Text Box 12"/>
            <p:cNvSpPr txBox="1"/>
            <p:nvPr/>
          </p:nvSpPr>
          <p:spPr>
            <a:xfrm>
              <a:off x="8124684" y="4532252"/>
              <a:ext cx="2024062" cy="457201"/>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开发</a:t>
              </a:r>
              <a:endParaRPr lang="zh-CN" altLang="en-US" dirty="0"/>
            </a:p>
          </p:txBody>
        </p:sp>
      </p:grpSp>
      <p:sp>
        <p:nvSpPr>
          <p:cNvPr id="34"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）需求分析员的定义</a:t>
            </a:r>
            <a:endParaRPr lang="zh-CN" altLang="en-US" sz="2000" b="1" kern="0" dirty="0">
              <a:latin typeface="宋体" panose="02010600030101010101" pitchFamily="2" charset="-122"/>
              <a:sym typeface="宋体" panose="02010600030101010101" pitchFamily="2" charset="-122"/>
            </a:endParaRPr>
          </a:p>
        </p:txBody>
      </p:sp>
      <p:sp>
        <p:nvSpPr>
          <p:cNvPr id="5" name="Text Box 22"/>
          <p:cNvSpPr txBox="1"/>
          <p:nvPr/>
        </p:nvSpPr>
        <p:spPr>
          <a:xfrm>
            <a:off x="6209878" y="4845505"/>
            <a:ext cx="1346844" cy="646331"/>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功能及</a:t>
            </a:r>
            <a:endParaRPr lang="zh-CN" altLang="en-US" b="1"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非功能需求</a:t>
            </a:r>
            <a:endParaRPr lang="zh-CN" altLang="en-US" b="1" dirty="0">
              <a:latin typeface="Arial" panose="020B0604020202020204" pitchFamily="34" charset="0"/>
              <a:ea typeface="宋体" panose="02010600030101010101" pitchFamily="2" charset="-122"/>
            </a:endParaRPr>
          </a:p>
        </p:txBody>
      </p:sp>
      <p:sp>
        <p:nvSpPr>
          <p:cNvPr id="6" name="文本框 5"/>
          <p:cNvSpPr txBox="1"/>
          <p:nvPr/>
        </p:nvSpPr>
        <p:spPr>
          <a:xfrm>
            <a:off x="5397500" y="5977890"/>
            <a:ext cx="1325880" cy="368300"/>
          </a:xfrm>
          <a:prstGeom prst="rect">
            <a:avLst/>
          </a:prstGeom>
          <a:noFill/>
        </p:spPr>
        <p:txBody>
          <a:bodyPr wrap="none" rtlCol="0">
            <a:spAutoFit/>
          </a:bodyPr>
          <a:p>
            <a:r>
              <a:rPr lang="zh-CN" altLang="en-US">
                <a:solidFill>
                  <a:srgbClr val="FF0000"/>
                </a:solidFill>
                <a:latin typeface="微软雅黑" panose="020B0503020204020204" pitchFamily="34" charset="-122"/>
                <a:ea typeface="微软雅黑" panose="020B0503020204020204" pitchFamily="34" charset="-122"/>
              </a:rPr>
              <a:t>（第二版）</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p:tgtEl>
                                          <p:spTgt spid="42"/>
                                        </p:tgtEl>
                                        <p:attrNameLst>
                                          <p:attrName>ppt_x</p:attrName>
                                        </p:attrNameLst>
                                      </p:cBhvr>
                                      <p:tavLst>
                                        <p:tav tm="0">
                                          <p:val>
                                            <p:strVal val="#ppt_x+#ppt_w*1.125000"/>
                                          </p:val>
                                        </p:tav>
                                        <p:tav tm="100000">
                                          <p:val>
                                            <p:strVal val="#ppt_x"/>
                                          </p:val>
                                        </p:tav>
                                      </p:tavLst>
                                    </p:anim>
                                    <p:animEffect transition="in" filter="wipe(left)">
                                      <p:cBhvr>
                                        <p:cTn id="14" dur="500"/>
                                        <p:tgtEl>
                                          <p:spTgt spid="42"/>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ppt_x</p:attrName>
                                        </p:attrNameLst>
                                      </p:cBhvr>
                                      <p:tavLst>
                                        <p:tav tm="0">
                                          <p:val>
                                            <p:strVal val="#ppt_x+#ppt_w*1.125000"/>
                                          </p:val>
                                        </p:tav>
                                        <p:tav tm="100000">
                                          <p:val>
                                            <p:strVal val="#ppt_x"/>
                                          </p:val>
                                        </p:tav>
                                      </p:tavLst>
                                    </p:anim>
                                    <p:animEffect transition="in" filter="wipe(left)">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4" grpId="0"/>
      <p:bldP spid="5" grpId="0"/>
      <p:bldP spid="6" grpId="0"/>
      <p:bldP spid="5" grpId="1"/>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p:cNvSpPr/>
          <p:nvPr/>
        </p:nvSpPr>
        <p:spPr>
          <a:xfrm>
            <a:off x="660400" y="4657724"/>
            <a:ext cx="10833100" cy="587829"/>
          </a:xfrm>
          <a:prstGeom prst="round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）主持对需求的验证</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）管理需求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圆角 14"/>
          <p:cNvSpPr/>
          <p:nvPr/>
        </p:nvSpPr>
        <p:spPr>
          <a:xfrm>
            <a:off x="660400" y="4004581"/>
            <a:ext cx="10833100" cy="587829"/>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6</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）为需求建模</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7</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）引导对需求的优先级划分；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矩形: 圆角 13"/>
          <p:cNvSpPr/>
          <p:nvPr/>
        </p:nvSpPr>
        <p:spPr>
          <a:xfrm>
            <a:off x="660400" y="3351441"/>
            <a:ext cx="10833100" cy="587829"/>
          </a:xfrm>
          <a:prstGeom prst="round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分析需求；</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）编写需求规格说明；</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圆角 12"/>
          <p:cNvSpPr/>
          <p:nvPr/>
        </p:nvSpPr>
        <p:spPr>
          <a:xfrm>
            <a:off x="660400" y="2394585"/>
            <a:ext cx="10833100" cy="892175"/>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）获取需求：交谈、讨论会、文档分析、调查、业务流程分析、工作流程分析、</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任务分析、事件列表、同类产品、根据现有系统推导需求、回顾以往项目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圆角 3"/>
          <p:cNvSpPr/>
          <p:nvPr/>
        </p:nvSpPr>
        <p:spPr>
          <a:xfrm>
            <a:off x="660400" y="1741714"/>
            <a:ext cx="10833100" cy="587829"/>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）定义业务需求；</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）确定项目涉众和用户类别；</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700838" y="1034074"/>
            <a:ext cx="776566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）需求分析员的主要工作</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5" grpId="0" bldLvl="0" animBg="1"/>
      <p:bldP spid="14" grpId="0" bldLvl="0" animBg="1"/>
      <p:bldP spid="13" grpId="0" bldLvl="0" animBg="1"/>
      <p:bldP spid="4" grpId="0" animBg="1"/>
      <p:bldP spid="10" grpId="0"/>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10273</Words>
  <Application>WPS 演示</Application>
  <PresentationFormat>宽屏</PresentationFormat>
  <Paragraphs>1198</Paragraphs>
  <Slides>56</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56</vt:i4>
      </vt:variant>
    </vt:vector>
  </HeadingPairs>
  <TitlesOfParts>
    <vt:vector size="68" baseType="lpstr">
      <vt:lpstr>Arial</vt:lpstr>
      <vt:lpstr>宋体</vt:lpstr>
      <vt:lpstr>Wingdings</vt:lpstr>
      <vt:lpstr>微软雅黑</vt:lpstr>
      <vt:lpstr>Calibri</vt:lpstr>
      <vt:lpstr>Arial Unicode MS</vt:lpstr>
      <vt:lpstr>Calibri Light</vt:lpstr>
      <vt:lpstr>Calibri</vt:lpstr>
      <vt:lpstr>等线</vt:lpstr>
      <vt:lpstr>Times New Roman</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大学Goal工作室</dc:creator>
  <cp:lastModifiedBy>武怡琼</cp:lastModifiedBy>
  <cp:revision>755</cp:revision>
  <dcterms:created xsi:type="dcterms:W3CDTF">2016-04-10T11:44:00Z</dcterms:created>
  <dcterms:modified xsi:type="dcterms:W3CDTF">2022-03-07T03:00:36Z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43A55CB3FA6C40F491273C81F7990AC7</vt:lpwstr>
  </property>
  <property fmtid="{D5CDD505-2E9C-101B-9397-08002B2CF9AE}" pid="3" name="KSOProductBuildVer">
    <vt:lpwstr>2052-11.1.0.11365</vt:lpwstr>
  </property>
</Properties>
</file>