
<file path=[Content_Types].xml><?xml version="1.0" encoding="utf-8"?>
<Types xmlns="http://schemas.openxmlformats.org/package/2006/content-types">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media/image11.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7.svg" ContentType="image/svg+xml"/>
  <Override PartName="/ppt/media/image39.svg" ContentType="image/svg+xml"/>
  <Override PartName="/ppt/media/image41.svg" ContentType="image/svg+xml"/>
  <Override PartName="/ppt/media/image45.svg" ContentType="image/svg+xml"/>
  <Override PartName="/ppt/media/image47.svg" ContentType="image/svg+xml"/>
  <Override PartName="/ppt/media/image49.svg" ContentType="image/svg+xml"/>
  <Override PartName="/ppt/media/image51.svg" ContentType="image/svg+xml"/>
  <Override PartName="/ppt/media/image53.svg" ContentType="image/svg+xml"/>
  <Override PartName="/ppt/media/image55.svg" ContentType="image/svg+xml"/>
  <Override PartName="/ppt/media/image6.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84" r:id="rId5"/>
    <p:sldId id="497" r:id="rId6"/>
    <p:sldId id="265" r:id="rId7"/>
    <p:sldId id="266" r:id="rId8"/>
    <p:sldId id="267" r:id="rId9"/>
    <p:sldId id="268" r:id="rId10"/>
    <p:sldId id="269" r:id="rId11"/>
    <p:sldId id="270" r:id="rId12"/>
    <p:sldId id="272" r:id="rId13"/>
    <p:sldId id="286" r:id="rId14"/>
    <p:sldId id="273" r:id="rId15"/>
    <p:sldId id="274" r:id="rId16"/>
    <p:sldId id="275" r:id="rId17"/>
    <p:sldId id="276" r:id="rId18"/>
    <p:sldId id="278" r:id="rId19"/>
    <p:sldId id="280" r:id="rId20"/>
    <p:sldId id="279" r:id="rId21"/>
    <p:sldId id="287" r:id="rId22"/>
    <p:sldId id="293" r:id="rId23"/>
    <p:sldId id="312" r:id="rId24"/>
    <p:sldId id="313" r:id="rId25"/>
    <p:sldId id="314" r:id="rId26"/>
    <p:sldId id="316" r:id="rId27"/>
    <p:sldId id="315" r:id="rId28"/>
    <p:sldId id="876" r:id="rId29"/>
    <p:sldId id="877" r:id="rId30"/>
    <p:sldId id="878" r:id="rId31"/>
    <p:sldId id="879" r:id="rId32"/>
    <p:sldId id="880" r:id="rId33"/>
    <p:sldId id="881" r:id="rId34"/>
    <p:sldId id="883" r:id="rId35"/>
    <p:sldId id="884" r:id="rId36"/>
    <p:sldId id="885" r:id="rId37"/>
    <p:sldId id="886" r:id="rId38"/>
    <p:sldId id="887" r:id="rId39"/>
    <p:sldId id="888" r:id="rId40"/>
    <p:sldId id="889" r:id="rId41"/>
    <p:sldId id="320" r:id="rId42"/>
    <p:sldId id="890" r:id="rId43"/>
    <p:sldId id="891" r:id="rId44"/>
    <p:sldId id="295" r:id="rId45"/>
    <p:sldId id="298" r:id="rId46"/>
    <p:sldId id="326" r:id="rId47"/>
    <p:sldId id="327" r:id="rId48"/>
    <p:sldId id="871" r:id="rId49"/>
    <p:sldId id="872" r:id="rId50"/>
    <p:sldId id="873" r:id="rId51"/>
    <p:sldId id="874" r:id="rId52"/>
    <p:sldId id="343" r:id="rId53"/>
    <p:sldId id="344" r:id="rId54"/>
    <p:sldId id="345" r:id="rId55"/>
    <p:sldId id="346" r:id="rId56"/>
    <p:sldId id="813" r:id="rId57"/>
    <p:sldId id="814" r:id="rId58"/>
    <p:sldId id="307" r:id="rId59"/>
    <p:sldId id="308" r:id="rId60"/>
    <p:sldId id="309" r:id="rId61"/>
    <p:sldId id="310" r:id="rId62"/>
    <p:sldId id="311" r:id="rId63"/>
    <p:sldId id="347" r:id="rId64"/>
    <p:sldId id="348" r:id="rId65"/>
    <p:sldId id="349" r:id="rId66"/>
    <p:sldId id="350" r:id="rId67"/>
    <p:sldId id="351" r:id="rId68"/>
    <p:sldId id="352" r:id="rId69"/>
    <p:sldId id="353" r:id="rId70"/>
    <p:sldId id="354" r:id="rId71"/>
    <p:sldId id="355" r:id="rId72"/>
    <p:sldId id="356" r:id="rId73"/>
    <p:sldId id="322" r:id="rId74"/>
    <p:sldId id="323" r:id="rId75"/>
    <p:sldId id="324" r:id="rId76"/>
    <p:sldId id="875" r:id="rId77"/>
    <p:sldId id="325" r:id="rId78"/>
    <p:sldId id="357" r:id="rId79"/>
    <p:sldId id="358" r:id="rId80"/>
    <p:sldId id="359" r:id="rId81"/>
    <p:sldId id="360" r:id="rId82"/>
    <p:sldId id="361" r:id="rId83"/>
    <p:sldId id="362" r:id="rId84"/>
    <p:sldId id="363" r:id="rId85"/>
    <p:sldId id="364" r:id="rId86"/>
    <p:sldId id="335" r:id="rId87"/>
    <p:sldId id="336" r:id="rId88"/>
    <p:sldId id="337" r:id="rId89"/>
    <p:sldId id="338" r:id="rId90"/>
    <p:sldId id="339" r:id="rId91"/>
    <p:sldId id="340" r:id="rId92"/>
    <p:sldId id="365" r:id="rId93"/>
    <p:sldId id="366" r:id="rId94"/>
    <p:sldId id="367" r:id="rId95"/>
    <p:sldId id="368" r:id="rId96"/>
    <p:sldId id="369" r:id="rId97"/>
    <p:sldId id="371" r:id="rId98"/>
    <p:sldId id="372" r:id="rId99"/>
    <p:sldId id="373" r:id="rId100"/>
    <p:sldId id="374" r:id="rId101"/>
    <p:sldId id="380" r:id="rId102"/>
    <p:sldId id="815" r:id="rId103"/>
    <p:sldId id="816" r:id="rId104"/>
    <p:sldId id="381" r:id="rId105"/>
    <p:sldId id="382" r:id="rId106"/>
    <p:sldId id="383" r:id="rId107"/>
    <p:sldId id="957" r:id="rId108"/>
    <p:sldId id="812" r:id="rId109"/>
  </p:sldIdLst>
  <p:sldSz cx="12192000" cy="6858000"/>
  <p:notesSz cx="6858000" cy="9144000"/>
  <p:custDataLst>
    <p:tags r:id="rId1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2004824-6831-40AB-8F4F-4312C201208C}">
          <p14:sldIdLst>
            <p14:sldId id="285"/>
            <p14:sldId id="284"/>
            <p14:sldId id="497"/>
            <p14:sldId id="265"/>
            <p14:sldId id="266"/>
            <p14:sldId id="267"/>
            <p14:sldId id="268"/>
            <p14:sldId id="269"/>
            <p14:sldId id="270"/>
            <p14:sldId id="272"/>
            <p14:sldId id="286"/>
            <p14:sldId id="273"/>
            <p14:sldId id="274"/>
            <p14:sldId id="275"/>
            <p14:sldId id="276"/>
            <p14:sldId id="278"/>
            <p14:sldId id="280"/>
            <p14:sldId id="279"/>
            <p14:sldId id="287"/>
            <p14:sldId id="293"/>
            <p14:sldId id="312"/>
            <p14:sldId id="313"/>
            <p14:sldId id="314"/>
            <p14:sldId id="316"/>
            <p14:sldId id="315"/>
          </p14:sldIdLst>
        </p14:section>
        <p14:section name="上次课程回顾" id="{84656BDF-73D4-4084-AFFD-9B4634273746}">
          <p14:sldIdLst>
            <p14:sldId id="876"/>
            <p14:sldId id="877"/>
            <p14:sldId id="878"/>
            <p14:sldId id="879"/>
            <p14:sldId id="880"/>
            <p14:sldId id="881"/>
            <p14:sldId id="883"/>
            <p14:sldId id="884"/>
            <p14:sldId id="885"/>
            <p14:sldId id="886"/>
            <p14:sldId id="887"/>
            <p14:sldId id="888"/>
            <p14:sldId id="889"/>
          </p14:sldIdLst>
        </p14:section>
        <p14:section name="本节课程内容" id="{5370C867-CE0E-4E23-8140-D707FF7E8533}">
          <p14:sldIdLst>
            <p14:sldId id="320"/>
            <p14:sldId id="890"/>
            <p14:sldId id="891"/>
            <p14:sldId id="295"/>
            <p14:sldId id="298"/>
            <p14:sldId id="326"/>
            <p14:sldId id="327"/>
            <p14:sldId id="871"/>
            <p14:sldId id="872"/>
            <p14:sldId id="873"/>
            <p14:sldId id="874"/>
            <p14:sldId id="343"/>
            <p14:sldId id="344"/>
            <p14:sldId id="345"/>
            <p14:sldId id="346"/>
            <p14:sldId id="813"/>
            <p14:sldId id="814"/>
            <p14:sldId id="307"/>
            <p14:sldId id="308"/>
            <p14:sldId id="309"/>
            <p14:sldId id="310"/>
            <p14:sldId id="311"/>
            <p14:sldId id="347"/>
            <p14:sldId id="348"/>
            <p14:sldId id="349"/>
            <p14:sldId id="350"/>
            <p14:sldId id="351"/>
            <p14:sldId id="352"/>
            <p14:sldId id="353"/>
            <p14:sldId id="354"/>
            <p14:sldId id="355"/>
            <p14:sldId id="356"/>
            <p14:sldId id="322"/>
            <p14:sldId id="323"/>
            <p14:sldId id="324"/>
            <p14:sldId id="875"/>
            <p14:sldId id="325"/>
            <p14:sldId id="357"/>
            <p14:sldId id="358"/>
            <p14:sldId id="359"/>
            <p14:sldId id="360"/>
            <p14:sldId id="361"/>
            <p14:sldId id="362"/>
            <p14:sldId id="363"/>
            <p14:sldId id="364"/>
            <p14:sldId id="335"/>
            <p14:sldId id="336"/>
            <p14:sldId id="337"/>
            <p14:sldId id="338"/>
            <p14:sldId id="339"/>
            <p14:sldId id="340"/>
            <p14:sldId id="365"/>
            <p14:sldId id="366"/>
            <p14:sldId id="367"/>
            <p14:sldId id="368"/>
            <p14:sldId id="369"/>
            <p14:sldId id="371"/>
            <p14:sldId id="372"/>
            <p14:sldId id="373"/>
            <p14:sldId id="374"/>
            <p14:sldId id="380"/>
            <p14:sldId id="815"/>
            <p14:sldId id="816"/>
            <p14:sldId id="381"/>
            <p14:sldId id="382"/>
            <p14:sldId id="383"/>
            <p14:sldId id="957"/>
            <p14:sldId id="812"/>
          </p14:sldIdLst>
        </p14:section>
      </p14:sectionLst>
    </p:ext>
    <p:ext uri="{EFAFB233-063F-42B5-8137-9DF3F51BA10A}">
      <p15:sldGuideLst xmlns:p15="http://schemas.microsoft.com/office/powerpoint/2012/main">
        <p15:guide id="1" orient="horz" pos="3884" userDrawn="1">
          <p15:clr>
            <a:srgbClr val="A4A3A4"/>
          </p15:clr>
        </p15:guide>
        <p15:guide id="2" pos="438" userDrawn="1">
          <p15:clr>
            <a:srgbClr val="A4A3A4"/>
          </p15:clr>
        </p15:guide>
        <p15:guide id="3" pos="7242" userDrawn="1">
          <p15:clr>
            <a:srgbClr val="A4A3A4"/>
          </p15:clr>
        </p15:guide>
        <p15:guide id="4" orient="horz" pos="482" userDrawn="1">
          <p15:clr>
            <a:srgbClr val="A4A3A4"/>
          </p15:clr>
        </p15:guide>
        <p15:guide id="5" orient="horz" pos="2364" userDrawn="1">
          <p15:clr>
            <a:srgbClr val="A4A3A4"/>
          </p15:clr>
        </p15:guide>
        <p15:guide id="6" orient="horz" pos="11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b4275" initials="l" lastIdx="6" clrIdx="0"/>
  <p:cmAuthor id="2" name="j l" initials="jl" lastIdx="8"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197D7"/>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7" autoAdjust="0"/>
    <p:restoredTop sz="82228" autoAdjust="0"/>
  </p:normalViewPr>
  <p:slideViewPr>
    <p:cSldViewPr snapToGrid="0">
      <p:cViewPr varScale="1">
        <p:scale>
          <a:sx n="65" d="100"/>
          <a:sy n="65" d="100"/>
        </p:scale>
        <p:origin x="38" y="48"/>
      </p:cViewPr>
      <p:guideLst>
        <p:guide orient="horz" pos="3884"/>
        <p:guide pos="438"/>
        <p:guide pos="7242"/>
        <p:guide orient="horz" pos="482"/>
        <p:guide orient="horz" pos="2364"/>
        <p:guide orient="horz" pos="118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4" Type="http://schemas.openxmlformats.org/officeDocument/2006/relationships/tags" Target="tags/tag8.xml"/><Relationship Id="rId113" Type="http://schemas.openxmlformats.org/officeDocument/2006/relationships/commentAuthors" Target="commentAuthors.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4.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svg"/><Relationship Id="rId7" Type="http://schemas.openxmlformats.org/officeDocument/2006/relationships/image" Target="../media/image50.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 Id="rId3" Type="http://schemas.openxmlformats.org/officeDocument/2006/relationships/image" Target="../media/image46.png"/><Relationship Id="rId2" Type="http://schemas.openxmlformats.org/officeDocument/2006/relationships/image" Target="../media/image45.svg"/><Relationship Id="rId12" Type="http://schemas.openxmlformats.org/officeDocument/2006/relationships/image" Target="../media/image55.svg"/><Relationship Id="rId11" Type="http://schemas.openxmlformats.org/officeDocument/2006/relationships/image" Target="../media/image54.png"/><Relationship Id="rId10" Type="http://schemas.openxmlformats.org/officeDocument/2006/relationships/image" Target="../media/image53.svg"/><Relationship Id="rId1" Type="http://schemas.openxmlformats.org/officeDocument/2006/relationships/image" Target="../media/image44.png"/></Relationships>
</file>

<file path=ppt/diagrams/_rels/drawing4.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svg"/><Relationship Id="rId7" Type="http://schemas.openxmlformats.org/officeDocument/2006/relationships/image" Target="../media/image50.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 Id="rId3" Type="http://schemas.openxmlformats.org/officeDocument/2006/relationships/image" Target="../media/image46.png"/><Relationship Id="rId2" Type="http://schemas.openxmlformats.org/officeDocument/2006/relationships/image" Target="../media/image45.svg"/><Relationship Id="rId12" Type="http://schemas.openxmlformats.org/officeDocument/2006/relationships/image" Target="../media/image55.svg"/><Relationship Id="rId11" Type="http://schemas.openxmlformats.org/officeDocument/2006/relationships/image" Target="../media/image54.png"/><Relationship Id="rId10" Type="http://schemas.openxmlformats.org/officeDocument/2006/relationships/image" Target="../media/image53.svg"/><Relationship Id="rId1"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FA268C-53AE-4051-922D-56E14F0CD9C0}"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altLang="en-US"/>
        </a:p>
      </dgm:t>
    </dgm:pt>
    <dgm:pt modelId="{F4CFA32A-2A31-4A67-85EC-7868F7ADD08C}">
      <dgm:prSet/>
      <dgm:spPr/>
      <dgm:t>
        <a:bodyPr/>
        <a:lstStyle/>
        <a:p>
          <a:r>
            <a:rPr lang="en-US" altLang="zh-CN" dirty="0">
              <a:latin typeface="+mn-ea"/>
              <a:ea typeface="+mn-ea"/>
            </a:rPr>
            <a:t>5</a:t>
          </a:r>
          <a:r>
            <a:rPr lang="zh-CN" altLang="en-US" dirty="0">
              <a:latin typeface="+mn-ea"/>
              <a:ea typeface="+mn-ea"/>
            </a:rPr>
            <a:t>）例外：</a:t>
          </a:r>
          <a:r>
            <a:rPr lang="zh-CN" dirty="0">
              <a:latin typeface="+mn-ea"/>
              <a:ea typeface="+mn-ea"/>
            </a:rPr>
            <a:t>引起任务不能顺序完成的情况称为例外(exception)，在某些时候它可以视为可选过程。</a:t>
          </a:r>
          <a:endParaRPr altLang="en-US" dirty="0">
            <a:latin typeface="+mn-ea"/>
            <a:ea typeface="+mn-ea"/>
          </a:endParaRPr>
        </a:p>
      </dgm:t>
    </dgm:pt>
    <dgm:pt modelId="{35708F18-046F-417A-BE29-21AC0C90B3FB}" cxnId="{494A2E87-E5D2-4386-B4C5-952BFF011E05}" type="parTrans">
      <dgm:prSet/>
      <dgm:spPr/>
      <dgm:t>
        <a:bodyPr/>
        <a:lstStyle/>
        <a:p>
          <a:endParaRPr lang="zh-CN" altLang="en-US"/>
        </a:p>
      </dgm:t>
    </dgm:pt>
    <dgm:pt modelId="{4130CC7B-471B-4A56-84C4-5A2BB1B7440A}" cxnId="{494A2E87-E5D2-4386-B4C5-952BFF011E05}" type="sibTrans">
      <dgm:prSet/>
      <dgm:spPr/>
      <dgm:t>
        <a:bodyPr/>
        <a:lstStyle/>
        <a:p>
          <a:endParaRPr lang="zh-CN" altLang="en-US"/>
        </a:p>
      </dgm:t>
    </dgm:pt>
    <dgm:pt modelId="{4111BF8B-DB86-4A0D-94E1-6FD4D970FB1F}">
      <dgm:prSet/>
      <dgm:spPr/>
      <dgm:t>
        <a:bodyPr/>
        <a:lstStyle/>
        <a:p>
          <a:r>
            <a:rPr lang="zh-CN" altLang="en-US" dirty="0">
              <a:latin typeface="+mn-ea"/>
              <a:ea typeface="+mn-ea"/>
            </a:rPr>
            <a:t>在定义用例时，描述例外路径是很重要的，因为它们描述了在特定条件下用户对系统如何工作的看法</a:t>
          </a:r>
          <a:endParaRPr altLang="en-US" dirty="0">
            <a:latin typeface="+mn-ea"/>
            <a:ea typeface="+mn-ea"/>
          </a:endParaRPr>
        </a:p>
      </dgm:t>
    </dgm:pt>
    <dgm:pt modelId="{2F168069-B374-4E02-B219-402768F379A5}" cxnId="{3EEFA52C-4633-4A38-8B60-4ED7E16E5395}" type="parTrans">
      <dgm:prSet/>
      <dgm:spPr/>
      <dgm:t>
        <a:bodyPr/>
        <a:lstStyle/>
        <a:p>
          <a:endParaRPr lang="zh-CN" altLang="en-US"/>
        </a:p>
      </dgm:t>
    </dgm:pt>
    <dgm:pt modelId="{AB9FEFF5-3DC8-42EE-A89B-3A256115FC8E}" cxnId="{3EEFA52C-4633-4A38-8B60-4ED7E16E5395}" type="sibTrans">
      <dgm:prSet/>
      <dgm:spPr/>
      <dgm:t>
        <a:bodyPr/>
        <a:lstStyle/>
        <a:p>
          <a:endParaRPr lang="zh-CN" altLang="en-US"/>
        </a:p>
      </dgm:t>
    </dgm:pt>
    <dgm:pt modelId="{0B94C053-EBDA-4F17-A4E5-CC9A9B62888C}">
      <dgm:prSet/>
      <dgm:spPr/>
      <dgm:t>
        <a:bodyPr/>
        <a:lstStyle/>
        <a:p>
          <a:r>
            <a:rPr lang="zh-CN" altLang="en-US" dirty="0">
              <a:latin typeface="+mn-ea"/>
              <a:ea typeface="+mn-ea"/>
            </a:rPr>
            <a:t>“请求一种化学制品”用例中的一个例外是不存在业务上可用的化学制品</a:t>
          </a:r>
          <a:endParaRPr altLang="en-US" dirty="0">
            <a:latin typeface="+mn-ea"/>
            <a:ea typeface="+mn-ea"/>
          </a:endParaRPr>
        </a:p>
      </dgm:t>
    </dgm:pt>
    <dgm:pt modelId="{E3D2EFD2-0A8B-48E7-B5AA-5AF997EB1927}" cxnId="{B015210C-1691-428D-96CE-4E0B7B2D803C}" type="sibTrans">
      <dgm:prSet/>
      <dgm:spPr/>
      <dgm:t>
        <a:bodyPr/>
        <a:lstStyle/>
        <a:p>
          <a:endParaRPr lang="zh-CN" altLang="en-US"/>
        </a:p>
      </dgm:t>
    </dgm:pt>
    <dgm:pt modelId="{DDF3DF1A-2BC9-428E-AF50-7FD5BA3FC624}" cxnId="{B015210C-1691-428D-96CE-4E0B7B2D803C}" type="parTrans">
      <dgm:prSet/>
      <dgm:spPr/>
      <dgm:t>
        <a:bodyPr/>
        <a:lstStyle/>
        <a:p>
          <a:endParaRPr lang="zh-CN" altLang="en-US"/>
        </a:p>
      </dgm:t>
    </dgm:pt>
    <dgm:pt modelId="{DC6A6720-AC36-4D44-8A2F-D735E8305F01}" type="pres">
      <dgm:prSet presAssocID="{46FA268C-53AE-4051-922D-56E14F0CD9C0}" presName="Name0" presStyleCnt="0">
        <dgm:presLayoutVars>
          <dgm:dir/>
          <dgm:animLvl val="lvl"/>
          <dgm:resizeHandles val="exact"/>
        </dgm:presLayoutVars>
      </dgm:prSet>
      <dgm:spPr/>
    </dgm:pt>
    <dgm:pt modelId="{00EE9B9A-4AEA-4867-90C0-41F659388C6D}" type="pres">
      <dgm:prSet presAssocID="{0B94C053-EBDA-4F17-A4E5-CC9A9B62888C}" presName="boxAndChildren" presStyleCnt="0"/>
      <dgm:spPr/>
    </dgm:pt>
    <dgm:pt modelId="{3E8E5EE5-3673-47F5-A3A2-F3A3D8EC419D}" type="pres">
      <dgm:prSet presAssocID="{0B94C053-EBDA-4F17-A4E5-CC9A9B62888C}" presName="parentTextBox" presStyleLbl="node1" presStyleIdx="0" presStyleCnt="3"/>
      <dgm:spPr/>
    </dgm:pt>
    <dgm:pt modelId="{AA048093-60E3-44BD-8012-8EC7847939AE}" type="pres">
      <dgm:prSet presAssocID="{AB9FEFF5-3DC8-42EE-A89B-3A256115FC8E}" presName="sp" presStyleCnt="0"/>
      <dgm:spPr/>
    </dgm:pt>
    <dgm:pt modelId="{17B5C651-DCDA-4486-8037-3B284D14C2B9}" type="pres">
      <dgm:prSet presAssocID="{4111BF8B-DB86-4A0D-94E1-6FD4D970FB1F}" presName="arrowAndChildren" presStyleCnt="0"/>
      <dgm:spPr/>
    </dgm:pt>
    <dgm:pt modelId="{1175E081-FF75-4AE9-8DBF-3B1C502284CC}" type="pres">
      <dgm:prSet presAssocID="{4111BF8B-DB86-4A0D-94E1-6FD4D970FB1F}" presName="parentTextArrow" presStyleLbl="node1" presStyleIdx="1" presStyleCnt="3"/>
      <dgm:spPr/>
    </dgm:pt>
    <dgm:pt modelId="{B54F00B5-1746-4E94-96CD-88FCAA26A845}" type="pres">
      <dgm:prSet presAssocID="{4130CC7B-471B-4A56-84C4-5A2BB1B7440A}" presName="sp" presStyleCnt="0"/>
      <dgm:spPr/>
    </dgm:pt>
    <dgm:pt modelId="{E03FCAB1-D9A6-4BC4-A1B3-D95585F41951}" type="pres">
      <dgm:prSet presAssocID="{F4CFA32A-2A31-4A67-85EC-7868F7ADD08C}" presName="arrowAndChildren" presStyleCnt="0"/>
      <dgm:spPr/>
    </dgm:pt>
    <dgm:pt modelId="{405D3926-1A09-4676-BEA7-977DBBAB6BF8}" type="pres">
      <dgm:prSet presAssocID="{F4CFA32A-2A31-4A67-85EC-7868F7ADD08C}" presName="parentTextArrow" presStyleLbl="node1" presStyleIdx="2" presStyleCnt="3"/>
      <dgm:spPr/>
    </dgm:pt>
  </dgm:ptLst>
  <dgm:cxnLst>
    <dgm:cxn modelId="{B015210C-1691-428D-96CE-4E0B7B2D803C}" srcId="{46FA268C-53AE-4051-922D-56E14F0CD9C0}" destId="{0B94C053-EBDA-4F17-A4E5-CC9A9B62888C}" srcOrd="2" destOrd="0" parTransId="{DDF3DF1A-2BC9-428E-AF50-7FD5BA3FC624}" sibTransId="{E3D2EFD2-0A8B-48E7-B5AA-5AF997EB1927}"/>
    <dgm:cxn modelId="{9B30A924-ABC5-4F98-9C4E-6AE7EA9ED8C6}" type="presOf" srcId="{F4CFA32A-2A31-4A67-85EC-7868F7ADD08C}" destId="{405D3926-1A09-4676-BEA7-977DBBAB6BF8}" srcOrd="0" destOrd="0" presId="urn:microsoft.com/office/officeart/2005/8/layout/process4"/>
    <dgm:cxn modelId="{3EEFA52C-4633-4A38-8B60-4ED7E16E5395}" srcId="{46FA268C-53AE-4051-922D-56E14F0CD9C0}" destId="{4111BF8B-DB86-4A0D-94E1-6FD4D970FB1F}" srcOrd="1" destOrd="0" parTransId="{2F168069-B374-4E02-B219-402768F379A5}" sibTransId="{AB9FEFF5-3DC8-42EE-A89B-3A256115FC8E}"/>
    <dgm:cxn modelId="{CAC84C4D-0BBC-4EB7-99AB-9A28D33AC503}" type="presOf" srcId="{0B94C053-EBDA-4F17-A4E5-CC9A9B62888C}" destId="{3E8E5EE5-3673-47F5-A3A2-F3A3D8EC419D}" srcOrd="0" destOrd="0" presId="urn:microsoft.com/office/officeart/2005/8/layout/process4"/>
    <dgm:cxn modelId="{494A2E87-E5D2-4386-B4C5-952BFF011E05}" srcId="{46FA268C-53AE-4051-922D-56E14F0CD9C0}" destId="{F4CFA32A-2A31-4A67-85EC-7868F7ADD08C}" srcOrd="0" destOrd="0" parTransId="{35708F18-046F-417A-BE29-21AC0C90B3FB}" sibTransId="{4130CC7B-471B-4A56-84C4-5A2BB1B7440A}"/>
    <dgm:cxn modelId="{F18358CF-4DBA-4954-812F-3992C05043D5}" type="presOf" srcId="{4111BF8B-DB86-4A0D-94E1-6FD4D970FB1F}" destId="{1175E081-FF75-4AE9-8DBF-3B1C502284CC}" srcOrd="0" destOrd="0" presId="urn:microsoft.com/office/officeart/2005/8/layout/process4"/>
    <dgm:cxn modelId="{EB0D74FE-A484-497A-A62F-03C54BEEB4E7}" type="presOf" srcId="{46FA268C-53AE-4051-922D-56E14F0CD9C0}" destId="{DC6A6720-AC36-4D44-8A2F-D735E8305F01}" srcOrd="0" destOrd="0" presId="urn:microsoft.com/office/officeart/2005/8/layout/process4"/>
    <dgm:cxn modelId="{7BF4F4B5-4A2E-42BE-8D9B-2EB75DF20684}" type="presParOf" srcId="{DC6A6720-AC36-4D44-8A2F-D735E8305F01}" destId="{00EE9B9A-4AEA-4867-90C0-41F659388C6D}" srcOrd="0" destOrd="0" presId="urn:microsoft.com/office/officeart/2005/8/layout/process4"/>
    <dgm:cxn modelId="{AFC1AF73-003D-434D-9606-379201E11953}" type="presParOf" srcId="{00EE9B9A-4AEA-4867-90C0-41F659388C6D}" destId="{3E8E5EE5-3673-47F5-A3A2-F3A3D8EC419D}" srcOrd="0" destOrd="0" presId="urn:microsoft.com/office/officeart/2005/8/layout/process4"/>
    <dgm:cxn modelId="{14504EB4-16F0-4BAA-BA2C-384DAC4C1A25}" type="presParOf" srcId="{DC6A6720-AC36-4D44-8A2F-D735E8305F01}" destId="{AA048093-60E3-44BD-8012-8EC7847939AE}" srcOrd="1" destOrd="0" presId="urn:microsoft.com/office/officeart/2005/8/layout/process4"/>
    <dgm:cxn modelId="{CB273CA9-23AF-484B-8315-42B4DC2A25D6}" type="presParOf" srcId="{DC6A6720-AC36-4D44-8A2F-D735E8305F01}" destId="{17B5C651-DCDA-4486-8037-3B284D14C2B9}" srcOrd="2" destOrd="0" presId="urn:microsoft.com/office/officeart/2005/8/layout/process4"/>
    <dgm:cxn modelId="{CC1E3B38-DA96-4487-9F10-6F749B7405A6}" type="presParOf" srcId="{17B5C651-DCDA-4486-8037-3B284D14C2B9}" destId="{1175E081-FF75-4AE9-8DBF-3B1C502284CC}" srcOrd="0" destOrd="0" presId="urn:microsoft.com/office/officeart/2005/8/layout/process4"/>
    <dgm:cxn modelId="{90C2BADB-4CF4-4040-B33A-3F2A3E046447}" type="presParOf" srcId="{DC6A6720-AC36-4D44-8A2F-D735E8305F01}" destId="{B54F00B5-1746-4E94-96CD-88FCAA26A845}" srcOrd="3" destOrd="0" presId="urn:microsoft.com/office/officeart/2005/8/layout/process4"/>
    <dgm:cxn modelId="{0A72342B-6A70-47E3-9921-6224063684BF}" type="presParOf" srcId="{DC6A6720-AC36-4D44-8A2F-D735E8305F01}" destId="{E03FCAB1-D9A6-4BC4-A1B3-D95585F41951}" srcOrd="4" destOrd="0" presId="urn:microsoft.com/office/officeart/2005/8/layout/process4"/>
    <dgm:cxn modelId="{C209F1E0-C6FC-4772-A037-AA805D2C2EF4}" type="presParOf" srcId="{E03FCAB1-D9A6-4BC4-A1B3-D95585F41951}" destId="{405D3926-1A09-4676-BEA7-977DBBAB6BF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90105-A372-45C4-9B97-3FCCF1A52DD2}" type="doc">
      <dgm:prSet loTypeId="urn:microsoft.com/office/officeart/2005/8/layout/hList6" qsTypeId="urn:microsoft.com/office/officeart/2005/8/quickstyle/simple1#13" csTypeId="urn:microsoft.com/office/officeart/2005/8/colors/accent1_1#4" phldr="1"/>
      <dgm:spPr/>
      <dgm:t>
        <a:bodyPr/>
        <a:lstStyle/>
        <a:p>
          <a:endParaRPr altLang="en-US"/>
        </a:p>
      </dgm:t>
    </dgm:pt>
    <dgm:pt modelId="{A9CDAB83-AE15-4680-99AB-0789FFE43151}">
      <dgm:prSet/>
      <dgm:spPr/>
      <dgm:t>
        <a:bodyPr/>
        <a:lstStyle/>
        <a:p>
          <a:r>
            <a:rPr lang="zh-CN" b="1" i="0" u="none" baseline="0" dirty="0">
              <a:solidFill>
                <a:srgbClr val="FF0000"/>
              </a:solidFill>
              <a:rtl val="0"/>
            </a:rPr>
            <a:t>  </a:t>
          </a:r>
          <a:r>
            <a:rPr lang="en-US" b="1" i="0" u="none" baseline="0" dirty="0">
              <a:solidFill>
                <a:srgbClr val="FF0000"/>
              </a:solidFill>
              <a:rtl val="0"/>
            </a:rPr>
            <a:t>3.仅利用软件需求规格说明的方法</a:t>
          </a:r>
          <a:r>
            <a:rPr lang="zh-CN" b="1" i="0" u="none" baseline="0" dirty="0">
              <a:solidFill>
                <a:srgbClr val="FF0000"/>
              </a:solidFill>
              <a:rtl val="0"/>
            </a:rPr>
            <a:t>：</a:t>
          </a:r>
          <a:r>
            <a:rPr lang="en-US" b="0" i="0" u="none" baseline="0" dirty="0">
              <a:rtl val="0"/>
            </a:rPr>
            <a:t>第3种方法是通过用例来组织软件需求规格说明，并且把使用实例和功能需求都记录在软件需求规格说明中。</a:t>
          </a:r>
          <a:endParaRPr altLang="en-US" dirty="0"/>
        </a:p>
      </dgm:t>
    </dgm:pt>
    <dgm:pt modelId="{66838906-5F9B-4054-A58E-CAF6079E79CA}" cxnId="{299D9941-6A50-490D-B1C9-FEF734226647}" type="parTrans">
      <dgm:prSet/>
      <dgm:spPr/>
      <dgm:t>
        <a:bodyPr/>
        <a:lstStyle/>
        <a:p>
          <a:endParaRPr lang="zh-CN" altLang="en-US"/>
        </a:p>
      </dgm:t>
    </dgm:pt>
    <dgm:pt modelId="{B18F6FD6-EEE9-4522-9B34-24BCA0F49B2B}" cxnId="{299D9941-6A50-490D-B1C9-FEF734226647}" type="sibTrans">
      <dgm:prSet/>
      <dgm:spPr/>
      <dgm:t>
        <a:bodyPr/>
        <a:lstStyle/>
        <a:p>
          <a:endParaRPr lang="zh-CN" altLang="en-US"/>
        </a:p>
      </dgm:t>
    </dgm:pt>
    <dgm:pt modelId="{1BCC33BB-1A4A-4065-B249-41FDC94E1500}" type="pres">
      <dgm:prSet presAssocID="{66B90105-A372-45C4-9B97-3FCCF1A52DD2}" presName="Name0" presStyleCnt="0">
        <dgm:presLayoutVars>
          <dgm:dir/>
          <dgm:resizeHandles val="exact"/>
        </dgm:presLayoutVars>
      </dgm:prSet>
      <dgm:spPr/>
    </dgm:pt>
    <dgm:pt modelId="{22B40EE4-294C-4D0D-A40F-CB8F0EACEAA2}" type="pres">
      <dgm:prSet presAssocID="{A9CDAB83-AE15-4680-99AB-0789FFE43151}" presName="node" presStyleLbl="node1" presStyleIdx="0" presStyleCnt="1" custLinFactNeighborX="16053">
        <dgm:presLayoutVars>
          <dgm:bulletEnabled val="1"/>
        </dgm:presLayoutVars>
      </dgm:prSet>
      <dgm:spPr/>
    </dgm:pt>
  </dgm:ptLst>
  <dgm:cxnLst>
    <dgm:cxn modelId="{299D9941-6A50-490D-B1C9-FEF734226647}" srcId="{66B90105-A372-45C4-9B97-3FCCF1A52DD2}" destId="{A9CDAB83-AE15-4680-99AB-0789FFE43151}" srcOrd="0" destOrd="0" parTransId="{66838906-5F9B-4054-A58E-CAF6079E79CA}" sibTransId="{B18F6FD6-EEE9-4522-9B34-24BCA0F49B2B}"/>
    <dgm:cxn modelId="{42362F7C-C105-4678-A72A-0AE23104AD3D}" type="presOf" srcId="{66B90105-A372-45C4-9B97-3FCCF1A52DD2}" destId="{1BCC33BB-1A4A-4065-B249-41FDC94E1500}" srcOrd="0" destOrd="0" presId="urn:microsoft.com/office/officeart/2005/8/layout/hList6"/>
    <dgm:cxn modelId="{738517DF-136A-4487-A129-D791B3F93D2A}" type="presOf" srcId="{A9CDAB83-AE15-4680-99AB-0789FFE43151}" destId="{22B40EE4-294C-4D0D-A40F-CB8F0EACEAA2}" srcOrd="0" destOrd="0" presId="urn:microsoft.com/office/officeart/2005/8/layout/hList6"/>
    <dgm:cxn modelId="{3FBF8C05-4838-4B8E-9E0A-7449E93F2612}" type="presParOf" srcId="{1BCC33BB-1A4A-4065-B249-41FDC94E1500}" destId="{22B40EE4-294C-4D0D-A40F-CB8F0EACEAA2}"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C7EDB0-8D0E-43A1-9611-F12B9C3D1A35}" type="doc">
      <dgm:prSet loTypeId="urn:microsoft.com/office/officeart/2005/8/layout/cycle2" loCatId="cycle" qsTypeId="urn:microsoft.com/office/officeart/2005/8/quickstyle/3d2" qsCatId="3D" csTypeId="urn:microsoft.com/office/officeart/2005/8/colors/accent2_1" csCatId="accent2" phldr="1"/>
      <dgm:spPr/>
      <dgm:t>
        <a:bodyPr/>
        <a:lstStyle/>
        <a:p>
          <a:endParaRPr lang="zh-CN" altLang="en-US"/>
        </a:p>
      </dgm:t>
    </dgm:pt>
    <dgm:pt modelId="{5AB2CA75-72AD-44CD-889A-780E893E80B2}">
      <dgm:prSet/>
      <dgm:spPr/>
      <dgm:t>
        <a:bodyPr/>
        <a:lstStyle/>
        <a:p>
          <a:r>
            <a:rPr lang="zh-CN"/>
            <a:t>收集客户意见</a:t>
          </a:r>
          <a:endParaRPr lang="zh-CN" dirty="0"/>
        </a:p>
      </dgm:t>
    </dgm:pt>
    <dgm:pt modelId="{67812E08-7339-4075-B680-6EE939AF939C}" cxnId="{01F71DB9-77DD-418C-8BCE-1F6541DA1224}" type="parTrans">
      <dgm:prSet/>
      <dgm:spPr/>
      <dgm:t>
        <a:bodyPr/>
        <a:lstStyle/>
        <a:p>
          <a:endParaRPr lang="zh-CN" altLang="en-US"/>
        </a:p>
      </dgm:t>
    </dgm:pt>
    <dgm:pt modelId="{82A8777A-4A0D-4954-B6B3-3169E3728220}" cxnId="{01F71DB9-77DD-418C-8BCE-1F6541DA1224}" type="sibTrans">
      <dgm:prSet/>
      <dgm:spPr/>
      <dgm:t>
        <a:bodyPr/>
        <a:lstStyle/>
        <a:p>
          <a:endParaRPr lang="zh-CN" altLang="en-US"/>
        </a:p>
      </dgm:t>
    </dgm:pt>
    <dgm:pt modelId="{2558EEE9-00F1-4BB2-87B2-1727549A6CAC}">
      <dgm:prSet/>
      <dgm:spPr/>
      <dgm:t>
        <a:bodyPr/>
        <a:lstStyle/>
        <a:p>
          <a:r>
            <a:rPr lang="zh-CN"/>
            <a:t>分析收集意见</a:t>
          </a:r>
          <a:endParaRPr lang="zh-CN" dirty="0"/>
        </a:p>
      </dgm:t>
    </dgm:pt>
    <dgm:pt modelId="{D7F1D1B3-AF16-4420-8719-35CFEB702A18}" cxnId="{E4620DD3-CBAD-4986-853F-43D3CF578A8F}" type="parTrans">
      <dgm:prSet/>
      <dgm:spPr/>
      <dgm:t>
        <a:bodyPr/>
        <a:lstStyle/>
        <a:p>
          <a:endParaRPr lang="zh-CN" altLang="en-US"/>
        </a:p>
      </dgm:t>
    </dgm:pt>
    <dgm:pt modelId="{80E0C1DF-91C2-4687-87B7-227C393D4AF2}" cxnId="{E4620DD3-CBAD-4986-853F-43D3CF578A8F}" type="sibTrans">
      <dgm:prSet/>
      <dgm:spPr/>
      <dgm:t>
        <a:bodyPr/>
        <a:lstStyle/>
        <a:p>
          <a:endParaRPr lang="zh-CN" altLang="en-US"/>
        </a:p>
      </dgm:t>
    </dgm:pt>
    <dgm:pt modelId="{FAD716A4-16FC-4ED1-9A76-662581136FC2}">
      <dgm:prSet/>
      <dgm:spPr/>
      <dgm:t>
        <a:bodyPr/>
        <a:lstStyle/>
        <a:p>
          <a:r>
            <a:rPr lang="zh-CN"/>
            <a:t>整理需求意见</a:t>
          </a:r>
          <a:endParaRPr lang="zh-CN" dirty="0"/>
        </a:p>
      </dgm:t>
    </dgm:pt>
    <dgm:pt modelId="{7FF96E74-B540-4A0A-93A2-E8681DF72391}" cxnId="{DA1B76AB-5826-4B32-A3F5-046E674BFC6F}" type="parTrans">
      <dgm:prSet/>
      <dgm:spPr/>
      <dgm:t>
        <a:bodyPr/>
        <a:lstStyle/>
        <a:p>
          <a:endParaRPr lang="zh-CN" altLang="en-US"/>
        </a:p>
      </dgm:t>
    </dgm:pt>
    <dgm:pt modelId="{3CF74888-934A-4E08-861C-A5B2422FB431}" cxnId="{DA1B76AB-5826-4B32-A3F5-046E674BFC6F}" type="sibTrans">
      <dgm:prSet/>
      <dgm:spPr/>
      <dgm:t>
        <a:bodyPr/>
        <a:lstStyle/>
        <a:p>
          <a:endParaRPr lang="zh-CN" altLang="en-US"/>
        </a:p>
      </dgm:t>
    </dgm:pt>
    <dgm:pt modelId="{774FB112-F4FE-47DA-A3DE-3B2AA4C4F325}">
      <dgm:prSet/>
      <dgm:spPr/>
      <dgm:t>
        <a:bodyPr/>
        <a:lstStyle/>
        <a:p>
          <a:r>
            <a:rPr lang="zh-CN"/>
            <a:t>理解具体需求</a:t>
          </a:r>
          <a:endParaRPr lang="zh-CN" dirty="0"/>
        </a:p>
      </dgm:t>
    </dgm:pt>
    <dgm:pt modelId="{A0E2BAC0-B59A-4488-BD66-C3307E8786D4}" cxnId="{8B0632E6-5BE5-4A61-B1E9-91C8DC09664C}" type="parTrans">
      <dgm:prSet/>
      <dgm:spPr/>
      <dgm:t>
        <a:bodyPr/>
        <a:lstStyle/>
        <a:p>
          <a:endParaRPr lang="zh-CN" altLang="en-US"/>
        </a:p>
      </dgm:t>
    </dgm:pt>
    <dgm:pt modelId="{0CFEACBC-D929-4AE5-BFB7-05D89C6E2C34}" cxnId="{8B0632E6-5BE5-4A61-B1E9-91C8DC09664C}" type="sibTrans">
      <dgm:prSet/>
      <dgm:spPr/>
      <dgm:t>
        <a:bodyPr/>
        <a:lstStyle/>
        <a:p>
          <a:endParaRPr lang="zh-CN" altLang="en-US"/>
        </a:p>
      </dgm:t>
    </dgm:pt>
    <dgm:pt modelId="{E1B6A577-6497-467F-AEC9-C93703D74073}">
      <dgm:prSet/>
      <dgm:spPr/>
      <dgm:t>
        <a:bodyPr/>
        <a:lstStyle/>
        <a:p>
          <a:r>
            <a:rPr lang="zh-CN" altLang="en-US"/>
            <a:t>将</a:t>
          </a:r>
          <a:r>
            <a:rPr lang="zh-CN"/>
            <a:t>需求整理</a:t>
          </a:r>
          <a:r>
            <a:rPr lang="zh-CN" altLang="en-US"/>
            <a:t>成</a:t>
          </a:r>
          <a:r>
            <a:rPr lang="zh-CN"/>
            <a:t>文档</a:t>
          </a:r>
          <a:endParaRPr lang="zh-CN" dirty="0"/>
        </a:p>
      </dgm:t>
    </dgm:pt>
    <dgm:pt modelId="{91A09C54-83A3-4490-840D-F6AFBFEF1E5A}" cxnId="{3A2D072C-FDA5-4554-B993-8E3AA20111AA}" type="parTrans">
      <dgm:prSet/>
      <dgm:spPr/>
      <dgm:t>
        <a:bodyPr/>
        <a:lstStyle/>
        <a:p>
          <a:endParaRPr lang="zh-CN" altLang="en-US"/>
        </a:p>
      </dgm:t>
    </dgm:pt>
    <dgm:pt modelId="{4FC10019-F3C6-4FF7-BB6C-A116BD7BC1CB}" cxnId="{3A2D072C-FDA5-4554-B993-8E3AA20111AA}" type="sibTrans">
      <dgm:prSet/>
      <dgm:spPr/>
      <dgm:t>
        <a:bodyPr/>
        <a:lstStyle/>
        <a:p>
          <a:endParaRPr lang="zh-CN" altLang="en-US"/>
        </a:p>
      </dgm:t>
    </dgm:pt>
    <dgm:pt modelId="{76B3549C-098A-4665-8288-0ED3BC58B7E6}">
      <dgm:prSet/>
      <dgm:spPr/>
      <dgm:t>
        <a:bodyPr/>
        <a:lstStyle/>
        <a:p>
          <a:r>
            <a:rPr lang="zh-CN"/>
            <a:t>与</a:t>
          </a:r>
          <a:r>
            <a:rPr lang="zh-CN" altLang="en-US"/>
            <a:t>客户</a:t>
          </a:r>
          <a:r>
            <a:rPr lang="zh-CN"/>
            <a:t>探讨</a:t>
          </a:r>
          <a:endParaRPr lang="zh-CN" dirty="0"/>
        </a:p>
      </dgm:t>
    </dgm:pt>
    <dgm:pt modelId="{1C650F45-1EDD-4BBD-BCC4-53080090C376}" cxnId="{20F62B78-9565-4BB8-86AB-8B0AD6AEEF37}" type="parTrans">
      <dgm:prSet/>
      <dgm:spPr/>
      <dgm:t>
        <a:bodyPr/>
        <a:lstStyle/>
        <a:p>
          <a:endParaRPr lang="zh-CN" altLang="en-US"/>
        </a:p>
      </dgm:t>
    </dgm:pt>
    <dgm:pt modelId="{6E50941E-77B5-4B28-A978-01037333851C}" cxnId="{20F62B78-9565-4BB8-86AB-8B0AD6AEEF37}" type="sibTrans">
      <dgm:prSet/>
      <dgm:spPr/>
      <dgm:t>
        <a:bodyPr/>
        <a:lstStyle/>
        <a:p>
          <a:endParaRPr lang="zh-CN" altLang="en-US"/>
        </a:p>
      </dgm:t>
    </dgm:pt>
    <dgm:pt modelId="{1B1743C0-8814-451C-8472-8A364B4B4F43}" type="pres">
      <dgm:prSet presAssocID="{E6C7EDB0-8D0E-43A1-9611-F12B9C3D1A35}" presName="cycle" presStyleCnt="0">
        <dgm:presLayoutVars>
          <dgm:dir/>
          <dgm:resizeHandles val="exact"/>
        </dgm:presLayoutVars>
      </dgm:prSet>
      <dgm:spPr/>
    </dgm:pt>
    <dgm:pt modelId="{BD2DA69E-158C-4873-8A99-42EC1133ECE5}" type="pres">
      <dgm:prSet presAssocID="{5AB2CA75-72AD-44CD-889A-780E893E80B2}" presName="node" presStyleLbl="node1" presStyleIdx="0" presStyleCnt="6">
        <dgm:presLayoutVars>
          <dgm:bulletEnabled val="1"/>
        </dgm:presLayoutVars>
      </dgm:prSet>
      <dgm:spPr/>
    </dgm:pt>
    <dgm:pt modelId="{69085720-FF98-4BD8-ACC8-E617F7040C07}" type="pres">
      <dgm:prSet presAssocID="{82A8777A-4A0D-4954-B6B3-3169E3728220}" presName="sibTrans" presStyleLbl="sibTrans2D1" presStyleIdx="0" presStyleCnt="6"/>
      <dgm:spPr/>
    </dgm:pt>
    <dgm:pt modelId="{7AF93779-E9F0-4773-8D90-0D3E045D0F3D}" type="pres">
      <dgm:prSet presAssocID="{82A8777A-4A0D-4954-B6B3-3169E3728220}" presName="connectorText" presStyleLbl="sibTrans2D1" presStyleIdx="0" presStyleCnt="6"/>
      <dgm:spPr/>
    </dgm:pt>
    <dgm:pt modelId="{BD992D2D-28BA-49EC-9A9D-24B4B36F4B9A}" type="pres">
      <dgm:prSet presAssocID="{2558EEE9-00F1-4BB2-87B2-1727549A6CAC}" presName="node" presStyleLbl="node1" presStyleIdx="1" presStyleCnt="6">
        <dgm:presLayoutVars>
          <dgm:bulletEnabled val="1"/>
        </dgm:presLayoutVars>
      </dgm:prSet>
      <dgm:spPr/>
    </dgm:pt>
    <dgm:pt modelId="{5B33BDBE-7F3C-40A7-B497-428BD0EFB0AF}" type="pres">
      <dgm:prSet presAssocID="{80E0C1DF-91C2-4687-87B7-227C393D4AF2}" presName="sibTrans" presStyleLbl="sibTrans2D1" presStyleIdx="1" presStyleCnt="6"/>
      <dgm:spPr/>
    </dgm:pt>
    <dgm:pt modelId="{EEEB2D82-C470-4E0D-8FD5-73FE2826659C}" type="pres">
      <dgm:prSet presAssocID="{80E0C1DF-91C2-4687-87B7-227C393D4AF2}" presName="connectorText" presStyleLbl="sibTrans2D1" presStyleIdx="1" presStyleCnt="6"/>
      <dgm:spPr/>
    </dgm:pt>
    <dgm:pt modelId="{20082D60-FDE3-49EE-A41A-2F9FE43F200B}" type="pres">
      <dgm:prSet presAssocID="{FAD716A4-16FC-4ED1-9A76-662581136FC2}" presName="node" presStyleLbl="node1" presStyleIdx="2" presStyleCnt="6">
        <dgm:presLayoutVars>
          <dgm:bulletEnabled val="1"/>
        </dgm:presLayoutVars>
      </dgm:prSet>
      <dgm:spPr/>
    </dgm:pt>
    <dgm:pt modelId="{37057F35-E6B5-47A2-B45A-EE94799D7661}" type="pres">
      <dgm:prSet presAssocID="{3CF74888-934A-4E08-861C-A5B2422FB431}" presName="sibTrans" presStyleLbl="sibTrans2D1" presStyleIdx="2" presStyleCnt="6"/>
      <dgm:spPr/>
    </dgm:pt>
    <dgm:pt modelId="{E6AC4829-CC8E-4F50-9B80-6E104BBD680D}" type="pres">
      <dgm:prSet presAssocID="{3CF74888-934A-4E08-861C-A5B2422FB431}" presName="connectorText" presStyleLbl="sibTrans2D1" presStyleIdx="2" presStyleCnt="6"/>
      <dgm:spPr/>
    </dgm:pt>
    <dgm:pt modelId="{2EC6F715-39D0-429F-9FF6-661E4A4F31A7}" type="pres">
      <dgm:prSet presAssocID="{774FB112-F4FE-47DA-A3DE-3B2AA4C4F325}" presName="node" presStyleLbl="node1" presStyleIdx="3" presStyleCnt="6">
        <dgm:presLayoutVars>
          <dgm:bulletEnabled val="1"/>
        </dgm:presLayoutVars>
      </dgm:prSet>
      <dgm:spPr/>
    </dgm:pt>
    <dgm:pt modelId="{DA0ADFB1-A6A9-4C43-8603-C0555B0F1018}" type="pres">
      <dgm:prSet presAssocID="{0CFEACBC-D929-4AE5-BFB7-05D89C6E2C34}" presName="sibTrans" presStyleLbl="sibTrans2D1" presStyleIdx="3" presStyleCnt="6"/>
      <dgm:spPr/>
    </dgm:pt>
    <dgm:pt modelId="{D8B5C529-0AAB-47D3-B157-9846B37483CE}" type="pres">
      <dgm:prSet presAssocID="{0CFEACBC-D929-4AE5-BFB7-05D89C6E2C34}" presName="connectorText" presStyleLbl="sibTrans2D1" presStyleIdx="3" presStyleCnt="6"/>
      <dgm:spPr/>
    </dgm:pt>
    <dgm:pt modelId="{AF029237-3FFC-4CB3-87AB-5D6E4BC133B0}" type="pres">
      <dgm:prSet presAssocID="{E1B6A577-6497-467F-AEC9-C93703D74073}" presName="node" presStyleLbl="node1" presStyleIdx="4" presStyleCnt="6">
        <dgm:presLayoutVars>
          <dgm:bulletEnabled val="1"/>
        </dgm:presLayoutVars>
      </dgm:prSet>
      <dgm:spPr/>
    </dgm:pt>
    <dgm:pt modelId="{899DF90A-1268-4494-8C60-B74BAC001541}" type="pres">
      <dgm:prSet presAssocID="{4FC10019-F3C6-4FF7-BB6C-A116BD7BC1CB}" presName="sibTrans" presStyleLbl="sibTrans2D1" presStyleIdx="4" presStyleCnt="6"/>
      <dgm:spPr/>
    </dgm:pt>
    <dgm:pt modelId="{0E197065-2213-4B43-A844-9D69C8B7BB1F}" type="pres">
      <dgm:prSet presAssocID="{4FC10019-F3C6-4FF7-BB6C-A116BD7BC1CB}" presName="connectorText" presStyleLbl="sibTrans2D1" presStyleIdx="4" presStyleCnt="6"/>
      <dgm:spPr/>
    </dgm:pt>
    <dgm:pt modelId="{6F49C371-C10B-465D-B390-3F084DB1450E}" type="pres">
      <dgm:prSet presAssocID="{76B3549C-098A-4665-8288-0ED3BC58B7E6}" presName="node" presStyleLbl="node1" presStyleIdx="5" presStyleCnt="6">
        <dgm:presLayoutVars>
          <dgm:bulletEnabled val="1"/>
        </dgm:presLayoutVars>
      </dgm:prSet>
      <dgm:spPr/>
    </dgm:pt>
    <dgm:pt modelId="{7CBAFB86-B62F-480C-B96C-DE4ABEA484AA}" type="pres">
      <dgm:prSet presAssocID="{6E50941E-77B5-4B28-A978-01037333851C}" presName="sibTrans" presStyleLbl="sibTrans2D1" presStyleIdx="5" presStyleCnt="6"/>
      <dgm:spPr/>
    </dgm:pt>
    <dgm:pt modelId="{E7D86314-EBF5-4BEB-9A10-9925B41FB92F}" type="pres">
      <dgm:prSet presAssocID="{6E50941E-77B5-4B28-A978-01037333851C}" presName="connectorText" presStyleLbl="sibTrans2D1" presStyleIdx="5" presStyleCnt="6"/>
      <dgm:spPr/>
    </dgm:pt>
  </dgm:ptLst>
  <dgm:cxnLst>
    <dgm:cxn modelId="{5788FB0C-52F6-4872-A10D-2C75DDC6D653}" type="presOf" srcId="{80E0C1DF-91C2-4687-87B7-227C393D4AF2}" destId="{EEEB2D82-C470-4E0D-8FD5-73FE2826659C}" srcOrd="1" destOrd="0" presId="urn:microsoft.com/office/officeart/2005/8/layout/cycle2"/>
    <dgm:cxn modelId="{3A2D072C-FDA5-4554-B993-8E3AA20111AA}" srcId="{E6C7EDB0-8D0E-43A1-9611-F12B9C3D1A35}" destId="{E1B6A577-6497-467F-AEC9-C93703D74073}" srcOrd="4" destOrd="0" parTransId="{91A09C54-83A3-4490-840D-F6AFBFEF1E5A}" sibTransId="{4FC10019-F3C6-4FF7-BB6C-A116BD7BC1CB}"/>
    <dgm:cxn modelId="{45A03A2D-4F1D-40EC-93FB-A391B7B33D3A}" type="presOf" srcId="{4FC10019-F3C6-4FF7-BB6C-A116BD7BC1CB}" destId="{899DF90A-1268-4494-8C60-B74BAC001541}" srcOrd="0" destOrd="0" presId="urn:microsoft.com/office/officeart/2005/8/layout/cycle2"/>
    <dgm:cxn modelId="{BD6D3D3A-31A6-4F94-B569-003A6ADEB7E4}" type="presOf" srcId="{E1B6A577-6497-467F-AEC9-C93703D74073}" destId="{AF029237-3FFC-4CB3-87AB-5D6E4BC133B0}" srcOrd="0" destOrd="0" presId="urn:microsoft.com/office/officeart/2005/8/layout/cycle2"/>
    <dgm:cxn modelId="{67AE913B-FDAE-4F86-BD23-3EB8A6AC929F}" type="presOf" srcId="{774FB112-F4FE-47DA-A3DE-3B2AA4C4F325}" destId="{2EC6F715-39D0-429F-9FF6-661E4A4F31A7}" srcOrd="0" destOrd="0" presId="urn:microsoft.com/office/officeart/2005/8/layout/cycle2"/>
    <dgm:cxn modelId="{2CFA253E-DD15-4CFB-BF0E-8EDD4F7A7D46}" type="presOf" srcId="{E6C7EDB0-8D0E-43A1-9611-F12B9C3D1A35}" destId="{1B1743C0-8814-451C-8472-8A364B4B4F43}" srcOrd="0" destOrd="0" presId="urn:microsoft.com/office/officeart/2005/8/layout/cycle2"/>
    <dgm:cxn modelId="{4B9F8963-2DCC-4BB0-9FF1-DB394B4B11B4}" type="presOf" srcId="{6E50941E-77B5-4B28-A978-01037333851C}" destId="{7CBAFB86-B62F-480C-B96C-DE4ABEA484AA}" srcOrd="0" destOrd="0" presId="urn:microsoft.com/office/officeart/2005/8/layout/cycle2"/>
    <dgm:cxn modelId="{AAE77B66-7114-4DCC-A024-A78B5081DEC9}" type="presOf" srcId="{2558EEE9-00F1-4BB2-87B2-1727549A6CAC}" destId="{BD992D2D-28BA-49EC-9A9D-24B4B36F4B9A}" srcOrd="0" destOrd="0" presId="urn:microsoft.com/office/officeart/2005/8/layout/cycle2"/>
    <dgm:cxn modelId="{2D8DFC4A-E75D-48A5-A789-8CB5D9C57D62}" type="presOf" srcId="{0CFEACBC-D929-4AE5-BFB7-05D89C6E2C34}" destId="{DA0ADFB1-A6A9-4C43-8603-C0555B0F1018}" srcOrd="0" destOrd="0" presId="urn:microsoft.com/office/officeart/2005/8/layout/cycle2"/>
    <dgm:cxn modelId="{20F62B78-9565-4BB8-86AB-8B0AD6AEEF37}" srcId="{E6C7EDB0-8D0E-43A1-9611-F12B9C3D1A35}" destId="{76B3549C-098A-4665-8288-0ED3BC58B7E6}" srcOrd="5" destOrd="0" parTransId="{1C650F45-1EDD-4BBD-BCC4-53080090C376}" sibTransId="{6E50941E-77B5-4B28-A978-01037333851C}"/>
    <dgm:cxn modelId="{D3496378-C624-4216-ACED-C6F032EEB688}" type="presOf" srcId="{5AB2CA75-72AD-44CD-889A-780E893E80B2}" destId="{BD2DA69E-158C-4873-8A99-42EC1133ECE5}" srcOrd="0" destOrd="0" presId="urn:microsoft.com/office/officeart/2005/8/layout/cycle2"/>
    <dgm:cxn modelId="{07613C89-5A18-4833-AE76-4F600989AFAF}" type="presOf" srcId="{3CF74888-934A-4E08-861C-A5B2422FB431}" destId="{37057F35-E6B5-47A2-B45A-EE94799D7661}" srcOrd="0" destOrd="0" presId="urn:microsoft.com/office/officeart/2005/8/layout/cycle2"/>
    <dgm:cxn modelId="{1C984F8A-AD8A-4E1B-84EE-C413A7C0522D}" type="presOf" srcId="{76B3549C-098A-4665-8288-0ED3BC58B7E6}" destId="{6F49C371-C10B-465D-B390-3F084DB1450E}" srcOrd="0" destOrd="0" presId="urn:microsoft.com/office/officeart/2005/8/layout/cycle2"/>
    <dgm:cxn modelId="{DC998297-0C60-4ABE-AD49-F443F018CE17}" type="presOf" srcId="{4FC10019-F3C6-4FF7-BB6C-A116BD7BC1CB}" destId="{0E197065-2213-4B43-A844-9D69C8B7BB1F}" srcOrd="1" destOrd="0" presId="urn:microsoft.com/office/officeart/2005/8/layout/cycle2"/>
    <dgm:cxn modelId="{DA1B76AB-5826-4B32-A3F5-046E674BFC6F}" srcId="{E6C7EDB0-8D0E-43A1-9611-F12B9C3D1A35}" destId="{FAD716A4-16FC-4ED1-9A76-662581136FC2}" srcOrd="2" destOrd="0" parTransId="{7FF96E74-B540-4A0A-93A2-E8681DF72391}" sibTransId="{3CF74888-934A-4E08-861C-A5B2422FB431}"/>
    <dgm:cxn modelId="{39CCFDB5-E952-421B-83B9-1B72B31B91E1}" type="presOf" srcId="{82A8777A-4A0D-4954-B6B3-3169E3728220}" destId="{69085720-FF98-4BD8-ACC8-E617F7040C07}" srcOrd="0" destOrd="0" presId="urn:microsoft.com/office/officeart/2005/8/layout/cycle2"/>
    <dgm:cxn modelId="{01F71DB9-77DD-418C-8BCE-1F6541DA1224}" srcId="{E6C7EDB0-8D0E-43A1-9611-F12B9C3D1A35}" destId="{5AB2CA75-72AD-44CD-889A-780E893E80B2}" srcOrd="0" destOrd="0" parTransId="{67812E08-7339-4075-B680-6EE939AF939C}" sibTransId="{82A8777A-4A0D-4954-B6B3-3169E3728220}"/>
    <dgm:cxn modelId="{B96F95C2-F1F2-4F5D-BD7F-FDF668E55F20}" type="presOf" srcId="{0CFEACBC-D929-4AE5-BFB7-05D89C6E2C34}" destId="{D8B5C529-0AAB-47D3-B157-9846B37483CE}" srcOrd="1" destOrd="0" presId="urn:microsoft.com/office/officeart/2005/8/layout/cycle2"/>
    <dgm:cxn modelId="{9D0CD0CB-BB6D-4964-8C0E-3353B46498B4}" type="presOf" srcId="{6E50941E-77B5-4B28-A978-01037333851C}" destId="{E7D86314-EBF5-4BEB-9A10-9925B41FB92F}" srcOrd="1" destOrd="0" presId="urn:microsoft.com/office/officeart/2005/8/layout/cycle2"/>
    <dgm:cxn modelId="{5D0DA9CF-C0B5-4DB1-85C7-E2F115B0C359}" type="presOf" srcId="{FAD716A4-16FC-4ED1-9A76-662581136FC2}" destId="{20082D60-FDE3-49EE-A41A-2F9FE43F200B}" srcOrd="0" destOrd="0" presId="urn:microsoft.com/office/officeart/2005/8/layout/cycle2"/>
    <dgm:cxn modelId="{9262AAD1-F182-478C-B572-970D5665BC2E}" type="presOf" srcId="{3CF74888-934A-4E08-861C-A5B2422FB431}" destId="{E6AC4829-CC8E-4F50-9B80-6E104BBD680D}" srcOrd="1" destOrd="0" presId="urn:microsoft.com/office/officeart/2005/8/layout/cycle2"/>
    <dgm:cxn modelId="{E4620DD3-CBAD-4986-853F-43D3CF578A8F}" srcId="{E6C7EDB0-8D0E-43A1-9611-F12B9C3D1A35}" destId="{2558EEE9-00F1-4BB2-87B2-1727549A6CAC}" srcOrd="1" destOrd="0" parTransId="{D7F1D1B3-AF16-4420-8719-35CFEB702A18}" sibTransId="{80E0C1DF-91C2-4687-87B7-227C393D4AF2}"/>
    <dgm:cxn modelId="{40FBBFD5-67C8-4429-A889-ECC3B7A68F39}" type="presOf" srcId="{80E0C1DF-91C2-4687-87B7-227C393D4AF2}" destId="{5B33BDBE-7F3C-40A7-B497-428BD0EFB0AF}" srcOrd="0" destOrd="0" presId="urn:microsoft.com/office/officeart/2005/8/layout/cycle2"/>
    <dgm:cxn modelId="{8B0632E6-5BE5-4A61-B1E9-91C8DC09664C}" srcId="{E6C7EDB0-8D0E-43A1-9611-F12B9C3D1A35}" destId="{774FB112-F4FE-47DA-A3DE-3B2AA4C4F325}" srcOrd="3" destOrd="0" parTransId="{A0E2BAC0-B59A-4488-BD66-C3307E8786D4}" sibTransId="{0CFEACBC-D929-4AE5-BFB7-05D89C6E2C34}"/>
    <dgm:cxn modelId="{7C6F04EF-58F7-4528-8BBB-C10E127B85F7}" type="presOf" srcId="{82A8777A-4A0D-4954-B6B3-3169E3728220}" destId="{7AF93779-E9F0-4773-8D90-0D3E045D0F3D}" srcOrd="1" destOrd="0" presId="urn:microsoft.com/office/officeart/2005/8/layout/cycle2"/>
    <dgm:cxn modelId="{7DA41259-2AE0-479C-A269-383481D85894}" type="presParOf" srcId="{1B1743C0-8814-451C-8472-8A364B4B4F43}" destId="{BD2DA69E-158C-4873-8A99-42EC1133ECE5}" srcOrd="0" destOrd="0" presId="urn:microsoft.com/office/officeart/2005/8/layout/cycle2"/>
    <dgm:cxn modelId="{AF3956C2-F386-4E1F-AF0C-59CBFF9CBCC0}" type="presParOf" srcId="{1B1743C0-8814-451C-8472-8A364B4B4F43}" destId="{69085720-FF98-4BD8-ACC8-E617F7040C07}" srcOrd="1" destOrd="0" presId="urn:microsoft.com/office/officeart/2005/8/layout/cycle2"/>
    <dgm:cxn modelId="{EE56836B-E3F7-4EFB-9DBD-54C100916CD4}" type="presParOf" srcId="{69085720-FF98-4BD8-ACC8-E617F7040C07}" destId="{7AF93779-E9F0-4773-8D90-0D3E045D0F3D}" srcOrd="0" destOrd="0" presId="urn:microsoft.com/office/officeart/2005/8/layout/cycle2"/>
    <dgm:cxn modelId="{E8593349-7AD2-4404-BD1E-FA7229BBD6D5}" type="presParOf" srcId="{1B1743C0-8814-451C-8472-8A364B4B4F43}" destId="{BD992D2D-28BA-49EC-9A9D-24B4B36F4B9A}" srcOrd="2" destOrd="0" presId="urn:microsoft.com/office/officeart/2005/8/layout/cycle2"/>
    <dgm:cxn modelId="{DA73E3D9-F38E-406E-A5AC-BA1BBA8A643B}" type="presParOf" srcId="{1B1743C0-8814-451C-8472-8A364B4B4F43}" destId="{5B33BDBE-7F3C-40A7-B497-428BD0EFB0AF}" srcOrd="3" destOrd="0" presId="urn:microsoft.com/office/officeart/2005/8/layout/cycle2"/>
    <dgm:cxn modelId="{A1A1FFE7-06BF-4D85-8D2A-4E64D3741781}" type="presParOf" srcId="{5B33BDBE-7F3C-40A7-B497-428BD0EFB0AF}" destId="{EEEB2D82-C470-4E0D-8FD5-73FE2826659C}" srcOrd="0" destOrd="0" presId="urn:microsoft.com/office/officeart/2005/8/layout/cycle2"/>
    <dgm:cxn modelId="{183C14A5-AB15-47BE-A4AD-CAD45DFDFC11}" type="presParOf" srcId="{1B1743C0-8814-451C-8472-8A364B4B4F43}" destId="{20082D60-FDE3-49EE-A41A-2F9FE43F200B}" srcOrd="4" destOrd="0" presId="urn:microsoft.com/office/officeart/2005/8/layout/cycle2"/>
    <dgm:cxn modelId="{48DFB503-DF7F-41F4-B724-37AEB4CC8ED0}" type="presParOf" srcId="{1B1743C0-8814-451C-8472-8A364B4B4F43}" destId="{37057F35-E6B5-47A2-B45A-EE94799D7661}" srcOrd="5" destOrd="0" presId="urn:microsoft.com/office/officeart/2005/8/layout/cycle2"/>
    <dgm:cxn modelId="{1B4F1555-0F09-41D6-AED2-10FB60BBE123}" type="presParOf" srcId="{37057F35-E6B5-47A2-B45A-EE94799D7661}" destId="{E6AC4829-CC8E-4F50-9B80-6E104BBD680D}" srcOrd="0" destOrd="0" presId="urn:microsoft.com/office/officeart/2005/8/layout/cycle2"/>
    <dgm:cxn modelId="{98BD7B0A-EE18-4312-95F6-D7D15C6995E2}" type="presParOf" srcId="{1B1743C0-8814-451C-8472-8A364B4B4F43}" destId="{2EC6F715-39D0-429F-9FF6-661E4A4F31A7}" srcOrd="6" destOrd="0" presId="urn:microsoft.com/office/officeart/2005/8/layout/cycle2"/>
    <dgm:cxn modelId="{57C1D91C-127B-4DB1-8D47-A9EFE4D3B462}" type="presParOf" srcId="{1B1743C0-8814-451C-8472-8A364B4B4F43}" destId="{DA0ADFB1-A6A9-4C43-8603-C0555B0F1018}" srcOrd="7" destOrd="0" presId="urn:microsoft.com/office/officeart/2005/8/layout/cycle2"/>
    <dgm:cxn modelId="{A6DD9D3E-43C3-4342-A387-F8E86F7714AB}" type="presParOf" srcId="{DA0ADFB1-A6A9-4C43-8603-C0555B0F1018}" destId="{D8B5C529-0AAB-47D3-B157-9846B37483CE}" srcOrd="0" destOrd="0" presId="urn:microsoft.com/office/officeart/2005/8/layout/cycle2"/>
    <dgm:cxn modelId="{E489049D-F03B-46FF-9549-32D3987247B7}" type="presParOf" srcId="{1B1743C0-8814-451C-8472-8A364B4B4F43}" destId="{AF029237-3FFC-4CB3-87AB-5D6E4BC133B0}" srcOrd="8" destOrd="0" presId="urn:microsoft.com/office/officeart/2005/8/layout/cycle2"/>
    <dgm:cxn modelId="{48BD7F22-85E7-4ED9-BA41-55CC8FB67BCC}" type="presParOf" srcId="{1B1743C0-8814-451C-8472-8A364B4B4F43}" destId="{899DF90A-1268-4494-8C60-B74BAC001541}" srcOrd="9" destOrd="0" presId="urn:microsoft.com/office/officeart/2005/8/layout/cycle2"/>
    <dgm:cxn modelId="{06599BBF-E03E-4BDD-8A7A-CD298E1B6DD3}" type="presParOf" srcId="{899DF90A-1268-4494-8C60-B74BAC001541}" destId="{0E197065-2213-4B43-A844-9D69C8B7BB1F}" srcOrd="0" destOrd="0" presId="urn:microsoft.com/office/officeart/2005/8/layout/cycle2"/>
    <dgm:cxn modelId="{97438ECA-909B-4C15-A3C0-444EF38C6085}" type="presParOf" srcId="{1B1743C0-8814-451C-8472-8A364B4B4F43}" destId="{6F49C371-C10B-465D-B390-3F084DB1450E}" srcOrd="10" destOrd="0" presId="urn:microsoft.com/office/officeart/2005/8/layout/cycle2"/>
    <dgm:cxn modelId="{AC9D3E49-8DE7-466C-BFD1-2A5385CADA6B}" type="presParOf" srcId="{1B1743C0-8814-451C-8472-8A364B4B4F43}" destId="{7CBAFB86-B62F-480C-B96C-DE4ABEA484AA}" srcOrd="11" destOrd="0" presId="urn:microsoft.com/office/officeart/2005/8/layout/cycle2"/>
    <dgm:cxn modelId="{C4F7A8EF-E3A9-4C03-8563-46B66409D6AE}" type="presParOf" srcId="{7CBAFB86-B62F-480C-B96C-DE4ABEA484AA}" destId="{E7D86314-EBF5-4BEB-9A10-9925B41FB92F}"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B1478-F920-42DA-BE13-99E9B3B2E6D9}" type="doc">
      <dgm:prSet loTypeId="urn:microsoft.com/office/officeart/2008/layout/PictureStrips" loCatId="list" qsTypeId="urn:microsoft.com/office/officeart/2005/8/quickstyle/simple1#1" qsCatId="simple" csTypeId="urn:microsoft.com/office/officeart/2005/8/colors/colorful1" csCatId="colorful" phldr="1"/>
      <dgm:spPr/>
    </dgm:pt>
    <dgm:pt modelId="{6F021CEB-AB19-4E51-B131-BDADA074ACAC}">
      <dgm:prSet phldrT="[文本]" custT="1"/>
      <dgm:spPr/>
      <dgm:t>
        <a:bodyPr/>
        <a:lstStyle/>
        <a:p>
          <a:pPr>
            <a:buFont typeface="Wingdings" panose="05000000000000000000" pitchFamily="2" charset="2"/>
            <a:buChar char="l"/>
          </a:pPr>
          <a:r>
            <a:rPr lang="zh-CN" altLang="en-US" sz="2200" dirty="0">
              <a:latin typeface="+mn-ea"/>
            </a:rPr>
            <a:t>功能性</a:t>
          </a:r>
          <a:endParaRPr lang="zh-CN" altLang="en-US" sz="2200" dirty="0"/>
        </a:p>
      </dgm:t>
    </dgm:pt>
    <dgm:pt modelId="{D9C85B6A-3D47-4CD3-86C3-EEA25D02BAA9}" cxnId="{22DB5D70-4E37-4862-BD25-F52B180A2013}" type="parTrans">
      <dgm:prSet/>
      <dgm:spPr/>
      <dgm:t>
        <a:bodyPr/>
        <a:lstStyle/>
        <a:p>
          <a:endParaRPr lang="zh-CN" altLang="en-US"/>
        </a:p>
      </dgm:t>
    </dgm:pt>
    <dgm:pt modelId="{E461F2E4-C9D6-47DD-A936-D457E2274CDC}" cxnId="{22DB5D70-4E37-4862-BD25-F52B180A2013}" type="sibTrans">
      <dgm:prSet/>
      <dgm:spPr/>
      <dgm:t>
        <a:bodyPr/>
        <a:lstStyle/>
        <a:p>
          <a:endParaRPr lang="zh-CN" altLang="en-US"/>
        </a:p>
      </dgm:t>
    </dgm:pt>
    <dgm:pt modelId="{E3823B34-82A7-4923-BE09-A5C22AD90DA4}">
      <dgm:prSet phldrT="[文本]" custT="1"/>
      <dgm:spPr/>
      <dgm:t>
        <a:bodyPr/>
        <a:lstStyle/>
        <a:p>
          <a:pPr>
            <a:buFont typeface="Wingdings" panose="05000000000000000000" pitchFamily="2" charset="2"/>
            <a:buChar char="l"/>
          </a:pPr>
          <a:r>
            <a:rPr lang="zh-CN" altLang="en-US" sz="2200" dirty="0">
              <a:latin typeface="+mn-ea"/>
            </a:rPr>
            <a:t>可移植性</a:t>
          </a:r>
          <a:endParaRPr lang="zh-CN" altLang="en-US" sz="2200" dirty="0"/>
        </a:p>
      </dgm:t>
    </dgm:pt>
    <dgm:pt modelId="{29662C2F-7F42-4222-8651-80CBC992521B}" cxnId="{F069F648-98C2-4E62-8760-2081791088C0}" type="parTrans">
      <dgm:prSet/>
      <dgm:spPr/>
      <dgm:t>
        <a:bodyPr/>
        <a:lstStyle/>
        <a:p>
          <a:endParaRPr lang="zh-CN" altLang="en-US"/>
        </a:p>
      </dgm:t>
    </dgm:pt>
    <dgm:pt modelId="{5877F6BA-ED58-4C2C-95BD-CBE1065AF378}" cxnId="{F069F648-98C2-4E62-8760-2081791088C0}" type="sibTrans">
      <dgm:prSet/>
      <dgm:spPr/>
      <dgm:t>
        <a:bodyPr/>
        <a:lstStyle/>
        <a:p>
          <a:endParaRPr lang="zh-CN" altLang="en-US"/>
        </a:p>
      </dgm:t>
    </dgm:pt>
    <dgm:pt modelId="{AC69684D-2882-41EE-8F35-0F311E5766A7}">
      <dgm:prSet phldrT="[文本]" custT="1"/>
      <dgm:spPr/>
      <dgm:t>
        <a:bodyPr/>
        <a:lstStyle/>
        <a:p>
          <a:pPr>
            <a:buFont typeface="Wingdings" panose="05000000000000000000" pitchFamily="2" charset="2"/>
            <a:buChar char="l"/>
          </a:pPr>
          <a:r>
            <a:rPr lang="zh-CN" altLang="en-US" sz="2200" dirty="0">
              <a:latin typeface="+mn-ea"/>
            </a:rPr>
            <a:t>可靠性</a:t>
          </a:r>
          <a:endParaRPr lang="zh-CN" altLang="en-US" sz="2200" dirty="0"/>
        </a:p>
      </dgm:t>
    </dgm:pt>
    <dgm:pt modelId="{C3156324-7EC1-42FE-9BBA-11A54D50AE84}" cxnId="{E71300D3-D26C-4810-AE59-0B09D3D6470C}" type="parTrans">
      <dgm:prSet/>
      <dgm:spPr/>
      <dgm:t>
        <a:bodyPr/>
        <a:lstStyle/>
        <a:p>
          <a:endParaRPr lang="zh-CN" altLang="en-US"/>
        </a:p>
      </dgm:t>
    </dgm:pt>
    <dgm:pt modelId="{FEBE53D9-0D30-4D67-82AE-F90D802E6700}" cxnId="{E71300D3-D26C-4810-AE59-0B09D3D6470C}" type="sibTrans">
      <dgm:prSet/>
      <dgm:spPr/>
      <dgm:t>
        <a:bodyPr/>
        <a:lstStyle/>
        <a:p>
          <a:endParaRPr lang="zh-CN" altLang="en-US"/>
        </a:p>
      </dgm:t>
    </dgm:pt>
    <dgm:pt modelId="{A86970FC-075E-4FA4-A49E-137B55CD80E3}">
      <dgm:prSet phldrT="[文本]" custT="1"/>
      <dgm:spPr/>
      <dgm:t>
        <a:bodyPr/>
        <a:lstStyle/>
        <a:p>
          <a:pPr>
            <a:buFont typeface="Wingdings" panose="05000000000000000000" pitchFamily="2" charset="2"/>
            <a:buChar char="l"/>
          </a:pPr>
          <a:r>
            <a:rPr lang="zh-CN" altLang="en-US" sz="2200" dirty="0">
              <a:latin typeface="+mn-ea"/>
            </a:rPr>
            <a:t>易用性</a:t>
          </a:r>
          <a:endParaRPr lang="zh-CN" altLang="en-US" sz="2200" dirty="0"/>
        </a:p>
      </dgm:t>
    </dgm:pt>
    <dgm:pt modelId="{BCDB664D-C410-4232-A4FF-A638E5160649}" cxnId="{5529612D-4AEF-41EB-8D8A-AD02F61F7383}" type="parTrans">
      <dgm:prSet/>
      <dgm:spPr/>
      <dgm:t>
        <a:bodyPr/>
        <a:lstStyle/>
        <a:p>
          <a:endParaRPr lang="zh-CN" altLang="en-US"/>
        </a:p>
      </dgm:t>
    </dgm:pt>
    <dgm:pt modelId="{ADD3FEF6-2823-464F-A827-40855FB575B5}" cxnId="{5529612D-4AEF-41EB-8D8A-AD02F61F7383}" type="sibTrans">
      <dgm:prSet/>
      <dgm:spPr/>
      <dgm:t>
        <a:bodyPr/>
        <a:lstStyle/>
        <a:p>
          <a:endParaRPr lang="zh-CN" altLang="en-US"/>
        </a:p>
      </dgm:t>
    </dgm:pt>
    <dgm:pt modelId="{CA3F926C-D887-4407-91BC-14CCC62D4614}">
      <dgm:prSet phldrT="[文本]" custT="1"/>
      <dgm:spPr/>
      <dgm:t>
        <a:bodyPr/>
        <a:lstStyle/>
        <a:p>
          <a:pPr>
            <a:buFont typeface="Wingdings" panose="05000000000000000000" pitchFamily="2" charset="2"/>
            <a:buChar char="l"/>
          </a:pPr>
          <a:r>
            <a:rPr lang="zh-CN" altLang="en-US" sz="2200" dirty="0">
              <a:latin typeface="+mn-ea"/>
            </a:rPr>
            <a:t>效率</a:t>
          </a:r>
          <a:endParaRPr lang="zh-CN" altLang="en-US" sz="2200" dirty="0"/>
        </a:p>
      </dgm:t>
    </dgm:pt>
    <dgm:pt modelId="{1C1A8591-3708-455D-AB6B-9474AF99EDC4}" cxnId="{85A6F2EE-106A-4074-964C-CB6C709394E4}" type="parTrans">
      <dgm:prSet/>
      <dgm:spPr/>
      <dgm:t>
        <a:bodyPr/>
        <a:lstStyle/>
        <a:p>
          <a:endParaRPr lang="zh-CN" altLang="en-US"/>
        </a:p>
      </dgm:t>
    </dgm:pt>
    <dgm:pt modelId="{2F8DAD58-15B0-4E40-A047-204337C1F3B9}" cxnId="{85A6F2EE-106A-4074-964C-CB6C709394E4}" type="sibTrans">
      <dgm:prSet/>
      <dgm:spPr/>
      <dgm:t>
        <a:bodyPr/>
        <a:lstStyle/>
        <a:p>
          <a:endParaRPr lang="zh-CN" altLang="en-US"/>
        </a:p>
      </dgm:t>
    </dgm:pt>
    <dgm:pt modelId="{145A613A-FF47-4CB0-AFA4-B2B6CF64BE13}">
      <dgm:prSet phldrT="[文本]" custT="1"/>
      <dgm:spPr/>
      <dgm:t>
        <a:bodyPr/>
        <a:lstStyle/>
        <a:p>
          <a:pPr>
            <a:buFont typeface="Wingdings" panose="05000000000000000000" pitchFamily="2" charset="2"/>
            <a:buChar char="l"/>
          </a:pPr>
          <a:r>
            <a:rPr lang="zh-CN" altLang="en-US" sz="2200" dirty="0">
              <a:latin typeface="+mn-ea"/>
            </a:rPr>
            <a:t>可维护性</a:t>
          </a:r>
          <a:endParaRPr lang="zh-CN" altLang="en-US" sz="2200" dirty="0"/>
        </a:p>
      </dgm:t>
    </dgm:pt>
    <dgm:pt modelId="{39350E9D-ECE5-4C3E-82BB-F23197FCE37B}" cxnId="{4301A6DE-E7C8-4ECB-99BC-93A15AAD8E73}" type="parTrans">
      <dgm:prSet/>
      <dgm:spPr/>
      <dgm:t>
        <a:bodyPr/>
        <a:lstStyle/>
        <a:p>
          <a:endParaRPr lang="zh-CN" altLang="en-US"/>
        </a:p>
      </dgm:t>
    </dgm:pt>
    <dgm:pt modelId="{781F23C4-5A99-482B-A57A-FD692260130E}" cxnId="{4301A6DE-E7C8-4ECB-99BC-93A15AAD8E73}" type="sibTrans">
      <dgm:prSet/>
      <dgm:spPr/>
      <dgm:t>
        <a:bodyPr/>
        <a:lstStyle/>
        <a:p>
          <a:endParaRPr lang="zh-CN" altLang="en-US"/>
        </a:p>
      </dgm:t>
    </dgm:pt>
    <dgm:pt modelId="{EA828841-A39E-4A86-85B9-06BF7CC9898C}" type="pres">
      <dgm:prSet presAssocID="{69CB1478-F920-42DA-BE13-99E9B3B2E6D9}" presName="Name0" presStyleCnt="0">
        <dgm:presLayoutVars>
          <dgm:dir/>
          <dgm:resizeHandles val="exact"/>
        </dgm:presLayoutVars>
      </dgm:prSet>
      <dgm:spPr/>
    </dgm:pt>
    <dgm:pt modelId="{D304E5DC-CFAB-4B01-8FC8-84DAC69F256A}" type="pres">
      <dgm:prSet presAssocID="{6F021CEB-AB19-4E51-B131-BDADA074ACAC}" presName="composite" presStyleCnt="0"/>
      <dgm:spPr/>
    </dgm:pt>
    <dgm:pt modelId="{B2BA905B-6B8E-4CE9-9696-B60B0168EE1D}" type="pres">
      <dgm:prSet presAssocID="{6F021CEB-AB19-4E51-B131-BDADA074ACAC}" presName="rect1" presStyleLbl="trAlignAcc1" presStyleIdx="0" presStyleCnt="6" custLinFactNeighborX="-1460" custLinFactNeighborY="1779">
        <dgm:presLayoutVars>
          <dgm:bulletEnabled val="1"/>
        </dgm:presLayoutVars>
      </dgm:prSet>
      <dgm:spPr/>
    </dgm:pt>
    <dgm:pt modelId="{905F7FCF-BF50-438C-B1A5-86B12781E2C3}" type="pres">
      <dgm:prSet presAssocID="{6F021CEB-AB19-4E51-B131-BDADA074ACAC}" presName="rect2" presStyleLbl="fgImgPlace1" presStyleIdx="0" presStyleCnt="6" custScaleX="50869" custScaleY="28803" custLinFactNeighborX="13221" custLinFactNeighborY="97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pt>
    <dgm:pt modelId="{95E640DB-2464-4513-BE61-E088A21C6C7F}" type="pres">
      <dgm:prSet presAssocID="{E461F2E4-C9D6-47DD-A936-D457E2274CDC}" presName="sibTrans" presStyleCnt="0"/>
      <dgm:spPr/>
    </dgm:pt>
    <dgm:pt modelId="{8ED93116-103E-4EEB-9D46-C5A9F10FD2C4}" type="pres">
      <dgm:prSet presAssocID="{AC69684D-2882-41EE-8F35-0F311E5766A7}" presName="composite" presStyleCnt="0"/>
      <dgm:spPr/>
    </dgm:pt>
    <dgm:pt modelId="{9F62ABFE-97FC-4A75-BBC3-B6E0110968C6}" type="pres">
      <dgm:prSet presAssocID="{AC69684D-2882-41EE-8F35-0F311E5766A7}" presName="rect1" presStyleLbl="trAlignAcc1" presStyleIdx="1" presStyleCnt="6">
        <dgm:presLayoutVars>
          <dgm:bulletEnabled val="1"/>
        </dgm:presLayoutVars>
      </dgm:prSet>
      <dgm:spPr/>
    </dgm:pt>
    <dgm:pt modelId="{35128334-09C0-4050-8D88-2B1A0CB82190}" type="pres">
      <dgm:prSet presAssocID="{AC69684D-2882-41EE-8F35-0F311E5766A7}" presName="rect2" presStyleLbl="fgImgPlace1" presStyleIdx="1" presStyleCnt="6" custScaleX="50233" custScaleY="33333" custLinFactNeighborX="9701" custLinFactNeighborY="819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pt>
    <dgm:pt modelId="{A3B5593B-C84C-4251-A785-6E2C40D7FB1B}" type="pres">
      <dgm:prSet presAssocID="{FEBE53D9-0D30-4D67-82AE-F90D802E6700}" presName="sibTrans" presStyleCnt="0"/>
      <dgm:spPr/>
    </dgm:pt>
    <dgm:pt modelId="{B365DC7F-A825-4C18-8CF7-98FE242FF74E}" type="pres">
      <dgm:prSet presAssocID="{A86970FC-075E-4FA4-A49E-137B55CD80E3}" presName="composite" presStyleCnt="0"/>
      <dgm:spPr/>
    </dgm:pt>
    <dgm:pt modelId="{BFD84AC0-11A6-46A8-B183-0011559ADEFA}" type="pres">
      <dgm:prSet presAssocID="{A86970FC-075E-4FA4-A49E-137B55CD80E3}" presName="rect1" presStyleLbl="trAlignAcc1" presStyleIdx="2" presStyleCnt="6" custScaleX="100418" custLinFactNeighborX="1460" custLinFactNeighborY="1779">
        <dgm:presLayoutVars>
          <dgm:bulletEnabled val="1"/>
        </dgm:presLayoutVars>
      </dgm:prSet>
      <dgm:spPr/>
    </dgm:pt>
    <dgm:pt modelId="{4FF89485-C320-4087-AC57-8C7ABC4B396A}" type="pres">
      <dgm:prSet presAssocID="{A86970FC-075E-4FA4-A49E-137B55CD80E3}" presName="rect2" presStyleLbl="fgImgPlace1" presStyleIdx="2" presStyleCnt="6" custScaleX="58918" custScaleY="36410" custLinFactNeighborX="11464" custLinFactNeighborY="934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pt>
    <dgm:pt modelId="{79B49934-ABFE-4649-B124-80D1CA1FF302}" type="pres">
      <dgm:prSet presAssocID="{ADD3FEF6-2823-464F-A827-40855FB575B5}" presName="sibTrans" presStyleCnt="0"/>
      <dgm:spPr/>
    </dgm:pt>
    <dgm:pt modelId="{4846D087-6E10-4FB3-99D2-F920E7A4C106}" type="pres">
      <dgm:prSet presAssocID="{CA3F926C-D887-4407-91BC-14CCC62D4614}" presName="composite" presStyleCnt="0"/>
      <dgm:spPr/>
    </dgm:pt>
    <dgm:pt modelId="{3C9917DD-C1AD-483B-972E-0FA44AA989E4}" type="pres">
      <dgm:prSet presAssocID="{CA3F926C-D887-4407-91BC-14CCC62D4614}" presName="rect1" presStyleLbl="trAlignAcc1" presStyleIdx="3" presStyleCnt="6">
        <dgm:presLayoutVars>
          <dgm:bulletEnabled val="1"/>
        </dgm:presLayoutVars>
      </dgm:prSet>
      <dgm:spPr/>
    </dgm:pt>
    <dgm:pt modelId="{99DBCC92-BD8A-4A40-8331-A702C49EC702}" type="pres">
      <dgm:prSet presAssocID="{CA3F926C-D887-4407-91BC-14CCC62D4614}" presName="rect2" presStyleLbl="fgImgPlace1" presStyleIdx="3" presStyleCnt="6" custScaleX="61090" custScaleY="36380" custLinFactNeighborX="9481" custLinFactNeighborY="106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pt>
    <dgm:pt modelId="{EC13C5AE-60AE-4E2B-8186-276FD8C80896}" type="pres">
      <dgm:prSet presAssocID="{2F8DAD58-15B0-4E40-A047-204337C1F3B9}" presName="sibTrans" presStyleCnt="0"/>
      <dgm:spPr/>
    </dgm:pt>
    <dgm:pt modelId="{AC5C1D84-F22A-498A-AAE5-FD0F278B1D31}" type="pres">
      <dgm:prSet presAssocID="{145A613A-FF47-4CB0-AFA4-B2B6CF64BE13}" presName="composite" presStyleCnt="0"/>
      <dgm:spPr/>
    </dgm:pt>
    <dgm:pt modelId="{DB4BBCAE-913C-47B3-8921-8B58A06E78A1}" type="pres">
      <dgm:prSet presAssocID="{145A613A-FF47-4CB0-AFA4-B2B6CF64BE13}" presName="rect1" presStyleLbl="trAlignAcc1" presStyleIdx="4" presStyleCnt="6">
        <dgm:presLayoutVars>
          <dgm:bulletEnabled val="1"/>
        </dgm:presLayoutVars>
      </dgm:prSet>
      <dgm:spPr/>
    </dgm:pt>
    <dgm:pt modelId="{4BF46E9B-E410-4AEC-B2E4-4DC173556329}" type="pres">
      <dgm:prSet presAssocID="{145A613A-FF47-4CB0-AFA4-B2B6CF64BE13}" presName="rect2" presStyleLbl="fgImgPlace1" presStyleIdx="4" presStyleCnt="6" custScaleX="54999" custScaleY="33061" custLinFactNeighborX="15256" custLinFactNeighborY="791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dgm:spPr>
    </dgm:pt>
    <dgm:pt modelId="{AD39981F-7538-4F89-A53E-9D560446366F}" type="pres">
      <dgm:prSet presAssocID="{781F23C4-5A99-482B-A57A-FD692260130E}" presName="sibTrans" presStyleCnt="0"/>
      <dgm:spPr/>
    </dgm:pt>
    <dgm:pt modelId="{FFDE50B2-4F1A-4055-AF42-91787A120476}" type="pres">
      <dgm:prSet presAssocID="{E3823B34-82A7-4923-BE09-A5C22AD90DA4}" presName="composite" presStyleCnt="0"/>
      <dgm:spPr/>
    </dgm:pt>
    <dgm:pt modelId="{D4A0E8F3-930E-4317-AE65-85E6844E01F0}" type="pres">
      <dgm:prSet presAssocID="{E3823B34-82A7-4923-BE09-A5C22AD90DA4}" presName="rect1" presStyleLbl="trAlignAcc1" presStyleIdx="5" presStyleCnt="6">
        <dgm:presLayoutVars>
          <dgm:bulletEnabled val="1"/>
        </dgm:presLayoutVars>
      </dgm:prSet>
      <dgm:spPr/>
    </dgm:pt>
    <dgm:pt modelId="{A6019433-D1AD-4639-80C1-338DDD56345D}" type="pres">
      <dgm:prSet presAssocID="{E3823B34-82A7-4923-BE09-A5C22AD90DA4}" presName="rect2" presStyleLbl="fgImgPlace1" presStyleIdx="5" presStyleCnt="6" custScaleX="58901" custScaleY="34654" custLinFactNeighborX="12998" custLinFactNeighborY="12983"/>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25000" r="-25000"/>
          </a:stretch>
        </a:blipFill>
      </dgm:spPr>
    </dgm:pt>
  </dgm:ptLst>
  <dgm:cxnLst>
    <dgm:cxn modelId="{A6848016-A9D5-4643-AF60-7EB4B875BE08}" type="presOf" srcId="{A86970FC-075E-4FA4-A49E-137B55CD80E3}" destId="{BFD84AC0-11A6-46A8-B183-0011559ADEFA}" srcOrd="0" destOrd="0" presId="urn:microsoft.com/office/officeart/2008/layout/PictureStrips"/>
    <dgm:cxn modelId="{142A0024-2449-4026-BC73-8FDC473BC8CA}" type="presOf" srcId="{AC69684D-2882-41EE-8F35-0F311E5766A7}" destId="{9F62ABFE-97FC-4A75-BBC3-B6E0110968C6}" srcOrd="0" destOrd="0" presId="urn:microsoft.com/office/officeart/2008/layout/PictureStrips"/>
    <dgm:cxn modelId="{5529612D-4AEF-41EB-8D8A-AD02F61F7383}" srcId="{69CB1478-F920-42DA-BE13-99E9B3B2E6D9}" destId="{A86970FC-075E-4FA4-A49E-137B55CD80E3}" srcOrd="2" destOrd="0" parTransId="{BCDB664D-C410-4232-A4FF-A638E5160649}" sibTransId="{ADD3FEF6-2823-464F-A827-40855FB575B5}"/>
    <dgm:cxn modelId="{F069F648-98C2-4E62-8760-2081791088C0}" srcId="{69CB1478-F920-42DA-BE13-99E9B3B2E6D9}" destId="{E3823B34-82A7-4923-BE09-A5C22AD90DA4}" srcOrd="5" destOrd="0" parTransId="{29662C2F-7F42-4222-8651-80CBC992521B}" sibTransId="{5877F6BA-ED58-4C2C-95BD-CBE1065AF378}"/>
    <dgm:cxn modelId="{2C2EC46E-E433-48AA-866D-D726B346DF3F}" type="presOf" srcId="{145A613A-FF47-4CB0-AFA4-B2B6CF64BE13}" destId="{DB4BBCAE-913C-47B3-8921-8B58A06E78A1}" srcOrd="0" destOrd="0" presId="urn:microsoft.com/office/officeart/2008/layout/PictureStrips"/>
    <dgm:cxn modelId="{22DB5D70-4E37-4862-BD25-F52B180A2013}" srcId="{69CB1478-F920-42DA-BE13-99E9B3B2E6D9}" destId="{6F021CEB-AB19-4E51-B131-BDADA074ACAC}" srcOrd="0" destOrd="0" parTransId="{D9C85B6A-3D47-4CD3-86C3-EEA25D02BAA9}" sibTransId="{E461F2E4-C9D6-47DD-A936-D457E2274CDC}"/>
    <dgm:cxn modelId="{A4CE2B55-DBCD-407B-A6DF-F706869DC18B}" type="presOf" srcId="{E3823B34-82A7-4923-BE09-A5C22AD90DA4}" destId="{D4A0E8F3-930E-4317-AE65-85E6844E01F0}" srcOrd="0" destOrd="0" presId="urn:microsoft.com/office/officeart/2008/layout/PictureStrips"/>
    <dgm:cxn modelId="{09A77280-5E96-4D8A-8B49-2BA34713031F}" type="presOf" srcId="{CA3F926C-D887-4407-91BC-14CCC62D4614}" destId="{3C9917DD-C1AD-483B-972E-0FA44AA989E4}" srcOrd="0" destOrd="0" presId="urn:microsoft.com/office/officeart/2008/layout/PictureStrips"/>
    <dgm:cxn modelId="{8610238A-31F8-4E66-8508-EC760BE59EA3}" type="presOf" srcId="{6F021CEB-AB19-4E51-B131-BDADA074ACAC}" destId="{B2BA905B-6B8E-4CE9-9696-B60B0168EE1D}" srcOrd="0" destOrd="0" presId="urn:microsoft.com/office/officeart/2008/layout/PictureStrips"/>
    <dgm:cxn modelId="{E71300D3-D26C-4810-AE59-0B09D3D6470C}" srcId="{69CB1478-F920-42DA-BE13-99E9B3B2E6D9}" destId="{AC69684D-2882-41EE-8F35-0F311E5766A7}" srcOrd="1" destOrd="0" parTransId="{C3156324-7EC1-42FE-9BBA-11A54D50AE84}" sibTransId="{FEBE53D9-0D30-4D67-82AE-F90D802E6700}"/>
    <dgm:cxn modelId="{4301A6DE-E7C8-4ECB-99BC-93A15AAD8E73}" srcId="{69CB1478-F920-42DA-BE13-99E9B3B2E6D9}" destId="{145A613A-FF47-4CB0-AFA4-B2B6CF64BE13}" srcOrd="4" destOrd="0" parTransId="{39350E9D-ECE5-4C3E-82BB-F23197FCE37B}" sibTransId="{781F23C4-5A99-482B-A57A-FD692260130E}"/>
    <dgm:cxn modelId="{BDED19E1-372D-4610-8F4B-FD5DC6727956}" type="presOf" srcId="{69CB1478-F920-42DA-BE13-99E9B3B2E6D9}" destId="{EA828841-A39E-4A86-85B9-06BF7CC9898C}" srcOrd="0" destOrd="0" presId="urn:microsoft.com/office/officeart/2008/layout/PictureStrips"/>
    <dgm:cxn modelId="{85A6F2EE-106A-4074-964C-CB6C709394E4}" srcId="{69CB1478-F920-42DA-BE13-99E9B3B2E6D9}" destId="{CA3F926C-D887-4407-91BC-14CCC62D4614}" srcOrd="3" destOrd="0" parTransId="{1C1A8591-3708-455D-AB6B-9474AF99EDC4}" sibTransId="{2F8DAD58-15B0-4E40-A047-204337C1F3B9}"/>
    <dgm:cxn modelId="{E5F00233-BEBB-425A-884C-1EF9B4536845}" type="presParOf" srcId="{EA828841-A39E-4A86-85B9-06BF7CC9898C}" destId="{D304E5DC-CFAB-4B01-8FC8-84DAC69F256A}" srcOrd="0" destOrd="0" presId="urn:microsoft.com/office/officeart/2008/layout/PictureStrips"/>
    <dgm:cxn modelId="{BA1751AC-73D8-4609-9200-DFAAFDB1AE04}" type="presParOf" srcId="{D304E5DC-CFAB-4B01-8FC8-84DAC69F256A}" destId="{B2BA905B-6B8E-4CE9-9696-B60B0168EE1D}" srcOrd="0" destOrd="0" presId="urn:microsoft.com/office/officeart/2008/layout/PictureStrips"/>
    <dgm:cxn modelId="{55176A0B-44C8-4C6B-B238-5F23136285AA}" type="presParOf" srcId="{D304E5DC-CFAB-4B01-8FC8-84DAC69F256A}" destId="{905F7FCF-BF50-438C-B1A5-86B12781E2C3}" srcOrd="1" destOrd="0" presId="urn:microsoft.com/office/officeart/2008/layout/PictureStrips"/>
    <dgm:cxn modelId="{0DBFE10B-6C2E-4177-A5A9-8651408923B2}" type="presParOf" srcId="{EA828841-A39E-4A86-85B9-06BF7CC9898C}" destId="{95E640DB-2464-4513-BE61-E088A21C6C7F}" srcOrd="1" destOrd="0" presId="urn:microsoft.com/office/officeart/2008/layout/PictureStrips"/>
    <dgm:cxn modelId="{45874AAC-FE4F-41DE-8C6A-7C509AC1DA91}" type="presParOf" srcId="{EA828841-A39E-4A86-85B9-06BF7CC9898C}" destId="{8ED93116-103E-4EEB-9D46-C5A9F10FD2C4}" srcOrd="2" destOrd="0" presId="urn:microsoft.com/office/officeart/2008/layout/PictureStrips"/>
    <dgm:cxn modelId="{D94DFDFE-6201-4F6E-A29A-2EEA84136E85}" type="presParOf" srcId="{8ED93116-103E-4EEB-9D46-C5A9F10FD2C4}" destId="{9F62ABFE-97FC-4A75-BBC3-B6E0110968C6}" srcOrd="0" destOrd="0" presId="urn:microsoft.com/office/officeart/2008/layout/PictureStrips"/>
    <dgm:cxn modelId="{1FB48E8E-34CD-462F-A8D3-48D251AE2FA8}" type="presParOf" srcId="{8ED93116-103E-4EEB-9D46-C5A9F10FD2C4}" destId="{35128334-09C0-4050-8D88-2B1A0CB82190}" srcOrd="1" destOrd="0" presId="urn:microsoft.com/office/officeart/2008/layout/PictureStrips"/>
    <dgm:cxn modelId="{78019A2E-9545-4B5B-9BDB-A7B6357AB153}" type="presParOf" srcId="{EA828841-A39E-4A86-85B9-06BF7CC9898C}" destId="{A3B5593B-C84C-4251-A785-6E2C40D7FB1B}" srcOrd="3" destOrd="0" presId="urn:microsoft.com/office/officeart/2008/layout/PictureStrips"/>
    <dgm:cxn modelId="{369191D8-870B-4336-B362-46A76BEF7FCA}" type="presParOf" srcId="{EA828841-A39E-4A86-85B9-06BF7CC9898C}" destId="{B365DC7F-A825-4C18-8CF7-98FE242FF74E}" srcOrd="4" destOrd="0" presId="urn:microsoft.com/office/officeart/2008/layout/PictureStrips"/>
    <dgm:cxn modelId="{E96C6FEE-D539-498A-9416-C002EB88B9B7}" type="presParOf" srcId="{B365DC7F-A825-4C18-8CF7-98FE242FF74E}" destId="{BFD84AC0-11A6-46A8-B183-0011559ADEFA}" srcOrd="0" destOrd="0" presId="urn:microsoft.com/office/officeart/2008/layout/PictureStrips"/>
    <dgm:cxn modelId="{43AA9E63-6534-4708-9F32-912549161540}" type="presParOf" srcId="{B365DC7F-A825-4C18-8CF7-98FE242FF74E}" destId="{4FF89485-C320-4087-AC57-8C7ABC4B396A}" srcOrd="1" destOrd="0" presId="urn:microsoft.com/office/officeart/2008/layout/PictureStrips"/>
    <dgm:cxn modelId="{DEE8A187-BBB7-462E-9402-B98640F8D3CB}" type="presParOf" srcId="{EA828841-A39E-4A86-85B9-06BF7CC9898C}" destId="{79B49934-ABFE-4649-B124-80D1CA1FF302}" srcOrd="5" destOrd="0" presId="urn:microsoft.com/office/officeart/2008/layout/PictureStrips"/>
    <dgm:cxn modelId="{54FD15D3-7A28-4A2E-9FAF-1B43E94AE570}" type="presParOf" srcId="{EA828841-A39E-4A86-85B9-06BF7CC9898C}" destId="{4846D087-6E10-4FB3-99D2-F920E7A4C106}" srcOrd="6" destOrd="0" presId="urn:microsoft.com/office/officeart/2008/layout/PictureStrips"/>
    <dgm:cxn modelId="{A5CE50C5-DB67-4DF5-B641-640715FE2976}" type="presParOf" srcId="{4846D087-6E10-4FB3-99D2-F920E7A4C106}" destId="{3C9917DD-C1AD-483B-972E-0FA44AA989E4}" srcOrd="0" destOrd="0" presId="urn:microsoft.com/office/officeart/2008/layout/PictureStrips"/>
    <dgm:cxn modelId="{99DF2624-D398-4192-B7EF-43E4E9F900FF}" type="presParOf" srcId="{4846D087-6E10-4FB3-99D2-F920E7A4C106}" destId="{99DBCC92-BD8A-4A40-8331-A702C49EC702}" srcOrd="1" destOrd="0" presId="urn:microsoft.com/office/officeart/2008/layout/PictureStrips"/>
    <dgm:cxn modelId="{2591174B-FE06-4937-BA0D-30611771C95C}" type="presParOf" srcId="{EA828841-A39E-4A86-85B9-06BF7CC9898C}" destId="{EC13C5AE-60AE-4E2B-8186-276FD8C80896}" srcOrd="7" destOrd="0" presId="urn:microsoft.com/office/officeart/2008/layout/PictureStrips"/>
    <dgm:cxn modelId="{FC7D72E2-B5AF-490C-A0A3-64E7BD92C4AC}" type="presParOf" srcId="{EA828841-A39E-4A86-85B9-06BF7CC9898C}" destId="{AC5C1D84-F22A-498A-AAE5-FD0F278B1D31}" srcOrd="8" destOrd="0" presId="urn:microsoft.com/office/officeart/2008/layout/PictureStrips"/>
    <dgm:cxn modelId="{4BD8729E-C228-4090-A3F7-8E9C1EF98364}" type="presParOf" srcId="{AC5C1D84-F22A-498A-AAE5-FD0F278B1D31}" destId="{DB4BBCAE-913C-47B3-8921-8B58A06E78A1}" srcOrd="0" destOrd="0" presId="urn:microsoft.com/office/officeart/2008/layout/PictureStrips"/>
    <dgm:cxn modelId="{CD06F841-8A52-4CC1-991C-ACE7D4825DD1}" type="presParOf" srcId="{AC5C1D84-F22A-498A-AAE5-FD0F278B1D31}" destId="{4BF46E9B-E410-4AEC-B2E4-4DC173556329}" srcOrd="1" destOrd="0" presId="urn:microsoft.com/office/officeart/2008/layout/PictureStrips"/>
    <dgm:cxn modelId="{C707DCEF-F223-44C2-B52B-E26BF3B04B86}" type="presParOf" srcId="{EA828841-A39E-4A86-85B9-06BF7CC9898C}" destId="{AD39981F-7538-4F89-A53E-9D560446366F}" srcOrd="9" destOrd="0" presId="urn:microsoft.com/office/officeart/2008/layout/PictureStrips"/>
    <dgm:cxn modelId="{4403E0A0-C894-47F6-8DDA-D87CDAF1E518}" type="presParOf" srcId="{EA828841-A39E-4A86-85B9-06BF7CC9898C}" destId="{FFDE50B2-4F1A-4055-AF42-91787A120476}" srcOrd="10" destOrd="0" presId="urn:microsoft.com/office/officeart/2008/layout/PictureStrips"/>
    <dgm:cxn modelId="{C4FF4353-7EC5-47A2-B098-8652888A1A79}" type="presParOf" srcId="{FFDE50B2-4F1A-4055-AF42-91787A120476}" destId="{D4A0E8F3-930E-4317-AE65-85E6844E01F0}" srcOrd="0" destOrd="0" presId="urn:microsoft.com/office/officeart/2008/layout/PictureStrips"/>
    <dgm:cxn modelId="{8524C3CD-7D71-4A6E-8F30-18B6ADD3097B}" type="presParOf" srcId="{FFDE50B2-4F1A-4055-AF42-91787A120476}" destId="{A6019433-D1AD-4639-80C1-338DDD56345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910B28-C8BE-4408-8FAF-6A7C1E219B06}" type="doc">
      <dgm:prSet loTypeId="urn:microsoft.com/office/officeart/2008/layout/VerticalCurvedList#1" loCatId="list" qsTypeId="urn:microsoft.com/office/officeart/2005/8/quickstyle/simple1#6" qsCatId="simple" csTypeId="urn:microsoft.com/office/officeart/2005/8/colors/accent0_2" csCatId="mainScheme" phldr="1"/>
      <dgm:spPr/>
      <dgm:t>
        <a:bodyPr/>
        <a:lstStyle/>
        <a:p>
          <a:endParaRPr lang="zh-CN" altLang="en-US"/>
        </a:p>
      </dgm:t>
    </dgm:pt>
    <dgm:pt modelId="{B554071E-653A-4063-9FC2-960BA9BB699B}">
      <dgm:prSet phldrT="[文本]" custT="1"/>
      <dgm:spPr/>
      <dgm:t>
        <a:bodyPr/>
        <a:lstStyle/>
        <a:p>
          <a:pPr>
            <a:buClrTx/>
            <a:buSzTx/>
            <a:buFont typeface="Wingdings" panose="05000000000000000000" pitchFamily="2" charset="2"/>
            <a:buChar char="l"/>
          </a:pPr>
          <a:r>
            <a:rPr kumimoji="0" lang="en-US" altLang="zh-CN" sz="2000" b="1" i="0" u="none" strike="noStrike" cap="none" spc="0" normalizeH="0" baseline="0" noProof="0" dirty="0">
              <a:solidFill>
                <a:srgbClr val="FF0000"/>
              </a:solidFill>
              <a:effectLst/>
              <a:uLnTx/>
              <a:uFillTx/>
              <a:latin typeface="+mn-ea"/>
              <a:ea typeface="+mn-ea"/>
              <a:cs typeface="+mn-cs"/>
            </a:rPr>
            <a:t>R1:</a:t>
          </a:r>
          <a:r>
            <a:rPr kumimoji="0" lang="zh-CN" altLang="en-US" sz="2000" b="0" i="0" u="none" strike="noStrike" cap="none" spc="0" normalizeH="0" baseline="0" noProof="0" dirty="0">
              <a:solidFill>
                <a:schemeClr val="tx1"/>
              </a:solidFill>
              <a:effectLst/>
              <a:uLnTx/>
              <a:uFillTx/>
              <a:latin typeface="+mn-ea"/>
              <a:ea typeface="+mn-ea"/>
              <a:cs typeface="+mn-cs"/>
            </a:rPr>
            <a:t>在最大负荷时</a:t>
          </a:r>
          <a:r>
            <a:rPr kumimoji="0" lang="en-US" altLang="zh-CN" sz="2000" b="0" i="0" u="none" strike="noStrike" cap="none" spc="0" normalizeH="0" baseline="0" noProof="0" dirty="0">
              <a:solidFill>
                <a:schemeClr val="tx1"/>
              </a:solidFill>
              <a:effectLst/>
              <a:uLnTx/>
              <a:uFillTx/>
              <a:latin typeface="+mn-ea"/>
              <a:ea typeface="+mn-ea"/>
              <a:cs typeface="+mn-cs"/>
            </a:rPr>
            <a:t>,</a:t>
          </a:r>
          <a:r>
            <a:rPr kumimoji="0" lang="zh-CN" altLang="en-US" sz="2000" b="0" i="0" u="none" strike="noStrike" cap="none" spc="0" normalizeH="0" baseline="0" noProof="0" dirty="0">
              <a:solidFill>
                <a:schemeClr val="tx1"/>
              </a:solidFill>
              <a:effectLst/>
              <a:uLnTx/>
              <a:uFillTx/>
              <a:latin typeface="+mn-ea"/>
              <a:ea typeface="+mn-ea"/>
              <a:cs typeface="+mn-cs"/>
            </a:rPr>
            <a:t>产品应能处理</a:t>
          </a:r>
          <a:r>
            <a:rPr kumimoji="0" lang="en-US" altLang="zh-CN" sz="2000" b="0" i="0" u="none" strike="noStrike" cap="none" spc="0" normalizeH="0" baseline="0" noProof="0" dirty="0">
              <a:solidFill>
                <a:schemeClr val="tx1"/>
              </a:solidFill>
              <a:effectLst/>
              <a:uLnTx/>
              <a:uFillTx/>
              <a:latin typeface="+mn-ea"/>
              <a:ea typeface="+mn-ea"/>
              <a:cs typeface="+mn-cs"/>
            </a:rPr>
            <a:t>100</a:t>
          </a:r>
          <a:r>
            <a:rPr kumimoji="0" lang="zh-CN" altLang="en-US" sz="2000" b="0" i="0" u="none" strike="noStrike" cap="none" spc="0" normalizeH="0" baseline="0" noProof="0" dirty="0">
              <a:solidFill>
                <a:schemeClr val="tx1"/>
              </a:solidFill>
              <a:effectLst/>
              <a:uLnTx/>
              <a:uFillTx/>
              <a:latin typeface="+mn-ea"/>
              <a:ea typeface="+mn-ea"/>
              <a:cs typeface="+mn-cs"/>
            </a:rPr>
            <a:t>项支付交易</a:t>
          </a:r>
          <a:r>
            <a:rPr kumimoji="0" lang="en-US" altLang="zh-CN" sz="2000" b="0" i="0" u="none" strike="noStrike" cap="none" spc="0" normalizeH="0" baseline="0" noProof="0" dirty="0">
              <a:solidFill>
                <a:schemeClr val="tx1"/>
              </a:solidFill>
              <a:effectLst/>
              <a:uLnTx/>
              <a:uFillTx/>
              <a:latin typeface="+mn-ea"/>
              <a:ea typeface="+mn-ea"/>
              <a:cs typeface="+mn-cs"/>
            </a:rPr>
            <a:t>/</a:t>
          </a:r>
          <a:r>
            <a:rPr kumimoji="0" lang="zh-CN" altLang="en-US" sz="2000" b="0" i="0" u="none" strike="noStrike" cap="none" spc="0" normalizeH="0" baseline="0" noProof="0" dirty="0">
              <a:solidFill>
                <a:schemeClr val="tx1"/>
              </a:solidFill>
              <a:effectLst/>
              <a:uLnTx/>
              <a:uFillTx/>
              <a:latin typeface="+mn-ea"/>
              <a:ea typeface="+mn-ea"/>
              <a:cs typeface="+mn-cs"/>
            </a:rPr>
            <a:t>每秒。</a:t>
          </a:r>
          <a:endParaRPr lang="zh-CN" altLang="en-US" sz="2000" dirty="0">
            <a:solidFill>
              <a:schemeClr val="tx1"/>
            </a:solidFill>
            <a:latin typeface="+mn-ea"/>
            <a:ea typeface="+mn-ea"/>
          </a:endParaRPr>
        </a:p>
      </dgm:t>
    </dgm:pt>
    <dgm:pt modelId="{70CAE8D9-99E2-4E47-9108-0B9199671CB7}" cxnId="{5A3765D6-AF44-45BD-9FC0-CE3E53DC5DCD}" type="parTrans">
      <dgm:prSet/>
      <dgm:spPr/>
      <dgm:t>
        <a:bodyPr/>
        <a:lstStyle/>
        <a:p>
          <a:endParaRPr lang="zh-CN" altLang="en-US"/>
        </a:p>
      </dgm:t>
    </dgm:pt>
    <dgm:pt modelId="{1B744721-BA9C-4CAE-A3C8-95223863351D}" cxnId="{5A3765D6-AF44-45BD-9FC0-CE3E53DC5DCD}" type="sibTrans">
      <dgm:prSet/>
      <dgm:spPr/>
      <dgm:t>
        <a:bodyPr/>
        <a:lstStyle/>
        <a:p>
          <a:endParaRPr lang="zh-CN" altLang="en-US"/>
        </a:p>
      </dgm:t>
    </dgm:pt>
    <dgm:pt modelId="{AEB27E43-2A4A-48E7-824E-77008876423A}">
      <dgm:prSet phldrT="[文本]" custT="1"/>
      <dgm:spPr/>
      <dgm:t>
        <a:bodyPr/>
        <a:lstStyle/>
        <a:p>
          <a:pPr>
            <a:buClrTx/>
            <a:buSzTx/>
            <a:buFont typeface="Wingdings" panose="05000000000000000000" pitchFamily="2" charset="2"/>
            <a:buChar char="l"/>
          </a:pPr>
          <a:r>
            <a:rPr kumimoji="0" lang="en-US" altLang="zh-CN"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R2:</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产品应能在</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0.02</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秒内处理一项警告。</a:t>
          </a:r>
          <a:endPar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endParaRPr>
        </a:p>
      </dgm:t>
    </dgm:pt>
    <dgm:pt modelId="{66F0FD28-5511-4D8B-8FE1-3C1ACE7820EF}" cxnId="{6693C05E-02DC-4D02-AC51-BC61FF2E309A}" type="parTrans">
      <dgm:prSet/>
      <dgm:spPr/>
      <dgm:t>
        <a:bodyPr/>
        <a:lstStyle/>
        <a:p>
          <a:endParaRPr lang="zh-CN" altLang="en-US"/>
        </a:p>
      </dgm:t>
    </dgm:pt>
    <dgm:pt modelId="{1F2121E0-97CC-4A51-B2F4-17BA4F454AF7}" cxnId="{6693C05E-02DC-4D02-AC51-BC61FF2E309A}" type="sibTrans">
      <dgm:prSet/>
      <dgm:spPr/>
      <dgm:t>
        <a:bodyPr/>
        <a:lstStyle/>
        <a:p>
          <a:endParaRPr lang="zh-CN" altLang="en-US"/>
        </a:p>
      </dgm:t>
    </dgm:pt>
    <dgm:pt modelId="{80C04A69-8DC1-4476-AC2D-A9DD6C7406E6}">
      <dgm:prSet phldrT="[文本]" custT="1"/>
      <dgm:spPr/>
      <dgm: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spc="0" normalizeH="0" baseline="0" dirty="0">
              <a:solidFill>
                <a:srgbClr val="FF0000"/>
              </a:solidFill>
              <a:effectLst/>
              <a:uLnTx/>
              <a:uFillTx/>
              <a:latin typeface="宋体" panose="02010600030101010101" pitchFamily="2" charset="-122"/>
              <a:ea typeface="宋体" panose="02010600030101010101" pitchFamily="2" charset="-122"/>
              <a:cs typeface="+mn-cs"/>
            </a:rPr>
            <a:t>R3:</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在标准工作负荷时，产品的</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CPU</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使用率应少于</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50%</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，其余</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50%</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应留给后台作业。</a:t>
          </a:r>
        </a:p>
      </dgm:t>
    </dgm:pt>
    <dgm:pt modelId="{85A62825-56F1-4FDB-808F-33DCD0666D32}" cxnId="{FF388CA6-F1BE-43FA-9345-5508378B6D7C}" type="parTrans">
      <dgm:prSet/>
      <dgm:spPr/>
      <dgm:t>
        <a:bodyPr/>
        <a:lstStyle/>
        <a:p>
          <a:endParaRPr lang="zh-CN" altLang="en-US"/>
        </a:p>
      </dgm:t>
    </dgm:pt>
    <dgm:pt modelId="{717148EB-8593-4D9B-96BE-F33A6ED27BFA}" cxnId="{FF388CA6-F1BE-43FA-9345-5508378B6D7C}" type="sibTrans">
      <dgm:prSet/>
      <dgm:spPr/>
      <dgm:t>
        <a:bodyPr/>
        <a:lstStyle/>
        <a:p>
          <a:endParaRPr lang="zh-CN" altLang="en-US"/>
        </a:p>
      </dgm:t>
    </dgm:pt>
    <dgm:pt modelId="{A4CFF47E-14F7-4240-886A-CA3ACCF91D9E}">
      <dgm:prSet custT="1"/>
      <dgm:spPr/>
      <dgm: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spc="0" normalizeH="0" baseline="0" dirty="0">
              <a:solidFill>
                <a:srgbClr val="FF0000"/>
              </a:solidFill>
              <a:effectLst/>
              <a:uLnTx/>
              <a:uFillTx/>
              <a:latin typeface="宋体" panose="02010600030101010101" pitchFamily="2" charset="-122"/>
              <a:ea typeface="宋体" panose="02010600030101010101" pitchFamily="2" charset="-122"/>
              <a:cs typeface="+mn-cs"/>
            </a:rPr>
            <a:t>R4:</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200</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页文档的前后翻页不应超过</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秒，搜索一关键字不应超过</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5</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a:t>
          </a:r>
        </a:p>
      </dgm:t>
    </dgm:pt>
    <dgm:pt modelId="{DB865FB2-1ECA-44D6-A58E-5DD96AD6BCBA}" cxnId="{D6F2EE09-0AFE-4161-B61A-83F4EDCC6659}" type="parTrans">
      <dgm:prSet/>
      <dgm:spPr/>
      <dgm:t>
        <a:bodyPr/>
        <a:lstStyle/>
        <a:p>
          <a:endParaRPr lang="zh-CN" altLang="en-US"/>
        </a:p>
      </dgm:t>
    </dgm:pt>
    <dgm:pt modelId="{9468231F-C9C6-44A1-AC62-C10154AA6592}" cxnId="{D6F2EE09-0AFE-4161-B61A-83F4EDCC6659}" type="sibTrans">
      <dgm:prSet/>
      <dgm:spPr/>
      <dgm:t>
        <a:bodyPr/>
        <a:lstStyle/>
        <a:p>
          <a:endParaRPr lang="zh-CN" altLang="en-US"/>
        </a:p>
      </dgm:t>
    </dgm:pt>
    <dgm:pt modelId="{11325CDC-8794-47B2-861A-427814E07972}">
      <dgm:prSet custT="1"/>
      <dgm:spPr/>
      <dgm: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spc="0" normalizeH="0" baseline="0" dirty="0">
              <a:solidFill>
                <a:srgbClr val="FF0000"/>
              </a:solidFill>
              <a:effectLst/>
              <a:uLnTx/>
              <a:uFillTx/>
              <a:latin typeface="宋体" panose="02010600030101010101" pitchFamily="2" charset="-122"/>
              <a:ea typeface="宋体" panose="02010600030101010101" pitchFamily="2" charset="-122"/>
              <a:cs typeface="+mn-cs"/>
            </a:rPr>
            <a:t>R5:</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切换至下一字段时，应能在</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0.2</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秒内做输入</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切换至下一屏幕时，应能在</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1.2</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秒内做输入。</a:t>
          </a:r>
        </a:p>
      </dgm:t>
    </dgm:pt>
    <dgm:pt modelId="{F70D7B1F-DED3-4C20-99F1-18CE152D75F3}" cxnId="{5BE95AC8-1A14-4F13-8E6B-C8B787750DBC}" type="parTrans">
      <dgm:prSet/>
      <dgm:spPr/>
      <dgm:t>
        <a:bodyPr/>
        <a:lstStyle/>
        <a:p>
          <a:endParaRPr lang="zh-CN" altLang="en-US"/>
        </a:p>
      </dgm:t>
    </dgm:pt>
    <dgm:pt modelId="{CD54455C-AD10-48EB-9775-89B726FEBEF0}" cxnId="{5BE95AC8-1A14-4F13-8E6B-C8B787750DBC}" type="sibTrans">
      <dgm:prSet/>
      <dgm:spPr/>
      <dgm:t>
        <a:bodyPr/>
        <a:lstStyle/>
        <a:p>
          <a:endParaRPr lang="zh-CN" altLang="en-US"/>
        </a:p>
      </dgm:t>
    </dgm:pt>
    <dgm:pt modelId="{E5039A87-5872-45D9-BB36-FAC6FE3BC5DA}">
      <dgm:prSet custT="1"/>
      <dgm:spPr/>
      <dgm: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R6:</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显示报表时</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,95%</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的简单报表应少于</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20</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秒</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任何报表都不应该超过</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80</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秒。</a:t>
          </a:r>
          <a:endPar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endParaRPr>
        </a:p>
      </dgm:t>
    </dgm:pt>
    <dgm:pt modelId="{71FB4FE2-EB98-434F-85B8-1E52ABC473B4}" cxnId="{B8DA5A91-4D2D-4796-AC98-E60404B67650}" type="parTrans">
      <dgm:prSet/>
      <dgm:spPr/>
      <dgm:t>
        <a:bodyPr/>
        <a:lstStyle/>
        <a:p>
          <a:endParaRPr lang="zh-CN" altLang="en-US"/>
        </a:p>
      </dgm:t>
    </dgm:pt>
    <dgm:pt modelId="{B90ACFCA-3D14-4A34-B42E-73EFA328773F}" cxnId="{B8DA5A91-4D2D-4796-AC98-E60404B67650}" type="sibTrans">
      <dgm:prSet/>
      <dgm:spPr/>
      <dgm:t>
        <a:bodyPr/>
        <a:lstStyle/>
        <a:p>
          <a:endParaRPr lang="zh-CN" altLang="en-US"/>
        </a:p>
      </dgm:t>
    </dgm:pt>
    <dgm:pt modelId="{7D547774-8901-4DF7-BAC4-CAA914F2FE0D}" type="pres">
      <dgm:prSet presAssocID="{F9910B28-C8BE-4408-8FAF-6A7C1E219B06}" presName="Name0" presStyleCnt="0">
        <dgm:presLayoutVars>
          <dgm:chMax val="7"/>
          <dgm:chPref val="7"/>
          <dgm:dir/>
        </dgm:presLayoutVars>
      </dgm:prSet>
      <dgm:spPr/>
    </dgm:pt>
    <dgm:pt modelId="{767D6D60-A7AD-47F2-9DE4-B6A9884CC376}" type="pres">
      <dgm:prSet presAssocID="{F9910B28-C8BE-4408-8FAF-6A7C1E219B06}" presName="Name1" presStyleCnt="0"/>
      <dgm:spPr/>
    </dgm:pt>
    <dgm:pt modelId="{2DF6F5AB-E39F-4D6D-B53E-EFD3934ADD6D}" type="pres">
      <dgm:prSet presAssocID="{F9910B28-C8BE-4408-8FAF-6A7C1E219B06}" presName="cycle" presStyleCnt="0"/>
      <dgm:spPr/>
    </dgm:pt>
    <dgm:pt modelId="{F3386259-E05F-4FB9-9950-A2669E558E1A}" type="pres">
      <dgm:prSet presAssocID="{F9910B28-C8BE-4408-8FAF-6A7C1E219B06}" presName="srcNode" presStyleLbl="node1" presStyleIdx="0" presStyleCnt="6"/>
      <dgm:spPr/>
    </dgm:pt>
    <dgm:pt modelId="{FBD7E03C-3841-4E71-AD45-E08D190A4D28}" type="pres">
      <dgm:prSet presAssocID="{F9910B28-C8BE-4408-8FAF-6A7C1E219B06}" presName="conn" presStyleLbl="parChTrans1D2" presStyleIdx="0" presStyleCnt="1"/>
      <dgm:spPr/>
    </dgm:pt>
    <dgm:pt modelId="{83E98070-F278-46A9-A17C-B4670DDB08C9}" type="pres">
      <dgm:prSet presAssocID="{F9910B28-C8BE-4408-8FAF-6A7C1E219B06}" presName="extraNode" presStyleLbl="node1" presStyleIdx="0" presStyleCnt="6"/>
      <dgm:spPr/>
    </dgm:pt>
    <dgm:pt modelId="{C4DBE39B-7A52-41F0-B401-FB310A240197}" type="pres">
      <dgm:prSet presAssocID="{F9910B28-C8BE-4408-8FAF-6A7C1E219B06}" presName="dstNode" presStyleLbl="node1" presStyleIdx="0" presStyleCnt="6"/>
      <dgm:spPr/>
    </dgm:pt>
    <dgm:pt modelId="{08429A1B-7836-4D85-9C16-D4220A20051C}" type="pres">
      <dgm:prSet presAssocID="{B554071E-653A-4063-9FC2-960BA9BB699B}" presName="text_1" presStyleLbl="node1" presStyleIdx="0" presStyleCnt="6">
        <dgm:presLayoutVars>
          <dgm:bulletEnabled val="1"/>
        </dgm:presLayoutVars>
      </dgm:prSet>
      <dgm:spPr/>
    </dgm:pt>
    <dgm:pt modelId="{D05E0F38-8CA6-4F11-BA06-4D32FEDDF072}" type="pres">
      <dgm:prSet presAssocID="{B554071E-653A-4063-9FC2-960BA9BB699B}" presName="accent_1" presStyleCnt="0"/>
      <dgm:spPr/>
    </dgm:pt>
    <dgm:pt modelId="{D493E5BC-B642-4E99-9C60-BF3A61127D6D}" type="pres">
      <dgm:prSet presAssocID="{B554071E-653A-4063-9FC2-960BA9BB699B}" presName="accentRepeatNode" presStyleLbl="solidFgAcc1" presStyleIdx="0" presStyleCnt="6"/>
      <dgm:spPr/>
    </dgm:pt>
    <dgm:pt modelId="{EDFD61FF-7DC8-4BBD-99FA-AEF504F0E41A}" type="pres">
      <dgm:prSet presAssocID="{AEB27E43-2A4A-48E7-824E-77008876423A}" presName="text_2" presStyleLbl="node1" presStyleIdx="1" presStyleCnt="6">
        <dgm:presLayoutVars>
          <dgm:bulletEnabled val="1"/>
        </dgm:presLayoutVars>
      </dgm:prSet>
      <dgm:spPr/>
    </dgm:pt>
    <dgm:pt modelId="{AD2DAD9D-F2F4-4568-8948-5F04F8994B76}" type="pres">
      <dgm:prSet presAssocID="{AEB27E43-2A4A-48E7-824E-77008876423A}" presName="accent_2" presStyleCnt="0"/>
      <dgm:spPr/>
    </dgm:pt>
    <dgm:pt modelId="{2C375809-733A-4116-AFB5-AF52A38D4F23}" type="pres">
      <dgm:prSet presAssocID="{AEB27E43-2A4A-48E7-824E-77008876423A}" presName="accentRepeatNode" presStyleLbl="solidFgAcc1" presStyleIdx="1" presStyleCnt="6"/>
      <dgm:spPr/>
    </dgm:pt>
    <dgm:pt modelId="{1553F553-C4B7-4F4E-BAA1-AD31D982A759}" type="pres">
      <dgm:prSet presAssocID="{80C04A69-8DC1-4476-AC2D-A9DD6C7406E6}" presName="text_3" presStyleLbl="node1" presStyleIdx="2" presStyleCnt="6" custScaleY="82506">
        <dgm:presLayoutVars>
          <dgm:bulletEnabled val="1"/>
        </dgm:presLayoutVars>
      </dgm:prSet>
      <dgm:spPr/>
    </dgm:pt>
    <dgm:pt modelId="{2459EFB7-5703-4DBF-94D0-9090FC2C63F9}" type="pres">
      <dgm:prSet presAssocID="{80C04A69-8DC1-4476-AC2D-A9DD6C7406E6}" presName="accent_3" presStyleCnt="0"/>
      <dgm:spPr/>
    </dgm:pt>
    <dgm:pt modelId="{2D2583C4-32FC-4D34-AA98-44584A16AD8D}" type="pres">
      <dgm:prSet presAssocID="{80C04A69-8DC1-4476-AC2D-A9DD6C7406E6}" presName="accentRepeatNode" presStyleLbl="solidFgAcc1" presStyleIdx="2" presStyleCnt="6"/>
      <dgm:spPr/>
    </dgm:pt>
    <dgm:pt modelId="{9A29EBB8-4A75-47F9-9C81-A7119C75E470}" type="pres">
      <dgm:prSet presAssocID="{A4CFF47E-14F7-4240-886A-CA3ACCF91D9E}" presName="text_4" presStyleLbl="node1" presStyleIdx="3" presStyleCnt="6">
        <dgm:presLayoutVars>
          <dgm:bulletEnabled val="1"/>
        </dgm:presLayoutVars>
      </dgm:prSet>
      <dgm:spPr/>
    </dgm:pt>
    <dgm:pt modelId="{B0F2880F-FA47-495B-B9C9-E969DE868D69}" type="pres">
      <dgm:prSet presAssocID="{A4CFF47E-14F7-4240-886A-CA3ACCF91D9E}" presName="accent_4" presStyleCnt="0"/>
      <dgm:spPr/>
    </dgm:pt>
    <dgm:pt modelId="{8712C67C-7CA9-45BA-9B0D-01D05E569D2C}" type="pres">
      <dgm:prSet presAssocID="{A4CFF47E-14F7-4240-886A-CA3ACCF91D9E}" presName="accentRepeatNode" presStyleLbl="solidFgAcc1" presStyleIdx="3" presStyleCnt="6"/>
      <dgm:spPr/>
    </dgm:pt>
    <dgm:pt modelId="{DC7B2525-2A46-4887-A698-4BEDBA910AE1}" type="pres">
      <dgm:prSet presAssocID="{11325CDC-8794-47B2-861A-427814E07972}" presName="text_5" presStyleLbl="node1" presStyleIdx="4" presStyleCnt="6" custScaleY="120527">
        <dgm:presLayoutVars>
          <dgm:bulletEnabled val="1"/>
        </dgm:presLayoutVars>
      </dgm:prSet>
      <dgm:spPr/>
    </dgm:pt>
    <dgm:pt modelId="{7BD84E89-8667-4C22-9695-3CBC7BEB3119}" type="pres">
      <dgm:prSet presAssocID="{11325CDC-8794-47B2-861A-427814E07972}" presName="accent_5" presStyleCnt="0"/>
      <dgm:spPr/>
    </dgm:pt>
    <dgm:pt modelId="{2C778FDB-D2DD-41D8-9793-0386A84889B7}" type="pres">
      <dgm:prSet presAssocID="{11325CDC-8794-47B2-861A-427814E07972}" presName="accentRepeatNode" presStyleLbl="solidFgAcc1" presStyleIdx="4" presStyleCnt="6"/>
      <dgm:spPr/>
    </dgm:pt>
    <dgm:pt modelId="{59A30C2A-E6C8-4CAA-B1D5-4868DE64C32B}" type="pres">
      <dgm:prSet presAssocID="{E5039A87-5872-45D9-BB36-FAC6FE3BC5DA}" presName="text_6" presStyleLbl="node1" presStyleIdx="5" presStyleCnt="6">
        <dgm:presLayoutVars>
          <dgm:bulletEnabled val="1"/>
        </dgm:presLayoutVars>
      </dgm:prSet>
      <dgm:spPr/>
    </dgm:pt>
    <dgm:pt modelId="{3534394C-C64B-4E4D-B8A1-18BDBC855D48}" type="pres">
      <dgm:prSet presAssocID="{E5039A87-5872-45D9-BB36-FAC6FE3BC5DA}" presName="accent_6" presStyleCnt="0"/>
      <dgm:spPr/>
    </dgm:pt>
    <dgm:pt modelId="{523B6025-0D3C-46A9-9386-65A9751A1DCD}" type="pres">
      <dgm:prSet presAssocID="{E5039A87-5872-45D9-BB36-FAC6FE3BC5DA}" presName="accentRepeatNode" presStyleLbl="solidFgAcc1" presStyleIdx="5" presStyleCnt="6"/>
      <dgm:spPr/>
    </dgm:pt>
  </dgm:ptLst>
  <dgm:cxnLst>
    <dgm:cxn modelId="{D6F2EE09-0AFE-4161-B61A-83F4EDCC6659}" srcId="{F9910B28-C8BE-4408-8FAF-6A7C1E219B06}" destId="{A4CFF47E-14F7-4240-886A-CA3ACCF91D9E}" srcOrd="3" destOrd="0" parTransId="{DB865FB2-1ECA-44D6-A58E-5DD96AD6BCBA}" sibTransId="{9468231F-C9C6-44A1-AC62-C10154AA6592}"/>
    <dgm:cxn modelId="{E892F410-73C1-48CF-87B8-434AE4185698}" type="presOf" srcId="{11325CDC-8794-47B2-861A-427814E07972}" destId="{DC7B2525-2A46-4887-A698-4BEDBA910AE1}" srcOrd="0" destOrd="0" presId="urn:microsoft.com/office/officeart/2008/layout/VerticalCurvedList#1"/>
    <dgm:cxn modelId="{8DE40725-A85C-404F-9F49-467A0766A400}" type="presOf" srcId="{1B744721-BA9C-4CAE-A3C8-95223863351D}" destId="{FBD7E03C-3841-4E71-AD45-E08D190A4D28}" srcOrd="0" destOrd="0" presId="urn:microsoft.com/office/officeart/2008/layout/VerticalCurvedList#1"/>
    <dgm:cxn modelId="{78DB9D36-78CD-47ED-B39B-5D148846E0D4}" type="presOf" srcId="{B554071E-653A-4063-9FC2-960BA9BB699B}" destId="{08429A1B-7836-4D85-9C16-D4220A20051C}" srcOrd="0" destOrd="0" presId="urn:microsoft.com/office/officeart/2008/layout/VerticalCurvedList#1"/>
    <dgm:cxn modelId="{E1443B3D-BDD2-4CA7-96B9-1F403577527A}" type="presOf" srcId="{F9910B28-C8BE-4408-8FAF-6A7C1E219B06}" destId="{7D547774-8901-4DF7-BAC4-CAA914F2FE0D}" srcOrd="0" destOrd="0" presId="urn:microsoft.com/office/officeart/2008/layout/VerticalCurvedList#1"/>
    <dgm:cxn modelId="{6693C05E-02DC-4D02-AC51-BC61FF2E309A}" srcId="{F9910B28-C8BE-4408-8FAF-6A7C1E219B06}" destId="{AEB27E43-2A4A-48E7-824E-77008876423A}" srcOrd="1" destOrd="0" parTransId="{66F0FD28-5511-4D8B-8FE1-3C1ACE7820EF}" sibTransId="{1F2121E0-97CC-4A51-B2F4-17BA4F454AF7}"/>
    <dgm:cxn modelId="{BB83D67F-A7A6-4888-9E17-DB3CF5E66C46}" type="presOf" srcId="{AEB27E43-2A4A-48E7-824E-77008876423A}" destId="{EDFD61FF-7DC8-4BBD-99FA-AEF504F0E41A}" srcOrd="0" destOrd="0" presId="urn:microsoft.com/office/officeart/2008/layout/VerticalCurvedList#1"/>
    <dgm:cxn modelId="{E7E0C18F-C957-421A-8839-2EF259B65D52}" type="presOf" srcId="{E5039A87-5872-45D9-BB36-FAC6FE3BC5DA}" destId="{59A30C2A-E6C8-4CAA-B1D5-4868DE64C32B}" srcOrd="0" destOrd="0" presId="urn:microsoft.com/office/officeart/2008/layout/VerticalCurvedList#1"/>
    <dgm:cxn modelId="{B8DA5A91-4D2D-4796-AC98-E60404B67650}" srcId="{F9910B28-C8BE-4408-8FAF-6A7C1E219B06}" destId="{E5039A87-5872-45D9-BB36-FAC6FE3BC5DA}" srcOrd="5" destOrd="0" parTransId="{71FB4FE2-EB98-434F-85B8-1E52ABC473B4}" sibTransId="{B90ACFCA-3D14-4A34-B42E-73EFA328773F}"/>
    <dgm:cxn modelId="{FF388CA6-F1BE-43FA-9345-5508378B6D7C}" srcId="{F9910B28-C8BE-4408-8FAF-6A7C1E219B06}" destId="{80C04A69-8DC1-4476-AC2D-A9DD6C7406E6}" srcOrd="2" destOrd="0" parTransId="{85A62825-56F1-4FDB-808F-33DCD0666D32}" sibTransId="{717148EB-8593-4D9B-96BE-F33A6ED27BFA}"/>
    <dgm:cxn modelId="{A5CF22BB-4B37-4C02-BB2C-D39EC3833154}" type="presOf" srcId="{A4CFF47E-14F7-4240-886A-CA3ACCF91D9E}" destId="{9A29EBB8-4A75-47F9-9C81-A7119C75E470}" srcOrd="0" destOrd="0" presId="urn:microsoft.com/office/officeart/2008/layout/VerticalCurvedList#1"/>
    <dgm:cxn modelId="{5BE95AC8-1A14-4F13-8E6B-C8B787750DBC}" srcId="{F9910B28-C8BE-4408-8FAF-6A7C1E219B06}" destId="{11325CDC-8794-47B2-861A-427814E07972}" srcOrd="4" destOrd="0" parTransId="{F70D7B1F-DED3-4C20-99F1-18CE152D75F3}" sibTransId="{CD54455C-AD10-48EB-9775-89B726FEBEF0}"/>
    <dgm:cxn modelId="{0CE002C9-5CF2-4678-B0E1-E8F70870954B}" type="presOf" srcId="{80C04A69-8DC1-4476-AC2D-A9DD6C7406E6}" destId="{1553F553-C4B7-4F4E-BAA1-AD31D982A759}" srcOrd="0" destOrd="0" presId="urn:microsoft.com/office/officeart/2008/layout/VerticalCurvedList#1"/>
    <dgm:cxn modelId="{5A3765D6-AF44-45BD-9FC0-CE3E53DC5DCD}" srcId="{F9910B28-C8BE-4408-8FAF-6A7C1E219B06}" destId="{B554071E-653A-4063-9FC2-960BA9BB699B}" srcOrd="0" destOrd="0" parTransId="{70CAE8D9-99E2-4E47-9108-0B9199671CB7}" sibTransId="{1B744721-BA9C-4CAE-A3C8-95223863351D}"/>
    <dgm:cxn modelId="{0595D57D-7B60-4293-893E-B5B978515D8D}" type="presParOf" srcId="{7D547774-8901-4DF7-BAC4-CAA914F2FE0D}" destId="{767D6D60-A7AD-47F2-9DE4-B6A9884CC376}" srcOrd="0" destOrd="0" presId="urn:microsoft.com/office/officeart/2008/layout/VerticalCurvedList#1"/>
    <dgm:cxn modelId="{66E277DB-AC1F-4756-B028-D6F2057DC353}" type="presParOf" srcId="{767D6D60-A7AD-47F2-9DE4-B6A9884CC376}" destId="{2DF6F5AB-E39F-4D6D-B53E-EFD3934ADD6D}" srcOrd="0" destOrd="0" presId="urn:microsoft.com/office/officeart/2008/layout/VerticalCurvedList#1"/>
    <dgm:cxn modelId="{28782B76-1E02-41CE-865A-43CE28FAAFB1}" type="presParOf" srcId="{2DF6F5AB-E39F-4D6D-B53E-EFD3934ADD6D}" destId="{F3386259-E05F-4FB9-9950-A2669E558E1A}" srcOrd="0" destOrd="0" presId="urn:microsoft.com/office/officeart/2008/layout/VerticalCurvedList#1"/>
    <dgm:cxn modelId="{22DCB4B8-5545-4491-8184-D887909CDD74}" type="presParOf" srcId="{2DF6F5AB-E39F-4D6D-B53E-EFD3934ADD6D}" destId="{FBD7E03C-3841-4E71-AD45-E08D190A4D28}" srcOrd="1" destOrd="0" presId="urn:microsoft.com/office/officeart/2008/layout/VerticalCurvedList#1"/>
    <dgm:cxn modelId="{F3BC545E-4171-4048-8064-6643D58A767D}" type="presParOf" srcId="{2DF6F5AB-E39F-4D6D-B53E-EFD3934ADD6D}" destId="{83E98070-F278-46A9-A17C-B4670DDB08C9}" srcOrd="2" destOrd="0" presId="urn:microsoft.com/office/officeart/2008/layout/VerticalCurvedList#1"/>
    <dgm:cxn modelId="{6D3DE218-DC8E-414C-B03B-54CE35F0EB30}" type="presParOf" srcId="{2DF6F5AB-E39F-4D6D-B53E-EFD3934ADD6D}" destId="{C4DBE39B-7A52-41F0-B401-FB310A240197}" srcOrd="3" destOrd="0" presId="urn:microsoft.com/office/officeart/2008/layout/VerticalCurvedList#1"/>
    <dgm:cxn modelId="{780AB07C-A889-4995-A71D-C9A38651E8A1}" type="presParOf" srcId="{767D6D60-A7AD-47F2-9DE4-B6A9884CC376}" destId="{08429A1B-7836-4D85-9C16-D4220A20051C}" srcOrd="1" destOrd="0" presId="urn:microsoft.com/office/officeart/2008/layout/VerticalCurvedList#1"/>
    <dgm:cxn modelId="{BF85A286-F68C-4A38-9ED1-281F7776CDA1}" type="presParOf" srcId="{767D6D60-A7AD-47F2-9DE4-B6A9884CC376}" destId="{D05E0F38-8CA6-4F11-BA06-4D32FEDDF072}" srcOrd="2" destOrd="0" presId="urn:microsoft.com/office/officeart/2008/layout/VerticalCurvedList#1"/>
    <dgm:cxn modelId="{322B4B82-7DAF-48A9-AFA3-E24A6C421730}" type="presParOf" srcId="{D05E0F38-8CA6-4F11-BA06-4D32FEDDF072}" destId="{D493E5BC-B642-4E99-9C60-BF3A61127D6D}" srcOrd="0" destOrd="0" presId="urn:microsoft.com/office/officeart/2008/layout/VerticalCurvedList#1"/>
    <dgm:cxn modelId="{C6D19ADD-3C13-436A-9EED-9CC4284CCAB7}" type="presParOf" srcId="{767D6D60-A7AD-47F2-9DE4-B6A9884CC376}" destId="{EDFD61FF-7DC8-4BBD-99FA-AEF504F0E41A}" srcOrd="3" destOrd="0" presId="urn:microsoft.com/office/officeart/2008/layout/VerticalCurvedList#1"/>
    <dgm:cxn modelId="{C797AC74-4C9A-4778-8344-A537AD168DE6}" type="presParOf" srcId="{767D6D60-A7AD-47F2-9DE4-B6A9884CC376}" destId="{AD2DAD9D-F2F4-4568-8948-5F04F8994B76}" srcOrd="4" destOrd="0" presId="urn:microsoft.com/office/officeart/2008/layout/VerticalCurvedList#1"/>
    <dgm:cxn modelId="{F3B10C39-239A-4332-A802-403F6DBC5708}" type="presParOf" srcId="{AD2DAD9D-F2F4-4568-8948-5F04F8994B76}" destId="{2C375809-733A-4116-AFB5-AF52A38D4F23}" srcOrd="0" destOrd="0" presId="urn:microsoft.com/office/officeart/2008/layout/VerticalCurvedList#1"/>
    <dgm:cxn modelId="{AA79305E-44E7-4624-91CF-AAA63FE6F6C3}" type="presParOf" srcId="{767D6D60-A7AD-47F2-9DE4-B6A9884CC376}" destId="{1553F553-C4B7-4F4E-BAA1-AD31D982A759}" srcOrd="5" destOrd="0" presId="urn:microsoft.com/office/officeart/2008/layout/VerticalCurvedList#1"/>
    <dgm:cxn modelId="{D8DBD4DB-503D-4847-A2CC-5BA3A9318E5C}" type="presParOf" srcId="{767D6D60-A7AD-47F2-9DE4-B6A9884CC376}" destId="{2459EFB7-5703-4DBF-94D0-9090FC2C63F9}" srcOrd="6" destOrd="0" presId="urn:microsoft.com/office/officeart/2008/layout/VerticalCurvedList#1"/>
    <dgm:cxn modelId="{255CEDC6-FD3C-4DE6-B1AC-C41EEEFB43B7}" type="presParOf" srcId="{2459EFB7-5703-4DBF-94D0-9090FC2C63F9}" destId="{2D2583C4-32FC-4D34-AA98-44584A16AD8D}" srcOrd="0" destOrd="0" presId="urn:microsoft.com/office/officeart/2008/layout/VerticalCurvedList#1"/>
    <dgm:cxn modelId="{4B552627-5B73-45A8-A064-C6BD67DD3044}" type="presParOf" srcId="{767D6D60-A7AD-47F2-9DE4-B6A9884CC376}" destId="{9A29EBB8-4A75-47F9-9C81-A7119C75E470}" srcOrd="7" destOrd="0" presId="urn:microsoft.com/office/officeart/2008/layout/VerticalCurvedList#1"/>
    <dgm:cxn modelId="{D3413B84-D99D-4C09-A7F1-D9599F27EAE5}" type="presParOf" srcId="{767D6D60-A7AD-47F2-9DE4-B6A9884CC376}" destId="{B0F2880F-FA47-495B-B9C9-E969DE868D69}" srcOrd="8" destOrd="0" presId="urn:microsoft.com/office/officeart/2008/layout/VerticalCurvedList#1"/>
    <dgm:cxn modelId="{F7B41351-2A09-4D47-97CE-F9EE6B50D141}" type="presParOf" srcId="{B0F2880F-FA47-495B-B9C9-E969DE868D69}" destId="{8712C67C-7CA9-45BA-9B0D-01D05E569D2C}" srcOrd="0" destOrd="0" presId="urn:microsoft.com/office/officeart/2008/layout/VerticalCurvedList#1"/>
    <dgm:cxn modelId="{A4AEC282-FC78-454D-BE80-0924277CA745}" type="presParOf" srcId="{767D6D60-A7AD-47F2-9DE4-B6A9884CC376}" destId="{DC7B2525-2A46-4887-A698-4BEDBA910AE1}" srcOrd="9" destOrd="0" presId="urn:microsoft.com/office/officeart/2008/layout/VerticalCurvedList#1"/>
    <dgm:cxn modelId="{554B351A-2304-4154-BB75-7C1F3044AB69}" type="presParOf" srcId="{767D6D60-A7AD-47F2-9DE4-B6A9884CC376}" destId="{7BD84E89-8667-4C22-9695-3CBC7BEB3119}" srcOrd="10" destOrd="0" presId="urn:microsoft.com/office/officeart/2008/layout/VerticalCurvedList#1"/>
    <dgm:cxn modelId="{DF509BC3-F438-42CC-8E01-C8D4C819AE54}" type="presParOf" srcId="{7BD84E89-8667-4C22-9695-3CBC7BEB3119}" destId="{2C778FDB-D2DD-41D8-9793-0386A84889B7}" srcOrd="0" destOrd="0" presId="urn:microsoft.com/office/officeart/2008/layout/VerticalCurvedList#1"/>
    <dgm:cxn modelId="{568AFB8E-0A6D-403A-871D-56728160F158}" type="presParOf" srcId="{767D6D60-A7AD-47F2-9DE4-B6A9884CC376}" destId="{59A30C2A-E6C8-4CAA-B1D5-4868DE64C32B}" srcOrd="11" destOrd="0" presId="urn:microsoft.com/office/officeart/2008/layout/VerticalCurvedList#1"/>
    <dgm:cxn modelId="{12B4635E-8D4C-4543-B5FD-E175D6B5CC0A}" type="presParOf" srcId="{767D6D60-A7AD-47F2-9DE4-B6A9884CC376}" destId="{3534394C-C64B-4E4D-B8A1-18BDBC855D48}" srcOrd="12" destOrd="0" presId="urn:microsoft.com/office/officeart/2008/layout/VerticalCurvedList#1"/>
    <dgm:cxn modelId="{0BDB12B8-43C6-41AD-A71B-78EFEDF18905}" type="presParOf" srcId="{3534394C-C64B-4E4D-B8A1-18BDBC855D48}" destId="{523B6025-0D3C-46A9-9386-65A9751A1DCD}"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640025-A745-4713-816F-78DFAE809774}" type="doc">
      <dgm:prSet loTypeId="urn:microsoft.com/office/officeart/2008/layout/VerticalCurvedList#2" loCatId="list" qsTypeId="urn:microsoft.com/office/officeart/2005/8/quickstyle/simple1#20" qsCatId="simple" csTypeId="urn:microsoft.com/office/officeart/2005/8/colors/accent0_1" csCatId="mainScheme" phldr="1"/>
      <dgm:spPr/>
      <dgm:t>
        <a:bodyPr/>
        <a:lstStyle/>
        <a:p>
          <a:endParaRPr lang="zh-CN" altLang="en-US"/>
        </a:p>
      </dgm:t>
    </dgm:pt>
    <dgm:pt modelId="{AA61B058-8C3C-4793-B78B-DA5ACE1C5493}">
      <dgm:prSet phldrT="[文本]" custT="1"/>
      <dgm:spPr/>
      <dgm:t>
        <a:bodyPr/>
        <a:lstStyle/>
        <a:p>
          <a:r>
            <a:rPr lang="en-US" altLang="zh-CN" sz="2000" dirty="0"/>
            <a:t>1</a:t>
          </a:r>
          <a:r>
            <a:rPr lang="zh-CN" altLang="en-US" sz="2000" dirty="0"/>
            <a:t>）访问并与有潜力的用户探讨</a:t>
          </a:r>
        </a:p>
      </dgm:t>
    </dgm:pt>
    <dgm:pt modelId="{79C3385E-1A93-4973-AC6D-203FB0EF4B78}" cxnId="{4555EC95-87DB-4A99-9102-3D329D7D99DE}" type="parTrans">
      <dgm:prSet/>
      <dgm:spPr/>
      <dgm:t>
        <a:bodyPr/>
        <a:lstStyle/>
        <a:p>
          <a:endParaRPr lang="zh-CN" altLang="en-US"/>
        </a:p>
      </dgm:t>
    </dgm:pt>
    <dgm:pt modelId="{F2458609-5CE8-4F88-8C3B-A1B2F285C06A}" cxnId="{4555EC95-87DB-4A99-9102-3D329D7D99DE}" type="sibTrans">
      <dgm:prSet/>
      <dgm:spPr/>
      <dgm:t>
        <a:bodyPr/>
        <a:lstStyle/>
        <a:p>
          <a:endParaRPr lang="zh-CN" altLang="en-US"/>
        </a:p>
      </dgm:t>
    </dgm:pt>
    <dgm:pt modelId="{5CF5DE75-F91B-4069-98E7-C32130CA9080}">
      <dgm:prSet custT="1"/>
      <dgm:spPr/>
      <dgm:t>
        <a:bodyPr/>
        <a:lstStyle/>
        <a:p>
          <a:r>
            <a:rPr lang="en-US" altLang="zh-CN" sz="2000" kern="1200" dirty="0">
              <a:latin typeface="Calibri" panose="020F0502020204030204"/>
              <a:ea typeface="宋体" panose="02010600030101010101" pitchFamily="2" charset="-122"/>
              <a:cs typeface="+mn-cs"/>
            </a:rPr>
            <a:t>2</a:t>
          </a:r>
          <a:r>
            <a:rPr lang="zh-CN" altLang="en-US" sz="2000" kern="1200" dirty="0">
              <a:latin typeface="Calibri" panose="020F0502020204030204"/>
              <a:ea typeface="宋体" panose="02010600030101010101" pitchFamily="2" charset="-122"/>
              <a:cs typeface="+mn-cs"/>
            </a:rPr>
            <a:t>）把对目前的或竞争产品的描述写成文档</a:t>
          </a:r>
        </a:p>
      </dgm:t>
    </dgm:pt>
    <dgm:pt modelId="{19087A80-108B-4B5E-8DE5-7F8E19EC0950}" cxnId="{38578520-EDDD-4F2B-A50B-C164BC13B1DA}" type="parTrans">
      <dgm:prSet/>
      <dgm:spPr/>
      <dgm:t>
        <a:bodyPr/>
        <a:lstStyle/>
        <a:p>
          <a:endParaRPr lang="zh-CN" altLang="en-US"/>
        </a:p>
      </dgm:t>
    </dgm:pt>
    <dgm:pt modelId="{BFD17715-F082-468F-978D-2EBE07DF26AC}" cxnId="{38578520-EDDD-4F2B-A50B-C164BC13B1DA}" type="sibTrans">
      <dgm:prSet/>
      <dgm:spPr/>
      <dgm:t>
        <a:bodyPr/>
        <a:lstStyle/>
        <a:p>
          <a:endParaRPr lang="zh-CN" altLang="en-US"/>
        </a:p>
      </dgm:t>
    </dgm:pt>
    <dgm:pt modelId="{434D14E9-9FF8-4E47-B0E9-FBF805DC307A}">
      <dgm:prSet custT="1"/>
      <dgm:spPr/>
      <dgm:t>
        <a:bodyPr/>
        <a:lstStyle/>
        <a:p>
          <a:r>
            <a:rPr lang="en-US" altLang="zh-CN" sz="2000" kern="1200" dirty="0">
              <a:latin typeface="Calibri" panose="020F0502020204030204"/>
              <a:ea typeface="宋体" panose="02010600030101010101" pitchFamily="2" charset="-122"/>
              <a:cs typeface="+mn-cs"/>
            </a:rPr>
            <a:t>3</a:t>
          </a:r>
          <a:r>
            <a:rPr lang="zh-CN" altLang="en-US" sz="2000" kern="1200" dirty="0">
              <a:latin typeface="Calibri" panose="020F0502020204030204"/>
              <a:ea typeface="宋体" panose="02010600030101010101" pitchFamily="2" charset="-122"/>
              <a:cs typeface="+mn-cs"/>
            </a:rPr>
            <a:t>）系统需求规格说明</a:t>
          </a:r>
        </a:p>
      </dgm:t>
    </dgm:pt>
    <dgm:pt modelId="{E805C422-4992-4E51-BE18-6AE2F66F4993}" cxnId="{7AD86ABC-F24E-445A-AA10-0E92BEAA36DC}" type="parTrans">
      <dgm:prSet/>
      <dgm:spPr/>
      <dgm:t>
        <a:bodyPr/>
        <a:lstStyle/>
        <a:p>
          <a:endParaRPr lang="zh-CN" altLang="en-US"/>
        </a:p>
      </dgm:t>
    </dgm:pt>
    <dgm:pt modelId="{AB76EBC6-39DF-4609-BB10-657909A0D3B5}" cxnId="{7AD86ABC-F24E-445A-AA10-0E92BEAA36DC}" type="sibTrans">
      <dgm:prSet/>
      <dgm:spPr/>
      <dgm:t>
        <a:bodyPr/>
        <a:lstStyle/>
        <a:p>
          <a:endParaRPr lang="zh-CN" altLang="en-US"/>
        </a:p>
      </dgm:t>
    </dgm:pt>
    <dgm:pt modelId="{59266D0F-D736-4C22-B600-0FFA3F668CDE}">
      <dgm:prSet custT="1"/>
      <dgm:spPr/>
      <dgm:t>
        <a:bodyPr/>
        <a:lstStyle/>
        <a:p>
          <a:r>
            <a:rPr lang="en-US" altLang="zh-CN" sz="2000" kern="1200" dirty="0">
              <a:latin typeface="Calibri" panose="020F0502020204030204"/>
              <a:ea typeface="宋体" panose="02010600030101010101" pitchFamily="2" charset="-122"/>
              <a:cs typeface="+mn-cs"/>
            </a:rPr>
            <a:t>4</a:t>
          </a:r>
          <a:r>
            <a:rPr lang="zh-CN" altLang="en-US" sz="2000" kern="1200" dirty="0">
              <a:latin typeface="Calibri" panose="020F0502020204030204"/>
              <a:ea typeface="宋体" panose="02010600030101010101" pitchFamily="2" charset="-122"/>
              <a:cs typeface="+mn-cs"/>
            </a:rPr>
            <a:t>）对当前系统的问题报告和增强要求</a:t>
          </a:r>
        </a:p>
      </dgm:t>
    </dgm:pt>
    <dgm:pt modelId="{B6A3CC02-1BFA-4CE5-B433-CFBF6404AF96}" cxnId="{D4B8D51C-5F51-483D-8892-DF3774CAAC11}" type="parTrans">
      <dgm:prSet/>
      <dgm:spPr/>
      <dgm:t>
        <a:bodyPr/>
        <a:lstStyle/>
        <a:p>
          <a:endParaRPr lang="zh-CN" altLang="en-US"/>
        </a:p>
      </dgm:t>
    </dgm:pt>
    <dgm:pt modelId="{FA2AB46A-9865-4261-8D3E-122926E8A9A6}" cxnId="{D4B8D51C-5F51-483D-8892-DF3774CAAC11}" type="sibTrans">
      <dgm:prSet/>
      <dgm:spPr/>
      <dgm:t>
        <a:bodyPr/>
        <a:lstStyle/>
        <a:p>
          <a:endParaRPr lang="zh-CN" altLang="en-US"/>
        </a:p>
      </dgm:t>
    </dgm:pt>
    <dgm:pt modelId="{26109956-4E4B-4EA8-8793-9647B4CA3BEA}">
      <dgm:prSet custT="1"/>
      <dgm:spPr/>
      <dgm:t>
        <a:bodyPr/>
        <a:lstStyle/>
        <a:p>
          <a:r>
            <a:rPr lang="en-US" altLang="zh-CN" sz="2000" kern="1200" dirty="0">
              <a:latin typeface="Calibri" panose="020F0502020204030204"/>
              <a:ea typeface="宋体" panose="02010600030101010101" pitchFamily="2" charset="-122"/>
              <a:cs typeface="+mn-cs"/>
            </a:rPr>
            <a:t>4</a:t>
          </a:r>
          <a:r>
            <a:rPr lang="zh-CN" altLang="en-US" sz="2000" kern="1200" dirty="0">
              <a:latin typeface="Calibri" panose="020F0502020204030204"/>
              <a:ea typeface="宋体" panose="02010600030101010101" pitchFamily="2" charset="-122"/>
              <a:cs typeface="+mn-cs"/>
            </a:rPr>
            <a:t>）市场调查和用户问卷调查</a:t>
          </a:r>
        </a:p>
      </dgm:t>
    </dgm:pt>
    <dgm:pt modelId="{4BA62139-8618-41E9-A23F-D74993574A9C}" cxnId="{9B00411E-7A10-4977-972D-A313199192F8}" type="parTrans">
      <dgm:prSet/>
      <dgm:spPr/>
      <dgm:t>
        <a:bodyPr/>
        <a:lstStyle/>
        <a:p>
          <a:endParaRPr lang="zh-CN" altLang="en-US"/>
        </a:p>
      </dgm:t>
    </dgm:pt>
    <dgm:pt modelId="{36D404C3-8E90-4945-BFD4-5688C9A4A4A2}" cxnId="{9B00411E-7A10-4977-972D-A313199192F8}" type="sibTrans">
      <dgm:prSet/>
      <dgm:spPr/>
      <dgm:t>
        <a:bodyPr/>
        <a:lstStyle/>
        <a:p>
          <a:endParaRPr lang="zh-CN" altLang="en-US"/>
        </a:p>
      </dgm:t>
    </dgm:pt>
    <dgm:pt modelId="{E5CCF561-A015-4A49-88A9-D68C6842978B}">
      <dgm:prSet custT="1"/>
      <dgm:spPr/>
      <dgm:t>
        <a:bodyPr/>
        <a:lstStyle/>
        <a:p>
          <a:r>
            <a:rPr lang="en-US" altLang="zh-CN" sz="2000" kern="1200" dirty="0">
              <a:latin typeface="Calibri" panose="020F0502020204030204"/>
              <a:ea typeface="宋体" panose="02010600030101010101" pitchFamily="2" charset="-122"/>
              <a:cs typeface="+mn-cs"/>
            </a:rPr>
            <a:t>6</a:t>
          </a:r>
          <a:r>
            <a:rPr lang="zh-CN" altLang="en-US" sz="2000" kern="1200" dirty="0">
              <a:latin typeface="Calibri" panose="020F0502020204030204"/>
              <a:ea typeface="宋体" panose="02010600030101010101" pitchFamily="2" charset="-122"/>
              <a:cs typeface="+mn-cs"/>
            </a:rPr>
            <a:t>）观察正在工作的用户</a:t>
          </a:r>
        </a:p>
      </dgm:t>
    </dgm:pt>
    <dgm:pt modelId="{99622B78-0C90-4D45-85A5-83CADF04AC38}" cxnId="{516976EA-CB51-4A8B-8D9D-82DBF9350A68}" type="parTrans">
      <dgm:prSet/>
      <dgm:spPr/>
      <dgm:t>
        <a:bodyPr/>
        <a:lstStyle/>
        <a:p>
          <a:endParaRPr lang="zh-CN" altLang="en-US"/>
        </a:p>
      </dgm:t>
    </dgm:pt>
    <dgm:pt modelId="{509278AF-CA24-4921-8CB3-8978E70256EB}" cxnId="{516976EA-CB51-4A8B-8D9D-82DBF9350A68}" type="sibTrans">
      <dgm:prSet/>
      <dgm:spPr/>
      <dgm:t>
        <a:bodyPr/>
        <a:lstStyle/>
        <a:p>
          <a:endParaRPr lang="zh-CN" altLang="en-US"/>
        </a:p>
      </dgm:t>
    </dgm:pt>
    <dgm:pt modelId="{0AC48D22-BBC7-45C8-B3AA-0FDB7C0A7008}">
      <dgm:prSet custT="1"/>
      <dgm:spPr/>
      <dgm:t>
        <a:bodyPr/>
        <a:lstStyle/>
        <a:p>
          <a:r>
            <a:rPr lang="en-US" altLang="zh-CN" sz="2000" kern="1200" dirty="0">
              <a:latin typeface="Calibri" panose="020F0502020204030204"/>
              <a:ea typeface="宋体" panose="02010600030101010101" pitchFamily="2" charset="-122"/>
              <a:cs typeface="+mn-cs"/>
            </a:rPr>
            <a:t>7</a:t>
          </a:r>
          <a:r>
            <a:rPr lang="zh-CN" altLang="en-US" sz="2000" kern="1200" dirty="0">
              <a:latin typeface="Calibri" panose="020F0502020204030204"/>
              <a:ea typeface="宋体" panose="02010600030101010101" pitchFamily="2" charset="-122"/>
              <a:cs typeface="+mn-cs"/>
            </a:rPr>
            <a:t>）用户任务的内容分析</a:t>
          </a:r>
        </a:p>
      </dgm:t>
    </dgm:pt>
    <dgm:pt modelId="{2227B7A2-3F7F-4D2B-AE8B-3EC30976C9B4}" cxnId="{51C524F0-DD18-4EF9-A3ED-B051164CFCEA}" type="parTrans">
      <dgm:prSet/>
      <dgm:spPr/>
      <dgm:t>
        <a:bodyPr/>
        <a:lstStyle/>
        <a:p>
          <a:endParaRPr lang="zh-CN" altLang="en-US"/>
        </a:p>
      </dgm:t>
    </dgm:pt>
    <dgm:pt modelId="{2016A93D-A3A9-414E-A9E1-5F47E8AA4646}" cxnId="{51C524F0-DD18-4EF9-A3ED-B051164CFCEA}" type="sibTrans">
      <dgm:prSet/>
      <dgm:spPr/>
      <dgm:t>
        <a:bodyPr/>
        <a:lstStyle/>
        <a:p>
          <a:endParaRPr lang="zh-CN" altLang="en-US"/>
        </a:p>
      </dgm:t>
    </dgm:pt>
    <dgm:pt modelId="{3BCD32B1-9A17-4BC1-BAE1-A0F3844536A6}">
      <dgm:prSet/>
      <dgm:spPr/>
      <dgm:t>
        <a:bodyPr/>
        <a:lstStyle/>
        <a:p>
          <a:endParaRPr lang="zh-CN" altLang="en-US"/>
        </a:p>
      </dgm:t>
    </dgm:pt>
    <dgm:pt modelId="{063B44CC-D81A-4886-8804-A16575CA2B1C}" cxnId="{379EF311-759D-4A49-BD6C-E483FEBBA6EA}" type="parTrans">
      <dgm:prSet/>
      <dgm:spPr/>
      <dgm:t>
        <a:bodyPr/>
        <a:lstStyle/>
        <a:p>
          <a:endParaRPr lang="zh-CN" altLang="en-US"/>
        </a:p>
      </dgm:t>
    </dgm:pt>
    <dgm:pt modelId="{1CEB0906-FDFB-4592-98D6-5D447D70F268}" cxnId="{379EF311-759D-4A49-BD6C-E483FEBBA6EA}" type="sibTrans">
      <dgm:prSet/>
      <dgm:spPr/>
      <dgm:t>
        <a:bodyPr/>
        <a:lstStyle/>
        <a:p>
          <a:endParaRPr lang="zh-CN" altLang="en-US"/>
        </a:p>
      </dgm:t>
    </dgm:pt>
    <dgm:pt modelId="{613BB74B-C1CB-4BCE-9761-EF4DB40A82E8}" type="pres">
      <dgm:prSet presAssocID="{90640025-A745-4713-816F-78DFAE809774}" presName="Name0" presStyleCnt="0">
        <dgm:presLayoutVars>
          <dgm:chMax val="7"/>
          <dgm:chPref val="7"/>
          <dgm:dir/>
        </dgm:presLayoutVars>
      </dgm:prSet>
      <dgm:spPr/>
    </dgm:pt>
    <dgm:pt modelId="{92E6ADE3-5197-4A18-BFDC-39D741D3E2C2}" type="pres">
      <dgm:prSet presAssocID="{90640025-A745-4713-816F-78DFAE809774}" presName="Name1" presStyleCnt="0"/>
      <dgm:spPr/>
    </dgm:pt>
    <dgm:pt modelId="{89E91B87-F709-4740-A37D-AED21EA929A3}" type="pres">
      <dgm:prSet presAssocID="{90640025-A745-4713-816F-78DFAE809774}" presName="cycle" presStyleCnt="0"/>
      <dgm:spPr/>
    </dgm:pt>
    <dgm:pt modelId="{E5D9F3E2-0BAC-45C6-A125-69E0A0A7DD26}" type="pres">
      <dgm:prSet presAssocID="{90640025-A745-4713-816F-78DFAE809774}" presName="srcNode" presStyleLbl="node1" presStyleIdx="0" presStyleCnt="7"/>
      <dgm:spPr/>
    </dgm:pt>
    <dgm:pt modelId="{9123422D-FC60-4309-BD8A-F4F35F0D9CDA}" type="pres">
      <dgm:prSet presAssocID="{90640025-A745-4713-816F-78DFAE809774}" presName="conn" presStyleLbl="parChTrans1D2" presStyleIdx="0" presStyleCnt="1"/>
      <dgm:spPr/>
    </dgm:pt>
    <dgm:pt modelId="{4CCA4BA6-63D6-4A6A-81D4-2B7444E6E91B}" type="pres">
      <dgm:prSet presAssocID="{90640025-A745-4713-816F-78DFAE809774}" presName="extraNode" presStyleLbl="node1" presStyleIdx="0" presStyleCnt="7"/>
      <dgm:spPr/>
    </dgm:pt>
    <dgm:pt modelId="{AA934235-728A-484E-BF7E-2C23ECBDE96C}" type="pres">
      <dgm:prSet presAssocID="{90640025-A745-4713-816F-78DFAE809774}" presName="dstNode" presStyleLbl="node1" presStyleIdx="0" presStyleCnt="7"/>
      <dgm:spPr/>
    </dgm:pt>
    <dgm:pt modelId="{E92C41BB-5232-43C2-AA4C-62B3F20E9B19}" type="pres">
      <dgm:prSet presAssocID="{AA61B058-8C3C-4793-B78B-DA5ACE1C5493}" presName="text_1" presStyleLbl="node1" presStyleIdx="0" presStyleCnt="7">
        <dgm:presLayoutVars>
          <dgm:bulletEnabled val="1"/>
        </dgm:presLayoutVars>
      </dgm:prSet>
      <dgm:spPr/>
    </dgm:pt>
    <dgm:pt modelId="{A050F716-8FFF-49B2-B1A9-6F039841B482}" type="pres">
      <dgm:prSet presAssocID="{AA61B058-8C3C-4793-B78B-DA5ACE1C5493}" presName="accent_1" presStyleCnt="0"/>
      <dgm:spPr/>
    </dgm:pt>
    <dgm:pt modelId="{3C4D5FEE-F6BC-4D62-A81E-383D87C43CCB}" type="pres">
      <dgm:prSet presAssocID="{AA61B058-8C3C-4793-B78B-DA5ACE1C5493}" presName="accentRepeatNode" presStyleLbl="solidFgAcc1" presStyleIdx="0" presStyleCnt="7"/>
      <dgm:spPr/>
    </dgm:pt>
    <dgm:pt modelId="{D50861F8-5765-4E82-86F5-0FFC2A7A80A8}" type="pres">
      <dgm:prSet presAssocID="{5CF5DE75-F91B-4069-98E7-C32130CA9080}" presName="text_2" presStyleLbl="node1" presStyleIdx="1" presStyleCnt="7">
        <dgm:presLayoutVars>
          <dgm:bulletEnabled val="1"/>
        </dgm:presLayoutVars>
      </dgm:prSet>
      <dgm:spPr/>
    </dgm:pt>
    <dgm:pt modelId="{5A0AC1CA-6535-45BD-BF1A-B8A5B8E3B84C}" type="pres">
      <dgm:prSet presAssocID="{5CF5DE75-F91B-4069-98E7-C32130CA9080}" presName="accent_2" presStyleCnt="0"/>
      <dgm:spPr/>
    </dgm:pt>
    <dgm:pt modelId="{1108B15E-B369-402C-921B-A1A6B933F0D7}" type="pres">
      <dgm:prSet presAssocID="{5CF5DE75-F91B-4069-98E7-C32130CA9080}" presName="accentRepeatNode" presStyleLbl="solidFgAcc1" presStyleIdx="1" presStyleCnt="7"/>
      <dgm:spPr/>
    </dgm:pt>
    <dgm:pt modelId="{815FECFB-7037-48D7-9FB4-4D0F58BE73F0}" type="pres">
      <dgm:prSet presAssocID="{434D14E9-9FF8-4E47-B0E9-FBF805DC307A}" presName="text_3" presStyleLbl="node1" presStyleIdx="2" presStyleCnt="7">
        <dgm:presLayoutVars>
          <dgm:bulletEnabled val="1"/>
        </dgm:presLayoutVars>
      </dgm:prSet>
      <dgm:spPr/>
    </dgm:pt>
    <dgm:pt modelId="{166DFC30-9702-4470-95F6-7571292CE929}" type="pres">
      <dgm:prSet presAssocID="{434D14E9-9FF8-4E47-B0E9-FBF805DC307A}" presName="accent_3" presStyleCnt="0"/>
      <dgm:spPr/>
    </dgm:pt>
    <dgm:pt modelId="{D4A7018E-26B6-4B08-8E2A-2FB294339D51}" type="pres">
      <dgm:prSet presAssocID="{434D14E9-9FF8-4E47-B0E9-FBF805DC307A}" presName="accentRepeatNode" presStyleLbl="solidFgAcc1" presStyleIdx="2" presStyleCnt="7"/>
      <dgm:spPr/>
    </dgm:pt>
    <dgm:pt modelId="{CD588062-8922-4CE5-87EE-E98649C55F6E}" type="pres">
      <dgm:prSet presAssocID="{59266D0F-D736-4C22-B600-0FFA3F668CDE}" presName="text_4" presStyleLbl="node1" presStyleIdx="3" presStyleCnt="7">
        <dgm:presLayoutVars>
          <dgm:bulletEnabled val="1"/>
        </dgm:presLayoutVars>
      </dgm:prSet>
      <dgm:spPr/>
    </dgm:pt>
    <dgm:pt modelId="{EA7C356F-4A7F-483B-B724-B01D31558223}" type="pres">
      <dgm:prSet presAssocID="{59266D0F-D736-4C22-B600-0FFA3F668CDE}" presName="accent_4" presStyleCnt="0"/>
      <dgm:spPr/>
    </dgm:pt>
    <dgm:pt modelId="{93293D8A-5543-4C3C-BC93-ECCE7956980F}" type="pres">
      <dgm:prSet presAssocID="{59266D0F-D736-4C22-B600-0FFA3F668CDE}" presName="accentRepeatNode" presStyleLbl="solidFgAcc1" presStyleIdx="3" presStyleCnt="7"/>
      <dgm:spPr/>
    </dgm:pt>
    <dgm:pt modelId="{57BC36D6-47D3-4A8C-B301-1EDC5B92EDEF}" type="pres">
      <dgm:prSet presAssocID="{26109956-4E4B-4EA8-8793-9647B4CA3BEA}" presName="text_5" presStyleLbl="node1" presStyleIdx="4" presStyleCnt="7">
        <dgm:presLayoutVars>
          <dgm:bulletEnabled val="1"/>
        </dgm:presLayoutVars>
      </dgm:prSet>
      <dgm:spPr/>
    </dgm:pt>
    <dgm:pt modelId="{3F9EA6F4-E850-4691-8F3E-DA2392559711}" type="pres">
      <dgm:prSet presAssocID="{26109956-4E4B-4EA8-8793-9647B4CA3BEA}" presName="accent_5" presStyleCnt="0"/>
      <dgm:spPr/>
    </dgm:pt>
    <dgm:pt modelId="{8BEB3FCC-D591-4DFF-9C72-6A160641772D}" type="pres">
      <dgm:prSet presAssocID="{26109956-4E4B-4EA8-8793-9647B4CA3BEA}" presName="accentRepeatNode" presStyleLbl="solidFgAcc1" presStyleIdx="4" presStyleCnt="7"/>
      <dgm:spPr/>
    </dgm:pt>
    <dgm:pt modelId="{31D3365A-4B13-4717-9A5D-AAE83FD1CDD6}" type="pres">
      <dgm:prSet presAssocID="{E5CCF561-A015-4A49-88A9-D68C6842978B}" presName="text_6" presStyleLbl="node1" presStyleIdx="5" presStyleCnt="7">
        <dgm:presLayoutVars>
          <dgm:bulletEnabled val="1"/>
        </dgm:presLayoutVars>
      </dgm:prSet>
      <dgm:spPr/>
    </dgm:pt>
    <dgm:pt modelId="{D08B8803-A829-4353-BC0D-6972E5F78A25}" type="pres">
      <dgm:prSet presAssocID="{E5CCF561-A015-4A49-88A9-D68C6842978B}" presName="accent_6" presStyleCnt="0"/>
      <dgm:spPr/>
    </dgm:pt>
    <dgm:pt modelId="{E36B6A9E-CF2E-4B13-BDAA-C8C59A5AA3AE}" type="pres">
      <dgm:prSet presAssocID="{E5CCF561-A015-4A49-88A9-D68C6842978B}" presName="accentRepeatNode" presStyleLbl="solidFgAcc1" presStyleIdx="5" presStyleCnt="7"/>
      <dgm:spPr/>
    </dgm:pt>
    <dgm:pt modelId="{A6967828-8DF2-48FE-AA1D-40048AECF535}" type="pres">
      <dgm:prSet presAssocID="{0AC48D22-BBC7-45C8-B3AA-0FDB7C0A7008}" presName="text_7" presStyleLbl="node1" presStyleIdx="6" presStyleCnt="7">
        <dgm:presLayoutVars>
          <dgm:bulletEnabled val="1"/>
        </dgm:presLayoutVars>
      </dgm:prSet>
      <dgm:spPr/>
    </dgm:pt>
    <dgm:pt modelId="{5B0D6433-AFFB-4F6E-8FE7-121E8103E6F1}" type="pres">
      <dgm:prSet presAssocID="{0AC48D22-BBC7-45C8-B3AA-0FDB7C0A7008}" presName="accent_7" presStyleCnt="0"/>
      <dgm:spPr/>
    </dgm:pt>
    <dgm:pt modelId="{F13203E3-A2AC-46FD-8469-CC57783C5872}" type="pres">
      <dgm:prSet presAssocID="{0AC48D22-BBC7-45C8-B3AA-0FDB7C0A7008}" presName="accentRepeatNode" presStyleLbl="solidFgAcc1" presStyleIdx="6" presStyleCnt="7"/>
      <dgm:spPr/>
    </dgm:pt>
  </dgm:ptLst>
  <dgm:cxnLst>
    <dgm:cxn modelId="{379EF311-759D-4A49-BD6C-E483FEBBA6EA}" srcId="{90640025-A745-4713-816F-78DFAE809774}" destId="{3BCD32B1-9A17-4BC1-BAE1-A0F3844536A6}" srcOrd="7" destOrd="0" parTransId="{063B44CC-D81A-4886-8804-A16575CA2B1C}" sibTransId="{1CEB0906-FDFB-4592-98D6-5D447D70F268}"/>
    <dgm:cxn modelId="{D4B8D51C-5F51-483D-8892-DF3774CAAC11}" srcId="{90640025-A745-4713-816F-78DFAE809774}" destId="{59266D0F-D736-4C22-B600-0FFA3F668CDE}" srcOrd="3" destOrd="0" parTransId="{B6A3CC02-1BFA-4CE5-B433-CFBF6404AF96}" sibTransId="{FA2AB46A-9865-4261-8D3E-122926E8A9A6}"/>
    <dgm:cxn modelId="{9B00411E-7A10-4977-972D-A313199192F8}" srcId="{90640025-A745-4713-816F-78DFAE809774}" destId="{26109956-4E4B-4EA8-8793-9647B4CA3BEA}" srcOrd="4" destOrd="0" parTransId="{4BA62139-8618-41E9-A23F-D74993574A9C}" sibTransId="{36D404C3-8E90-4945-BFD4-5688C9A4A4A2}"/>
    <dgm:cxn modelId="{38578520-EDDD-4F2B-A50B-C164BC13B1DA}" srcId="{90640025-A745-4713-816F-78DFAE809774}" destId="{5CF5DE75-F91B-4069-98E7-C32130CA9080}" srcOrd="1" destOrd="0" parTransId="{19087A80-108B-4B5E-8DE5-7F8E19EC0950}" sibTransId="{BFD17715-F082-468F-978D-2EBE07DF26AC}"/>
    <dgm:cxn modelId="{576C0F33-0D0C-4671-B973-01E6BD2EF165}" type="presOf" srcId="{434D14E9-9FF8-4E47-B0E9-FBF805DC307A}" destId="{815FECFB-7037-48D7-9FB4-4D0F58BE73F0}" srcOrd="0" destOrd="0" presId="urn:microsoft.com/office/officeart/2008/layout/VerticalCurvedList#2"/>
    <dgm:cxn modelId="{8D0C1D5F-E117-4302-91EA-0A5F4F180BC4}" type="presOf" srcId="{90640025-A745-4713-816F-78DFAE809774}" destId="{613BB74B-C1CB-4BCE-9761-EF4DB40A82E8}" srcOrd="0" destOrd="0" presId="urn:microsoft.com/office/officeart/2008/layout/VerticalCurvedList#2"/>
    <dgm:cxn modelId="{8027C963-3846-4459-9620-A448016E0887}" type="presOf" srcId="{59266D0F-D736-4C22-B600-0FFA3F668CDE}" destId="{CD588062-8922-4CE5-87EE-E98649C55F6E}" srcOrd="0" destOrd="0" presId="urn:microsoft.com/office/officeart/2008/layout/VerticalCurvedList#2"/>
    <dgm:cxn modelId="{70503E6C-0DB1-4B5D-A04C-3ABFA49618DB}" type="presOf" srcId="{0AC48D22-BBC7-45C8-B3AA-0FDB7C0A7008}" destId="{A6967828-8DF2-48FE-AA1D-40048AECF535}" srcOrd="0" destOrd="0" presId="urn:microsoft.com/office/officeart/2008/layout/VerticalCurvedList#2"/>
    <dgm:cxn modelId="{0B810772-1311-41BB-A807-15E496856A5E}" type="presOf" srcId="{F2458609-5CE8-4F88-8C3B-A1B2F285C06A}" destId="{9123422D-FC60-4309-BD8A-F4F35F0D9CDA}" srcOrd="0" destOrd="0" presId="urn:microsoft.com/office/officeart/2008/layout/VerticalCurvedList#2"/>
    <dgm:cxn modelId="{4555EC95-87DB-4A99-9102-3D329D7D99DE}" srcId="{90640025-A745-4713-816F-78DFAE809774}" destId="{AA61B058-8C3C-4793-B78B-DA5ACE1C5493}" srcOrd="0" destOrd="0" parTransId="{79C3385E-1A93-4973-AC6D-203FB0EF4B78}" sibTransId="{F2458609-5CE8-4F88-8C3B-A1B2F285C06A}"/>
    <dgm:cxn modelId="{2BA80EA7-A0C8-4E30-97B2-7A1EDCF3F9A6}" type="presOf" srcId="{26109956-4E4B-4EA8-8793-9647B4CA3BEA}" destId="{57BC36D6-47D3-4A8C-B301-1EDC5B92EDEF}" srcOrd="0" destOrd="0" presId="urn:microsoft.com/office/officeart/2008/layout/VerticalCurvedList#2"/>
    <dgm:cxn modelId="{5F9632BB-72EE-4543-812F-D87F92EA59FE}" type="presOf" srcId="{5CF5DE75-F91B-4069-98E7-C32130CA9080}" destId="{D50861F8-5765-4E82-86F5-0FFC2A7A80A8}" srcOrd="0" destOrd="0" presId="urn:microsoft.com/office/officeart/2008/layout/VerticalCurvedList#2"/>
    <dgm:cxn modelId="{7AD86ABC-F24E-445A-AA10-0E92BEAA36DC}" srcId="{90640025-A745-4713-816F-78DFAE809774}" destId="{434D14E9-9FF8-4E47-B0E9-FBF805DC307A}" srcOrd="2" destOrd="0" parTransId="{E805C422-4992-4E51-BE18-6AE2F66F4993}" sibTransId="{AB76EBC6-39DF-4609-BB10-657909A0D3B5}"/>
    <dgm:cxn modelId="{6F1027C3-F563-46A0-9851-7497C04415DB}" type="presOf" srcId="{AA61B058-8C3C-4793-B78B-DA5ACE1C5493}" destId="{E92C41BB-5232-43C2-AA4C-62B3F20E9B19}" srcOrd="0" destOrd="0" presId="urn:microsoft.com/office/officeart/2008/layout/VerticalCurvedList#2"/>
    <dgm:cxn modelId="{0603B3C7-3C0B-47A4-8407-C479B2557222}" type="presOf" srcId="{E5CCF561-A015-4A49-88A9-D68C6842978B}" destId="{31D3365A-4B13-4717-9A5D-AAE83FD1CDD6}" srcOrd="0" destOrd="0" presId="urn:microsoft.com/office/officeart/2008/layout/VerticalCurvedList#2"/>
    <dgm:cxn modelId="{516976EA-CB51-4A8B-8D9D-82DBF9350A68}" srcId="{90640025-A745-4713-816F-78DFAE809774}" destId="{E5CCF561-A015-4A49-88A9-D68C6842978B}" srcOrd="5" destOrd="0" parTransId="{99622B78-0C90-4D45-85A5-83CADF04AC38}" sibTransId="{509278AF-CA24-4921-8CB3-8978E70256EB}"/>
    <dgm:cxn modelId="{51C524F0-DD18-4EF9-A3ED-B051164CFCEA}" srcId="{90640025-A745-4713-816F-78DFAE809774}" destId="{0AC48D22-BBC7-45C8-B3AA-0FDB7C0A7008}" srcOrd="6" destOrd="0" parTransId="{2227B7A2-3F7F-4D2B-AE8B-3EC30976C9B4}" sibTransId="{2016A93D-A3A9-414E-A9E1-5F47E8AA4646}"/>
    <dgm:cxn modelId="{58BB0F80-C997-46E2-A6F3-96A467CA200E}" type="presParOf" srcId="{613BB74B-C1CB-4BCE-9761-EF4DB40A82E8}" destId="{92E6ADE3-5197-4A18-BFDC-39D741D3E2C2}" srcOrd="0" destOrd="0" presId="urn:microsoft.com/office/officeart/2008/layout/VerticalCurvedList#2"/>
    <dgm:cxn modelId="{B507899E-5938-4B75-BAA8-7EA7F98347F3}" type="presParOf" srcId="{92E6ADE3-5197-4A18-BFDC-39D741D3E2C2}" destId="{89E91B87-F709-4740-A37D-AED21EA929A3}" srcOrd="0" destOrd="0" presId="urn:microsoft.com/office/officeart/2008/layout/VerticalCurvedList#2"/>
    <dgm:cxn modelId="{08D1F95E-FFDC-44F7-B254-FFE529B6DD4F}" type="presParOf" srcId="{89E91B87-F709-4740-A37D-AED21EA929A3}" destId="{E5D9F3E2-0BAC-45C6-A125-69E0A0A7DD26}" srcOrd="0" destOrd="0" presId="urn:microsoft.com/office/officeart/2008/layout/VerticalCurvedList#2"/>
    <dgm:cxn modelId="{28991B08-599D-4555-8E02-4C3BD8ED1C96}" type="presParOf" srcId="{89E91B87-F709-4740-A37D-AED21EA929A3}" destId="{9123422D-FC60-4309-BD8A-F4F35F0D9CDA}" srcOrd="1" destOrd="0" presId="urn:microsoft.com/office/officeart/2008/layout/VerticalCurvedList#2"/>
    <dgm:cxn modelId="{B9C26A1B-0EF2-40F5-98F1-EE947BB3EF80}" type="presParOf" srcId="{89E91B87-F709-4740-A37D-AED21EA929A3}" destId="{4CCA4BA6-63D6-4A6A-81D4-2B7444E6E91B}" srcOrd="2" destOrd="0" presId="urn:microsoft.com/office/officeart/2008/layout/VerticalCurvedList#2"/>
    <dgm:cxn modelId="{167CF389-9F65-432E-BA88-C011E6337B9D}" type="presParOf" srcId="{89E91B87-F709-4740-A37D-AED21EA929A3}" destId="{AA934235-728A-484E-BF7E-2C23ECBDE96C}" srcOrd="3" destOrd="0" presId="urn:microsoft.com/office/officeart/2008/layout/VerticalCurvedList#2"/>
    <dgm:cxn modelId="{14F07C0E-208C-4D6F-BE55-D431A882D7C1}" type="presParOf" srcId="{92E6ADE3-5197-4A18-BFDC-39D741D3E2C2}" destId="{E92C41BB-5232-43C2-AA4C-62B3F20E9B19}" srcOrd="1" destOrd="0" presId="urn:microsoft.com/office/officeart/2008/layout/VerticalCurvedList#2"/>
    <dgm:cxn modelId="{8BA22BB6-9B28-4755-BB7B-BA70727BEA29}" type="presParOf" srcId="{92E6ADE3-5197-4A18-BFDC-39D741D3E2C2}" destId="{A050F716-8FFF-49B2-B1A9-6F039841B482}" srcOrd="2" destOrd="0" presId="urn:microsoft.com/office/officeart/2008/layout/VerticalCurvedList#2"/>
    <dgm:cxn modelId="{EAFC2A3F-683C-4496-9797-2DE853C104E8}" type="presParOf" srcId="{A050F716-8FFF-49B2-B1A9-6F039841B482}" destId="{3C4D5FEE-F6BC-4D62-A81E-383D87C43CCB}" srcOrd="0" destOrd="0" presId="urn:microsoft.com/office/officeart/2008/layout/VerticalCurvedList#2"/>
    <dgm:cxn modelId="{662194D2-1686-42B1-913F-8D5FBED0FC6F}" type="presParOf" srcId="{92E6ADE3-5197-4A18-BFDC-39D741D3E2C2}" destId="{D50861F8-5765-4E82-86F5-0FFC2A7A80A8}" srcOrd="3" destOrd="0" presId="urn:microsoft.com/office/officeart/2008/layout/VerticalCurvedList#2"/>
    <dgm:cxn modelId="{3FF4528C-0150-4427-A9A9-ACE9E1C14F39}" type="presParOf" srcId="{92E6ADE3-5197-4A18-BFDC-39D741D3E2C2}" destId="{5A0AC1CA-6535-45BD-BF1A-B8A5B8E3B84C}" srcOrd="4" destOrd="0" presId="urn:microsoft.com/office/officeart/2008/layout/VerticalCurvedList#2"/>
    <dgm:cxn modelId="{78B3C930-F173-4172-8555-3EAC57C7BE64}" type="presParOf" srcId="{5A0AC1CA-6535-45BD-BF1A-B8A5B8E3B84C}" destId="{1108B15E-B369-402C-921B-A1A6B933F0D7}" srcOrd="0" destOrd="0" presId="urn:microsoft.com/office/officeart/2008/layout/VerticalCurvedList#2"/>
    <dgm:cxn modelId="{06C4CB12-7CE3-4801-9326-03EFE2A77748}" type="presParOf" srcId="{92E6ADE3-5197-4A18-BFDC-39D741D3E2C2}" destId="{815FECFB-7037-48D7-9FB4-4D0F58BE73F0}" srcOrd="5" destOrd="0" presId="urn:microsoft.com/office/officeart/2008/layout/VerticalCurvedList#2"/>
    <dgm:cxn modelId="{A0D7E55B-16D3-4074-A7FE-84FF9F5B0BA4}" type="presParOf" srcId="{92E6ADE3-5197-4A18-BFDC-39D741D3E2C2}" destId="{166DFC30-9702-4470-95F6-7571292CE929}" srcOrd="6" destOrd="0" presId="urn:microsoft.com/office/officeart/2008/layout/VerticalCurvedList#2"/>
    <dgm:cxn modelId="{DC38D8B1-A7E5-45E9-A07E-095AE9B676C6}" type="presParOf" srcId="{166DFC30-9702-4470-95F6-7571292CE929}" destId="{D4A7018E-26B6-4B08-8E2A-2FB294339D51}" srcOrd="0" destOrd="0" presId="urn:microsoft.com/office/officeart/2008/layout/VerticalCurvedList#2"/>
    <dgm:cxn modelId="{D8C97491-C71F-47D9-B351-877F740967C8}" type="presParOf" srcId="{92E6ADE3-5197-4A18-BFDC-39D741D3E2C2}" destId="{CD588062-8922-4CE5-87EE-E98649C55F6E}" srcOrd="7" destOrd="0" presId="urn:microsoft.com/office/officeart/2008/layout/VerticalCurvedList#2"/>
    <dgm:cxn modelId="{B5DEE0D3-A198-4F57-96D2-30C2F59CDD85}" type="presParOf" srcId="{92E6ADE3-5197-4A18-BFDC-39D741D3E2C2}" destId="{EA7C356F-4A7F-483B-B724-B01D31558223}" srcOrd="8" destOrd="0" presId="urn:microsoft.com/office/officeart/2008/layout/VerticalCurvedList#2"/>
    <dgm:cxn modelId="{E8D383FC-14F8-4A01-8A2A-76900FB0CC1F}" type="presParOf" srcId="{EA7C356F-4A7F-483B-B724-B01D31558223}" destId="{93293D8A-5543-4C3C-BC93-ECCE7956980F}" srcOrd="0" destOrd="0" presId="urn:microsoft.com/office/officeart/2008/layout/VerticalCurvedList#2"/>
    <dgm:cxn modelId="{70617F02-4E9D-4E34-97D1-BEADD2D77B05}" type="presParOf" srcId="{92E6ADE3-5197-4A18-BFDC-39D741D3E2C2}" destId="{57BC36D6-47D3-4A8C-B301-1EDC5B92EDEF}" srcOrd="9" destOrd="0" presId="urn:microsoft.com/office/officeart/2008/layout/VerticalCurvedList#2"/>
    <dgm:cxn modelId="{864CE772-5DE6-46EB-AD04-41230DD0A335}" type="presParOf" srcId="{92E6ADE3-5197-4A18-BFDC-39D741D3E2C2}" destId="{3F9EA6F4-E850-4691-8F3E-DA2392559711}" srcOrd="10" destOrd="0" presId="urn:microsoft.com/office/officeart/2008/layout/VerticalCurvedList#2"/>
    <dgm:cxn modelId="{25027F6A-8E7D-459A-89D6-D5BC4B575692}" type="presParOf" srcId="{3F9EA6F4-E850-4691-8F3E-DA2392559711}" destId="{8BEB3FCC-D591-4DFF-9C72-6A160641772D}" srcOrd="0" destOrd="0" presId="urn:microsoft.com/office/officeart/2008/layout/VerticalCurvedList#2"/>
    <dgm:cxn modelId="{EF2E6297-B46B-47B0-9598-CA12A5930F88}" type="presParOf" srcId="{92E6ADE3-5197-4A18-BFDC-39D741D3E2C2}" destId="{31D3365A-4B13-4717-9A5D-AAE83FD1CDD6}" srcOrd="11" destOrd="0" presId="urn:microsoft.com/office/officeart/2008/layout/VerticalCurvedList#2"/>
    <dgm:cxn modelId="{3256F346-A129-48E5-A013-48BBD01F5596}" type="presParOf" srcId="{92E6ADE3-5197-4A18-BFDC-39D741D3E2C2}" destId="{D08B8803-A829-4353-BC0D-6972E5F78A25}" srcOrd="12" destOrd="0" presId="urn:microsoft.com/office/officeart/2008/layout/VerticalCurvedList#2"/>
    <dgm:cxn modelId="{051F8B02-CB1A-4414-8EE3-CC3978785ABB}" type="presParOf" srcId="{D08B8803-A829-4353-BC0D-6972E5F78A25}" destId="{E36B6A9E-CF2E-4B13-BDAA-C8C59A5AA3AE}" srcOrd="0" destOrd="0" presId="urn:microsoft.com/office/officeart/2008/layout/VerticalCurvedList#2"/>
    <dgm:cxn modelId="{08B9EB91-8304-4999-84D6-D8CBCFC81FC8}" type="presParOf" srcId="{92E6ADE3-5197-4A18-BFDC-39D741D3E2C2}" destId="{A6967828-8DF2-48FE-AA1D-40048AECF535}" srcOrd="13" destOrd="0" presId="urn:microsoft.com/office/officeart/2008/layout/VerticalCurvedList#2"/>
    <dgm:cxn modelId="{9A986469-AEC9-45BB-9732-09137117475E}" type="presParOf" srcId="{92E6ADE3-5197-4A18-BFDC-39D741D3E2C2}" destId="{5B0D6433-AFFB-4F6E-8FE7-121E8103E6F1}" srcOrd="14" destOrd="0" presId="urn:microsoft.com/office/officeart/2008/layout/VerticalCurvedList#2"/>
    <dgm:cxn modelId="{417D30AD-32AE-4E67-B03A-A41EC55A50E2}" type="presParOf" srcId="{5B0D6433-AFFB-4F6E-8FE7-121E8103E6F1}" destId="{F13203E3-A2AC-46FD-8469-CC57783C5872}" srcOrd="0" destOrd="0" presId="urn:microsoft.com/office/officeart/2008/layout/VerticalCurved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AD10DE-B5F2-47CD-A631-40C6D001D6E7}" type="doc">
      <dgm:prSet loTypeId="urn:microsoft.com/office/officeart/2005/8/layout/default" loCatId="list" qsTypeId="urn:microsoft.com/office/officeart/2005/8/quickstyle/simple1#21" qsCatId="simple" csTypeId="urn:microsoft.com/office/officeart/2005/8/colors/accent2_1" csCatId="accent2" phldr="1"/>
      <dgm:spPr/>
      <dgm:t>
        <a:bodyPr/>
        <a:lstStyle/>
        <a:p>
          <a:endParaRPr lang="zh-CN" altLang="en-US"/>
        </a:p>
      </dgm:t>
    </dgm:pt>
    <dgm:pt modelId="{0581B5D7-F755-4A9E-8D0F-DC8F35F28341}">
      <dgm:prSet phldrT="[文本]" custT="1"/>
      <dgm:spPr/>
      <dgm:t>
        <a:bodyPr/>
        <a:lstStyle/>
        <a:p>
          <a:pPr marL="0" lvl="0" indent="0" algn="ctr" defTabSz="889000">
            <a:lnSpc>
              <a:spcPct val="90000"/>
            </a:lnSpc>
            <a:spcBef>
              <a:spcPct val="0"/>
            </a:spcBef>
            <a:spcAft>
              <a:spcPct val="35000"/>
            </a:spcAft>
            <a:buFont typeface="Wingdings" panose="05000000000000000000" pitchFamily="2" charset="2"/>
            <a:buNone/>
          </a:pPr>
          <a:r>
            <a:rPr lang="en-US" altLang="zh-CN" sz="2000" kern="1200" dirty="0">
              <a:latin typeface="宋体" panose="02010600030101010101" pitchFamily="2" charset="-122"/>
              <a:ea typeface="宋体" panose="02010600030101010101" pitchFamily="2" charset="-122"/>
              <a:cs typeface="+mn-cs"/>
            </a:rPr>
            <a:t>1)</a:t>
          </a:r>
          <a:r>
            <a:rPr lang="zh-CN" altLang="en-US" sz="2000" kern="1200" dirty="0">
              <a:solidFill>
                <a:srgbClr val="FF0000"/>
              </a:solidFill>
              <a:latin typeface="宋体" panose="02010600030101010101" pitchFamily="2" charset="-122"/>
              <a:ea typeface="宋体" panose="02010600030101010101" pitchFamily="2" charset="-122"/>
              <a:cs typeface="+mn-cs"/>
            </a:rPr>
            <a:t>与单个客户或潜在的用户组一起座谈</a:t>
          </a:r>
          <a:r>
            <a:rPr lang="zh-CN" altLang="en-US" sz="2000" kern="1200" dirty="0">
              <a:latin typeface="宋体" panose="02010600030101010101" pitchFamily="2" charset="-122"/>
              <a:ea typeface="宋体" panose="02010600030101010101" pitchFamily="2" charset="-122"/>
              <a:cs typeface="+mn-cs"/>
            </a:rPr>
            <a:t>，对于业务软件包或信息管理系统</a:t>
          </a:r>
          <a:r>
            <a:rPr lang="en-US" altLang="zh-CN" sz="2000" kern="1200" dirty="0">
              <a:latin typeface="宋体" panose="02010600030101010101" pitchFamily="2" charset="-122"/>
              <a:ea typeface="宋体" panose="02010600030101010101" pitchFamily="2" charset="-122"/>
              <a:cs typeface="+mn-cs"/>
            </a:rPr>
            <a:t>(MIS)</a:t>
          </a:r>
          <a:r>
            <a:rPr lang="zh-CN" altLang="en-US" sz="2000" kern="1200" dirty="0">
              <a:latin typeface="宋体" panose="02010600030101010101" pitchFamily="2" charset="-122"/>
              <a:ea typeface="宋体" panose="02010600030101010101" pitchFamily="2" charset="-122"/>
              <a:cs typeface="+mn-cs"/>
            </a:rPr>
            <a:t>的应用来说是一种</a:t>
          </a:r>
          <a:r>
            <a:rPr lang="zh-CN" altLang="en-US" sz="2000" kern="1200" dirty="0">
              <a:solidFill>
                <a:srgbClr val="FF0000"/>
              </a:solidFill>
              <a:latin typeface="宋体" panose="02010600030101010101" pitchFamily="2" charset="-122"/>
              <a:ea typeface="宋体" panose="02010600030101010101" pitchFamily="2" charset="-122"/>
              <a:cs typeface="+mn-cs"/>
            </a:rPr>
            <a:t>传统的需求来源</a:t>
          </a:r>
          <a:r>
            <a:rPr lang="zh-CN" altLang="en-US" sz="2000" kern="1200" dirty="0">
              <a:latin typeface="宋体" panose="02010600030101010101" pitchFamily="2" charset="-122"/>
              <a:ea typeface="宋体" panose="02010600030101010101" pitchFamily="2" charset="-122"/>
              <a:cs typeface="+mn-cs"/>
            </a:rPr>
            <a:t>。</a:t>
          </a:r>
        </a:p>
      </dgm:t>
    </dgm:pt>
    <dgm:pt modelId="{3253A5F0-B289-4173-A7BC-448FD674647F}" cxnId="{BCA508E2-5F9D-4F96-873A-FB99902790B5}" type="parTrans">
      <dgm:prSet/>
      <dgm:spPr/>
      <dgm:t>
        <a:bodyPr/>
        <a:lstStyle/>
        <a:p>
          <a:endParaRPr lang="zh-CN" altLang="en-US"/>
        </a:p>
      </dgm:t>
    </dgm:pt>
    <dgm:pt modelId="{D47DB998-5D2C-45A2-AACC-A114134CB84C}" cxnId="{BCA508E2-5F9D-4F96-873A-FB99902790B5}" type="sibTrans">
      <dgm:prSet/>
      <dgm:spPr/>
      <dgm:t>
        <a:bodyPr/>
        <a:lstStyle/>
        <a:p>
          <a:endParaRPr lang="zh-CN" altLang="en-US"/>
        </a:p>
      </dgm:t>
    </dgm:pt>
    <dgm:pt modelId="{EB759C08-7F82-4CBC-BADB-C364597450A0}">
      <dgm:prSet custT="1"/>
      <dgm:spPr/>
      <dgm:t>
        <a:bodyPr/>
        <a:lstStyle/>
        <a:p>
          <a:r>
            <a:rPr lang="en-US" altLang="zh-CN" sz="2000" dirty="0">
              <a:latin typeface="+mn-ea"/>
            </a:rPr>
            <a:t>2)</a:t>
          </a:r>
          <a:r>
            <a:rPr lang="zh-CN" altLang="en-US" sz="2000" dirty="0">
              <a:solidFill>
                <a:srgbClr val="FF0000"/>
              </a:solidFill>
              <a:latin typeface="+mn-ea"/>
            </a:rPr>
            <a:t>直接聘请用户进行获取需求</a:t>
          </a:r>
          <a:r>
            <a:rPr lang="zh-CN" altLang="en-US" sz="2000" dirty="0">
              <a:latin typeface="+mn-ea"/>
            </a:rPr>
            <a:t>的过程是为项目获得支持和买入 </a:t>
          </a:r>
          <a:r>
            <a:rPr lang="en-US" altLang="zh-CN" sz="2000" dirty="0">
              <a:latin typeface="+mn-ea"/>
            </a:rPr>
            <a:t>(buy-in)</a:t>
          </a:r>
          <a:r>
            <a:rPr lang="zh-CN" altLang="en-US" sz="2000" dirty="0">
              <a:latin typeface="+mn-ea"/>
            </a:rPr>
            <a:t>的一种方式</a:t>
          </a:r>
        </a:p>
      </dgm:t>
    </dgm:pt>
    <dgm:pt modelId="{87C9468D-60CF-4782-8A9E-47B702AC508C}" cxnId="{72CE3E09-258A-45AD-9873-BDF846412ECC}" type="parTrans">
      <dgm:prSet/>
      <dgm:spPr/>
      <dgm:t>
        <a:bodyPr/>
        <a:lstStyle/>
        <a:p>
          <a:endParaRPr lang="zh-CN" altLang="en-US"/>
        </a:p>
      </dgm:t>
    </dgm:pt>
    <dgm:pt modelId="{A664925C-5AF2-4C36-A1D5-7865F1B65B16}" cxnId="{72CE3E09-258A-45AD-9873-BDF846412ECC}" type="sibTrans">
      <dgm:prSet/>
      <dgm:spPr/>
      <dgm:t>
        <a:bodyPr/>
        <a:lstStyle/>
        <a:p>
          <a:endParaRPr lang="zh-CN" altLang="en-US"/>
        </a:p>
      </dgm:t>
    </dgm:pt>
    <dgm:pt modelId="{BD4CACB8-3124-4178-B63F-BD2807A619EF}">
      <dgm:prSet custT="1"/>
      <dgm:spPr/>
      <dgm:t>
        <a:bodyPr/>
        <a:lstStyle/>
        <a:p>
          <a:pPr marL="0" lvl="0" indent="0" algn="ctr"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cs typeface="+mn-cs"/>
            </a:rPr>
            <a:t>3)</a:t>
          </a:r>
          <a:r>
            <a:rPr lang="zh-CN" altLang="en-US" sz="2000" kern="1200" dirty="0">
              <a:latin typeface="宋体" panose="02010600030101010101" pitchFamily="2" charset="-122"/>
              <a:ea typeface="宋体" panose="02010600030101010101" pitchFamily="2" charset="-122"/>
              <a:cs typeface="+mn-cs"/>
            </a:rPr>
            <a:t>在每一次座谈讨论之后，</a:t>
          </a:r>
          <a:r>
            <a:rPr lang="zh-CN" altLang="en-US" sz="2000" kern="1200" dirty="0">
              <a:solidFill>
                <a:srgbClr val="FF0000"/>
              </a:solidFill>
              <a:latin typeface="宋体" panose="02010600030101010101" pitchFamily="2" charset="-122"/>
              <a:ea typeface="宋体" panose="02010600030101010101" pitchFamily="2" charset="-122"/>
              <a:cs typeface="+mn-cs"/>
            </a:rPr>
            <a:t>记下所讨论的条目</a:t>
          </a:r>
          <a:r>
            <a:rPr lang="en-US" altLang="zh-CN" sz="2000" kern="1200" dirty="0">
              <a:latin typeface="宋体" panose="02010600030101010101" pitchFamily="2" charset="-122"/>
              <a:ea typeface="宋体" panose="02010600030101010101" pitchFamily="2" charset="-122"/>
              <a:cs typeface="+mn-cs"/>
            </a:rPr>
            <a:t>(item)</a:t>
          </a:r>
          <a:r>
            <a:rPr lang="zh-CN" altLang="en-US" sz="2000" kern="1200" dirty="0">
              <a:latin typeface="宋体" panose="02010600030101010101" pitchFamily="2" charset="-122"/>
              <a:ea typeface="宋体" panose="02010600030101010101" pitchFamily="2" charset="-122"/>
              <a:cs typeface="+mn-cs"/>
            </a:rPr>
            <a:t>，并</a:t>
          </a:r>
          <a:r>
            <a:rPr lang="zh-CN" altLang="en-US" sz="2000" kern="1200" dirty="0">
              <a:solidFill>
                <a:srgbClr val="FF0000"/>
              </a:solidFill>
              <a:latin typeface="宋体" panose="02010600030101010101" pitchFamily="2" charset="-122"/>
              <a:ea typeface="宋体" panose="02010600030101010101" pitchFamily="2" charset="-122"/>
              <a:cs typeface="+mn-cs"/>
            </a:rPr>
            <a:t>请参与讨论的用户评论并更正</a:t>
          </a:r>
          <a:endParaRPr lang="en-US" altLang="zh-CN" sz="2000" kern="1200" dirty="0">
            <a:latin typeface="宋体" panose="02010600030101010101" pitchFamily="2" charset="-122"/>
            <a:ea typeface="宋体" panose="02010600030101010101" pitchFamily="2" charset="-122"/>
            <a:cs typeface="+mn-cs"/>
          </a:endParaRPr>
        </a:p>
      </dgm:t>
    </dgm:pt>
    <dgm:pt modelId="{7DE8EAC8-193F-488D-AA64-AA2B106F784E}" cxnId="{D6D98CB5-7FEA-4ABB-984C-CBC7632DC6DF}" type="parTrans">
      <dgm:prSet/>
      <dgm:spPr/>
      <dgm:t>
        <a:bodyPr/>
        <a:lstStyle/>
        <a:p>
          <a:endParaRPr lang="zh-CN" altLang="en-US"/>
        </a:p>
      </dgm:t>
    </dgm:pt>
    <dgm:pt modelId="{2814B14A-3D97-4FAB-8D57-EE8D9840FD73}" cxnId="{D6D98CB5-7FEA-4ABB-984C-CBC7632DC6DF}" type="sibTrans">
      <dgm:prSet/>
      <dgm:spPr/>
      <dgm:t>
        <a:bodyPr/>
        <a:lstStyle/>
        <a:p>
          <a:endParaRPr lang="zh-CN" altLang="en-US"/>
        </a:p>
      </dgm:t>
    </dgm:pt>
    <dgm:pt modelId="{A2955391-146E-41C6-94C5-6DF41E328AF7}">
      <dgm:prSet custT="1"/>
      <dgm:spPr/>
      <dgm:t>
        <a:bodyPr/>
        <a:lstStyle/>
        <a:p>
          <a:pPr marL="0" lvl="0" indent="0" algn="ctr"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cs typeface="+mn-cs"/>
            </a:rPr>
            <a:t>4)</a:t>
          </a:r>
          <a:r>
            <a:rPr lang="zh-CN" altLang="en-US" sz="2000" kern="1200" dirty="0">
              <a:solidFill>
                <a:srgbClr val="FF0000"/>
              </a:solidFill>
              <a:latin typeface="宋体" panose="02010600030101010101" pitchFamily="2" charset="-122"/>
              <a:ea typeface="宋体" panose="02010600030101010101" pitchFamily="2" charset="-122"/>
              <a:cs typeface="+mn-cs"/>
            </a:rPr>
            <a:t>及早并经常进行座谈讨论</a:t>
          </a:r>
          <a:r>
            <a:rPr lang="zh-CN" altLang="en-US" sz="2000" kern="1200" dirty="0">
              <a:latin typeface="宋体" panose="02010600030101010101" pitchFamily="2" charset="-122"/>
              <a:ea typeface="宋体" panose="02010600030101010101" pitchFamily="2" charset="-122"/>
              <a:cs typeface="+mn-cs"/>
            </a:rPr>
            <a:t>是需求获取成功的一个</a:t>
          </a:r>
          <a:r>
            <a:rPr lang="zh-CN" altLang="en-US" sz="2000" kern="1200" dirty="0">
              <a:solidFill>
                <a:srgbClr val="FF0000"/>
              </a:solidFill>
              <a:latin typeface="宋体" panose="02010600030101010101" pitchFamily="2" charset="-122"/>
              <a:ea typeface="宋体" panose="02010600030101010101" pitchFamily="2" charset="-122"/>
              <a:cs typeface="+mn-cs"/>
            </a:rPr>
            <a:t>关键途径</a:t>
          </a:r>
          <a:r>
            <a:rPr lang="zh-CN" altLang="en-US" sz="2000" kern="1200" dirty="0">
              <a:latin typeface="宋体" panose="02010600030101010101" pitchFamily="2" charset="-122"/>
              <a:ea typeface="宋体" panose="02010600030101010101" pitchFamily="2" charset="-122"/>
              <a:cs typeface="+mn-cs"/>
            </a:rPr>
            <a:t>，因为只有提供需求的人才能确定是否真正获取需求</a:t>
          </a:r>
        </a:p>
      </dgm:t>
    </dgm:pt>
    <dgm:pt modelId="{B24F6B46-D28F-4E31-8E75-1D031E16335A}" cxnId="{CCC16169-315E-42E1-B59A-0BFF33C8DE32}" type="parTrans">
      <dgm:prSet/>
      <dgm:spPr/>
      <dgm:t>
        <a:bodyPr/>
        <a:lstStyle/>
        <a:p>
          <a:endParaRPr lang="zh-CN" altLang="en-US"/>
        </a:p>
      </dgm:t>
    </dgm:pt>
    <dgm:pt modelId="{5F3113C5-7B1A-47D3-8F2C-D9225ADB28EC}" cxnId="{CCC16169-315E-42E1-B59A-0BFF33C8DE32}" type="sibTrans">
      <dgm:prSet/>
      <dgm:spPr/>
      <dgm:t>
        <a:bodyPr/>
        <a:lstStyle/>
        <a:p>
          <a:endParaRPr lang="zh-CN" altLang="en-US"/>
        </a:p>
      </dgm:t>
    </dgm:pt>
    <dgm:pt modelId="{8C5A8876-15E0-4D1E-A129-8B7169C4407B}">
      <dgm:prSet custT="1"/>
      <dgm:spPr/>
      <dgm:t>
        <a:bodyPr/>
        <a:lstStyle/>
        <a:p>
          <a:pPr marL="0" lvl="0" indent="0" algn="ctr"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cs typeface="+mn-cs"/>
            </a:rPr>
            <a:t>5)</a:t>
          </a:r>
          <a:r>
            <a:rPr lang="zh-CN" altLang="en-US" sz="2000" kern="1200" dirty="0">
              <a:latin typeface="宋体" panose="02010600030101010101" pitchFamily="2" charset="-122"/>
              <a:ea typeface="宋体" panose="02010600030101010101" pitchFamily="2" charset="-122"/>
              <a:cs typeface="+mn-cs"/>
            </a:rPr>
            <a:t>进行</a:t>
          </a:r>
          <a:r>
            <a:rPr lang="zh-CN" altLang="en-US" sz="2000" kern="1200" dirty="0">
              <a:solidFill>
                <a:srgbClr val="FF0000"/>
              </a:solidFill>
              <a:latin typeface="宋体" panose="02010600030101010101" pitchFamily="2" charset="-122"/>
              <a:ea typeface="宋体" panose="02010600030101010101" pitchFamily="2" charset="-122"/>
              <a:cs typeface="+mn-cs"/>
            </a:rPr>
            <a:t>深入收集和分析</a:t>
          </a:r>
          <a:r>
            <a:rPr lang="zh-CN" altLang="en-US" sz="2000" kern="1200" dirty="0">
              <a:latin typeface="宋体" panose="02010600030101010101" pitchFamily="2" charset="-122"/>
              <a:ea typeface="宋体" panose="02010600030101010101" pitchFamily="2" charset="-122"/>
              <a:cs typeface="+mn-cs"/>
            </a:rPr>
            <a:t>以消除任何冲突或不一致性</a:t>
          </a:r>
        </a:p>
      </dgm:t>
    </dgm:pt>
    <dgm:pt modelId="{C74D9AB3-C64C-4DD9-A12B-CFDCA8570C43}" cxnId="{6BFCA65E-A3C6-46E8-8D06-CD65018013B0}" type="parTrans">
      <dgm:prSet/>
      <dgm:spPr/>
      <dgm:t>
        <a:bodyPr/>
        <a:lstStyle/>
        <a:p>
          <a:endParaRPr lang="zh-CN" altLang="en-US"/>
        </a:p>
      </dgm:t>
    </dgm:pt>
    <dgm:pt modelId="{469CAE9D-7052-4B1E-B114-7BB1BC99F2EE}" cxnId="{6BFCA65E-A3C6-46E8-8D06-CD65018013B0}" type="sibTrans">
      <dgm:prSet/>
      <dgm:spPr/>
      <dgm:t>
        <a:bodyPr/>
        <a:lstStyle/>
        <a:p>
          <a:endParaRPr lang="zh-CN" altLang="en-US"/>
        </a:p>
      </dgm:t>
    </dgm:pt>
    <dgm:pt modelId="{2E630395-3CFD-46E7-9F4A-7C39EB53A32E}" type="pres">
      <dgm:prSet presAssocID="{7CAD10DE-B5F2-47CD-A631-40C6D001D6E7}" presName="diagram" presStyleCnt="0">
        <dgm:presLayoutVars>
          <dgm:dir/>
          <dgm:resizeHandles val="exact"/>
        </dgm:presLayoutVars>
      </dgm:prSet>
      <dgm:spPr/>
    </dgm:pt>
    <dgm:pt modelId="{718DEB8D-2553-4016-9E3E-725402B4BC5C}" type="pres">
      <dgm:prSet presAssocID="{0581B5D7-F755-4A9E-8D0F-DC8F35F28341}" presName="node" presStyleLbl="node1" presStyleIdx="0" presStyleCnt="5">
        <dgm:presLayoutVars>
          <dgm:bulletEnabled val="1"/>
        </dgm:presLayoutVars>
      </dgm:prSet>
      <dgm:spPr/>
    </dgm:pt>
    <dgm:pt modelId="{EE8223DA-8EFB-4032-96F8-371989EA3A3E}" type="pres">
      <dgm:prSet presAssocID="{D47DB998-5D2C-45A2-AACC-A114134CB84C}" presName="sibTrans" presStyleCnt="0"/>
      <dgm:spPr/>
    </dgm:pt>
    <dgm:pt modelId="{4F347D85-F4E0-4203-B74B-578CBF435D1D}" type="pres">
      <dgm:prSet presAssocID="{EB759C08-7F82-4CBC-BADB-C364597450A0}" presName="node" presStyleLbl="node1" presStyleIdx="1" presStyleCnt="5">
        <dgm:presLayoutVars>
          <dgm:bulletEnabled val="1"/>
        </dgm:presLayoutVars>
      </dgm:prSet>
      <dgm:spPr/>
    </dgm:pt>
    <dgm:pt modelId="{BE09DB92-E6DF-4C6E-A413-62BC318C4AEA}" type="pres">
      <dgm:prSet presAssocID="{A664925C-5AF2-4C36-A1D5-7865F1B65B16}" presName="sibTrans" presStyleCnt="0"/>
      <dgm:spPr/>
    </dgm:pt>
    <dgm:pt modelId="{F0850C0F-3886-4457-AD14-EBE9C1795177}" type="pres">
      <dgm:prSet presAssocID="{BD4CACB8-3124-4178-B63F-BD2807A619EF}" presName="node" presStyleLbl="node1" presStyleIdx="2" presStyleCnt="5" custScaleX="111304">
        <dgm:presLayoutVars>
          <dgm:bulletEnabled val="1"/>
        </dgm:presLayoutVars>
      </dgm:prSet>
      <dgm:spPr/>
    </dgm:pt>
    <dgm:pt modelId="{12271E71-16C7-482F-968E-76D6A0E738B9}" type="pres">
      <dgm:prSet presAssocID="{2814B14A-3D97-4FAB-8D57-EE8D9840FD73}" presName="sibTrans" presStyleCnt="0"/>
      <dgm:spPr/>
    </dgm:pt>
    <dgm:pt modelId="{406D4B05-1D74-4543-B139-BE94F571FB13}" type="pres">
      <dgm:prSet presAssocID="{A2955391-146E-41C6-94C5-6DF41E328AF7}" presName="node" presStyleLbl="node1" presStyleIdx="3" presStyleCnt="5">
        <dgm:presLayoutVars>
          <dgm:bulletEnabled val="1"/>
        </dgm:presLayoutVars>
      </dgm:prSet>
      <dgm:spPr/>
    </dgm:pt>
    <dgm:pt modelId="{376790FD-C716-47C2-BDDD-5B1DA3807E9D}" type="pres">
      <dgm:prSet presAssocID="{5F3113C5-7B1A-47D3-8F2C-D9225ADB28EC}" presName="sibTrans" presStyleCnt="0"/>
      <dgm:spPr/>
    </dgm:pt>
    <dgm:pt modelId="{06F92EE0-B7A4-4287-8966-E919ABB001E1}" type="pres">
      <dgm:prSet presAssocID="{8C5A8876-15E0-4D1E-A129-8B7169C4407B}" presName="node" presStyleLbl="node1" presStyleIdx="4" presStyleCnt="5" custScaleX="118706">
        <dgm:presLayoutVars>
          <dgm:bulletEnabled val="1"/>
        </dgm:presLayoutVars>
      </dgm:prSet>
      <dgm:spPr/>
    </dgm:pt>
  </dgm:ptLst>
  <dgm:cxnLst>
    <dgm:cxn modelId="{72CE3E09-258A-45AD-9873-BDF846412ECC}" srcId="{7CAD10DE-B5F2-47CD-A631-40C6D001D6E7}" destId="{EB759C08-7F82-4CBC-BADB-C364597450A0}" srcOrd="1" destOrd="0" parTransId="{87C9468D-60CF-4782-8A9E-47B702AC508C}" sibTransId="{A664925C-5AF2-4C36-A1D5-7865F1B65B16}"/>
    <dgm:cxn modelId="{FB52003E-5E7A-432F-ABF8-FC90093DF41D}" type="presOf" srcId="{BD4CACB8-3124-4178-B63F-BD2807A619EF}" destId="{F0850C0F-3886-4457-AD14-EBE9C1795177}" srcOrd="0" destOrd="0" presId="urn:microsoft.com/office/officeart/2005/8/layout/default"/>
    <dgm:cxn modelId="{6BFCA65E-A3C6-46E8-8D06-CD65018013B0}" srcId="{7CAD10DE-B5F2-47CD-A631-40C6D001D6E7}" destId="{8C5A8876-15E0-4D1E-A129-8B7169C4407B}" srcOrd="4" destOrd="0" parTransId="{C74D9AB3-C64C-4DD9-A12B-CFDCA8570C43}" sibTransId="{469CAE9D-7052-4B1E-B114-7BB1BC99F2EE}"/>
    <dgm:cxn modelId="{F16AEC60-2CE5-4DB3-9DAF-B1AF03F6F2ED}" type="presOf" srcId="{0581B5D7-F755-4A9E-8D0F-DC8F35F28341}" destId="{718DEB8D-2553-4016-9E3E-725402B4BC5C}" srcOrd="0" destOrd="0" presId="urn:microsoft.com/office/officeart/2005/8/layout/default"/>
    <dgm:cxn modelId="{CCC16169-315E-42E1-B59A-0BFF33C8DE32}" srcId="{7CAD10DE-B5F2-47CD-A631-40C6D001D6E7}" destId="{A2955391-146E-41C6-94C5-6DF41E328AF7}" srcOrd="3" destOrd="0" parTransId="{B24F6B46-D28F-4E31-8E75-1D031E16335A}" sibTransId="{5F3113C5-7B1A-47D3-8F2C-D9225ADB28EC}"/>
    <dgm:cxn modelId="{D8624571-98D2-4312-B4A2-A0D4C84E1C8F}" type="presOf" srcId="{8C5A8876-15E0-4D1E-A129-8B7169C4407B}" destId="{06F92EE0-B7A4-4287-8966-E919ABB001E1}" srcOrd="0" destOrd="0" presId="urn:microsoft.com/office/officeart/2005/8/layout/default"/>
    <dgm:cxn modelId="{DA721E9D-9CBC-423F-89F9-4910C5BC9C0E}" type="presOf" srcId="{7CAD10DE-B5F2-47CD-A631-40C6D001D6E7}" destId="{2E630395-3CFD-46E7-9F4A-7C39EB53A32E}" srcOrd="0" destOrd="0" presId="urn:microsoft.com/office/officeart/2005/8/layout/default"/>
    <dgm:cxn modelId="{D6D98CB5-7FEA-4ABB-984C-CBC7632DC6DF}" srcId="{7CAD10DE-B5F2-47CD-A631-40C6D001D6E7}" destId="{BD4CACB8-3124-4178-B63F-BD2807A619EF}" srcOrd="2" destOrd="0" parTransId="{7DE8EAC8-193F-488D-AA64-AA2B106F784E}" sibTransId="{2814B14A-3D97-4FAB-8D57-EE8D9840FD73}"/>
    <dgm:cxn modelId="{5AD57EBF-A2D0-40B2-9964-45816DF4F837}" type="presOf" srcId="{A2955391-146E-41C6-94C5-6DF41E328AF7}" destId="{406D4B05-1D74-4543-B139-BE94F571FB13}" srcOrd="0" destOrd="0" presId="urn:microsoft.com/office/officeart/2005/8/layout/default"/>
    <dgm:cxn modelId="{DC6FAACA-361C-4B8C-8E06-091329457AFC}" type="presOf" srcId="{EB759C08-7F82-4CBC-BADB-C364597450A0}" destId="{4F347D85-F4E0-4203-B74B-578CBF435D1D}" srcOrd="0" destOrd="0" presId="urn:microsoft.com/office/officeart/2005/8/layout/default"/>
    <dgm:cxn modelId="{BCA508E2-5F9D-4F96-873A-FB99902790B5}" srcId="{7CAD10DE-B5F2-47CD-A631-40C6D001D6E7}" destId="{0581B5D7-F755-4A9E-8D0F-DC8F35F28341}" srcOrd="0" destOrd="0" parTransId="{3253A5F0-B289-4173-A7BC-448FD674647F}" sibTransId="{D47DB998-5D2C-45A2-AACC-A114134CB84C}"/>
    <dgm:cxn modelId="{7DBF618D-EEAC-4B06-90B3-59653B072A17}" type="presParOf" srcId="{2E630395-3CFD-46E7-9F4A-7C39EB53A32E}" destId="{718DEB8D-2553-4016-9E3E-725402B4BC5C}" srcOrd="0" destOrd="0" presId="urn:microsoft.com/office/officeart/2005/8/layout/default"/>
    <dgm:cxn modelId="{CD5C7CFD-F988-43A1-9EF5-EB4D28F69046}" type="presParOf" srcId="{2E630395-3CFD-46E7-9F4A-7C39EB53A32E}" destId="{EE8223DA-8EFB-4032-96F8-371989EA3A3E}" srcOrd="1" destOrd="0" presId="urn:microsoft.com/office/officeart/2005/8/layout/default"/>
    <dgm:cxn modelId="{7280730C-621F-4E5D-8B93-5FB68FB5A1B5}" type="presParOf" srcId="{2E630395-3CFD-46E7-9F4A-7C39EB53A32E}" destId="{4F347D85-F4E0-4203-B74B-578CBF435D1D}" srcOrd="2" destOrd="0" presId="urn:microsoft.com/office/officeart/2005/8/layout/default"/>
    <dgm:cxn modelId="{F787438D-A580-4535-A982-6CBA41B630D6}" type="presParOf" srcId="{2E630395-3CFD-46E7-9F4A-7C39EB53A32E}" destId="{BE09DB92-E6DF-4C6E-A413-62BC318C4AEA}" srcOrd="3" destOrd="0" presId="urn:microsoft.com/office/officeart/2005/8/layout/default"/>
    <dgm:cxn modelId="{1291AB6F-9275-4B3E-BA5F-C2231222DCB7}" type="presParOf" srcId="{2E630395-3CFD-46E7-9F4A-7C39EB53A32E}" destId="{F0850C0F-3886-4457-AD14-EBE9C1795177}" srcOrd="4" destOrd="0" presId="urn:microsoft.com/office/officeart/2005/8/layout/default"/>
    <dgm:cxn modelId="{CF86A057-1A93-470A-B84F-63F013705FA4}" type="presParOf" srcId="{2E630395-3CFD-46E7-9F4A-7C39EB53A32E}" destId="{12271E71-16C7-482F-968E-76D6A0E738B9}" srcOrd="5" destOrd="0" presId="urn:microsoft.com/office/officeart/2005/8/layout/default"/>
    <dgm:cxn modelId="{B66B8A20-3A22-462E-9D08-51AE1DAE706D}" type="presParOf" srcId="{2E630395-3CFD-46E7-9F4A-7C39EB53A32E}" destId="{406D4B05-1D74-4543-B139-BE94F571FB13}" srcOrd="6" destOrd="0" presId="urn:microsoft.com/office/officeart/2005/8/layout/default"/>
    <dgm:cxn modelId="{E5BE049F-AF53-44B1-9898-E6F5C61FBECC}" type="presParOf" srcId="{2E630395-3CFD-46E7-9F4A-7C39EB53A32E}" destId="{376790FD-C716-47C2-BDDD-5B1DA3807E9D}" srcOrd="7" destOrd="0" presId="urn:microsoft.com/office/officeart/2005/8/layout/default"/>
    <dgm:cxn modelId="{A83FEE41-4990-461A-8497-EED5EEB67844}" type="presParOf" srcId="{2E630395-3CFD-46E7-9F4A-7C39EB53A32E}" destId="{06F92EE0-B7A4-4287-8966-E919ABB001E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95330" cy="3951155"/>
        <a:chOff x="0" y="0"/>
        <a:chExt cx="6395330" cy="3951155"/>
      </a:xfrm>
    </dsp:grpSpPr>
    <dsp:sp modelId="{3E8E5EE5-3673-47F5-A3A2-F3A3D8EC419D}">
      <dsp:nvSpPr>
        <dsp:cNvPr id="3" name="矩形 2"/>
        <dsp:cNvSpPr/>
      </dsp:nvSpPr>
      <dsp:spPr bwMode="white">
        <a:xfrm>
          <a:off x="0" y="2974597"/>
          <a:ext cx="6395330" cy="976558"/>
        </a:xfrm>
        <a:prstGeom prst="rect">
          <a:avLst/>
        </a:prstGeom>
      </dsp:spPr>
      <dsp:style>
        <a:lnRef idx="2">
          <a:schemeClr val="accent5">
            <a:shade val="80000"/>
          </a:schemeClr>
        </a:lnRef>
        <a:fillRef idx="1">
          <a:schemeClr val="lt1"/>
        </a:fillRef>
        <a:effectRef idx="0">
          <a:scrgbClr r="0" g="0" b="0"/>
        </a:effectRef>
        <a:fontRef idx="minor">
          <a:schemeClr val="lt1"/>
        </a:fontRef>
      </dsp:style>
      <dsp:txBody>
        <a:bodyPr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mn-ea"/>
              <a:ea typeface="+mn-ea"/>
            </a:rPr>
            <a:t>“请求一种化学制品”用例中的一个例外是不存在业务上可用的化学制品</a:t>
          </a:r>
          <a:endParaRPr altLang="en-US" dirty="0">
            <a:solidFill>
              <a:schemeClr val="dk1"/>
            </a:solidFill>
            <a:latin typeface="+mn-ea"/>
            <a:ea typeface="+mn-ea"/>
          </a:endParaRPr>
        </a:p>
      </dsp:txBody>
      <dsp:txXfrm>
        <a:off x="0" y="2974597"/>
        <a:ext cx="6395330" cy="976558"/>
      </dsp:txXfrm>
    </dsp:sp>
    <dsp:sp modelId="{1175E081-FF75-4AE9-8DBF-3B1C502284CC}">
      <dsp:nvSpPr>
        <dsp:cNvPr id="4" name="上箭头标注 3"/>
        <dsp:cNvSpPr/>
      </dsp:nvSpPr>
      <dsp:spPr bwMode="white">
        <a:xfrm rot="10800000">
          <a:off x="0" y="1487298"/>
          <a:ext cx="6395330" cy="1501947"/>
        </a:xfrm>
        <a:prstGeom prst="upArrowCallout">
          <a:avLst/>
        </a:prstGeom>
      </dsp:spPr>
      <dsp:style>
        <a:lnRef idx="2">
          <a:schemeClr val="accent5">
            <a:shade val="80000"/>
          </a:schemeClr>
        </a:lnRef>
        <a:fillRef idx="1">
          <a:schemeClr val="lt1"/>
        </a:fillRef>
        <a:effectRef idx="0">
          <a:scrgbClr r="0" g="0" b="0"/>
        </a:effectRef>
        <a:fontRef idx="minor">
          <a:schemeClr val="lt1"/>
        </a:fontRef>
      </dsp:style>
      <dsp:txBody>
        <a:bodyPr rot="10800000"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mn-ea"/>
              <a:ea typeface="+mn-ea"/>
            </a:rPr>
            <a:t>在定义用例时，描述例外路径是很重要的，因为它们描述了在特定条件下用户对系统如何工作的看法</a:t>
          </a:r>
          <a:endParaRPr altLang="en-US" dirty="0">
            <a:solidFill>
              <a:schemeClr val="dk1"/>
            </a:solidFill>
            <a:latin typeface="+mn-ea"/>
            <a:ea typeface="+mn-ea"/>
          </a:endParaRPr>
        </a:p>
      </dsp:txBody>
      <dsp:txXfrm rot="10800000">
        <a:off x="0" y="1487298"/>
        <a:ext cx="6395330" cy="1501947"/>
      </dsp:txXfrm>
    </dsp:sp>
    <dsp:sp modelId="{405D3926-1A09-4676-BEA7-977DBBAB6BF8}">
      <dsp:nvSpPr>
        <dsp:cNvPr id="5" name="上箭头标注 4"/>
        <dsp:cNvSpPr/>
      </dsp:nvSpPr>
      <dsp:spPr bwMode="white">
        <a:xfrm rot="10800000">
          <a:off x="0" y="0"/>
          <a:ext cx="6395330" cy="1501947"/>
        </a:xfrm>
        <a:prstGeom prst="upArrowCallout">
          <a:avLst/>
        </a:prstGeom>
      </dsp:spPr>
      <dsp:style>
        <a:lnRef idx="2">
          <a:schemeClr val="accent5">
            <a:shade val="80000"/>
          </a:schemeClr>
        </a:lnRef>
        <a:fillRef idx="1">
          <a:schemeClr val="lt1"/>
        </a:fillRef>
        <a:effectRef idx="0">
          <a:scrgbClr r="0" g="0" b="0"/>
        </a:effectRef>
        <a:fontRef idx="minor">
          <a:schemeClr val="lt1"/>
        </a:fontRef>
      </dsp:style>
      <dsp:txBody>
        <a:bodyPr rot="10800000"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dirty="0">
              <a:solidFill>
                <a:schemeClr val="dk1"/>
              </a:solidFill>
              <a:latin typeface="+mn-ea"/>
              <a:ea typeface="+mn-ea"/>
            </a:rPr>
            <a:t>5</a:t>
          </a:r>
          <a:r>
            <a:rPr lang="zh-CN" altLang="en-US" dirty="0">
              <a:solidFill>
                <a:schemeClr val="dk1"/>
              </a:solidFill>
              <a:latin typeface="+mn-ea"/>
              <a:ea typeface="+mn-ea"/>
            </a:rPr>
            <a:t>）例外：</a:t>
          </a:r>
          <a:r>
            <a:rPr lang="zh-CN" dirty="0">
              <a:solidFill>
                <a:schemeClr val="dk1"/>
              </a:solidFill>
              <a:latin typeface="+mn-ea"/>
              <a:ea typeface="+mn-ea"/>
            </a:rPr>
            <a:t>引起任务不能顺序完成的情况称为例外(exception)，在某些时候它可以视为可选过程。</a:t>
          </a:r>
          <a:endParaRPr altLang="en-US" dirty="0">
            <a:solidFill>
              <a:schemeClr val="dk1"/>
            </a:solidFill>
            <a:latin typeface="+mn-ea"/>
            <a:ea typeface="+mn-ea"/>
          </a:endParaRPr>
        </a:p>
      </dsp:txBody>
      <dsp:txXfrm rot="10800000">
        <a:off x="0" y="0"/>
        <a:ext cx="6395330" cy="1501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21200" cy="4004433"/>
        <a:chOff x="0" y="0"/>
        <a:chExt cx="4521200" cy="4004433"/>
      </a:xfrm>
    </dsp:grpSpPr>
    <dsp:sp modelId="{22B40EE4-294C-4D0D-A40F-CB8F0EACEAA2}">
      <dsp:nvSpPr>
        <dsp:cNvPr id="3" name="流程图: 手动操作 2"/>
        <dsp:cNvSpPr/>
      </dsp:nvSpPr>
      <dsp:spPr bwMode="white">
        <a:xfrm rot="-5400000">
          <a:off x="258384" y="-258383"/>
          <a:ext cx="4004433" cy="4521200"/>
        </a:xfrm>
        <a:prstGeom prst="flowChartManualOperation">
          <a:avLst/>
        </a:prstGeom>
      </dsp:spPr>
      <dsp:style>
        <a:lnRef idx="2">
          <a:schemeClr val="accent1">
            <a:shade val="80000"/>
          </a:schemeClr>
        </a:lnRef>
        <a:fillRef idx="1">
          <a:schemeClr val="lt1"/>
        </a:fillRef>
        <a:effectRef idx="0">
          <a:scrgbClr r="0" g="0" b="0"/>
        </a:effectRef>
        <a:fontRef idx="minor">
          <a:schemeClr val="lt1"/>
        </a:fontRef>
      </dsp:style>
      <dsp:txBody>
        <a:bodyPr rot="5400000" lIns="165100" tIns="0" rIns="165100" bIns="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b="1" i="0" u="none" baseline="0" dirty="0">
              <a:solidFill>
                <a:srgbClr val="FF0000"/>
              </a:solidFill>
              <a:rtl val="0"/>
            </a:rPr>
            <a:t>  </a:t>
          </a:r>
          <a:r>
            <a:rPr lang="en-US" b="1" i="0" u="none" baseline="0" dirty="0">
              <a:solidFill>
                <a:srgbClr val="FF0000"/>
              </a:solidFill>
              <a:rtl val="0"/>
            </a:rPr>
            <a:t>3.仅利用软件需求规格说明的方法</a:t>
          </a:r>
          <a:r>
            <a:rPr lang="zh-CN" b="1" i="0" u="none" baseline="0" dirty="0">
              <a:solidFill>
                <a:srgbClr val="FF0000"/>
              </a:solidFill>
              <a:rtl val="0"/>
            </a:rPr>
            <a:t>：</a:t>
          </a:r>
          <a:r>
            <a:rPr lang="en-US" b="0" i="0" u="none" baseline="0" dirty="0">
              <a:solidFill>
                <a:schemeClr val="dk1"/>
              </a:solidFill>
              <a:rtl val="0"/>
            </a:rPr>
            <a:t>第3种方法是通过用例来组织软件需求规格说明，并且把使用实例和功能需求都记录在软件需求规格说明中。</a:t>
          </a:r>
          <a:endParaRPr altLang="en-US" dirty="0">
            <a:solidFill>
              <a:schemeClr val="dk1"/>
            </a:solidFill>
          </a:endParaRPr>
        </a:p>
      </dsp:txBody>
      <dsp:txXfrm rot="-5400000">
        <a:off x="258384" y="-258383"/>
        <a:ext cx="4004433" cy="452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72373" cy="4729058"/>
        <a:chOff x="0" y="0"/>
        <a:chExt cx="6772373" cy="4729058"/>
      </a:xfrm>
    </dsp:grpSpPr>
    <dsp:sp modelId="{BD2DA69E-158C-4873-8A99-42EC1133ECE5}">
      <dsp:nvSpPr>
        <dsp:cNvPr id="3" name="椭圆 2"/>
        <dsp:cNvSpPr/>
      </dsp:nvSpPr>
      <dsp:spPr bwMode="white">
        <a:xfrm>
          <a:off x="2795054" y="0"/>
          <a:ext cx="1182264" cy="1182264"/>
        </a:xfrm>
        <a:prstGeom prst="ellipse">
          <a:avLst/>
        </a:prstGeom>
        <a:sp3d prstMaterial="plastic">
          <a:bevelT w="127000" h="25400" prst="relaxedInset"/>
        </a:sp3d>
      </dsp:spPr>
      <dsp:style>
        <a:lnRef idx="0">
          <a:schemeClr val="accent2">
            <a:shade val="80000"/>
          </a:schemeClr>
        </a:lnRef>
        <a:fillRef idx="3">
          <a:schemeClr val="lt1"/>
        </a:fillRef>
        <a:effectRef idx="2">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solidFill>
                <a:schemeClr val="dk1"/>
              </a:solidFill>
            </a:rPr>
            <a:t>收集客户意见</a:t>
          </a:r>
          <a:endParaRPr lang="zh-CN" dirty="0">
            <a:solidFill>
              <a:schemeClr val="dk1"/>
            </a:solidFill>
          </a:endParaRPr>
        </a:p>
      </dsp:txBody>
      <dsp:txXfrm>
        <a:off x="2795054" y="0"/>
        <a:ext cx="1182264" cy="1182264"/>
      </dsp:txXfrm>
    </dsp:sp>
    <dsp:sp modelId="{69085720-FF98-4BD8-ACC8-E617F7040C07}">
      <dsp:nvSpPr>
        <dsp:cNvPr id="4" name="右箭头 3"/>
        <dsp:cNvSpPr/>
      </dsp:nvSpPr>
      <dsp:spPr bwMode="white">
        <a:xfrm rot="1799999">
          <a:off x="3997440" y="834974"/>
          <a:ext cx="313300" cy="399014"/>
        </a:xfrm>
        <a:prstGeom prst="rightArrow">
          <a:avLst>
            <a:gd name="adj1" fmla="val 60000"/>
            <a:gd name="adj2" fmla="val 50000"/>
          </a:avLst>
        </a:prstGeom>
        <a:sp3d z="-70000" extrusionH="63500" prstMaterial="matte">
          <a:bevelT w="25400" h="6350" prst="relaxedInset"/>
          <a:contourClr>
            <a:schemeClr val="bg1"/>
          </a:contourClr>
        </a:sp3d>
      </dsp:spPr>
      <dsp:style>
        <a:lnRef idx="0">
          <a:schemeClr val="accent2">
            <a:tint val="60000"/>
          </a:schemeClr>
        </a:lnRef>
        <a:fillRef idx="1">
          <a:schemeClr val="accent2">
            <a:tint val="60000"/>
          </a:schemeClr>
        </a:fillRef>
        <a:effectRef idx="2">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1799999">
        <a:off x="3997440" y="834974"/>
        <a:ext cx="313300" cy="399014"/>
      </dsp:txXfrm>
    </dsp:sp>
    <dsp:sp modelId="{BD992D2D-28BA-49EC-9A9D-24B4B36F4B9A}">
      <dsp:nvSpPr>
        <dsp:cNvPr id="5" name="椭圆 4"/>
        <dsp:cNvSpPr/>
      </dsp:nvSpPr>
      <dsp:spPr bwMode="white">
        <a:xfrm>
          <a:off x="4330861" y="886698"/>
          <a:ext cx="1182264" cy="1182264"/>
        </a:xfrm>
        <a:prstGeom prst="ellipse">
          <a:avLst/>
        </a:prstGeom>
        <a:sp3d prstMaterial="plastic">
          <a:bevelT w="127000" h="25400" prst="relaxedInset"/>
        </a:sp3d>
      </dsp:spPr>
      <dsp:style>
        <a:lnRef idx="0">
          <a:schemeClr val="accent2">
            <a:shade val="80000"/>
          </a:schemeClr>
        </a:lnRef>
        <a:fillRef idx="3">
          <a:schemeClr val="lt1"/>
        </a:fillRef>
        <a:effectRef idx="2">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solidFill>
                <a:schemeClr val="dk1"/>
              </a:solidFill>
            </a:rPr>
            <a:t>分析收集意见</a:t>
          </a:r>
          <a:endParaRPr lang="zh-CN" dirty="0">
            <a:solidFill>
              <a:schemeClr val="dk1"/>
            </a:solidFill>
          </a:endParaRPr>
        </a:p>
      </dsp:txBody>
      <dsp:txXfrm>
        <a:off x="4330861" y="886698"/>
        <a:ext cx="1182264" cy="1182264"/>
      </dsp:txXfrm>
    </dsp:sp>
    <dsp:sp modelId="{5B33BDBE-7F3C-40A7-B497-428BD0EFB0AF}">
      <dsp:nvSpPr>
        <dsp:cNvPr id="6" name="右箭头 5"/>
        <dsp:cNvSpPr/>
      </dsp:nvSpPr>
      <dsp:spPr bwMode="white">
        <a:xfrm rot="5399999">
          <a:off x="4765343" y="2165022"/>
          <a:ext cx="313300" cy="399014"/>
        </a:xfrm>
        <a:prstGeom prst="rightArrow">
          <a:avLst>
            <a:gd name="adj1" fmla="val 60000"/>
            <a:gd name="adj2" fmla="val 50000"/>
          </a:avLst>
        </a:prstGeom>
        <a:sp3d z="-70000" extrusionH="63500" prstMaterial="matte">
          <a:bevelT w="25400" h="6350" prst="relaxedInset"/>
          <a:contourClr>
            <a:schemeClr val="bg1"/>
          </a:contourClr>
        </a:sp3d>
      </dsp:spPr>
      <dsp:style>
        <a:lnRef idx="0">
          <a:schemeClr val="accent2">
            <a:tint val="60000"/>
          </a:schemeClr>
        </a:lnRef>
        <a:fillRef idx="1">
          <a:schemeClr val="accent2">
            <a:tint val="60000"/>
          </a:schemeClr>
        </a:fillRef>
        <a:effectRef idx="2">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5399999">
        <a:off x="4765343" y="2165022"/>
        <a:ext cx="313300" cy="399014"/>
      </dsp:txXfrm>
    </dsp:sp>
    <dsp:sp modelId="{20082D60-FDE3-49EE-A41A-2F9FE43F200B}">
      <dsp:nvSpPr>
        <dsp:cNvPr id="7" name="椭圆 6"/>
        <dsp:cNvSpPr/>
      </dsp:nvSpPr>
      <dsp:spPr bwMode="white">
        <a:xfrm>
          <a:off x="4330861" y="2660095"/>
          <a:ext cx="1182264" cy="1182264"/>
        </a:xfrm>
        <a:prstGeom prst="ellipse">
          <a:avLst/>
        </a:prstGeom>
        <a:sp3d prstMaterial="plastic">
          <a:bevelT w="127000" h="25400" prst="relaxedInset"/>
        </a:sp3d>
      </dsp:spPr>
      <dsp:style>
        <a:lnRef idx="0">
          <a:schemeClr val="accent2">
            <a:shade val="80000"/>
          </a:schemeClr>
        </a:lnRef>
        <a:fillRef idx="3">
          <a:schemeClr val="lt1"/>
        </a:fillRef>
        <a:effectRef idx="2">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solidFill>
                <a:schemeClr val="dk1"/>
              </a:solidFill>
            </a:rPr>
            <a:t>整理需求意见</a:t>
          </a:r>
          <a:endParaRPr lang="zh-CN" dirty="0">
            <a:solidFill>
              <a:schemeClr val="dk1"/>
            </a:solidFill>
          </a:endParaRPr>
        </a:p>
      </dsp:txBody>
      <dsp:txXfrm>
        <a:off x="4330861" y="2660095"/>
        <a:ext cx="1182264" cy="1182264"/>
      </dsp:txXfrm>
    </dsp:sp>
    <dsp:sp modelId="{37057F35-E6B5-47A2-B45A-EE94799D7661}">
      <dsp:nvSpPr>
        <dsp:cNvPr id="8" name="右箭头 7"/>
        <dsp:cNvSpPr/>
      </dsp:nvSpPr>
      <dsp:spPr bwMode="white">
        <a:xfrm rot="9000000">
          <a:off x="3997440" y="3495069"/>
          <a:ext cx="313300" cy="399014"/>
        </a:xfrm>
        <a:prstGeom prst="rightArrow">
          <a:avLst>
            <a:gd name="adj1" fmla="val 60000"/>
            <a:gd name="adj2" fmla="val 50000"/>
          </a:avLst>
        </a:prstGeom>
        <a:sp3d z="-70000" extrusionH="63500" prstMaterial="matte">
          <a:bevelT w="25400" h="6350" prst="relaxedInset"/>
          <a:contourClr>
            <a:schemeClr val="bg1"/>
          </a:contourClr>
        </a:sp3d>
      </dsp:spPr>
      <dsp:style>
        <a:lnRef idx="0">
          <a:schemeClr val="accent2">
            <a:tint val="60000"/>
          </a:schemeClr>
        </a:lnRef>
        <a:fillRef idx="1">
          <a:schemeClr val="accent2">
            <a:tint val="60000"/>
          </a:schemeClr>
        </a:fillRef>
        <a:effectRef idx="2">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9000000">
        <a:off x="3997440" y="3495069"/>
        <a:ext cx="313300" cy="399014"/>
      </dsp:txXfrm>
    </dsp:sp>
    <dsp:sp modelId="{2EC6F715-39D0-429F-9FF6-661E4A4F31A7}">
      <dsp:nvSpPr>
        <dsp:cNvPr id="9" name="椭圆 8"/>
        <dsp:cNvSpPr/>
      </dsp:nvSpPr>
      <dsp:spPr bwMode="white">
        <a:xfrm>
          <a:off x="2795054" y="3546794"/>
          <a:ext cx="1182264" cy="1182264"/>
        </a:xfrm>
        <a:prstGeom prst="ellipse">
          <a:avLst/>
        </a:prstGeom>
        <a:sp3d prstMaterial="plastic">
          <a:bevelT w="127000" h="25400" prst="relaxedInset"/>
        </a:sp3d>
      </dsp:spPr>
      <dsp:style>
        <a:lnRef idx="0">
          <a:schemeClr val="accent2">
            <a:shade val="80000"/>
          </a:schemeClr>
        </a:lnRef>
        <a:fillRef idx="3">
          <a:schemeClr val="lt1"/>
        </a:fillRef>
        <a:effectRef idx="2">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solidFill>
                <a:schemeClr val="dk1"/>
              </a:solidFill>
            </a:rPr>
            <a:t>理解具体需求</a:t>
          </a:r>
          <a:endParaRPr lang="zh-CN" dirty="0">
            <a:solidFill>
              <a:schemeClr val="dk1"/>
            </a:solidFill>
          </a:endParaRPr>
        </a:p>
      </dsp:txBody>
      <dsp:txXfrm>
        <a:off x="2795054" y="3546794"/>
        <a:ext cx="1182264" cy="1182264"/>
      </dsp:txXfrm>
    </dsp:sp>
    <dsp:sp modelId="{DA0ADFB1-A6A9-4C43-8603-C0555B0F1018}">
      <dsp:nvSpPr>
        <dsp:cNvPr id="10" name="右箭头 9"/>
        <dsp:cNvSpPr/>
      </dsp:nvSpPr>
      <dsp:spPr bwMode="white">
        <a:xfrm rot="12600000">
          <a:off x="2461633" y="3495069"/>
          <a:ext cx="313300" cy="399014"/>
        </a:xfrm>
        <a:prstGeom prst="rightArrow">
          <a:avLst>
            <a:gd name="adj1" fmla="val 60000"/>
            <a:gd name="adj2" fmla="val 50000"/>
          </a:avLst>
        </a:prstGeom>
        <a:sp3d z="-70000" extrusionH="63500" prstMaterial="matte">
          <a:bevelT w="25400" h="6350" prst="relaxedInset"/>
          <a:contourClr>
            <a:schemeClr val="bg1"/>
          </a:contourClr>
        </a:sp3d>
      </dsp:spPr>
      <dsp:style>
        <a:lnRef idx="0">
          <a:schemeClr val="accent2">
            <a:tint val="60000"/>
          </a:schemeClr>
        </a:lnRef>
        <a:fillRef idx="1">
          <a:schemeClr val="accent2">
            <a:tint val="60000"/>
          </a:schemeClr>
        </a:fillRef>
        <a:effectRef idx="2">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12600000">
        <a:off x="2461633" y="3495069"/>
        <a:ext cx="313300" cy="399014"/>
      </dsp:txXfrm>
    </dsp:sp>
    <dsp:sp modelId="{AF029237-3FFC-4CB3-87AB-5D6E4BC133B0}">
      <dsp:nvSpPr>
        <dsp:cNvPr id="11" name="椭圆 10"/>
        <dsp:cNvSpPr/>
      </dsp:nvSpPr>
      <dsp:spPr bwMode="white">
        <a:xfrm>
          <a:off x="1259248" y="2660095"/>
          <a:ext cx="1182264" cy="1182264"/>
        </a:xfrm>
        <a:prstGeom prst="ellipse">
          <a:avLst/>
        </a:prstGeom>
        <a:sp3d prstMaterial="plastic">
          <a:bevelT w="127000" h="25400" prst="relaxedInset"/>
        </a:sp3d>
      </dsp:spPr>
      <dsp:style>
        <a:lnRef idx="0">
          <a:schemeClr val="accent2">
            <a:shade val="80000"/>
          </a:schemeClr>
        </a:lnRef>
        <a:fillRef idx="3">
          <a:schemeClr val="lt1"/>
        </a:fillRef>
        <a:effectRef idx="2">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a:solidFill>
                <a:schemeClr val="dk1"/>
              </a:solidFill>
            </a:rPr>
            <a:t>将</a:t>
          </a:r>
          <a:r>
            <a:rPr lang="zh-CN">
              <a:solidFill>
                <a:schemeClr val="dk1"/>
              </a:solidFill>
            </a:rPr>
            <a:t>需求整理</a:t>
          </a:r>
          <a:r>
            <a:rPr lang="zh-CN" altLang="en-US">
              <a:solidFill>
                <a:schemeClr val="dk1"/>
              </a:solidFill>
            </a:rPr>
            <a:t>成</a:t>
          </a:r>
          <a:r>
            <a:rPr lang="zh-CN">
              <a:solidFill>
                <a:schemeClr val="dk1"/>
              </a:solidFill>
            </a:rPr>
            <a:t>文档</a:t>
          </a:r>
          <a:endParaRPr lang="zh-CN" dirty="0">
            <a:solidFill>
              <a:schemeClr val="dk1"/>
            </a:solidFill>
          </a:endParaRPr>
        </a:p>
      </dsp:txBody>
      <dsp:txXfrm>
        <a:off x="1259248" y="2660095"/>
        <a:ext cx="1182264" cy="1182264"/>
      </dsp:txXfrm>
    </dsp:sp>
    <dsp:sp modelId="{899DF90A-1268-4494-8C60-B74BAC001541}">
      <dsp:nvSpPr>
        <dsp:cNvPr id="12" name="右箭头 11"/>
        <dsp:cNvSpPr/>
      </dsp:nvSpPr>
      <dsp:spPr bwMode="white">
        <a:xfrm rot="-5399999">
          <a:off x="1693730" y="2165022"/>
          <a:ext cx="313300" cy="399014"/>
        </a:xfrm>
        <a:prstGeom prst="rightArrow">
          <a:avLst>
            <a:gd name="adj1" fmla="val 60000"/>
            <a:gd name="adj2" fmla="val 50000"/>
          </a:avLst>
        </a:prstGeom>
        <a:sp3d z="-70000" extrusionH="63500" prstMaterial="matte">
          <a:bevelT w="25400" h="6350" prst="relaxedInset"/>
          <a:contourClr>
            <a:schemeClr val="bg1"/>
          </a:contourClr>
        </a:sp3d>
      </dsp:spPr>
      <dsp:style>
        <a:lnRef idx="0">
          <a:schemeClr val="accent2">
            <a:tint val="60000"/>
          </a:schemeClr>
        </a:lnRef>
        <a:fillRef idx="1">
          <a:schemeClr val="accent2">
            <a:tint val="60000"/>
          </a:schemeClr>
        </a:fillRef>
        <a:effectRef idx="2">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5399999">
        <a:off x="1693730" y="2165022"/>
        <a:ext cx="313300" cy="399014"/>
      </dsp:txXfrm>
    </dsp:sp>
    <dsp:sp modelId="{6F49C371-C10B-465D-B390-3F084DB1450E}">
      <dsp:nvSpPr>
        <dsp:cNvPr id="13" name="椭圆 12"/>
        <dsp:cNvSpPr/>
      </dsp:nvSpPr>
      <dsp:spPr bwMode="white">
        <a:xfrm>
          <a:off x="1259248" y="886698"/>
          <a:ext cx="1182264" cy="1182264"/>
        </a:xfrm>
        <a:prstGeom prst="ellipse">
          <a:avLst/>
        </a:prstGeom>
        <a:sp3d prstMaterial="plastic">
          <a:bevelT w="127000" h="25400" prst="relaxedInset"/>
        </a:sp3d>
      </dsp:spPr>
      <dsp:style>
        <a:lnRef idx="0">
          <a:schemeClr val="accent2">
            <a:shade val="80000"/>
          </a:schemeClr>
        </a:lnRef>
        <a:fillRef idx="3">
          <a:schemeClr val="lt1"/>
        </a:fillRef>
        <a:effectRef idx="2">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solidFill>
                <a:schemeClr val="dk1"/>
              </a:solidFill>
            </a:rPr>
            <a:t>与</a:t>
          </a:r>
          <a:r>
            <a:rPr lang="zh-CN" altLang="en-US">
              <a:solidFill>
                <a:schemeClr val="dk1"/>
              </a:solidFill>
            </a:rPr>
            <a:t>客户</a:t>
          </a:r>
          <a:r>
            <a:rPr lang="zh-CN">
              <a:solidFill>
                <a:schemeClr val="dk1"/>
              </a:solidFill>
            </a:rPr>
            <a:t>探讨</a:t>
          </a:r>
          <a:endParaRPr lang="zh-CN" dirty="0">
            <a:solidFill>
              <a:schemeClr val="dk1"/>
            </a:solidFill>
          </a:endParaRPr>
        </a:p>
      </dsp:txBody>
      <dsp:txXfrm>
        <a:off x="1259248" y="886698"/>
        <a:ext cx="1182264" cy="1182264"/>
      </dsp:txXfrm>
    </dsp:sp>
    <dsp:sp modelId="{7CBAFB86-B62F-480C-B96C-DE4ABEA484AA}">
      <dsp:nvSpPr>
        <dsp:cNvPr id="14" name="右箭头 13"/>
        <dsp:cNvSpPr/>
      </dsp:nvSpPr>
      <dsp:spPr bwMode="white">
        <a:xfrm rot="-1799999">
          <a:off x="2461633" y="834974"/>
          <a:ext cx="313300" cy="399014"/>
        </a:xfrm>
        <a:prstGeom prst="rightArrow">
          <a:avLst>
            <a:gd name="adj1" fmla="val 60000"/>
            <a:gd name="adj2" fmla="val 50000"/>
          </a:avLst>
        </a:prstGeom>
        <a:sp3d z="-70000" extrusionH="63500" prstMaterial="matte">
          <a:bevelT w="25400" h="6350" prst="relaxedInset"/>
          <a:contourClr>
            <a:schemeClr val="bg1"/>
          </a:contourClr>
        </a:sp3d>
      </dsp:spPr>
      <dsp:style>
        <a:lnRef idx="0">
          <a:schemeClr val="accent2">
            <a:tint val="60000"/>
          </a:schemeClr>
        </a:lnRef>
        <a:fillRef idx="1">
          <a:schemeClr val="accent2">
            <a:tint val="60000"/>
          </a:schemeClr>
        </a:fillRef>
        <a:effectRef idx="2">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dk1"/>
            </a:solidFill>
          </a:endParaRPr>
        </a:p>
      </dsp:txBody>
      <dsp:txXfrm rot="-1799999">
        <a:off x="2461633" y="834974"/>
        <a:ext cx="313300" cy="399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795000" cy="3530600"/>
        <a:chOff x="0" y="0"/>
        <a:chExt cx="10795000" cy="3530600"/>
      </a:xfrm>
    </dsp:grpSpPr>
    <dsp:sp modelId="{B2BA905B-6B8E-4CE9-9696-B60B0168EE1D}">
      <dsp:nvSpPr>
        <dsp:cNvPr id="3" name="矩形 2"/>
        <dsp:cNvSpPr/>
      </dsp:nvSpPr>
      <dsp:spPr bwMode="white">
        <a:xfrm>
          <a:off x="92577" y="687024"/>
          <a:ext cx="3379860" cy="1056206"/>
        </a:xfrm>
        <a:prstGeom prst="rect">
          <a:avLst/>
        </a:prstGeom>
      </dsp:spPr>
      <dsp:style>
        <a:lnRef idx="1">
          <a:schemeClr val="accent1"/>
        </a:lnRef>
        <a:fillRef idx="1">
          <a:schemeClr val="lt1">
            <a:alpha val="40000"/>
          </a:schemeClr>
        </a:fillRef>
        <a:effectRef idx="0">
          <a:scrgbClr r="0" g="0" b="0"/>
        </a:effectRef>
        <a:fontRef idx="minor"/>
      </dsp:style>
      <dsp:txBody>
        <a:bodyPr lIns="715403"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Font typeface="Wingdings" panose="05000000000000000000" pitchFamily="2" charset="2"/>
            <a:buChar char="l"/>
          </a:pPr>
          <a:r>
            <a:rPr lang="zh-CN" altLang="en-US" sz="2200" dirty="0">
              <a:solidFill>
                <a:schemeClr val="dk1"/>
              </a:solidFill>
              <a:latin typeface="+mn-ea"/>
            </a:rPr>
            <a:t>功能性</a:t>
          </a:r>
          <a:endParaRPr lang="zh-CN" altLang="en-US" sz="2200" dirty="0">
            <a:solidFill>
              <a:schemeClr val="dk1"/>
            </a:solidFill>
          </a:endParaRPr>
        </a:p>
      </dsp:txBody>
      <dsp:txXfrm>
        <a:off x="92577" y="687024"/>
        <a:ext cx="3379860" cy="1056206"/>
      </dsp:txXfrm>
    </dsp:sp>
    <dsp:sp modelId="{905F7FCF-BF50-438C-B1A5-86B12781E2C3}">
      <dsp:nvSpPr>
        <dsp:cNvPr id="4" name="矩形 3"/>
        <dsp:cNvSpPr/>
      </dsp:nvSpPr>
      <dsp:spPr bwMode="white">
        <a:xfrm>
          <a:off x="193253" y="890465"/>
          <a:ext cx="739344" cy="1109017"/>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sp:spPr>
      <dsp:style>
        <a:lnRef idx="2">
          <a:schemeClr val="lt1"/>
        </a:lnRef>
        <a:fillRef idx="1">
          <a:schemeClr val="accent2">
            <a:tint val="50000"/>
          </a:schemeClr>
        </a:fillRef>
        <a:effectRef idx="0">
          <a:scrgbClr r="0" g="0" b="0"/>
        </a:effectRef>
        <a:fontRef idx="minor"/>
      </dsp:style>
      <dsp:txXfrm>
        <a:off x="193253" y="890465"/>
        <a:ext cx="739344" cy="1109017"/>
      </dsp:txXfrm>
    </dsp:sp>
    <dsp:sp modelId="{9F62ABFE-97FC-4A75-BBC3-B6E0110968C6}">
      <dsp:nvSpPr>
        <dsp:cNvPr id="5" name="矩形 4"/>
        <dsp:cNvSpPr/>
      </dsp:nvSpPr>
      <dsp:spPr bwMode="white">
        <a:xfrm>
          <a:off x="3779966" y="668235"/>
          <a:ext cx="3379860" cy="1056206"/>
        </a:xfrm>
        <a:prstGeom prst="rect">
          <a:avLst/>
        </a:prstGeom>
      </dsp:spPr>
      <dsp:style>
        <a:lnRef idx="1">
          <a:schemeClr val="accent1"/>
        </a:lnRef>
        <a:fillRef idx="1">
          <a:schemeClr val="lt1">
            <a:alpha val="40000"/>
          </a:schemeClr>
        </a:fillRef>
        <a:effectRef idx="0">
          <a:scrgbClr r="0" g="0" b="0"/>
        </a:effectRef>
        <a:fontRef idx="minor"/>
      </dsp:style>
      <dsp:txBody>
        <a:bodyPr lIns="715403"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Font typeface="Wingdings" panose="05000000000000000000" pitchFamily="2" charset="2"/>
            <a:buChar char="l"/>
          </a:pPr>
          <a:r>
            <a:rPr lang="zh-CN" altLang="en-US" sz="2200" dirty="0">
              <a:solidFill>
                <a:schemeClr val="dk1"/>
              </a:solidFill>
              <a:latin typeface="+mn-ea"/>
            </a:rPr>
            <a:t>可靠性</a:t>
          </a:r>
          <a:endParaRPr lang="zh-CN" altLang="en-US" sz="2200" dirty="0">
            <a:solidFill>
              <a:schemeClr val="dk1"/>
            </a:solidFill>
          </a:endParaRPr>
        </a:p>
      </dsp:txBody>
      <dsp:txXfrm>
        <a:off x="3779966" y="668235"/>
        <a:ext cx="3379860" cy="1056206"/>
      </dsp:txXfrm>
    </dsp:sp>
    <dsp:sp modelId="{35128334-09C0-4050-8D88-2B1A0CB82190}">
      <dsp:nvSpPr>
        <dsp:cNvPr id="6" name="矩形 5"/>
        <dsp:cNvSpPr/>
      </dsp:nvSpPr>
      <dsp:spPr bwMode="white">
        <a:xfrm>
          <a:off x="3781921" y="788392"/>
          <a:ext cx="739344" cy="110901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sp:spPr>
      <dsp:style>
        <a:lnRef idx="2">
          <a:schemeClr val="lt1"/>
        </a:lnRef>
        <a:fillRef idx="1">
          <a:schemeClr val="accent3">
            <a:tint val="50000"/>
          </a:schemeClr>
        </a:fillRef>
        <a:effectRef idx="0">
          <a:scrgbClr r="0" g="0" b="0"/>
        </a:effectRef>
        <a:fontRef idx="minor"/>
      </dsp:style>
      <dsp:txXfrm>
        <a:off x="3781921" y="788392"/>
        <a:ext cx="739344" cy="1109017"/>
      </dsp:txXfrm>
    </dsp:sp>
    <dsp:sp modelId="{BFD84AC0-11A6-46A8-B183-0011559ADEFA}">
      <dsp:nvSpPr>
        <dsp:cNvPr id="7" name="矩形 6"/>
        <dsp:cNvSpPr/>
      </dsp:nvSpPr>
      <dsp:spPr bwMode="white">
        <a:xfrm>
          <a:off x="7415140" y="687024"/>
          <a:ext cx="3379860" cy="1056206"/>
        </a:xfrm>
        <a:prstGeom prst="rect">
          <a:avLst/>
        </a:prstGeom>
      </dsp:spPr>
      <dsp:style>
        <a:lnRef idx="1">
          <a:schemeClr val="accent1"/>
        </a:lnRef>
        <a:fillRef idx="1">
          <a:schemeClr val="lt1">
            <a:alpha val="40000"/>
          </a:schemeClr>
        </a:fillRef>
        <a:effectRef idx="0">
          <a:scrgbClr r="0" g="0" b="0"/>
        </a:effectRef>
        <a:fontRef idx="minor"/>
      </dsp:style>
      <dsp:txBody>
        <a:bodyPr lIns="715403"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Font typeface="Wingdings" panose="05000000000000000000" pitchFamily="2" charset="2"/>
            <a:buChar char="l"/>
          </a:pPr>
          <a:r>
            <a:rPr lang="zh-CN" altLang="en-US" sz="2200" dirty="0">
              <a:solidFill>
                <a:schemeClr val="dk1"/>
              </a:solidFill>
              <a:latin typeface="+mn-ea"/>
            </a:rPr>
            <a:t>易用性</a:t>
          </a:r>
          <a:endParaRPr lang="zh-CN" altLang="en-US" sz="2200" dirty="0">
            <a:solidFill>
              <a:schemeClr val="dk1"/>
            </a:solidFill>
          </a:endParaRPr>
        </a:p>
      </dsp:txBody>
      <dsp:txXfrm>
        <a:off x="7415140" y="687024"/>
        <a:ext cx="3379860" cy="1056206"/>
      </dsp:txXfrm>
    </dsp:sp>
    <dsp:sp modelId="{4FF89485-C320-4087-AC57-8C7ABC4B396A}">
      <dsp:nvSpPr>
        <dsp:cNvPr id="8" name="矩形 7"/>
        <dsp:cNvSpPr/>
      </dsp:nvSpPr>
      <dsp:spPr bwMode="white">
        <a:xfrm>
          <a:off x="7421041" y="800281"/>
          <a:ext cx="739344" cy="110901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sp:spPr>
      <dsp:style>
        <a:lnRef idx="2">
          <a:schemeClr val="lt1"/>
        </a:lnRef>
        <a:fillRef idx="1">
          <a:schemeClr val="accent4">
            <a:tint val="50000"/>
          </a:schemeClr>
        </a:fillRef>
        <a:effectRef idx="0">
          <a:scrgbClr r="0" g="0" b="0"/>
        </a:effectRef>
        <a:fontRef idx="minor"/>
      </dsp:style>
      <dsp:txXfrm>
        <a:off x="7421041" y="800281"/>
        <a:ext cx="739344" cy="1109017"/>
      </dsp:txXfrm>
    </dsp:sp>
    <dsp:sp modelId="{3C9917DD-C1AD-483B-972E-0FA44AA989E4}">
      <dsp:nvSpPr>
        <dsp:cNvPr id="9" name="矩形 8"/>
        <dsp:cNvSpPr/>
      </dsp:nvSpPr>
      <dsp:spPr bwMode="white">
        <a:xfrm>
          <a:off x="141923" y="1958722"/>
          <a:ext cx="3379860" cy="1056206"/>
        </a:xfrm>
        <a:prstGeom prst="rect">
          <a:avLst/>
        </a:prstGeom>
      </dsp:spPr>
      <dsp:style>
        <a:lnRef idx="1">
          <a:schemeClr val="accent1"/>
        </a:lnRef>
        <a:fillRef idx="1">
          <a:schemeClr val="lt1">
            <a:alpha val="40000"/>
          </a:schemeClr>
        </a:fillRef>
        <a:effectRef idx="0">
          <a:scrgbClr r="0" g="0" b="0"/>
        </a:effectRef>
        <a:fontRef idx="minor"/>
      </dsp:style>
      <dsp:txBody>
        <a:bodyPr lIns="715403"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Font typeface="Wingdings" panose="05000000000000000000" pitchFamily="2" charset="2"/>
            <a:buChar char="l"/>
          </a:pPr>
          <a:r>
            <a:rPr lang="zh-CN" altLang="en-US" sz="2200" dirty="0">
              <a:solidFill>
                <a:schemeClr val="dk1"/>
              </a:solidFill>
              <a:latin typeface="+mn-ea"/>
            </a:rPr>
            <a:t>效率</a:t>
          </a:r>
          <a:endParaRPr lang="zh-CN" altLang="en-US" sz="2200" dirty="0">
            <a:solidFill>
              <a:schemeClr val="dk1"/>
            </a:solidFill>
          </a:endParaRPr>
        </a:p>
      </dsp:txBody>
      <dsp:txXfrm>
        <a:off x="141923" y="1958722"/>
        <a:ext cx="3379860" cy="1056206"/>
      </dsp:txXfrm>
    </dsp:sp>
    <dsp:sp modelId="{99DBCC92-BD8A-4A40-8331-A702C49EC702}">
      <dsp:nvSpPr>
        <dsp:cNvPr id="10" name="矩形 9"/>
        <dsp:cNvSpPr/>
      </dsp:nvSpPr>
      <dsp:spPr bwMode="white">
        <a:xfrm>
          <a:off x="115839" y="2131213"/>
          <a:ext cx="739344" cy="110901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sp:spPr>
      <dsp:style>
        <a:lnRef idx="2">
          <a:schemeClr val="lt1"/>
        </a:lnRef>
        <a:fillRef idx="1">
          <a:schemeClr val="accent5">
            <a:tint val="50000"/>
          </a:schemeClr>
        </a:fillRef>
        <a:effectRef idx="0">
          <a:scrgbClr r="0" g="0" b="0"/>
        </a:effectRef>
        <a:fontRef idx="minor"/>
      </dsp:style>
      <dsp:txXfrm>
        <a:off x="115839" y="2131213"/>
        <a:ext cx="739344" cy="1109017"/>
      </dsp:txXfrm>
    </dsp:sp>
    <dsp:sp modelId="{DB4BBCAE-913C-47B3-8921-8B58A06E78A1}">
      <dsp:nvSpPr>
        <dsp:cNvPr id="11" name="矩形 10"/>
        <dsp:cNvSpPr/>
      </dsp:nvSpPr>
      <dsp:spPr bwMode="white">
        <a:xfrm>
          <a:off x="3779966" y="1958722"/>
          <a:ext cx="3379860" cy="1056206"/>
        </a:xfrm>
        <a:prstGeom prst="rect">
          <a:avLst/>
        </a:prstGeom>
      </dsp:spPr>
      <dsp:style>
        <a:lnRef idx="1">
          <a:schemeClr val="accent1"/>
        </a:lnRef>
        <a:fillRef idx="1">
          <a:schemeClr val="lt1">
            <a:alpha val="40000"/>
          </a:schemeClr>
        </a:fillRef>
        <a:effectRef idx="0">
          <a:scrgbClr r="0" g="0" b="0"/>
        </a:effectRef>
        <a:fontRef idx="minor"/>
      </dsp:style>
      <dsp:txBody>
        <a:bodyPr lIns="715403"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Font typeface="Wingdings" panose="05000000000000000000" pitchFamily="2" charset="2"/>
            <a:buChar char="l"/>
          </a:pPr>
          <a:r>
            <a:rPr lang="zh-CN" altLang="en-US" sz="2200" dirty="0">
              <a:solidFill>
                <a:schemeClr val="dk1"/>
              </a:solidFill>
              <a:latin typeface="+mn-ea"/>
            </a:rPr>
            <a:t>可维护性</a:t>
          </a:r>
          <a:endParaRPr lang="zh-CN" altLang="en-US" sz="2200" dirty="0">
            <a:solidFill>
              <a:schemeClr val="dk1"/>
            </a:solidFill>
          </a:endParaRPr>
        </a:p>
      </dsp:txBody>
      <dsp:txXfrm>
        <a:off x="3779966" y="1958722"/>
        <a:ext cx="3379860" cy="1056206"/>
      </dsp:txXfrm>
    </dsp:sp>
    <dsp:sp modelId="{4BF46E9B-E410-4AEC-B2E4-4DC173556329}">
      <dsp:nvSpPr>
        <dsp:cNvPr id="12" name="矩形 11"/>
        <dsp:cNvSpPr/>
      </dsp:nvSpPr>
      <dsp:spPr bwMode="white">
        <a:xfrm>
          <a:off x="3844223" y="2071530"/>
          <a:ext cx="739344" cy="110901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dsp:spPr>
      <dsp:style>
        <a:lnRef idx="2">
          <a:schemeClr val="lt1"/>
        </a:lnRef>
        <a:fillRef idx="1">
          <a:schemeClr val="accent6">
            <a:tint val="50000"/>
          </a:schemeClr>
        </a:fillRef>
        <a:effectRef idx="0">
          <a:scrgbClr r="0" g="0" b="0"/>
        </a:effectRef>
        <a:fontRef idx="minor"/>
      </dsp:style>
      <dsp:txXfrm>
        <a:off x="3844223" y="2071530"/>
        <a:ext cx="739344" cy="1109017"/>
      </dsp:txXfrm>
    </dsp:sp>
    <dsp:sp modelId="{D4A0E8F3-930E-4317-AE65-85E6844E01F0}">
      <dsp:nvSpPr>
        <dsp:cNvPr id="13" name="矩形 12"/>
        <dsp:cNvSpPr/>
      </dsp:nvSpPr>
      <dsp:spPr bwMode="white">
        <a:xfrm>
          <a:off x="7418010" y="1958722"/>
          <a:ext cx="3379860" cy="1056206"/>
        </a:xfrm>
        <a:prstGeom prst="rect">
          <a:avLst/>
        </a:prstGeom>
      </dsp:spPr>
      <dsp:style>
        <a:lnRef idx="1">
          <a:schemeClr val="accent1"/>
        </a:lnRef>
        <a:fillRef idx="1">
          <a:schemeClr val="lt1">
            <a:alpha val="40000"/>
          </a:schemeClr>
        </a:fillRef>
        <a:effectRef idx="0">
          <a:scrgbClr r="0" g="0" b="0"/>
        </a:effectRef>
        <a:fontRef idx="minor"/>
      </dsp:style>
      <dsp:txBody>
        <a:bodyPr lIns="715403"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Font typeface="Wingdings" panose="05000000000000000000" pitchFamily="2" charset="2"/>
            <a:buChar char="l"/>
          </a:pPr>
          <a:r>
            <a:rPr lang="zh-CN" altLang="en-US" sz="2200" dirty="0">
              <a:solidFill>
                <a:schemeClr val="dk1"/>
              </a:solidFill>
              <a:latin typeface="+mn-ea"/>
            </a:rPr>
            <a:t>可移植性</a:t>
          </a:r>
          <a:endParaRPr lang="zh-CN" altLang="en-US" sz="2200" dirty="0">
            <a:solidFill>
              <a:schemeClr val="dk1"/>
            </a:solidFill>
          </a:endParaRPr>
        </a:p>
      </dsp:txBody>
      <dsp:txXfrm>
        <a:off x="7418010" y="1958722"/>
        <a:ext cx="3379860" cy="1056206"/>
      </dsp:txXfrm>
    </dsp:sp>
    <dsp:sp modelId="{A6019433-D1AD-4639-80C1-338DDD56345D}">
      <dsp:nvSpPr>
        <dsp:cNvPr id="14" name="矩形 13"/>
        <dsp:cNvSpPr/>
      </dsp:nvSpPr>
      <dsp:spPr bwMode="white">
        <a:xfrm>
          <a:off x="7440338" y="2221648"/>
          <a:ext cx="739344" cy="1109017"/>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25000" r="-25000"/>
          </a:stretch>
        </a:blipFill>
      </dsp:spPr>
      <dsp:style>
        <a:lnRef idx="2">
          <a:schemeClr val="lt1"/>
        </a:lnRef>
        <a:fillRef idx="1">
          <a:schemeClr val="accent2">
            <a:tint val="50000"/>
          </a:schemeClr>
        </a:fillRef>
        <a:effectRef idx="0">
          <a:scrgbClr r="0" g="0" b="0"/>
        </a:effectRef>
        <a:fontRef idx="minor"/>
      </dsp:style>
      <dsp:txXfrm>
        <a:off x="7440338" y="2221648"/>
        <a:ext cx="739344" cy="1109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795000" cy="4914900"/>
        <a:chOff x="0" y="0"/>
        <a:chExt cx="10795000" cy="4914900"/>
      </a:xfrm>
    </dsp:grpSpPr>
    <dsp:sp modelId="{FBD7E03C-3841-4E71-AD45-E08D190A4D28}">
      <dsp:nvSpPr>
        <dsp:cNvPr id="4" name="空心弧 3"/>
        <dsp:cNvSpPr/>
      </dsp:nvSpPr>
      <dsp:spPr bwMode="white">
        <a:xfrm>
          <a:off x="-5501003" y="-863363"/>
          <a:ext cx="6641626" cy="6641626"/>
        </a:xfrm>
        <a:prstGeom prst="blockArc">
          <a:avLst>
            <a:gd name="adj1" fmla="val 18900000"/>
            <a:gd name="adj2" fmla="val 2700000"/>
            <a:gd name="adj3" fmla="val 272"/>
          </a:avLst>
        </a:prstGeom>
      </dsp:spPr>
      <dsp:style>
        <a:lnRef idx="2">
          <a:schemeClr val="dk2">
            <a:shade val="60000"/>
          </a:schemeClr>
        </a:lnRef>
        <a:fillRef idx="0">
          <a:schemeClr val="dk2"/>
        </a:fillRef>
        <a:effectRef idx="0">
          <a:scrgbClr r="0" g="0" b="0"/>
        </a:effectRef>
        <a:fontRef idx="minor"/>
      </dsp:style>
      <dsp:txXfrm>
        <a:off x="-5501003" y="-863363"/>
        <a:ext cx="6641626" cy="6641626"/>
      </dsp:txXfrm>
    </dsp:sp>
    <dsp:sp modelId="{08429A1B-7836-4D85-9C16-D4220A20051C}">
      <dsp:nvSpPr>
        <dsp:cNvPr id="7" name="矩形 6"/>
        <dsp:cNvSpPr/>
      </dsp:nvSpPr>
      <dsp:spPr bwMode="white">
        <a:xfrm>
          <a:off x="463475" y="258819"/>
          <a:ext cx="10331525" cy="517441"/>
        </a:xfrm>
        <a:prstGeom prst="rect">
          <a:avLst/>
        </a:prstGeom>
      </dsp:spPr>
      <dsp:style>
        <a:lnRef idx="2">
          <a:schemeClr val="dk2">
            <a:shade val="80000"/>
          </a:schemeClr>
        </a:lnRef>
        <a:fillRef idx="1">
          <a:schemeClr val="lt1"/>
        </a:fillRef>
        <a:effectRef idx="0">
          <a:scrgbClr r="0" g="0" b="0"/>
        </a:effectRef>
        <a:fontRef idx="minor">
          <a:schemeClr val="lt1"/>
        </a:fontRef>
      </dsp:style>
      <dsp:txBody>
        <a:bodyPr lIns="41071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ClrTx/>
            <a:buSzTx/>
            <a:buFont typeface="Wingdings" panose="05000000000000000000" pitchFamily="2" charset="2"/>
            <a:buChar char="l"/>
          </a:pPr>
          <a:r>
            <a:rPr kumimoji="0" lang="en-US" altLang="zh-CN" sz="2000" b="1" i="0" u="none" strike="noStrike" cap="none" spc="0" normalizeH="0" baseline="0" noProof="0" dirty="0">
              <a:solidFill>
                <a:srgbClr val="FF0000"/>
              </a:solidFill>
              <a:effectLst/>
              <a:uLnTx/>
              <a:uFillTx/>
              <a:latin typeface="+mn-ea"/>
              <a:ea typeface="+mn-ea"/>
              <a:cs typeface="+mn-cs"/>
            </a:rPr>
            <a:t>R1:</a:t>
          </a:r>
          <a:r>
            <a:rPr kumimoji="0" lang="zh-CN" altLang="en-US" sz="2000" b="0" i="0" u="none" strike="noStrike" cap="none" spc="0" normalizeH="0" baseline="0" noProof="0" dirty="0">
              <a:solidFill>
                <a:schemeClr val="tx1"/>
              </a:solidFill>
              <a:effectLst/>
              <a:uLnTx/>
              <a:uFillTx/>
              <a:latin typeface="+mn-ea"/>
              <a:ea typeface="+mn-ea"/>
              <a:cs typeface="+mn-cs"/>
            </a:rPr>
            <a:t>在最大负荷时</a:t>
          </a:r>
          <a:r>
            <a:rPr kumimoji="0" lang="en-US" altLang="zh-CN" sz="2000" b="0" i="0" u="none" strike="noStrike" cap="none" spc="0" normalizeH="0" baseline="0" noProof="0" dirty="0">
              <a:solidFill>
                <a:schemeClr val="tx1"/>
              </a:solidFill>
              <a:effectLst/>
              <a:uLnTx/>
              <a:uFillTx/>
              <a:latin typeface="+mn-ea"/>
              <a:ea typeface="+mn-ea"/>
              <a:cs typeface="+mn-cs"/>
            </a:rPr>
            <a:t>,</a:t>
          </a:r>
          <a:r>
            <a:rPr kumimoji="0" lang="zh-CN" altLang="en-US" sz="2000" b="0" i="0" u="none" strike="noStrike" cap="none" spc="0" normalizeH="0" baseline="0" noProof="0" dirty="0">
              <a:solidFill>
                <a:schemeClr val="tx1"/>
              </a:solidFill>
              <a:effectLst/>
              <a:uLnTx/>
              <a:uFillTx/>
              <a:latin typeface="+mn-ea"/>
              <a:ea typeface="+mn-ea"/>
              <a:cs typeface="+mn-cs"/>
            </a:rPr>
            <a:t>产品应能处理</a:t>
          </a:r>
          <a:r>
            <a:rPr kumimoji="0" lang="en-US" altLang="zh-CN" sz="2000" b="0" i="0" u="none" strike="noStrike" cap="none" spc="0" normalizeH="0" baseline="0" noProof="0" dirty="0">
              <a:solidFill>
                <a:schemeClr val="tx1"/>
              </a:solidFill>
              <a:effectLst/>
              <a:uLnTx/>
              <a:uFillTx/>
              <a:latin typeface="+mn-ea"/>
              <a:ea typeface="+mn-ea"/>
              <a:cs typeface="+mn-cs"/>
            </a:rPr>
            <a:t>100</a:t>
          </a:r>
          <a:r>
            <a:rPr kumimoji="0" lang="zh-CN" altLang="en-US" sz="2000" b="0" i="0" u="none" strike="noStrike" cap="none" spc="0" normalizeH="0" baseline="0" noProof="0" dirty="0">
              <a:solidFill>
                <a:schemeClr val="tx1"/>
              </a:solidFill>
              <a:effectLst/>
              <a:uLnTx/>
              <a:uFillTx/>
              <a:latin typeface="+mn-ea"/>
              <a:ea typeface="+mn-ea"/>
              <a:cs typeface="+mn-cs"/>
            </a:rPr>
            <a:t>项支付交易</a:t>
          </a:r>
          <a:r>
            <a:rPr kumimoji="0" lang="en-US" altLang="zh-CN" sz="2000" b="0" i="0" u="none" strike="noStrike" cap="none" spc="0" normalizeH="0" baseline="0" noProof="0" dirty="0">
              <a:solidFill>
                <a:schemeClr val="tx1"/>
              </a:solidFill>
              <a:effectLst/>
              <a:uLnTx/>
              <a:uFillTx/>
              <a:latin typeface="+mn-ea"/>
              <a:ea typeface="+mn-ea"/>
              <a:cs typeface="+mn-cs"/>
            </a:rPr>
            <a:t>/</a:t>
          </a:r>
          <a:r>
            <a:rPr kumimoji="0" lang="zh-CN" altLang="en-US" sz="2000" b="0" i="0" u="none" strike="noStrike" cap="none" spc="0" normalizeH="0" baseline="0" noProof="0" dirty="0">
              <a:solidFill>
                <a:schemeClr val="tx1"/>
              </a:solidFill>
              <a:effectLst/>
              <a:uLnTx/>
              <a:uFillTx/>
              <a:latin typeface="+mn-ea"/>
              <a:ea typeface="+mn-ea"/>
              <a:cs typeface="+mn-cs"/>
            </a:rPr>
            <a:t>每秒。</a:t>
          </a:r>
          <a:endParaRPr lang="zh-CN" altLang="en-US" sz="2000" dirty="0">
            <a:solidFill>
              <a:schemeClr val="tx1"/>
            </a:solidFill>
            <a:latin typeface="+mn-ea"/>
            <a:ea typeface="+mn-ea"/>
          </a:endParaRPr>
        </a:p>
      </dsp:txBody>
      <dsp:txXfrm>
        <a:off x="463475" y="258819"/>
        <a:ext cx="10331525" cy="517441"/>
      </dsp:txXfrm>
    </dsp:sp>
    <dsp:sp modelId="{D493E5BC-B642-4E99-9C60-BF3A61127D6D}">
      <dsp:nvSpPr>
        <dsp:cNvPr id="8" name="椭圆 7"/>
        <dsp:cNvSpPr/>
      </dsp:nvSpPr>
      <dsp:spPr bwMode="white">
        <a:xfrm>
          <a:off x="140075" y="194139"/>
          <a:ext cx="646801" cy="646801"/>
        </a:xfrm>
        <a:prstGeom prst="ellipse">
          <a:avLst/>
        </a:prstGeom>
      </dsp:spPr>
      <dsp:style>
        <a:lnRef idx="2">
          <a:schemeClr val="dk2"/>
        </a:lnRef>
        <a:fillRef idx="1">
          <a:schemeClr val="lt1"/>
        </a:fillRef>
        <a:effectRef idx="0">
          <a:scrgbClr r="0" g="0" b="0"/>
        </a:effectRef>
        <a:fontRef idx="minor"/>
      </dsp:style>
      <dsp:txXfrm>
        <a:off x="140075" y="194139"/>
        <a:ext cx="646801" cy="646801"/>
      </dsp:txXfrm>
    </dsp:sp>
    <dsp:sp modelId="{EDFD61FF-7DC8-4BBD-99FA-AEF504F0E41A}">
      <dsp:nvSpPr>
        <dsp:cNvPr id="9" name="矩形 8"/>
        <dsp:cNvSpPr/>
      </dsp:nvSpPr>
      <dsp:spPr bwMode="white">
        <a:xfrm>
          <a:off x="889105" y="1034881"/>
          <a:ext cx="9905895" cy="517441"/>
        </a:xfrm>
        <a:prstGeom prst="rect">
          <a:avLst/>
        </a:prstGeom>
      </dsp:spPr>
      <dsp:style>
        <a:lnRef idx="2">
          <a:schemeClr val="dk2">
            <a:shade val="80000"/>
          </a:schemeClr>
        </a:lnRef>
        <a:fillRef idx="1">
          <a:schemeClr val="lt1"/>
        </a:fillRef>
        <a:effectRef idx="0">
          <a:scrgbClr r="0" g="0" b="0"/>
        </a:effectRef>
        <a:fontRef idx="minor">
          <a:schemeClr val="lt1"/>
        </a:fontRef>
      </dsp:style>
      <dsp:txBody>
        <a:bodyPr lIns="41071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ClrTx/>
            <a:buSzTx/>
            <a:buFont typeface="Wingdings" panose="05000000000000000000" pitchFamily="2" charset="2"/>
            <a:buChar char="l"/>
          </a:pPr>
          <a:r>
            <a:rPr kumimoji="0" lang="en-US" altLang="zh-CN"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R2:</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产品应能在</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0.02</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秒内处理一项警告。</a:t>
          </a:r>
          <a:endPar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endParaRPr>
        </a:p>
      </dsp:txBody>
      <dsp:txXfrm>
        <a:off x="889105" y="1034881"/>
        <a:ext cx="9905895" cy="517441"/>
      </dsp:txXfrm>
    </dsp:sp>
    <dsp:sp modelId="{2C375809-733A-4116-AFB5-AF52A38D4F23}">
      <dsp:nvSpPr>
        <dsp:cNvPr id="10" name="椭圆 9"/>
        <dsp:cNvSpPr/>
      </dsp:nvSpPr>
      <dsp:spPr bwMode="white">
        <a:xfrm>
          <a:off x="565705" y="970201"/>
          <a:ext cx="646801" cy="646801"/>
        </a:xfrm>
        <a:prstGeom prst="ellipse">
          <a:avLst/>
        </a:prstGeom>
      </dsp:spPr>
      <dsp:style>
        <a:lnRef idx="2">
          <a:schemeClr val="dk2"/>
        </a:lnRef>
        <a:fillRef idx="1">
          <a:schemeClr val="lt1"/>
        </a:fillRef>
        <a:effectRef idx="0">
          <a:scrgbClr r="0" g="0" b="0"/>
        </a:effectRef>
        <a:fontRef idx="minor"/>
      </dsp:style>
      <dsp:txXfrm>
        <a:off x="565705" y="970201"/>
        <a:ext cx="646801" cy="646801"/>
      </dsp:txXfrm>
    </dsp:sp>
    <dsp:sp modelId="{1553F553-C4B7-4F4E-BAA1-AD31D982A759}">
      <dsp:nvSpPr>
        <dsp:cNvPr id="11" name="矩形 10"/>
        <dsp:cNvSpPr/>
      </dsp:nvSpPr>
      <dsp:spPr bwMode="white">
        <a:xfrm>
          <a:off x="1083735" y="1810944"/>
          <a:ext cx="9711265" cy="517441"/>
        </a:xfrm>
        <a:prstGeom prst="rect">
          <a:avLst/>
        </a:prstGeom>
      </dsp:spPr>
      <dsp:style>
        <a:lnRef idx="2">
          <a:schemeClr val="dk2">
            <a:shade val="80000"/>
          </a:schemeClr>
        </a:lnRef>
        <a:fillRef idx="1">
          <a:schemeClr val="lt1"/>
        </a:fillRef>
        <a:effectRef idx="0">
          <a:scrgbClr r="0" g="0" b="0"/>
        </a:effectRef>
        <a:fontRef idx="minor">
          <a:schemeClr val="lt1"/>
        </a:fontRef>
      </dsp:style>
      <dsp:txBody>
        <a:bodyPr lIns="41071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spc="0" normalizeH="0" baseline="0" dirty="0">
              <a:solidFill>
                <a:srgbClr val="FF0000"/>
              </a:solidFill>
              <a:effectLst/>
              <a:uLnTx/>
              <a:uFillTx/>
              <a:latin typeface="宋体" panose="02010600030101010101" pitchFamily="2" charset="-122"/>
              <a:ea typeface="宋体" panose="02010600030101010101" pitchFamily="2" charset="-122"/>
              <a:cs typeface="+mn-cs"/>
            </a:rPr>
            <a:t>R3:</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在标准工作负荷时，产品的</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CPU</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使用率应少于</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50%</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，其余</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50%</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应留给后台作业。</a:t>
          </a:r>
          <a:endParaRPr>
            <a:solidFill>
              <a:schemeClr val="dk2"/>
            </a:solidFill>
          </a:endParaRPr>
        </a:p>
      </dsp:txBody>
      <dsp:txXfrm>
        <a:off x="1083735" y="1810944"/>
        <a:ext cx="9711265" cy="517441"/>
      </dsp:txXfrm>
    </dsp:sp>
    <dsp:sp modelId="{2D2583C4-32FC-4D34-AA98-44584A16AD8D}">
      <dsp:nvSpPr>
        <dsp:cNvPr id="12" name="椭圆 11"/>
        <dsp:cNvSpPr/>
      </dsp:nvSpPr>
      <dsp:spPr bwMode="white">
        <a:xfrm>
          <a:off x="760335" y="1746264"/>
          <a:ext cx="646801" cy="646801"/>
        </a:xfrm>
        <a:prstGeom prst="ellipse">
          <a:avLst/>
        </a:prstGeom>
      </dsp:spPr>
      <dsp:style>
        <a:lnRef idx="2">
          <a:schemeClr val="dk2"/>
        </a:lnRef>
        <a:fillRef idx="1">
          <a:schemeClr val="lt1"/>
        </a:fillRef>
        <a:effectRef idx="0">
          <a:scrgbClr r="0" g="0" b="0"/>
        </a:effectRef>
        <a:fontRef idx="minor"/>
      </dsp:style>
      <dsp:txXfrm>
        <a:off x="760335" y="1746264"/>
        <a:ext cx="646801" cy="646801"/>
      </dsp:txXfrm>
    </dsp:sp>
    <dsp:sp modelId="{9A29EBB8-4A75-47F9-9C81-A7119C75E470}">
      <dsp:nvSpPr>
        <dsp:cNvPr id="13" name="矩形 12"/>
        <dsp:cNvSpPr/>
      </dsp:nvSpPr>
      <dsp:spPr bwMode="white">
        <a:xfrm>
          <a:off x="1083735" y="2586515"/>
          <a:ext cx="9711265" cy="517441"/>
        </a:xfrm>
        <a:prstGeom prst="rect">
          <a:avLst/>
        </a:prstGeom>
      </dsp:spPr>
      <dsp:style>
        <a:lnRef idx="2">
          <a:schemeClr val="dk2">
            <a:shade val="80000"/>
          </a:schemeClr>
        </a:lnRef>
        <a:fillRef idx="1">
          <a:schemeClr val="lt1"/>
        </a:fillRef>
        <a:effectRef idx="0">
          <a:scrgbClr r="0" g="0" b="0"/>
        </a:effectRef>
        <a:fontRef idx="minor">
          <a:schemeClr val="lt1"/>
        </a:fontRef>
      </dsp:style>
      <dsp:txBody>
        <a:bodyPr lIns="41071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spc="0" normalizeH="0" baseline="0" dirty="0">
              <a:solidFill>
                <a:srgbClr val="FF0000"/>
              </a:solidFill>
              <a:effectLst/>
              <a:uLnTx/>
              <a:uFillTx/>
              <a:latin typeface="宋体" panose="02010600030101010101" pitchFamily="2" charset="-122"/>
              <a:ea typeface="宋体" panose="02010600030101010101" pitchFamily="2" charset="-122"/>
              <a:cs typeface="+mn-cs"/>
            </a:rPr>
            <a:t>R4:</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200</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页文档的前后翻页不应超过</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秒，搜索一关键字不应超过</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5</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a:t>
          </a:r>
          <a:endParaRPr>
            <a:solidFill>
              <a:schemeClr val="dk2"/>
            </a:solidFill>
          </a:endParaRPr>
        </a:p>
      </dsp:txBody>
      <dsp:txXfrm>
        <a:off x="1083735" y="2586515"/>
        <a:ext cx="9711265" cy="517441"/>
      </dsp:txXfrm>
    </dsp:sp>
    <dsp:sp modelId="{8712C67C-7CA9-45BA-9B0D-01D05E569D2C}">
      <dsp:nvSpPr>
        <dsp:cNvPr id="14" name="椭圆 13"/>
        <dsp:cNvSpPr/>
      </dsp:nvSpPr>
      <dsp:spPr bwMode="white">
        <a:xfrm>
          <a:off x="760335" y="2521835"/>
          <a:ext cx="646801" cy="646801"/>
        </a:xfrm>
        <a:prstGeom prst="ellipse">
          <a:avLst/>
        </a:prstGeom>
      </dsp:spPr>
      <dsp:style>
        <a:lnRef idx="2">
          <a:schemeClr val="dk2"/>
        </a:lnRef>
        <a:fillRef idx="1">
          <a:schemeClr val="lt1"/>
        </a:fillRef>
        <a:effectRef idx="0">
          <a:scrgbClr r="0" g="0" b="0"/>
        </a:effectRef>
        <a:fontRef idx="minor"/>
      </dsp:style>
      <dsp:txXfrm>
        <a:off x="760335" y="2521835"/>
        <a:ext cx="646801" cy="646801"/>
      </dsp:txXfrm>
    </dsp:sp>
    <dsp:sp modelId="{DC7B2525-2A46-4887-A698-4BEDBA910AE1}">
      <dsp:nvSpPr>
        <dsp:cNvPr id="15" name="矩形 14"/>
        <dsp:cNvSpPr/>
      </dsp:nvSpPr>
      <dsp:spPr bwMode="white">
        <a:xfrm>
          <a:off x="889105" y="3362578"/>
          <a:ext cx="9905895" cy="517441"/>
        </a:xfrm>
        <a:prstGeom prst="rect">
          <a:avLst/>
        </a:prstGeom>
      </dsp:spPr>
      <dsp:style>
        <a:lnRef idx="2">
          <a:schemeClr val="dk2">
            <a:shade val="80000"/>
          </a:schemeClr>
        </a:lnRef>
        <a:fillRef idx="1">
          <a:schemeClr val="lt1"/>
        </a:fillRef>
        <a:effectRef idx="0">
          <a:scrgbClr r="0" g="0" b="0"/>
        </a:effectRef>
        <a:fontRef idx="minor">
          <a:schemeClr val="lt1"/>
        </a:fontRef>
      </dsp:style>
      <dsp:txBody>
        <a:bodyPr lIns="41071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en-US" sz="2000" b="1" i="0" u="none" strike="noStrike" kern="1200" cap="none" spc="0" normalizeH="0" baseline="0" dirty="0">
              <a:solidFill>
                <a:srgbClr val="FF0000"/>
              </a:solidFill>
              <a:effectLst/>
              <a:uLnTx/>
              <a:uFillTx/>
              <a:latin typeface="宋体" panose="02010600030101010101" pitchFamily="2" charset="-122"/>
              <a:ea typeface="宋体" panose="02010600030101010101" pitchFamily="2" charset="-122"/>
              <a:cs typeface="+mn-cs"/>
            </a:rPr>
            <a:t>R5:</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切换至下一字段时，应能在</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0.2</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秒内做输入</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切换至下一屏幕时，应能在</a:t>
          </a:r>
          <a:r>
            <a:rPr kumimoji="0" lang="en-US"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1.2</a:t>
          </a:r>
          <a:r>
            <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rPr>
            <a:t>秒内做输入。</a:t>
          </a:r>
          <a:endParaRPr>
            <a:solidFill>
              <a:schemeClr val="dk2"/>
            </a:solidFill>
          </a:endParaRPr>
        </a:p>
      </dsp:txBody>
      <dsp:txXfrm>
        <a:off x="889105" y="3362578"/>
        <a:ext cx="9905895" cy="517441"/>
      </dsp:txXfrm>
    </dsp:sp>
    <dsp:sp modelId="{2C778FDB-D2DD-41D8-9793-0386A84889B7}">
      <dsp:nvSpPr>
        <dsp:cNvPr id="16" name="椭圆 15"/>
        <dsp:cNvSpPr/>
      </dsp:nvSpPr>
      <dsp:spPr bwMode="white">
        <a:xfrm>
          <a:off x="565705" y="3297898"/>
          <a:ext cx="646801" cy="646801"/>
        </a:xfrm>
        <a:prstGeom prst="ellipse">
          <a:avLst/>
        </a:prstGeom>
      </dsp:spPr>
      <dsp:style>
        <a:lnRef idx="2">
          <a:schemeClr val="dk2"/>
        </a:lnRef>
        <a:fillRef idx="1">
          <a:schemeClr val="lt1"/>
        </a:fillRef>
        <a:effectRef idx="0">
          <a:scrgbClr r="0" g="0" b="0"/>
        </a:effectRef>
        <a:fontRef idx="minor"/>
      </dsp:style>
      <dsp:txXfrm>
        <a:off x="565705" y="3297898"/>
        <a:ext cx="646801" cy="646801"/>
      </dsp:txXfrm>
    </dsp:sp>
    <dsp:sp modelId="{59A30C2A-E6C8-4CAA-B1D5-4868DE64C32B}">
      <dsp:nvSpPr>
        <dsp:cNvPr id="17" name="矩形 16"/>
        <dsp:cNvSpPr/>
      </dsp:nvSpPr>
      <dsp:spPr bwMode="white">
        <a:xfrm>
          <a:off x="463475" y="4138641"/>
          <a:ext cx="10331525" cy="517441"/>
        </a:xfrm>
        <a:prstGeom prst="rect">
          <a:avLst/>
        </a:prstGeom>
      </dsp:spPr>
      <dsp:style>
        <a:lnRef idx="2">
          <a:schemeClr val="dk2">
            <a:shade val="80000"/>
          </a:schemeClr>
        </a:lnRef>
        <a:fillRef idx="1">
          <a:schemeClr val="lt1"/>
        </a:fillRef>
        <a:effectRef idx="0">
          <a:scrgbClr r="0" g="0" b="0"/>
        </a:effectRef>
        <a:fontRef idx="minor">
          <a:schemeClr val="lt1"/>
        </a:fontRef>
      </dsp:style>
      <dsp:txBody>
        <a:bodyPr lIns="41071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R6:</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显示报表时</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,95%</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的简单报表应少于</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20</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秒</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任何报表都不应该超过</a:t>
          </a:r>
          <a:r>
            <a:rPr kumimoji="0" lang="en-US" altLang="zh-CN"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80</a:t>
          </a:r>
          <a:r>
            <a:rPr kumimoji="0" lang="zh-CN" altLang="en-US" sz="2000" b="0" i="0" u="none" strike="noStrike" kern="1200" cap="none" spc="0" normalizeH="0" baseline="0" noProof="0" dirty="0">
              <a:solidFill>
                <a:prstClr val="black"/>
              </a:solidFill>
              <a:effectLst/>
              <a:uLnTx/>
              <a:uFillTx/>
              <a:latin typeface="宋体" panose="02010600030101010101" pitchFamily="2" charset="-122"/>
              <a:ea typeface="宋体" panose="02010600030101010101" pitchFamily="2" charset="-122"/>
              <a:cs typeface="+mn-cs"/>
            </a:rPr>
            <a:t>秒。</a:t>
          </a:r>
          <a:endParaRPr kumimoji="0" lang="zh-CN" altLang="en-US" sz="2000" b="0" i="0" u="none" strike="noStrike" kern="1200" cap="none" spc="0" normalizeH="0" baseline="0" dirty="0">
            <a:solidFill>
              <a:prstClr val="black"/>
            </a:solidFill>
            <a:effectLst/>
            <a:uLnTx/>
            <a:uFillTx/>
            <a:latin typeface="宋体" panose="02010600030101010101" pitchFamily="2" charset="-122"/>
            <a:ea typeface="宋体" panose="02010600030101010101" pitchFamily="2" charset="-122"/>
            <a:cs typeface="+mn-cs"/>
          </a:endParaRPr>
        </a:p>
      </dsp:txBody>
      <dsp:txXfrm>
        <a:off x="463475" y="4138641"/>
        <a:ext cx="10331525" cy="517441"/>
      </dsp:txXfrm>
    </dsp:sp>
    <dsp:sp modelId="{523B6025-0D3C-46A9-9386-65A9751A1DCD}">
      <dsp:nvSpPr>
        <dsp:cNvPr id="18" name="椭圆 17"/>
        <dsp:cNvSpPr/>
      </dsp:nvSpPr>
      <dsp:spPr bwMode="white">
        <a:xfrm>
          <a:off x="140075" y="4073961"/>
          <a:ext cx="646801" cy="646801"/>
        </a:xfrm>
        <a:prstGeom prst="ellipse">
          <a:avLst/>
        </a:prstGeom>
      </dsp:spPr>
      <dsp:style>
        <a:lnRef idx="2">
          <a:schemeClr val="dk2"/>
        </a:lnRef>
        <a:fillRef idx="1">
          <a:schemeClr val="lt1"/>
        </a:fillRef>
        <a:effectRef idx="0">
          <a:scrgbClr r="0" g="0" b="0"/>
        </a:effectRef>
        <a:fontRef idx="minor"/>
      </dsp:style>
      <dsp:txXfrm>
        <a:off x="140075" y="4073961"/>
        <a:ext cx="646801" cy="646801"/>
      </dsp:txXfrm>
    </dsp:sp>
    <dsp:sp modelId="{F3386259-E05F-4FB9-9950-A2669E558E1A}">
      <dsp:nvSpPr>
        <dsp:cNvPr id="3" name="矩形 2" hidden="1"/>
        <dsp:cNvSpPr/>
      </dsp:nvSpPr>
      <dsp:spPr bwMode="white">
        <a:xfrm>
          <a:off x="137251" y="104009"/>
          <a:ext cx="36000" cy="36000"/>
        </a:xfrm>
        <a:prstGeom prst="rect">
          <a:avLst/>
        </a:prstGeom>
      </dsp:spPr>
      <dsp:style>
        <a:lnRef idx="2">
          <a:schemeClr val="dk2">
            <a:shade val="80000"/>
          </a:schemeClr>
        </a:lnRef>
        <a:fillRef idx="1">
          <a:schemeClr val="lt1"/>
        </a:fillRef>
        <a:effectRef idx="0">
          <a:scrgbClr r="0" g="0" b="0"/>
        </a:effectRef>
        <a:fontRef idx="minor">
          <a:schemeClr val="lt1"/>
        </a:fontRef>
      </dsp:style>
      <dsp:txXfrm>
        <a:off x="137251" y="104009"/>
        <a:ext cx="36000" cy="36000"/>
      </dsp:txXfrm>
    </dsp:sp>
    <dsp:sp modelId="{83E98070-F278-46A9-A17C-B4670DDB08C9}">
      <dsp:nvSpPr>
        <dsp:cNvPr id="5" name="矩形 4" hidden="1"/>
        <dsp:cNvSpPr/>
      </dsp:nvSpPr>
      <dsp:spPr bwMode="white">
        <a:xfrm>
          <a:off x="1104623" y="2439450"/>
          <a:ext cx="36000" cy="36000"/>
        </a:xfrm>
        <a:prstGeom prst="rect">
          <a:avLst/>
        </a:prstGeom>
      </dsp:spPr>
      <dsp:style>
        <a:lnRef idx="2">
          <a:schemeClr val="dk2">
            <a:shade val="80000"/>
          </a:schemeClr>
        </a:lnRef>
        <a:fillRef idx="1">
          <a:schemeClr val="lt1"/>
        </a:fillRef>
        <a:effectRef idx="0">
          <a:scrgbClr r="0" g="0" b="0"/>
        </a:effectRef>
        <a:fontRef idx="minor">
          <a:schemeClr val="lt1"/>
        </a:fontRef>
      </dsp:style>
      <dsp:txXfrm>
        <a:off x="1104623" y="2439450"/>
        <a:ext cx="36000" cy="36000"/>
      </dsp:txXfrm>
    </dsp:sp>
    <dsp:sp modelId="{C4DBE39B-7A52-41F0-B401-FB310A240197}">
      <dsp:nvSpPr>
        <dsp:cNvPr id="6" name="矩形 5" hidden="1"/>
        <dsp:cNvSpPr/>
      </dsp:nvSpPr>
      <dsp:spPr bwMode="white">
        <a:xfrm>
          <a:off x="137251" y="4774891"/>
          <a:ext cx="36000" cy="36000"/>
        </a:xfrm>
        <a:prstGeom prst="rect">
          <a:avLst/>
        </a:prstGeom>
      </dsp:spPr>
      <dsp:style>
        <a:lnRef idx="2">
          <a:schemeClr val="dk2">
            <a:shade val="80000"/>
          </a:schemeClr>
        </a:lnRef>
        <a:fillRef idx="1">
          <a:schemeClr val="lt1"/>
        </a:fillRef>
        <a:effectRef idx="0">
          <a:scrgbClr r="0" g="0" b="0"/>
        </a:effectRef>
        <a:fontRef idx="minor">
          <a:schemeClr val="lt1"/>
        </a:fontRef>
      </dsp:style>
      <dsp:txXfrm>
        <a:off x="137251" y="4774891"/>
        <a:ext cx="36000" cy="36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795000" cy="4221724"/>
        <a:chOff x="0" y="0"/>
        <a:chExt cx="10795000" cy="4221724"/>
      </a:xfrm>
    </dsp:grpSpPr>
    <dsp:sp modelId="{9123422D-FC60-4309-BD8A-F4F35F0D9CDA}">
      <dsp:nvSpPr>
        <dsp:cNvPr id="4" name="空心弧 3"/>
        <dsp:cNvSpPr/>
      </dsp:nvSpPr>
      <dsp:spPr bwMode="white">
        <a:xfrm>
          <a:off x="-4727704" y="-744137"/>
          <a:ext cx="5709997" cy="5709997"/>
        </a:xfrm>
        <a:prstGeom prst="blockArc">
          <a:avLst>
            <a:gd name="adj1" fmla="val 18900000"/>
            <a:gd name="adj2" fmla="val 2700000"/>
            <a:gd name="adj3" fmla="val 317"/>
          </a:avLst>
        </a:prstGeom>
      </dsp:spPr>
      <dsp:style>
        <a:lnRef idx="2">
          <a:schemeClr val="dk1">
            <a:shade val="60000"/>
          </a:schemeClr>
        </a:lnRef>
        <a:fillRef idx="0">
          <a:schemeClr val="dk1"/>
        </a:fillRef>
        <a:effectRef idx="0">
          <a:scrgbClr r="0" g="0" b="0"/>
        </a:effectRef>
        <a:fontRef idx="minor"/>
      </dsp:style>
      <dsp:txXfrm>
        <a:off x="-4727704" y="-744137"/>
        <a:ext cx="5709997" cy="5709997"/>
      </dsp:txXfrm>
    </dsp:sp>
    <dsp:sp modelId="{E92C41BB-5232-43C2-AA4C-62B3F20E9B19}">
      <dsp:nvSpPr>
        <dsp:cNvPr id="7" name="矩形 6"/>
        <dsp:cNvSpPr/>
      </dsp:nvSpPr>
      <dsp:spPr bwMode="white">
        <a:xfrm>
          <a:off x="352514" y="191920"/>
          <a:ext cx="10442486"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a:solidFill>
                <a:schemeClr val="dk1"/>
              </a:solidFill>
            </a:rPr>
            <a:t>1</a:t>
          </a:r>
          <a:r>
            <a:rPr lang="zh-CN" altLang="en-US" sz="2000" dirty="0">
              <a:solidFill>
                <a:schemeClr val="dk1"/>
              </a:solidFill>
            </a:rPr>
            <a:t>）访问并与有潜力的用户探讨</a:t>
          </a:r>
          <a:endParaRPr>
            <a:solidFill>
              <a:schemeClr val="dk1"/>
            </a:solidFill>
          </a:endParaRPr>
        </a:p>
      </dsp:txBody>
      <dsp:txXfrm>
        <a:off x="352514" y="191920"/>
        <a:ext cx="10442486" cy="383670"/>
      </dsp:txXfrm>
    </dsp:sp>
    <dsp:sp modelId="{3C4D5FEE-F6BC-4D62-A81E-383D87C43CCB}">
      <dsp:nvSpPr>
        <dsp:cNvPr id="8" name="椭圆 7"/>
        <dsp:cNvSpPr/>
      </dsp:nvSpPr>
      <dsp:spPr bwMode="white">
        <a:xfrm>
          <a:off x="112720" y="143961"/>
          <a:ext cx="479588" cy="479588"/>
        </a:xfrm>
        <a:prstGeom prst="ellipse">
          <a:avLst/>
        </a:prstGeom>
      </dsp:spPr>
      <dsp:style>
        <a:lnRef idx="2">
          <a:schemeClr val="dk1"/>
        </a:lnRef>
        <a:fillRef idx="1">
          <a:schemeClr val="lt1"/>
        </a:fillRef>
        <a:effectRef idx="0">
          <a:scrgbClr r="0" g="0" b="0"/>
        </a:effectRef>
        <a:fontRef idx="minor"/>
      </dsp:style>
      <dsp:txXfrm>
        <a:off x="112720" y="143961"/>
        <a:ext cx="479588" cy="479588"/>
      </dsp:txXfrm>
    </dsp:sp>
    <dsp:sp modelId="{D50861F8-5765-4E82-86F5-0FFC2A7A80A8}">
      <dsp:nvSpPr>
        <dsp:cNvPr id="9" name="矩形 8"/>
        <dsp:cNvSpPr/>
      </dsp:nvSpPr>
      <dsp:spPr bwMode="white">
        <a:xfrm>
          <a:off x="699962" y="767763"/>
          <a:ext cx="10095038"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kern="1200" dirty="0">
              <a:solidFill>
                <a:schemeClr val="dk1"/>
              </a:solidFill>
              <a:latin typeface="Calibri" panose="020F0502020204030204"/>
              <a:ea typeface="宋体" panose="02010600030101010101" pitchFamily="2" charset="-122"/>
              <a:cs typeface="+mn-cs"/>
            </a:rPr>
            <a:t>2</a:t>
          </a:r>
          <a:r>
            <a:rPr lang="zh-CN" altLang="en-US" sz="2000" kern="1200" dirty="0">
              <a:solidFill>
                <a:schemeClr val="dk1"/>
              </a:solidFill>
              <a:latin typeface="Calibri" panose="020F0502020204030204"/>
              <a:ea typeface="宋体" panose="02010600030101010101" pitchFamily="2" charset="-122"/>
              <a:cs typeface="+mn-cs"/>
            </a:rPr>
            <a:t>）把对目前的或竞争产品的描述写成文档</a:t>
          </a:r>
          <a:endParaRPr>
            <a:solidFill>
              <a:schemeClr val="dk1"/>
            </a:solidFill>
          </a:endParaRPr>
        </a:p>
      </dsp:txBody>
      <dsp:txXfrm>
        <a:off x="699962" y="767763"/>
        <a:ext cx="10095038" cy="383670"/>
      </dsp:txXfrm>
    </dsp:sp>
    <dsp:sp modelId="{1108B15E-B369-402C-921B-A1A6B933F0D7}">
      <dsp:nvSpPr>
        <dsp:cNvPr id="10" name="椭圆 9"/>
        <dsp:cNvSpPr/>
      </dsp:nvSpPr>
      <dsp:spPr bwMode="white">
        <a:xfrm>
          <a:off x="460168" y="719804"/>
          <a:ext cx="479588" cy="479588"/>
        </a:xfrm>
        <a:prstGeom prst="ellipse">
          <a:avLst/>
        </a:prstGeom>
      </dsp:spPr>
      <dsp:style>
        <a:lnRef idx="2">
          <a:schemeClr val="dk1"/>
        </a:lnRef>
        <a:fillRef idx="1">
          <a:schemeClr val="lt1"/>
        </a:fillRef>
        <a:effectRef idx="0">
          <a:scrgbClr r="0" g="0" b="0"/>
        </a:effectRef>
        <a:fontRef idx="minor"/>
      </dsp:style>
      <dsp:txXfrm>
        <a:off x="460168" y="719804"/>
        <a:ext cx="479588" cy="479588"/>
      </dsp:txXfrm>
    </dsp:sp>
    <dsp:sp modelId="{815FECFB-7037-48D7-9FB4-4D0F58BE73F0}">
      <dsp:nvSpPr>
        <dsp:cNvPr id="11" name="矩形 10"/>
        <dsp:cNvSpPr/>
      </dsp:nvSpPr>
      <dsp:spPr bwMode="white">
        <a:xfrm>
          <a:off x="890362" y="1343184"/>
          <a:ext cx="9904638"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kern="1200" dirty="0">
              <a:solidFill>
                <a:schemeClr val="dk1"/>
              </a:solidFill>
              <a:latin typeface="Calibri" panose="020F0502020204030204"/>
              <a:ea typeface="宋体" panose="02010600030101010101" pitchFamily="2" charset="-122"/>
              <a:cs typeface="+mn-cs"/>
            </a:rPr>
            <a:t>3</a:t>
          </a:r>
          <a:r>
            <a:rPr lang="zh-CN" altLang="en-US" sz="2000" kern="1200" dirty="0">
              <a:solidFill>
                <a:schemeClr val="dk1"/>
              </a:solidFill>
              <a:latin typeface="Calibri" panose="020F0502020204030204"/>
              <a:ea typeface="宋体" panose="02010600030101010101" pitchFamily="2" charset="-122"/>
              <a:cs typeface="+mn-cs"/>
            </a:rPr>
            <a:t>）系统需求规格说明</a:t>
          </a:r>
          <a:endParaRPr>
            <a:solidFill>
              <a:schemeClr val="dk1"/>
            </a:solidFill>
          </a:endParaRPr>
        </a:p>
      </dsp:txBody>
      <dsp:txXfrm>
        <a:off x="890362" y="1343184"/>
        <a:ext cx="9904638" cy="383670"/>
      </dsp:txXfrm>
    </dsp:sp>
    <dsp:sp modelId="{D4A7018E-26B6-4B08-8E2A-2FB294339D51}">
      <dsp:nvSpPr>
        <dsp:cNvPr id="12" name="椭圆 11"/>
        <dsp:cNvSpPr/>
      </dsp:nvSpPr>
      <dsp:spPr bwMode="white">
        <a:xfrm>
          <a:off x="650568" y="1295225"/>
          <a:ext cx="479588" cy="479588"/>
        </a:xfrm>
        <a:prstGeom prst="ellipse">
          <a:avLst/>
        </a:prstGeom>
      </dsp:spPr>
      <dsp:style>
        <a:lnRef idx="2">
          <a:schemeClr val="dk1"/>
        </a:lnRef>
        <a:fillRef idx="1">
          <a:schemeClr val="lt1"/>
        </a:fillRef>
        <a:effectRef idx="0">
          <a:scrgbClr r="0" g="0" b="0"/>
        </a:effectRef>
        <a:fontRef idx="minor"/>
      </dsp:style>
      <dsp:txXfrm>
        <a:off x="650568" y="1295225"/>
        <a:ext cx="479588" cy="479588"/>
      </dsp:txXfrm>
    </dsp:sp>
    <dsp:sp modelId="{CD588062-8922-4CE5-87EE-E98649C55F6E}">
      <dsp:nvSpPr>
        <dsp:cNvPr id="13" name="矩形 12"/>
        <dsp:cNvSpPr/>
      </dsp:nvSpPr>
      <dsp:spPr bwMode="white">
        <a:xfrm>
          <a:off x="951154" y="1919027"/>
          <a:ext cx="9843846"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kern="1200" dirty="0">
              <a:solidFill>
                <a:schemeClr val="dk1"/>
              </a:solidFill>
              <a:latin typeface="Calibri" panose="020F0502020204030204"/>
              <a:ea typeface="宋体" panose="02010600030101010101" pitchFamily="2" charset="-122"/>
              <a:cs typeface="+mn-cs"/>
            </a:rPr>
            <a:t>4</a:t>
          </a:r>
          <a:r>
            <a:rPr lang="zh-CN" altLang="en-US" sz="2000" kern="1200" dirty="0">
              <a:solidFill>
                <a:schemeClr val="dk1"/>
              </a:solidFill>
              <a:latin typeface="Calibri" panose="020F0502020204030204"/>
              <a:ea typeface="宋体" panose="02010600030101010101" pitchFamily="2" charset="-122"/>
              <a:cs typeface="+mn-cs"/>
            </a:rPr>
            <a:t>）对当前系统的问题报告和增强要求</a:t>
          </a:r>
          <a:endParaRPr>
            <a:solidFill>
              <a:schemeClr val="dk1"/>
            </a:solidFill>
          </a:endParaRPr>
        </a:p>
      </dsp:txBody>
      <dsp:txXfrm>
        <a:off x="951154" y="1919027"/>
        <a:ext cx="9843846" cy="383670"/>
      </dsp:txXfrm>
    </dsp:sp>
    <dsp:sp modelId="{93293D8A-5543-4C3C-BC93-ECCE7956980F}">
      <dsp:nvSpPr>
        <dsp:cNvPr id="14" name="椭圆 13"/>
        <dsp:cNvSpPr/>
      </dsp:nvSpPr>
      <dsp:spPr bwMode="white">
        <a:xfrm>
          <a:off x="711360" y="1871068"/>
          <a:ext cx="479588" cy="479588"/>
        </a:xfrm>
        <a:prstGeom prst="ellipse">
          <a:avLst/>
        </a:prstGeom>
      </dsp:spPr>
      <dsp:style>
        <a:lnRef idx="2">
          <a:schemeClr val="dk1"/>
        </a:lnRef>
        <a:fillRef idx="1">
          <a:schemeClr val="lt1"/>
        </a:fillRef>
        <a:effectRef idx="0">
          <a:scrgbClr r="0" g="0" b="0"/>
        </a:effectRef>
        <a:fontRef idx="minor"/>
      </dsp:style>
      <dsp:txXfrm>
        <a:off x="711360" y="1871068"/>
        <a:ext cx="479588" cy="479588"/>
      </dsp:txXfrm>
    </dsp:sp>
    <dsp:sp modelId="{57BC36D6-47D3-4A8C-B301-1EDC5B92EDEF}">
      <dsp:nvSpPr>
        <dsp:cNvPr id="15" name="矩形 14"/>
        <dsp:cNvSpPr/>
      </dsp:nvSpPr>
      <dsp:spPr bwMode="white">
        <a:xfrm>
          <a:off x="890362" y="2494870"/>
          <a:ext cx="9904638"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kern="1200" dirty="0">
              <a:solidFill>
                <a:schemeClr val="dk1"/>
              </a:solidFill>
              <a:latin typeface="Calibri" panose="020F0502020204030204"/>
              <a:ea typeface="宋体" panose="02010600030101010101" pitchFamily="2" charset="-122"/>
              <a:cs typeface="+mn-cs"/>
            </a:rPr>
            <a:t>4</a:t>
          </a:r>
          <a:r>
            <a:rPr lang="zh-CN" altLang="en-US" sz="2000" kern="1200" dirty="0">
              <a:solidFill>
                <a:schemeClr val="dk1"/>
              </a:solidFill>
              <a:latin typeface="Calibri" panose="020F0502020204030204"/>
              <a:ea typeface="宋体" panose="02010600030101010101" pitchFamily="2" charset="-122"/>
              <a:cs typeface="+mn-cs"/>
            </a:rPr>
            <a:t>）市场调查和用户问卷调查</a:t>
          </a:r>
          <a:endParaRPr>
            <a:solidFill>
              <a:schemeClr val="dk1"/>
            </a:solidFill>
          </a:endParaRPr>
        </a:p>
      </dsp:txBody>
      <dsp:txXfrm>
        <a:off x="890362" y="2494870"/>
        <a:ext cx="9904638" cy="383670"/>
      </dsp:txXfrm>
    </dsp:sp>
    <dsp:sp modelId="{8BEB3FCC-D591-4DFF-9C72-6A160641772D}">
      <dsp:nvSpPr>
        <dsp:cNvPr id="16" name="椭圆 15"/>
        <dsp:cNvSpPr/>
      </dsp:nvSpPr>
      <dsp:spPr bwMode="white">
        <a:xfrm>
          <a:off x="650568" y="2446911"/>
          <a:ext cx="479588" cy="479588"/>
        </a:xfrm>
        <a:prstGeom prst="ellipse">
          <a:avLst/>
        </a:prstGeom>
      </dsp:spPr>
      <dsp:style>
        <a:lnRef idx="2">
          <a:schemeClr val="dk1"/>
        </a:lnRef>
        <a:fillRef idx="1">
          <a:schemeClr val="lt1"/>
        </a:fillRef>
        <a:effectRef idx="0">
          <a:scrgbClr r="0" g="0" b="0"/>
        </a:effectRef>
        <a:fontRef idx="minor"/>
      </dsp:style>
      <dsp:txXfrm>
        <a:off x="650568" y="2446911"/>
        <a:ext cx="479588" cy="479588"/>
      </dsp:txXfrm>
    </dsp:sp>
    <dsp:sp modelId="{31D3365A-4B13-4717-9A5D-AAE83FD1CDD6}">
      <dsp:nvSpPr>
        <dsp:cNvPr id="17" name="矩形 16"/>
        <dsp:cNvSpPr/>
      </dsp:nvSpPr>
      <dsp:spPr bwMode="white">
        <a:xfrm>
          <a:off x="699962" y="3070291"/>
          <a:ext cx="10095038"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kern="1200" dirty="0">
              <a:solidFill>
                <a:schemeClr val="dk1"/>
              </a:solidFill>
              <a:latin typeface="Calibri" panose="020F0502020204030204"/>
              <a:ea typeface="宋体" panose="02010600030101010101" pitchFamily="2" charset="-122"/>
              <a:cs typeface="+mn-cs"/>
            </a:rPr>
            <a:t>6</a:t>
          </a:r>
          <a:r>
            <a:rPr lang="zh-CN" altLang="en-US" sz="2000" kern="1200" dirty="0">
              <a:solidFill>
                <a:schemeClr val="dk1"/>
              </a:solidFill>
              <a:latin typeface="Calibri" panose="020F0502020204030204"/>
              <a:ea typeface="宋体" panose="02010600030101010101" pitchFamily="2" charset="-122"/>
              <a:cs typeface="+mn-cs"/>
            </a:rPr>
            <a:t>）观察正在工作的用户</a:t>
          </a:r>
          <a:endParaRPr>
            <a:solidFill>
              <a:schemeClr val="dk1"/>
            </a:solidFill>
          </a:endParaRPr>
        </a:p>
      </dsp:txBody>
      <dsp:txXfrm>
        <a:off x="699962" y="3070291"/>
        <a:ext cx="10095038" cy="383670"/>
      </dsp:txXfrm>
    </dsp:sp>
    <dsp:sp modelId="{E36B6A9E-CF2E-4B13-BDAA-C8C59A5AA3AE}">
      <dsp:nvSpPr>
        <dsp:cNvPr id="18" name="椭圆 17"/>
        <dsp:cNvSpPr/>
      </dsp:nvSpPr>
      <dsp:spPr bwMode="white">
        <a:xfrm>
          <a:off x="460168" y="3022332"/>
          <a:ext cx="479588" cy="479588"/>
        </a:xfrm>
        <a:prstGeom prst="ellipse">
          <a:avLst/>
        </a:prstGeom>
      </dsp:spPr>
      <dsp:style>
        <a:lnRef idx="2">
          <a:schemeClr val="dk1"/>
        </a:lnRef>
        <a:fillRef idx="1">
          <a:schemeClr val="lt1"/>
        </a:fillRef>
        <a:effectRef idx="0">
          <a:scrgbClr r="0" g="0" b="0"/>
        </a:effectRef>
        <a:fontRef idx="minor"/>
      </dsp:style>
      <dsp:txXfrm>
        <a:off x="460168" y="3022332"/>
        <a:ext cx="479588" cy="479588"/>
      </dsp:txXfrm>
    </dsp:sp>
    <dsp:sp modelId="{A6967828-8DF2-48FE-AA1D-40048AECF535}">
      <dsp:nvSpPr>
        <dsp:cNvPr id="19" name="矩形 18"/>
        <dsp:cNvSpPr/>
      </dsp:nvSpPr>
      <dsp:spPr bwMode="white">
        <a:xfrm>
          <a:off x="352514" y="3646134"/>
          <a:ext cx="10442486" cy="383670"/>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30453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kern="1200" dirty="0">
              <a:solidFill>
                <a:schemeClr val="dk1"/>
              </a:solidFill>
              <a:latin typeface="Calibri" panose="020F0502020204030204"/>
              <a:ea typeface="宋体" panose="02010600030101010101" pitchFamily="2" charset="-122"/>
              <a:cs typeface="+mn-cs"/>
            </a:rPr>
            <a:t>7</a:t>
          </a:r>
          <a:r>
            <a:rPr lang="zh-CN" altLang="en-US" sz="2000" kern="1200" dirty="0">
              <a:solidFill>
                <a:schemeClr val="dk1"/>
              </a:solidFill>
              <a:latin typeface="Calibri" panose="020F0502020204030204"/>
              <a:ea typeface="宋体" panose="02010600030101010101" pitchFamily="2" charset="-122"/>
              <a:cs typeface="+mn-cs"/>
            </a:rPr>
            <a:t>）用户任务的内容分析</a:t>
          </a:r>
          <a:endParaRPr>
            <a:solidFill>
              <a:schemeClr val="dk1"/>
            </a:solidFill>
          </a:endParaRPr>
        </a:p>
      </dsp:txBody>
      <dsp:txXfrm>
        <a:off x="352514" y="3646134"/>
        <a:ext cx="10442486" cy="383670"/>
      </dsp:txXfrm>
    </dsp:sp>
    <dsp:sp modelId="{F13203E3-A2AC-46FD-8469-CC57783C5872}">
      <dsp:nvSpPr>
        <dsp:cNvPr id="20" name="椭圆 19"/>
        <dsp:cNvSpPr/>
      </dsp:nvSpPr>
      <dsp:spPr bwMode="white">
        <a:xfrm>
          <a:off x="112720" y="3598175"/>
          <a:ext cx="479588" cy="479588"/>
        </a:xfrm>
        <a:prstGeom prst="ellipse">
          <a:avLst/>
        </a:prstGeom>
      </dsp:spPr>
      <dsp:style>
        <a:lnRef idx="2">
          <a:schemeClr val="dk1"/>
        </a:lnRef>
        <a:fillRef idx="1">
          <a:schemeClr val="lt1"/>
        </a:fillRef>
        <a:effectRef idx="0">
          <a:scrgbClr r="0" g="0" b="0"/>
        </a:effectRef>
        <a:fontRef idx="minor"/>
      </dsp:style>
      <dsp:txXfrm>
        <a:off x="112720" y="3598175"/>
        <a:ext cx="479588" cy="479588"/>
      </dsp:txXfrm>
    </dsp:sp>
    <dsp:sp modelId="{E5D9F3E2-0BAC-45C6-A125-69E0A0A7DD26}">
      <dsp:nvSpPr>
        <dsp:cNvPr id="3" name="矩形 2" hidden="1"/>
        <dsp:cNvSpPr/>
      </dsp:nvSpPr>
      <dsp:spPr bwMode="white">
        <a:xfrm>
          <a:off x="115355" y="86801"/>
          <a:ext cx="36000" cy="36000"/>
        </a:xfrm>
        <a:prstGeom prst="rect">
          <a:avLst/>
        </a:prstGeom>
      </dsp:spPr>
      <dsp:style>
        <a:lnRef idx="2">
          <a:schemeClr val="dk1">
            <a:shade val="80000"/>
          </a:schemeClr>
        </a:lnRef>
        <a:fillRef idx="1">
          <a:schemeClr val="lt1"/>
        </a:fillRef>
        <a:effectRef idx="0">
          <a:scrgbClr r="0" g="0" b="0"/>
        </a:effectRef>
        <a:fontRef idx="minor">
          <a:schemeClr val="lt1"/>
        </a:fontRef>
      </dsp:style>
      <dsp:txXfrm>
        <a:off x="115355" y="86801"/>
        <a:ext cx="36000" cy="36000"/>
      </dsp:txXfrm>
    </dsp:sp>
    <dsp:sp modelId="{4CCA4BA6-63D6-4A6A-81D4-2B7444E6E91B}">
      <dsp:nvSpPr>
        <dsp:cNvPr id="5" name="矩形 4" hidden="1"/>
        <dsp:cNvSpPr/>
      </dsp:nvSpPr>
      <dsp:spPr bwMode="white">
        <a:xfrm>
          <a:off x="946293" y="2092862"/>
          <a:ext cx="36000" cy="36000"/>
        </a:xfrm>
        <a:prstGeom prst="rect">
          <a:avLst/>
        </a:prstGeom>
      </dsp:spPr>
      <dsp:style>
        <a:lnRef idx="2">
          <a:schemeClr val="dk1">
            <a:shade val="80000"/>
          </a:schemeClr>
        </a:lnRef>
        <a:fillRef idx="1">
          <a:schemeClr val="lt1"/>
        </a:fillRef>
        <a:effectRef idx="0">
          <a:scrgbClr r="0" g="0" b="0"/>
        </a:effectRef>
        <a:fontRef idx="minor">
          <a:schemeClr val="lt1"/>
        </a:fontRef>
      </dsp:style>
      <dsp:txXfrm>
        <a:off x="946293" y="2092862"/>
        <a:ext cx="36000" cy="36000"/>
      </dsp:txXfrm>
    </dsp:sp>
    <dsp:sp modelId="{AA934235-728A-484E-BF7E-2C23ECBDE96C}">
      <dsp:nvSpPr>
        <dsp:cNvPr id="6" name="矩形 5" hidden="1"/>
        <dsp:cNvSpPr/>
      </dsp:nvSpPr>
      <dsp:spPr bwMode="white">
        <a:xfrm>
          <a:off x="115355" y="4098923"/>
          <a:ext cx="36000" cy="36000"/>
        </a:xfrm>
        <a:prstGeom prst="rect">
          <a:avLst/>
        </a:prstGeom>
      </dsp:spPr>
      <dsp:style>
        <a:lnRef idx="2">
          <a:schemeClr val="dk1">
            <a:shade val="80000"/>
          </a:schemeClr>
        </a:lnRef>
        <a:fillRef idx="1">
          <a:schemeClr val="lt1"/>
        </a:fillRef>
        <a:effectRef idx="0">
          <a:scrgbClr r="0" g="0" b="0"/>
        </a:effectRef>
        <a:fontRef idx="minor">
          <a:schemeClr val="lt1"/>
        </a:fontRef>
      </dsp:style>
      <dsp:txXfrm>
        <a:off x="115355" y="4098923"/>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493500" cy="3852176"/>
        <a:chOff x="0" y="0"/>
        <a:chExt cx="11493500" cy="3852176"/>
      </a:xfrm>
    </dsp:grpSpPr>
    <dsp:sp modelId="{718DEB8D-2553-4016-9E3E-725402B4BC5C}">
      <dsp:nvSpPr>
        <dsp:cNvPr id="3" name="矩形 2"/>
        <dsp:cNvSpPr/>
      </dsp:nvSpPr>
      <dsp:spPr bwMode="white">
        <a:xfrm>
          <a:off x="838058" y="-44"/>
          <a:ext cx="2963300" cy="177798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Font typeface="Wingdings" panose="05000000000000000000" pitchFamily="2" charset="2"/>
            <a:buNone/>
          </a:pPr>
          <a:r>
            <a:rPr lang="en-US" altLang="zh-CN" sz="2000" kern="1200" dirty="0">
              <a:solidFill>
                <a:schemeClr val="dk1"/>
              </a:solidFill>
              <a:latin typeface="宋体" panose="02010600030101010101" pitchFamily="2" charset="-122"/>
              <a:ea typeface="宋体" panose="02010600030101010101" pitchFamily="2" charset="-122"/>
              <a:cs typeface="+mn-cs"/>
            </a:rPr>
            <a:t>1)</a:t>
          </a:r>
          <a:r>
            <a:rPr lang="zh-CN" altLang="en-US" sz="2000" kern="1200" dirty="0">
              <a:solidFill>
                <a:srgbClr val="FF0000"/>
              </a:solidFill>
              <a:latin typeface="宋体" panose="02010600030101010101" pitchFamily="2" charset="-122"/>
              <a:ea typeface="宋体" panose="02010600030101010101" pitchFamily="2" charset="-122"/>
              <a:cs typeface="+mn-cs"/>
            </a:rPr>
            <a:t>与单个客户或潜在的用户组一起座谈</a:t>
          </a:r>
          <a:r>
            <a:rPr lang="zh-CN" altLang="en-US" sz="2000" kern="1200" dirty="0">
              <a:solidFill>
                <a:schemeClr val="dk1"/>
              </a:solidFill>
              <a:latin typeface="宋体" panose="02010600030101010101" pitchFamily="2" charset="-122"/>
              <a:ea typeface="宋体" panose="02010600030101010101" pitchFamily="2" charset="-122"/>
              <a:cs typeface="+mn-cs"/>
            </a:rPr>
            <a:t>，对于业务软件包或信息管理系统</a:t>
          </a:r>
          <a:r>
            <a:rPr lang="en-US" altLang="zh-CN" sz="2000" kern="1200" dirty="0">
              <a:solidFill>
                <a:schemeClr val="dk1"/>
              </a:solidFill>
              <a:latin typeface="宋体" panose="02010600030101010101" pitchFamily="2" charset="-122"/>
              <a:ea typeface="宋体" panose="02010600030101010101" pitchFamily="2" charset="-122"/>
              <a:cs typeface="+mn-cs"/>
            </a:rPr>
            <a:t>(MIS)</a:t>
          </a:r>
          <a:r>
            <a:rPr lang="zh-CN" altLang="en-US" sz="2000" kern="1200" dirty="0">
              <a:solidFill>
                <a:schemeClr val="dk1"/>
              </a:solidFill>
              <a:latin typeface="宋体" panose="02010600030101010101" pitchFamily="2" charset="-122"/>
              <a:ea typeface="宋体" panose="02010600030101010101" pitchFamily="2" charset="-122"/>
              <a:cs typeface="+mn-cs"/>
            </a:rPr>
            <a:t>的应用来说是一种</a:t>
          </a:r>
          <a:r>
            <a:rPr lang="zh-CN" altLang="en-US" sz="2000" kern="1200" dirty="0">
              <a:solidFill>
                <a:srgbClr val="FF0000"/>
              </a:solidFill>
              <a:latin typeface="宋体" panose="02010600030101010101" pitchFamily="2" charset="-122"/>
              <a:ea typeface="宋体" panose="02010600030101010101" pitchFamily="2" charset="-122"/>
              <a:cs typeface="+mn-cs"/>
            </a:rPr>
            <a:t>传统的需求来源</a:t>
          </a:r>
          <a:r>
            <a:rPr lang="zh-CN" altLang="en-US" sz="2000" kern="1200" dirty="0">
              <a:solidFill>
                <a:schemeClr val="dk1"/>
              </a:solidFill>
              <a:latin typeface="宋体" panose="02010600030101010101" pitchFamily="2" charset="-122"/>
              <a:ea typeface="宋体" panose="02010600030101010101" pitchFamily="2" charset="-122"/>
              <a:cs typeface="+mn-cs"/>
            </a:rPr>
            <a:t>。</a:t>
          </a:r>
          <a:endParaRPr>
            <a:solidFill>
              <a:schemeClr val="dk1"/>
            </a:solidFill>
          </a:endParaRPr>
        </a:p>
      </dsp:txBody>
      <dsp:txXfrm>
        <a:off x="838058" y="-44"/>
        <a:ext cx="2963300" cy="1777980"/>
      </dsp:txXfrm>
    </dsp:sp>
    <dsp:sp modelId="{4F347D85-F4E0-4203-B74B-578CBF435D1D}">
      <dsp:nvSpPr>
        <dsp:cNvPr id="4" name="矩形 3"/>
        <dsp:cNvSpPr/>
      </dsp:nvSpPr>
      <dsp:spPr bwMode="white">
        <a:xfrm>
          <a:off x="4097687" y="-44"/>
          <a:ext cx="2963300" cy="177798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dirty="0">
              <a:solidFill>
                <a:schemeClr val="dk1"/>
              </a:solidFill>
              <a:latin typeface="+mn-ea"/>
            </a:rPr>
            <a:t>2)</a:t>
          </a:r>
          <a:r>
            <a:rPr lang="zh-CN" altLang="en-US" sz="2000" dirty="0">
              <a:solidFill>
                <a:srgbClr val="FF0000"/>
              </a:solidFill>
              <a:latin typeface="+mn-ea"/>
            </a:rPr>
            <a:t>直接聘请用户进行获取需求</a:t>
          </a:r>
          <a:r>
            <a:rPr lang="zh-CN" altLang="en-US" sz="2000" dirty="0">
              <a:solidFill>
                <a:schemeClr val="dk1"/>
              </a:solidFill>
              <a:latin typeface="+mn-ea"/>
            </a:rPr>
            <a:t>的过程是为项目获得支持和买入 </a:t>
          </a:r>
          <a:r>
            <a:rPr lang="en-US" altLang="zh-CN" sz="2000" dirty="0">
              <a:solidFill>
                <a:schemeClr val="dk1"/>
              </a:solidFill>
              <a:latin typeface="+mn-ea"/>
            </a:rPr>
            <a:t>(buy-in)</a:t>
          </a:r>
          <a:r>
            <a:rPr lang="zh-CN" altLang="en-US" sz="2000" dirty="0">
              <a:solidFill>
                <a:schemeClr val="dk1"/>
              </a:solidFill>
              <a:latin typeface="+mn-ea"/>
            </a:rPr>
            <a:t>的一种方式</a:t>
          </a:r>
          <a:endParaRPr>
            <a:solidFill>
              <a:schemeClr val="dk1"/>
            </a:solidFill>
          </a:endParaRPr>
        </a:p>
      </dsp:txBody>
      <dsp:txXfrm>
        <a:off x="4097687" y="-44"/>
        <a:ext cx="2963300" cy="1777980"/>
      </dsp:txXfrm>
    </dsp:sp>
    <dsp:sp modelId="{F0850C0F-3886-4457-AD14-EBE9C1795177}">
      <dsp:nvSpPr>
        <dsp:cNvPr id="5" name="矩形 4"/>
        <dsp:cNvSpPr/>
      </dsp:nvSpPr>
      <dsp:spPr bwMode="white">
        <a:xfrm>
          <a:off x="7357317" y="-44"/>
          <a:ext cx="3298271" cy="177798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r>
            <a:rPr lang="en-US" altLang="zh-CN" sz="2000" kern="1200" dirty="0">
              <a:solidFill>
                <a:schemeClr val="dk1"/>
              </a:solidFill>
              <a:latin typeface="宋体" panose="02010600030101010101" pitchFamily="2" charset="-122"/>
              <a:ea typeface="宋体" panose="02010600030101010101" pitchFamily="2" charset="-122"/>
              <a:cs typeface="+mn-cs"/>
            </a:rPr>
            <a:t>3)</a:t>
          </a:r>
          <a:r>
            <a:rPr lang="zh-CN" altLang="en-US" sz="2000" kern="1200" dirty="0">
              <a:solidFill>
                <a:schemeClr val="dk1"/>
              </a:solidFill>
              <a:latin typeface="宋体" panose="02010600030101010101" pitchFamily="2" charset="-122"/>
              <a:ea typeface="宋体" panose="02010600030101010101" pitchFamily="2" charset="-122"/>
              <a:cs typeface="+mn-cs"/>
            </a:rPr>
            <a:t>在每一次座谈讨论之后，</a:t>
          </a:r>
          <a:r>
            <a:rPr lang="zh-CN" altLang="en-US" sz="2000" kern="1200" dirty="0">
              <a:solidFill>
                <a:srgbClr val="FF0000"/>
              </a:solidFill>
              <a:latin typeface="宋体" panose="02010600030101010101" pitchFamily="2" charset="-122"/>
              <a:ea typeface="宋体" panose="02010600030101010101" pitchFamily="2" charset="-122"/>
              <a:cs typeface="+mn-cs"/>
            </a:rPr>
            <a:t>记下所讨论的条目</a:t>
          </a:r>
          <a:r>
            <a:rPr lang="en-US" altLang="zh-CN" sz="2000" kern="1200" dirty="0">
              <a:solidFill>
                <a:schemeClr val="dk1"/>
              </a:solidFill>
              <a:latin typeface="宋体" panose="02010600030101010101" pitchFamily="2" charset="-122"/>
              <a:ea typeface="宋体" panose="02010600030101010101" pitchFamily="2" charset="-122"/>
              <a:cs typeface="+mn-cs"/>
            </a:rPr>
            <a:t>(item)</a:t>
          </a:r>
          <a:r>
            <a:rPr lang="zh-CN" altLang="en-US" sz="2000" kern="1200" dirty="0">
              <a:solidFill>
                <a:schemeClr val="dk1"/>
              </a:solidFill>
              <a:latin typeface="宋体" panose="02010600030101010101" pitchFamily="2" charset="-122"/>
              <a:ea typeface="宋体" panose="02010600030101010101" pitchFamily="2" charset="-122"/>
              <a:cs typeface="+mn-cs"/>
            </a:rPr>
            <a:t>，并</a:t>
          </a:r>
          <a:r>
            <a:rPr lang="zh-CN" altLang="en-US" sz="2000" kern="1200" dirty="0">
              <a:solidFill>
                <a:srgbClr val="FF0000"/>
              </a:solidFill>
              <a:latin typeface="宋体" panose="02010600030101010101" pitchFamily="2" charset="-122"/>
              <a:ea typeface="宋体" panose="02010600030101010101" pitchFamily="2" charset="-122"/>
              <a:cs typeface="+mn-cs"/>
            </a:rPr>
            <a:t>请参与讨论的用户评论并更正</a:t>
          </a:r>
          <a:endParaRPr lang="en-US" altLang="zh-CN" sz="2000" kern="1200" dirty="0">
            <a:solidFill>
              <a:schemeClr val="dk1"/>
            </a:solidFill>
            <a:latin typeface="宋体" panose="02010600030101010101" pitchFamily="2" charset="-122"/>
            <a:ea typeface="宋体" panose="02010600030101010101" pitchFamily="2" charset="-122"/>
            <a:cs typeface="+mn-cs"/>
          </a:endParaRPr>
        </a:p>
      </dsp:txBody>
      <dsp:txXfrm>
        <a:off x="7357317" y="-44"/>
        <a:ext cx="3298271" cy="1777980"/>
      </dsp:txXfrm>
    </dsp:sp>
    <dsp:sp modelId="{406D4B05-1D74-4543-B139-BE94F571FB13}">
      <dsp:nvSpPr>
        <dsp:cNvPr id="6" name="矩形 5"/>
        <dsp:cNvSpPr/>
      </dsp:nvSpPr>
      <dsp:spPr bwMode="white">
        <a:xfrm>
          <a:off x="2358178" y="2074240"/>
          <a:ext cx="2963300" cy="177798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r>
            <a:rPr lang="en-US" altLang="zh-CN" sz="2000" kern="1200" dirty="0">
              <a:solidFill>
                <a:schemeClr val="dk1"/>
              </a:solidFill>
              <a:latin typeface="宋体" panose="02010600030101010101" pitchFamily="2" charset="-122"/>
              <a:ea typeface="宋体" panose="02010600030101010101" pitchFamily="2" charset="-122"/>
              <a:cs typeface="+mn-cs"/>
            </a:rPr>
            <a:t>4)</a:t>
          </a:r>
          <a:r>
            <a:rPr lang="zh-CN" altLang="en-US" sz="2000" kern="1200" dirty="0">
              <a:solidFill>
                <a:srgbClr val="FF0000"/>
              </a:solidFill>
              <a:latin typeface="宋体" panose="02010600030101010101" pitchFamily="2" charset="-122"/>
              <a:ea typeface="宋体" panose="02010600030101010101" pitchFamily="2" charset="-122"/>
              <a:cs typeface="+mn-cs"/>
            </a:rPr>
            <a:t>及早并经常进行座谈讨论</a:t>
          </a:r>
          <a:r>
            <a:rPr lang="zh-CN" altLang="en-US" sz="2000" kern="1200" dirty="0">
              <a:solidFill>
                <a:schemeClr val="dk1"/>
              </a:solidFill>
              <a:latin typeface="宋体" panose="02010600030101010101" pitchFamily="2" charset="-122"/>
              <a:ea typeface="宋体" panose="02010600030101010101" pitchFamily="2" charset="-122"/>
              <a:cs typeface="+mn-cs"/>
            </a:rPr>
            <a:t>是需求获取成功的一个</a:t>
          </a:r>
          <a:r>
            <a:rPr lang="zh-CN" altLang="en-US" sz="2000" kern="1200" dirty="0">
              <a:solidFill>
                <a:srgbClr val="FF0000"/>
              </a:solidFill>
              <a:latin typeface="宋体" panose="02010600030101010101" pitchFamily="2" charset="-122"/>
              <a:ea typeface="宋体" panose="02010600030101010101" pitchFamily="2" charset="-122"/>
              <a:cs typeface="+mn-cs"/>
            </a:rPr>
            <a:t>关键途径</a:t>
          </a:r>
          <a:r>
            <a:rPr lang="zh-CN" altLang="en-US" sz="2000" kern="1200" dirty="0">
              <a:solidFill>
                <a:schemeClr val="dk1"/>
              </a:solidFill>
              <a:latin typeface="宋体" panose="02010600030101010101" pitchFamily="2" charset="-122"/>
              <a:ea typeface="宋体" panose="02010600030101010101" pitchFamily="2" charset="-122"/>
              <a:cs typeface="+mn-cs"/>
            </a:rPr>
            <a:t>，因为只有提供需求的人才能确定是否真正获取需求</a:t>
          </a:r>
          <a:endParaRPr>
            <a:solidFill>
              <a:schemeClr val="dk1"/>
            </a:solidFill>
          </a:endParaRPr>
        </a:p>
      </dsp:txBody>
      <dsp:txXfrm>
        <a:off x="2358178" y="2074240"/>
        <a:ext cx="2963300" cy="1777980"/>
      </dsp:txXfrm>
    </dsp:sp>
    <dsp:sp modelId="{06F92EE0-B7A4-4287-8966-E919ABB001E1}">
      <dsp:nvSpPr>
        <dsp:cNvPr id="7" name="矩形 6"/>
        <dsp:cNvSpPr/>
      </dsp:nvSpPr>
      <dsp:spPr bwMode="white">
        <a:xfrm>
          <a:off x="5617808" y="2074240"/>
          <a:ext cx="3517614" cy="177798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r>
            <a:rPr lang="en-US" altLang="zh-CN" sz="2000" kern="1200" dirty="0">
              <a:solidFill>
                <a:schemeClr val="dk1"/>
              </a:solidFill>
              <a:latin typeface="宋体" panose="02010600030101010101" pitchFamily="2" charset="-122"/>
              <a:ea typeface="宋体" panose="02010600030101010101" pitchFamily="2" charset="-122"/>
              <a:cs typeface="+mn-cs"/>
            </a:rPr>
            <a:t>5)</a:t>
          </a:r>
          <a:r>
            <a:rPr lang="zh-CN" altLang="en-US" sz="2000" kern="1200" dirty="0">
              <a:solidFill>
                <a:schemeClr val="dk1"/>
              </a:solidFill>
              <a:latin typeface="宋体" panose="02010600030101010101" pitchFamily="2" charset="-122"/>
              <a:ea typeface="宋体" panose="02010600030101010101" pitchFamily="2" charset="-122"/>
              <a:cs typeface="+mn-cs"/>
            </a:rPr>
            <a:t>进行</a:t>
          </a:r>
          <a:r>
            <a:rPr lang="zh-CN" altLang="en-US" sz="2000" kern="1200" dirty="0">
              <a:solidFill>
                <a:srgbClr val="FF0000"/>
              </a:solidFill>
              <a:latin typeface="宋体" panose="02010600030101010101" pitchFamily="2" charset="-122"/>
              <a:ea typeface="宋体" panose="02010600030101010101" pitchFamily="2" charset="-122"/>
              <a:cs typeface="+mn-cs"/>
            </a:rPr>
            <a:t>深入收集和分析</a:t>
          </a:r>
          <a:r>
            <a:rPr lang="zh-CN" altLang="en-US" sz="2000" kern="1200" dirty="0">
              <a:solidFill>
                <a:schemeClr val="dk1"/>
              </a:solidFill>
              <a:latin typeface="宋体" panose="02010600030101010101" pitchFamily="2" charset="-122"/>
              <a:ea typeface="宋体" panose="02010600030101010101" pitchFamily="2" charset="-122"/>
              <a:cs typeface="+mn-cs"/>
            </a:rPr>
            <a:t>以消除任何冲突或不一致性</a:t>
          </a:r>
          <a:endParaRPr>
            <a:solidFill>
              <a:schemeClr val="dk1"/>
            </a:solidFill>
          </a:endParaRPr>
        </a:p>
      </dsp:txBody>
      <dsp:txXfrm>
        <a:off x="5617808" y="2074240"/>
        <a:ext cx="3517614" cy="17779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200000"/>
              </a:lnSpc>
              <a:buFont typeface="Wingdings" panose="05000000000000000000" pitchFamily="2" charset="2"/>
              <a:buChar char="l"/>
            </a:pPr>
            <a:endParaRPr lang="en-US" altLang="zh-CN" sz="1200" dirty="0">
              <a:latin typeface="宋体" panose="02010600030101010101" pitchFamily="2" charset="-122"/>
            </a:endParaRPr>
          </a:p>
          <a:p>
            <a:endParaRPr lang="en-US" altLang="zh-CN" sz="1200" dirty="0">
              <a:latin typeface="+mn-ea"/>
            </a:endParaRPr>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如果产品中包含复杂的算法和逻辑，或如果具有复杂的功能性的相互关系，那么对于可测试性的设计就很重要。如果经常更改产品，那么可测试性也是很重要的，因为将经常对产品进行回归测试来判断更改是否破坏了现有的功能性。如随着图形引擎功能的不断增强，需要对它进行多次测试，所以作出了如下的设计目标：“一个模块的最大循环复杂度不能超过</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循环复杂度度量一个模块源代码中逻辑分支数目。</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prstClr val="white"/>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把需求获取集中在用户任务上，而不是集中在用户接口上，有助于防止开发组由于草率处理设计问题而造成的失误。 </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n-ea"/>
                <a:cs typeface="+mn-ea"/>
                <a:sym typeface="+mn-ea"/>
              </a:rPr>
              <a:t>在每一个研习会之后，分析者得到用例的说明并开始从说明中获取功能需求。</a:t>
            </a:r>
            <a:endParaRPr lang="en-US" altLang="zh-CN" dirty="0">
              <a:latin typeface="+mn-ea"/>
              <a:cs typeface="+mn-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n-ea"/>
                <a:cs typeface="+mn-ea"/>
                <a:sym typeface="+mn-ea"/>
              </a:rPr>
              <a:t>例如：“使用一个唯一的、系统赋予的序列号来标识每一个已提交的请求”。其它的则比较微妙，代表了开发者将要开发出的功能，这些功能可以使用户在与系统的交互过程中执行那些步骤。分析者以分级结构化形式编写这些功能需求文档，这种结构化形式适合于写入软件需求规格说明中。 </a:t>
            </a:r>
            <a:endParaRPr lang="zh-CN" altLang="en-US" dirty="0">
              <a:latin typeface="+mn-ea"/>
              <a:cs typeface="+mn-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t>1</a:t>
            </a:r>
            <a:r>
              <a:rPr lang="zh-CN" altLang="en-US" sz="1200" b="1" dirty="0"/>
              <a:t>）大系统可以有成百上千个使用实例，因此需要花费相当的时间来确定、详述、编写文档并审核他们。</a:t>
            </a:r>
            <a:endParaRPr lang="en-US" altLang="zh-CN" sz="1200" b="1"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a:t>2</a:t>
            </a:r>
            <a:r>
              <a:rPr lang="zh-CN" altLang="en-US" sz="1200" b="1" dirty="0"/>
              <a:t>）通过使用实例研习会来定义系统预期的功能，对于建立一个高质量软件系统，并且可以满足不同用户需要方面是一个极好的投资</a:t>
            </a:r>
            <a:endParaRPr lang="zh-CN" altLang="en-US" sz="1200" b="1"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solidFill>
                <a:latin typeface="+mn-ea"/>
              </a:rPr>
              <a:t>客户所说的诸如“用户应该能</a:t>
            </a:r>
            <a:r>
              <a:rPr lang="en-US" altLang="zh-CN" sz="1200" dirty="0">
                <a:solidFill>
                  <a:schemeClr val="bg1"/>
                </a:solidFill>
                <a:latin typeface="+mn-ea"/>
              </a:rPr>
              <a:t>&lt;</a:t>
            </a:r>
            <a:r>
              <a:rPr lang="zh-CN" altLang="en-US" sz="1200" dirty="0">
                <a:solidFill>
                  <a:schemeClr val="bg1"/>
                </a:solidFill>
                <a:latin typeface="+mn-ea"/>
              </a:rPr>
              <a:t>执行某些功能</a:t>
            </a:r>
            <a:r>
              <a:rPr lang="en-US" altLang="zh-CN" sz="1200" dirty="0">
                <a:solidFill>
                  <a:schemeClr val="bg1"/>
                </a:solidFill>
                <a:latin typeface="+mn-ea"/>
              </a:rPr>
              <a:t>&gt;”</a:t>
            </a:r>
            <a:r>
              <a:rPr lang="zh-CN" altLang="en-US" sz="1200" dirty="0">
                <a:solidFill>
                  <a:schemeClr val="bg1"/>
                </a:solidFill>
                <a:latin typeface="+mn-ea"/>
              </a:rPr>
              <a:t>或者“系统应该</a:t>
            </a:r>
            <a:r>
              <a:rPr lang="en-US" altLang="zh-CN" sz="1200" dirty="0">
                <a:solidFill>
                  <a:schemeClr val="bg1"/>
                </a:solidFill>
                <a:latin typeface="+mn-ea"/>
              </a:rPr>
              <a:t>&lt;</a:t>
            </a:r>
            <a:r>
              <a:rPr lang="zh-CN" altLang="en-US" sz="1200" dirty="0">
                <a:solidFill>
                  <a:schemeClr val="bg1"/>
                </a:solidFill>
                <a:latin typeface="+mn-ea"/>
              </a:rPr>
              <a:t>具备某些行为</a:t>
            </a:r>
            <a:r>
              <a:rPr lang="en-US" altLang="zh-CN" sz="1200" dirty="0">
                <a:solidFill>
                  <a:schemeClr val="bg1"/>
                </a:solidFill>
                <a:latin typeface="+mn-ea"/>
              </a:rPr>
              <a:t>&gt;”</a:t>
            </a:r>
            <a:r>
              <a:rPr lang="zh-CN" altLang="en-US" sz="1200" dirty="0">
                <a:solidFill>
                  <a:schemeClr val="bg1"/>
                </a:solidFill>
                <a:latin typeface="+mn-ea"/>
              </a:rPr>
              <a:t>，这是最可能的功能需求。</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mn-cs"/>
              </a:rPr>
              <a:t>没有一个简单、清楚的信号暗示什么时候已完成需求获取。但是下列情形可能预示着需求获取的过程接近完成</a:t>
            </a:r>
            <a:endParaRPr kumimoji="0" lang="zh-CN" altLang="en-US" sz="12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它通过合适的工具和记号系统地描述待开发系统及其行为特征和相关约束，形成需求文档，并对用户不断变化的需求演进给予支持。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932A366-747F-DD4C-B8D5-A96AD933BB5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43B341-A0F2-174C-BB3D-2E746829F07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2FB91E-CE63-1041-99A0-8214E0E6F35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DC66C8-F7AC-1743-B717-B48C2D4E01B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AF972EC-0551-3D4B-8864-6F7AE6492A7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D13F809-DEDF-D44B-9D44-FD9CEB2A1AC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AECE6C0-40CD-E64B-91BE-C76FEB0961C3}"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79BEE7-36D3-E248-BCFE-C084ED54ED2B}"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B7E93A-8C8D-E144-9370-E90BB6CB4875}"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F8951D-9B56-874B-B286-36BF53127F6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9A35E7-64FE-CC43-891B-0D7C26913B2A}"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6C15-2E17-BC42-9701-143C00C4F36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tags" Target="../tags/tag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9" Type="http://schemas.openxmlformats.org/officeDocument/2006/relationships/image" Target="../media/image25.svg"/><Relationship Id="rId8" Type="http://schemas.openxmlformats.org/officeDocument/2006/relationships/image" Target="../media/image24.png"/><Relationship Id="rId7" Type="http://schemas.openxmlformats.org/officeDocument/2006/relationships/image" Target="../media/image23.svg"/><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3" Type="http://schemas.openxmlformats.org/officeDocument/2006/relationships/image" Target="../media/image19.svg"/><Relationship Id="rId2" Type="http://schemas.openxmlformats.org/officeDocument/2006/relationships/image" Target="../media/image18.png"/><Relationship Id="rId13" Type="http://schemas.openxmlformats.org/officeDocument/2006/relationships/notesSlide" Target="../notesSlides/notesSlide33.xml"/><Relationship Id="rId12" Type="http://schemas.openxmlformats.org/officeDocument/2006/relationships/slideLayout" Target="../slideLayouts/slideLayout2.xml"/><Relationship Id="rId11" Type="http://schemas.openxmlformats.org/officeDocument/2006/relationships/image" Target="../media/image27.svg"/><Relationship Id="rId10" Type="http://schemas.openxmlformats.org/officeDocument/2006/relationships/image" Target="../media/image26.png"/><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9" Type="http://schemas.openxmlformats.org/officeDocument/2006/relationships/image" Target="../media/image35.svg"/><Relationship Id="rId8" Type="http://schemas.openxmlformats.org/officeDocument/2006/relationships/image" Target="../media/image34.png"/><Relationship Id="rId7" Type="http://schemas.openxmlformats.org/officeDocument/2006/relationships/image" Target="../media/image33.svg"/><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3" Type="http://schemas.openxmlformats.org/officeDocument/2006/relationships/image" Target="../media/image29.svg"/><Relationship Id="rId2" Type="http://schemas.openxmlformats.org/officeDocument/2006/relationships/image" Target="../media/image28.png"/><Relationship Id="rId11" Type="http://schemas.openxmlformats.org/officeDocument/2006/relationships/notesSlide" Target="../notesSlides/notesSlide39.xml"/><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slideLayout" Target="../slideLayouts/slideLayout2.xml"/><Relationship Id="rId7" Type="http://schemas.openxmlformats.org/officeDocument/2006/relationships/image" Target="../media/image41.svg"/><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10609" r="10919"/>
          <a:stretch>
            <a:fillRect/>
          </a:stretch>
        </p:blipFill>
        <p:spPr>
          <a:xfrm>
            <a:off x="-1" y="0"/>
            <a:ext cx="12192000" cy="6926794"/>
          </a:xfrm>
          <a:prstGeom prst="rect">
            <a:avLst/>
          </a:prstGeom>
        </p:spPr>
      </p:pic>
      <p:sp>
        <p:nvSpPr>
          <p:cNvPr id="3075" name="直角三角形 10"/>
          <p:cNvSpPr>
            <a:spLocks noChangeArrowheads="1"/>
          </p:cNvSpPr>
          <p:nvPr/>
        </p:nvSpPr>
        <p:spPr bwMode="auto">
          <a:xfrm rot="1740000" flipH="1">
            <a:off x="1128760" y="-3814466"/>
            <a:ext cx="10100964" cy="10393490"/>
          </a:xfrm>
          <a:prstGeom prst="rtTriangle">
            <a:avLst/>
          </a:prstGeom>
          <a:solidFill>
            <a:srgbClr val="3E6BBC">
              <a:alpha val="44119"/>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15"/>
          <p:cNvSpPr txBox="1"/>
          <p:nvPr/>
        </p:nvSpPr>
        <p:spPr>
          <a:xfrm>
            <a:off x="3158218" y="2530481"/>
            <a:ext cx="5875563" cy="1200329"/>
          </a:xfrm>
          <a:prstGeom prst="rect">
            <a:avLst/>
          </a:prstGeom>
          <a:noFill/>
        </p:spPr>
        <p:txBody>
          <a:bodyPr wrap="square" rtlCol="0">
            <a:spAutoFit/>
          </a:bodyPr>
          <a:lstStyle/>
          <a:p>
            <a:pPr algn="ctr"/>
            <a:r>
              <a:rPr lang="zh-CN" altLang="en-US" sz="7200" b="1" dirty="0">
                <a:solidFill>
                  <a:prstClr val="white"/>
                </a:solidFill>
                <a:latin typeface="微软雅黑" panose="020B0503020204020204" pitchFamily="34" charset="-122"/>
                <a:ea typeface="微软雅黑" panose="020B0503020204020204" pitchFamily="34" charset="-122"/>
              </a:rPr>
              <a:t>软件需求工程</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
        <p:nvSpPr>
          <p:cNvPr id="18" name="矩形 17"/>
          <p:cNvSpPr/>
          <p:nvPr/>
        </p:nvSpPr>
        <p:spPr>
          <a:xfrm>
            <a:off x="1810509" y="3730464"/>
            <a:ext cx="8570980" cy="646331"/>
          </a:xfrm>
          <a:prstGeom prst="rect">
            <a:avLst/>
          </a:prstGeom>
        </p:spPr>
        <p:txBody>
          <a:bodyPr wrap="square">
            <a:spAutoFit/>
          </a:bodyPr>
          <a:lstStyle/>
          <a:p>
            <a:r>
              <a:rPr lang="en-US" altLang="zh-CN" sz="3600" dirty="0">
                <a:solidFill>
                  <a:prstClr val="white"/>
                </a:solidFill>
                <a:latin typeface="微软雅黑" panose="020B0503020204020204" pitchFamily="34" charset="-122"/>
                <a:ea typeface="微软雅黑" panose="020B0503020204020204" pitchFamily="34" charset="-122"/>
              </a:rPr>
              <a:t>Software Requirements</a:t>
            </a:r>
            <a:r>
              <a:rPr lang="zh-CN" altLang="en-US" sz="3600" dirty="0">
                <a:solidFill>
                  <a:prstClr val="white"/>
                </a:solidFill>
                <a:latin typeface="微软雅黑" panose="020B0503020204020204" pitchFamily="34" charset="-122"/>
                <a:ea typeface="微软雅黑" panose="020B0503020204020204" pitchFamily="34" charset="-122"/>
              </a:rPr>
              <a:t> </a:t>
            </a:r>
            <a:r>
              <a:rPr lang="en-US" altLang="zh-CN" sz="3600" dirty="0">
                <a:solidFill>
                  <a:prstClr val="white"/>
                </a:solidFill>
                <a:latin typeface="微软雅黑" panose="020B0503020204020204" pitchFamily="34" charset="-122"/>
                <a:ea typeface="微软雅黑" panose="020B0503020204020204" pitchFamily="34" charset="-122"/>
              </a:rPr>
              <a:t>Engineering</a:t>
            </a:r>
            <a:endParaRPr lang="en-US" altLang="zh-CN" sz="3600" dirty="0">
              <a:solidFill>
                <a:prstClr val="white"/>
              </a:solidFill>
              <a:latin typeface="微软雅黑" panose="020B0503020204020204" pitchFamily="34" charset="-122"/>
              <a:ea typeface="微软雅黑" panose="020B0503020204020204" pitchFamily="34" charset="-122"/>
            </a:endParaRPr>
          </a:p>
        </p:txBody>
      </p:sp>
      <p:sp>
        <p:nvSpPr>
          <p:cNvPr id="21" name="等腰三角形 20"/>
          <p:cNvSpPr/>
          <p:nvPr/>
        </p:nvSpPr>
        <p:spPr>
          <a:xfrm rot="10800000">
            <a:off x="8199639" y="3159301"/>
            <a:ext cx="304800" cy="178676"/>
          </a:xfrm>
          <a:prstGeom prst="triangl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 name="矩形 7"/>
          <p:cNvSpPr/>
          <p:nvPr/>
        </p:nvSpPr>
        <p:spPr>
          <a:xfrm>
            <a:off x="4836405" y="5725481"/>
            <a:ext cx="3923394" cy="838691"/>
          </a:xfrm>
          <a:prstGeom prst="rect">
            <a:avLst/>
          </a:prstGeom>
        </p:spPr>
        <p:txBody>
          <a:bodyPr wrap="square">
            <a:spAutoFit/>
          </a:bodyPr>
          <a:lstStyle/>
          <a:p>
            <a:pPr algn="ctr"/>
            <a:r>
              <a:rPr lang="zh-CN" altLang="en-US" sz="2000" dirty="0">
                <a:solidFill>
                  <a:prstClr val="white"/>
                </a:solidFill>
                <a:latin typeface="微软雅黑" panose="020B0503020204020204" pitchFamily="34" charset="-122"/>
                <a:ea typeface="微软雅黑" panose="020B0503020204020204" pitchFamily="34" charset="-122"/>
              </a:rPr>
              <a:t>西北工业大学  软件学院</a:t>
            </a:r>
            <a:endParaRPr lang="en-US" altLang="zh-CN" sz="2000" dirty="0">
              <a:solidFill>
                <a:prstClr val="white"/>
              </a:solidFill>
              <a:latin typeface="微软雅黑" panose="020B0503020204020204" pitchFamily="34" charset="-122"/>
              <a:ea typeface="微软雅黑" panose="020B0503020204020204" pitchFamily="34" charset="-122"/>
            </a:endParaRPr>
          </a:p>
          <a:p>
            <a:pPr algn="ctr"/>
            <a:endParaRPr lang="en-US" altLang="zh-CN" sz="1050" dirty="0">
              <a:solidFill>
                <a:prstClr val="white"/>
              </a:solidFill>
              <a:latin typeface="微软雅黑" panose="020B0503020204020204" pitchFamily="34" charset="-122"/>
              <a:ea typeface="微软雅黑" panose="020B0503020204020204" pitchFamily="34" charset="-122"/>
            </a:endParaRPr>
          </a:p>
          <a:p>
            <a:pPr algn="ctr"/>
            <a:r>
              <a:rPr lang="en-US" altLang="zh-CN" dirty="0">
                <a:solidFill>
                  <a:prstClr val="white"/>
                </a:solidFill>
                <a:latin typeface="微软雅黑" panose="020B0503020204020204" pitchFamily="34" charset="-122"/>
                <a:ea typeface="微软雅黑" panose="020B0503020204020204" pitchFamily="34" charset="-122"/>
              </a:rPr>
              <a:t>2022</a:t>
            </a:r>
            <a:r>
              <a:rPr lang="zh-CN" altLang="en-US" dirty="0">
                <a:solidFill>
                  <a:prstClr val="white"/>
                </a:solidFill>
                <a:latin typeface="微软雅黑" panose="020B0503020204020204" pitchFamily="34" charset="-122"/>
                <a:ea typeface="微软雅黑" panose="020B0503020204020204" pitchFamily="34" charset="-122"/>
              </a:rPr>
              <a:t>年</a:t>
            </a:r>
            <a:r>
              <a:rPr lang="en-US" altLang="zh-CN" dirty="0">
                <a:solidFill>
                  <a:prstClr val="white"/>
                </a:solidFill>
                <a:latin typeface="微软雅黑" panose="020B0503020204020204" pitchFamily="34" charset="-122"/>
                <a:ea typeface="微软雅黑" panose="020B0503020204020204" pitchFamily="34" charset="-122"/>
              </a:rPr>
              <a:t>3</a:t>
            </a:r>
            <a:r>
              <a:rPr lang="zh-CN" altLang="en-US" dirty="0">
                <a:solidFill>
                  <a:prstClr val="white"/>
                </a:solidFill>
                <a:latin typeface="微软雅黑" panose="020B0503020204020204" pitchFamily="34" charset="-122"/>
                <a:ea typeface="微软雅黑" panose="020B0503020204020204" pitchFamily="34" charset="-122"/>
              </a:rPr>
              <a:t>月</a:t>
            </a:r>
            <a:endParaRPr lang="en-US" altLang="zh-CN" dirty="0">
              <a:solidFill>
                <a:prstClr val="white"/>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860289" y="555083"/>
            <a:ext cx="3976116" cy="9880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6" name="矩形 66"/>
          <p:cNvSpPr>
            <a:spLocks noChangeArrowheads="1"/>
          </p:cNvSpPr>
          <p:nvPr/>
        </p:nvSpPr>
        <p:spPr bwMode="auto">
          <a:xfrm>
            <a:off x="701772" y="3156130"/>
            <a:ext cx="2713738" cy="2345770"/>
          </a:xfrm>
          <a:prstGeom prst="rect">
            <a:avLst/>
          </a:prstGeom>
          <a:ln w="15875">
            <a:solidFill>
              <a:srgbClr val="FF0000"/>
            </a:solidFill>
            <a:prstDash val="dash"/>
            <a:miter lim="800000"/>
          </a:ln>
          <a:extLst>
            <a:ext uri="{909E8E84-426E-40DD-AFC4-6F175D3DCCD1}">
              <a14:hiddenFill xmlns:a14="http://schemas.microsoft.com/office/drawing/2010/main">
                <a:solidFill>
                  <a:srgbClr val="FFFFFF"/>
                </a:solidFill>
              </a14:hiddenFill>
            </a:ext>
          </a:extLst>
        </p:spPr>
        <p:style>
          <a:lnRef idx="2">
            <a:schemeClr val="accent6"/>
          </a:lnRef>
          <a:fillRef idx="1">
            <a:schemeClr val="lt1"/>
          </a:fillRef>
          <a:effectRef idx="0">
            <a:schemeClr val="accent6"/>
          </a:effectRef>
          <a:fontRef idx="minor">
            <a:schemeClr val="dk1"/>
          </a:fontRef>
        </p:style>
        <p:txBody>
          <a:bodyPr wrap="square">
            <a:spAutoFit/>
          </a:bodyPr>
          <a:lstStyle/>
          <a:p>
            <a:pPr lvl="0" indent="0">
              <a:lnSpc>
                <a:spcPct val="150000"/>
              </a:lnSpc>
              <a:buFont typeface="Wingdings" panose="05000000000000000000" pitchFamily="2" charset="2"/>
              <a:buNone/>
            </a:pPr>
            <a:r>
              <a:rPr sz="2000" dirty="0" err="1">
                <a:latin typeface="+mn-ea"/>
                <a:cs typeface="+mn-ea"/>
              </a:rPr>
              <a:t>可选过程中的一些步骤与在普通过程中的步骤相同，但是需要一些唯一的动作来完成可选路径</a:t>
            </a:r>
            <a:endParaRPr sz="2000" dirty="0">
              <a:latin typeface="+mn-ea"/>
              <a:cs typeface="+mn-ea"/>
            </a:endParaRPr>
          </a:p>
        </p:txBody>
      </p:sp>
      <p:grpSp>
        <p:nvGrpSpPr>
          <p:cNvPr id="45" name="组合 44"/>
          <p:cNvGrpSpPr/>
          <p:nvPr/>
        </p:nvGrpSpPr>
        <p:grpSpPr>
          <a:xfrm>
            <a:off x="4319916" y="2350476"/>
            <a:ext cx="3574165" cy="3854506"/>
            <a:chOff x="4151630" y="1089660"/>
            <a:chExt cx="3706495" cy="4662170"/>
          </a:xfrm>
          <a:solidFill>
            <a:schemeClr val="bg1"/>
          </a:solidFill>
        </p:grpSpPr>
        <p:sp>
          <p:nvSpPr>
            <p:cNvPr id="46" name="椭圆 45"/>
            <p:cNvSpPr/>
            <p:nvPr/>
          </p:nvSpPr>
          <p:spPr>
            <a:xfrm>
              <a:off x="4151630" y="1089660"/>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tx1"/>
                  </a:solidFill>
                </a:rPr>
                <a:t>Step1</a:t>
              </a:r>
              <a:endParaRPr lang="en-US" altLang="zh-CN">
                <a:solidFill>
                  <a:schemeClr val="tx1"/>
                </a:solidFill>
              </a:endParaRPr>
            </a:p>
          </p:txBody>
        </p:sp>
        <p:grpSp>
          <p:nvGrpSpPr>
            <p:cNvPr id="47" name="组合 46"/>
            <p:cNvGrpSpPr/>
            <p:nvPr/>
          </p:nvGrpSpPr>
          <p:grpSpPr>
            <a:xfrm>
              <a:off x="4151630" y="1627505"/>
              <a:ext cx="3706495" cy="4124325"/>
              <a:chOff x="4151630" y="1627505"/>
              <a:chExt cx="3706495" cy="4124325"/>
            </a:xfrm>
            <a:grpFill/>
          </p:grpSpPr>
          <p:sp>
            <p:nvSpPr>
              <p:cNvPr id="48" name="椭圆 47"/>
              <p:cNvSpPr/>
              <p:nvPr/>
            </p:nvSpPr>
            <p:spPr>
              <a:xfrm>
                <a:off x="4151630" y="1873885"/>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Step2</a:t>
                </a:r>
                <a:endParaRPr lang="en-US" altLang="zh-CN" dirty="0">
                  <a:solidFill>
                    <a:schemeClr val="tx1"/>
                  </a:solidFill>
                </a:endParaRPr>
              </a:p>
            </p:txBody>
          </p:sp>
          <p:sp>
            <p:nvSpPr>
              <p:cNvPr id="5" name="椭圆 4"/>
              <p:cNvSpPr/>
              <p:nvPr/>
            </p:nvSpPr>
            <p:spPr>
              <a:xfrm>
                <a:off x="4151630" y="2658110"/>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Step3</a:t>
                </a:r>
                <a:endParaRPr lang="en-US" altLang="zh-CN" dirty="0">
                  <a:solidFill>
                    <a:schemeClr val="tx1"/>
                  </a:solidFill>
                </a:endParaRPr>
              </a:p>
            </p:txBody>
          </p:sp>
          <p:sp>
            <p:nvSpPr>
              <p:cNvPr id="6" name="椭圆 5"/>
              <p:cNvSpPr/>
              <p:nvPr/>
            </p:nvSpPr>
            <p:spPr>
              <a:xfrm>
                <a:off x="4151630" y="4226560"/>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tx1"/>
                    </a:solidFill>
                  </a:rPr>
                  <a:t>Step4</a:t>
                </a:r>
                <a:endParaRPr lang="en-US" altLang="zh-CN">
                  <a:solidFill>
                    <a:schemeClr val="tx1"/>
                  </a:solidFill>
                </a:endParaRPr>
              </a:p>
            </p:txBody>
          </p:sp>
          <p:sp>
            <p:nvSpPr>
              <p:cNvPr id="7" name="椭圆 6"/>
              <p:cNvSpPr/>
              <p:nvPr/>
            </p:nvSpPr>
            <p:spPr>
              <a:xfrm>
                <a:off x="4151630" y="5213985"/>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tx1"/>
                    </a:solidFill>
                  </a:rPr>
                  <a:t>Step5</a:t>
                </a:r>
                <a:endParaRPr lang="en-US" altLang="zh-CN">
                  <a:solidFill>
                    <a:schemeClr val="tx1"/>
                  </a:solidFill>
                </a:endParaRPr>
              </a:p>
            </p:txBody>
          </p:sp>
          <p:cxnSp>
            <p:nvCxnSpPr>
              <p:cNvPr id="8" name="直接箭头连接符 7"/>
              <p:cNvCxnSpPr>
                <a:stCxn id="46" idx="4"/>
                <a:endCxn id="48" idx="0"/>
              </p:cNvCxnSpPr>
              <p:nvPr/>
            </p:nvCxnSpPr>
            <p:spPr>
              <a:xfrm>
                <a:off x="4877435" y="1627505"/>
                <a:ext cx="0" cy="246380"/>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8" idx="4"/>
                <a:endCxn id="5" idx="0"/>
              </p:cNvCxnSpPr>
              <p:nvPr/>
            </p:nvCxnSpPr>
            <p:spPr>
              <a:xfrm>
                <a:off x="4877435" y="2411730"/>
                <a:ext cx="0" cy="246380"/>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 idx="4"/>
                <a:endCxn id="6" idx="0"/>
              </p:cNvCxnSpPr>
              <p:nvPr/>
            </p:nvCxnSpPr>
            <p:spPr>
              <a:xfrm>
                <a:off x="4877435" y="3195955"/>
                <a:ext cx="0" cy="1030605"/>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4"/>
                <a:endCxn id="7" idx="0"/>
              </p:cNvCxnSpPr>
              <p:nvPr/>
            </p:nvCxnSpPr>
            <p:spPr>
              <a:xfrm>
                <a:off x="4877435" y="4764405"/>
                <a:ext cx="0" cy="449580"/>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6405880" y="2658745"/>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tx1"/>
                    </a:solidFill>
                  </a:rPr>
                  <a:t>Step3a</a:t>
                </a:r>
                <a:endParaRPr lang="en-US" altLang="zh-CN">
                  <a:solidFill>
                    <a:schemeClr val="tx1"/>
                  </a:solidFill>
                </a:endParaRPr>
              </a:p>
            </p:txBody>
          </p:sp>
          <p:sp>
            <p:nvSpPr>
              <p:cNvPr id="57" name="椭圆 56"/>
              <p:cNvSpPr/>
              <p:nvPr/>
            </p:nvSpPr>
            <p:spPr>
              <a:xfrm>
                <a:off x="6405880" y="3477260"/>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tx1"/>
                    </a:solidFill>
                  </a:rPr>
                  <a:t>Step3b</a:t>
                </a:r>
                <a:endParaRPr lang="en-US" altLang="zh-CN">
                  <a:solidFill>
                    <a:schemeClr val="tx1"/>
                  </a:solidFill>
                </a:endParaRPr>
              </a:p>
            </p:txBody>
          </p:sp>
          <p:sp>
            <p:nvSpPr>
              <p:cNvPr id="58" name="椭圆 57"/>
              <p:cNvSpPr/>
              <p:nvPr/>
            </p:nvSpPr>
            <p:spPr>
              <a:xfrm>
                <a:off x="6406515" y="4226560"/>
                <a:ext cx="1451610" cy="53784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tx1"/>
                    </a:solidFill>
                  </a:rPr>
                  <a:t>Step3c</a:t>
                </a:r>
                <a:endParaRPr lang="en-US" altLang="zh-CN">
                  <a:solidFill>
                    <a:schemeClr val="tx1"/>
                  </a:solidFill>
                </a:endParaRPr>
              </a:p>
            </p:txBody>
          </p:sp>
          <p:cxnSp>
            <p:nvCxnSpPr>
              <p:cNvPr id="59" name="直接箭头连接符 58"/>
              <p:cNvCxnSpPr>
                <a:stCxn id="5" idx="6"/>
                <a:endCxn id="56" idx="2"/>
              </p:cNvCxnSpPr>
              <p:nvPr/>
            </p:nvCxnSpPr>
            <p:spPr>
              <a:xfrm>
                <a:off x="5603240" y="2927350"/>
                <a:ext cx="802640" cy="635"/>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6" idx="4"/>
                <a:endCxn id="57" idx="0"/>
              </p:cNvCxnSpPr>
              <p:nvPr/>
            </p:nvCxnSpPr>
            <p:spPr>
              <a:xfrm>
                <a:off x="7131685" y="3196590"/>
                <a:ext cx="0" cy="280670"/>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7" idx="4"/>
                <a:endCxn id="58" idx="0"/>
              </p:cNvCxnSpPr>
              <p:nvPr/>
            </p:nvCxnSpPr>
            <p:spPr>
              <a:xfrm>
                <a:off x="7131685" y="4015105"/>
                <a:ext cx="635" cy="211455"/>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8" idx="2"/>
                <a:endCxn id="6" idx="6"/>
              </p:cNvCxnSpPr>
              <p:nvPr/>
            </p:nvCxnSpPr>
            <p:spPr>
              <a:xfrm flipH="1">
                <a:off x="5603240" y="4495800"/>
                <a:ext cx="803275" cy="0"/>
              </a:xfrm>
              <a:prstGeom prst="straightConnector1">
                <a:avLst/>
              </a:prstGeom>
              <a:grpFill/>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 name="组合 7"/>
          <p:cNvGrpSpPr/>
          <p:nvPr/>
        </p:nvGrpSpPr>
        <p:grpSpPr>
          <a:xfrm>
            <a:off x="108557" y="328742"/>
            <a:ext cx="3659330" cy="491607"/>
            <a:chOff x="198764" y="258545"/>
            <a:chExt cx="4877976" cy="656007"/>
          </a:xfrm>
        </p:grpSpPr>
        <p:grpSp>
          <p:nvGrpSpPr>
            <p:cNvPr id="12" name="组合 5"/>
            <p:cNvGrpSpPr/>
            <p:nvPr/>
          </p:nvGrpSpPr>
          <p:grpSpPr>
            <a:xfrm>
              <a:off x="198764" y="258545"/>
              <a:ext cx="700083" cy="563491"/>
              <a:chOff x="5075564" y="2933562"/>
              <a:chExt cx="2860947" cy="2302753"/>
            </a:xfrm>
          </p:grpSpPr>
          <p:sp>
            <p:nvSpPr>
              <p:cNvPr id="13" name="等腰三角形 12"/>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4" name="等腰三角形 1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）用例的说明</a:t>
            </a:r>
            <a:endParaRPr lang="zh-CN" altLang="en-US" sz="2000" b="1" kern="0" dirty="0">
              <a:latin typeface="宋体" panose="02010600030101010101" pitchFamily="2" charset="-122"/>
              <a:sym typeface="宋体" panose="02010600030101010101" pitchFamily="2" charset="-122"/>
            </a:endParaRPr>
          </a:p>
        </p:txBody>
      </p:sp>
      <p:sp>
        <p:nvSpPr>
          <p:cNvPr id="17" name="矩形 16"/>
          <p:cNvSpPr/>
          <p:nvPr/>
        </p:nvSpPr>
        <p:spPr>
          <a:xfrm>
            <a:off x="4018447" y="2191782"/>
            <a:ext cx="2007396" cy="4131306"/>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414514" y="1764518"/>
            <a:ext cx="1210588" cy="400110"/>
          </a:xfrm>
          <a:prstGeom prst="rect">
            <a:avLst/>
          </a:prstGeom>
          <a:noFill/>
        </p:spPr>
        <p:txBody>
          <a:bodyPr wrap="none" rtlCol="0">
            <a:spAutoFit/>
          </a:bodyPr>
          <a:lstStyle/>
          <a:p>
            <a:r>
              <a:rPr lang="zh-CN" altLang="en-US" sz="2000" dirty="0">
                <a:solidFill>
                  <a:srgbClr val="FF0000"/>
                </a:solidFill>
              </a:rPr>
              <a:t>普通过程</a:t>
            </a:r>
            <a:endParaRPr lang="zh-CN" altLang="en-US" sz="2000" dirty="0">
              <a:solidFill>
                <a:srgbClr val="FF0000"/>
              </a:solidFill>
            </a:endParaRPr>
          </a:p>
        </p:txBody>
      </p:sp>
      <p:sp>
        <p:nvSpPr>
          <p:cNvPr id="33" name="矩形 32"/>
          <p:cNvSpPr/>
          <p:nvPr/>
        </p:nvSpPr>
        <p:spPr>
          <a:xfrm>
            <a:off x="6289495" y="2191782"/>
            <a:ext cx="1813272" cy="4131306"/>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88282" y="1753815"/>
            <a:ext cx="1210588" cy="400110"/>
          </a:xfrm>
          <a:prstGeom prst="rect">
            <a:avLst/>
          </a:prstGeom>
          <a:noFill/>
        </p:spPr>
        <p:txBody>
          <a:bodyPr wrap="none" rtlCol="0">
            <a:spAutoFit/>
          </a:bodyPr>
          <a:lstStyle/>
          <a:p>
            <a:r>
              <a:rPr lang="zh-CN" altLang="en-US" sz="2000" dirty="0">
                <a:solidFill>
                  <a:srgbClr val="FF0000"/>
                </a:solidFill>
              </a:rPr>
              <a:t>可选过程</a:t>
            </a:r>
            <a:endParaRPr lang="zh-CN" altLang="en-US" sz="2000" dirty="0">
              <a:solidFill>
                <a:srgbClr val="FF0000"/>
              </a:solidFill>
            </a:endParaRPr>
          </a:p>
        </p:txBody>
      </p:sp>
      <p:sp>
        <p:nvSpPr>
          <p:cNvPr id="19" name="箭头: 右 18"/>
          <p:cNvSpPr/>
          <p:nvPr/>
        </p:nvSpPr>
        <p:spPr>
          <a:xfrm>
            <a:off x="3551101" y="4105980"/>
            <a:ext cx="331755" cy="474068"/>
          </a:xfrm>
          <a:prstGeom prst="rightArrow">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p:cNvSpPr/>
          <p:nvPr/>
        </p:nvSpPr>
        <p:spPr>
          <a:xfrm>
            <a:off x="8247194" y="4208429"/>
            <a:ext cx="268113" cy="474068"/>
          </a:xfrm>
          <a:prstGeom prst="rightArrow">
            <a:avLst>
              <a:gd name="adj1" fmla="val 50000"/>
              <a:gd name="adj2" fmla="val 50000"/>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66"/>
          <p:cNvSpPr>
            <a:spLocks noChangeArrowheads="1"/>
          </p:cNvSpPr>
          <p:nvPr/>
        </p:nvSpPr>
        <p:spPr bwMode="auto">
          <a:xfrm>
            <a:off x="8663381" y="3156130"/>
            <a:ext cx="2713738" cy="2340897"/>
          </a:xfrm>
          <a:prstGeom prst="rect">
            <a:avLst/>
          </a:prstGeom>
          <a:ln w="15875">
            <a:solidFill>
              <a:srgbClr val="0000FF"/>
            </a:solidFill>
            <a:prstDash val="dash"/>
            <a:miter lim="800000"/>
          </a:ln>
          <a:extLst>
            <a:ext uri="{909E8E84-426E-40DD-AFC4-6F175D3DCCD1}">
              <a14:hiddenFill xmlns:a14="http://schemas.microsoft.com/office/drawing/2010/main">
                <a:solidFill>
                  <a:srgbClr val="FFFFFF"/>
                </a:solidFill>
              </a14:hiddenFill>
            </a:ext>
          </a:extLst>
        </p:spPr>
        <p:style>
          <a:lnRef idx="2">
            <a:schemeClr val="accent6"/>
          </a:lnRef>
          <a:fillRef idx="1">
            <a:schemeClr val="lt1"/>
          </a:fillRef>
          <a:effectRef idx="0">
            <a:schemeClr val="accent6"/>
          </a:effectRef>
          <a:fontRef idx="minor">
            <a:schemeClr val="dk1"/>
          </a:fontRef>
        </p:style>
        <p:txBody>
          <a:bodyPr wrap="square">
            <a:spAutoFit/>
          </a:bodyPr>
          <a:lstStyle/>
          <a:p>
            <a:pPr lvl="0" indent="0">
              <a:lnSpc>
                <a:spcPct val="150000"/>
              </a:lnSpc>
              <a:buFont typeface="Wingdings" panose="05000000000000000000" pitchFamily="2" charset="2"/>
              <a:buNone/>
            </a:pPr>
            <a:r>
              <a:rPr lang="zh-CN" altLang="en-US" sz="2000" b="1" dirty="0"/>
              <a:t>“请求一种化学制品”的用例中，“向化学制品仓库请求一种化学制品”是一个可选过程</a:t>
            </a:r>
            <a:endParaRPr sz="2000"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p:tgtEl>
                                          <p:spTgt spid="31"/>
                                        </p:tgtEl>
                                        <p:attrNameLst>
                                          <p:attrName>ppt_x</p:attrName>
                                        </p:attrNameLst>
                                      </p:cBhvr>
                                      <p:tavLst>
                                        <p:tav tm="0">
                                          <p:val>
                                            <p:strVal val="#ppt_x+#ppt_w*1.125000"/>
                                          </p:val>
                                        </p:tav>
                                        <p:tav tm="100000">
                                          <p:val>
                                            <p:strVal val="#ppt_x"/>
                                          </p:val>
                                        </p:tav>
                                      </p:tavLst>
                                    </p:anim>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1" grpId="0"/>
      <p:bldP spid="17" grpId="0" animBg="1"/>
      <p:bldP spid="18" grpId="0"/>
      <p:bldP spid="33" grpId="0" animBg="1"/>
      <p:bldP spid="34" grpId="0"/>
      <p:bldP spid="19" grpId="0" animBg="1"/>
      <p:bldP spid="36" grpId="0" animBg="1"/>
      <p:bldP spid="3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67"/>
          <p:cNvSpPr>
            <a:spLocks noChangeArrowheads="1"/>
          </p:cNvSpPr>
          <p:nvPr/>
        </p:nvSpPr>
        <p:spPr bwMode="auto">
          <a:xfrm>
            <a:off x="700838" y="1520167"/>
            <a:ext cx="5395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rPr>
              <a:t>2)</a:t>
            </a:r>
            <a:r>
              <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rPr>
              <a:t>需求主要是确定系统做什么的问题</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49" name="组合 7"/>
          <p:cNvGrpSpPr/>
          <p:nvPr/>
        </p:nvGrpSpPr>
        <p:grpSpPr>
          <a:xfrm>
            <a:off x="108557" y="337632"/>
            <a:ext cx="3932865" cy="492897"/>
            <a:chOff x="198764" y="258545"/>
            <a:chExt cx="5242605"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453080"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）需求获取中注意问题</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需求的任务（</a:t>
            </a:r>
            <a:r>
              <a:rPr lang="en-US" altLang="zh-CN" sz="2000" b="1" kern="0" dirty="0">
                <a:latin typeface="宋体" panose="02010600030101010101" pitchFamily="2" charset="-122"/>
                <a:sym typeface="宋体" panose="02010600030101010101" pitchFamily="2" charset="-122"/>
              </a:rPr>
              <a:t>2/3</a:t>
            </a:r>
            <a:r>
              <a:rPr lang="zh-CN" altLang="en-US" sz="2000" b="1" kern="0" dirty="0">
                <a:latin typeface="宋体" panose="02010600030101010101" pitchFamily="2" charset="-122"/>
                <a:sym typeface="宋体" panose="02010600030101010101" pitchFamily="2" charset="-122"/>
              </a:rPr>
              <a:t>）</a:t>
            </a:r>
            <a:endParaRPr lang="zh-CN" altLang="en-US" sz="2000" b="1" kern="0" dirty="0">
              <a:latin typeface="宋体" panose="02010600030101010101" pitchFamily="2" charset="-122"/>
              <a:sym typeface="宋体" panose="02010600030101010101" pitchFamily="2" charset="-122"/>
            </a:endParaRPr>
          </a:p>
        </p:txBody>
      </p:sp>
      <p:sp>
        <p:nvSpPr>
          <p:cNvPr id="6" name="文本框 5"/>
          <p:cNvSpPr txBox="1"/>
          <p:nvPr/>
        </p:nvSpPr>
        <p:spPr>
          <a:xfrm>
            <a:off x="698500" y="2123822"/>
            <a:ext cx="10795000" cy="7478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a:t>
            </a:r>
            <a:r>
              <a:rPr lang="zh-CN" altLang="en-US" b="1" dirty="0">
                <a:solidFill>
                  <a:srgbClr val="0000FF"/>
                </a:solidFill>
              </a:rPr>
              <a:t>需求主要是关于系统做什么，而解决方案如何实现是属于设计的范围</a:t>
            </a:r>
            <a:r>
              <a:rPr lang="zh-CN" altLang="en-US" b="1" dirty="0">
                <a:solidFill>
                  <a:schemeClr val="tx1"/>
                </a:solidFill>
              </a:rPr>
              <a:t>”</a:t>
            </a:r>
            <a:r>
              <a:rPr lang="zh-CN" altLang="en-US" dirty="0">
                <a:solidFill>
                  <a:schemeClr val="tx1"/>
                </a:solidFill>
              </a:rPr>
              <a:t>的说法虽然简洁，但似乎过于简单化</a:t>
            </a:r>
            <a:endParaRPr lang="en-US" altLang="zh-CN" dirty="0">
              <a:solidFill>
                <a:schemeClr val="tx1"/>
              </a:solidFill>
            </a:endParaRPr>
          </a:p>
        </p:txBody>
      </p:sp>
      <p:sp>
        <p:nvSpPr>
          <p:cNvPr id="7" name="文本框 6"/>
          <p:cNvSpPr txBox="1"/>
          <p:nvPr/>
        </p:nvSpPr>
        <p:spPr>
          <a:xfrm>
            <a:off x="698500" y="3055774"/>
            <a:ext cx="10795000" cy="52206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需求的获取应该把</a:t>
            </a:r>
            <a:r>
              <a:rPr lang="zh-CN" altLang="en-US" b="1" dirty="0">
                <a:solidFill>
                  <a:srgbClr val="0000FF"/>
                </a:solidFill>
              </a:rPr>
              <a:t>重点放在“做什么”</a:t>
            </a:r>
            <a:r>
              <a:rPr lang="zh-CN" altLang="en-US" dirty="0">
                <a:solidFill>
                  <a:schemeClr val="tx1"/>
                </a:solidFill>
              </a:rPr>
              <a:t>上，但在分析和设计之间还是存在一定的距离</a:t>
            </a:r>
            <a:endParaRPr lang="zh-CN" altLang="en-US" dirty="0">
              <a:solidFill>
                <a:schemeClr val="tx1"/>
              </a:solidFill>
            </a:endParaRPr>
          </a:p>
        </p:txBody>
      </p:sp>
      <p:sp>
        <p:nvSpPr>
          <p:cNvPr id="8" name="文本框 7"/>
          <p:cNvSpPr txBox="1"/>
          <p:nvPr/>
        </p:nvSpPr>
        <p:spPr>
          <a:xfrm>
            <a:off x="698500" y="3761984"/>
            <a:ext cx="10795000" cy="48826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可以</a:t>
            </a:r>
            <a:r>
              <a:rPr lang="zh-CN" altLang="en-US" b="1" dirty="0">
                <a:solidFill>
                  <a:srgbClr val="0000FF"/>
                </a:solidFill>
              </a:rPr>
              <a:t>使用假设 “怎么做”</a:t>
            </a:r>
            <a:r>
              <a:rPr lang="zh-CN" altLang="en-US" dirty="0">
                <a:solidFill>
                  <a:schemeClr val="tx1"/>
                </a:solidFill>
              </a:rPr>
              <a:t>来</a:t>
            </a:r>
            <a:r>
              <a:rPr lang="zh-CN" altLang="en-US" b="1" dirty="0">
                <a:solidFill>
                  <a:srgbClr val="0000FF"/>
                </a:solidFill>
              </a:rPr>
              <a:t>分类并改善对用户需求的理解</a:t>
            </a:r>
            <a:r>
              <a:rPr lang="zh-CN" altLang="en-US" dirty="0">
                <a:solidFill>
                  <a:schemeClr val="tx1"/>
                </a:solidFill>
              </a:rPr>
              <a:t>。</a:t>
            </a:r>
            <a:endParaRPr lang="zh-CN" altLang="en-US" dirty="0">
              <a:solidFill>
                <a:schemeClr val="tx1"/>
              </a:solidFill>
            </a:endParaRPr>
          </a:p>
        </p:txBody>
      </p:sp>
      <p:sp>
        <p:nvSpPr>
          <p:cNvPr id="9" name="文本框 8"/>
          <p:cNvSpPr txBox="1"/>
          <p:nvPr/>
        </p:nvSpPr>
        <p:spPr>
          <a:xfrm>
            <a:off x="695325" y="4499527"/>
            <a:ext cx="10795000" cy="70788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在需求的获取过程中，</a:t>
            </a:r>
            <a:r>
              <a:rPr lang="zh-CN" altLang="en-US" b="1" dirty="0">
                <a:solidFill>
                  <a:srgbClr val="0000FF"/>
                </a:solidFill>
              </a:rPr>
              <a:t>分析模型</a:t>
            </a:r>
            <a:r>
              <a:rPr lang="zh-CN" altLang="en-US" dirty="0">
                <a:solidFill>
                  <a:schemeClr val="tx1"/>
                </a:solidFill>
              </a:rPr>
              <a:t>、</a:t>
            </a:r>
            <a:r>
              <a:rPr lang="zh-CN" altLang="en-US" b="1" dirty="0">
                <a:solidFill>
                  <a:srgbClr val="0000FF"/>
                </a:solidFill>
              </a:rPr>
              <a:t>屏幕图形</a:t>
            </a:r>
            <a:r>
              <a:rPr lang="zh-CN" altLang="en-US" dirty="0">
                <a:solidFill>
                  <a:schemeClr val="tx1"/>
                </a:solidFill>
              </a:rPr>
              <a:t>和</a:t>
            </a:r>
            <a:r>
              <a:rPr lang="zh-CN" altLang="en-US" b="1" dirty="0">
                <a:solidFill>
                  <a:srgbClr val="0000FF"/>
                </a:solidFill>
              </a:rPr>
              <a:t>原型</a:t>
            </a:r>
            <a:r>
              <a:rPr lang="zh-CN" altLang="en-US" dirty="0">
                <a:solidFill>
                  <a:schemeClr val="tx1"/>
                </a:solidFill>
              </a:rPr>
              <a:t>可以使概念</a:t>
            </a:r>
            <a:r>
              <a:rPr lang="zh-CN" altLang="en-US" b="1" dirty="0">
                <a:solidFill>
                  <a:srgbClr val="0000FF"/>
                </a:solidFill>
              </a:rPr>
              <a:t>表达得更加清楚</a:t>
            </a:r>
            <a:r>
              <a:rPr lang="zh-CN" altLang="en-US" dirty="0">
                <a:solidFill>
                  <a:schemeClr val="tx1"/>
                </a:solidFill>
              </a:rPr>
              <a:t>，然后提供一个寻找错误和遗漏的办法</a:t>
            </a:r>
            <a:endParaRPr lang="zh-CN" altLang="en-US" dirty="0">
              <a:solidFill>
                <a:schemeClr val="tx1"/>
              </a:solidFill>
            </a:endParaRPr>
          </a:p>
        </p:txBody>
      </p:sp>
      <p:sp>
        <p:nvSpPr>
          <p:cNvPr id="11" name="文本框 10"/>
          <p:cNvSpPr txBox="1"/>
          <p:nvPr/>
        </p:nvSpPr>
        <p:spPr>
          <a:xfrm>
            <a:off x="698500" y="5421219"/>
            <a:ext cx="10795000" cy="73586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把</a:t>
            </a:r>
            <a:r>
              <a:rPr lang="zh-CN" altLang="en-US" b="1" dirty="0">
                <a:solidFill>
                  <a:srgbClr val="0000FF"/>
                </a:solidFill>
              </a:rPr>
              <a:t>在需求开发阶段所形成的模型和屏幕效果</a:t>
            </a:r>
            <a:r>
              <a:rPr lang="zh-CN" altLang="en-US" dirty="0">
                <a:solidFill>
                  <a:schemeClr val="tx1"/>
                </a:solidFill>
              </a:rPr>
              <a:t>看成</a:t>
            </a:r>
            <a:r>
              <a:rPr lang="zh-CN" altLang="en-US" b="1" dirty="0">
                <a:solidFill>
                  <a:srgbClr val="0000FF"/>
                </a:solidFill>
              </a:rPr>
              <a:t>是方便高效交流的概念性建议</a:t>
            </a:r>
            <a:r>
              <a:rPr lang="zh-CN" altLang="en-US" dirty="0">
                <a:solidFill>
                  <a:schemeClr val="tx1"/>
                </a:solidFill>
              </a:rPr>
              <a:t>，而不应该看成是对设计者选择的一种限制</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p:bldP spid="6" grpId="0" animBg="1"/>
      <p:bldP spid="7" grpId="0" animBg="1"/>
      <p:bldP spid="8" grpId="0" animBg="1"/>
      <p:bldP spid="9" grpId="0" animBg="1"/>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932865" cy="492897"/>
            <a:chOff x="198764" y="258545"/>
            <a:chExt cx="5242605"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453080"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5" name="文本框 67"/>
          <p:cNvSpPr>
            <a:spLocks noChangeArrowheads="1"/>
          </p:cNvSpPr>
          <p:nvPr/>
        </p:nvSpPr>
        <p:spPr bwMode="auto">
          <a:xfrm>
            <a:off x="700838" y="1034074"/>
            <a:ext cx="8532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）需求获取中注意问题</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选择适当数量的需求分析者和用户代表（</a:t>
            </a:r>
            <a:r>
              <a:rPr lang="en-US" altLang="zh-CN" sz="2000" b="1" kern="0" dirty="0">
                <a:latin typeface="宋体" panose="02010600030101010101" pitchFamily="2" charset="-122"/>
                <a:sym typeface="宋体" panose="02010600030101010101" pitchFamily="2" charset="-122"/>
              </a:rPr>
              <a:t>3/3</a:t>
            </a:r>
            <a:r>
              <a:rPr lang="zh-CN" altLang="en-US" sz="2000" b="1" kern="0" dirty="0">
                <a:latin typeface="宋体" panose="02010600030101010101" pitchFamily="2" charset="-122"/>
                <a:sym typeface="宋体" panose="02010600030101010101" pitchFamily="2" charset="-122"/>
              </a:rPr>
              <a:t>）</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8500" y="2517265"/>
            <a:ext cx="10795000" cy="165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0000FF"/>
                </a:solidFill>
              </a:rPr>
              <a:t>例如：</a:t>
            </a:r>
            <a:endParaRPr lang="en-US" altLang="zh-CN" b="1" dirty="0">
              <a:solidFill>
                <a:srgbClr val="0000FF"/>
              </a:solidFill>
            </a:endParaRPr>
          </a:p>
          <a:p>
            <a:pPr algn="l"/>
            <a:r>
              <a:rPr lang="zh-CN" altLang="en-US" dirty="0">
                <a:solidFill>
                  <a:schemeClr val="tx1"/>
                </a:solidFill>
              </a:rPr>
              <a:t>在某</a:t>
            </a:r>
            <a:r>
              <a:rPr lang="en-US" altLang="zh-CN" dirty="0">
                <a:solidFill>
                  <a:schemeClr val="tx1"/>
                </a:solidFill>
              </a:rPr>
              <a:t>Web</a:t>
            </a:r>
            <a:r>
              <a:rPr lang="zh-CN" altLang="en-US" dirty="0">
                <a:solidFill>
                  <a:schemeClr val="tx1"/>
                </a:solidFill>
              </a:rPr>
              <a:t>开发项目使用实例研习会</a:t>
            </a:r>
            <a:r>
              <a:rPr lang="zh-CN" altLang="en-US" b="1" dirty="0">
                <a:solidFill>
                  <a:srgbClr val="0000FF"/>
                </a:solidFill>
              </a:rPr>
              <a:t>进行需求获取时</a:t>
            </a:r>
            <a:r>
              <a:rPr lang="zh-CN" altLang="en-US" dirty="0">
                <a:solidFill>
                  <a:schemeClr val="tx1"/>
                </a:solidFill>
              </a:rPr>
              <a:t>，由于</a:t>
            </a:r>
            <a:r>
              <a:rPr lang="en-US" altLang="zh-CN" dirty="0">
                <a:solidFill>
                  <a:schemeClr val="tx1"/>
                </a:solidFill>
              </a:rPr>
              <a:t>12</a:t>
            </a:r>
            <a:r>
              <a:rPr lang="zh-CN" altLang="en-US" dirty="0">
                <a:solidFill>
                  <a:schemeClr val="tx1"/>
                </a:solidFill>
              </a:rPr>
              <a:t>位参与者对不必要的细节进行激烈的讨论，并且在每个使用实例如何工作的问题上难以达成一致意见，致使项目进展缓慢，曾一度感到灰心丧气。当把工作人员减少到</a:t>
            </a:r>
            <a:r>
              <a:rPr lang="en-US" altLang="zh-CN" dirty="0">
                <a:solidFill>
                  <a:schemeClr val="tx1"/>
                </a:solidFill>
              </a:rPr>
              <a:t>6</a:t>
            </a:r>
            <a:r>
              <a:rPr lang="zh-CN" altLang="en-US" dirty="0">
                <a:solidFill>
                  <a:schemeClr val="tx1"/>
                </a:solidFill>
              </a:rPr>
              <a:t>个人时，进度马上加快了，</a:t>
            </a:r>
            <a:r>
              <a:rPr lang="zh-CN" altLang="en-US" b="1" dirty="0">
                <a:solidFill>
                  <a:srgbClr val="0000FF"/>
                </a:solidFill>
              </a:rPr>
              <a:t>而这</a:t>
            </a:r>
            <a:r>
              <a:rPr lang="en-US" altLang="zh-CN" b="1" dirty="0">
                <a:solidFill>
                  <a:srgbClr val="0000FF"/>
                </a:solidFill>
              </a:rPr>
              <a:t>6</a:t>
            </a:r>
            <a:r>
              <a:rPr lang="zh-CN" altLang="en-US" b="1" dirty="0">
                <a:solidFill>
                  <a:srgbClr val="0000FF"/>
                </a:solidFill>
              </a:rPr>
              <a:t>个人代表了客户、系统设计者、开发者和可视化界面设计者等主要工程角色</a:t>
            </a:r>
            <a:r>
              <a:rPr lang="zh-CN" altLang="en-US" dirty="0">
                <a:solidFill>
                  <a:schemeClr val="tx1"/>
                </a:solidFill>
              </a:rPr>
              <a:t>。        </a:t>
            </a:r>
            <a:endParaRPr lang="zh-CN" altLang="en-US" dirty="0">
              <a:solidFill>
                <a:schemeClr val="tx1"/>
              </a:solidFill>
            </a:endParaRPr>
          </a:p>
        </p:txBody>
      </p:sp>
      <p:sp>
        <p:nvSpPr>
          <p:cNvPr id="6" name="文本框 5"/>
          <p:cNvSpPr txBox="1"/>
          <p:nvPr/>
        </p:nvSpPr>
        <p:spPr>
          <a:xfrm>
            <a:off x="686434" y="4315312"/>
            <a:ext cx="10795000" cy="5091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从</a:t>
            </a:r>
            <a:r>
              <a:rPr lang="zh-CN" altLang="en-US" b="1" dirty="0">
                <a:solidFill>
                  <a:srgbClr val="0000FF"/>
                </a:solidFill>
              </a:rPr>
              <a:t>极少的代表</a:t>
            </a:r>
            <a:r>
              <a:rPr lang="zh-CN" altLang="en-US" dirty="0">
                <a:solidFill>
                  <a:schemeClr val="tx1"/>
                </a:solidFill>
              </a:rPr>
              <a:t>那里收集信息或者只听到呼声最高、最有舆论影响的用户的声音，</a:t>
            </a:r>
            <a:r>
              <a:rPr lang="zh-CN" altLang="en-US" b="1" dirty="0">
                <a:solidFill>
                  <a:srgbClr val="0000FF"/>
                </a:solidFill>
              </a:rPr>
              <a:t>也会造成问题</a:t>
            </a:r>
            <a:endParaRPr lang="zh-CN" altLang="en-US" dirty="0">
              <a:solidFill>
                <a:schemeClr val="tx1"/>
              </a:solidFill>
            </a:endParaRPr>
          </a:p>
        </p:txBody>
      </p:sp>
      <p:sp>
        <p:nvSpPr>
          <p:cNvPr id="14" name="文本框 13"/>
          <p:cNvSpPr txBox="1"/>
          <p:nvPr/>
        </p:nvSpPr>
        <p:spPr>
          <a:xfrm>
            <a:off x="736600" y="1544279"/>
            <a:ext cx="6097904" cy="369332"/>
          </a:xfrm>
          <a:prstGeom prst="rect">
            <a:avLst/>
          </a:prstGeom>
          <a:noFill/>
        </p:spPr>
        <p:txBody>
          <a:bodyPr wrap="square">
            <a:spAutoFit/>
          </a:bodyPr>
          <a:lstStyle/>
          <a:p>
            <a:r>
              <a:rPr lang="en-US" altLang="zh-CN" sz="1800" b="1" kern="0" dirty="0">
                <a:solidFill>
                  <a:srgbClr val="FF0000"/>
                </a:solidFill>
                <a:latin typeface="宋体" panose="02010600030101010101" pitchFamily="2" charset="-122"/>
                <a:sym typeface="宋体" panose="02010600030101010101" pitchFamily="2" charset="-122"/>
              </a:rPr>
              <a:t>3)</a:t>
            </a:r>
            <a:r>
              <a:rPr lang="zh-CN" altLang="en-US" sz="1800" b="1" kern="0" dirty="0">
                <a:solidFill>
                  <a:srgbClr val="FF0000"/>
                </a:solidFill>
                <a:latin typeface="宋体" panose="02010600030101010101" pitchFamily="2" charset="-122"/>
                <a:sym typeface="宋体" panose="02010600030101010101" pitchFamily="2" charset="-122"/>
              </a:rPr>
              <a:t>需求分析者和用户代表</a:t>
            </a:r>
            <a:r>
              <a:rPr lang="zh-CN" altLang="en-US" b="1" kern="0" dirty="0">
                <a:solidFill>
                  <a:srgbClr val="FF0000"/>
                </a:solidFill>
                <a:latin typeface="宋体" panose="02010600030101010101" pitchFamily="2" charset="-122"/>
                <a:sym typeface="宋体" panose="02010600030101010101" pitchFamily="2" charset="-122"/>
              </a:rPr>
              <a:t>的数量</a:t>
            </a:r>
            <a:endParaRPr lang="zh-CN" altLang="en-US" dirty="0">
              <a:solidFill>
                <a:srgbClr val="FF0000"/>
              </a:solidFill>
            </a:endParaRPr>
          </a:p>
        </p:txBody>
      </p:sp>
      <p:sp>
        <p:nvSpPr>
          <p:cNvPr id="16" name="文本框 15"/>
          <p:cNvSpPr txBox="1"/>
          <p:nvPr/>
        </p:nvSpPr>
        <p:spPr>
          <a:xfrm>
            <a:off x="698500" y="2006538"/>
            <a:ext cx="10795000" cy="50910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需求获取中如果参与者过多，就会减慢进度</a:t>
            </a:r>
            <a:endParaRPr lang="zh-CN" altLang="en-US" dirty="0">
              <a:solidFill>
                <a:schemeClr val="tx1"/>
              </a:solidFill>
            </a:endParaRPr>
          </a:p>
        </p:txBody>
      </p:sp>
      <p:sp>
        <p:nvSpPr>
          <p:cNvPr id="17" name="文本框 16"/>
          <p:cNvSpPr txBox="1"/>
          <p:nvPr/>
        </p:nvSpPr>
        <p:spPr>
          <a:xfrm>
            <a:off x="686434" y="4820946"/>
            <a:ext cx="10795000" cy="492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将导致</a:t>
            </a:r>
            <a:r>
              <a:rPr lang="zh-CN" altLang="en-US" b="1" dirty="0">
                <a:solidFill>
                  <a:srgbClr val="0000FF"/>
                </a:solidFill>
              </a:rPr>
              <a:t>忽视特定用户类的重要的需求</a:t>
            </a:r>
            <a:r>
              <a:rPr lang="zh-CN" altLang="en-US" dirty="0">
                <a:solidFill>
                  <a:schemeClr val="tx1"/>
                </a:solidFill>
              </a:rPr>
              <a:t>，</a:t>
            </a:r>
            <a:r>
              <a:rPr lang="zh-CN" altLang="en-US" b="1" dirty="0">
                <a:solidFill>
                  <a:srgbClr val="0000FF"/>
                </a:solidFill>
              </a:rPr>
              <a:t>或者其需求不能代表绝大多数用户的需要</a:t>
            </a:r>
            <a:endParaRPr lang="zh-CN" altLang="en-US" dirty="0">
              <a:solidFill>
                <a:schemeClr val="tx1"/>
              </a:solidFill>
            </a:endParaRPr>
          </a:p>
        </p:txBody>
      </p:sp>
      <p:sp>
        <p:nvSpPr>
          <p:cNvPr id="18" name="文本框 17"/>
          <p:cNvSpPr txBox="1"/>
          <p:nvPr/>
        </p:nvSpPr>
        <p:spPr>
          <a:xfrm>
            <a:off x="698500" y="5539871"/>
            <a:ext cx="10795000" cy="57485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0000FF"/>
                </a:solidFill>
              </a:rPr>
              <a:t>最好的</a:t>
            </a:r>
            <a:r>
              <a:rPr lang="zh-CN" altLang="en-US" dirty="0">
                <a:solidFill>
                  <a:schemeClr val="tx1"/>
                </a:solidFill>
              </a:rPr>
              <a:t>权衡是选择</a:t>
            </a:r>
            <a:r>
              <a:rPr lang="zh-CN" altLang="en-US" b="1" dirty="0">
                <a:solidFill>
                  <a:srgbClr val="0000FF"/>
                </a:solidFill>
              </a:rPr>
              <a:t>用户类授权的</a:t>
            </a:r>
            <a:r>
              <a:rPr lang="zh-CN" altLang="en-US" dirty="0">
                <a:solidFill>
                  <a:schemeClr val="tx1"/>
                </a:solidFill>
              </a:rPr>
              <a:t>、</a:t>
            </a:r>
            <a:r>
              <a:rPr lang="zh-CN" altLang="en-US" b="1" dirty="0">
                <a:solidFill>
                  <a:srgbClr val="0000FF"/>
                </a:solidFill>
              </a:rPr>
              <a:t>且也被同组用户类的其它代表所支持</a:t>
            </a:r>
            <a:r>
              <a:rPr lang="zh-CN" altLang="en-US" dirty="0">
                <a:solidFill>
                  <a:schemeClr val="tx1"/>
                </a:solidFill>
              </a:rPr>
              <a:t>的</a:t>
            </a:r>
            <a:r>
              <a:rPr lang="zh-CN" altLang="en-US" b="1" dirty="0">
                <a:solidFill>
                  <a:srgbClr val="0000FF"/>
                </a:solidFill>
              </a:rPr>
              <a:t>产品代表者</a:t>
            </a:r>
            <a:endParaRPr lang="zh-CN" altLang="en-US"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animBg="1"/>
      <p:bldP spid="6" grpId="0" animBg="1"/>
      <p:bldP spid="14" grpId="0"/>
      <p:bldP spid="16" grpId="0" animBg="1"/>
      <p:bldP spid="17" grpId="0" animBg="1"/>
      <p:bldP spid="1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5061754" cy="492897"/>
            <a:chOff x="198764" y="258545"/>
            <a:chExt cx="6747441"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5957916"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7" name="空心弧 6"/>
          <p:cNvSpPr/>
          <p:nvPr/>
        </p:nvSpPr>
        <p:spPr>
          <a:xfrm>
            <a:off x="-3507295" y="1802993"/>
            <a:ext cx="5015029" cy="5015029"/>
          </a:xfrm>
          <a:prstGeom prst="blockArc">
            <a:avLst>
              <a:gd name="adj1" fmla="val 18900000"/>
              <a:gd name="adj2" fmla="val 2700000"/>
              <a:gd name="adj3" fmla="val 431"/>
            </a:avLst>
          </a:prstGeom>
        </p:spPr>
        <p:style>
          <a:lnRef idx="2">
            <a:schemeClr val="accent6">
              <a:shade val="60000"/>
              <a:hueOff val="0"/>
              <a:satOff val="0"/>
              <a:lumOff val="0"/>
              <a:alphaOff val="0"/>
            </a:schemeClr>
          </a:lnRef>
          <a:fillRef idx="0">
            <a:schemeClr val="accent6">
              <a:hueOff val="0"/>
              <a:satOff val="0"/>
              <a:lumOff val="0"/>
              <a:alphaOff val="0"/>
            </a:schemeClr>
          </a:fillRef>
          <a:effectRef idx="0">
            <a:schemeClr val="accent6">
              <a:hueOff val="0"/>
              <a:satOff val="0"/>
              <a:lumOff val="0"/>
              <a:alphaOff val="0"/>
            </a:schemeClr>
          </a:effectRef>
          <a:fontRef idx="minor">
            <a:schemeClr val="tx1">
              <a:hueOff val="0"/>
              <a:satOff val="0"/>
              <a:lumOff val="0"/>
              <a:alphaOff val="0"/>
            </a:schemeClr>
          </a:fontRef>
        </p:style>
      </p:sp>
      <p:sp>
        <p:nvSpPr>
          <p:cNvPr id="8" name="任意多边形: 形状 7"/>
          <p:cNvSpPr/>
          <p:nvPr/>
        </p:nvSpPr>
        <p:spPr>
          <a:xfrm>
            <a:off x="1054738" y="2681452"/>
            <a:ext cx="10392129" cy="465572"/>
          </a:xfrm>
          <a:custGeom>
            <a:avLst/>
            <a:gdLst>
              <a:gd name="connsiteX0" fmla="*/ 0 w 10392129"/>
              <a:gd name="connsiteY0" fmla="*/ 0 h 465572"/>
              <a:gd name="connsiteX1" fmla="*/ 10392129 w 10392129"/>
              <a:gd name="connsiteY1" fmla="*/ 0 h 465572"/>
              <a:gd name="connsiteX2" fmla="*/ 10392129 w 10392129"/>
              <a:gd name="connsiteY2" fmla="*/ 465572 h 465572"/>
              <a:gd name="connsiteX3" fmla="*/ 0 w 10392129"/>
              <a:gd name="connsiteY3" fmla="*/ 465572 h 465572"/>
              <a:gd name="connsiteX4" fmla="*/ 0 w 10392129"/>
              <a:gd name="connsiteY4" fmla="*/ 0 h 46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2129" h="465572">
                <a:moveTo>
                  <a:pt x="0" y="0"/>
                </a:moveTo>
                <a:lnTo>
                  <a:pt x="10392129" y="0"/>
                </a:lnTo>
                <a:lnTo>
                  <a:pt x="10392129" y="465572"/>
                </a:lnTo>
                <a:lnTo>
                  <a:pt x="0" y="465572"/>
                </a:lnTo>
                <a:lnTo>
                  <a:pt x="0" y="0"/>
                </a:lnTo>
                <a:close/>
              </a:path>
            </a:pathLst>
          </a:custGeom>
          <a:solidFill>
            <a:schemeClr val="accent6">
              <a:lumMod val="20000"/>
              <a:lumOff val="80000"/>
            </a:schemeClr>
          </a:solidFill>
        </p:spPr>
        <p:style>
          <a:lnRef idx="2">
            <a:schemeClr val="accent6">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9548"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effectLst/>
                <a:uLnTx/>
                <a:uFillTx/>
                <a:latin typeface="+mn-ea"/>
                <a:ea typeface="+mn-ea"/>
                <a:cs typeface="+mn-cs"/>
              </a:rPr>
              <a:t>1</a:t>
            </a:r>
            <a:r>
              <a:rPr kumimoji="0" lang="zh-CN" altLang="en-US" sz="2000" b="0" i="0" u="none" strike="noStrike" kern="1200" cap="none" spc="0" normalizeH="0" baseline="0" noProof="0" dirty="0">
                <a:effectLst/>
                <a:uLnTx/>
                <a:uFillTx/>
                <a:latin typeface="+mn-ea"/>
                <a:ea typeface="+mn-ea"/>
                <a:cs typeface="+mn-cs"/>
              </a:rPr>
              <a:t>）用户想不出更多的使用实例（用户总是按其重要性的顺序来确定使用实例）</a:t>
            </a:r>
            <a:endParaRPr lang="zh-CN" altLang="en-US" sz="2000" kern="1200" dirty="0">
              <a:latin typeface="+mn-ea"/>
              <a:ea typeface="+mn-ea"/>
            </a:endParaRPr>
          </a:p>
        </p:txBody>
      </p:sp>
      <p:sp>
        <p:nvSpPr>
          <p:cNvPr id="9" name="椭圆 8"/>
          <p:cNvSpPr/>
          <p:nvPr/>
        </p:nvSpPr>
        <p:spPr>
          <a:xfrm>
            <a:off x="763755" y="2623255"/>
            <a:ext cx="581965" cy="581965"/>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多边形: 形状 9"/>
          <p:cNvSpPr/>
          <p:nvPr/>
        </p:nvSpPr>
        <p:spPr>
          <a:xfrm>
            <a:off x="1388353" y="3379586"/>
            <a:ext cx="10058514" cy="465572"/>
          </a:xfrm>
          <a:custGeom>
            <a:avLst/>
            <a:gdLst>
              <a:gd name="connsiteX0" fmla="*/ 0 w 10058514"/>
              <a:gd name="connsiteY0" fmla="*/ 0 h 465572"/>
              <a:gd name="connsiteX1" fmla="*/ 10058514 w 10058514"/>
              <a:gd name="connsiteY1" fmla="*/ 0 h 465572"/>
              <a:gd name="connsiteX2" fmla="*/ 10058514 w 10058514"/>
              <a:gd name="connsiteY2" fmla="*/ 465572 h 465572"/>
              <a:gd name="connsiteX3" fmla="*/ 0 w 10058514"/>
              <a:gd name="connsiteY3" fmla="*/ 465572 h 465572"/>
              <a:gd name="connsiteX4" fmla="*/ 0 w 10058514"/>
              <a:gd name="connsiteY4" fmla="*/ 0 h 46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514" h="465572">
                <a:moveTo>
                  <a:pt x="0" y="0"/>
                </a:moveTo>
                <a:lnTo>
                  <a:pt x="10058514" y="0"/>
                </a:lnTo>
                <a:lnTo>
                  <a:pt x="10058514" y="465572"/>
                </a:lnTo>
                <a:lnTo>
                  <a:pt x="0" y="465572"/>
                </a:lnTo>
                <a:lnTo>
                  <a:pt x="0" y="0"/>
                </a:lnTo>
                <a:close/>
              </a:path>
            </a:pathLst>
          </a:custGeom>
          <a:solidFill>
            <a:schemeClr val="accent5">
              <a:lumMod val="20000"/>
              <a:lumOff val="80000"/>
            </a:schemeClr>
          </a:solidFill>
        </p:spPr>
        <p:style>
          <a:lnRef idx="2">
            <a:schemeClr val="accent6">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9548"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2</a:t>
            </a: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）用户提出新的使用实例，但可从其它使用实例的相关功能需求中获得这些</a:t>
            </a:r>
            <a:endPar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endParaRPr>
          </a:p>
        </p:txBody>
      </p:sp>
      <p:sp>
        <p:nvSpPr>
          <p:cNvPr id="12" name="椭圆 11"/>
          <p:cNvSpPr/>
          <p:nvPr/>
        </p:nvSpPr>
        <p:spPr>
          <a:xfrm>
            <a:off x="1097371" y="3321390"/>
            <a:ext cx="581965" cy="581965"/>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任意多边形: 形状 12"/>
          <p:cNvSpPr/>
          <p:nvPr/>
        </p:nvSpPr>
        <p:spPr>
          <a:xfrm>
            <a:off x="1490746" y="4077721"/>
            <a:ext cx="9956121" cy="465572"/>
          </a:xfrm>
          <a:custGeom>
            <a:avLst/>
            <a:gdLst>
              <a:gd name="connsiteX0" fmla="*/ 0 w 9956121"/>
              <a:gd name="connsiteY0" fmla="*/ 0 h 465572"/>
              <a:gd name="connsiteX1" fmla="*/ 9956121 w 9956121"/>
              <a:gd name="connsiteY1" fmla="*/ 0 h 465572"/>
              <a:gd name="connsiteX2" fmla="*/ 9956121 w 9956121"/>
              <a:gd name="connsiteY2" fmla="*/ 465572 h 465572"/>
              <a:gd name="connsiteX3" fmla="*/ 0 w 9956121"/>
              <a:gd name="connsiteY3" fmla="*/ 465572 h 465572"/>
              <a:gd name="connsiteX4" fmla="*/ 0 w 9956121"/>
              <a:gd name="connsiteY4" fmla="*/ 0 h 46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121" h="465572">
                <a:moveTo>
                  <a:pt x="0" y="0"/>
                </a:moveTo>
                <a:lnTo>
                  <a:pt x="9956121" y="0"/>
                </a:lnTo>
                <a:lnTo>
                  <a:pt x="9956121" y="465572"/>
                </a:lnTo>
                <a:lnTo>
                  <a:pt x="0" y="465572"/>
                </a:lnTo>
                <a:lnTo>
                  <a:pt x="0" y="0"/>
                </a:lnTo>
                <a:close/>
              </a:path>
            </a:pathLst>
          </a:custGeom>
          <a:solidFill>
            <a:schemeClr val="accent4">
              <a:lumMod val="20000"/>
              <a:lumOff val="80000"/>
            </a:schemeClr>
          </a:solidFill>
        </p:spPr>
        <p:style>
          <a:lnRef idx="2">
            <a:schemeClr val="accent6">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9548"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3</a:t>
            </a: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）用户开始重复原先讨论过的问题</a:t>
            </a:r>
            <a:endPar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endParaRPr>
          </a:p>
        </p:txBody>
      </p:sp>
      <p:sp>
        <p:nvSpPr>
          <p:cNvPr id="14" name="椭圆 13"/>
          <p:cNvSpPr/>
          <p:nvPr/>
        </p:nvSpPr>
        <p:spPr>
          <a:xfrm>
            <a:off x="1199764" y="4019524"/>
            <a:ext cx="581965" cy="581965"/>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任意多边形: 形状 14"/>
          <p:cNvSpPr/>
          <p:nvPr/>
        </p:nvSpPr>
        <p:spPr>
          <a:xfrm>
            <a:off x="1388353" y="4775856"/>
            <a:ext cx="10058514" cy="465572"/>
          </a:xfrm>
          <a:custGeom>
            <a:avLst/>
            <a:gdLst>
              <a:gd name="connsiteX0" fmla="*/ 0 w 10058514"/>
              <a:gd name="connsiteY0" fmla="*/ 0 h 465572"/>
              <a:gd name="connsiteX1" fmla="*/ 10058514 w 10058514"/>
              <a:gd name="connsiteY1" fmla="*/ 0 h 465572"/>
              <a:gd name="connsiteX2" fmla="*/ 10058514 w 10058514"/>
              <a:gd name="connsiteY2" fmla="*/ 465572 h 465572"/>
              <a:gd name="connsiteX3" fmla="*/ 0 w 10058514"/>
              <a:gd name="connsiteY3" fmla="*/ 465572 h 465572"/>
              <a:gd name="connsiteX4" fmla="*/ 0 w 10058514"/>
              <a:gd name="connsiteY4" fmla="*/ 0 h 46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514" h="465572">
                <a:moveTo>
                  <a:pt x="0" y="0"/>
                </a:moveTo>
                <a:lnTo>
                  <a:pt x="10058514" y="0"/>
                </a:lnTo>
                <a:lnTo>
                  <a:pt x="10058514" y="465572"/>
                </a:lnTo>
                <a:lnTo>
                  <a:pt x="0" y="465572"/>
                </a:lnTo>
                <a:lnTo>
                  <a:pt x="0" y="0"/>
                </a:lnTo>
                <a:close/>
              </a:path>
            </a:pathLst>
          </a:custGeom>
          <a:solidFill>
            <a:schemeClr val="accent2">
              <a:lumMod val="20000"/>
              <a:lumOff val="80000"/>
            </a:schemeClr>
          </a:solidFill>
        </p:spPr>
        <p:style>
          <a:lnRef idx="2">
            <a:schemeClr val="accent6">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9548"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4</a:t>
            </a: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）用户所提出的新需求比已确定的需求的优先级都低</a:t>
            </a:r>
            <a:endPar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endParaRPr>
          </a:p>
        </p:txBody>
      </p:sp>
      <p:sp>
        <p:nvSpPr>
          <p:cNvPr id="16" name="椭圆 15"/>
          <p:cNvSpPr/>
          <p:nvPr/>
        </p:nvSpPr>
        <p:spPr>
          <a:xfrm>
            <a:off x="1097371" y="4717659"/>
            <a:ext cx="581965" cy="581965"/>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任意多边形: 形状 16"/>
          <p:cNvSpPr/>
          <p:nvPr/>
        </p:nvSpPr>
        <p:spPr>
          <a:xfrm>
            <a:off x="1054738" y="5473990"/>
            <a:ext cx="10392129" cy="465572"/>
          </a:xfrm>
          <a:custGeom>
            <a:avLst/>
            <a:gdLst>
              <a:gd name="connsiteX0" fmla="*/ 0 w 10392129"/>
              <a:gd name="connsiteY0" fmla="*/ 0 h 465572"/>
              <a:gd name="connsiteX1" fmla="*/ 10392129 w 10392129"/>
              <a:gd name="connsiteY1" fmla="*/ 0 h 465572"/>
              <a:gd name="connsiteX2" fmla="*/ 10392129 w 10392129"/>
              <a:gd name="connsiteY2" fmla="*/ 465572 h 465572"/>
              <a:gd name="connsiteX3" fmla="*/ 0 w 10392129"/>
              <a:gd name="connsiteY3" fmla="*/ 465572 h 465572"/>
              <a:gd name="connsiteX4" fmla="*/ 0 w 10392129"/>
              <a:gd name="connsiteY4" fmla="*/ 0 h 46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2129" h="465572">
                <a:moveTo>
                  <a:pt x="0" y="0"/>
                </a:moveTo>
                <a:lnTo>
                  <a:pt x="10392129" y="0"/>
                </a:lnTo>
                <a:lnTo>
                  <a:pt x="10392129" y="465572"/>
                </a:lnTo>
                <a:lnTo>
                  <a:pt x="0" y="465572"/>
                </a:lnTo>
                <a:lnTo>
                  <a:pt x="0" y="0"/>
                </a:lnTo>
                <a:close/>
              </a:path>
            </a:pathLst>
          </a:custGeom>
          <a:solidFill>
            <a:schemeClr val="accent1">
              <a:lumMod val="20000"/>
              <a:lumOff val="80000"/>
            </a:schemeClr>
          </a:solidFill>
        </p:spPr>
        <p:style>
          <a:lnRef idx="2">
            <a:schemeClr val="accent6">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9548"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5</a:t>
            </a: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）用户提出对将来产品的要求，而不是现在讨论的特定产品</a:t>
            </a:r>
            <a:endPar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endParaRPr>
          </a:p>
        </p:txBody>
      </p:sp>
      <p:sp>
        <p:nvSpPr>
          <p:cNvPr id="18" name="椭圆 17"/>
          <p:cNvSpPr/>
          <p:nvPr/>
        </p:nvSpPr>
        <p:spPr>
          <a:xfrm>
            <a:off x="763755" y="5415794"/>
            <a:ext cx="581965" cy="581965"/>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）需求获取结束的标志</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618334"/>
            <a:ext cx="10795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000" b="1">
                <a:solidFill>
                  <a:schemeClr val="lt1"/>
                </a:solidFill>
                <a:latin typeface="宋体" panose="02010600030101010101" pitchFamily="2" charset="-122"/>
                <a:ea typeface="宋体" panose="0201060003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rgbClr val="FF0000"/>
                </a:solidFill>
              </a:rPr>
              <a:t>没有一个简单、清楚的信号暗示什么时候已完成需求获取，但是下列情形可能预示着需求获取的过程接近完成：</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5" grpId="0" animBg="1"/>
      <p:bldP spid="17" grpId="0" animBg="1"/>
      <p:bldP spid="11" grpId="0"/>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6" name="空心弧 5"/>
          <p:cNvSpPr/>
          <p:nvPr/>
        </p:nvSpPr>
        <p:spPr>
          <a:xfrm>
            <a:off x="-4909881" y="666523"/>
            <a:ext cx="6383822" cy="6383822"/>
          </a:xfrm>
          <a:prstGeom prst="blockArc">
            <a:avLst>
              <a:gd name="adj1" fmla="val 18900000"/>
              <a:gd name="adj2" fmla="val 2700000"/>
              <a:gd name="adj3" fmla="val 338"/>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7" name="任意多边形: 形状 6"/>
          <p:cNvSpPr/>
          <p:nvPr/>
        </p:nvSpPr>
        <p:spPr>
          <a:xfrm>
            <a:off x="885324" y="1757269"/>
            <a:ext cx="10719268" cy="645955"/>
          </a:xfrm>
          <a:custGeom>
            <a:avLst/>
            <a:gdLst>
              <a:gd name="connsiteX0" fmla="*/ 0 w 10364483"/>
              <a:gd name="connsiteY0" fmla="*/ 0 h 645955"/>
              <a:gd name="connsiteX1" fmla="*/ 10364483 w 10364483"/>
              <a:gd name="connsiteY1" fmla="*/ 0 h 645955"/>
              <a:gd name="connsiteX2" fmla="*/ 10364483 w 10364483"/>
              <a:gd name="connsiteY2" fmla="*/ 645955 h 645955"/>
              <a:gd name="connsiteX3" fmla="*/ 0 w 10364483"/>
              <a:gd name="connsiteY3" fmla="*/ 645955 h 645955"/>
              <a:gd name="connsiteX4" fmla="*/ 0 w 10364483"/>
              <a:gd name="connsiteY4" fmla="*/ 0 h 64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4483" h="645955">
                <a:moveTo>
                  <a:pt x="0" y="0"/>
                </a:moveTo>
                <a:lnTo>
                  <a:pt x="10364483" y="0"/>
                </a:lnTo>
                <a:lnTo>
                  <a:pt x="10364483" y="645955"/>
                </a:lnTo>
                <a:lnTo>
                  <a:pt x="0" y="645955"/>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70629"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solidFill>
                  <a:schemeClr val="tx1"/>
                </a:solidFill>
                <a:effectLst/>
                <a:uLnTx/>
                <a:uFillTx/>
                <a:latin typeface="+mn-ea"/>
                <a:ea typeface="+mn-ea"/>
                <a:cs typeface="+mn-cs"/>
              </a:rPr>
              <a:t>1</a:t>
            </a:r>
            <a:r>
              <a:rPr kumimoji="0" lang="zh-CN" altLang="en-US" sz="2000" b="0" i="0" u="none" strike="noStrike" kern="1200" cap="none" spc="0" normalizeH="0" noProof="0" dirty="0">
                <a:solidFill>
                  <a:schemeClr val="tx1"/>
                </a:solidFill>
                <a:effectLst/>
                <a:uLnTx/>
                <a:uFillTx/>
                <a:latin typeface="+mn-ea"/>
                <a:ea typeface="+mn-ea"/>
                <a:cs typeface="+mn-cs"/>
              </a:rPr>
              <a:t>）软件需求工程与需求</a:t>
            </a:r>
            <a:r>
              <a:rPr kumimoji="0" lang="zh-CN" altLang="en-US" sz="2000" b="0" i="0" u="none" strike="noStrike" kern="1200" cap="none" spc="0" normalizeH="0" baseline="0" noProof="0" dirty="0">
                <a:solidFill>
                  <a:schemeClr val="tx1"/>
                </a:solidFill>
                <a:effectLst/>
                <a:uLnTx/>
                <a:uFillTx/>
                <a:latin typeface="+mn-ea"/>
                <a:ea typeface="+mn-ea"/>
                <a:cs typeface="+mn-cs"/>
              </a:rPr>
              <a:t>工程是不是存在差异？只要说到需求工程就是说的软件需求工程？</a:t>
            </a:r>
            <a:endParaRPr kumimoji="0" lang="en-US" altLang="zh-CN" sz="2000" b="0" i="0" u="none" strike="noStrike" kern="1200" cap="none" spc="0" normalizeH="0" baseline="0" noProof="0" dirty="0">
              <a:solidFill>
                <a:schemeClr val="tx1"/>
              </a:solidFill>
              <a:effectLst/>
              <a:uLnTx/>
              <a:uFillTx/>
              <a:latin typeface="+mn-ea"/>
              <a:ea typeface="+mn-ea"/>
              <a:cs typeface="+mn-cs"/>
            </a:endParaRPr>
          </a:p>
        </p:txBody>
      </p:sp>
      <p:sp>
        <p:nvSpPr>
          <p:cNvPr id="8" name="椭圆 7"/>
          <p:cNvSpPr/>
          <p:nvPr/>
        </p:nvSpPr>
        <p:spPr>
          <a:xfrm>
            <a:off x="514749" y="1709672"/>
            <a:ext cx="766518" cy="741148"/>
          </a:xfrm>
          <a:prstGeom prst="ellipse">
            <a:avLst/>
          </a:prstGeom>
        </p:spPr>
        <p:style>
          <a:lnRef idx="2">
            <a:schemeClr val="dk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9" name="任意多边形: 形状 8"/>
          <p:cNvSpPr/>
          <p:nvPr/>
        </p:nvSpPr>
        <p:spPr>
          <a:xfrm>
            <a:off x="1310192" y="2672881"/>
            <a:ext cx="10279856" cy="592918"/>
          </a:xfrm>
          <a:custGeom>
            <a:avLst/>
            <a:gdLst>
              <a:gd name="connsiteX0" fmla="*/ 0 w 9939615"/>
              <a:gd name="connsiteY0" fmla="*/ 0 h 592918"/>
              <a:gd name="connsiteX1" fmla="*/ 9939615 w 9939615"/>
              <a:gd name="connsiteY1" fmla="*/ 0 h 592918"/>
              <a:gd name="connsiteX2" fmla="*/ 9939615 w 9939615"/>
              <a:gd name="connsiteY2" fmla="*/ 592918 h 592918"/>
              <a:gd name="connsiteX3" fmla="*/ 0 w 9939615"/>
              <a:gd name="connsiteY3" fmla="*/ 592918 h 592918"/>
              <a:gd name="connsiteX4" fmla="*/ 0 w 9939615"/>
              <a:gd name="connsiteY4" fmla="*/ 0 h 592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9615" h="592918">
                <a:moveTo>
                  <a:pt x="0" y="0"/>
                </a:moveTo>
                <a:lnTo>
                  <a:pt x="9939615" y="0"/>
                </a:lnTo>
                <a:lnTo>
                  <a:pt x="9939615" y="592918"/>
                </a:lnTo>
                <a:lnTo>
                  <a:pt x="0" y="592918"/>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70629" tIns="50800" rIns="50800" bIns="508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kumimoji="0" lang="en-US" altLang="zh-CN" sz="2000" b="0" i="0" u="none" strike="noStrike" kern="1200" cap="none" spc="0" normalizeH="0" baseline="0" noProof="0" dirty="0">
                <a:solidFill>
                  <a:schemeClr val="tx1"/>
                </a:solidFill>
                <a:effectLst/>
                <a:uLnTx/>
                <a:uFillTx/>
                <a:latin typeface="+mn-ea"/>
                <a:ea typeface="+mn-ea"/>
                <a:cs typeface="+mn-cs"/>
              </a:rPr>
              <a:t>2</a:t>
            </a:r>
            <a:r>
              <a:rPr kumimoji="0" lang="zh-CN" altLang="en-US" sz="2000" b="0" i="0" u="none" strike="noStrike" kern="1200" cap="none" spc="0" normalizeH="0" baseline="0" noProof="0" dirty="0">
                <a:solidFill>
                  <a:schemeClr val="tx1"/>
                </a:solidFill>
                <a:effectLst/>
                <a:uLnTx/>
                <a:uFillTx/>
                <a:latin typeface="+mn-ea"/>
                <a:ea typeface="+mn-ea"/>
                <a:cs typeface="+mn-cs"/>
              </a:rPr>
              <a:t>）软件需求工程首先是在软件项目开发这个前提下，而需求工程可以是应用于其他领域的？</a:t>
            </a:r>
            <a:endParaRPr kumimoji="0" lang="en-US" altLang="zh-CN" sz="2000" b="0" i="0" u="none" strike="noStrike" kern="1200" cap="none" spc="0" normalizeH="0" baseline="0" noProof="0" dirty="0">
              <a:solidFill>
                <a:schemeClr val="tx1"/>
              </a:solidFill>
              <a:effectLst/>
              <a:uLnTx/>
              <a:uFillTx/>
              <a:latin typeface="+mn-ea"/>
              <a:ea typeface="+mn-ea"/>
              <a:cs typeface="+mn-cs"/>
            </a:endParaRPr>
          </a:p>
        </p:txBody>
      </p:sp>
      <p:sp>
        <p:nvSpPr>
          <p:cNvPr id="10" name="椭圆 9"/>
          <p:cNvSpPr/>
          <p:nvPr/>
        </p:nvSpPr>
        <p:spPr>
          <a:xfrm>
            <a:off x="939617" y="2598766"/>
            <a:ext cx="766518" cy="741148"/>
          </a:xfrm>
          <a:prstGeom prst="ellipse">
            <a:avLst/>
          </a:prstGeom>
        </p:spPr>
        <p:style>
          <a:lnRef idx="2">
            <a:schemeClr val="dk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5" name="任意多边形: 形状 14"/>
          <p:cNvSpPr/>
          <p:nvPr/>
        </p:nvSpPr>
        <p:spPr>
          <a:xfrm>
            <a:off x="1440592" y="3561974"/>
            <a:ext cx="10144993" cy="592918"/>
          </a:xfrm>
          <a:custGeom>
            <a:avLst/>
            <a:gdLst>
              <a:gd name="connsiteX0" fmla="*/ 0 w 9809215"/>
              <a:gd name="connsiteY0" fmla="*/ 0 h 592918"/>
              <a:gd name="connsiteX1" fmla="*/ 9809215 w 9809215"/>
              <a:gd name="connsiteY1" fmla="*/ 0 h 592918"/>
              <a:gd name="connsiteX2" fmla="*/ 9809215 w 9809215"/>
              <a:gd name="connsiteY2" fmla="*/ 592918 h 592918"/>
              <a:gd name="connsiteX3" fmla="*/ 0 w 9809215"/>
              <a:gd name="connsiteY3" fmla="*/ 592918 h 592918"/>
              <a:gd name="connsiteX4" fmla="*/ 0 w 9809215"/>
              <a:gd name="connsiteY4" fmla="*/ 0 h 592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9215" h="592918">
                <a:moveTo>
                  <a:pt x="0" y="0"/>
                </a:moveTo>
                <a:lnTo>
                  <a:pt x="9809215" y="0"/>
                </a:lnTo>
                <a:lnTo>
                  <a:pt x="9809215" y="592918"/>
                </a:lnTo>
                <a:lnTo>
                  <a:pt x="0" y="592918"/>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70629" tIns="50800" rIns="50800" bIns="50800" numCol="1" spcCol="1270" anchor="ctr" anchorCtr="0">
            <a:noAutofit/>
          </a:bodyPr>
          <a:lstStyle/>
          <a:p>
            <a:pPr marL="0" lvl="0" indent="0" algn="l" defTabSz="889000">
              <a:lnSpc>
                <a:spcPct val="90000"/>
              </a:lnSpc>
              <a:spcBef>
                <a:spcPct val="0"/>
              </a:spcBef>
              <a:spcAft>
                <a:spcPct val="35000"/>
              </a:spcAft>
              <a:buNone/>
            </a:pPr>
            <a:r>
              <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3</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）需求分析和系统设计是不是存在交集？感觉需求分析时，有非功能需求（性能需求等）</a:t>
            </a:r>
            <a:endPar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endParaRPr>
          </a:p>
        </p:txBody>
      </p:sp>
      <p:sp>
        <p:nvSpPr>
          <p:cNvPr id="16" name="椭圆 15"/>
          <p:cNvSpPr/>
          <p:nvPr/>
        </p:nvSpPr>
        <p:spPr>
          <a:xfrm>
            <a:off x="1070018" y="3487859"/>
            <a:ext cx="766518" cy="741148"/>
          </a:xfrm>
          <a:prstGeom prst="ellipse">
            <a:avLst/>
          </a:prstGeom>
        </p:spPr>
        <p:style>
          <a:lnRef idx="2">
            <a:schemeClr val="dk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7" name="任意多边形: 形状 16"/>
          <p:cNvSpPr/>
          <p:nvPr/>
        </p:nvSpPr>
        <p:spPr>
          <a:xfrm>
            <a:off x="1310192" y="4451068"/>
            <a:ext cx="10279856" cy="592918"/>
          </a:xfrm>
          <a:custGeom>
            <a:avLst/>
            <a:gdLst>
              <a:gd name="connsiteX0" fmla="*/ 0 w 9939615"/>
              <a:gd name="connsiteY0" fmla="*/ 0 h 592918"/>
              <a:gd name="connsiteX1" fmla="*/ 9939615 w 9939615"/>
              <a:gd name="connsiteY1" fmla="*/ 0 h 592918"/>
              <a:gd name="connsiteX2" fmla="*/ 9939615 w 9939615"/>
              <a:gd name="connsiteY2" fmla="*/ 592918 h 592918"/>
              <a:gd name="connsiteX3" fmla="*/ 0 w 9939615"/>
              <a:gd name="connsiteY3" fmla="*/ 592918 h 592918"/>
              <a:gd name="connsiteX4" fmla="*/ 0 w 9939615"/>
              <a:gd name="connsiteY4" fmla="*/ 0 h 592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9615" h="592918">
                <a:moveTo>
                  <a:pt x="0" y="0"/>
                </a:moveTo>
                <a:lnTo>
                  <a:pt x="9939615" y="0"/>
                </a:lnTo>
                <a:lnTo>
                  <a:pt x="9939615" y="592918"/>
                </a:lnTo>
                <a:lnTo>
                  <a:pt x="0" y="592918"/>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70629" tIns="50800" rIns="50800" bIns="50800" numCol="1" spcCol="1270" anchor="ctr" anchorCtr="0">
            <a:noAutofit/>
          </a:bodyPr>
          <a:lstStyle/>
          <a:p>
            <a:pPr marL="0" lvl="0" indent="0" algn="l" defTabSz="889000">
              <a:lnSpc>
                <a:spcPct val="90000"/>
              </a:lnSpc>
              <a:spcBef>
                <a:spcPct val="0"/>
              </a:spcBef>
              <a:spcAft>
                <a:spcPct val="35000"/>
              </a:spcAft>
              <a:buNone/>
            </a:pPr>
            <a:r>
              <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4</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）一个软件项目的涉众是否会在项目开发中改变？软件项目完成之后，发现涉众发生了巨大变化，是不是以为着这个软件项目可能就失败了？</a:t>
            </a:r>
            <a:endPar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endParaRPr>
          </a:p>
        </p:txBody>
      </p:sp>
      <p:sp>
        <p:nvSpPr>
          <p:cNvPr id="18" name="椭圆 17"/>
          <p:cNvSpPr/>
          <p:nvPr/>
        </p:nvSpPr>
        <p:spPr>
          <a:xfrm>
            <a:off x="939617" y="4376953"/>
            <a:ext cx="766518" cy="741148"/>
          </a:xfrm>
          <a:prstGeom prst="ellipse">
            <a:avLst/>
          </a:prstGeom>
        </p:spPr>
        <p:style>
          <a:lnRef idx="2">
            <a:schemeClr val="dk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9" name="任意多边形: 形状 18"/>
          <p:cNvSpPr/>
          <p:nvPr/>
        </p:nvSpPr>
        <p:spPr>
          <a:xfrm>
            <a:off x="885324" y="5340161"/>
            <a:ext cx="10719268" cy="592918"/>
          </a:xfrm>
          <a:custGeom>
            <a:avLst/>
            <a:gdLst>
              <a:gd name="connsiteX0" fmla="*/ 0 w 10364483"/>
              <a:gd name="connsiteY0" fmla="*/ 0 h 592918"/>
              <a:gd name="connsiteX1" fmla="*/ 10364483 w 10364483"/>
              <a:gd name="connsiteY1" fmla="*/ 0 h 592918"/>
              <a:gd name="connsiteX2" fmla="*/ 10364483 w 10364483"/>
              <a:gd name="connsiteY2" fmla="*/ 592918 h 592918"/>
              <a:gd name="connsiteX3" fmla="*/ 0 w 10364483"/>
              <a:gd name="connsiteY3" fmla="*/ 592918 h 592918"/>
              <a:gd name="connsiteX4" fmla="*/ 0 w 10364483"/>
              <a:gd name="connsiteY4" fmla="*/ 0 h 592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4483" h="592918">
                <a:moveTo>
                  <a:pt x="0" y="0"/>
                </a:moveTo>
                <a:lnTo>
                  <a:pt x="10364483" y="0"/>
                </a:lnTo>
                <a:lnTo>
                  <a:pt x="10364483" y="592918"/>
                </a:lnTo>
                <a:lnTo>
                  <a:pt x="0" y="592918"/>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70629" tIns="50800" rIns="50800" bIns="50800" numCol="1" spcCol="1270" anchor="ctr" anchorCtr="0">
            <a:noAutofit/>
          </a:bodyPr>
          <a:lstStyle/>
          <a:p>
            <a:pPr marL="0" lvl="0" indent="0" algn="l" defTabSz="889000">
              <a:lnSpc>
                <a:spcPct val="90000"/>
              </a:lnSpc>
              <a:spcBef>
                <a:spcPct val="0"/>
              </a:spcBef>
              <a:spcAft>
                <a:spcPct val="35000"/>
              </a:spcAft>
              <a:buNone/>
            </a:pPr>
            <a:r>
              <a:rPr kumimoji="0" lang="en-US" altLang="zh-CN"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5</a:t>
            </a:r>
            <a:r>
              <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）软件需求工程不仅仅可以是应用于软件项目开发中，是不是还可以用于研究某些重要设备性能（非功能需求）的验证？</a:t>
            </a:r>
            <a:endPar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endParaRPr>
          </a:p>
        </p:txBody>
      </p:sp>
      <p:sp>
        <p:nvSpPr>
          <p:cNvPr id="20" name="椭圆 19"/>
          <p:cNvSpPr/>
          <p:nvPr/>
        </p:nvSpPr>
        <p:spPr>
          <a:xfrm>
            <a:off x="514749" y="5266046"/>
            <a:ext cx="766518" cy="741148"/>
          </a:xfrm>
          <a:prstGeom prst="ellipse">
            <a:avLst/>
          </a:prstGeom>
        </p:spPr>
        <p:style>
          <a:lnRef idx="2">
            <a:schemeClr val="dk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）需求获取的一些思考</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P spid="17" grpId="0" animBg="1"/>
      <p:bldP spid="19" grpId="0" animBg="1"/>
      <p:bldP spid="1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）需求获取的一些思考</a:t>
            </a:r>
            <a:endParaRPr lang="zh-CN" altLang="en-US" sz="2000" b="1" kern="0" dirty="0">
              <a:latin typeface="宋体" panose="02010600030101010101" pitchFamily="2" charset="-122"/>
              <a:sym typeface="宋体" panose="02010600030101010101" pitchFamily="2" charset="-122"/>
            </a:endParaRPr>
          </a:p>
        </p:txBody>
      </p:sp>
      <p:sp>
        <p:nvSpPr>
          <p:cNvPr id="16" name="矩形 15"/>
          <p:cNvSpPr/>
          <p:nvPr/>
        </p:nvSpPr>
        <p:spPr>
          <a:xfrm>
            <a:off x="698500" y="1637729"/>
            <a:ext cx="10794999" cy="172327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需求工程</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是指应用已证实有效的技术、方法进行需求分析、确定客户需求、帮助分析人员理解问题并定义目标系统的所有外部特征的一门学科</a:t>
            </a:r>
            <a:endPar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endParaRPr>
          </a:p>
          <a:p>
            <a:r>
              <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2</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）它通过合适的工具和记号系统地描述待开发系统及其行为特征和相关约束、形成需求文档、并对用户不断变化的需求演进给予支持</a:t>
            </a:r>
            <a:endParaRPr kumimoji="0" lang="zh-CN" altLang="en-US" sz="2000" b="0" i="0" u="none" strike="noStrike" kern="1200" cap="none" spc="0" normalizeH="0" baseline="0" dirty="0">
              <a:solidFill>
                <a:schemeClr val="tx1"/>
              </a:solidFill>
              <a:effectLst/>
              <a:uLnTx/>
              <a:uFillTx/>
              <a:latin typeface="宋体" panose="02010600030101010101" pitchFamily="2" charset="-122"/>
              <a:ea typeface="宋体" panose="02010600030101010101" pitchFamily="2" charset="-122"/>
              <a:cs typeface="+mn-cs"/>
            </a:endParaRPr>
          </a:p>
          <a:p>
            <a:endParaRPr lang="zh-CN" altLang="en-US" sz="2000" dirty="0"/>
          </a:p>
        </p:txBody>
      </p:sp>
      <p:sp>
        <p:nvSpPr>
          <p:cNvPr id="17" name="矩形 16"/>
          <p:cNvSpPr/>
          <p:nvPr/>
        </p:nvSpPr>
        <p:spPr>
          <a:xfrm>
            <a:off x="698500" y="3534801"/>
            <a:ext cx="10794999" cy="94811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3</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需求工程可分为</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系统需求工程</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（如果是针对由软硬件共同组成的整个系统）和</a:t>
            </a:r>
            <a:r>
              <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软件需求工程</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（如果仅是专门针对纯软件部分）</a:t>
            </a:r>
            <a:endParaRPr lang="zh-CN" altLang="en-US" sz="2000" dirty="0"/>
          </a:p>
        </p:txBody>
      </p:sp>
      <p:sp>
        <p:nvSpPr>
          <p:cNvPr id="18" name="矩形 17"/>
          <p:cNvSpPr/>
          <p:nvPr/>
        </p:nvSpPr>
        <p:spPr>
          <a:xfrm>
            <a:off x="698500" y="4674780"/>
            <a:ext cx="10794999" cy="114914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zh-CN"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4</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a:solidFill>
                  <a:srgbClr val="FF0000"/>
                </a:solidFill>
                <a:effectLst/>
                <a:uLnTx/>
                <a:uFillTx/>
                <a:latin typeface="宋体" panose="02010600030101010101" pitchFamily="2" charset="-122"/>
                <a:ea typeface="宋体" panose="02010600030101010101" pitchFamily="2" charset="-122"/>
                <a:cs typeface="+mn-cs"/>
              </a:rPr>
              <a:t>软件需求工程</a:t>
            </a:r>
            <a:r>
              <a:rPr kumimoji="0" lang="zh-CN" altLang="en-US" sz="2000" b="0" i="0" u="none" strike="noStrike" kern="1200" cap="none" spc="0" normalizeH="0" baseline="0" noProof="0" dirty="0">
                <a:solidFill>
                  <a:schemeClr val="tx1"/>
                </a:solidFill>
                <a:effectLst/>
                <a:uLnTx/>
                <a:uFillTx/>
                <a:latin typeface="宋体" panose="02010600030101010101" pitchFamily="2" charset="-122"/>
                <a:ea typeface="宋体" panose="02010600030101010101" pitchFamily="2" charset="-122"/>
                <a:cs typeface="+mn-cs"/>
              </a:rPr>
              <a:t>是一门分析并记录软件需求的学科，它把系统需求分解成一些主要的子系统和任务，把这些子系统或任务分配给软件，并通过一系列重复的分析、设计、比较研究、原型开发过程把这些系统需求转换成软件的需求描述和一些性能参数</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7" grpId="0" animBg="1"/>
      <p:bldP spid="1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9400"/>
            <a:ext cx="10515600" cy="926465"/>
          </a:xfrm>
        </p:spPr>
        <p:txBody>
          <a:bodyPr/>
          <a:p>
            <a:r>
              <a:rPr lang="zh-CN" altLang="en-US">
                <a:latin typeface="微软雅黑" panose="020B0503020204020204" pitchFamily="34" charset="-122"/>
                <a:ea typeface="微软雅黑" panose="020B0503020204020204" pitchFamily="34" charset="-122"/>
              </a:rPr>
              <a:t>作业：</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068070"/>
            <a:ext cx="10515600" cy="4351338"/>
          </a:xfrm>
        </p:spPr>
        <p:txBody>
          <a:bodyPr/>
          <a:p>
            <a:r>
              <a:rPr lang="en-US" altLang="zh-CN"/>
              <a:t>1) </a:t>
            </a:r>
            <a:r>
              <a:rPr lang="zh-CN" altLang="zh-CN"/>
              <a:t>学习</a:t>
            </a:r>
            <a:r>
              <a:rPr lang="en-US" altLang="zh-CN"/>
              <a:t>IBM</a:t>
            </a:r>
            <a:r>
              <a:rPr lang="zh-CN" altLang="en-US"/>
              <a:t>教材：</a:t>
            </a:r>
            <a:endParaRPr lang="zh-CN" altLang="en-US"/>
          </a:p>
          <a:p>
            <a:pPr marL="0" indent="0">
              <a:buNone/>
            </a:pPr>
            <a:r>
              <a:rPr lang="en-US" altLang="zh-CN"/>
              <a:t>     </a:t>
            </a:r>
            <a:r>
              <a:rPr lang="zh-CN" altLang="en-US"/>
              <a:t>Module 3 ：Introduction to Use-Case Modeling；</a:t>
            </a:r>
            <a:endParaRPr lang="zh-CN" altLang="en-US"/>
          </a:p>
          <a:p>
            <a:pPr marL="0" indent="0">
              <a:buNone/>
            </a:pPr>
            <a:r>
              <a:rPr lang="en-US" altLang="zh-CN"/>
              <a:t>     Module 4 </a:t>
            </a:r>
            <a:r>
              <a:rPr lang="zh-CN" altLang="en-US"/>
              <a:t>：</a:t>
            </a:r>
            <a:r>
              <a:rPr lang="en-US" altLang="zh-CN"/>
              <a:t>Analyze the Problem</a:t>
            </a:r>
            <a:endParaRPr lang="en-US" altLang="zh-CN"/>
          </a:p>
          <a:p>
            <a:pPr marL="0" indent="0">
              <a:buNone/>
            </a:pPr>
            <a:r>
              <a:rPr lang="en-US" altLang="zh-CN"/>
              <a:t>     Module 10 </a:t>
            </a:r>
            <a:r>
              <a:rPr lang="zh-CN" altLang="en-US"/>
              <a:t>：</a:t>
            </a:r>
            <a:r>
              <a:rPr lang="en-US" altLang="zh-CN"/>
              <a:t>Structure the Use-Case Model</a:t>
            </a:r>
            <a:endParaRPr lang="en-US" altLang="zh-CN"/>
          </a:p>
          <a:p>
            <a:r>
              <a:rPr lang="en-US" altLang="zh-CN"/>
              <a:t>2</a:t>
            </a:r>
            <a:r>
              <a:rPr lang="zh-CN" altLang="en-US"/>
              <a:t>）</a:t>
            </a:r>
            <a:r>
              <a:rPr lang="zh-CN" altLang="zh-CN"/>
              <a:t>完成</a:t>
            </a:r>
            <a:r>
              <a:rPr lang="en-US" altLang="zh-CN"/>
              <a:t>Exercise 3.1: Identify Actors and Use Cases</a:t>
            </a:r>
            <a:r>
              <a:rPr lang="zh-CN" altLang="en-US"/>
              <a:t>，Exercise 4.1 </a:t>
            </a:r>
            <a:endParaRPr lang="zh-CN" altLang="en-US"/>
          </a:p>
          <a:p>
            <a:pPr marL="0" indent="0">
              <a:buNone/>
            </a:pPr>
            <a:r>
              <a:rPr lang="en-US" altLang="zh-CN"/>
              <a:t>          The Problem Behind the Problem</a:t>
            </a:r>
            <a:endParaRPr lang="en-US" altLang="zh-CN"/>
          </a:p>
          <a:p>
            <a:r>
              <a:rPr lang="en-US" altLang="zh-CN"/>
              <a:t>3</a:t>
            </a:r>
            <a:r>
              <a:rPr lang="zh-CN" altLang="en-US"/>
              <a:t>）自学第</a:t>
            </a:r>
            <a:r>
              <a:rPr lang="en-US" altLang="zh-CN"/>
              <a:t>9</a:t>
            </a:r>
            <a:r>
              <a:rPr lang="zh-CN" altLang="en-US"/>
              <a:t>章照章办事（</a:t>
            </a:r>
            <a:r>
              <a:rPr lang="en-US" altLang="zh-CN"/>
              <a:t>Chapter 9 Playing by the rule),</a:t>
            </a:r>
            <a:r>
              <a:rPr lang="zh-CN" altLang="zh-CN"/>
              <a:t>制作相应的</a:t>
            </a:r>
            <a:endParaRPr lang="zh-CN" altLang="zh-CN"/>
          </a:p>
          <a:p>
            <a:pPr marL="0" indent="0">
              <a:buNone/>
            </a:pPr>
            <a:r>
              <a:rPr lang="en-US" altLang="zh-CN"/>
              <a:t>        PPT(</a:t>
            </a:r>
            <a:r>
              <a:rPr lang="zh-CN" altLang="zh-CN"/>
              <a:t>届时另安排一节课，随机抽取</a:t>
            </a:r>
            <a:r>
              <a:rPr lang="en-US" altLang="zh-CN"/>
              <a:t>2-3</a:t>
            </a:r>
            <a:r>
              <a:rPr lang="zh-CN" altLang="en-US"/>
              <a:t>同学授课）</a:t>
            </a:r>
            <a:endParaRPr lang="zh-CN" altLang="en-US"/>
          </a:p>
        </p:txBody>
      </p:sp>
      <p:sp>
        <p:nvSpPr>
          <p:cNvPr id="4" name="日期占位符 3"/>
          <p:cNvSpPr>
            <a:spLocks noGrp="1"/>
          </p:cNvSpPr>
          <p:nvPr>
            <p:ph type="dt" sz="half" idx="10"/>
          </p:nvPr>
        </p:nvSpPr>
        <p:spPr/>
        <p:txBody>
          <a:bodyPr/>
          <a:p>
            <a:fld id="{3EDC66C8-F7AC-1743-B717-B48C2D4E01B5}" type="datetime1">
              <a:rPr lang="zh-CN" altLang="en-US" smtClean="0">
                <a:solidFill>
                  <a:prstClr val="black">
                    <a:tint val="75000"/>
                  </a:prstClr>
                </a:solidFill>
              </a:rPr>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6" name="文本框 5"/>
          <p:cNvSpPr txBox="1"/>
          <p:nvPr/>
        </p:nvSpPr>
        <p:spPr>
          <a:xfrm>
            <a:off x="966470" y="5354955"/>
            <a:ext cx="6998335" cy="460375"/>
          </a:xfrm>
          <a:prstGeom prst="rect">
            <a:avLst/>
          </a:prstGeom>
          <a:noFill/>
        </p:spPr>
        <p:txBody>
          <a:bodyPr wrap="none" rtlCol="0">
            <a:spAutoFit/>
          </a:bodyPr>
          <a:p>
            <a:r>
              <a:rPr lang="zh-CN"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需求开发内容见教材第</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4-18</a:t>
            </a:r>
            <a:r>
              <a:rPr lang="zh-CN"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章超越需求开发</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l="4595" r="4595"/>
          <a:stretch>
            <a:fillRect/>
          </a:stretch>
        </p:blipFill>
        <p:spPr>
          <a:xfrm>
            <a:off x="-934279" y="-68794"/>
            <a:ext cx="14108941" cy="6926794"/>
          </a:xfrm>
          <a:prstGeom prst="rect">
            <a:avLst/>
          </a:prstGeom>
        </p:spPr>
      </p:pic>
      <p:sp>
        <p:nvSpPr>
          <p:cNvPr id="3" name="矩形 2"/>
          <p:cNvSpPr/>
          <p:nvPr/>
        </p:nvSpPr>
        <p:spPr>
          <a:xfrm>
            <a:off x="-934279" y="-68795"/>
            <a:ext cx="13921458" cy="6926794"/>
          </a:xfrm>
          <a:prstGeom prst="rect">
            <a:avLst/>
          </a:prstGeom>
          <a:solidFill>
            <a:srgbClr val="5197D7">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直角三角形 10"/>
          <p:cNvSpPr>
            <a:spLocks noChangeArrowheads="1"/>
          </p:cNvSpPr>
          <p:nvPr/>
        </p:nvSpPr>
        <p:spPr bwMode="auto">
          <a:xfrm rot="10800000">
            <a:off x="6477593" y="-23813"/>
            <a:ext cx="6881813" cy="6881813"/>
          </a:xfrm>
          <a:prstGeom prst="rtTriangle">
            <a:avLst/>
          </a:prstGeom>
          <a:solidFill>
            <a:srgbClr val="5197D7">
              <a:alpha val="50000"/>
            </a:srgbClr>
          </a:solidFill>
          <a:ln>
            <a:noFill/>
          </a:ln>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endParaRPr>
          </a:p>
        </p:txBody>
      </p:sp>
      <p:sp>
        <p:nvSpPr>
          <p:cNvPr id="16" name="文本框 6"/>
          <p:cNvSpPr>
            <a:spLocks noChangeArrowheads="1"/>
          </p:cNvSpPr>
          <p:nvPr/>
        </p:nvSpPr>
        <p:spPr bwMode="auto">
          <a:xfrm>
            <a:off x="3544466" y="2393495"/>
            <a:ext cx="4915535" cy="208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谢谢大家！</a:t>
            </a:r>
            <a:endPar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ctr"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THANK YOU !</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3" name="等腰三角形 22"/>
          <p:cNvSpPr/>
          <p:nvPr/>
        </p:nvSpPr>
        <p:spPr>
          <a:xfrm>
            <a:off x="190028" y="5200191"/>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等腰三角形 23"/>
          <p:cNvSpPr/>
          <p:nvPr/>
        </p:nvSpPr>
        <p:spPr>
          <a:xfrm>
            <a:off x="1256532" y="5623200"/>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直接连接符 12"/>
          <p:cNvSpPr>
            <a:spLocks noChangeShapeType="1"/>
          </p:cNvSpPr>
          <p:nvPr/>
        </p:nvSpPr>
        <p:spPr bwMode="auto">
          <a:xfrm flipH="1" flipV="1">
            <a:off x="2209799" y="-5069130"/>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直接连接符 12"/>
          <p:cNvSpPr>
            <a:spLocks noChangeShapeType="1"/>
          </p:cNvSpPr>
          <p:nvPr/>
        </p:nvSpPr>
        <p:spPr bwMode="auto">
          <a:xfrm flipH="1" flipV="1">
            <a:off x="13193797" y="5161959"/>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文本框 6"/>
          <p:cNvSpPr>
            <a:spLocks noChangeArrowheads="1"/>
          </p:cNvSpPr>
          <p:nvPr/>
        </p:nvSpPr>
        <p:spPr bwMode="auto">
          <a:xfrm>
            <a:off x="4864631" y="5722180"/>
            <a:ext cx="227520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武君胜</a:t>
            </a:r>
            <a:endPar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ctr"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西北工业大学 软件学院</a:t>
            </a:r>
            <a:endParaRPr kumimoji="0" lang="en-US" altLang="zh-CN"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3622045" y="1386230"/>
            <a:ext cx="4262959" cy="105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anim calcmode="lin" valueType="num">
                                      <p:cBhvr>
                                        <p:cTn id="8" dur="700" fill="hold"/>
                                        <p:tgtEl>
                                          <p:spTgt spid="17"/>
                                        </p:tgtEl>
                                        <p:attrNameLst>
                                          <p:attrName>ppt_x</p:attrName>
                                        </p:attrNameLst>
                                      </p:cBhvr>
                                      <p:tavLst>
                                        <p:tav tm="0">
                                          <p:val>
                                            <p:strVal val="#ppt_x"/>
                                          </p:val>
                                        </p:tav>
                                        <p:tav tm="100000">
                                          <p:val>
                                            <p:strVal val="#ppt_x"/>
                                          </p:val>
                                        </p:tav>
                                      </p:tavLst>
                                    </p:anim>
                                    <p:anim calcmode="lin" valueType="num">
                                      <p:cBhvr>
                                        <p:cTn id="9" dur="7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0.10977 -0.18726 L 0.32044 0.57477 " pathEditMode="relative" rAng="0" ptsTypes="AA">
                                      <p:cBhvr>
                                        <p:cTn id="12" dur="700" fill="hold"/>
                                        <p:tgtEl>
                                          <p:spTgt spid="11"/>
                                        </p:tgtEl>
                                        <p:attrNameLst>
                                          <p:attrName>ppt_x</p:attrName>
                                          <p:attrName>ppt_y</p:attrName>
                                        </p:attrNameLst>
                                      </p:cBhvr>
                                      <p:rCtr x="21510" y="38102"/>
                                    </p:animMotion>
                                  </p:childTnLst>
                                </p:cTn>
                              </p:par>
                              <p:par>
                                <p:cTn id="13" presetID="42" presetClass="path" presetSubtype="0" accel="50000" decel="50000" fill="hold" grpId="0" nodeType="withEffect">
                                  <p:stCondLst>
                                    <p:cond delay="0"/>
                                  </p:stCondLst>
                                  <p:childTnLst>
                                    <p:animMotion origin="layout" path="M 0.08503 0.15486 L -0.4112 -0.72917 " pathEditMode="relative" rAng="0" ptsTypes="AA">
                                      <p:cBhvr>
                                        <p:cTn id="14" dur="700" fill="hold"/>
                                        <p:tgtEl>
                                          <p:spTgt spid="12"/>
                                        </p:tgtEl>
                                        <p:attrNameLst>
                                          <p:attrName>ppt_x</p:attrName>
                                          <p:attrName>ppt_y</p:attrName>
                                        </p:attrNameLst>
                                      </p:cBhvr>
                                      <p:rCtr x="-24818" y="-44213"/>
                                    </p:animMotion>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 calcmode="lin" valueType="num">
                                      <p:cBhvr>
                                        <p:cTn id="2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
                                        </p:tgtEl>
                                        <p:attrNameLst>
                                          <p:attrName>ppt_w</p:attrName>
                                        </p:attrNameLst>
                                      </p:cBhvr>
                                      <p:tavLst>
                                        <p:tav tm="0">
                                          <p:val>
                                            <p:strVal val="#ppt_w/10"/>
                                          </p:val>
                                        </p:tav>
                                        <p:tav tm="50000">
                                          <p:val>
                                            <p:strVal val="#ppt_w+.01"/>
                                          </p:val>
                                        </p:tav>
                                        <p:tav tm="100000">
                                          <p:val>
                                            <p:strVal val="#ppt_w"/>
                                          </p:val>
                                        </p:tav>
                                      </p:tavLst>
                                    </p:anim>
                                    <p:animEffect>
                                      <p:cBhvr>
                                        <p:cTn id="22" dur="500" tmFilter="0,0; .5, 1; 1, 1"/>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19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4"/>
                                        </p:tgtEl>
                                        <p:attrNameLst>
                                          <p:attrName>ppt_y</p:attrName>
                                        </p:attrNameLst>
                                      </p:cBhvr>
                                      <p:tavLst>
                                        <p:tav tm="0">
                                          <p:val>
                                            <p:strVal val="#ppt_y"/>
                                          </p:val>
                                        </p:tav>
                                        <p:tav tm="100000">
                                          <p:val>
                                            <p:strVal val="#ppt_y"/>
                                          </p:val>
                                        </p:tav>
                                      </p:tavLst>
                                    </p:anim>
                                    <p:anim calcmode="lin" valueType="num">
                                      <p:cBhvr>
                                        <p:cTn id="38"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4"/>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6" grpId="0" bldLvl="0" autoUpdateAnimBg="0"/>
      <p:bldP spid="23" grpId="0" bldLvl="0" animBg="1"/>
      <p:bldP spid="24" grpId="0" bldLvl="0" animBg="1"/>
      <p:bldP spid="11" grpId="0" bldLvl="0" animBg="1"/>
      <p:bldP spid="12" grpId="0" bldLvl="0" animBg="1"/>
      <p:bldP spid="14"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28742"/>
            <a:ext cx="3659330" cy="491607"/>
            <a:chOff x="198764" y="258545"/>
            <a:chExt cx="4877976"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7930991" y="2597582"/>
            <a:ext cx="2984818" cy="923330"/>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宋体" panose="02010600030101010101" pitchFamily="2" charset="-122"/>
                <a:sym typeface="+mn-ea"/>
              </a:rPr>
              <a:t>若未</a:t>
            </a:r>
            <a:r>
              <a:rPr lang="en-US" dirty="0" err="1">
                <a:latin typeface="宋体" panose="02010600030101010101" pitchFamily="2" charset="-122"/>
                <a:ea typeface="宋体" panose="02010600030101010101" pitchFamily="2" charset="-122"/>
                <a:cs typeface="宋体" panose="02010600030101010101" pitchFamily="2" charset="-122"/>
                <a:sym typeface="+mn-ea"/>
              </a:rPr>
              <a:t>将例外记录在文档上</a:t>
            </a:r>
            <a:r>
              <a:rPr lang="en-US"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则</a:t>
            </a:r>
            <a:r>
              <a:rPr lang="en-US" dirty="0" err="1">
                <a:latin typeface="宋体" panose="02010600030101010101" pitchFamily="2" charset="-122"/>
                <a:ea typeface="宋体" panose="02010600030101010101" pitchFamily="2" charset="-122"/>
                <a:cs typeface="宋体" panose="02010600030101010101" pitchFamily="2" charset="-122"/>
                <a:sym typeface="+mn-ea"/>
              </a:rPr>
              <a:t>开发者可能在设计和构造阶段忽视这些可能性</a:t>
            </a:r>
            <a:endParaRPr lang="zh-CN" altLang="en-US" dirty="0"/>
          </a:p>
        </p:txBody>
      </p:sp>
      <p:graphicFrame>
        <p:nvGraphicFramePr>
          <p:cNvPr id="18" name="图示 17"/>
          <p:cNvGraphicFramePr/>
          <p:nvPr/>
        </p:nvGraphicFramePr>
        <p:xfrm>
          <a:off x="477406" y="1810582"/>
          <a:ext cx="6395330" cy="3951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）用例的说明</a:t>
            </a:r>
            <a:endParaRPr lang="zh-CN" altLang="en-US" sz="2000" b="1" kern="0" dirty="0">
              <a:latin typeface="宋体" panose="02010600030101010101" pitchFamily="2" charset="-122"/>
              <a:sym typeface="宋体" panose="02010600030101010101" pitchFamily="2" charset="-122"/>
            </a:endParaRPr>
          </a:p>
        </p:txBody>
      </p:sp>
      <p:sp>
        <p:nvSpPr>
          <p:cNvPr id="17" name="矩形 16"/>
          <p:cNvSpPr/>
          <p:nvPr/>
        </p:nvSpPr>
        <p:spPr>
          <a:xfrm>
            <a:off x="7833360" y="2306319"/>
            <a:ext cx="3180080" cy="297688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7930991" y="4019076"/>
            <a:ext cx="2984818" cy="646331"/>
          </a:xfrm>
          <a:prstGeom prst="rect">
            <a:avLst/>
          </a:prstGeom>
          <a:solidFill>
            <a:schemeClr val="accent2">
              <a:lumMod val="20000"/>
              <a:lumOff val="80000"/>
            </a:schemeClr>
          </a:solidFill>
        </p:spPr>
        <p:txBody>
          <a:bodyPr wrap="square">
            <a:spAutoFit/>
          </a:bodyPr>
          <a:lstStyle/>
          <a:p>
            <a:pPr algn="ctr"/>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当系统遇到一个例外条件时，就会发生系统崩溃</a:t>
            </a:r>
            <a:endParaRPr lang="zh-CN" altLang="en-US" dirty="0"/>
          </a:p>
        </p:txBody>
      </p:sp>
      <p:sp>
        <p:nvSpPr>
          <p:cNvPr id="20" name="箭头: 下 19"/>
          <p:cNvSpPr/>
          <p:nvPr/>
        </p:nvSpPr>
        <p:spPr>
          <a:xfrm>
            <a:off x="9145111" y="3579730"/>
            <a:ext cx="528320" cy="412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p:cNvSpPr/>
          <p:nvPr/>
        </p:nvSpPr>
        <p:spPr>
          <a:xfrm>
            <a:off x="7071360" y="3520912"/>
            <a:ext cx="518160" cy="7078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Graphic spid="18" grpId="0">
        <p:bldAsOne/>
      </p:bldGraphic>
      <p:bldP spid="14" grpId="0"/>
      <p:bldP spid="17" grpId="0" animBg="1"/>
      <p:bldP spid="23"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85" y="337820"/>
            <a:ext cx="525145" cy="422275"/>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2874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2" name="任意多边形: 形状 11"/>
          <p:cNvSpPr/>
          <p:nvPr/>
        </p:nvSpPr>
        <p:spPr bwMode="white">
          <a:xfrm>
            <a:off x="777875" y="2035725"/>
            <a:ext cx="10843260" cy="586708"/>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1" i="0" u="none" kern="1200" baseline="0" dirty="0">
                <a:latin typeface="宋体" panose="02010600030101010101" pitchFamily="2" charset="-122"/>
                <a:ea typeface="宋体" panose="02010600030101010101" pitchFamily="2" charset="-122"/>
                <a:cs typeface="宋体" panose="02010600030101010101" pitchFamily="2" charset="-122"/>
                <a:rtl val="0"/>
              </a:rPr>
              <a:t> </a:t>
            </a:r>
            <a:r>
              <a:rPr lang="en-US" sz="2000" b="1" i="0" u="none" kern="1200" baseline="0" dirty="0" err="1">
                <a:latin typeface="宋体" panose="02010600030101010101" pitchFamily="2" charset="-122"/>
                <a:ea typeface="宋体" panose="02010600030101010101" pitchFamily="2" charset="-122"/>
                <a:cs typeface="宋体" panose="02010600030101010101" pitchFamily="2" charset="-122"/>
                <a:rtl val="0"/>
              </a:rPr>
              <a:t>可以使用多种方法来确定用例</a:t>
            </a:r>
            <a:r>
              <a:rPr lang="zh-CN" sz="2000" b="1" i="0" u="none" kern="1200" baseline="0" dirty="0">
                <a:latin typeface="宋体" panose="02010600030101010101" pitchFamily="2" charset="-122"/>
                <a:ea typeface="宋体" panose="02010600030101010101" pitchFamily="2" charset="-122"/>
                <a:cs typeface="宋体" panose="02010600030101010101" pitchFamily="2" charset="-122"/>
                <a:rtl val="0"/>
              </a:rPr>
              <a:t>：</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3" name="直接连接符 12"/>
          <p:cNvSpPr/>
          <p:nvPr/>
        </p:nvSpPr>
        <p:spPr>
          <a:xfrm>
            <a:off x="777875" y="2670006"/>
            <a:ext cx="10843260" cy="0"/>
          </a:xfrm>
          <a:prstGeom prst="line">
            <a:avLst/>
          </a:pr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4" name="任意多边形: 形状 13"/>
          <p:cNvSpPr/>
          <p:nvPr/>
        </p:nvSpPr>
        <p:spPr bwMode="white">
          <a:xfrm>
            <a:off x="777875" y="2670007"/>
            <a:ext cx="10843260" cy="758994"/>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2">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1)</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首先明确执行者和他们的角色，然后确定业务过程，在这一过程中每一个参与者都在为确定用例而努力</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6" name="直接连接符 15"/>
          <p:cNvSpPr/>
          <p:nvPr/>
        </p:nvSpPr>
        <p:spPr>
          <a:xfrm>
            <a:off x="777875" y="3597642"/>
            <a:ext cx="10843260" cy="0"/>
          </a:xfrm>
          <a:prstGeom prst="line">
            <a:avLst/>
          </a:prstGeom>
        </p:spPr>
        <p:style>
          <a:lnRef idx="1">
            <a:schemeClr val="accent4">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7" name="任意多边形: 形状 16"/>
          <p:cNvSpPr/>
          <p:nvPr/>
        </p:nvSpPr>
        <p:spPr bwMode="white">
          <a:xfrm>
            <a:off x="777875" y="3597642"/>
            <a:ext cx="10843260" cy="758993"/>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4">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2</a:t>
            </a:r>
            <a:r>
              <a:rPr lang="zh-CN"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确定系统所能反映的外部事件，然后把这些事件与参与的执行者和特定的用例联系起来</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8" name="直接连接符 17"/>
          <p:cNvSpPr/>
          <p:nvPr/>
        </p:nvSpPr>
        <p:spPr>
          <a:xfrm>
            <a:off x="777875" y="4525277"/>
            <a:ext cx="10843260" cy="0"/>
          </a:xfrm>
          <a:prstGeom prst="line">
            <a:avLst/>
          </a:prstGeom>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sp>
        <p:nvSpPr>
          <p:cNvPr id="19" name="任意多边形: 形状 18"/>
          <p:cNvSpPr/>
          <p:nvPr/>
        </p:nvSpPr>
        <p:spPr bwMode="white">
          <a:xfrm>
            <a:off x="777875" y="4525278"/>
            <a:ext cx="10843260" cy="758992"/>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5">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3</a:t>
            </a:r>
            <a:r>
              <a:rPr lang="zh-CN"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以特定的说明形式表达业务过程或日常行为，从这些说明中获得用例，并确定参与到用例中的执行者</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20" name="直接连接符 19"/>
          <p:cNvSpPr/>
          <p:nvPr/>
        </p:nvSpPr>
        <p:spPr>
          <a:xfrm>
            <a:off x="777875" y="5452913"/>
            <a:ext cx="10843260" cy="0"/>
          </a:xfrm>
          <a:prstGeom prst="line">
            <a:avLst/>
          </a:prstGeom>
        </p:spPr>
        <p:style>
          <a:lnRef idx="1">
            <a:schemeClr val="accent6">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1" name="任意多边形: 形状 20"/>
          <p:cNvSpPr/>
          <p:nvPr/>
        </p:nvSpPr>
        <p:spPr bwMode="white">
          <a:xfrm>
            <a:off x="777875" y="5452914"/>
            <a:ext cx="10843260" cy="825966"/>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6">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4</a:t>
            </a:r>
            <a:r>
              <a:rPr lang="zh-CN"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有可能从现在的功能需求说明中获得用例。如果有些需求与用例不一致，就应考虑是否真的需要它们</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）用例确定方法</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7" grpId="0" animBg="1"/>
      <p:bldP spid="19" grpId="0" animBg="1"/>
      <p:bldP spid="21"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2874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5" name="任意多边形: 形状 14"/>
          <p:cNvSpPr/>
          <p:nvPr/>
        </p:nvSpPr>
        <p:spPr bwMode="white">
          <a:xfrm>
            <a:off x="706497" y="2725570"/>
            <a:ext cx="2108665" cy="2537309"/>
          </a:xfrm>
          <a:custGeom>
            <a:avLst/>
            <a:gdLst>
              <a:gd name="connsiteX0" fmla="*/ 0 w 2108665"/>
              <a:gd name="connsiteY0" fmla="*/ 166922 h 1669222"/>
              <a:gd name="connsiteX1" fmla="*/ 166922 w 2108665"/>
              <a:gd name="connsiteY1" fmla="*/ 0 h 1669222"/>
              <a:gd name="connsiteX2" fmla="*/ 1941743 w 2108665"/>
              <a:gd name="connsiteY2" fmla="*/ 0 h 1669222"/>
              <a:gd name="connsiteX3" fmla="*/ 2108665 w 2108665"/>
              <a:gd name="connsiteY3" fmla="*/ 166922 h 1669222"/>
              <a:gd name="connsiteX4" fmla="*/ 2108665 w 2108665"/>
              <a:gd name="connsiteY4" fmla="*/ 1502300 h 1669222"/>
              <a:gd name="connsiteX5" fmla="*/ 1941743 w 2108665"/>
              <a:gd name="connsiteY5" fmla="*/ 1669222 h 1669222"/>
              <a:gd name="connsiteX6" fmla="*/ 166922 w 2108665"/>
              <a:gd name="connsiteY6" fmla="*/ 1669222 h 1669222"/>
              <a:gd name="connsiteX7" fmla="*/ 0 w 2108665"/>
              <a:gd name="connsiteY7" fmla="*/ 1502300 h 1669222"/>
              <a:gd name="connsiteX8" fmla="*/ 0 w 2108665"/>
              <a:gd name="connsiteY8" fmla="*/ 166922 h 16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665" h="1669222">
                <a:moveTo>
                  <a:pt x="0" y="166922"/>
                </a:moveTo>
                <a:cubicBezTo>
                  <a:pt x="0" y="74734"/>
                  <a:pt x="74734" y="0"/>
                  <a:pt x="166922" y="0"/>
                </a:cubicBezTo>
                <a:lnTo>
                  <a:pt x="1941743" y="0"/>
                </a:lnTo>
                <a:cubicBezTo>
                  <a:pt x="2033931" y="0"/>
                  <a:pt x="2108665" y="74734"/>
                  <a:pt x="2108665" y="166922"/>
                </a:cubicBezTo>
                <a:lnTo>
                  <a:pt x="2108665" y="1502300"/>
                </a:lnTo>
                <a:cubicBezTo>
                  <a:pt x="2108665" y="1594488"/>
                  <a:pt x="2033931" y="1669222"/>
                  <a:pt x="1941743" y="1669222"/>
                </a:cubicBezTo>
                <a:lnTo>
                  <a:pt x="166922" y="1669222"/>
                </a:lnTo>
                <a:cubicBezTo>
                  <a:pt x="74734" y="1669222"/>
                  <a:pt x="0" y="1594488"/>
                  <a:pt x="0" y="1502300"/>
                </a:cubicBezTo>
                <a:lnTo>
                  <a:pt x="0" y="16692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470" tIns="117470" rIns="117470" bIns="117470" numCol="1" spcCol="1270" anchor="ctr" anchorCtr="0">
            <a:noAutofit/>
          </a:bodyPr>
          <a:lstStyle/>
          <a:p>
            <a:pPr marL="0" lvl="0" indent="0" algn="ctr" defTabSz="800100">
              <a:lnSpc>
                <a:spcPct val="90000"/>
              </a:lnSpc>
              <a:spcBef>
                <a:spcPct val="0"/>
              </a:spcBef>
              <a:spcAft>
                <a:spcPct val="35000"/>
              </a:spcAft>
              <a:buNone/>
            </a:pPr>
            <a:r>
              <a:rPr lang="en-US" sz="1800" b="0" i="0" u="none" kern="1200" baseline="0" dirty="0" err="1">
                <a:rtl val="0"/>
              </a:rPr>
              <a:t>参与者将第一个从用例中获益的人定为操作者</a:t>
            </a:r>
            <a:endParaRPr altLang="en-US" sz="1800" kern="1200" dirty="0"/>
          </a:p>
        </p:txBody>
      </p:sp>
      <p:sp>
        <p:nvSpPr>
          <p:cNvPr id="16" name="任意多边形: 形状 15"/>
          <p:cNvSpPr/>
          <p:nvPr/>
        </p:nvSpPr>
        <p:spPr bwMode="white">
          <a:xfrm>
            <a:off x="3026029" y="3806708"/>
            <a:ext cx="447037" cy="522948"/>
          </a:xfrm>
          <a:custGeom>
            <a:avLst/>
            <a:gdLst>
              <a:gd name="connsiteX0" fmla="*/ 0 w 447037"/>
              <a:gd name="connsiteY0" fmla="*/ 104590 h 522948"/>
              <a:gd name="connsiteX1" fmla="*/ 223519 w 447037"/>
              <a:gd name="connsiteY1" fmla="*/ 104590 h 522948"/>
              <a:gd name="connsiteX2" fmla="*/ 223519 w 447037"/>
              <a:gd name="connsiteY2" fmla="*/ 0 h 522948"/>
              <a:gd name="connsiteX3" fmla="*/ 447037 w 447037"/>
              <a:gd name="connsiteY3" fmla="*/ 261474 h 522948"/>
              <a:gd name="connsiteX4" fmla="*/ 223519 w 447037"/>
              <a:gd name="connsiteY4" fmla="*/ 522948 h 522948"/>
              <a:gd name="connsiteX5" fmla="*/ 223519 w 447037"/>
              <a:gd name="connsiteY5" fmla="*/ 418358 h 522948"/>
              <a:gd name="connsiteX6" fmla="*/ 0 w 447037"/>
              <a:gd name="connsiteY6" fmla="*/ 418358 h 522948"/>
              <a:gd name="connsiteX7" fmla="*/ 0 w 447037"/>
              <a:gd name="connsiteY7" fmla="*/ 104590 h 5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37" h="522948">
                <a:moveTo>
                  <a:pt x="0" y="104590"/>
                </a:moveTo>
                <a:lnTo>
                  <a:pt x="223519" y="104590"/>
                </a:lnTo>
                <a:lnTo>
                  <a:pt x="223519" y="0"/>
                </a:lnTo>
                <a:lnTo>
                  <a:pt x="447037" y="261474"/>
                </a:lnTo>
                <a:lnTo>
                  <a:pt x="223519" y="522948"/>
                </a:lnTo>
                <a:lnTo>
                  <a:pt x="223519" y="418358"/>
                </a:lnTo>
                <a:lnTo>
                  <a:pt x="0" y="418358"/>
                </a:lnTo>
                <a:lnTo>
                  <a:pt x="0" y="104590"/>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104590" rIns="134111" bIns="1045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7" name="任意多边形: 形状 16"/>
          <p:cNvSpPr/>
          <p:nvPr/>
        </p:nvSpPr>
        <p:spPr bwMode="white">
          <a:xfrm>
            <a:off x="3658629" y="2725570"/>
            <a:ext cx="2108665" cy="2537309"/>
          </a:xfrm>
          <a:custGeom>
            <a:avLst/>
            <a:gdLst>
              <a:gd name="connsiteX0" fmla="*/ 0 w 2108665"/>
              <a:gd name="connsiteY0" fmla="*/ 166922 h 1669222"/>
              <a:gd name="connsiteX1" fmla="*/ 166922 w 2108665"/>
              <a:gd name="connsiteY1" fmla="*/ 0 h 1669222"/>
              <a:gd name="connsiteX2" fmla="*/ 1941743 w 2108665"/>
              <a:gd name="connsiteY2" fmla="*/ 0 h 1669222"/>
              <a:gd name="connsiteX3" fmla="*/ 2108665 w 2108665"/>
              <a:gd name="connsiteY3" fmla="*/ 166922 h 1669222"/>
              <a:gd name="connsiteX4" fmla="*/ 2108665 w 2108665"/>
              <a:gd name="connsiteY4" fmla="*/ 1502300 h 1669222"/>
              <a:gd name="connsiteX5" fmla="*/ 1941743 w 2108665"/>
              <a:gd name="connsiteY5" fmla="*/ 1669222 h 1669222"/>
              <a:gd name="connsiteX6" fmla="*/ 166922 w 2108665"/>
              <a:gd name="connsiteY6" fmla="*/ 1669222 h 1669222"/>
              <a:gd name="connsiteX7" fmla="*/ 0 w 2108665"/>
              <a:gd name="connsiteY7" fmla="*/ 1502300 h 1669222"/>
              <a:gd name="connsiteX8" fmla="*/ 0 w 2108665"/>
              <a:gd name="connsiteY8" fmla="*/ 166922 h 16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665" h="1669222">
                <a:moveTo>
                  <a:pt x="0" y="166922"/>
                </a:moveTo>
                <a:cubicBezTo>
                  <a:pt x="0" y="74734"/>
                  <a:pt x="74734" y="0"/>
                  <a:pt x="166922" y="0"/>
                </a:cubicBezTo>
                <a:lnTo>
                  <a:pt x="1941743" y="0"/>
                </a:lnTo>
                <a:cubicBezTo>
                  <a:pt x="2033931" y="0"/>
                  <a:pt x="2108665" y="74734"/>
                  <a:pt x="2108665" y="166922"/>
                </a:cubicBezTo>
                <a:lnTo>
                  <a:pt x="2108665" y="1502300"/>
                </a:lnTo>
                <a:cubicBezTo>
                  <a:pt x="2108665" y="1594488"/>
                  <a:pt x="2033931" y="1669222"/>
                  <a:pt x="1941743" y="1669222"/>
                </a:cubicBezTo>
                <a:lnTo>
                  <a:pt x="166922" y="1669222"/>
                </a:lnTo>
                <a:cubicBezTo>
                  <a:pt x="74734" y="1669222"/>
                  <a:pt x="0" y="1594488"/>
                  <a:pt x="0" y="1502300"/>
                </a:cubicBezTo>
                <a:lnTo>
                  <a:pt x="0" y="16692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470" tIns="117470" rIns="117470" bIns="117470" numCol="1" spcCol="1270" anchor="ctr" anchorCtr="0">
            <a:noAutofit/>
          </a:bodyPr>
          <a:lstStyle/>
          <a:p>
            <a:pPr marL="0" lvl="0" indent="0" algn="ctr" defTabSz="800100">
              <a:lnSpc>
                <a:spcPct val="90000"/>
              </a:lnSpc>
              <a:spcBef>
                <a:spcPct val="0"/>
              </a:spcBef>
              <a:spcAft>
                <a:spcPct val="35000"/>
              </a:spcAft>
              <a:buNone/>
            </a:pPr>
            <a:r>
              <a:rPr lang="en-US" sz="1800" b="0" i="0" u="none" kern="1200" baseline="0" dirty="0" err="1">
                <a:rtl val="0"/>
              </a:rPr>
              <a:t>定义任何满足用例运行的先决条件及在完成用例后描</a:t>
            </a:r>
            <a:r>
              <a:rPr lang="en-US" sz="1800" b="0" i="0" u="none" kern="1200" baseline="0" dirty="0">
                <a:rtl val="0"/>
              </a:rPr>
              <a:t>           </a:t>
            </a:r>
            <a:r>
              <a:rPr lang="en-US" sz="1800" b="0" i="0" u="none" kern="1200" baseline="0" dirty="0" err="1">
                <a:rtl val="0"/>
              </a:rPr>
              <a:t>述系统的后续条件</a:t>
            </a:r>
            <a:endParaRPr altLang="en-US" sz="1800" kern="1200" dirty="0"/>
          </a:p>
        </p:txBody>
      </p:sp>
      <p:sp>
        <p:nvSpPr>
          <p:cNvPr id="18" name="任意多边形: 形状 17"/>
          <p:cNvSpPr/>
          <p:nvPr/>
        </p:nvSpPr>
        <p:spPr bwMode="white">
          <a:xfrm>
            <a:off x="5978160" y="3806708"/>
            <a:ext cx="447037" cy="522948"/>
          </a:xfrm>
          <a:custGeom>
            <a:avLst/>
            <a:gdLst>
              <a:gd name="connsiteX0" fmla="*/ 0 w 447037"/>
              <a:gd name="connsiteY0" fmla="*/ 104590 h 522948"/>
              <a:gd name="connsiteX1" fmla="*/ 223519 w 447037"/>
              <a:gd name="connsiteY1" fmla="*/ 104590 h 522948"/>
              <a:gd name="connsiteX2" fmla="*/ 223519 w 447037"/>
              <a:gd name="connsiteY2" fmla="*/ 0 h 522948"/>
              <a:gd name="connsiteX3" fmla="*/ 447037 w 447037"/>
              <a:gd name="connsiteY3" fmla="*/ 261474 h 522948"/>
              <a:gd name="connsiteX4" fmla="*/ 223519 w 447037"/>
              <a:gd name="connsiteY4" fmla="*/ 522948 h 522948"/>
              <a:gd name="connsiteX5" fmla="*/ 223519 w 447037"/>
              <a:gd name="connsiteY5" fmla="*/ 418358 h 522948"/>
              <a:gd name="connsiteX6" fmla="*/ 0 w 447037"/>
              <a:gd name="connsiteY6" fmla="*/ 418358 h 522948"/>
              <a:gd name="connsiteX7" fmla="*/ 0 w 447037"/>
              <a:gd name="connsiteY7" fmla="*/ 104590 h 5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37" h="522948">
                <a:moveTo>
                  <a:pt x="0" y="104590"/>
                </a:moveTo>
                <a:lnTo>
                  <a:pt x="223519" y="104590"/>
                </a:lnTo>
                <a:lnTo>
                  <a:pt x="223519" y="0"/>
                </a:lnTo>
                <a:lnTo>
                  <a:pt x="447037" y="261474"/>
                </a:lnTo>
                <a:lnTo>
                  <a:pt x="223519" y="522948"/>
                </a:lnTo>
                <a:lnTo>
                  <a:pt x="223519" y="418358"/>
                </a:lnTo>
                <a:lnTo>
                  <a:pt x="0" y="418358"/>
                </a:lnTo>
                <a:lnTo>
                  <a:pt x="0" y="104590"/>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104590" rIns="134111" bIns="1045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19" name="任意多边形: 形状 18"/>
          <p:cNvSpPr/>
          <p:nvPr/>
        </p:nvSpPr>
        <p:spPr bwMode="white">
          <a:xfrm>
            <a:off x="6610760" y="2725570"/>
            <a:ext cx="2108665" cy="2537309"/>
          </a:xfrm>
          <a:custGeom>
            <a:avLst/>
            <a:gdLst>
              <a:gd name="connsiteX0" fmla="*/ 0 w 2108665"/>
              <a:gd name="connsiteY0" fmla="*/ 166922 h 1669222"/>
              <a:gd name="connsiteX1" fmla="*/ 166922 w 2108665"/>
              <a:gd name="connsiteY1" fmla="*/ 0 h 1669222"/>
              <a:gd name="connsiteX2" fmla="*/ 1941743 w 2108665"/>
              <a:gd name="connsiteY2" fmla="*/ 0 h 1669222"/>
              <a:gd name="connsiteX3" fmla="*/ 2108665 w 2108665"/>
              <a:gd name="connsiteY3" fmla="*/ 166922 h 1669222"/>
              <a:gd name="connsiteX4" fmla="*/ 2108665 w 2108665"/>
              <a:gd name="connsiteY4" fmla="*/ 1502300 h 1669222"/>
              <a:gd name="connsiteX5" fmla="*/ 1941743 w 2108665"/>
              <a:gd name="connsiteY5" fmla="*/ 1669222 h 1669222"/>
              <a:gd name="connsiteX6" fmla="*/ 166922 w 2108665"/>
              <a:gd name="connsiteY6" fmla="*/ 1669222 h 1669222"/>
              <a:gd name="connsiteX7" fmla="*/ 0 w 2108665"/>
              <a:gd name="connsiteY7" fmla="*/ 1502300 h 1669222"/>
              <a:gd name="connsiteX8" fmla="*/ 0 w 2108665"/>
              <a:gd name="connsiteY8" fmla="*/ 166922 h 16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665" h="1669222">
                <a:moveTo>
                  <a:pt x="0" y="166922"/>
                </a:moveTo>
                <a:cubicBezTo>
                  <a:pt x="0" y="74734"/>
                  <a:pt x="74734" y="0"/>
                  <a:pt x="166922" y="0"/>
                </a:cubicBezTo>
                <a:lnTo>
                  <a:pt x="1941743" y="0"/>
                </a:lnTo>
                <a:cubicBezTo>
                  <a:pt x="2033931" y="0"/>
                  <a:pt x="2108665" y="74734"/>
                  <a:pt x="2108665" y="166922"/>
                </a:cubicBezTo>
                <a:lnTo>
                  <a:pt x="2108665" y="1502300"/>
                </a:lnTo>
                <a:cubicBezTo>
                  <a:pt x="2108665" y="1594488"/>
                  <a:pt x="2033931" y="1669222"/>
                  <a:pt x="1941743" y="1669222"/>
                </a:cubicBezTo>
                <a:lnTo>
                  <a:pt x="166922" y="1669222"/>
                </a:lnTo>
                <a:cubicBezTo>
                  <a:pt x="74734" y="1669222"/>
                  <a:pt x="0" y="1594488"/>
                  <a:pt x="0" y="1502300"/>
                </a:cubicBezTo>
                <a:lnTo>
                  <a:pt x="0" y="16692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470" tIns="117470" rIns="117470" bIns="117470" numCol="1" spcCol="1270" anchor="ctr" anchorCtr="0">
            <a:noAutofit/>
          </a:bodyPr>
          <a:lstStyle/>
          <a:p>
            <a:pPr marL="0" lvl="0" indent="0" algn="ctr" defTabSz="800100">
              <a:lnSpc>
                <a:spcPct val="90000"/>
              </a:lnSpc>
              <a:spcBef>
                <a:spcPct val="0"/>
              </a:spcBef>
              <a:spcAft>
                <a:spcPct val="35000"/>
              </a:spcAft>
              <a:buNone/>
            </a:pPr>
            <a:r>
              <a:rPr lang="en-US" sz="1800" b="0" i="0" u="none" kern="1200" baseline="0" dirty="0" err="1">
                <a:rtl val="0"/>
              </a:rPr>
              <a:t>预先估计的使用频度为并行使用和性能需求提供了一个早期提示</a:t>
            </a:r>
            <a:endParaRPr altLang="en-US" sz="1800" kern="1200" dirty="0"/>
          </a:p>
        </p:txBody>
      </p:sp>
      <p:sp>
        <p:nvSpPr>
          <p:cNvPr id="20" name="任意多边形: 形状 19"/>
          <p:cNvSpPr/>
          <p:nvPr/>
        </p:nvSpPr>
        <p:spPr bwMode="white">
          <a:xfrm>
            <a:off x="8930292" y="3806708"/>
            <a:ext cx="447037" cy="522948"/>
          </a:xfrm>
          <a:custGeom>
            <a:avLst/>
            <a:gdLst>
              <a:gd name="connsiteX0" fmla="*/ 0 w 447037"/>
              <a:gd name="connsiteY0" fmla="*/ 104590 h 522948"/>
              <a:gd name="connsiteX1" fmla="*/ 223519 w 447037"/>
              <a:gd name="connsiteY1" fmla="*/ 104590 h 522948"/>
              <a:gd name="connsiteX2" fmla="*/ 223519 w 447037"/>
              <a:gd name="connsiteY2" fmla="*/ 0 h 522948"/>
              <a:gd name="connsiteX3" fmla="*/ 447037 w 447037"/>
              <a:gd name="connsiteY3" fmla="*/ 261474 h 522948"/>
              <a:gd name="connsiteX4" fmla="*/ 223519 w 447037"/>
              <a:gd name="connsiteY4" fmla="*/ 522948 h 522948"/>
              <a:gd name="connsiteX5" fmla="*/ 223519 w 447037"/>
              <a:gd name="connsiteY5" fmla="*/ 418358 h 522948"/>
              <a:gd name="connsiteX6" fmla="*/ 0 w 447037"/>
              <a:gd name="connsiteY6" fmla="*/ 418358 h 522948"/>
              <a:gd name="connsiteX7" fmla="*/ 0 w 447037"/>
              <a:gd name="connsiteY7" fmla="*/ 104590 h 5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37" h="522948">
                <a:moveTo>
                  <a:pt x="0" y="104590"/>
                </a:moveTo>
                <a:lnTo>
                  <a:pt x="223519" y="104590"/>
                </a:lnTo>
                <a:lnTo>
                  <a:pt x="223519" y="0"/>
                </a:lnTo>
                <a:lnTo>
                  <a:pt x="447037" y="261474"/>
                </a:lnTo>
                <a:lnTo>
                  <a:pt x="223519" y="522948"/>
                </a:lnTo>
                <a:lnTo>
                  <a:pt x="223519" y="418358"/>
                </a:lnTo>
                <a:lnTo>
                  <a:pt x="0" y="418358"/>
                </a:lnTo>
                <a:lnTo>
                  <a:pt x="0" y="104590"/>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0" tIns="104590" rIns="134111" bIns="104590" numCol="1" spcCol="1270" anchor="ctr" anchorCtr="0">
            <a:noAutofit/>
          </a:bodyPr>
          <a:lstStyle/>
          <a:p>
            <a:pPr marL="0" lvl="0" indent="0" algn="ctr" defTabSz="622300">
              <a:lnSpc>
                <a:spcPct val="90000"/>
              </a:lnSpc>
              <a:spcBef>
                <a:spcPct val="0"/>
              </a:spcBef>
              <a:spcAft>
                <a:spcPct val="35000"/>
              </a:spcAft>
              <a:buNone/>
            </a:pPr>
            <a:endParaRPr lang="zh-CN" altLang="en-US" sz="1400" kern="1200"/>
          </a:p>
        </p:txBody>
      </p:sp>
      <p:sp>
        <p:nvSpPr>
          <p:cNvPr id="21" name="任意多边形: 形状 20"/>
          <p:cNvSpPr/>
          <p:nvPr/>
        </p:nvSpPr>
        <p:spPr bwMode="white">
          <a:xfrm>
            <a:off x="9562891" y="2725570"/>
            <a:ext cx="2108665" cy="2537309"/>
          </a:xfrm>
          <a:custGeom>
            <a:avLst/>
            <a:gdLst>
              <a:gd name="connsiteX0" fmla="*/ 0 w 2108665"/>
              <a:gd name="connsiteY0" fmla="*/ 166922 h 1669222"/>
              <a:gd name="connsiteX1" fmla="*/ 166922 w 2108665"/>
              <a:gd name="connsiteY1" fmla="*/ 0 h 1669222"/>
              <a:gd name="connsiteX2" fmla="*/ 1941743 w 2108665"/>
              <a:gd name="connsiteY2" fmla="*/ 0 h 1669222"/>
              <a:gd name="connsiteX3" fmla="*/ 2108665 w 2108665"/>
              <a:gd name="connsiteY3" fmla="*/ 166922 h 1669222"/>
              <a:gd name="connsiteX4" fmla="*/ 2108665 w 2108665"/>
              <a:gd name="connsiteY4" fmla="*/ 1502300 h 1669222"/>
              <a:gd name="connsiteX5" fmla="*/ 1941743 w 2108665"/>
              <a:gd name="connsiteY5" fmla="*/ 1669222 h 1669222"/>
              <a:gd name="connsiteX6" fmla="*/ 166922 w 2108665"/>
              <a:gd name="connsiteY6" fmla="*/ 1669222 h 1669222"/>
              <a:gd name="connsiteX7" fmla="*/ 0 w 2108665"/>
              <a:gd name="connsiteY7" fmla="*/ 1502300 h 1669222"/>
              <a:gd name="connsiteX8" fmla="*/ 0 w 2108665"/>
              <a:gd name="connsiteY8" fmla="*/ 166922 h 16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665" h="1669222">
                <a:moveTo>
                  <a:pt x="0" y="166922"/>
                </a:moveTo>
                <a:cubicBezTo>
                  <a:pt x="0" y="74734"/>
                  <a:pt x="74734" y="0"/>
                  <a:pt x="166922" y="0"/>
                </a:cubicBezTo>
                <a:lnTo>
                  <a:pt x="1941743" y="0"/>
                </a:lnTo>
                <a:cubicBezTo>
                  <a:pt x="2033931" y="0"/>
                  <a:pt x="2108665" y="74734"/>
                  <a:pt x="2108665" y="166922"/>
                </a:cubicBezTo>
                <a:lnTo>
                  <a:pt x="2108665" y="1502300"/>
                </a:lnTo>
                <a:cubicBezTo>
                  <a:pt x="2108665" y="1594488"/>
                  <a:pt x="2033931" y="1669222"/>
                  <a:pt x="1941743" y="1669222"/>
                </a:cubicBezTo>
                <a:lnTo>
                  <a:pt x="166922" y="1669222"/>
                </a:lnTo>
                <a:cubicBezTo>
                  <a:pt x="74734" y="1669222"/>
                  <a:pt x="0" y="1594488"/>
                  <a:pt x="0" y="1502300"/>
                </a:cubicBezTo>
                <a:lnTo>
                  <a:pt x="0" y="16692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470" tIns="117470" rIns="117470" bIns="117470" numCol="1" spcCol="1270" anchor="ctr" anchorCtr="0">
            <a:noAutofit/>
          </a:bodyPr>
          <a:lstStyle/>
          <a:p>
            <a:pPr marL="0" lvl="0" indent="0" algn="ctr" defTabSz="800100">
              <a:lnSpc>
                <a:spcPct val="90000"/>
              </a:lnSpc>
              <a:spcBef>
                <a:spcPct val="0"/>
              </a:spcBef>
              <a:spcAft>
                <a:spcPct val="35000"/>
              </a:spcAft>
              <a:buNone/>
            </a:pPr>
            <a:r>
              <a:rPr lang="en-US" sz="1800" b="0" i="0" u="none" kern="1200" baseline="0" dirty="0" err="1">
                <a:rtl val="0"/>
              </a:rPr>
              <a:t>分析者询问参与者想怎样与系统交互来完成任务</a:t>
            </a:r>
            <a:endParaRPr altLang="en-US" sz="1800" kern="1200" dirty="0"/>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）用例确定方法</a:t>
            </a:r>
            <a:endParaRPr lang="zh-CN" altLang="en-US" sz="2000" b="1" kern="0" dirty="0">
              <a:latin typeface="宋体" panose="02010600030101010101" pitchFamily="2" charset="-122"/>
              <a:sym typeface="宋体" panose="02010600030101010101" pitchFamily="2" charset="-122"/>
            </a:endParaRPr>
          </a:p>
        </p:txBody>
      </p:sp>
      <p:sp>
        <p:nvSpPr>
          <p:cNvPr id="14" name="矩形 13"/>
          <p:cNvSpPr/>
          <p:nvPr/>
        </p:nvSpPr>
        <p:spPr>
          <a:xfrm>
            <a:off x="633741" y="2366855"/>
            <a:ext cx="11172179" cy="3067884"/>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00696" y="2114199"/>
            <a:ext cx="4368504" cy="460382"/>
          </a:xfrm>
          <a:prstGeom prst="rect">
            <a:avLst/>
          </a:prstGeom>
          <a:solidFill>
            <a:schemeClr val="lt1">
              <a:hueOff val="0"/>
              <a:satOff val="0"/>
              <a:lumOff val="0"/>
            </a:schemeClr>
          </a:solidFill>
        </p:spPr>
        <p:txBody>
          <a:bodyPr wrap="none" rtlCol="0" anchor="t">
            <a:spAutoFit/>
          </a:bodyPr>
          <a:lstStyle/>
          <a:p>
            <a:pPr fontAlgn="base">
              <a:lnSpc>
                <a:spcPct val="150000"/>
              </a:lnSpc>
              <a:spcBef>
                <a:spcPct val="0"/>
              </a:spcBef>
              <a:spcAft>
                <a:spcPct val="0"/>
              </a:spcAft>
              <a:buFont typeface="Arial" panose="020B0604020202020204" pitchFamily="34" charset="0"/>
              <a:buNone/>
            </a:pPr>
            <a:r>
              <a:rPr b="1"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简化的“请求一种化学制品”用例的模板</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13" grpId="0"/>
      <p:bldP spid="14"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5" name="表格 4"/>
          <p:cNvGraphicFramePr>
            <a:graphicFrameLocks noGrp="1"/>
          </p:cNvGraphicFramePr>
          <p:nvPr>
            <p:custDataLst>
              <p:tags r:id="rId2"/>
            </p:custDataLst>
          </p:nvPr>
        </p:nvGraphicFramePr>
        <p:xfrm>
          <a:off x="598907" y="1749915"/>
          <a:ext cx="10720060" cy="4403260"/>
        </p:xfrm>
        <a:graphic>
          <a:graphicData uri="http://schemas.openxmlformats.org/drawingml/2006/table">
            <a:tbl>
              <a:tblPr/>
              <a:tblGrid>
                <a:gridCol w="1530340"/>
                <a:gridCol w="5108907"/>
                <a:gridCol w="2426017"/>
                <a:gridCol w="1654796"/>
              </a:tblGrid>
              <a:tr h="315472">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FFFFFF"/>
                          </a:solidFill>
                          <a:effectLst/>
                          <a:latin typeface="+mn-ea"/>
                          <a:cs typeface="+mn-ea"/>
                        </a:rPr>
                        <a:t>用例标识号</a:t>
                      </a:r>
                      <a:r>
                        <a:rPr kumimoji="0" lang="en-US" altLang="zh-CN" sz="1600" b="0" i="0" u="none" strike="noStrike" cap="none" normalizeH="0" baseline="0" dirty="0">
                          <a:ln>
                            <a:noFill/>
                          </a:ln>
                          <a:solidFill>
                            <a:srgbClr val="FFFFFF"/>
                          </a:solidFill>
                          <a:effectLst/>
                          <a:latin typeface="+mn-ea"/>
                          <a:cs typeface="+mn-ea"/>
                        </a:rPr>
                        <a:t> </a:t>
                      </a:r>
                      <a:endParaRPr kumimoji="0" lang="en-US" altLang="zh-CN" sz="1600" b="0" i="0" u="none" strike="noStrike" cap="none" normalizeH="0" baseline="0" dirty="0">
                        <a:ln>
                          <a:noFill/>
                        </a:ln>
                        <a:solidFill>
                          <a:srgbClr val="FFFFFF"/>
                        </a:solidFill>
                        <a:effectLst/>
                        <a:latin typeface="+mn-ea"/>
                        <a:cs typeface="+mn-ea"/>
                      </a:endParaRPr>
                    </a:p>
                  </a:txBody>
                  <a:tcPr horzOverflow="overflow">
                    <a:lnL>
                      <a:noFill/>
                    </a:lnL>
                    <a:lnR w="19050">
                      <a:solidFill>
                        <a:srgbClr val="FFFFFF"/>
                      </a:solidFill>
                      <a:prstDash val="soli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600" b="0">
                          <a:ln>
                            <a:noFill/>
                          </a:ln>
                          <a:solidFill>
                            <a:srgbClr val="FFFFFF"/>
                          </a:solidFill>
                          <a:effectLst/>
                          <a:latin typeface="+mn-ea"/>
                          <a:cs typeface="Times New Roman" panose="02020603050405020304" pitchFamily="18" charset="0"/>
                          <a:sym typeface="+mn-ea"/>
                        </a:rPr>
                        <a:t>U</a:t>
                      </a:r>
                      <a:r>
                        <a:rPr kumimoji="0" lang="zh-CN" altLang="en-US" sz="1600" b="0" i="0" u="none" strike="noStrike" cap="none" normalizeH="0" baseline="0">
                          <a:ln>
                            <a:noFill/>
                          </a:ln>
                          <a:solidFill>
                            <a:srgbClr val="FFFFFF"/>
                          </a:solidFill>
                          <a:effectLst/>
                          <a:latin typeface="+mn-ea"/>
                          <a:cs typeface="Times New Roman" panose="02020603050405020304" pitchFamily="18" charset="0"/>
                        </a:rPr>
                        <a:t>C</a:t>
                      </a:r>
                      <a:r>
                        <a:rPr kumimoji="0" lang="zh-CN" altLang="en-US" sz="1600" b="0" i="0" u="none" strike="noStrike" cap="none" normalizeH="0" baseline="0">
                          <a:ln>
                            <a:noFill/>
                          </a:ln>
                          <a:solidFill>
                            <a:srgbClr val="FFFFFF"/>
                          </a:solidFill>
                          <a:effectLst/>
                          <a:latin typeface="+mn-ea"/>
                        </a:rPr>
                        <a:t>—</a:t>
                      </a:r>
                      <a:r>
                        <a:rPr kumimoji="0" lang="zh-CN" altLang="en-US" sz="1600" b="0" i="0" u="none" strike="noStrike" cap="none" normalizeH="0" baseline="0">
                          <a:ln>
                            <a:noFill/>
                          </a:ln>
                          <a:solidFill>
                            <a:srgbClr val="FFFFFF"/>
                          </a:solidFill>
                          <a:effectLst/>
                          <a:latin typeface="+mn-ea"/>
                          <a:cs typeface="Times New Roman" panose="02020603050405020304" pitchFamily="18" charset="0"/>
                        </a:rPr>
                        <a:t>5</a:t>
                      </a:r>
                      <a:endParaRPr kumimoji="0" lang="zh-CN" altLang="en-US" sz="1600" b="0" i="0" u="none" strike="noStrike" cap="none" normalizeH="0" baseline="0">
                        <a:ln>
                          <a:noFill/>
                        </a:ln>
                        <a:solidFill>
                          <a:srgbClr val="FFFFFF"/>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0" i="0" u="none" strike="noStrike" cap="none" normalizeH="0" baseline="0">
                        <a:ln>
                          <a:noFill/>
                        </a:ln>
                        <a:solidFill>
                          <a:srgbClr val="FFFFFF"/>
                        </a:solidFill>
                        <a:effectLst/>
                        <a:latin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0" i="0" u="none" strike="noStrike" cap="none" normalizeH="0" baseline="0">
                        <a:ln>
                          <a:noFill/>
                        </a:ln>
                        <a:solidFill>
                          <a:srgbClr val="FFFFFF"/>
                        </a:solidFill>
                        <a:effectLst/>
                        <a:latin typeface="+mn-ea"/>
                      </a:endParaRPr>
                    </a:p>
                  </a:txBody>
                  <a:tcPr horzOverflow="overflow">
                    <a:lnL w="19050">
                      <a:solidFill>
                        <a:srgbClr val="FFFFFF"/>
                      </a:solidFill>
                      <a:prstDash val="solid"/>
                    </a:lnL>
                    <a:lnR>
                      <a:noFill/>
                    </a:lnR>
                    <a:lnT>
                      <a:noFill/>
                    </a:lnT>
                    <a:lnB>
                      <a:noFill/>
                    </a:lnB>
                    <a:lnTlToBr>
                      <a:noFill/>
                    </a:lnTlToBr>
                    <a:lnBlToTr>
                      <a:noFill/>
                    </a:lnBlToTr>
                    <a:solidFill>
                      <a:schemeClr val="accent1"/>
                    </a:solidFill>
                  </a:tcPr>
                </a:tc>
              </a:tr>
              <a:tr h="315472">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Times New Roman" panose="02020603050405020304" pitchFamily="18" charset="0"/>
                        </a:rPr>
                        <a:t>用例名称</a:t>
                      </a:r>
                      <a:endParaRPr kumimoji="0" lang="zh-CN" altLang="en-US" sz="1600" b="0" i="0" u="none" strike="noStrike" cap="none" normalizeH="0" baseline="0" dirty="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Times New Roman" panose="02020603050405020304" pitchFamily="18" charset="0"/>
                        </a:rPr>
                        <a:t>请求一种化学制品</a:t>
                      </a:r>
                      <a:endParaRPr kumimoji="0" lang="zh-CN" altLang="en-US" sz="1600" b="0" i="0" u="none" strike="noStrike" cap="none" normalizeH="0" baseline="0" dirty="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0" i="0" u="none" strike="noStrike" cap="none" normalizeH="0" baseline="0">
                        <a:ln>
                          <a:noFill/>
                        </a:ln>
                        <a:solidFill>
                          <a:srgbClr val="404040"/>
                        </a:solidFill>
                        <a:effectLst/>
                        <a:latin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0" i="0" u="none" strike="noStrike" cap="none" normalizeH="0" baseline="0">
                        <a:ln>
                          <a:noFill/>
                        </a:ln>
                        <a:solidFill>
                          <a:srgbClr val="404040"/>
                        </a:solidFill>
                        <a:effectLst/>
                        <a:latin typeface="+mn-ea"/>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r>
              <a:tr h="37283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创建者</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Times New Roman" panose="02020603050405020304" pitchFamily="18" charset="0"/>
                        </a:rPr>
                        <a:t>Tim</a:t>
                      </a:r>
                      <a:endParaRPr kumimoji="0" lang="en-US" altLang="zh-CN"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最后一次更新者</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baseline="0" dirty="0">
                          <a:solidFill>
                            <a:srgbClr val="404040"/>
                          </a:solidFill>
                          <a:latin typeface="Times New Roman" panose="02020603050405020304" pitchFamily="18" charset="0"/>
                          <a:cs typeface="Times New Roman" panose="02020603050405020304" pitchFamily="18" charset="0"/>
                        </a:rPr>
                        <a:t>Janice</a:t>
                      </a:r>
                      <a:endParaRPr kumimoji="0" lang="en-US" altLang="zh-CN"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r>
              <a:tr h="37283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创建时间</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rPr>
                        <a:t>20</a:t>
                      </a:r>
                      <a:r>
                        <a:rPr kumimoji="0" lang="en-US" altLang="zh-CN" sz="1600" b="0" i="0" u="none" strike="noStrike" cap="none" normalizeH="0" baseline="0" dirty="0">
                          <a:ln>
                            <a:noFill/>
                          </a:ln>
                          <a:solidFill>
                            <a:srgbClr val="404040"/>
                          </a:solidFill>
                          <a:effectLst/>
                          <a:latin typeface="+mn-ea"/>
                        </a:rPr>
                        <a:t>19</a:t>
                      </a:r>
                      <a:endParaRPr kumimoji="0" lang="en-US" altLang="zh-CN" sz="1600" b="0" i="0" u="none" strike="noStrike" cap="none" normalizeH="0" baseline="0" dirty="0">
                        <a:ln>
                          <a:noFill/>
                        </a:ln>
                        <a:solidFill>
                          <a:srgbClr val="404040"/>
                        </a:solidFill>
                        <a:effectLst/>
                        <a:latin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Times New Roman" panose="02020603050405020304" pitchFamily="18" charset="0"/>
                        </a:rPr>
                        <a:t>最后一次更新时间</a:t>
                      </a:r>
                      <a:endParaRPr kumimoji="0" lang="zh-CN" altLang="en-US" sz="1600" b="0" i="0" u="none" strike="noStrike" cap="none" normalizeH="0" baseline="0" dirty="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baseline="0" dirty="0">
                          <a:solidFill>
                            <a:srgbClr val="404040"/>
                          </a:solidFill>
                          <a:latin typeface="Times New Roman" panose="02020603050405020304" pitchFamily="18" charset="0"/>
                          <a:cs typeface="Times New Roman" panose="02020603050405020304" pitchFamily="18" charset="0"/>
                        </a:rPr>
                        <a:t>10/27</a:t>
                      </a:r>
                      <a:endParaRPr kumimoji="0" lang="en-US" altLang="zh-CN"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r>
              <a:tr h="315472">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执行者</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请求者</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0" i="0" u="none" strike="noStrike" cap="none" normalizeH="0" baseline="0">
                        <a:ln>
                          <a:noFill/>
                        </a:ln>
                        <a:solidFill>
                          <a:srgbClr val="404040"/>
                        </a:solidFill>
                        <a:effectLst/>
                        <a:latin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1600" b="0" i="0" u="none" strike="noStrike" cap="none" normalizeH="0" baseline="0">
                        <a:ln>
                          <a:noFill/>
                        </a:ln>
                        <a:solidFill>
                          <a:srgbClr val="404040"/>
                        </a:solidFill>
                        <a:effectLst/>
                        <a:latin typeface="+mn-ea"/>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r>
              <a:tr h="562585">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说明</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mn-ea"/>
                        </a:rPr>
                        <a:t>请求者通过输入化学制品名称、ID或输入化学制品的结构来指定对化学制品的请求；系统提供给请求者一个来自化学制品仓库的新的或已用过的化学制品容器，或者让请求者向外界供货商订货</a:t>
                      </a:r>
                      <a:endParaRPr kumimoji="0" lang="zh-CN" altLang="en-US" sz="1600" b="0" i="0" u="none" strike="noStrike" cap="none" normalizeH="0" baseline="0" dirty="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c hMerge="1">
                  <a:tcPr>
                    <a:lnT>
                      <a:noFill/>
                    </a:lnT>
                    <a:lnB>
                      <a:noFill/>
                    </a:lnB>
                  </a:tcPr>
                </a:tc>
                <a:tc hMerge="1">
                  <a:tcPr>
                    <a:lnR>
                      <a:noFill/>
                    </a:lnR>
                    <a:lnT>
                      <a:noFill/>
                    </a:lnT>
                    <a:lnB>
                      <a:noFill/>
                    </a:lnB>
                  </a:tcPr>
                </a:tc>
              </a:tr>
              <a:tr h="774339">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rPr>
                        <a:t>前置</a:t>
                      </a:r>
                      <a:r>
                        <a:rPr kumimoji="0" lang="zh-CN" altLang="en-US" sz="1600" b="0" i="0" u="none" strike="noStrike" cap="none" normalizeH="0" baseline="0">
                          <a:ln>
                            <a:noFill/>
                          </a:ln>
                          <a:solidFill>
                            <a:srgbClr val="404040"/>
                          </a:solidFill>
                          <a:effectLst/>
                          <a:latin typeface="+mn-ea"/>
                          <a:cs typeface="Times New Roman" panose="02020603050405020304" pitchFamily="18" charset="0"/>
                        </a:rPr>
                        <a:t>条件</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mn-ea"/>
                        </a:rPr>
                        <a:t>1．用户的身份已通过认证</a:t>
                      </a:r>
                      <a:endParaRPr kumimoji="0" lang="zh-CN" altLang="en-US" sz="1600" b="0" i="0" u="none" strike="noStrike" cap="none" normalizeH="0" baseline="0" dirty="0">
                        <a:ln>
                          <a:noFill/>
                        </a:ln>
                        <a:solidFill>
                          <a:srgbClr val="404040"/>
                        </a:solidFill>
                        <a:effectLst/>
                        <a:latin typeface="+mn-ea"/>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mn-ea"/>
                        </a:rPr>
                        <a:t>2. 该用户被授权允许申领化学制品</a:t>
                      </a:r>
                      <a:endParaRPr kumimoji="0" lang="zh-CN" altLang="en-US" sz="1600" b="0" i="0" u="none" strike="noStrike" cap="none" normalizeH="0" baseline="0" dirty="0">
                        <a:ln>
                          <a:noFill/>
                        </a:ln>
                        <a:solidFill>
                          <a:srgbClr val="404040"/>
                        </a:solidFill>
                        <a:effectLst/>
                        <a:latin typeface="+mn-ea"/>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baseline="0" dirty="0">
                          <a:solidFill>
                            <a:srgbClr val="404040"/>
                          </a:solidFill>
                          <a:latin typeface="+mn-ea"/>
                          <a:cs typeface="+mn-ea"/>
                        </a:rPr>
                        <a:t>2</a:t>
                      </a:r>
                      <a:r>
                        <a:rPr lang="zh-CN" altLang="en-US" sz="1600" baseline="0" dirty="0">
                          <a:solidFill>
                            <a:srgbClr val="404040"/>
                          </a:solidFill>
                          <a:latin typeface="+mn-ea"/>
                          <a:cs typeface="+mn-ea"/>
                        </a:rPr>
                        <a:t>．具有在线的化学制品存货清单数据库</a:t>
                      </a:r>
                      <a:endParaRPr kumimoji="0" lang="zh-CN" altLang="en-US" sz="1600" b="0" i="0" u="none" strike="noStrike" cap="none" normalizeH="0" baseline="0" dirty="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c hMerge="1">
                  <a:tcPr>
                    <a:lnT>
                      <a:noFill/>
                    </a:lnT>
                    <a:lnB>
                      <a:noFill/>
                    </a:lnB>
                  </a:tcPr>
                </a:tc>
                <a:tc hMerge="1">
                  <a:tcPr>
                    <a:lnR>
                      <a:noFill/>
                    </a:lnR>
                    <a:lnT>
                      <a:noFill/>
                    </a:lnT>
                    <a:lnB>
                      <a:noFill/>
                    </a:lnB>
                  </a:tcPr>
                </a:tc>
              </a:tr>
              <a:tr h="544906">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请求结果</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mn-ea"/>
                        </a:rPr>
                        <a:t>1．请求被保存入“化学制品跟踪系统”中</a:t>
                      </a:r>
                      <a:endParaRPr kumimoji="0" lang="zh-CN" altLang="en-US" sz="1600" b="0" i="0" u="none" strike="noStrike" cap="none" normalizeH="0" baseline="0">
                        <a:ln>
                          <a:noFill/>
                        </a:ln>
                        <a:solidFill>
                          <a:srgbClr val="404040"/>
                        </a:solidFill>
                        <a:effectLst/>
                        <a:latin typeface="+mn-ea"/>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baseline="0">
                          <a:solidFill>
                            <a:srgbClr val="404040"/>
                          </a:solidFill>
                          <a:latin typeface="+mn-ea"/>
                          <a:cs typeface="+mn-ea"/>
                        </a:rPr>
                        <a:t>2</a:t>
                      </a:r>
                      <a:r>
                        <a:rPr lang="zh-CN" altLang="en-US" sz="1600" baseline="0">
                          <a:solidFill>
                            <a:srgbClr val="404040"/>
                          </a:solidFill>
                          <a:latin typeface="+mn-ea"/>
                          <a:cs typeface="+mn-ea"/>
                        </a:rPr>
                        <a:t>．通过电子邮件把请求发往化学制品仓库或完成采购</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c hMerge="1">
                  <a:tcPr>
                    <a:lnT>
                      <a:noFill/>
                    </a:lnT>
                    <a:lnB>
                      <a:noFill/>
                    </a:lnB>
                  </a:tcPr>
                </a:tc>
                <a:tc hMerge="1">
                  <a:tcPr>
                    <a:lnR>
                      <a:noFill/>
                    </a:lnR>
                    <a:lnT>
                      <a:noFill/>
                    </a:lnT>
                    <a:lnB>
                      <a:noFill/>
                    </a:lnB>
                  </a:tcPr>
                </a:tc>
              </a:tr>
              <a:tr h="315472">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优先级</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高</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c hMerge="1">
                  <a:tcPr>
                    <a:lnT>
                      <a:noFill/>
                    </a:lnT>
                    <a:lnB>
                      <a:noFill/>
                    </a:lnB>
                  </a:tcPr>
                </a:tc>
                <a:tc hMerge="1">
                  <a:tcPr>
                    <a:lnR>
                      <a:noFill/>
                    </a:lnR>
                    <a:lnT>
                      <a:noFill/>
                    </a:lnT>
                    <a:lnB>
                      <a:noFill/>
                    </a:lnB>
                  </a:tcPr>
                </a:tc>
              </a:tr>
              <a:tr h="315472">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使用频度</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w="19050">
                      <a:solidFill>
                        <a:srgbClr val="03A9F5"/>
                      </a:solidFill>
                      <a:prstDash val="solid"/>
                    </a:lnB>
                    <a:lnTlToBr>
                      <a:noFill/>
                    </a:lnTlToBr>
                    <a:lnBlToTr>
                      <a:noFill/>
                    </a:lnBlToTr>
                    <a:solidFill>
                      <a:srgbClr val="FFFFFF"/>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a:ln>
                            <a:noFill/>
                          </a:ln>
                          <a:solidFill>
                            <a:srgbClr val="404040"/>
                          </a:solidFill>
                          <a:effectLst/>
                          <a:latin typeface="+mn-ea"/>
                          <a:cs typeface="+mn-ea"/>
                        </a:rPr>
                        <a:t>对于每个药剂师大约每周</a:t>
                      </a:r>
                      <a:r>
                        <a:rPr kumimoji="0" lang="en-US" altLang="zh-CN" sz="1600" b="0" i="0" u="none" strike="noStrike" cap="none" normalizeH="0" baseline="0" dirty="0">
                          <a:ln>
                            <a:noFill/>
                          </a:ln>
                          <a:solidFill>
                            <a:srgbClr val="404040"/>
                          </a:solidFill>
                          <a:effectLst/>
                          <a:latin typeface="+mn-ea"/>
                          <a:cs typeface="+mn-ea"/>
                        </a:rPr>
                        <a:t>5</a:t>
                      </a:r>
                      <a:r>
                        <a:rPr kumimoji="0" lang="zh-CN" altLang="en-US" sz="1600" b="0" i="0" u="none" strike="noStrike" cap="none" normalizeH="0" baseline="0" dirty="0">
                          <a:ln>
                            <a:noFill/>
                          </a:ln>
                          <a:solidFill>
                            <a:srgbClr val="404040"/>
                          </a:solidFill>
                          <a:effectLst/>
                          <a:latin typeface="+mn-ea"/>
                          <a:cs typeface="+mn-ea"/>
                        </a:rPr>
                        <a:t>次，对于化学制品仓库的每个成员每周</a:t>
                      </a:r>
                      <a:r>
                        <a:rPr kumimoji="0" lang="en-US" altLang="zh-CN" sz="1600" b="0" i="0" u="none" strike="noStrike" cap="none" normalizeH="0" baseline="0" dirty="0">
                          <a:ln>
                            <a:noFill/>
                          </a:ln>
                          <a:solidFill>
                            <a:srgbClr val="404040"/>
                          </a:solidFill>
                          <a:effectLst/>
                          <a:latin typeface="+mn-ea"/>
                          <a:cs typeface="+mn-ea"/>
                        </a:rPr>
                        <a:t>100</a:t>
                      </a:r>
                      <a:r>
                        <a:rPr kumimoji="0" lang="zh-CN" altLang="en-US" sz="1600" b="0" i="0" u="none" strike="noStrike" cap="none" normalizeH="0" baseline="0" dirty="0">
                          <a:ln>
                            <a:noFill/>
                          </a:ln>
                          <a:solidFill>
                            <a:srgbClr val="404040"/>
                          </a:solidFill>
                          <a:effectLst/>
                          <a:latin typeface="+mn-ea"/>
                          <a:cs typeface="+mn-ea"/>
                        </a:rPr>
                        <a:t>次</a:t>
                      </a:r>
                      <a:endParaRPr kumimoji="0" lang="zh-CN" altLang="en-US" sz="1600" b="0" i="0" u="none" strike="noStrike" cap="none" normalizeH="0" baseline="0" dirty="0">
                        <a:ln>
                          <a:noFill/>
                        </a:ln>
                        <a:solidFill>
                          <a:srgbClr val="404040"/>
                        </a:solidFill>
                        <a:effectLst/>
                        <a:latin typeface="+mn-ea"/>
                        <a:cs typeface="+mn-ea"/>
                      </a:endParaRPr>
                    </a:p>
                  </a:txBody>
                  <a:tcPr horzOverflow="overflow">
                    <a:lnL w="19050">
                      <a:solidFill>
                        <a:srgbClr val="FFFFFF"/>
                      </a:solidFill>
                      <a:prstDash val="solid"/>
                    </a:lnL>
                    <a:lnR>
                      <a:noFill/>
                    </a:lnR>
                    <a:lnT>
                      <a:noFill/>
                    </a:lnT>
                    <a:lnB w="19050">
                      <a:solidFill>
                        <a:srgbClr val="03A9F5"/>
                      </a:solidFill>
                      <a:prstDash val="solid"/>
                    </a:lnB>
                    <a:lnTlToBr>
                      <a:noFill/>
                    </a:lnTlToBr>
                    <a:lnBlToTr>
                      <a:noFill/>
                    </a:lnBlToTr>
                    <a:solidFill>
                      <a:srgbClr val="FFFFFF"/>
                    </a:solidFill>
                  </a:tcPr>
                </a:tc>
                <a:tc hMerge="1">
                  <a:tcPr>
                    <a:lnT>
                      <a:noFill/>
                    </a:lnT>
                    <a:lnB w="19050">
                      <a:solidFill>
                        <a:srgbClr val="03A9F5"/>
                      </a:solidFill>
                      <a:prstDash val="solid"/>
                    </a:lnB>
                  </a:tcPr>
                </a:tc>
                <a:tc hMerge="1">
                  <a:tcPr>
                    <a:lnR>
                      <a:noFill/>
                    </a:lnR>
                    <a:lnT>
                      <a:noFill/>
                    </a:lnT>
                    <a:lnB w="19050">
                      <a:solidFill>
                        <a:srgbClr val="03A9F5"/>
                      </a:solidFill>
                      <a:prstDash val="solid"/>
                    </a:lnB>
                  </a:tcPr>
                </a:tc>
              </a:tr>
            </a:tbl>
          </a:graphicData>
        </a:graphic>
      </p:graphicFrame>
      <p:grpSp>
        <p:nvGrpSpPr>
          <p:cNvPr id="12" name="组合 7"/>
          <p:cNvGrpSpPr/>
          <p:nvPr/>
        </p:nvGrpSpPr>
        <p:grpSpPr>
          <a:xfrm>
            <a:off x="108557" y="328742"/>
            <a:ext cx="3659330" cy="491607"/>
            <a:chOff x="198764" y="258545"/>
            <a:chExt cx="4877976" cy="656007"/>
          </a:xfrm>
        </p:grpSpPr>
        <p:grpSp>
          <p:nvGrpSpPr>
            <p:cNvPr id="13" name="组合 5"/>
            <p:cNvGrpSpPr/>
            <p:nvPr/>
          </p:nvGrpSpPr>
          <p:grpSpPr>
            <a:xfrm>
              <a:off x="198764" y="258545"/>
              <a:ext cx="700083" cy="563491"/>
              <a:chOff x="5075564" y="2933562"/>
              <a:chExt cx="2860947" cy="2302753"/>
            </a:xfrm>
          </p:grpSpPr>
          <p:sp>
            <p:nvSpPr>
              <p:cNvPr id="14" name="等腰三角形 1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6"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7"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）用例描述举例</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20482" name="内容占位符 20481"/>
          <p:cNvGraphicFramePr>
            <a:graphicFrameLocks noGrp="1"/>
          </p:cNvGraphicFramePr>
          <p:nvPr>
            <p:ph idx="4294967295"/>
            <p:custDataLst>
              <p:tags r:id="rId2"/>
            </p:custDataLst>
          </p:nvPr>
        </p:nvGraphicFramePr>
        <p:xfrm>
          <a:off x="598907" y="1742002"/>
          <a:ext cx="10720059" cy="4175760"/>
        </p:xfrm>
        <a:graphic>
          <a:graphicData uri="http://schemas.openxmlformats.org/drawingml/2006/table">
            <a:tbl>
              <a:tblPr/>
              <a:tblGrid>
                <a:gridCol w="1687416"/>
                <a:gridCol w="5012621"/>
                <a:gridCol w="4020022"/>
              </a:tblGrid>
              <a:tr h="33528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mn-ea"/>
                          <a:cs typeface="Times New Roman" panose="02020603050405020304" pitchFamily="18" charset="0"/>
                        </a:rPr>
                        <a:t>普通过程</a:t>
                      </a:r>
                      <a:endParaRPr kumimoji="0" lang="zh-CN" altLang="en-US" sz="1600" b="0" i="0" u="none" strike="noStrike" cap="none" normalizeH="0" baseline="0">
                        <a:ln>
                          <a:noFill/>
                        </a:ln>
                        <a:solidFill>
                          <a:srgbClr val="FFFFFF"/>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w="19050">
                      <a:solidFill>
                        <a:srgbClr val="FFFFFF"/>
                      </a:solidFill>
                      <a:prstDash val="soli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rgbClr val="FFFFFF"/>
                          </a:solidFill>
                          <a:effectLst/>
                          <a:latin typeface="+mn-ea"/>
                          <a:cs typeface="+mn-ea"/>
                        </a:rPr>
                        <a:t>5.0 </a:t>
                      </a:r>
                      <a:r>
                        <a:rPr kumimoji="0" lang="zh-CN" altLang="en-US" sz="1600" b="0" i="0" u="none" strike="noStrike" cap="none" normalizeH="0" baseline="0" dirty="0">
                          <a:ln>
                            <a:noFill/>
                          </a:ln>
                          <a:solidFill>
                            <a:srgbClr val="FFFFFF"/>
                          </a:solidFill>
                          <a:effectLst/>
                          <a:latin typeface="+mn-ea"/>
                          <a:cs typeface="+mn-ea"/>
                        </a:rPr>
                        <a:t>从供应商那里请求一种化学制品</a:t>
                      </a:r>
                      <a:endParaRPr kumimoji="0" lang="zh-CN" altLang="en-US" sz="1600" b="0" i="0" u="none" strike="noStrike" cap="none" normalizeH="0" baseline="0" dirty="0">
                        <a:ln>
                          <a:noFill/>
                        </a:ln>
                        <a:solidFill>
                          <a:srgbClr val="FFFFFF"/>
                        </a:solidFill>
                        <a:effectLst/>
                        <a:latin typeface="+mn-ea"/>
                        <a:cs typeface="+mn-ea"/>
                      </a:endParaRPr>
                    </a:p>
                  </a:txBody>
                  <a:tcPr horzOverflow="overflow">
                    <a:lnL w="19050">
                      <a:solidFill>
                        <a:srgbClr val="FFFFFF"/>
                      </a:solidFill>
                      <a:prstDash val="solid"/>
                    </a:lnL>
                    <a:lnR>
                      <a:noFill/>
                    </a:lnR>
                    <a:lnT>
                      <a:noFill/>
                    </a:lnT>
                    <a:lnB w="19050">
                      <a:solidFill>
                        <a:srgbClr val="FFFFFF"/>
                      </a:solidFill>
                      <a:prstDash val="solid"/>
                    </a:lnB>
                    <a:lnTlToBr>
                      <a:noFill/>
                    </a:lnTlToBr>
                    <a:lnBlToTr>
                      <a:noFill/>
                    </a:lnBlToTr>
                    <a:solidFill>
                      <a:schemeClr val="accent1"/>
                    </a:solidFill>
                  </a:tcPr>
                </a:tc>
                <a:tc hMerge="1">
                  <a:tcPr>
                    <a:lnR>
                      <a:noFill/>
                    </a:lnR>
                    <a:lnT>
                      <a:noFill/>
                    </a:lnT>
                    <a:lnB w="19050">
                      <a:solidFill>
                        <a:srgbClr val="FFFFFF"/>
                      </a:solidFill>
                      <a:prstDash val="solid"/>
                    </a:lnB>
                  </a:tcPr>
                </a:tc>
              </a:tr>
              <a:tr h="228794">
                <a:tc>
                  <a:txBody>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FFFFFF"/>
                        </a:solidFill>
                        <a:effectLst/>
                        <a:latin typeface="+mn-ea"/>
                      </a:endParaRPr>
                    </a:p>
                  </a:txBody>
                  <a:tcPr horzOverflow="overflow">
                    <a:lnL>
                      <a:noFill/>
                    </a:lnL>
                    <a:lnR w="19050">
                      <a:solidFill>
                        <a:srgbClr val="FFFFFF"/>
                      </a:solidFill>
                      <a:prstDash val="solid"/>
                    </a:lnR>
                    <a:lnT w="19050">
                      <a:solidFill>
                        <a:srgbClr val="FFFFFF"/>
                      </a:solidFill>
                      <a:prstDash val="solid"/>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sng" strike="noStrike" cap="none" normalizeH="0" baseline="0">
                          <a:ln>
                            <a:noFill/>
                          </a:ln>
                          <a:solidFill>
                            <a:srgbClr val="FFFFFF"/>
                          </a:solidFill>
                          <a:effectLst/>
                          <a:latin typeface="+mn-ea"/>
                          <a:cs typeface="Times New Roman" panose="02020603050405020304" pitchFamily="18" charset="0"/>
                        </a:rPr>
                        <a:t>执行者行为</a:t>
                      </a:r>
                      <a:endParaRPr kumimoji="0" lang="zh-CN" altLang="en-US" sz="1600" b="0" i="0" u="sng" strike="noStrike" cap="none" normalizeH="0" baseline="0">
                        <a:ln>
                          <a:noFill/>
                        </a:ln>
                        <a:solidFill>
                          <a:srgbClr val="FFFFFF"/>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w="19050">
                      <a:solidFill>
                        <a:srgbClr val="FFFFFF"/>
                      </a:solidFill>
                      <a:prstDash val="solid"/>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sng" strike="noStrike" cap="none" normalizeH="0" baseline="0">
                          <a:ln>
                            <a:noFill/>
                          </a:ln>
                          <a:solidFill>
                            <a:srgbClr val="FFFFFF"/>
                          </a:solidFill>
                          <a:effectLst/>
                          <a:latin typeface="+mn-ea"/>
                          <a:cs typeface="Times New Roman" panose="02020603050405020304" pitchFamily="18" charset="0"/>
                        </a:rPr>
                        <a:t>系统响应</a:t>
                      </a:r>
                      <a:endParaRPr kumimoji="0" lang="zh-CN" altLang="en-US" sz="1600" b="0" i="0" u="sng" strike="noStrike" cap="none" normalizeH="0" baseline="0">
                        <a:ln>
                          <a:noFill/>
                        </a:ln>
                        <a:solidFill>
                          <a:srgbClr val="FFFFFF"/>
                        </a:solidFill>
                        <a:effectLst/>
                        <a:latin typeface="+mn-ea"/>
                        <a:cs typeface="Times New Roman" panose="02020603050405020304" pitchFamily="18" charset="0"/>
                      </a:endParaRPr>
                    </a:p>
                  </a:txBody>
                  <a:tcPr horzOverflow="overflow">
                    <a:lnL w="19050">
                      <a:solidFill>
                        <a:srgbClr val="FFFFFF"/>
                      </a:solidFill>
                      <a:prstDash val="solid"/>
                    </a:lnL>
                    <a:lnR>
                      <a:noFill/>
                    </a:lnR>
                    <a:lnT w="19050">
                      <a:solidFill>
                        <a:srgbClr val="FFFFFF"/>
                      </a:solidFill>
                      <a:prstDash val="solid"/>
                    </a:lnT>
                    <a:lnB>
                      <a:noFill/>
                    </a:lnB>
                    <a:lnTlToBr>
                      <a:noFill/>
                    </a:lnTlToBr>
                    <a:lnBlToTr>
                      <a:noFill/>
                    </a:lnBlToTr>
                    <a:solidFill>
                      <a:schemeClr val="accent1"/>
                    </a:solidFill>
                  </a:tcPr>
                </a:tc>
              </a:tr>
              <a:tr h="228794">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1</a:t>
                      </a:r>
                      <a:r>
                        <a:rPr kumimoji="0" lang="zh-CN" altLang="en-US" sz="1600" b="0" i="0" u="none" strike="noStrike" cap="none" normalizeH="0" baseline="0">
                          <a:ln>
                            <a:noFill/>
                          </a:ln>
                          <a:solidFill>
                            <a:srgbClr val="404040"/>
                          </a:solidFill>
                          <a:effectLst/>
                          <a:latin typeface="+mn-ea"/>
                          <a:cs typeface="+mn-ea"/>
                        </a:rPr>
                        <a:t>．输入化学制品的</a:t>
                      </a:r>
                      <a:r>
                        <a:rPr kumimoji="0" lang="en-US" altLang="zh-CN" sz="1600" b="0" i="0" u="none" strike="noStrike" cap="none" normalizeH="0" baseline="0">
                          <a:ln>
                            <a:noFill/>
                          </a:ln>
                          <a:solidFill>
                            <a:srgbClr val="404040"/>
                          </a:solidFill>
                          <a:effectLst/>
                          <a:latin typeface="+mn-ea"/>
                          <a:cs typeface="+mn-ea"/>
                        </a:rPr>
                        <a:t>ID</a:t>
                      </a:r>
                      <a:r>
                        <a:rPr kumimoji="0" lang="zh-CN" altLang="en-US" sz="1600" b="0" i="0" u="none" strike="noStrike" cap="none" normalizeH="0" baseline="0">
                          <a:ln>
                            <a:noFill/>
                          </a:ln>
                          <a:solidFill>
                            <a:srgbClr val="404040"/>
                          </a:solidFill>
                          <a:effectLst/>
                          <a:latin typeface="+mn-ea"/>
                          <a:cs typeface="+mn-ea"/>
                        </a:rPr>
                        <a:t>或者包 </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2</a:t>
                      </a:r>
                      <a:r>
                        <a:rPr kumimoji="0" lang="zh-CN" altLang="en-US" sz="1600" b="0" i="0" u="none" strike="noStrike" cap="none" normalizeH="0" baseline="0">
                          <a:ln>
                            <a:noFill/>
                          </a:ln>
                          <a:solidFill>
                            <a:srgbClr val="404040"/>
                          </a:solidFill>
                          <a:effectLst/>
                          <a:latin typeface="+mn-ea"/>
                          <a:cs typeface="+mn-ea"/>
                        </a:rPr>
                        <a:t>．验证化学制品的</a:t>
                      </a:r>
                      <a:r>
                        <a:rPr kumimoji="0" lang="en-US" altLang="zh-CN" sz="1600" b="0" i="0" u="none" strike="noStrike" cap="none" normalizeH="0" baseline="0">
                          <a:ln>
                            <a:noFill/>
                          </a:ln>
                          <a:solidFill>
                            <a:srgbClr val="404040"/>
                          </a:solidFill>
                          <a:effectLst/>
                          <a:latin typeface="+mn-ea"/>
                          <a:cs typeface="+mn-ea"/>
                        </a:rPr>
                        <a:t>ID</a:t>
                      </a:r>
                      <a:r>
                        <a:rPr kumimoji="0" lang="zh-CN" altLang="en-US" sz="1600" b="0" i="0" u="none" strike="noStrike" cap="none" normalizeH="0" baseline="0">
                          <a:ln>
                            <a:noFill/>
                          </a:ln>
                          <a:solidFill>
                            <a:srgbClr val="404040"/>
                          </a:solidFill>
                          <a:effectLst/>
                          <a:latin typeface="+mn-ea"/>
                          <a:cs typeface="+mn-ea"/>
                        </a:rPr>
                        <a:t>是否合法</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r>
              <a:tr h="335280">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   </a:t>
                      </a:r>
                      <a:r>
                        <a:rPr kumimoji="0" lang="zh-CN" altLang="en-US" sz="1600" b="0" i="0" u="none" strike="noStrike" cap="none" normalizeH="0" baseline="0">
                          <a:ln>
                            <a:noFill/>
                          </a:ln>
                          <a:solidFill>
                            <a:srgbClr val="404040"/>
                          </a:solidFill>
                          <a:effectLst/>
                          <a:latin typeface="+mn-ea"/>
                          <a:cs typeface="+mn-ea"/>
                        </a:rPr>
                        <a:t>含化学制品结构的文件名</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r>
              <a:tr h="395190">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rgbClr val="404040"/>
                        </a:solidFill>
                        <a:effectLst/>
                        <a:latin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3</a:t>
                      </a:r>
                      <a:r>
                        <a:rPr kumimoji="0" lang="zh-CN" altLang="en-US" sz="1600" b="0" i="0" u="none" strike="noStrike" cap="none" normalizeH="0" baseline="0">
                          <a:ln>
                            <a:noFill/>
                          </a:ln>
                          <a:solidFill>
                            <a:srgbClr val="404040"/>
                          </a:solidFill>
                          <a:effectLst/>
                          <a:latin typeface="+mn-ea"/>
                          <a:cs typeface="+mn-ea"/>
                        </a:rPr>
                        <a:t>．询问请求者需要一个新的供应商订单或一个来自化学制品仓库的容器</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r>
              <a:tr h="228794">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4</a:t>
                      </a:r>
                      <a:r>
                        <a:rPr kumimoji="0" lang="zh-CN" altLang="en-US" sz="1600" b="0" i="0" u="none" strike="noStrike" cap="none" normalizeH="0" baseline="0">
                          <a:ln>
                            <a:noFill/>
                          </a:ln>
                          <a:solidFill>
                            <a:srgbClr val="404040"/>
                          </a:solidFill>
                          <a:effectLst/>
                          <a:latin typeface="+mn-ea"/>
                          <a:cs typeface="+mn-ea"/>
                        </a:rPr>
                        <a:t>．确定供应商</a:t>
                      </a:r>
                      <a:r>
                        <a:rPr kumimoji="0" lang="en-US" altLang="zh-CN" sz="1600" b="0" i="0" u="none" strike="noStrike" cap="none" normalizeH="0" baseline="0">
                          <a:ln>
                            <a:noFill/>
                          </a:ln>
                          <a:solidFill>
                            <a:srgbClr val="404040"/>
                          </a:solidFill>
                          <a:effectLst/>
                          <a:latin typeface="+mn-ea"/>
                          <a:cs typeface="+mn-ea"/>
                        </a:rPr>
                        <a:t>(</a:t>
                      </a:r>
                      <a:r>
                        <a:rPr kumimoji="0" lang="zh-CN" altLang="en-US" sz="1600" b="0" i="0" u="none" strike="noStrike" cap="none" normalizeH="0" baseline="0">
                          <a:ln>
                            <a:noFill/>
                          </a:ln>
                          <a:solidFill>
                            <a:srgbClr val="404040"/>
                          </a:solidFill>
                          <a:effectLst/>
                          <a:latin typeface="+mn-ea"/>
                          <a:cs typeface="+mn-ea"/>
                        </a:rPr>
                        <a:t>待续</a:t>
                      </a:r>
                      <a:r>
                        <a:rPr kumimoji="0" lang="en-US" altLang="zh-CN" sz="1600" b="0" i="0" u="none" strike="noStrike" cap="none" normalizeH="0" baseline="0">
                          <a:ln>
                            <a:noFill/>
                          </a:ln>
                          <a:solidFill>
                            <a:srgbClr val="404040"/>
                          </a:solidFill>
                          <a:effectLst/>
                          <a:latin typeface="+mn-ea"/>
                          <a:cs typeface="+mn-ea"/>
                        </a:rPr>
                        <a:t>)</a:t>
                      </a:r>
                      <a:r>
                        <a:rPr kumimoji="0" lang="zh-CN" altLang="en-US" sz="1600" b="0" i="0" u="none" strike="noStrike" cap="none" normalizeH="0" baseline="0">
                          <a:ln>
                            <a:noFill/>
                          </a:ln>
                          <a:solidFill>
                            <a:srgbClr val="404040"/>
                          </a:solidFill>
                          <a:effectLst/>
                          <a:latin typeface="+mn-ea"/>
                          <a:cs typeface="+mn-ea"/>
                        </a:rPr>
                        <a:t>或化学</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5</a:t>
                      </a:r>
                      <a:r>
                        <a:rPr kumimoji="0" lang="zh-CN" altLang="en-US" sz="1600" b="0" i="0" u="none" strike="noStrike" cap="none" normalizeH="0" baseline="0">
                          <a:ln>
                            <a:noFill/>
                          </a:ln>
                          <a:solidFill>
                            <a:srgbClr val="404040"/>
                          </a:solidFill>
                          <a:effectLst/>
                          <a:latin typeface="+mn-ea"/>
                          <a:cs typeface="+mn-ea"/>
                        </a:rPr>
                        <a:t>．</a:t>
                      </a:r>
                      <a:r>
                        <a:rPr kumimoji="0" lang="en-US" altLang="zh-CN" sz="1600" b="0" i="0" u="none" strike="noStrike" cap="none" normalizeH="0" baseline="0">
                          <a:ln>
                            <a:noFill/>
                          </a:ln>
                          <a:solidFill>
                            <a:srgbClr val="404040"/>
                          </a:solidFill>
                          <a:effectLst/>
                          <a:latin typeface="+mn-ea"/>
                          <a:cs typeface="+mn-ea"/>
                        </a:rPr>
                        <a:t>&lt;</a:t>
                      </a:r>
                      <a:r>
                        <a:rPr kumimoji="0" lang="zh-CN" altLang="en-US" sz="1600" b="0" i="0" u="none" strike="noStrike" cap="none" normalizeH="0" baseline="0">
                          <a:ln>
                            <a:noFill/>
                          </a:ln>
                          <a:solidFill>
                            <a:srgbClr val="404040"/>
                          </a:solidFill>
                          <a:effectLst/>
                          <a:latin typeface="+mn-ea"/>
                          <a:cs typeface="+mn-ea"/>
                        </a:rPr>
                        <a:t>继续对话，直到请求完成</a:t>
                      </a:r>
                      <a:r>
                        <a:rPr kumimoji="0" lang="en-US" altLang="zh-CN" sz="1600" b="0" i="0" u="none" strike="noStrike" cap="none" normalizeH="0" baseline="0">
                          <a:ln>
                            <a:noFill/>
                          </a:ln>
                          <a:solidFill>
                            <a:srgbClr val="404040"/>
                          </a:solidFill>
                          <a:effectLst/>
                          <a:latin typeface="+mn-ea"/>
                          <a:cs typeface="+mn-ea"/>
                        </a:rPr>
                        <a:t>&gt;</a:t>
                      </a:r>
                      <a:endParaRPr kumimoji="0" lang="en-US" altLang="zh-CN"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r>
              <a:tr h="228794">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   </a:t>
                      </a:r>
                      <a:r>
                        <a:rPr kumimoji="0" lang="zh-CN" altLang="en-US" sz="1600" b="0" i="0" u="none" strike="noStrike" cap="none" normalizeH="0" baseline="0">
                          <a:ln>
                            <a:noFill/>
                          </a:ln>
                          <a:solidFill>
                            <a:srgbClr val="404040"/>
                          </a:solidFill>
                          <a:effectLst/>
                          <a:latin typeface="+mn-ea"/>
                          <a:cs typeface="+mn-ea"/>
                        </a:rPr>
                        <a:t>制品仓库</a:t>
                      </a:r>
                      <a:r>
                        <a:rPr kumimoji="0" lang="en-US" altLang="zh-CN" sz="1600" b="0" i="0" u="none" strike="noStrike" cap="none" normalizeH="0" baseline="0">
                          <a:ln>
                            <a:noFill/>
                          </a:ln>
                          <a:solidFill>
                            <a:srgbClr val="404040"/>
                          </a:solidFill>
                          <a:effectLst/>
                          <a:latin typeface="+mn-ea"/>
                          <a:cs typeface="+mn-ea"/>
                        </a:rPr>
                        <a:t>(</a:t>
                      </a:r>
                      <a:r>
                        <a:rPr kumimoji="0" lang="zh-CN" altLang="en-US" sz="1600" b="0" i="0" u="none" strike="noStrike" cap="none" normalizeH="0" baseline="0">
                          <a:ln>
                            <a:noFill/>
                          </a:ln>
                          <a:solidFill>
                            <a:srgbClr val="404040"/>
                          </a:solidFill>
                          <a:effectLst/>
                          <a:latin typeface="+mn-ea"/>
                          <a:cs typeface="+mn-ea"/>
                        </a:rPr>
                        <a:t>可选过程</a:t>
                      </a:r>
                      <a:r>
                        <a:rPr kumimoji="0" lang="en-US" altLang="zh-CN" sz="1600" b="0" i="0" u="none" strike="noStrike" cap="none" normalizeH="0" baseline="0">
                          <a:ln>
                            <a:noFill/>
                          </a:ln>
                          <a:solidFill>
                            <a:srgbClr val="404040"/>
                          </a:solidFill>
                          <a:effectLst/>
                          <a:latin typeface="+mn-ea"/>
                          <a:cs typeface="+mn-ea"/>
                        </a:rPr>
                        <a:t>5</a:t>
                      </a:r>
                      <a:r>
                        <a:rPr kumimoji="0" lang="zh-CN" altLang="en-US" sz="1600" b="0" i="0" u="none" strike="noStrike" cap="none" normalizeH="0" baseline="0">
                          <a:ln>
                            <a:noFill/>
                          </a:ln>
                          <a:solidFill>
                            <a:srgbClr val="404040"/>
                          </a:solidFill>
                          <a:effectLst/>
                          <a:latin typeface="+mn-ea"/>
                          <a:cs typeface="+mn-ea"/>
                        </a:rPr>
                        <a:t>．</a:t>
                      </a:r>
                      <a:r>
                        <a:rPr kumimoji="0" lang="en-US" altLang="zh-CN" sz="1600" b="0" i="0" u="none" strike="noStrike" cap="none" normalizeH="0" baseline="0">
                          <a:ln>
                            <a:noFill/>
                          </a:ln>
                          <a:solidFill>
                            <a:srgbClr val="404040"/>
                          </a:solidFill>
                          <a:effectLst/>
                          <a:latin typeface="+mn-ea"/>
                          <a:cs typeface="+mn-ea"/>
                        </a:rPr>
                        <a:t>1)</a:t>
                      </a:r>
                      <a:endParaRPr kumimoji="0" lang="en-US" altLang="zh-CN"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r>
              <a:tr h="228794">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404040"/>
                          </a:solidFill>
                          <a:effectLst/>
                          <a:latin typeface="+mn-ea"/>
                          <a:cs typeface="Times New Roman" panose="02020603050405020304" pitchFamily="18" charset="0"/>
                        </a:rPr>
                        <a:t>可选过程</a:t>
                      </a:r>
                      <a:endParaRPr kumimoji="0" lang="zh-CN" altLang="en-US" sz="1600" b="0" i="0" u="none" strike="noStrike" cap="none" normalizeH="0" baseline="0">
                        <a:ln>
                          <a:noFill/>
                        </a:ln>
                        <a:solidFill>
                          <a:srgbClr val="404040"/>
                        </a:solidFill>
                        <a:effectLst/>
                        <a:latin typeface="+mn-ea"/>
                        <a:cs typeface="Times New Roman" panose="02020603050405020304" pitchFamily="18" charset="0"/>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5</a:t>
                      </a:r>
                      <a:r>
                        <a:rPr kumimoji="0" lang="zh-CN" altLang="en-US" sz="1600" b="0" i="0" u="none" strike="noStrike" cap="none" normalizeH="0" baseline="0">
                          <a:ln>
                            <a:noFill/>
                          </a:ln>
                          <a:solidFill>
                            <a:srgbClr val="404040"/>
                          </a:solidFill>
                          <a:effectLst/>
                          <a:latin typeface="+mn-ea"/>
                          <a:cs typeface="+mn-ea"/>
                        </a:rPr>
                        <a:t>．</a:t>
                      </a:r>
                      <a:r>
                        <a:rPr kumimoji="0" lang="en-US" altLang="zh-CN" sz="1600" b="0" i="0" u="none" strike="noStrike" cap="none" normalizeH="0" baseline="0">
                          <a:ln>
                            <a:noFill/>
                          </a:ln>
                          <a:solidFill>
                            <a:srgbClr val="404040"/>
                          </a:solidFill>
                          <a:effectLst/>
                          <a:latin typeface="+mn-ea"/>
                          <a:cs typeface="+mn-ea"/>
                        </a:rPr>
                        <a:t>1</a:t>
                      </a:r>
                      <a:r>
                        <a:rPr kumimoji="0" lang="zh-CN" altLang="en-US" sz="1600" b="0" i="0" u="none" strike="noStrike" cap="none" normalizeH="0" baseline="0">
                          <a:ln>
                            <a:noFill/>
                          </a:ln>
                          <a:solidFill>
                            <a:srgbClr val="404040"/>
                          </a:solidFill>
                          <a:effectLst/>
                          <a:latin typeface="+mn-ea"/>
                          <a:cs typeface="+mn-ea"/>
                        </a:rPr>
                        <a:t>从化学制品仓库中请求一种化学制品</a:t>
                      </a:r>
                      <a:r>
                        <a:rPr kumimoji="0" lang="en-US" altLang="zh-CN" sz="1600" b="0" i="0" u="none" strike="noStrike" cap="none" normalizeH="0" baseline="0">
                          <a:ln>
                            <a:noFill/>
                          </a:ln>
                          <a:solidFill>
                            <a:srgbClr val="404040"/>
                          </a:solidFill>
                          <a:effectLst/>
                          <a:latin typeface="+mn-ea"/>
                          <a:cs typeface="+mn-ea"/>
                        </a:rPr>
                        <a:t>(5</a:t>
                      </a:r>
                      <a:r>
                        <a:rPr kumimoji="0" lang="zh-CN" altLang="en-US" sz="1600" b="0" i="0" u="none" strike="noStrike" cap="none" normalizeH="0" baseline="0">
                          <a:ln>
                            <a:noFill/>
                          </a:ln>
                          <a:solidFill>
                            <a:srgbClr val="404040"/>
                          </a:solidFill>
                          <a:effectLst/>
                          <a:latin typeface="+mn-ea"/>
                          <a:cs typeface="+mn-ea"/>
                        </a:rPr>
                        <a:t>．</a:t>
                      </a:r>
                      <a:r>
                        <a:rPr kumimoji="0" lang="en-US" altLang="zh-CN" sz="1600" b="0" i="0" u="none" strike="noStrike" cap="none" normalizeH="0" baseline="0">
                          <a:ln>
                            <a:noFill/>
                          </a:ln>
                          <a:solidFill>
                            <a:srgbClr val="404040"/>
                          </a:solidFill>
                          <a:effectLst/>
                          <a:latin typeface="+mn-ea"/>
                          <a:cs typeface="+mn-ea"/>
                        </a:rPr>
                        <a:t>0</a:t>
                      </a:r>
                      <a:r>
                        <a:rPr kumimoji="0" lang="zh-CN" altLang="en-US" sz="1600" b="0" i="0" u="none" strike="noStrike" cap="none" normalizeH="0" baseline="0">
                          <a:ln>
                            <a:noFill/>
                          </a:ln>
                          <a:solidFill>
                            <a:srgbClr val="404040"/>
                          </a:solidFill>
                          <a:effectLst/>
                          <a:latin typeface="+mn-ea"/>
                          <a:cs typeface="+mn-ea"/>
                        </a:rPr>
                        <a:t>．</a:t>
                      </a:r>
                      <a:r>
                        <a:rPr kumimoji="0" lang="en-US" altLang="zh-CN" sz="1600" b="0" i="0" u="none" strike="noStrike" cap="none" normalizeH="0" baseline="0">
                          <a:ln>
                            <a:noFill/>
                          </a:ln>
                          <a:solidFill>
                            <a:srgbClr val="404040"/>
                          </a:solidFill>
                          <a:effectLst/>
                          <a:latin typeface="+mn-ea"/>
                          <a:cs typeface="+mn-ea"/>
                        </a:rPr>
                        <a:t>4</a:t>
                      </a:r>
                      <a:r>
                        <a:rPr kumimoji="0" lang="zh-CN" altLang="en-US" sz="1600" b="0" i="0" u="none" strike="noStrike" cap="none" normalizeH="0" baseline="0">
                          <a:ln>
                            <a:noFill/>
                          </a:ln>
                          <a:solidFill>
                            <a:srgbClr val="404040"/>
                          </a:solidFill>
                          <a:effectLst/>
                          <a:latin typeface="+mn-ea"/>
                          <a:cs typeface="+mn-ea"/>
                        </a:rPr>
                        <a:t>之后的分枝</a:t>
                      </a:r>
                      <a:r>
                        <a:rPr kumimoji="0" lang="en-US" altLang="zh-CN" sz="1600" b="0" i="0" u="none" strike="noStrike" cap="none" normalizeH="0" baseline="0">
                          <a:ln>
                            <a:noFill/>
                          </a:ln>
                          <a:solidFill>
                            <a:srgbClr val="404040"/>
                          </a:solidFill>
                          <a:effectLst/>
                          <a:latin typeface="+mn-ea"/>
                          <a:cs typeface="+mn-ea"/>
                        </a:rPr>
                        <a:t>)</a:t>
                      </a:r>
                      <a:endParaRPr kumimoji="0" lang="en-US" altLang="zh-CN"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c hMerge="1">
                  <a:tcPr>
                    <a:lnR>
                      <a:noFill/>
                    </a:lnR>
                    <a:lnT>
                      <a:noFill/>
                    </a:lnT>
                    <a:lnB>
                      <a:noFill/>
                    </a:lnB>
                  </a:tcPr>
                </a:tc>
              </a:tr>
              <a:tr h="228794">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sng" strike="noStrike" cap="none" normalizeH="0" baseline="0">
                          <a:ln>
                            <a:noFill/>
                          </a:ln>
                          <a:solidFill>
                            <a:srgbClr val="404040"/>
                          </a:solidFill>
                          <a:effectLst/>
                          <a:latin typeface="+mn-ea"/>
                          <a:cs typeface="Times New Roman" panose="02020603050405020304" pitchFamily="18" charset="0"/>
                        </a:rPr>
                        <a:t>执行者行为</a:t>
                      </a:r>
                      <a:endParaRPr kumimoji="0" lang="zh-CN" altLang="en-US" sz="1600" b="0" i="0" u="sng" strike="noStrike" cap="none" normalizeH="0" baseline="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sng" strike="noStrike" cap="none" normalizeH="0" baseline="0">
                          <a:ln>
                            <a:noFill/>
                          </a:ln>
                          <a:solidFill>
                            <a:srgbClr val="404040"/>
                          </a:solidFill>
                          <a:effectLst/>
                          <a:latin typeface="+mn-ea"/>
                          <a:cs typeface="Times New Roman" panose="02020603050405020304" pitchFamily="18" charset="0"/>
                        </a:rPr>
                        <a:t>系统响应</a:t>
                      </a:r>
                      <a:endParaRPr kumimoji="0" lang="zh-CN" altLang="en-US" sz="1600" b="0" i="0" u="sng" strike="noStrike" cap="none" normalizeH="0" baseline="0">
                        <a:ln>
                          <a:noFill/>
                        </a:ln>
                        <a:solidFill>
                          <a:srgbClr val="404040"/>
                        </a:solidFill>
                        <a:effectLst/>
                        <a:latin typeface="+mn-ea"/>
                        <a:cs typeface="Times New Roman" panose="02020603050405020304" pitchFamily="18" charset="0"/>
                      </a:endParaRPr>
                    </a:p>
                  </a:txBody>
                  <a:tcPr horzOverflow="overflow">
                    <a:lnL w="19050">
                      <a:solidFill>
                        <a:srgbClr val="FFFFFF"/>
                      </a:solidFill>
                      <a:prstDash val="solid"/>
                    </a:lnL>
                    <a:lnR>
                      <a:noFill/>
                    </a:lnR>
                    <a:lnT>
                      <a:noFill/>
                    </a:lnT>
                    <a:lnB>
                      <a:noFill/>
                    </a:lnB>
                    <a:lnTlToBr>
                      <a:noFill/>
                    </a:lnTlToBr>
                    <a:lnBlToTr>
                      <a:noFill/>
                    </a:lnBlToTr>
                    <a:solidFill>
                      <a:srgbClr val="FFFFFF"/>
                    </a:solidFill>
                  </a:tcPr>
                </a:tc>
              </a:tr>
              <a:tr h="395190">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2</a:t>
                      </a:r>
                      <a:r>
                        <a:rPr kumimoji="0" lang="zh-CN" altLang="en-US" sz="1600" b="0" i="0" u="none" strike="noStrike" cap="none" normalizeH="0" baseline="0">
                          <a:ln>
                            <a:noFill/>
                          </a:ln>
                          <a:solidFill>
                            <a:srgbClr val="404040"/>
                          </a:solidFill>
                          <a:effectLst/>
                          <a:latin typeface="+mn-ea"/>
                          <a:cs typeface="+mn-ea"/>
                        </a:rPr>
                        <a:t>．可选择地查看任何容器的历史</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1</a:t>
                      </a:r>
                      <a:r>
                        <a:rPr kumimoji="0" lang="zh-CN" altLang="en-US" sz="1600" b="0" i="0" u="none" strike="noStrike" cap="none" normalizeH="0" baseline="0">
                          <a:ln>
                            <a:noFill/>
                          </a:ln>
                          <a:solidFill>
                            <a:srgbClr val="404040"/>
                          </a:solidFill>
                          <a:effectLst/>
                          <a:latin typeface="+mn-ea"/>
                          <a:cs typeface="+mn-ea"/>
                        </a:rPr>
                        <a:t>．显示出化学制品仓库中现存的所要求的化学容器的列表</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a:noFill/>
                    </a:lnR>
                    <a:lnT>
                      <a:noFill/>
                    </a:lnT>
                    <a:lnB>
                      <a:noFill/>
                    </a:lnB>
                    <a:lnTlToBr>
                      <a:noFill/>
                    </a:lnTlToBr>
                    <a:lnBlToTr>
                      <a:noFill/>
                    </a:lnBlToTr>
                    <a:solidFill>
                      <a:srgbClr val="F2F2F2"/>
                    </a:solidFill>
                  </a:tcPr>
                </a:tc>
              </a:tr>
              <a:tr h="253247">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rgbClr val="404040"/>
                        </a:solidFill>
                        <a:effectLst/>
                        <a:latin typeface="+mn-ea"/>
                      </a:endParaRPr>
                    </a:p>
                  </a:txBody>
                  <a:tcPr horzOverflow="overflow">
                    <a:lnL>
                      <a:noFill/>
                    </a:lnL>
                    <a:lnR w="19050">
                      <a:solidFill>
                        <a:srgbClr val="FFFFFF"/>
                      </a:solidFill>
                      <a:prstDash val="solid"/>
                    </a:lnR>
                    <a:lnT>
                      <a:noFill/>
                    </a:lnT>
                    <a:lnB w="19050">
                      <a:solidFill>
                        <a:srgbClr val="03A9F5"/>
                      </a:solidFill>
                      <a:prstDash val="soli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404040"/>
                          </a:solidFill>
                          <a:effectLst/>
                          <a:latin typeface="+mn-ea"/>
                          <a:cs typeface="+mn-ea"/>
                        </a:rPr>
                        <a:t>3</a:t>
                      </a:r>
                      <a:r>
                        <a:rPr kumimoji="0" lang="zh-CN" altLang="en-US" sz="1600" b="0" i="0" u="none" strike="noStrike" cap="none" normalizeH="0" baseline="0">
                          <a:ln>
                            <a:noFill/>
                          </a:ln>
                          <a:solidFill>
                            <a:srgbClr val="404040"/>
                          </a:solidFill>
                          <a:effectLst/>
                          <a:latin typeface="+mn-ea"/>
                          <a:cs typeface="+mn-ea"/>
                        </a:rPr>
                        <a:t>．选择一个特定的容器或发出供应商订单</a:t>
                      </a:r>
                      <a:endParaRPr kumimoji="0" lang="zh-CN" altLang="en-US" sz="1600" b="0" i="0" u="none" strike="noStrike" cap="none" normalizeH="0" baseline="0">
                        <a:ln>
                          <a:noFill/>
                        </a:ln>
                        <a:solidFill>
                          <a:srgbClr val="404040"/>
                        </a:solidFill>
                        <a:effectLst/>
                        <a:latin typeface="+mn-ea"/>
                        <a:cs typeface="+mn-ea"/>
                      </a:endParaRPr>
                    </a:p>
                  </a:txBody>
                  <a:tcPr horzOverflow="overflow">
                    <a:lnL w="19050">
                      <a:solidFill>
                        <a:srgbClr val="FFFFFF"/>
                      </a:solidFill>
                      <a:prstDash val="solid"/>
                    </a:lnL>
                    <a:lnR w="19050">
                      <a:solidFill>
                        <a:srgbClr val="FFFFFF"/>
                      </a:solidFill>
                      <a:prstDash val="solid"/>
                    </a:lnR>
                    <a:lnT>
                      <a:noFill/>
                    </a:lnT>
                    <a:lnB w="19050">
                      <a:solidFill>
                        <a:srgbClr val="03A9F5"/>
                      </a:solidFill>
                      <a:prstDash val="soli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rgbClr val="404040"/>
                        </a:solidFill>
                        <a:effectLst/>
                        <a:latin typeface="+mn-ea"/>
                      </a:endParaRPr>
                    </a:p>
                  </a:txBody>
                  <a:tcPr horzOverflow="overflow">
                    <a:lnL w="19050">
                      <a:solidFill>
                        <a:srgbClr val="FFFFFF"/>
                      </a:solidFill>
                      <a:prstDash val="solid"/>
                    </a:lnL>
                    <a:lnR>
                      <a:noFill/>
                    </a:lnR>
                    <a:lnT>
                      <a:noFill/>
                    </a:lnT>
                    <a:lnB w="19050">
                      <a:solidFill>
                        <a:srgbClr val="03A9F5"/>
                      </a:solidFill>
                      <a:prstDash val="solid"/>
                    </a:lnB>
                    <a:lnTlToBr>
                      <a:noFill/>
                    </a:lnTlToBr>
                    <a:lnBlToTr>
                      <a:noFill/>
                    </a:lnBlToTr>
                    <a:solidFill>
                      <a:srgbClr val="FFFFFF"/>
                    </a:solidFill>
                  </a:tcPr>
                </a:tc>
              </a:tr>
            </a:tbl>
          </a:graphicData>
        </a:graphic>
      </p:graphicFrame>
      <p:grpSp>
        <p:nvGrpSpPr>
          <p:cNvPr id="5" name="组合 7"/>
          <p:cNvGrpSpPr/>
          <p:nvPr/>
        </p:nvGrpSpPr>
        <p:grpSpPr>
          <a:xfrm>
            <a:off x="108557" y="328742"/>
            <a:ext cx="3659330" cy="491607"/>
            <a:chOff x="198764" y="258545"/>
            <a:chExt cx="4877976"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）用例描述举例</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482"/>
                                        </p:tgtEl>
                                        <p:attrNameLst>
                                          <p:attrName>style.visibility</p:attrName>
                                        </p:attrNameLst>
                                      </p:cBhvr>
                                      <p:to>
                                        <p:strVal val="visible"/>
                                      </p:to>
                                    </p:set>
                                    <p:animEffect transition="in" filter="wipe(down)">
                                      <p:cBhvr>
                                        <p:cTn id="22"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21506" name="内容占位符 21505"/>
          <p:cNvGraphicFramePr>
            <a:graphicFrameLocks noGrp="1"/>
          </p:cNvGraphicFramePr>
          <p:nvPr>
            <p:ph idx="4294967295"/>
            <p:custDataLst>
              <p:tags r:id="rId2"/>
            </p:custDataLst>
          </p:nvPr>
        </p:nvGraphicFramePr>
        <p:xfrm>
          <a:off x="838198" y="1799617"/>
          <a:ext cx="10515602" cy="4041696"/>
        </p:xfrm>
        <a:graphic>
          <a:graphicData uri="http://schemas.openxmlformats.org/drawingml/2006/table">
            <a:tbl>
              <a:tblPr>
                <a:tableStyleId>{BDBED569-4797-4DF1-A0F4-6AAB3CD982D8}</a:tableStyleId>
              </a:tblPr>
              <a:tblGrid>
                <a:gridCol w="1549402"/>
                <a:gridCol w="3749040"/>
                <a:gridCol w="3183344"/>
                <a:gridCol w="2033816"/>
              </a:tblGrid>
              <a:tr h="364463">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1" spc="120">
                          <a:solidFill>
                            <a:schemeClr val="tx1"/>
                          </a:solidFill>
                        </a:rPr>
                        <a:t>例外</a:t>
                      </a:r>
                      <a:endParaRPr lang="zh-CN" altLang="en-US" sz="1600" b="1" spc="120">
                        <a:solidFill>
                          <a:schemeClr val="tx1"/>
                        </a:solidFill>
                        <a:latin typeface="+mn-ea"/>
                      </a:endParaRPr>
                    </a:p>
                  </a:txBody>
                  <a:tcPr marL="177800" marR="177800" marT="57150" marB="57150" anchor="ctr" horzOverflow="overflow"/>
                </a:tc>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b="1" spc="120" dirty="0">
                          <a:solidFill>
                            <a:schemeClr val="tx1"/>
                          </a:solidFill>
                        </a:rPr>
                        <a:t>5</a:t>
                      </a:r>
                      <a:r>
                        <a:rPr lang="zh-CN" altLang="en-US" sz="1600" b="1" spc="120" dirty="0">
                          <a:solidFill>
                            <a:schemeClr val="tx1"/>
                          </a:solidFill>
                        </a:rPr>
                        <a:t>．</a:t>
                      </a:r>
                      <a:r>
                        <a:rPr lang="en-US" altLang="zh-CN" sz="1600" b="1" spc="120" dirty="0">
                          <a:solidFill>
                            <a:schemeClr val="tx1"/>
                          </a:solidFill>
                        </a:rPr>
                        <a:t>E.1</a:t>
                      </a:r>
                      <a:r>
                        <a:rPr lang="zh-CN" altLang="en-US" sz="1600" b="1" spc="120" dirty="0">
                          <a:solidFill>
                            <a:schemeClr val="tx1"/>
                          </a:solidFill>
                        </a:rPr>
                        <a:t>化学制品在业务上不可用</a:t>
                      </a:r>
                      <a:endParaRPr lang="zh-CN" altLang="en-US" sz="1600" b="1" spc="120" dirty="0">
                        <a:solidFill>
                          <a:schemeClr val="tx1"/>
                        </a:solidFill>
                        <a:latin typeface="+mn-ea"/>
                        <a:cs typeface="+mn-ea"/>
                      </a:endParaRPr>
                    </a:p>
                  </a:txBody>
                  <a:tcPr marL="177800" marR="177800" marT="57150" marB="57150" anchor="ctr" horzOverflow="overflow"/>
                </a:tc>
                <a:tc gridSpan="2">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1" spc="120">
                        <a:solidFill>
                          <a:schemeClr val="tx1"/>
                        </a:solidFill>
                        <a:latin typeface="+mn-ea"/>
                      </a:endParaRPr>
                    </a:p>
                  </a:txBody>
                  <a:tcPr marL="177800" marR="177800" marT="57150" marB="57150" anchor="ctr" horzOverflow="overflow"/>
                </a:tc>
                <a:tc hMerge="1">
                  <a:tcPr>
                    <a:lnR>
                      <a:noFill/>
                    </a:lnR>
                    <a:lnT>
                      <a:noFill/>
                    </a:lnT>
                    <a:lnB w="19050">
                      <a:solidFill>
                        <a:srgbClr val="FFFFFF"/>
                      </a:solidFill>
                      <a:prstDash val="solid"/>
                    </a:lnB>
                  </a:tcPr>
                </a:tc>
              </a:tr>
              <a:tr h="0">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1" spc="120">
                        <a:solidFill>
                          <a:schemeClr val="tx1"/>
                        </a:solidFill>
                        <a:latin typeface="+mn-ea"/>
                      </a:endParaRPr>
                    </a:p>
                  </a:txBody>
                  <a:tcPr marL="177800" marR="177800" marT="57150" marB="57150" anchor="ctr" horzOverflow="overflow"/>
                </a:tc>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1" spc="120">
                          <a:solidFill>
                            <a:schemeClr val="tx1"/>
                          </a:solidFill>
                        </a:rPr>
                        <a:t>执行者行为</a:t>
                      </a:r>
                      <a:endParaRPr lang="zh-CN" altLang="en-US" sz="1600" b="1" spc="120">
                        <a:solidFill>
                          <a:schemeClr val="tx1"/>
                        </a:solidFill>
                        <a:latin typeface="+mn-ea"/>
                      </a:endParaRPr>
                    </a:p>
                  </a:txBody>
                  <a:tcPr marL="177800" marR="177800" marT="57150" marB="57150" anchor="ctr" horzOverflow="overflow"/>
                </a:tc>
                <a:tc gridSpan="2">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1" spc="120">
                          <a:solidFill>
                            <a:schemeClr val="tx1"/>
                          </a:solidFill>
                        </a:rPr>
                        <a:t>系统响应</a:t>
                      </a:r>
                      <a:endParaRPr lang="zh-CN" altLang="en-US" sz="1600" b="1" spc="120">
                        <a:solidFill>
                          <a:schemeClr val="tx1"/>
                        </a:solidFill>
                        <a:latin typeface="+mn-ea"/>
                      </a:endParaRPr>
                    </a:p>
                  </a:txBody>
                  <a:tcPr marL="177800" marR="177800" marT="57150" marB="57150" anchor="ctr" horzOverflow="overflow"/>
                </a:tc>
                <a:tc hMerge="1">
                  <a:tcPr>
                    <a:lnR>
                      <a:noFill/>
                    </a:lnR>
                    <a:lnT w="19050">
                      <a:solidFill>
                        <a:srgbClr val="FFFFFF"/>
                      </a:solidFill>
                      <a:prstDash val="solid"/>
                    </a:lnT>
                    <a:lnB>
                      <a:noFill/>
                    </a:lnB>
                  </a:tcPr>
                </a:tc>
              </a:tr>
              <a:tr h="412259">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0" spc="120">
                        <a:solidFill>
                          <a:schemeClr val="tx1"/>
                        </a:solidFill>
                        <a:latin typeface="+mn-ea"/>
                      </a:endParaRPr>
                    </a:p>
                  </a:txBody>
                  <a:tcPr marL="177800" marR="177800" marT="57150" marB="57150" anchor="ctr" horzOverflow="overflow"/>
                </a:tc>
                <a:tc>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0" spc="120" dirty="0">
                        <a:solidFill>
                          <a:schemeClr val="tx1"/>
                        </a:solidFill>
                        <a:latin typeface="+mn-ea"/>
                        <a:cs typeface="+mn-ea"/>
                      </a:endParaRPr>
                    </a:p>
                  </a:txBody>
                  <a:tcPr marL="177800" marR="177800" marT="57150" marB="57150" anchor="ctr" horzOverflow="overflow"/>
                </a:tc>
                <a:tc gridSpan="2">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b="0" spc="120" dirty="0">
                          <a:solidFill>
                            <a:schemeClr val="tx1"/>
                          </a:solidFill>
                        </a:rPr>
                        <a:t>1</a:t>
                      </a:r>
                      <a:r>
                        <a:rPr lang="zh-CN" altLang="en-US" sz="1600" b="0" spc="120" dirty="0">
                          <a:solidFill>
                            <a:schemeClr val="tx1"/>
                          </a:solidFill>
                        </a:rPr>
                        <a:t>．显示消息：不存在供应商</a:t>
                      </a:r>
                      <a:endParaRPr lang="zh-CN" altLang="en-US" sz="1600" b="0" spc="120" dirty="0">
                        <a:solidFill>
                          <a:schemeClr val="tx1"/>
                        </a:solidFill>
                        <a:latin typeface="+mn-ea"/>
                        <a:cs typeface="+mn-ea"/>
                      </a:endParaRPr>
                    </a:p>
                  </a:txBody>
                  <a:tcPr marL="177800" marR="177800" marT="57150" marB="57150" anchor="ctr" horzOverflow="overflow"/>
                </a:tc>
                <a:tc hMerge="1">
                  <a:tcPr>
                    <a:lnR>
                      <a:noFill/>
                    </a:lnR>
                    <a:lnT>
                      <a:noFill/>
                    </a:lnT>
                    <a:lnB>
                      <a:noFill/>
                    </a:lnB>
                  </a:tcPr>
                </a:tc>
              </a:tr>
              <a:tr h="393527">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0" spc="120">
                        <a:solidFill>
                          <a:schemeClr val="tx1"/>
                        </a:solidFill>
                        <a:latin typeface="+mn-ea"/>
                      </a:endParaRPr>
                    </a:p>
                  </a:txBody>
                  <a:tcPr marL="177800" marR="177800" marT="57150" marB="57150" anchor="ctr" horzOverflow="overflow"/>
                </a:tc>
                <a:tc>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0" spc="120" dirty="0">
                        <a:solidFill>
                          <a:schemeClr val="tx1"/>
                        </a:solidFill>
                        <a:latin typeface="+mn-ea"/>
                      </a:endParaRPr>
                    </a:p>
                  </a:txBody>
                  <a:tcPr marL="177800" marR="177800" marT="57150" marB="57150" anchor="ctr" horzOverflow="overflow"/>
                </a:tc>
                <a:tc gridSpan="2">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b="0" spc="120">
                          <a:solidFill>
                            <a:schemeClr val="tx1"/>
                          </a:solidFill>
                        </a:rPr>
                        <a:t>2</a:t>
                      </a:r>
                      <a:r>
                        <a:rPr lang="zh-CN" altLang="en-US" sz="1600" b="0" spc="120">
                          <a:solidFill>
                            <a:schemeClr val="tx1"/>
                          </a:solidFill>
                        </a:rPr>
                        <a:t>．询问请求者是否要请求另一种化学制品或退出</a:t>
                      </a:r>
                      <a:endParaRPr lang="zh-CN" altLang="en-US" sz="1600" b="0" spc="120">
                        <a:solidFill>
                          <a:schemeClr val="tx1"/>
                        </a:solidFill>
                        <a:latin typeface="+mn-ea"/>
                        <a:cs typeface="+mn-ea"/>
                      </a:endParaRPr>
                    </a:p>
                  </a:txBody>
                  <a:tcPr marL="177800" marR="177800" marT="57150" marB="57150" anchor="ctr" horzOverflow="overflow"/>
                </a:tc>
                <a:tc hMerge="1">
                  <a:tcPr>
                    <a:lnR>
                      <a:noFill/>
                    </a:lnR>
                    <a:lnT>
                      <a:noFill/>
                    </a:lnT>
                    <a:lnB>
                      <a:noFill/>
                    </a:lnB>
                  </a:tcPr>
                </a:tc>
              </a:tr>
              <a:tr h="377825">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0" spc="120">
                        <a:solidFill>
                          <a:schemeClr val="tx1"/>
                        </a:solidFill>
                        <a:latin typeface="+mn-ea"/>
                      </a:endParaRPr>
                    </a:p>
                  </a:txBody>
                  <a:tcPr marL="177800" marR="177800" marT="57150" marB="57150" anchor="ctr" horzOverflow="overflow"/>
                </a:tc>
                <a:tc>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spc="120" dirty="0">
                          <a:solidFill>
                            <a:schemeClr val="tx1"/>
                          </a:solidFill>
                          <a:sym typeface="+mn-ea"/>
                        </a:rPr>
                        <a:t>3</a:t>
                      </a:r>
                      <a:r>
                        <a:rPr lang="zh-CN" altLang="en-US" sz="1600" spc="120" dirty="0">
                          <a:solidFill>
                            <a:schemeClr val="tx1"/>
                          </a:solidFill>
                          <a:sym typeface="+mn-ea"/>
                        </a:rPr>
                        <a:t>．请求另一种化学制品</a:t>
                      </a:r>
                      <a:endParaRPr lang="zh-CN" altLang="en-US" sz="1600" b="0" spc="120">
                        <a:solidFill>
                          <a:schemeClr val="tx1"/>
                        </a:solidFill>
                        <a:latin typeface="+mn-ea"/>
                      </a:endParaRPr>
                    </a:p>
                  </a:txBody>
                  <a:tcPr marL="177800" marR="177800" marT="57150" marB="57150" anchor="ctr" horzOverflow="overflow"/>
                </a:tc>
                <a:tc gridSpan="2">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b="0" spc="120">
                          <a:solidFill>
                            <a:schemeClr val="tx1"/>
                          </a:solidFill>
                        </a:rPr>
                        <a:t>4</a:t>
                      </a:r>
                      <a:r>
                        <a:rPr lang="zh-CN" altLang="en-US" sz="1600" b="0" spc="120">
                          <a:solidFill>
                            <a:schemeClr val="tx1"/>
                          </a:solidFill>
                        </a:rPr>
                        <a:t>．普通过程结束</a:t>
                      </a:r>
                      <a:endParaRPr lang="zh-CN" altLang="en-US" sz="1600" b="0" spc="120">
                        <a:solidFill>
                          <a:schemeClr val="tx1"/>
                        </a:solidFill>
                        <a:latin typeface="+mn-ea"/>
                        <a:cs typeface="+mn-ea"/>
                      </a:endParaRPr>
                    </a:p>
                  </a:txBody>
                  <a:tcPr marL="177800" marR="177800" marT="57150" marB="57150" anchor="ctr" horzOverflow="overflow"/>
                </a:tc>
                <a:tc hMerge="1">
                  <a:tcPr>
                    <a:lnR>
                      <a:noFill/>
                    </a:lnR>
                    <a:lnT>
                      <a:noFill/>
                    </a:lnT>
                    <a:lnB>
                      <a:noFill/>
                    </a:lnB>
                  </a:tcPr>
                </a:tc>
              </a:tr>
              <a:tr h="377231">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0" spc="120">
                          <a:solidFill>
                            <a:schemeClr val="tx1"/>
                          </a:solidFill>
                        </a:rPr>
                        <a:t>包括</a:t>
                      </a:r>
                      <a:endParaRPr lang="zh-CN" altLang="en-US" sz="1600" b="0" spc="120">
                        <a:solidFill>
                          <a:schemeClr val="tx1"/>
                        </a:solidFill>
                        <a:latin typeface="+mn-ea"/>
                      </a:endParaRPr>
                    </a:p>
                  </a:txBody>
                  <a:tcPr marL="177800" marR="177800" marT="57150" marB="57150" anchor="ctr" horzOverflow="overflow"/>
                </a:tc>
                <a:tc gridSpan="2">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b="0" spc="120">
                          <a:solidFill>
                            <a:schemeClr val="tx1"/>
                          </a:solidFill>
                        </a:rPr>
                        <a:t>UC-12</a:t>
                      </a:r>
                      <a:r>
                        <a:rPr lang="zh-CN" altLang="en-US" sz="1600" b="0" spc="120">
                          <a:solidFill>
                            <a:schemeClr val="tx1"/>
                          </a:solidFill>
                        </a:rPr>
                        <a:t>输入货物编号</a:t>
                      </a:r>
                      <a:endParaRPr lang="zh-CN" altLang="en-US" sz="1600" b="0" spc="120">
                        <a:solidFill>
                          <a:schemeClr val="tx1"/>
                        </a:solidFill>
                        <a:latin typeface="+mn-ea"/>
                        <a:cs typeface="+mn-ea"/>
                      </a:endParaRPr>
                    </a:p>
                  </a:txBody>
                  <a:tcPr marL="177800" marR="177800" marT="57150" marB="57150" anchor="ctr" horzOverflow="overflow"/>
                </a:tc>
                <a:tc hMerge="1">
                  <a:tcPr>
                    <a:lnR w="19050">
                      <a:solidFill>
                        <a:srgbClr val="FFFFFF"/>
                      </a:solidFill>
                      <a:prstDash val="solid"/>
                    </a:lnR>
                    <a:lnT>
                      <a:noFill/>
                    </a:lnT>
                    <a:lnB>
                      <a:noFill/>
                    </a:lnB>
                  </a:tcPr>
                </a:tc>
                <a:tc>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endParaRPr lang="zh-CN" altLang="en-US" sz="1600" b="0" spc="120">
                        <a:solidFill>
                          <a:schemeClr val="tx1"/>
                        </a:solidFill>
                        <a:latin typeface="+mn-ea"/>
                      </a:endParaRPr>
                    </a:p>
                  </a:txBody>
                  <a:tcPr marL="177800" marR="177800" marT="57150" marB="57150" anchor="ctr" horzOverflow="overflow"/>
                </a:tc>
              </a:tr>
              <a:tr h="664373">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0" spc="120">
                          <a:solidFill>
                            <a:schemeClr val="tx1"/>
                          </a:solidFill>
                        </a:rPr>
                        <a:t>特定需求</a:t>
                      </a:r>
                      <a:endParaRPr lang="zh-CN" altLang="en-US" sz="1600" b="0" spc="120">
                        <a:solidFill>
                          <a:schemeClr val="tx1"/>
                        </a:solidFill>
                        <a:latin typeface="+mn-ea"/>
                      </a:endParaRPr>
                    </a:p>
                  </a:txBody>
                  <a:tcPr marL="177800" marR="177800" marT="57150" marB="57150" anchor="ctr" horzOverflow="overflow"/>
                </a:tc>
                <a:tc gridSpan="3">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0" spc="120">
                          <a:solidFill>
                            <a:schemeClr val="tx1"/>
                          </a:solidFill>
                        </a:rPr>
                        <a:t>系统必须可以按标准的编码形式输入化学制品的结构，这一标准来自对不同化学制品图形包的支持</a:t>
                      </a:r>
                      <a:endParaRPr lang="zh-CN" altLang="en-US" sz="1600" b="0" spc="120">
                        <a:solidFill>
                          <a:schemeClr val="tx1"/>
                        </a:solidFill>
                        <a:latin typeface="+mn-ea"/>
                      </a:endParaRPr>
                    </a:p>
                  </a:txBody>
                  <a:tcPr marL="177800" marR="177800" marT="57150" marB="57150" anchor="ctr" horzOverflow="overflow"/>
                </a:tc>
                <a:tc hMerge="1">
                  <a:tcPr>
                    <a:lnT>
                      <a:noFill/>
                    </a:lnT>
                    <a:lnB>
                      <a:noFill/>
                    </a:lnB>
                  </a:tcPr>
                </a:tc>
                <a:tc hMerge="1">
                  <a:tcPr>
                    <a:lnR>
                      <a:noFill/>
                    </a:lnR>
                    <a:lnT>
                      <a:noFill/>
                    </a:lnT>
                    <a:lnB>
                      <a:noFill/>
                    </a:lnB>
                  </a:tcPr>
                </a:tc>
              </a:tr>
              <a:tr h="377231">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0" spc="120">
                          <a:solidFill>
                            <a:schemeClr val="tx1"/>
                          </a:solidFill>
                        </a:rPr>
                        <a:t>假设</a:t>
                      </a:r>
                      <a:endParaRPr lang="zh-CN" altLang="en-US" sz="1600" b="0" spc="120">
                        <a:solidFill>
                          <a:schemeClr val="tx1"/>
                        </a:solidFill>
                        <a:latin typeface="+mn-ea"/>
                      </a:endParaRPr>
                    </a:p>
                  </a:txBody>
                  <a:tcPr marL="177800" marR="177800" marT="57150" marB="57150" anchor="ctr" horzOverflow="overflow"/>
                </a:tc>
                <a:tc gridSpan="3">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0" spc="120">
                          <a:solidFill>
                            <a:schemeClr val="tx1"/>
                          </a:solidFill>
                        </a:rPr>
                        <a:t>输入的化学制品结构被认为是合法的</a:t>
                      </a:r>
                      <a:endParaRPr lang="zh-CN" altLang="en-US" sz="1600" b="0" spc="120">
                        <a:solidFill>
                          <a:schemeClr val="tx1"/>
                        </a:solidFill>
                        <a:latin typeface="+mn-ea"/>
                      </a:endParaRPr>
                    </a:p>
                  </a:txBody>
                  <a:tcPr marL="177800" marR="177800" marT="57150" marB="57150" anchor="ctr" horzOverflow="overflow"/>
                </a:tc>
                <a:tc hMerge="1">
                  <a:tcPr>
                    <a:lnT>
                      <a:noFill/>
                    </a:lnT>
                    <a:lnB>
                      <a:noFill/>
                    </a:lnB>
                  </a:tcPr>
                </a:tc>
                <a:tc hMerge="1">
                  <a:tcPr>
                    <a:lnR>
                      <a:noFill/>
                    </a:lnR>
                    <a:lnT>
                      <a:noFill/>
                    </a:lnT>
                    <a:lnB>
                      <a:noFill/>
                    </a:lnB>
                  </a:tcPr>
                </a:tc>
              </a:tr>
              <a:tr h="412259">
                <a:tc>
                  <a:txBody>
                    <a:bodyPr/>
                    <a:lstStyle/>
                    <a:p>
                      <a:pPr marR="0" lvl="0" indent="0" algn="ctr" defTabSz="914400" rtl="0" eaLnBrk="1" fontAlgn="base" latinLnBrk="0" hangingPunct="1">
                        <a:lnSpc>
                          <a:spcPct val="120000"/>
                        </a:lnSpc>
                        <a:spcBef>
                          <a:spcPts val="0"/>
                        </a:spcBef>
                        <a:spcAft>
                          <a:spcPts val="0"/>
                        </a:spcAft>
                        <a:buClrTx/>
                        <a:buSzTx/>
                        <a:buFont typeface="Arial" panose="020B0604020202020204" pitchFamily="34" charset="0"/>
                        <a:buNone/>
                      </a:pPr>
                      <a:r>
                        <a:rPr lang="zh-CN" altLang="en-US" sz="1600" b="0" spc="120">
                          <a:solidFill>
                            <a:schemeClr val="tx1"/>
                          </a:solidFill>
                        </a:rPr>
                        <a:t>注释和问题</a:t>
                      </a:r>
                      <a:endParaRPr lang="zh-CN" altLang="en-US" sz="1600" b="0" spc="120">
                        <a:solidFill>
                          <a:schemeClr val="tx1"/>
                        </a:solidFill>
                        <a:latin typeface="+mn-ea"/>
                      </a:endParaRPr>
                    </a:p>
                  </a:txBody>
                  <a:tcPr marL="177800" marR="177800" marT="57150" marB="57150" anchor="ctr" horzOverflow="overflow"/>
                </a:tc>
                <a:tc gridSpan="3">
                  <a:txBody>
                    <a:bodyPr/>
                    <a:lstStyle/>
                    <a:p>
                      <a:pPr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pPr>
                      <a:r>
                        <a:rPr lang="en-US" altLang="zh-CN" sz="1600" b="0" spc="120" dirty="0">
                          <a:solidFill>
                            <a:schemeClr val="tx1"/>
                          </a:solidFill>
                        </a:rPr>
                        <a:t>Tim</a:t>
                      </a:r>
                      <a:r>
                        <a:rPr lang="zh-CN" altLang="en-US" sz="1600" b="0" spc="120" dirty="0">
                          <a:solidFill>
                            <a:schemeClr val="tx1"/>
                          </a:solidFill>
                        </a:rPr>
                        <a:t>将查明：在危险列表的第一级上请求一种化学制品是否需要管理层的批准。预期时间</a:t>
                      </a:r>
                      <a:r>
                        <a:rPr lang="en-US" altLang="zh-CN" sz="1600" b="0" spc="120" dirty="0">
                          <a:solidFill>
                            <a:schemeClr val="tx1"/>
                          </a:solidFill>
                        </a:rPr>
                        <a:t>11/4</a:t>
                      </a:r>
                      <a:endParaRPr lang="en-US" altLang="zh-CN" sz="1600" b="0" spc="120" dirty="0">
                        <a:solidFill>
                          <a:schemeClr val="tx1"/>
                        </a:solidFill>
                        <a:latin typeface="+mn-ea"/>
                        <a:cs typeface="+mn-ea"/>
                      </a:endParaRPr>
                    </a:p>
                  </a:txBody>
                  <a:tcPr marL="177800" marR="177800" marT="57150" marB="57150" anchor="ctr" horzOverflow="overflow"/>
                </a:tc>
                <a:tc hMerge="1">
                  <a:tcPr>
                    <a:lnT>
                      <a:noFill/>
                    </a:lnT>
                    <a:lnB w="19050">
                      <a:solidFill>
                        <a:srgbClr val="03A9F5"/>
                      </a:solidFill>
                      <a:prstDash val="solid"/>
                    </a:lnB>
                  </a:tcPr>
                </a:tc>
                <a:tc hMerge="1">
                  <a:tcPr>
                    <a:lnR>
                      <a:noFill/>
                    </a:lnR>
                    <a:lnT>
                      <a:noFill/>
                    </a:lnT>
                    <a:lnB w="19050">
                      <a:solidFill>
                        <a:srgbClr val="03A9F5"/>
                      </a:solidFill>
                      <a:prstDash val="solid"/>
                    </a:lnB>
                  </a:tcPr>
                </a:tc>
              </a:tr>
            </a:tbl>
          </a:graphicData>
        </a:graphic>
      </p:graphicFrame>
      <p:grpSp>
        <p:nvGrpSpPr>
          <p:cNvPr id="4" name="组合 7"/>
          <p:cNvGrpSpPr/>
          <p:nvPr/>
        </p:nvGrpSpPr>
        <p:grpSpPr>
          <a:xfrm>
            <a:off x="108557" y="32874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）用例描述举例</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506"/>
                                        </p:tgtEl>
                                        <p:attrNameLst>
                                          <p:attrName>style.visibility</p:attrName>
                                        </p:attrNameLst>
                                      </p:cBhvr>
                                      <p:to>
                                        <p:strVal val="visible"/>
                                      </p:to>
                                    </p:set>
                                    <p:animEffect transition="in" filter="wipe(down)">
                                      <p:cBhvr>
                                        <p:cTn id="22"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2" name="矩形 66"/>
          <p:cNvSpPr>
            <a:spLocks noChangeArrowheads="1"/>
          </p:cNvSpPr>
          <p:nvPr/>
        </p:nvSpPr>
        <p:spPr bwMode="auto">
          <a:xfrm>
            <a:off x="3383280" y="2867990"/>
            <a:ext cx="7765668"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a:lnSpc>
                <a:spcPct val="150000"/>
              </a:lnSpc>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en-US" sz="2000" dirty="0">
                <a:latin typeface="+mn-ea"/>
                <a:cs typeface="+mn-ea"/>
              </a:rPr>
              <a:t>    </a:t>
            </a:r>
            <a:r>
              <a:rPr sz="2000" dirty="0">
                <a:latin typeface="+mn-ea"/>
                <a:cs typeface="+mn-ea"/>
              </a:rPr>
              <a:t>需求获取小组为可选的过程确定出相似的对话并确定例外情况。如</a:t>
            </a:r>
            <a:r>
              <a:rPr lang="zh-CN" sz="2000" dirty="0">
                <a:latin typeface="+mn-ea"/>
                <a:cs typeface="+mn-ea"/>
              </a:rPr>
              <a:t>：</a:t>
            </a:r>
            <a:r>
              <a:rPr sz="2000" dirty="0">
                <a:latin typeface="+mn-ea"/>
                <a:cs typeface="+mn-ea"/>
              </a:rPr>
              <a:t>当分析者问一些诸如 “</a:t>
            </a:r>
            <a:r>
              <a:rPr sz="2000" b="1" dirty="0">
                <a:latin typeface="+mn-ea"/>
                <a:cs typeface="+mn-ea"/>
              </a:rPr>
              <a:t>那时，倘若数据库没有联机，将会发生什么情况?</a:t>
            </a:r>
            <a:r>
              <a:rPr sz="2000" dirty="0">
                <a:latin typeface="+mn-ea"/>
                <a:cs typeface="+mn-ea"/>
              </a:rPr>
              <a:t>”或“</a:t>
            </a:r>
            <a:r>
              <a:rPr sz="2000" b="1" dirty="0">
                <a:latin typeface="+mn-ea"/>
                <a:cs typeface="+mn-ea"/>
              </a:rPr>
              <a:t>当化学制品在业务上不可用时该怎么办?”</a:t>
            </a:r>
            <a:endParaRPr sz="2000" dirty="0">
              <a:latin typeface="+mn-ea"/>
              <a:cs typeface="+mn-ea"/>
            </a:endParaRPr>
          </a:p>
          <a:p>
            <a:pPr lvl="0" indent="0">
              <a:lnSpc>
                <a:spcPct val="150000"/>
              </a:lnSpc>
              <a:buFont typeface="Wingdings" panose="05000000000000000000" pitchFamily="2" charset="2"/>
              <a:buNone/>
            </a:pPr>
            <a:r>
              <a:rPr lang="en-US" sz="2000" dirty="0">
                <a:latin typeface="+mn-ea"/>
                <a:cs typeface="+mn-ea"/>
              </a:rPr>
              <a:t>      </a:t>
            </a:r>
            <a:r>
              <a:rPr sz="2000" dirty="0">
                <a:latin typeface="+mn-ea"/>
                <a:cs typeface="+mn-ea"/>
              </a:rPr>
              <a:t>遇到这类问题时，将会发现许多例外条件。</a:t>
            </a:r>
            <a:endParaRPr sz="2000" dirty="0">
              <a:latin typeface="+mn-ea"/>
              <a:cs typeface="+mn-ea"/>
            </a:endParaRPr>
          </a:p>
        </p:txBody>
      </p:sp>
      <p:grpSp>
        <p:nvGrpSpPr>
          <p:cNvPr id="4" name="组合 7"/>
          <p:cNvGrpSpPr/>
          <p:nvPr/>
        </p:nvGrpSpPr>
        <p:grpSpPr>
          <a:xfrm>
            <a:off x="108557" y="32874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pic>
        <p:nvPicPr>
          <p:cNvPr id="9" name="图片 8" descr="31393935333435333b31393936363135313bcbbcbfbc"/>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640" y="3118271"/>
            <a:ext cx="1463040" cy="1463040"/>
          </a:xfrm>
          <a:prstGeom prst="rect">
            <a:avLst/>
          </a:prstGeom>
        </p:spPr>
      </p:pic>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）例外的确定</a:t>
            </a:r>
            <a:endParaRPr lang="zh-CN" altLang="en-US" sz="2000" b="1" kern="0" dirty="0">
              <a:latin typeface="宋体" panose="02010600030101010101" pitchFamily="2" charset="-122"/>
              <a:sym typeface="宋体" panose="02010600030101010101" pitchFamily="2" charset="-122"/>
            </a:endParaRPr>
          </a:p>
        </p:txBody>
      </p:sp>
      <p:sp>
        <p:nvSpPr>
          <p:cNvPr id="10" name="对话气泡: 椭圆形 9"/>
          <p:cNvSpPr/>
          <p:nvPr/>
        </p:nvSpPr>
        <p:spPr>
          <a:xfrm>
            <a:off x="1355090" y="1955050"/>
            <a:ext cx="2028190" cy="1065951"/>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如何确定例外？</a:t>
            </a:r>
            <a:endParaRPr lang="zh-CN" altLang="en-US" sz="2000" b="1" dirty="0">
              <a:solidFill>
                <a:srgbClr val="FF0000"/>
              </a:solidFill>
            </a:endParaRPr>
          </a:p>
        </p:txBody>
      </p:sp>
      <p:sp>
        <p:nvSpPr>
          <p:cNvPr id="11" name="箭头: 右 10"/>
          <p:cNvSpPr/>
          <p:nvPr/>
        </p:nvSpPr>
        <p:spPr>
          <a:xfrm>
            <a:off x="2631440" y="3606800"/>
            <a:ext cx="528320" cy="477520"/>
          </a:xfrm>
          <a:prstGeom prst="rightArrow">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3" grpId="0"/>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28742"/>
            <a:ext cx="3659330" cy="491607"/>
            <a:chOff x="198764" y="258545"/>
            <a:chExt cx="4877976"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50" name="圆角矩形 49"/>
          <p:cNvSpPr/>
          <p:nvPr/>
        </p:nvSpPr>
        <p:spPr>
          <a:xfrm>
            <a:off x="3703364" y="3444526"/>
            <a:ext cx="1628382" cy="686435"/>
          </a:xfrm>
          <a:prstGeom prst="round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状态转化图</a:t>
            </a:r>
            <a:endParaRPr lang="zh-CN" altLang="en-US"/>
          </a:p>
        </p:txBody>
      </p:sp>
      <p:sp>
        <p:nvSpPr>
          <p:cNvPr id="52" name="圆角矩形 51"/>
          <p:cNvSpPr/>
          <p:nvPr/>
        </p:nvSpPr>
        <p:spPr>
          <a:xfrm>
            <a:off x="3703364" y="2530428"/>
            <a:ext cx="1628382" cy="640040"/>
          </a:xfrm>
          <a:prstGeom prst="round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实体关系图</a:t>
            </a:r>
            <a:endParaRPr lang="zh-CN" altLang="en-US" dirty="0"/>
          </a:p>
        </p:txBody>
      </p:sp>
      <p:sp>
        <p:nvSpPr>
          <p:cNvPr id="53" name="圆角矩形 52"/>
          <p:cNvSpPr/>
          <p:nvPr/>
        </p:nvSpPr>
        <p:spPr>
          <a:xfrm>
            <a:off x="1876711" y="3444526"/>
            <a:ext cx="1520190" cy="686436"/>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对象类</a:t>
            </a:r>
            <a:endParaRPr lang="zh-CN" altLang="en-US"/>
          </a:p>
        </p:txBody>
      </p:sp>
      <p:sp>
        <p:nvSpPr>
          <p:cNvPr id="24" name="文本框 67"/>
          <p:cNvSpPr>
            <a:spLocks noChangeArrowheads="1"/>
          </p:cNvSpPr>
          <p:nvPr/>
        </p:nvSpPr>
        <p:spPr bwMode="auto">
          <a:xfrm>
            <a:off x="700838" y="1025819"/>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）复杂用例的图形化分析</a:t>
            </a:r>
            <a:endParaRPr lang="zh-CN" altLang="en-US" sz="2000" b="1" kern="0" dirty="0">
              <a:latin typeface="宋体" panose="02010600030101010101" pitchFamily="2" charset="-122"/>
              <a:sym typeface="宋体" panose="02010600030101010101" pitchFamily="2" charset="-122"/>
            </a:endParaRPr>
          </a:p>
        </p:txBody>
      </p:sp>
      <p:sp>
        <p:nvSpPr>
          <p:cNvPr id="27" name="矩形 26"/>
          <p:cNvSpPr/>
          <p:nvPr/>
        </p:nvSpPr>
        <p:spPr>
          <a:xfrm>
            <a:off x="1686027" y="1971723"/>
            <a:ext cx="3922293" cy="3434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000" b="1" dirty="0">
                <a:solidFill>
                  <a:srgbClr val="FF0000"/>
                </a:solidFill>
              </a:rPr>
              <a:t>图形化分析模型</a:t>
            </a:r>
            <a:endParaRPr lang="zh-CN" altLang="en-US" sz="2000" b="1" dirty="0">
              <a:solidFill>
                <a:srgbClr val="FF0000"/>
              </a:solidFill>
            </a:endParaRPr>
          </a:p>
        </p:txBody>
      </p:sp>
      <p:sp>
        <p:nvSpPr>
          <p:cNvPr id="28" name="圆角矩形 48"/>
          <p:cNvSpPr/>
          <p:nvPr/>
        </p:nvSpPr>
        <p:spPr>
          <a:xfrm>
            <a:off x="1868849" y="2584562"/>
            <a:ext cx="1520190" cy="686435"/>
          </a:xfrm>
          <a:prstGeom prst="round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联系图</a:t>
            </a:r>
            <a:endParaRPr lang="zh-CN" altLang="en-US" dirty="0"/>
          </a:p>
        </p:txBody>
      </p:sp>
      <p:sp>
        <p:nvSpPr>
          <p:cNvPr id="29" name="圆角矩形 50"/>
          <p:cNvSpPr/>
          <p:nvPr/>
        </p:nvSpPr>
        <p:spPr>
          <a:xfrm>
            <a:off x="1876711" y="4400583"/>
            <a:ext cx="1520190" cy="686435"/>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数据流程图</a:t>
            </a:r>
            <a:endParaRPr lang="zh-CN" altLang="en-US" dirty="0"/>
          </a:p>
        </p:txBody>
      </p:sp>
      <p:sp>
        <p:nvSpPr>
          <p:cNvPr id="31" name="圆角矩形 49"/>
          <p:cNvSpPr/>
          <p:nvPr/>
        </p:nvSpPr>
        <p:spPr>
          <a:xfrm>
            <a:off x="3703364" y="4400582"/>
            <a:ext cx="1628382" cy="686435"/>
          </a:xfrm>
          <a:prstGeom prst="round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用户接口机制的对话映像</a:t>
            </a:r>
            <a:endParaRPr lang="zh-CN" altLang="en-US" dirty="0"/>
          </a:p>
        </p:txBody>
      </p:sp>
      <p:sp>
        <p:nvSpPr>
          <p:cNvPr id="9" name="箭头: 右 8"/>
          <p:cNvSpPr/>
          <p:nvPr/>
        </p:nvSpPr>
        <p:spPr>
          <a:xfrm>
            <a:off x="5731903" y="3444526"/>
            <a:ext cx="365760" cy="509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21246" y="1971723"/>
            <a:ext cx="3922293" cy="3434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sz="2000" b="1" dirty="0">
              <a:solidFill>
                <a:srgbClr val="FF0000"/>
              </a:solidFill>
            </a:endParaRPr>
          </a:p>
        </p:txBody>
      </p:sp>
      <p:sp>
        <p:nvSpPr>
          <p:cNvPr id="35" name="圆角矩形 48"/>
          <p:cNvSpPr/>
          <p:nvPr/>
        </p:nvSpPr>
        <p:spPr>
          <a:xfrm>
            <a:off x="6385023" y="2591083"/>
            <a:ext cx="3594735" cy="68643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a:t>
            </a:r>
            <a:r>
              <a:rPr lang="zh-CN" altLang="en-US" dirty="0"/>
              <a:t>）描述了需求的不同观点</a:t>
            </a:r>
            <a:endParaRPr lang="zh-CN" altLang="en-US" dirty="0"/>
          </a:p>
        </p:txBody>
      </p:sp>
      <p:sp>
        <p:nvSpPr>
          <p:cNvPr id="36" name="圆角矩形 48"/>
          <p:cNvSpPr/>
          <p:nvPr/>
        </p:nvSpPr>
        <p:spPr>
          <a:xfrm>
            <a:off x="6385022" y="4112426"/>
            <a:ext cx="3594735" cy="68643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r>
              <a:rPr lang="zh-CN" altLang="en-US" dirty="0"/>
              <a:t>）可发现在文档中不易被发现的遗漏、模糊和不一致的地方</a:t>
            </a:r>
            <a:endParaRPr lang="zh-CN" altLang="en-US" dirty="0"/>
          </a:p>
        </p:txBody>
      </p:sp>
      <p:sp>
        <p:nvSpPr>
          <p:cNvPr id="38" name="文本框 37"/>
          <p:cNvSpPr txBox="1"/>
          <p:nvPr/>
        </p:nvSpPr>
        <p:spPr>
          <a:xfrm>
            <a:off x="1686027" y="5820461"/>
            <a:ext cx="8457512" cy="400110"/>
          </a:xfrm>
          <a:prstGeom prst="rect">
            <a:avLst/>
          </a:prstGeom>
          <a:noFill/>
          <a:ln w="15875">
            <a:solidFill>
              <a:srgbClr val="FF0000"/>
            </a:solidFill>
          </a:ln>
        </p:spPr>
        <p:txBody>
          <a:bodyPr wrap="square">
            <a:spAutoFit/>
          </a:bodyPr>
          <a:lstStyle/>
          <a:p>
            <a:pPr algn="ctr"/>
            <a:r>
              <a:rPr lang="zh-CN" altLang="en-US" sz="2000" b="1" dirty="0"/>
              <a:t>复杂的用例</a:t>
            </a:r>
            <a:r>
              <a:rPr lang="zh-CN" altLang="en-US" sz="2000" b="1" dirty="0">
                <a:solidFill>
                  <a:srgbClr val="FF0000"/>
                </a:solidFill>
              </a:rPr>
              <a:t>画出图形分析模型</a:t>
            </a:r>
            <a:r>
              <a:rPr lang="zh-CN" altLang="en-US" sz="2000" b="1" dirty="0"/>
              <a:t>是</a:t>
            </a:r>
            <a:r>
              <a:rPr lang="zh-CN" altLang="en-US" sz="2000" b="1" dirty="0">
                <a:solidFill>
                  <a:srgbClr val="FF0000"/>
                </a:solidFill>
              </a:rPr>
              <a:t>有益的、必要的</a:t>
            </a:r>
            <a:endParaRPr lang="zh-CN" altLang="en-US" sz="2000" dirty="0">
              <a:solidFill>
                <a:srgbClr val="FF0000"/>
              </a:solidFill>
            </a:endParaRPr>
          </a:p>
        </p:txBody>
      </p:sp>
      <p:sp>
        <p:nvSpPr>
          <p:cNvPr id="11" name="箭头: 下 10"/>
          <p:cNvSpPr/>
          <p:nvPr/>
        </p:nvSpPr>
        <p:spPr>
          <a:xfrm>
            <a:off x="3457323" y="5463017"/>
            <a:ext cx="492081" cy="313741"/>
          </a:xfrm>
          <a:prstGeom prst="downArrow">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下 39"/>
          <p:cNvSpPr/>
          <p:nvPr/>
        </p:nvSpPr>
        <p:spPr>
          <a:xfrm>
            <a:off x="7936348" y="5433810"/>
            <a:ext cx="492081" cy="313741"/>
          </a:xfrm>
          <a:prstGeom prst="downArrow">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ppt_x</p:attrName>
                                        </p:attrNameLst>
                                      </p:cBhvr>
                                      <p:tavLst>
                                        <p:tav tm="0">
                                          <p:val>
                                            <p:strVal val="#ppt_x+#ppt_w*1.125000"/>
                                          </p:val>
                                        </p:tav>
                                        <p:tav tm="100000">
                                          <p:val>
                                            <p:strVal val="#ppt_x"/>
                                          </p:val>
                                        </p:tav>
                                      </p:tavLst>
                                    </p:anim>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24" grpId="0"/>
      <p:bldP spid="27" grpId="0" animBg="1"/>
      <p:bldP spid="28" grpId="0" animBg="1"/>
      <p:bldP spid="29" grpId="0" animBg="1"/>
      <p:bldP spid="31" grpId="0" animBg="1"/>
      <p:bldP spid="9" grpId="0" animBg="1"/>
      <p:bldP spid="34" grpId="0" animBg="1"/>
      <p:bldP spid="35" grpId="0" animBg="1"/>
      <p:bldP spid="36" grpId="0" animBg="1"/>
      <p:bldP spid="38" grpId="0" animBg="1"/>
      <p:bldP spid="11"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20482" name="矩形 25602"/>
          <p:cNvSpPr/>
          <p:nvPr/>
        </p:nvSpPr>
        <p:spPr>
          <a:xfrm>
            <a:off x="8949741" y="3611651"/>
            <a:ext cx="1524000" cy="740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b="1" dirty="0">
                <a:latin typeface="Arial" panose="020B0604020202020204" pitchFamily="34" charset="0"/>
                <a:ea typeface="宋体" panose="02010600030101010101" pitchFamily="2" charset="-122"/>
              </a:rPr>
              <a:t>取得共识</a:t>
            </a:r>
            <a:endParaRPr lang="zh-CN" altLang="en-US" sz="2000" b="1" dirty="0">
              <a:latin typeface="Arial" panose="020B0604020202020204" pitchFamily="34" charset="0"/>
              <a:ea typeface="宋体" panose="02010600030101010101" pitchFamily="2" charset="-122"/>
            </a:endParaRPr>
          </a:p>
        </p:txBody>
      </p:sp>
      <p:sp>
        <p:nvSpPr>
          <p:cNvPr id="5" name="椭圆 25603"/>
          <p:cNvSpPr/>
          <p:nvPr/>
        </p:nvSpPr>
        <p:spPr>
          <a:xfrm>
            <a:off x="3616960" y="3562353"/>
            <a:ext cx="1371600" cy="925195"/>
          </a:xfrm>
          <a:prstGeom prst="ellipse">
            <a:avLst/>
          </a:prstGeom>
          <a:solidFill>
            <a:schemeClr val="accent1">
              <a:lumMod val="20000"/>
              <a:lumOff val="80000"/>
            </a:schemeClr>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宋体" panose="02010600030101010101" pitchFamily="2" charset="-122"/>
                <a:ea typeface="宋体" panose="02010600030101010101" pitchFamily="2" charset="-122"/>
              </a:rPr>
              <a:t>用例</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说明</a:t>
            </a:r>
            <a:endParaRPr lang="zh-CN" altLang="en-US" sz="2000" dirty="0">
              <a:latin typeface="宋体" panose="02010600030101010101" pitchFamily="2" charset="-122"/>
              <a:ea typeface="宋体" panose="02010600030101010101" pitchFamily="2" charset="-122"/>
            </a:endParaRPr>
          </a:p>
        </p:txBody>
      </p:sp>
      <p:sp>
        <p:nvSpPr>
          <p:cNvPr id="7" name="椭圆 25605"/>
          <p:cNvSpPr/>
          <p:nvPr/>
        </p:nvSpPr>
        <p:spPr>
          <a:xfrm>
            <a:off x="5527040" y="2331644"/>
            <a:ext cx="1447800" cy="68540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Arial" panose="020B0604020202020204" pitchFamily="34" charset="0"/>
                <a:ea typeface="宋体" panose="02010600030101010101" pitchFamily="2" charset="-122"/>
              </a:rPr>
              <a:t>起草功能</a:t>
            </a:r>
            <a:endParaRPr lang="zh-CN" altLang="en-US" sz="2000" b="1" dirty="0">
              <a:latin typeface="Arial" panose="020B0604020202020204" pitchFamily="34" charset="0"/>
              <a:ea typeface="宋体" panose="02010600030101010101" pitchFamily="2" charset="-122"/>
            </a:endParaRPr>
          </a:p>
          <a:p>
            <a:pPr algn="ctr"/>
            <a:r>
              <a:rPr lang="zh-CN" altLang="en-US" sz="2000" b="1" dirty="0">
                <a:latin typeface="Arial" panose="020B0604020202020204" pitchFamily="34" charset="0"/>
                <a:ea typeface="宋体" panose="02010600030101010101" pitchFamily="2" charset="-122"/>
              </a:rPr>
              <a:t>需求</a:t>
            </a:r>
            <a:endParaRPr lang="zh-CN" altLang="en-US" sz="2000" b="1" dirty="0">
              <a:latin typeface="Arial" panose="020B0604020202020204" pitchFamily="34" charset="0"/>
              <a:ea typeface="宋体" panose="02010600030101010101" pitchFamily="2" charset="-122"/>
            </a:endParaRPr>
          </a:p>
        </p:txBody>
      </p:sp>
      <p:sp>
        <p:nvSpPr>
          <p:cNvPr id="8" name="椭圆 25606"/>
          <p:cNvSpPr/>
          <p:nvPr/>
        </p:nvSpPr>
        <p:spPr>
          <a:xfrm>
            <a:off x="5462149" y="4767110"/>
            <a:ext cx="1447800" cy="78818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宋体" panose="02010600030101010101" pitchFamily="2" charset="-122"/>
                <a:ea typeface="宋体" panose="02010600030101010101" pitchFamily="2" charset="-122"/>
              </a:rPr>
              <a:t>起草分析</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模型</a:t>
            </a:r>
            <a:endParaRPr lang="zh-CN" altLang="en-US" sz="2000" b="1" dirty="0">
              <a:latin typeface="宋体" panose="02010600030101010101" pitchFamily="2" charset="-122"/>
              <a:ea typeface="宋体" panose="02010600030101010101" pitchFamily="2" charset="-122"/>
            </a:endParaRPr>
          </a:p>
        </p:txBody>
      </p:sp>
      <p:sp>
        <p:nvSpPr>
          <p:cNvPr id="9" name="椭圆 25607"/>
          <p:cNvSpPr/>
          <p:nvPr/>
        </p:nvSpPr>
        <p:spPr>
          <a:xfrm>
            <a:off x="7236194" y="2713358"/>
            <a:ext cx="1447800" cy="92519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宋体" panose="02010600030101010101" pitchFamily="2" charset="-122"/>
                <a:ea typeface="宋体" panose="02010600030101010101" pitchFamily="2" charset="-122"/>
              </a:rPr>
              <a:t>已验证的</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功能需求</a:t>
            </a:r>
            <a:endParaRPr lang="zh-CN" altLang="en-US" sz="2000" b="1" dirty="0">
              <a:latin typeface="宋体" panose="02010600030101010101" pitchFamily="2" charset="-122"/>
              <a:ea typeface="宋体" panose="02010600030101010101" pitchFamily="2" charset="-122"/>
            </a:endParaRPr>
          </a:p>
        </p:txBody>
      </p:sp>
      <p:sp>
        <p:nvSpPr>
          <p:cNvPr id="10" name="椭圆 25608"/>
          <p:cNvSpPr/>
          <p:nvPr/>
        </p:nvSpPr>
        <p:spPr>
          <a:xfrm>
            <a:off x="7274560" y="4172845"/>
            <a:ext cx="1600200" cy="74015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1800" b="1" dirty="0">
                <a:latin typeface="Arial" panose="020B0604020202020204" pitchFamily="34" charset="0"/>
                <a:ea typeface="宋体" panose="02010600030101010101" pitchFamily="2" charset="-122"/>
              </a:rPr>
              <a:t>已验证的</a:t>
            </a:r>
            <a:endParaRPr lang="zh-CN" altLang="en-US" sz="1800" b="1" dirty="0">
              <a:latin typeface="Arial" panose="020B0604020202020204" pitchFamily="34" charset="0"/>
              <a:ea typeface="宋体" panose="02010600030101010101" pitchFamily="2" charset="-122"/>
            </a:endParaRPr>
          </a:p>
          <a:p>
            <a:pPr algn="ctr"/>
            <a:r>
              <a:rPr lang="zh-CN" altLang="en-US" sz="1800" b="1" dirty="0">
                <a:latin typeface="Arial" panose="020B0604020202020204" pitchFamily="34" charset="0"/>
                <a:ea typeface="宋体" panose="02010600030101010101" pitchFamily="2" charset="-122"/>
              </a:rPr>
              <a:t>分析模型</a:t>
            </a:r>
            <a:endParaRPr lang="zh-CN" altLang="en-US" sz="1800" b="1" dirty="0">
              <a:latin typeface="Arial" panose="020B0604020202020204" pitchFamily="34" charset="0"/>
              <a:ea typeface="宋体" panose="02010600030101010101" pitchFamily="2" charset="-122"/>
            </a:endParaRPr>
          </a:p>
        </p:txBody>
      </p:sp>
      <p:sp>
        <p:nvSpPr>
          <p:cNvPr id="11" name="未知"/>
          <p:cNvSpPr/>
          <p:nvPr/>
        </p:nvSpPr>
        <p:spPr>
          <a:xfrm>
            <a:off x="4253865" y="2745834"/>
            <a:ext cx="1295400" cy="801836"/>
          </a:xfrm>
          <a:custGeom>
            <a:avLst/>
            <a:gdLst/>
            <a:ahLst/>
            <a:cxnLst>
              <a:cxn ang="0">
                <a:pos x="0" y="1572577282"/>
              </a:cxn>
              <a:cxn ang="0">
                <a:pos x="241935027" y="725804914"/>
              </a:cxn>
              <a:cxn ang="0">
                <a:pos x="1209675035" y="241935005"/>
              </a:cxn>
              <a:cxn ang="0">
                <a:pos x="2056447678" y="0"/>
              </a:cxn>
            </a:cxnLst>
            <a:rect l="0" t="0" r="0" b="0"/>
            <a:pathLst>
              <a:path w="816" h="624">
                <a:moveTo>
                  <a:pt x="0" y="624"/>
                </a:moveTo>
                <a:cubicBezTo>
                  <a:pt x="8" y="500"/>
                  <a:pt x="16" y="376"/>
                  <a:pt x="96" y="288"/>
                </a:cubicBezTo>
                <a:cubicBezTo>
                  <a:pt x="176" y="200"/>
                  <a:pt x="360" y="144"/>
                  <a:pt x="480" y="96"/>
                </a:cubicBezTo>
                <a:cubicBezTo>
                  <a:pt x="600" y="48"/>
                  <a:pt x="760" y="16"/>
                  <a:pt x="816" y="0"/>
                </a:cubicBezTo>
              </a:path>
            </a:pathLst>
          </a:custGeom>
          <a:noFill/>
          <a:ln w="38100" cap="flat" cmpd="sng">
            <a:solidFill>
              <a:schemeClr val="tx1"/>
            </a:solidFill>
            <a:prstDash val="solid"/>
            <a:round/>
            <a:headEnd type="none" w="med" len="med"/>
            <a:tailEnd type="triangle" w="lg" len="lg"/>
          </a:ln>
        </p:spPr>
        <p:txBody>
          <a:bodyPr/>
          <a:lstStyle/>
          <a:p>
            <a:endParaRPr lang="zh-CN" altLang="en-US" sz="2000">
              <a:latin typeface="宋体" panose="02010600030101010101" pitchFamily="2" charset="-122"/>
              <a:ea typeface="宋体" panose="02010600030101010101" pitchFamily="2" charset="-122"/>
            </a:endParaRPr>
          </a:p>
        </p:txBody>
      </p:sp>
      <p:sp>
        <p:nvSpPr>
          <p:cNvPr id="12" name="未知"/>
          <p:cNvSpPr/>
          <p:nvPr/>
        </p:nvSpPr>
        <p:spPr>
          <a:xfrm>
            <a:off x="4156952" y="4470149"/>
            <a:ext cx="1305197" cy="691051"/>
          </a:xfrm>
          <a:custGeom>
            <a:avLst/>
            <a:gdLst/>
            <a:ahLst/>
            <a:cxnLst>
              <a:cxn ang="0">
                <a:pos x="0" y="0"/>
              </a:cxn>
              <a:cxn ang="0">
                <a:pos x="362902497" y="846772538"/>
              </a:cxn>
              <a:cxn ang="0">
                <a:pos x="2147483647" y="1451609782"/>
              </a:cxn>
            </a:cxnLst>
            <a:rect l="0" t="0" r="0" b="0"/>
            <a:pathLst>
              <a:path w="864" h="576">
                <a:moveTo>
                  <a:pt x="0" y="0"/>
                </a:moveTo>
                <a:cubicBezTo>
                  <a:pt x="0" y="120"/>
                  <a:pt x="0" y="240"/>
                  <a:pt x="144" y="336"/>
                </a:cubicBezTo>
                <a:cubicBezTo>
                  <a:pt x="288" y="432"/>
                  <a:pt x="744" y="536"/>
                  <a:pt x="864" y="576"/>
                </a:cubicBezTo>
              </a:path>
            </a:pathLst>
          </a:custGeom>
          <a:noFill/>
          <a:ln w="38100" cap="flat" cmpd="sng">
            <a:solidFill>
              <a:schemeClr val="tx1"/>
            </a:solidFill>
            <a:prstDash val="solid"/>
            <a:round/>
            <a:headEnd type="none" w="med" len="med"/>
            <a:tailEnd type="triangle" w="lg" len="lg"/>
          </a:ln>
        </p:spPr>
        <p:txBody>
          <a:bodyPr/>
          <a:lstStyle/>
          <a:p>
            <a:endParaRPr lang="zh-CN" altLang="en-US" sz="2000">
              <a:latin typeface="宋体" panose="02010600030101010101" pitchFamily="2" charset="-122"/>
              <a:ea typeface="宋体" panose="02010600030101010101" pitchFamily="2" charset="-122"/>
            </a:endParaRPr>
          </a:p>
        </p:txBody>
      </p:sp>
      <p:sp>
        <p:nvSpPr>
          <p:cNvPr id="13" name="直接连接符 25611"/>
          <p:cNvSpPr/>
          <p:nvPr/>
        </p:nvSpPr>
        <p:spPr>
          <a:xfrm>
            <a:off x="3312160" y="3877949"/>
            <a:ext cx="304800" cy="0"/>
          </a:xfrm>
          <a:prstGeom prst="line">
            <a:avLst/>
          </a:prstGeom>
          <a:ln w="38100" cap="flat" cmpd="sng">
            <a:solidFill>
              <a:schemeClr val="tx1"/>
            </a:solidFill>
            <a:prstDash val="solid"/>
            <a:round/>
            <a:headEnd type="none" w="med" len="med"/>
            <a:tailEnd type="triangle" w="lg" len="lg"/>
          </a:ln>
        </p:spPr>
      </p:sp>
      <p:sp>
        <p:nvSpPr>
          <p:cNvPr id="14" name="直接连接符 25612"/>
          <p:cNvSpPr/>
          <p:nvPr/>
        </p:nvSpPr>
        <p:spPr>
          <a:xfrm>
            <a:off x="4988560" y="3877949"/>
            <a:ext cx="533400" cy="0"/>
          </a:xfrm>
          <a:prstGeom prst="line">
            <a:avLst/>
          </a:prstGeom>
          <a:ln w="38100" cap="flat" cmpd="sng">
            <a:solidFill>
              <a:schemeClr val="tx1"/>
            </a:solidFill>
            <a:prstDash val="solid"/>
            <a:round/>
            <a:headEnd type="none" w="med" len="med"/>
            <a:tailEnd type="triangle" w="lg" len="lg"/>
          </a:ln>
        </p:spPr>
      </p:sp>
      <p:sp>
        <p:nvSpPr>
          <p:cNvPr id="15" name="直接连接符 25613"/>
          <p:cNvSpPr/>
          <p:nvPr/>
        </p:nvSpPr>
        <p:spPr>
          <a:xfrm>
            <a:off x="8341360" y="3569551"/>
            <a:ext cx="609600" cy="308398"/>
          </a:xfrm>
          <a:prstGeom prst="line">
            <a:avLst/>
          </a:prstGeom>
          <a:ln w="38100" cap="flat" cmpd="sng">
            <a:solidFill>
              <a:schemeClr val="tx1"/>
            </a:solidFill>
            <a:prstDash val="solid"/>
            <a:round/>
            <a:headEnd type="none" w="med" len="med"/>
            <a:tailEnd type="triangle" w="lg" len="lg"/>
          </a:ln>
        </p:spPr>
      </p:sp>
      <p:sp>
        <p:nvSpPr>
          <p:cNvPr id="16" name="直接连接符 25614"/>
          <p:cNvSpPr/>
          <p:nvPr/>
        </p:nvSpPr>
        <p:spPr>
          <a:xfrm flipV="1">
            <a:off x="7214749" y="4347585"/>
            <a:ext cx="2754751" cy="1606178"/>
          </a:xfrm>
          <a:prstGeom prst="line">
            <a:avLst/>
          </a:prstGeom>
          <a:ln w="38100" cap="flat" cmpd="sng">
            <a:solidFill>
              <a:schemeClr val="tx1"/>
            </a:solidFill>
            <a:prstDash val="solid"/>
            <a:round/>
            <a:headEnd type="none" w="med" len="med"/>
            <a:tailEnd type="triangle" w="lg" len="lg"/>
          </a:ln>
        </p:spPr>
      </p:sp>
      <p:sp>
        <p:nvSpPr>
          <p:cNvPr id="17" name="直接连接符 25615"/>
          <p:cNvSpPr/>
          <p:nvPr/>
        </p:nvSpPr>
        <p:spPr>
          <a:xfrm>
            <a:off x="6741160" y="3202943"/>
            <a:ext cx="533400" cy="0"/>
          </a:xfrm>
          <a:prstGeom prst="line">
            <a:avLst/>
          </a:prstGeom>
          <a:ln w="38100" cap="flat" cmpd="sng">
            <a:solidFill>
              <a:schemeClr val="tx1"/>
            </a:solidFill>
            <a:prstDash val="solid"/>
            <a:round/>
            <a:headEnd type="none" w="med" len="med"/>
            <a:tailEnd type="triangle" w="lg" len="lg"/>
          </a:ln>
        </p:spPr>
      </p:sp>
      <p:sp>
        <p:nvSpPr>
          <p:cNvPr id="18" name="直接连接符 25616"/>
          <p:cNvSpPr/>
          <p:nvPr/>
        </p:nvSpPr>
        <p:spPr>
          <a:xfrm>
            <a:off x="6436360" y="3007109"/>
            <a:ext cx="304800" cy="185039"/>
          </a:xfrm>
          <a:prstGeom prst="line">
            <a:avLst/>
          </a:prstGeom>
          <a:ln w="38100" cap="flat" cmpd="sng">
            <a:solidFill>
              <a:schemeClr val="tx1"/>
            </a:solidFill>
            <a:prstDash val="solid"/>
            <a:round/>
            <a:headEnd type="none" w="med" len="med"/>
            <a:tailEnd type="none" w="med" len="med"/>
          </a:ln>
        </p:spPr>
      </p:sp>
      <p:sp>
        <p:nvSpPr>
          <p:cNvPr id="19" name="直接连接符 25617"/>
          <p:cNvSpPr/>
          <p:nvPr/>
        </p:nvSpPr>
        <p:spPr>
          <a:xfrm flipH="1">
            <a:off x="6512560" y="3229909"/>
            <a:ext cx="228600" cy="246719"/>
          </a:xfrm>
          <a:prstGeom prst="line">
            <a:avLst/>
          </a:prstGeom>
          <a:ln w="38100" cap="flat" cmpd="sng">
            <a:solidFill>
              <a:schemeClr val="tx1"/>
            </a:solidFill>
            <a:prstDash val="solid"/>
            <a:round/>
            <a:headEnd type="none" w="med" len="med"/>
            <a:tailEnd type="none" w="med" len="med"/>
          </a:ln>
        </p:spPr>
      </p:sp>
      <p:sp>
        <p:nvSpPr>
          <p:cNvPr id="20" name="直接连接符 25618"/>
          <p:cNvSpPr/>
          <p:nvPr/>
        </p:nvSpPr>
        <p:spPr>
          <a:xfrm>
            <a:off x="6741160" y="4518029"/>
            <a:ext cx="533400" cy="0"/>
          </a:xfrm>
          <a:prstGeom prst="line">
            <a:avLst/>
          </a:prstGeom>
          <a:ln w="38100" cap="flat" cmpd="sng">
            <a:solidFill>
              <a:schemeClr val="tx1"/>
            </a:solidFill>
            <a:prstDash val="solid"/>
            <a:round/>
            <a:headEnd type="none" w="med" len="med"/>
            <a:tailEnd type="triangle" w="lg" len="lg"/>
          </a:ln>
        </p:spPr>
      </p:sp>
      <p:sp>
        <p:nvSpPr>
          <p:cNvPr id="21" name="直接连接符 25619"/>
          <p:cNvSpPr/>
          <p:nvPr/>
        </p:nvSpPr>
        <p:spPr>
          <a:xfrm>
            <a:off x="6436360" y="4332989"/>
            <a:ext cx="304800" cy="185039"/>
          </a:xfrm>
          <a:prstGeom prst="line">
            <a:avLst/>
          </a:prstGeom>
          <a:ln w="38100" cap="flat" cmpd="sng">
            <a:solidFill>
              <a:schemeClr val="tx1"/>
            </a:solidFill>
            <a:prstDash val="solid"/>
            <a:round/>
            <a:headEnd type="none" w="med" len="med"/>
            <a:tailEnd type="none" w="med" len="med"/>
          </a:ln>
        </p:spPr>
      </p:sp>
      <p:sp>
        <p:nvSpPr>
          <p:cNvPr id="22" name="直接连接符 25620"/>
          <p:cNvSpPr/>
          <p:nvPr/>
        </p:nvSpPr>
        <p:spPr>
          <a:xfrm flipH="1">
            <a:off x="6512560" y="4541670"/>
            <a:ext cx="228600" cy="246719"/>
          </a:xfrm>
          <a:prstGeom prst="line">
            <a:avLst/>
          </a:prstGeom>
          <a:ln w="38100" cap="flat" cmpd="sng">
            <a:solidFill>
              <a:schemeClr val="tx1"/>
            </a:solidFill>
            <a:prstDash val="solid"/>
            <a:round/>
            <a:headEnd type="none" w="med" len="med"/>
            <a:tailEnd type="none" w="med" len="med"/>
          </a:ln>
        </p:spPr>
      </p:sp>
      <p:sp>
        <p:nvSpPr>
          <p:cNvPr id="23" name="未知"/>
          <p:cNvSpPr/>
          <p:nvPr/>
        </p:nvSpPr>
        <p:spPr>
          <a:xfrm>
            <a:off x="4137660" y="4470150"/>
            <a:ext cx="1600200" cy="1532510"/>
          </a:xfrm>
          <a:custGeom>
            <a:avLst/>
            <a:gdLst/>
            <a:ahLst/>
            <a:cxnLst>
              <a:cxn ang="0">
                <a:pos x="0" y="0"/>
              </a:cxn>
              <a:cxn ang="0">
                <a:pos x="493950717" y="2147483647"/>
              </a:cxn>
              <a:cxn ang="0">
                <a:pos x="2147483647" y="2147483647"/>
              </a:cxn>
            </a:cxnLst>
            <a:rect l="0" t="0" r="0" b="0"/>
            <a:pathLst>
              <a:path w="864" h="576">
                <a:moveTo>
                  <a:pt x="0" y="0"/>
                </a:moveTo>
                <a:cubicBezTo>
                  <a:pt x="0" y="120"/>
                  <a:pt x="0" y="240"/>
                  <a:pt x="144" y="336"/>
                </a:cubicBezTo>
                <a:cubicBezTo>
                  <a:pt x="288" y="432"/>
                  <a:pt x="744" y="536"/>
                  <a:pt x="864" y="576"/>
                </a:cubicBezTo>
              </a:path>
            </a:pathLst>
          </a:custGeom>
          <a:noFill/>
          <a:ln w="38100" cap="flat" cmpd="sng">
            <a:solidFill>
              <a:schemeClr val="tx1"/>
            </a:solidFill>
            <a:prstDash val="solid"/>
            <a:bevel/>
            <a:headEnd type="none" w="med" len="med"/>
            <a:tailEnd type="triangle" w="lg" len="lg"/>
          </a:ln>
        </p:spPr>
        <p:txBody>
          <a:bodyPr/>
          <a:lstStyle/>
          <a:p>
            <a:endParaRPr lang="zh-CN" altLang="en-US" sz="2000">
              <a:latin typeface="宋体" panose="02010600030101010101" pitchFamily="2" charset="-122"/>
              <a:ea typeface="宋体" panose="02010600030101010101" pitchFamily="2" charset="-122"/>
            </a:endParaRPr>
          </a:p>
        </p:txBody>
      </p:sp>
      <p:sp>
        <p:nvSpPr>
          <p:cNvPr id="20503" name="椭圆 25623"/>
          <p:cNvSpPr/>
          <p:nvPr/>
        </p:nvSpPr>
        <p:spPr>
          <a:xfrm>
            <a:off x="5737860" y="5636796"/>
            <a:ext cx="1447800" cy="719554"/>
          </a:xfrm>
          <a:prstGeom prst="ellipse">
            <a:avLst/>
          </a:prstGeom>
          <a:solidFill>
            <a:schemeClr val="bg1"/>
          </a:solidFill>
          <a:ln w="9525" cap="flat" cmpd="sng">
            <a:solidFill>
              <a:schemeClr val="tx1"/>
            </a:solidFill>
            <a:prstDash val="solid"/>
            <a:bevel/>
            <a:headEnd type="none" w="med" len="med"/>
            <a:tailEnd type="none" w="med" len="med"/>
          </a:ln>
        </p:spPr>
        <p:txBody>
          <a:bodyPr wrap="none" anchor="ctr" anchorCtr="0"/>
          <a:lstStyle/>
          <a:p>
            <a:pPr algn="ctr"/>
            <a:r>
              <a:rPr lang="zh-CN" altLang="en-US" sz="2000" b="1" dirty="0">
                <a:latin typeface="Arial" panose="020B0604020202020204" pitchFamily="34" charset="0"/>
                <a:ea typeface="宋体" panose="02010600030101010101" pitchFamily="2" charset="-122"/>
              </a:rPr>
              <a:t>数据</a:t>
            </a:r>
            <a:endParaRPr lang="zh-CN" altLang="en-US" sz="2000" b="1" dirty="0">
              <a:latin typeface="Arial" panose="020B0604020202020204" pitchFamily="34" charset="0"/>
              <a:ea typeface="宋体" panose="02010600030101010101" pitchFamily="2" charset="-122"/>
            </a:endParaRPr>
          </a:p>
          <a:p>
            <a:pPr algn="ctr"/>
            <a:r>
              <a:rPr lang="zh-CN" altLang="en-US" sz="2000" b="1" dirty="0">
                <a:latin typeface="Arial" panose="020B0604020202020204" pitchFamily="34" charset="0"/>
                <a:ea typeface="宋体" panose="02010600030101010101" pitchFamily="2" charset="-122"/>
              </a:rPr>
              <a:t>字典</a:t>
            </a:r>
            <a:endParaRPr lang="zh-CN" altLang="en-US" sz="2000" b="1" dirty="0">
              <a:latin typeface="Arial" panose="020B0604020202020204" pitchFamily="34" charset="0"/>
              <a:ea typeface="宋体" panose="02010600030101010101" pitchFamily="2" charset="-122"/>
            </a:endParaRPr>
          </a:p>
        </p:txBody>
      </p:sp>
      <p:grpSp>
        <p:nvGrpSpPr>
          <p:cNvPr id="29" name="组合 7"/>
          <p:cNvGrpSpPr/>
          <p:nvPr/>
        </p:nvGrpSpPr>
        <p:grpSpPr>
          <a:xfrm>
            <a:off x="108557" y="328742"/>
            <a:ext cx="3659330" cy="491607"/>
            <a:chOff x="198764" y="258545"/>
            <a:chExt cx="4877976" cy="656007"/>
          </a:xfrm>
        </p:grpSpPr>
        <p:grpSp>
          <p:nvGrpSpPr>
            <p:cNvPr id="30" name="组合 5"/>
            <p:cNvGrpSpPr/>
            <p:nvPr/>
          </p:nvGrpSpPr>
          <p:grpSpPr>
            <a:xfrm>
              <a:off x="198764" y="258545"/>
              <a:ext cx="700083" cy="563491"/>
              <a:chOff x="5075564" y="2933562"/>
              <a:chExt cx="2860947" cy="2302753"/>
            </a:xfrm>
          </p:grpSpPr>
          <p:sp>
            <p:nvSpPr>
              <p:cNvPr id="31" name="等腰三角形 3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3"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67"/>
          <p:cNvSpPr>
            <a:spLocks noChangeArrowheads="1"/>
          </p:cNvSpPr>
          <p:nvPr/>
        </p:nvSpPr>
        <p:spPr bwMode="auto">
          <a:xfrm>
            <a:off x="700838" y="11864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2.5.2 </a:t>
            </a:r>
            <a:r>
              <a:rPr lang="zh-CN" altLang="en-US" sz="2000" b="1" kern="0" dirty="0">
                <a:latin typeface="宋体" panose="02010600030101010101" pitchFamily="2" charset="-122"/>
                <a:sym typeface="宋体" panose="02010600030101010101" pitchFamily="2" charset="-122"/>
              </a:rPr>
              <a:t>确定用例并编写用例文档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）复杂用例的图形化分析</a:t>
            </a:r>
            <a:endParaRPr lang="zh-CN" altLang="en-US" sz="2000" b="1" kern="0" dirty="0">
              <a:latin typeface="宋体" panose="02010600030101010101" pitchFamily="2" charset="-122"/>
              <a:sym typeface="宋体" panose="02010600030101010101" pitchFamily="2" charset="-122"/>
            </a:endParaRPr>
          </a:p>
        </p:txBody>
      </p:sp>
      <p:sp>
        <p:nvSpPr>
          <p:cNvPr id="24" name="矩形 25601"/>
          <p:cNvSpPr/>
          <p:nvPr/>
        </p:nvSpPr>
        <p:spPr>
          <a:xfrm>
            <a:off x="1903070" y="3520345"/>
            <a:ext cx="1371600" cy="740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b="1" dirty="0">
                <a:latin typeface="宋体" panose="02010600030101010101" pitchFamily="2" charset="-122"/>
                <a:ea typeface="宋体" panose="02010600030101010101" pitchFamily="2" charset="-122"/>
              </a:rPr>
              <a:t>用例</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研习会</a:t>
            </a:r>
            <a:endParaRPr lang="zh-CN" altLang="en-US" sz="2000" b="1" dirty="0">
              <a:latin typeface="宋体" panose="02010600030101010101" pitchFamily="2" charset="-122"/>
              <a:ea typeface="宋体" panose="02010600030101010101" pitchFamily="2" charset="-122"/>
            </a:endParaRPr>
          </a:p>
        </p:txBody>
      </p:sp>
      <p:sp>
        <p:nvSpPr>
          <p:cNvPr id="25" name="椭圆 25603"/>
          <p:cNvSpPr/>
          <p:nvPr/>
        </p:nvSpPr>
        <p:spPr>
          <a:xfrm>
            <a:off x="3616960" y="3562353"/>
            <a:ext cx="1371600" cy="92519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宋体" panose="02010600030101010101" pitchFamily="2" charset="-122"/>
                <a:ea typeface="宋体" panose="02010600030101010101" pitchFamily="2" charset="-122"/>
              </a:rPr>
              <a:t>用例</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说明</a:t>
            </a:r>
            <a:endParaRPr lang="zh-CN" altLang="en-US" sz="2000" dirty="0">
              <a:latin typeface="宋体" panose="02010600030101010101" pitchFamily="2" charset="-122"/>
              <a:ea typeface="宋体" panose="02010600030101010101" pitchFamily="2" charset="-122"/>
            </a:endParaRPr>
          </a:p>
        </p:txBody>
      </p:sp>
      <p:sp>
        <p:nvSpPr>
          <p:cNvPr id="26" name="椭圆 25604"/>
          <p:cNvSpPr/>
          <p:nvPr/>
        </p:nvSpPr>
        <p:spPr>
          <a:xfrm>
            <a:off x="5521960" y="3486154"/>
            <a:ext cx="1447800" cy="83555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宋体" panose="02010600030101010101" pitchFamily="2" charset="-122"/>
                <a:ea typeface="宋体" panose="02010600030101010101" pitchFamily="2" charset="-122"/>
              </a:rPr>
              <a:t>起草测试</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用例</a:t>
            </a:r>
            <a:endParaRPr lang="zh-CN" altLang="en-US" sz="2000" b="1" dirty="0">
              <a:latin typeface="宋体" panose="02010600030101010101" pitchFamily="2" charset="-122"/>
              <a:ea typeface="宋体" panose="02010600030101010101" pitchFamily="2" charset="-122"/>
            </a:endParaRPr>
          </a:p>
        </p:txBody>
      </p:sp>
      <p:sp>
        <p:nvSpPr>
          <p:cNvPr id="39" name="矩形 38"/>
          <p:cNvSpPr/>
          <p:nvPr/>
        </p:nvSpPr>
        <p:spPr>
          <a:xfrm>
            <a:off x="1579418" y="2072640"/>
            <a:ext cx="9200342" cy="435886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5" name="文本框 1"/>
          <p:cNvSpPr txBox="1"/>
          <p:nvPr/>
        </p:nvSpPr>
        <p:spPr>
          <a:xfrm>
            <a:off x="3312160" y="1859445"/>
            <a:ext cx="5606599"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nchor="t" anchorCtr="0">
            <a:spAutoFit/>
          </a:bodyPr>
          <a:lstStyle/>
          <a:p>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与用例获取研习会及后继活动相关的事件的顺序</a:t>
            </a:r>
            <a:endPar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p:tgtEl>
                                          <p:spTgt spid="34"/>
                                        </p:tgtEl>
                                        <p:attrNameLst>
                                          <p:attrName>ppt_x</p:attrName>
                                        </p:attrNameLst>
                                      </p:cBhvr>
                                      <p:tavLst>
                                        <p:tav tm="0">
                                          <p:val>
                                            <p:strVal val="#ppt_x+#ppt_w*1.125000"/>
                                          </p:val>
                                        </p:tav>
                                        <p:tav tm="100000">
                                          <p:val>
                                            <p:strVal val="#ppt_x"/>
                                          </p:val>
                                        </p:tav>
                                      </p:tavLst>
                                    </p:anim>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50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48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50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5" grpId="0" animBg="1"/>
      <p:bldP spid="7" grpId="0" animBg="1"/>
      <p:bldP spid="8" grpId="0" animBg="1"/>
      <p:bldP spid="9" grpId="0" animBg="1"/>
      <p:bldP spid="10" grpId="0" animBg="1"/>
      <p:bldP spid="11" grpId="0" animBg="1"/>
      <p:bldP spid="12" grpId="0" animBg="1"/>
      <p:bldP spid="23" grpId="0" animBg="1"/>
      <p:bldP spid="20503" grpId="0" animBg="1"/>
      <p:bldP spid="34" grpId="0"/>
      <p:bldP spid="24" grpId="0" animBg="1"/>
      <p:bldP spid="25" grpId="0" animBg="1"/>
      <p:bldP spid="26" grpId="0" animBg="1"/>
      <p:bldP spid="39" grpId="0" animBg="1"/>
      <p:bldP spid="205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2020"/>
            </a:xfrm>
            <a:prstGeom prst="rect">
              <a:avLst/>
            </a:prstGeom>
            <a:noFill/>
          </p:spPr>
          <p:txBody>
            <a:bodyPr wrap="square" rtlCol="0">
              <a:spAutoFit/>
            </a:bodyPr>
            <a:lstStyle/>
            <a:p>
              <a:pPr algn="ctr"/>
              <a:r>
                <a:rPr lang="zh-CN" altLang="en-US" sz="5400" dirty="0">
                  <a:solidFill>
                    <a:srgbClr val="F1F5EF"/>
                  </a:solidFill>
                  <a:latin typeface="微软雅黑" panose="020B0503020204020204" pitchFamily="34" charset="-122"/>
                  <a:ea typeface="微软雅黑" panose="020B0503020204020204" pitchFamily="34" charset="-122"/>
                </a:rPr>
                <a:t>第二章</a:t>
              </a:r>
              <a:endParaRPr lang="zh-CN" altLang="en-US" sz="5400" dirty="0">
                <a:solidFill>
                  <a:srgbClr val="F1F5EF"/>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445760" y="2921000"/>
            <a:ext cx="5180330" cy="1014730"/>
          </a:xfrm>
          <a:prstGeom prst="rect">
            <a:avLst/>
          </a:prstGeom>
          <a:noFill/>
        </p:spPr>
        <p:txBody>
          <a:bodyPr wrap="square" rtlCol="0">
            <a:spAutoFit/>
          </a:bodyPr>
          <a:lstStyle/>
          <a:p>
            <a:pPr algn="ctr"/>
            <a:r>
              <a:rPr lang="zh-CN" altLang="en-US" sz="6000" b="1" dirty="0">
                <a:solidFill>
                  <a:srgbClr val="5197D7"/>
                </a:solidFill>
                <a:latin typeface="微软雅黑" panose="020B0503020204020204" pitchFamily="34" charset="-122"/>
                <a:ea typeface="微软雅黑" panose="020B0503020204020204" pitchFamily="34" charset="-122"/>
              </a:rPr>
              <a:t>需求获取</a:t>
            </a:r>
            <a:endParaRPr lang="zh-CN" altLang="en-US" sz="6000" b="1" dirty="0">
              <a:solidFill>
                <a:srgbClr val="5197D7"/>
              </a:solidFill>
              <a:latin typeface="微软雅黑" panose="020B0503020204020204" pitchFamily="34" charset="-122"/>
              <a:ea typeface="微软雅黑" panose="020B0503020204020204" pitchFamily="34" charset="-122"/>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400"/>
                                        <p:tgtEl>
                                          <p:spTgt spid="30"/>
                                        </p:tgtEl>
                                      </p:cBhvr>
                                    </p:animEffect>
                                    <p:anim calcmode="lin" valueType="num">
                                      <p:cBhvr>
                                        <p:cTn id="8" dur="400" fill="hold"/>
                                        <p:tgtEl>
                                          <p:spTgt spid="30"/>
                                        </p:tgtEl>
                                        <p:attrNameLst>
                                          <p:attrName>ppt_x</p:attrName>
                                        </p:attrNameLst>
                                      </p:cBhvr>
                                      <p:tavLst>
                                        <p:tav tm="0">
                                          <p:val>
                                            <p:strVal val="#ppt_x"/>
                                          </p:val>
                                        </p:tav>
                                        <p:tav tm="100000">
                                          <p:val>
                                            <p:strVal val="#ppt_x"/>
                                          </p:val>
                                        </p:tav>
                                      </p:tavLst>
                                    </p:anim>
                                    <p:anim calcmode="lin" valueType="num">
                                      <p:cBhvr>
                                        <p:cTn id="9" dur="400" fill="hold"/>
                                        <p:tgtEl>
                                          <p:spTgt spid="30"/>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15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42" presetClass="entr" presetSubtype="0" fill="hold" grpId="0" nodeType="withEffect">
                                  <p:stCondLst>
                                    <p:cond delay="1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400"/>
                                        <p:tgtEl>
                                          <p:spTgt spid="29"/>
                                        </p:tgtEl>
                                      </p:cBhvr>
                                    </p:animEffect>
                                    <p:anim calcmode="lin" valueType="num">
                                      <p:cBhvr>
                                        <p:cTn id="18" dur="400" fill="hold"/>
                                        <p:tgtEl>
                                          <p:spTgt spid="29"/>
                                        </p:tgtEl>
                                        <p:attrNameLst>
                                          <p:attrName>ppt_x</p:attrName>
                                        </p:attrNameLst>
                                      </p:cBhvr>
                                      <p:tavLst>
                                        <p:tav tm="0">
                                          <p:val>
                                            <p:strVal val="#ppt_x"/>
                                          </p:val>
                                        </p:tav>
                                        <p:tav tm="100000">
                                          <p:val>
                                            <p:strVal val="#ppt_x"/>
                                          </p:val>
                                        </p:tav>
                                      </p:tavLst>
                                    </p:anim>
                                    <p:anim calcmode="lin" valueType="num">
                                      <p:cBhvr>
                                        <p:cTn id="19" dur="4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7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400"/>
                                        <p:tgtEl>
                                          <p:spTgt spid="3"/>
                                        </p:tgtEl>
                                      </p:cBhvr>
                                    </p:animEffect>
                                    <p:anim calcmode="lin" valueType="num">
                                      <p:cBhvr>
                                        <p:cTn id="23" dur="400" fill="hold"/>
                                        <p:tgtEl>
                                          <p:spTgt spid="3"/>
                                        </p:tgtEl>
                                        <p:attrNameLst>
                                          <p:attrName>ppt_x</p:attrName>
                                        </p:attrNameLst>
                                      </p:cBhvr>
                                      <p:tavLst>
                                        <p:tav tm="0">
                                          <p:val>
                                            <p:strVal val="#ppt_x"/>
                                          </p:val>
                                        </p:tav>
                                        <p:tav tm="100000">
                                          <p:val>
                                            <p:strVal val="#ppt_x"/>
                                          </p:val>
                                        </p:tav>
                                      </p:tavLst>
                                    </p:anim>
                                    <p:anim calcmode="lin" valueType="num">
                                      <p:cBhvr>
                                        <p:cTn id="24" dur="400" fill="hold"/>
                                        <p:tgtEl>
                                          <p:spTgt spid="3"/>
                                        </p:tgtEl>
                                        <p:attrNameLst>
                                          <p:attrName>ppt_y</p:attrName>
                                        </p:attrNameLst>
                                      </p:cBhvr>
                                      <p:tavLst>
                                        <p:tav tm="0">
                                          <p:val>
                                            <p:strVal val="#ppt_y+.1"/>
                                          </p:val>
                                        </p:tav>
                                        <p:tav tm="100000">
                                          <p:val>
                                            <p:strVal val="#ppt_y"/>
                                          </p:val>
                                        </p:tav>
                                      </p:tavLst>
                                    </p:anim>
                                  </p:childTnLst>
                                </p:cTn>
                              </p:par>
                              <p:par>
                                <p:cTn id="25" presetID="2" presetClass="entr" presetSubtype="8" fill="hold" nodeType="withEffect">
                                  <p:stCondLst>
                                    <p:cond delay="170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0-#ppt_w/2"/>
                                          </p:val>
                                        </p:tav>
                                        <p:tav tm="100000">
                                          <p:val>
                                            <p:strVal val="#ppt_x"/>
                                          </p:val>
                                        </p:tav>
                                      </p:tavLst>
                                    </p:anim>
                                    <p:anim calcmode="lin" valueType="num">
                                      <p:cBhvr additive="base">
                                        <p:cTn id="28" dur="500" fill="hold"/>
                                        <p:tgtEl>
                                          <p:spTgt spid="119"/>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9" grpId="0"/>
      <p:bldP spid="3" grpId="0" bldLvl="0" animBg="1"/>
      <p:bldP spid="3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2874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77545" y="5393268"/>
            <a:ext cx="10836910" cy="481863"/>
          </a:xfrm>
          <a:prstGeom prst="rect">
            <a:avLst/>
          </a:prstGeom>
          <a:noFill/>
        </p:spPr>
        <p:txBody>
          <a:bodyPr wrap="square" rtlCol="0" anchor="t">
            <a:spAutoFit/>
          </a:bodyPr>
          <a:lstStyle/>
          <a:p>
            <a:pPr algn="l">
              <a:lnSpc>
                <a:spcPct val="150000"/>
              </a:lnSpc>
              <a:buFont typeface="Wingdings" panose="05000000000000000000" pitchFamily="2" charset="2"/>
            </a:pPr>
            <a:r>
              <a:rPr sz="2000" dirty="0">
                <a:latin typeface="宋体" panose="02010600030101010101" pitchFamily="2" charset="-122"/>
                <a:ea typeface="宋体" panose="02010600030101010101" pitchFamily="2" charset="-122"/>
                <a:cs typeface="宋体" panose="02010600030101010101" pitchFamily="2" charset="-122"/>
                <a:sym typeface="+mn-ea"/>
              </a:rPr>
              <a:t>例如，如果有5个用例需要进行用户身份的验证，你不必因此编写5个不同的代码块</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13" name="任意多边形: 形状 12"/>
          <p:cNvSpPr/>
          <p:nvPr/>
        </p:nvSpPr>
        <p:spPr bwMode="white">
          <a:xfrm>
            <a:off x="701040" y="1946474"/>
            <a:ext cx="10915015" cy="755815"/>
          </a:xfrm>
          <a:custGeom>
            <a:avLst/>
            <a:gdLst>
              <a:gd name="connsiteX0" fmla="*/ 0 w 10915015"/>
              <a:gd name="connsiteY0" fmla="*/ 125972 h 755815"/>
              <a:gd name="connsiteX1" fmla="*/ 125972 w 10915015"/>
              <a:gd name="connsiteY1" fmla="*/ 0 h 755815"/>
              <a:gd name="connsiteX2" fmla="*/ 10789043 w 10915015"/>
              <a:gd name="connsiteY2" fmla="*/ 0 h 755815"/>
              <a:gd name="connsiteX3" fmla="*/ 10915015 w 10915015"/>
              <a:gd name="connsiteY3" fmla="*/ 125972 h 755815"/>
              <a:gd name="connsiteX4" fmla="*/ 10915015 w 10915015"/>
              <a:gd name="connsiteY4" fmla="*/ 629843 h 755815"/>
              <a:gd name="connsiteX5" fmla="*/ 10789043 w 10915015"/>
              <a:gd name="connsiteY5" fmla="*/ 755815 h 755815"/>
              <a:gd name="connsiteX6" fmla="*/ 125972 w 10915015"/>
              <a:gd name="connsiteY6" fmla="*/ 755815 h 755815"/>
              <a:gd name="connsiteX7" fmla="*/ 0 w 10915015"/>
              <a:gd name="connsiteY7" fmla="*/ 629843 h 755815"/>
              <a:gd name="connsiteX8" fmla="*/ 0 w 10915015"/>
              <a:gd name="connsiteY8" fmla="*/ 125972 h 75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5015" h="755815">
                <a:moveTo>
                  <a:pt x="0" y="125972"/>
                </a:moveTo>
                <a:cubicBezTo>
                  <a:pt x="0" y="56400"/>
                  <a:pt x="56400" y="0"/>
                  <a:pt x="125972" y="0"/>
                </a:cubicBezTo>
                <a:lnTo>
                  <a:pt x="10789043" y="0"/>
                </a:lnTo>
                <a:cubicBezTo>
                  <a:pt x="10858615" y="0"/>
                  <a:pt x="10915015" y="56400"/>
                  <a:pt x="10915015" y="125972"/>
                </a:cubicBezTo>
                <a:lnTo>
                  <a:pt x="10915015" y="629843"/>
                </a:lnTo>
                <a:cubicBezTo>
                  <a:pt x="10915015" y="699415"/>
                  <a:pt x="10858615" y="755815"/>
                  <a:pt x="10789043" y="755815"/>
                </a:cubicBezTo>
                <a:lnTo>
                  <a:pt x="125972" y="755815"/>
                </a:lnTo>
                <a:cubicBezTo>
                  <a:pt x="56400" y="755815"/>
                  <a:pt x="0" y="699415"/>
                  <a:pt x="0" y="629843"/>
                </a:cubicBezTo>
                <a:lnTo>
                  <a:pt x="0" y="125972"/>
                </a:lnTo>
                <a:close/>
              </a:path>
            </a:pathLst>
          </a:custGeom>
          <a:solidFill>
            <a:schemeClr val="accent6">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96" tIns="113096" rIns="113096" bIns="113096"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a:rtl val="0"/>
              </a:rPr>
              <a:t>1</a:t>
            </a:r>
            <a:r>
              <a:rPr lang="zh-CN" sz="2000" b="0" i="0" u="none" kern="1200" baseline="0" dirty="0">
                <a:rtl val="0"/>
              </a:rPr>
              <a:t>）</a:t>
            </a:r>
            <a:r>
              <a:rPr lang="en-US" sz="2000" b="0" i="0" u="none" kern="1200" baseline="0" dirty="0" err="1">
                <a:rtl val="0"/>
              </a:rPr>
              <a:t>用例的描述并不向开发者提供他们所要开发的功能的细节</a:t>
            </a:r>
            <a:endParaRPr altLang="en-US" sz="2000" kern="1200" dirty="0"/>
          </a:p>
        </p:txBody>
      </p:sp>
      <p:sp>
        <p:nvSpPr>
          <p:cNvPr id="15" name="任意多边形: 形状 14"/>
          <p:cNvSpPr/>
          <p:nvPr/>
        </p:nvSpPr>
        <p:spPr bwMode="white">
          <a:xfrm>
            <a:off x="701040" y="2821085"/>
            <a:ext cx="10915015" cy="755815"/>
          </a:xfrm>
          <a:custGeom>
            <a:avLst/>
            <a:gdLst>
              <a:gd name="connsiteX0" fmla="*/ 0 w 10915015"/>
              <a:gd name="connsiteY0" fmla="*/ 125972 h 755815"/>
              <a:gd name="connsiteX1" fmla="*/ 125972 w 10915015"/>
              <a:gd name="connsiteY1" fmla="*/ 0 h 755815"/>
              <a:gd name="connsiteX2" fmla="*/ 10789043 w 10915015"/>
              <a:gd name="connsiteY2" fmla="*/ 0 h 755815"/>
              <a:gd name="connsiteX3" fmla="*/ 10915015 w 10915015"/>
              <a:gd name="connsiteY3" fmla="*/ 125972 h 755815"/>
              <a:gd name="connsiteX4" fmla="*/ 10915015 w 10915015"/>
              <a:gd name="connsiteY4" fmla="*/ 629843 h 755815"/>
              <a:gd name="connsiteX5" fmla="*/ 10789043 w 10915015"/>
              <a:gd name="connsiteY5" fmla="*/ 755815 h 755815"/>
              <a:gd name="connsiteX6" fmla="*/ 125972 w 10915015"/>
              <a:gd name="connsiteY6" fmla="*/ 755815 h 755815"/>
              <a:gd name="connsiteX7" fmla="*/ 0 w 10915015"/>
              <a:gd name="connsiteY7" fmla="*/ 629843 h 755815"/>
              <a:gd name="connsiteX8" fmla="*/ 0 w 10915015"/>
              <a:gd name="connsiteY8" fmla="*/ 125972 h 75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5015" h="755815">
                <a:moveTo>
                  <a:pt x="0" y="125972"/>
                </a:moveTo>
                <a:cubicBezTo>
                  <a:pt x="0" y="56400"/>
                  <a:pt x="56400" y="0"/>
                  <a:pt x="125972" y="0"/>
                </a:cubicBezTo>
                <a:lnTo>
                  <a:pt x="10789043" y="0"/>
                </a:lnTo>
                <a:cubicBezTo>
                  <a:pt x="10858615" y="0"/>
                  <a:pt x="10915015" y="56400"/>
                  <a:pt x="10915015" y="125972"/>
                </a:cubicBezTo>
                <a:lnTo>
                  <a:pt x="10915015" y="629843"/>
                </a:lnTo>
                <a:cubicBezTo>
                  <a:pt x="10915015" y="699415"/>
                  <a:pt x="10858615" y="755815"/>
                  <a:pt x="10789043" y="755815"/>
                </a:cubicBezTo>
                <a:lnTo>
                  <a:pt x="125972" y="755815"/>
                </a:lnTo>
                <a:cubicBezTo>
                  <a:pt x="56400" y="755815"/>
                  <a:pt x="0" y="699415"/>
                  <a:pt x="0" y="629843"/>
                </a:cubicBezTo>
                <a:lnTo>
                  <a:pt x="0" y="125972"/>
                </a:lnTo>
                <a:close/>
              </a:path>
            </a:pathLst>
          </a:custGeom>
          <a:solidFill>
            <a:schemeClr val="accent5">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96" tIns="113096" rIns="113096" bIns="113096"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a:rtl val="0"/>
              </a:rPr>
              <a:t>2</a:t>
            </a:r>
            <a:r>
              <a:rPr lang="zh-CN" sz="2000" b="0" i="0" u="none" kern="1200" baseline="0" dirty="0">
                <a:rtl val="0"/>
              </a:rPr>
              <a:t>）</a:t>
            </a:r>
            <a:r>
              <a:rPr lang="en-US" sz="2000" b="0" i="0" u="none" kern="1200" baseline="0" dirty="0" err="1">
                <a:rtl val="0"/>
              </a:rPr>
              <a:t>如果在用户需求阶段停止了需求开发，将会发现在软件的构造阶段，开发者必须询问许多问题来弥补他们的信息空白</a:t>
            </a:r>
            <a:endParaRPr altLang="en-US" sz="2000" kern="1200" dirty="0"/>
          </a:p>
        </p:txBody>
      </p:sp>
      <p:sp>
        <p:nvSpPr>
          <p:cNvPr id="16" name="任意多边形: 形状 15"/>
          <p:cNvSpPr/>
          <p:nvPr/>
        </p:nvSpPr>
        <p:spPr bwMode="white">
          <a:xfrm>
            <a:off x="701040" y="3707420"/>
            <a:ext cx="10915015" cy="755815"/>
          </a:xfrm>
          <a:custGeom>
            <a:avLst/>
            <a:gdLst>
              <a:gd name="connsiteX0" fmla="*/ 0 w 10915015"/>
              <a:gd name="connsiteY0" fmla="*/ 125972 h 755815"/>
              <a:gd name="connsiteX1" fmla="*/ 125972 w 10915015"/>
              <a:gd name="connsiteY1" fmla="*/ 0 h 755815"/>
              <a:gd name="connsiteX2" fmla="*/ 10789043 w 10915015"/>
              <a:gd name="connsiteY2" fmla="*/ 0 h 755815"/>
              <a:gd name="connsiteX3" fmla="*/ 10915015 w 10915015"/>
              <a:gd name="connsiteY3" fmla="*/ 125972 h 755815"/>
              <a:gd name="connsiteX4" fmla="*/ 10915015 w 10915015"/>
              <a:gd name="connsiteY4" fmla="*/ 629843 h 755815"/>
              <a:gd name="connsiteX5" fmla="*/ 10789043 w 10915015"/>
              <a:gd name="connsiteY5" fmla="*/ 755815 h 755815"/>
              <a:gd name="connsiteX6" fmla="*/ 125972 w 10915015"/>
              <a:gd name="connsiteY6" fmla="*/ 755815 h 755815"/>
              <a:gd name="connsiteX7" fmla="*/ 0 w 10915015"/>
              <a:gd name="connsiteY7" fmla="*/ 629843 h 755815"/>
              <a:gd name="connsiteX8" fmla="*/ 0 w 10915015"/>
              <a:gd name="connsiteY8" fmla="*/ 125972 h 75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5015" h="755815">
                <a:moveTo>
                  <a:pt x="0" y="125972"/>
                </a:moveTo>
                <a:cubicBezTo>
                  <a:pt x="0" y="56400"/>
                  <a:pt x="56400" y="0"/>
                  <a:pt x="125972" y="0"/>
                </a:cubicBezTo>
                <a:lnTo>
                  <a:pt x="10789043" y="0"/>
                </a:lnTo>
                <a:cubicBezTo>
                  <a:pt x="10858615" y="0"/>
                  <a:pt x="10915015" y="56400"/>
                  <a:pt x="10915015" y="125972"/>
                </a:cubicBezTo>
                <a:lnTo>
                  <a:pt x="10915015" y="629843"/>
                </a:lnTo>
                <a:cubicBezTo>
                  <a:pt x="10915015" y="699415"/>
                  <a:pt x="10858615" y="755815"/>
                  <a:pt x="10789043" y="755815"/>
                </a:cubicBezTo>
                <a:lnTo>
                  <a:pt x="125972" y="755815"/>
                </a:lnTo>
                <a:cubicBezTo>
                  <a:pt x="56400" y="755815"/>
                  <a:pt x="0" y="699415"/>
                  <a:pt x="0" y="629843"/>
                </a:cubicBezTo>
                <a:lnTo>
                  <a:pt x="0" y="125972"/>
                </a:lnTo>
                <a:close/>
              </a:path>
            </a:pathLst>
          </a:custGeom>
          <a:solidFill>
            <a:schemeClr val="accent4">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96" tIns="113096" rIns="113096" bIns="113096"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a:rtl val="0"/>
              </a:rPr>
              <a:t>3</a:t>
            </a:r>
            <a:r>
              <a:rPr lang="zh-CN" sz="2000" b="0" i="0" u="none" kern="1200" baseline="0" dirty="0">
                <a:rtl val="0"/>
              </a:rPr>
              <a:t>）</a:t>
            </a:r>
            <a:r>
              <a:rPr lang="en-US" sz="2000" b="0" i="0" u="none" kern="1200" baseline="0" dirty="0" err="1">
                <a:rtl val="0"/>
              </a:rPr>
              <a:t>为了减少这种不确定性，你需要把每一个用例叙述成详细的功能需求</a:t>
            </a:r>
            <a:endParaRPr lang="en-US" altLang="en-US" sz="2000" b="0" i="0" u="none" kern="1200" baseline="0" dirty="0">
              <a:rtl val="0"/>
            </a:endParaRPr>
          </a:p>
        </p:txBody>
      </p:sp>
      <p:sp>
        <p:nvSpPr>
          <p:cNvPr id="17" name="任意多边形: 形状 16"/>
          <p:cNvSpPr/>
          <p:nvPr/>
        </p:nvSpPr>
        <p:spPr bwMode="white">
          <a:xfrm>
            <a:off x="701040" y="4546862"/>
            <a:ext cx="10915015" cy="755815"/>
          </a:xfrm>
          <a:custGeom>
            <a:avLst/>
            <a:gdLst>
              <a:gd name="connsiteX0" fmla="*/ 0 w 10915015"/>
              <a:gd name="connsiteY0" fmla="*/ 125972 h 755815"/>
              <a:gd name="connsiteX1" fmla="*/ 125972 w 10915015"/>
              <a:gd name="connsiteY1" fmla="*/ 0 h 755815"/>
              <a:gd name="connsiteX2" fmla="*/ 10789043 w 10915015"/>
              <a:gd name="connsiteY2" fmla="*/ 0 h 755815"/>
              <a:gd name="connsiteX3" fmla="*/ 10915015 w 10915015"/>
              <a:gd name="connsiteY3" fmla="*/ 125972 h 755815"/>
              <a:gd name="connsiteX4" fmla="*/ 10915015 w 10915015"/>
              <a:gd name="connsiteY4" fmla="*/ 629843 h 755815"/>
              <a:gd name="connsiteX5" fmla="*/ 10789043 w 10915015"/>
              <a:gd name="connsiteY5" fmla="*/ 755815 h 755815"/>
              <a:gd name="connsiteX6" fmla="*/ 125972 w 10915015"/>
              <a:gd name="connsiteY6" fmla="*/ 755815 h 755815"/>
              <a:gd name="connsiteX7" fmla="*/ 0 w 10915015"/>
              <a:gd name="connsiteY7" fmla="*/ 629843 h 755815"/>
              <a:gd name="connsiteX8" fmla="*/ 0 w 10915015"/>
              <a:gd name="connsiteY8" fmla="*/ 125972 h 75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5015" h="755815">
                <a:moveTo>
                  <a:pt x="0" y="125972"/>
                </a:moveTo>
                <a:cubicBezTo>
                  <a:pt x="0" y="56400"/>
                  <a:pt x="56400" y="0"/>
                  <a:pt x="125972" y="0"/>
                </a:cubicBezTo>
                <a:lnTo>
                  <a:pt x="10789043" y="0"/>
                </a:lnTo>
                <a:cubicBezTo>
                  <a:pt x="10858615" y="0"/>
                  <a:pt x="10915015" y="56400"/>
                  <a:pt x="10915015" y="125972"/>
                </a:cubicBezTo>
                <a:lnTo>
                  <a:pt x="10915015" y="629843"/>
                </a:lnTo>
                <a:cubicBezTo>
                  <a:pt x="10915015" y="699415"/>
                  <a:pt x="10858615" y="755815"/>
                  <a:pt x="10789043" y="755815"/>
                </a:cubicBezTo>
                <a:lnTo>
                  <a:pt x="125972" y="755815"/>
                </a:lnTo>
                <a:cubicBezTo>
                  <a:pt x="56400" y="755815"/>
                  <a:pt x="0" y="699415"/>
                  <a:pt x="0" y="629843"/>
                </a:cubicBezTo>
                <a:lnTo>
                  <a:pt x="0" y="125972"/>
                </a:lnTo>
                <a:close/>
              </a:path>
            </a:pathLst>
          </a:custGeom>
          <a:solidFill>
            <a:schemeClr val="accent2">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96" tIns="113096" rIns="113096" bIns="113096"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a:rtl val="0"/>
              </a:rPr>
              <a:t>4</a:t>
            </a:r>
            <a:r>
              <a:rPr lang="zh-CN" sz="2000" b="0" i="0" u="none" kern="1200" baseline="0" dirty="0">
                <a:rtl val="0"/>
              </a:rPr>
              <a:t>）</a:t>
            </a:r>
            <a:r>
              <a:rPr lang="zh-CN" altLang="en-US" sz="2000" b="1" kern="1200" dirty="0">
                <a:latin typeface="宋体" panose="02010600030101010101" pitchFamily="2" charset="-122"/>
                <a:ea typeface="宋体" panose="02010600030101010101" pitchFamily="2" charset="-122"/>
                <a:cs typeface="宋体" panose="02010600030101010101" pitchFamily="2" charset="-122"/>
                <a:sym typeface="+mn-ea"/>
              </a:rPr>
              <a:t>每一个用例可引伸出多个功能需求，这将使执行者可以执行相关的任务；并且多个用例可能需要相同的功能需求</a:t>
            </a:r>
            <a:endParaRPr altLang="en-US" sz="1800" kern="1200" dirty="0"/>
          </a:p>
        </p:txBody>
      </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2.5.3 </a:t>
            </a:r>
            <a:r>
              <a:rPr lang="zh-CN" altLang="en-US" sz="2000" b="1" kern="0" dirty="0">
                <a:latin typeface="宋体" panose="02010600030101010101" pitchFamily="2" charset="-122"/>
                <a:sym typeface="宋体" panose="02010600030101010101" pitchFamily="2" charset="-122"/>
              </a:rPr>
              <a:t>用例和功能需求</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）用例对建立功能需求的重要性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5" grpId="0" animBg="1"/>
      <p:bldP spid="16" grpId="0" animBg="1"/>
      <p:bldP spid="17"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10" name="组合 7"/>
          <p:cNvGrpSpPr/>
          <p:nvPr/>
        </p:nvGrpSpPr>
        <p:grpSpPr>
          <a:xfrm>
            <a:off x="108557" y="328742"/>
            <a:ext cx="3659330" cy="491607"/>
            <a:chOff x="198764" y="258545"/>
            <a:chExt cx="4877976" cy="656007"/>
          </a:xfrm>
        </p:grpSpPr>
        <p:grpSp>
          <p:nvGrpSpPr>
            <p:cNvPr id="11" name="组合 5"/>
            <p:cNvGrpSpPr/>
            <p:nvPr/>
          </p:nvGrpSpPr>
          <p:grpSpPr>
            <a:xfrm>
              <a:off x="198764" y="258545"/>
              <a:ext cx="700083" cy="563491"/>
              <a:chOff x="5075564" y="2933562"/>
              <a:chExt cx="2860947" cy="2302753"/>
            </a:xfrm>
          </p:grpSpPr>
          <p:sp>
            <p:nvSpPr>
              <p:cNvPr id="12" name="等腰三角形 1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 name="等腰三角形 1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148862" y="5434330"/>
            <a:ext cx="10438558" cy="501291"/>
          </a:xfrm>
          <a:prstGeom prst="rect">
            <a:avLst/>
          </a:prstGeom>
          <a:noFill/>
        </p:spPr>
        <p:txBody>
          <a:bodyPr wrap="square" rtlCol="0" anchor="t">
            <a:spAutoFit/>
          </a:bodyPr>
          <a:lstStyle/>
          <a:p>
            <a:pPr lvl="0" indent="0" algn="ctr">
              <a:lnSpc>
                <a:spcPct val="150000"/>
              </a:lnSpc>
              <a:buFont typeface="Wingdings" panose="05000000000000000000" pitchFamily="2" charset="2"/>
              <a:buNone/>
            </a:pPr>
            <a:r>
              <a:rPr lang="zh-CN" altLang="en-US" sz="2000" dirty="0">
                <a:solidFill>
                  <a:srgbClr val="FF0000"/>
                </a:solidFill>
                <a:latin typeface="+mn-ea"/>
                <a:cs typeface="+mn-ea"/>
                <a:sym typeface="+mn-ea"/>
              </a:rPr>
              <a:t>把所有用例和功能需求存入数据库或者业务需求管理工具中，这样可以定义这些跟踪性联系</a:t>
            </a:r>
            <a:endParaRPr lang="zh-CN" altLang="en-US" sz="2000" dirty="0">
              <a:solidFill>
                <a:srgbClr val="FF0000"/>
              </a:solidFill>
            </a:endParaRPr>
          </a:p>
        </p:txBody>
      </p:sp>
      <p:pic>
        <p:nvPicPr>
          <p:cNvPr id="24" name="图片 23" descr="32313536323834323b32313536323832323bb5e3d7d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960" y="5474970"/>
            <a:ext cx="458470" cy="458470"/>
          </a:xfrm>
          <a:prstGeom prst="rect">
            <a:avLst/>
          </a:prstGeom>
        </p:spPr>
      </p:pic>
      <p:sp>
        <p:nvSpPr>
          <p:cNvPr id="7" name="任意多边形: 形状 6"/>
          <p:cNvSpPr/>
          <p:nvPr/>
        </p:nvSpPr>
        <p:spPr>
          <a:xfrm>
            <a:off x="701734" y="1873584"/>
            <a:ext cx="5183660" cy="3110196"/>
          </a:xfrm>
          <a:custGeom>
            <a:avLst/>
            <a:gdLst>
              <a:gd name="connsiteX0" fmla="*/ 0 w 5183660"/>
              <a:gd name="connsiteY0" fmla="*/ 0 h 3110196"/>
              <a:gd name="connsiteX1" fmla="*/ 5183660 w 5183660"/>
              <a:gd name="connsiteY1" fmla="*/ 0 h 3110196"/>
              <a:gd name="connsiteX2" fmla="*/ 5183660 w 5183660"/>
              <a:gd name="connsiteY2" fmla="*/ 3110196 h 3110196"/>
              <a:gd name="connsiteX3" fmla="*/ 0 w 5183660"/>
              <a:gd name="connsiteY3" fmla="*/ 3110196 h 3110196"/>
              <a:gd name="connsiteX4" fmla="*/ 0 w 5183660"/>
              <a:gd name="connsiteY4" fmla="*/ 0 h 31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3660" h="3110196">
                <a:moveTo>
                  <a:pt x="0" y="0"/>
                </a:moveTo>
                <a:lnTo>
                  <a:pt x="5183660" y="0"/>
                </a:lnTo>
                <a:lnTo>
                  <a:pt x="5183660" y="3110196"/>
                </a:lnTo>
                <a:lnTo>
                  <a:pt x="0" y="3110196"/>
                </a:lnTo>
                <a:lnTo>
                  <a:pt x="0" y="0"/>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u="none" kern="1200" baseline="0">
                <a:rtl val="0"/>
              </a:rPr>
              <a:t>1．仅利用用例的方法</a:t>
            </a:r>
            <a:r>
              <a:rPr lang="zh-CN" sz="2100" b="1" i="0" u="none" kern="1200" baseline="0">
                <a:rtl val="0"/>
              </a:rPr>
              <a:t>：</a:t>
            </a:r>
            <a:r>
              <a:rPr lang="en-US" sz="2100" b="0" i="0" u="none" kern="1200" baseline="0">
                <a:rtl val="0"/>
              </a:rPr>
              <a:t>一种办法是仅将功能需求包含在每个用例描述中，还是虽需要一个单独的补充说明来记录非功能需求，以及所有不与特定用例相关的功能需求。有些用例可能会需要相同的功能需求。</a:t>
            </a:r>
            <a:r>
              <a:rPr lang="zh-CN" sz="2100" b="1" i="0" u="none" kern="1200" baseline="0">
                <a:rtl val="0"/>
              </a:rPr>
              <a:t>   </a:t>
            </a:r>
            <a:endParaRPr altLang="en-US" sz="2100" kern="1200"/>
          </a:p>
        </p:txBody>
      </p:sp>
      <p:sp>
        <p:nvSpPr>
          <p:cNvPr id="8" name="任意多边形: 形状 7"/>
          <p:cNvSpPr/>
          <p:nvPr/>
        </p:nvSpPr>
        <p:spPr>
          <a:xfrm>
            <a:off x="6403760" y="1873584"/>
            <a:ext cx="5183660" cy="3110196"/>
          </a:xfrm>
          <a:custGeom>
            <a:avLst/>
            <a:gdLst>
              <a:gd name="connsiteX0" fmla="*/ 0 w 5183660"/>
              <a:gd name="connsiteY0" fmla="*/ 0 h 3110196"/>
              <a:gd name="connsiteX1" fmla="*/ 5183660 w 5183660"/>
              <a:gd name="connsiteY1" fmla="*/ 0 h 3110196"/>
              <a:gd name="connsiteX2" fmla="*/ 5183660 w 5183660"/>
              <a:gd name="connsiteY2" fmla="*/ 3110196 h 3110196"/>
              <a:gd name="connsiteX3" fmla="*/ 0 w 5183660"/>
              <a:gd name="connsiteY3" fmla="*/ 3110196 h 3110196"/>
              <a:gd name="connsiteX4" fmla="*/ 0 w 5183660"/>
              <a:gd name="connsiteY4" fmla="*/ 0 h 3110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3660" h="3110196">
                <a:moveTo>
                  <a:pt x="0" y="0"/>
                </a:moveTo>
                <a:lnTo>
                  <a:pt x="5183660" y="0"/>
                </a:lnTo>
                <a:lnTo>
                  <a:pt x="5183660" y="3110196"/>
                </a:lnTo>
                <a:lnTo>
                  <a:pt x="0" y="3110196"/>
                </a:lnTo>
                <a:lnTo>
                  <a:pt x="0" y="0"/>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u="none" kern="1200" baseline="0" dirty="0">
                <a:rtl val="0"/>
              </a:rPr>
              <a:t>2. </a:t>
            </a:r>
            <a:r>
              <a:rPr lang="en-US" sz="2100" b="1" i="0" u="none" kern="1200" baseline="0">
                <a:rtl val="0"/>
              </a:rPr>
              <a:t>利用用例和SRS相结合的方法</a:t>
            </a:r>
            <a:r>
              <a:rPr lang="zh-CN" sz="2100" b="1" i="0" u="none" kern="1200" baseline="0" dirty="0">
                <a:rtl val="0"/>
              </a:rPr>
              <a:t>：</a:t>
            </a:r>
            <a:r>
              <a:rPr lang="en-US" sz="2100" b="0" i="0" u="none" kern="1200" baseline="0" dirty="0" err="1">
                <a:rtl val="0"/>
              </a:rPr>
              <a:t>另一种方法是把用例说明限制在抽象的用户需求级上（即写一个简单的用例及描述</a:t>
            </a:r>
            <a:r>
              <a:rPr lang="en-US" sz="2100" b="0" i="0" u="none" kern="1200" baseline="0" dirty="0">
                <a:rtl val="0"/>
              </a:rPr>
              <a:t>），</a:t>
            </a:r>
            <a:r>
              <a:rPr lang="en-US" sz="2100" b="0" i="0" u="none" kern="1200" baseline="0" dirty="0" err="1">
                <a:rtl val="0"/>
              </a:rPr>
              <a:t>并且把从用例中获得的功能需求编入软件需求规格说明中。在这种方法中，将需要在使用实例和与之相关的功能需求之间建立可跟踪性</a:t>
            </a:r>
            <a:r>
              <a:rPr lang="en-US" sz="2100" b="0" i="0" u="none" kern="1200" baseline="0" dirty="0">
                <a:rtl val="0"/>
              </a:rPr>
              <a:t>。</a:t>
            </a:r>
            <a:endParaRPr altLang="en-US" sz="2100" kern="1200" dirty="0"/>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2.5.3 </a:t>
            </a:r>
            <a:r>
              <a:rPr lang="zh-CN" altLang="en-US" sz="2000" b="1" kern="0" dirty="0">
                <a:latin typeface="宋体" panose="02010600030101010101" pitchFamily="2" charset="-122"/>
                <a:sym typeface="宋体" panose="02010600030101010101" pitchFamily="2" charset="-122"/>
              </a:rPr>
              <a:t>用例和功能需求</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）用例和对应功能需求的管理</a:t>
            </a:r>
            <a:endParaRPr lang="zh-CN" altLang="en-US" sz="2000" b="1" kern="0" dirty="0">
              <a:latin typeface="宋体" panose="02010600030101010101" pitchFamily="2" charset="-122"/>
              <a:sym typeface="宋体" panose="02010600030101010101" pitchFamily="2" charset="-122"/>
            </a:endParaRPr>
          </a:p>
        </p:txBody>
      </p:sp>
      <p:sp>
        <p:nvSpPr>
          <p:cNvPr id="16" name="文本框 15"/>
          <p:cNvSpPr txBox="1"/>
          <p:nvPr/>
        </p:nvSpPr>
        <p:spPr>
          <a:xfrm>
            <a:off x="1696403" y="5045634"/>
            <a:ext cx="1351280" cy="369332"/>
          </a:xfrm>
          <a:prstGeom prst="rect">
            <a:avLst/>
          </a:prstGeom>
          <a:noFill/>
        </p:spPr>
        <p:txBody>
          <a:bodyPr wrap="square">
            <a:spAutoFit/>
          </a:bodyPr>
          <a:lstStyle/>
          <a:p>
            <a:r>
              <a:rPr lang="zh-CN" altLang="en-US" dirty="0">
                <a:latin typeface="+mn-ea"/>
                <a:cs typeface="+mn-ea"/>
                <a:sym typeface="+mn-ea"/>
              </a:rPr>
              <a:t>最好的方法</a:t>
            </a:r>
            <a:endParaRPr lang="zh-CN" altLang="en-US" dirty="0"/>
          </a:p>
        </p:txBody>
      </p:sp>
      <p:sp>
        <p:nvSpPr>
          <p:cNvPr id="17" name="矩形 16"/>
          <p:cNvSpPr/>
          <p:nvPr/>
        </p:nvSpPr>
        <p:spPr>
          <a:xfrm>
            <a:off x="700405" y="5434330"/>
            <a:ext cx="10888345" cy="52959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p:cNvSpPr/>
          <p:nvPr/>
        </p:nvSpPr>
        <p:spPr>
          <a:xfrm>
            <a:off x="3047683" y="5045634"/>
            <a:ext cx="233680" cy="33060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447280" y="5026270"/>
            <a:ext cx="1351280" cy="369332"/>
          </a:xfrm>
          <a:prstGeom prst="rect">
            <a:avLst/>
          </a:prstGeom>
          <a:noFill/>
        </p:spPr>
        <p:txBody>
          <a:bodyPr wrap="square">
            <a:spAutoFit/>
          </a:bodyPr>
          <a:lstStyle/>
          <a:p>
            <a:r>
              <a:rPr lang="zh-CN" altLang="en-US" dirty="0">
                <a:latin typeface="+mn-ea"/>
                <a:cs typeface="+mn-ea"/>
                <a:sym typeface="+mn-ea"/>
              </a:rPr>
              <a:t>最好的方法</a:t>
            </a:r>
            <a:endParaRPr lang="zh-CN" altLang="en-US" dirty="0"/>
          </a:p>
        </p:txBody>
      </p:sp>
      <p:sp>
        <p:nvSpPr>
          <p:cNvPr id="19" name="箭头: 下 18"/>
          <p:cNvSpPr/>
          <p:nvPr/>
        </p:nvSpPr>
        <p:spPr>
          <a:xfrm>
            <a:off x="8798560" y="5026270"/>
            <a:ext cx="233680" cy="33060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15" grpId="0"/>
      <p:bldP spid="16" grpId="0"/>
      <p:bldP spid="17" grpId="0" animBg="1"/>
      <p:bldP spid="6" grpId="0" animBg="1"/>
      <p:bldP spid="18" grpId="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9" name="组合 7"/>
          <p:cNvGrpSpPr/>
          <p:nvPr/>
        </p:nvGrpSpPr>
        <p:grpSpPr>
          <a:xfrm>
            <a:off x="108557" y="328742"/>
            <a:ext cx="3659330" cy="491607"/>
            <a:chOff x="198764" y="258545"/>
            <a:chExt cx="4877976"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graphicFrame>
        <p:nvGraphicFramePr>
          <p:cNvPr id="6" name="图示 5"/>
          <p:cNvGraphicFramePr/>
          <p:nvPr/>
        </p:nvGraphicFramePr>
        <p:xfrm>
          <a:off x="1334135" y="1804034"/>
          <a:ext cx="4521200" cy="4004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组合 6" descr="7b0a202020202274657874626f78223a20227b5c2263617465676f72795f69645c223a31303136322c5c2269645c223a32303334303733397d220a7d0a"/>
          <p:cNvGrpSpPr/>
          <p:nvPr/>
        </p:nvGrpSpPr>
        <p:grpSpPr>
          <a:xfrm>
            <a:off x="6197600" y="1645285"/>
            <a:ext cx="5299710" cy="4178641"/>
            <a:chOff x="6611" y="3367"/>
            <a:chExt cx="7795" cy="3839"/>
          </a:xfrm>
        </p:grpSpPr>
        <p:grpSp>
          <p:nvGrpSpPr>
            <p:cNvPr id="78" name="组合 77"/>
            <p:cNvGrpSpPr/>
            <p:nvPr/>
          </p:nvGrpSpPr>
          <p:grpSpPr>
            <a:xfrm>
              <a:off x="6611" y="3367"/>
              <a:ext cx="7795" cy="3839"/>
              <a:chOff x="257500" y="1353046"/>
              <a:chExt cx="6318006" cy="3110666"/>
            </a:xfrm>
          </p:grpSpPr>
          <p:grpSp>
            <p:nvGrpSpPr>
              <p:cNvPr id="73" name="组合 72"/>
              <p:cNvGrpSpPr/>
              <p:nvPr/>
            </p:nvGrpSpPr>
            <p:grpSpPr>
              <a:xfrm>
                <a:off x="257500" y="1353046"/>
                <a:ext cx="6318006" cy="3110666"/>
                <a:chOff x="257500" y="1353046"/>
                <a:chExt cx="6318006" cy="3110666"/>
              </a:xfrm>
            </p:grpSpPr>
            <p:sp>
              <p:nvSpPr>
                <p:cNvPr id="48" name="矩形 47"/>
                <p:cNvSpPr/>
                <p:nvPr/>
              </p:nvSpPr>
              <p:spPr>
                <a:xfrm>
                  <a:off x="257501" y="1353048"/>
                  <a:ext cx="6318005" cy="30870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直角三角形 66"/>
                <p:cNvSpPr/>
                <p:nvPr/>
              </p:nvSpPr>
              <p:spPr>
                <a:xfrm>
                  <a:off x="257500" y="1353047"/>
                  <a:ext cx="3677891" cy="3099157"/>
                </a:xfrm>
                <a:custGeom>
                  <a:avLst/>
                  <a:gdLst>
                    <a:gd name="connsiteX0" fmla="*/ 0 w 3099157"/>
                    <a:gd name="connsiteY0" fmla="*/ 3099157 h 3099157"/>
                    <a:gd name="connsiteX1" fmla="*/ 0 w 3099157"/>
                    <a:gd name="connsiteY1" fmla="*/ 0 h 3099157"/>
                    <a:gd name="connsiteX2" fmla="*/ 3099157 w 3099157"/>
                    <a:gd name="connsiteY2" fmla="*/ 3099157 h 3099157"/>
                    <a:gd name="connsiteX3" fmla="*/ 0 w 3099157"/>
                    <a:gd name="connsiteY3" fmla="*/ 3099157 h 3099157"/>
                    <a:gd name="connsiteX0-1" fmla="*/ 0 w 3099157"/>
                    <a:gd name="connsiteY0-2" fmla="*/ 3099157 h 3099157"/>
                    <a:gd name="connsiteX1-3" fmla="*/ 0 w 3099157"/>
                    <a:gd name="connsiteY1-4" fmla="*/ 0 h 3099157"/>
                    <a:gd name="connsiteX2-5" fmla="*/ 552728 w 3099157"/>
                    <a:gd name="connsiteY2-6" fmla="*/ 522052 h 3099157"/>
                    <a:gd name="connsiteX3-7" fmla="*/ 3099157 w 3099157"/>
                    <a:gd name="connsiteY3-8" fmla="*/ 3099157 h 3099157"/>
                    <a:gd name="connsiteX4" fmla="*/ 0 w 3099157"/>
                    <a:gd name="connsiteY4" fmla="*/ 3099157 h 3099157"/>
                    <a:gd name="connsiteX0-9" fmla="*/ 0 w 3099157"/>
                    <a:gd name="connsiteY0-10" fmla="*/ 3099157 h 3099157"/>
                    <a:gd name="connsiteX1-11" fmla="*/ 0 w 3099157"/>
                    <a:gd name="connsiteY1-12" fmla="*/ 0 h 3099157"/>
                    <a:gd name="connsiteX2-13" fmla="*/ 980991 w 3099157"/>
                    <a:gd name="connsiteY2-14" fmla="*/ 12766 h 3099157"/>
                    <a:gd name="connsiteX3-15" fmla="*/ 3099157 w 3099157"/>
                    <a:gd name="connsiteY3-16" fmla="*/ 3099157 h 3099157"/>
                    <a:gd name="connsiteX4-17" fmla="*/ 0 w 3099157"/>
                    <a:gd name="connsiteY4-18" fmla="*/ 3099157 h 3099157"/>
                    <a:gd name="connsiteX0-19" fmla="*/ 0 w 3099157"/>
                    <a:gd name="connsiteY0-20" fmla="*/ 3099157 h 3099157"/>
                    <a:gd name="connsiteX1-21" fmla="*/ 0 w 3099157"/>
                    <a:gd name="connsiteY1-22" fmla="*/ 0 h 3099157"/>
                    <a:gd name="connsiteX2-23" fmla="*/ 968799 w 3099157"/>
                    <a:gd name="connsiteY2-24" fmla="*/ 574 h 3099157"/>
                    <a:gd name="connsiteX3-25" fmla="*/ 3099157 w 3099157"/>
                    <a:gd name="connsiteY3-26" fmla="*/ 3099157 h 3099157"/>
                    <a:gd name="connsiteX4-27" fmla="*/ 0 w 3099157"/>
                    <a:gd name="connsiteY4-28" fmla="*/ 3099157 h 3099157"/>
                    <a:gd name="connsiteX0-29" fmla="*/ 0 w 3677891"/>
                    <a:gd name="connsiteY0-30" fmla="*/ 3099157 h 3099157"/>
                    <a:gd name="connsiteX1-31" fmla="*/ 0 w 3677891"/>
                    <a:gd name="connsiteY1-32" fmla="*/ 0 h 3099157"/>
                    <a:gd name="connsiteX2-33" fmla="*/ 968799 w 3677891"/>
                    <a:gd name="connsiteY2-34" fmla="*/ 574 h 3099157"/>
                    <a:gd name="connsiteX3-35" fmla="*/ 3677891 w 3677891"/>
                    <a:gd name="connsiteY3-36" fmla="*/ 3099157 h 3099157"/>
                    <a:gd name="connsiteX4-37" fmla="*/ 0 w 3677891"/>
                    <a:gd name="connsiteY4-38" fmla="*/ 3099157 h 3099157"/>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77891" h="3099157">
                      <a:moveTo>
                        <a:pt x="0" y="3099157"/>
                      </a:moveTo>
                      <a:lnTo>
                        <a:pt x="0" y="0"/>
                      </a:lnTo>
                      <a:lnTo>
                        <a:pt x="968799" y="574"/>
                      </a:lnTo>
                      <a:lnTo>
                        <a:pt x="3677891" y="3099157"/>
                      </a:lnTo>
                      <a:lnTo>
                        <a:pt x="0" y="3099157"/>
                      </a:lnTo>
                      <a:close/>
                    </a:path>
                  </a:pathLst>
                </a:custGeom>
                <a:solidFill>
                  <a:srgbClr val="56A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直角三角形 71"/>
                <p:cNvSpPr/>
                <p:nvPr/>
              </p:nvSpPr>
              <p:spPr>
                <a:xfrm rot="10800000">
                  <a:off x="3464840" y="1353046"/>
                  <a:ext cx="3110666" cy="3110666"/>
                </a:xfrm>
                <a:prstGeom prst="rtTriangle">
                  <a:avLst/>
                </a:prstGeom>
                <a:solidFill>
                  <a:srgbClr val="55A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p:cNvSpPr/>
                <p:nvPr/>
              </p:nvSpPr>
              <p:spPr>
                <a:xfrm>
                  <a:off x="725748" y="1365171"/>
                  <a:ext cx="5849758" cy="3087033"/>
                </a:xfrm>
                <a:custGeom>
                  <a:avLst/>
                  <a:gdLst>
                    <a:gd name="connsiteX0" fmla="*/ 3424021 w 5849758"/>
                    <a:gd name="connsiteY0" fmla="*/ 0 h 3087033"/>
                    <a:gd name="connsiteX1" fmla="*/ 5849758 w 5849758"/>
                    <a:gd name="connsiteY1" fmla="*/ 0 h 3087033"/>
                    <a:gd name="connsiteX2" fmla="*/ 5849758 w 5849758"/>
                    <a:gd name="connsiteY2" fmla="*/ 1250965 h 3087033"/>
                    <a:gd name="connsiteX3" fmla="*/ 2808995 w 5849758"/>
                    <a:gd name="connsiteY3" fmla="*/ 3087033 h 3087033"/>
                    <a:gd name="connsiteX4" fmla="*/ 615621 w 5849758"/>
                    <a:gd name="connsiteY4" fmla="*/ 3087033 h 3087033"/>
                    <a:gd name="connsiteX5" fmla="*/ 0 w 5849758"/>
                    <a:gd name="connsiteY5" fmla="*/ 2067487 h 308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9758" h="3087033">
                      <a:moveTo>
                        <a:pt x="3424021" y="0"/>
                      </a:moveTo>
                      <a:lnTo>
                        <a:pt x="5849758" y="0"/>
                      </a:lnTo>
                      <a:lnTo>
                        <a:pt x="5849758" y="1250965"/>
                      </a:lnTo>
                      <a:lnTo>
                        <a:pt x="2808995" y="3087033"/>
                      </a:lnTo>
                      <a:lnTo>
                        <a:pt x="615621" y="3087033"/>
                      </a:lnTo>
                      <a:lnTo>
                        <a:pt x="0" y="2067487"/>
                      </a:lnTo>
                      <a:close/>
                    </a:path>
                  </a:pathLst>
                </a:custGeom>
                <a:solidFill>
                  <a:srgbClr val="B2D6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直角三角形 65"/>
                <p:cNvSpPr/>
                <p:nvPr/>
              </p:nvSpPr>
              <p:spPr>
                <a:xfrm>
                  <a:off x="257501" y="2245489"/>
                  <a:ext cx="2194592" cy="2194592"/>
                </a:xfrm>
                <a:prstGeom prst="rtTriangle">
                  <a:avLst/>
                </a:prstGeom>
                <a:solidFill>
                  <a:srgbClr val="2C7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4" name="矩形 73"/>
              <p:cNvSpPr/>
              <p:nvPr/>
            </p:nvSpPr>
            <p:spPr>
              <a:xfrm>
                <a:off x="376205" y="1525205"/>
                <a:ext cx="6080597" cy="276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等腰三角形 74"/>
              <p:cNvSpPr/>
              <p:nvPr/>
            </p:nvSpPr>
            <p:spPr>
              <a:xfrm rot="10800000">
                <a:off x="1639892" y="1537324"/>
                <a:ext cx="1301671" cy="434046"/>
              </a:xfrm>
              <a:prstGeom prst="triangle">
                <a:avLst/>
              </a:prstGeom>
              <a:solidFill>
                <a:srgbClr val="2C7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直角三角形 76"/>
              <p:cNvSpPr/>
              <p:nvPr/>
            </p:nvSpPr>
            <p:spPr>
              <a:xfrm rot="16200000">
                <a:off x="3640307" y="1647216"/>
                <a:ext cx="2926387" cy="2706605"/>
              </a:xfrm>
              <a:prstGeom prst="rtTriangle">
                <a:avLst/>
              </a:prstGeom>
              <a:solidFill>
                <a:srgbClr val="B2D6E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6987" y="3986"/>
              <a:ext cx="7043" cy="2179"/>
            </a:xfrm>
            <a:prstGeom prst="rect">
              <a:avLst/>
            </a:prstGeom>
            <a:noFill/>
          </p:spPr>
          <p:txBody>
            <a:bodyPr wrap="square" rtlCol="0">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ts val="4320"/>
                </a:lnSpc>
              </a:pPr>
              <a:r>
                <a:rPr lang="en-US" altLang="zh-CN" sz="8000" dirty="0">
                  <a:solidFill>
                    <a:srgbClr val="2C72B7"/>
                  </a:solidFill>
                  <a:latin typeface="方正大黑简体" panose="02000000000000000000" charset="-122"/>
                  <a:ea typeface="方正大黑简体" panose="02000000000000000000" charset="-122"/>
                </a:rPr>
                <a:t>1</a:t>
              </a:r>
              <a:r>
                <a:rPr lang="zh-CN" altLang="en-US" sz="8000" dirty="0">
                  <a:solidFill>
                    <a:srgbClr val="2C72B7"/>
                  </a:solidFill>
                  <a:latin typeface="方正大黑简体" panose="02000000000000000000" charset="-122"/>
                  <a:ea typeface="方正大黑简体" panose="02000000000000000000" charset="-122"/>
                </a:rPr>
                <a:t>）采用这种方法，你无需独立编写详细的用例文档；</a:t>
              </a:r>
              <a:endParaRPr lang="en-US" altLang="zh-CN" sz="8000" dirty="0">
                <a:solidFill>
                  <a:srgbClr val="2C72B7"/>
                </a:solidFill>
                <a:latin typeface="方正大黑简体" panose="02000000000000000000" charset="-122"/>
                <a:ea typeface="方正大黑简体" panose="02000000000000000000" charset="-122"/>
              </a:endParaRPr>
            </a:p>
            <a:p>
              <a:pPr algn="ctr" fontAlgn="auto">
                <a:lnSpc>
                  <a:spcPts val="4320"/>
                </a:lnSpc>
              </a:pPr>
              <a:r>
                <a:rPr lang="en-US" altLang="zh-CN" sz="8000" dirty="0">
                  <a:solidFill>
                    <a:srgbClr val="2C72B7"/>
                  </a:solidFill>
                  <a:latin typeface="方正大黑简体" panose="02000000000000000000" charset="-122"/>
                  <a:ea typeface="方正大黑简体" panose="02000000000000000000" charset="-122"/>
                </a:rPr>
                <a:t>2</a:t>
              </a:r>
              <a:r>
                <a:rPr lang="zh-CN" altLang="en-US" sz="8000" dirty="0">
                  <a:solidFill>
                    <a:srgbClr val="2C72B7"/>
                  </a:solidFill>
                  <a:latin typeface="方正大黑简体" panose="02000000000000000000" charset="-122"/>
                  <a:ea typeface="方正大黑简体" panose="02000000000000000000" charset="-122"/>
                </a:rPr>
                <a:t>）但需要确定冗余的功能需求，或者对每个功能需求仅陈述一次，且无论需求是否重复出现在其它用例中，都要参考它的原始说明。</a:t>
              </a:r>
              <a:endParaRPr lang="zh-CN" altLang="en-US" sz="8000" dirty="0">
                <a:solidFill>
                  <a:srgbClr val="2C72B7"/>
                </a:solidFill>
                <a:latin typeface="方正大黑简体" panose="02000000000000000000" charset="-122"/>
                <a:ea typeface="方正大黑简体" panose="02000000000000000000" charset="-122"/>
              </a:endParaRPr>
            </a:p>
            <a:p>
              <a:pPr algn="ctr"/>
              <a:endParaRPr lang="zh-CN" altLang="en-US" sz="8000" b="1" dirty="0">
                <a:solidFill>
                  <a:srgbClr val="2C72B7"/>
                </a:solidFill>
                <a:latin typeface="方正大黑简体" panose="02000000000000000000" charset="-122"/>
                <a:ea typeface="方正大黑简体" panose="02000000000000000000" charset="-122"/>
              </a:endParaRPr>
            </a:p>
          </p:txBody>
        </p:sp>
      </p:grpSp>
      <p:sp>
        <p:nvSpPr>
          <p:cNvPr id="2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2.5.3 </a:t>
            </a:r>
            <a:r>
              <a:rPr lang="zh-CN" altLang="en-US" sz="2000" b="1" kern="0" dirty="0">
                <a:latin typeface="宋体" panose="02010600030101010101" pitchFamily="2" charset="-122"/>
                <a:sym typeface="宋体" panose="02010600030101010101" pitchFamily="2" charset="-122"/>
              </a:rPr>
              <a:t>用例和功能需求</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）用例和对应功能需求的管理</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ppt_x</p:attrName>
                                        </p:attrNameLst>
                                      </p:cBhvr>
                                      <p:tavLst>
                                        <p:tav tm="0">
                                          <p:val>
                                            <p:strVal val="#ppt_x+#ppt_w*1.125000"/>
                                          </p:val>
                                        </p:tav>
                                        <p:tav tm="100000">
                                          <p:val>
                                            <p:strVal val="#ppt_x"/>
                                          </p:val>
                                        </p:tav>
                                      </p:tavLst>
                                    </p:anim>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10" name="组合 7"/>
          <p:cNvGrpSpPr/>
          <p:nvPr/>
        </p:nvGrpSpPr>
        <p:grpSpPr>
          <a:xfrm>
            <a:off x="108557" y="328742"/>
            <a:ext cx="3659330" cy="491607"/>
            <a:chOff x="198764" y="258545"/>
            <a:chExt cx="4877976" cy="656007"/>
          </a:xfrm>
        </p:grpSpPr>
        <p:grpSp>
          <p:nvGrpSpPr>
            <p:cNvPr id="11" name="组合 5"/>
            <p:cNvGrpSpPr/>
            <p:nvPr/>
          </p:nvGrpSpPr>
          <p:grpSpPr>
            <a:xfrm>
              <a:off x="198764" y="258545"/>
              <a:ext cx="700083" cy="563491"/>
              <a:chOff x="5075564" y="2933562"/>
              <a:chExt cx="2860947" cy="2302753"/>
            </a:xfrm>
          </p:grpSpPr>
          <p:sp>
            <p:nvSpPr>
              <p:cNvPr id="12" name="等腰三角形 1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 name="等腰三角形 1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2.5.3 </a:t>
            </a:r>
            <a:r>
              <a:rPr lang="zh-CN" altLang="en-US" sz="2000" b="1" kern="0" dirty="0">
                <a:latin typeface="宋体" panose="02010600030101010101" pitchFamily="2" charset="-122"/>
                <a:sym typeface="宋体" panose="02010600030101010101" pitchFamily="2" charset="-122"/>
              </a:rPr>
              <a:t>用例和功能需求</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）用例的好处</a:t>
            </a:r>
            <a:endParaRPr lang="zh-CN" altLang="en-US" sz="2000" b="1" kern="0" dirty="0">
              <a:latin typeface="宋体" panose="02010600030101010101" pitchFamily="2" charset="-122"/>
              <a:sym typeface="宋体" panose="02010600030101010101" pitchFamily="2" charset="-122"/>
            </a:endParaRPr>
          </a:p>
        </p:txBody>
      </p:sp>
      <p:sp>
        <p:nvSpPr>
          <p:cNvPr id="17" name="矩形 16"/>
          <p:cNvSpPr/>
          <p:nvPr/>
        </p:nvSpPr>
        <p:spPr>
          <a:xfrm>
            <a:off x="1025626" y="2285533"/>
            <a:ext cx="10221494" cy="561039"/>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0" i="0" u="none" baseline="0" dirty="0">
                <a:solidFill>
                  <a:schemeClr val="tx1"/>
                </a:solidFill>
                <a:latin typeface="+mn-ea"/>
                <a:cs typeface="+mn-ea"/>
                <a:rtl val="0"/>
              </a:rPr>
              <a:t>1</a:t>
            </a:r>
            <a:r>
              <a:rPr lang="zh-CN" altLang="en-US" sz="1800" b="0" i="0" u="none" baseline="0" dirty="0">
                <a:solidFill>
                  <a:schemeClr val="tx1"/>
                </a:solidFill>
                <a:latin typeface="+mn-ea"/>
                <a:cs typeface="+mn-ea"/>
                <a:rtl val="0"/>
              </a:rPr>
              <a:t>）</a:t>
            </a:r>
            <a:r>
              <a:rPr lang="en-US" altLang="zh-CN" sz="1800" b="0" i="0" u="none" baseline="0" dirty="0" err="1">
                <a:solidFill>
                  <a:schemeClr val="tx1"/>
                </a:solidFill>
                <a:latin typeface="+mn-ea"/>
                <a:cs typeface="+mn-ea"/>
                <a:rtl val="0"/>
              </a:rPr>
              <a:t>比起使用以功能为中心的方法，用例方法可以使用户更清楚地认识到新系统允许他们做什么</a:t>
            </a:r>
            <a:endParaRPr lang="zh-CN" altLang="en-US" dirty="0">
              <a:solidFill>
                <a:schemeClr val="tx1"/>
              </a:solidFill>
            </a:endParaRPr>
          </a:p>
        </p:txBody>
      </p:sp>
      <p:sp>
        <p:nvSpPr>
          <p:cNvPr id="19" name="矩形 18"/>
          <p:cNvSpPr/>
          <p:nvPr/>
        </p:nvSpPr>
        <p:spPr>
          <a:xfrm>
            <a:off x="1025626" y="2951951"/>
            <a:ext cx="10221494" cy="561039"/>
          </a:xfrm>
          <a:prstGeom prst="rect">
            <a:avLst/>
          </a:prstGeom>
          <a:noFill/>
          <a:ln w="190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0" i="0" u="none" baseline="0" dirty="0">
                <a:solidFill>
                  <a:schemeClr val="tx1"/>
                </a:solidFill>
                <a:latin typeface="+mn-ea"/>
                <a:cs typeface="+mn-ea"/>
                <a:rtl val="0"/>
              </a:rPr>
              <a:t>2</a:t>
            </a:r>
            <a:r>
              <a:rPr lang="zh-CN" altLang="en-US" sz="1800" b="0" i="0" u="none" baseline="0" dirty="0">
                <a:solidFill>
                  <a:schemeClr val="tx1"/>
                </a:solidFill>
                <a:latin typeface="+mn-ea"/>
                <a:cs typeface="+mn-ea"/>
                <a:rtl val="0"/>
              </a:rPr>
              <a:t>）用例有助于分析者和开发者理解用户的业务和应用领域</a:t>
            </a:r>
            <a:endParaRPr lang="zh-CN" altLang="en-US" sz="1800" b="0" i="0" u="none" baseline="0" dirty="0">
              <a:solidFill>
                <a:schemeClr val="tx1"/>
              </a:solidFill>
              <a:latin typeface="+mn-ea"/>
              <a:cs typeface="+mn-ea"/>
              <a:rtl val="0"/>
            </a:endParaRPr>
          </a:p>
        </p:txBody>
      </p:sp>
      <p:sp>
        <p:nvSpPr>
          <p:cNvPr id="20" name="矩形 19"/>
          <p:cNvSpPr/>
          <p:nvPr/>
        </p:nvSpPr>
        <p:spPr>
          <a:xfrm>
            <a:off x="1025626" y="3622030"/>
            <a:ext cx="10221494" cy="561039"/>
          </a:xfrm>
          <a:prstGeom prst="rect">
            <a:avLst/>
          </a:prstGeom>
          <a:noFill/>
          <a:ln w="190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0" i="0" u="none" baseline="0" dirty="0">
                <a:solidFill>
                  <a:schemeClr val="tx1"/>
                </a:solidFill>
                <a:latin typeface="+mn-ea"/>
                <a:cs typeface="+mn-ea"/>
                <a:rtl val="0"/>
              </a:rPr>
              <a:t>3</a:t>
            </a:r>
            <a:r>
              <a:rPr lang="zh-CN" altLang="en-US" sz="1800" b="0" i="0" u="none" baseline="0" dirty="0">
                <a:solidFill>
                  <a:schemeClr val="tx1"/>
                </a:solidFill>
                <a:latin typeface="+mn-ea"/>
                <a:cs typeface="+mn-ea"/>
                <a:rtl val="0"/>
              </a:rPr>
              <a:t>）认真思考执行者与系统对话的顺序，使其可以在开发过程早期发现模糊性，也有助于从用例中生成测试用例</a:t>
            </a:r>
            <a:endParaRPr lang="zh-CN" altLang="en-US" sz="1800" b="0" i="0" u="none" baseline="0" dirty="0">
              <a:solidFill>
                <a:schemeClr val="tx1"/>
              </a:solidFill>
              <a:latin typeface="+mn-ea"/>
              <a:cs typeface="+mn-ea"/>
              <a:rtl val="0"/>
            </a:endParaRPr>
          </a:p>
        </p:txBody>
      </p:sp>
      <p:sp>
        <p:nvSpPr>
          <p:cNvPr id="21" name="矩形 20"/>
          <p:cNvSpPr/>
          <p:nvPr/>
        </p:nvSpPr>
        <p:spPr>
          <a:xfrm>
            <a:off x="1025626" y="4301850"/>
            <a:ext cx="10221494" cy="561039"/>
          </a:xfrm>
          <a:prstGeom prst="rect">
            <a:avLst/>
          </a:prstGeom>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0" i="0" u="none" baseline="0" dirty="0">
                <a:solidFill>
                  <a:schemeClr val="tx1"/>
                </a:solidFill>
                <a:latin typeface="+mn-ea"/>
                <a:cs typeface="+mn-ea"/>
                <a:rtl val="0"/>
              </a:rPr>
              <a:t>4</a:t>
            </a:r>
            <a:r>
              <a:rPr lang="zh-CN" altLang="en-US" sz="1800" b="0" i="0" u="none" baseline="0" dirty="0">
                <a:solidFill>
                  <a:schemeClr val="tx1"/>
                </a:solidFill>
                <a:latin typeface="+mn-ea"/>
                <a:cs typeface="+mn-ea"/>
                <a:rtl val="0"/>
              </a:rPr>
              <a:t>）有了用例，所得到的功能需求会明确规定用户执行的特定任务</a:t>
            </a:r>
            <a:endParaRPr lang="zh-CN" altLang="en-US" sz="1800" b="0" i="0" u="none" baseline="0" dirty="0">
              <a:solidFill>
                <a:schemeClr val="tx1"/>
              </a:solidFill>
              <a:latin typeface="+mn-ea"/>
              <a:cs typeface="+mn-ea"/>
              <a:rtl val="0"/>
            </a:endParaRPr>
          </a:p>
        </p:txBody>
      </p:sp>
      <p:sp>
        <p:nvSpPr>
          <p:cNvPr id="22" name="矩形 21"/>
          <p:cNvSpPr/>
          <p:nvPr/>
        </p:nvSpPr>
        <p:spPr>
          <a:xfrm>
            <a:off x="1025626" y="4982953"/>
            <a:ext cx="10221494" cy="561039"/>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0" i="0" u="none" baseline="0" dirty="0">
                <a:solidFill>
                  <a:schemeClr val="tx1"/>
                </a:solidFill>
                <a:latin typeface="+mn-ea"/>
                <a:cs typeface="+mn-ea"/>
                <a:rtl val="0"/>
              </a:rPr>
              <a:t>5</a:t>
            </a:r>
            <a:r>
              <a:rPr lang="zh-CN" altLang="en-US" sz="1800" b="0" i="0" u="none" baseline="0" dirty="0">
                <a:solidFill>
                  <a:schemeClr val="tx1"/>
                </a:solidFill>
                <a:latin typeface="+mn-ea"/>
                <a:cs typeface="+mn-ea"/>
                <a:rtl val="0"/>
              </a:rPr>
              <a:t>）开发者运用面向对象的设计方法可以把用例转化为对象模型</a:t>
            </a:r>
            <a:endParaRPr lang="zh-CN" altLang="en-US" sz="1800" b="0" i="0" u="none" baseline="0" dirty="0">
              <a:solidFill>
                <a:schemeClr val="tx1"/>
              </a:solidFill>
              <a:latin typeface="+mn-ea"/>
              <a:cs typeface="+mn-ea"/>
              <a:rtl val="0"/>
            </a:endParaRPr>
          </a:p>
        </p:txBody>
      </p:sp>
      <p:sp>
        <p:nvSpPr>
          <p:cNvPr id="23" name="矩形 22"/>
          <p:cNvSpPr/>
          <p:nvPr/>
        </p:nvSpPr>
        <p:spPr>
          <a:xfrm>
            <a:off x="1025626" y="5624447"/>
            <a:ext cx="10221494" cy="561039"/>
          </a:xfrm>
          <a:prstGeom prst="rect">
            <a:avLst/>
          </a:prstGeom>
          <a:no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0" i="0" u="none" baseline="0" dirty="0">
                <a:solidFill>
                  <a:schemeClr val="tx1"/>
                </a:solidFill>
                <a:latin typeface="+mn-ea"/>
                <a:cs typeface="+mn-ea"/>
                <a:rtl val="0"/>
              </a:rPr>
              <a:t>6</a:t>
            </a:r>
            <a:r>
              <a:rPr lang="zh-CN" altLang="en-US" sz="1800" b="0" i="0" u="none" baseline="0" dirty="0">
                <a:solidFill>
                  <a:schemeClr val="tx1"/>
                </a:solidFill>
                <a:latin typeface="+mn-ea"/>
                <a:cs typeface="+mn-ea"/>
                <a:rtl val="0"/>
              </a:rPr>
              <a:t>）跟踪功能需求、设计、编码和测试以至到它们父类的用例（即用户意见） ，则很容易看出整个系统中业务过程的级联变化</a:t>
            </a:r>
            <a:endParaRPr lang="zh-CN" altLang="en-US" sz="1800" b="0" i="0" u="none" baseline="0" dirty="0">
              <a:solidFill>
                <a:schemeClr val="tx1"/>
              </a:solidFill>
              <a:latin typeface="+mn-ea"/>
              <a:cs typeface="+mn-ea"/>
              <a:rtl val="0"/>
            </a:endParaRPr>
          </a:p>
        </p:txBody>
      </p:sp>
      <p:sp>
        <p:nvSpPr>
          <p:cNvPr id="24" name="矩形 23"/>
          <p:cNvSpPr/>
          <p:nvPr/>
        </p:nvSpPr>
        <p:spPr>
          <a:xfrm>
            <a:off x="838200" y="1716561"/>
            <a:ext cx="10515600" cy="463978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lnSpc>
                <a:spcPct val="100000"/>
              </a:lnSpc>
              <a:spcBef>
                <a:spcPct val="0"/>
              </a:spcBef>
              <a:spcAft>
                <a:spcPct val="35000"/>
              </a:spcAft>
            </a:pPr>
            <a:r>
              <a:rPr lang="zh-CN" altLang="en-US" sz="2000" b="1" i="0" u="none" baseline="0" dirty="0">
                <a:solidFill>
                  <a:srgbClr val="FF0000"/>
                </a:solidFill>
                <a:latin typeface="微软雅黑" panose="020B0503020204020204" pitchFamily="34" charset="-122"/>
                <a:ea typeface="微软雅黑" panose="020B0503020204020204" pitchFamily="34" charset="-122"/>
                <a:rtl val="0"/>
              </a:rPr>
              <a:t>用例方法的优势：</a:t>
            </a:r>
            <a:r>
              <a:rPr lang="zh-CN" altLang="en-US" sz="2000" b="1" i="0" u="none" baseline="0" dirty="0">
                <a:solidFill>
                  <a:schemeClr val="tx1"/>
                </a:solidFill>
                <a:latin typeface="微软雅黑" panose="020B0503020204020204" pitchFamily="34" charset="-122"/>
                <a:ea typeface="微软雅黑" panose="020B0503020204020204" pitchFamily="34" charset="-122"/>
                <a:rtl val="0"/>
              </a:rPr>
              <a:t>该方法是以任务为中心和以用户为中心的观点</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P spid="20" grpId="0" animBg="1"/>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2" name="矩形 66"/>
          <p:cNvSpPr>
            <a:spLocks noChangeArrowheads="1"/>
          </p:cNvSpPr>
          <p:nvPr/>
        </p:nvSpPr>
        <p:spPr bwMode="auto">
          <a:xfrm>
            <a:off x="3725862" y="5425536"/>
            <a:ext cx="4740275"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base">
              <a:lnSpc>
                <a:spcPct val="150000"/>
              </a:lnSpc>
              <a:spcBef>
                <a:spcPct val="0"/>
              </a:spcBef>
              <a:spcAft>
                <a:spcPct val="0"/>
              </a:spcAft>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mn-ea"/>
                <a:cs typeface="+mn-ea"/>
              </a:rPr>
              <a:t> </a:t>
            </a:r>
            <a:r>
              <a:rPr sz="2000" b="1" dirty="0">
                <a:solidFill>
                  <a:srgbClr val="FF0000"/>
                </a:solidFill>
                <a:latin typeface="+mn-ea"/>
                <a:cs typeface="+mn-ea"/>
              </a:rPr>
              <a:t>在用例的方法中应注意如</a:t>
            </a:r>
            <a:r>
              <a:rPr lang="zh-CN" sz="2000" b="1" dirty="0">
                <a:solidFill>
                  <a:srgbClr val="FF0000"/>
                </a:solidFill>
                <a:latin typeface="+mn-ea"/>
                <a:cs typeface="+mn-ea"/>
              </a:rPr>
              <a:t>上</a:t>
            </a:r>
            <a:r>
              <a:rPr sz="2000" b="1" dirty="0">
                <a:solidFill>
                  <a:srgbClr val="FF0000"/>
                </a:solidFill>
                <a:latin typeface="+mn-ea"/>
                <a:cs typeface="+mn-ea"/>
              </a:rPr>
              <a:t>的陷阱</a:t>
            </a:r>
            <a:endParaRPr lang="zh-CN" altLang="en-US" sz="2000" dirty="0">
              <a:solidFill>
                <a:srgbClr val="FF0000"/>
              </a:solidFill>
              <a:latin typeface="+mn-ea"/>
              <a:cs typeface="+mn-ea"/>
            </a:endParaRPr>
          </a:p>
        </p:txBody>
      </p:sp>
      <p:grpSp>
        <p:nvGrpSpPr>
          <p:cNvPr id="9" name="组合 7"/>
          <p:cNvGrpSpPr/>
          <p:nvPr/>
        </p:nvGrpSpPr>
        <p:grpSpPr>
          <a:xfrm>
            <a:off x="108557" y="328742"/>
            <a:ext cx="3659330" cy="491607"/>
            <a:chOff x="198764" y="258545"/>
            <a:chExt cx="4877976"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2.5.3 </a:t>
            </a:r>
            <a:r>
              <a:rPr lang="zh-CN" altLang="en-US" sz="2000" b="1" kern="0" dirty="0">
                <a:latin typeface="宋体" panose="02010600030101010101" pitchFamily="2" charset="-122"/>
                <a:sym typeface="宋体" panose="02010600030101010101" pitchFamily="2" charset="-122"/>
              </a:rPr>
              <a:t>用例和功能需求</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）用例陷阱的避免</a:t>
            </a:r>
            <a:endParaRPr lang="zh-CN" altLang="en-US" sz="2000" b="1" kern="0" dirty="0">
              <a:latin typeface="宋体" panose="02010600030101010101" pitchFamily="2" charset="-122"/>
              <a:sym typeface="宋体" panose="02010600030101010101" pitchFamily="2" charset="-122"/>
            </a:endParaRPr>
          </a:p>
        </p:txBody>
      </p:sp>
      <p:pic>
        <p:nvPicPr>
          <p:cNvPr id="5" name="图片 4" descr="用例陷阱"/>
          <p:cNvPicPr>
            <a:picLocks noChangeAspect="1"/>
          </p:cNvPicPr>
          <p:nvPr/>
        </p:nvPicPr>
        <p:blipFill>
          <a:blip r:embed="rId2"/>
          <a:stretch>
            <a:fillRect/>
          </a:stretch>
        </p:blipFill>
        <p:spPr>
          <a:xfrm>
            <a:off x="787400" y="2101521"/>
            <a:ext cx="10083800" cy="34993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9" name="组合 7"/>
          <p:cNvGrpSpPr/>
          <p:nvPr/>
        </p:nvGrpSpPr>
        <p:grpSpPr>
          <a:xfrm>
            <a:off x="108557" y="328742"/>
            <a:ext cx="3659330" cy="491607"/>
            <a:chOff x="198764" y="258545"/>
            <a:chExt cx="4877976" cy="656007"/>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2.5.3 </a:t>
            </a:r>
            <a:r>
              <a:rPr lang="zh-CN" altLang="en-US" sz="2000" b="1" kern="0" dirty="0">
                <a:latin typeface="宋体" panose="02010600030101010101" pitchFamily="2" charset="-122"/>
                <a:sym typeface="宋体" panose="02010600030101010101" pitchFamily="2" charset="-122"/>
              </a:rPr>
              <a:t>用例和功能需求</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）用例陷阱的避免</a:t>
            </a:r>
            <a:endParaRPr lang="zh-CN" altLang="en-US" sz="2000" b="1" kern="0" dirty="0">
              <a:latin typeface="宋体" panose="02010600030101010101" pitchFamily="2" charset="-122"/>
              <a:sym typeface="宋体" panose="02010600030101010101" pitchFamily="2" charset="-122"/>
            </a:endParaRPr>
          </a:p>
        </p:txBody>
      </p:sp>
      <p:graphicFrame>
        <p:nvGraphicFramePr>
          <p:cNvPr id="4" name="表格 3"/>
          <p:cNvGraphicFramePr/>
          <p:nvPr>
            <p:custDataLst>
              <p:tags r:id="rId2"/>
            </p:custDataLst>
          </p:nvPr>
        </p:nvGraphicFramePr>
        <p:xfrm>
          <a:off x="598907" y="1904226"/>
          <a:ext cx="11032732" cy="4532686"/>
        </p:xfrm>
        <a:graphic>
          <a:graphicData uri="http://schemas.openxmlformats.org/drawingml/2006/table">
            <a:tbl>
              <a:tblPr firstRow="1" bandRow="1">
                <a:tableStyleId>{5FD0F851-EC5A-4D38-B0AD-8093EC10F338}</a:tableStyleId>
              </a:tblPr>
              <a:tblGrid>
                <a:gridCol w="2726931"/>
                <a:gridCol w="8305801"/>
              </a:tblGrid>
              <a:tr h="343187">
                <a:tc>
                  <a:txBody>
                    <a:bodyPr/>
                    <a:lstStyle/>
                    <a:p>
                      <a:pPr algn="ctr">
                        <a:buNone/>
                      </a:pPr>
                      <a:r>
                        <a:rPr lang="zh-CN" altLang="en-US" sz="1800" dirty="0">
                          <a:solidFill>
                            <a:srgbClr val="FF0000"/>
                          </a:solidFill>
                        </a:rPr>
                        <a:t>用例方法的陷阱</a:t>
                      </a:r>
                      <a:endParaRPr lang="zh-CN" altLang="en-US" sz="1800" dirty="0">
                        <a:solidFill>
                          <a:srgbClr val="FF0000"/>
                        </a:solidFill>
                      </a:endParaRPr>
                    </a:p>
                  </a:txBody>
                  <a:tcPr anchor="ctr"/>
                </a:tc>
                <a:tc>
                  <a:txBody>
                    <a:bodyPr/>
                    <a:lstStyle/>
                    <a:p>
                      <a:pPr algn="ctr">
                        <a:buNone/>
                      </a:pPr>
                      <a:r>
                        <a:rPr lang="zh-CN" altLang="en-US" sz="1800" dirty="0">
                          <a:solidFill>
                            <a:srgbClr val="FF0000"/>
                          </a:solidFill>
                        </a:rPr>
                        <a:t>避免陷阱的方法</a:t>
                      </a:r>
                      <a:endParaRPr lang="zh-CN" altLang="en-US" sz="1800" dirty="0">
                        <a:solidFill>
                          <a:srgbClr val="FF0000"/>
                        </a:solidFill>
                      </a:endParaRPr>
                    </a:p>
                  </a:txBody>
                  <a:tcPr anchor="ctr"/>
                </a:tc>
              </a:tr>
              <a:tr h="1115357">
                <a:tc>
                  <a:txBody>
                    <a:bodyPr/>
                    <a:lstStyle/>
                    <a:p>
                      <a:pPr algn="l">
                        <a:buNone/>
                      </a:pPr>
                      <a:r>
                        <a:rPr lang="zh-CN" altLang="en-US" sz="1800" dirty="0">
                          <a:solidFill>
                            <a:srgbClr val="000000"/>
                          </a:solidFill>
                          <a:sym typeface="+mn-ea"/>
                        </a:rPr>
                        <a:t>太多的用例</a:t>
                      </a:r>
                      <a:endParaRPr lang="zh-CN" altLang="en-US" sz="1800" dirty="0"/>
                    </a:p>
                  </a:txBody>
                  <a:tcPr anchor="ctr"/>
                </a:tc>
                <a:tc>
                  <a:txBody>
                    <a:bodyPr/>
                    <a:lstStyle/>
                    <a:p>
                      <a:pPr algn="l">
                        <a:buNone/>
                      </a:pPr>
                      <a:r>
                        <a:rPr lang="en-US" altLang="zh-CN" sz="1800" dirty="0">
                          <a:solidFill>
                            <a:srgbClr val="000000"/>
                          </a:solidFill>
                          <a:sym typeface="+mn-ea"/>
                        </a:rPr>
                        <a:t>1</a:t>
                      </a:r>
                      <a:r>
                        <a:rPr lang="zh-CN" altLang="en-US" sz="1800" dirty="0">
                          <a:solidFill>
                            <a:srgbClr val="000000"/>
                          </a:solidFill>
                          <a:sym typeface="+mn-ea"/>
                        </a:rPr>
                        <a:t>）不要为每一个可能的说明编写单独的用例，而是把普通过程、可选过程以及例外集成起来写入一个简单的用例</a:t>
                      </a:r>
                      <a:endParaRPr lang="en-US" altLang="zh-CN" sz="1800" dirty="0">
                        <a:solidFill>
                          <a:srgbClr val="000000"/>
                        </a:solidFill>
                        <a:sym typeface="+mn-ea"/>
                      </a:endParaRPr>
                    </a:p>
                    <a:p>
                      <a:pPr algn="l">
                        <a:buNone/>
                      </a:pPr>
                      <a:r>
                        <a:rPr lang="en-US" altLang="zh-CN" sz="1800" dirty="0">
                          <a:solidFill>
                            <a:srgbClr val="000000"/>
                          </a:solidFill>
                          <a:sym typeface="+mn-ea"/>
                        </a:rPr>
                        <a:t>2</a:t>
                      </a:r>
                      <a:r>
                        <a:rPr lang="zh-CN" altLang="en-US" sz="1800" dirty="0">
                          <a:solidFill>
                            <a:srgbClr val="000000"/>
                          </a:solidFill>
                          <a:sym typeface="+mn-ea"/>
                        </a:rPr>
                        <a:t>）不要把交互顺序中的每个步骤看成一个单独的用例</a:t>
                      </a:r>
                      <a:endParaRPr lang="en-US" altLang="zh-CN" sz="1800" dirty="0">
                        <a:solidFill>
                          <a:srgbClr val="000000"/>
                        </a:solidFill>
                        <a:sym typeface="+mn-ea"/>
                      </a:endParaRPr>
                    </a:p>
                    <a:p>
                      <a:pPr algn="l">
                        <a:buNone/>
                      </a:pPr>
                      <a:r>
                        <a:rPr lang="en-US" altLang="zh-CN" sz="1800" dirty="0">
                          <a:solidFill>
                            <a:srgbClr val="000000"/>
                          </a:solidFill>
                          <a:sym typeface="+mn-ea"/>
                        </a:rPr>
                        <a:t>3</a:t>
                      </a:r>
                      <a:r>
                        <a:rPr lang="zh-CN" altLang="en-US" sz="1800" dirty="0">
                          <a:solidFill>
                            <a:srgbClr val="000000"/>
                          </a:solidFill>
                          <a:sym typeface="+mn-ea"/>
                        </a:rPr>
                        <a:t>）每一个用例都必须描述一个单独的任务</a:t>
                      </a:r>
                      <a:endParaRPr lang="zh-CN" altLang="en-US" sz="1800" dirty="0"/>
                    </a:p>
                  </a:txBody>
                  <a:tcPr anchor="ctr"/>
                </a:tc>
              </a:tr>
              <a:tr h="600577">
                <a:tc>
                  <a:txBody>
                    <a:bodyPr/>
                    <a:lstStyle/>
                    <a:p>
                      <a:pPr algn="l">
                        <a:buNone/>
                      </a:pPr>
                      <a:r>
                        <a:rPr lang="zh-CN" altLang="en-US" sz="1800" dirty="0">
                          <a:solidFill>
                            <a:srgbClr val="000000"/>
                          </a:solidFill>
                          <a:sym typeface="+mn-ea"/>
                        </a:rPr>
                        <a:t>用例的冗余</a:t>
                      </a:r>
                      <a:endParaRPr lang="zh-CN" altLang="en-US" sz="1800"/>
                    </a:p>
                  </a:txBody>
                  <a:tcPr anchor="ctr"/>
                </a:tc>
                <a:tc>
                  <a:txBody>
                    <a:bodyPr/>
                    <a:lstStyle/>
                    <a:p>
                      <a:pPr algn="l">
                        <a:buNone/>
                      </a:pPr>
                      <a:r>
                        <a:rPr lang="zh-CN" altLang="en-US" sz="1800" dirty="0">
                          <a:solidFill>
                            <a:srgbClr val="000000"/>
                          </a:solidFill>
                          <a:sym typeface="+mn-ea"/>
                        </a:rPr>
                        <a:t>相同的函数出现在多个用例中，需要多次重写函数的实现部分。为了避免重复，可以使用“包括”关系</a:t>
                      </a:r>
                      <a:endParaRPr lang="zh-CN" altLang="en-US" sz="1800" dirty="0"/>
                    </a:p>
                  </a:txBody>
                  <a:tcPr anchor="ctr"/>
                </a:tc>
              </a:tr>
              <a:tr h="509326">
                <a:tc>
                  <a:txBody>
                    <a:bodyPr/>
                    <a:lstStyle/>
                    <a:p>
                      <a:pPr algn="l">
                        <a:buNone/>
                      </a:pPr>
                      <a:r>
                        <a:rPr lang="zh-CN" altLang="en-US" sz="1800" dirty="0">
                          <a:solidFill>
                            <a:srgbClr val="000000"/>
                          </a:solidFill>
                          <a:sym typeface="+mn-ea"/>
                        </a:rPr>
                        <a:t>用例中的用户界面的设计</a:t>
                      </a:r>
                      <a:endParaRPr lang="zh-CN" altLang="en-US" sz="1800"/>
                    </a:p>
                  </a:txBody>
                  <a:tcPr anchor="ctr"/>
                </a:tc>
                <a:tc>
                  <a:txBody>
                    <a:bodyPr/>
                    <a:lstStyle/>
                    <a:p>
                      <a:pPr algn="l">
                        <a:buNone/>
                      </a:pPr>
                      <a:r>
                        <a:rPr lang="zh-CN" altLang="en-US" sz="1800" dirty="0"/>
                        <a:t> 用例应该把</a:t>
                      </a:r>
                      <a:r>
                        <a:rPr lang="zh-CN" altLang="en-US" sz="1800" dirty="0">
                          <a:solidFill>
                            <a:srgbClr val="FF0000"/>
                          </a:solidFill>
                        </a:rPr>
                        <a:t>重点放在用户使用系统做什么</a:t>
                      </a:r>
                      <a:r>
                        <a:rPr lang="zh-CN" altLang="en-US" sz="1800" dirty="0"/>
                        <a:t>，而</a:t>
                      </a:r>
                      <a:r>
                        <a:rPr lang="zh-CN" altLang="en-US" sz="1800" dirty="0">
                          <a:solidFill>
                            <a:srgbClr val="FF0000"/>
                          </a:solidFill>
                        </a:rPr>
                        <a:t>不是关心屏幕上是怎么显示的</a:t>
                      </a:r>
                      <a:endParaRPr lang="zh-CN" altLang="en-US" sz="1800" dirty="0"/>
                    </a:p>
                  </a:txBody>
                  <a:tcPr anchor="ctr"/>
                </a:tc>
              </a:tr>
              <a:tr h="600577">
                <a:tc>
                  <a:txBody>
                    <a:bodyPr/>
                    <a:lstStyle/>
                    <a:p>
                      <a:pPr algn="l">
                        <a:buNone/>
                      </a:pPr>
                      <a:r>
                        <a:rPr lang="zh-CN" altLang="en-US" sz="1800" dirty="0">
                          <a:sym typeface="+mn-ea"/>
                        </a:rPr>
                        <a:t>用例中包括数据定义</a:t>
                      </a:r>
                      <a:endParaRPr lang="zh-CN" altLang="en-US" sz="1800" dirty="0"/>
                    </a:p>
                  </a:txBody>
                  <a:tcPr anchor="ctr"/>
                </a:tc>
                <a:tc>
                  <a:txBody>
                    <a:bodyPr/>
                    <a:lstStyle/>
                    <a:p>
                      <a:pPr algn="l">
                        <a:buNone/>
                      </a:pPr>
                      <a:r>
                        <a:rPr lang="zh-CN" altLang="en-US" sz="1800" dirty="0">
                          <a:sym typeface="+mn-ea"/>
                        </a:rPr>
                        <a:t>有一些包括数据项和数据结构定义的用例：在这种用例中操纵这些数据项和数据结构（包括数据类型、长度、格式和合法值）</a:t>
                      </a:r>
                      <a:endParaRPr lang="zh-CN" altLang="en-US" sz="1800" dirty="0"/>
                    </a:p>
                  </a:txBody>
                  <a:tcPr anchor="ctr"/>
                </a:tc>
              </a:tr>
              <a:tr h="945891">
                <a:tc>
                  <a:txBody>
                    <a:bodyPr/>
                    <a:lstStyle/>
                    <a:p>
                      <a:pPr algn="l">
                        <a:buNone/>
                      </a:pPr>
                      <a:r>
                        <a:rPr lang="zh-CN" altLang="en-US" sz="1800" dirty="0">
                          <a:solidFill>
                            <a:srgbClr val="000000"/>
                          </a:solidFill>
                          <a:sym typeface="+mn-ea"/>
                        </a:rPr>
                        <a:t>试图把每一个需求与一个用例相联系</a:t>
                      </a:r>
                      <a:endParaRPr lang="zh-CN" altLang="en-US" sz="1800" dirty="0"/>
                    </a:p>
                  </a:txBody>
                  <a:tcPr anchor="ctr"/>
                </a:tc>
                <a:tc>
                  <a:txBody>
                    <a:bodyPr/>
                    <a:lstStyle/>
                    <a:p>
                      <a:pPr lvl="0" algn="l">
                        <a:lnSpc>
                          <a:spcPct val="100000"/>
                        </a:lnSpc>
                        <a:spcBef>
                          <a:spcPts val="0"/>
                        </a:spcBef>
                        <a:buClrTx/>
                        <a:buSzTx/>
                        <a:buFontTx/>
                        <a:buNone/>
                      </a:pPr>
                      <a:r>
                        <a:rPr lang="en-US" altLang="zh-CN" sz="1800" dirty="0">
                          <a:sym typeface="+mn-ea"/>
                        </a:rPr>
                        <a:t>1</a:t>
                      </a:r>
                      <a:r>
                        <a:rPr lang="zh-CN" altLang="en-US" sz="1800" dirty="0">
                          <a:sym typeface="+mn-ea"/>
                        </a:rPr>
                        <a:t>）有一些需求与用户任务之间的交互没有特定的关系。，这时就需要一个独立的需求规格说明</a:t>
                      </a:r>
                      <a:endParaRPr lang="en-US" altLang="zh-CN" sz="1800" dirty="0">
                        <a:sym typeface="+mn-ea"/>
                      </a:endParaRPr>
                    </a:p>
                    <a:p>
                      <a:pPr lvl="0" algn="l">
                        <a:lnSpc>
                          <a:spcPct val="100000"/>
                        </a:lnSpc>
                        <a:spcBef>
                          <a:spcPts val="0"/>
                        </a:spcBef>
                        <a:buClrTx/>
                        <a:buSzTx/>
                        <a:buFontTx/>
                        <a:buNone/>
                      </a:pPr>
                      <a:r>
                        <a:rPr lang="en-US" altLang="zh-CN" sz="1800" dirty="0">
                          <a:sym typeface="+mn-ea"/>
                        </a:rPr>
                        <a:t>2</a:t>
                      </a:r>
                      <a:r>
                        <a:rPr lang="zh-CN" altLang="en-US" sz="1800" dirty="0">
                          <a:sym typeface="+mn-ea"/>
                        </a:rPr>
                        <a:t>）在这个规格说明中可以编写非功能需求文档、外部接口需求文档以及一些不能由用例得到的功能需求支持。</a:t>
                      </a:r>
                      <a:endParaRPr sz="1800" dirty="0">
                        <a:latin typeface="+mn-ea"/>
                        <a:cs typeface="+mn-ea"/>
                        <a:sym typeface="+mn-ea"/>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67"/>
          <p:cNvSpPr>
            <a:spLocks noChangeArrowheads="1"/>
          </p:cNvSpPr>
          <p:nvPr/>
        </p:nvSpPr>
        <p:spPr bwMode="auto">
          <a:xfrm>
            <a:off x="825230" y="1434845"/>
            <a:ext cx="10528570" cy="3744102"/>
          </a:xfrm>
          <a:prstGeom prst="rect">
            <a:avLst/>
          </a:prstGeom>
          <a:noFill/>
          <a:ln w="158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1</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、征求客户意见的步骤</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、需求的来源</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3</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、用户类的需求、组成及确定和管理</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4</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、用户代表的重要性</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5</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、用户组的建立</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6</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、用户代表与需求的信息关联及其对获取需求的重要性</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7</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、寻找用户代表</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1</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）对用户代表的要求</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）寻找用户代表的方法、多用户代表的必要性</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1/12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矩形 12"/>
          <p:cNvSpPr/>
          <p:nvPr/>
        </p:nvSpPr>
        <p:spPr>
          <a:xfrm>
            <a:off x="855308" y="3253966"/>
            <a:ext cx="4047359" cy="54675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2</a:t>
            </a:r>
            <a:r>
              <a:rPr lang="zh-CN" altLang="en-US" dirty="0">
                <a:solidFill>
                  <a:schemeClr val="tx1"/>
                </a:solidFill>
                <a:latin typeface="+mn-ea"/>
              </a:rPr>
              <a:t>）明确使用该产品的不同类型的用户</a:t>
            </a:r>
            <a:endParaRPr lang="zh-CN" altLang="en-US" dirty="0">
              <a:solidFill>
                <a:schemeClr val="tx1"/>
              </a:solidFill>
              <a:latin typeface="+mn-ea"/>
            </a:endParaRPr>
          </a:p>
        </p:txBody>
      </p:sp>
      <p:sp>
        <p:nvSpPr>
          <p:cNvPr id="14" name="矩形 13"/>
          <p:cNvSpPr/>
          <p:nvPr/>
        </p:nvSpPr>
        <p:spPr>
          <a:xfrm>
            <a:off x="855307" y="3979470"/>
            <a:ext cx="4047359" cy="5467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3</a:t>
            </a:r>
            <a:r>
              <a:rPr lang="zh-CN" altLang="en-US" dirty="0">
                <a:solidFill>
                  <a:schemeClr val="tx1"/>
                </a:solidFill>
                <a:latin typeface="+mn-ea"/>
              </a:rPr>
              <a:t>）与产品不同用户类的代表进行沟通</a:t>
            </a:r>
            <a:endParaRPr lang="zh-CN" altLang="en-US" dirty="0">
              <a:solidFill>
                <a:schemeClr val="tx1"/>
              </a:solidFill>
              <a:latin typeface="+mn-ea"/>
            </a:endParaRPr>
          </a:p>
        </p:txBody>
      </p:sp>
      <p:sp>
        <p:nvSpPr>
          <p:cNvPr id="15" name="矩形 14"/>
          <p:cNvSpPr/>
          <p:nvPr/>
        </p:nvSpPr>
        <p:spPr>
          <a:xfrm>
            <a:off x="867910" y="4677542"/>
            <a:ext cx="4047359" cy="54675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4</a:t>
            </a:r>
            <a:r>
              <a:rPr lang="zh-CN" altLang="en-US" dirty="0">
                <a:solidFill>
                  <a:schemeClr val="tx1"/>
                </a:solidFill>
                <a:latin typeface="+mn-ea"/>
              </a:rPr>
              <a:t>）遵从项目的最终决策者的意见</a:t>
            </a:r>
            <a:endParaRPr lang="zh-CN" altLang="en-US" dirty="0">
              <a:solidFill>
                <a:schemeClr val="tx1"/>
              </a:solidFill>
            </a:endParaRPr>
          </a:p>
        </p:txBody>
      </p:sp>
      <p:sp>
        <p:nvSpPr>
          <p:cNvPr id="16" name="矩形 15"/>
          <p:cNvSpPr/>
          <p:nvPr/>
        </p:nvSpPr>
        <p:spPr>
          <a:xfrm>
            <a:off x="867910" y="2562985"/>
            <a:ext cx="4047359" cy="54675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a:t>
            </a:r>
            <a:r>
              <a:rPr lang="zh-CN" altLang="en-US" dirty="0">
                <a:solidFill>
                  <a:schemeClr val="tx1"/>
                </a:solidFill>
                <a:latin typeface="+mn-ea"/>
              </a:rPr>
              <a:t>）明确项目用户需求的来源</a:t>
            </a:r>
            <a:endParaRPr lang="zh-CN" altLang="en-US" dirty="0">
              <a:solidFill>
                <a:schemeClr val="tx1"/>
              </a:solidFill>
              <a:latin typeface="+mn-ea"/>
            </a:endParaRPr>
          </a:p>
        </p:txBody>
      </p:sp>
      <p:sp>
        <p:nvSpPr>
          <p:cNvPr id="17" name="矩形 16"/>
          <p:cNvSpPr/>
          <p:nvPr/>
        </p:nvSpPr>
        <p:spPr>
          <a:xfrm>
            <a:off x="700838" y="2234857"/>
            <a:ext cx="4381501" cy="327645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3046" y="1045044"/>
            <a:ext cx="3515553"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1</a:t>
            </a:r>
            <a:r>
              <a:rPr lang="zh-CN" altLang="en-US" sz="1800" b="1" kern="0" dirty="0">
                <a:latin typeface="宋体" panose="02010600030101010101" pitchFamily="2" charset="-122"/>
                <a:sym typeface="宋体" panose="02010600030101010101" pitchFamily="2" charset="-122"/>
              </a:rPr>
              <a:t>）征求客户意见的步骤</a:t>
            </a:r>
            <a:endParaRPr lang="zh-CN" altLang="en-US" dirty="0"/>
          </a:p>
        </p:txBody>
      </p:sp>
      <p:graphicFrame>
        <p:nvGraphicFramePr>
          <p:cNvPr id="18" name="图示 17"/>
          <p:cNvGraphicFramePr/>
          <p:nvPr/>
        </p:nvGraphicFramePr>
        <p:xfrm>
          <a:off x="5167509" y="1307590"/>
          <a:ext cx="6772373" cy="4729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矩形 18"/>
          <p:cNvSpPr/>
          <p:nvPr/>
        </p:nvSpPr>
        <p:spPr>
          <a:xfrm>
            <a:off x="6096000" y="1229710"/>
            <a:ext cx="5044966" cy="5044966"/>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p:cNvSpPr/>
          <p:nvPr/>
        </p:nvSpPr>
        <p:spPr>
          <a:xfrm>
            <a:off x="5360276" y="3429000"/>
            <a:ext cx="441873" cy="520830"/>
          </a:xfrm>
          <a:prstGeom prst="rightArrow">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Graphic spid="18" grpId="0">
        <p:bldAsOne/>
      </p:bldGraphic>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2/12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3515553"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2</a:t>
            </a:r>
            <a:r>
              <a:rPr lang="zh-CN" altLang="en-US" sz="1800" b="1" kern="0" dirty="0">
                <a:latin typeface="宋体" panose="02010600030101010101" pitchFamily="2" charset="-122"/>
                <a:sym typeface="宋体" panose="02010600030101010101" pitchFamily="2" charset="-122"/>
              </a:rPr>
              <a:t>）</a:t>
            </a:r>
            <a:r>
              <a:rPr lang="en-US" altLang="zh-CN" sz="1800" b="1" dirty="0">
                <a:solidFill>
                  <a:schemeClr val="tx1"/>
                </a:solidFill>
                <a:latin typeface="+mn-ea"/>
              </a:rPr>
              <a:t> 8</a:t>
            </a:r>
            <a:r>
              <a:rPr lang="zh-CN" altLang="en-US" sz="1800" b="1" dirty="0">
                <a:solidFill>
                  <a:schemeClr val="tx1"/>
                </a:solidFill>
                <a:latin typeface="+mn-ea"/>
              </a:rPr>
              <a:t>个软件需求的典型来源：</a:t>
            </a:r>
            <a:endParaRPr lang="zh-CN" altLang="en-US" dirty="0"/>
          </a:p>
        </p:txBody>
      </p:sp>
      <p:sp>
        <p:nvSpPr>
          <p:cNvPr id="21" name="矩形 20"/>
          <p:cNvSpPr/>
          <p:nvPr/>
        </p:nvSpPr>
        <p:spPr>
          <a:xfrm>
            <a:off x="1209591" y="4781242"/>
            <a:ext cx="4739947" cy="3720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7</a:t>
            </a:r>
            <a:r>
              <a:rPr lang="zh-CN" altLang="en-US" dirty="0">
                <a:solidFill>
                  <a:schemeClr val="tx1"/>
                </a:solidFill>
                <a:latin typeface="+mn-ea"/>
              </a:rPr>
              <a:t>）用户工作的情景和内容分析</a:t>
            </a:r>
            <a:endParaRPr lang="zh-CN" altLang="en-US" dirty="0"/>
          </a:p>
        </p:txBody>
      </p:sp>
      <p:sp>
        <p:nvSpPr>
          <p:cNvPr id="22" name="矩形 21"/>
          <p:cNvSpPr/>
          <p:nvPr/>
        </p:nvSpPr>
        <p:spPr>
          <a:xfrm>
            <a:off x="1209591" y="5242612"/>
            <a:ext cx="4739947" cy="3720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8</a:t>
            </a:r>
            <a:r>
              <a:rPr lang="zh-CN" altLang="en-US" dirty="0">
                <a:solidFill>
                  <a:schemeClr val="tx1"/>
                </a:solidFill>
                <a:latin typeface="+mn-ea"/>
              </a:rPr>
              <a:t>）事件和响应</a:t>
            </a:r>
            <a:endParaRPr lang="zh-CN" altLang="en-US" dirty="0"/>
          </a:p>
        </p:txBody>
      </p:sp>
      <p:sp>
        <p:nvSpPr>
          <p:cNvPr id="23" name="矩形 22"/>
          <p:cNvSpPr/>
          <p:nvPr/>
        </p:nvSpPr>
        <p:spPr>
          <a:xfrm>
            <a:off x="1209591" y="4282002"/>
            <a:ext cx="4739947" cy="4098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6</a:t>
            </a:r>
            <a:r>
              <a:rPr lang="zh-CN" altLang="en-US" dirty="0">
                <a:solidFill>
                  <a:schemeClr val="tx1"/>
                </a:solidFill>
                <a:latin typeface="+mn-ea"/>
              </a:rPr>
              <a:t>）观察用户如何工作</a:t>
            </a:r>
            <a:endParaRPr lang="zh-CN" altLang="en-US" dirty="0"/>
          </a:p>
        </p:txBody>
      </p:sp>
      <p:sp>
        <p:nvSpPr>
          <p:cNvPr id="24" name="矩形 23"/>
          <p:cNvSpPr/>
          <p:nvPr/>
        </p:nvSpPr>
        <p:spPr>
          <a:xfrm>
            <a:off x="1209591" y="3823010"/>
            <a:ext cx="4739947" cy="3720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5</a:t>
            </a:r>
            <a:r>
              <a:rPr lang="zh-CN" altLang="en-US" dirty="0">
                <a:solidFill>
                  <a:schemeClr val="tx1"/>
                </a:solidFill>
                <a:latin typeface="+mn-ea"/>
              </a:rPr>
              <a:t>）市场调查和用户问卷调查</a:t>
            </a:r>
            <a:endParaRPr lang="zh-CN" altLang="en-US" dirty="0"/>
          </a:p>
        </p:txBody>
      </p:sp>
      <p:sp>
        <p:nvSpPr>
          <p:cNvPr id="25" name="矩形 24"/>
          <p:cNvSpPr/>
          <p:nvPr/>
        </p:nvSpPr>
        <p:spPr>
          <a:xfrm>
            <a:off x="1209591" y="3329665"/>
            <a:ext cx="4739947" cy="4098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4</a:t>
            </a:r>
            <a:r>
              <a:rPr lang="zh-CN" altLang="en-US" dirty="0">
                <a:solidFill>
                  <a:schemeClr val="tx1"/>
                </a:solidFill>
                <a:latin typeface="+mn-ea"/>
              </a:rPr>
              <a:t>）现有系统的问题报告和改进要求</a:t>
            </a:r>
            <a:endParaRPr lang="zh-CN" altLang="en-US" dirty="0"/>
          </a:p>
        </p:txBody>
      </p:sp>
      <p:sp>
        <p:nvSpPr>
          <p:cNvPr id="26" name="矩形 25"/>
          <p:cNvSpPr/>
          <p:nvPr/>
        </p:nvSpPr>
        <p:spPr>
          <a:xfrm>
            <a:off x="1209591" y="2836424"/>
            <a:ext cx="4739947" cy="4098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3</a:t>
            </a:r>
            <a:r>
              <a:rPr lang="zh-CN" altLang="en-US" dirty="0">
                <a:solidFill>
                  <a:schemeClr val="tx1"/>
                </a:solidFill>
                <a:latin typeface="+mn-ea"/>
              </a:rPr>
              <a:t>）系统需求规格说明</a:t>
            </a:r>
            <a:endParaRPr lang="zh-CN" altLang="en-US" dirty="0"/>
          </a:p>
        </p:txBody>
      </p:sp>
      <p:sp>
        <p:nvSpPr>
          <p:cNvPr id="27" name="矩形 26"/>
          <p:cNvSpPr/>
          <p:nvPr/>
        </p:nvSpPr>
        <p:spPr>
          <a:xfrm>
            <a:off x="1209591" y="2335287"/>
            <a:ext cx="4739947" cy="4098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2</a:t>
            </a:r>
            <a:r>
              <a:rPr lang="zh-CN" altLang="en-US" dirty="0">
                <a:solidFill>
                  <a:schemeClr val="tx1"/>
                </a:solidFill>
                <a:latin typeface="+mn-ea"/>
              </a:rPr>
              <a:t>）把对现有产品或竞争产品的描述写成文档</a:t>
            </a:r>
            <a:endParaRPr lang="zh-CN" altLang="en-US" dirty="0"/>
          </a:p>
        </p:txBody>
      </p:sp>
      <p:sp>
        <p:nvSpPr>
          <p:cNvPr id="28" name="矩形 27"/>
          <p:cNvSpPr/>
          <p:nvPr/>
        </p:nvSpPr>
        <p:spPr>
          <a:xfrm>
            <a:off x="1209591" y="1832535"/>
            <a:ext cx="4739947" cy="4098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a:t>
            </a:r>
            <a:r>
              <a:rPr lang="zh-CN" altLang="en-US" dirty="0">
                <a:solidFill>
                  <a:schemeClr val="tx1"/>
                </a:solidFill>
                <a:latin typeface="+mn-ea"/>
              </a:rPr>
              <a:t>）与潜在用户进行交谈和讨论</a:t>
            </a:r>
            <a:endParaRPr lang="zh-CN" altLang="en-US" dirty="0"/>
          </a:p>
        </p:txBody>
      </p:sp>
      <p:sp>
        <p:nvSpPr>
          <p:cNvPr id="29" name="矩形 28"/>
          <p:cNvSpPr/>
          <p:nvPr/>
        </p:nvSpPr>
        <p:spPr>
          <a:xfrm>
            <a:off x="1084802" y="1662338"/>
            <a:ext cx="4966750" cy="41228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77334" y="3544108"/>
            <a:ext cx="3238086" cy="4098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非功能需求</a:t>
            </a:r>
            <a:endParaRPr lang="zh-CN" altLang="en-US" dirty="0"/>
          </a:p>
        </p:txBody>
      </p:sp>
      <p:sp>
        <p:nvSpPr>
          <p:cNvPr id="31" name="矩形 30"/>
          <p:cNvSpPr/>
          <p:nvPr/>
        </p:nvSpPr>
        <p:spPr>
          <a:xfrm>
            <a:off x="7977334" y="2575050"/>
            <a:ext cx="3238086" cy="4098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功能需求</a:t>
            </a:r>
            <a:endParaRPr lang="zh-CN" altLang="en-US" dirty="0"/>
          </a:p>
        </p:txBody>
      </p:sp>
      <p:sp>
        <p:nvSpPr>
          <p:cNvPr id="32" name="矩形 31"/>
          <p:cNvSpPr/>
          <p:nvPr/>
        </p:nvSpPr>
        <p:spPr>
          <a:xfrm>
            <a:off x="7786834" y="2335287"/>
            <a:ext cx="3644900" cy="18597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p:cNvSpPr/>
          <p:nvPr/>
        </p:nvSpPr>
        <p:spPr>
          <a:xfrm>
            <a:off x="6339034" y="3098800"/>
            <a:ext cx="1130300" cy="461665"/>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3/12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3515553"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3</a:t>
            </a:r>
            <a:r>
              <a:rPr lang="zh-CN" altLang="en-US" sz="1800" b="1" kern="0" dirty="0">
                <a:latin typeface="宋体" panose="02010600030101010101" pitchFamily="2" charset="-122"/>
                <a:sym typeface="宋体" panose="02010600030101010101" pitchFamily="2" charset="-122"/>
              </a:rPr>
              <a:t>）</a:t>
            </a:r>
            <a:r>
              <a:rPr lang="en-US" altLang="zh-CN" sz="1800" b="1" dirty="0">
                <a:solidFill>
                  <a:schemeClr val="tx1"/>
                </a:solidFill>
                <a:latin typeface="+mn-ea"/>
              </a:rPr>
              <a:t> </a:t>
            </a:r>
            <a:r>
              <a:rPr lang="zh-CN" altLang="en-US" sz="1800" b="1" dirty="0">
                <a:solidFill>
                  <a:schemeClr val="tx1"/>
                </a:solidFill>
                <a:latin typeface="+mn-ea"/>
              </a:rPr>
              <a:t>用户类的组成</a:t>
            </a:r>
            <a:endParaRPr lang="zh-CN" altLang="en-US" dirty="0"/>
          </a:p>
        </p:txBody>
      </p:sp>
      <p:sp>
        <p:nvSpPr>
          <p:cNvPr id="33" name="任意多边形: 形状 32"/>
          <p:cNvSpPr/>
          <p:nvPr/>
        </p:nvSpPr>
        <p:spPr>
          <a:xfrm>
            <a:off x="1451271" y="2950679"/>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2">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涉众</a:t>
            </a:r>
            <a:endParaRPr lang="zh-CN" altLang="en-US" sz="2300" kern="1200" dirty="0"/>
          </a:p>
        </p:txBody>
      </p:sp>
      <p:sp>
        <p:nvSpPr>
          <p:cNvPr id="34" name="任意多边形: 形状 33"/>
          <p:cNvSpPr/>
          <p:nvPr/>
        </p:nvSpPr>
        <p:spPr>
          <a:xfrm rot="17945813">
            <a:off x="2682497" y="2766976"/>
            <a:ext cx="1284047" cy="25927"/>
          </a:xfrm>
          <a:custGeom>
            <a:avLst/>
            <a:gdLst>
              <a:gd name="connsiteX0" fmla="*/ 0 w 1284047"/>
              <a:gd name="connsiteY0" fmla="*/ 12963 h 25927"/>
              <a:gd name="connsiteX1" fmla="*/ 1284047 w 1284047"/>
              <a:gd name="connsiteY1" fmla="*/ 12963 h 25927"/>
            </a:gdLst>
            <a:ahLst/>
            <a:cxnLst>
              <a:cxn ang="0">
                <a:pos x="connsiteX0" y="connsiteY0"/>
              </a:cxn>
              <a:cxn ang="0">
                <a:pos x="connsiteX1" y="connsiteY1"/>
              </a:cxn>
            </a:cxnLst>
            <a:rect l="l" t="t" r="r" b="b"/>
            <a:pathLst>
              <a:path w="1284047" h="25927">
                <a:moveTo>
                  <a:pt x="0" y="12963"/>
                </a:moveTo>
                <a:lnTo>
                  <a:pt x="1284047" y="12963"/>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622621" tIns="-19137" rIns="622623" bIns="-19139"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5" name="任意多边形: 形状 34"/>
          <p:cNvSpPr/>
          <p:nvPr/>
        </p:nvSpPr>
        <p:spPr>
          <a:xfrm>
            <a:off x="3636729" y="1828681"/>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5">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客户</a:t>
            </a:r>
            <a:endParaRPr lang="zh-CN" altLang="en-US" sz="2300" kern="1200" dirty="0"/>
          </a:p>
        </p:txBody>
      </p:sp>
      <p:sp>
        <p:nvSpPr>
          <p:cNvPr id="36" name="任意多边形: 形状 35"/>
          <p:cNvSpPr/>
          <p:nvPr/>
        </p:nvSpPr>
        <p:spPr>
          <a:xfrm>
            <a:off x="5197771" y="2205977"/>
            <a:ext cx="624416" cy="25927"/>
          </a:xfrm>
          <a:custGeom>
            <a:avLst/>
            <a:gdLst>
              <a:gd name="connsiteX0" fmla="*/ 0 w 624416"/>
              <a:gd name="connsiteY0" fmla="*/ 12963 h 25927"/>
              <a:gd name="connsiteX1" fmla="*/ 624416 w 624416"/>
              <a:gd name="connsiteY1" fmla="*/ 12963 h 25927"/>
            </a:gdLst>
            <a:ahLst/>
            <a:cxnLst>
              <a:cxn ang="0">
                <a:pos x="connsiteX0" y="connsiteY0"/>
              </a:cxn>
              <a:cxn ang="0">
                <a:pos x="connsiteX1" y="connsiteY1"/>
              </a:cxn>
            </a:cxnLst>
            <a:rect l="l" t="t" r="r" b="b"/>
            <a:pathLst>
              <a:path w="624416" h="25927">
                <a:moveTo>
                  <a:pt x="0" y="12963"/>
                </a:moveTo>
                <a:lnTo>
                  <a:pt x="624416" y="12963"/>
                </a:lnTo>
              </a:path>
            </a:pathLst>
          </a:custGeom>
          <a:noFill/>
          <a:ln>
            <a:solidFill>
              <a:srgbClr val="0039B3"/>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9298" tIns="-2646" rIns="309298" bIns="-26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7" name="任意多边形: 形状 36"/>
          <p:cNvSpPr/>
          <p:nvPr/>
        </p:nvSpPr>
        <p:spPr>
          <a:xfrm>
            <a:off x="5822188" y="1828681"/>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经理</a:t>
            </a:r>
            <a:endParaRPr lang="zh-CN" altLang="en-US" sz="2300" kern="1200" dirty="0"/>
          </a:p>
        </p:txBody>
      </p:sp>
      <p:sp>
        <p:nvSpPr>
          <p:cNvPr id="38" name="任意多边形: 形状 37"/>
          <p:cNvSpPr/>
          <p:nvPr/>
        </p:nvSpPr>
        <p:spPr>
          <a:xfrm rot="3654187">
            <a:off x="2682497" y="3888975"/>
            <a:ext cx="1284047" cy="25927"/>
          </a:xfrm>
          <a:custGeom>
            <a:avLst/>
            <a:gdLst>
              <a:gd name="connsiteX0" fmla="*/ 0 w 1284047"/>
              <a:gd name="connsiteY0" fmla="*/ 12963 h 25927"/>
              <a:gd name="connsiteX1" fmla="*/ 1284047 w 1284047"/>
              <a:gd name="connsiteY1" fmla="*/ 12963 h 25927"/>
            </a:gdLst>
            <a:ahLst/>
            <a:cxnLst>
              <a:cxn ang="0">
                <a:pos x="connsiteX0" y="connsiteY0"/>
              </a:cxn>
              <a:cxn ang="0">
                <a:pos x="connsiteX1" y="connsiteY1"/>
              </a:cxn>
            </a:cxnLst>
            <a:rect l="l" t="t" r="r" b="b"/>
            <a:pathLst>
              <a:path w="1284047" h="25927">
                <a:moveTo>
                  <a:pt x="0" y="12963"/>
                </a:moveTo>
                <a:lnTo>
                  <a:pt x="1284047" y="12963"/>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622623" tIns="-19139" rIns="622621" bIns="-1913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9" name="任意多边形: 形状 38"/>
          <p:cNvSpPr/>
          <p:nvPr/>
        </p:nvSpPr>
        <p:spPr>
          <a:xfrm>
            <a:off x="3636729" y="4072678"/>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5">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其他</a:t>
            </a:r>
            <a:endParaRPr lang="zh-CN" altLang="en-US" sz="2300" kern="1200" dirty="0"/>
          </a:p>
        </p:txBody>
      </p:sp>
      <p:sp>
        <p:nvSpPr>
          <p:cNvPr id="40" name="任意多边形: 形状 39"/>
          <p:cNvSpPr/>
          <p:nvPr/>
        </p:nvSpPr>
        <p:spPr>
          <a:xfrm>
            <a:off x="5197771" y="4449975"/>
            <a:ext cx="624416" cy="25927"/>
          </a:xfrm>
          <a:custGeom>
            <a:avLst/>
            <a:gdLst>
              <a:gd name="connsiteX0" fmla="*/ 0 w 624416"/>
              <a:gd name="connsiteY0" fmla="*/ 12963 h 25927"/>
              <a:gd name="connsiteX1" fmla="*/ 624416 w 624416"/>
              <a:gd name="connsiteY1" fmla="*/ 12963 h 25927"/>
            </a:gdLst>
            <a:ahLst/>
            <a:cxnLst>
              <a:cxn ang="0">
                <a:pos x="connsiteX0" y="connsiteY0"/>
              </a:cxn>
              <a:cxn ang="0">
                <a:pos x="connsiteX1" y="connsiteY1"/>
              </a:cxn>
            </a:cxnLst>
            <a:rect l="l" t="t" r="r" b="b"/>
            <a:pathLst>
              <a:path w="624416" h="25927">
                <a:moveTo>
                  <a:pt x="0" y="12963"/>
                </a:moveTo>
                <a:lnTo>
                  <a:pt x="624416" y="12963"/>
                </a:lnTo>
              </a:path>
            </a:pathLst>
          </a:custGeom>
          <a:noFill/>
          <a:ln>
            <a:solidFill>
              <a:srgbClr val="0039B3"/>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9298" tIns="-2647" rIns="309298" bIns="-264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1" name="任意多边形: 形状 40"/>
          <p:cNvSpPr/>
          <p:nvPr/>
        </p:nvSpPr>
        <p:spPr>
          <a:xfrm>
            <a:off x="5822188" y="4072678"/>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用户</a:t>
            </a:r>
            <a:endParaRPr lang="zh-CN" altLang="en-US" sz="2300" kern="1200" dirty="0"/>
          </a:p>
        </p:txBody>
      </p:sp>
      <p:sp>
        <p:nvSpPr>
          <p:cNvPr id="42" name="任意多边形: 形状 41"/>
          <p:cNvSpPr/>
          <p:nvPr/>
        </p:nvSpPr>
        <p:spPr>
          <a:xfrm rot="17692822">
            <a:off x="6953366" y="3776775"/>
            <a:ext cx="1484144" cy="25927"/>
          </a:xfrm>
          <a:custGeom>
            <a:avLst/>
            <a:gdLst>
              <a:gd name="connsiteX0" fmla="*/ 0 w 1484144"/>
              <a:gd name="connsiteY0" fmla="*/ 12963 h 25927"/>
              <a:gd name="connsiteX1" fmla="*/ 1484144 w 1484144"/>
              <a:gd name="connsiteY1" fmla="*/ 12963 h 25927"/>
            </a:gdLst>
            <a:ahLst/>
            <a:cxnLst>
              <a:cxn ang="0">
                <a:pos x="connsiteX0" y="connsiteY0"/>
              </a:cxn>
              <a:cxn ang="0">
                <a:pos x="connsiteX1" y="connsiteY1"/>
              </a:cxn>
            </a:cxnLst>
            <a:rect l="l" t="t" r="r" b="b"/>
            <a:pathLst>
              <a:path w="1484144" h="25927">
                <a:moveTo>
                  <a:pt x="0" y="12963"/>
                </a:moveTo>
                <a:lnTo>
                  <a:pt x="1484144"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717666" tIns="-24141" rIns="717670" bIns="-2414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3" name="任意多边形: 形状 42"/>
          <p:cNvSpPr/>
          <p:nvPr/>
        </p:nvSpPr>
        <p:spPr>
          <a:xfrm>
            <a:off x="8007646" y="2726280"/>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重点用户类</a:t>
            </a:r>
            <a:endParaRPr lang="zh-CN" altLang="en-US" sz="2300" kern="1200" dirty="0"/>
          </a:p>
        </p:txBody>
      </p:sp>
      <p:sp>
        <p:nvSpPr>
          <p:cNvPr id="44" name="任意多边形: 形状 43"/>
          <p:cNvSpPr/>
          <p:nvPr/>
        </p:nvSpPr>
        <p:spPr>
          <a:xfrm rot="19457599">
            <a:off x="7310952" y="4225575"/>
            <a:ext cx="768971" cy="25927"/>
          </a:xfrm>
          <a:custGeom>
            <a:avLst/>
            <a:gdLst>
              <a:gd name="connsiteX0" fmla="*/ 0 w 768971"/>
              <a:gd name="connsiteY0" fmla="*/ 12963 h 25927"/>
              <a:gd name="connsiteX1" fmla="*/ 768971 w 768971"/>
              <a:gd name="connsiteY1" fmla="*/ 12963 h 25927"/>
            </a:gdLst>
            <a:ahLst/>
            <a:cxnLst>
              <a:cxn ang="0">
                <a:pos x="connsiteX0" y="connsiteY0"/>
              </a:cxn>
              <a:cxn ang="0">
                <a:pos x="connsiteX1" y="connsiteY1"/>
              </a:cxn>
            </a:cxnLst>
            <a:rect l="l" t="t" r="r" b="b"/>
            <a:pathLst>
              <a:path w="768971" h="25927">
                <a:moveTo>
                  <a:pt x="0" y="12963"/>
                </a:moveTo>
                <a:lnTo>
                  <a:pt x="768971"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77961" tIns="-6261" rIns="377961" bIns="-62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5" name="任意多边形: 形状 44"/>
          <p:cNvSpPr/>
          <p:nvPr/>
        </p:nvSpPr>
        <p:spPr>
          <a:xfrm>
            <a:off x="8007646" y="3623879"/>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非重点用户类</a:t>
            </a:r>
            <a:endParaRPr lang="zh-CN" altLang="en-US" sz="2300" kern="1200" dirty="0"/>
          </a:p>
        </p:txBody>
      </p:sp>
      <p:sp>
        <p:nvSpPr>
          <p:cNvPr id="46" name="任意多边形: 形状 45"/>
          <p:cNvSpPr/>
          <p:nvPr/>
        </p:nvSpPr>
        <p:spPr>
          <a:xfrm rot="2142401">
            <a:off x="7310952" y="4674374"/>
            <a:ext cx="768971" cy="25927"/>
          </a:xfrm>
          <a:custGeom>
            <a:avLst/>
            <a:gdLst>
              <a:gd name="connsiteX0" fmla="*/ 0 w 768971"/>
              <a:gd name="connsiteY0" fmla="*/ 12963 h 25927"/>
              <a:gd name="connsiteX1" fmla="*/ 768971 w 768971"/>
              <a:gd name="connsiteY1" fmla="*/ 12963 h 25927"/>
            </a:gdLst>
            <a:ahLst/>
            <a:cxnLst>
              <a:cxn ang="0">
                <a:pos x="connsiteX0" y="connsiteY0"/>
              </a:cxn>
              <a:cxn ang="0">
                <a:pos x="connsiteX1" y="connsiteY1"/>
              </a:cxn>
            </a:cxnLst>
            <a:rect l="l" t="t" r="r" b="b"/>
            <a:pathLst>
              <a:path w="768971" h="25927">
                <a:moveTo>
                  <a:pt x="0" y="12963"/>
                </a:moveTo>
                <a:lnTo>
                  <a:pt x="768971"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77962" tIns="-6261" rIns="377960" bIns="-62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7" name="任意多边形: 形状 46"/>
          <p:cNvSpPr/>
          <p:nvPr/>
        </p:nvSpPr>
        <p:spPr>
          <a:xfrm>
            <a:off x="8007646" y="4521478"/>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被忽略的用户类</a:t>
            </a:r>
            <a:endParaRPr lang="zh-CN" altLang="en-US" sz="2300" kern="1200" dirty="0"/>
          </a:p>
        </p:txBody>
      </p:sp>
      <p:sp>
        <p:nvSpPr>
          <p:cNvPr id="48" name="任意多边形: 形状 47"/>
          <p:cNvSpPr/>
          <p:nvPr/>
        </p:nvSpPr>
        <p:spPr>
          <a:xfrm rot="3907178">
            <a:off x="6953366" y="5123174"/>
            <a:ext cx="1484144" cy="25927"/>
          </a:xfrm>
          <a:custGeom>
            <a:avLst/>
            <a:gdLst>
              <a:gd name="connsiteX0" fmla="*/ 0 w 1484144"/>
              <a:gd name="connsiteY0" fmla="*/ 12963 h 25927"/>
              <a:gd name="connsiteX1" fmla="*/ 1484144 w 1484144"/>
              <a:gd name="connsiteY1" fmla="*/ 12963 h 25927"/>
            </a:gdLst>
            <a:ahLst/>
            <a:cxnLst>
              <a:cxn ang="0">
                <a:pos x="connsiteX0" y="connsiteY0"/>
              </a:cxn>
              <a:cxn ang="0">
                <a:pos x="connsiteX1" y="connsiteY1"/>
              </a:cxn>
            </a:cxnLst>
            <a:rect l="l" t="t" r="r" b="b"/>
            <a:pathLst>
              <a:path w="1484144" h="25927">
                <a:moveTo>
                  <a:pt x="0" y="12963"/>
                </a:moveTo>
                <a:lnTo>
                  <a:pt x="1484144"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717668" tIns="-24140" rIns="717668" bIns="-2414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48"/>
          <p:cNvSpPr/>
          <p:nvPr/>
        </p:nvSpPr>
        <p:spPr>
          <a:xfrm>
            <a:off x="8007646" y="5419077"/>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其他用户类</a:t>
            </a:r>
            <a:endParaRPr lang="zh-CN" altLang="en-US" sz="2300" kern="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67"/>
          <p:cNvSpPr>
            <a:spLocks noChangeArrowheads="1"/>
          </p:cNvSpPr>
          <p:nvPr/>
        </p:nvSpPr>
        <p:spPr bwMode="auto">
          <a:xfrm>
            <a:off x="825230" y="1638041"/>
            <a:ext cx="8949000" cy="2923364"/>
          </a:xfrm>
          <a:prstGeom prst="rect">
            <a:avLst/>
          </a:prstGeom>
          <a:noFill/>
          <a:ln w="158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2.1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需求获取概述</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2.2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需求分析人员</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2.3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建立项目视图与范围</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2.4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寻找客户的需求</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2.5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基于用例的方法</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2.6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软件的质量属性</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2.7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需求获取小结</a:t>
            </a:r>
            <a:endPar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第二章  需求获取</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25230" y="1134358"/>
            <a:ext cx="6094378" cy="430887"/>
          </a:xfrm>
          <a:prstGeom prst="rect">
            <a:avLst/>
          </a:prstGeom>
          <a:noFill/>
        </p:spPr>
        <p:txBody>
          <a:bodyPr wrap="square">
            <a:spAutoFit/>
          </a:bodyPr>
          <a:lstStyle/>
          <a:p>
            <a:pPr lvl="0" fontAlgn="base">
              <a:spcBef>
                <a:spcPts val="600"/>
              </a:spcBef>
              <a:spcAft>
                <a:spcPts val="600"/>
              </a:spcAft>
              <a:defRPr/>
            </a:pPr>
            <a:r>
              <a:rPr lang="zh-CN" altLang="en-US" sz="2200" b="1" kern="0" dirty="0">
                <a:latin typeface="微软雅黑" panose="020B0503020204020204" pitchFamily="34" charset="-122"/>
                <a:ea typeface="微软雅黑" panose="020B0503020204020204" pitchFamily="34" charset="-122"/>
                <a:sym typeface="宋体" panose="02010600030101010101" pitchFamily="2" charset="-122"/>
              </a:rPr>
              <a:t>本章主要内容：</a:t>
            </a:r>
            <a:endParaRPr lang="en-US" altLang="zh-CN" sz="22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4/12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4</a:t>
            </a:r>
            <a:r>
              <a:rPr lang="zh-CN" altLang="en-US" sz="1800" b="1" kern="0" dirty="0">
                <a:latin typeface="宋体" panose="02010600030101010101" pitchFamily="2" charset="-122"/>
                <a:sym typeface="宋体" panose="02010600030101010101" pitchFamily="2" charset="-122"/>
              </a:rPr>
              <a:t>）用户需求与开发者间的信息关联</a:t>
            </a:r>
            <a:endParaRPr lang="zh-CN" altLang="en-US" dirty="0"/>
          </a:p>
        </p:txBody>
      </p:sp>
      <p:grpSp>
        <p:nvGrpSpPr>
          <p:cNvPr id="27" name="组合 26"/>
          <p:cNvGrpSpPr/>
          <p:nvPr/>
        </p:nvGrpSpPr>
        <p:grpSpPr>
          <a:xfrm>
            <a:off x="1758265" y="1825163"/>
            <a:ext cx="7635711" cy="4376857"/>
            <a:chOff x="3429407" y="1772613"/>
            <a:chExt cx="7635711" cy="4376857"/>
          </a:xfrm>
        </p:grpSpPr>
        <p:sp>
          <p:nvSpPr>
            <p:cNvPr id="28" name="Rectangle 2"/>
            <p:cNvSpPr/>
            <p:nvPr/>
          </p:nvSpPr>
          <p:spPr>
            <a:xfrm>
              <a:off x="3429407" y="3456389"/>
              <a:ext cx="1206182"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用户</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9" name="Rectangle 3"/>
            <p:cNvSpPr/>
            <p:nvPr/>
          </p:nvSpPr>
          <p:spPr>
            <a:xfrm>
              <a:off x="9858935"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开发人员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30" name="Rectangle 4"/>
            <p:cNvSpPr/>
            <p:nvPr/>
          </p:nvSpPr>
          <p:spPr>
            <a:xfrm>
              <a:off x="6556503" y="2225502"/>
              <a:ext cx="1237186" cy="500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Times New Roman" panose="02020603050405020304" pitchFamily="18" charset="0"/>
                  <a:ea typeface="宋体" panose="02010600030101010101" pitchFamily="2" charset="-122"/>
                </a:rPr>
                <a:t>产品代表</a:t>
              </a:r>
              <a:endParaRPr lang="zh-CN" altLang="en-US" sz="2000" b="1" dirty="0">
                <a:latin typeface="Times New Roman" panose="02020603050405020304" pitchFamily="18" charset="0"/>
                <a:ea typeface="宋体" panose="02010600030101010101" pitchFamily="2" charset="-122"/>
              </a:endParaRPr>
            </a:p>
          </p:txBody>
        </p:sp>
        <p:sp>
          <p:nvSpPr>
            <p:cNvPr id="31" name="Rectangle 5"/>
            <p:cNvSpPr/>
            <p:nvPr/>
          </p:nvSpPr>
          <p:spPr>
            <a:xfrm>
              <a:off x="5037158"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客户</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32" name="Rectangle 6"/>
            <p:cNvSpPr/>
            <p:nvPr/>
          </p:nvSpPr>
          <p:spPr>
            <a:xfrm>
              <a:off x="6643433"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市场人员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51" name="Rectangle 7"/>
            <p:cNvSpPr/>
            <p:nvPr/>
          </p:nvSpPr>
          <p:spPr>
            <a:xfrm>
              <a:off x="8251183" y="3456389"/>
              <a:ext cx="1269665" cy="54412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需求</a:t>
              </a:r>
              <a:endParaRPr lang="zh-CN" altLang="en-US" sz="2000" b="1" dirty="0">
                <a:solidFill>
                  <a:schemeClr val="dk1"/>
                </a:solidFill>
                <a:latin typeface="Times New Roman" panose="02020603050405020304" pitchFamily="18" charset="0"/>
                <a:ea typeface="宋体" panose="02010600030101010101" pitchFamily="2" charset="-122"/>
              </a:endParaRPr>
            </a:p>
            <a:p>
              <a:pPr algn="ctr"/>
              <a:r>
                <a:rPr lang="zh-CN" altLang="en-US" sz="2000" b="1" dirty="0">
                  <a:solidFill>
                    <a:schemeClr val="dk1"/>
                  </a:solidFill>
                  <a:latin typeface="Times New Roman" panose="02020603050405020304" pitchFamily="18" charset="0"/>
                  <a:ea typeface="宋体" panose="02010600030101010101" pitchFamily="2" charset="-122"/>
                </a:rPr>
                <a:t>分析员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54" name="Line 8"/>
            <p:cNvSpPr/>
            <p:nvPr/>
          </p:nvSpPr>
          <p:spPr>
            <a:xfrm>
              <a:off x="4635589" y="3693705"/>
              <a:ext cx="401569" cy="0"/>
            </a:xfrm>
            <a:prstGeom prst="line">
              <a:avLst/>
            </a:prstGeom>
            <a:ln w="28575" cap="flat" cmpd="sng">
              <a:solidFill>
                <a:schemeClr val="tx1"/>
              </a:solidFill>
              <a:prstDash val="solid"/>
              <a:round/>
              <a:headEnd type="none" w="med" len="med"/>
              <a:tailEnd type="triangle" w="med" len="med"/>
            </a:ln>
          </p:spPr>
        </p:sp>
        <p:sp>
          <p:nvSpPr>
            <p:cNvPr id="56" name="Line 9"/>
            <p:cNvSpPr/>
            <p:nvPr/>
          </p:nvSpPr>
          <p:spPr>
            <a:xfrm>
              <a:off x="6241864" y="3693705"/>
              <a:ext cx="401569" cy="0"/>
            </a:xfrm>
            <a:prstGeom prst="line">
              <a:avLst/>
            </a:prstGeom>
            <a:ln w="28575" cap="flat" cmpd="sng">
              <a:solidFill>
                <a:schemeClr val="tx1"/>
              </a:solidFill>
              <a:prstDash val="solid"/>
              <a:round/>
              <a:headEnd type="none" w="med" len="med"/>
              <a:tailEnd type="triangle" w="med" len="med"/>
            </a:ln>
          </p:spPr>
        </p:sp>
        <p:sp>
          <p:nvSpPr>
            <p:cNvPr id="57" name="Line 10"/>
            <p:cNvSpPr/>
            <p:nvPr/>
          </p:nvSpPr>
          <p:spPr>
            <a:xfrm>
              <a:off x="7849616" y="3693705"/>
              <a:ext cx="401569" cy="0"/>
            </a:xfrm>
            <a:prstGeom prst="line">
              <a:avLst/>
            </a:prstGeom>
            <a:ln w="28575" cap="flat" cmpd="sng">
              <a:solidFill>
                <a:schemeClr val="tx1"/>
              </a:solidFill>
              <a:prstDash val="solid"/>
              <a:round/>
              <a:headEnd type="none" w="med" len="med"/>
              <a:tailEnd type="triangle" w="med" len="med"/>
            </a:ln>
          </p:spPr>
        </p:sp>
        <p:sp>
          <p:nvSpPr>
            <p:cNvPr id="58" name="Line 11"/>
            <p:cNvSpPr/>
            <p:nvPr/>
          </p:nvSpPr>
          <p:spPr>
            <a:xfrm>
              <a:off x="9457366" y="3693705"/>
              <a:ext cx="401569" cy="0"/>
            </a:xfrm>
            <a:prstGeom prst="line">
              <a:avLst/>
            </a:prstGeom>
            <a:ln w="28575" cap="flat" cmpd="sng">
              <a:solidFill>
                <a:schemeClr val="tx1"/>
              </a:solidFill>
              <a:prstDash val="solid"/>
              <a:round/>
              <a:headEnd type="none" w="med" len="med"/>
              <a:tailEnd type="triangle" w="med" len="med"/>
            </a:ln>
          </p:spPr>
        </p:sp>
        <p:sp>
          <p:nvSpPr>
            <p:cNvPr id="59" name="Rectangle 12"/>
            <p:cNvSpPr/>
            <p:nvPr/>
          </p:nvSpPr>
          <p:spPr>
            <a:xfrm>
              <a:off x="6643433" y="416964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支持人员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60" name="Rectangle 13"/>
            <p:cNvSpPr/>
            <p:nvPr/>
          </p:nvSpPr>
          <p:spPr>
            <a:xfrm>
              <a:off x="6643433" y="4884220"/>
              <a:ext cx="1206183" cy="4759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用户经理</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61" name="Rectangle 14"/>
            <p:cNvSpPr/>
            <p:nvPr/>
          </p:nvSpPr>
          <p:spPr>
            <a:xfrm>
              <a:off x="6120803" y="5673526"/>
              <a:ext cx="1207659" cy="4759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销售</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62" name="Line 15"/>
            <p:cNvSpPr/>
            <p:nvPr/>
          </p:nvSpPr>
          <p:spPr>
            <a:xfrm>
              <a:off x="4031760" y="3959721"/>
              <a:ext cx="2611673" cy="448556"/>
            </a:xfrm>
            <a:prstGeom prst="line">
              <a:avLst/>
            </a:prstGeom>
            <a:ln w="31750" cap="flat" cmpd="sng">
              <a:solidFill>
                <a:schemeClr val="tx1"/>
              </a:solidFill>
              <a:prstDash val="solid"/>
              <a:round/>
              <a:headEnd type="none" w="med" len="med"/>
              <a:tailEnd type="stealth" w="med" len="med"/>
            </a:ln>
          </p:spPr>
        </p:sp>
        <p:sp>
          <p:nvSpPr>
            <p:cNvPr id="63" name="Line 16"/>
            <p:cNvSpPr/>
            <p:nvPr/>
          </p:nvSpPr>
          <p:spPr>
            <a:xfrm>
              <a:off x="3965324" y="3932333"/>
              <a:ext cx="2678109" cy="1189204"/>
            </a:xfrm>
            <a:prstGeom prst="line">
              <a:avLst/>
            </a:prstGeom>
            <a:ln w="28575" cap="flat" cmpd="sng">
              <a:solidFill>
                <a:schemeClr val="tx1"/>
              </a:solidFill>
              <a:prstDash val="solid"/>
              <a:round/>
              <a:headEnd type="none" w="med" len="med"/>
              <a:tailEnd type="triangle" w="med" len="med"/>
            </a:ln>
          </p:spPr>
        </p:sp>
        <p:sp>
          <p:nvSpPr>
            <p:cNvPr id="64" name="Line 17"/>
            <p:cNvSpPr/>
            <p:nvPr/>
          </p:nvSpPr>
          <p:spPr>
            <a:xfrm>
              <a:off x="3999696" y="3959720"/>
              <a:ext cx="2121108" cy="1965541"/>
            </a:xfrm>
            <a:prstGeom prst="line">
              <a:avLst/>
            </a:prstGeom>
            <a:ln w="28575" cap="flat" cmpd="sng">
              <a:solidFill>
                <a:schemeClr val="tx1"/>
              </a:solidFill>
              <a:prstDash val="solid"/>
              <a:round/>
              <a:headEnd type="none" w="med" len="med"/>
              <a:tailEnd type="triangle" w="med" len="med"/>
            </a:ln>
          </p:spPr>
        </p:sp>
        <p:sp>
          <p:nvSpPr>
            <p:cNvPr id="65" name="Line 18"/>
            <p:cNvSpPr/>
            <p:nvPr/>
          </p:nvSpPr>
          <p:spPr>
            <a:xfrm flipV="1">
              <a:off x="7849616" y="4027769"/>
              <a:ext cx="968563" cy="380508"/>
            </a:xfrm>
            <a:prstGeom prst="line">
              <a:avLst/>
            </a:prstGeom>
            <a:ln w="28575" cap="flat" cmpd="sng">
              <a:solidFill>
                <a:schemeClr val="tx1"/>
              </a:solidFill>
              <a:prstDash val="solid"/>
              <a:round/>
              <a:headEnd type="none" w="med" len="med"/>
              <a:tailEnd type="triangle" w="med" len="med"/>
            </a:ln>
          </p:spPr>
        </p:sp>
        <p:sp>
          <p:nvSpPr>
            <p:cNvPr id="66" name="Line 19"/>
            <p:cNvSpPr/>
            <p:nvPr/>
          </p:nvSpPr>
          <p:spPr>
            <a:xfrm flipV="1">
              <a:off x="7325509" y="5925265"/>
              <a:ext cx="496055" cy="0"/>
            </a:xfrm>
            <a:prstGeom prst="line">
              <a:avLst/>
            </a:prstGeom>
            <a:ln w="28575" cap="flat" cmpd="sng">
              <a:solidFill>
                <a:schemeClr val="tx1"/>
              </a:solidFill>
              <a:prstDash val="solid"/>
              <a:round/>
              <a:headEnd type="none" w="med" len="med"/>
              <a:tailEnd type="triangle" w="med" len="med"/>
            </a:ln>
          </p:spPr>
        </p:sp>
        <p:sp>
          <p:nvSpPr>
            <p:cNvPr id="67" name="Line 20"/>
            <p:cNvSpPr/>
            <p:nvPr/>
          </p:nvSpPr>
          <p:spPr>
            <a:xfrm flipV="1">
              <a:off x="7849616" y="4048887"/>
              <a:ext cx="968563" cy="1072650"/>
            </a:xfrm>
            <a:prstGeom prst="line">
              <a:avLst/>
            </a:prstGeom>
            <a:ln w="28575" cap="flat" cmpd="sng">
              <a:solidFill>
                <a:schemeClr val="tx1"/>
              </a:solidFill>
              <a:prstDash val="solid"/>
              <a:round/>
              <a:headEnd type="none" w="med" len="med"/>
              <a:tailEnd type="triangle" w="med" len="med"/>
            </a:ln>
          </p:spPr>
        </p:sp>
        <p:sp>
          <p:nvSpPr>
            <p:cNvPr id="68" name="Line 21"/>
            <p:cNvSpPr/>
            <p:nvPr/>
          </p:nvSpPr>
          <p:spPr>
            <a:xfrm flipV="1">
              <a:off x="8995683" y="3931021"/>
              <a:ext cx="1504151" cy="1994229"/>
            </a:xfrm>
            <a:prstGeom prst="line">
              <a:avLst/>
            </a:prstGeom>
            <a:ln w="28575" cap="flat" cmpd="sng">
              <a:solidFill>
                <a:schemeClr val="tx1"/>
              </a:solidFill>
              <a:prstDash val="solid"/>
              <a:round/>
              <a:headEnd type="none" w="med" len="med"/>
              <a:tailEnd type="triangle" w="med" len="med"/>
            </a:ln>
          </p:spPr>
        </p:sp>
        <p:sp>
          <p:nvSpPr>
            <p:cNvPr id="69" name="Line 24"/>
            <p:cNvSpPr/>
            <p:nvPr/>
          </p:nvSpPr>
          <p:spPr>
            <a:xfrm flipV="1">
              <a:off x="4031760" y="2480441"/>
              <a:ext cx="2506925" cy="975948"/>
            </a:xfrm>
            <a:prstGeom prst="line">
              <a:avLst/>
            </a:prstGeom>
            <a:ln w="28575" cap="flat" cmpd="sng">
              <a:solidFill>
                <a:schemeClr val="tx1"/>
              </a:solidFill>
              <a:prstDash val="solid"/>
              <a:round/>
              <a:headEnd type="none" w="med" len="med"/>
              <a:tailEnd type="triangle" w="med" len="med"/>
            </a:ln>
          </p:spPr>
        </p:sp>
        <p:sp>
          <p:nvSpPr>
            <p:cNvPr id="70" name="Line 25"/>
            <p:cNvSpPr/>
            <p:nvPr/>
          </p:nvSpPr>
          <p:spPr>
            <a:xfrm>
              <a:off x="7783180" y="2386499"/>
              <a:ext cx="1139746" cy="1042501"/>
            </a:xfrm>
            <a:prstGeom prst="line">
              <a:avLst/>
            </a:prstGeom>
            <a:ln w="28575" cap="flat" cmpd="sng">
              <a:solidFill>
                <a:schemeClr val="tx1"/>
              </a:solidFill>
              <a:prstDash val="solid"/>
              <a:round/>
              <a:headEnd type="none" w="med" len="med"/>
              <a:tailEnd type="triangle" w="med" len="med"/>
            </a:ln>
          </p:spPr>
        </p:sp>
        <p:sp>
          <p:nvSpPr>
            <p:cNvPr id="71" name="Line 26"/>
            <p:cNvSpPr/>
            <p:nvPr/>
          </p:nvSpPr>
          <p:spPr>
            <a:xfrm>
              <a:off x="7783179" y="2386497"/>
              <a:ext cx="2716655" cy="1042501"/>
            </a:xfrm>
            <a:prstGeom prst="line">
              <a:avLst/>
            </a:prstGeom>
            <a:ln w="28575" cap="flat" cmpd="sng">
              <a:solidFill>
                <a:schemeClr val="tx1"/>
              </a:solidFill>
              <a:prstDash val="solid"/>
              <a:round/>
              <a:headEnd type="none" w="med" len="med"/>
              <a:tailEnd type="triangle" w="med" len="med"/>
            </a:ln>
          </p:spPr>
        </p:sp>
        <p:sp>
          <p:nvSpPr>
            <p:cNvPr id="72" name="Rectangle 14"/>
            <p:cNvSpPr/>
            <p:nvPr/>
          </p:nvSpPr>
          <p:spPr>
            <a:xfrm>
              <a:off x="7789500" y="5670601"/>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产品经理</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73" name="Line 25"/>
            <p:cNvSpPr/>
            <p:nvPr/>
          </p:nvSpPr>
          <p:spPr>
            <a:xfrm>
              <a:off x="7119507" y="1792690"/>
              <a:ext cx="3528172" cy="1657419"/>
            </a:xfrm>
            <a:prstGeom prst="line">
              <a:avLst/>
            </a:prstGeom>
            <a:ln w="28575" cap="flat" cmpd="sng">
              <a:solidFill>
                <a:schemeClr val="tx1"/>
              </a:solidFill>
              <a:prstDash val="solid"/>
              <a:round/>
              <a:headEnd type="none" w="med" len="med"/>
              <a:tailEnd type="triangle" w="med" len="med"/>
            </a:ln>
          </p:spPr>
        </p:sp>
        <p:sp>
          <p:nvSpPr>
            <p:cNvPr id="74" name="Line 25"/>
            <p:cNvSpPr/>
            <p:nvPr/>
          </p:nvSpPr>
          <p:spPr>
            <a:xfrm flipV="1">
              <a:off x="4031760" y="1772613"/>
              <a:ext cx="3087747" cy="1677498"/>
            </a:xfrm>
            <a:prstGeom prst="line">
              <a:avLst/>
            </a:prstGeom>
            <a:ln w="28575" cap="flat" cmpd="sng">
              <a:solidFill>
                <a:schemeClr val="tx1"/>
              </a:solidFill>
              <a:prstDash val="solid"/>
              <a:round/>
              <a:headEnd type="none" w="med" len="med"/>
              <a:tailEnd type="none" w="med" len="med"/>
            </a:ln>
          </p:spPr>
        </p:sp>
        <p:sp>
          <p:nvSpPr>
            <p:cNvPr id="75" name="Line 25"/>
            <p:cNvSpPr/>
            <p:nvPr/>
          </p:nvSpPr>
          <p:spPr>
            <a:xfrm>
              <a:off x="7053071" y="2883705"/>
              <a:ext cx="1765107" cy="545294"/>
            </a:xfrm>
            <a:prstGeom prst="line">
              <a:avLst/>
            </a:prstGeom>
            <a:ln w="28575" cap="flat" cmpd="sng">
              <a:solidFill>
                <a:schemeClr val="tx1"/>
              </a:solidFill>
              <a:prstDash val="solid"/>
              <a:round/>
              <a:headEnd type="none" w="med" len="med"/>
              <a:tailEnd type="triangle" w="med" len="med"/>
            </a:ln>
          </p:spPr>
        </p:sp>
        <p:sp>
          <p:nvSpPr>
            <p:cNvPr id="76" name="Line 25"/>
            <p:cNvSpPr/>
            <p:nvPr/>
          </p:nvSpPr>
          <p:spPr>
            <a:xfrm flipV="1">
              <a:off x="4031759" y="2889981"/>
              <a:ext cx="3021312" cy="560132"/>
            </a:xfrm>
            <a:prstGeom prst="line">
              <a:avLst/>
            </a:prstGeom>
            <a:ln w="28575" cap="flat" cmpd="sng">
              <a:solidFill>
                <a:schemeClr val="tx1"/>
              </a:solidFill>
              <a:prstDash val="solid"/>
              <a:round/>
              <a:headEnd type="none" w="med" len="med"/>
              <a:tailEnd type="none" w="med" len="med"/>
            </a:ln>
          </p:spPr>
        </p:sp>
      </p:grpSp>
      <p:sp>
        <p:nvSpPr>
          <p:cNvPr id="77" name="矩形 76"/>
          <p:cNvSpPr/>
          <p:nvPr/>
        </p:nvSpPr>
        <p:spPr>
          <a:xfrm>
            <a:off x="1439920" y="1724478"/>
            <a:ext cx="8242738" cy="457121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817614" y="1711560"/>
            <a:ext cx="613074" cy="4571217"/>
          </a:xfrm>
          <a:prstGeom prst="rect">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宋体" panose="02010600030101010101" pitchFamily="2" charset="-122"/>
              </a:rPr>
              <a:t>用户和开发者之间的通讯路径</a:t>
            </a:r>
            <a:endParaRPr lang="zh-CN" altLang="en-US"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5/12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6</a:t>
            </a:r>
            <a:r>
              <a:rPr lang="zh-CN" altLang="en-US" sz="1800" b="1" kern="0" dirty="0">
                <a:latin typeface="宋体" panose="02010600030101010101" pitchFamily="2" charset="-122"/>
                <a:sym typeface="宋体" panose="02010600030101010101" pitchFamily="2" charset="-122"/>
              </a:rPr>
              <a:t>）用户需求与开发者间的信息关联</a:t>
            </a:r>
            <a:endParaRPr lang="zh-CN" altLang="en-US" dirty="0"/>
          </a:p>
        </p:txBody>
      </p:sp>
      <p:sp>
        <p:nvSpPr>
          <p:cNvPr id="41" name="矩形 40"/>
          <p:cNvSpPr/>
          <p:nvPr/>
        </p:nvSpPr>
        <p:spPr>
          <a:xfrm>
            <a:off x="808382" y="2855153"/>
            <a:ext cx="10136922" cy="5877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n-ea"/>
              </a:rPr>
              <a:t>2</a:t>
            </a:r>
            <a:r>
              <a:rPr lang="zh-CN" altLang="en-US" b="1" dirty="0">
                <a:solidFill>
                  <a:schemeClr val="tx1"/>
                </a:solidFill>
                <a:latin typeface="+mn-ea"/>
              </a:rPr>
              <a:t>）产品代表必须是有力的交流者，且是同组成员的代表者</a:t>
            </a:r>
            <a:endParaRPr lang="zh-CN" altLang="en-US" dirty="0">
              <a:solidFill>
                <a:schemeClr val="tx1"/>
              </a:solidFill>
            </a:endParaRPr>
          </a:p>
        </p:txBody>
      </p:sp>
      <p:sp>
        <p:nvSpPr>
          <p:cNvPr id="42" name="矩形 41"/>
          <p:cNvSpPr/>
          <p:nvPr/>
        </p:nvSpPr>
        <p:spPr>
          <a:xfrm>
            <a:off x="808382" y="2132821"/>
            <a:ext cx="10136922" cy="5877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n-ea"/>
              </a:rPr>
              <a:t>1</a:t>
            </a:r>
            <a:r>
              <a:rPr lang="zh-CN" altLang="en-US" b="1" dirty="0">
                <a:solidFill>
                  <a:schemeClr val="tx1"/>
                </a:solidFill>
                <a:latin typeface="+mn-ea"/>
              </a:rPr>
              <a:t>）一个优秀的产品代表对新系统有明确的认识并有极大的热情</a:t>
            </a:r>
            <a:endParaRPr lang="zh-CN" altLang="en-US" b="1" dirty="0">
              <a:solidFill>
                <a:schemeClr val="tx1"/>
              </a:solidFill>
              <a:latin typeface="+mn-ea"/>
            </a:endParaRPr>
          </a:p>
        </p:txBody>
      </p:sp>
      <p:sp>
        <p:nvSpPr>
          <p:cNvPr id="43" name="对话气泡: 矩形 42"/>
          <p:cNvSpPr/>
          <p:nvPr/>
        </p:nvSpPr>
        <p:spPr>
          <a:xfrm rot="10800000">
            <a:off x="808382" y="3703116"/>
            <a:ext cx="3137032" cy="2325407"/>
          </a:xfrm>
          <a:prstGeom prst="wedgeRectCallou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对话气泡: 矩形 43"/>
          <p:cNvSpPr/>
          <p:nvPr/>
        </p:nvSpPr>
        <p:spPr>
          <a:xfrm rot="10800000">
            <a:off x="4428890" y="3735170"/>
            <a:ext cx="3019610" cy="2295943"/>
          </a:xfrm>
          <a:prstGeom prst="wedgeRectCallout">
            <a:avLst>
              <a:gd name="adj1" fmla="val 22979"/>
              <a:gd name="adj2" fmla="val 61818"/>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97364" y="3853209"/>
            <a:ext cx="2848050" cy="2104872"/>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dirty="0">
                <a:latin typeface="+mn-ea"/>
              </a:rPr>
              <a:t>产品代表必须对应用领域有彻底的了解，并在软件方面具有足够的经验、知道在当前技术背景下什么是可行的</a:t>
            </a:r>
            <a:endParaRPr lang="en-US" altLang="zh-CN" sz="1800" dirty="0">
              <a:latin typeface="+mn-ea"/>
            </a:endParaRPr>
          </a:p>
        </p:txBody>
      </p:sp>
      <p:sp>
        <p:nvSpPr>
          <p:cNvPr id="46" name="文本框 45"/>
          <p:cNvSpPr txBox="1"/>
          <p:nvPr/>
        </p:nvSpPr>
        <p:spPr>
          <a:xfrm>
            <a:off x="4502468" y="3858357"/>
            <a:ext cx="2869313" cy="2122376"/>
          </a:xfrm>
          <a:prstGeom prst="rect">
            <a:avLst/>
          </a:prstGeom>
          <a:noFill/>
        </p:spPr>
        <p:txBody>
          <a:bodyPr wrap="square">
            <a:spAutoFit/>
          </a:bodyPr>
          <a:lstStyle/>
          <a:p>
            <a:pPr>
              <a:lnSpc>
                <a:spcPct val="150000"/>
              </a:lnSpc>
            </a:pPr>
            <a:r>
              <a:rPr lang="zh-CN" altLang="en-US" sz="1800" dirty="0">
                <a:latin typeface="+mn-ea"/>
              </a:rPr>
              <a:t>在运行环境中，什么是可实现</a:t>
            </a:r>
            <a:r>
              <a:rPr lang="zh-CN" altLang="en-US" dirty="0">
                <a:latin typeface="+mn-ea"/>
              </a:rPr>
              <a:t>的；必须有令人信服的观点，阐明一些特殊个人的参与对项目的成功具有重要意义</a:t>
            </a:r>
            <a:endParaRPr lang="zh-CN" altLang="en-US" dirty="0"/>
          </a:p>
        </p:txBody>
      </p:sp>
      <p:sp>
        <p:nvSpPr>
          <p:cNvPr id="47" name="对话气泡: 矩形 46"/>
          <p:cNvSpPr/>
          <p:nvPr/>
        </p:nvSpPr>
        <p:spPr>
          <a:xfrm rot="10800000">
            <a:off x="8002413" y="3735170"/>
            <a:ext cx="3019610" cy="2295943"/>
          </a:xfrm>
          <a:prstGeom prst="wedgeRectCallout">
            <a:avLst>
              <a:gd name="adj1" fmla="val 22979"/>
              <a:gd name="adj2" fmla="val 61818"/>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075992" y="3858357"/>
            <a:ext cx="2711658" cy="1706878"/>
          </a:xfrm>
          <a:prstGeom prst="rect">
            <a:avLst/>
          </a:prstGeom>
          <a:noFill/>
        </p:spPr>
        <p:txBody>
          <a:bodyPr wrap="square">
            <a:spAutoFit/>
          </a:bodyPr>
          <a:lstStyle/>
          <a:p>
            <a:pPr>
              <a:lnSpc>
                <a:spcPct val="150000"/>
              </a:lnSpc>
            </a:pPr>
            <a:r>
              <a:rPr lang="zh-CN" altLang="en-US" dirty="0">
                <a:latin typeface="+mn-ea"/>
              </a:rPr>
              <a:t>有足够的权利为他们所代表的用户作出共同的决定；但要牢记用户代表不是唯一的用户</a:t>
            </a:r>
            <a:endParaRPr lang="zh-CN" altLang="en-US" dirty="0"/>
          </a:p>
        </p:txBody>
      </p:sp>
      <p:sp>
        <p:nvSpPr>
          <p:cNvPr id="49" name="文本框 48"/>
          <p:cNvSpPr txBox="1"/>
          <p:nvPr/>
        </p:nvSpPr>
        <p:spPr>
          <a:xfrm>
            <a:off x="700838" y="1628891"/>
            <a:ext cx="6096000" cy="369332"/>
          </a:xfrm>
          <a:prstGeom prst="rect">
            <a:avLst/>
          </a:prstGeom>
          <a:noFill/>
        </p:spPr>
        <p:txBody>
          <a:bodyPr wrap="square">
            <a:spAutoFit/>
          </a:bodyPr>
          <a:lstStyle/>
          <a:p>
            <a:pPr lvl="0" fontAlgn="base">
              <a:spcBef>
                <a:spcPct val="0"/>
              </a:spcBef>
              <a:spcAft>
                <a:spcPct val="0"/>
              </a:spcAft>
              <a:defRPr/>
            </a:pPr>
            <a:r>
              <a:rPr lang="zh-CN" altLang="en-US" b="1" kern="0" dirty="0">
                <a:latin typeface="宋体" panose="02010600030101010101" pitchFamily="2" charset="-122"/>
                <a:sym typeface="宋体" panose="02010600030101010101" pitchFamily="2" charset="-122"/>
              </a:rPr>
              <a:t>用户代表的基本要求：</a:t>
            </a:r>
            <a:endParaRPr lang="zh-CN" altLang="en-US" sz="18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p:bldP spid="46" grpId="0"/>
      <p:bldP spid="47" grpId="0" animBg="1"/>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6/12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7</a:t>
            </a:r>
            <a:r>
              <a:rPr lang="zh-CN" altLang="en-US" sz="1800" b="1" kern="0" dirty="0">
                <a:latin typeface="宋体" panose="02010600030101010101" pitchFamily="2" charset="-122"/>
                <a:sym typeface="宋体" panose="02010600030101010101" pitchFamily="2" charset="-122"/>
              </a:rPr>
              <a:t>）寻找用户代表的方法</a:t>
            </a:r>
            <a:endParaRPr lang="zh-CN" altLang="en-US" dirty="0"/>
          </a:p>
        </p:txBody>
      </p:sp>
      <p:sp>
        <p:nvSpPr>
          <p:cNvPr id="18" name="矩形 17"/>
          <p:cNvSpPr/>
          <p:nvPr/>
        </p:nvSpPr>
        <p:spPr>
          <a:xfrm>
            <a:off x="706120" y="1970396"/>
            <a:ext cx="10458153" cy="1058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n-ea"/>
              <a:cs typeface="+mn-ea"/>
            </a:endParaRPr>
          </a:p>
        </p:txBody>
      </p:sp>
      <p:sp>
        <p:nvSpPr>
          <p:cNvPr id="19" name="矩形 66" descr="7b0a202020202262756c6c6574223a20227b5c2263617465676f727949645c223a31303030362c5c2274656d706c61746549645c223a32303233313333347d220a7d0a"/>
          <p:cNvSpPr>
            <a:spLocks noChangeArrowheads="1"/>
          </p:cNvSpPr>
          <p:nvPr/>
        </p:nvSpPr>
        <p:spPr bwMode="auto">
          <a:xfrm>
            <a:off x="721360" y="1953603"/>
            <a:ext cx="10314502"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Blip>
                <a:blip r:embed="rId2"/>
              </a:buBlip>
            </a:pPr>
            <a:r>
              <a:rPr lang="zh-CN" altLang="en-US" sz="2000" b="1" dirty="0">
                <a:solidFill>
                  <a:srgbClr val="FF0000"/>
                </a:solidFill>
                <a:latin typeface="+mn-ea"/>
                <a:cs typeface="+mn-ea"/>
              </a:rPr>
              <a:t> 寻求用户代表面临的挑战：</a:t>
            </a:r>
            <a:r>
              <a:rPr lang="zh-CN" altLang="en-US" sz="2000" dirty="0">
                <a:latin typeface="+mn-ea"/>
                <a:cs typeface="+mn-ea"/>
              </a:rPr>
              <a:t>如何避免片面地听取某些产品代表者的需求而忽视了其他代表者的需求</a:t>
            </a:r>
            <a:endParaRPr lang="en-US" altLang="zh-CN" sz="2000" dirty="0">
              <a:latin typeface="+mn-ea"/>
              <a:cs typeface="+mn-ea"/>
            </a:endParaRPr>
          </a:p>
        </p:txBody>
      </p:sp>
      <p:sp>
        <p:nvSpPr>
          <p:cNvPr id="20" name="箭头: 下 19"/>
          <p:cNvSpPr/>
          <p:nvPr/>
        </p:nvSpPr>
        <p:spPr>
          <a:xfrm>
            <a:off x="5809074" y="3174879"/>
            <a:ext cx="398720" cy="664257"/>
          </a:xfrm>
          <a:prstGeom prst="downArrow">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6207794" y="3244334"/>
            <a:ext cx="1107996" cy="369332"/>
          </a:xfrm>
          <a:prstGeom prst="rect">
            <a:avLst/>
          </a:prstGeom>
          <a:noFill/>
        </p:spPr>
        <p:txBody>
          <a:bodyPr wrap="none" rtlCol="0">
            <a:spAutoFit/>
          </a:bodyPr>
          <a:lstStyle/>
          <a:p>
            <a:r>
              <a:rPr lang="zh-CN" altLang="en-US" dirty="0">
                <a:solidFill>
                  <a:srgbClr val="FF0000"/>
                </a:solidFill>
              </a:rPr>
              <a:t>解决方法</a:t>
            </a:r>
            <a:endParaRPr lang="zh-CN" altLang="en-US" dirty="0">
              <a:solidFill>
                <a:srgbClr val="FF0000"/>
              </a:solidFill>
            </a:endParaRPr>
          </a:p>
        </p:txBody>
      </p:sp>
      <p:sp>
        <p:nvSpPr>
          <p:cNvPr id="22" name="矩形 21"/>
          <p:cNvSpPr/>
          <p:nvPr/>
        </p:nvSpPr>
        <p:spPr>
          <a:xfrm>
            <a:off x="653781" y="3901031"/>
            <a:ext cx="10510492" cy="14146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n-ea"/>
              <a:cs typeface="+mn-ea"/>
            </a:endParaRPr>
          </a:p>
        </p:txBody>
      </p:sp>
      <p:sp>
        <p:nvSpPr>
          <p:cNvPr id="23" name="矩形 66" descr="7b0a202020202262756c6c6574223a20227b5c2263617465676f727949645c223a31303030362c5c2274656d706c61746549645c223a32303233313333347d220a7d0a"/>
          <p:cNvSpPr>
            <a:spLocks noChangeArrowheads="1"/>
          </p:cNvSpPr>
          <p:nvPr/>
        </p:nvSpPr>
        <p:spPr bwMode="auto">
          <a:xfrm>
            <a:off x="721360" y="3874833"/>
            <a:ext cx="10382081"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Blip>
                <a:blip r:embed="rId2"/>
              </a:buBlip>
            </a:pPr>
            <a:r>
              <a:rPr lang="zh-CN" altLang="en-US" sz="2000" dirty="0">
                <a:latin typeface="+mn-ea"/>
                <a:cs typeface="+mn-ea"/>
              </a:rPr>
              <a:t> 真正聘请一个具有丰富阅历的合适的产品代表者。</a:t>
            </a:r>
            <a:endParaRPr lang="en-US" altLang="zh-CN" sz="2000" dirty="0">
              <a:latin typeface="+mn-ea"/>
              <a:cs typeface="+mn-ea"/>
            </a:endParaRPr>
          </a:p>
          <a:p>
            <a:pPr fontAlgn="base">
              <a:lnSpc>
                <a:spcPct val="150000"/>
              </a:lnSpc>
              <a:spcBef>
                <a:spcPct val="0"/>
              </a:spcBef>
              <a:spcAft>
                <a:spcPct val="0"/>
              </a:spcAft>
              <a:buBlip>
                <a:blip r:embed="rId2"/>
              </a:buBlip>
            </a:pPr>
            <a:r>
              <a:rPr lang="zh-CN" altLang="en-US" sz="2000" dirty="0">
                <a:latin typeface="+mn-ea"/>
                <a:cs typeface="+mn-ea"/>
              </a:rPr>
              <a:t> 如果有一个广泛的客户基础，那么就有可能先确定代表所有客户的核心需求，而后确定对于特定个体客户和用户类的附加需求</a:t>
            </a:r>
            <a:endParaRPr lang="zh-CN" altLang="en-US" sz="2000"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7/12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7</a:t>
            </a:r>
            <a:r>
              <a:rPr lang="zh-CN" altLang="en-US" sz="1800" b="1" kern="0" dirty="0">
                <a:latin typeface="宋体" panose="02010600030101010101" pitchFamily="2" charset="-122"/>
                <a:sym typeface="宋体" panose="02010600030101010101" pitchFamily="2" charset="-122"/>
              </a:rPr>
              <a:t>）产品代表的活动和多个用户代表</a:t>
            </a:r>
            <a:endParaRPr lang="zh-CN" altLang="en-US" dirty="0"/>
          </a:p>
        </p:txBody>
      </p:sp>
      <p:sp>
        <p:nvSpPr>
          <p:cNvPr id="17" name="文本框 16"/>
          <p:cNvSpPr txBox="1"/>
          <p:nvPr/>
        </p:nvSpPr>
        <p:spPr>
          <a:xfrm>
            <a:off x="598906" y="1628891"/>
            <a:ext cx="7211593" cy="369332"/>
          </a:xfrm>
          <a:prstGeom prst="rect">
            <a:avLst/>
          </a:prstGeom>
          <a:noFill/>
        </p:spPr>
        <p:txBody>
          <a:bodyPr wrap="square">
            <a:spAutoFit/>
          </a:bodyPr>
          <a:lstStyle/>
          <a:p>
            <a:r>
              <a:rPr lang="zh-CN" altLang="en-US" sz="1800" b="1" dirty="0">
                <a:latin typeface="宋体" panose="02010600030101010101" pitchFamily="2" charset="-122"/>
                <a:ea typeface="宋体" panose="02010600030101010101" pitchFamily="2" charset="-122"/>
                <a:cs typeface="宋体" panose="02010600030101010101" pitchFamily="2" charset="-122"/>
              </a:rPr>
              <a:t>产品代表的</a:t>
            </a:r>
            <a:r>
              <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rPr>
              <a:t>5</a:t>
            </a: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个</a:t>
            </a:r>
            <a:r>
              <a:rPr lang="zh-CN" altLang="en-US" sz="1800" b="1" dirty="0">
                <a:latin typeface="宋体" panose="02010600030101010101" pitchFamily="2" charset="-122"/>
                <a:ea typeface="宋体" panose="02010600030101010101" pitchFamily="2" charset="-122"/>
                <a:cs typeface="宋体" panose="02010600030101010101" pitchFamily="2" charset="-122"/>
              </a:rPr>
              <a:t>活动：计划、验证和确认、用户帮助、变更管理</a:t>
            </a:r>
            <a:endParaRPr lang="zh-CN" altLang="en-US" dirty="0"/>
          </a:p>
        </p:txBody>
      </p:sp>
      <p:grpSp>
        <p:nvGrpSpPr>
          <p:cNvPr id="24" name="组合 23"/>
          <p:cNvGrpSpPr/>
          <p:nvPr/>
        </p:nvGrpSpPr>
        <p:grpSpPr>
          <a:xfrm>
            <a:off x="2670911" y="2264923"/>
            <a:ext cx="7211593" cy="2505832"/>
            <a:chOff x="4084" y="1070"/>
            <a:chExt cx="11358" cy="4988"/>
          </a:xfrm>
        </p:grpSpPr>
        <p:pic>
          <p:nvPicPr>
            <p:cNvPr id="25" name="图片 3"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5" y="3831"/>
              <a:ext cx="1440" cy="1440"/>
            </a:xfrm>
            <a:prstGeom prst="rect">
              <a:avLst/>
            </a:prstGeom>
          </p:spPr>
        </p:pic>
        <p:pic>
          <p:nvPicPr>
            <p:cNvPr id="26" name="图片 9" descr="333438303935343b333437373235353bcfb5cdb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7" y="1070"/>
              <a:ext cx="1440" cy="1440"/>
            </a:xfrm>
            <a:prstGeom prst="rect">
              <a:avLst/>
            </a:prstGeom>
          </p:spPr>
        </p:pic>
        <p:pic>
          <p:nvPicPr>
            <p:cNvPr id="27" name="图片 10"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86" y="3831"/>
              <a:ext cx="1440" cy="1440"/>
            </a:xfrm>
            <a:prstGeom prst="rect">
              <a:avLst/>
            </a:prstGeom>
          </p:spPr>
        </p:pic>
        <p:pic>
          <p:nvPicPr>
            <p:cNvPr id="28" name="图片 12"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5" y="3831"/>
              <a:ext cx="1440" cy="1440"/>
            </a:xfrm>
            <a:prstGeom prst="rect">
              <a:avLst/>
            </a:prstGeom>
          </p:spPr>
        </p:pic>
        <p:pic>
          <p:nvPicPr>
            <p:cNvPr id="29" name="图片 13"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38" y="3831"/>
              <a:ext cx="1440" cy="1440"/>
            </a:xfrm>
            <a:prstGeom prst="rect">
              <a:avLst/>
            </a:prstGeom>
          </p:spPr>
        </p:pic>
        <p:sp>
          <p:nvSpPr>
            <p:cNvPr id="30" name="文本框 29"/>
            <p:cNvSpPr txBox="1"/>
            <p:nvPr/>
          </p:nvSpPr>
          <p:spPr>
            <a:xfrm>
              <a:off x="4335" y="5478"/>
              <a:ext cx="1574" cy="580"/>
            </a:xfrm>
            <a:prstGeom prst="rect">
              <a:avLst/>
            </a:prstGeom>
            <a:noFill/>
          </p:spPr>
          <p:txBody>
            <a:bodyPr wrap="square" rtlCol="0">
              <a:spAutoFit/>
            </a:bodyPr>
            <a:lstStyle/>
            <a:p>
              <a:r>
                <a:rPr lang="zh-CN" altLang="en-US"/>
                <a:t>药剂师</a:t>
              </a:r>
              <a:endParaRPr lang="zh-CN" altLang="en-US"/>
            </a:p>
          </p:txBody>
        </p:sp>
        <p:sp>
          <p:nvSpPr>
            <p:cNvPr id="31" name="文本框 30"/>
            <p:cNvSpPr txBox="1"/>
            <p:nvPr/>
          </p:nvSpPr>
          <p:spPr>
            <a:xfrm>
              <a:off x="6986" y="5478"/>
              <a:ext cx="1407" cy="580"/>
            </a:xfrm>
            <a:prstGeom prst="rect">
              <a:avLst/>
            </a:prstGeom>
            <a:noFill/>
          </p:spPr>
          <p:txBody>
            <a:bodyPr wrap="square" rtlCol="0">
              <a:spAutoFit/>
            </a:bodyPr>
            <a:lstStyle/>
            <a:p>
              <a:r>
                <a:rPr lang="zh-CN" altLang="en-US"/>
                <a:t>采购者</a:t>
              </a:r>
              <a:endParaRPr lang="zh-CN" altLang="en-US"/>
            </a:p>
          </p:txBody>
        </p:sp>
        <p:sp>
          <p:nvSpPr>
            <p:cNvPr id="32" name="文本框 31"/>
            <p:cNvSpPr txBox="1"/>
            <p:nvPr/>
          </p:nvSpPr>
          <p:spPr>
            <a:xfrm>
              <a:off x="9104" y="5478"/>
              <a:ext cx="3303" cy="580"/>
            </a:xfrm>
            <a:prstGeom prst="rect">
              <a:avLst/>
            </a:prstGeom>
            <a:noFill/>
          </p:spPr>
          <p:txBody>
            <a:bodyPr wrap="square" rtlCol="0">
              <a:spAutoFit/>
            </a:bodyPr>
            <a:lstStyle/>
            <a:p>
              <a:r>
                <a:rPr lang="zh-CN" altLang="en-US"/>
                <a:t>化学制品仓库人员</a:t>
              </a:r>
              <a:endParaRPr lang="zh-CN" altLang="en-US"/>
            </a:p>
          </p:txBody>
        </p:sp>
        <p:sp>
          <p:nvSpPr>
            <p:cNvPr id="33" name="文本框 32"/>
            <p:cNvSpPr txBox="1"/>
            <p:nvPr/>
          </p:nvSpPr>
          <p:spPr>
            <a:xfrm>
              <a:off x="12474" y="5478"/>
              <a:ext cx="2968" cy="58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卫生和安全人员</a:t>
              </a:r>
              <a:endParaRPr lang="zh-CN" altLang="en-US"/>
            </a:p>
          </p:txBody>
        </p:sp>
        <p:sp>
          <p:nvSpPr>
            <p:cNvPr id="34" name="左大括号 33"/>
            <p:cNvSpPr/>
            <p:nvPr/>
          </p:nvSpPr>
          <p:spPr>
            <a:xfrm rot="5400000">
              <a:off x="8902" y="-1590"/>
              <a:ext cx="1069" cy="10705"/>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7440" y="2510"/>
              <a:ext cx="3995" cy="580"/>
            </a:xfrm>
            <a:prstGeom prst="rect">
              <a:avLst/>
            </a:prstGeom>
            <a:noFill/>
          </p:spPr>
          <p:txBody>
            <a:bodyPr wrap="square" rtlCol="0" anchor="t">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化学制品跟踪系统”</a:t>
              </a:r>
              <a:endParaRPr lang="zh-CN" altLang="en-US" dirty="0"/>
            </a:p>
          </p:txBody>
        </p:sp>
      </p:grpSp>
      <p:sp>
        <p:nvSpPr>
          <p:cNvPr id="36" name="矩形 35"/>
          <p:cNvSpPr/>
          <p:nvPr/>
        </p:nvSpPr>
        <p:spPr>
          <a:xfrm>
            <a:off x="700838" y="5029948"/>
            <a:ext cx="3088289" cy="1016268"/>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这些产品代表者并不是全职，但他们每个星期都要花数个小时在项目研究上</a:t>
            </a:r>
            <a:endParaRPr lang="zh-CN" altLang="en-US" sz="2000" b="1" dirty="0">
              <a:solidFill>
                <a:schemeClr val="tx1"/>
              </a:solidFill>
              <a:latin typeface="+mn-ea"/>
            </a:endParaRPr>
          </a:p>
        </p:txBody>
      </p:sp>
      <p:sp>
        <p:nvSpPr>
          <p:cNvPr id="37" name="矩形 36"/>
          <p:cNvSpPr/>
          <p:nvPr/>
        </p:nvSpPr>
        <p:spPr>
          <a:xfrm>
            <a:off x="4288064" y="5029948"/>
            <a:ext cx="3940956" cy="1016268"/>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分析员与四个产品代表者一起协作进行需求获取、分析，并把它们的需求编写成文档</a:t>
            </a:r>
            <a:endParaRPr lang="zh-CN" altLang="en-US" sz="2000" b="1" dirty="0">
              <a:solidFill>
                <a:schemeClr val="tx1"/>
              </a:solidFill>
              <a:latin typeface="宋体" panose="02010600030101010101" pitchFamily="2" charset="-122"/>
              <a:cs typeface="宋体" panose="02010600030101010101" pitchFamily="2" charset="-122"/>
              <a:sym typeface="+mn-ea"/>
            </a:endParaRPr>
          </a:p>
        </p:txBody>
      </p:sp>
      <p:sp>
        <p:nvSpPr>
          <p:cNvPr id="38" name="矩形 37"/>
          <p:cNvSpPr/>
          <p:nvPr/>
        </p:nvSpPr>
        <p:spPr>
          <a:xfrm>
            <a:off x="8677677" y="5029948"/>
            <a:ext cx="2587223" cy="101626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由一名分析员综合这些信息，并编写到软件需求规格说明中</a:t>
            </a:r>
            <a:endParaRPr lang="zh-CN" altLang="en-US" sz="2000" b="1" dirty="0">
              <a:solidFill>
                <a:schemeClr val="tx1"/>
              </a:solidFill>
              <a:latin typeface="宋体" panose="02010600030101010101" pitchFamily="2" charset="-122"/>
              <a:cs typeface="宋体" panose="02010600030101010101" pitchFamily="2" charset="-122"/>
              <a:sym typeface="+mn-ea"/>
            </a:endParaRPr>
          </a:p>
        </p:txBody>
      </p:sp>
      <p:sp>
        <p:nvSpPr>
          <p:cNvPr id="39" name="箭头: 右 38"/>
          <p:cNvSpPr/>
          <p:nvPr/>
        </p:nvSpPr>
        <p:spPr>
          <a:xfrm>
            <a:off x="3881345" y="5342518"/>
            <a:ext cx="314501" cy="291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p:cNvSpPr/>
          <p:nvPr/>
        </p:nvSpPr>
        <p:spPr>
          <a:xfrm>
            <a:off x="8296098" y="5342518"/>
            <a:ext cx="314501" cy="291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8/12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8</a:t>
            </a:r>
            <a:r>
              <a:rPr lang="zh-CN" altLang="en-US" sz="1800" b="1" kern="0" dirty="0">
                <a:latin typeface="宋体" panose="02010600030101010101" pitchFamily="2" charset="-122"/>
                <a:sym typeface="宋体" panose="02010600030101010101" pitchFamily="2" charset="-122"/>
              </a:rPr>
              <a:t>）用例的要素</a:t>
            </a:r>
            <a:endParaRPr lang="zh-CN" altLang="en-US" dirty="0"/>
          </a:p>
        </p:txBody>
      </p:sp>
      <p:grpSp>
        <p:nvGrpSpPr>
          <p:cNvPr id="46" name="组合 45"/>
          <p:cNvGrpSpPr/>
          <p:nvPr/>
        </p:nvGrpSpPr>
        <p:grpSpPr>
          <a:xfrm>
            <a:off x="3036312" y="2306660"/>
            <a:ext cx="7696442" cy="3222625"/>
            <a:chOff x="4475" y="2276"/>
            <a:chExt cx="11274" cy="5075"/>
          </a:xfrm>
        </p:grpSpPr>
        <p:sp>
          <p:nvSpPr>
            <p:cNvPr id="47" name="椭圆 8195"/>
            <p:cNvSpPr/>
            <p:nvPr/>
          </p:nvSpPr>
          <p:spPr>
            <a:xfrm>
              <a:off x="7336" y="3976"/>
              <a:ext cx="3360" cy="173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400" b="1" dirty="0">
                  <a:latin typeface="Arial" panose="020B0604020202020204" pitchFamily="34" charset="0"/>
                  <a:ea typeface="宋体" panose="02010600030101010101" pitchFamily="2" charset="-122"/>
                </a:rPr>
                <a:t>请求一种</a:t>
              </a:r>
              <a:endParaRPr lang="zh-CN" altLang="en-US" sz="2400" b="1" dirty="0">
                <a:latin typeface="Arial" panose="020B0604020202020204" pitchFamily="34" charset="0"/>
                <a:ea typeface="宋体" panose="02010600030101010101" pitchFamily="2" charset="-122"/>
              </a:endParaRPr>
            </a:p>
            <a:p>
              <a:pPr algn="ctr"/>
              <a:r>
                <a:rPr lang="zh-CN" altLang="en-US" sz="2400" b="1" dirty="0">
                  <a:latin typeface="Arial" panose="020B0604020202020204" pitchFamily="34" charset="0"/>
                  <a:ea typeface="宋体" panose="02010600030101010101" pitchFamily="2" charset="-122"/>
                </a:rPr>
                <a:t>化学制品</a:t>
              </a:r>
              <a:endParaRPr lang="zh-CN" altLang="en-US" sz="2400" b="1" dirty="0">
                <a:latin typeface="Arial" panose="020B0604020202020204" pitchFamily="34" charset="0"/>
                <a:ea typeface="宋体" panose="02010600030101010101" pitchFamily="2" charset="-122"/>
              </a:endParaRPr>
            </a:p>
          </p:txBody>
        </p:sp>
        <p:sp>
          <p:nvSpPr>
            <p:cNvPr id="48" name="椭圆 8196"/>
            <p:cNvSpPr/>
            <p:nvPr/>
          </p:nvSpPr>
          <p:spPr>
            <a:xfrm>
              <a:off x="12389" y="2276"/>
              <a:ext cx="3360" cy="17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Arial" panose="020B0604020202020204" pitchFamily="34" charset="0"/>
                  <a:ea typeface="宋体" panose="02010600030101010101" pitchFamily="2" charset="-122"/>
                </a:rPr>
                <a:t>查看仓库中可用</a:t>
              </a:r>
              <a:endParaRPr lang="zh-CN" altLang="en-US" sz="2000" b="1" dirty="0">
                <a:latin typeface="Arial" panose="020B0604020202020204" pitchFamily="34" charset="0"/>
                <a:ea typeface="宋体" panose="02010600030101010101" pitchFamily="2" charset="-122"/>
              </a:endParaRPr>
            </a:p>
            <a:p>
              <a:pPr algn="ctr"/>
              <a:r>
                <a:rPr lang="zh-CN" altLang="en-US" sz="2000" b="1" dirty="0">
                  <a:latin typeface="Arial" panose="020B0604020202020204" pitchFamily="34" charset="0"/>
                  <a:ea typeface="宋体" panose="02010600030101010101" pitchFamily="2" charset="-122"/>
                </a:rPr>
                <a:t>的化学制品容器</a:t>
              </a:r>
              <a:endParaRPr lang="zh-CN" altLang="en-US" sz="2000" b="1" dirty="0">
                <a:latin typeface="Arial" panose="020B0604020202020204" pitchFamily="34" charset="0"/>
                <a:ea typeface="宋体" panose="02010600030101010101" pitchFamily="2" charset="-122"/>
              </a:endParaRPr>
            </a:p>
          </p:txBody>
        </p:sp>
        <p:sp>
          <p:nvSpPr>
            <p:cNvPr id="49" name="椭圆 8197"/>
            <p:cNvSpPr/>
            <p:nvPr/>
          </p:nvSpPr>
          <p:spPr>
            <a:xfrm>
              <a:off x="12376" y="5744"/>
              <a:ext cx="3360" cy="160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400" b="1" dirty="0">
                  <a:latin typeface="Arial" panose="020B0604020202020204" pitchFamily="34" charset="0"/>
                  <a:ea typeface="宋体" panose="02010600030101010101" pitchFamily="2" charset="-122"/>
                </a:rPr>
                <a:t>输入货物编号</a:t>
              </a:r>
              <a:endParaRPr lang="zh-CN" altLang="en-US" sz="2400" dirty="0">
                <a:latin typeface="Arial" panose="020B0604020202020204" pitchFamily="34" charset="0"/>
                <a:ea typeface="宋体" panose="02010600030101010101" pitchFamily="2" charset="-122"/>
              </a:endParaRPr>
            </a:p>
          </p:txBody>
        </p:sp>
        <p:sp>
          <p:nvSpPr>
            <p:cNvPr id="51" name="文本框 8198"/>
            <p:cNvSpPr txBox="1"/>
            <p:nvPr/>
          </p:nvSpPr>
          <p:spPr>
            <a:xfrm>
              <a:off x="4475" y="5420"/>
              <a:ext cx="1738" cy="725"/>
            </a:xfrm>
            <a:prstGeom prst="rect">
              <a:avLst/>
            </a:prstGeom>
            <a:noFill/>
            <a:ln w="9525">
              <a:noFill/>
            </a:ln>
          </p:spPr>
          <p:txBody>
            <a:bodyPr wrap="square" anchor="t" anchorCtr="0">
              <a:spAutoFit/>
            </a:bodyPr>
            <a:lstStyle/>
            <a:p>
              <a:r>
                <a:rPr lang="zh-CN" altLang="en-US" sz="2400" b="1" dirty="0">
                  <a:latin typeface="Arial" panose="020B0604020202020204" pitchFamily="34" charset="0"/>
                  <a:ea typeface="宋体" panose="02010600030101010101" pitchFamily="2" charset="-122"/>
                </a:rPr>
                <a:t>请求者</a:t>
              </a:r>
              <a:endParaRPr lang="zh-CN" altLang="en-US" sz="2400" b="1" dirty="0">
                <a:latin typeface="Arial" panose="020B0604020202020204" pitchFamily="34" charset="0"/>
                <a:ea typeface="宋体" panose="02010600030101010101" pitchFamily="2" charset="-122"/>
              </a:endParaRPr>
            </a:p>
          </p:txBody>
        </p:sp>
        <p:sp>
          <p:nvSpPr>
            <p:cNvPr id="54" name="直接连接符 8199"/>
            <p:cNvSpPr/>
            <p:nvPr/>
          </p:nvSpPr>
          <p:spPr>
            <a:xfrm flipH="1">
              <a:off x="10576" y="3224"/>
              <a:ext cx="1800" cy="1320"/>
            </a:xfrm>
            <a:prstGeom prst="line">
              <a:avLst/>
            </a:prstGeom>
            <a:solidFill>
              <a:schemeClr val="bg1"/>
            </a:solidFill>
            <a:ln w="38100" cap="flat" cmpd="sng">
              <a:solidFill>
                <a:schemeClr val="tx1"/>
              </a:solidFill>
              <a:prstDash val="solid"/>
              <a:round/>
              <a:headEnd type="none" w="med" len="med"/>
              <a:tailEnd type="triangle" w="lg" len="lg"/>
            </a:ln>
          </p:spPr>
        </p:sp>
        <p:sp>
          <p:nvSpPr>
            <p:cNvPr id="56" name="直接连接符 8200"/>
            <p:cNvSpPr/>
            <p:nvPr/>
          </p:nvSpPr>
          <p:spPr>
            <a:xfrm>
              <a:off x="10505" y="5174"/>
              <a:ext cx="2111" cy="1170"/>
            </a:xfrm>
            <a:prstGeom prst="line">
              <a:avLst/>
            </a:prstGeom>
            <a:solidFill>
              <a:schemeClr val="bg1"/>
            </a:solidFill>
            <a:ln w="38100" cap="flat" cmpd="sng">
              <a:solidFill>
                <a:schemeClr val="tx1"/>
              </a:solidFill>
              <a:prstDash val="solid"/>
              <a:round/>
              <a:headEnd type="none" w="med" len="med"/>
              <a:tailEnd type="triangle" w="lg" len="lg"/>
            </a:ln>
          </p:spPr>
        </p:sp>
        <p:sp>
          <p:nvSpPr>
            <p:cNvPr id="57" name="文本框 8201"/>
            <p:cNvSpPr txBox="1"/>
            <p:nvPr/>
          </p:nvSpPr>
          <p:spPr>
            <a:xfrm>
              <a:off x="11590" y="3966"/>
              <a:ext cx="2290" cy="580"/>
            </a:xfrm>
            <a:prstGeom prst="rect">
              <a:avLst/>
            </a:prstGeom>
            <a:solidFill>
              <a:schemeClr val="bg1"/>
            </a:solidFill>
            <a:ln w="9525">
              <a:noFill/>
            </a:ln>
          </p:spPr>
          <p:txBody>
            <a:bodyPr wrap="square" anchor="t" anchorCtr="0">
              <a:spAutoFit/>
            </a:bodyPr>
            <a:lstStyle/>
            <a:p>
              <a:r>
                <a:rPr lang="en-US" altLang="zh-CN" sz="1800" b="1" dirty="0">
                  <a:latin typeface="Arial" panose="020B0604020202020204" pitchFamily="34" charset="0"/>
                  <a:ea typeface="宋体" panose="02010600030101010101" pitchFamily="2" charset="-122"/>
                </a:rPr>
                <a:t>&lt;&lt;extend&gt;&gt;</a:t>
              </a:r>
              <a:endParaRPr lang="en-US" altLang="zh-CN" sz="1800" b="1" dirty="0">
                <a:latin typeface="Arial" panose="020B0604020202020204" pitchFamily="34" charset="0"/>
                <a:ea typeface="宋体" panose="02010600030101010101" pitchFamily="2" charset="-122"/>
              </a:endParaRPr>
            </a:p>
          </p:txBody>
        </p:sp>
        <p:sp>
          <p:nvSpPr>
            <p:cNvPr id="58" name="文本框 8202"/>
            <p:cNvSpPr txBox="1"/>
            <p:nvPr/>
          </p:nvSpPr>
          <p:spPr>
            <a:xfrm>
              <a:off x="11490" y="5166"/>
              <a:ext cx="2390" cy="580"/>
            </a:xfrm>
            <a:prstGeom prst="rect">
              <a:avLst/>
            </a:prstGeom>
            <a:solidFill>
              <a:schemeClr val="bg1"/>
            </a:solidFill>
            <a:ln w="9525">
              <a:noFill/>
            </a:ln>
          </p:spPr>
          <p:txBody>
            <a:bodyPr wrap="square" anchor="t" anchorCtr="0">
              <a:spAutoFit/>
            </a:bodyPr>
            <a:lstStyle/>
            <a:p>
              <a:r>
                <a:rPr lang="en-US" altLang="zh-CN" sz="1800" b="1" dirty="0">
                  <a:latin typeface="Arial" panose="020B0604020202020204" pitchFamily="34" charset="0"/>
                  <a:ea typeface="宋体" panose="02010600030101010101" pitchFamily="2" charset="-122"/>
                </a:rPr>
                <a:t>&lt;&lt;include&gt;&gt;</a:t>
              </a:r>
              <a:endParaRPr lang="en-US" altLang="zh-CN" sz="1800" b="1" dirty="0">
                <a:latin typeface="Arial" panose="020B0604020202020204" pitchFamily="34" charset="0"/>
                <a:ea typeface="宋体" panose="02010600030101010101" pitchFamily="2" charset="-122"/>
              </a:endParaRPr>
            </a:p>
          </p:txBody>
        </p:sp>
        <p:sp>
          <p:nvSpPr>
            <p:cNvPr id="59" name="直接连接符 8203"/>
            <p:cNvSpPr/>
            <p:nvPr/>
          </p:nvSpPr>
          <p:spPr>
            <a:xfrm flipH="1">
              <a:off x="6136" y="4784"/>
              <a:ext cx="1200" cy="0"/>
            </a:xfrm>
            <a:prstGeom prst="line">
              <a:avLst/>
            </a:prstGeom>
            <a:solidFill>
              <a:schemeClr val="bg1"/>
            </a:solidFill>
            <a:ln w="38100" cap="flat" cmpd="sng">
              <a:solidFill>
                <a:schemeClr val="tx1"/>
              </a:solidFill>
              <a:prstDash val="solid"/>
              <a:round/>
              <a:headEnd type="none" w="med" len="med"/>
              <a:tailEnd type="none" w="med" len="med"/>
            </a:ln>
          </p:spPr>
        </p:sp>
        <p:pic>
          <p:nvPicPr>
            <p:cNvPr id="60" name="图片 11" descr="303b343132373631313bc8cbceef"/>
            <p:cNvPicPr>
              <a:picLocks noChangeAspect="1"/>
            </p:cNvPicPr>
            <p:nvPr/>
          </p:nvPicPr>
          <p:blipFill>
            <a:blip r:embed="rId2"/>
            <a:stretch>
              <a:fillRect/>
            </a:stretch>
          </p:blipFill>
          <p:spPr>
            <a:xfrm>
              <a:off x="4696" y="3955"/>
              <a:ext cx="1440" cy="1440"/>
            </a:xfrm>
            <a:prstGeom prst="rect">
              <a:avLst/>
            </a:prstGeom>
          </p:spPr>
        </p:pic>
      </p:grpSp>
      <p:sp>
        <p:nvSpPr>
          <p:cNvPr id="61" name="矩形标注 8"/>
          <p:cNvSpPr/>
          <p:nvPr/>
        </p:nvSpPr>
        <p:spPr>
          <a:xfrm>
            <a:off x="838200" y="1718650"/>
            <a:ext cx="11023716" cy="389410"/>
          </a:xfrm>
          <a:prstGeom prst="wedgeRectCallout">
            <a:avLst>
              <a:gd name="adj1" fmla="val 19603"/>
              <a:gd name="adj2" fmla="val 44681"/>
            </a:avLst>
          </a:prstGeom>
          <a:noFill/>
          <a:ln w="15875">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rPr>
              <a:t>用例图：</a:t>
            </a:r>
            <a:r>
              <a:rPr lang="zh-CN" altLang="en-US" dirty="0"/>
              <a:t>由参与者（Actor）、用例（Use Case）以及它们之间的关系构成的用于描述系统功能的动态视图</a:t>
            </a:r>
            <a:endParaRPr lang="zh-CN" altLang="en-US" dirty="0"/>
          </a:p>
        </p:txBody>
      </p:sp>
      <p:sp>
        <p:nvSpPr>
          <p:cNvPr id="62" name="矩形 61"/>
          <p:cNvSpPr/>
          <p:nvPr/>
        </p:nvSpPr>
        <p:spPr>
          <a:xfrm>
            <a:off x="1625600" y="2220004"/>
            <a:ext cx="9580880" cy="3865836"/>
          </a:xfrm>
          <a:prstGeom prst="rect">
            <a:avLst/>
          </a:prstGeom>
          <a:no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8204"/>
          <p:cNvSpPr txBox="1"/>
          <p:nvPr/>
        </p:nvSpPr>
        <p:spPr>
          <a:xfrm>
            <a:off x="2720340" y="5880440"/>
            <a:ext cx="7846060" cy="400110"/>
          </a:xfrm>
          <a:prstGeom prst="rect">
            <a:avLst/>
          </a:prstGeom>
          <a:solidFill>
            <a:schemeClr val="bg1"/>
          </a:solidFill>
          <a:ln w="9525">
            <a:noFill/>
          </a:ln>
        </p:spPr>
        <p:txBody>
          <a:bodyPr wrap="square" anchor="t" anchorCtr="0">
            <a:spAutoFit/>
          </a:bodyPr>
          <a:lstStyle/>
          <a:p>
            <a:pPr algn="ctr"/>
            <a:r>
              <a:rPr lang="zh-CN" altLang="en-US" sz="2000" b="1" dirty="0">
                <a:latin typeface="+mn-ea"/>
                <a:cs typeface="+mn-ea"/>
              </a:rPr>
              <a:t>来自“化学制品跟踪系统”的请求一种化学制品用例</a:t>
            </a:r>
            <a:endParaRPr lang="zh-CN" altLang="en-US" sz="2000" b="1"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9/12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9</a:t>
            </a:r>
            <a:r>
              <a:rPr lang="zh-CN" altLang="en-US" sz="1800" b="1" kern="0" dirty="0">
                <a:latin typeface="宋体" panose="02010600030101010101" pitchFamily="2" charset="-122"/>
                <a:sym typeface="宋体" panose="02010600030101010101" pitchFamily="2" charset="-122"/>
              </a:rPr>
              <a:t>）用例的确定方法</a:t>
            </a:r>
            <a:endParaRPr lang="zh-CN" altLang="en-US" dirty="0"/>
          </a:p>
        </p:txBody>
      </p:sp>
      <p:sp>
        <p:nvSpPr>
          <p:cNvPr id="10" name="任意多边形: 形状 9"/>
          <p:cNvSpPr/>
          <p:nvPr/>
        </p:nvSpPr>
        <p:spPr bwMode="white">
          <a:xfrm>
            <a:off x="700838" y="1763785"/>
            <a:ext cx="10843260" cy="586708"/>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1" i="0" u="none" kern="1200" baseline="0" dirty="0">
                <a:latin typeface="宋体" panose="02010600030101010101" pitchFamily="2" charset="-122"/>
                <a:ea typeface="宋体" panose="02010600030101010101" pitchFamily="2" charset="-122"/>
                <a:cs typeface="宋体" panose="02010600030101010101" pitchFamily="2" charset="-122"/>
                <a:rtl val="0"/>
              </a:rPr>
              <a:t> </a:t>
            </a:r>
            <a:r>
              <a:rPr lang="en-US" sz="2000" b="1" i="0" u="none" kern="1200" baseline="0" dirty="0" err="1">
                <a:latin typeface="宋体" panose="02010600030101010101" pitchFamily="2" charset="-122"/>
                <a:ea typeface="宋体" panose="02010600030101010101" pitchFamily="2" charset="-122"/>
                <a:cs typeface="宋体" panose="02010600030101010101" pitchFamily="2" charset="-122"/>
                <a:rtl val="0"/>
              </a:rPr>
              <a:t>可以使用多种方法来确定用例</a:t>
            </a:r>
            <a:r>
              <a:rPr lang="zh-CN" sz="2000" b="1" i="0" u="none" kern="1200" baseline="0" dirty="0">
                <a:latin typeface="宋体" panose="02010600030101010101" pitchFamily="2" charset="-122"/>
                <a:ea typeface="宋体" panose="02010600030101010101" pitchFamily="2" charset="-122"/>
                <a:cs typeface="宋体" panose="02010600030101010101" pitchFamily="2" charset="-122"/>
                <a:rtl val="0"/>
              </a:rPr>
              <a:t>：</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3" name="直接连接符 12"/>
          <p:cNvSpPr/>
          <p:nvPr/>
        </p:nvSpPr>
        <p:spPr>
          <a:xfrm>
            <a:off x="700838" y="2398066"/>
            <a:ext cx="10843260" cy="0"/>
          </a:xfrm>
          <a:prstGeom prst="line">
            <a:avLst/>
          </a:pr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4" name="任意多边形: 形状 13"/>
          <p:cNvSpPr/>
          <p:nvPr/>
        </p:nvSpPr>
        <p:spPr bwMode="white">
          <a:xfrm>
            <a:off x="700838" y="2398067"/>
            <a:ext cx="10843260" cy="758994"/>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2">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1)</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首先明确执行者和他们的角色，然后确定业务过程，在这一过程中每一个参与者都在为确定用例而努力</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5" name="直接连接符 14"/>
          <p:cNvSpPr/>
          <p:nvPr/>
        </p:nvSpPr>
        <p:spPr>
          <a:xfrm>
            <a:off x="700838" y="3325702"/>
            <a:ext cx="10843260" cy="0"/>
          </a:xfrm>
          <a:prstGeom prst="line">
            <a:avLst/>
          </a:prstGeom>
        </p:spPr>
        <p:style>
          <a:lnRef idx="1">
            <a:schemeClr val="accent4">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6" name="任意多边形: 形状 15"/>
          <p:cNvSpPr/>
          <p:nvPr/>
        </p:nvSpPr>
        <p:spPr bwMode="white">
          <a:xfrm>
            <a:off x="700838" y="3325702"/>
            <a:ext cx="10843260" cy="758993"/>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4">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2</a:t>
            </a:r>
            <a:r>
              <a:rPr lang="zh-CN"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确定系统所能反映的外部事件，然后把这些事件与参与的执行者和特定的用例联系起来</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7" name="直接连接符 16"/>
          <p:cNvSpPr/>
          <p:nvPr/>
        </p:nvSpPr>
        <p:spPr>
          <a:xfrm>
            <a:off x="700838" y="4253337"/>
            <a:ext cx="10843260" cy="0"/>
          </a:xfrm>
          <a:prstGeom prst="line">
            <a:avLst/>
          </a:prstGeom>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sp>
        <p:nvSpPr>
          <p:cNvPr id="18" name="任意多边形: 形状 17"/>
          <p:cNvSpPr/>
          <p:nvPr/>
        </p:nvSpPr>
        <p:spPr bwMode="white">
          <a:xfrm>
            <a:off x="700838" y="4253338"/>
            <a:ext cx="10843260" cy="758992"/>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5">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3</a:t>
            </a:r>
            <a:r>
              <a:rPr lang="zh-CN"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以特定的说明形式表达业务过程或日常行为，从这些说明中获得用例，并确定参与到用例中的执行者</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9" name="直接连接符 18"/>
          <p:cNvSpPr/>
          <p:nvPr/>
        </p:nvSpPr>
        <p:spPr>
          <a:xfrm>
            <a:off x="700838" y="5180973"/>
            <a:ext cx="10843260" cy="0"/>
          </a:xfrm>
          <a:prstGeom prst="line">
            <a:avLst/>
          </a:prstGeom>
        </p:spPr>
        <p:style>
          <a:lnRef idx="1">
            <a:schemeClr val="accent6">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0" name="任意多边形: 形状 19"/>
          <p:cNvSpPr/>
          <p:nvPr/>
        </p:nvSpPr>
        <p:spPr bwMode="white">
          <a:xfrm>
            <a:off x="700838" y="5180974"/>
            <a:ext cx="10843260" cy="825966"/>
          </a:xfrm>
          <a:custGeom>
            <a:avLst/>
            <a:gdLst>
              <a:gd name="connsiteX0" fmla="*/ 0 w 10843260"/>
              <a:gd name="connsiteY0" fmla="*/ 0 h 927635"/>
              <a:gd name="connsiteX1" fmla="*/ 10843260 w 10843260"/>
              <a:gd name="connsiteY1" fmla="*/ 0 h 927635"/>
              <a:gd name="connsiteX2" fmla="*/ 10843260 w 10843260"/>
              <a:gd name="connsiteY2" fmla="*/ 927635 h 927635"/>
              <a:gd name="connsiteX3" fmla="*/ 0 w 10843260"/>
              <a:gd name="connsiteY3" fmla="*/ 927635 h 927635"/>
              <a:gd name="connsiteX4" fmla="*/ 0 w 10843260"/>
              <a:gd name="connsiteY4" fmla="*/ 0 h 9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260" h="927635">
                <a:moveTo>
                  <a:pt x="0" y="0"/>
                </a:moveTo>
                <a:lnTo>
                  <a:pt x="10843260" y="0"/>
                </a:lnTo>
                <a:lnTo>
                  <a:pt x="10843260" y="927635"/>
                </a:lnTo>
                <a:lnTo>
                  <a:pt x="0" y="927635"/>
                </a:lnTo>
                <a:lnTo>
                  <a:pt x="0" y="0"/>
                </a:lnTo>
                <a:close/>
              </a:path>
            </a:pathLst>
          </a:custGeom>
          <a:solidFill>
            <a:schemeClr val="accent6">
              <a:lumMod val="20000"/>
              <a:lumOff val="80000"/>
            </a:schemeClr>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4</a:t>
            </a:r>
            <a:r>
              <a:rPr lang="zh-CN"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有可能从现在的功能需求说明中获得用例。如果有些需求与用例不一致，就应考虑是否真的需要它们</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6" grpId="0" animBg="1"/>
      <p:bldP spid="18"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10/12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10</a:t>
            </a:r>
            <a:r>
              <a:rPr lang="zh-CN" altLang="en-US" sz="1800" b="1" kern="0" dirty="0">
                <a:latin typeface="宋体" panose="02010600030101010101" pitchFamily="2" charset="-122"/>
                <a:sym typeface="宋体" panose="02010600030101010101" pitchFamily="2" charset="-122"/>
              </a:rPr>
              <a:t>）图形化分析模型表示复杂用例</a:t>
            </a:r>
            <a:endParaRPr lang="zh-CN" altLang="en-US" dirty="0"/>
          </a:p>
        </p:txBody>
      </p:sp>
      <p:sp>
        <p:nvSpPr>
          <p:cNvPr id="10" name="圆角矩形 49"/>
          <p:cNvSpPr/>
          <p:nvPr/>
        </p:nvSpPr>
        <p:spPr>
          <a:xfrm>
            <a:off x="3073444" y="3172315"/>
            <a:ext cx="1628382" cy="686435"/>
          </a:xfrm>
          <a:prstGeom prst="round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状态转化图</a:t>
            </a:r>
            <a:endParaRPr lang="zh-CN" altLang="en-US"/>
          </a:p>
        </p:txBody>
      </p:sp>
      <p:sp>
        <p:nvSpPr>
          <p:cNvPr id="13" name="圆角矩形 51"/>
          <p:cNvSpPr/>
          <p:nvPr/>
        </p:nvSpPr>
        <p:spPr>
          <a:xfrm>
            <a:off x="3073444" y="2258217"/>
            <a:ext cx="1628382" cy="640040"/>
          </a:xfrm>
          <a:prstGeom prst="round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实体关系图</a:t>
            </a:r>
            <a:endParaRPr lang="zh-CN" altLang="en-US" dirty="0"/>
          </a:p>
        </p:txBody>
      </p:sp>
      <p:sp>
        <p:nvSpPr>
          <p:cNvPr id="14" name="圆角矩形 52"/>
          <p:cNvSpPr/>
          <p:nvPr/>
        </p:nvSpPr>
        <p:spPr>
          <a:xfrm>
            <a:off x="1246791" y="3172315"/>
            <a:ext cx="1520190" cy="686436"/>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对象类</a:t>
            </a:r>
            <a:endParaRPr lang="zh-CN" altLang="en-US"/>
          </a:p>
        </p:txBody>
      </p:sp>
      <p:sp>
        <p:nvSpPr>
          <p:cNvPr id="15" name="矩形 14"/>
          <p:cNvSpPr/>
          <p:nvPr/>
        </p:nvSpPr>
        <p:spPr>
          <a:xfrm>
            <a:off x="1056107" y="1699512"/>
            <a:ext cx="3922293" cy="3434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2000" b="1" dirty="0">
                <a:solidFill>
                  <a:srgbClr val="FF0000"/>
                </a:solidFill>
              </a:rPr>
              <a:t>图形化分析模型</a:t>
            </a:r>
            <a:endParaRPr lang="zh-CN" altLang="en-US" sz="2000" b="1" dirty="0">
              <a:solidFill>
                <a:srgbClr val="FF0000"/>
              </a:solidFill>
            </a:endParaRPr>
          </a:p>
        </p:txBody>
      </p:sp>
      <p:sp>
        <p:nvSpPr>
          <p:cNvPr id="16" name="圆角矩形 48"/>
          <p:cNvSpPr/>
          <p:nvPr/>
        </p:nvSpPr>
        <p:spPr>
          <a:xfrm>
            <a:off x="1238929" y="2312351"/>
            <a:ext cx="1520190" cy="686435"/>
          </a:xfrm>
          <a:prstGeom prst="round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联系图</a:t>
            </a:r>
            <a:endParaRPr lang="zh-CN" altLang="en-US" dirty="0"/>
          </a:p>
        </p:txBody>
      </p:sp>
      <p:sp>
        <p:nvSpPr>
          <p:cNvPr id="17" name="圆角矩形 50"/>
          <p:cNvSpPr/>
          <p:nvPr/>
        </p:nvSpPr>
        <p:spPr>
          <a:xfrm>
            <a:off x="1246791" y="4128372"/>
            <a:ext cx="1520190" cy="686435"/>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数据流程图</a:t>
            </a:r>
            <a:endParaRPr lang="zh-CN" altLang="en-US" dirty="0"/>
          </a:p>
        </p:txBody>
      </p:sp>
      <p:sp>
        <p:nvSpPr>
          <p:cNvPr id="18" name="圆角矩形 49"/>
          <p:cNvSpPr/>
          <p:nvPr/>
        </p:nvSpPr>
        <p:spPr>
          <a:xfrm>
            <a:off x="3073444" y="4128371"/>
            <a:ext cx="1628382" cy="686435"/>
          </a:xfrm>
          <a:prstGeom prst="round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用户接口机制的对话映像</a:t>
            </a:r>
            <a:endParaRPr lang="zh-CN" altLang="en-US" dirty="0"/>
          </a:p>
        </p:txBody>
      </p:sp>
      <p:sp>
        <p:nvSpPr>
          <p:cNvPr id="19" name="箭头: 右 18"/>
          <p:cNvSpPr/>
          <p:nvPr/>
        </p:nvSpPr>
        <p:spPr>
          <a:xfrm>
            <a:off x="5101983" y="3172315"/>
            <a:ext cx="365760" cy="509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91326" y="1699512"/>
            <a:ext cx="3922293" cy="3434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sz="2000" b="1" dirty="0">
              <a:solidFill>
                <a:srgbClr val="FF0000"/>
              </a:solidFill>
            </a:endParaRPr>
          </a:p>
        </p:txBody>
      </p:sp>
      <p:sp>
        <p:nvSpPr>
          <p:cNvPr id="21" name="圆角矩形 48"/>
          <p:cNvSpPr/>
          <p:nvPr/>
        </p:nvSpPr>
        <p:spPr>
          <a:xfrm>
            <a:off x="5755103" y="2318872"/>
            <a:ext cx="3594735" cy="68643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a:t>
            </a:r>
            <a:r>
              <a:rPr lang="zh-CN" altLang="en-US" dirty="0"/>
              <a:t>）描述了需求的不同观点</a:t>
            </a:r>
            <a:endParaRPr lang="zh-CN" altLang="en-US" dirty="0"/>
          </a:p>
        </p:txBody>
      </p:sp>
      <p:sp>
        <p:nvSpPr>
          <p:cNvPr id="22" name="圆角矩形 48"/>
          <p:cNvSpPr/>
          <p:nvPr/>
        </p:nvSpPr>
        <p:spPr>
          <a:xfrm>
            <a:off x="5755102" y="3840215"/>
            <a:ext cx="3594735" cy="686435"/>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r>
              <a:rPr lang="zh-CN" altLang="en-US" dirty="0"/>
              <a:t>）可发现在文档中不易被发现的遗漏、模糊和不一致的地方</a:t>
            </a:r>
            <a:endParaRPr lang="zh-CN" altLang="en-US" dirty="0"/>
          </a:p>
        </p:txBody>
      </p:sp>
      <p:sp>
        <p:nvSpPr>
          <p:cNvPr id="23" name="文本框 22"/>
          <p:cNvSpPr txBox="1"/>
          <p:nvPr/>
        </p:nvSpPr>
        <p:spPr>
          <a:xfrm>
            <a:off x="1056107" y="5548250"/>
            <a:ext cx="8457512" cy="400110"/>
          </a:xfrm>
          <a:prstGeom prst="rect">
            <a:avLst/>
          </a:prstGeom>
          <a:noFill/>
          <a:ln w="15875">
            <a:solidFill>
              <a:srgbClr val="FF0000"/>
            </a:solidFill>
          </a:ln>
        </p:spPr>
        <p:txBody>
          <a:bodyPr wrap="square">
            <a:spAutoFit/>
          </a:bodyPr>
          <a:lstStyle/>
          <a:p>
            <a:pPr algn="ctr"/>
            <a:r>
              <a:rPr lang="zh-CN" altLang="en-US" sz="2000" b="1" dirty="0"/>
              <a:t>复杂的用例</a:t>
            </a:r>
            <a:r>
              <a:rPr lang="zh-CN" altLang="en-US" sz="2000" b="1" dirty="0">
                <a:solidFill>
                  <a:srgbClr val="FF0000"/>
                </a:solidFill>
              </a:rPr>
              <a:t>画出图形分析模型</a:t>
            </a:r>
            <a:r>
              <a:rPr lang="zh-CN" altLang="en-US" sz="2000" b="1" dirty="0"/>
              <a:t>是</a:t>
            </a:r>
            <a:r>
              <a:rPr lang="zh-CN" altLang="en-US" sz="2000" b="1" dirty="0">
                <a:solidFill>
                  <a:srgbClr val="FF0000"/>
                </a:solidFill>
              </a:rPr>
              <a:t>有益的、必要的</a:t>
            </a:r>
            <a:endParaRPr lang="zh-CN" altLang="en-US" sz="2000" dirty="0">
              <a:solidFill>
                <a:srgbClr val="FF0000"/>
              </a:solidFill>
            </a:endParaRPr>
          </a:p>
        </p:txBody>
      </p:sp>
      <p:sp>
        <p:nvSpPr>
          <p:cNvPr id="24" name="箭头: 下 23"/>
          <p:cNvSpPr/>
          <p:nvPr/>
        </p:nvSpPr>
        <p:spPr>
          <a:xfrm>
            <a:off x="2827403" y="5190806"/>
            <a:ext cx="492081" cy="313741"/>
          </a:xfrm>
          <a:prstGeom prst="downArrow">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p:cNvSpPr/>
          <p:nvPr/>
        </p:nvSpPr>
        <p:spPr>
          <a:xfrm>
            <a:off x="7306428" y="5161599"/>
            <a:ext cx="492081" cy="313741"/>
          </a:xfrm>
          <a:prstGeom prst="downArrow">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11/12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523046" y="1045044"/>
            <a:ext cx="5131321" cy="369332"/>
          </a:xfrm>
          <a:prstGeom prst="rect">
            <a:avLst/>
          </a:prstGeom>
          <a:solidFill>
            <a:schemeClr val="lt1">
              <a:hueOff val="0"/>
              <a:satOff val="0"/>
              <a:lumOff val="0"/>
            </a:schemeClr>
          </a:solidFill>
        </p:spPr>
        <p:txBody>
          <a:bodyPr wrap="square">
            <a:spAutoFit/>
          </a:bodyPr>
          <a:lstStyle/>
          <a:p>
            <a:r>
              <a:rPr lang="zh-CN" altLang="en-US" sz="1800" b="1" kern="0" dirty="0">
                <a:latin typeface="宋体" panose="02010600030101010101" pitchFamily="2" charset="-122"/>
                <a:sym typeface="宋体" panose="02010600030101010101" pitchFamily="2" charset="-122"/>
              </a:rPr>
              <a:t>（</a:t>
            </a:r>
            <a:r>
              <a:rPr lang="en-US" altLang="zh-CN" sz="1800" b="1" kern="0" dirty="0">
                <a:latin typeface="宋体" panose="02010600030101010101" pitchFamily="2" charset="-122"/>
                <a:sym typeface="宋体" panose="02010600030101010101" pitchFamily="2" charset="-122"/>
              </a:rPr>
              <a:t>11</a:t>
            </a:r>
            <a:r>
              <a:rPr lang="zh-CN" altLang="en-US" sz="1800" b="1" kern="0" dirty="0">
                <a:latin typeface="宋体" panose="02010600030101010101" pitchFamily="2" charset="-122"/>
                <a:sym typeface="宋体" panose="02010600030101010101" pitchFamily="2" charset="-122"/>
              </a:rPr>
              <a:t>）用例和对应功能需求的管理</a:t>
            </a:r>
            <a:endParaRPr lang="zh-CN" altLang="en-US" dirty="0"/>
          </a:p>
        </p:txBody>
      </p:sp>
      <p:sp>
        <p:nvSpPr>
          <p:cNvPr id="5" name="任意多边形: 形状 4"/>
          <p:cNvSpPr/>
          <p:nvPr/>
        </p:nvSpPr>
        <p:spPr>
          <a:xfrm>
            <a:off x="599802" y="2019802"/>
            <a:ext cx="3492505" cy="3495173"/>
          </a:xfrm>
          <a:custGeom>
            <a:avLst/>
            <a:gdLst>
              <a:gd name="connsiteX0" fmla="*/ 0 w 3492505"/>
              <a:gd name="connsiteY0" fmla="*/ 0 h 3495173"/>
              <a:gd name="connsiteX1" fmla="*/ 3492505 w 3492505"/>
              <a:gd name="connsiteY1" fmla="*/ 0 h 3495173"/>
              <a:gd name="connsiteX2" fmla="*/ 3492505 w 3492505"/>
              <a:gd name="connsiteY2" fmla="*/ 3495173 h 3495173"/>
              <a:gd name="connsiteX3" fmla="*/ 0 w 3492505"/>
              <a:gd name="connsiteY3" fmla="*/ 3495173 h 3495173"/>
              <a:gd name="connsiteX4" fmla="*/ 0 w 3492505"/>
              <a:gd name="connsiteY4" fmla="*/ 0 h 3495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05" h="3495173">
                <a:moveTo>
                  <a:pt x="0" y="0"/>
                </a:moveTo>
                <a:lnTo>
                  <a:pt x="3492505" y="0"/>
                </a:lnTo>
                <a:lnTo>
                  <a:pt x="3492505" y="3495173"/>
                </a:lnTo>
                <a:lnTo>
                  <a:pt x="0" y="3495173"/>
                </a:lnTo>
                <a:lnTo>
                  <a:pt x="0" y="0"/>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none" kern="1200" baseline="0" dirty="0">
                <a:rtl val="0"/>
              </a:rPr>
              <a:t>1．仅利用用例的方法</a:t>
            </a:r>
            <a:r>
              <a:rPr lang="zh-CN" sz="1800" b="1" i="0" u="none" kern="1200" baseline="0" dirty="0">
                <a:rtl val="0"/>
              </a:rPr>
              <a:t>：</a:t>
            </a:r>
            <a:r>
              <a:rPr lang="en-US" sz="1800" b="0" i="0" u="none" kern="1200" baseline="0" dirty="0">
                <a:rtl val="0"/>
              </a:rPr>
              <a:t>一种办法是仅将功能需求包含在每个用例描述中，还是虽需要一个单独的补充说明来记录非功能需求，以及所有不与特定用例相关的功能需求。有些用例可能会需要相同的功能需求。</a:t>
            </a:r>
            <a:r>
              <a:rPr lang="zh-CN" sz="1800" b="1" i="0" u="none" kern="1200" baseline="0" dirty="0">
                <a:rtl val="0"/>
              </a:rPr>
              <a:t>   </a:t>
            </a:r>
            <a:endParaRPr altLang="en-US" sz="1800" kern="1200" dirty="0"/>
          </a:p>
        </p:txBody>
      </p:sp>
      <p:sp>
        <p:nvSpPr>
          <p:cNvPr id="6" name="任意多边形: 形状 5"/>
          <p:cNvSpPr/>
          <p:nvPr/>
        </p:nvSpPr>
        <p:spPr>
          <a:xfrm>
            <a:off x="4441558" y="2019802"/>
            <a:ext cx="3492505" cy="3495173"/>
          </a:xfrm>
          <a:custGeom>
            <a:avLst/>
            <a:gdLst>
              <a:gd name="connsiteX0" fmla="*/ 0 w 3492505"/>
              <a:gd name="connsiteY0" fmla="*/ 0 h 3495173"/>
              <a:gd name="connsiteX1" fmla="*/ 3492505 w 3492505"/>
              <a:gd name="connsiteY1" fmla="*/ 0 h 3495173"/>
              <a:gd name="connsiteX2" fmla="*/ 3492505 w 3492505"/>
              <a:gd name="connsiteY2" fmla="*/ 3495173 h 3495173"/>
              <a:gd name="connsiteX3" fmla="*/ 0 w 3492505"/>
              <a:gd name="connsiteY3" fmla="*/ 3495173 h 3495173"/>
              <a:gd name="connsiteX4" fmla="*/ 0 w 3492505"/>
              <a:gd name="connsiteY4" fmla="*/ 0 h 3495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505" h="3495173">
                <a:moveTo>
                  <a:pt x="0" y="0"/>
                </a:moveTo>
                <a:lnTo>
                  <a:pt x="3492505" y="0"/>
                </a:lnTo>
                <a:lnTo>
                  <a:pt x="3492505" y="3495173"/>
                </a:lnTo>
                <a:lnTo>
                  <a:pt x="0" y="3495173"/>
                </a:lnTo>
                <a:lnTo>
                  <a:pt x="0" y="0"/>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none" kern="1200" baseline="0" dirty="0">
                <a:rtl val="0"/>
              </a:rPr>
              <a:t>2. </a:t>
            </a:r>
            <a:r>
              <a:rPr lang="en-US" sz="1800" b="1" i="0" u="none" kern="1200" baseline="0" dirty="0" err="1">
                <a:rtl val="0"/>
              </a:rPr>
              <a:t>利用用例和SRS相结合的方法</a:t>
            </a:r>
            <a:r>
              <a:rPr lang="zh-CN" sz="1800" b="1" i="0" u="none" kern="1200" baseline="0" dirty="0">
                <a:rtl val="0"/>
              </a:rPr>
              <a:t>：</a:t>
            </a:r>
            <a:r>
              <a:rPr lang="en-US" sz="1800" b="0" i="0" u="none" kern="1200" baseline="0" dirty="0" err="1">
                <a:rtl val="0"/>
              </a:rPr>
              <a:t>另一种方法是把用例说明限制在抽象的用户需求级上（即写一个简单的用例及描述</a:t>
            </a:r>
            <a:r>
              <a:rPr lang="en-US" sz="1800" b="0" i="0" u="none" kern="1200" baseline="0" dirty="0">
                <a:rtl val="0"/>
              </a:rPr>
              <a:t>），</a:t>
            </a:r>
            <a:r>
              <a:rPr lang="en-US" sz="1800" b="0" i="0" u="none" kern="1200" baseline="0" dirty="0" err="1">
                <a:rtl val="0"/>
              </a:rPr>
              <a:t>并且把从用例中获得的功能需求编入软件需求规格说明中。在这种方法中，将需要在使用实例和与之相关的功能需求之间建立可跟踪性</a:t>
            </a:r>
            <a:r>
              <a:rPr lang="en-US" sz="1800" b="0" i="0" u="none" kern="1200" baseline="0" dirty="0">
                <a:rtl val="0"/>
              </a:rPr>
              <a:t>。</a:t>
            </a:r>
            <a:endParaRPr altLang="en-US" sz="1800" kern="1200" dirty="0"/>
          </a:p>
        </p:txBody>
      </p:sp>
      <p:sp>
        <p:nvSpPr>
          <p:cNvPr id="15" name="流程图: 手动操作 4"/>
          <p:cNvSpPr txBox="1"/>
          <p:nvPr/>
        </p:nvSpPr>
        <p:spPr>
          <a:xfrm>
            <a:off x="8382000" y="2001520"/>
            <a:ext cx="3352800" cy="3525520"/>
          </a:xfrm>
          <a:prstGeom prst="rect">
            <a:avLst/>
          </a:prstGeom>
          <a:solidFill>
            <a:schemeClr val="lt1">
              <a:hueOff val="0"/>
              <a:satOff val="0"/>
              <a:lumOff val="0"/>
            </a:schemeClr>
          </a:solidFill>
          <a:ln w="25400">
            <a:solidFill>
              <a:srgbClr val="5197D7"/>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0" tIns="0" rIns="150813" bIns="0" numCol="1" spcCol="1270" anchor="ctr" anchorCtr="0">
            <a:noAutofit/>
          </a:bodyPr>
          <a:lstStyle/>
          <a:p>
            <a:pPr marL="0" lvl="0" indent="0" defTabSz="1066800">
              <a:lnSpc>
                <a:spcPct val="90000"/>
              </a:lnSpc>
              <a:spcBef>
                <a:spcPct val="0"/>
              </a:spcBef>
              <a:spcAft>
                <a:spcPct val="35000"/>
              </a:spcAft>
              <a:buNone/>
            </a:pPr>
            <a:r>
              <a:rPr lang="en-US" sz="2000" b="1" i="0" u="none" kern="1200" baseline="0" dirty="0">
                <a:solidFill>
                  <a:srgbClr val="FF0000"/>
                </a:solidFill>
                <a:rtl val="0"/>
              </a:rPr>
              <a:t>3.仅利用软件需求规格说明的方法</a:t>
            </a:r>
            <a:r>
              <a:rPr lang="zh-CN" sz="2000" b="1" i="0" u="none" kern="1200" baseline="0" dirty="0">
                <a:solidFill>
                  <a:srgbClr val="FF0000"/>
                </a:solidFill>
                <a:rtl val="0"/>
              </a:rPr>
              <a:t>：</a:t>
            </a:r>
            <a:r>
              <a:rPr lang="en-US" sz="2000" b="0" i="0" u="none" kern="1200" baseline="0" dirty="0">
                <a:rtl val="0"/>
              </a:rPr>
              <a:t>第3种方法是通过用例来组织软件需求规格说明，并且把使用实例和功能需求都记录在软件需求规格说明中。</a:t>
            </a:r>
            <a:endParaRPr altLang="en-US" sz="2000" kern="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2" name="矩形 66"/>
          <p:cNvSpPr>
            <a:spLocks noChangeArrowheads="1"/>
          </p:cNvSpPr>
          <p:nvPr/>
        </p:nvSpPr>
        <p:spPr bwMode="auto">
          <a:xfrm>
            <a:off x="3639300" y="5171070"/>
            <a:ext cx="4740275"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base">
              <a:lnSpc>
                <a:spcPct val="150000"/>
              </a:lnSpc>
              <a:spcBef>
                <a:spcPct val="0"/>
              </a:spcBef>
              <a:spcAft>
                <a:spcPct val="0"/>
              </a:spcAft>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mn-ea"/>
                <a:cs typeface="+mn-ea"/>
              </a:rPr>
              <a:t> </a:t>
            </a:r>
            <a:r>
              <a:rPr sz="2000" b="1" dirty="0">
                <a:solidFill>
                  <a:srgbClr val="FF0000"/>
                </a:solidFill>
                <a:latin typeface="+mn-ea"/>
                <a:cs typeface="+mn-ea"/>
              </a:rPr>
              <a:t>在用例的方法中应注意如</a:t>
            </a:r>
            <a:r>
              <a:rPr lang="zh-CN" sz="2000" b="1" dirty="0">
                <a:solidFill>
                  <a:srgbClr val="FF0000"/>
                </a:solidFill>
                <a:latin typeface="+mn-ea"/>
                <a:cs typeface="+mn-ea"/>
              </a:rPr>
              <a:t>上</a:t>
            </a:r>
            <a:r>
              <a:rPr sz="2000" b="1" dirty="0">
                <a:solidFill>
                  <a:srgbClr val="FF0000"/>
                </a:solidFill>
                <a:latin typeface="+mn-ea"/>
                <a:cs typeface="+mn-ea"/>
              </a:rPr>
              <a:t>的陷阱</a:t>
            </a:r>
            <a:endParaRPr lang="zh-CN" altLang="en-US" sz="2000" dirty="0">
              <a:solidFill>
                <a:srgbClr val="FF0000"/>
              </a:solidFill>
              <a:latin typeface="+mn-ea"/>
              <a:cs typeface="+mn-ea"/>
            </a:endParaRPr>
          </a:p>
        </p:txBody>
      </p:sp>
      <p:grpSp>
        <p:nvGrpSpPr>
          <p:cNvPr id="9" name="组合 7"/>
          <p:cNvGrpSpPr/>
          <p:nvPr/>
        </p:nvGrpSpPr>
        <p:grpSpPr>
          <a:xfrm>
            <a:off x="108557" y="328742"/>
            <a:ext cx="4067203" cy="492897"/>
            <a:chOff x="198764" y="258545"/>
            <a:chExt cx="5421681" cy="657728"/>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632156" cy="616052"/>
            </a:xfrm>
            <a:prstGeom prst="rect">
              <a:avLst/>
            </a:prstGeom>
            <a:noFill/>
            <a:ln w="9525">
              <a:noFill/>
              <a:miter/>
            </a:ln>
          </p:spPr>
          <p:txBody>
            <a:bodyPr wrap="square">
              <a:spAutoFit/>
            </a:bodyPr>
            <a:lstStyle/>
            <a:p>
              <a:pPr lvl="0" fontAlgn="base">
                <a:spcBef>
                  <a:spcPts val="600"/>
                </a:spcBef>
                <a:spcAft>
                  <a:spcPts val="600"/>
                </a:spcAft>
                <a:defRPr/>
              </a:pP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上节知识回顾（</a:t>
              </a:r>
              <a:r>
                <a:rPr lang="en-US" altLang="zh-CN" sz="2400" b="1" kern="0" dirty="0">
                  <a:latin typeface="微软雅黑" panose="020B0503020204020204" pitchFamily="34" charset="-122"/>
                  <a:ea typeface="微软雅黑" panose="020B0503020204020204" pitchFamily="34" charset="-122"/>
                  <a:sym typeface="宋体" panose="02010600030101010101" pitchFamily="2" charset="-122"/>
                </a:rPr>
                <a:t>12/12</a:t>
              </a:r>
              <a:r>
                <a:rPr lang="zh-CN" altLang="en-US" sz="2400" b="1" kern="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400" b="1" kern="0" dirty="0">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14"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12</a:t>
            </a:r>
            <a:r>
              <a:rPr lang="zh-CN" altLang="en-US" sz="2000" b="1" kern="0" dirty="0">
                <a:latin typeface="宋体" panose="02010600030101010101" pitchFamily="2" charset="-122"/>
                <a:sym typeface="宋体" panose="02010600030101010101" pitchFamily="2" charset="-122"/>
              </a:rPr>
              <a:t>）避免用例陷阱的方法</a:t>
            </a:r>
            <a:endParaRPr lang="zh-CN" altLang="en-US" sz="2000" dirty="0"/>
          </a:p>
        </p:txBody>
      </p:sp>
      <p:pic>
        <p:nvPicPr>
          <p:cNvPr id="5" name="图片 4" descr="用例陷阱"/>
          <p:cNvPicPr>
            <a:picLocks noChangeAspect="1"/>
          </p:cNvPicPr>
          <p:nvPr/>
        </p:nvPicPr>
        <p:blipFill>
          <a:blip r:embed="rId2"/>
          <a:stretch>
            <a:fillRect/>
          </a:stretch>
        </p:blipFill>
        <p:spPr>
          <a:xfrm>
            <a:off x="700838" y="1847055"/>
            <a:ext cx="10083800" cy="34993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18082" y="354142"/>
            <a:ext cx="4184015" cy="491490"/>
            <a:chOff x="198764" y="258545"/>
            <a:chExt cx="5577394"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12" name="文本框 11" descr="7b0a20202020227461726765744964223a202270726f636573734f6e6c696e6554657874426f78220a7d0a"/>
          <p:cNvSpPr txBox="1"/>
          <p:nvPr/>
        </p:nvSpPr>
        <p:spPr>
          <a:xfrm>
            <a:off x="608432" y="1622626"/>
            <a:ext cx="11153038" cy="1015663"/>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rtlCol="0" anchor="t">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某工程项目用新的应用程序替换许多已有的主机(mainframe)应用程序。根据用户的要求，开发组设计了一个基于窗口的用户界面并定义了新的数据文件，其容量是旧文件的两倍。虽然新系统满足了技术上的规范，但并没有达到客户可接受的程度。</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1" name="任意多边形: 形状 10"/>
          <p:cNvSpPr/>
          <p:nvPr/>
        </p:nvSpPr>
        <p:spPr>
          <a:xfrm>
            <a:off x="700838" y="3257719"/>
            <a:ext cx="10873031"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6">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zh-CN" sz="2000" b="0" i="0" u="none" kern="1200" baseline="0" dirty="0">
                <a:rtl val="0"/>
              </a:rPr>
              <a:t>1）用户总是抱怨用户界面运行缓慢，并且新的数据文件所占用的磁盘空间太大</a:t>
            </a:r>
            <a:endParaRPr altLang="en-US" sz="2000" kern="1200" dirty="0"/>
          </a:p>
        </p:txBody>
      </p:sp>
      <p:sp>
        <p:nvSpPr>
          <p:cNvPr id="14" name="任意多边形: 形状 13"/>
          <p:cNvSpPr/>
          <p:nvPr/>
        </p:nvSpPr>
        <p:spPr>
          <a:xfrm>
            <a:off x="700838" y="3902177"/>
            <a:ext cx="10873030"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5">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2</a:t>
            </a:r>
            <a:r>
              <a:rPr lang="zh-CN" altLang="en-US" sz="2000" b="0" i="0" u="none" kern="1200" baseline="0" dirty="0">
                <a:rtl val="0"/>
              </a:rPr>
              <a:t>）用户没有陈述对新产品的一些特性的期望，这就不能在他们所提出的功能需求中体现出来</a:t>
            </a:r>
            <a:endParaRPr altLang="en-US" sz="2000" kern="1200" dirty="0"/>
          </a:p>
        </p:txBody>
      </p:sp>
      <p:sp>
        <p:nvSpPr>
          <p:cNvPr id="15" name="任意多边形: 形状 14"/>
          <p:cNvSpPr/>
          <p:nvPr/>
        </p:nvSpPr>
        <p:spPr>
          <a:xfrm>
            <a:off x="700838" y="4574028"/>
            <a:ext cx="10873030"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4">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3</a:t>
            </a:r>
            <a:r>
              <a:rPr lang="zh-CN" altLang="en-US" sz="2000" b="0" i="0" u="none" kern="1200" baseline="0" dirty="0">
                <a:rtl val="0"/>
              </a:rPr>
              <a:t>）开发者和用户没有详细地讨论新技术方法所牵涉到可能的性能，从而导致了用户期望与产品实际性能之间的期望差异</a:t>
            </a:r>
            <a:endParaRPr altLang="en-US" sz="2000" kern="1200" dirty="0"/>
          </a:p>
        </p:txBody>
      </p:sp>
      <p:sp>
        <p:nvSpPr>
          <p:cNvPr id="16" name="任意多边形: 形状 15"/>
          <p:cNvSpPr/>
          <p:nvPr/>
        </p:nvSpPr>
        <p:spPr>
          <a:xfrm>
            <a:off x="710536" y="5245879"/>
            <a:ext cx="10863331" cy="578047"/>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2">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1" defTabSz="889000">
              <a:lnSpc>
                <a:spcPct val="90000"/>
              </a:lnSpc>
              <a:spcBef>
                <a:spcPct val="0"/>
              </a:spcBef>
            </a:pPr>
            <a:r>
              <a:rPr lang="en-US" altLang="zh-CN" sz="2000" b="0" i="0" u="none" kern="1200" baseline="0" dirty="0">
                <a:rtl val="0"/>
              </a:rPr>
              <a:t>4</a:t>
            </a:r>
            <a:r>
              <a:rPr lang="zh-CN" altLang="en-US" sz="2000" b="0" i="0" u="none" kern="1200" baseline="0" dirty="0">
                <a:rtl val="0"/>
              </a:rPr>
              <a:t>）比起仅仅满足客户所要求的功能，软件的成功似乎更为重要</a:t>
            </a:r>
            <a:endParaRPr altLang="en-US" sz="2000" kern="1200" dirty="0"/>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2.6.1 </a:t>
            </a:r>
            <a:r>
              <a:rPr lang="zh-CN" altLang="en-US" sz="2000" b="1" kern="0" dirty="0">
                <a:latin typeface="宋体" panose="02010600030101010101" pitchFamily="2" charset="-122"/>
                <a:sym typeface="宋体" panose="02010600030101010101" pitchFamily="2" charset="-122"/>
              </a:rPr>
              <a:t>非功能需求</a:t>
            </a:r>
            <a:endParaRPr lang="zh-CN" altLang="en-US" sz="2000" b="1" kern="0" dirty="0">
              <a:latin typeface="宋体" panose="02010600030101010101" pitchFamily="2" charset="-122"/>
              <a:sym typeface="宋体" panose="02010600030101010101" pitchFamily="2" charset="-122"/>
            </a:endParaRPr>
          </a:p>
        </p:txBody>
      </p:sp>
      <p:sp>
        <p:nvSpPr>
          <p:cNvPr id="18" name="矩形 17"/>
          <p:cNvSpPr/>
          <p:nvPr/>
        </p:nvSpPr>
        <p:spPr>
          <a:xfrm>
            <a:off x="608432" y="3159898"/>
            <a:ext cx="11153038" cy="285228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5855970" y="2723162"/>
            <a:ext cx="480060" cy="377296"/>
          </a:xfrm>
          <a:prstGeom prst="downArrow">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158343" y="2700348"/>
            <a:ext cx="697627" cy="400110"/>
          </a:xfrm>
          <a:prstGeom prst="rect">
            <a:avLst/>
          </a:prstGeom>
          <a:noFill/>
        </p:spPr>
        <p:txBody>
          <a:bodyPr wrap="none" rtlCol="0">
            <a:spAutoFit/>
          </a:bodyPr>
          <a:lstStyle/>
          <a:p>
            <a:r>
              <a:rPr lang="zh-CN" altLang="en-US" sz="2000" dirty="0"/>
              <a:t>问题</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4" grpId="0" animBg="1"/>
      <p:bldP spid="15" grpId="0" animBg="1"/>
      <p:bldP spid="16" grpId="0" animBg="1"/>
      <p:bldP spid="13" grpId="0"/>
      <p:bldP spid="18" grpId="0" animBg="1"/>
      <p:bldP spid="17"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1097" y="3401828"/>
            <a:ext cx="6286500" cy="2914803"/>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7"/>
          <p:cNvGrpSpPr/>
          <p:nvPr/>
        </p:nvGrpSpPr>
        <p:grpSpPr>
          <a:xfrm>
            <a:off x="108557" y="337632"/>
            <a:ext cx="3659330" cy="491607"/>
            <a:chOff x="198764" y="258545"/>
            <a:chExt cx="4877976" cy="656007"/>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lang="en-US" sz="2400" b="1" dirty="0">
                  <a:solidFill>
                    <a:srgbClr val="000000"/>
                  </a:solidFill>
                  <a:latin typeface="微软雅黑" panose="020B0503020204020204" pitchFamily="34" charset="-122"/>
                  <a:ea typeface="微软雅黑" panose="020B0503020204020204" pitchFamily="34" charset="-122"/>
                </a:rPr>
                <a:t>2.5 </a:t>
              </a:r>
              <a:r>
                <a:rPr sz="2400" b="1" dirty="0">
                  <a:solidFill>
                    <a:srgbClr val="000000"/>
                  </a:solidFill>
                  <a:latin typeface="微软雅黑" panose="020B0503020204020204" pitchFamily="34" charset="-122"/>
                  <a:ea typeface="微软雅黑" panose="020B0503020204020204" pitchFamily="34" charset="-122"/>
                </a:rPr>
                <a:t>基于用例的方法 </a:t>
              </a:r>
              <a:endParaRPr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6295" y="6356350"/>
            <a:ext cx="2743200" cy="365125"/>
          </a:xfrm>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2" name="矩形 66"/>
          <p:cNvSpPr>
            <a:spLocks noChangeArrowheads="1"/>
          </p:cNvSpPr>
          <p:nvPr/>
        </p:nvSpPr>
        <p:spPr bwMode="auto">
          <a:xfrm>
            <a:off x="699135" y="1656080"/>
            <a:ext cx="1098740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sz="2000" dirty="0">
                <a:latin typeface="+mn-ea"/>
                <a:cs typeface="+mn-ea"/>
              </a:rPr>
              <a:t>需求获取</a:t>
            </a:r>
            <a:r>
              <a:rPr sz="2000" b="1" dirty="0">
                <a:solidFill>
                  <a:srgbClr val="FF0000"/>
                </a:solidFill>
                <a:latin typeface="+mn-ea"/>
                <a:cs typeface="+mn-ea"/>
              </a:rPr>
              <a:t>是询问“用户要利用系统做什么？”</a:t>
            </a:r>
            <a:endParaRPr sz="2000" b="1" dirty="0">
              <a:solidFill>
                <a:srgbClr val="FF0000"/>
              </a:solidFill>
              <a:latin typeface="+mn-ea"/>
              <a:cs typeface="+mn-ea"/>
            </a:endParaRPr>
          </a:p>
          <a:p>
            <a:pPr fontAlgn="base">
              <a:lnSpc>
                <a:spcPct val="150000"/>
              </a:lnSpc>
              <a:spcBef>
                <a:spcPct val="0"/>
              </a:spcBef>
              <a:spcAft>
                <a:spcPct val="0"/>
              </a:spcAft>
              <a:buFont typeface="Arial" panose="020B0604020202020204" pitchFamily="34" charset="0"/>
              <a:buNone/>
            </a:pPr>
            <a:r>
              <a:rPr sz="2000" dirty="0">
                <a:latin typeface="+mn-ea"/>
                <a:cs typeface="+mn-ea"/>
              </a:rPr>
              <a:t>          还</a:t>
            </a:r>
            <a:r>
              <a:rPr sz="2000" b="1" dirty="0">
                <a:solidFill>
                  <a:srgbClr val="0000FF"/>
                </a:solidFill>
                <a:latin typeface="+mn-ea"/>
                <a:cs typeface="+mn-ea"/>
              </a:rPr>
              <a:t>是询问“用户希望系统为他们做什么？”</a:t>
            </a:r>
            <a:endParaRPr sz="2000" b="1" dirty="0">
              <a:solidFill>
                <a:srgbClr val="0000FF"/>
              </a:solidFill>
              <a:latin typeface="+mn-ea"/>
              <a:cs typeface="+mn-ea"/>
            </a:endParaRPr>
          </a:p>
          <a:p>
            <a:pPr fontAlgn="base">
              <a:lnSpc>
                <a:spcPct val="150000"/>
              </a:lnSpc>
              <a:spcBef>
                <a:spcPct val="0"/>
              </a:spcBef>
              <a:spcAft>
                <a:spcPct val="0"/>
              </a:spcAft>
              <a:buFont typeface="Arial" panose="020B0604020202020204" pitchFamily="34" charset="0"/>
              <a:buNone/>
            </a:pPr>
            <a:r>
              <a:rPr sz="2000" dirty="0">
                <a:latin typeface="+mn-ea"/>
                <a:cs typeface="+mn-ea"/>
              </a:rPr>
              <a:t>1992年，Ivar Jacobson等人系统地阐述了用例(use—case)的方法进行需求获取和建模。</a:t>
            </a:r>
            <a:endParaRPr sz="2000" dirty="0">
              <a:latin typeface="+mn-ea"/>
              <a:cs typeface="+mn-ea"/>
            </a:endParaRPr>
          </a:p>
        </p:txBody>
      </p:sp>
      <p:sp>
        <p:nvSpPr>
          <p:cNvPr id="23" name="文本框 67"/>
          <p:cNvSpPr>
            <a:spLocks noChangeArrowheads="1"/>
          </p:cNvSpPr>
          <p:nvPr/>
        </p:nvSpPr>
        <p:spPr bwMode="auto">
          <a:xfrm>
            <a:off x="699135" y="1033780"/>
            <a:ext cx="776541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）基本概念</a:t>
            </a:r>
            <a:endParaRPr lang="zh-CN" altLang="en-US" sz="2000" b="1" kern="0" dirty="0">
              <a:latin typeface="宋体" panose="02010600030101010101" pitchFamily="2" charset="-122"/>
              <a:sym typeface="宋体" panose="02010600030101010101" pitchFamily="2" charset="-122"/>
            </a:endParaRPr>
          </a:p>
        </p:txBody>
      </p:sp>
      <p:grpSp>
        <p:nvGrpSpPr>
          <p:cNvPr id="20" name="组合 19"/>
          <p:cNvGrpSpPr/>
          <p:nvPr/>
        </p:nvGrpSpPr>
        <p:grpSpPr>
          <a:xfrm>
            <a:off x="3084056" y="3172174"/>
            <a:ext cx="5654442" cy="3029592"/>
            <a:chOff x="10696" y="4047"/>
            <a:chExt cx="5993" cy="4604"/>
          </a:xfrm>
        </p:grpSpPr>
        <p:sp>
          <p:nvSpPr>
            <p:cNvPr id="8" name="文本框 7"/>
            <p:cNvSpPr txBox="1"/>
            <p:nvPr/>
          </p:nvSpPr>
          <p:spPr>
            <a:xfrm>
              <a:off x="13239" y="4047"/>
              <a:ext cx="1449" cy="608"/>
            </a:xfrm>
            <a:prstGeom prst="rect">
              <a:avLst/>
            </a:prstGeom>
            <a:solidFill>
              <a:schemeClr val="accent5">
                <a:lumMod val="20000"/>
                <a:lumOff val="80000"/>
              </a:schemeClr>
            </a:solidFill>
          </p:spPr>
          <p:txBody>
            <a:bodyPr wrap="square" rtlCol="0">
              <a:spAutoFit/>
            </a:bodyPr>
            <a:lstStyle/>
            <a:p>
              <a:pPr algn="ctr"/>
              <a:r>
                <a:rPr lang="zh-CN" altLang="en-US" sz="2000" b="1" dirty="0"/>
                <a:t>用例图</a:t>
              </a:r>
              <a:endParaRPr lang="zh-CN" altLang="en-US" sz="2000" b="1" dirty="0"/>
            </a:p>
          </p:txBody>
        </p:sp>
        <p:grpSp>
          <p:nvGrpSpPr>
            <p:cNvPr id="10" name="组合 9"/>
            <p:cNvGrpSpPr/>
            <p:nvPr/>
          </p:nvGrpSpPr>
          <p:grpSpPr>
            <a:xfrm>
              <a:off x="10696" y="4805"/>
              <a:ext cx="5993" cy="3846"/>
              <a:chOff x="4547" y="1664"/>
              <a:chExt cx="11189" cy="6240"/>
            </a:xfrm>
          </p:grpSpPr>
          <p:sp>
            <p:nvSpPr>
              <p:cNvPr id="14" name="椭圆 8195"/>
              <p:cNvSpPr/>
              <p:nvPr/>
            </p:nvSpPr>
            <p:spPr>
              <a:xfrm>
                <a:off x="7336" y="3703"/>
                <a:ext cx="3360" cy="21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b="1" dirty="0">
                    <a:latin typeface="Arial" panose="020B0604020202020204" pitchFamily="34" charset="0"/>
                    <a:ea typeface="宋体" panose="02010600030101010101" pitchFamily="2" charset="-122"/>
                  </a:rPr>
                  <a:t>请求一种</a:t>
                </a:r>
                <a:endParaRPr lang="zh-CN" altLang="en-US" b="1" dirty="0">
                  <a:latin typeface="Arial" panose="020B0604020202020204" pitchFamily="34" charset="0"/>
                  <a:ea typeface="宋体" panose="02010600030101010101" pitchFamily="2" charset="-122"/>
                </a:endParaRPr>
              </a:p>
              <a:p>
                <a:pPr algn="ctr"/>
                <a:r>
                  <a:rPr lang="zh-CN" altLang="en-US" b="1" dirty="0">
                    <a:latin typeface="Arial" panose="020B0604020202020204" pitchFamily="34" charset="0"/>
                    <a:ea typeface="宋体" panose="02010600030101010101" pitchFamily="2" charset="-122"/>
                  </a:rPr>
                  <a:t>化学制品</a:t>
                </a:r>
                <a:endParaRPr lang="zh-CN" altLang="en-US" b="1" dirty="0">
                  <a:latin typeface="Arial" panose="020B0604020202020204" pitchFamily="34" charset="0"/>
                  <a:ea typeface="宋体" panose="02010600030101010101" pitchFamily="2" charset="-122"/>
                </a:endParaRPr>
              </a:p>
            </p:txBody>
          </p:sp>
          <p:sp>
            <p:nvSpPr>
              <p:cNvPr id="15" name="椭圆 8196"/>
              <p:cNvSpPr/>
              <p:nvPr/>
            </p:nvSpPr>
            <p:spPr>
              <a:xfrm>
                <a:off x="12256" y="1664"/>
                <a:ext cx="3360" cy="21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b="1" dirty="0">
                    <a:latin typeface="Arial" panose="020B0604020202020204" pitchFamily="34" charset="0"/>
                    <a:ea typeface="宋体" panose="02010600030101010101" pitchFamily="2" charset="-122"/>
                  </a:rPr>
                  <a:t>查看仓库中可用</a:t>
                </a:r>
                <a:endParaRPr lang="zh-CN" altLang="en-US" b="1" dirty="0">
                  <a:latin typeface="Arial" panose="020B0604020202020204" pitchFamily="34" charset="0"/>
                  <a:ea typeface="宋体" panose="02010600030101010101" pitchFamily="2" charset="-122"/>
                </a:endParaRPr>
              </a:p>
              <a:p>
                <a:pPr algn="ctr"/>
                <a:r>
                  <a:rPr lang="zh-CN" altLang="en-US" b="1" dirty="0">
                    <a:latin typeface="Arial" panose="020B0604020202020204" pitchFamily="34" charset="0"/>
                    <a:ea typeface="宋体" panose="02010600030101010101" pitchFamily="2" charset="-122"/>
                  </a:rPr>
                  <a:t>的化学制品容器</a:t>
                </a:r>
                <a:endParaRPr lang="zh-CN" altLang="en-US" b="1" dirty="0">
                  <a:latin typeface="Arial" panose="020B0604020202020204" pitchFamily="34" charset="0"/>
                  <a:ea typeface="宋体" panose="02010600030101010101" pitchFamily="2" charset="-122"/>
                </a:endParaRPr>
              </a:p>
            </p:txBody>
          </p:sp>
          <p:sp>
            <p:nvSpPr>
              <p:cNvPr id="16" name="椭圆 8197"/>
              <p:cNvSpPr/>
              <p:nvPr/>
            </p:nvSpPr>
            <p:spPr>
              <a:xfrm>
                <a:off x="12376" y="5744"/>
                <a:ext cx="3360" cy="21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b="1" dirty="0">
                    <a:latin typeface="Arial" panose="020B0604020202020204" pitchFamily="34" charset="0"/>
                    <a:ea typeface="宋体" panose="02010600030101010101" pitchFamily="2" charset="-122"/>
                  </a:rPr>
                  <a:t>输入货物编号</a:t>
                </a:r>
                <a:endParaRPr lang="zh-CN" altLang="en-US" dirty="0">
                  <a:latin typeface="Arial" panose="020B0604020202020204" pitchFamily="34" charset="0"/>
                  <a:ea typeface="宋体" panose="02010600030101010101" pitchFamily="2" charset="-122"/>
                </a:endParaRPr>
              </a:p>
            </p:txBody>
          </p:sp>
          <p:sp>
            <p:nvSpPr>
              <p:cNvPr id="8198" name="文本框 8198"/>
              <p:cNvSpPr txBox="1"/>
              <p:nvPr/>
            </p:nvSpPr>
            <p:spPr>
              <a:xfrm>
                <a:off x="4547" y="6060"/>
                <a:ext cx="1738" cy="786"/>
              </a:xfrm>
              <a:prstGeom prst="rect">
                <a:avLst/>
              </a:prstGeom>
              <a:noFill/>
              <a:ln w="9525">
                <a:noFill/>
              </a:ln>
            </p:spPr>
            <p:txBody>
              <a:bodyPr wrap="square" anchor="t" anchorCtr="0">
                <a:spAutoFit/>
              </a:bodyPr>
              <a:lstStyle/>
              <a:p>
                <a:r>
                  <a:rPr lang="zh-CN" altLang="en-US" b="1" dirty="0">
                    <a:latin typeface="Arial" panose="020B0604020202020204" pitchFamily="34" charset="0"/>
                    <a:ea typeface="宋体" panose="02010600030101010101" pitchFamily="2" charset="-122"/>
                  </a:rPr>
                  <a:t>请求者</a:t>
                </a:r>
                <a:endParaRPr lang="zh-CN" altLang="en-US" b="1" dirty="0">
                  <a:latin typeface="Arial" panose="020B0604020202020204" pitchFamily="34" charset="0"/>
                  <a:ea typeface="宋体" panose="02010600030101010101" pitchFamily="2" charset="-122"/>
                </a:endParaRPr>
              </a:p>
            </p:txBody>
          </p:sp>
          <p:sp>
            <p:nvSpPr>
              <p:cNvPr id="17" name="直接连接符 8199"/>
              <p:cNvSpPr/>
              <p:nvPr/>
            </p:nvSpPr>
            <p:spPr>
              <a:xfrm flipH="1">
                <a:off x="10576" y="3224"/>
                <a:ext cx="1800" cy="1320"/>
              </a:xfrm>
              <a:prstGeom prst="line">
                <a:avLst/>
              </a:prstGeom>
              <a:solidFill>
                <a:schemeClr val="bg1"/>
              </a:solidFill>
              <a:ln w="38100" cap="flat" cmpd="sng">
                <a:solidFill>
                  <a:schemeClr val="tx1"/>
                </a:solidFill>
                <a:prstDash val="solid"/>
                <a:round/>
                <a:headEnd type="none" w="med" len="med"/>
                <a:tailEnd type="triangle" w="lg" len="lg"/>
              </a:ln>
            </p:spPr>
          </p:sp>
          <p:sp>
            <p:nvSpPr>
              <p:cNvPr id="18" name="直接连接符 8200"/>
              <p:cNvSpPr/>
              <p:nvPr/>
            </p:nvSpPr>
            <p:spPr>
              <a:xfrm>
                <a:off x="10576" y="5384"/>
                <a:ext cx="2040" cy="960"/>
              </a:xfrm>
              <a:prstGeom prst="line">
                <a:avLst/>
              </a:prstGeom>
              <a:solidFill>
                <a:schemeClr val="bg1"/>
              </a:solidFill>
              <a:ln w="38100" cap="flat" cmpd="sng">
                <a:solidFill>
                  <a:schemeClr val="tx1"/>
                </a:solidFill>
                <a:prstDash val="solid"/>
                <a:round/>
                <a:headEnd type="none" w="med" len="med"/>
                <a:tailEnd type="triangle" w="lg" len="lg"/>
              </a:ln>
            </p:spPr>
          </p:sp>
          <p:sp>
            <p:nvSpPr>
              <p:cNvPr id="8201" name="文本框 8201"/>
              <p:cNvSpPr txBox="1"/>
              <p:nvPr/>
            </p:nvSpPr>
            <p:spPr>
              <a:xfrm>
                <a:off x="8986" y="2638"/>
                <a:ext cx="2998" cy="786"/>
              </a:xfrm>
              <a:prstGeom prst="rect">
                <a:avLst/>
              </a:prstGeom>
              <a:solidFill>
                <a:schemeClr val="bg1"/>
              </a:solidFill>
              <a:ln w="9525">
                <a:noFill/>
              </a:ln>
            </p:spPr>
            <p:txBody>
              <a:bodyPr wrap="square" anchor="t" anchorCtr="0">
                <a:spAutoFit/>
              </a:bodyPr>
              <a:lstStyle/>
              <a:p>
                <a:r>
                  <a:rPr lang="en-US" altLang="zh-CN" b="1" dirty="0">
                    <a:latin typeface="Arial" panose="020B0604020202020204" pitchFamily="34" charset="0"/>
                    <a:ea typeface="宋体" panose="02010600030101010101" pitchFamily="2" charset="-122"/>
                  </a:rPr>
                  <a:t>&lt;&lt;extend&gt;&gt;</a:t>
                </a:r>
                <a:endParaRPr lang="en-US" altLang="zh-CN" b="1" dirty="0">
                  <a:latin typeface="Arial" panose="020B0604020202020204" pitchFamily="34" charset="0"/>
                  <a:ea typeface="宋体" panose="02010600030101010101" pitchFamily="2" charset="-122"/>
                </a:endParaRPr>
              </a:p>
            </p:txBody>
          </p:sp>
          <p:sp>
            <p:nvSpPr>
              <p:cNvPr id="8202" name="文本框 8202"/>
              <p:cNvSpPr txBox="1"/>
              <p:nvPr/>
            </p:nvSpPr>
            <p:spPr>
              <a:xfrm>
                <a:off x="8986" y="6104"/>
                <a:ext cx="3097" cy="786"/>
              </a:xfrm>
              <a:prstGeom prst="rect">
                <a:avLst/>
              </a:prstGeom>
              <a:solidFill>
                <a:schemeClr val="bg1"/>
              </a:solidFill>
              <a:ln w="9525">
                <a:noFill/>
              </a:ln>
            </p:spPr>
            <p:txBody>
              <a:bodyPr wrap="square" anchor="t" anchorCtr="0">
                <a:spAutoFit/>
              </a:bodyPr>
              <a:lstStyle/>
              <a:p>
                <a:r>
                  <a:rPr lang="en-US" altLang="zh-CN" b="1" dirty="0">
                    <a:latin typeface="Arial" panose="020B0604020202020204" pitchFamily="34" charset="0"/>
                    <a:ea typeface="宋体" panose="02010600030101010101" pitchFamily="2" charset="-122"/>
                  </a:rPr>
                  <a:t>&lt;&lt;include&gt;&gt;</a:t>
                </a:r>
                <a:endParaRPr lang="en-US" altLang="zh-CN" b="1" dirty="0">
                  <a:latin typeface="Arial" panose="020B0604020202020204" pitchFamily="34" charset="0"/>
                  <a:ea typeface="宋体" panose="02010600030101010101" pitchFamily="2" charset="-122"/>
                </a:endParaRPr>
              </a:p>
            </p:txBody>
          </p:sp>
          <p:sp>
            <p:nvSpPr>
              <p:cNvPr id="8203" name="直接连接符 8203"/>
              <p:cNvSpPr/>
              <p:nvPr/>
            </p:nvSpPr>
            <p:spPr>
              <a:xfrm flipH="1">
                <a:off x="6136" y="4784"/>
                <a:ext cx="1200" cy="0"/>
              </a:xfrm>
              <a:prstGeom prst="line">
                <a:avLst/>
              </a:prstGeom>
              <a:solidFill>
                <a:schemeClr val="bg1"/>
              </a:solidFill>
              <a:ln w="38100" cap="flat" cmpd="sng">
                <a:solidFill>
                  <a:schemeClr val="tx1"/>
                </a:solidFill>
                <a:prstDash val="solid"/>
                <a:round/>
                <a:headEnd type="none" w="med" len="med"/>
                <a:tailEnd type="none" w="med" len="med"/>
              </a:ln>
            </p:spPr>
          </p:sp>
          <p:pic>
            <p:nvPicPr>
              <p:cNvPr id="19" name="图片 18" descr="30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6" y="3955"/>
                <a:ext cx="1440" cy="1440"/>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p:tgtEl>
                                          <p:spTgt spid="42"/>
                                        </p:tgtEl>
                                        <p:attrNameLst>
                                          <p:attrName>ppt_x</p:attrName>
                                        </p:attrNameLst>
                                      </p:cBhvr>
                                      <p:tavLst>
                                        <p:tav tm="0">
                                          <p:val>
                                            <p:strVal val="#ppt_x+#ppt_w*1.125000"/>
                                          </p:val>
                                        </p:tav>
                                        <p:tav tm="100000">
                                          <p:val>
                                            <p:strVal val="#ppt_x"/>
                                          </p:val>
                                        </p:tav>
                                      </p:tavLst>
                                    </p:anim>
                                    <p:animEffect transition="in" filter="wipe(left)">
                                      <p:cBhvr>
                                        <p:cTn id="18" dur="500"/>
                                        <p:tgtEl>
                                          <p:spTgt spid="42"/>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p:tgtEl>
                                          <p:spTgt spid="23"/>
                                        </p:tgtEl>
                                        <p:attrNameLst>
                                          <p:attrName>ppt_x</p:attrName>
                                        </p:attrNameLst>
                                      </p:cBhvr>
                                      <p:tavLst>
                                        <p:tav tm="0">
                                          <p:val>
                                            <p:strVal val="#ppt_x+#ppt_w*1.125000"/>
                                          </p:val>
                                        </p:tav>
                                        <p:tav tm="100000">
                                          <p:val>
                                            <p:strVal val="#ppt_x"/>
                                          </p:val>
                                        </p:tav>
                                      </p:tavLst>
                                    </p:anim>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2"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18082" y="354142"/>
            <a:ext cx="4184015" cy="491490"/>
            <a:chOff x="198764" y="258545"/>
            <a:chExt cx="5577394"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12" name="文本框 11" descr="7b0a20202020227461726765744964223a202270726f636573734f6e6c696e6554657874426f78220a7d0a"/>
          <p:cNvSpPr txBox="1"/>
          <p:nvPr/>
        </p:nvSpPr>
        <p:spPr>
          <a:xfrm>
            <a:off x="608432" y="1622626"/>
            <a:ext cx="11153038" cy="1015663"/>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rtlCol="0" anchor="t">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某工程项目用新的应用程序替换许多已有的主机(mainframe)应用程序。根据用户的要求，开发组设计了一个基于窗口的用户界面并定义了新的数据文件，其容量是旧文件的两倍。虽然新系统满足了技术上的规范，但并没有达到客户可接受的程度。</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1" name="任意多边形: 形状 10"/>
          <p:cNvSpPr/>
          <p:nvPr/>
        </p:nvSpPr>
        <p:spPr>
          <a:xfrm>
            <a:off x="700838" y="3257719"/>
            <a:ext cx="10873031" cy="894648"/>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6">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5</a:t>
            </a:r>
            <a:r>
              <a:rPr lang="zh-CN" sz="2000" b="0" i="0" u="none" kern="1200" baseline="0" dirty="0">
                <a:rtl val="0"/>
              </a:rPr>
              <a:t>）</a:t>
            </a:r>
            <a:r>
              <a:rPr lang="zh-CN" altLang="en-US" sz="2000" b="0" i="0" u="none" kern="1200" baseline="0" dirty="0">
                <a:rtl val="0"/>
              </a:rPr>
              <a:t>用户总是强调确定他们的功能、行为或需求，且用户对产品如何良好地运转抱有许多期望：产品的易用程度、速度、可靠性、应对异常的能力等软件质量属性（</a:t>
            </a:r>
            <a:r>
              <a:rPr lang="en-US" altLang="zh-CN" sz="2000" b="0" i="0" u="none" kern="1200" baseline="0" dirty="0">
                <a:rtl val="0"/>
              </a:rPr>
              <a:t>quality attribute</a:t>
            </a:r>
            <a:r>
              <a:rPr lang="zh-CN" altLang="en-US" sz="2000" b="0" i="0" u="none" kern="1200" baseline="0" dirty="0">
                <a:rtl val="0"/>
              </a:rPr>
              <a:t>）或质量因素（</a:t>
            </a:r>
            <a:r>
              <a:rPr lang="en-US" altLang="zh-CN" sz="2000" b="0" i="0" u="none" kern="1200" baseline="0" dirty="0">
                <a:rtl val="0"/>
              </a:rPr>
              <a:t>quality factor)</a:t>
            </a:r>
            <a:endParaRPr lang="zh-CN" altLang="en-US" sz="2000" b="0" i="0" u="none" kern="1200" baseline="0" dirty="0">
              <a:rtl val="0"/>
            </a:endParaRPr>
          </a:p>
        </p:txBody>
      </p:sp>
      <p:sp>
        <p:nvSpPr>
          <p:cNvPr id="14" name="任意多边形: 形状 13"/>
          <p:cNvSpPr/>
          <p:nvPr/>
        </p:nvSpPr>
        <p:spPr>
          <a:xfrm>
            <a:off x="700838" y="4256507"/>
            <a:ext cx="10873030"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5">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6</a:t>
            </a:r>
            <a:r>
              <a:rPr lang="zh-CN" altLang="en-US" sz="2000" b="0" i="0" u="none" kern="1200" baseline="0" dirty="0">
                <a:rtl val="0"/>
              </a:rPr>
              <a:t>）软件质量属性是系统非功能</a:t>
            </a:r>
            <a:r>
              <a:rPr lang="en-US" altLang="zh-CN" sz="2000" b="0" i="0" u="none" kern="1200" baseline="0" dirty="0">
                <a:rtl val="0"/>
              </a:rPr>
              <a:t>(</a:t>
            </a:r>
            <a:r>
              <a:rPr lang="zh-CN" altLang="en-US" sz="2000" b="0" i="0" u="none" kern="1200" baseline="0" dirty="0">
                <a:rtl val="0"/>
              </a:rPr>
              <a:t>也叫非行为</a:t>
            </a:r>
            <a:r>
              <a:rPr lang="en-US" altLang="zh-CN" sz="2000" b="0" i="0" u="none" kern="1200" baseline="0" dirty="0">
                <a:rtl val="0"/>
              </a:rPr>
              <a:t>)</a:t>
            </a:r>
            <a:r>
              <a:rPr lang="zh-CN" altLang="en-US" sz="2000" b="0" i="0" u="none" kern="1200" baseline="0" dirty="0">
                <a:rtl val="0"/>
              </a:rPr>
              <a:t>需求的一部分</a:t>
            </a:r>
            <a:endParaRPr altLang="en-US" sz="2000" kern="1200" dirty="0"/>
          </a:p>
        </p:txBody>
      </p:sp>
      <p:sp>
        <p:nvSpPr>
          <p:cNvPr id="15" name="任意多边形: 形状 14"/>
          <p:cNvSpPr/>
          <p:nvPr/>
        </p:nvSpPr>
        <p:spPr>
          <a:xfrm>
            <a:off x="700838" y="4928358"/>
            <a:ext cx="10873030"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4">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7</a:t>
            </a:r>
            <a:r>
              <a:rPr lang="zh-CN" altLang="en-US" sz="2000" b="0" i="0" u="none" kern="1200" baseline="0" dirty="0">
                <a:rtl val="0"/>
              </a:rPr>
              <a:t>）质量属性很难定义，且他们经常造成开发者设计的产品和客户满意的产品之间的差异</a:t>
            </a:r>
            <a:endParaRPr altLang="en-US" sz="2000" kern="1200" dirty="0"/>
          </a:p>
        </p:txBody>
      </p:sp>
      <p:sp>
        <p:nvSpPr>
          <p:cNvPr id="16" name="任意多边形: 形状 15"/>
          <p:cNvSpPr/>
          <p:nvPr/>
        </p:nvSpPr>
        <p:spPr>
          <a:xfrm>
            <a:off x="710536" y="5600209"/>
            <a:ext cx="10863331" cy="578047"/>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2">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1" defTabSz="889000">
              <a:lnSpc>
                <a:spcPct val="90000"/>
              </a:lnSpc>
              <a:spcBef>
                <a:spcPct val="0"/>
              </a:spcBef>
            </a:pPr>
            <a:r>
              <a:rPr lang="en-US" altLang="zh-CN" sz="2000" b="0" i="0" u="none" kern="1200" baseline="0" dirty="0">
                <a:rtl val="0"/>
              </a:rPr>
              <a:t>8</a:t>
            </a:r>
            <a:r>
              <a:rPr lang="zh-CN" altLang="en-US" sz="2000" b="0" i="0" u="none" kern="1200" baseline="0" dirty="0">
                <a:rtl val="0"/>
              </a:rPr>
              <a:t>）现实情况中，在决定系统的成功或失败的因素中，满足非功能需求往往比满足功能需求更为重要</a:t>
            </a:r>
            <a:endParaRPr altLang="en-US" sz="2000" kern="1200" dirty="0"/>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2.6.1 </a:t>
            </a:r>
            <a:r>
              <a:rPr lang="zh-CN" altLang="en-US" sz="2000" b="1" kern="0" dirty="0">
                <a:latin typeface="宋体" panose="02010600030101010101" pitchFamily="2" charset="-122"/>
                <a:sym typeface="宋体" panose="02010600030101010101" pitchFamily="2" charset="-122"/>
              </a:rPr>
              <a:t>非功能需求</a:t>
            </a:r>
            <a:endParaRPr lang="zh-CN" altLang="en-US" sz="2000" b="1" kern="0" dirty="0">
              <a:latin typeface="宋体" panose="02010600030101010101" pitchFamily="2" charset="-122"/>
              <a:sym typeface="宋体" panose="02010600030101010101" pitchFamily="2" charset="-122"/>
            </a:endParaRPr>
          </a:p>
        </p:txBody>
      </p:sp>
      <p:sp>
        <p:nvSpPr>
          <p:cNvPr id="18" name="矩形 17"/>
          <p:cNvSpPr/>
          <p:nvPr/>
        </p:nvSpPr>
        <p:spPr>
          <a:xfrm>
            <a:off x="608432" y="3159898"/>
            <a:ext cx="11153038" cy="310374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5855970" y="2723162"/>
            <a:ext cx="480060" cy="377296"/>
          </a:xfrm>
          <a:prstGeom prst="downArrow">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158343" y="2700348"/>
            <a:ext cx="697627" cy="400110"/>
          </a:xfrm>
          <a:prstGeom prst="rect">
            <a:avLst/>
          </a:prstGeom>
          <a:noFill/>
        </p:spPr>
        <p:txBody>
          <a:bodyPr wrap="none" rtlCol="0">
            <a:spAutoFit/>
          </a:bodyPr>
          <a:lstStyle/>
          <a:p>
            <a:r>
              <a:rPr lang="zh-CN" altLang="en-US" sz="2000" dirty="0"/>
              <a:t>问题</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4" grpId="0" animBg="1"/>
      <p:bldP spid="15" grpId="0" animBg="1"/>
      <p:bldP spid="16" grpId="0" animBg="1"/>
      <p:bldP spid="13" grpId="0"/>
      <p:bldP spid="18" grpId="0" animBg="1"/>
      <p:bldP spid="17"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18082" y="354142"/>
            <a:ext cx="4184015" cy="491490"/>
            <a:chOff x="198764" y="258545"/>
            <a:chExt cx="5577394"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12" name="文本框 11" descr="7b0a20202020227461726765744964223a202270726f636573734f6e6c696e6554657874426f78220a7d0a"/>
          <p:cNvSpPr txBox="1"/>
          <p:nvPr/>
        </p:nvSpPr>
        <p:spPr>
          <a:xfrm>
            <a:off x="608432" y="1622626"/>
            <a:ext cx="11153038" cy="1015663"/>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rtlCol="0" anchor="t">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某工程项目用新的应用程序替换许多已有的主机(mainframe)应用程序。根据用户的要求，开发组设计了一个基于窗口的用户界面并定义了新的数据文件，其容量是旧文件的两倍。虽然新系统满足了技术上的规范，但并没有达到客户可接受的程度。</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1" name="任意多边形: 形状 10"/>
          <p:cNvSpPr/>
          <p:nvPr/>
        </p:nvSpPr>
        <p:spPr>
          <a:xfrm>
            <a:off x="700838" y="3257719"/>
            <a:ext cx="10873031"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6">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9</a:t>
            </a:r>
            <a:r>
              <a:rPr lang="zh-CN" sz="2000" b="0" i="0" u="none" kern="1200" baseline="0" dirty="0">
                <a:rtl val="0"/>
              </a:rPr>
              <a:t>）</a:t>
            </a:r>
            <a:r>
              <a:rPr lang="zh-CN" altLang="en-US" sz="2000" b="0" i="0" u="none" kern="1200" baseline="0" dirty="0">
                <a:rtl val="0"/>
              </a:rPr>
              <a:t>优秀的软件产品反映了这些竞争性质量特性的优化平衡</a:t>
            </a:r>
            <a:endParaRPr lang="zh-CN" altLang="en-US" sz="2000" b="0" i="0" u="none" kern="1200" baseline="0" dirty="0">
              <a:rtl val="0"/>
            </a:endParaRPr>
          </a:p>
        </p:txBody>
      </p:sp>
      <p:sp>
        <p:nvSpPr>
          <p:cNvPr id="14" name="任意多边形: 形状 13"/>
          <p:cNvSpPr/>
          <p:nvPr/>
        </p:nvSpPr>
        <p:spPr>
          <a:xfrm>
            <a:off x="710538" y="3908067"/>
            <a:ext cx="10873030" cy="56771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5">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lnSpc>
                <a:spcPct val="90000"/>
              </a:lnSpc>
              <a:spcBef>
                <a:spcPct val="0"/>
              </a:spcBef>
              <a:spcAft>
                <a:spcPct val="35000"/>
              </a:spcAft>
              <a:buNone/>
            </a:pPr>
            <a:r>
              <a:rPr lang="en-US" altLang="zh-CN" sz="2000" b="0" i="0" u="none" kern="1200" baseline="0" dirty="0">
                <a:rtl val="0"/>
              </a:rPr>
              <a:t>10</a:t>
            </a:r>
            <a:r>
              <a:rPr lang="zh-CN" altLang="en-US" sz="2000" b="0" i="0" u="none" kern="1200" baseline="0" dirty="0">
                <a:rtl val="0"/>
              </a:rPr>
              <a:t>）如果在需求的获取阶段不去探索客户对质量的期望，那么产品更多的可能是客户失望和开发者沮丧</a:t>
            </a:r>
            <a:endParaRPr altLang="en-US" sz="2000" kern="1200" dirty="0"/>
          </a:p>
        </p:txBody>
      </p:sp>
      <p:sp>
        <p:nvSpPr>
          <p:cNvPr id="15" name="任意多边形: 形状 14"/>
          <p:cNvSpPr/>
          <p:nvPr/>
        </p:nvSpPr>
        <p:spPr>
          <a:xfrm>
            <a:off x="700838" y="4568488"/>
            <a:ext cx="10873030" cy="927581"/>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4">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defTabSz="889000">
              <a:spcBef>
                <a:spcPct val="0"/>
              </a:spcBef>
              <a:buNone/>
            </a:pPr>
            <a:r>
              <a:rPr lang="en-US" altLang="zh-CN" sz="2000" b="0" i="0" u="none" kern="1200" baseline="0" dirty="0">
                <a:rtl val="0"/>
              </a:rPr>
              <a:t>11</a:t>
            </a:r>
            <a:r>
              <a:rPr lang="zh-CN" altLang="en-US" sz="2000" b="0" i="0" u="none" kern="1200" baseline="0" dirty="0">
                <a:rtl val="0"/>
              </a:rPr>
              <a:t>）尽管在需求获取阶段客户所提出的信息中包含提供了一些关于重要质量特性的线索，但客户通常不能主动提出他们的非功能期望。如：用户说软件必须“健壮”、“可靠”或“高效”时，这是很技巧地指出他们所想要的东西</a:t>
            </a:r>
            <a:endParaRPr altLang="en-US" sz="2000" kern="1200" dirty="0"/>
          </a:p>
        </p:txBody>
      </p:sp>
      <p:sp>
        <p:nvSpPr>
          <p:cNvPr id="16" name="任意多边形: 形状 15"/>
          <p:cNvSpPr/>
          <p:nvPr/>
        </p:nvSpPr>
        <p:spPr>
          <a:xfrm>
            <a:off x="710536" y="5600209"/>
            <a:ext cx="10863331" cy="578047"/>
          </a:xfrm>
          <a:custGeom>
            <a:avLst/>
            <a:gdLst>
              <a:gd name="connsiteX0" fmla="*/ 0 w 3629401"/>
              <a:gd name="connsiteY0" fmla="*/ 0 h 2177640"/>
              <a:gd name="connsiteX1" fmla="*/ 3629401 w 3629401"/>
              <a:gd name="connsiteY1" fmla="*/ 0 h 2177640"/>
              <a:gd name="connsiteX2" fmla="*/ 3629401 w 3629401"/>
              <a:gd name="connsiteY2" fmla="*/ 2177640 h 2177640"/>
              <a:gd name="connsiteX3" fmla="*/ 0 w 3629401"/>
              <a:gd name="connsiteY3" fmla="*/ 2177640 h 2177640"/>
              <a:gd name="connsiteX4" fmla="*/ 0 w 3629401"/>
              <a:gd name="connsiteY4" fmla="*/ 0 h 2177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401" h="2177640">
                <a:moveTo>
                  <a:pt x="0" y="0"/>
                </a:moveTo>
                <a:lnTo>
                  <a:pt x="3629401" y="0"/>
                </a:lnTo>
                <a:lnTo>
                  <a:pt x="3629401" y="2177640"/>
                </a:lnTo>
                <a:lnTo>
                  <a:pt x="0" y="2177640"/>
                </a:lnTo>
                <a:lnTo>
                  <a:pt x="0" y="0"/>
                </a:lnTo>
                <a:close/>
              </a:path>
            </a:pathLst>
          </a:custGeom>
          <a:solidFill>
            <a:schemeClr val="accent2">
              <a:lumMod val="20000"/>
              <a:lumOff val="80000"/>
            </a:schemeClr>
          </a:solidFill>
          <a:ln>
            <a:no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1" defTabSz="889000">
              <a:lnSpc>
                <a:spcPct val="90000"/>
              </a:lnSpc>
              <a:spcBef>
                <a:spcPct val="0"/>
              </a:spcBef>
            </a:pPr>
            <a:r>
              <a:rPr lang="en-US" altLang="zh-CN" sz="2000" b="0" i="0" u="none" kern="1200" baseline="0" dirty="0">
                <a:rtl val="0"/>
              </a:rPr>
              <a:t>12</a:t>
            </a:r>
            <a:r>
              <a:rPr lang="zh-CN" altLang="en-US" sz="2000" b="0" i="0" u="none" kern="1200" baseline="0" dirty="0">
                <a:rtl val="0"/>
              </a:rPr>
              <a:t>）质量必须由客户及构造测试和维护软件的人员来定义。探索用户隐含期望的问题可以导致对质量目标的描述，并且制定可以帮助开发者创建完美产品的标准</a:t>
            </a:r>
            <a:endParaRPr altLang="en-US" sz="2000" kern="1200" dirty="0"/>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2.6.1 </a:t>
            </a:r>
            <a:r>
              <a:rPr lang="zh-CN" altLang="en-US" sz="2000" b="1" kern="0" dirty="0">
                <a:latin typeface="宋体" panose="02010600030101010101" pitchFamily="2" charset="-122"/>
                <a:sym typeface="宋体" panose="02010600030101010101" pitchFamily="2" charset="-122"/>
              </a:rPr>
              <a:t>非功能需求</a:t>
            </a:r>
            <a:endParaRPr lang="zh-CN" altLang="en-US" sz="2000" b="1" kern="0" dirty="0">
              <a:latin typeface="宋体" panose="02010600030101010101" pitchFamily="2" charset="-122"/>
              <a:sym typeface="宋体" panose="02010600030101010101" pitchFamily="2" charset="-122"/>
            </a:endParaRPr>
          </a:p>
        </p:txBody>
      </p:sp>
      <p:sp>
        <p:nvSpPr>
          <p:cNvPr id="18" name="矩形 17"/>
          <p:cNvSpPr/>
          <p:nvPr/>
        </p:nvSpPr>
        <p:spPr>
          <a:xfrm>
            <a:off x="608432" y="3159898"/>
            <a:ext cx="11153038" cy="310374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5855970" y="2723162"/>
            <a:ext cx="480060" cy="377296"/>
          </a:xfrm>
          <a:prstGeom prst="downArrow">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158343" y="2700348"/>
            <a:ext cx="697627" cy="400110"/>
          </a:xfrm>
          <a:prstGeom prst="rect">
            <a:avLst/>
          </a:prstGeom>
          <a:noFill/>
        </p:spPr>
        <p:txBody>
          <a:bodyPr wrap="none" rtlCol="0">
            <a:spAutoFit/>
          </a:bodyPr>
          <a:lstStyle/>
          <a:p>
            <a:r>
              <a:rPr lang="zh-CN" altLang="en-US" sz="2000" dirty="0"/>
              <a:t>问题</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4" grpId="0" animBg="1"/>
      <p:bldP spid="15" grpId="0" animBg="1"/>
      <p:bldP spid="16" grpId="0" animBg="1"/>
      <p:bldP spid="13" grpId="0"/>
      <p:bldP spid="18" grpId="0" animBg="1"/>
      <p:bldP spid="17" grpId="0" animBg="1"/>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6" name="矩形 66"/>
          <p:cNvSpPr>
            <a:spLocks noChangeArrowheads="1"/>
          </p:cNvSpPr>
          <p:nvPr/>
        </p:nvSpPr>
        <p:spPr bwMode="auto">
          <a:xfrm>
            <a:off x="701675" y="1668744"/>
            <a:ext cx="1089533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latin typeface="+mn-ea"/>
                <a:cs typeface="+mn-ea"/>
              </a:rPr>
              <a:t>虽然有许多产品特性可以称为</a:t>
            </a:r>
            <a:r>
              <a:rPr lang="zh-CN" altLang="en-US" sz="2000" b="1" dirty="0">
                <a:solidFill>
                  <a:srgbClr val="FF0000"/>
                </a:solidFill>
                <a:latin typeface="+mn-ea"/>
                <a:cs typeface="+mn-ea"/>
              </a:rPr>
              <a:t>质量属性</a:t>
            </a:r>
            <a:r>
              <a:rPr lang="en-US" altLang="zh-CN" sz="2000" dirty="0">
                <a:latin typeface="+mn-ea"/>
                <a:cs typeface="+mn-ea"/>
              </a:rPr>
              <a:t>(Quality Attribute)</a:t>
            </a:r>
            <a:r>
              <a:rPr lang="zh-CN" altLang="en-US" sz="2000" dirty="0">
                <a:latin typeface="+mn-ea"/>
                <a:cs typeface="+mn-ea"/>
              </a:rPr>
              <a:t>，那些特性对项目成功至关重要的因素，可通过选择软件工程方法来达到特定的质量目标：</a:t>
            </a:r>
            <a:endParaRPr sz="2000" dirty="0">
              <a:latin typeface="+mn-ea"/>
              <a:cs typeface="+mn-ea"/>
            </a:endParaRPr>
          </a:p>
        </p:txBody>
      </p:sp>
      <p:grpSp>
        <p:nvGrpSpPr>
          <p:cNvPr id="22" name="组合 7"/>
          <p:cNvGrpSpPr/>
          <p:nvPr/>
        </p:nvGrpSpPr>
        <p:grpSpPr>
          <a:xfrm>
            <a:off x="118082" y="354142"/>
            <a:ext cx="4184015" cy="491490"/>
            <a:chOff x="198764" y="258545"/>
            <a:chExt cx="5577394" cy="655851"/>
          </a:xfrm>
        </p:grpSpPr>
        <p:grpSp>
          <p:nvGrpSpPr>
            <p:cNvPr id="23" name="组合 5"/>
            <p:cNvGrpSpPr/>
            <p:nvPr/>
          </p:nvGrpSpPr>
          <p:grpSpPr>
            <a:xfrm>
              <a:off x="198764" y="258545"/>
              <a:ext cx="700083" cy="563491"/>
              <a:chOff x="5075564" y="2933562"/>
              <a:chExt cx="2860947" cy="2302753"/>
            </a:xfrm>
          </p:grpSpPr>
          <p:sp>
            <p:nvSpPr>
              <p:cNvPr id="24" name="等腰三角形 2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5" name="等腰三角形 2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6"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5" name="任意多边形: 形状 4"/>
          <p:cNvSpPr/>
          <p:nvPr/>
        </p:nvSpPr>
        <p:spPr bwMode="white">
          <a:xfrm>
            <a:off x="948690" y="3739230"/>
            <a:ext cx="4960620" cy="809175"/>
          </a:xfrm>
          <a:custGeom>
            <a:avLst/>
            <a:gdLst>
              <a:gd name="connsiteX0" fmla="*/ 0 w 10895965"/>
              <a:gd name="connsiteY0" fmla="*/ 171603 h 1029600"/>
              <a:gd name="connsiteX1" fmla="*/ 171603 w 10895965"/>
              <a:gd name="connsiteY1" fmla="*/ 0 h 1029600"/>
              <a:gd name="connsiteX2" fmla="*/ 10724362 w 10895965"/>
              <a:gd name="connsiteY2" fmla="*/ 0 h 1029600"/>
              <a:gd name="connsiteX3" fmla="*/ 10895965 w 10895965"/>
              <a:gd name="connsiteY3" fmla="*/ 171603 h 1029600"/>
              <a:gd name="connsiteX4" fmla="*/ 10895965 w 10895965"/>
              <a:gd name="connsiteY4" fmla="*/ 857997 h 1029600"/>
              <a:gd name="connsiteX5" fmla="*/ 10724362 w 10895965"/>
              <a:gd name="connsiteY5" fmla="*/ 1029600 h 1029600"/>
              <a:gd name="connsiteX6" fmla="*/ 171603 w 10895965"/>
              <a:gd name="connsiteY6" fmla="*/ 1029600 h 1029600"/>
              <a:gd name="connsiteX7" fmla="*/ 0 w 10895965"/>
              <a:gd name="connsiteY7" fmla="*/ 857997 h 1029600"/>
              <a:gd name="connsiteX8" fmla="*/ 0 w 10895965"/>
              <a:gd name="connsiteY8" fmla="*/ 171603 h 10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95965" h="1029600">
                <a:moveTo>
                  <a:pt x="0" y="171603"/>
                </a:moveTo>
                <a:cubicBezTo>
                  <a:pt x="0" y="76829"/>
                  <a:pt x="76829" y="0"/>
                  <a:pt x="171603" y="0"/>
                </a:cubicBezTo>
                <a:lnTo>
                  <a:pt x="10724362" y="0"/>
                </a:lnTo>
                <a:cubicBezTo>
                  <a:pt x="10819136" y="0"/>
                  <a:pt x="10895965" y="76829"/>
                  <a:pt x="10895965" y="171603"/>
                </a:cubicBezTo>
                <a:lnTo>
                  <a:pt x="10895965" y="857997"/>
                </a:lnTo>
                <a:cubicBezTo>
                  <a:pt x="10895965" y="952771"/>
                  <a:pt x="10819136" y="1029600"/>
                  <a:pt x="10724362" y="1029600"/>
                </a:cubicBezTo>
                <a:lnTo>
                  <a:pt x="171603" y="1029600"/>
                </a:lnTo>
                <a:cubicBezTo>
                  <a:pt x="76829" y="1029600"/>
                  <a:pt x="0" y="952771"/>
                  <a:pt x="0" y="857997"/>
                </a:cubicBezTo>
                <a:lnTo>
                  <a:pt x="0" y="171603"/>
                </a:lnTo>
                <a:close/>
              </a:path>
            </a:pathLst>
          </a:custGeom>
          <a:solidFill>
            <a:schemeClr val="accent6">
              <a:lumMod val="20000"/>
              <a:lumOff val="80000"/>
            </a:schemeClr>
          </a:solidFill>
          <a:ln>
            <a:noFill/>
          </a:ln>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22651" tIns="122651" rIns="122651" bIns="122651" numCol="1" spcCol="1270" anchor="ctr" anchorCtr="0">
            <a:noAutofit/>
          </a:bodyPr>
          <a:lstStyle/>
          <a:p>
            <a:pPr marL="0" lvl="0" indent="0" algn="l" defTabSz="844550">
              <a:lnSpc>
                <a:spcPct val="100000"/>
              </a:lnSpc>
              <a:spcBef>
                <a:spcPct val="0"/>
              </a:spcBef>
              <a:spcAft>
                <a:spcPct val="35000"/>
              </a:spcAft>
              <a:buNone/>
            </a:pPr>
            <a:r>
              <a:rPr lang="en-US" sz="2000" b="0" i="0" u="none" kern="1200" baseline="0" dirty="0" err="1">
                <a:solidFill>
                  <a:schemeClr val="tx1"/>
                </a:solidFill>
                <a:latin typeface="宋体" panose="02010600030101010101" pitchFamily="2" charset="-122"/>
                <a:ea typeface="宋体" panose="02010600030101010101" pitchFamily="2" charset="-122"/>
                <a:cs typeface="宋体" panose="02010600030101010101" pitchFamily="2" charset="-122"/>
                <a:rtl val="0"/>
              </a:rPr>
              <a:t>把在运行时可识别的特性与那些不可识别的特性区分开</a:t>
            </a:r>
            <a:endParaRPr lang="en-US" altLang="en-US" sz="2000" b="0" i="0" u="none" kern="1200" baseline="0" dirty="0">
              <a:solidFill>
                <a:schemeClr val="tx1"/>
              </a:solidFill>
              <a:latin typeface="宋体" panose="02010600030101010101" pitchFamily="2" charset="-122"/>
              <a:ea typeface="宋体" panose="02010600030101010101" pitchFamily="2" charset="-122"/>
              <a:cs typeface="宋体" panose="02010600030101010101" pitchFamily="2" charset="-122"/>
              <a:rtl val="0"/>
            </a:endParaRPr>
          </a:p>
        </p:txBody>
      </p:sp>
      <p:sp>
        <p:nvSpPr>
          <p:cNvPr id="6" name="任意多边形: 形状 5"/>
          <p:cNvSpPr/>
          <p:nvPr/>
        </p:nvSpPr>
        <p:spPr bwMode="white">
          <a:xfrm>
            <a:off x="948690" y="4673131"/>
            <a:ext cx="4960620" cy="805449"/>
          </a:xfrm>
          <a:custGeom>
            <a:avLst/>
            <a:gdLst>
              <a:gd name="connsiteX0" fmla="*/ 0 w 10895965"/>
              <a:gd name="connsiteY0" fmla="*/ 171603 h 1029600"/>
              <a:gd name="connsiteX1" fmla="*/ 171603 w 10895965"/>
              <a:gd name="connsiteY1" fmla="*/ 0 h 1029600"/>
              <a:gd name="connsiteX2" fmla="*/ 10724362 w 10895965"/>
              <a:gd name="connsiteY2" fmla="*/ 0 h 1029600"/>
              <a:gd name="connsiteX3" fmla="*/ 10895965 w 10895965"/>
              <a:gd name="connsiteY3" fmla="*/ 171603 h 1029600"/>
              <a:gd name="connsiteX4" fmla="*/ 10895965 w 10895965"/>
              <a:gd name="connsiteY4" fmla="*/ 857997 h 1029600"/>
              <a:gd name="connsiteX5" fmla="*/ 10724362 w 10895965"/>
              <a:gd name="connsiteY5" fmla="*/ 1029600 h 1029600"/>
              <a:gd name="connsiteX6" fmla="*/ 171603 w 10895965"/>
              <a:gd name="connsiteY6" fmla="*/ 1029600 h 1029600"/>
              <a:gd name="connsiteX7" fmla="*/ 0 w 10895965"/>
              <a:gd name="connsiteY7" fmla="*/ 857997 h 1029600"/>
              <a:gd name="connsiteX8" fmla="*/ 0 w 10895965"/>
              <a:gd name="connsiteY8" fmla="*/ 171603 h 10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95965" h="1029600">
                <a:moveTo>
                  <a:pt x="0" y="171603"/>
                </a:moveTo>
                <a:cubicBezTo>
                  <a:pt x="0" y="76829"/>
                  <a:pt x="76829" y="0"/>
                  <a:pt x="171603" y="0"/>
                </a:cubicBezTo>
                <a:lnTo>
                  <a:pt x="10724362" y="0"/>
                </a:lnTo>
                <a:cubicBezTo>
                  <a:pt x="10819136" y="0"/>
                  <a:pt x="10895965" y="76829"/>
                  <a:pt x="10895965" y="171603"/>
                </a:cubicBezTo>
                <a:lnTo>
                  <a:pt x="10895965" y="857997"/>
                </a:lnTo>
                <a:cubicBezTo>
                  <a:pt x="10895965" y="952771"/>
                  <a:pt x="10819136" y="1029600"/>
                  <a:pt x="10724362" y="1029600"/>
                </a:cubicBezTo>
                <a:lnTo>
                  <a:pt x="171603" y="1029600"/>
                </a:lnTo>
                <a:cubicBezTo>
                  <a:pt x="76829" y="1029600"/>
                  <a:pt x="0" y="952771"/>
                  <a:pt x="0" y="857997"/>
                </a:cubicBezTo>
                <a:lnTo>
                  <a:pt x="0" y="171603"/>
                </a:lnTo>
                <a:close/>
              </a:path>
            </a:pathLst>
          </a:custGeom>
          <a:solidFill>
            <a:schemeClr val="accent4">
              <a:lumMod val="20000"/>
              <a:lumOff val="80000"/>
            </a:schemeClr>
          </a:solidFill>
          <a:ln>
            <a:noFill/>
          </a:ln>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26461" tIns="126461" rIns="126461" bIns="126461"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把对用户很重要的可见特性与对开发者和维护者很重要的不可见特性区分开</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7" name="任意多边形: 形状 6"/>
          <p:cNvSpPr/>
          <p:nvPr/>
        </p:nvSpPr>
        <p:spPr bwMode="white">
          <a:xfrm>
            <a:off x="7772399" y="3099703"/>
            <a:ext cx="3326131" cy="2558183"/>
          </a:xfrm>
          <a:custGeom>
            <a:avLst/>
            <a:gdLst>
              <a:gd name="connsiteX0" fmla="*/ 0 w 10895965"/>
              <a:gd name="connsiteY0" fmla="*/ 171603 h 1029600"/>
              <a:gd name="connsiteX1" fmla="*/ 171603 w 10895965"/>
              <a:gd name="connsiteY1" fmla="*/ 0 h 1029600"/>
              <a:gd name="connsiteX2" fmla="*/ 10724362 w 10895965"/>
              <a:gd name="connsiteY2" fmla="*/ 0 h 1029600"/>
              <a:gd name="connsiteX3" fmla="*/ 10895965 w 10895965"/>
              <a:gd name="connsiteY3" fmla="*/ 171603 h 1029600"/>
              <a:gd name="connsiteX4" fmla="*/ 10895965 w 10895965"/>
              <a:gd name="connsiteY4" fmla="*/ 857997 h 1029600"/>
              <a:gd name="connsiteX5" fmla="*/ 10724362 w 10895965"/>
              <a:gd name="connsiteY5" fmla="*/ 1029600 h 1029600"/>
              <a:gd name="connsiteX6" fmla="*/ 171603 w 10895965"/>
              <a:gd name="connsiteY6" fmla="*/ 1029600 h 1029600"/>
              <a:gd name="connsiteX7" fmla="*/ 0 w 10895965"/>
              <a:gd name="connsiteY7" fmla="*/ 857997 h 1029600"/>
              <a:gd name="connsiteX8" fmla="*/ 0 w 10895965"/>
              <a:gd name="connsiteY8" fmla="*/ 171603 h 10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95965" h="1029600">
                <a:moveTo>
                  <a:pt x="0" y="171603"/>
                </a:moveTo>
                <a:cubicBezTo>
                  <a:pt x="0" y="76829"/>
                  <a:pt x="76829" y="0"/>
                  <a:pt x="171603" y="0"/>
                </a:cubicBezTo>
                <a:lnTo>
                  <a:pt x="10724362" y="0"/>
                </a:lnTo>
                <a:cubicBezTo>
                  <a:pt x="10819136" y="0"/>
                  <a:pt x="10895965" y="76829"/>
                  <a:pt x="10895965" y="171603"/>
                </a:cubicBezTo>
                <a:lnTo>
                  <a:pt x="10895965" y="857997"/>
                </a:lnTo>
                <a:cubicBezTo>
                  <a:pt x="10895965" y="952771"/>
                  <a:pt x="10819136" y="1029600"/>
                  <a:pt x="10724362" y="1029600"/>
                </a:cubicBezTo>
                <a:lnTo>
                  <a:pt x="171603" y="1029600"/>
                </a:lnTo>
                <a:cubicBezTo>
                  <a:pt x="76829" y="1029600"/>
                  <a:pt x="0" y="952771"/>
                  <a:pt x="0" y="857997"/>
                </a:cubicBezTo>
                <a:lnTo>
                  <a:pt x="0" y="171603"/>
                </a:lnTo>
                <a:close/>
              </a:path>
            </a:pathLst>
          </a:custGeom>
          <a:ln>
            <a:prstDash val="dash"/>
          </a:ln>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126461" tIns="126461" rIns="126461" bIns="126461"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那些对开发者具有重要意义的属性</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endPar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endParaRPr>
          </a:p>
          <a:p>
            <a:pPr marL="0" lvl="0" indent="0" algn="l" defTabSz="889000">
              <a:lnSpc>
                <a:spcPct val="100000"/>
              </a:lnSpc>
              <a:spcBef>
                <a:spcPct val="0"/>
              </a:spcBef>
              <a:spcAft>
                <a:spcPct val="35000"/>
              </a:spcAft>
              <a:buNone/>
            </a:pPr>
            <a:r>
              <a:rPr lang="en-US" sz="2000" dirty="0">
                <a:latin typeface="宋体" panose="02010600030101010101" pitchFamily="2" charset="-122"/>
                <a:ea typeface="宋体" panose="02010600030101010101" pitchFamily="2" charset="-122"/>
                <a:cs typeface="宋体" panose="02010600030101010101" pitchFamily="2" charset="-122"/>
                <a:rtl val="0"/>
              </a:rPr>
              <a:t>1)</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使产品易于更改、验证</a:t>
            </a:r>
            <a:endPar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endParaRPr>
          </a:p>
          <a:p>
            <a:pPr marL="0" lvl="0" indent="0" algn="l" defTabSz="889000">
              <a:lnSpc>
                <a:spcPct val="100000"/>
              </a:lnSpc>
              <a:spcBef>
                <a:spcPct val="0"/>
              </a:spcBef>
              <a:spcAft>
                <a:spcPct val="35000"/>
              </a:spcAft>
              <a:buNone/>
            </a:pPr>
            <a:r>
              <a:rPr lang="en-US" sz="2000" dirty="0">
                <a:latin typeface="宋体" panose="02010600030101010101" pitchFamily="2" charset="-122"/>
                <a:ea typeface="宋体" panose="02010600030101010101" pitchFamily="2" charset="-122"/>
                <a:cs typeface="宋体" panose="02010600030101010101" pitchFamily="2" charset="-122"/>
                <a:rtl val="0"/>
              </a:rPr>
              <a:t>2)</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易于移植到新的平台上，从而可以间接地满足客户的需要</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）软件质量属性基本内容</a:t>
            </a:r>
            <a:endParaRPr lang="zh-CN" altLang="en-US" sz="2000" b="1" kern="0" dirty="0">
              <a:latin typeface="宋体" panose="02010600030101010101" pitchFamily="2" charset="-122"/>
              <a:sym typeface="宋体" panose="02010600030101010101" pitchFamily="2" charset="-122"/>
            </a:endParaRPr>
          </a:p>
        </p:txBody>
      </p:sp>
      <p:sp>
        <p:nvSpPr>
          <p:cNvPr id="17" name="矩形 16"/>
          <p:cNvSpPr/>
          <p:nvPr/>
        </p:nvSpPr>
        <p:spPr>
          <a:xfrm>
            <a:off x="838200" y="3099704"/>
            <a:ext cx="5257800" cy="2558182"/>
          </a:xfrm>
          <a:prstGeom prst="rect">
            <a:avLst/>
          </a:pr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000" b="1" i="0" u="none" kern="1200" baseline="0" dirty="0" err="1">
                <a:solidFill>
                  <a:srgbClr val="FF0000"/>
                </a:solidFill>
                <a:latin typeface="宋体" panose="02010600030101010101" pitchFamily="2" charset="-122"/>
                <a:ea typeface="宋体" panose="02010600030101010101" pitchFamily="2" charset="-122"/>
                <a:cs typeface="宋体" panose="02010600030101010101" pitchFamily="2" charset="-122"/>
                <a:rtl val="0"/>
              </a:rPr>
              <a:t>根据不同的设计</a:t>
            </a:r>
            <a:r>
              <a:rPr lang="zh-CN" altLang="en-US" sz="20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对</a:t>
            </a:r>
            <a:r>
              <a:rPr lang="en-US" altLang="zh-CN" sz="2000" b="1" i="0" u="none" kern="1200" baseline="0" dirty="0" err="1">
                <a:solidFill>
                  <a:srgbClr val="FF0000"/>
                </a:solidFill>
                <a:latin typeface="宋体" panose="02010600030101010101" pitchFamily="2" charset="-122"/>
                <a:ea typeface="宋体" panose="02010600030101010101" pitchFamily="2" charset="-122"/>
                <a:cs typeface="宋体" panose="02010600030101010101" pitchFamily="2" charset="-122"/>
                <a:rtl val="0"/>
              </a:rPr>
              <a:t>质量属性分类</a:t>
            </a:r>
            <a:endParaRPr lang="zh-CN" altLang="en-US" sz="2000" b="1" dirty="0"/>
          </a:p>
        </p:txBody>
      </p:sp>
      <p:sp>
        <p:nvSpPr>
          <p:cNvPr id="9" name="箭头: 右 8"/>
          <p:cNvSpPr/>
          <p:nvPr/>
        </p:nvSpPr>
        <p:spPr>
          <a:xfrm>
            <a:off x="6629400" y="4246455"/>
            <a:ext cx="720089" cy="537210"/>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animBg="1"/>
      <p:bldP spid="6" grpId="0" animBg="1"/>
      <p:bldP spid="7" grpId="0" animBg="1"/>
      <p:bldP spid="13" grpId="0"/>
      <p:bldP spid="17"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 name="文本框 3"/>
          <p:cNvSpPr txBox="1"/>
          <p:nvPr/>
        </p:nvSpPr>
        <p:spPr>
          <a:xfrm>
            <a:off x="673100" y="1764031"/>
            <a:ext cx="10988675" cy="707886"/>
          </a:xfrm>
          <a:prstGeom prst="rect">
            <a:avLst/>
          </a:prstGeom>
          <a:noFill/>
        </p:spPr>
        <p:txBody>
          <a:bodyPr wrap="square" rtlCol="0">
            <a:spAutoFit/>
          </a:bodyPr>
          <a:lstStyle/>
          <a:p>
            <a:r>
              <a:rPr sz="2000" b="1" dirty="0">
                <a:latin typeface="宋体" panose="02010600030101010101" pitchFamily="2" charset="-122"/>
                <a:ea typeface="宋体" panose="02010600030101010101" pitchFamily="2" charset="-122"/>
                <a:cs typeface="宋体" panose="02010600030101010101" pitchFamily="2" charset="-122"/>
                <a:sym typeface="+mn-ea"/>
              </a:rPr>
              <a:t>McCall提出了表明软件质量的</a:t>
            </a:r>
            <a:r>
              <a:rPr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11个</a:t>
            </a:r>
            <a:r>
              <a:rPr sz="2000" b="1" dirty="0">
                <a:latin typeface="宋体" panose="02010600030101010101" pitchFamily="2" charset="-122"/>
                <a:ea typeface="宋体" panose="02010600030101010101" pitchFamily="2" charset="-122"/>
                <a:cs typeface="宋体" panose="02010600030101010101" pitchFamily="2" charset="-122"/>
                <a:sym typeface="+mn-ea"/>
              </a:rPr>
              <a:t>质量特性</a:t>
            </a:r>
            <a:r>
              <a:rPr lang="zh-CN" sz="20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正确性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可靠性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效率</a:t>
            </a: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完整性</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易用性</a:t>
            </a: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可维护性</a:t>
            </a: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测试性</a:t>
            </a: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灵活性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可移植性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可重用性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互操作性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1988" name="内容占位符 41987"/>
          <p:cNvGraphicFramePr>
            <a:graphicFrameLocks noGrp="1"/>
          </p:cNvGraphicFramePr>
          <p:nvPr>
            <p:ph sz="half" idx="4294967295"/>
            <p:custDataLst>
              <p:tags r:id="rId2"/>
            </p:custDataLst>
          </p:nvPr>
        </p:nvGraphicFramePr>
        <p:xfrm>
          <a:off x="758825" y="2526980"/>
          <a:ext cx="10834369" cy="3774307"/>
        </p:xfrm>
        <a:graphic>
          <a:graphicData uri="http://schemas.openxmlformats.org/drawingml/2006/table">
            <a:tbl>
              <a:tblPr/>
              <a:tblGrid>
                <a:gridCol w="2733040"/>
                <a:gridCol w="5337810"/>
                <a:gridCol w="2763519"/>
              </a:tblGrid>
              <a:tr h="0">
                <a:tc>
                  <a:txBody>
                    <a:bodyPr/>
                    <a:lstStyle/>
                    <a:p>
                      <a:pPr lvl="0" indent="0" algn="ctr">
                        <a:lnSpc>
                          <a:spcPct val="120000"/>
                        </a:lnSpc>
                        <a:spcBef>
                          <a:spcPts val="0"/>
                        </a:spcBef>
                        <a:spcAft>
                          <a:spcPts val="0"/>
                        </a:spcAft>
                        <a:buNone/>
                      </a:pPr>
                      <a:r>
                        <a:rPr lang="zh-CN" altLang="en-US" sz="1800" b="1" spc="130" dirty="0">
                          <a:solidFill>
                            <a:srgbClr val="FF6238"/>
                          </a:solidFill>
                          <a:latin typeface="微软雅黑" panose="020B0503020204020204" pitchFamily="34" charset="-122"/>
                          <a:ea typeface="微软雅黑" panose="020B0503020204020204" pitchFamily="34" charset="-122"/>
                        </a:rPr>
                        <a:t>质量特性</a:t>
                      </a:r>
                      <a:endParaRPr lang="zh-CN" altLang="en-US" sz="1800" b="1" spc="130" dirty="0">
                        <a:solidFill>
                          <a:srgbClr val="FF6238"/>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lnTlToBr>
                      <a:noFill/>
                    </a:lnTlToBr>
                    <a:lnBlToTr>
                      <a:noFill/>
                    </a:lnBlToTr>
                    <a:solidFill>
                      <a:srgbClr val="FFFFFF"/>
                    </a:solidFill>
                  </a:tcPr>
                </a:tc>
                <a:tc>
                  <a:txBody>
                    <a:bodyPr/>
                    <a:lstStyle/>
                    <a:p>
                      <a:pPr lvl="0" indent="0" algn="ctr">
                        <a:lnSpc>
                          <a:spcPct val="120000"/>
                        </a:lnSpc>
                        <a:spcBef>
                          <a:spcPts val="0"/>
                        </a:spcBef>
                        <a:spcAft>
                          <a:spcPts val="0"/>
                        </a:spcAft>
                        <a:buNone/>
                      </a:pPr>
                      <a:r>
                        <a:rPr lang="zh-CN" altLang="en-US" sz="1800" b="1" spc="130" dirty="0">
                          <a:solidFill>
                            <a:srgbClr val="FF6238"/>
                          </a:solidFill>
                          <a:latin typeface="微软雅黑" panose="020B0503020204020204" pitchFamily="34" charset="-122"/>
                          <a:ea typeface="微软雅黑" panose="020B0503020204020204" pitchFamily="34" charset="-122"/>
                          <a:cs typeface="微软雅黑" panose="020B0503020204020204" pitchFamily="34" charset="-122"/>
                        </a:rPr>
                        <a:t>含       意</a:t>
                      </a:r>
                      <a:endParaRPr lang="zh-CN" altLang="en-US" sz="1800" b="1" spc="130" dirty="0">
                        <a:solidFill>
                          <a:srgbClr val="FF6238"/>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lnTlToBr>
                      <a:noFill/>
                    </a:lnTlToBr>
                    <a:lnBlToTr>
                      <a:noFill/>
                    </a:lnBlToTr>
                    <a:solidFill>
                      <a:srgbClr val="FFFFFF"/>
                    </a:solidFill>
                  </a:tcPr>
                </a:tc>
                <a:tc>
                  <a:txBody>
                    <a:bodyPr/>
                    <a:lstStyle/>
                    <a:p>
                      <a:pPr lvl="0" indent="0" algn="ctr">
                        <a:lnSpc>
                          <a:spcPct val="120000"/>
                        </a:lnSpc>
                        <a:spcBef>
                          <a:spcPts val="0"/>
                        </a:spcBef>
                        <a:spcAft>
                          <a:spcPts val="0"/>
                        </a:spcAft>
                        <a:buNone/>
                      </a:pPr>
                      <a:r>
                        <a:rPr lang="zh-CN" altLang="en-US" sz="1800" b="1" spc="130" dirty="0">
                          <a:solidFill>
                            <a:srgbClr val="FF6238"/>
                          </a:solidFill>
                          <a:latin typeface="微软雅黑" panose="020B0503020204020204" pitchFamily="34" charset="-122"/>
                          <a:ea typeface="微软雅黑" panose="020B0503020204020204" pitchFamily="34" charset="-122"/>
                        </a:rPr>
                        <a:t>可回答的问题</a:t>
                      </a:r>
                      <a:endParaRPr lang="zh-CN" altLang="en-US" sz="1800" b="1" spc="130" dirty="0">
                        <a:solidFill>
                          <a:srgbClr val="FF6238"/>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lnTlToBr>
                      <a:noFill/>
                    </a:lnTlToBr>
                    <a:lnBlToTr>
                      <a:noFill/>
                    </a:lnBlToTr>
                    <a:solidFill>
                      <a:srgbClr val="FFFFFF"/>
                    </a:solidFill>
                  </a:tcPr>
                </a:tc>
              </a:tr>
              <a:tr h="0">
                <a:tc>
                  <a:txBody>
                    <a:bodyPr/>
                    <a:lstStyle/>
                    <a:p>
                      <a:pPr lvl="0" indent="0" algn="l">
                        <a:lnSpc>
                          <a:spcPct val="100000"/>
                        </a:lnSpc>
                        <a:spcBef>
                          <a:spcPts val="0"/>
                        </a:spcBef>
                        <a:spcAft>
                          <a:spcPts val="0"/>
                        </a:spcAft>
                        <a:buNone/>
                      </a:pPr>
                      <a:r>
                        <a:rPr lang="zh-CN" altLang="en-US" sz="1800" b="0" spc="13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正确（Correctness）</a:t>
                      </a:r>
                      <a:endParaRPr lang="zh-CN" altLang="en-US" sz="1800" b="0" spc="13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lnTlToBr>
                      <a:noFill/>
                    </a:lnTlToBr>
                    <a:lnBlToTr>
                      <a:noFill/>
                    </a:lnBlToTr>
                    <a:solidFill>
                      <a:srgbClr val="FFFFFF"/>
                    </a:solidFill>
                  </a:tcPr>
                </a:tc>
                <a:tc>
                  <a:txBody>
                    <a:bodyPr/>
                    <a:lstStyle/>
                    <a:p>
                      <a:pPr lvl="0" indent="0" algn="l">
                        <a:lnSpc>
                          <a:spcPct val="100000"/>
                        </a:lnSpc>
                        <a:spcBef>
                          <a:spcPts val="0"/>
                        </a:spcBef>
                        <a:spcAft>
                          <a:spcPts val="0"/>
                        </a:spcAft>
                        <a:buNone/>
                      </a:pPr>
                      <a:r>
                        <a:rPr lang="zh-CN" altLang="en-US" sz="1800" b="0" spc="130" dirty="0">
                          <a:solidFill>
                            <a:srgbClr val="404040"/>
                          </a:solidFill>
                          <a:latin typeface="微软雅黑" panose="020B0503020204020204" pitchFamily="34" charset="-122"/>
                          <a:ea typeface="微软雅黑" panose="020B0503020204020204" pitchFamily="34" charset="-122"/>
                        </a:rPr>
                        <a:t>程序能够满足规格说明和完成用户业务目标的程度</a:t>
                      </a:r>
                      <a:endParaRPr lang="zh-CN" altLang="en-US" sz="1800" b="0" spc="130" dirty="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lnTlToBr>
                      <a:noFill/>
                    </a:lnTlToBr>
                    <a:lnBlToTr>
                      <a:noFill/>
                    </a:lnBlToTr>
                    <a:solidFill>
                      <a:srgbClr val="FFFFFF"/>
                    </a:solidFill>
                  </a:tcPr>
                </a:tc>
                <a:tc>
                  <a:txBody>
                    <a:bodyPr/>
                    <a:lstStyle/>
                    <a:p>
                      <a:pPr lvl="0" indent="0" algn="l">
                        <a:lnSpc>
                          <a:spcPct val="100000"/>
                        </a:lnSpc>
                        <a:spcBef>
                          <a:spcPts val="0"/>
                        </a:spcBef>
                        <a:spcAft>
                          <a:spcPts val="0"/>
                        </a:spcAft>
                        <a:buNone/>
                      </a:pPr>
                      <a:r>
                        <a:rPr lang="zh-CN" altLang="en-US" sz="1800" b="0" spc="130" dirty="0">
                          <a:solidFill>
                            <a:srgbClr val="404040"/>
                          </a:solidFill>
                          <a:latin typeface="微软雅黑" panose="020B0503020204020204" pitchFamily="34" charset="-122"/>
                          <a:ea typeface="微软雅黑" panose="020B0503020204020204" pitchFamily="34" charset="-122"/>
                        </a:rPr>
                        <a:t>它做了该做的事吗？</a:t>
                      </a:r>
                      <a:endParaRPr lang="zh-CN" altLang="en-US" sz="1800" b="0" spc="130" dirty="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lnTlToBr>
                      <a:noFill/>
                    </a:lnTlToBr>
                    <a:lnBlToTr>
                      <a:noFill/>
                    </a:lnBlToTr>
                    <a:solidFill>
                      <a:srgbClr val="FFFFFF"/>
                    </a:solidFill>
                  </a:tcPr>
                </a:tc>
              </a:tr>
              <a:tr h="0">
                <a:tc>
                  <a:txBody>
                    <a:bodyPr/>
                    <a:lstStyle/>
                    <a:p>
                      <a:pPr lvl="0" indent="0" algn="l">
                        <a:lnSpc>
                          <a:spcPct val="100000"/>
                        </a:lnSpc>
                        <a:spcBef>
                          <a:spcPts val="0"/>
                        </a:spcBef>
                        <a:spcAft>
                          <a:spcPts val="0"/>
                        </a:spcAft>
                        <a:buNone/>
                      </a:pPr>
                      <a:r>
                        <a:rPr lang="zh-CN" altLang="en-US" sz="1800" b="0" spc="13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可靠性（</a:t>
                      </a:r>
                      <a:r>
                        <a:rPr lang="en-US" altLang="zh-CN" sz="1800" b="0" spc="13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Reliability</a:t>
                      </a:r>
                      <a:r>
                        <a:rPr lang="zh-CN" altLang="en-US" sz="1800" b="0" spc="13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3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00000"/>
                        </a:lnSpc>
                        <a:spcBef>
                          <a:spcPts val="0"/>
                        </a:spcBef>
                        <a:spcAft>
                          <a:spcPts val="0"/>
                        </a:spcAft>
                        <a:buNone/>
                      </a:pPr>
                      <a:r>
                        <a:rPr lang="zh-CN" altLang="en-US" sz="1800" b="0" spc="130" dirty="0">
                          <a:solidFill>
                            <a:srgbClr val="404040"/>
                          </a:solidFill>
                          <a:latin typeface="微软雅黑" panose="020B0503020204020204" pitchFamily="34" charset="-122"/>
                          <a:ea typeface="微软雅黑" panose="020B0503020204020204" pitchFamily="34" charset="-122"/>
                        </a:rPr>
                        <a:t>程序能够按要求的精度实现其预期功能的程度</a:t>
                      </a:r>
                      <a:endParaRPr lang="zh-CN" altLang="en-US" sz="1800" b="0" spc="130" dirty="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00000"/>
                        </a:lnSpc>
                        <a:spcBef>
                          <a:spcPts val="0"/>
                        </a:spcBef>
                        <a:spcAft>
                          <a:spcPts val="0"/>
                        </a:spcAft>
                        <a:buNone/>
                      </a:pPr>
                      <a:r>
                        <a:rPr lang="zh-CN" altLang="en-US" sz="1800" b="0" spc="130" dirty="0">
                          <a:solidFill>
                            <a:srgbClr val="404040"/>
                          </a:solidFill>
                          <a:latin typeface="微软雅黑" panose="020B0503020204020204" pitchFamily="34" charset="-122"/>
                          <a:ea typeface="微软雅黑" panose="020B0503020204020204" pitchFamily="34" charset="-122"/>
                        </a:rPr>
                        <a:t>它总能准确地工作吗？</a:t>
                      </a:r>
                      <a:endParaRPr lang="zh-CN" altLang="en-US" sz="1800" b="0" spc="130" dirty="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F6238"/>
                      </a:solidFill>
                      <a:prstDash val="sysDash"/>
                    </a:lnL>
                    <a:lnR w="9525">
                      <a:solidFill>
                        <a:srgbClr val="FF6238"/>
                      </a:solidFill>
                      <a:prstDash val="sysDash"/>
                    </a:lnR>
                    <a:lnT w="9525">
                      <a:solidFill>
                        <a:srgbClr val="FF6238"/>
                      </a:solidFill>
                      <a:prstDash val="sysDash"/>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r>
              <a:tr h="524059">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ClrTx/>
                        <a:buSzTx/>
                        <a:buFontTx/>
                        <a:buNone/>
                      </a:pPr>
                      <a:r>
                        <a:rPr lang="zh-CN" altLang="en-US" sz="1800" b="0" spc="120" dirty="0">
                          <a:solidFill>
                            <a:srgbClr val="404040"/>
                          </a:solidFill>
                          <a:latin typeface="微软雅黑" panose="020B0503020204020204" pitchFamily="34" charset="-122"/>
                          <a:ea typeface="微软雅黑" panose="020B0503020204020204" pitchFamily="34" charset="-122"/>
                        </a:rPr>
                        <a:t>效率（Efficiency）</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a:solidFill>
                        <a:srgbClr val="FF6238"/>
                      </a:solidFill>
                      <a:prstDash val="sysDash"/>
                    </a:lnL>
                    <a:lnR w="9525" cap="flat" cmpd="sng" algn="ctr">
                      <a:solidFill>
                        <a:srgbClr val="FF6238"/>
                      </a:solidFill>
                      <a:prstDash val="sysDash"/>
                      <a:round/>
                      <a:headEnd type="none" w="med" len="med"/>
                      <a:tailEnd type="none" w="med" len="med"/>
                    </a:lnR>
                    <a:lnT w="9525">
                      <a:solidFill>
                        <a:srgbClr val="FF6238"/>
                      </a:solidFill>
                      <a:prstDash val="sysDash"/>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ClrTx/>
                        <a:buSzTx/>
                        <a:buFontTx/>
                        <a:buNone/>
                      </a:pPr>
                      <a:r>
                        <a:rPr lang="zh-CN" altLang="en-US" sz="1800" b="0" spc="120" dirty="0">
                          <a:solidFill>
                            <a:srgbClr val="404040"/>
                          </a:solidFill>
                          <a:latin typeface="微软雅黑" panose="020B0503020204020204" pitchFamily="34" charset="-122"/>
                          <a:ea typeface="微软雅黑" panose="020B0503020204020204" pitchFamily="34" charset="-122"/>
                        </a:rPr>
                        <a:t>程序实现其功能所需要的计算机资源量</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F6238"/>
                      </a:solidFill>
                      <a:prstDash val="sysDash"/>
                      <a:round/>
                      <a:headEnd type="none" w="med" len="med"/>
                      <a:tailEnd type="none" w="med" len="med"/>
                    </a:lnL>
                    <a:lnR w="9525" cap="flat" cmpd="sng" algn="ctr">
                      <a:solidFill>
                        <a:srgbClr val="FF6238"/>
                      </a:solidFill>
                      <a:prstDash val="sysDash"/>
                      <a:round/>
                      <a:headEnd type="none" w="med" len="med"/>
                      <a:tailEnd type="none" w="med" len="med"/>
                    </a:lnR>
                    <a:lnT w="9525">
                      <a:solidFill>
                        <a:srgbClr val="FF6238"/>
                      </a:solidFill>
                      <a:prstDash val="sysDash"/>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ClrTx/>
                        <a:buSzTx/>
                        <a:buFontTx/>
                        <a:buNone/>
                      </a:pPr>
                      <a:r>
                        <a:rPr lang="zh-CN" altLang="en-US" sz="1800" b="0" spc="120" dirty="0">
                          <a:solidFill>
                            <a:srgbClr val="404040"/>
                          </a:solidFill>
                          <a:latin typeface="微软雅黑" panose="020B0503020204020204" pitchFamily="34" charset="-122"/>
                          <a:ea typeface="微软雅黑" panose="020B0503020204020204" pitchFamily="34" charset="-122"/>
                        </a:rPr>
                        <a:t>它能在硬件上尽力工作吗？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F6238"/>
                      </a:solidFill>
                      <a:prstDash val="sysDash"/>
                      <a:round/>
                      <a:headEnd type="none" w="med" len="med"/>
                      <a:tailEnd type="none" w="med" len="med"/>
                    </a:lnL>
                    <a:lnR w="9525">
                      <a:solidFill>
                        <a:srgbClr val="FF6238"/>
                      </a:solidFill>
                      <a:prstDash val="sysDash"/>
                    </a:lnR>
                    <a:lnT w="9525">
                      <a:solidFill>
                        <a:srgbClr val="FF6238"/>
                      </a:solidFill>
                      <a:prstDash val="sysDash"/>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r>
              <a:tr h="524059">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完整性（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Integrity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F6238"/>
                      </a:solidFill>
                      <a:prstDash val="sysDash"/>
                    </a:lnL>
                    <a:lnR w="9525" cap="flat" cmpd="sng" algn="ctr">
                      <a:solidFill>
                        <a:srgbClr val="FF6238"/>
                      </a:solidFill>
                      <a:prstDash val="sysDash"/>
                      <a:round/>
                      <a:headEnd type="none" w="med" len="med"/>
                      <a:tailEnd type="none" w="med" len="med"/>
                    </a:lnR>
                    <a:lnT w="9525" cap="flat" cmpd="sng" algn="ctr">
                      <a:solidFill>
                        <a:srgbClr val="FF6238"/>
                      </a:solidFill>
                      <a:prstDash val="sysDash"/>
                      <a:round/>
                      <a:headEnd type="none" w="med" len="med"/>
                      <a:tailEnd type="none" w="med" len="med"/>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rPr>
                        <a:t>软件或数据不受未授权人控制的程度</a:t>
                      </a:r>
                      <a:endParaRPr lang="zh-CN" altLang="en-US" sz="18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F6238"/>
                      </a:solidFill>
                      <a:prstDash val="sysDash"/>
                      <a:round/>
                      <a:headEnd type="none" w="med" len="med"/>
                      <a:tailEnd type="none" w="med" len="med"/>
                    </a:lnL>
                    <a:lnR w="9525" cap="flat" cmpd="sng" algn="ctr">
                      <a:solidFill>
                        <a:srgbClr val="FF6238"/>
                      </a:solidFill>
                      <a:prstDash val="sysDash"/>
                      <a:round/>
                      <a:headEnd type="none" w="med" len="med"/>
                      <a:tailEnd type="none" w="med" len="med"/>
                    </a:lnR>
                    <a:lnT w="9525" cap="flat" cmpd="sng" algn="ctr">
                      <a:solidFill>
                        <a:srgbClr val="FF6238"/>
                      </a:solidFill>
                      <a:prstDash val="sysDash"/>
                      <a:round/>
                      <a:headEnd type="none" w="med" len="med"/>
                      <a:tailEnd type="none" w="med" len="med"/>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它是安全吗？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F6238"/>
                      </a:solidFill>
                      <a:prstDash val="sysDash"/>
                      <a:round/>
                      <a:headEnd type="none" w="med" len="med"/>
                      <a:tailEnd type="none" w="med" len="med"/>
                    </a:lnL>
                    <a:lnR w="9525">
                      <a:solidFill>
                        <a:srgbClr val="FF6238"/>
                      </a:solidFill>
                      <a:prstDash val="sysDash"/>
                    </a:lnR>
                    <a:lnT w="9525" cap="flat" cmpd="sng" algn="ctr">
                      <a:solidFill>
                        <a:srgbClr val="FF6238"/>
                      </a:solidFill>
                      <a:prstDash val="sysDash"/>
                      <a:round/>
                      <a:headEnd type="none" w="med" len="med"/>
                      <a:tailEnd type="none" w="med" len="med"/>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r>
              <a:tr h="524059">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易用性（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Usability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F6238"/>
                      </a:solidFill>
                      <a:prstDash val="sysDash"/>
                    </a:lnL>
                    <a:lnR w="9525" cap="flat" cmpd="sng" algn="ctr">
                      <a:solidFill>
                        <a:srgbClr val="FF6238"/>
                      </a:solidFill>
                      <a:prstDash val="sysDash"/>
                      <a:round/>
                      <a:headEnd type="none" w="med" len="med"/>
                      <a:tailEnd type="none" w="med" len="med"/>
                    </a:lnR>
                    <a:lnT w="9525" cap="flat" cmpd="sng" algn="ctr">
                      <a:solidFill>
                        <a:srgbClr val="FF6238"/>
                      </a:solidFill>
                      <a:prstDash val="sysDash"/>
                      <a:round/>
                      <a:headEnd type="none" w="med" len="med"/>
                      <a:tailEnd type="none" w="med" len="med"/>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学习、操作程序、为其准备输入数据、解释其输出的工作量</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F6238"/>
                      </a:solidFill>
                      <a:prstDash val="sysDash"/>
                      <a:round/>
                      <a:headEnd type="none" w="med" len="med"/>
                      <a:tailEnd type="none" w="med" len="med"/>
                    </a:lnL>
                    <a:lnR w="9525" cap="flat" cmpd="sng" algn="ctr">
                      <a:solidFill>
                        <a:srgbClr val="FF6238"/>
                      </a:solidFill>
                      <a:prstDash val="sysDash"/>
                      <a:round/>
                      <a:headEnd type="none" w="med" len="med"/>
                      <a:tailEnd type="none" w="med" len="med"/>
                    </a:lnR>
                    <a:lnT w="9525" cap="flat" cmpd="sng" algn="ctr">
                      <a:solidFill>
                        <a:srgbClr val="FF6238"/>
                      </a:solidFill>
                      <a:prstDash val="sysDash"/>
                      <a:round/>
                      <a:headEnd type="none" w="med" len="med"/>
                      <a:tailEnd type="none" w="med" len="med"/>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0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它易用吗？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F6238"/>
                      </a:solidFill>
                      <a:prstDash val="sysDash"/>
                      <a:round/>
                      <a:headEnd type="none" w="med" len="med"/>
                      <a:tailEnd type="none" w="med" len="med"/>
                    </a:lnL>
                    <a:lnR w="9525">
                      <a:solidFill>
                        <a:srgbClr val="FF6238"/>
                      </a:solidFill>
                      <a:prstDash val="sysDash"/>
                    </a:lnR>
                    <a:lnT w="9525" cap="flat" cmpd="sng" algn="ctr">
                      <a:solidFill>
                        <a:srgbClr val="FF6238"/>
                      </a:solidFill>
                      <a:prstDash val="sysDash"/>
                      <a:round/>
                      <a:headEnd type="none" w="med" len="med"/>
                      <a:tailEnd type="none" w="med" len="med"/>
                    </a:lnT>
                    <a:lnB w="9525" cap="flat" cmpd="sng" algn="ctr">
                      <a:solidFill>
                        <a:srgbClr val="FF6238"/>
                      </a:solidFill>
                      <a:prstDash val="sysDash"/>
                      <a:round/>
                      <a:headEnd type="none" w="med" len="med"/>
                      <a:tailEnd type="none" w="med" len="med"/>
                    </a:lnB>
                    <a:lnTlToBr>
                      <a:noFill/>
                    </a:lnTlToBr>
                    <a:lnBlToTr>
                      <a:noFill/>
                    </a:lnBlToTr>
                    <a:solidFill>
                      <a:srgbClr val="FFFFFF"/>
                    </a:solidFill>
                  </a:tcPr>
                </a:tc>
              </a:tr>
            </a:tbl>
          </a:graphicData>
        </a:graphic>
      </p:graphicFrame>
      <p:grpSp>
        <p:nvGrpSpPr>
          <p:cNvPr id="6" name="组合 7"/>
          <p:cNvGrpSpPr/>
          <p:nvPr/>
        </p:nvGrpSpPr>
        <p:grpSpPr>
          <a:xfrm>
            <a:off x="118082" y="354142"/>
            <a:ext cx="4184015" cy="491490"/>
            <a:chOff x="198764" y="258545"/>
            <a:chExt cx="5577394" cy="655851"/>
          </a:xfrm>
        </p:grpSpPr>
        <p:grpSp>
          <p:nvGrpSpPr>
            <p:cNvPr id="7"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4" name="等腰三角形 1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16"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）软件质量属性基本内容</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988"/>
                                        </p:tgtEl>
                                        <p:attrNameLst>
                                          <p:attrName>style.visibility</p:attrName>
                                        </p:attrNameLst>
                                      </p:cBhvr>
                                      <p:to>
                                        <p:strVal val="visible"/>
                                      </p:to>
                                    </p:set>
                                    <p:animEffect transition="in" filter="wipe(down)">
                                      <p:cBhvr>
                                        <p:cTn id="22"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43010" name="表格 43009"/>
          <p:cNvGraphicFramePr>
            <a:graphicFrameLocks noGrp="1"/>
          </p:cNvGraphicFramePr>
          <p:nvPr>
            <p:custDataLst>
              <p:tags r:id="rId2"/>
            </p:custDataLst>
          </p:nvPr>
        </p:nvGraphicFramePr>
        <p:xfrm>
          <a:off x="330594" y="1742053"/>
          <a:ext cx="11572801" cy="4472434"/>
        </p:xfrm>
        <a:graphic>
          <a:graphicData uri="http://schemas.openxmlformats.org/drawingml/2006/table">
            <a:tbl>
              <a:tblPr>
                <a:effectLst/>
              </a:tblPr>
              <a:tblGrid>
                <a:gridCol w="3578466"/>
                <a:gridCol w="5532120"/>
                <a:gridCol w="2462215"/>
              </a:tblGrid>
              <a:tr h="0">
                <a:tc>
                  <a:txBody>
                    <a:bodyPr/>
                    <a:lstStyle/>
                    <a:p>
                      <a:pPr lvl="0" indent="0" algn="ctr">
                        <a:lnSpc>
                          <a:spcPct val="120000"/>
                        </a:lnSpc>
                        <a:spcBef>
                          <a:spcPts val="0"/>
                        </a:spcBef>
                        <a:spcAft>
                          <a:spcPts val="0"/>
                        </a:spcAft>
                        <a:buNone/>
                      </a:pPr>
                      <a:r>
                        <a:rPr lang="zh-CN" altLang="en-US" sz="1800" b="1" spc="130" dirty="0">
                          <a:solidFill>
                            <a:srgbClr val="FF6238"/>
                          </a:solidFill>
                          <a:latin typeface="微软雅黑" panose="020B0503020204020204" pitchFamily="34" charset="-122"/>
                          <a:ea typeface="微软雅黑" panose="020B0503020204020204" pitchFamily="34" charset="-122"/>
                        </a:rPr>
                        <a:t>质量特性</a:t>
                      </a:r>
                      <a:endParaRPr lang="zh-CN" altLang="en-US" sz="1800" b="1" spc="130" dirty="0">
                        <a:solidFill>
                          <a:srgbClr val="FF6238"/>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98638"/>
                      </a:solidFill>
                      <a:prstDash val="sysDash"/>
                    </a:lnL>
                    <a:lnR w="9525">
                      <a:solidFill>
                        <a:srgbClr val="F98638"/>
                      </a:solidFill>
                      <a:prstDash val="sysDash"/>
                    </a:lnR>
                    <a:lnT w="9525">
                      <a:solidFill>
                        <a:srgbClr val="F98638"/>
                      </a:solidFill>
                      <a:prstDash val="sysDash"/>
                    </a:lnT>
                    <a:lnB w="9525">
                      <a:solidFill>
                        <a:srgbClr val="F98638"/>
                      </a:solidFill>
                      <a:prstDash val="sysDash"/>
                    </a:lnB>
                    <a:lnTlToBr>
                      <a:noFill/>
                    </a:lnTlToBr>
                    <a:lnBlToTr>
                      <a:noFill/>
                    </a:lnBlToTr>
                    <a:solidFill>
                      <a:srgbClr val="FFFFFF"/>
                    </a:solidFill>
                  </a:tcPr>
                </a:tc>
                <a:tc>
                  <a:txBody>
                    <a:bodyPr/>
                    <a:lstStyle/>
                    <a:p>
                      <a:pPr lvl="0" indent="0" algn="ctr">
                        <a:lnSpc>
                          <a:spcPct val="120000"/>
                        </a:lnSpc>
                        <a:spcBef>
                          <a:spcPts val="0"/>
                        </a:spcBef>
                        <a:spcAft>
                          <a:spcPts val="0"/>
                        </a:spcAft>
                        <a:buNone/>
                      </a:pPr>
                      <a:r>
                        <a:rPr lang="zh-CN" altLang="en-US" sz="1800" b="1" spc="130" dirty="0">
                          <a:solidFill>
                            <a:srgbClr val="FF6238"/>
                          </a:solidFill>
                          <a:latin typeface="微软雅黑" panose="020B0503020204020204" pitchFamily="34" charset="-122"/>
                          <a:ea typeface="微软雅黑" panose="020B0503020204020204" pitchFamily="34" charset="-122"/>
                          <a:cs typeface="微软雅黑" panose="020B0503020204020204" pitchFamily="34" charset="-122"/>
                        </a:rPr>
                        <a:t>含       意</a:t>
                      </a:r>
                      <a:endParaRPr lang="zh-CN" altLang="en-US" sz="1800" b="1" spc="130" dirty="0">
                        <a:solidFill>
                          <a:srgbClr val="FF6238"/>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9525">
                      <a:solidFill>
                        <a:srgbClr val="F98638"/>
                      </a:solidFill>
                      <a:prstDash val="sysDash"/>
                    </a:lnL>
                    <a:lnR w="9525">
                      <a:solidFill>
                        <a:srgbClr val="F98638"/>
                      </a:solidFill>
                      <a:prstDash val="sysDash"/>
                    </a:lnR>
                    <a:lnT w="9525">
                      <a:solidFill>
                        <a:srgbClr val="F98638"/>
                      </a:solidFill>
                      <a:prstDash val="sysDash"/>
                    </a:lnT>
                    <a:lnB w="9525">
                      <a:solidFill>
                        <a:srgbClr val="F98638"/>
                      </a:solidFill>
                      <a:prstDash val="sysDash"/>
                    </a:lnB>
                    <a:lnTlToBr>
                      <a:noFill/>
                    </a:lnTlToBr>
                    <a:lnBlToTr>
                      <a:noFill/>
                    </a:lnBlToTr>
                    <a:solidFill>
                      <a:srgbClr val="FFFFFF"/>
                    </a:solidFill>
                  </a:tcPr>
                </a:tc>
                <a:tc>
                  <a:txBody>
                    <a:bodyPr/>
                    <a:lstStyle/>
                    <a:p>
                      <a:pPr lvl="0" indent="0" algn="ctr">
                        <a:lnSpc>
                          <a:spcPct val="120000"/>
                        </a:lnSpc>
                        <a:spcBef>
                          <a:spcPts val="0"/>
                        </a:spcBef>
                        <a:spcAft>
                          <a:spcPts val="0"/>
                        </a:spcAft>
                        <a:buNone/>
                      </a:pPr>
                      <a:r>
                        <a:rPr lang="zh-CN" altLang="en-US" sz="1800" b="1" spc="130" dirty="0">
                          <a:solidFill>
                            <a:srgbClr val="FF6238"/>
                          </a:solidFill>
                          <a:latin typeface="微软雅黑" panose="020B0503020204020204" pitchFamily="34" charset="-122"/>
                          <a:ea typeface="微软雅黑" panose="020B0503020204020204" pitchFamily="34" charset="-122"/>
                        </a:rPr>
                        <a:t>可回答的问题</a:t>
                      </a:r>
                      <a:endParaRPr lang="zh-CN" altLang="en-US" sz="1800" b="1" spc="130" dirty="0">
                        <a:solidFill>
                          <a:srgbClr val="FF6238"/>
                        </a:solidFill>
                        <a:latin typeface="微软雅黑" panose="020B0503020204020204" pitchFamily="34" charset="-122"/>
                        <a:ea typeface="微软雅黑" panose="020B0503020204020204" pitchFamily="34" charset="-122"/>
                      </a:endParaRPr>
                    </a:p>
                  </a:txBody>
                  <a:tcPr marL="215900" marR="215900" marT="133350" marB="133350" anchor="ctr">
                    <a:lnL w="9525">
                      <a:solidFill>
                        <a:srgbClr val="F98638"/>
                      </a:solidFill>
                      <a:prstDash val="sysDash"/>
                    </a:lnL>
                    <a:lnR w="9525">
                      <a:solidFill>
                        <a:srgbClr val="F98638"/>
                      </a:solidFill>
                      <a:prstDash val="sysDash"/>
                    </a:lnR>
                    <a:lnT w="9525">
                      <a:solidFill>
                        <a:srgbClr val="F98638"/>
                      </a:solidFill>
                      <a:prstDash val="sysDash"/>
                    </a:lnT>
                    <a:lnB w="9525">
                      <a:solidFill>
                        <a:srgbClr val="F98638"/>
                      </a:solidFill>
                      <a:prstDash val="sysDash"/>
                    </a:lnB>
                    <a:lnTlToBr>
                      <a:noFill/>
                    </a:lnTlToBr>
                    <a:lnBlToTr>
                      <a:noFill/>
                    </a:lnBlToTr>
                    <a:solidFill>
                      <a:srgbClr val="FFFFFF"/>
                    </a:solidFill>
                  </a:tcPr>
                </a:tc>
              </a:tr>
              <a:tr h="556895">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2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可维护（</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Maintainability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98638"/>
                      </a:solidFill>
                      <a:prstDash val="sysDash"/>
                    </a:lnL>
                    <a:lnR w="9525" cap="flat" cmpd="sng" algn="ctr">
                      <a:solidFill>
                        <a:srgbClr val="F98638"/>
                      </a:solidFill>
                      <a:prstDash val="sysDash"/>
                      <a:round/>
                      <a:headEnd type="none" w="med" len="med"/>
                      <a:tailEnd type="none" w="med" len="med"/>
                    </a:lnR>
                    <a:lnT w="9525" cap="flat" cmpd="sng" algn="ctr">
                      <a:solidFill>
                        <a:srgbClr val="F98638"/>
                      </a:solidFill>
                      <a:prstDash val="sysDash"/>
                      <a:round/>
                      <a:headEnd type="none" w="med" len="med"/>
                      <a:tailEnd type="none" w="med" len="med"/>
                    </a:lnT>
                    <a:lnB w="9525">
                      <a:solidFill>
                        <a:srgbClr val="F98638"/>
                      </a:solidFill>
                      <a:prstDash val="sysDash"/>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2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rPr>
                        <a:t>对运行的程序找到错误并排除错误的工作量</a:t>
                      </a:r>
                      <a:endParaRPr lang="zh-CN" altLang="en-US" sz="18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cap="flat" cmpd="sng" algn="ctr">
                      <a:solidFill>
                        <a:srgbClr val="F98638"/>
                      </a:solidFill>
                      <a:prstDash val="sysDash"/>
                      <a:round/>
                      <a:headEnd type="none" w="med" len="med"/>
                      <a:tailEnd type="none" w="med" len="med"/>
                    </a:lnR>
                    <a:lnT w="9525" cap="flat" cmpd="sng" algn="ctr">
                      <a:solidFill>
                        <a:srgbClr val="F98638"/>
                      </a:solidFill>
                      <a:prstDash val="sysDash"/>
                      <a:round/>
                      <a:headEnd type="none" w="med" len="med"/>
                      <a:tailEnd type="none" w="med" len="med"/>
                    </a:lnT>
                    <a:lnB w="9525">
                      <a:solidFill>
                        <a:srgbClr val="F98638"/>
                      </a:solidFill>
                      <a:prstDash val="sysDash"/>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2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它可调整吗？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a:solidFill>
                        <a:srgbClr val="F98638"/>
                      </a:solidFill>
                      <a:prstDash val="sysDash"/>
                    </a:lnR>
                    <a:lnT w="9525" cap="flat" cmpd="sng" algn="ctr">
                      <a:solidFill>
                        <a:srgbClr val="F98638"/>
                      </a:solidFill>
                      <a:prstDash val="sysDash"/>
                      <a:round/>
                      <a:headEnd type="none" w="med" len="med"/>
                      <a:tailEnd type="none" w="med" len="med"/>
                    </a:lnT>
                    <a:lnB w="9525">
                      <a:solidFill>
                        <a:srgbClr val="F98638"/>
                      </a:solidFill>
                      <a:prstDash val="sysDash"/>
                    </a:lnB>
                    <a:lnTlToBr>
                      <a:noFill/>
                    </a:lnTlToBr>
                    <a:lnBlToTr>
                      <a:noFill/>
                    </a:lnBlToTr>
                    <a:solidFill>
                      <a:srgbClr val="FFFFFF"/>
                    </a:solidFill>
                  </a:tcPr>
                </a:tc>
              </a:tr>
              <a:tr h="556260">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2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测试性（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Testability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98638"/>
                      </a:solidFill>
                      <a:prstDash val="sysDash"/>
                    </a:lnL>
                    <a:lnR w="9525">
                      <a:solidFill>
                        <a:srgbClr val="F98638"/>
                      </a:solidFill>
                      <a:prstDash val="sysDash"/>
                    </a:lnR>
                    <a:lnT w="9525">
                      <a:solidFill>
                        <a:srgbClr val="F98638"/>
                      </a:solidFill>
                      <a:prstDash val="sysDash"/>
                    </a:lnT>
                    <a:lnB w="9525">
                      <a:solidFill>
                        <a:srgbClr val="F98638"/>
                      </a:solidFill>
                      <a:prstDash val="sysDash"/>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2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rPr>
                        <a:t>为保证程序执行其规定的功能所需的测试工作量</a:t>
                      </a:r>
                      <a:endParaRPr lang="zh-CN" altLang="en-US" sz="18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a:solidFill>
                        <a:srgbClr val="F98638"/>
                      </a:solidFill>
                      <a:prstDash val="sysDash"/>
                    </a:lnL>
                    <a:lnR w="9525">
                      <a:solidFill>
                        <a:srgbClr val="F98638"/>
                      </a:solidFill>
                      <a:prstDash val="sysDash"/>
                    </a:lnR>
                    <a:lnT w="9525">
                      <a:solidFill>
                        <a:srgbClr val="F98638"/>
                      </a:solidFill>
                      <a:prstDash val="sysDash"/>
                    </a:lnT>
                    <a:lnB w="9525">
                      <a:solidFill>
                        <a:srgbClr val="F98638"/>
                      </a:solidFill>
                      <a:prstDash val="sysDash"/>
                    </a:lnB>
                    <a:lnTlToBr>
                      <a:noFill/>
                    </a:lnTlToBr>
                    <a:lnBlToTr>
                      <a:noFill/>
                    </a:lnBlToTr>
                    <a:solidFill>
                      <a:srgbClr val="FFFFFF"/>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rgbClr val="000000"/>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a:lnSpc>
                          <a:spcPct val="12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它可测试吗？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a:solidFill>
                        <a:srgbClr val="F98638"/>
                      </a:solidFill>
                      <a:prstDash val="sysDash"/>
                    </a:lnL>
                    <a:lnR w="9525">
                      <a:solidFill>
                        <a:srgbClr val="F98638"/>
                      </a:solidFill>
                      <a:prstDash val="sysDash"/>
                    </a:lnR>
                    <a:lnT w="9525">
                      <a:solidFill>
                        <a:srgbClr val="F98638"/>
                      </a:solidFill>
                      <a:prstDash val="sysDash"/>
                    </a:lnT>
                    <a:lnB w="9525">
                      <a:solidFill>
                        <a:srgbClr val="F98638"/>
                      </a:solidFill>
                      <a:prstDash val="sysDash"/>
                    </a:lnB>
                    <a:lnTlToBr>
                      <a:noFill/>
                    </a:lnTlToBr>
                    <a:lnBlToTr>
                      <a:noFill/>
                    </a:lnBlToTr>
                    <a:solidFill>
                      <a:srgbClr val="FFFFFF"/>
                    </a:solidFill>
                  </a:tcPr>
                </a:tc>
              </a:tr>
              <a:tr h="556895">
                <a:tc>
                  <a:txBody>
                    <a:bodyPr/>
                    <a:lstStyle/>
                    <a:p>
                      <a:pPr lvl="0" indent="0" algn="l">
                        <a:lnSpc>
                          <a:spcPct val="12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灵活性（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Flexibility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98638"/>
                      </a:solidFill>
                      <a:prstDash val="sysDash"/>
                    </a:lnL>
                    <a:lnR w="9525">
                      <a:solidFill>
                        <a:srgbClr val="F98638"/>
                      </a:solidFill>
                      <a:prstDash val="sysDash"/>
                    </a:lnR>
                    <a:lnT w="9525">
                      <a:solidFill>
                        <a:srgbClr val="F98638"/>
                      </a:solidFill>
                      <a:prstDash val="sysDash"/>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rPr>
                        <a:t>修改运行的程序所需的工作量</a:t>
                      </a:r>
                      <a:endParaRPr lang="zh-CN" altLang="en-US" sz="18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a:solidFill>
                        <a:srgbClr val="F98638"/>
                      </a:solidFill>
                      <a:prstDash val="sysDash"/>
                    </a:lnL>
                    <a:lnR w="9525">
                      <a:solidFill>
                        <a:srgbClr val="F98638"/>
                      </a:solidFill>
                      <a:prstDash val="sysDash"/>
                    </a:lnR>
                    <a:lnT w="9525">
                      <a:solidFill>
                        <a:srgbClr val="F98638"/>
                      </a:solidFill>
                      <a:prstDash val="sysDash"/>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它可修改吗？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a:solidFill>
                        <a:srgbClr val="F98638"/>
                      </a:solidFill>
                      <a:prstDash val="sysDash"/>
                    </a:lnL>
                    <a:lnR w="9525">
                      <a:solidFill>
                        <a:srgbClr val="F98638"/>
                      </a:solidFill>
                      <a:prstDash val="sysDash"/>
                    </a:lnR>
                    <a:lnT w="9525">
                      <a:solidFill>
                        <a:srgbClr val="F98638"/>
                      </a:solidFill>
                      <a:prstDash val="sysDash"/>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r>
              <a:tr h="556895">
                <a:tc>
                  <a:txBody>
                    <a:bodyPr/>
                    <a:lstStyle/>
                    <a:p>
                      <a:pPr lvl="0" indent="0" algn="l">
                        <a:lnSpc>
                          <a:spcPct val="12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可移植性（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Portability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98638"/>
                      </a:solidFill>
                      <a:prstDash val="sysDash"/>
                    </a:lnL>
                    <a:lnR w="9525" cap="flat" cmpd="sng" algn="ctr">
                      <a:solidFill>
                        <a:srgbClr val="F98638"/>
                      </a:solidFill>
                      <a:prstDash val="sysDash"/>
                      <a:round/>
                      <a:headEnd type="none" w="med" len="med"/>
                      <a:tailEnd type="none" w="med" len="med"/>
                    </a:lnR>
                    <a:lnT w="9525">
                      <a:solidFill>
                        <a:srgbClr val="F98638"/>
                      </a:solidFill>
                      <a:prstDash val="sysDash"/>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将程序从一种硬件配置和</a:t>
                      </a:r>
                      <a:r>
                        <a:rPr lang="en-US" altLang="zh-CN" sz="18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或环境转移到另一硬件配置和</a:t>
                      </a:r>
                      <a:r>
                        <a:rPr lang="en-US" altLang="zh-CN" sz="18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或环境所需的工作量</a:t>
                      </a:r>
                      <a:endParaRPr lang="zh-CN" altLang="en-US" sz="18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cap="flat" cmpd="sng" algn="ctr">
                      <a:solidFill>
                        <a:srgbClr val="F98638"/>
                      </a:solidFill>
                      <a:prstDash val="sysDash"/>
                      <a:round/>
                      <a:headEnd type="none" w="med" len="med"/>
                      <a:tailEnd type="none" w="med" len="med"/>
                    </a:lnR>
                    <a:lnT w="9525">
                      <a:solidFill>
                        <a:srgbClr val="F98638"/>
                      </a:solidFill>
                      <a:prstDash val="sysDash"/>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可以在另一台机器上用它吗？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a:solidFill>
                        <a:srgbClr val="F98638"/>
                      </a:solidFill>
                      <a:prstDash val="sysDash"/>
                    </a:lnR>
                    <a:lnT w="9525">
                      <a:solidFill>
                        <a:srgbClr val="F98638"/>
                      </a:solidFill>
                      <a:prstDash val="sysDash"/>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r>
              <a:tr h="556895">
                <a:tc>
                  <a:txBody>
                    <a:bodyPr/>
                    <a:lstStyle/>
                    <a:p>
                      <a:pPr lvl="0" indent="0" algn="l">
                        <a:lnSpc>
                          <a:spcPct val="12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可重用性（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Reusability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98638"/>
                      </a:solidFill>
                      <a:prstDash val="sysDash"/>
                    </a:lnL>
                    <a:lnR w="9525" cap="flat" cmpd="sng" algn="ctr">
                      <a:solidFill>
                        <a:srgbClr val="F98638"/>
                      </a:solidFill>
                      <a:prstDash val="sysDash"/>
                      <a:round/>
                      <a:headEnd type="none" w="med" len="med"/>
                      <a:tailEnd type="none" w="med" len="med"/>
                    </a:lnR>
                    <a:lnT w="9525" cap="flat" cmpd="sng" algn="ctr">
                      <a:solidFill>
                        <a:srgbClr val="F98638"/>
                      </a:solidFill>
                      <a:prstDash val="sysDash"/>
                      <a:round/>
                      <a:headEnd type="none" w="med" len="med"/>
                      <a:tailEnd type="none" w="med" len="med"/>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rPr>
                        <a:t>程序可被用于与其实现功能相关的其他应用问题的程度</a:t>
                      </a:r>
                      <a:endParaRPr lang="zh-CN" altLang="en-US" sz="18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cap="flat" cmpd="sng" algn="ctr">
                      <a:solidFill>
                        <a:srgbClr val="F98638"/>
                      </a:solidFill>
                      <a:prstDash val="sysDash"/>
                      <a:round/>
                      <a:headEnd type="none" w="med" len="med"/>
                      <a:tailEnd type="none" w="med" len="med"/>
                    </a:lnR>
                    <a:lnT w="9525" cap="flat" cmpd="sng" algn="ctr">
                      <a:solidFill>
                        <a:srgbClr val="F98638"/>
                      </a:solidFill>
                      <a:prstDash val="sysDash"/>
                      <a:round/>
                      <a:headEnd type="none" w="med" len="med"/>
                      <a:tailEnd type="none" w="med" len="med"/>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可以重复使用它的某些部分吗？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a:solidFill>
                        <a:srgbClr val="F98638"/>
                      </a:solidFill>
                      <a:prstDash val="sysDash"/>
                    </a:lnR>
                    <a:lnT w="9525" cap="flat" cmpd="sng" algn="ctr">
                      <a:solidFill>
                        <a:srgbClr val="F98638"/>
                      </a:solidFill>
                      <a:prstDash val="sysDash"/>
                      <a:round/>
                      <a:headEnd type="none" w="med" len="med"/>
                      <a:tailEnd type="none" w="med" len="med"/>
                    </a:lnT>
                    <a:lnB w="9525" cap="flat" cmpd="sng" algn="ctr">
                      <a:solidFill>
                        <a:srgbClr val="F98638"/>
                      </a:solidFill>
                      <a:prstDash val="sysDash"/>
                      <a:round/>
                      <a:headEnd type="none" w="med" len="med"/>
                      <a:tailEnd type="none" w="med" len="med"/>
                    </a:lnB>
                    <a:lnTlToBr>
                      <a:noFill/>
                    </a:lnTlToBr>
                    <a:lnBlToTr>
                      <a:noFill/>
                    </a:lnBlToTr>
                    <a:solidFill>
                      <a:srgbClr val="FFFFFF"/>
                    </a:solidFill>
                  </a:tcPr>
                </a:tc>
              </a:tr>
              <a:tr h="556895">
                <a:tc>
                  <a:txBody>
                    <a:bodyPr/>
                    <a:lstStyle/>
                    <a:p>
                      <a:pPr lvl="0" indent="0" algn="l">
                        <a:lnSpc>
                          <a:spcPct val="120000"/>
                        </a:lnSpc>
                        <a:spcBef>
                          <a:spcPts val="0"/>
                        </a:spcBef>
                        <a:spcAft>
                          <a:spcPts val="0"/>
                        </a:spcAft>
                        <a:buNone/>
                      </a:pP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互操作性（</a:t>
                      </a:r>
                      <a:r>
                        <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Interoperability</a:t>
                      </a:r>
                      <a:r>
                        <a:rPr lang="zh-CN" altLang="en-US"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57150" marB="57150" anchor="ctr">
                    <a:lnL w="9525">
                      <a:solidFill>
                        <a:srgbClr val="F98638"/>
                      </a:solidFill>
                      <a:prstDash val="sysDash"/>
                    </a:lnL>
                    <a:lnR w="9525" cap="flat" cmpd="sng" algn="ctr">
                      <a:solidFill>
                        <a:srgbClr val="F98638"/>
                      </a:solidFill>
                      <a:prstDash val="sysDash"/>
                      <a:round/>
                      <a:headEnd type="none" w="med" len="med"/>
                      <a:tailEnd type="none" w="med" len="med"/>
                    </a:lnR>
                    <a:lnT w="9525" cap="flat" cmpd="sng" algn="ctr">
                      <a:solidFill>
                        <a:srgbClr val="F98638"/>
                      </a:solidFill>
                      <a:prstDash val="sysDash"/>
                      <a:round/>
                      <a:headEnd type="none" w="med" len="med"/>
                      <a:tailEnd type="none" w="med" len="med"/>
                    </a:lnT>
                    <a:lnB w="9525">
                      <a:solidFill>
                        <a:srgbClr val="F98638"/>
                      </a:solidFill>
                      <a:prstDash val="sysDash"/>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a:solidFill>
                            <a:srgbClr val="404040"/>
                          </a:solidFill>
                          <a:latin typeface="微软雅黑" panose="020B0503020204020204" pitchFamily="34" charset="-122"/>
                          <a:ea typeface="微软雅黑" panose="020B0503020204020204" pitchFamily="34" charset="-122"/>
                        </a:rPr>
                        <a:t>一系统与另一系统协同运行所需的工作量</a:t>
                      </a:r>
                      <a:endParaRPr lang="zh-CN" altLang="en-US" sz="18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cap="flat" cmpd="sng" algn="ctr">
                      <a:solidFill>
                        <a:srgbClr val="F98638"/>
                      </a:solidFill>
                      <a:prstDash val="sysDash"/>
                      <a:round/>
                      <a:headEnd type="none" w="med" len="med"/>
                      <a:tailEnd type="none" w="med" len="med"/>
                    </a:lnR>
                    <a:lnT w="9525" cap="flat" cmpd="sng" algn="ctr">
                      <a:solidFill>
                        <a:srgbClr val="F98638"/>
                      </a:solidFill>
                      <a:prstDash val="sysDash"/>
                      <a:round/>
                      <a:headEnd type="none" w="med" len="med"/>
                      <a:tailEnd type="none" w="med" len="med"/>
                    </a:lnT>
                    <a:lnB w="9525">
                      <a:solidFill>
                        <a:srgbClr val="F98638"/>
                      </a:solidFill>
                      <a:prstDash val="sysDash"/>
                    </a:lnB>
                    <a:lnTlToBr>
                      <a:noFill/>
                    </a:lnTlToBr>
                    <a:lnBlToTr>
                      <a:noFill/>
                    </a:lnBlToTr>
                    <a:solidFill>
                      <a:srgbClr val="FFFFFF"/>
                    </a:solidFill>
                  </a:tcPr>
                </a:tc>
                <a:tc>
                  <a:txBody>
                    <a:bodyPr/>
                    <a:lstStyle/>
                    <a:p>
                      <a:pPr lvl="0" indent="0" algn="l">
                        <a:lnSpc>
                          <a:spcPct val="120000"/>
                        </a:lnSpc>
                        <a:spcBef>
                          <a:spcPts val="0"/>
                        </a:spcBef>
                        <a:spcAft>
                          <a:spcPts val="0"/>
                        </a:spcAft>
                        <a:buNone/>
                      </a:pPr>
                      <a:r>
                        <a:rPr lang="zh-CN" altLang="en-US" sz="1800" b="0" spc="120" dirty="0">
                          <a:solidFill>
                            <a:srgbClr val="404040"/>
                          </a:solidFill>
                          <a:latin typeface="微软雅黑" panose="020B0503020204020204" pitchFamily="34" charset="-122"/>
                          <a:ea typeface="微软雅黑" panose="020B0503020204020204" pitchFamily="34" charset="-122"/>
                        </a:rPr>
                        <a:t>它能够与另外系统联接吗？</a:t>
                      </a:r>
                      <a:endParaRPr lang="zh-CN" altLang="en-US" sz="1800" b="0" spc="120" dirty="0">
                        <a:solidFill>
                          <a:srgbClr val="404040"/>
                        </a:solidFill>
                        <a:latin typeface="微软雅黑" panose="020B0503020204020204" pitchFamily="34" charset="-122"/>
                        <a:ea typeface="微软雅黑" panose="020B0503020204020204" pitchFamily="34" charset="-122"/>
                      </a:endParaRPr>
                    </a:p>
                  </a:txBody>
                  <a:tcPr marL="177800" marR="177800" marT="57150" marB="57150" anchor="ctr">
                    <a:lnL w="9525" cap="flat" cmpd="sng" algn="ctr">
                      <a:solidFill>
                        <a:srgbClr val="F98638"/>
                      </a:solidFill>
                      <a:prstDash val="sysDash"/>
                      <a:round/>
                      <a:headEnd type="none" w="med" len="med"/>
                      <a:tailEnd type="none" w="med" len="med"/>
                    </a:lnL>
                    <a:lnR w="9525">
                      <a:solidFill>
                        <a:srgbClr val="F98638"/>
                      </a:solidFill>
                      <a:prstDash val="sysDash"/>
                    </a:lnR>
                    <a:lnT w="9525" cap="flat" cmpd="sng" algn="ctr">
                      <a:solidFill>
                        <a:srgbClr val="F98638"/>
                      </a:solidFill>
                      <a:prstDash val="sysDash"/>
                      <a:round/>
                      <a:headEnd type="none" w="med" len="med"/>
                      <a:tailEnd type="none" w="med" len="med"/>
                    </a:lnT>
                    <a:lnB w="9525">
                      <a:solidFill>
                        <a:srgbClr val="F98638"/>
                      </a:solidFill>
                      <a:prstDash val="sysDash"/>
                    </a:lnB>
                    <a:lnTlToBr>
                      <a:noFill/>
                    </a:lnTlToBr>
                    <a:lnBlToTr>
                      <a:noFill/>
                    </a:lnBlToTr>
                    <a:solidFill>
                      <a:srgbClr val="FFFFFF"/>
                    </a:solidFill>
                  </a:tcPr>
                </a:tc>
              </a:tr>
            </a:tbl>
          </a:graphicData>
        </a:graphic>
      </p:graphicFrame>
      <p:grpSp>
        <p:nvGrpSpPr>
          <p:cNvPr id="6" name="组合 7"/>
          <p:cNvGrpSpPr/>
          <p:nvPr/>
        </p:nvGrpSpPr>
        <p:grpSpPr>
          <a:xfrm>
            <a:off x="118082" y="354142"/>
            <a:ext cx="4184015" cy="491490"/>
            <a:chOff x="198764" y="258545"/>
            <a:chExt cx="5577394" cy="655851"/>
          </a:xfrm>
        </p:grpSpPr>
        <p:grpSp>
          <p:nvGrpSpPr>
            <p:cNvPr id="7"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4" name="等腰三角形 1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11"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）软件质量属性基本内容</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010"/>
                                        </p:tgtEl>
                                        <p:attrNameLst>
                                          <p:attrName>style.visibility</p:attrName>
                                        </p:attrNameLst>
                                      </p:cBhvr>
                                      <p:to>
                                        <p:strVal val="visible"/>
                                      </p:to>
                                    </p:set>
                                    <p:animEffect transition="in" filter="wipe(down)">
                                      <p:cBhvr>
                                        <p:cTn id="22"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44044" name="文本框 45067"/>
          <p:cNvSpPr txBox="1"/>
          <p:nvPr/>
        </p:nvSpPr>
        <p:spPr>
          <a:xfrm>
            <a:off x="8735060" y="5636802"/>
            <a:ext cx="958917" cy="400110"/>
          </a:xfrm>
          <a:prstGeom prst="rect">
            <a:avLst/>
          </a:prstGeom>
          <a:solidFill>
            <a:schemeClr val="accent6">
              <a:lumMod val="20000"/>
              <a:lumOff val="80000"/>
            </a:schemeClr>
          </a:solidFill>
          <a:ln w="9525">
            <a:noFill/>
          </a:ln>
        </p:spPr>
        <p:txBody>
          <a:bodyPr wrap="none">
            <a:spAutoFit/>
          </a:bodyPr>
          <a:lstStyle/>
          <a:p>
            <a:pPr eaLnBrk="1" hangingPunct="1"/>
            <a:r>
              <a:rPr lang="zh-CN" altLang="en-US" sz="2000" b="1" dirty="0">
                <a:latin typeface="Times New Roman" panose="02020603050405020304" pitchFamily="18" charset="0"/>
              </a:rPr>
              <a:t>完整性</a:t>
            </a:r>
            <a:endParaRPr lang="zh-CN" altLang="en-US" sz="2000" b="1" dirty="0">
              <a:latin typeface="Times New Roman" panose="02020603050405020304" pitchFamily="18" charset="0"/>
            </a:endParaRPr>
          </a:p>
        </p:txBody>
      </p:sp>
      <p:sp>
        <p:nvSpPr>
          <p:cNvPr id="44034" name="等腰三角形 45057"/>
          <p:cNvSpPr/>
          <p:nvPr/>
        </p:nvSpPr>
        <p:spPr>
          <a:xfrm>
            <a:off x="6274320" y="2618904"/>
            <a:ext cx="3753933" cy="2808605"/>
          </a:xfrm>
          <a:prstGeom prst="triangle">
            <a:avLst>
              <a:gd name="adj" fmla="val 50000"/>
            </a:avLst>
          </a:prstGeom>
          <a:solidFill>
            <a:schemeClr val="accent1">
              <a:lumMod val="20000"/>
              <a:lumOff val="80000"/>
            </a:schemeClr>
          </a:solidFill>
          <a:ln w="9525" cap="flat" cmpd="sng">
            <a:solidFill>
              <a:srgbClr val="000000"/>
            </a:solidFill>
            <a:prstDash val="solid"/>
            <a:miter/>
            <a:headEnd type="none" w="med" len="med"/>
            <a:tailEnd type="none" w="med" len="med"/>
          </a:ln>
        </p:spPr>
        <p:txBody>
          <a:bodyPr wrap="none" anchor="ctr" anchorCtr="0"/>
          <a:lstStyle/>
          <a:p>
            <a:pPr algn="ctr" eaLnBrk="1" hangingPunct="1"/>
            <a:endParaRPr lang="zh-CN" altLang="zh-CN" sz="1800" b="1" dirty="0">
              <a:latin typeface="Times New Roman" panose="02020603050405020304" pitchFamily="18" charset="0"/>
            </a:endParaRPr>
          </a:p>
        </p:txBody>
      </p:sp>
      <p:sp>
        <p:nvSpPr>
          <p:cNvPr id="44035" name="直接连接符 45058"/>
          <p:cNvSpPr/>
          <p:nvPr/>
        </p:nvSpPr>
        <p:spPr>
          <a:xfrm>
            <a:off x="8122574" y="2618904"/>
            <a:ext cx="0" cy="1729105"/>
          </a:xfrm>
          <a:prstGeom prst="line">
            <a:avLst/>
          </a:prstGeom>
          <a:ln w="9525" cap="flat" cmpd="sng">
            <a:solidFill>
              <a:srgbClr val="000000"/>
            </a:solidFill>
            <a:prstDash val="solid"/>
            <a:headEnd type="none" w="med" len="med"/>
            <a:tailEnd type="none" w="med" len="med"/>
          </a:ln>
        </p:spPr>
      </p:sp>
      <p:sp>
        <p:nvSpPr>
          <p:cNvPr id="44036" name="直接连接符 45059"/>
          <p:cNvSpPr/>
          <p:nvPr/>
        </p:nvSpPr>
        <p:spPr>
          <a:xfrm flipV="1">
            <a:off x="6274320" y="4348009"/>
            <a:ext cx="1848254" cy="1079500"/>
          </a:xfrm>
          <a:prstGeom prst="line">
            <a:avLst/>
          </a:prstGeom>
          <a:ln w="9525" cap="flat" cmpd="sng">
            <a:solidFill>
              <a:srgbClr val="000000"/>
            </a:solidFill>
            <a:prstDash val="solid"/>
            <a:headEnd type="none" w="med" len="med"/>
            <a:tailEnd type="none" w="med" len="med"/>
          </a:ln>
        </p:spPr>
      </p:sp>
      <p:sp>
        <p:nvSpPr>
          <p:cNvPr id="44037" name="直接连接符 45060"/>
          <p:cNvSpPr/>
          <p:nvPr/>
        </p:nvSpPr>
        <p:spPr>
          <a:xfrm>
            <a:off x="8122574" y="4348009"/>
            <a:ext cx="1848963" cy="1007745"/>
          </a:xfrm>
          <a:prstGeom prst="line">
            <a:avLst/>
          </a:prstGeom>
          <a:ln w="9525" cap="flat" cmpd="sng">
            <a:solidFill>
              <a:srgbClr val="000000"/>
            </a:solidFill>
            <a:prstDash val="solid"/>
            <a:headEnd type="none" w="med" len="med"/>
            <a:tailEnd type="none" w="med" len="med"/>
          </a:ln>
        </p:spPr>
      </p:sp>
      <p:sp>
        <p:nvSpPr>
          <p:cNvPr id="44038" name="文本框 45061"/>
          <p:cNvSpPr txBox="1"/>
          <p:nvPr/>
        </p:nvSpPr>
        <p:spPr>
          <a:xfrm>
            <a:off x="7640482" y="4850929"/>
            <a:ext cx="1318662" cy="398780"/>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运行</a:t>
            </a:r>
            <a:endParaRPr lang="zh-CN" altLang="en-US" sz="2000" b="1" dirty="0">
              <a:latin typeface="Times New Roman" panose="02020603050405020304" pitchFamily="18" charset="0"/>
            </a:endParaRPr>
          </a:p>
        </p:txBody>
      </p:sp>
      <p:sp>
        <p:nvSpPr>
          <p:cNvPr id="44039" name="文本框 45062"/>
          <p:cNvSpPr txBox="1"/>
          <p:nvPr/>
        </p:nvSpPr>
        <p:spPr>
          <a:xfrm>
            <a:off x="7479549" y="3698404"/>
            <a:ext cx="490599" cy="706755"/>
          </a:xfrm>
          <a:prstGeom prst="rect">
            <a:avLst/>
          </a:prstGeom>
          <a:noFill/>
          <a:ln w="9525">
            <a:noFill/>
          </a:ln>
        </p:spPr>
        <p:txBody>
          <a:bodyPr wrap="square">
            <a:spAutoFit/>
          </a:bodyPr>
          <a:lstStyle/>
          <a:p>
            <a:pPr eaLnBrk="1" hangingPunct="1"/>
            <a:r>
              <a:rPr lang="zh-CN" altLang="en-US" sz="2000" b="1" dirty="0">
                <a:latin typeface="Times New Roman" panose="02020603050405020304" pitchFamily="18" charset="0"/>
              </a:rPr>
              <a:t>修</a:t>
            </a:r>
            <a:endParaRPr lang="zh-CN" altLang="en-US" sz="2000" b="1" dirty="0">
              <a:latin typeface="Times New Roman" panose="02020603050405020304" pitchFamily="18" charset="0"/>
            </a:endParaRPr>
          </a:p>
          <a:p>
            <a:pPr eaLnBrk="1" hangingPunct="1"/>
            <a:r>
              <a:rPr lang="zh-CN" altLang="en-US" sz="2000" b="1" dirty="0">
                <a:latin typeface="Times New Roman" panose="02020603050405020304" pitchFamily="18" charset="0"/>
              </a:rPr>
              <a:t>正</a:t>
            </a:r>
            <a:endParaRPr lang="zh-CN" altLang="en-US" sz="2000" b="1" dirty="0">
              <a:latin typeface="Times New Roman" panose="02020603050405020304" pitchFamily="18" charset="0"/>
            </a:endParaRPr>
          </a:p>
        </p:txBody>
      </p:sp>
      <p:sp>
        <p:nvSpPr>
          <p:cNvPr id="44040" name="文本框 45063"/>
          <p:cNvSpPr txBox="1"/>
          <p:nvPr/>
        </p:nvSpPr>
        <p:spPr>
          <a:xfrm>
            <a:off x="8330298" y="3698404"/>
            <a:ext cx="489890" cy="863600"/>
          </a:xfrm>
          <a:prstGeom prst="rect">
            <a:avLst/>
          </a:prstGeom>
          <a:noFill/>
          <a:ln w="9525">
            <a:noFill/>
          </a:ln>
        </p:spPr>
        <p:txBody>
          <a:bodyPr vert="eaVert">
            <a:spAutoFit/>
          </a:bodyPr>
          <a:lstStyle/>
          <a:p>
            <a:pPr eaLnBrk="1" hangingPunct="1"/>
            <a:r>
              <a:rPr lang="zh-CN" altLang="en-US" sz="2000" b="1" dirty="0">
                <a:latin typeface="Times New Roman" panose="02020603050405020304" pitchFamily="18" charset="0"/>
              </a:rPr>
              <a:t>转移</a:t>
            </a:r>
            <a:endParaRPr lang="zh-CN" altLang="en-US" sz="2000" b="1" dirty="0">
              <a:latin typeface="Times New Roman" panose="02020603050405020304" pitchFamily="18" charset="0"/>
            </a:endParaRPr>
          </a:p>
        </p:txBody>
      </p:sp>
      <p:sp>
        <p:nvSpPr>
          <p:cNvPr id="44041" name="文本框 45064"/>
          <p:cNvSpPr txBox="1"/>
          <p:nvPr/>
        </p:nvSpPr>
        <p:spPr>
          <a:xfrm>
            <a:off x="5966529" y="3088727"/>
            <a:ext cx="966185" cy="400110"/>
          </a:xfrm>
          <a:prstGeom prst="rect">
            <a:avLst/>
          </a:prstGeom>
          <a:solidFill>
            <a:schemeClr val="accent5">
              <a:lumMod val="20000"/>
              <a:lumOff val="80000"/>
            </a:schemeClr>
          </a:solidFill>
          <a:ln w="9525">
            <a:noFill/>
          </a:ln>
        </p:spPr>
        <p:txBody>
          <a:bodyPr wrap="square">
            <a:spAutoFit/>
          </a:bodyPr>
          <a:lstStyle/>
          <a:p>
            <a:pPr eaLnBrk="1" hangingPunct="1"/>
            <a:r>
              <a:rPr lang="zh-CN" altLang="en-US" sz="2000" b="1" dirty="0">
                <a:latin typeface="+mn-ea"/>
              </a:rPr>
              <a:t>维护性</a:t>
            </a:r>
            <a:endParaRPr lang="zh-CN" altLang="en-US" sz="2000" b="1" dirty="0">
              <a:latin typeface="+mn-ea"/>
            </a:endParaRPr>
          </a:p>
        </p:txBody>
      </p:sp>
      <p:sp>
        <p:nvSpPr>
          <p:cNvPr id="44043" name="文本框 45066"/>
          <p:cNvSpPr txBox="1"/>
          <p:nvPr/>
        </p:nvSpPr>
        <p:spPr>
          <a:xfrm>
            <a:off x="6489970" y="5643409"/>
            <a:ext cx="958917" cy="400110"/>
          </a:xfrm>
          <a:prstGeom prst="rect">
            <a:avLst/>
          </a:prstGeom>
          <a:solidFill>
            <a:schemeClr val="accent6">
              <a:lumMod val="20000"/>
              <a:lumOff val="80000"/>
            </a:schemeClr>
          </a:solidFill>
          <a:ln w="9525">
            <a:noFill/>
          </a:ln>
        </p:spPr>
        <p:txBody>
          <a:bodyPr wrap="square">
            <a:spAutoFit/>
          </a:bodyPr>
          <a:lstStyle/>
          <a:p>
            <a:pPr eaLnBrk="1" hangingPunct="1"/>
            <a:r>
              <a:rPr lang="zh-CN" altLang="en-US" sz="2000" b="1" dirty="0">
                <a:latin typeface="Times New Roman" panose="02020603050405020304" pitchFamily="18" charset="0"/>
              </a:rPr>
              <a:t>正确性</a:t>
            </a:r>
            <a:endParaRPr lang="zh-CN" altLang="en-US" sz="2000" b="1" dirty="0">
              <a:latin typeface="Times New Roman" panose="02020603050405020304" pitchFamily="18" charset="0"/>
            </a:endParaRPr>
          </a:p>
        </p:txBody>
      </p:sp>
      <p:sp>
        <p:nvSpPr>
          <p:cNvPr id="44045" name="文本框 45068"/>
          <p:cNvSpPr txBox="1"/>
          <p:nvPr/>
        </p:nvSpPr>
        <p:spPr>
          <a:xfrm>
            <a:off x="7706381" y="5890545"/>
            <a:ext cx="810602" cy="398780"/>
          </a:xfrm>
          <a:prstGeom prst="rect">
            <a:avLst/>
          </a:prstGeom>
          <a:solidFill>
            <a:schemeClr val="accent6">
              <a:lumMod val="20000"/>
              <a:lumOff val="80000"/>
            </a:schemeClr>
          </a:solidFill>
          <a:ln w="9525">
            <a:noFill/>
          </a:ln>
        </p:spPr>
        <p:txBody>
          <a:bodyPr wrap="square">
            <a:spAutoFit/>
          </a:bodyPr>
          <a:lstStyle/>
          <a:p>
            <a:pPr eaLnBrk="1" hangingPunct="1"/>
            <a:r>
              <a:rPr lang="zh-CN" altLang="en-US" sz="2000" b="1" dirty="0">
                <a:latin typeface="Times New Roman" panose="02020603050405020304" pitchFamily="18" charset="0"/>
              </a:rPr>
              <a:t>效率</a:t>
            </a:r>
            <a:endParaRPr lang="zh-CN" altLang="en-US" sz="2000" b="1" dirty="0">
              <a:latin typeface="Times New Roman" panose="02020603050405020304" pitchFamily="18" charset="0"/>
            </a:endParaRPr>
          </a:p>
        </p:txBody>
      </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2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）软件质量属性基本内容</a:t>
            </a:r>
            <a:endParaRPr lang="zh-CN" altLang="en-US" sz="2000" b="1" kern="0" dirty="0">
              <a:latin typeface="宋体" panose="02010600030101010101" pitchFamily="2" charset="-122"/>
              <a:sym typeface="宋体" panose="02010600030101010101" pitchFamily="2" charset="-122"/>
            </a:endParaRPr>
          </a:p>
        </p:txBody>
      </p:sp>
      <p:sp>
        <p:nvSpPr>
          <p:cNvPr id="25" name="文本框 45064"/>
          <p:cNvSpPr txBox="1"/>
          <p:nvPr/>
        </p:nvSpPr>
        <p:spPr>
          <a:xfrm>
            <a:off x="9460731" y="2997047"/>
            <a:ext cx="1262652" cy="400110"/>
          </a:xfrm>
          <a:prstGeom prst="rect">
            <a:avLst/>
          </a:prstGeom>
          <a:solidFill>
            <a:schemeClr val="accent2">
              <a:lumMod val="20000"/>
              <a:lumOff val="80000"/>
            </a:schemeClr>
          </a:solidFill>
          <a:ln w="9525">
            <a:noFill/>
          </a:ln>
        </p:spPr>
        <p:txBody>
          <a:bodyPr wrap="square">
            <a:spAutoFit/>
          </a:bodyPr>
          <a:lstStyle/>
          <a:p>
            <a:r>
              <a:rPr lang="zh-CN" altLang="en-US" sz="2000" b="1" dirty="0">
                <a:latin typeface="Times New Roman" panose="02020603050405020304" pitchFamily="18" charset="0"/>
              </a:rPr>
              <a:t>可移植性</a:t>
            </a:r>
            <a:endParaRPr lang="zh-CN" altLang="en-US" sz="2000" b="1" dirty="0">
              <a:latin typeface="Times New Roman" panose="02020603050405020304" pitchFamily="18" charset="0"/>
            </a:endParaRPr>
          </a:p>
        </p:txBody>
      </p:sp>
      <p:sp>
        <p:nvSpPr>
          <p:cNvPr id="26" name="矩形 25"/>
          <p:cNvSpPr/>
          <p:nvPr/>
        </p:nvSpPr>
        <p:spPr>
          <a:xfrm>
            <a:off x="767139" y="2618904"/>
            <a:ext cx="2839978" cy="313343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mn-ea"/>
                <a:cs typeface="+mn-ea"/>
              </a:rPr>
              <a:t>用户对于已投人使用的软件，会关心软件运行以后表现出来的</a:t>
            </a:r>
            <a:r>
              <a:rPr lang="zh-CN" altLang="en-US" sz="2000" b="1" dirty="0">
                <a:solidFill>
                  <a:srgbClr val="FF0000"/>
                </a:solidFill>
                <a:latin typeface="+mn-ea"/>
                <a:cs typeface="+mn-ea"/>
              </a:rPr>
              <a:t>运行特性</a:t>
            </a:r>
            <a:r>
              <a:rPr lang="zh-CN" altLang="en-US" sz="1800" b="1" dirty="0">
                <a:solidFill>
                  <a:schemeClr val="tx1"/>
                </a:solidFill>
                <a:latin typeface="+mn-ea"/>
                <a:cs typeface="+mn-ea"/>
              </a:rPr>
              <a:t>、</a:t>
            </a:r>
            <a:r>
              <a:rPr lang="zh-CN" altLang="en-US" sz="2000" b="1" dirty="0">
                <a:solidFill>
                  <a:srgbClr val="FF0000"/>
                </a:solidFill>
                <a:latin typeface="+mn-ea"/>
                <a:cs typeface="+mn-ea"/>
              </a:rPr>
              <a:t>修正特性</a:t>
            </a:r>
            <a:r>
              <a:rPr lang="zh-CN" altLang="en-US" sz="1800" b="1" dirty="0">
                <a:solidFill>
                  <a:schemeClr val="tx1"/>
                </a:solidFill>
                <a:latin typeface="+mn-ea"/>
                <a:cs typeface="+mn-ea"/>
              </a:rPr>
              <a:t>和</a:t>
            </a:r>
            <a:r>
              <a:rPr lang="zh-CN" altLang="en-US" sz="2000" b="1" dirty="0">
                <a:solidFill>
                  <a:srgbClr val="FF0000"/>
                </a:solidFill>
                <a:latin typeface="+mn-ea"/>
                <a:cs typeface="+mn-ea"/>
              </a:rPr>
              <a:t>转移特性</a:t>
            </a:r>
            <a:r>
              <a:rPr lang="zh-CN" altLang="en-US" sz="1800" b="1" dirty="0">
                <a:solidFill>
                  <a:schemeClr val="tx1"/>
                </a:solidFill>
                <a:latin typeface="+mn-ea"/>
                <a:cs typeface="+mn-ea"/>
              </a:rPr>
              <a:t>：</a:t>
            </a:r>
            <a:endParaRPr lang="zh-CN" altLang="en-US" dirty="0">
              <a:solidFill>
                <a:schemeClr val="tx1"/>
              </a:solidFill>
            </a:endParaRPr>
          </a:p>
        </p:txBody>
      </p:sp>
      <p:sp>
        <p:nvSpPr>
          <p:cNvPr id="28" name="文本框 27"/>
          <p:cNvSpPr txBox="1"/>
          <p:nvPr/>
        </p:nvSpPr>
        <p:spPr>
          <a:xfrm>
            <a:off x="5966529" y="3516943"/>
            <a:ext cx="966185" cy="369332"/>
          </a:xfrm>
          <a:prstGeom prst="rect">
            <a:avLst/>
          </a:prstGeom>
          <a:solidFill>
            <a:schemeClr val="accent5">
              <a:lumMod val="20000"/>
              <a:lumOff val="80000"/>
            </a:schemeClr>
          </a:solidFill>
        </p:spPr>
        <p:txBody>
          <a:bodyPr wrap="square">
            <a:spAutoFit/>
          </a:bodyPr>
          <a:lstStyle/>
          <a:p>
            <a:pPr eaLnBrk="1" hangingPunct="1"/>
            <a:r>
              <a:rPr lang="zh-CN" altLang="en-US" sz="1800" b="1" dirty="0">
                <a:latin typeface="+mn-ea"/>
              </a:rPr>
              <a:t>灵活性</a:t>
            </a:r>
            <a:endParaRPr lang="zh-CN" altLang="en-US" sz="1800" b="1" dirty="0">
              <a:latin typeface="+mn-ea"/>
            </a:endParaRPr>
          </a:p>
        </p:txBody>
      </p:sp>
      <p:sp>
        <p:nvSpPr>
          <p:cNvPr id="30" name="文本框 29"/>
          <p:cNvSpPr txBox="1"/>
          <p:nvPr/>
        </p:nvSpPr>
        <p:spPr>
          <a:xfrm>
            <a:off x="5966529" y="3927309"/>
            <a:ext cx="966184" cy="369332"/>
          </a:xfrm>
          <a:prstGeom prst="rect">
            <a:avLst/>
          </a:prstGeom>
          <a:solidFill>
            <a:schemeClr val="accent5">
              <a:lumMod val="20000"/>
              <a:lumOff val="80000"/>
            </a:schemeClr>
          </a:solidFill>
        </p:spPr>
        <p:txBody>
          <a:bodyPr wrap="square">
            <a:spAutoFit/>
          </a:bodyPr>
          <a:lstStyle/>
          <a:p>
            <a:pPr eaLnBrk="1" hangingPunct="1"/>
            <a:r>
              <a:rPr lang="zh-CN" altLang="en-US" sz="1800" b="1" dirty="0">
                <a:latin typeface="+mn-ea"/>
              </a:rPr>
              <a:t>测试性</a:t>
            </a:r>
            <a:endParaRPr lang="zh-CN" altLang="en-US" sz="1800" b="1" dirty="0">
              <a:latin typeface="+mn-ea"/>
            </a:endParaRPr>
          </a:p>
        </p:txBody>
      </p:sp>
      <p:sp>
        <p:nvSpPr>
          <p:cNvPr id="32" name="文本框 31"/>
          <p:cNvSpPr txBox="1"/>
          <p:nvPr/>
        </p:nvSpPr>
        <p:spPr>
          <a:xfrm>
            <a:off x="9493527" y="3440086"/>
            <a:ext cx="1229856" cy="369332"/>
          </a:xfrm>
          <a:prstGeom prst="rect">
            <a:avLst/>
          </a:prstGeom>
          <a:solidFill>
            <a:schemeClr val="accent2">
              <a:lumMod val="20000"/>
              <a:lumOff val="80000"/>
            </a:schemeClr>
          </a:solidFill>
        </p:spPr>
        <p:txBody>
          <a:bodyPr wrap="square">
            <a:spAutoFit/>
          </a:bodyPr>
          <a:lstStyle/>
          <a:p>
            <a:r>
              <a:rPr lang="zh-CN" altLang="en-US" sz="1800" b="1" dirty="0">
                <a:latin typeface="Times New Roman" panose="02020603050405020304" pitchFamily="18" charset="0"/>
              </a:rPr>
              <a:t>可重复用</a:t>
            </a:r>
            <a:endParaRPr lang="zh-CN" altLang="en-US" sz="1800" b="1" dirty="0">
              <a:latin typeface="Times New Roman" panose="02020603050405020304" pitchFamily="18" charset="0"/>
            </a:endParaRPr>
          </a:p>
        </p:txBody>
      </p:sp>
      <p:sp>
        <p:nvSpPr>
          <p:cNvPr id="34" name="文本框 33"/>
          <p:cNvSpPr txBox="1"/>
          <p:nvPr/>
        </p:nvSpPr>
        <p:spPr>
          <a:xfrm>
            <a:off x="9493527" y="3890314"/>
            <a:ext cx="1229856" cy="369332"/>
          </a:xfrm>
          <a:prstGeom prst="rect">
            <a:avLst/>
          </a:prstGeom>
          <a:solidFill>
            <a:schemeClr val="accent2">
              <a:lumMod val="20000"/>
              <a:lumOff val="80000"/>
            </a:schemeClr>
          </a:solidFill>
        </p:spPr>
        <p:txBody>
          <a:bodyPr wrap="square">
            <a:spAutoFit/>
          </a:bodyPr>
          <a:lstStyle/>
          <a:p>
            <a:r>
              <a:rPr lang="zh-CN" altLang="en-US" sz="1800" b="1" dirty="0">
                <a:latin typeface="Times New Roman" panose="02020603050405020304" pitchFamily="18" charset="0"/>
              </a:rPr>
              <a:t>互操作性</a:t>
            </a:r>
            <a:endParaRPr lang="zh-CN" altLang="en-US" sz="1800" b="1" dirty="0">
              <a:latin typeface="Times New Roman" panose="02020603050405020304" pitchFamily="18" charset="0"/>
            </a:endParaRPr>
          </a:p>
        </p:txBody>
      </p:sp>
      <p:sp>
        <p:nvSpPr>
          <p:cNvPr id="36" name="文本框 35"/>
          <p:cNvSpPr txBox="1"/>
          <p:nvPr/>
        </p:nvSpPr>
        <p:spPr>
          <a:xfrm>
            <a:off x="8758127" y="6102150"/>
            <a:ext cx="981359" cy="369332"/>
          </a:xfrm>
          <a:prstGeom prst="rect">
            <a:avLst/>
          </a:prstGeom>
          <a:solidFill>
            <a:schemeClr val="accent6">
              <a:lumMod val="20000"/>
              <a:lumOff val="80000"/>
            </a:schemeClr>
          </a:solidFill>
        </p:spPr>
        <p:txBody>
          <a:bodyPr wrap="square">
            <a:spAutoFit/>
          </a:bodyPr>
          <a:lstStyle/>
          <a:p>
            <a:pPr eaLnBrk="1" hangingPunct="1"/>
            <a:r>
              <a:rPr lang="zh-CN" altLang="en-US" sz="1800" b="1" dirty="0">
                <a:latin typeface="Times New Roman" panose="02020603050405020304" pitchFamily="18" charset="0"/>
              </a:rPr>
              <a:t>使用性</a:t>
            </a:r>
            <a:endParaRPr lang="zh-CN" altLang="en-US" sz="1800" b="1" dirty="0">
              <a:latin typeface="Times New Roman" panose="02020603050405020304" pitchFamily="18" charset="0"/>
            </a:endParaRPr>
          </a:p>
        </p:txBody>
      </p:sp>
      <p:sp>
        <p:nvSpPr>
          <p:cNvPr id="38" name="文本框 37"/>
          <p:cNvSpPr txBox="1"/>
          <p:nvPr/>
        </p:nvSpPr>
        <p:spPr>
          <a:xfrm>
            <a:off x="6489970" y="6134959"/>
            <a:ext cx="966185" cy="369332"/>
          </a:xfrm>
          <a:prstGeom prst="rect">
            <a:avLst/>
          </a:prstGeom>
          <a:solidFill>
            <a:schemeClr val="accent6">
              <a:lumMod val="20000"/>
              <a:lumOff val="80000"/>
            </a:schemeClr>
          </a:solidFill>
        </p:spPr>
        <p:txBody>
          <a:bodyPr wrap="square">
            <a:spAutoFit/>
          </a:bodyPr>
          <a:lstStyle/>
          <a:p>
            <a:pPr eaLnBrk="1" hangingPunct="1"/>
            <a:r>
              <a:rPr lang="zh-CN" altLang="en-US" sz="1800" b="1" dirty="0">
                <a:latin typeface="Times New Roman" panose="02020603050405020304" pitchFamily="18" charset="0"/>
              </a:rPr>
              <a:t>可靠性</a:t>
            </a:r>
            <a:endParaRPr lang="zh-CN" altLang="en-US" sz="1800" b="1" dirty="0">
              <a:latin typeface="Times New Roman" panose="02020603050405020304" pitchFamily="18" charset="0"/>
            </a:endParaRPr>
          </a:p>
        </p:txBody>
      </p:sp>
      <p:sp>
        <p:nvSpPr>
          <p:cNvPr id="39" name="矩形 38"/>
          <p:cNvSpPr/>
          <p:nvPr/>
        </p:nvSpPr>
        <p:spPr>
          <a:xfrm>
            <a:off x="5792013" y="1874099"/>
            <a:ext cx="5020763" cy="474780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5069"/>
          <p:cNvSpPr txBox="1"/>
          <p:nvPr/>
        </p:nvSpPr>
        <p:spPr>
          <a:xfrm>
            <a:off x="6299221" y="1654965"/>
            <a:ext cx="3884909" cy="400110"/>
          </a:xfrm>
          <a:prstGeom prst="rect">
            <a:avLst/>
          </a:prstGeom>
          <a:solidFill>
            <a:schemeClr val="bg1"/>
          </a:solidFill>
          <a:ln w="9525">
            <a:noFill/>
          </a:ln>
        </p:spPr>
        <p:txBody>
          <a:bodyPr wrap="square" anchor="t" anchorCtr="0">
            <a:spAutoFit/>
          </a:bodyPr>
          <a:lstStyle/>
          <a:p>
            <a:r>
              <a:rPr lang="zh-CN" altLang="en-US" sz="2000" b="1" kern="0" dirty="0">
                <a:solidFill>
                  <a:srgbClr val="FF0000"/>
                </a:solidFill>
                <a:latin typeface="+mn-ea"/>
                <a:cs typeface="+mn-ea"/>
              </a:rPr>
              <a:t>在运行阶段用户的质量特性观点</a:t>
            </a:r>
            <a:endParaRPr lang="zh-CN" altLang="en-US" sz="2000" b="1" kern="0" dirty="0">
              <a:solidFill>
                <a:srgbClr val="FF0000"/>
              </a:solidFill>
              <a:latin typeface="+mn-ea"/>
              <a:cs typeface="+mn-ea"/>
            </a:endParaRPr>
          </a:p>
        </p:txBody>
      </p:sp>
      <p:sp>
        <p:nvSpPr>
          <p:cNvPr id="17" name="箭头: 右 16"/>
          <p:cNvSpPr/>
          <p:nvPr/>
        </p:nvSpPr>
        <p:spPr>
          <a:xfrm>
            <a:off x="4000500" y="3809418"/>
            <a:ext cx="1292690" cy="450228"/>
          </a:xfrm>
          <a:prstGeom prst="righ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794828" y="3197102"/>
            <a:ext cx="1800493" cy="646331"/>
          </a:xfrm>
          <a:prstGeom prst="rect">
            <a:avLst/>
          </a:prstGeom>
          <a:noFill/>
        </p:spPr>
        <p:txBody>
          <a:bodyPr wrap="none" rtlCol="0">
            <a:spAutoFit/>
          </a:bodyPr>
          <a:lstStyle/>
          <a:p>
            <a:r>
              <a:rPr lang="en-US" altLang="zh-CN" dirty="0">
                <a:solidFill>
                  <a:srgbClr val="FF0000"/>
                </a:solidFill>
              </a:rPr>
              <a:t>3</a:t>
            </a:r>
            <a:r>
              <a:rPr lang="zh-CN" altLang="en-US" dirty="0">
                <a:solidFill>
                  <a:srgbClr val="FF0000"/>
                </a:solidFill>
              </a:rPr>
              <a:t>个特性与</a:t>
            </a:r>
            <a:r>
              <a:rPr lang="en-US" altLang="zh-CN" dirty="0">
                <a:solidFill>
                  <a:srgbClr val="FF0000"/>
                </a:solidFill>
              </a:rPr>
              <a:t>11</a:t>
            </a:r>
            <a:r>
              <a:rPr lang="zh-CN" altLang="en-US" dirty="0">
                <a:solidFill>
                  <a:srgbClr val="FF0000"/>
                </a:solidFill>
              </a:rPr>
              <a:t>个</a:t>
            </a:r>
            <a:endParaRPr lang="en-US" altLang="zh-CN" dirty="0">
              <a:solidFill>
                <a:srgbClr val="FF0000"/>
              </a:solidFill>
            </a:endParaRPr>
          </a:p>
          <a:p>
            <a:r>
              <a:rPr lang="zh-CN" altLang="en-US" dirty="0">
                <a:solidFill>
                  <a:srgbClr val="FF0000"/>
                </a:solidFill>
              </a:rPr>
              <a:t>质量属性的关系</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ppt_x</p:attrName>
                                        </p:attrNameLst>
                                      </p:cBhvr>
                                      <p:tavLst>
                                        <p:tav tm="0">
                                          <p:val>
                                            <p:strVal val="#ppt_x+#ppt_w*1.125000"/>
                                          </p:val>
                                        </p:tav>
                                        <p:tav tm="100000">
                                          <p:val>
                                            <p:strVal val="#ppt_x"/>
                                          </p:val>
                                        </p:tav>
                                      </p:tavLst>
                                    </p:anim>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4034"/>
                                        </p:tgtEl>
                                        <p:attrNameLst>
                                          <p:attrName>style.visibility</p:attrName>
                                        </p:attrNameLst>
                                      </p:cBhvr>
                                      <p:to>
                                        <p:strVal val="visible"/>
                                      </p:to>
                                    </p:set>
                                    <p:animEffect transition="in" filter="wipe(down)">
                                      <p:cBhvr>
                                        <p:cTn id="32" dur="500"/>
                                        <p:tgtEl>
                                          <p:spTgt spid="44034"/>
                                        </p:tgtEl>
                                      </p:cBhvr>
                                    </p:animEffect>
                                  </p:childTnLst>
                                </p:cTn>
                              </p:par>
                              <p:par>
                                <p:cTn id="33" presetID="22" presetClass="entr" presetSubtype="4" fill="hold" nodeType="withEffect">
                                  <p:stCondLst>
                                    <p:cond delay="0"/>
                                  </p:stCondLst>
                                  <p:childTnLst>
                                    <p:set>
                                      <p:cBhvr>
                                        <p:cTn id="34" dur="1" fill="hold">
                                          <p:stCondLst>
                                            <p:cond delay="0"/>
                                          </p:stCondLst>
                                        </p:cTn>
                                        <p:tgtEl>
                                          <p:spTgt spid="44035"/>
                                        </p:tgtEl>
                                        <p:attrNameLst>
                                          <p:attrName>style.visibility</p:attrName>
                                        </p:attrNameLst>
                                      </p:cBhvr>
                                      <p:to>
                                        <p:strVal val="visible"/>
                                      </p:to>
                                    </p:set>
                                    <p:animEffect transition="in" filter="wipe(down)">
                                      <p:cBhvr>
                                        <p:cTn id="35" dur="500"/>
                                        <p:tgtEl>
                                          <p:spTgt spid="44035"/>
                                        </p:tgtEl>
                                      </p:cBhvr>
                                    </p:animEffect>
                                  </p:childTnLst>
                                </p:cTn>
                              </p:par>
                              <p:par>
                                <p:cTn id="36" presetID="22" presetClass="entr" presetSubtype="4" fill="hold" nodeType="withEffect">
                                  <p:stCondLst>
                                    <p:cond delay="0"/>
                                  </p:stCondLst>
                                  <p:childTnLst>
                                    <p:set>
                                      <p:cBhvr>
                                        <p:cTn id="37" dur="1" fill="hold">
                                          <p:stCondLst>
                                            <p:cond delay="0"/>
                                          </p:stCondLst>
                                        </p:cTn>
                                        <p:tgtEl>
                                          <p:spTgt spid="44036"/>
                                        </p:tgtEl>
                                        <p:attrNameLst>
                                          <p:attrName>style.visibility</p:attrName>
                                        </p:attrNameLst>
                                      </p:cBhvr>
                                      <p:to>
                                        <p:strVal val="visible"/>
                                      </p:to>
                                    </p:set>
                                    <p:animEffect transition="in" filter="wipe(down)">
                                      <p:cBhvr>
                                        <p:cTn id="38" dur="500"/>
                                        <p:tgtEl>
                                          <p:spTgt spid="44036"/>
                                        </p:tgtEl>
                                      </p:cBhvr>
                                    </p:animEffect>
                                  </p:childTnLst>
                                </p:cTn>
                              </p:par>
                              <p:par>
                                <p:cTn id="39" presetID="22" presetClass="entr" presetSubtype="4" fill="hold" nodeType="withEffect">
                                  <p:stCondLst>
                                    <p:cond delay="0"/>
                                  </p:stCondLst>
                                  <p:childTnLst>
                                    <p:set>
                                      <p:cBhvr>
                                        <p:cTn id="40" dur="1" fill="hold">
                                          <p:stCondLst>
                                            <p:cond delay="0"/>
                                          </p:stCondLst>
                                        </p:cTn>
                                        <p:tgtEl>
                                          <p:spTgt spid="44037"/>
                                        </p:tgtEl>
                                        <p:attrNameLst>
                                          <p:attrName>style.visibility</p:attrName>
                                        </p:attrNameLst>
                                      </p:cBhvr>
                                      <p:to>
                                        <p:strVal val="visible"/>
                                      </p:to>
                                    </p:set>
                                    <p:animEffect transition="in" filter="wipe(down)">
                                      <p:cBhvr>
                                        <p:cTn id="41" dur="500"/>
                                        <p:tgtEl>
                                          <p:spTgt spid="4403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4038"/>
                                        </p:tgtEl>
                                        <p:attrNameLst>
                                          <p:attrName>style.visibility</p:attrName>
                                        </p:attrNameLst>
                                      </p:cBhvr>
                                      <p:to>
                                        <p:strVal val="visible"/>
                                      </p:to>
                                    </p:set>
                                    <p:animEffect transition="in" filter="wipe(down)">
                                      <p:cBhvr>
                                        <p:cTn id="44" dur="500"/>
                                        <p:tgtEl>
                                          <p:spTgt spid="4403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039"/>
                                        </p:tgtEl>
                                        <p:attrNameLst>
                                          <p:attrName>style.visibility</p:attrName>
                                        </p:attrNameLst>
                                      </p:cBhvr>
                                      <p:to>
                                        <p:strVal val="visible"/>
                                      </p:to>
                                    </p:set>
                                    <p:animEffect transition="in" filter="wipe(down)">
                                      <p:cBhvr>
                                        <p:cTn id="47" dur="500"/>
                                        <p:tgtEl>
                                          <p:spTgt spid="4403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4040"/>
                                        </p:tgtEl>
                                        <p:attrNameLst>
                                          <p:attrName>style.visibility</p:attrName>
                                        </p:attrNameLst>
                                      </p:cBhvr>
                                      <p:to>
                                        <p:strVal val="visible"/>
                                      </p:to>
                                    </p:set>
                                    <p:animEffect transition="in" filter="wipe(down)">
                                      <p:cBhvr>
                                        <p:cTn id="50" dur="500"/>
                                        <p:tgtEl>
                                          <p:spTgt spid="4404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4041"/>
                                        </p:tgtEl>
                                        <p:attrNameLst>
                                          <p:attrName>style.visibility</p:attrName>
                                        </p:attrNameLst>
                                      </p:cBhvr>
                                      <p:to>
                                        <p:strVal val="visible"/>
                                      </p:to>
                                    </p:set>
                                    <p:animEffect transition="in" filter="wipe(down)">
                                      <p:cBhvr>
                                        <p:cTn id="53" dur="500"/>
                                        <p:tgtEl>
                                          <p:spTgt spid="4404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4043"/>
                                        </p:tgtEl>
                                        <p:attrNameLst>
                                          <p:attrName>style.visibility</p:attrName>
                                        </p:attrNameLst>
                                      </p:cBhvr>
                                      <p:to>
                                        <p:strVal val="visible"/>
                                      </p:to>
                                    </p:set>
                                    <p:animEffect transition="in" filter="wipe(down)">
                                      <p:cBhvr>
                                        <p:cTn id="56" dur="500"/>
                                        <p:tgtEl>
                                          <p:spTgt spid="440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4044"/>
                                        </p:tgtEl>
                                        <p:attrNameLst>
                                          <p:attrName>style.visibility</p:attrName>
                                        </p:attrNameLst>
                                      </p:cBhvr>
                                      <p:to>
                                        <p:strVal val="visible"/>
                                      </p:to>
                                    </p:set>
                                    <p:animEffect transition="in" filter="wipe(down)">
                                      <p:cBhvr>
                                        <p:cTn id="61" dur="500"/>
                                        <p:tgtEl>
                                          <p:spTgt spid="4404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4045"/>
                                        </p:tgtEl>
                                        <p:attrNameLst>
                                          <p:attrName>style.visibility</p:attrName>
                                        </p:attrNameLst>
                                      </p:cBhvr>
                                      <p:to>
                                        <p:strVal val="visible"/>
                                      </p:to>
                                    </p:set>
                                    <p:animEffect transition="in" filter="wipe(down)">
                                      <p:cBhvr>
                                        <p:cTn id="64" dur="500"/>
                                        <p:tgtEl>
                                          <p:spTgt spid="4404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down)">
                                      <p:cBhvr>
                                        <p:cTn id="73" dur="500"/>
                                        <p:tgtEl>
                                          <p:spTgt spid="3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down)">
                                      <p:cBhvr>
                                        <p:cTn id="76" dur="500"/>
                                        <p:tgtEl>
                                          <p:spTgt spid="32"/>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down)">
                                      <p:cBhvr>
                                        <p:cTn id="79" dur="500"/>
                                        <p:tgtEl>
                                          <p:spTgt spid="3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500"/>
                                        <p:tgtEl>
                                          <p:spTgt spid="3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down)">
                                      <p:cBhvr>
                                        <p:cTn id="88" dur="500"/>
                                        <p:tgtEl>
                                          <p:spTgt spid="39"/>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4" grpId="0" animBg="1"/>
      <p:bldP spid="44034" grpId="0" animBg="1"/>
      <p:bldP spid="44038" grpId="0"/>
      <p:bldP spid="44039" grpId="0"/>
      <p:bldP spid="44040" grpId="0"/>
      <p:bldP spid="44041" grpId="0" animBg="1"/>
      <p:bldP spid="44043" grpId="0" animBg="1"/>
      <p:bldP spid="44045" grpId="0" animBg="1"/>
      <p:bldP spid="24" grpId="0"/>
      <p:bldP spid="25" grpId="0" animBg="1"/>
      <p:bldP spid="26" grpId="0" animBg="1"/>
      <p:bldP spid="28" grpId="0" animBg="1"/>
      <p:bldP spid="30" grpId="0" animBg="1"/>
      <p:bldP spid="32" grpId="0" animBg="1"/>
      <p:bldP spid="34" grpId="0" animBg="1"/>
      <p:bldP spid="36" grpId="0" animBg="1"/>
      <p:bldP spid="38" grpId="0" animBg="1"/>
      <p:bldP spid="39" grpId="0" animBg="1"/>
      <p:bldP spid="41" grpId="0" animBg="1"/>
      <p:bldP spid="17" grpId="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24"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40962" name="文本框 46081"/>
          <p:cNvSpPr txBox="1"/>
          <p:nvPr/>
        </p:nvSpPr>
        <p:spPr>
          <a:xfrm>
            <a:off x="3346133" y="1543050"/>
            <a:ext cx="15224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40963" name="文本框 46082"/>
          <p:cNvSpPr txBox="1"/>
          <p:nvPr/>
        </p:nvSpPr>
        <p:spPr>
          <a:xfrm>
            <a:off x="5413375" y="1543050"/>
            <a:ext cx="17621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40964" name="文本框 46083"/>
          <p:cNvSpPr txBox="1"/>
          <p:nvPr/>
        </p:nvSpPr>
        <p:spPr>
          <a:xfrm>
            <a:off x="8055928" y="1550670"/>
            <a:ext cx="13954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sp>
        <p:nvSpPr>
          <p:cNvPr id="40965" name="文本框 46084"/>
          <p:cNvSpPr txBox="1"/>
          <p:nvPr/>
        </p:nvSpPr>
        <p:spPr>
          <a:xfrm>
            <a:off x="5413375" y="4279900"/>
            <a:ext cx="1341120" cy="398780"/>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效  率  </a:t>
            </a:r>
            <a:endParaRPr lang="zh-CN" altLang="en-US" sz="2000" b="1" dirty="0">
              <a:latin typeface="Times New Roman" panose="02020603050405020304" pitchFamily="18" charset="0"/>
            </a:endParaRPr>
          </a:p>
        </p:txBody>
      </p:sp>
      <p:sp>
        <p:nvSpPr>
          <p:cNvPr id="40980" name="文本框 46086"/>
          <p:cNvSpPr txBox="1"/>
          <p:nvPr/>
        </p:nvSpPr>
        <p:spPr>
          <a:xfrm>
            <a:off x="3718243" y="3641090"/>
            <a:ext cx="492443" cy="1105431"/>
          </a:xfrm>
          <a:prstGeom prst="rect">
            <a:avLst/>
          </a:prstGeom>
          <a:solidFill>
            <a:schemeClr val="bg1"/>
          </a:solidFill>
          <a:ln w="9525" cap="flat" cmpd="sng">
            <a:solidFill>
              <a:srgbClr val="000000"/>
            </a:solidFill>
            <a:prstDash val="solid"/>
            <a:miter/>
            <a:headEnd type="none" w="med" len="med"/>
            <a:tailEnd type="none" w="med" len="med"/>
          </a:ln>
        </p:spPr>
        <p:txBody>
          <a:bodyPr vert="eaVert" wrap="none">
            <a:spAutoFit/>
          </a:bodyPr>
          <a:lstStyle/>
          <a:p>
            <a:pPr eaLnBrk="1" hangingPunct="1"/>
            <a:r>
              <a:rPr lang="zh-CN" altLang="en-US" sz="2000" b="1" dirty="0">
                <a:solidFill>
                  <a:srgbClr val="FF0000"/>
                </a:solidFill>
                <a:latin typeface="Times New Roman" panose="02020603050405020304" pitchFamily="18" charset="0"/>
              </a:rPr>
              <a:t>产品运行</a:t>
            </a:r>
            <a:endParaRPr lang="zh-CN" altLang="en-US" sz="2000" b="1" dirty="0">
              <a:solidFill>
                <a:srgbClr val="FF0000"/>
              </a:solidFill>
              <a:latin typeface="Times New Roman" panose="02020603050405020304" pitchFamily="18" charset="0"/>
            </a:endParaRPr>
          </a:p>
        </p:txBody>
      </p:sp>
      <p:sp>
        <p:nvSpPr>
          <p:cNvPr id="40981" name="文本框 46087"/>
          <p:cNvSpPr txBox="1"/>
          <p:nvPr/>
        </p:nvSpPr>
        <p:spPr>
          <a:xfrm>
            <a:off x="5414010" y="2479675"/>
            <a:ext cx="1340485" cy="407035"/>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正 确  性</a:t>
            </a:r>
            <a:endParaRPr lang="zh-CN" altLang="en-US" sz="2000" b="1" dirty="0">
              <a:latin typeface="Times New Roman" panose="02020603050405020304" pitchFamily="18" charset="0"/>
            </a:endParaRPr>
          </a:p>
        </p:txBody>
      </p:sp>
      <p:sp>
        <p:nvSpPr>
          <p:cNvPr id="40982" name="文本框 46088"/>
          <p:cNvSpPr txBox="1"/>
          <p:nvPr/>
        </p:nvSpPr>
        <p:spPr>
          <a:xfrm>
            <a:off x="5414010" y="3452495"/>
            <a:ext cx="1340485" cy="407035"/>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可 靠  性</a:t>
            </a:r>
            <a:endParaRPr lang="zh-CN" altLang="en-US" sz="2000" b="1" dirty="0">
              <a:latin typeface="Times New Roman" panose="02020603050405020304" pitchFamily="18" charset="0"/>
            </a:endParaRPr>
          </a:p>
        </p:txBody>
      </p:sp>
      <p:sp>
        <p:nvSpPr>
          <p:cNvPr id="40983" name="文本框 46089"/>
          <p:cNvSpPr txBox="1"/>
          <p:nvPr/>
        </p:nvSpPr>
        <p:spPr>
          <a:xfrm>
            <a:off x="5414010" y="5245735"/>
            <a:ext cx="1340485" cy="407035"/>
          </a:xfrm>
          <a:prstGeom prst="rect">
            <a:avLst/>
          </a:prstGeom>
          <a:solidFill>
            <a:schemeClr val="accent2">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完 整  性</a:t>
            </a:r>
            <a:endParaRPr lang="zh-CN" altLang="en-US" sz="2000" b="1" dirty="0">
              <a:latin typeface="Times New Roman" panose="02020603050405020304" pitchFamily="18" charset="0"/>
            </a:endParaRPr>
          </a:p>
        </p:txBody>
      </p:sp>
      <p:sp>
        <p:nvSpPr>
          <p:cNvPr id="40984" name="文本框 46090"/>
          <p:cNvSpPr txBox="1"/>
          <p:nvPr/>
        </p:nvSpPr>
        <p:spPr>
          <a:xfrm>
            <a:off x="5414010" y="6144260"/>
            <a:ext cx="1340485" cy="405765"/>
          </a:xfrm>
          <a:prstGeom prst="rect">
            <a:avLst/>
          </a:prstGeom>
          <a:solidFill>
            <a:schemeClr val="accent1">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使 用  性</a:t>
            </a:r>
            <a:endParaRPr lang="zh-CN" altLang="en-US" sz="2000" b="1" dirty="0">
              <a:latin typeface="Times New Roman" panose="02020603050405020304" pitchFamily="18" charset="0"/>
            </a:endParaRPr>
          </a:p>
        </p:txBody>
      </p:sp>
      <p:sp>
        <p:nvSpPr>
          <p:cNvPr id="40967" name="文本框 46091"/>
          <p:cNvSpPr txBox="1"/>
          <p:nvPr/>
        </p:nvSpPr>
        <p:spPr>
          <a:xfrm>
            <a:off x="7970203" y="194754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可跟踪性</a:t>
            </a:r>
            <a:endParaRPr lang="zh-CN" altLang="en-US" sz="2000" b="1" dirty="0">
              <a:latin typeface="Times New Roman" panose="02020603050405020304" pitchFamily="18" charset="0"/>
            </a:endParaRPr>
          </a:p>
        </p:txBody>
      </p:sp>
      <p:sp>
        <p:nvSpPr>
          <p:cNvPr id="40968" name="文本框 46092"/>
          <p:cNvSpPr txBox="1"/>
          <p:nvPr/>
        </p:nvSpPr>
        <p:spPr>
          <a:xfrm>
            <a:off x="7969568" y="2491423"/>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完整性</a:t>
            </a:r>
            <a:endParaRPr lang="zh-CN" altLang="en-US" sz="2000" b="1" dirty="0">
              <a:latin typeface="Times New Roman" panose="02020603050405020304" pitchFamily="18" charset="0"/>
            </a:endParaRPr>
          </a:p>
        </p:txBody>
      </p:sp>
      <p:sp>
        <p:nvSpPr>
          <p:cNvPr id="40969" name="文本框 46093"/>
          <p:cNvSpPr txBox="1"/>
          <p:nvPr/>
        </p:nvSpPr>
        <p:spPr>
          <a:xfrm>
            <a:off x="7969568" y="3035618"/>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一致性</a:t>
            </a:r>
            <a:endParaRPr lang="zh-CN" altLang="en-US" sz="2000" b="1" dirty="0">
              <a:latin typeface="Times New Roman" panose="02020603050405020304" pitchFamily="18" charset="0"/>
            </a:endParaRPr>
          </a:p>
        </p:txBody>
      </p:sp>
      <p:sp>
        <p:nvSpPr>
          <p:cNvPr id="40970" name="直接连接符 46094"/>
          <p:cNvSpPr/>
          <p:nvPr/>
        </p:nvSpPr>
        <p:spPr>
          <a:xfrm flipV="1">
            <a:off x="4211320" y="2731135"/>
            <a:ext cx="1202690" cy="1477645"/>
          </a:xfrm>
          <a:prstGeom prst="line">
            <a:avLst/>
          </a:prstGeom>
          <a:solidFill>
            <a:schemeClr val="bg1"/>
          </a:solidFill>
          <a:ln w="9525" cap="flat" cmpd="sng">
            <a:solidFill>
              <a:srgbClr val="000000"/>
            </a:solidFill>
            <a:prstDash val="solid"/>
            <a:headEnd type="none" w="med" len="med"/>
            <a:tailEnd type="none" w="med" len="med"/>
          </a:ln>
        </p:spPr>
      </p:sp>
      <p:sp>
        <p:nvSpPr>
          <p:cNvPr id="40971" name="直接连接符 46095"/>
          <p:cNvSpPr/>
          <p:nvPr/>
        </p:nvSpPr>
        <p:spPr>
          <a:xfrm flipV="1">
            <a:off x="4211320" y="3666490"/>
            <a:ext cx="1202055" cy="542290"/>
          </a:xfrm>
          <a:prstGeom prst="line">
            <a:avLst/>
          </a:prstGeom>
          <a:solidFill>
            <a:schemeClr val="bg1"/>
          </a:solidFill>
          <a:ln w="9525" cap="flat" cmpd="sng">
            <a:solidFill>
              <a:srgbClr val="000000"/>
            </a:solidFill>
            <a:prstDash val="solid"/>
            <a:headEnd type="none" w="med" len="med"/>
            <a:tailEnd type="none" w="med" len="med"/>
          </a:ln>
        </p:spPr>
      </p:sp>
      <p:sp>
        <p:nvSpPr>
          <p:cNvPr id="40972" name="直接连接符 46096"/>
          <p:cNvSpPr/>
          <p:nvPr/>
        </p:nvSpPr>
        <p:spPr>
          <a:xfrm>
            <a:off x="4211320" y="4208780"/>
            <a:ext cx="1177290" cy="295910"/>
          </a:xfrm>
          <a:prstGeom prst="line">
            <a:avLst/>
          </a:prstGeom>
          <a:solidFill>
            <a:schemeClr val="bg1"/>
          </a:solidFill>
          <a:ln w="9525" cap="flat" cmpd="sng">
            <a:solidFill>
              <a:srgbClr val="000000"/>
            </a:solidFill>
            <a:prstDash val="solid"/>
            <a:headEnd type="none" w="med" len="med"/>
            <a:tailEnd type="none" w="med" len="med"/>
          </a:ln>
        </p:spPr>
      </p:sp>
      <p:sp>
        <p:nvSpPr>
          <p:cNvPr id="40973" name="直接连接符 46097"/>
          <p:cNvSpPr/>
          <p:nvPr/>
        </p:nvSpPr>
        <p:spPr>
          <a:xfrm>
            <a:off x="4211320" y="4208780"/>
            <a:ext cx="1202055" cy="1253490"/>
          </a:xfrm>
          <a:prstGeom prst="line">
            <a:avLst/>
          </a:prstGeom>
          <a:solidFill>
            <a:schemeClr val="bg1"/>
          </a:solidFill>
          <a:ln w="9525" cap="flat" cmpd="sng">
            <a:solidFill>
              <a:srgbClr val="000000"/>
            </a:solidFill>
            <a:prstDash val="solid"/>
            <a:headEnd type="none" w="med" len="med"/>
            <a:tailEnd type="none" w="med" len="med"/>
          </a:ln>
        </p:spPr>
      </p:sp>
      <p:sp>
        <p:nvSpPr>
          <p:cNvPr id="40974" name="直接连接符 46098"/>
          <p:cNvSpPr/>
          <p:nvPr/>
        </p:nvSpPr>
        <p:spPr>
          <a:xfrm>
            <a:off x="4211320" y="4208780"/>
            <a:ext cx="1202055" cy="2154555"/>
          </a:xfrm>
          <a:prstGeom prst="line">
            <a:avLst/>
          </a:prstGeom>
          <a:solidFill>
            <a:schemeClr val="bg1"/>
          </a:solidFill>
          <a:ln w="9525" cap="flat" cmpd="sng">
            <a:solidFill>
              <a:srgbClr val="000000"/>
            </a:solidFill>
            <a:prstDash val="solid"/>
            <a:headEnd type="none" w="med" len="med"/>
            <a:tailEnd type="none" w="med" len="med"/>
          </a:ln>
        </p:spPr>
      </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41987" name="文本框 47106"/>
          <p:cNvSpPr txBox="1"/>
          <p:nvPr/>
        </p:nvSpPr>
        <p:spPr>
          <a:xfrm>
            <a:off x="8079105" y="2099310"/>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一致性</a:t>
            </a:r>
            <a:endParaRPr lang="zh-CN" altLang="en-US" sz="2000" b="1" dirty="0">
              <a:latin typeface="Times New Roman" panose="02020603050405020304" pitchFamily="18" charset="0"/>
            </a:endParaRPr>
          </a:p>
        </p:txBody>
      </p:sp>
      <p:sp>
        <p:nvSpPr>
          <p:cNvPr id="41988" name="文本框 47107"/>
          <p:cNvSpPr txBox="1"/>
          <p:nvPr/>
        </p:nvSpPr>
        <p:spPr>
          <a:xfrm>
            <a:off x="8079105" y="3116263"/>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准确性</a:t>
            </a:r>
            <a:endParaRPr lang="zh-CN" altLang="en-US" sz="2000" b="1" dirty="0">
              <a:latin typeface="Times New Roman" panose="02020603050405020304" pitchFamily="18" charset="0"/>
            </a:endParaRPr>
          </a:p>
        </p:txBody>
      </p:sp>
      <p:sp>
        <p:nvSpPr>
          <p:cNvPr id="41989" name="文本框 47108"/>
          <p:cNvSpPr txBox="1"/>
          <p:nvPr/>
        </p:nvSpPr>
        <p:spPr>
          <a:xfrm>
            <a:off x="8079105" y="362521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执行效率</a:t>
            </a:r>
            <a:endParaRPr lang="zh-CN" altLang="en-US" sz="2000" b="1" dirty="0">
              <a:latin typeface="Times New Roman" panose="02020603050405020304" pitchFamily="18" charset="0"/>
            </a:endParaRPr>
          </a:p>
        </p:txBody>
      </p:sp>
      <p:sp>
        <p:nvSpPr>
          <p:cNvPr id="41990" name="文本框 47109"/>
          <p:cNvSpPr txBox="1"/>
          <p:nvPr/>
        </p:nvSpPr>
        <p:spPr>
          <a:xfrm>
            <a:off x="8079105" y="260794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容错性</a:t>
            </a:r>
            <a:endParaRPr lang="zh-CN" altLang="en-US" sz="2000" b="1" dirty="0">
              <a:latin typeface="Times New Roman" panose="02020603050405020304" pitchFamily="18" charset="0"/>
            </a:endParaRPr>
          </a:p>
        </p:txBody>
      </p:sp>
      <p:sp>
        <p:nvSpPr>
          <p:cNvPr id="41991" name="文本框 47110"/>
          <p:cNvSpPr txBox="1"/>
          <p:nvPr/>
        </p:nvSpPr>
        <p:spPr>
          <a:xfrm>
            <a:off x="8079105" y="4133533"/>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41992" name="文本框 47111"/>
          <p:cNvSpPr txBox="1"/>
          <p:nvPr/>
        </p:nvSpPr>
        <p:spPr>
          <a:xfrm>
            <a:off x="8079105" y="4642168"/>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简洁性</a:t>
            </a:r>
            <a:endParaRPr lang="zh-CN" altLang="en-US" sz="2000" b="1" dirty="0">
              <a:latin typeface="Times New Roman" panose="02020603050405020304" pitchFamily="18" charset="0"/>
            </a:endParaRPr>
          </a:p>
        </p:txBody>
      </p:sp>
      <p:sp>
        <p:nvSpPr>
          <p:cNvPr id="5" name="左大括号 4"/>
          <p:cNvSpPr/>
          <p:nvPr/>
        </p:nvSpPr>
        <p:spPr>
          <a:xfrm>
            <a:off x="7104380" y="1885315"/>
            <a:ext cx="601980" cy="1555115"/>
          </a:xfrm>
          <a:prstGeom prst="leftBrace">
            <a:avLst>
              <a:gd name="adj1" fmla="val 8333"/>
              <a:gd name="adj2" fmla="val 50020"/>
            </a:avLst>
          </a:prstGeom>
          <a:noFill/>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 name="左大括号 6"/>
          <p:cNvSpPr/>
          <p:nvPr/>
        </p:nvSpPr>
        <p:spPr>
          <a:xfrm>
            <a:off x="7101205" y="2099310"/>
            <a:ext cx="601980" cy="2948940"/>
          </a:xfrm>
          <a:prstGeom prst="leftBrace">
            <a:avLst>
              <a:gd name="adj1" fmla="val 8333"/>
              <a:gd name="adj2" fmla="val 50020"/>
            </a:avLst>
          </a:prstGeom>
          <a:noFill/>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8" name="文本框 48146"/>
          <p:cNvSpPr txBox="1"/>
          <p:nvPr/>
        </p:nvSpPr>
        <p:spPr>
          <a:xfrm>
            <a:off x="8049895" y="3702050"/>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执行效率</a:t>
            </a:r>
            <a:endParaRPr lang="zh-CN" altLang="en-US" sz="2000" b="1" dirty="0">
              <a:latin typeface="Times New Roman" panose="02020603050405020304" pitchFamily="18" charset="0"/>
            </a:endParaRPr>
          </a:p>
        </p:txBody>
      </p:sp>
      <p:sp>
        <p:nvSpPr>
          <p:cNvPr id="39" name="文本框 48147"/>
          <p:cNvSpPr txBox="1"/>
          <p:nvPr/>
        </p:nvSpPr>
        <p:spPr>
          <a:xfrm>
            <a:off x="8049895" y="4286568"/>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简明性</a:t>
            </a:r>
            <a:endParaRPr lang="zh-CN" altLang="en-US" sz="2000" b="1" dirty="0">
              <a:latin typeface="Times New Roman" panose="02020603050405020304" pitchFamily="18" charset="0"/>
            </a:endParaRPr>
          </a:p>
        </p:txBody>
      </p:sp>
      <p:sp>
        <p:nvSpPr>
          <p:cNvPr id="40" name="文本框 48148"/>
          <p:cNvSpPr txBox="1"/>
          <p:nvPr/>
        </p:nvSpPr>
        <p:spPr>
          <a:xfrm>
            <a:off x="8049895" y="4871403"/>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可操作性</a:t>
            </a:r>
            <a:endParaRPr lang="zh-CN" altLang="en-US" sz="2000" b="1" dirty="0">
              <a:latin typeface="Times New Roman" panose="02020603050405020304" pitchFamily="18" charset="0"/>
            </a:endParaRPr>
          </a:p>
        </p:txBody>
      </p:sp>
      <p:sp>
        <p:nvSpPr>
          <p:cNvPr id="8" name="左大括号 7"/>
          <p:cNvSpPr/>
          <p:nvPr/>
        </p:nvSpPr>
        <p:spPr>
          <a:xfrm>
            <a:off x="7104380" y="3702050"/>
            <a:ext cx="601980" cy="1555115"/>
          </a:xfrm>
          <a:prstGeom prst="leftBrace">
            <a:avLst>
              <a:gd name="adj1" fmla="val 8333"/>
              <a:gd name="adj2" fmla="val 50020"/>
            </a:avLst>
          </a:prstGeom>
          <a:noFill/>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文本框 49153"/>
          <p:cNvSpPr txBox="1"/>
          <p:nvPr/>
        </p:nvSpPr>
        <p:spPr>
          <a:xfrm>
            <a:off x="8049895" y="464248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安全性</a:t>
            </a:r>
            <a:endParaRPr lang="zh-CN" altLang="en-US" sz="2000" b="1" dirty="0">
              <a:latin typeface="Times New Roman" panose="02020603050405020304" pitchFamily="18" charset="0"/>
            </a:endParaRPr>
          </a:p>
        </p:txBody>
      </p:sp>
      <p:sp>
        <p:nvSpPr>
          <p:cNvPr id="33" name="文本框 49171"/>
          <p:cNvSpPr txBox="1"/>
          <p:nvPr/>
        </p:nvSpPr>
        <p:spPr>
          <a:xfrm>
            <a:off x="8049895" y="5258118"/>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工具性</a:t>
            </a:r>
            <a:endParaRPr lang="zh-CN" altLang="en-US" sz="2000" b="1" dirty="0">
              <a:latin typeface="Times New Roman" panose="02020603050405020304" pitchFamily="18" charset="0"/>
            </a:endParaRPr>
          </a:p>
        </p:txBody>
      </p:sp>
      <p:sp>
        <p:nvSpPr>
          <p:cNvPr id="34" name="文本框 49172"/>
          <p:cNvSpPr txBox="1"/>
          <p:nvPr/>
        </p:nvSpPr>
        <p:spPr>
          <a:xfrm>
            <a:off x="8049895" y="5874068"/>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可审计性</a:t>
            </a:r>
            <a:endParaRPr lang="zh-CN" altLang="en-US" sz="2000" b="1" dirty="0">
              <a:latin typeface="Times New Roman" panose="02020603050405020304" pitchFamily="18" charset="0"/>
            </a:endParaRPr>
          </a:p>
        </p:txBody>
      </p:sp>
      <p:sp>
        <p:nvSpPr>
          <p:cNvPr id="15" name="左大括号 14"/>
          <p:cNvSpPr/>
          <p:nvPr/>
        </p:nvSpPr>
        <p:spPr>
          <a:xfrm>
            <a:off x="7101205" y="4671695"/>
            <a:ext cx="601980" cy="1555115"/>
          </a:xfrm>
          <a:prstGeom prst="leftBrace">
            <a:avLst>
              <a:gd name="adj1" fmla="val 8333"/>
              <a:gd name="adj2" fmla="val 50020"/>
            </a:avLst>
          </a:prstGeom>
          <a:noFill/>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1"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45" name="矩形 44"/>
          <p:cNvSpPr/>
          <p:nvPr/>
        </p:nvSpPr>
        <p:spPr>
          <a:xfrm>
            <a:off x="3363118" y="1488549"/>
            <a:ext cx="1202691" cy="522059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262246" y="1500877"/>
            <a:ext cx="1670366" cy="5220598"/>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148196" y="1488549"/>
            <a:ext cx="2521584" cy="5220598"/>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sndAc>
          <p:stSnd>
            <p:snd r:embed="rId2" name="suction.wav"/>
          </p:stSnd>
        </p:sndAc>
      </p:transition>
    </mc:Choice>
    <mc:Fallback>
      <p:transition spd="med">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p:tgtEl>
                                          <p:spTgt spid="31"/>
                                        </p:tgtEl>
                                        <p:attrNameLst>
                                          <p:attrName>ppt_x</p:attrName>
                                        </p:attrNameLst>
                                      </p:cBhvr>
                                      <p:tavLst>
                                        <p:tav tm="0">
                                          <p:val>
                                            <p:strVal val="#ppt_x+#ppt_w*1.125000"/>
                                          </p:val>
                                        </p:tav>
                                        <p:tav tm="100000">
                                          <p:val>
                                            <p:strVal val="#ppt_x"/>
                                          </p:val>
                                        </p:tav>
                                      </p:tavLst>
                                    </p:anim>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40981"/>
                    </p:tgtEl>
                  </p:cond>
                </p:stCondLst>
                <p:endSync evt="end" delay="0">
                  <p:rtn val="all"/>
                </p:endSync>
                <p:childTnLst>
                  <p:par>
                    <p:cTn id="19" fill="hold">
                      <p:stCondLst>
                        <p:cond delay="0"/>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0967"/>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0968"/>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0969"/>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2" nodeType="afterEffect">
                                  <p:stCondLst>
                                    <p:cond delay="0"/>
                                  </p:stCondLst>
                                  <p:childTnLst>
                                    <p:set>
                                      <p:cBhvr>
                                        <p:cTn id="47"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0981"/>
                  </p:tgtEl>
                </p:cond>
              </p:nextCondLst>
            </p:seq>
            <p:seq concurrent="1" nextAc="seek">
              <p:cTn id="48" restart="whenNotActive" fill="hold" evtFilter="cancelBubble" nodeType="interactiveSeq">
                <p:stCondLst>
                  <p:cond evt="onClick" delay="0">
                    <p:tgtEl>
                      <p:spTgt spid="40982"/>
                    </p:tgtEl>
                  </p:cond>
                </p:stCondLst>
                <p:endSync evt="end" delay="0">
                  <p:rtn val="all"/>
                </p:endSync>
                <p:childTnLst>
                  <p:par>
                    <p:cTn id="49" fill="hold">
                      <p:stCondLst>
                        <p:cond delay="0"/>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9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9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9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98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199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199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1988"/>
                                        </p:tgtEl>
                                        <p:attrNameLst>
                                          <p:attrName>style.visibility</p:attrName>
                                        </p:attrNameLst>
                                      </p:cBhvr>
                                      <p:to>
                                        <p:strVal val="hidden"/>
                                      </p:to>
                                    </p:set>
                                  </p:childTnLst>
                                </p:cTn>
                              </p:par>
                            </p:childTnLst>
                          </p:cTn>
                        </p:par>
                        <p:par>
                          <p:cTn id="81" fill="hold">
                            <p:stCondLst>
                              <p:cond delay="0"/>
                            </p:stCondLst>
                            <p:childTnLst>
                              <p:par>
                                <p:cTn id="82" presetID="1" presetClass="exit" presetSubtype="0" fill="hold" grpId="1" nodeType="afterEffect">
                                  <p:stCondLst>
                                    <p:cond delay="0"/>
                                  </p:stCondLst>
                                  <p:childTnLst>
                                    <p:set>
                                      <p:cBhvr>
                                        <p:cTn id="83" dur="1" fill="hold">
                                          <p:stCondLst>
                                            <p:cond delay="0"/>
                                          </p:stCondLst>
                                        </p:cTn>
                                        <p:tgtEl>
                                          <p:spTgt spid="41989"/>
                                        </p:tgtEl>
                                        <p:attrNameLst>
                                          <p:attrName>style.visibility</p:attrName>
                                        </p:attrNameLst>
                                      </p:cBhvr>
                                      <p:to>
                                        <p:strVal val="hidden"/>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41990"/>
                                        </p:tgtEl>
                                        <p:attrNameLst>
                                          <p:attrName>style.visibility</p:attrName>
                                        </p:attrNameLst>
                                      </p:cBhvr>
                                      <p:to>
                                        <p:strVal val="hidden"/>
                                      </p:to>
                                    </p:set>
                                  </p:childTnLst>
                                </p:cTn>
                              </p:par>
                            </p:childTnLst>
                          </p:cTn>
                        </p:par>
                        <p:par>
                          <p:cTn id="87" fill="hold">
                            <p:stCondLst>
                              <p:cond delay="0"/>
                            </p:stCondLst>
                            <p:childTnLst>
                              <p:par>
                                <p:cTn id="88" presetID="1" presetClass="exit" presetSubtype="0" fill="hold" grpId="1" nodeType="afterEffect">
                                  <p:stCondLst>
                                    <p:cond delay="0"/>
                                  </p:stCondLst>
                                  <p:childTnLst>
                                    <p:set>
                                      <p:cBhvr>
                                        <p:cTn id="89" dur="1" fill="hold">
                                          <p:stCondLst>
                                            <p:cond delay="0"/>
                                          </p:stCondLst>
                                        </p:cTn>
                                        <p:tgtEl>
                                          <p:spTgt spid="41991"/>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41992"/>
                                        </p:tgtEl>
                                        <p:attrNameLst>
                                          <p:attrName>style.visibility</p:attrName>
                                        </p:attrNameLst>
                                      </p:cBhvr>
                                      <p:to>
                                        <p:strVal val="hidden"/>
                                      </p:to>
                                    </p:set>
                                  </p:childTnLst>
                                </p:cTn>
                              </p:par>
                            </p:childTnLst>
                          </p:cTn>
                        </p:par>
                        <p:par>
                          <p:cTn id="93" fill="hold">
                            <p:stCondLst>
                              <p:cond delay="0"/>
                            </p:stCondLst>
                            <p:childTnLst>
                              <p:par>
                                <p:cTn id="94" presetID="1" presetClass="exit" presetSubtype="0" fill="hold" grpId="1" nodeType="afterEffect">
                                  <p:stCondLst>
                                    <p:cond delay="0"/>
                                  </p:stCondLst>
                                  <p:childTnLst>
                                    <p:set>
                                      <p:cBhvr>
                                        <p:cTn id="95" dur="1" fill="hold">
                                          <p:stCondLst>
                                            <p:cond delay="0"/>
                                          </p:stCondLst>
                                        </p:cTn>
                                        <p:tgtEl>
                                          <p:spTgt spid="41987"/>
                                        </p:tgtEl>
                                        <p:attrNameLst>
                                          <p:attrName>style.visibility</p:attrName>
                                        </p:attrNameLst>
                                      </p:cBhvr>
                                      <p:to>
                                        <p:strVal val="hidden"/>
                                      </p:to>
                                    </p:set>
                                  </p:childTnLst>
                                </p:cTn>
                              </p:par>
                            </p:childTnLst>
                          </p:cTn>
                        </p:par>
                        <p:par>
                          <p:cTn id="96" fill="hold">
                            <p:stCondLst>
                              <p:cond delay="0"/>
                            </p:stCondLst>
                            <p:childTnLst>
                              <p:par>
                                <p:cTn id="97" presetID="1" presetClass="exit" presetSubtype="0" fill="hold" grpId="2" nodeType="afterEffect">
                                  <p:stCondLst>
                                    <p:cond delay="0"/>
                                  </p:stCondLst>
                                  <p:childTnLst>
                                    <p:set>
                                      <p:cBhvr>
                                        <p:cTn id="98"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40982"/>
                  </p:tgtEl>
                </p:cond>
              </p:nextCondLst>
            </p:seq>
            <p:seq concurrent="1" nextAc="seek">
              <p:cTn id="99" restart="whenNotActive" fill="hold" evtFilter="cancelBubble" nodeType="interactiveSeq">
                <p:stCondLst>
                  <p:cond evt="onClick" delay="0">
                    <p:tgtEl>
                      <p:spTgt spid="40965"/>
                    </p:tgtEl>
                  </p:cond>
                </p:stCondLst>
                <p:endSync evt="end" delay="0">
                  <p:rtn val="all"/>
                </p:endSync>
                <p:childTnLst>
                  <p:par>
                    <p:cTn id="100" fill="hold">
                      <p:stCondLst>
                        <p:cond delay="0"/>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3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38"/>
                                        </p:tgtEl>
                                        <p:attrNameLst>
                                          <p:attrName>style.visibility</p:attrName>
                                        </p:attrNameLst>
                                      </p:cBhvr>
                                      <p:to>
                                        <p:strVal val="hidden"/>
                                      </p:to>
                                    </p:set>
                                  </p:childTnLst>
                                </p:cTn>
                              </p:par>
                            </p:childTnLst>
                          </p:cTn>
                        </p:par>
                        <p:par>
                          <p:cTn id="120" fill="hold">
                            <p:stCondLst>
                              <p:cond delay="0"/>
                            </p:stCondLst>
                            <p:childTnLst>
                              <p:par>
                                <p:cTn id="121" presetID="1" presetClass="exit" presetSubtype="0" fill="hold" grpId="1" nodeType="afterEffect">
                                  <p:stCondLst>
                                    <p:cond delay="0"/>
                                  </p:stCondLst>
                                  <p:childTnLst>
                                    <p:set>
                                      <p:cBhvr>
                                        <p:cTn id="122" dur="1" fill="hold">
                                          <p:stCondLst>
                                            <p:cond delay="0"/>
                                          </p:stCondLst>
                                        </p:cTn>
                                        <p:tgtEl>
                                          <p:spTgt spid="39"/>
                                        </p:tgtEl>
                                        <p:attrNameLst>
                                          <p:attrName>style.visibility</p:attrName>
                                        </p:attrNameLst>
                                      </p:cBhvr>
                                      <p:to>
                                        <p:strVal val="hidden"/>
                                      </p:to>
                                    </p:set>
                                  </p:childTnLst>
                                </p:cTn>
                              </p:par>
                            </p:childTnLst>
                          </p:cTn>
                        </p:par>
                        <p:par>
                          <p:cTn id="123" fill="hold">
                            <p:stCondLst>
                              <p:cond delay="0"/>
                            </p:stCondLst>
                            <p:childTnLst>
                              <p:par>
                                <p:cTn id="124" presetID="1" presetClass="exit" presetSubtype="0" fill="hold" grpId="1" nodeType="afterEffect">
                                  <p:stCondLst>
                                    <p:cond delay="0"/>
                                  </p:stCondLst>
                                  <p:childTnLst>
                                    <p:set>
                                      <p:cBhvr>
                                        <p:cTn id="125" dur="1" fill="hold">
                                          <p:stCondLst>
                                            <p:cond delay="0"/>
                                          </p:stCondLst>
                                        </p:cTn>
                                        <p:tgtEl>
                                          <p:spTgt spid="40"/>
                                        </p:tgtEl>
                                        <p:attrNameLst>
                                          <p:attrName>style.visibility</p:attrName>
                                        </p:attrNameLst>
                                      </p:cBhvr>
                                      <p:to>
                                        <p:strVal val="hidden"/>
                                      </p:to>
                                    </p:set>
                                  </p:childTnLst>
                                </p:cTn>
                              </p:par>
                            </p:childTnLst>
                          </p:cTn>
                        </p:par>
                        <p:par>
                          <p:cTn id="126" fill="hold">
                            <p:stCondLst>
                              <p:cond delay="0"/>
                            </p:stCondLst>
                            <p:childTnLst>
                              <p:par>
                                <p:cTn id="127" presetID="1" presetClass="exit" presetSubtype="0" fill="hold" grpId="2" nodeType="afterEffect">
                                  <p:stCondLst>
                                    <p:cond delay="0"/>
                                  </p:stCondLst>
                                  <p:childTnLst>
                                    <p:set>
                                      <p:cBhvr>
                                        <p:cTn id="128"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40965"/>
                  </p:tgtEl>
                </p:cond>
              </p:nextCondLst>
            </p:seq>
            <p:seq concurrent="1" nextAc="seek">
              <p:cTn id="129" restart="whenNotActive" fill="hold" evtFilter="cancelBubble" nodeType="interactiveSeq">
                <p:stCondLst>
                  <p:cond evt="onClick" delay="0">
                    <p:tgtEl>
                      <p:spTgt spid="40983"/>
                    </p:tgtEl>
                  </p:cond>
                </p:stCondLst>
                <p:endSync evt="end" delay="0">
                  <p:rtn val="all"/>
                </p:endSync>
                <p:childTnLst>
                  <p:par>
                    <p:cTn id="130" fill="hold">
                      <p:stCondLst>
                        <p:cond delay="0"/>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33"/>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4"/>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childTnLst>
                          </p:cTn>
                        </p:par>
                        <p:par>
                          <p:cTn id="150" fill="hold">
                            <p:stCondLst>
                              <p:cond delay="0"/>
                            </p:stCondLst>
                            <p:childTnLst>
                              <p:par>
                                <p:cTn id="151" presetID="1" presetClass="exit" presetSubtype="0" fill="hold" grpId="1" nodeType="afterEffect">
                                  <p:stCondLst>
                                    <p:cond delay="0"/>
                                  </p:stCondLst>
                                  <p:childTnLst>
                                    <p:set>
                                      <p:cBhvr>
                                        <p:cTn id="152" dur="1" fill="hold">
                                          <p:stCondLst>
                                            <p:cond delay="0"/>
                                          </p:stCondLst>
                                        </p:cTn>
                                        <p:tgtEl>
                                          <p:spTgt spid="33"/>
                                        </p:tgtEl>
                                        <p:attrNameLst>
                                          <p:attrName>style.visibility</p:attrName>
                                        </p:attrNameLst>
                                      </p:cBhvr>
                                      <p:to>
                                        <p:strVal val="hidden"/>
                                      </p:to>
                                    </p:set>
                                  </p:childTnLst>
                                </p:cTn>
                              </p:par>
                            </p:childTnLst>
                          </p:cTn>
                        </p:par>
                        <p:par>
                          <p:cTn id="153" fill="hold">
                            <p:stCondLst>
                              <p:cond delay="0"/>
                            </p:stCondLst>
                            <p:childTnLst>
                              <p:par>
                                <p:cTn id="154" presetID="1" presetClass="exit" presetSubtype="0" fill="hold" grpId="1" nodeType="afterEffect">
                                  <p:stCondLst>
                                    <p:cond delay="0"/>
                                  </p:stCondLst>
                                  <p:childTnLst>
                                    <p:set>
                                      <p:cBhvr>
                                        <p:cTn id="155" dur="1" fill="hold">
                                          <p:stCondLst>
                                            <p:cond delay="0"/>
                                          </p:stCondLst>
                                        </p:cTn>
                                        <p:tgtEl>
                                          <p:spTgt spid="34"/>
                                        </p:tgtEl>
                                        <p:attrNameLst>
                                          <p:attrName>style.visibility</p:attrName>
                                        </p:attrNameLst>
                                      </p:cBhvr>
                                      <p:to>
                                        <p:strVal val="hidden"/>
                                      </p:to>
                                    </p:set>
                                  </p:childTnLst>
                                </p:cTn>
                              </p:par>
                            </p:childTnLst>
                          </p:cTn>
                        </p:par>
                        <p:par>
                          <p:cTn id="156" fill="hold">
                            <p:stCondLst>
                              <p:cond delay="0"/>
                            </p:stCondLst>
                            <p:childTnLst>
                              <p:par>
                                <p:cTn id="157" presetID="1" presetClass="exit" presetSubtype="0" fill="hold" grpId="2" nodeType="afterEffect">
                                  <p:stCondLst>
                                    <p:cond delay="0"/>
                                  </p:stCondLst>
                                  <p:childTnLst>
                                    <p:set>
                                      <p:cBhvr>
                                        <p:cTn id="158"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40983"/>
                  </p:tgtEl>
                </p:cond>
              </p:nextCondLst>
            </p:seq>
          </p:childTnLst>
        </p:cTn>
      </p:par>
    </p:tnLst>
    <p:bldLst>
      <p:bldP spid="40981" grpId="0" animBg="1"/>
      <p:bldP spid="40967" grpId="0" bldLvl="0" animBg="1"/>
      <p:bldP spid="40967" grpId="1" bldLvl="0" animBg="1"/>
      <p:bldP spid="40968" grpId="0" bldLvl="0" animBg="1"/>
      <p:bldP spid="40968" grpId="1" bldLvl="0" animBg="1"/>
      <p:bldP spid="40969" grpId="0" bldLvl="0" animBg="1"/>
      <p:bldP spid="40969" grpId="1" bldLvl="0" animBg="1"/>
      <p:bldP spid="41987" grpId="0" bldLvl="0" animBg="1"/>
      <p:bldP spid="41987" grpId="1" bldLvl="0" animBg="1"/>
      <p:bldP spid="41988" grpId="0" bldLvl="0" animBg="1"/>
      <p:bldP spid="41988" grpId="1" bldLvl="0" animBg="1"/>
      <p:bldP spid="41989" grpId="0" bldLvl="0" animBg="1"/>
      <p:bldP spid="41989" grpId="1" bldLvl="0" animBg="1"/>
      <p:bldP spid="41990" grpId="0" bldLvl="0" animBg="1"/>
      <p:bldP spid="41990" grpId="1" bldLvl="0" animBg="1"/>
      <p:bldP spid="41991" grpId="0" bldLvl="0" animBg="1"/>
      <p:bldP spid="41991" grpId="1" bldLvl="0" animBg="1"/>
      <p:bldP spid="41992" grpId="0" bldLvl="0" animBg="1"/>
      <p:bldP spid="41992" grpId="1" bldLvl="0" animBg="1"/>
      <p:bldP spid="5" grpId="0" bldLvl="0" animBg="1"/>
      <p:bldP spid="5" grpId="1" animBg="1"/>
      <p:bldP spid="5" grpId="2" bldLvl="0" animBg="1"/>
      <p:bldP spid="7" grpId="0" animBg="1"/>
      <p:bldP spid="7" grpId="1" bldLvl="0" animBg="1"/>
      <p:bldP spid="7" grpId="2" bldLvl="0" animBg="1"/>
      <p:bldP spid="38" grpId="0" bldLvl="0" animBg="1"/>
      <p:bldP spid="38" grpId="1" bldLvl="0" animBg="1"/>
      <p:bldP spid="39" grpId="0" bldLvl="0" animBg="1"/>
      <p:bldP spid="39" grpId="1" bldLvl="0" animBg="1"/>
      <p:bldP spid="40" grpId="0" bldLvl="0" animBg="1"/>
      <p:bldP spid="40" grpId="1" bldLvl="0" animBg="1"/>
      <p:bldP spid="8" grpId="0" bldLvl="0" animBg="1"/>
      <p:bldP spid="8" grpId="1" animBg="1"/>
      <p:bldP spid="8" grpId="2" bldLvl="0" animBg="1"/>
      <p:bldP spid="14" grpId="0" bldLvl="0" animBg="1"/>
      <p:bldP spid="14" grpId="1" bldLvl="0" animBg="1"/>
      <p:bldP spid="33" grpId="0" bldLvl="0" animBg="1"/>
      <p:bldP spid="33" grpId="1" bldLvl="0" animBg="1"/>
      <p:bldP spid="34" grpId="0" bldLvl="0" animBg="1"/>
      <p:bldP spid="34" grpId="1" bldLvl="0" animBg="1"/>
      <p:bldP spid="15" grpId="0" bldLvl="0" animBg="1"/>
      <p:bldP spid="15" grpId="1" animBg="1"/>
      <p:bldP spid="15" grpId="2" bldLvl="0" animBg="1"/>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6083" name="文本框 51202"/>
          <p:cNvSpPr txBox="1"/>
          <p:nvPr/>
        </p:nvSpPr>
        <p:spPr>
          <a:xfrm>
            <a:off x="3108643" y="1588770"/>
            <a:ext cx="13700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46084" name="文本框 51203"/>
          <p:cNvSpPr txBox="1"/>
          <p:nvPr/>
        </p:nvSpPr>
        <p:spPr>
          <a:xfrm>
            <a:off x="5916930" y="1588770"/>
            <a:ext cx="16097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46085" name="文本框 51204"/>
          <p:cNvSpPr txBox="1"/>
          <p:nvPr/>
        </p:nvSpPr>
        <p:spPr>
          <a:xfrm>
            <a:off x="8798243" y="1588770"/>
            <a:ext cx="15478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sp>
        <p:nvSpPr>
          <p:cNvPr id="46086" name="文本框 51205"/>
          <p:cNvSpPr txBox="1"/>
          <p:nvPr/>
        </p:nvSpPr>
        <p:spPr>
          <a:xfrm>
            <a:off x="8869680" y="215963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一致性</a:t>
            </a:r>
            <a:endParaRPr lang="zh-CN" altLang="en-US" sz="2000" b="1" dirty="0">
              <a:latin typeface="Times New Roman" panose="02020603050405020304" pitchFamily="18" charset="0"/>
            </a:endParaRPr>
          </a:p>
        </p:txBody>
      </p:sp>
      <p:sp>
        <p:nvSpPr>
          <p:cNvPr id="46087" name="文本框 51206"/>
          <p:cNvSpPr txBox="1"/>
          <p:nvPr/>
        </p:nvSpPr>
        <p:spPr>
          <a:xfrm>
            <a:off x="8869680" y="280733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工具性</a:t>
            </a:r>
            <a:endParaRPr lang="zh-CN" altLang="en-US" sz="2000" b="1" dirty="0">
              <a:latin typeface="Times New Roman" panose="02020603050405020304" pitchFamily="18" charset="0"/>
            </a:endParaRPr>
          </a:p>
        </p:txBody>
      </p:sp>
      <p:sp>
        <p:nvSpPr>
          <p:cNvPr id="46088" name="文本框 51207"/>
          <p:cNvSpPr txBox="1"/>
          <p:nvPr/>
        </p:nvSpPr>
        <p:spPr>
          <a:xfrm>
            <a:off x="8869680" y="345503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简明性</a:t>
            </a:r>
            <a:endParaRPr lang="zh-CN" altLang="en-US" sz="2000" b="1" dirty="0">
              <a:latin typeface="Times New Roman" panose="02020603050405020304" pitchFamily="18" charset="0"/>
            </a:endParaRPr>
          </a:p>
        </p:txBody>
      </p:sp>
      <p:sp>
        <p:nvSpPr>
          <p:cNvPr id="46089" name="文本框 51208"/>
          <p:cNvSpPr txBox="1"/>
          <p:nvPr/>
        </p:nvSpPr>
        <p:spPr>
          <a:xfrm>
            <a:off x="8869680" y="4175760"/>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46090" name="文本框 51209"/>
          <p:cNvSpPr txBox="1"/>
          <p:nvPr/>
        </p:nvSpPr>
        <p:spPr>
          <a:xfrm>
            <a:off x="8869680" y="489648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自描述性</a:t>
            </a:r>
            <a:endParaRPr lang="zh-CN" altLang="en-US" sz="2000" b="1" dirty="0">
              <a:latin typeface="Times New Roman" panose="02020603050405020304" pitchFamily="18" charset="0"/>
            </a:endParaRPr>
          </a:p>
        </p:txBody>
      </p:sp>
      <p:sp>
        <p:nvSpPr>
          <p:cNvPr id="46091" name="文本框 51210"/>
          <p:cNvSpPr txBox="1"/>
          <p:nvPr/>
        </p:nvSpPr>
        <p:spPr>
          <a:xfrm>
            <a:off x="8869680" y="5615623"/>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简洁性</a:t>
            </a:r>
            <a:endParaRPr lang="zh-CN" altLang="en-US" sz="2000" b="1" dirty="0">
              <a:latin typeface="Times New Roman" panose="02020603050405020304" pitchFamily="18" charset="0"/>
            </a:endParaRPr>
          </a:p>
        </p:txBody>
      </p:sp>
      <p:grpSp>
        <p:nvGrpSpPr>
          <p:cNvPr id="46092" name="组合 51211"/>
          <p:cNvGrpSpPr/>
          <p:nvPr/>
        </p:nvGrpSpPr>
        <p:grpSpPr>
          <a:xfrm>
            <a:off x="3426241" y="2231073"/>
            <a:ext cx="3735289" cy="4075112"/>
            <a:chOff x="4" y="0"/>
            <a:chExt cx="2317" cy="2469"/>
          </a:xfrm>
          <a:solidFill>
            <a:schemeClr val="bg1"/>
          </a:solidFill>
        </p:grpSpPr>
        <p:sp>
          <p:nvSpPr>
            <p:cNvPr id="46099" name="文本框 51212"/>
            <p:cNvSpPr txBox="1"/>
            <p:nvPr/>
          </p:nvSpPr>
          <p:spPr>
            <a:xfrm>
              <a:off x="4" y="771"/>
              <a:ext cx="305" cy="708"/>
            </a:xfrm>
            <a:prstGeom prst="rect">
              <a:avLst/>
            </a:prstGeom>
            <a:grpFill/>
            <a:ln w="9525" cap="flat" cmpd="sng">
              <a:solidFill>
                <a:srgbClr val="000000"/>
              </a:solidFill>
              <a:prstDash val="solid"/>
              <a:miter/>
              <a:headEnd type="none" w="med" len="med"/>
              <a:tailEnd type="none" w="med" len="med"/>
            </a:ln>
          </p:spPr>
          <p:txBody>
            <a:bodyPr vert="eaVert">
              <a:spAutoFit/>
            </a:bodyPr>
            <a:lstStyle/>
            <a:p>
              <a:pPr eaLnBrk="1" hangingPunct="1"/>
              <a:r>
                <a:rPr lang="zh-CN" altLang="en-US" sz="2000" b="1" dirty="0">
                  <a:solidFill>
                    <a:srgbClr val="FF0000"/>
                  </a:solidFill>
                  <a:latin typeface="Times New Roman" panose="02020603050405020304" pitchFamily="18" charset="0"/>
                </a:rPr>
                <a:t>产品修改</a:t>
              </a:r>
              <a:endParaRPr lang="zh-CN" altLang="en-US" sz="2000" b="1" dirty="0">
                <a:solidFill>
                  <a:srgbClr val="FF0000"/>
                </a:solidFill>
                <a:latin typeface="Times New Roman" panose="02020603050405020304" pitchFamily="18" charset="0"/>
              </a:endParaRPr>
            </a:p>
          </p:txBody>
        </p:sp>
        <p:sp>
          <p:nvSpPr>
            <p:cNvPr id="46100" name="文本框 51213"/>
            <p:cNvSpPr txBox="1"/>
            <p:nvPr/>
          </p:nvSpPr>
          <p:spPr>
            <a:xfrm>
              <a:off x="1537" y="0"/>
              <a:ext cx="784" cy="246"/>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维护性</a:t>
              </a:r>
              <a:endParaRPr lang="zh-CN" altLang="en-US" sz="2000" b="1" dirty="0">
                <a:latin typeface="Times New Roman" panose="02020603050405020304" pitchFamily="18" charset="0"/>
              </a:endParaRPr>
            </a:p>
          </p:txBody>
        </p:sp>
        <p:sp>
          <p:nvSpPr>
            <p:cNvPr id="46101" name="文本框 51214"/>
            <p:cNvSpPr txBox="1"/>
            <p:nvPr/>
          </p:nvSpPr>
          <p:spPr>
            <a:xfrm>
              <a:off x="1537" y="2223"/>
              <a:ext cx="784" cy="246"/>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灵活性</a:t>
              </a:r>
              <a:endParaRPr lang="zh-CN" altLang="en-US" sz="2000" b="1" dirty="0">
                <a:latin typeface="Times New Roman" panose="02020603050405020304" pitchFamily="18" charset="0"/>
              </a:endParaRPr>
            </a:p>
          </p:txBody>
        </p:sp>
        <p:sp>
          <p:nvSpPr>
            <p:cNvPr id="46102" name="直接连接符 51215"/>
            <p:cNvSpPr/>
            <p:nvPr/>
          </p:nvSpPr>
          <p:spPr>
            <a:xfrm flipV="1">
              <a:off x="313" y="136"/>
              <a:ext cx="1224" cy="953"/>
            </a:xfrm>
            <a:prstGeom prst="line">
              <a:avLst/>
            </a:prstGeom>
            <a:grpFill/>
            <a:ln w="9525" cap="flat" cmpd="sng">
              <a:solidFill>
                <a:srgbClr val="000000"/>
              </a:solidFill>
              <a:prstDash val="solid"/>
              <a:headEnd type="none" w="med" len="med"/>
              <a:tailEnd type="none" w="med" len="med"/>
            </a:ln>
          </p:spPr>
        </p:sp>
        <p:sp>
          <p:nvSpPr>
            <p:cNvPr id="46103" name="直接连接符 51216"/>
            <p:cNvSpPr/>
            <p:nvPr/>
          </p:nvSpPr>
          <p:spPr>
            <a:xfrm>
              <a:off x="313" y="1089"/>
              <a:ext cx="1224" cy="181"/>
            </a:xfrm>
            <a:prstGeom prst="line">
              <a:avLst/>
            </a:prstGeom>
            <a:grpFill/>
            <a:ln w="9525" cap="flat" cmpd="sng">
              <a:solidFill>
                <a:srgbClr val="000000"/>
              </a:solidFill>
              <a:prstDash val="solid"/>
              <a:headEnd type="none" w="med" len="med"/>
              <a:tailEnd type="none" w="med" len="med"/>
            </a:ln>
          </p:spPr>
        </p:sp>
        <p:sp>
          <p:nvSpPr>
            <p:cNvPr id="46104" name="直接连接符 51217"/>
            <p:cNvSpPr/>
            <p:nvPr/>
          </p:nvSpPr>
          <p:spPr>
            <a:xfrm>
              <a:off x="313" y="1089"/>
              <a:ext cx="1224" cy="1270"/>
            </a:xfrm>
            <a:prstGeom prst="line">
              <a:avLst/>
            </a:prstGeom>
            <a:grpFill/>
            <a:ln w="9525" cap="flat" cmpd="sng">
              <a:solidFill>
                <a:srgbClr val="000000"/>
              </a:solidFill>
              <a:prstDash val="solid"/>
              <a:headEnd type="none" w="med" len="med"/>
              <a:tailEnd type="none" w="med" len="med"/>
            </a:ln>
          </p:spPr>
        </p:sp>
        <p:sp>
          <p:nvSpPr>
            <p:cNvPr id="46105" name="文本框 51218"/>
            <p:cNvSpPr txBox="1"/>
            <p:nvPr/>
          </p:nvSpPr>
          <p:spPr>
            <a:xfrm>
              <a:off x="1537" y="1134"/>
              <a:ext cx="784" cy="246"/>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测试性 </a:t>
              </a:r>
              <a:endParaRPr lang="zh-CN" altLang="en-US" sz="2000" b="1" dirty="0">
                <a:latin typeface="Times New Roman" panose="02020603050405020304" pitchFamily="18" charset="0"/>
              </a:endParaRPr>
            </a:p>
          </p:txBody>
        </p:sp>
      </p:grpSp>
      <p:sp>
        <p:nvSpPr>
          <p:cNvPr id="46093" name="直接连接符 51219"/>
          <p:cNvSpPr/>
          <p:nvPr/>
        </p:nvSpPr>
        <p:spPr>
          <a:xfrm>
            <a:off x="7140893" y="2375535"/>
            <a:ext cx="1728787" cy="0"/>
          </a:xfrm>
          <a:prstGeom prst="line">
            <a:avLst/>
          </a:prstGeom>
          <a:solidFill>
            <a:schemeClr val="bg1"/>
          </a:solidFill>
          <a:ln w="9525" cap="flat" cmpd="sng">
            <a:solidFill>
              <a:srgbClr val="000000"/>
            </a:solidFill>
            <a:prstDash val="solid"/>
            <a:headEnd type="none" w="med" len="med"/>
            <a:tailEnd type="none" w="med" len="med"/>
          </a:ln>
        </p:spPr>
      </p:sp>
      <p:sp>
        <p:nvSpPr>
          <p:cNvPr id="46094" name="直接连接符 51220"/>
          <p:cNvSpPr/>
          <p:nvPr/>
        </p:nvSpPr>
        <p:spPr>
          <a:xfrm>
            <a:off x="7140893" y="2375535"/>
            <a:ext cx="1728787" cy="1296988"/>
          </a:xfrm>
          <a:prstGeom prst="line">
            <a:avLst/>
          </a:prstGeom>
          <a:solidFill>
            <a:schemeClr val="bg1"/>
          </a:solidFill>
          <a:ln w="9525" cap="flat" cmpd="sng">
            <a:solidFill>
              <a:srgbClr val="000000"/>
            </a:solidFill>
            <a:prstDash val="solid"/>
            <a:headEnd type="none" w="med" len="med"/>
            <a:tailEnd type="none" w="med" len="med"/>
          </a:ln>
        </p:spPr>
      </p:sp>
      <p:sp>
        <p:nvSpPr>
          <p:cNvPr id="46095" name="直接连接符 51221"/>
          <p:cNvSpPr/>
          <p:nvPr/>
        </p:nvSpPr>
        <p:spPr>
          <a:xfrm>
            <a:off x="7140893" y="2375535"/>
            <a:ext cx="1728787" cy="2016125"/>
          </a:xfrm>
          <a:prstGeom prst="line">
            <a:avLst/>
          </a:prstGeom>
          <a:solidFill>
            <a:schemeClr val="bg1"/>
          </a:solidFill>
          <a:ln w="9525" cap="flat" cmpd="sng">
            <a:solidFill>
              <a:srgbClr val="000000"/>
            </a:solidFill>
            <a:prstDash val="solid"/>
            <a:headEnd type="none" w="med" len="med"/>
            <a:tailEnd type="none" w="med" len="med"/>
          </a:ln>
        </p:spPr>
      </p:sp>
      <p:sp>
        <p:nvSpPr>
          <p:cNvPr id="46096" name="直接连接符 51222"/>
          <p:cNvSpPr/>
          <p:nvPr/>
        </p:nvSpPr>
        <p:spPr>
          <a:xfrm>
            <a:off x="7140893" y="2375535"/>
            <a:ext cx="1728787" cy="2736850"/>
          </a:xfrm>
          <a:prstGeom prst="line">
            <a:avLst/>
          </a:prstGeom>
          <a:solidFill>
            <a:schemeClr val="bg1"/>
          </a:solidFill>
          <a:ln w="9525" cap="flat" cmpd="sng">
            <a:solidFill>
              <a:srgbClr val="000000"/>
            </a:solidFill>
            <a:prstDash val="solid"/>
            <a:headEnd type="none" w="med" len="med"/>
            <a:tailEnd type="none" w="med" len="med"/>
          </a:ln>
        </p:spPr>
      </p:sp>
      <p:sp>
        <p:nvSpPr>
          <p:cNvPr id="46097" name="直接连接符 51223"/>
          <p:cNvSpPr/>
          <p:nvPr/>
        </p:nvSpPr>
        <p:spPr>
          <a:xfrm>
            <a:off x="7140893" y="2375535"/>
            <a:ext cx="1728787" cy="3529013"/>
          </a:xfrm>
          <a:prstGeom prst="line">
            <a:avLst/>
          </a:prstGeom>
          <a:solidFill>
            <a:schemeClr val="bg1"/>
          </a:solidFill>
          <a:ln w="9525" cap="flat" cmpd="sng">
            <a:solidFill>
              <a:srgbClr val="000000"/>
            </a:solidFill>
            <a:prstDash val="solid"/>
            <a:headEnd type="none" w="med" len="med"/>
            <a:tailEnd type="none" w="med" len="med"/>
          </a:ln>
        </p:spPr>
      </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33" name="直接连接符 51220"/>
          <p:cNvSpPr/>
          <p:nvPr/>
        </p:nvSpPr>
        <p:spPr>
          <a:xfrm>
            <a:off x="7151213" y="2382492"/>
            <a:ext cx="1718468" cy="670906"/>
          </a:xfrm>
          <a:prstGeom prst="line">
            <a:avLst/>
          </a:prstGeom>
          <a:solidFill>
            <a:schemeClr val="bg1"/>
          </a:solidFill>
          <a:ln w="9525" cap="flat" cmpd="sng">
            <a:solidFill>
              <a:srgbClr val="000000"/>
            </a:solidFill>
            <a:prstDash val="solid"/>
            <a:headEnd type="none" w="med" len="med"/>
            <a:tailEnd type="none" w="med" len="med"/>
          </a:ln>
        </p:spPr>
      </p:sp>
      <p:sp>
        <p:nvSpPr>
          <p:cNvPr id="6"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35"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36" name="矩形 35"/>
          <p:cNvSpPr/>
          <p:nvPr/>
        </p:nvSpPr>
        <p:spPr>
          <a:xfrm>
            <a:off x="3145948" y="1488549"/>
            <a:ext cx="1202691" cy="496940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2296" y="1500877"/>
            <a:ext cx="1670366" cy="4969401"/>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314056" y="1488549"/>
            <a:ext cx="2521584" cy="4969401"/>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9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608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6094"/>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608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609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608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609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608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4609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609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460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46091"/>
                                        </p:tgtEl>
                                        <p:attrNameLst>
                                          <p:attrName>style.visibility</p:attrName>
                                        </p:attrNameLst>
                                      </p:cBhvr>
                                      <p:to>
                                        <p:strVal val="visible"/>
                                      </p:to>
                                    </p:set>
                                  </p:childTnLst>
                                </p:cTn>
                              </p:par>
                              <p:par>
                                <p:cTn id="43" presetID="12" presetClass="entr" presetSubtype="2"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p:tgtEl>
                                          <p:spTgt spid="6"/>
                                        </p:tgtEl>
                                        <p:attrNameLst>
                                          <p:attrName>ppt_x</p:attrName>
                                        </p:attrNameLst>
                                      </p:cBhvr>
                                      <p:tavLst>
                                        <p:tav tm="0">
                                          <p:val>
                                            <p:strVal val="#ppt_x+#ppt_w*1.125000"/>
                                          </p:val>
                                        </p:tav>
                                        <p:tav tm="100000">
                                          <p:val>
                                            <p:strVal val="#ppt_x"/>
                                          </p:val>
                                        </p:tav>
                                      </p:tavLst>
                                    </p:anim>
                                    <p:animEffect transition="in" filter="wipe(lef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ldLvl="0" animBg="1"/>
      <p:bldP spid="46087" grpId="0" bldLvl="0" animBg="1"/>
      <p:bldP spid="46088" grpId="0" bldLvl="0" animBg="1"/>
      <p:bldP spid="46089" grpId="0" bldLvl="0" animBg="1"/>
      <p:bldP spid="46090" grpId="0" bldLvl="0" animBg="1"/>
      <p:bldP spid="46091" grpId="0" bldLvl="0" animBg="1"/>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6083" name="文本框 51202"/>
          <p:cNvSpPr txBox="1"/>
          <p:nvPr/>
        </p:nvSpPr>
        <p:spPr>
          <a:xfrm>
            <a:off x="3082608" y="1703070"/>
            <a:ext cx="13700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46084" name="文本框 51203"/>
          <p:cNvSpPr txBox="1"/>
          <p:nvPr/>
        </p:nvSpPr>
        <p:spPr>
          <a:xfrm>
            <a:off x="5890895" y="1703070"/>
            <a:ext cx="16097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46085" name="文本框 51204"/>
          <p:cNvSpPr txBox="1"/>
          <p:nvPr/>
        </p:nvSpPr>
        <p:spPr>
          <a:xfrm>
            <a:off x="8772208" y="1703070"/>
            <a:ext cx="15478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grpSp>
        <p:nvGrpSpPr>
          <p:cNvPr id="46092" name="组合 51211"/>
          <p:cNvGrpSpPr/>
          <p:nvPr/>
        </p:nvGrpSpPr>
        <p:grpSpPr>
          <a:xfrm>
            <a:off x="3400206" y="2333943"/>
            <a:ext cx="3735289" cy="4075112"/>
            <a:chOff x="4" y="0"/>
            <a:chExt cx="2317" cy="2469"/>
          </a:xfrm>
          <a:solidFill>
            <a:schemeClr val="bg1"/>
          </a:solidFill>
        </p:grpSpPr>
        <p:sp>
          <p:nvSpPr>
            <p:cNvPr id="46099" name="文本框 51212"/>
            <p:cNvSpPr txBox="1"/>
            <p:nvPr/>
          </p:nvSpPr>
          <p:spPr>
            <a:xfrm>
              <a:off x="4" y="771"/>
              <a:ext cx="305" cy="708"/>
            </a:xfrm>
            <a:prstGeom prst="rect">
              <a:avLst/>
            </a:prstGeom>
            <a:grpFill/>
            <a:ln w="9525" cap="flat" cmpd="sng">
              <a:solidFill>
                <a:srgbClr val="000000"/>
              </a:solidFill>
              <a:prstDash val="solid"/>
              <a:miter/>
              <a:headEnd type="none" w="med" len="med"/>
              <a:tailEnd type="none" w="med" len="med"/>
            </a:ln>
          </p:spPr>
          <p:txBody>
            <a:bodyPr vert="eaVert">
              <a:spAutoFit/>
            </a:bodyPr>
            <a:lstStyle/>
            <a:p>
              <a:pPr eaLnBrk="1" hangingPunct="1"/>
              <a:r>
                <a:rPr lang="zh-CN" altLang="en-US" sz="2000" b="1" dirty="0">
                  <a:solidFill>
                    <a:srgbClr val="FF0000"/>
                  </a:solidFill>
                  <a:latin typeface="Times New Roman" panose="02020603050405020304" pitchFamily="18" charset="0"/>
                </a:rPr>
                <a:t>产品修改</a:t>
              </a:r>
              <a:endParaRPr lang="zh-CN" altLang="en-US" sz="2000" b="1" dirty="0">
                <a:solidFill>
                  <a:srgbClr val="FF0000"/>
                </a:solidFill>
                <a:latin typeface="Times New Roman" panose="02020603050405020304" pitchFamily="18" charset="0"/>
              </a:endParaRPr>
            </a:p>
          </p:txBody>
        </p:sp>
        <p:sp>
          <p:nvSpPr>
            <p:cNvPr id="46100" name="文本框 51213"/>
            <p:cNvSpPr txBox="1"/>
            <p:nvPr/>
          </p:nvSpPr>
          <p:spPr>
            <a:xfrm>
              <a:off x="1537" y="0"/>
              <a:ext cx="784" cy="246"/>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维护性</a:t>
              </a:r>
              <a:endParaRPr lang="zh-CN" altLang="en-US" sz="2000" b="1" dirty="0">
                <a:latin typeface="Times New Roman" panose="02020603050405020304" pitchFamily="18" charset="0"/>
              </a:endParaRPr>
            </a:p>
          </p:txBody>
        </p:sp>
        <p:sp>
          <p:nvSpPr>
            <p:cNvPr id="46101" name="文本框 51214"/>
            <p:cNvSpPr txBox="1"/>
            <p:nvPr/>
          </p:nvSpPr>
          <p:spPr>
            <a:xfrm>
              <a:off x="1537" y="2223"/>
              <a:ext cx="784" cy="246"/>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灵活性</a:t>
              </a:r>
              <a:endParaRPr lang="zh-CN" altLang="en-US" sz="2000" b="1" dirty="0">
                <a:latin typeface="Times New Roman" panose="02020603050405020304" pitchFamily="18" charset="0"/>
              </a:endParaRPr>
            </a:p>
          </p:txBody>
        </p:sp>
        <p:sp>
          <p:nvSpPr>
            <p:cNvPr id="46102" name="直接连接符 51215"/>
            <p:cNvSpPr/>
            <p:nvPr/>
          </p:nvSpPr>
          <p:spPr>
            <a:xfrm flipV="1">
              <a:off x="313" y="136"/>
              <a:ext cx="1224" cy="953"/>
            </a:xfrm>
            <a:prstGeom prst="line">
              <a:avLst/>
            </a:prstGeom>
            <a:grpFill/>
            <a:ln w="9525" cap="flat" cmpd="sng">
              <a:solidFill>
                <a:srgbClr val="000000"/>
              </a:solidFill>
              <a:prstDash val="solid"/>
              <a:headEnd type="none" w="med" len="med"/>
              <a:tailEnd type="none" w="med" len="med"/>
            </a:ln>
          </p:spPr>
        </p:sp>
        <p:sp>
          <p:nvSpPr>
            <p:cNvPr id="46103" name="直接连接符 51216"/>
            <p:cNvSpPr/>
            <p:nvPr/>
          </p:nvSpPr>
          <p:spPr>
            <a:xfrm>
              <a:off x="313" y="1089"/>
              <a:ext cx="1224" cy="181"/>
            </a:xfrm>
            <a:prstGeom prst="line">
              <a:avLst/>
            </a:prstGeom>
            <a:grpFill/>
            <a:ln w="9525" cap="flat" cmpd="sng">
              <a:solidFill>
                <a:srgbClr val="000000"/>
              </a:solidFill>
              <a:prstDash val="solid"/>
              <a:headEnd type="none" w="med" len="med"/>
              <a:tailEnd type="none" w="med" len="med"/>
            </a:ln>
          </p:spPr>
        </p:sp>
        <p:sp>
          <p:nvSpPr>
            <p:cNvPr id="46104" name="直接连接符 51217"/>
            <p:cNvSpPr/>
            <p:nvPr/>
          </p:nvSpPr>
          <p:spPr>
            <a:xfrm>
              <a:off x="313" y="1089"/>
              <a:ext cx="1224" cy="1270"/>
            </a:xfrm>
            <a:prstGeom prst="line">
              <a:avLst/>
            </a:prstGeom>
            <a:grpFill/>
            <a:ln w="9525" cap="flat" cmpd="sng">
              <a:solidFill>
                <a:srgbClr val="000000"/>
              </a:solidFill>
              <a:prstDash val="solid"/>
              <a:headEnd type="none" w="med" len="med"/>
              <a:tailEnd type="none" w="med" len="med"/>
            </a:ln>
          </p:spPr>
        </p:sp>
        <p:sp>
          <p:nvSpPr>
            <p:cNvPr id="46105" name="文本框 51218"/>
            <p:cNvSpPr txBox="1"/>
            <p:nvPr/>
          </p:nvSpPr>
          <p:spPr>
            <a:xfrm>
              <a:off x="1537" y="1134"/>
              <a:ext cx="784" cy="246"/>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测试性 </a:t>
              </a:r>
              <a:endParaRPr lang="zh-CN" altLang="en-US" sz="2000" b="1" dirty="0">
                <a:latin typeface="Times New Roman" panose="02020603050405020304" pitchFamily="18" charset="0"/>
              </a:endParaRPr>
            </a:p>
          </p:txBody>
        </p:sp>
      </p:gr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34" name="文本框 52229"/>
          <p:cNvSpPr txBox="1"/>
          <p:nvPr/>
        </p:nvSpPr>
        <p:spPr>
          <a:xfrm>
            <a:off x="8864282" y="240220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复杂性</a:t>
            </a:r>
            <a:endParaRPr lang="zh-CN" altLang="en-US" sz="2000" b="1" dirty="0">
              <a:latin typeface="Times New Roman" panose="02020603050405020304" pitchFamily="18" charset="0"/>
            </a:endParaRPr>
          </a:p>
        </p:txBody>
      </p:sp>
      <p:sp>
        <p:nvSpPr>
          <p:cNvPr id="35" name="文本框 52230"/>
          <p:cNvSpPr txBox="1"/>
          <p:nvPr/>
        </p:nvSpPr>
        <p:spPr>
          <a:xfrm>
            <a:off x="8864282" y="3122930"/>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工具性</a:t>
            </a:r>
            <a:endParaRPr lang="zh-CN" altLang="en-US" sz="2000" b="1" dirty="0">
              <a:latin typeface="Times New Roman" panose="02020603050405020304" pitchFamily="18" charset="0"/>
            </a:endParaRPr>
          </a:p>
        </p:txBody>
      </p:sp>
      <p:sp>
        <p:nvSpPr>
          <p:cNvPr id="36" name="文本框 52231"/>
          <p:cNvSpPr txBox="1"/>
          <p:nvPr/>
        </p:nvSpPr>
        <p:spPr>
          <a:xfrm>
            <a:off x="8864282" y="3842068"/>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可审计性</a:t>
            </a:r>
            <a:endParaRPr lang="zh-CN" altLang="en-US" sz="2000" b="1" dirty="0">
              <a:latin typeface="Times New Roman" panose="02020603050405020304" pitchFamily="18" charset="0"/>
            </a:endParaRPr>
          </a:p>
        </p:txBody>
      </p:sp>
      <p:sp>
        <p:nvSpPr>
          <p:cNvPr id="37" name="文本框 52232"/>
          <p:cNvSpPr txBox="1"/>
          <p:nvPr/>
        </p:nvSpPr>
        <p:spPr>
          <a:xfrm>
            <a:off x="8864282" y="4562793"/>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38" name="文本框 52233"/>
          <p:cNvSpPr txBox="1"/>
          <p:nvPr/>
        </p:nvSpPr>
        <p:spPr>
          <a:xfrm>
            <a:off x="8864282" y="5281930"/>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自描述性</a:t>
            </a:r>
            <a:endParaRPr lang="zh-CN" altLang="en-US" sz="2000" b="1" dirty="0">
              <a:latin typeface="Times New Roman" panose="02020603050405020304" pitchFamily="18" charset="0"/>
            </a:endParaRPr>
          </a:p>
        </p:txBody>
      </p:sp>
      <p:sp>
        <p:nvSpPr>
          <p:cNvPr id="39" name="文本框 52234"/>
          <p:cNvSpPr txBox="1"/>
          <p:nvPr/>
        </p:nvSpPr>
        <p:spPr>
          <a:xfrm>
            <a:off x="8864282" y="6002655"/>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简洁性</a:t>
            </a:r>
            <a:endParaRPr lang="zh-CN" altLang="en-US" sz="2000" b="1" dirty="0">
              <a:latin typeface="Times New Roman" panose="02020603050405020304" pitchFamily="18" charset="0"/>
            </a:endParaRPr>
          </a:p>
        </p:txBody>
      </p:sp>
      <p:sp>
        <p:nvSpPr>
          <p:cNvPr id="40" name="直接连接符 52243"/>
          <p:cNvSpPr/>
          <p:nvPr/>
        </p:nvSpPr>
        <p:spPr>
          <a:xfrm>
            <a:off x="7135495" y="4418330"/>
            <a:ext cx="1728787" cy="1800225"/>
          </a:xfrm>
          <a:prstGeom prst="line">
            <a:avLst/>
          </a:prstGeom>
          <a:solidFill>
            <a:schemeClr val="bg1"/>
          </a:solidFill>
          <a:ln w="9525" cap="flat" cmpd="sng">
            <a:solidFill>
              <a:srgbClr val="000000"/>
            </a:solidFill>
            <a:prstDash val="solid"/>
            <a:headEnd type="none" w="med" len="med"/>
            <a:tailEnd type="none" w="med" len="med"/>
          </a:ln>
        </p:spPr>
      </p:sp>
      <p:sp>
        <p:nvSpPr>
          <p:cNvPr id="41" name="直接连接符 52244"/>
          <p:cNvSpPr/>
          <p:nvPr/>
        </p:nvSpPr>
        <p:spPr>
          <a:xfrm>
            <a:off x="7135495" y="4418330"/>
            <a:ext cx="1728787" cy="1079500"/>
          </a:xfrm>
          <a:prstGeom prst="line">
            <a:avLst/>
          </a:prstGeom>
          <a:solidFill>
            <a:schemeClr val="bg1"/>
          </a:solidFill>
          <a:ln w="9525" cap="flat" cmpd="sng">
            <a:solidFill>
              <a:srgbClr val="000000"/>
            </a:solidFill>
            <a:prstDash val="solid"/>
            <a:headEnd type="none" w="med" len="med"/>
            <a:tailEnd type="none" w="med" len="med"/>
          </a:ln>
        </p:spPr>
      </p:sp>
      <p:sp>
        <p:nvSpPr>
          <p:cNvPr id="42" name="直接连接符 52245"/>
          <p:cNvSpPr/>
          <p:nvPr/>
        </p:nvSpPr>
        <p:spPr>
          <a:xfrm>
            <a:off x="7135495" y="4418330"/>
            <a:ext cx="1728787" cy="360363"/>
          </a:xfrm>
          <a:prstGeom prst="line">
            <a:avLst/>
          </a:prstGeom>
          <a:solidFill>
            <a:schemeClr val="bg1"/>
          </a:solidFill>
          <a:ln w="9525" cap="flat" cmpd="sng">
            <a:solidFill>
              <a:srgbClr val="000000"/>
            </a:solidFill>
            <a:prstDash val="solid"/>
            <a:headEnd type="none" w="med" len="med"/>
            <a:tailEnd type="none" w="med" len="med"/>
          </a:ln>
        </p:spPr>
      </p:sp>
      <p:sp>
        <p:nvSpPr>
          <p:cNvPr id="43" name="直接连接符 52246"/>
          <p:cNvSpPr/>
          <p:nvPr/>
        </p:nvSpPr>
        <p:spPr>
          <a:xfrm flipV="1">
            <a:off x="7135495" y="4057968"/>
            <a:ext cx="1728787" cy="360362"/>
          </a:xfrm>
          <a:prstGeom prst="line">
            <a:avLst/>
          </a:prstGeom>
          <a:solidFill>
            <a:schemeClr val="bg1"/>
          </a:solidFill>
          <a:ln w="9525" cap="flat" cmpd="sng">
            <a:solidFill>
              <a:srgbClr val="000000"/>
            </a:solidFill>
            <a:prstDash val="solid"/>
            <a:headEnd type="none" w="med" len="med"/>
            <a:tailEnd type="none" w="med" len="med"/>
          </a:ln>
        </p:spPr>
      </p:sp>
      <p:sp>
        <p:nvSpPr>
          <p:cNvPr id="44" name="直接连接符 52247"/>
          <p:cNvSpPr/>
          <p:nvPr/>
        </p:nvSpPr>
        <p:spPr>
          <a:xfrm flipV="1">
            <a:off x="7135495" y="3338830"/>
            <a:ext cx="1728787" cy="1079500"/>
          </a:xfrm>
          <a:prstGeom prst="line">
            <a:avLst/>
          </a:prstGeom>
          <a:solidFill>
            <a:schemeClr val="bg1"/>
          </a:solidFill>
          <a:ln w="9525" cap="flat" cmpd="sng">
            <a:solidFill>
              <a:srgbClr val="000000"/>
            </a:solidFill>
            <a:prstDash val="solid"/>
            <a:headEnd type="none" w="med" len="med"/>
            <a:tailEnd type="none" w="med" len="med"/>
          </a:ln>
        </p:spPr>
      </p:sp>
      <p:sp>
        <p:nvSpPr>
          <p:cNvPr id="45" name="直接连接符 52248"/>
          <p:cNvSpPr/>
          <p:nvPr/>
        </p:nvSpPr>
        <p:spPr>
          <a:xfrm flipV="1">
            <a:off x="7135495" y="2546668"/>
            <a:ext cx="1728787" cy="1871662"/>
          </a:xfrm>
          <a:prstGeom prst="line">
            <a:avLst/>
          </a:prstGeom>
          <a:solidFill>
            <a:schemeClr val="bg1"/>
          </a:solidFill>
          <a:ln w="9525" cap="flat" cmpd="sng">
            <a:solidFill>
              <a:srgbClr val="000000"/>
            </a:solidFill>
            <a:prstDash val="solid"/>
            <a:headEnd type="none" w="med" len="med"/>
            <a:tailEnd type="none" w="med" len="med"/>
          </a:ln>
        </p:spPr>
      </p:sp>
      <p:sp>
        <p:nvSpPr>
          <p:cNvPr id="3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46"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47" name="矩形 46"/>
          <p:cNvSpPr/>
          <p:nvPr/>
        </p:nvSpPr>
        <p:spPr>
          <a:xfrm>
            <a:off x="3145948" y="1488549"/>
            <a:ext cx="1202691" cy="502565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96586" y="1500877"/>
            <a:ext cx="1670366" cy="5025653"/>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016876" y="1488549"/>
            <a:ext cx="2521584" cy="5025653"/>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par>
                                <p:cTn id="40" presetID="1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p:tgtEl>
                                          <p:spTgt spid="33"/>
                                        </p:tgtEl>
                                        <p:attrNameLst>
                                          <p:attrName>ppt_x</p:attrName>
                                        </p:attrNameLst>
                                      </p:cBhvr>
                                      <p:tavLst>
                                        <p:tav tm="0">
                                          <p:val>
                                            <p:strVal val="#ppt_x+#ppt_w*1.125000"/>
                                          </p:val>
                                        </p:tav>
                                        <p:tav tm="100000">
                                          <p:val>
                                            <p:strVal val="#ppt_x"/>
                                          </p:val>
                                        </p:tav>
                                      </p:tavLst>
                                    </p:anim>
                                    <p:animEffect transition="in" filter="wipe(left)">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36" grpId="0" bldLvl="0" animBg="1"/>
      <p:bldP spid="37" grpId="0" bldLvl="0" animBg="1"/>
      <p:bldP spid="38" grpId="0" bldLvl="0" animBg="1"/>
      <p:bldP spid="39" grpId="0" bldLvl="0" animBg="1"/>
      <p:bldP spid="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6083" name="文本框 51202"/>
          <p:cNvSpPr txBox="1"/>
          <p:nvPr/>
        </p:nvSpPr>
        <p:spPr>
          <a:xfrm>
            <a:off x="3066098" y="1428750"/>
            <a:ext cx="13700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46084" name="文本框 51203"/>
          <p:cNvSpPr txBox="1"/>
          <p:nvPr/>
        </p:nvSpPr>
        <p:spPr>
          <a:xfrm>
            <a:off x="5874385" y="1428750"/>
            <a:ext cx="16097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46085" name="文本框 51204"/>
          <p:cNvSpPr txBox="1"/>
          <p:nvPr/>
        </p:nvSpPr>
        <p:spPr>
          <a:xfrm>
            <a:off x="8755698" y="1428750"/>
            <a:ext cx="15478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grpSp>
        <p:nvGrpSpPr>
          <p:cNvPr id="46092" name="组合 51211"/>
          <p:cNvGrpSpPr/>
          <p:nvPr/>
        </p:nvGrpSpPr>
        <p:grpSpPr>
          <a:xfrm>
            <a:off x="3383696" y="1853883"/>
            <a:ext cx="3735289" cy="4075112"/>
            <a:chOff x="4" y="0"/>
            <a:chExt cx="2317" cy="2469"/>
          </a:xfrm>
          <a:solidFill>
            <a:schemeClr val="bg1"/>
          </a:solidFill>
        </p:grpSpPr>
        <p:sp>
          <p:nvSpPr>
            <p:cNvPr id="46099" name="文本框 51212"/>
            <p:cNvSpPr txBox="1"/>
            <p:nvPr/>
          </p:nvSpPr>
          <p:spPr>
            <a:xfrm>
              <a:off x="4" y="771"/>
              <a:ext cx="305" cy="708"/>
            </a:xfrm>
            <a:prstGeom prst="rect">
              <a:avLst/>
            </a:prstGeom>
            <a:grpFill/>
            <a:ln w="9525" cap="flat" cmpd="sng">
              <a:solidFill>
                <a:srgbClr val="000000"/>
              </a:solidFill>
              <a:prstDash val="solid"/>
              <a:miter/>
              <a:headEnd type="none" w="med" len="med"/>
              <a:tailEnd type="none" w="med" len="med"/>
            </a:ln>
          </p:spPr>
          <p:txBody>
            <a:bodyPr vert="eaVert">
              <a:spAutoFit/>
            </a:bodyPr>
            <a:lstStyle/>
            <a:p>
              <a:pPr eaLnBrk="1" hangingPunct="1"/>
              <a:r>
                <a:rPr lang="zh-CN" altLang="en-US" sz="2000" b="1" dirty="0">
                  <a:solidFill>
                    <a:srgbClr val="FF0000"/>
                  </a:solidFill>
                  <a:latin typeface="Times New Roman" panose="02020603050405020304" pitchFamily="18" charset="0"/>
                </a:rPr>
                <a:t>产品修改</a:t>
              </a:r>
              <a:endParaRPr lang="zh-CN" altLang="en-US" sz="2000" b="1" dirty="0">
                <a:solidFill>
                  <a:srgbClr val="FF0000"/>
                </a:solidFill>
                <a:latin typeface="Times New Roman" panose="02020603050405020304" pitchFamily="18" charset="0"/>
              </a:endParaRPr>
            </a:p>
          </p:txBody>
        </p:sp>
        <p:sp>
          <p:nvSpPr>
            <p:cNvPr id="46100" name="文本框 51213"/>
            <p:cNvSpPr txBox="1"/>
            <p:nvPr/>
          </p:nvSpPr>
          <p:spPr>
            <a:xfrm>
              <a:off x="1537" y="0"/>
              <a:ext cx="784" cy="246"/>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维护性</a:t>
              </a:r>
              <a:endParaRPr lang="zh-CN" altLang="en-US" sz="2000" b="1" dirty="0">
                <a:latin typeface="Times New Roman" panose="02020603050405020304" pitchFamily="18" charset="0"/>
              </a:endParaRPr>
            </a:p>
          </p:txBody>
        </p:sp>
        <p:sp>
          <p:nvSpPr>
            <p:cNvPr id="46101" name="文本框 51214"/>
            <p:cNvSpPr txBox="1"/>
            <p:nvPr/>
          </p:nvSpPr>
          <p:spPr>
            <a:xfrm>
              <a:off x="1537" y="2223"/>
              <a:ext cx="784" cy="246"/>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灵活性</a:t>
              </a:r>
              <a:endParaRPr lang="zh-CN" altLang="en-US" sz="2000" b="1" dirty="0">
                <a:latin typeface="Times New Roman" panose="02020603050405020304" pitchFamily="18" charset="0"/>
              </a:endParaRPr>
            </a:p>
          </p:txBody>
        </p:sp>
        <p:sp>
          <p:nvSpPr>
            <p:cNvPr id="46102" name="直接连接符 51215"/>
            <p:cNvSpPr/>
            <p:nvPr/>
          </p:nvSpPr>
          <p:spPr>
            <a:xfrm flipV="1">
              <a:off x="313" y="136"/>
              <a:ext cx="1224" cy="953"/>
            </a:xfrm>
            <a:prstGeom prst="line">
              <a:avLst/>
            </a:prstGeom>
            <a:grpFill/>
            <a:ln w="9525" cap="flat" cmpd="sng">
              <a:solidFill>
                <a:srgbClr val="000000"/>
              </a:solidFill>
              <a:prstDash val="solid"/>
              <a:headEnd type="none" w="med" len="med"/>
              <a:tailEnd type="none" w="med" len="med"/>
            </a:ln>
          </p:spPr>
        </p:sp>
        <p:sp>
          <p:nvSpPr>
            <p:cNvPr id="46103" name="直接连接符 51216"/>
            <p:cNvSpPr/>
            <p:nvPr/>
          </p:nvSpPr>
          <p:spPr>
            <a:xfrm>
              <a:off x="313" y="1089"/>
              <a:ext cx="1224" cy="181"/>
            </a:xfrm>
            <a:prstGeom prst="line">
              <a:avLst/>
            </a:prstGeom>
            <a:grpFill/>
            <a:ln w="9525" cap="flat" cmpd="sng">
              <a:solidFill>
                <a:srgbClr val="000000"/>
              </a:solidFill>
              <a:prstDash val="solid"/>
              <a:headEnd type="none" w="med" len="med"/>
              <a:tailEnd type="none" w="med" len="med"/>
            </a:ln>
          </p:spPr>
        </p:sp>
        <p:sp>
          <p:nvSpPr>
            <p:cNvPr id="46104" name="直接连接符 51217"/>
            <p:cNvSpPr/>
            <p:nvPr/>
          </p:nvSpPr>
          <p:spPr>
            <a:xfrm>
              <a:off x="313" y="1089"/>
              <a:ext cx="1224" cy="1270"/>
            </a:xfrm>
            <a:prstGeom prst="line">
              <a:avLst/>
            </a:prstGeom>
            <a:grpFill/>
            <a:ln w="9525" cap="flat" cmpd="sng">
              <a:solidFill>
                <a:srgbClr val="000000"/>
              </a:solidFill>
              <a:prstDash val="solid"/>
              <a:headEnd type="none" w="med" len="med"/>
              <a:tailEnd type="none" w="med" len="med"/>
            </a:ln>
          </p:spPr>
        </p:sp>
        <p:sp>
          <p:nvSpPr>
            <p:cNvPr id="46105" name="文本框 51218"/>
            <p:cNvSpPr txBox="1"/>
            <p:nvPr/>
          </p:nvSpPr>
          <p:spPr>
            <a:xfrm>
              <a:off x="1537" y="1134"/>
              <a:ext cx="784" cy="246"/>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测试性 </a:t>
              </a:r>
              <a:endParaRPr lang="zh-CN" altLang="en-US" sz="2000" b="1" dirty="0">
                <a:latin typeface="Times New Roman" panose="02020603050405020304" pitchFamily="18" charset="0"/>
              </a:endParaRPr>
            </a:p>
          </p:txBody>
        </p:sp>
      </p:gr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46" name="文本框 53253"/>
          <p:cNvSpPr txBox="1"/>
          <p:nvPr/>
        </p:nvSpPr>
        <p:spPr>
          <a:xfrm>
            <a:off x="8904594" y="1944109"/>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一致性</a:t>
            </a:r>
            <a:endParaRPr lang="zh-CN" altLang="en-US" sz="2000" b="1" dirty="0">
              <a:latin typeface="Times New Roman" panose="02020603050405020304" pitchFamily="18" charset="0"/>
            </a:endParaRPr>
          </a:p>
        </p:txBody>
      </p:sp>
      <p:sp>
        <p:nvSpPr>
          <p:cNvPr id="47" name="文本框 53254"/>
          <p:cNvSpPr txBox="1"/>
          <p:nvPr/>
        </p:nvSpPr>
        <p:spPr>
          <a:xfrm>
            <a:off x="8904594" y="2520372"/>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复杂性</a:t>
            </a:r>
            <a:endParaRPr lang="zh-CN" altLang="en-US" sz="2000" b="1" dirty="0">
              <a:latin typeface="Times New Roman" panose="02020603050405020304" pitchFamily="18" charset="0"/>
            </a:endParaRPr>
          </a:p>
        </p:txBody>
      </p:sp>
      <p:sp>
        <p:nvSpPr>
          <p:cNvPr id="48" name="文本框 53255"/>
          <p:cNvSpPr txBox="1"/>
          <p:nvPr/>
        </p:nvSpPr>
        <p:spPr>
          <a:xfrm>
            <a:off x="8904594" y="3168072"/>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简明性</a:t>
            </a:r>
            <a:endParaRPr lang="zh-CN" altLang="en-US" sz="2000" b="1" dirty="0">
              <a:latin typeface="Times New Roman" panose="02020603050405020304" pitchFamily="18" charset="0"/>
            </a:endParaRPr>
          </a:p>
        </p:txBody>
      </p:sp>
      <p:sp>
        <p:nvSpPr>
          <p:cNvPr id="49" name="文本框 53256"/>
          <p:cNvSpPr txBox="1"/>
          <p:nvPr/>
        </p:nvSpPr>
        <p:spPr>
          <a:xfrm>
            <a:off x="8904594" y="3888797"/>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zh-CN" altLang="en-US" sz="2000" b="1" dirty="0">
                <a:latin typeface="Times New Roman" panose="02020603050405020304" pitchFamily="18" charset="0"/>
              </a:rPr>
              <a:t>可扩充性</a:t>
            </a:r>
            <a:endParaRPr lang="zh-CN" altLang="en-US" sz="2000" b="1" dirty="0">
              <a:latin typeface="Times New Roman" panose="02020603050405020304" pitchFamily="18" charset="0"/>
            </a:endParaRPr>
          </a:p>
        </p:txBody>
      </p:sp>
      <p:sp>
        <p:nvSpPr>
          <p:cNvPr id="50" name="文本框 53257"/>
          <p:cNvSpPr txBox="1"/>
          <p:nvPr/>
        </p:nvSpPr>
        <p:spPr>
          <a:xfrm>
            <a:off x="8904594" y="4607934"/>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51" name="文本框 53258"/>
          <p:cNvSpPr txBox="1"/>
          <p:nvPr/>
        </p:nvSpPr>
        <p:spPr>
          <a:xfrm>
            <a:off x="8904594" y="5328659"/>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简洁性</a:t>
            </a:r>
            <a:endParaRPr lang="zh-CN" altLang="en-US" sz="2000" b="1" dirty="0">
              <a:latin typeface="Times New Roman" panose="02020603050405020304" pitchFamily="18" charset="0"/>
            </a:endParaRPr>
          </a:p>
        </p:txBody>
      </p:sp>
      <p:sp>
        <p:nvSpPr>
          <p:cNvPr id="52" name="文本框 53259"/>
          <p:cNvSpPr txBox="1"/>
          <p:nvPr/>
        </p:nvSpPr>
        <p:spPr>
          <a:xfrm>
            <a:off x="8919199" y="6048114"/>
            <a:ext cx="1244600"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通用性</a:t>
            </a:r>
            <a:endParaRPr lang="zh-CN" altLang="en-US" sz="2000" b="1" dirty="0">
              <a:latin typeface="Times New Roman" panose="02020603050405020304" pitchFamily="18" charset="0"/>
            </a:endParaRPr>
          </a:p>
        </p:txBody>
      </p:sp>
      <p:sp>
        <p:nvSpPr>
          <p:cNvPr id="53" name="直接连接符 53268"/>
          <p:cNvSpPr/>
          <p:nvPr/>
        </p:nvSpPr>
        <p:spPr>
          <a:xfrm>
            <a:off x="7175807" y="5689022"/>
            <a:ext cx="1728787" cy="576262"/>
          </a:xfrm>
          <a:prstGeom prst="line">
            <a:avLst/>
          </a:prstGeom>
          <a:solidFill>
            <a:schemeClr val="bg1"/>
          </a:solidFill>
          <a:ln w="9525" cap="flat" cmpd="sng">
            <a:solidFill>
              <a:srgbClr val="000000"/>
            </a:solidFill>
            <a:prstDash val="solid"/>
            <a:headEnd type="none" w="med" len="med"/>
            <a:tailEnd type="none" w="med" len="med"/>
          </a:ln>
        </p:spPr>
      </p:sp>
      <p:sp>
        <p:nvSpPr>
          <p:cNvPr id="54" name="直接连接符 53270"/>
          <p:cNvSpPr/>
          <p:nvPr/>
        </p:nvSpPr>
        <p:spPr>
          <a:xfrm flipV="1">
            <a:off x="7175807" y="4031672"/>
            <a:ext cx="1728787" cy="1657350"/>
          </a:xfrm>
          <a:prstGeom prst="line">
            <a:avLst/>
          </a:prstGeom>
          <a:solidFill>
            <a:schemeClr val="bg1"/>
          </a:solidFill>
          <a:ln w="9525" cap="flat" cmpd="sng">
            <a:solidFill>
              <a:srgbClr val="000000"/>
            </a:solidFill>
            <a:prstDash val="solid"/>
            <a:headEnd type="none" w="med" len="med"/>
            <a:tailEnd type="none" w="med" len="med"/>
          </a:ln>
        </p:spPr>
      </p:sp>
      <p:sp>
        <p:nvSpPr>
          <p:cNvPr id="56" name="直接连接符 53271"/>
          <p:cNvSpPr/>
          <p:nvPr/>
        </p:nvSpPr>
        <p:spPr>
          <a:xfrm flipV="1">
            <a:off x="7175807" y="3383972"/>
            <a:ext cx="1728787" cy="2305050"/>
          </a:xfrm>
          <a:prstGeom prst="line">
            <a:avLst/>
          </a:prstGeom>
          <a:solidFill>
            <a:schemeClr val="bg1"/>
          </a:solidFill>
          <a:ln w="9525" cap="flat" cmpd="sng">
            <a:solidFill>
              <a:srgbClr val="000000"/>
            </a:solidFill>
            <a:prstDash val="solid"/>
            <a:headEnd type="none" w="med" len="med"/>
            <a:tailEnd type="none" w="med" len="med"/>
          </a:ln>
        </p:spPr>
      </p:sp>
      <p:sp>
        <p:nvSpPr>
          <p:cNvPr id="57" name="直接连接符 53272"/>
          <p:cNvSpPr/>
          <p:nvPr/>
        </p:nvSpPr>
        <p:spPr>
          <a:xfrm flipV="1">
            <a:off x="7175807" y="4823834"/>
            <a:ext cx="1728787" cy="865188"/>
          </a:xfrm>
          <a:prstGeom prst="line">
            <a:avLst/>
          </a:prstGeom>
          <a:solidFill>
            <a:schemeClr val="bg1"/>
          </a:solidFill>
          <a:ln w="9525" cap="flat" cmpd="sng">
            <a:solidFill>
              <a:srgbClr val="000000"/>
            </a:solidFill>
            <a:prstDash val="solid"/>
            <a:headEnd type="none" w="med" len="med"/>
            <a:tailEnd type="none" w="med" len="med"/>
          </a:ln>
        </p:spPr>
      </p:sp>
      <p:sp>
        <p:nvSpPr>
          <p:cNvPr id="58" name="直接连接符 53273"/>
          <p:cNvSpPr/>
          <p:nvPr/>
        </p:nvSpPr>
        <p:spPr>
          <a:xfrm flipV="1">
            <a:off x="7175807" y="2736272"/>
            <a:ext cx="1728787" cy="2952750"/>
          </a:xfrm>
          <a:prstGeom prst="line">
            <a:avLst/>
          </a:prstGeom>
          <a:solidFill>
            <a:schemeClr val="bg1"/>
          </a:solidFill>
          <a:ln w="9525" cap="flat" cmpd="sng">
            <a:solidFill>
              <a:srgbClr val="000000"/>
            </a:solidFill>
            <a:prstDash val="solid"/>
            <a:headEnd type="none" w="med" len="med"/>
            <a:tailEnd type="none" w="med" len="med"/>
          </a:ln>
        </p:spPr>
      </p:sp>
      <p:sp>
        <p:nvSpPr>
          <p:cNvPr id="59" name="直接连接符 53274"/>
          <p:cNvSpPr/>
          <p:nvPr/>
        </p:nvSpPr>
        <p:spPr>
          <a:xfrm flipV="1">
            <a:off x="7175807" y="2088572"/>
            <a:ext cx="1728787" cy="3600450"/>
          </a:xfrm>
          <a:prstGeom prst="line">
            <a:avLst/>
          </a:prstGeom>
          <a:solidFill>
            <a:schemeClr val="bg1"/>
          </a:solidFill>
          <a:ln w="9525" cap="flat" cmpd="sng">
            <a:solidFill>
              <a:srgbClr val="000000"/>
            </a:solidFill>
            <a:prstDash val="solid"/>
            <a:headEnd type="none" w="med" len="med"/>
            <a:tailEnd type="none" w="med" len="med"/>
          </a:ln>
        </p:spPr>
      </p:sp>
      <p:sp>
        <p:nvSpPr>
          <p:cNvPr id="60" name="直接连接符 53268"/>
          <p:cNvSpPr/>
          <p:nvPr/>
        </p:nvSpPr>
        <p:spPr>
          <a:xfrm flipV="1">
            <a:off x="7175807" y="5529358"/>
            <a:ext cx="1728787" cy="159664"/>
          </a:xfrm>
          <a:prstGeom prst="line">
            <a:avLst/>
          </a:prstGeom>
          <a:solidFill>
            <a:schemeClr val="bg1"/>
          </a:solidFill>
          <a:ln w="9525" cap="flat" cmpd="sng">
            <a:solidFill>
              <a:srgbClr val="000000"/>
            </a:solidFill>
            <a:prstDash val="solid"/>
            <a:headEnd type="none" w="med" len="med"/>
            <a:tailEnd type="none" w="med" len="med"/>
          </a:ln>
        </p:spPr>
      </p:sp>
      <p:sp>
        <p:nvSpPr>
          <p:cNvPr id="3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37"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38" name="矩形 37"/>
          <p:cNvSpPr/>
          <p:nvPr/>
        </p:nvSpPr>
        <p:spPr>
          <a:xfrm>
            <a:off x="3123088" y="1362819"/>
            <a:ext cx="1202691" cy="522059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616576" y="1375147"/>
            <a:ext cx="1670366" cy="5220598"/>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211186" y="1362819"/>
            <a:ext cx="2521584" cy="5220598"/>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par>
                                <p:cTn id="46" presetID="12" presetClass="entr" presetSubtype="2"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p:tgtEl>
                                          <p:spTgt spid="33"/>
                                        </p:tgtEl>
                                        <p:attrNameLst>
                                          <p:attrName>ppt_x</p:attrName>
                                        </p:attrNameLst>
                                      </p:cBhvr>
                                      <p:tavLst>
                                        <p:tav tm="0">
                                          <p:val>
                                            <p:strVal val="#ppt_x+#ppt_w*1.125000"/>
                                          </p:val>
                                        </p:tav>
                                        <p:tav tm="100000">
                                          <p:val>
                                            <p:strVal val="#ppt_x"/>
                                          </p:val>
                                        </p:tav>
                                      </p:tavLst>
                                    </p:anim>
                                    <p:animEffect transition="in" filter="wipe(left)">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49" grpId="0" bldLvl="0" animBg="1"/>
      <p:bldP spid="50" grpId="0" bldLvl="0" animBg="1"/>
      <p:bldP spid="51" grpId="0" bldLvl="0" animBg="1"/>
      <p:bldP spid="52" grpId="0" bldLvl="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85" y="337820"/>
            <a:ext cx="525145" cy="422275"/>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123" name="标题 7169" descr="7b0a20202020227461726765744964223a202270726f636573734f6e6c696e6542756c6c6574220a7d0a"/>
          <p:cNvSpPr>
            <a:spLocks noGrp="1"/>
          </p:cNvSpPr>
          <p:nvPr>
            <p:ph type="title"/>
          </p:nvPr>
        </p:nvSpPr>
        <p:spPr>
          <a:xfrm>
            <a:off x="680086" y="5564505"/>
            <a:ext cx="10871200" cy="791845"/>
          </a:xfrm>
        </p:spPr>
        <p:style>
          <a:lnRef idx="2">
            <a:schemeClr val="accent6"/>
          </a:lnRef>
          <a:fillRef idx="1">
            <a:schemeClr val="lt1"/>
          </a:fillRef>
          <a:effectRef idx="0">
            <a:schemeClr val="accent6"/>
          </a:effectRef>
          <a:fontRef idx="minor">
            <a:schemeClr val="dk1"/>
          </a:fontRef>
        </p:style>
        <p:txBody>
          <a:bodyPr vert="horz" wrap="square" lIns="91440" tIns="45720" rIns="91440" bIns="45720" anchor="ctr" anchorCtr="0">
            <a:normAutofit/>
          </a:bodyPr>
          <a:lstStyle/>
          <a:p>
            <a:pPr marL="0" indent="0" algn="l" eaLnBrk="1" hangingPunct="1">
              <a:lnSpc>
                <a:spcPct val="90000"/>
              </a:lnSpc>
              <a:spcBef>
                <a:spcPct val="20000"/>
              </a:spcBef>
              <a:buSzTx/>
              <a:buNone/>
            </a:pPr>
            <a:r>
              <a:rPr lang="en-US" altLang="zh-CN" sz="2000" b="1" dirty="0">
                <a:solidFill>
                  <a:srgbClr val="0000FF"/>
                </a:solidFill>
                <a:latin typeface="+mn-ea"/>
                <a:ea typeface="+mn-ea"/>
                <a:cs typeface="+mn-ea"/>
              </a:rPr>
              <a:t>Include</a:t>
            </a:r>
            <a:r>
              <a:rPr lang="zh-CN" altLang="en-US" sz="2000" b="1" dirty="0">
                <a:solidFill>
                  <a:srgbClr val="0000FF"/>
                </a:solidFill>
                <a:latin typeface="+mn-ea"/>
                <a:ea typeface="+mn-ea"/>
                <a:cs typeface="+mn-ea"/>
              </a:rPr>
              <a:t>：</a:t>
            </a:r>
            <a:r>
              <a:rPr lang="zh-CN" altLang="zh-CN" sz="2000" dirty="0">
                <a:solidFill>
                  <a:schemeClr val="tx1"/>
                </a:solidFill>
                <a:latin typeface="+mn-ea"/>
                <a:ea typeface="+mn-ea"/>
                <a:cs typeface="+mn-ea"/>
              </a:rPr>
              <a:t>包含</a:t>
            </a:r>
            <a:br>
              <a:rPr lang="en-US" altLang="zh-CN" sz="2000" dirty="0">
                <a:solidFill>
                  <a:schemeClr val="tx1"/>
                </a:solidFill>
                <a:latin typeface="+mn-ea"/>
                <a:ea typeface="+mn-ea"/>
                <a:cs typeface="+mn-ea"/>
              </a:rPr>
            </a:br>
            <a:r>
              <a:rPr lang="en-US" altLang="zh-CN" sz="2000" b="1" dirty="0">
                <a:solidFill>
                  <a:srgbClr val="0000FF"/>
                </a:solidFill>
                <a:latin typeface="+mn-ea"/>
                <a:ea typeface="+mn-ea"/>
                <a:cs typeface="+mn-ea"/>
              </a:rPr>
              <a:t>Extend</a:t>
            </a:r>
            <a:r>
              <a:rPr lang="zh-CN" altLang="en-US" sz="2000" b="1" dirty="0">
                <a:solidFill>
                  <a:srgbClr val="0000FF"/>
                </a:solidFill>
                <a:latin typeface="+mn-ea"/>
                <a:ea typeface="+mn-ea"/>
                <a:cs typeface="+mn-ea"/>
              </a:rPr>
              <a:t>：</a:t>
            </a:r>
            <a:r>
              <a:rPr lang="zh-CN" altLang="en-US" sz="2000" dirty="0">
                <a:solidFill>
                  <a:schemeClr val="tx1"/>
                </a:solidFill>
                <a:latin typeface="+mn-ea"/>
                <a:ea typeface="+mn-ea"/>
                <a:cs typeface="+mn-ea"/>
              </a:rPr>
              <a:t>扩展 （</a:t>
            </a:r>
            <a:r>
              <a:rPr lang="en-US" altLang="zh-CN" sz="2000" dirty="0">
                <a:solidFill>
                  <a:schemeClr val="tx1"/>
                </a:solidFill>
                <a:latin typeface="+mn-ea"/>
                <a:ea typeface="+mn-ea"/>
                <a:cs typeface="+mn-ea"/>
              </a:rPr>
              <a:t>Module 10 Structure the use-case model)</a:t>
            </a:r>
            <a:endParaRPr lang="en-US" altLang="zh-CN" sz="2000" dirty="0">
              <a:solidFill>
                <a:schemeClr val="tx1"/>
              </a:solidFill>
              <a:latin typeface="+mn-ea"/>
              <a:ea typeface="+mn-ea"/>
              <a:cs typeface="+mn-ea"/>
            </a:endParaRPr>
          </a:p>
        </p:txBody>
      </p:sp>
      <p:grpSp>
        <p:nvGrpSpPr>
          <p:cNvPr id="4" name="组合 7"/>
          <p:cNvGrpSpPr/>
          <p:nvPr/>
        </p:nvGrpSpPr>
        <p:grpSpPr>
          <a:xfrm>
            <a:off x="108557" y="33763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1" name="任意多边形: 形状 10"/>
          <p:cNvSpPr/>
          <p:nvPr/>
        </p:nvSpPr>
        <p:spPr bwMode="white">
          <a:xfrm>
            <a:off x="701040" y="1834080"/>
            <a:ext cx="10871200" cy="707886"/>
          </a:xfrm>
          <a:custGeom>
            <a:avLst/>
            <a:gdLst>
              <a:gd name="connsiteX0" fmla="*/ 0 w 10871200"/>
              <a:gd name="connsiteY0" fmla="*/ 137784 h 826685"/>
              <a:gd name="connsiteX1" fmla="*/ 137784 w 10871200"/>
              <a:gd name="connsiteY1" fmla="*/ 0 h 826685"/>
              <a:gd name="connsiteX2" fmla="*/ 10733416 w 10871200"/>
              <a:gd name="connsiteY2" fmla="*/ 0 h 826685"/>
              <a:gd name="connsiteX3" fmla="*/ 10871200 w 10871200"/>
              <a:gd name="connsiteY3" fmla="*/ 137784 h 826685"/>
              <a:gd name="connsiteX4" fmla="*/ 10871200 w 10871200"/>
              <a:gd name="connsiteY4" fmla="*/ 688901 h 826685"/>
              <a:gd name="connsiteX5" fmla="*/ 10733416 w 10871200"/>
              <a:gd name="connsiteY5" fmla="*/ 826685 h 826685"/>
              <a:gd name="connsiteX6" fmla="*/ 137784 w 10871200"/>
              <a:gd name="connsiteY6" fmla="*/ 826685 h 826685"/>
              <a:gd name="connsiteX7" fmla="*/ 0 w 10871200"/>
              <a:gd name="connsiteY7" fmla="*/ 688901 h 826685"/>
              <a:gd name="connsiteX8" fmla="*/ 0 w 10871200"/>
              <a:gd name="connsiteY8" fmla="*/ 137784 h 826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71200" h="826685">
                <a:moveTo>
                  <a:pt x="0" y="137784"/>
                </a:moveTo>
                <a:cubicBezTo>
                  <a:pt x="0" y="61688"/>
                  <a:pt x="61688" y="0"/>
                  <a:pt x="137784" y="0"/>
                </a:cubicBezTo>
                <a:lnTo>
                  <a:pt x="10733416" y="0"/>
                </a:lnTo>
                <a:cubicBezTo>
                  <a:pt x="10809512" y="0"/>
                  <a:pt x="10871200" y="61688"/>
                  <a:pt x="10871200" y="137784"/>
                </a:cubicBezTo>
                <a:lnTo>
                  <a:pt x="10871200" y="688901"/>
                </a:lnTo>
                <a:cubicBezTo>
                  <a:pt x="10871200" y="764997"/>
                  <a:pt x="10809512" y="826685"/>
                  <a:pt x="10733416" y="826685"/>
                </a:cubicBezTo>
                <a:lnTo>
                  <a:pt x="137784" y="826685"/>
                </a:lnTo>
                <a:cubicBezTo>
                  <a:pt x="61688" y="826685"/>
                  <a:pt x="0" y="764997"/>
                  <a:pt x="0" y="688901"/>
                </a:cubicBezTo>
                <a:lnTo>
                  <a:pt x="0" y="137784"/>
                </a:lnTo>
                <a:close/>
              </a:path>
            </a:pathLst>
          </a:custGeom>
          <a:solidFill>
            <a:schemeClr val="accent6">
              <a:lumMod val="20000"/>
              <a:lumOff val="80000"/>
            </a:schemeClr>
          </a:solidFill>
          <a:ln>
            <a:noFill/>
          </a:ln>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6555" tIns="116555" rIns="116555" bIns="116555" numCol="1" spcCol="1270" anchor="ctr" anchorCtr="0">
            <a:noAutofit/>
          </a:bodyPr>
          <a:lstStyle/>
          <a:p>
            <a:pPr marL="0" lvl="0" indent="0" algn="l" defTabSz="889000">
              <a:lnSpc>
                <a:spcPct val="100000"/>
              </a:lnSpc>
              <a:spcBef>
                <a:spcPct val="0"/>
              </a:spcBef>
              <a:spcAft>
                <a:spcPct val="35000"/>
              </a:spcAft>
              <a:buNone/>
            </a:pPr>
            <a:r>
              <a:rPr lang="en-US" sz="20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1</a:t>
            </a:r>
            <a:r>
              <a:rPr lang="zh-CN" altLang="en-US" sz="20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）用例：</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一个用例描述了系统和一个外部“执行</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 (actor) 的交互顺序，这体现执行者完成一项任务并给某人带来益处。</a:t>
            </a:r>
            <a:endParaRPr altLang="en-US" sz="2000" kern="1200" dirty="0">
              <a:latin typeface="宋体" panose="02010600030101010101" pitchFamily="2" charset="-122"/>
              <a:ea typeface="宋体" panose="02010600030101010101" pitchFamily="2" charset="-122"/>
              <a:cs typeface="宋体" panose="02010600030101010101" pitchFamily="2" charset="-122"/>
            </a:endParaRPr>
          </a:p>
        </p:txBody>
      </p:sp>
      <p:sp>
        <p:nvSpPr>
          <p:cNvPr id="12" name="任意多边形: 形状 11"/>
          <p:cNvSpPr/>
          <p:nvPr/>
        </p:nvSpPr>
        <p:spPr bwMode="white">
          <a:xfrm>
            <a:off x="660400" y="2899286"/>
            <a:ext cx="10871200" cy="707886"/>
          </a:xfrm>
          <a:custGeom>
            <a:avLst/>
            <a:gdLst>
              <a:gd name="connsiteX0" fmla="*/ 0 w 10871200"/>
              <a:gd name="connsiteY0" fmla="*/ 134126 h 804739"/>
              <a:gd name="connsiteX1" fmla="*/ 134126 w 10871200"/>
              <a:gd name="connsiteY1" fmla="*/ 0 h 804739"/>
              <a:gd name="connsiteX2" fmla="*/ 10737074 w 10871200"/>
              <a:gd name="connsiteY2" fmla="*/ 0 h 804739"/>
              <a:gd name="connsiteX3" fmla="*/ 10871200 w 10871200"/>
              <a:gd name="connsiteY3" fmla="*/ 134126 h 804739"/>
              <a:gd name="connsiteX4" fmla="*/ 10871200 w 10871200"/>
              <a:gd name="connsiteY4" fmla="*/ 670613 h 804739"/>
              <a:gd name="connsiteX5" fmla="*/ 10737074 w 10871200"/>
              <a:gd name="connsiteY5" fmla="*/ 804739 h 804739"/>
              <a:gd name="connsiteX6" fmla="*/ 134126 w 10871200"/>
              <a:gd name="connsiteY6" fmla="*/ 804739 h 804739"/>
              <a:gd name="connsiteX7" fmla="*/ 0 w 10871200"/>
              <a:gd name="connsiteY7" fmla="*/ 670613 h 804739"/>
              <a:gd name="connsiteX8" fmla="*/ 0 w 10871200"/>
              <a:gd name="connsiteY8" fmla="*/ 134126 h 80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71200" h="804739">
                <a:moveTo>
                  <a:pt x="0" y="134126"/>
                </a:moveTo>
                <a:cubicBezTo>
                  <a:pt x="0" y="60050"/>
                  <a:pt x="60050" y="0"/>
                  <a:pt x="134126" y="0"/>
                </a:cubicBezTo>
                <a:lnTo>
                  <a:pt x="10737074" y="0"/>
                </a:lnTo>
                <a:cubicBezTo>
                  <a:pt x="10811150" y="0"/>
                  <a:pt x="10871200" y="60050"/>
                  <a:pt x="10871200" y="134126"/>
                </a:cubicBezTo>
                <a:lnTo>
                  <a:pt x="10871200" y="670613"/>
                </a:lnTo>
                <a:cubicBezTo>
                  <a:pt x="10871200" y="744689"/>
                  <a:pt x="10811150" y="804739"/>
                  <a:pt x="10737074" y="804739"/>
                </a:cubicBezTo>
                <a:lnTo>
                  <a:pt x="134126" y="804739"/>
                </a:lnTo>
                <a:cubicBezTo>
                  <a:pt x="60050" y="804739"/>
                  <a:pt x="0" y="744689"/>
                  <a:pt x="0" y="670613"/>
                </a:cubicBezTo>
                <a:lnTo>
                  <a:pt x="0" y="134126"/>
                </a:lnTo>
                <a:close/>
              </a:path>
            </a:pathLst>
          </a:custGeom>
          <a:solidFill>
            <a:schemeClr val="accent4">
              <a:lumMod val="20000"/>
              <a:lumOff val="80000"/>
            </a:schemeClr>
          </a:solidFill>
          <a:ln>
            <a:noFill/>
          </a:ln>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5484" tIns="115484" rIns="115484" bIns="115484" numCol="1" spcCol="1270" anchor="ctr" anchorCtr="0">
            <a:noAutofit/>
          </a:bodyPr>
          <a:lstStyle/>
          <a:p>
            <a:pPr marL="0" lvl="0" indent="0" algn="l" defTabSz="889000">
              <a:lnSpc>
                <a:spcPct val="100000"/>
              </a:lnSpc>
              <a:spcBef>
                <a:spcPct val="0"/>
              </a:spcBef>
              <a:spcAft>
                <a:spcPct val="35000"/>
              </a:spcAft>
              <a:buNone/>
            </a:pPr>
            <a:r>
              <a:rPr lang="en-US" sz="2000" b="1" i="0" u="none" kern="1200" baseline="0" dirty="0">
                <a:solidFill>
                  <a:srgbClr val="FF0000"/>
                </a:solidFill>
                <a:latin typeface="宋体" panose="02010600030101010101" pitchFamily="2" charset="-122"/>
                <a:ea typeface="宋体" panose="02010600030101010101" pitchFamily="2" charset="-122"/>
                <a:rtl val="0"/>
              </a:rPr>
              <a:t>2</a:t>
            </a:r>
            <a:r>
              <a:rPr lang="zh-CN" altLang="en-US" sz="2000" b="1" i="0" u="none" kern="1200" baseline="0" dirty="0">
                <a:solidFill>
                  <a:srgbClr val="FF0000"/>
                </a:solidFill>
                <a:latin typeface="宋体" panose="02010600030101010101" pitchFamily="2" charset="-122"/>
                <a:ea typeface="宋体" panose="02010600030101010101" pitchFamily="2" charset="-122"/>
                <a:rtl val="0"/>
              </a:rPr>
              <a:t>）</a:t>
            </a:r>
            <a:r>
              <a:rPr lang="en-US" sz="2000" b="1" i="0" u="none" kern="1200" baseline="0" dirty="0" err="1">
                <a:solidFill>
                  <a:srgbClr val="FF0000"/>
                </a:solidFill>
                <a:latin typeface="宋体" panose="02010600030101010101" pitchFamily="2" charset="-122"/>
                <a:ea typeface="宋体" panose="02010600030101010101" pitchFamily="2" charset="-122"/>
                <a:rtl val="0"/>
              </a:rPr>
              <a:t>执行者</a:t>
            </a:r>
            <a:r>
              <a:rPr lang="zh-CN" altLang="en-US" sz="2000" b="1" i="0" u="none" kern="1200" baseline="0" dirty="0">
                <a:solidFill>
                  <a:srgbClr val="FF0000"/>
                </a:solidFill>
                <a:latin typeface="宋体" panose="02010600030101010101" pitchFamily="2" charset="-122"/>
                <a:ea typeface="宋体" panose="02010600030101010101" pitchFamily="2" charset="-122"/>
                <a:rtl val="0"/>
              </a:rPr>
              <a:t>：</a:t>
            </a:r>
            <a:r>
              <a:rPr lang="en-US" sz="2000" b="0" i="0" u="none" kern="1200" baseline="0" dirty="0" err="1">
                <a:latin typeface="宋体" panose="02010600030101010101" pitchFamily="2" charset="-122"/>
                <a:ea typeface="宋体" panose="02010600030101010101" pitchFamily="2" charset="-122"/>
                <a:rtl val="0"/>
              </a:rPr>
              <a:t>是指一个人</a:t>
            </a:r>
            <a:r>
              <a:rPr lang="zh-CN" altLang="en-US" sz="2000" b="0" i="0" u="none" kern="1200" baseline="0" dirty="0">
                <a:latin typeface="宋体" panose="02010600030101010101" pitchFamily="2" charset="-122"/>
                <a:ea typeface="宋体" panose="02010600030101010101" pitchFamily="2" charset="-122"/>
                <a:rtl val="0"/>
              </a:rPr>
              <a:t>、</a:t>
            </a:r>
            <a:r>
              <a:rPr lang="en-US" sz="2000" b="0" i="0" u="none" kern="1200" baseline="0" dirty="0">
                <a:latin typeface="宋体" panose="02010600030101010101" pitchFamily="2" charset="-122"/>
                <a:ea typeface="宋体" panose="02010600030101010101" pitchFamily="2" charset="-122"/>
                <a:rtl val="0"/>
              </a:rPr>
              <a:t>或另一个软件应用</a:t>
            </a:r>
            <a:r>
              <a:rPr lang="zh-CN" altLang="en-US" sz="2000" b="0" i="0" u="none" kern="1200" baseline="0" dirty="0">
                <a:latin typeface="宋体" panose="02010600030101010101" pitchFamily="2" charset="-122"/>
                <a:ea typeface="宋体" panose="02010600030101010101" pitchFamily="2" charset="-122"/>
                <a:rtl val="0"/>
              </a:rPr>
              <a:t>、</a:t>
            </a:r>
            <a:r>
              <a:rPr lang="en-US" sz="2000" b="0" i="0" u="none" kern="1200" baseline="0" dirty="0">
                <a:latin typeface="宋体" panose="02010600030101010101" pitchFamily="2" charset="-122"/>
                <a:ea typeface="宋体" panose="02010600030101010101" pitchFamily="2" charset="-122"/>
                <a:rtl val="0"/>
              </a:rPr>
              <a:t>或一个硬件</a:t>
            </a:r>
            <a:r>
              <a:rPr lang="zh-CN" altLang="en-US" sz="2000" b="0" i="0" u="none" kern="1200" baseline="0" dirty="0">
                <a:latin typeface="宋体" panose="02010600030101010101" pitchFamily="2" charset="-122"/>
                <a:ea typeface="宋体" panose="02010600030101010101" pitchFamily="2" charset="-122"/>
                <a:rtl val="0"/>
              </a:rPr>
              <a:t>、</a:t>
            </a:r>
            <a:r>
              <a:rPr lang="en-US" sz="2000" b="0" i="0" u="none" kern="1200" baseline="0" dirty="0">
                <a:latin typeface="宋体" panose="02010600030101010101" pitchFamily="2" charset="-122"/>
                <a:ea typeface="宋体" panose="02010600030101010101" pitchFamily="2" charset="-122"/>
                <a:rtl val="0"/>
              </a:rPr>
              <a:t>或其它一些与系统交互以实现某些目标的实体。执行者可以映像到一个或多个可以操作的用户类的角色。</a:t>
            </a:r>
            <a:endParaRPr altLang="en-US" sz="2000" kern="1200" dirty="0">
              <a:latin typeface="宋体" panose="02010600030101010101" pitchFamily="2" charset="-122"/>
              <a:ea typeface="宋体" panose="02010600030101010101" pitchFamily="2" charset="-122"/>
            </a:endParaRPr>
          </a:p>
        </p:txBody>
      </p:sp>
      <p:sp>
        <p:nvSpPr>
          <p:cNvPr id="13" name="任意多边形: 形状 12"/>
          <p:cNvSpPr/>
          <p:nvPr/>
        </p:nvSpPr>
        <p:spPr bwMode="white">
          <a:xfrm>
            <a:off x="680085" y="4134991"/>
            <a:ext cx="10871200" cy="1272960"/>
          </a:xfrm>
          <a:custGeom>
            <a:avLst/>
            <a:gdLst>
              <a:gd name="connsiteX0" fmla="*/ 0 w 10871200"/>
              <a:gd name="connsiteY0" fmla="*/ 212164 h 1272960"/>
              <a:gd name="connsiteX1" fmla="*/ 212164 w 10871200"/>
              <a:gd name="connsiteY1" fmla="*/ 0 h 1272960"/>
              <a:gd name="connsiteX2" fmla="*/ 10659036 w 10871200"/>
              <a:gd name="connsiteY2" fmla="*/ 0 h 1272960"/>
              <a:gd name="connsiteX3" fmla="*/ 10871200 w 10871200"/>
              <a:gd name="connsiteY3" fmla="*/ 212164 h 1272960"/>
              <a:gd name="connsiteX4" fmla="*/ 10871200 w 10871200"/>
              <a:gd name="connsiteY4" fmla="*/ 1060796 h 1272960"/>
              <a:gd name="connsiteX5" fmla="*/ 10659036 w 10871200"/>
              <a:gd name="connsiteY5" fmla="*/ 1272960 h 1272960"/>
              <a:gd name="connsiteX6" fmla="*/ 212164 w 10871200"/>
              <a:gd name="connsiteY6" fmla="*/ 1272960 h 1272960"/>
              <a:gd name="connsiteX7" fmla="*/ 0 w 10871200"/>
              <a:gd name="connsiteY7" fmla="*/ 1060796 h 1272960"/>
              <a:gd name="connsiteX8" fmla="*/ 0 w 10871200"/>
              <a:gd name="connsiteY8" fmla="*/ 212164 h 127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71200" h="1272960">
                <a:moveTo>
                  <a:pt x="0" y="212164"/>
                </a:moveTo>
                <a:cubicBezTo>
                  <a:pt x="0" y="94989"/>
                  <a:pt x="94989" y="0"/>
                  <a:pt x="212164" y="0"/>
                </a:cubicBezTo>
                <a:lnTo>
                  <a:pt x="10659036" y="0"/>
                </a:lnTo>
                <a:cubicBezTo>
                  <a:pt x="10776211" y="0"/>
                  <a:pt x="10871200" y="94989"/>
                  <a:pt x="10871200" y="212164"/>
                </a:cubicBezTo>
                <a:lnTo>
                  <a:pt x="10871200" y="1060796"/>
                </a:lnTo>
                <a:cubicBezTo>
                  <a:pt x="10871200" y="1177971"/>
                  <a:pt x="10776211" y="1272960"/>
                  <a:pt x="10659036" y="1272960"/>
                </a:cubicBezTo>
                <a:lnTo>
                  <a:pt x="212164" y="1272960"/>
                </a:lnTo>
                <a:cubicBezTo>
                  <a:pt x="94989" y="1272960"/>
                  <a:pt x="0" y="1177971"/>
                  <a:pt x="0" y="1060796"/>
                </a:cubicBezTo>
                <a:lnTo>
                  <a:pt x="0" y="212164"/>
                </a:lnTo>
                <a:close/>
              </a:path>
            </a:pathLst>
          </a:custGeom>
          <a:ln>
            <a:solidFill>
              <a:srgbClr val="FF0000"/>
            </a:solidFill>
          </a:ln>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38341" tIns="138341" rIns="138341" bIns="138341" numCol="1" spcCol="1270" anchor="ctr" anchorCtr="0">
            <a:noAutofit/>
          </a:bodyPr>
          <a:lstStyle/>
          <a:p>
            <a:pPr marL="0" lvl="0" indent="0" algn="l" defTabSz="889000">
              <a:lnSpc>
                <a:spcPct val="100000"/>
              </a:lnSpc>
              <a:spcBef>
                <a:spcPct val="0"/>
              </a:spcBef>
              <a:spcAft>
                <a:spcPct val="35000"/>
              </a:spcAft>
              <a:buNone/>
            </a:pP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例如</a:t>
            </a:r>
            <a:r>
              <a:rPr lang="zh-CN" alt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“化学制品跟踪系统”中的“请求一种化学制品”用例包括一个名为“请求者”的执行者。在“化学制品跟踪系统”中设有一个客户类叫请求者，药剂师和化学制品仓库管理人员均可充当这一角色。（</a:t>
            </a:r>
            <a:r>
              <a:rPr lang="en-US" sz="2000" b="0" i="0" u="none" kern="1200" baseline="0" dirty="0" err="1">
                <a:latin typeface="宋体" panose="02010600030101010101" pitchFamily="2" charset="-122"/>
                <a:ea typeface="宋体" panose="02010600030101010101" pitchFamily="2" charset="-122"/>
                <a:cs typeface="宋体" panose="02010600030101010101" pitchFamily="2" charset="-122"/>
                <a:rtl val="0"/>
              </a:rPr>
              <a:t>泛化！Generalization</a:t>
            </a:r>
            <a:r>
              <a:rPr lang="en-US" sz="2000" b="0" i="0" u="none" kern="1200" baseline="0" dirty="0">
                <a:latin typeface="宋体" panose="02010600030101010101" pitchFamily="2" charset="-122"/>
                <a:ea typeface="宋体" panose="02010600030101010101" pitchFamily="2" charset="-122"/>
                <a:cs typeface="宋体" panose="02010600030101010101" pitchFamily="2" charset="-122"/>
                <a:rtl val="0"/>
              </a:rPr>
              <a:t>）</a:t>
            </a:r>
            <a:endParaRPr lang="en-US" altLang="en-US" sz="2000" b="0" i="0" u="none" kern="1200" baseline="0" dirty="0">
              <a:latin typeface="宋体" panose="02010600030101010101" pitchFamily="2" charset="-122"/>
              <a:ea typeface="宋体" panose="02010600030101010101" pitchFamily="2" charset="-122"/>
              <a:cs typeface="宋体" panose="02010600030101010101" pitchFamily="2" charset="-122"/>
              <a:rtl val="0"/>
            </a:endParaRPr>
          </a:p>
        </p:txBody>
      </p:sp>
      <p:sp>
        <p:nvSpPr>
          <p:cNvPr id="16"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）基本概念</a:t>
            </a:r>
            <a:endParaRPr lang="zh-CN" altLang="en-US" sz="2000" b="1" kern="0" dirty="0">
              <a:latin typeface="宋体" panose="02010600030101010101" pitchFamily="2" charset="-122"/>
              <a:sym typeface="宋体" panose="02010600030101010101" pitchFamily="2" charset="-122"/>
            </a:endParaRPr>
          </a:p>
        </p:txBody>
      </p:sp>
      <p:sp>
        <p:nvSpPr>
          <p:cNvPr id="18" name="标注: 下箭头 17"/>
          <p:cNvSpPr/>
          <p:nvPr/>
        </p:nvSpPr>
        <p:spPr>
          <a:xfrm>
            <a:off x="598898" y="2830846"/>
            <a:ext cx="10993587" cy="1247060"/>
          </a:xfrm>
          <a:prstGeom prst="downArrowCallout">
            <a:avLst/>
          </a:prstGeom>
          <a:noFill/>
          <a:ln w="127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11" grpId="0" animBg="1"/>
      <p:bldP spid="12" grpId="0" animBg="1"/>
      <p:bldP spid="13" grpId="0" animBg="1"/>
      <p:bldP spid="16" grpId="0"/>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 name="文本框 54274"/>
          <p:cNvSpPr txBox="1"/>
          <p:nvPr/>
        </p:nvSpPr>
        <p:spPr>
          <a:xfrm>
            <a:off x="3098483" y="1737360"/>
            <a:ext cx="14462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6" name="文本框 54275"/>
          <p:cNvSpPr txBox="1"/>
          <p:nvPr/>
        </p:nvSpPr>
        <p:spPr>
          <a:xfrm>
            <a:off x="5906770" y="1737360"/>
            <a:ext cx="15335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7" name="文本框 54276"/>
          <p:cNvSpPr txBox="1"/>
          <p:nvPr/>
        </p:nvSpPr>
        <p:spPr>
          <a:xfrm>
            <a:off x="8788083" y="1737360"/>
            <a:ext cx="13954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sp>
        <p:nvSpPr>
          <p:cNvPr id="8" name="文本框 54277"/>
          <p:cNvSpPr txBox="1"/>
          <p:nvPr/>
        </p:nvSpPr>
        <p:spPr>
          <a:xfrm>
            <a:off x="8859519" y="2331085"/>
            <a:ext cx="1512887"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9" name="文本框 54278"/>
          <p:cNvSpPr txBox="1"/>
          <p:nvPr/>
        </p:nvSpPr>
        <p:spPr>
          <a:xfrm>
            <a:off x="8859519" y="3123248"/>
            <a:ext cx="1512887"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zh-CN" altLang="en-US" sz="2000" b="1" dirty="0">
                <a:latin typeface="Times New Roman" panose="02020603050405020304" pitchFamily="18" charset="0"/>
              </a:rPr>
              <a:t>自描述性</a:t>
            </a:r>
            <a:endParaRPr lang="zh-CN" altLang="en-US" sz="2000" b="1" dirty="0">
              <a:latin typeface="Times New Roman" panose="02020603050405020304" pitchFamily="18" charset="0"/>
            </a:endParaRPr>
          </a:p>
        </p:txBody>
      </p:sp>
      <p:sp>
        <p:nvSpPr>
          <p:cNvPr id="10" name="文本框 54279"/>
          <p:cNvSpPr txBox="1"/>
          <p:nvPr/>
        </p:nvSpPr>
        <p:spPr>
          <a:xfrm>
            <a:off x="8859520" y="5571173"/>
            <a:ext cx="1512888"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软件独立性</a:t>
            </a:r>
            <a:endParaRPr lang="zh-CN" altLang="en-US" sz="2000" b="1" dirty="0">
              <a:latin typeface="Times New Roman" panose="02020603050405020304" pitchFamily="18" charset="0"/>
            </a:endParaRPr>
          </a:p>
        </p:txBody>
      </p:sp>
      <p:sp>
        <p:nvSpPr>
          <p:cNvPr id="11" name="文本框 54280"/>
          <p:cNvSpPr txBox="1"/>
          <p:nvPr/>
        </p:nvSpPr>
        <p:spPr>
          <a:xfrm>
            <a:off x="8859520" y="4707573"/>
            <a:ext cx="1512888"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硬件独立性</a:t>
            </a:r>
            <a:endParaRPr lang="zh-CN" altLang="en-US" sz="2000" b="1" dirty="0">
              <a:latin typeface="Times New Roman" panose="02020603050405020304" pitchFamily="18" charset="0"/>
            </a:endParaRPr>
          </a:p>
        </p:txBody>
      </p:sp>
      <p:sp>
        <p:nvSpPr>
          <p:cNvPr id="12" name="文本框 54281"/>
          <p:cNvSpPr txBox="1"/>
          <p:nvPr/>
        </p:nvSpPr>
        <p:spPr>
          <a:xfrm>
            <a:off x="8859519" y="3915410"/>
            <a:ext cx="1512887"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通用性</a:t>
            </a:r>
            <a:endParaRPr lang="zh-CN" altLang="en-US" sz="2000" b="1" dirty="0">
              <a:latin typeface="Times New Roman" panose="02020603050405020304" pitchFamily="18" charset="0"/>
            </a:endParaRPr>
          </a:p>
        </p:txBody>
      </p:sp>
      <p:sp>
        <p:nvSpPr>
          <p:cNvPr id="14" name="文本框 54283"/>
          <p:cNvSpPr txBox="1"/>
          <p:nvPr/>
        </p:nvSpPr>
        <p:spPr>
          <a:xfrm>
            <a:off x="3349308" y="3602355"/>
            <a:ext cx="492443" cy="1167130"/>
          </a:xfrm>
          <a:prstGeom prst="rect">
            <a:avLst/>
          </a:prstGeom>
          <a:solidFill>
            <a:schemeClr val="bg1"/>
          </a:solidFill>
          <a:ln w="9525" cap="flat" cmpd="sng">
            <a:solidFill>
              <a:srgbClr val="000000"/>
            </a:solidFill>
            <a:prstDash val="solid"/>
            <a:miter/>
            <a:headEnd type="none" w="med" len="med"/>
            <a:tailEnd type="none" w="med" len="med"/>
          </a:ln>
        </p:spPr>
        <p:txBody>
          <a:bodyPr vert="eaVert">
            <a:spAutoFit/>
          </a:bodyPr>
          <a:lstStyle/>
          <a:p>
            <a:pPr eaLnBrk="1" hangingPunct="1"/>
            <a:r>
              <a:rPr lang="zh-CN" altLang="en-US" sz="2000" b="1" dirty="0">
                <a:solidFill>
                  <a:srgbClr val="FF0000"/>
                </a:solidFill>
                <a:latin typeface="Times New Roman" panose="02020603050405020304" pitchFamily="18" charset="0"/>
              </a:rPr>
              <a:t>产品转移</a:t>
            </a:r>
            <a:endParaRPr lang="zh-CN" altLang="en-US" sz="2000" b="1" dirty="0">
              <a:solidFill>
                <a:srgbClr val="FF0000"/>
              </a:solidFill>
              <a:latin typeface="Times New Roman" panose="02020603050405020304" pitchFamily="18" charset="0"/>
            </a:endParaRPr>
          </a:p>
        </p:txBody>
      </p:sp>
      <p:sp>
        <p:nvSpPr>
          <p:cNvPr id="15" name="文本框 54284"/>
          <p:cNvSpPr txBox="1"/>
          <p:nvPr/>
        </p:nvSpPr>
        <p:spPr>
          <a:xfrm>
            <a:off x="5861685" y="2331085"/>
            <a:ext cx="1289685" cy="407035"/>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移植性</a:t>
            </a:r>
            <a:endParaRPr lang="zh-CN" altLang="en-US" sz="2000" b="1" dirty="0">
              <a:latin typeface="Times New Roman" panose="02020603050405020304" pitchFamily="18" charset="0"/>
            </a:endParaRPr>
          </a:p>
        </p:txBody>
      </p:sp>
      <p:sp>
        <p:nvSpPr>
          <p:cNvPr id="16" name="文本框 54285"/>
          <p:cNvSpPr txBox="1"/>
          <p:nvPr/>
        </p:nvSpPr>
        <p:spPr>
          <a:xfrm>
            <a:off x="5861685" y="5995670"/>
            <a:ext cx="1289685" cy="405765"/>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共运行性</a:t>
            </a:r>
            <a:endParaRPr lang="zh-CN" altLang="en-US" sz="2000" b="1" dirty="0">
              <a:latin typeface="Times New Roman" panose="02020603050405020304" pitchFamily="18" charset="0"/>
            </a:endParaRPr>
          </a:p>
        </p:txBody>
      </p:sp>
      <p:sp>
        <p:nvSpPr>
          <p:cNvPr id="17" name="直接连接符 54286"/>
          <p:cNvSpPr/>
          <p:nvPr/>
        </p:nvSpPr>
        <p:spPr>
          <a:xfrm flipV="1">
            <a:off x="3848100" y="2555240"/>
            <a:ext cx="2013585" cy="1570990"/>
          </a:xfrm>
          <a:prstGeom prst="line">
            <a:avLst/>
          </a:prstGeom>
          <a:solidFill>
            <a:schemeClr val="bg1"/>
          </a:solidFill>
          <a:ln w="9525" cap="flat" cmpd="sng">
            <a:solidFill>
              <a:srgbClr val="000000"/>
            </a:solidFill>
            <a:prstDash val="solid"/>
            <a:headEnd type="none" w="med" len="med"/>
            <a:tailEnd type="none" w="med" len="med"/>
          </a:ln>
        </p:spPr>
      </p:sp>
      <p:sp>
        <p:nvSpPr>
          <p:cNvPr id="18" name="直接连接符 54287"/>
          <p:cNvSpPr/>
          <p:nvPr/>
        </p:nvSpPr>
        <p:spPr>
          <a:xfrm>
            <a:off x="3848100" y="4126230"/>
            <a:ext cx="2013585" cy="298450"/>
          </a:xfrm>
          <a:prstGeom prst="line">
            <a:avLst/>
          </a:prstGeom>
          <a:solidFill>
            <a:schemeClr val="bg1"/>
          </a:solidFill>
          <a:ln w="9525" cap="flat" cmpd="sng">
            <a:solidFill>
              <a:srgbClr val="000000"/>
            </a:solidFill>
            <a:prstDash val="solid"/>
            <a:headEnd type="none" w="med" len="med"/>
            <a:tailEnd type="none" w="med" len="med"/>
          </a:ln>
        </p:spPr>
      </p:sp>
      <p:sp>
        <p:nvSpPr>
          <p:cNvPr id="19" name="直接连接符 54288"/>
          <p:cNvSpPr/>
          <p:nvPr/>
        </p:nvSpPr>
        <p:spPr>
          <a:xfrm>
            <a:off x="3848100" y="4126230"/>
            <a:ext cx="2013585" cy="2093595"/>
          </a:xfrm>
          <a:prstGeom prst="line">
            <a:avLst/>
          </a:prstGeom>
          <a:solidFill>
            <a:schemeClr val="bg1"/>
          </a:solidFill>
          <a:ln w="9525" cap="flat" cmpd="sng">
            <a:solidFill>
              <a:srgbClr val="000000"/>
            </a:solidFill>
            <a:prstDash val="solid"/>
            <a:headEnd type="none" w="med" len="med"/>
            <a:tailEnd type="none" w="med" len="med"/>
          </a:ln>
        </p:spPr>
      </p:sp>
      <p:sp>
        <p:nvSpPr>
          <p:cNvPr id="20" name="文本框 54289"/>
          <p:cNvSpPr txBox="1"/>
          <p:nvPr/>
        </p:nvSpPr>
        <p:spPr>
          <a:xfrm>
            <a:off x="5861685" y="4200525"/>
            <a:ext cx="1289685" cy="405765"/>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复用性  </a:t>
            </a:r>
            <a:endParaRPr lang="zh-CN" altLang="en-US" sz="2000" b="1" dirty="0">
              <a:latin typeface="Times New Roman" panose="02020603050405020304" pitchFamily="18" charset="0"/>
            </a:endParaRPr>
          </a:p>
        </p:txBody>
      </p:sp>
      <p:sp>
        <p:nvSpPr>
          <p:cNvPr id="21" name="直接连接符 54290"/>
          <p:cNvSpPr/>
          <p:nvPr/>
        </p:nvSpPr>
        <p:spPr>
          <a:xfrm>
            <a:off x="7130733" y="2475548"/>
            <a:ext cx="1728787" cy="0"/>
          </a:xfrm>
          <a:prstGeom prst="line">
            <a:avLst/>
          </a:prstGeom>
          <a:solidFill>
            <a:schemeClr val="bg1"/>
          </a:solidFill>
          <a:ln w="9525" cap="flat" cmpd="sng">
            <a:solidFill>
              <a:srgbClr val="000000"/>
            </a:solidFill>
            <a:prstDash val="solid"/>
            <a:headEnd type="none" w="med" len="med"/>
            <a:tailEnd type="none" w="med" len="med"/>
          </a:ln>
        </p:spPr>
      </p:sp>
      <p:sp>
        <p:nvSpPr>
          <p:cNvPr id="22" name="直接连接符 54291"/>
          <p:cNvSpPr/>
          <p:nvPr/>
        </p:nvSpPr>
        <p:spPr>
          <a:xfrm>
            <a:off x="7130733" y="2475548"/>
            <a:ext cx="1728787" cy="863600"/>
          </a:xfrm>
          <a:prstGeom prst="line">
            <a:avLst/>
          </a:prstGeom>
          <a:solidFill>
            <a:schemeClr val="bg1"/>
          </a:solidFill>
          <a:ln w="9525" cap="flat" cmpd="sng">
            <a:solidFill>
              <a:srgbClr val="000000"/>
            </a:solidFill>
            <a:prstDash val="solid"/>
            <a:headEnd type="none" w="med" len="med"/>
            <a:tailEnd type="none" w="med" len="med"/>
          </a:ln>
        </p:spPr>
      </p:sp>
      <p:sp>
        <p:nvSpPr>
          <p:cNvPr id="23" name="直接连接符 54292"/>
          <p:cNvSpPr/>
          <p:nvPr/>
        </p:nvSpPr>
        <p:spPr>
          <a:xfrm>
            <a:off x="7130733" y="2475548"/>
            <a:ext cx="1728787" cy="1655762"/>
          </a:xfrm>
          <a:prstGeom prst="line">
            <a:avLst/>
          </a:prstGeom>
          <a:solidFill>
            <a:schemeClr val="bg1"/>
          </a:solidFill>
          <a:ln w="9525" cap="flat" cmpd="sng">
            <a:solidFill>
              <a:srgbClr val="000000"/>
            </a:solidFill>
            <a:prstDash val="solid"/>
            <a:headEnd type="none" w="med" len="med"/>
            <a:tailEnd type="none" w="med" len="med"/>
          </a:ln>
        </p:spPr>
      </p:sp>
      <p:sp>
        <p:nvSpPr>
          <p:cNvPr id="24" name="直接连接符 54293"/>
          <p:cNvSpPr/>
          <p:nvPr/>
        </p:nvSpPr>
        <p:spPr>
          <a:xfrm>
            <a:off x="7130733" y="2475548"/>
            <a:ext cx="1728787" cy="2447925"/>
          </a:xfrm>
          <a:prstGeom prst="line">
            <a:avLst/>
          </a:prstGeom>
          <a:solidFill>
            <a:schemeClr val="bg1"/>
          </a:solidFill>
          <a:ln w="9525" cap="flat" cmpd="sng">
            <a:solidFill>
              <a:srgbClr val="000000"/>
            </a:solidFill>
            <a:prstDash val="solid"/>
            <a:headEnd type="none" w="med" len="med"/>
            <a:tailEnd type="none" w="med" len="med"/>
          </a:ln>
        </p:spPr>
      </p:sp>
      <p:sp>
        <p:nvSpPr>
          <p:cNvPr id="25" name="直接连接符 54294"/>
          <p:cNvSpPr/>
          <p:nvPr/>
        </p:nvSpPr>
        <p:spPr>
          <a:xfrm>
            <a:off x="7130733" y="2475548"/>
            <a:ext cx="1728787" cy="3311525"/>
          </a:xfrm>
          <a:prstGeom prst="line">
            <a:avLst/>
          </a:prstGeom>
          <a:solidFill>
            <a:schemeClr val="bg1"/>
          </a:solidFill>
          <a:ln w="9525" cap="flat" cmpd="sng">
            <a:solidFill>
              <a:srgbClr val="000000"/>
            </a:solidFill>
            <a:prstDash val="solid"/>
            <a:headEnd type="none" w="med" len="med"/>
            <a:tailEnd type="none" w="med" len="med"/>
          </a:ln>
        </p:spPr>
      </p:sp>
      <p:grpSp>
        <p:nvGrpSpPr>
          <p:cNvPr id="26" name="组合 7"/>
          <p:cNvGrpSpPr/>
          <p:nvPr/>
        </p:nvGrpSpPr>
        <p:grpSpPr>
          <a:xfrm>
            <a:off x="118082" y="354142"/>
            <a:ext cx="4184015" cy="491490"/>
            <a:chOff x="198764" y="258545"/>
            <a:chExt cx="5577394" cy="655851"/>
          </a:xfrm>
        </p:grpSpPr>
        <p:grpSp>
          <p:nvGrpSpPr>
            <p:cNvPr id="27"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0"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3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33"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34" name="矩形 33"/>
          <p:cNvSpPr/>
          <p:nvPr/>
        </p:nvSpPr>
        <p:spPr>
          <a:xfrm>
            <a:off x="3123088" y="1725031"/>
            <a:ext cx="1202691" cy="480149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696586" y="1737359"/>
            <a:ext cx="1670366" cy="4801495"/>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234046" y="1725031"/>
            <a:ext cx="2521584" cy="4801495"/>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右 36"/>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ppt_x</p:attrName>
                                        </p:attrNameLst>
                                      </p:cBhvr>
                                      <p:tavLst>
                                        <p:tav tm="0">
                                          <p:val>
                                            <p:strVal val="#ppt_x+#ppt_w*1.125000"/>
                                          </p:val>
                                        </p:tav>
                                        <p:tav tm="100000">
                                          <p:val>
                                            <p:strVal val="#ppt_x"/>
                                          </p:val>
                                        </p:tav>
                                      </p:tavLst>
                                    </p:anim>
                                    <p:animEffect transition="in" filter="wipe(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childTnLst>
        </p:cTn>
      </p:par>
    </p:tnLst>
    <p:bldLst>
      <p:bldP spid="8" grpId="0" bldLvl="0" animBg="1"/>
      <p:bldP spid="9" grpId="0" bldLvl="0" animBg="1"/>
      <p:bldP spid="10" grpId="0" bldLvl="0" animBg="1"/>
      <p:bldP spid="11" grpId="0" bldLvl="0" animBg="1"/>
      <p:bldP spid="12" grpId="0" bldLvl="0" animBg="1"/>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0179" name="文本框 55298"/>
          <p:cNvSpPr txBox="1"/>
          <p:nvPr/>
        </p:nvSpPr>
        <p:spPr>
          <a:xfrm>
            <a:off x="3105468" y="1657350"/>
            <a:ext cx="14462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5" name="文本框 55299"/>
          <p:cNvSpPr txBox="1"/>
          <p:nvPr/>
        </p:nvSpPr>
        <p:spPr>
          <a:xfrm>
            <a:off x="5913755" y="1657350"/>
            <a:ext cx="14573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6" name="文本框 55300"/>
          <p:cNvSpPr txBox="1"/>
          <p:nvPr/>
        </p:nvSpPr>
        <p:spPr>
          <a:xfrm>
            <a:off x="8908360" y="1657350"/>
            <a:ext cx="15478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sp>
        <p:nvSpPr>
          <p:cNvPr id="7" name="文本框 55301"/>
          <p:cNvSpPr txBox="1"/>
          <p:nvPr/>
        </p:nvSpPr>
        <p:spPr>
          <a:xfrm>
            <a:off x="8866504" y="2273935"/>
            <a:ext cx="1512887"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8" name="文本框 55302"/>
          <p:cNvSpPr txBox="1"/>
          <p:nvPr/>
        </p:nvSpPr>
        <p:spPr>
          <a:xfrm>
            <a:off x="8866504" y="3210560"/>
            <a:ext cx="1512887"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zh-CN" altLang="en-US" sz="2000" b="1" dirty="0">
                <a:latin typeface="Times New Roman" panose="02020603050405020304" pitchFamily="18" charset="0"/>
              </a:rPr>
              <a:t>自描述性</a:t>
            </a:r>
            <a:endParaRPr lang="zh-CN" altLang="en-US" sz="2000" b="1" dirty="0">
              <a:latin typeface="Times New Roman" panose="02020603050405020304" pitchFamily="18" charset="0"/>
            </a:endParaRPr>
          </a:p>
        </p:txBody>
      </p:sp>
      <p:sp>
        <p:nvSpPr>
          <p:cNvPr id="9" name="文本框 55303"/>
          <p:cNvSpPr txBox="1"/>
          <p:nvPr/>
        </p:nvSpPr>
        <p:spPr>
          <a:xfrm>
            <a:off x="8866504" y="4145598"/>
            <a:ext cx="1512887"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通用性</a:t>
            </a:r>
            <a:endParaRPr lang="zh-CN" altLang="en-US" sz="2000" b="1" dirty="0">
              <a:latin typeface="Times New Roman" panose="02020603050405020304" pitchFamily="18" charset="0"/>
            </a:endParaRPr>
          </a:p>
        </p:txBody>
      </p:sp>
      <p:sp>
        <p:nvSpPr>
          <p:cNvPr id="10" name="文本框 55304"/>
          <p:cNvSpPr txBox="1"/>
          <p:nvPr/>
        </p:nvSpPr>
        <p:spPr>
          <a:xfrm>
            <a:off x="8866505" y="4937760"/>
            <a:ext cx="1512888"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硬件独立性</a:t>
            </a:r>
            <a:endParaRPr lang="zh-CN" altLang="en-US" sz="2000" b="1" dirty="0">
              <a:latin typeface="Times New Roman" panose="02020603050405020304" pitchFamily="18" charset="0"/>
            </a:endParaRPr>
          </a:p>
        </p:txBody>
      </p:sp>
      <p:sp>
        <p:nvSpPr>
          <p:cNvPr id="11" name="文本框 55305"/>
          <p:cNvSpPr txBox="1"/>
          <p:nvPr/>
        </p:nvSpPr>
        <p:spPr>
          <a:xfrm>
            <a:off x="8866505" y="5802948"/>
            <a:ext cx="1512888"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软件独立性</a:t>
            </a:r>
            <a:endParaRPr lang="zh-CN" altLang="en-US" sz="2000" b="1" dirty="0">
              <a:latin typeface="Times New Roman" panose="02020603050405020304" pitchFamily="18" charset="0"/>
            </a:endParaRPr>
          </a:p>
        </p:txBody>
      </p:sp>
      <p:sp>
        <p:nvSpPr>
          <p:cNvPr id="13" name="文本框 55307"/>
          <p:cNvSpPr txBox="1"/>
          <p:nvPr/>
        </p:nvSpPr>
        <p:spPr>
          <a:xfrm>
            <a:off x="3356293" y="3568700"/>
            <a:ext cx="492443" cy="1105431"/>
          </a:xfrm>
          <a:prstGeom prst="rect">
            <a:avLst/>
          </a:prstGeom>
          <a:solidFill>
            <a:schemeClr val="bg1"/>
          </a:solidFill>
          <a:ln w="9525" cap="flat" cmpd="sng">
            <a:solidFill>
              <a:srgbClr val="000000"/>
            </a:solidFill>
            <a:prstDash val="solid"/>
            <a:miter/>
            <a:headEnd type="none" w="med" len="med"/>
            <a:tailEnd type="none" w="med" len="med"/>
          </a:ln>
        </p:spPr>
        <p:txBody>
          <a:bodyPr vert="eaVert" wrap="none">
            <a:spAutoFit/>
          </a:bodyPr>
          <a:lstStyle/>
          <a:p>
            <a:pPr eaLnBrk="1" hangingPunct="1"/>
            <a:r>
              <a:rPr lang="zh-CN" altLang="en-US" sz="2000" b="1" dirty="0">
                <a:solidFill>
                  <a:srgbClr val="FF0000"/>
                </a:solidFill>
                <a:latin typeface="Times New Roman" panose="02020603050405020304" pitchFamily="18" charset="0"/>
              </a:rPr>
              <a:t>产品转移</a:t>
            </a:r>
            <a:endParaRPr lang="zh-CN" altLang="en-US" sz="2000" b="1" dirty="0">
              <a:solidFill>
                <a:srgbClr val="FF0000"/>
              </a:solidFill>
              <a:latin typeface="Times New Roman" panose="02020603050405020304" pitchFamily="18" charset="0"/>
            </a:endParaRPr>
          </a:p>
        </p:txBody>
      </p:sp>
      <p:sp>
        <p:nvSpPr>
          <p:cNvPr id="14" name="文本框 55308"/>
          <p:cNvSpPr txBox="1"/>
          <p:nvPr/>
        </p:nvSpPr>
        <p:spPr>
          <a:xfrm>
            <a:off x="5868670" y="2273935"/>
            <a:ext cx="1289685" cy="406400"/>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移植性</a:t>
            </a:r>
            <a:endParaRPr lang="zh-CN" altLang="en-US" sz="2000" b="1" dirty="0">
              <a:latin typeface="Times New Roman" panose="02020603050405020304" pitchFamily="18" charset="0"/>
            </a:endParaRPr>
          </a:p>
        </p:txBody>
      </p:sp>
      <p:sp>
        <p:nvSpPr>
          <p:cNvPr id="15" name="文本框 55309"/>
          <p:cNvSpPr txBox="1"/>
          <p:nvPr/>
        </p:nvSpPr>
        <p:spPr>
          <a:xfrm>
            <a:off x="5868670" y="6006465"/>
            <a:ext cx="1289685" cy="406400"/>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共运行性</a:t>
            </a:r>
            <a:endParaRPr lang="zh-CN" altLang="en-US" sz="2000" b="1" dirty="0">
              <a:latin typeface="Times New Roman" panose="02020603050405020304" pitchFamily="18" charset="0"/>
            </a:endParaRPr>
          </a:p>
        </p:txBody>
      </p:sp>
      <p:sp>
        <p:nvSpPr>
          <p:cNvPr id="16" name="直接连接符 55310"/>
          <p:cNvSpPr/>
          <p:nvPr/>
        </p:nvSpPr>
        <p:spPr>
          <a:xfrm flipV="1">
            <a:off x="3855085" y="2502535"/>
            <a:ext cx="2013585" cy="1600200"/>
          </a:xfrm>
          <a:prstGeom prst="line">
            <a:avLst/>
          </a:prstGeom>
          <a:solidFill>
            <a:schemeClr val="bg1"/>
          </a:solidFill>
          <a:ln w="9525" cap="flat" cmpd="sng">
            <a:solidFill>
              <a:srgbClr val="000000"/>
            </a:solidFill>
            <a:prstDash val="solid"/>
            <a:headEnd type="none" w="med" len="med"/>
            <a:tailEnd type="none" w="med" len="med"/>
          </a:ln>
        </p:spPr>
      </p:sp>
      <p:sp>
        <p:nvSpPr>
          <p:cNvPr id="17" name="直接连接符 55311"/>
          <p:cNvSpPr/>
          <p:nvPr/>
        </p:nvSpPr>
        <p:spPr>
          <a:xfrm>
            <a:off x="3855085" y="4102100"/>
            <a:ext cx="2058035" cy="159385"/>
          </a:xfrm>
          <a:prstGeom prst="line">
            <a:avLst/>
          </a:prstGeom>
          <a:solidFill>
            <a:schemeClr val="bg1"/>
          </a:solidFill>
          <a:ln w="9525" cap="flat" cmpd="sng">
            <a:solidFill>
              <a:srgbClr val="000000"/>
            </a:solidFill>
            <a:prstDash val="solid"/>
            <a:headEnd type="none" w="med" len="med"/>
            <a:tailEnd type="none" w="med" len="med"/>
          </a:ln>
        </p:spPr>
      </p:sp>
      <p:sp>
        <p:nvSpPr>
          <p:cNvPr id="18" name="直接连接符 55312"/>
          <p:cNvSpPr/>
          <p:nvPr/>
        </p:nvSpPr>
        <p:spPr>
          <a:xfrm>
            <a:off x="3855085" y="4102100"/>
            <a:ext cx="2013585" cy="2132330"/>
          </a:xfrm>
          <a:prstGeom prst="line">
            <a:avLst/>
          </a:prstGeom>
          <a:solidFill>
            <a:schemeClr val="bg1"/>
          </a:solidFill>
          <a:ln w="9525" cap="flat" cmpd="sng">
            <a:solidFill>
              <a:srgbClr val="000000"/>
            </a:solidFill>
            <a:prstDash val="solid"/>
            <a:headEnd type="none" w="med" len="med"/>
            <a:tailEnd type="none" w="med" len="med"/>
          </a:ln>
        </p:spPr>
      </p:sp>
      <p:sp>
        <p:nvSpPr>
          <p:cNvPr id="19" name="文本框 55313"/>
          <p:cNvSpPr txBox="1"/>
          <p:nvPr/>
        </p:nvSpPr>
        <p:spPr>
          <a:xfrm>
            <a:off x="5894705" y="4028440"/>
            <a:ext cx="1289685" cy="406400"/>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复用性  </a:t>
            </a:r>
            <a:endParaRPr lang="zh-CN" altLang="en-US" sz="2000" b="1" dirty="0">
              <a:latin typeface="Times New Roman" panose="02020603050405020304" pitchFamily="18" charset="0"/>
            </a:endParaRPr>
          </a:p>
        </p:txBody>
      </p:sp>
      <p:sp>
        <p:nvSpPr>
          <p:cNvPr id="20" name="直接连接符 55314"/>
          <p:cNvSpPr/>
          <p:nvPr/>
        </p:nvSpPr>
        <p:spPr>
          <a:xfrm flipV="1">
            <a:off x="7137718" y="2489835"/>
            <a:ext cx="1728787" cy="1800225"/>
          </a:xfrm>
          <a:prstGeom prst="line">
            <a:avLst/>
          </a:prstGeom>
          <a:solidFill>
            <a:schemeClr val="bg1"/>
          </a:solidFill>
          <a:ln w="9525" cap="flat" cmpd="sng">
            <a:solidFill>
              <a:srgbClr val="000000"/>
            </a:solidFill>
            <a:prstDash val="solid"/>
            <a:headEnd type="none" w="med" len="med"/>
            <a:tailEnd type="none" w="med" len="med"/>
          </a:ln>
        </p:spPr>
      </p:sp>
      <p:sp>
        <p:nvSpPr>
          <p:cNvPr id="21" name="直接连接符 55315"/>
          <p:cNvSpPr/>
          <p:nvPr/>
        </p:nvSpPr>
        <p:spPr>
          <a:xfrm flipV="1">
            <a:off x="7137718" y="3426460"/>
            <a:ext cx="1728787" cy="863600"/>
          </a:xfrm>
          <a:prstGeom prst="line">
            <a:avLst/>
          </a:prstGeom>
          <a:solidFill>
            <a:schemeClr val="bg1"/>
          </a:solidFill>
          <a:ln w="9525" cap="flat" cmpd="sng">
            <a:solidFill>
              <a:srgbClr val="000000"/>
            </a:solidFill>
            <a:prstDash val="solid"/>
            <a:headEnd type="none" w="med" len="med"/>
            <a:tailEnd type="none" w="med" len="med"/>
          </a:ln>
        </p:spPr>
      </p:sp>
      <p:sp>
        <p:nvSpPr>
          <p:cNvPr id="22" name="直接连接符 55316"/>
          <p:cNvSpPr/>
          <p:nvPr/>
        </p:nvSpPr>
        <p:spPr>
          <a:xfrm>
            <a:off x="7137718" y="4290060"/>
            <a:ext cx="1728787" cy="71438"/>
          </a:xfrm>
          <a:prstGeom prst="line">
            <a:avLst/>
          </a:prstGeom>
          <a:solidFill>
            <a:schemeClr val="bg1"/>
          </a:solidFill>
          <a:ln w="9525" cap="flat" cmpd="sng">
            <a:solidFill>
              <a:srgbClr val="000000"/>
            </a:solidFill>
            <a:prstDash val="solid"/>
            <a:headEnd type="none" w="med" len="med"/>
            <a:tailEnd type="none" w="med" len="med"/>
          </a:ln>
        </p:spPr>
      </p:sp>
      <p:sp>
        <p:nvSpPr>
          <p:cNvPr id="23" name="直接连接符 55317"/>
          <p:cNvSpPr/>
          <p:nvPr/>
        </p:nvSpPr>
        <p:spPr>
          <a:xfrm>
            <a:off x="7137718" y="4290060"/>
            <a:ext cx="1728787" cy="863600"/>
          </a:xfrm>
          <a:prstGeom prst="line">
            <a:avLst/>
          </a:prstGeom>
          <a:solidFill>
            <a:schemeClr val="bg1"/>
          </a:solidFill>
          <a:ln w="9525" cap="flat" cmpd="sng">
            <a:solidFill>
              <a:srgbClr val="000000"/>
            </a:solidFill>
            <a:prstDash val="solid"/>
            <a:headEnd type="none" w="med" len="med"/>
            <a:tailEnd type="none" w="med" len="med"/>
          </a:ln>
        </p:spPr>
      </p:sp>
      <p:sp>
        <p:nvSpPr>
          <p:cNvPr id="24" name="直接连接符 55318"/>
          <p:cNvSpPr/>
          <p:nvPr/>
        </p:nvSpPr>
        <p:spPr>
          <a:xfrm>
            <a:off x="7137718" y="4290060"/>
            <a:ext cx="1728787" cy="1728788"/>
          </a:xfrm>
          <a:prstGeom prst="line">
            <a:avLst/>
          </a:prstGeom>
          <a:solidFill>
            <a:schemeClr val="bg1"/>
          </a:solidFill>
          <a:ln w="9525" cap="flat" cmpd="sng">
            <a:solidFill>
              <a:srgbClr val="000000"/>
            </a:solidFill>
            <a:prstDash val="solid"/>
            <a:headEnd type="none" w="med" len="med"/>
            <a:tailEnd type="none" w="med" len="med"/>
          </a:ln>
        </p:spPr>
      </p:sp>
      <p:grpSp>
        <p:nvGrpSpPr>
          <p:cNvPr id="25" name="组合 7"/>
          <p:cNvGrpSpPr/>
          <p:nvPr/>
        </p:nvGrpSpPr>
        <p:grpSpPr>
          <a:xfrm>
            <a:off x="118082" y="354142"/>
            <a:ext cx="4184015" cy="491490"/>
            <a:chOff x="198764" y="258545"/>
            <a:chExt cx="5577394" cy="655851"/>
          </a:xfrm>
        </p:grpSpPr>
        <p:grpSp>
          <p:nvGrpSpPr>
            <p:cNvPr id="26" name="组合 5"/>
            <p:cNvGrpSpPr/>
            <p:nvPr/>
          </p:nvGrpSpPr>
          <p:grpSpPr>
            <a:xfrm>
              <a:off x="198764" y="258545"/>
              <a:ext cx="700083" cy="563491"/>
              <a:chOff x="5075564" y="2933562"/>
              <a:chExt cx="2860947" cy="2302753"/>
            </a:xfrm>
          </p:grpSpPr>
          <p:sp>
            <p:nvSpPr>
              <p:cNvPr id="27" name="等腰三角形 2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8" name="等腰三角形 2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3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33"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34" name="矩形 33"/>
          <p:cNvSpPr/>
          <p:nvPr/>
        </p:nvSpPr>
        <p:spPr>
          <a:xfrm>
            <a:off x="3145948" y="1657350"/>
            <a:ext cx="1202691" cy="484632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08016" y="1669678"/>
            <a:ext cx="1670366" cy="4846320"/>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148372" y="1657350"/>
            <a:ext cx="2521584" cy="4846320"/>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右 36"/>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ppt_x</p:attrName>
                                        </p:attrNameLst>
                                      </p:cBhvr>
                                      <p:tavLst>
                                        <p:tav tm="0">
                                          <p:val>
                                            <p:strVal val="#ppt_x+#ppt_w*1.125000"/>
                                          </p:val>
                                        </p:tav>
                                        <p:tav tm="100000">
                                          <p:val>
                                            <p:strVal val="#ppt_x"/>
                                          </p:val>
                                        </p:tav>
                                      </p:tavLst>
                                    </p:anim>
                                    <p:animEffect transition="in" filter="wipe(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19"/>
                    </p:tgtEl>
                  </p:cond>
                </p:stCondLst>
                <p:endSync evt="end" delay="0">
                  <p:rtn val="all"/>
                </p:endSync>
                <p:childTnLst>
                  <p:par>
                    <p:cTn id="19" fill="hold">
                      <p:stCondLst>
                        <p:cond delay="0"/>
                      </p:stCondLst>
                      <p:childTnLst>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childTnLst>
        </p:cTn>
      </p:par>
    </p:tnLst>
    <p:bldLst>
      <p:bldP spid="7" grpId="0" bldLvl="0" animBg="1"/>
      <p:bldP spid="8" grpId="0" bldLvl="0" animBg="1"/>
      <p:bldP spid="9" grpId="0" bldLvl="0" animBg="1"/>
      <p:bldP spid="10" grpId="0" bldLvl="0" animBg="1"/>
      <p:bldP spid="11" grpId="0" bldLvl="0" animBg="1"/>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 name="文本框 56322"/>
          <p:cNvSpPr txBox="1"/>
          <p:nvPr/>
        </p:nvSpPr>
        <p:spPr>
          <a:xfrm>
            <a:off x="3115628" y="1588770"/>
            <a:ext cx="14462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主要用途</a:t>
            </a:r>
            <a:endParaRPr lang="zh-CN" altLang="en-US" sz="2000" b="1" dirty="0">
              <a:latin typeface="Times New Roman" panose="02020603050405020304" pitchFamily="18" charset="0"/>
            </a:endParaRPr>
          </a:p>
        </p:txBody>
      </p:sp>
      <p:sp>
        <p:nvSpPr>
          <p:cNvPr id="6" name="文本框 56323"/>
          <p:cNvSpPr txBox="1"/>
          <p:nvPr/>
        </p:nvSpPr>
        <p:spPr>
          <a:xfrm>
            <a:off x="5923915" y="1588770"/>
            <a:ext cx="1457325"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质量因素</a:t>
            </a:r>
            <a:endParaRPr lang="zh-CN" altLang="en-US" sz="2000" b="1" dirty="0">
              <a:latin typeface="Times New Roman" panose="02020603050405020304" pitchFamily="18" charset="0"/>
            </a:endParaRPr>
          </a:p>
        </p:txBody>
      </p:sp>
      <p:sp>
        <p:nvSpPr>
          <p:cNvPr id="7" name="文本框 56324"/>
          <p:cNvSpPr txBox="1"/>
          <p:nvPr/>
        </p:nvSpPr>
        <p:spPr>
          <a:xfrm>
            <a:off x="9021128" y="1588770"/>
            <a:ext cx="1484312" cy="396875"/>
          </a:xfrm>
          <a:prstGeom prst="rect">
            <a:avLst/>
          </a:prstGeom>
          <a:noFill/>
          <a:ln w="9525">
            <a:noFill/>
          </a:ln>
        </p:spPr>
        <p:txBody>
          <a:bodyPr>
            <a:spAutoFit/>
          </a:bodyPr>
          <a:lstStyle/>
          <a:p>
            <a:pPr eaLnBrk="1" hangingPunct="1"/>
            <a:r>
              <a:rPr lang="zh-CN" altLang="en-US" sz="2000" b="1" dirty="0">
                <a:latin typeface="Times New Roman" panose="02020603050405020304" pitchFamily="18" charset="0"/>
              </a:rPr>
              <a:t>评价准则</a:t>
            </a:r>
            <a:endParaRPr lang="zh-CN" altLang="en-US" sz="2000" b="1" dirty="0">
              <a:latin typeface="Times New Roman" panose="02020603050405020304" pitchFamily="18" charset="0"/>
            </a:endParaRPr>
          </a:p>
        </p:txBody>
      </p:sp>
      <p:sp>
        <p:nvSpPr>
          <p:cNvPr id="8" name="文本框 56325"/>
          <p:cNvSpPr txBox="1"/>
          <p:nvPr/>
        </p:nvSpPr>
        <p:spPr>
          <a:xfrm>
            <a:off x="9021128" y="3107690"/>
            <a:ext cx="1584324"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模块性</a:t>
            </a:r>
            <a:endParaRPr lang="zh-CN" altLang="en-US" sz="2000" b="1" dirty="0">
              <a:latin typeface="Times New Roman" panose="02020603050405020304" pitchFamily="18" charset="0"/>
            </a:endParaRPr>
          </a:p>
        </p:txBody>
      </p:sp>
      <p:sp>
        <p:nvSpPr>
          <p:cNvPr id="9" name="文本框 56326"/>
          <p:cNvSpPr txBox="1"/>
          <p:nvPr/>
        </p:nvSpPr>
        <p:spPr>
          <a:xfrm>
            <a:off x="9021128" y="3971290"/>
            <a:ext cx="1584324" cy="406400"/>
          </a:xfrm>
          <a:prstGeom prst="rect">
            <a:avLst/>
          </a:prstGeom>
          <a:solidFill>
            <a:schemeClr val="bg1"/>
          </a:solidFill>
          <a:ln w="9525" cap="flat" cmpd="sng">
            <a:solidFill>
              <a:srgbClr val="000000"/>
            </a:solidFill>
            <a:prstDash val="solid"/>
            <a:miter/>
            <a:headEnd type="none" w="med" len="med"/>
            <a:tailEnd type="none" w="med" len="med"/>
          </a:ln>
        </p:spPr>
        <p:txBody>
          <a:bodyPr wrap="square">
            <a:spAutoFit/>
          </a:bodyPr>
          <a:lstStyle/>
          <a:p>
            <a:pPr algn="ct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通用性</a:t>
            </a:r>
            <a:endParaRPr lang="zh-CN" altLang="en-US" sz="2000" b="1" dirty="0">
              <a:latin typeface="Times New Roman" panose="02020603050405020304" pitchFamily="18" charset="0"/>
            </a:endParaRPr>
          </a:p>
        </p:txBody>
      </p:sp>
      <p:sp>
        <p:nvSpPr>
          <p:cNvPr id="10" name="文本框 56327"/>
          <p:cNvSpPr txBox="1"/>
          <p:nvPr/>
        </p:nvSpPr>
        <p:spPr>
          <a:xfrm>
            <a:off x="9021128" y="4834890"/>
            <a:ext cx="1584325"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algn="ctr" eaLnBrk="1" hangingPunct="1"/>
            <a:r>
              <a:rPr lang="zh-CN" altLang="en-US" sz="2000" b="1" dirty="0">
                <a:latin typeface="Times New Roman" panose="02020603050405020304" pitchFamily="18" charset="0"/>
              </a:rPr>
              <a:t>通信共用性</a:t>
            </a:r>
            <a:endParaRPr lang="zh-CN" altLang="en-US" sz="2000" b="1" dirty="0">
              <a:latin typeface="Times New Roman" panose="02020603050405020304" pitchFamily="18" charset="0"/>
            </a:endParaRPr>
          </a:p>
        </p:txBody>
      </p:sp>
      <p:sp>
        <p:nvSpPr>
          <p:cNvPr id="11" name="文本框 56328"/>
          <p:cNvSpPr txBox="1"/>
          <p:nvPr/>
        </p:nvSpPr>
        <p:spPr>
          <a:xfrm>
            <a:off x="9021128" y="5700078"/>
            <a:ext cx="1584325" cy="406400"/>
          </a:xfrm>
          <a:prstGeom prst="rect">
            <a:avLst/>
          </a:prstGeom>
          <a:solidFill>
            <a:schemeClr val="bg1"/>
          </a:solidFill>
          <a:ln w="9525" cap="flat" cmpd="sng">
            <a:solidFill>
              <a:srgbClr val="000000"/>
            </a:solidFill>
            <a:prstDash val="solid"/>
            <a:miter/>
            <a:headEnd type="none" w="med" len="med"/>
            <a:tailEnd type="none" w="med" len="med"/>
          </a:ln>
        </p:spPr>
        <p:txBody>
          <a:bodyPr>
            <a:spAutoFit/>
          </a:bodyPr>
          <a:lstStyle/>
          <a:p>
            <a:pPr algn="ctr" eaLnBrk="1" hangingPunct="1"/>
            <a:r>
              <a:rPr lang="zh-CN" altLang="en-US" sz="2000" b="1" dirty="0">
                <a:latin typeface="Times New Roman" panose="02020603050405020304" pitchFamily="18" charset="0"/>
              </a:rPr>
              <a:t>数据共用性</a:t>
            </a:r>
            <a:endParaRPr lang="zh-CN" altLang="en-US" sz="2000" b="1" dirty="0">
              <a:latin typeface="Times New Roman" panose="02020603050405020304" pitchFamily="18" charset="0"/>
            </a:endParaRPr>
          </a:p>
        </p:txBody>
      </p:sp>
      <p:sp>
        <p:nvSpPr>
          <p:cNvPr id="13" name="文本框 56330"/>
          <p:cNvSpPr txBox="1"/>
          <p:nvPr/>
        </p:nvSpPr>
        <p:spPr>
          <a:xfrm>
            <a:off x="3432493" y="3465830"/>
            <a:ext cx="492443" cy="1188720"/>
          </a:xfrm>
          <a:prstGeom prst="rect">
            <a:avLst/>
          </a:prstGeom>
          <a:solidFill>
            <a:schemeClr val="bg1"/>
          </a:solidFill>
          <a:ln w="9525" cap="flat" cmpd="sng">
            <a:solidFill>
              <a:srgbClr val="000000"/>
            </a:solidFill>
            <a:prstDash val="solid"/>
            <a:miter/>
            <a:headEnd type="none" w="med" len="med"/>
            <a:tailEnd type="none" w="med" len="med"/>
          </a:ln>
        </p:spPr>
        <p:txBody>
          <a:bodyPr vert="eaVert">
            <a:spAutoFit/>
          </a:bodyPr>
          <a:lstStyle/>
          <a:p>
            <a:pPr eaLnBrk="1" hangingPunct="1"/>
            <a:r>
              <a:rPr lang="zh-CN" altLang="en-US" sz="2000" b="1" dirty="0">
                <a:solidFill>
                  <a:srgbClr val="FF0000"/>
                </a:solidFill>
                <a:latin typeface="Times New Roman" panose="02020603050405020304" pitchFamily="18" charset="0"/>
              </a:rPr>
              <a:t>产品转移</a:t>
            </a:r>
            <a:endParaRPr lang="zh-CN" altLang="en-US" sz="2000" b="1" dirty="0">
              <a:solidFill>
                <a:srgbClr val="FF0000"/>
              </a:solidFill>
              <a:latin typeface="Times New Roman" panose="02020603050405020304" pitchFamily="18" charset="0"/>
            </a:endParaRPr>
          </a:p>
        </p:txBody>
      </p:sp>
      <p:sp>
        <p:nvSpPr>
          <p:cNvPr id="14" name="文本框 56331"/>
          <p:cNvSpPr txBox="1"/>
          <p:nvPr/>
        </p:nvSpPr>
        <p:spPr>
          <a:xfrm>
            <a:off x="5904865" y="2171065"/>
            <a:ext cx="1263650" cy="406400"/>
          </a:xfrm>
          <a:prstGeom prst="rect">
            <a:avLst/>
          </a:prstGeom>
          <a:solidFill>
            <a:schemeClr val="accent6">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移植性</a:t>
            </a:r>
            <a:endParaRPr lang="zh-CN" altLang="en-US" sz="2000" b="1" dirty="0">
              <a:latin typeface="Times New Roman" panose="02020603050405020304" pitchFamily="18" charset="0"/>
            </a:endParaRPr>
          </a:p>
        </p:txBody>
      </p:sp>
      <p:sp>
        <p:nvSpPr>
          <p:cNvPr id="15" name="文本框 56332"/>
          <p:cNvSpPr txBox="1"/>
          <p:nvPr/>
        </p:nvSpPr>
        <p:spPr>
          <a:xfrm>
            <a:off x="5904865" y="5903595"/>
            <a:ext cx="1263650" cy="406400"/>
          </a:xfrm>
          <a:prstGeom prst="rect">
            <a:avLst/>
          </a:prstGeom>
          <a:solidFill>
            <a:schemeClr val="accent4">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zh-CN" altLang="en-US" sz="2000" b="1" dirty="0">
                <a:latin typeface="Times New Roman" panose="02020603050405020304" pitchFamily="18" charset="0"/>
              </a:rPr>
              <a:t>共运行性</a:t>
            </a:r>
            <a:endParaRPr lang="zh-CN" altLang="en-US" sz="2000" b="1" dirty="0">
              <a:latin typeface="Times New Roman" panose="02020603050405020304" pitchFamily="18" charset="0"/>
            </a:endParaRPr>
          </a:p>
        </p:txBody>
      </p:sp>
      <p:sp>
        <p:nvSpPr>
          <p:cNvPr id="16" name="直接连接符 56333"/>
          <p:cNvSpPr/>
          <p:nvPr/>
        </p:nvSpPr>
        <p:spPr>
          <a:xfrm flipV="1">
            <a:off x="3931285" y="2399665"/>
            <a:ext cx="1972945" cy="1600200"/>
          </a:xfrm>
          <a:prstGeom prst="line">
            <a:avLst/>
          </a:prstGeom>
          <a:solidFill>
            <a:schemeClr val="bg1"/>
          </a:solidFill>
          <a:ln w="9525" cap="flat" cmpd="sng">
            <a:solidFill>
              <a:srgbClr val="000000"/>
            </a:solidFill>
            <a:prstDash val="solid"/>
            <a:headEnd type="none" w="med" len="med"/>
            <a:tailEnd type="none" w="med" len="med"/>
          </a:ln>
        </p:spPr>
      </p:sp>
      <p:sp>
        <p:nvSpPr>
          <p:cNvPr id="17" name="直接连接符 56334"/>
          <p:cNvSpPr/>
          <p:nvPr/>
        </p:nvSpPr>
        <p:spPr>
          <a:xfrm>
            <a:off x="3931285" y="3999230"/>
            <a:ext cx="1972945" cy="304165"/>
          </a:xfrm>
          <a:prstGeom prst="line">
            <a:avLst/>
          </a:prstGeom>
          <a:solidFill>
            <a:schemeClr val="bg1"/>
          </a:solidFill>
          <a:ln w="9525" cap="flat" cmpd="sng">
            <a:solidFill>
              <a:srgbClr val="000000"/>
            </a:solidFill>
            <a:prstDash val="solid"/>
            <a:headEnd type="none" w="med" len="med"/>
            <a:tailEnd type="none" w="med" len="med"/>
          </a:ln>
        </p:spPr>
      </p:sp>
      <p:sp>
        <p:nvSpPr>
          <p:cNvPr id="18" name="直接连接符 56335"/>
          <p:cNvSpPr/>
          <p:nvPr/>
        </p:nvSpPr>
        <p:spPr>
          <a:xfrm>
            <a:off x="3931285" y="3999230"/>
            <a:ext cx="1972945" cy="2132330"/>
          </a:xfrm>
          <a:prstGeom prst="line">
            <a:avLst/>
          </a:prstGeom>
          <a:solidFill>
            <a:schemeClr val="bg1"/>
          </a:solidFill>
          <a:ln w="9525" cap="flat" cmpd="sng">
            <a:solidFill>
              <a:srgbClr val="000000"/>
            </a:solidFill>
            <a:prstDash val="solid"/>
            <a:headEnd type="none" w="med" len="med"/>
            <a:tailEnd type="none" w="med" len="med"/>
          </a:ln>
        </p:spPr>
      </p:sp>
      <p:sp>
        <p:nvSpPr>
          <p:cNvPr id="19" name="文本框 56336"/>
          <p:cNvSpPr txBox="1"/>
          <p:nvPr/>
        </p:nvSpPr>
        <p:spPr>
          <a:xfrm>
            <a:off x="5904865" y="4074795"/>
            <a:ext cx="1263650" cy="406400"/>
          </a:xfrm>
          <a:prstGeom prst="rect">
            <a:avLst/>
          </a:prstGeom>
          <a:solidFill>
            <a:schemeClr val="accent5">
              <a:lumMod val="20000"/>
              <a:lumOff val="80000"/>
            </a:schemeClr>
          </a:solidFill>
          <a:ln w="9525" cap="flat" cmpd="sng">
            <a:solidFill>
              <a:srgbClr val="000000"/>
            </a:solidFill>
            <a:prstDash val="solid"/>
            <a:miter/>
            <a:headEnd type="none" w="med" len="med"/>
            <a:tailEnd type="none" w="med" len="med"/>
          </a:ln>
        </p:spPr>
        <p:txBody>
          <a:bodyPr>
            <a:spAutoFit/>
          </a:body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复用性  </a:t>
            </a:r>
            <a:endParaRPr lang="zh-CN" altLang="en-US" sz="2000" b="1" dirty="0">
              <a:latin typeface="Times New Roman" panose="02020603050405020304" pitchFamily="18" charset="0"/>
            </a:endParaRPr>
          </a:p>
        </p:txBody>
      </p:sp>
      <p:sp>
        <p:nvSpPr>
          <p:cNvPr id="20" name="直接连接符 56337"/>
          <p:cNvSpPr/>
          <p:nvPr/>
        </p:nvSpPr>
        <p:spPr>
          <a:xfrm>
            <a:off x="7147878" y="5915978"/>
            <a:ext cx="1873250" cy="0"/>
          </a:xfrm>
          <a:prstGeom prst="line">
            <a:avLst/>
          </a:prstGeom>
          <a:solidFill>
            <a:schemeClr val="bg1"/>
          </a:solidFill>
          <a:ln w="9525" cap="flat" cmpd="sng">
            <a:solidFill>
              <a:srgbClr val="000000"/>
            </a:solidFill>
            <a:prstDash val="solid"/>
            <a:headEnd type="none" w="med" len="med"/>
            <a:tailEnd type="none" w="med" len="med"/>
          </a:ln>
        </p:spPr>
      </p:sp>
      <p:sp>
        <p:nvSpPr>
          <p:cNvPr id="21" name="直接连接符 56338"/>
          <p:cNvSpPr/>
          <p:nvPr/>
        </p:nvSpPr>
        <p:spPr>
          <a:xfrm flipV="1">
            <a:off x="7147878" y="5050790"/>
            <a:ext cx="1873250" cy="865188"/>
          </a:xfrm>
          <a:prstGeom prst="line">
            <a:avLst/>
          </a:prstGeom>
          <a:solidFill>
            <a:schemeClr val="bg1"/>
          </a:solidFill>
          <a:ln w="9525" cap="flat" cmpd="sng">
            <a:solidFill>
              <a:srgbClr val="000000"/>
            </a:solidFill>
            <a:prstDash val="solid"/>
            <a:headEnd type="none" w="med" len="med"/>
            <a:tailEnd type="none" w="med" len="med"/>
          </a:ln>
        </p:spPr>
      </p:sp>
      <p:sp>
        <p:nvSpPr>
          <p:cNvPr id="22" name="直接连接符 56339"/>
          <p:cNvSpPr/>
          <p:nvPr/>
        </p:nvSpPr>
        <p:spPr>
          <a:xfrm flipV="1">
            <a:off x="7147878" y="4187190"/>
            <a:ext cx="1873250" cy="1728788"/>
          </a:xfrm>
          <a:prstGeom prst="line">
            <a:avLst/>
          </a:prstGeom>
          <a:solidFill>
            <a:schemeClr val="bg1"/>
          </a:solidFill>
          <a:ln w="9525" cap="flat" cmpd="sng">
            <a:solidFill>
              <a:srgbClr val="000000"/>
            </a:solidFill>
            <a:prstDash val="solid"/>
            <a:headEnd type="none" w="med" len="med"/>
            <a:tailEnd type="none" w="med" len="med"/>
          </a:ln>
        </p:spPr>
      </p:sp>
      <p:sp>
        <p:nvSpPr>
          <p:cNvPr id="23" name="直接连接符 56340"/>
          <p:cNvSpPr/>
          <p:nvPr/>
        </p:nvSpPr>
        <p:spPr>
          <a:xfrm flipV="1">
            <a:off x="7147878" y="3323590"/>
            <a:ext cx="1873250" cy="2592388"/>
          </a:xfrm>
          <a:prstGeom prst="line">
            <a:avLst/>
          </a:prstGeom>
          <a:solidFill>
            <a:schemeClr val="bg1"/>
          </a:solidFill>
          <a:ln w="9525" cap="flat" cmpd="sng">
            <a:solidFill>
              <a:srgbClr val="000000"/>
            </a:solidFill>
            <a:prstDash val="solid"/>
            <a:headEnd type="none" w="med" len="med"/>
            <a:tailEnd type="none" w="med" len="med"/>
          </a:ln>
        </p:spPr>
      </p:sp>
      <p:grpSp>
        <p:nvGrpSpPr>
          <p:cNvPr id="24" name="组合 7"/>
          <p:cNvGrpSpPr/>
          <p:nvPr/>
        </p:nvGrpSpPr>
        <p:grpSpPr>
          <a:xfrm>
            <a:off x="118082" y="354142"/>
            <a:ext cx="4184015" cy="491490"/>
            <a:chOff x="198764" y="258545"/>
            <a:chExt cx="5577394" cy="655851"/>
          </a:xfrm>
        </p:grpSpPr>
        <p:grpSp>
          <p:nvGrpSpPr>
            <p:cNvPr id="25" name="组合 5"/>
            <p:cNvGrpSpPr/>
            <p:nvPr/>
          </p:nvGrpSpPr>
          <p:grpSpPr>
            <a:xfrm>
              <a:off x="198764" y="258545"/>
              <a:ext cx="700083" cy="563491"/>
              <a:chOff x="5075564" y="2933562"/>
              <a:chExt cx="2860947" cy="2302753"/>
            </a:xfrm>
          </p:grpSpPr>
          <p:sp>
            <p:nvSpPr>
              <p:cNvPr id="26" name="等腰三角形 2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7" name="等腰三角形 2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sp>
        <p:nvSpPr>
          <p:cNvPr id="30"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）软件质量模型</a:t>
            </a:r>
            <a:endParaRPr lang="zh-CN" altLang="en-US" sz="2000" b="1" kern="0" dirty="0">
              <a:latin typeface="宋体" panose="02010600030101010101" pitchFamily="2" charset="-122"/>
              <a:sym typeface="宋体" panose="02010600030101010101" pitchFamily="2" charset="-122"/>
            </a:endParaRPr>
          </a:p>
        </p:txBody>
      </p:sp>
      <p:sp>
        <p:nvSpPr>
          <p:cNvPr id="31" name="文本框 46102"/>
          <p:cNvSpPr txBox="1"/>
          <p:nvPr/>
        </p:nvSpPr>
        <p:spPr>
          <a:xfrm>
            <a:off x="849502" y="3440430"/>
            <a:ext cx="1464925" cy="1015663"/>
          </a:xfrm>
          <a:prstGeom prst="rect">
            <a:avLst/>
          </a:prstGeom>
          <a:noFill/>
          <a:ln w="9525">
            <a:noFill/>
          </a:ln>
        </p:spPr>
        <p:txBody>
          <a:bodyPr wrap="square" anchor="t" anchorCtr="0">
            <a:spAutoFit/>
          </a:bodyPr>
          <a:lstStyle/>
          <a:p>
            <a:pPr algn="l">
              <a:buClrTx/>
              <a:buSzTx/>
              <a:buFontTx/>
            </a:pPr>
            <a:r>
              <a:rPr lang="zh-CN" altLang="en-US" sz="2000" b="1" kern="0" dirty="0">
                <a:solidFill>
                  <a:schemeClr val="tx1"/>
                </a:solidFill>
                <a:latin typeface="+mn-ea"/>
                <a:cs typeface="+mn-ea"/>
              </a:rPr>
              <a:t>McCall等人提出的软件质量模型</a:t>
            </a:r>
            <a:endParaRPr lang="zh-CN" altLang="en-US" sz="2000" b="1" kern="0" dirty="0">
              <a:solidFill>
                <a:schemeClr val="tx1"/>
              </a:solidFill>
              <a:latin typeface="+mn-ea"/>
              <a:cs typeface="+mn-ea"/>
            </a:endParaRPr>
          </a:p>
        </p:txBody>
      </p:sp>
      <p:sp>
        <p:nvSpPr>
          <p:cNvPr id="32" name="矩形 31"/>
          <p:cNvSpPr/>
          <p:nvPr/>
        </p:nvSpPr>
        <p:spPr>
          <a:xfrm>
            <a:off x="3134518" y="1576442"/>
            <a:ext cx="1202691" cy="489204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719446" y="1588770"/>
            <a:ext cx="1670366" cy="4892040"/>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279766" y="1576442"/>
            <a:ext cx="2521584" cy="4892040"/>
          </a:xfrm>
          <a:prstGeom prst="rect">
            <a:avLst/>
          </a:prstGeom>
          <a:noFill/>
          <a:ln w="190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p:cNvSpPr/>
          <p:nvPr/>
        </p:nvSpPr>
        <p:spPr>
          <a:xfrm>
            <a:off x="2377123" y="3849052"/>
            <a:ext cx="491172" cy="365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ppt_x</p:attrName>
                                        </p:attrNameLst>
                                      </p:cBhvr>
                                      <p:tavLst>
                                        <p:tav tm="0">
                                          <p:val>
                                            <p:strVal val="#ppt_x+#ppt_w*1.125000"/>
                                          </p:val>
                                        </p:tav>
                                        <p:tav tm="100000">
                                          <p:val>
                                            <p:strVal val="#ppt_x"/>
                                          </p:val>
                                        </p:tav>
                                      </p:tavLst>
                                    </p:anim>
                                    <p:animEffect transition="in" filter="wipe(left)">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childTnLst>
        </p:cTn>
      </p:par>
    </p:tnLst>
    <p:bldLst>
      <p:bldP spid="8" grpId="0" bldLvl="0" animBg="1"/>
      <p:bldP spid="9" grpId="0" bldLvl="0" animBg="1"/>
      <p:bldP spid="10" grpId="0" bldLvl="0" animBg="1"/>
      <p:bldP spid="11" grpId="0" bldLvl="0" animBg="1"/>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graphicFrame>
        <p:nvGraphicFramePr>
          <p:cNvPr id="17" name="表格 2"/>
          <p:cNvGraphicFramePr>
            <a:graphicFrameLocks noGrp="1"/>
          </p:cNvGraphicFramePr>
          <p:nvPr/>
        </p:nvGraphicFramePr>
        <p:xfrm>
          <a:off x="608432" y="1930402"/>
          <a:ext cx="10795001" cy="4078032"/>
        </p:xfrm>
        <a:graphic>
          <a:graphicData uri="http://schemas.openxmlformats.org/drawingml/2006/table">
            <a:tbl>
              <a:tblPr firstRow="1" bandRow="1"/>
              <a:tblGrid>
                <a:gridCol w="1107440"/>
                <a:gridCol w="2034540"/>
                <a:gridCol w="7653021"/>
              </a:tblGrid>
              <a:tr h="546082">
                <a:tc>
                  <a:txBody>
                    <a:bodyPr/>
                    <a:lstStyle/>
                    <a:p>
                      <a:pPr algn="ctr"/>
                      <a:r>
                        <a:rPr lang="zh-CN" altLang="en-US" sz="2000" b="1" dirty="0"/>
                        <a:t>序号</a:t>
                      </a:r>
                      <a:endParaRPr lang="zh-CN" altLang="en-US" sz="20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b="1" dirty="0"/>
                        <a:t>特性</a:t>
                      </a:r>
                      <a:endParaRPr lang="zh-CN" altLang="en-US" sz="2000" b="1"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a:t>含义</a:t>
                      </a:r>
                      <a:endParaRPr lang="zh-CN" alt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546082">
                <a:tc>
                  <a:txBody>
                    <a:bodyPr/>
                    <a:lstStyle/>
                    <a:p>
                      <a:pPr algn="ctr"/>
                      <a:r>
                        <a:rPr lang="en-US" altLang="zh-CN" sz="2000" dirty="0"/>
                        <a:t>1</a:t>
                      </a:r>
                      <a:endParaRPr lang="zh-CN" altLang="en-US" sz="2000" dirty="0"/>
                    </a:p>
                  </a:txBody>
                  <a:tcPr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可跟踪性</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沿一个设计说明或一个实际程序构件返回到需求的能力。</a:t>
                      </a:r>
                      <a:endParaRPr lang="zh-CN" altLang="en-US" sz="20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546082">
                <a:tc>
                  <a:txBody>
                    <a:bodyPr/>
                    <a:lstStyle/>
                    <a:p>
                      <a:pPr algn="ctr"/>
                      <a:r>
                        <a:rPr lang="en-US" altLang="zh-CN" sz="2000" dirty="0"/>
                        <a:t>2</a:t>
                      </a:r>
                      <a:endParaRPr lang="zh-CN" altLang="en-US" sz="20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完整性</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所需功能实现的程度。</a:t>
                      </a:r>
                      <a:endParaRPr lang="zh-CN" alt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485179">
                <a:tc>
                  <a:txBody>
                    <a:bodyPr/>
                    <a:lstStyle/>
                    <a:p>
                      <a:pPr algn="ctr"/>
                      <a:r>
                        <a:rPr lang="en-US" altLang="zh-CN" sz="2000" dirty="0"/>
                        <a:t>3</a:t>
                      </a:r>
                      <a:endParaRPr lang="zh-CN" altLang="en-US" sz="20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一致性</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在整个软件开发项目中使用统一的设计和文档编制技术的程度。</a:t>
                      </a:r>
                      <a:endParaRPr lang="en-US" altLang="zh-CN"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497378">
                <a:tc>
                  <a:txBody>
                    <a:bodyPr/>
                    <a:lstStyle/>
                    <a:p>
                      <a:pPr algn="ctr"/>
                      <a:r>
                        <a:rPr lang="en-US" altLang="zh-CN" sz="2000" dirty="0"/>
                        <a:t>4</a:t>
                      </a:r>
                      <a:endParaRPr lang="zh-CN" altLang="en-US" sz="20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容错性</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容错性</a:t>
                      </a:r>
                      <a:endParaRPr lang="zh-CN" alt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471200">
                <a:tc>
                  <a:txBody>
                    <a:bodyPr/>
                    <a:lstStyle/>
                    <a:p>
                      <a:pPr algn="ctr"/>
                      <a:r>
                        <a:rPr lang="en-US" altLang="zh-CN" sz="2000" dirty="0"/>
                        <a:t>5</a:t>
                      </a:r>
                      <a:endParaRPr lang="zh-CN" altLang="en-US" sz="20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准确性</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计算和控制的精确程度。</a:t>
                      </a:r>
                      <a:endParaRPr lang="zh-CN" alt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439947">
                <a:tc>
                  <a:txBody>
                    <a:bodyPr/>
                    <a:lstStyle/>
                    <a:p>
                      <a:pPr algn="ctr"/>
                      <a:r>
                        <a:rPr lang="en-US" altLang="zh-CN" sz="2000" dirty="0"/>
                        <a:t>6</a:t>
                      </a:r>
                      <a:endParaRPr lang="zh-CN" altLang="en-US" sz="20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执行效率</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程序的运行时间。</a:t>
                      </a:r>
                      <a:endParaRPr lang="zh-CN" alt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546082">
                <a:tc>
                  <a:txBody>
                    <a:bodyPr/>
                    <a:lstStyle/>
                    <a:p>
                      <a:pPr algn="ctr"/>
                      <a:r>
                        <a:rPr lang="en-US" altLang="zh-CN" sz="2000" dirty="0"/>
                        <a:t>7</a:t>
                      </a:r>
                      <a:endParaRPr lang="zh-CN" altLang="en-US" sz="2000" dirty="0"/>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复杂性</a:t>
                      </a:r>
                      <a:endParaRPr lang="zh-CN" altLang="en-US" sz="2000" dirty="0"/>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程序结构化、模块化、简明、简洁、清晰和可理解的程度。</a:t>
                      </a:r>
                      <a:endParaRPr lang="zh-CN" alt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bl>
          </a:graphicData>
        </a:graphic>
      </p:graphicFrame>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）软件质量特性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graphicFrame>
        <p:nvGraphicFramePr>
          <p:cNvPr id="14" name="表格 4"/>
          <p:cNvGraphicFramePr>
            <a:graphicFrameLocks noGrp="1"/>
          </p:cNvGraphicFramePr>
          <p:nvPr/>
        </p:nvGraphicFramePr>
        <p:xfrm>
          <a:off x="698500" y="1879600"/>
          <a:ext cx="10795000" cy="4070346"/>
        </p:xfrm>
        <a:graphic>
          <a:graphicData uri="http://schemas.openxmlformats.org/drawingml/2006/table">
            <a:tbl>
              <a:tblPr firstRow="1" bandRow="1"/>
              <a:tblGrid>
                <a:gridCol w="1290320"/>
                <a:gridCol w="2160270"/>
                <a:gridCol w="7344410"/>
              </a:tblGrid>
              <a:tr h="44508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t>序号</a:t>
                      </a:r>
                      <a:endParaRPr lang="zh-CN" altLang="en-US" sz="2000" b="1"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t>特性</a:t>
                      </a:r>
                      <a:endParaRPr lang="zh-CN" altLang="en-US" sz="2000" b="1"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a:t>含义</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445088">
                <a:tc>
                  <a:txBody>
                    <a:bodyPr/>
                    <a:lstStyle/>
                    <a:p>
                      <a:pPr algn="ctr"/>
                      <a:r>
                        <a:rPr lang="en-US" altLang="zh-CN" sz="2000" dirty="0"/>
                        <a:t>8</a:t>
                      </a:r>
                      <a:endParaRPr lang="zh-CN" altLang="en-US" sz="2000" dirty="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安全性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控制或保护程序和数据机制的有效性。</a:t>
                      </a:r>
                      <a:endParaRPr lang="zh-CN" altLang="en-US"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516384">
                <a:tc>
                  <a:txBody>
                    <a:bodyPr/>
                    <a:lstStyle/>
                    <a:p>
                      <a:pPr algn="ctr"/>
                      <a:r>
                        <a:rPr lang="en-US" altLang="zh-CN" sz="2000" dirty="0"/>
                        <a:t>9</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工具性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程序监视自身运行和识别出现错误的程序。</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445088">
                <a:tc>
                  <a:txBody>
                    <a:bodyPr/>
                    <a:lstStyle/>
                    <a:p>
                      <a:pPr algn="ctr"/>
                      <a:r>
                        <a:rPr lang="en-US" altLang="zh-CN" sz="2000" dirty="0"/>
                        <a:t>10</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简明性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程序代码的紧密程度。</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445088">
                <a:tc>
                  <a:txBody>
                    <a:bodyPr/>
                    <a:lstStyle/>
                    <a:p>
                      <a:pPr algn="ctr"/>
                      <a:r>
                        <a:rPr lang="en-US" altLang="zh-CN" sz="2000" dirty="0"/>
                        <a:t>11</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可训练性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程序使新用户使用该系统的辅助程度。</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445088">
                <a:tc>
                  <a:txBody>
                    <a:bodyPr/>
                    <a:lstStyle/>
                    <a:p>
                      <a:pPr algn="ctr"/>
                      <a:r>
                        <a:rPr lang="en-US" altLang="zh-CN" sz="2000" dirty="0"/>
                        <a:t>12</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可操作性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程序操作的难易程度。</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445088">
                <a:tc>
                  <a:txBody>
                    <a:bodyPr/>
                    <a:lstStyle/>
                    <a:p>
                      <a:pPr algn="ctr"/>
                      <a:r>
                        <a:rPr lang="en-US" altLang="zh-CN" sz="2000" dirty="0"/>
                        <a:t>13</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可审计性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检查与标准是否符合的难易程度。</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438346">
                <a:tc>
                  <a:txBody>
                    <a:bodyPr/>
                    <a:lstStyle/>
                    <a:p>
                      <a:pPr algn="ctr"/>
                      <a:r>
                        <a:rPr lang="en-US" altLang="zh-CN" sz="2000" dirty="0"/>
                        <a:t>14</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可扩充性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系结构、数据或过程设计可扩充的程度。</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445088">
                <a:tc>
                  <a:txBody>
                    <a:bodyPr/>
                    <a:lstStyle/>
                    <a:p>
                      <a:pPr algn="ctr"/>
                      <a:r>
                        <a:rPr lang="en-US" altLang="zh-CN" sz="2000" dirty="0"/>
                        <a:t>15</a:t>
                      </a:r>
                      <a:endParaRPr lang="zh-CN" altLang="en-US" sz="2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t>模块性</a:t>
                      </a:r>
                      <a:endParaRPr lang="zh-CN" altLang="en-US" sz="2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t>程序各构件的功能独立性。</a:t>
                      </a:r>
                      <a:endParaRPr lang="zh-CN" alt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bl>
          </a:graphicData>
        </a:graphic>
      </p:graphicFrame>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）软件质量特性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9" name="组合 7"/>
          <p:cNvGrpSpPr/>
          <p:nvPr/>
        </p:nvGrpSpPr>
        <p:grpSpPr>
          <a:xfrm>
            <a:off x="118082" y="354142"/>
            <a:ext cx="4184015" cy="491490"/>
            <a:chOff x="198764" y="258545"/>
            <a:chExt cx="5577394" cy="655851"/>
          </a:xfrm>
        </p:grpSpPr>
        <p:grpSp>
          <p:nvGrpSpPr>
            <p:cNvPr id="10"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521" y="300065"/>
              <a:ext cx="4787637"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sym typeface="+mn-ea"/>
                </a:rPr>
                <a:t>2.</a:t>
              </a:r>
              <a:r>
                <a:rPr lang="en-US" sz="2400" b="1" dirty="0">
                  <a:solidFill>
                    <a:srgbClr val="000000"/>
                  </a:solidFill>
                  <a:latin typeface="微软雅黑" panose="020B0503020204020204" pitchFamily="34" charset="-122"/>
                  <a:ea typeface="微软雅黑" panose="020B0503020204020204" pitchFamily="34" charset="-122"/>
                  <a:sym typeface="+mn-ea"/>
                </a:rPr>
                <a:t>6</a:t>
              </a:r>
              <a:r>
                <a:rPr sz="2400" b="1" dirty="0">
                  <a:solidFill>
                    <a:srgbClr val="000000"/>
                  </a:solidFill>
                  <a:latin typeface="微软雅黑" panose="020B0503020204020204" pitchFamily="34" charset="-122"/>
                  <a:ea typeface="微软雅黑" panose="020B0503020204020204" pitchFamily="34" charset="-122"/>
                  <a:sym typeface="+mn-ea"/>
                </a:rPr>
                <a:t> 软件的质量属性</a:t>
              </a:r>
              <a:endParaRPr sz="2400" b="1" dirty="0">
                <a:solidFill>
                  <a:srgbClr val="000000"/>
                </a:solidFill>
                <a:latin typeface="微软雅黑" panose="020B0503020204020204" pitchFamily="34" charset="-122"/>
                <a:ea typeface="微软雅黑" panose="020B0503020204020204" pitchFamily="34" charset="-122"/>
                <a:sym typeface="+mn-ea"/>
              </a:endParaRPr>
            </a:p>
          </p:txBody>
        </p:sp>
      </p:grpSp>
      <p:graphicFrame>
        <p:nvGraphicFramePr>
          <p:cNvPr id="15" name="表格 2"/>
          <p:cNvGraphicFramePr>
            <a:graphicFrameLocks noGrp="1"/>
          </p:cNvGraphicFramePr>
          <p:nvPr/>
        </p:nvGraphicFramePr>
        <p:xfrm>
          <a:off x="698500" y="1879600"/>
          <a:ext cx="10795001" cy="3474720"/>
        </p:xfrm>
        <a:graphic>
          <a:graphicData uri="http://schemas.openxmlformats.org/drawingml/2006/table">
            <a:tbl>
              <a:tblPr firstRow="1" bandRow="1">
                <a:tableStyleId>{5C22544A-7EE6-4342-B048-85BDC9FD1C3A}</a:tableStyleId>
              </a:tblPr>
              <a:tblGrid>
                <a:gridCol w="1153160"/>
                <a:gridCol w="1714500"/>
                <a:gridCol w="7927341"/>
              </a:tblGrid>
              <a:tr h="357590">
                <a:tc>
                  <a:txBody>
                    <a:bodyPr/>
                    <a:lstStyle/>
                    <a:p>
                      <a:pPr algn="ctr"/>
                      <a:r>
                        <a:rPr lang="zh-CN" altLang="en-US" sz="2000" dirty="0"/>
                        <a:t>序号</a:t>
                      </a:r>
                      <a:endParaRPr lang="zh-CN" altLang="en-US" sz="2000" dirty="0"/>
                    </a:p>
                  </a:txBody>
                  <a:tcPr/>
                </a:tc>
                <a:tc>
                  <a:txBody>
                    <a:bodyPr/>
                    <a:lstStyle/>
                    <a:p>
                      <a:pPr algn="ctr"/>
                      <a:r>
                        <a:rPr lang="zh-CN" altLang="en-US" sz="2000" dirty="0"/>
                        <a:t>特性</a:t>
                      </a:r>
                      <a:endParaRPr lang="zh-CN" altLang="en-US" sz="2000" dirty="0"/>
                    </a:p>
                  </a:txBody>
                  <a:tcPr/>
                </a:tc>
                <a:tc>
                  <a:txBody>
                    <a:bodyPr/>
                    <a:lstStyle/>
                    <a:p>
                      <a:pPr algn="ctr"/>
                      <a:r>
                        <a:rPr lang="zh-CN" altLang="en-US" sz="2000" dirty="0"/>
                        <a:t>含意</a:t>
                      </a:r>
                      <a:endParaRPr lang="zh-CN" altLang="en-US" sz="2000" dirty="0"/>
                    </a:p>
                  </a:txBody>
                  <a:tcPr/>
                </a:tc>
              </a:tr>
              <a:tr h="370840">
                <a:tc>
                  <a:txBody>
                    <a:bodyPr/>
                    <a:lstStyle/>
                    <a:p>
                      <a:pPr algn="ctr"/>
                      <a:r>
                        <a:rPr lang="en-US" altLang="zh-CN" sz="2000" dirty="0"/>
                        <a:t>16</a:t>
                      </a:r>
                      <a:endParaRPr lang="zh-CN" altLang="en-US" sz="2000" dirty="0"/>
                    </a:p>
                  </a:txBody>
                  <a:tcPr/>
                </a:tc>
                <a:tc>
                  <a:txBody>
                    <a:bodyPr/>
                    <a:lstStyle/>
                    <a:p>
                      <a:pPr algn="ctr"/>
                      <a:r>
                        <a:rPr lang="zh-CN" altLang="en-US" sz="2000" dirty="0"/>
                        <a:t>自描述性</a:t>
                      </a:r>
                      <a:endParaRPr lang="zh-CN" altLang="en-US" sz="2000" dirty="0"/>
                    </a:p>
                  </a:txBody>
                  <a:tcPr/>
                </a:tc>
                <a:tc>
                  <a:txBody>
                    <a:bodyPr/>
                    <a:lstStyle/>
                    <a:p>
                      <a:r>
                        <a:rPr lang="zh-CN" altLang="en-US" sz="2000" dirty="0"/>
                        <a:t>源代码提供自身描述的程度。</a:t>
                      </a:r>
                      <a:endParaRPr lang="zh-CN" altLang="en-US" sz="2000" dirty="0"/>
                    </a:p>
                  </a:txBody>
                  <a:tcPr/>
                </a:tc>
              </a:tr>
              <a:tr h="0">
                <a:tc>
                  <a:txBody>
                    <a:bodyPr/>
                    <a:lstStyle/>
                    <a:p>
                      <a:pPr algn="ctr"/>
                      <a:r>
                        <a:rPr lang="en-US" altLang="zh-CN" sz="2000" dirty="0"/>
                        <a:t>17</a:t>
                      </a:r>
                      <a:endParaRPr lang="zh-CN" altLang="en-US" sz="2000" dirty="0"/>
                    </a:p>
                  </a:txBody>
                  <a:tcPr/>
                </a:tc>
                <a:tc>
                  <a:txBody>
                    <a:bodyPr/>
                    <a:lstStyle/>
                    <a:p>
                      <a:pPr algn="ctr"/>
                      <a:r>
                        <a:rPr lang="zh-CN" altLang="en-US" sz="2000" dirty="0"/>
                        <a:t>简洁性</a:t>
                      </a:r>
                      <a:endParaRPr lang="zh-CN" altLang="en-US" sz="2000" dirty="0"/>
                    </a:p>
                  </a:txBody>
                  <a:tcPr/>
                </a:tc>
                <a:tc>
                  <a:txBody>
                    <a:bodyPr/>
                    <a:lstStyle/>
                    <a:p>
                      <a:r>
                        <a:rPr lang="zh-CN" altLang="en-US" sz="2000" dirty="0"/>
                        <a:t>程序易于理解的程度。</a:t>
                      </a:r>
                      <a:endParaRPr lang="zh-CN" altLang="en-US" sz="2000" dirty="0"/>
                    </a:p>
                  </a:txBody>
                  <a:tcPr/>
                </a:tc>
              </a:tr>
              <a:tr h="370840">
                <a:tc>
                  <a:txBody>
                    <a:bodyPr/>
                    <a:lstStyle/>
                    <a:p>
                      <a:pPr algn="ctr"/>
                      <a:r>
                        <a:rPr lang="en-US" altLang="zh-CN" sz="2000" dirty="0"/>
                        <a:t>18</a:t>
                      </a:r>
                      <a:endParaRPr lang="zh-CN" altLang="en-US" sz="2000" dirty="0"/>
                    </a:p>
                  </a:txBody>
                  <a:tcPr/>
                </a:tc>
                <a:tc>
                  <a:txBody>
                    <a:bodyPr/>
                    <a:lstStyle/>
                    <a:p>
                      <a:pPr algn="ctr"/>
                      <a:r>
                        <a:rPr lang="zh-CN" altLang="en-US" sz="2000" dirty="0"/>
                        <a:t>通用性</a:t>
                      </a:r>
                      <a:endParaRPr lang="zh-CN" altLang="en-US" sz="2000" dirty="0"/>
                    </a:p>
                  </a:txBody>
                  <a:tcPr/>
                </a:tc>
                <a:tc>
                  <a:txBody>
                    <a:bodyPr/>
                    <a:lstStyle/>
                    <a:p>
                      <a:r>
                        <a:rPr lang="zh-CN" altLang="en-US" sz="2000" dirty="0"/>
                        <a:t>程序各构件潜在的应用范围。</a:t>
                      </a:r>
                      <a:endParaRPr lang="zh-CN" altLang="en-US" sz="2000" dirty="0"/>
                    </a:p>
                  </a:txBody>
                  <a:tcPr/>
                </a:tc>
              </a:tr>
              <a:tr h="370840">
                <a:tc>
                  <a:txBody>
                    <a:bodyPr/>
                    <a:lstStyle/>
                    <a:p>
                      <a:pPr algn="ctr"/>
                      <a:r>
                        <a:rPr lang="en-US" altLang="zh-CN" sz="2000" dirty="0"/>
                        <a:t>19</a:t>
                      </a:r>
                      <a:endParaRPr lang="zh-CN" altLang="en-US" sz="2000" dirty="0"/>
                    </a:p>
                  </a:txBody>
                  <a:tcPr/>
                </a:tc>
                <a:tc>
                  <a:txBody>
                    <a:bodyPr/>
                    <a:lstStyle/>
                    <a:p>
                      <a:pPr algn="ctr"/>
                      <a:r>
                        <a:rPr lang="zh-CN" altLang="en-US" sz="2000" dirty="0"/>
                        <a:t>硬件独立性</a:t>
                      </a:r>
                      <a:endParaRPr lang="zh-CN" altLang="en-US" sz="2000" dirty="0"/>
                    </a:p>
                  </a:txBody>
                  <a:tcPr/>
                </a:tc>
                <a:tc>
                  <a:txBody>
                    <a:bodyPr/>
                    <a:lstStyle/>
                    <a:p>
                      <a:r>
                        <a:rPr lang="zh-CN" altLang="en-US" sz="2000" dirty="0"/>
                        <a:t>软件与运行它的硬件之间的相关程度。</a:t>
                      </a:r>
                      <a:endParaRPr lang="zh-CN" altLang="en-US" sz="2000" dirty="0"/>
                    </a:p>
                  </a:txBody>
                  <a:tcPr/>
                </a:tc>
              </a:tr>
              <a:tr h="370840">
                <a:tc>
                  <a:txBody>
                    <a:bodyPr/>
                    <a:lstStyle/>
                    <a:p>
                      <a:pPr algn="ctr"/>
                      <a:r>
                        <a:rPr lang="en-US" altLang="zh-CN" sz="2000" dirty="0"/>
                        <a:t>20</a:t>
                      </a:r>
                      <a:endParaRPr lang="zh-CN" altLang="en-US" sz="2000" dirty="0"/>
                    </a:p>
                  </a:txBody>
                  <a:tcPr/>
                </a:tc>
                <a:tc>
                  <a:txBody>
                    <a:bodyPr/>
                    <a:lstStyle/>
                    <a:p>
                      <a:pPr algn="ctr"/>
                      <a:r>
                        <a:rPr lang="zh-CN" altLang="en-US" sz="2000" dirty="0"/>
                        <a:t>软件独立性</a:t>
                      </a:r>
                      <a:endParaRPr lang="zh-CN" altLang="en-US" sz="2000" dirty="0"/>
                    </a:p>
                  </a:txBody>
                  <a:tcPr/>
                </a:tc>
                <a:tc>
                  <a:txBody>
                    <a:bodyPr/>
                    <a:lstStyle/>
                    <a:p>
                      <a:r>
                        <a:rPr lang="zh-CN" altLang="en-US" sz="2000" dirty="0"/>
                        <a:t>程序与非标准编程语言性质、操作系统特性、以及其他环境限制的无关程度</a:t>
                      </a:r>
                      <a:endParaRPr lang="zh-CN" altLang="en-US" sz="2000" dirty="0"/>
                    </a:p>
                  </a:txBody>
                  <a:tcPr/>
                </a:tc>
              </a:tr>
              <a:tr h="370840">
                <a:tc>
                  <a:txBody>
                    <a:bodyPr/>
                    <a:lstStyle/>
                    <a:p>
                      <a:pPr algn="ctr"/>
                      <a:r>
                        <a:rPr lang="en-US" altLang="zh-CN" sz="2000" dirty="0"/>
                        <a:t>21</a:t>
                      </a:r>
                      <a:endParaRPr lang="zh-CN" altLang="en-US" sz="2000" dirty="0"/>
                    </a:p>
                  </a:txBody>
                  <a:tcPr/>
                </a:tc>
                <a:tc>
                  <a:txBody>
                    <a:bodyPr/>
                    <a:lstStyle/>
                    <a:p>
                      <a:pPr algn="ctr"/>
                      <a:r>
                        <a:rPr lang="zh-CN" altLang="en-US" sz="2000" dirty="0"/>
                        <a:t>通信共用性</a:t>
                      </a:r>
                      <a:endParaRPr lang="zh-CN" altLang="en-US" sz="2000" dirty="0"/>
                    </a:p>
                  </a:txBody>
                  <a:tcPr/>
                </a:tc>
                <a:tc>
                  <a:txBody>
                    <a:bodyPr/>
                    <a:lstStyle/>
                    <a:p>
                      <a:r>
                        <a:rPr lang="zh-CN" altLang="en-US" sz="2000" dirty="0"/>
                        <a:t>使用标准接口、协议和带宽的程度。</a:t>
                      </a:r>
                      <a:endParaRPr lang="zh-CN" altLang="en-US" sz="2000" dirty="0"/>
                    </a:p>
                  </a:txBody>
                  <a:tcPr/>
                </a:tc>
              </a:tr>
              <a:tr h="370840">
                <a:tc>
                  <a:txBody>
                    <a:bodyPr/>
                    <a:lstStyle/>
                    <a:p>
                      <a:pPr algn="ctr"/>
                      <a:r>
                        <a:rPr lang="en-US" altLang="zh-CN" sz="2000" dirty="0"/>
                        <a:t>22</a:t>
                      </a:r>
                      <a:endParaRPr lang="zh-CN" altLang="en-US" sz="2000" dirty="0"/>
                    </a:p>
                  </a:txBody>
                  <a:tcPr/>
                </a:tc>
                <a:tc>
                  <a:txBody>
                    <a:bodyPr/>
                    <a:lstStyle/>
                    <a:p>
                      <a:pPr algn="ctr"/>
                      <a:r>
                        <a:rPr lang="zh-CN" altLang="en-US" sz="2000" dirty="0"/>
                        <a:t>数据共用性</a:t>
                      </a:r>
                      <a:endParaRPr lang="zh-CN" altLang="en-US" sz="2000" dirty="0"/>
                    </a:p>
                  </a:txBody>
                  <a:tcPr/>
                </a:tc>
                <a:tc>
                  <a:txBody>
                    <a:bodyPr/>
                    <a:lstStyle/>
                    <a:p>
                      <a:r>
                        <a:rPr lang="zh-CN" altLang="en-US" sz="2000" dirty="0"/>
                        <a:t>在整个程序中使用标准数据结构和类型的程度。</a:t>
                      </a:r>
                      <a:endParaRPr lang="zh-CN" altLang="en-US" sz="2000" dirty="0"/>
                    </a:p>
                  </a:txBody>
                  <a:tcPr/>
                </a:tc>
              </a:tr>
            </a:tbl>
          </a:graphicData>
        </a:graphic>
      </p:graphicFrame>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）软件质量特性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12" name="Diagram 3"/>
          <p:cNvGraphicFramePr/>
          <p:nvPr/>
        </p:nvGraphicFramePr>
        <p:xfrm>
          <a:off x="695325" y="2825750"/>
          <a:ext cx="10795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）国际标准</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5325" y="1879600"/>
            <a:ext cx="10795000" cy="400110"/>
          </a:xfrm>
          <a:prstGeom prst="rect">
            <a:avLst/>
          </a:prstGeom>
          <a:noFill/>
        </p:spPr>
        <p:txBody>
          <a:bodyPr wrap="square" rtlCol="0">
            <a:spAutoFit/>
          </a:bodyPr>
          <a:lstStyle/>
          <a:p>
            <a:r>
              <a:rPr lang="zh-CN" altLang="en-US" sz="2000" b="1" dirty="0">
                <a:solidFill>
                  <a:srgbClr val="0000FF"/>
                </a:solidFill>
              </a:rPr>
              <a:t>国际标准</a:t>
            </a:r>
            <a:r>
              <a:rPr lang="zh-CN" altLang="en-US" sz="2000" dirty="0"/>
              <a:t>和</a:t>
            </a:r>
            <a:r>
              <a:rPr lang="zh-CN" altLang="en-US" sz="2000" b="1" dirty="0">
                <a:solidFill>
                  <a:srgbClr val="0000FF"/>
                </a:solidFill>
              </a:rPr>
              <a:t>国家标准</a:t>
            </a:r>
            <a:r>
              <a:rPr lang="zh-CN" altLang="en-US" sz="2000" dirty="0"/>
              <a:t>规定的质量特性标准中规定了</a:t>
            </a:r>
            <a:r>
              <a:rPr lang="en-US" altLang="zh-CN" sz="2000" b="1" dirty="0">
                <a:solidFill>
                  <a:srgbClr val="FF0000"/>
                </a:solidFill>
              </a:rPr>
              <a:t>6</a:t>
            </a:r>
            <a:r>
              <a:rPr lang="zh-CN" altLang="en-US" sz="2000" b="1" dirty="0">
                <a:solidFill>
                  <a:srgbClr val="FF0000"/>
                </a:solidFill>
              </a:rPr>
              <a:t>个质量特性</a:t>
            </a:r>
            <a:r>
              <a:rPr lang="zh-CN" altLang="en-US" sz="2000" dirty="0"/>
              <a:t>及其相关的</a:t>
            </a:r>
            <a:r>
              <a:rPr lang="en-US" altLang="zh-CN" sz="2000" b="1" dirty="0">
                <a:solidFill>
                  <a:srgbClr val="FF0000"/>
                </a:solidFill>
              </a:rPr>
              <a:t>21</a:t>
            </a:r>
            <a:r>
              <a:rPr lang="zh-CN" altLang="en-US" sz="2000" b="1" dirty="0">
                <a:solidFill>
                  <a:srgbClr val="FF0000"/>
                </a:solidFill>
              </a:rPr>
              <a:t>个质量子特性</a:t>
            </a:r>
            <a:endParaRPr lang="zh-CN" altLang="en-US" sz="2000" b="1" dirty="0">
              <a:solidFill>
                <a:srgbClr val="FF0000"/>
              </a:solidFill>
            </a:endParaRPr>
          </a:p>
        </p:txBody>
      </p:sp>
      <p:sp>
        <p:nvSpPr>
          <p:cNvPr id="5" name="标注: 下箭头 4"/>
          <p:cNvSpPr/>
          <p:nvPr/>
        </p:nvSpPr>
        <p:spPr>
          <a:xfrm>
            <a:off x="598907" y="1730169"/>
            <a:ext cx="11025403" cy="1344501"/>
          </a:xfrm>
          <a:prstGeom prst="downArrowCallout">
            <a:avLst>
              <a:gd name="adj1" fmla="val 25000"/>
              <a:gd name="adj2" fmla="val 25000"/>
              <a:gd name="adj3" fmla="val 25000"/>
              <a:gd name="adj4" fmla="val 5052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8906" y="3224101"/>
            <a:ext cx="11025403" cy="276712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52900" y="2551013"/>
            <a:ext cx="1653540" cy="369332"/>
          </a:xfrm>
          <a:prstGeom prst="rect">
            <a:avLst/>
          </a:prstGeom>
          <a:noFill/>
        </p:spPr>
        <p:txBody>
          <a:bodyPr wrap="square">
            <a:spAutoFit/>
          </a:bodyPr>
          <a:lstStyle/>
          <a:p>
            <a:r>
              <a:rPr lang="en-US" altLang="zh-CN" sz="1800" b="1" dirty="0">
                <a:solidFill>
                  <a:srgbClr val="FF0000"/>
                </a:solidFill>
              </a:rPr>
              <a:t>6</a:t>
            </a:r>
            <a:r>
              <a:rPr lang="zh-CN" altLang="en-US" sz="1800" b="1" dirty="0">
                <a:solidFill>
                  <a:srgbClr val="FF0000"/>
                </a:solidFill>
              </a:rPr>
              <a:t>个质量特性</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4" grpId="0"/>
      <p:bldP spid="4" grpId="0"/>
      <p:bldP spid="5" grpId="0" animBg="1"/>
      <p:bldP spid="15" grpId="0" animBg="1"/>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1441"/>
          <p:cNvSpPr txBox="1">
            <a:spLocks noChangeArrowheads="1"/>
          </p:cNvSpPr>
          <p:nvPr/>
        </p:nvSpPr>
        <p:spPr bwMode="auto">
          <a:xfrm>
            <a:off x="3067136" y="3297839"/>
            <a:ext cx="1303337" cy="406400"/>
          </a:xfrm>
          <a:prstGeom prst="rect">
            <a:avLst/>
          </a:prstGeom>
          <a:solidFill>
            <a:schemeClr val="bg1"/>
          </a:solidFill>
          <a:ln w="9525">
            <a:solidFill>
              <a:srgbClr val="000000"/>
            </a:solidFill>
            <a:miter lim="800000"/>
          </a:ln>
        </p:spPr>
        <p:txBody>
          <a:bodyPr>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功 能 性</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 name="文本框 61442"/>
          <p:cNvSpPr txBox="1">
            <a:spLocks noChangeArrowheads="1"/>
          </p:cNvSpPr>
          <p:nvPr/>
        </p:nvSpPr>
        <p:spPr bwMode="auto">
          <a:xfrm>
            <a:off x="5659523" y="2432652"/>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适合性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 name="文本框 61443"/>
          <p:cNvSpPr txBox="1">
            <a:spLocks noChangeArrowheads="1"/>
          </p:cNvSpPr>
          <p:nvPr/>
        </p:nvSpPr>
        <p:spPr bwMode="auto">
          <a:xfrm>
            <a:off x="3067136" y="1913269"/>
            <a:ext cx="1303337" cy="396875"/>
          </a:xfrm>
          <a:prstGeom prst="rect">
            <a:avLst/>
          </a:prstGeom>
          <a:solidFill>
            <a:schemeClr val="accent2">
              <a:lumMod val="20000"/>
              <a:lumOff val="80000"/>
            </a:schemeClr>
          </a:solidFill>
          <a:ln>
            <a:noFill/>
          </a:ln>
        </p:spPr>
        <p:txBody>
          <a:bodyPr wrap="squar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质量特性</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6" name="文本框 61444"/>
          <p:cNvSpPr txBox="1">
            <a:spLocks noChangeArrowheads="1"/>
          </p:cNvSpPr>
          <p:nvPr/>
        </p:nvSpPr>
        <p:spPr bwMode="auto">
          <a:xfrm>
            <a:off x="5358458" y="1924591"/>
            <a:ext cx="1475084" cy="400110"/>
          </a:xfrm>
          <a:prstGeom prst="rect">
            <a:avLst/>
          </a:prstGeom>
          <a:solidFill>
            <a:schemeClr val="accent2">
              <a:lumMod val="20000"/>
              <a:lumOff val="80000"/>
            </a:schemeClr>
          </a:solidFill>
          <a:ln>
            <a:noFill/>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质量子特性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7" name="文本框 61445"/>
          <p:cNvSpPr txBox="1">
            <a:spLocks noChangeArrowheads="1"/>
          </p:cNvSpPr>
          <p:nvPr/>
        </p:nvSpPr>
        <p:spPr bwMode="auto">
          <a:xfrm>
            <a:off x="5659523" y="2864452"/>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准确性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8" name="文本框 61446"/>
          <p:cNvSpPr txBox="1">
            <a:spLocks noChangeArrowheads="1"/>
          </p:cNvSpPr>
          <p:nvPr/>
        </p:nvSpPr>
        <p:spPr bwMode="auto">
          <a:xfrm>
            <a:off x="5659523" y="3297839"/>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互操作性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9" name="文本框 61447"/>
          <p:cNvSpPr txBox="1">
            <a:spLocks noChangeArrowheads="1"/>
          </p:cNvSpPr>
          <p:nvPr/>
        </p:nvSpPr>
        <p:spPr bwMode="auto">
          <a:xfrm>
            <a:off x="5659523" y="3729639"/>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依从性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0" name="文本框 61448"/>
          <p:cNvSpPr txBox="1">
            <a:spLocks noChangeArrowheads="1"/>
          </p:cNvSpPr>
          <p:nvPr/>
        </p:nvSpPr>
        <p:spPr bwMode="auto">
          <a:xfrm>
            <a:off x="5659523" y="4161439"/>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安全性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1" name="文本框 61450"/>
          <p:cNvSpPr txBox="1">
            <a:spLocks noChangeArrowheads="1"/>
          </p:cNvSpPr>
          <p:nvPr/>
        </p:nvSpPr>
        <p:spPr bwMode="auto">
          <a:xfrm>
            <a:off x="2922991" y="3729639"/>
            <a:ext cx="163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Functionality</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文本框 61451"/>
          <p:cNvSpPr txBox="1">
            <a:spLocks noChangeArrowheads="1"/>
          </p:cNvSpPr>
          <p:nvPr/>
        </p:nvSpPr>
        <p:spPr bwMode="auto">
          <a:xfrm>
            <a:off x="3060151" y="5529864"/>
            <a:ext cx="1309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Reliability</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直接连接符 61452"/>
          <p:cNvSpPr>
            <a:spLocks noChangeShapeType="1"/>
          </p:cNvSpPr>
          <p:nvPr/>
        </p:nvSpPr>
        <p:spPr bwMode="auto">
          <a:xfrm>
            <a:off x="4364123" y="3513739"/>
            <a:ext cx="11525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直接连接符 61453"/>
          <p:cNvSpPr>
            <a:spLocks noChangeShapeType="1"/>
          </p:cNvSpPr>
          <p:nvPr/>
        </p:nvSpPr>
        <p:spPr bwMode="auto">
          <a:xfrm flipV="1">
            <a:off x="5011823" y="2648552"/>
            <a:ext cx="0" cy="17287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直接连接符 61454"/>
          <p:cNvSpPr>
            <a:spLocks noChangeShapeType="1"/>
          </p:cNvSpPr>
          <p:nvPr/>
        </p:nvSpPr>
        <p:spPr bwMode="auto">
          <a:xfrm>
            <a:off x="5011823" y="264855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直接连接符 61455"/>
          <p:cNvSpPr>
            <a:spLocks noChangeShapeType="1"/>
          </p:cNvSpPr>
          <p:nvPr/>
        </p:nvSpPr>
        <p:spPr bwMode="auto">
          <a:xfrm>
            <a:off x="5011823" y="308035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直接连接符 61456"/>
          <p:cNvSpPr>
            <a:spLocks noChangeShapeType="1"/>
          </p:cNvSpPr>
          <p:nvPr/>
        </p:nvSpPr>
        <p:spPr bwMode="auto">
          <a:xfrm>
            <a:off x="5011823" y="3945539"/>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直接连接符 61457"/>
          <p:cNvSpPr>
            <a:spLocks noChangeShapeType="1"/>
          </p:cNvSpPr>
          <p:nvPr/>
        </p:nvSpPr>
        <p:spPr bwMode="auto">
          <a:xfrm>
            <a:off x="5011823" y="4377339"/>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文本框 61458"/>
          <p:cNvSpPr txBox="1">
            <a:spLocks noChangeArrowheads="1"/>
          </p:cNvSpPr>
          <p:nvPr/>
        </p:nvSpPr>
        <p:spPr bwMode="auto">
          <a:xfrm>
            <a:off x="7046363" y="2431064"/>
            <a:ext cx="1309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Suitability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文本框 61459"/>
          <p:cNvSpPr txBox="1">
            <a:spLocks noChangeArrowheads="1"/>
          </p:cNvSpPr>
          <p:nvPr/>
        </p:nvSpPr>
        <p:spPr bwMode="auto">
          <a:xfrm>
            <a:off x="7067001" y="2864452"/>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Accuracy</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文本框 61460"/>
          <p:cNvSpPr txBox="1">
            <a:spLocks noChangeArrowheads="1"/>
          </p:cNvSpPr>
          <p:nvPr/>
        </p:nvSpPr>
        <p:spPr bwMode="auto">
          <a:xfrm>
            <a:off x="7067001" y="3297839"/>
            <a:ext cx="1916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Interoperability</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文本框 61461"/>
          <p:cNvSpPr txBox="1">
            <a:spLocks noChangeArrowheads="1"/>
          </p:cNvSpPr>
          <p:nvPr/>
        </p:nvSpPr>
        <p:spPr bwMode="auto">
          <a:xfrm>
            <a:off x="7067001" y="3729639"/>
            <a:ext cx="1481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Compliance</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文本框 61462"/>
          <p:cNvSpPr txBox="1">
            <a:spLocks noChangeArrowheads="1"/>
          </p:cNvSpPr>
          <p:nvPr/>
        </p:nvSpPr>
        <p:spPr bwMode="auto">
          <a:xfrm>
            <a:off x="7067001" y="4161439"/>
            <a:ext cx="1085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Security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文本框 61465"/>
          <p:cNvSpPr txBox="1">
            <a:spLocks noChangeArrowheads="1"/>
          </p:cNvSpPr>
          <p:nvPr/>
        </p:nvSpPr>
        <p:spPr bwMode="auto">
          <a:xfrm>
            <a:off x="5659524" y="4664677"/>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成熟性</a:t>
            </a:r>
            <a:endPar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0" name="文本框 61466"/>
          <p:cNvSpPr txBox="1">
            <a:spLocks noChangeArrowheads="1"/>
          </p:cNvSpPr>
          <p:nvPr/>
        </p:nvSpPr>
        <p:spPr bwMode="auto">
          <a:xfrm>
            <a:off x="5659524" y="5098065"/>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容错性</a:t>
            </a: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1" name="文本框 61467"/>
          <p:cNvSpPr txBox="1">
            <a:spLocks noChangeArrowheads="1"/>
          </p:cNvSpPr>
          <p:nvPr/>
        </p:nvSpPr>
        <p:spPr bwMode="auto">
          <a:xfrm>
            <a:off x="5659524" y="5601302"/>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易恢复性</a:t>
            </a: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4" name="文本框 61468"/>
          <p:cNvSpPr txBox="1">
            <a:spLocks noChangeArrowheads="1"/>
          </p:cNvSpPr>
          <p:nvPr/>
        </p:nvSpPr>
        <p:spPr bwMode="auto">
          <a:xfrm>
            <a:off x="3067136" y="5098065"/>
            <a:ext cx="1303338" cy="406400"/>
          </a:xfrm>
          <a:prstGeom prst="rect">
            <a:avLst/>
          </a:prstGeom>
          <a:solidFill>
            <a:schemeClr val="bg1"/>
          </a:solidFill>
          <a:ln w="9525">
            <a:solidFill>
              <a:srgbClr val="000000"/>
            </a:solidFill>
            <a:miter lim="800000"/>
          </a:ln>
        </p:spPr>
        <p:txBody>
          <a:bodyPr wrap="squar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可 靠 性</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45" name="直接连接符 61469"/>
          <p:cNvSpPr>
            <a:spLocks noChangeShapeType="1"/>
          </p:cNvSpPr>
          <p:nvPr/>
        </p:nvSpPr>
        <p:spPr bwMode="auto">
          <a:xfrm>
            <a:off x="4364124" y="5313965"/>
            <a:ext cx="11525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直接连接符 61470"/>
          <p:cNvSpPr>
            <a:spLocks noChangeShapeType="1"/>
          </p:cNvSpPr>
          <p:nvPr/>
        </p:nvSpPr>
        <p:spPr bwMode="auto">
          <a:xfrm>
            <a:off x="5011824" y="4953602"/>
            <a:ext cx="0" cy="863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直接连接符 61471"/>
          <p:cNvSpPr>
            <a:spLocks noChangeShapeType="1"/>
          </p:cNvSpPr>
          <p:nvPr/>
        </p:nvSpPr>
        <p:spPr bwMode="auto">
          <a:xfrm>
            <a:off x="5011824" y="581720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直接连接符 61472"/>
          <p:cNvSpPr>
            <a:spLocks noChangeShapeType="1"/>
          </p:cNvSpPr>
          <p:nvPr/>
        </p:nvSpPr>
        <p:spPr bwMode="auto">
          <a:xfrm>
            <a:off x="5011824" y="495360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文本框 61473"/>
          <p:cNvSpPr txBox="1">
            <a:spLocks noChangeArrowheads="1"/>
          </p:cNvSpPr>
          <p:nvPr/>
        </p:nvSpPr>
        <p:spPr bwMode="auto">
          <a:xfrm>
            <a:off x="7096212" y="4664677"/>
            <a:ext cx="1169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Maturity</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文本框 61474"/>
          <p:cNvSpPr txBox="1">
            <a:spLocks noChangeArrowheads="1"/>
          </p:cNvSpPr>
          <p:nvPr/>
        </p:nvSpPr>
        <p:spPr bwMode="auto">
          <a:xfrm>
            <a:off x="7096212" y="5098065"/>
            <a:ext cx="1889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Fault  tolerance</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文本框 61475"/>
          <p:cNvSpPr txBox="1">
            <a:spLocks noChangeArrowheads="1"/>
          </p:cNvSpPr>
          <p:nvPr/>
        </p:nvSpPr>
        <p:spPr bwMode="auto">
          <a:xfrm>
            <a:off x="7075574" y="5598127"/>
            <a:ext cx="176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Recoverability</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）国际标准</a:t>
            </a:r>
            <a:endParaRPr lang="zh-CN" altLang="en-US" sz="2000" b="1" kern="0" dirty="0">
              <a:latin typeface="宋体" panose="02010600030101010101" pitchFamily="2" charset="-122"/>
              <a:sym typeface="宋体" panose="02010600030101010101" pitchFamily="2" charset="-122"/>
            </a:endParaRPr>
          </a:p>
        </p:txBody>
      </p:sp>
      <p:sp>
        <p:nvSpPr>
          <p:cNvPr id="58" name="矩形 57"/>
          <p:cNvSpPr/>
          <p:nvPr/>
        </p:nvSpPr>
        <p:spPr>
          <a:xfrm>
            <a:off x="2857586" y="1729632"/>
            <a:ext cx="1668462" cy="435023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4767667" y="1741960"/>
            <a:ext cx="4328708" cy="4350230"/>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34479" y="2807289"/>
            <a:ext cx="1082890" cy="1631216"/>
          </a:xfrm>
          <a:prstGeom prst="rect">
            <a:avLst/>
          </a:prstGeom>
          <a:noFill/>
          <a:ln>
            <a:solidFill>
              <a:srgbClr val="FF0000"/>
            </a:solidFill>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质量特性与质量子特性之间的关系</a:t>
            </a:r>
            <a:endParaRPr kumimoji="0"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 name="箭头: 右 4"/>
          <p:cNvSpPr/>
          <p:nvPr/>
        </p:nvSpPr>
        <p:spPr>
          <a:xfrm>
            <a:off x="1874520" y="3429000"/>
            <a:ext cx="837970" cy="3006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p:tgtEl>
                                          <p:spTgt spid="57"/>
                                        </p:tgtEl>
                                        <p:attrNameLst>
                                          <p:attrName>ppt_x</p:attrName>
                                        </p:attrNameLst>
                                      </p:cBhvr>
                                      <p:tavLst>
                                        <p:tav tm="0">
                                          <p:val>
                                            <p:strVal val="#ppt_x+#ppt_w*1.125000"/>
                                          </p:val>
                                        </p:tav>
                                        <p:tav tm="100000">
                                          <p:val>
                                            <p:strVal val="#ppt_x"/>
                                          </p:val>
                                        </p:tav>
                                      </p:tavLst>
                                    </p:anim>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down)">
                                      <p:cBhvr>
                                        <p:cTn id="38" dur="500"/>
                                        <p:tgtEl>
                                          <p:spTgt spid="4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down)">
                                      <p:cBhvr>
                                        <p:cTn id="41" dur="500"/>
                                        <p:tgtEl>
                                          <p:spTgt spid="5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500"/>
                                        <p:tgtEl>
                                          <p:spTgt spid="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down)">
                                      <p:cBhvr>
                                        <p:cTn id="70" dur="500"/>
                                        <p:tgtEl>
                                          <p:spTgt spid="2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down)">
                                      <p:cBhvr>
                                        <p:cTn id="73" dur="500"/>
                                        <p:tgtEl>
                                          <p:spTgt spid="2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down)">
                                      <p:cBhvr>
                                        <p:cTn id="76" dur="500"/>
                                        <p:tgtEl>
                                          <p:spTgt spid="2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down)">
                                      <p:cBhvr>
                                        <p:cTn id="82" dur="500"/>
                                        <p:tgtEl>
                                          <p:spTgt spid="2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down)">
                                      <p:cBhvr>
                                        <p:cTn id="85" dur="500"/>
                                        <p:tgtEl>
                                          <p:spTgt spid="2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down)">
                                      <p:cBhvr>
                                        <p:cTn id="88" dur="500"/>
                                        <p:tgtEl>
                                          <p:spTgt spid="3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down)">
                                      <p:cBhvr>
                                        <p:cTn id="91" dur="500"/>
                                        <p:tgtEl>
                                          <p:spTgt spid="3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down)">
                                      <p:cBhvr>
                                        <p:cTn id="94" dur="500"/>
                                        <p:tgtEl>
                                          <p:spTgt spid="3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down)">
                                      <p:cBhvr>
                                        <p:cTn id="97" dur="500"/>
                                        <p:tgtEl>
                                          <p:spTgt spid="3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down)">
                                      <p:cBhvr>
                                        <p:cTn id="100" dur="500"/>
                                        <p:tgtEl>
                                          <p:spTgt spid="3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down)">
                                      <p:cBhvr>
                                        <p:cTn id="103" dur="500"/>
                                        <p:tgtEl>
                                          <p:spTgt spid="40"/>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down)">
                                      <p:cBhvr>
                                        <p:cTn id="106" dur="500"/>
                                        <p:tgtEl>
                                          <p:spTgt spid="41"/>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wipe(down)">
                                      <p:cBhvr>
                                        <p:cTn id="109" dur="500"/>
                                        <p:tgtEl>
                                          <p:spTgt spid="45"/>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down)">
                                      <p:cBhvr>
                                        <p:cTn id="112" dur="500"/>
                                        <p:tgtEl>
                                          <p:spTgt spid="4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down)">
                                      <p:cBhvr>
                                        <p:cTn id="115" dur="500"/>
                                        <p:tgtEl>
                                          <p:spTgt spid="4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down)">
                                      <p:cBhvr>
                                        <p:cTn id="118" dur="500"/>
                                        <p:tgtEl>
                                          <p:spTgt spid="48"/>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wipe(down)">
                                      <p:cBhvr>
                                        <p:cTn id="121" dur="500"/>
                                        <p:tgtEl>
                                          <p:spTgt spid="36"/>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wipe(down)">
                                      <p:cBhvr>
                                        <p:cTn id="124" dur="500"/>
                                        <p:tgtEl>
                                          <p:spTgt spid="37"/>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wipe(down)">
                                      <p:cBhvr>
                                        <p:cTn id="127" dur="500"/>
                                        <p:tgtEl>
                                          <p:spTgt spid="38"/>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wipe(down)">
                                      <p:cBhvr>
                                        <p:cTn id="1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animBg="1"/>
      <p:bldP spid="17" grpId="0"/>
      <p:bldP spid="18" grpId="0"/>
      <p:bldP spid="19" grpId="0"/>
      <p:bldP spid="20" grpId="0"/>
      <p:bldP spid="21" grpId="0"/>
      <p:bldP spid="22" grpId="0"/>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9" grpId="0"/>
      <p:bldP spid="40" grpId="0"/>
      <p:bldP spid="41" grpId="0"/>
      <p:bldP spid="44" grpId="0" animBg="1"/>
      <p:bldP spid="45" grpId="0" animBg="1"/>
      <p:bldP spid="46" grpId="0" animBg="1"/>
      <p:bldP spid="47" grpId="0" animBg="1"/>
      <p:bldP spid="48" grpId="0" animBg="1"/>
      <p:bldP spid="36" grpId="0"/>
      <p:bldP spid="37" grpId="0"/>
      <p:bldP spid="38" grpId="0"/>
      <p:bldP spid="57" grpId="0"/>
      <p:bldP spid="58" grpId="0" animBg="1"/>
      <p:bldP spid="59" grpId="0" animBg="1"/>
      <p:bldP spid="60"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2465"/>
          <p:cNvSpPr txBox="1">
            <a:spLocks noChangeArrowheads="1"/>
          </p:cNvSpPr>
          <p:nvPr/>
        </p:nvSpPr>
        <p:spPr bwMode="auto">
          <a:xfrm>
            <a:off x="5416547" y="2734507"/>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易理解性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4" name="文本框 62466"/>
          <p:cNvSpPr txBox="1">
            <a:spLocks noChangeArrowheads="1"/>
          </p:cNvSpPr>
          <p:nvPr/>
        </p:nvSpPr>
        <p:spPr bwMode="auto">
          <a:xfrm>
            <a:off x="5416547" y="3167894"/>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易学习性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 name="文本框 62467"/>
          <p:cNvSpPr txBox="1">
            <a:spLocks noChangeArrowheads="1"/>
          </p:cNvSpPr>
          <p:nvPr/>
        </p:nvSpPr>
        <p:spPr bwMode="auto">
          <a:xfrm>
            <a:off x="5416547" y="3671132"/>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易操作性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6" name="文本框 62468"/>
          <p:cNvSpPr txBox="1">
            <a:spLocks noChangeArrowheads="1"/>
          </p:cNvSpPr>
          <p:nvPr/>
        </p:nvSpPr>
        <p:spPr bwMode="auto">
          <a:xfrm>
            <a:off x="3040060" y="3150432"/>
            <a:ext cx="1216025" cy="406400"/>
          </a:xfrm>
          <a:prstGeom prst="rect">
            <a:avLst/>
          </a:prstGeom>
          <a:solidFill>
            <a:schemeClr val="bg1"/>
          </a:solidFill>
          <a:ln w="9525">
            <a:solidFill>
              <a:srgbClr val="000000"/>
            </a:solidFill>
            <a:miter lim="800000"/>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易使用性</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 name="直接连接符 62469"/>
          <p:cNvSpPr>
            <a:spLocks noChangeShapeType="1"/>
          </p:cNvSpPr>
          <p:nvPr/>
        </p:nvSpPr>
        <p:spPr bwMode="auto">
          <a:xfrm>
            <a:off x="4265610" y="3382207"/>
            <a:ext cx="10080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直接连接符 62470"/>
          <p:cNvSpPr>
            <a:spLocks noChangeShapeType="1"/>
          </p:cNvSpPr>
          <p:nvPr/>
        </p:nvSpPr>
        <p:spPr bwMode="auto">
          <a:xfrm>
            <a:off x="4768847" y="3023432"/>
            <a:ext cx="0" cy="863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直接连接符 62471"/>
          <p:cNvSpPr>
            <a:spLocks noChangeShapeType="1"/>
          </p:cNvSpPr>
          <p:nvPr/>
        </p:nvSpPr>
        <p:spPr bwMode="auto">
          <a:xfrm>
            <a:off x="4768847" y="388703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直接连接符 62472"/>
          <p:cNvSpPr>
            <a:spLocks noChangeShapeType="1"/>
          </p:cNvSpPr>
          <p:nvPr/>
        </p:nvSpPr>
        <p:spPr bwMode="auto">
          <a:xfrm>
            <a:off x="4768847" y="302343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文本框 62473"/>
          <p:cNvSpPr txBox="1">
            <a:spLocks noChangeArrowheads="1"/>
          </p:cNvSpPr>
          <p:nvPr/>
        </p:nvSpPr>
        <p:spPr bwMode="auto">
          <a:xfrm>
            <a:off x="6776410" y="2734507"/>
            <a:ext cx="2157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Understandability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文本框 62474"/>
          <p:cNvSpPr txBox="1">
            <a:spLocks noChangeArrowheads="1"/>
          </p:cNvSpPr>
          <p:nvPr/>
        </p:nvSpPr>
        <p:spPr bwMode="auto">
          <a:xfrm>
            <a:off x="6776410" y="3167894"/>
            <a:ext cx="1536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Learnability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文本框 62475"/>
          <p:cNvSpPr txBox="1">
            <a:spLocks noChangeArrowheads="1"/>
          </p:cNvSpPr>
          <p:nvPr/>
        </p:nvSpPr>
        <p:spPr bwMode="auto">
          <a:xfrm>
            <a:off x="6776410" y="3667957"/>
            <a:ext cx="1436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Operability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文本框 62479"/>
          <p:cNvSpPr txBox="1">
            <a:spLocks noChangeArrowheads="1"/>
          </p:cNvSpPr>
          <p:nvPr/>
        </p:nvSpPr>
        <p:spPr bwMode="auto">
          <a:xfrm>
            <a:off x="3113085" y="4750632"/>
            <a:ext cx="1085850" cy="406400"/>
          </a:xfrm>
          <a:prstGeom prst="rect">
            <a:avLst/>
          </a:prstGeom>
          <a:solidFill>
            <a:schemeClr val="bg1"/>
          </a:solidFill>
          <a:ln w="9525">
            <a:solidFill>
              <a:srgbClr val="000000"/>
            </a:solidFill>
            <a:miter lim="800000"/>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效      率</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27" name="文本框 62480"/>
          <p:cNvSpPr txBox="1">
            <a:spLocks noChangeArrowheads="1"/>
          </p:cNvSpPr>
          <p:nvPr/>
        </p:nvSpPr>
        <p:spPr bwMode="auto">
          <a:xfrm>
            <a:off x="5416547" y="4317244"/>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时间特性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8" name="文本框 62481"/>
          <p:cNvSpPr txBox="1">
            <a:spLocks noChangeArrowheads="1"/>
          </p:cNvSpPr>
          <p:nvPr/>
        </p:nvSpPr>
        <p:spPr bwMode="auto">
          <a:xfrm>
            <a:off x="5416547" y="5109407"/>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资源特性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9" name="直接连接符 62482"/>
          <p:cNvSpPr>
            <a:spLocks noChangeShapeType="1"/>
          </p:cNvSpPr>
          <p:nvPr/>
        </p:nvSpPr>
        <p:spPr bwMode="auto">
          <a:xfrm>
            <a:off x="4768847" y="4606169"/>
            <a:ext cx="0" cy="7207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62483"/>
          <p:cNvSpPr>
            <a:spLocks noChangeShapeType="1"/>
          </p:cNvSpPr>
          <p:nvPr/>
        </p:nvSpPr>
        <p:spPr bwMode="auto">
          <a:xfrm>
            <a:off x="4768847" y="4606169"/>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直接连接符 62484"/>
          <p:cNvSpPr>
            <a:spLocks noChangeShapeType="1"/>
          </p:cNvSpPr>
          <p:nvPr/>
        </p:nvSpPr>
        <p:spPr bwMode="auto">
          <a:xfrm>
            <a:off x="4768847" y="5326894"/>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直接连接符 62485"/>
          <p:cNvSpPr>
            <a:spLocks noChangeShapeType="1"/>
          </p:cNvSpPr>
          <p:nvPr/>
        </p:nvSpPr>
        <p:spPr bwMode="auto">
          <a:xfrm>
            <a:off x="4192585" y="4966532"/>
            <a:ext cx="5762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文本框 62486"/>
          <p:cNvSpPr txBox="1">
            <a:spLocks noChangeArrowheads="1"/>
          </p:cNvSpPr>
          <p:nvPr/>
        </p:nvSpPr>
        <p:spPr bwMode="auto">
          <a:xfrm>
            <a:off x="6776410" y="4317244"/>
            <a:ext cx="191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Time behaviour</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文本框 62487"/>
          <p:cNvSpPr txBox="1">
            <a:spLocks noChangeArrowheads="1"/>
          </p:cNvSpPr>
          <p:nvPr/>
        </p:nvSpPr>
        <p:spPr bwMode="auto">
          <a:xfrm>
            <a:off x="6802440" y="5109407"/>
            <a:ext cx="234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Resource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behaviour</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文本框 62490"/>
          <p:cNvSpPr txBox="1">
            <a:spLocks noChangeArrowheads="1"/>
          </p:cNvSpPr>
          <p:nvPr/>
        </p:nvSpPr>
        <p:spPr bwMode="auto">
          <a:xfrm>
            <a:off x="3040060" y="5326894"/>
            <a:ext cx="1268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Efficiency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文本框 62491"/>
          <p:cNvSpPr txBox="1">
            <a:spLocks noChangeArrowheads="1"/>
          </p:cNvSpPr>
          <p:nvPr/>
        </p:nvSpPr>
        <p:spPr bwMode="auto">
          <a:xfrm>
            <a:off x="3035299" y="3615570"/>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Usability</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）国际标准</a:t>
            </a:r>
            <a:endParaRPr lang="zh-CN" altLang="en-US" sz="2000" b="1" kern="0" dirty="0">
              <a:latin typeface="宋体" panose="02010600030101010101" pitchFamily="2" charset="-122"/>
              <a:sym typeface="宋体" panose="02010600030101010101" pitchFamily="2" charset="-122"/>
            </a:endParaRPr>
          </a:p>
        </p:txBody>
      </p:sp>
      <p:sp>
        <p:nvSpPr>
          <p:cNvPr id="39" name="文本框 61443"/>
          <p:cNvSpPr txBox="1">
            <a:spLocks noChangeArrowheads="1"/>
          </p:cNvSpPr>
          <p:nvPr/>
        </p:nvSpPr>
        <p:spPr bwMode="auto">
          <a:xfrm>
            <a:off x="3067136" y="2107579"/>
            <a:ext cx="1303337" cy="396875"/>
          </a:xfrm>
          <a:prstGeom prst="rect">
            <a:avLst/>
          </a:prstGeom>
          <a:solidFill>
            <a:schemeClr val="accent2">
              <a:lumMod val="20000"/>
              <a:lumOff val="80000"/>
            </a:schemeClr>
          </a:solidFill>
          <a:ln>
            <a:noFill/>
          </a:ln>
        </p:spPr>
        <p:txBody>
          <a:bodyPr wrap="squar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质量特性</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41" name="文本框 61444"/>
          <p:cNvSpPr txBox="1">
            <a:spLocks noChangeArrowheads="1"/>
          </p:cNvSpPr>
          <p:nvPr/>
        </p:nvSpPr>
        <p:spPr bwMode="auto">
          <a:xfrm>
            <a:off x="5358458" y="2118901"/>
            <a:ext cx="1475084" cy="400110"/>
          </a:xfrm>
          <a:prstGeom prst="rect">
            <a:avLst/>
          </a:prstGeom>
          <a:solidFill>
            <a:schemeClr val="accent2">
              <a:lumMod val="20000"/>
              <a:lumOff val="80000"/>
            </a:schemeClr>
          </a:solidFill>
          <a:ln>
            <a:noFill/>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质量子特性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2" name="矩形 41"/>
          <p:cNvSpPr/>
          <p:nvPr/>
        </p:nvSpPr>
        <p:spPr>
          <a:xfrm>
            <a:off x="2857586" y="1933176"/>
            <a:ext cx="1668462" cy="415901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767667" y="1945504"/>
            <a:ext cx="4328708" cy="4146685"/>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56064" y="3196837"/>
            <a:ext cx="1082890" cy="1631216"/>
          </a:xfrm>
          <a:prstGeom prst="rect">
            <a:avLst/>
          </a:prstGeom>
          <a:noFill/>
          <a:ln>
            <a:solidFill>
              <a:srgbClr val="FF0000"/>
            </a:solidFill>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质量特性与质量子特性之间的关系</a:t>
            </a:r>
            <a:endParaRPr kumimoji="0"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5" name="箭头: 右 44"/>
          <p:cNvSpPr/>
          <p:nvPr/>
        </p:nvSpPr>
        <p:spPr>
          <a:xfrm>
            <a:off x="1896105" y="3818548"/>
            <a:ext cx="837970" cy="3006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p:tgtEl>
                                          <p:spTgt spid="40"/>
                                        </p:tgtEl>
                                        <p:attrNameLst>
                                          <p:attrName>ppt_x</p:attrName>
                                        </p:attrNameLst>
                                      </p:cBhvr>
                                      <p:tavLst>
                                        <p:tav tm="0">
                                          <p:val>
                                            <p:strVal val="#ppt_x+#ppt_w*1.125000"/>
                                          </p:val>
                                        </p:tav>
                                        <p:tav tm="100000">
                                          <p:val>
                                            <p:strVal val="#ppt_x"/>
                                          </p:val>
                                        </p:tav>
                                      </p:tavLst>
                                    </p:anim>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P spid="18" grpId="0" animBg="1"/>
      <p:bldP spid="19" grpId="0" animBg="1"/>
      <p:bldP spid="20" grpId="0" animBg="1"/>
      <p:bldP spid="21" grpId="0"/>
      <p:bldP spid="22" grpId="0"/>
      <p:bldP spid="23" grpId="0"/>
      <p:bldP spid="26" grpId="0" animBg="1"/>
      <p:bldP spid="27" grpId="0"/>
      <p:bldP spid="28" grpId="0"/>
      <p:bldP spid="29" grpId="0" animBg="1"/>
      <p:bldP spid="30" grpId="0" animBg="1"/>
      <p:bldP spid="31" grpId="0" animBg="1"/>
      <p:bldP spid="32" grpId="0" animBg="1"/>
      <p:bldP spid="33" grpId="0"/>
      <p:bldP spid="34" grpId="0"/>
      <p:bldP spid="37" grpId="0"/>
      <p:bldP spid="38" grpId="0"/>
      <p:bldP spid="40" grpId="0"/>
      <p:bldP spid="39" grpId="0" animBg="1"/>
      <p:bldP spid="41" grpId="0" animBg="1"/>
      <p:bldP spid="42" grpId="0" animBg="1"/>
      <p:bldP spid="43" grpId="0" animBg="1"/>
      <p:bldP spid="44"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7" name="文本框 63494"/>
          <p:cNvSpPr txBox="1">
            <a:spLocks noChangeArrowheads="1"/>
          </p:cNvSpPr>
          <p:nvPr/>
        </p:nvSpPr>
        <p:spPr bwMode="auto">
          <a:xfrm>
            <a:off x="6989763" y="2411994"/>
            <a:ext cx="1620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Analysability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文本框 63495"/>
          <p:cNvSpPr txBox="1">
            <a:spLocks noChangeArrowheads="1"/>
          </p:cNvSpPr>
          <p:nvPr/>
        </p:nvSpPr>
        <p:spPr bwMode="auto">
          <a:xfrm>
            <a:off x="6989763" y="2845381"/>
            <a:ext cx="1706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Changeability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文本框 63496"/>
          <p:cNvSpPr txBox="1">
            <a:spLocks noChangeArrowheads="1"/>
          </p:cNvSpPr>
          <p:nvPr/>
        </p:nvSpPr>
        <p:spPr bwMode="auto">
          <a:xfrm>
            <a:off x="6989763" y="327559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Stability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文本框 63497"/>
          <p:cNvSpPr txBox="1">
            <a:spLocks noChangeArrowheads="1"/>
          </p:cNvSpPr>
          <p:nvPr/>
        </p:nvSpPr>
        <p:spPr bwMode="auto">
          <a:xfrm>
            <a:off x="6989763" y="3707394"/>
            <a:ext cx="1338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Testability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文本框 63498"/>
          <p:cNvSpPr txBox="1">
            <a:spLocks noChangeArrowheads="1"/>
          </p:cNvSpPr>
          <p:nvPr/>
        </p:nvSpPr>
        <p:spPr bwMode="auto">
          <a:xfrm>
            <a:off x="3457734" y="4912306"/>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文本框 63500"/>
          <p:cNvSpPr txBox="1">
            <a:spLocks noChangeArrowheads="1"/>
          </p:cNvSpPr>
          <p:nvPr/>
        </p:nvSpPr>
        <p:spPr bwMode="auto">
          <a:xfrm>
            <a:off x="5565934" y="2411994"/>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易分析性</a:t>
            </a:r>
            <a:endPar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4" name="文本框 63501"/>
          <p:cNvSpPr txBox="1">
            <a:spLocks noChangeArrowheads="1"/>
          </p:cNvSpPr>
          <p:nvPr/>
        </p:nvSpPr>
        <p:spPr bwMode="auto">
          <a:xfrm>
            <a:off x="5565934" y="2845382"/>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易更改性</a:t>
            </a:r>
            <a:endPar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5" name="文本框 63502"/>
          <p:cNvSpPr txBox="1">
            <a:spLocks noChangeArrowheads="1"/>
          </p:cNvSpPr>
          <p:nvPr/>
        </p:nvSpPr>
        <p:spPr bwMode="auto">
          <a:xfrm>
            <a:off x="5565934" y="3707394"/>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易测试性</a:t>
            </a:r>
            <a:endPar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26" name="文本框 63503"/>
          <p:cNvSpPr txBox="1">
            <a:spLocks noChangeArrowheads="1"/>
          </p:cNvSpPr>
          <p:nvPr/>
        </p:nvSpPr>
        <p:spPr bwMode="auto">
          <a:xfrm>
            <a:off x="3189447" y="2827919"/>
            <a:ext cx="1216025" cy="406400"/>
          </a:xfrm>
          <a:prstGeom prst="rect">
            <a:avLst/>
          </a:prstGeom>
          <a:solidFill>
            <a:schemeClr val="bg1"/>
          </a:solidFill>
          <a:ln w="9525">
            <a:solidFill>
              <a:srgbClr val="000000"/>
            </a:solidFill>
            <a:miter lim="800000"/>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可维护性</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27" name="直接连接符 63504"/>
          <p:cNvSpPr>
            <a:spLocks noChangeShapeType="1"/>
          </p:cNvSpPr>
          <p:nvPr/>
        </p:nvSpPr>
        <p:spPr bwMode="auto">
          <a:xfrm>
            <a:off x="4414997" y="3059694"/>
            <a:ext cx="1008063"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直接连接符 63505"/>
          <p:cNvSpPr>
            <a:spLocks noChangeShapeType="1"/>
          </p:cNvSpPr>
          <p:nvPr/>
        </p:nvSpPr>
        <p:spPr bwMode="auto">
          <a:xfrm>
            <a:off x="4918234" y="2700919"/>
            <a:ext cx="0" cy="12938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直接连接符 63506"/>
          <p:cNvSpPr>
            <a:spLocks noChangeShapeType="1"/>
          </p:cNvSpPr>
          <p:nvPr/>
        </p:nvSpPr>
        <p:spPr bwMode="auto">
          <a:xfrm>
            <a:off x="4918234" y="3994732"/>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63507"/>
          <p:cNvSpPr>
            <a:spLocks noChangeShapeType="1"/>
          </p:cNvSpPr>
          <p:nvPr/>
        </p:nvSpPr>
        <p:spPr bwMode="auto">
          <a:xfrm>
            <a:off x="4918234" y="2700919"/>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文本框 63508"/>
          <p:cNvSpPr txBox="1">
            <a:spLocks noChangeArrowheads="1"/>
          </p:cNvSpPr>
          <p:nvPr/>
        </p:nvSpPr>
        <p:spPr bwMode="auto">
          <a:xfrm>
            <a:off x="5565934" y="3275594"/>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稳定性</a:t>
            </a:r>
            <a:endPar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2" name="直接连接符 63509"/>
          <p:cNvSpPr>
            <a:spLocks noChangeShapeType="1"/>
          </p:cNvSpPr>
          <p:nvPr/>
        </p:nvSpPr>
        <p:spPr bwMode="auto">
          <a:xfrm>
            <a:off x="4918234" y="3491494"/>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文本框 63510"/>
          <p:cNvSpPr txBox="1">
            <a:spLocks noChangeArrowheads="1"/>
          </p:cNvSpPr>
          <p:nvPr/>
        </p:nvSpPr>
        <p:spPr bwMode="auto">
          <a:xfrm>
            <a:off x="2902109" y="3347032"/>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Maintainability</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文本框 63511"/>
          <p:cNvSpPr txBox="1">
            <a:spLocks noChangeArrowheads="1"/>
          </p:cNvSpPr>
          <p:nvPr/>
        </p:nvSpPr>
        <p:spPr bwMode="auto">
          <a:xfrm>
            <a:off x="5565934" y="4428119"/>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适应性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5" name="文本框 63512"/>
          <p:cNvSpPr txBox="1">
            <a:spLocks noChangeArrowheads="1"/>
          </p:cNvSpPr>
          <p:nvPr/>
        </p:nvSpPr>
        <p:spPr bwMode="auto">
          <a:xfrm>
            <a:off x="5565934" y="4861506"/>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易安排性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6" name="文本框 63513"/>
          <p:cNvSpPr txBox="1">
            <a:spLocks noChangeArrowheads="1"/>
          </p:cNvSpPr>
          <p:nvPr/>
        </p:nvSpPr>
        <p:spPr bwMode="auto">
          <a:xfrm>
            <a:off x="5565934" y="5723519"/>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易替换性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37" name="文本框 63514"/>
          <p:cNvSpPr txBox="1">
            <a:spLocks noChangeArrowheads="1"/>
          </p:cNvSpPr>
          <p:nvPr/>
        </p:nvSpPr>
        <p:spPr bwMode="auto">
          <a:xfrm>
            <a:off x="3189447" y="4844044"/>
            <a:ext cx="1216025" cy="406400"/>
          </a:xfrm>
          <a:prstGeom prst="rect">
            <a:avLst/>
          </a:prstGeom>
          <a:solidFill>
            <a:schemeClr val="bg1"/>
          </a:solidFill>
          <a:ln w="9525">
            <a:solidFill>
              <a:srgbClr val="000000"/>
            </a:solidFill>
            <a:miter lim="800000"/>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可移植性</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38" name="直接连接符 63515"/>
          <p:cNvSpPr>
            <a:spLocks noChangeShapeType="1"/>
          </p:cNvSpPr>
          <p:nvPr/>
        </p:nvSpPr>
        <p:spPr bwMode="auto">
          <a:xfrm>
            <a:off x="4414997" y="5075819"/>
            <a:ext cx="100806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直接连接符 63516"/>
          <p:cNvSpPr>
            <a:spLocks noChangeShapeType="1"/>
          </p:cNvSpPr>
          <p:nvPr/>
        </p:nvSpPr>
        <p:spPr bwMode="auto">
          <a:xfrm>
            <a:off x="4918234" y="4717044"/>
            <a:ext cx="0" cy="12938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直接连接符 63517"/>
          <p:cNvSpPr>
            <a:spLocks noChangeShapeType="1"/>
          </p:cNvSpPr>
          <p:nvPr/>
        </p:nvSpPr>
        <p:spPr bwMode="auto">
          <a:xfrm>
            <a:off x="4918234" y="6010856"/>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直接连接符 63518"/>
          <p:cNvSpPr>
            <a:spLocks noChangeShapeType="1"/>
          </p:cNvSpPr>
          <p:nvPr/>
        </p:nvSpPr>
        <p:spPr bwMode="auto">
          <a:xfrm>
            <a:off x="4918234" y="4717044"/>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文本框 63519"/>
          <p:cNvSpPr txBox="1">
            <a:spLocks noChangeArrowheads="1"/>
          </p:cNvSpPr>
          <p:nvPr/>
        </p:nvSpPr>
        <p:spPr bwMode="auto">
          <a:xfrm>
            <a:off x="5565934" y="5291719"/>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一致性</a:t>
            </a:r>
            <a:endPar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5" name="直接连接符 63520"/>
          <p:cNvSpPr>
            <a:spLocks noChangeShapeType="1"/>
          </p:cNvSpPr>
          <p:nvPr/>
        </p:nvSpPr>
        <p:spPr bwMode="auto">
          <a:xfrm>
            <a:off x="4918234" y="5507619"/>
            <a:ext cx="5048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文本框 63521"/>
          <p:cNvSpPr txBox="1">
            <a:spLocks noChangeArrowheads="1"/>
          </p:cNvSpPr>
          <p:nvPr/>
        </p:nvSpPr>
        <p:spPr bwMode="auto">
          <a:xfrm>
            <a:off x="3118009" y="5363156"/>
            <a:ext cx="135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Portability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文本框 63522"/>
          <p:cNvSpPr txBox="1">
            <a:spLocks noChangeArrowheads="1"/>
          </p:cNvSpPr>
          <p:nvPr/>
        </p:nvSpPr>
        <p:spPr bwMode="auto">
          <a:xfrm>
            <a:off x="6989763" y="4428119"/>
            <a:ext cx="1550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Adaptability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文本框 63523"/>
          <p:cNvSpPr txBox="1">
            <a:spLocks noChangeArrowheads="1"/>
          </p:cNvSpPr>
          <p:nvPr/>
        </p:nvSpPr>
        <p:spPr bwMode="auto">
          <a:xfrm>
            <a:off x="6989763" y="4859919"/>
            <a:ext cx="1562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Installability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文本框 63524"/>
          <p:cNvSpPr txBox="1">
            <a:spLocks noChangeArrowheads="1"/>
          </p:cNvSpPr>
          <p:nvPr/>
        </p:nvSpPr>
        <p:spPr bwMode="auto">
          <a:xfrm>
            <a:off x="6989763" y="5291719"/>
            <a:ext cx="166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Conformance</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文本框 63525"/>
          <p:cNvSpPr txBox="1">
            <a:spLocks noChangeArrowheads="1"/>
          </p:cNvSpPr>
          <p:nvPr/>
        </p:nvSpPr>
        <p:spPr bwMode="auto">
          <a:xfrm>
            <a:off x="6989763" y="5723519"/>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Replaceability</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文本框 67"/>
          <p:cNvSpPr>
            <a:spLocks noChangeArrowheads="1"/>
          </p:cNvSpPr>
          <p:nvPr/>
        </p:nvSpPr>
        <p:spPr bwMode="auto">
          <a:xfrm>
            <a:off x="700838" y="1040471"/>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）国际标准</a:t>
            </a:r>
            <a:endParaRPr lang="zh-CN" altLang="en-US" sz="2000" b="1" kern="0" dirty="0">
              <a:latin typeface="宋体" panose="02010600030101010101" pitchFamily="2" charset="-122"/>
              <a:sym typeface="宋体" panose="02010600030101010101" pitchFamily="2" charset="-122"/>
            </a:endParaRPr>
          </a:p>
        </p:txBody>
      </p:sp>
      <p:sp>
        <p:nvSpPr>
          <p:cNvPr id="58" name="文本框 61443"/>
          <p:cNvSpPr txBox="1">
            <a:spLocks noChangeArrowheads="1"/>
          </p:cNvSpPr>
          <p:nvPr/>
        </p:nvSpPr>
        <p:spPr bwMode="auto">
          <a:xfrm>
            <a:off x="3124286" y="1913269"/>
            <a:ext cx="1303337" cy="396875"/>
          </a:xfrm>
          <a:prstGeom prst="rect">
            <a:avLst/>
          </a:prstGeom>
          <a:solidFill>
            <a:schemeClr val="accent2">
              <a:lumMod val="20000"/>
              <a:lumOff val="80000"/>
            </a:schemeClr>
          </a:solidFill>
          <a:ln>
            <a:noFill/>
          </a:ln>
        </p:spPr>
        <p:txBody>
          <a:bodyPr wrap="squar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质量特性</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59" name="文本框 61444"/>
          <p:cNvSpPr txBox="1">
            <a:spLocks noChangeArrowheads="1"/>
          </p:cNvSpPr>
          <p:nvPr/>
        </p:nvSpPr>
        <p:spPr bwMode="auto">
          <a:xfrm>
            <a:off x="5415608" y="1924591"/>
            <a:ext cx="1475084" cy="400110"/>
          </a:xfrm>
          <a:prstGeom prst="rect">
            <a:avLst/>
          </a:prstGeom>
          <a:solidFill>
            <a:schemeClr val="accent2">
              <a:lumMod val="20000"/>
              <a:lumOff val="80000"/>
            </a:schemeClr>
          </a:solidFill>
          <a:ln>
            <a:noFill/>
          </a:ln>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质量子特性</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60" name="矩形 59"/>
          <p:cNvSpPr/>
          <p:nvPr/>
        </p:nvSpPr>
        <p:spPr>
          <a:xfrm>
            <a:off x="2914736" y="1769198"/>
            <a:ext cx="1767206" cy="43801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824817" y="1782182"/>
            <a:ext cx="4328708" cy="4367158"/>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756064" y="3253987"/>
            <a:ext cx="1082890" cy="1631216"/>
          </a:xfrm>
          <a:prstGeom prst="rect">
            <a:avLst/>
          </a:prstGeom>
          <a:noFill/>
          <a:ln>
            <a:solidFill>
              <a:srgbClr val="FF0000"/>
            </a:solidFill>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质量特性与质量子特性之间的关系</a:t>
            </a:r>
            <a:endParaRPr kumimoji="0"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63" name="箭头: 右 62"/>
          <p:cNvSpPr/>
          <p:nvPr/>
        </p:nvSpPr>
        <p:spPr>
          <a:xfrm>
            <a:off x="1896105" y="3875698"/>
            <a:ext cx="837970" cy="3006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p:tgtEl>
                                          <p:spTgt spid="57"/>
                                        </p:tgtEl>
                                        <p:attrNameLst>
                                          <p:attrName>ppt_x</p:attrName>
                                        </p:attrNameLst>
                                      </p:cBhvr>
                                      <p:tavLst>
                                        <p:tav tm="0">
                                          <p:val>
                                            <p:strVal val="#ppt_x+#ppt_w*1.125000"/>
                                          </p:val>
                                        </p:tav>
                                        <p:tav tm="100000">
                                          <p:val>
                                            <p:strVal val="#ppt_x"/>
                                          </p:val>
                                        </p:tav>
                                      </p:tavLst>
                                    </p:anim>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nodePh="1">
                                  <p:stCondLst>
                                    <p:cond delay="0"/>
                                  </p:stCondLst>
                                  <p:endCondLst>
                                    <p:cond evt="begin" delay="0">
                                      <p:tn val="24"/>
                                    </p:cond>
                                  </p:end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3" grpId="0"/>
      <p:bldP spid="24" grpId="0"/>
      <p:bldP spid="25" grpId="0"/>
      <p:bldP spid="26" grpId="0" animBg="1"/>
      <p:bldP spid="27" grpId="0" animBg="1"/>
      <p:bldP spid="28" grpId="0" animBg="1"/>
      <p:bldP spid="29" grpId="0" animBg="1"/>
      <p:bldP spid="30" grpId="0" animBg="1"/>
      <p:bldP spid="31" grpId="0"/>
      <p:bldP spid="32" grpId="0" animBg="1"/>
      <p:bldP spid="33" grpId="0"/>
      <p:bldP spid="34" grpId="0"/>
      <p:bldP spid="35" grpId="0"/>
      <p:bldP spid="36" grpId="0"/>
      <p:bldP spid="37" grpId="0" animBg="1"/>
      <p:bldP spid="38" grpId="0" animBg="1"/>
      <p:bldP spid="39" grpId="0" animBg="1"/>
      <p:bldP spid="40" grpId="0" animBg="1"/>
      <p:bldP spid="41" grpId="0" animBg="1"/>
      <p:bldP spid="44" grpId="0"/>
      <p:bldP spid="45" grpId="0" animBg="1"/>
      <p:bldP spid="46" grpId="0"/>
      <p:bldP spid="47" grpId="0"/>
      <p:bldP spid="48" grpId="0"/>
      <p:bldP spid="54" grpId="0"/>
      <p:bldP spid="56" grpId="0"/>
      <p:bldP spid="57" grpId="0"/>
      <p:bldP spid="58" grpId="0" animBg="1"/>
      <p:bldP spid="59" grpId="0" animBg="1"/>
      <p:bldP spid="60" grpId="0" animBg="1"/>
      <p:bldP spid="61" grpId="0" animBg="1"/>
      <p:bldP spid="62" grpId="0" animBg="1"/>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85" y="337820"/>
            <a:ext cx="525145" cy="422275"/>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2" name="矩形 66"/>
          <p:cNvSpPr>
            <a:spLocks noChangeArrowheads="1"/>
          </p:cNvSpPr>
          <p:nvPr/>
        </p:nvSpPr>
        <p:spPr bwMode="auto">
          <a:xfrm>
            <a:off x="701040" y="1741805"/>
            <a:ext cx="10936605" cy="141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  </a:t>
            </a:r>
            <a:r>
              <a:rPr lang="zh-CN" altLang="en-US" sz="2000" b="1" dirty="0">
                <a:latin typeface="+mn-ea"/>
                <a:cs typeface="+mn-ea"/>
              </a:rPr>
              <a:t> </a:t>
            </a:r>
            <a:r>
              <a:rPr sz="2000" b="1" dirty="0">
                <a:latin typeface="+mn-ea"/>
                <a:cs typeface="+mn-ea"/>
              </a:rPr>
              <a:t>用例为表达用户需求提供了一种方法，而这一方法必须与系统的业务需求相一致。分析者和用户必须检查每一个用例，在把它们纳入需求之前决定其是否在项目所定义的范围内。</a:t>
            </a:r>
            <a:endParaRPr sz="2000" b="1" dirty="0">
              <a:latin typeface="+mn-ea"/>
              <a:cs typeface="+mn-ea"/>
            </a:endParaRPr>
          </a:p>
          <a:p>
            <a:pPr fontAlgn="base">
              <a:lnSpc>
                <a:spcPct val="150000"/>
              </a:lnSpc>
              <a:spcBef>
                <a:spcPct val="0"/>
              </a:spcBef>
              <a:spcAft>
                <a:spcPct val="0"/>
              </a:spcAft>
              <a:buFont typeface="Arial" panose="020B0604020202020204" pitchFamily="34" charset="0"/>
              <a:buNone/>
            </a:pPr>
            <a:r>
              <a:rPr sz="2000" b="1" dirty="0">
                <a:latin typeface="+mn-ea"/>
                <a:cs typeface="+mn-ea"/>
              </a:rPr>
              <a:t> </a:t>
            </a:r>
            <a:r>
              <a:rPr sz="2000" b="1" dirty="0" err="1">
                <a:solidFill>
                  <a:srgbClr val="FF0000"/>
                </a:solidFill>
                <a:latin typeface="+mn-ea"/>
                <a:cs typeface="+mn-ea"/>
                <a:sym typeface="+mn-ea"/>
              </a:rPr>
              <a:t>基于“用例”方法进行需求获取的目的在于</a:t>
            </a:r>
            <a:r>
              <a:rPr lang="zh-CN" altLang="en-US" sz="2000" b="1" dirty="0">
                <a:solidFill>
                  <a:srgbClr val="FF0000"/>
                </a:solidFill>
                <a:latin typeface="+mn-ea"/>
                <a:cs typeface="+mn-ea"/>
                <a:sym typeface="+mn-ea"/>
              </a:rPr>
              <a:t>：</a:t>
            </a:r>
            <a:endParaRPr lang="zh-CN" altLang="en-US" sz="2000" b="1" dirty="0">
              <a:solidFill>
                <a:srgbClr val="FF0000"/>
              </a:solidFill>
              <a:latin typeface="+mn-ea"/>
              <a:cs typeface="+mn-ea"/>
            </a:endParaRPr>
          </a:p>
        </p:txBody>
      </p:sp>
      <p:grpSp>
        <p:nvGrpSpPr>
          <p:cNvPr id="4" name="组合 7"/>
          <p:cNvGrpSpPr/>
          <p:nvPr/>
        </p:nvGrpSpPr>
        <p:grpSpPr>
          <a:xfrm>
            <a:off x="108557" y="33763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0" name="任意多边形: 形状 9"/>
          <p:cNvSpPr/>
          <p:nvPr/>
        </p:nvSpPr>
        <p:spPr bwMode="white">
          <a:xfrm>
            <a:off x="748664" y="3470835"/>
            <a:ext cx="10841355" cy="655200"/>
          </a:xfrm>
          <a:custGeom>
            <a:avLst/>
            <a:gdLst>
              <a:gd name="connsiteX0" fmla="*/ 0 w 10841355"/>
              <a:gd name="connsiteY0" fmla="*/ 109202 h 655200"/>
              <a:gd name="connsiteX1" fmla="*/ 109202 w 10841355"/>
              <a:gd name="connsiteY1" fmla="*/ 0 h 655200"/>
              <a:gd name="connsiteX2" fmla="*/ 10732153 w 10841355"/>
              <a:gd name="connsiteY2" fmla="*/ 0 h 655200"/>
              <a:gd name="connsiteX3" fmla="*/ 10841355 w 10841355"/>
              <a:gd name="connsiteY3" fmla="*/ 109202 h 655200"/>
              <a:gd name="connsiteX4" fmla="*/ 10841355 w 10841355"/>
              <a:gd name="connsiteY4" fmla="*/ 545998 h 655200"/>
              <a:gd name="connsiteX5" fmla="*/ 10732153 w 10841355"/>
              <a:gd name="connsiteY5" fmla="*/ 655200 h 655200"/>
              <a:gd name="connsiteX6" fmla="*/ 109202 w 10841355"/>
              <a:gd name="connsiteY6" fmla="*/ 655200 h 655200"/>
              <a:gd name="connsiteX7" fmla="*/ 0 w 10841355"/>
              <a:gd name="connsiteY7" fmla="*/ 545998 h 655200"/>
              <a:gd name="connsiteX8" fmla="*/ 0 w 10841355"/>
              <a:gd name="connsiteY8" fmla="*/ 109202 h 6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41355" h="655200">
                <a:moveTo>
                  <a:pt x="0" y="109202"/>
                </a:moveTo>
                <a:cubicBezTo>
                  <a:pt x="0" y="48891"/>
                  <a:pt x="48891" y="0"/>
                  <a:pt x="109202" y="0"/>
                </a:cubicBezTo>
                <a:lnTo>
                  <a:pt x="10732153" y="0"/>
                </a:lnTo>
                <a:cubicBezTo>
                  <a:pt x="10792464" y="0"/>
                  <a:pt x="10841355" y="48891"/>
                  <a:pt x="10841355" y="109202"/>
                </a:cubicBezTo>
                <a:lnTo>
                  <a:pt x="10841355" y="545998"/>
                </a:lnTo>
                <a:cubicBezTo>
                  <a:pt x="10841355" y="606309"/>
                  <a:pt x="10792464" y="655200"/>
                  <a:pt x="10732153" y="655200"/>
                </a:cubicBezTo>
                <a:lnTo>
                  <a:pt x="109202" y="655200"/>
                </a:lnTo>
                <a:cubicBezTo>
                  <a:pt x="48891" y="655200"/>
                  <a:pt x="0" y="606309"/>
                  <a:pt x="0" y="545998"/>
                </a:cubicBezTo>
                <a:lnTo>
                  <a:pt x="0" y="109202"/>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64" tIns="100564" rIns="100564" bIns="100564"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latin typeface="+mn-ea"/>
                <a:ea typeface="+mn-ea"/>
                <a:rtl val="0"/>
              </a:rPr>
              <a:t>1</a:t>
            </a:r>
            <a:r>
              <a:rPr lang="zh-CN" sz="1800" b="0" i="0" u="none" kern="1200" baseline="0" dirty="0">
                <a:latin typeface="+mn-ea"/>
                <a:ea typeface="+mn-ea"/>
                <a:rtl val="0"/>
              </a:rPr>
              <a:t>）</a:t>
            </a:r>
            <a:r>
              <a:rPr lang="en-US" sz="1800" b="0" i="0" u="none" kern="1200" baseline="0" dirty="0">
                <a:latin typeface="+mn-ea"/>
                <a:ea typeface="+mn-ea"/>
                <a:rtl val="0"/>
              </a:rPr>
              <a:t>描述用户需要使用系统</a:t>
            </a:r>
            <a:r>
              <a:rPr lang="en-US" sz="1800" b="1" i="0" u="none" kern="1200" baseline="0" dirty="0">
                <a:solidFill>
                  <a:srgbClr val="FF0000"/>
                </a:solidFill>
                <a:latin typeface="+mn-ea"/>
                <a:ea typeface="+mn-ea"/>
                <a:rtl val="0"/>
              </a:rPr>
              <a:t>完成的所有任务</a:t>
            </a:r>
            <a:endParaRPr altLang="en-US" sz="1800" b="1" kern="1200" dirty="0">
              <a:solidFill>
                <a:srgbClr val="FF0000"/>
              </a:solidFill>
              <a:latin typeface="+mn-ea"/>
              <a:ea typeface="+mn-ea"/>
            </a:endParaRPr>
          </a:p>
        </p:txBody>
      </p:sp>
      <p:sp>
        <p:nvSpPr>
          <p:cNvPr id="11" name="任意多边形: 形状 10"/>
          <p:cNvSpPr/>
          <p:nvPr/>
        </p:nvSpPr>
        <p:spPr bwMode="white">
          <a:xfrm>
            <a:off x="748664" y="4226836"/>
            <a:ext cx="10841355" cy="655200"/>
          </a:xfrm>
          <a:custGeom>
            <a:avLst/>
            <a:gdLst>
              <a:gd name="connsiteX0" fmla="*/ 0 w 10841355"/>
              <a:gd name="connsiteY0" fmla="*/ 109202 h 655200"/>
              <a:gd name="connsiteX1" fmla="*/ 109202 w 10841355"/>
              <a:gd name="connsiteY1" fmla="*/ 0 h 655200"/>
              <a:gd name="connsiteX2" fmla="*/ 10732153 w 10841355"/>
              <a:gd name="connsiteY2" fmla="*/ 0 h 655200"/>
              <a:gd name="connsiteX3" fmla="*/ 10841355 w 10841355"/>
              <a:gd name="connsiteY3" fmla="*/ 109202 h 655200"/>
              <a:gd name="connsiteX4" fmla="*/ 10841355 w 10841355"/>
              <a:gd name="connsiteY4" fmla="*/ 545998 h 655200"/>
              <a:gd name="connsiteX5" fmla="*/ 10732153 w 10841355"/>
              <a:gd name="connsiteY5" fmla="*/ 655200 h 655200"/>
              <a:gd name="connsiteX6" fmla="*/ 109202 w 10841355"/>
              <a:gd name="connsiteY6" fmla="*/ 655200 h 655200"/>
              <a:gd name="connsiteX7" fmla="*/ 0 w 10841355"/>
              <a:gd name="connsiteY7" fmla="*/ 545998 h 655200"/>
              <a:gd name="connsiteX8" fmla="*/ 0 w 10841355"/>
              <a:gd name="connsiteY8" fmla="*/ 109202 h 6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41355" h="655200">
                <a:moveTo>
                  <a:pt x="0" y="109202"/>
                </a:moveTo>
                <a:cubicBezTo>
                  <a:pt x="0" y="48891"/>
                  <a:pt x="48891" y="0"/>
                  <a:pt x="109202" y="0"/>
                </a:cubicBezTo>
                <a:lnTo>
                  <a:pt x="10732153" y="0"/>
                </a:lnTo>
                <a:cubicBezTo>
                  <a:pt x="10792464" y="0"/>
                  <a:pt x="10841355" y="48891"/>
                  <a:pt x="10841355" y="109202"/>
                </a:cubicBezTo>
                <a:lnTo>
                  <a:pt x="10841355" y="545998"/>
                </a:lnTo>
                <a:cubicBezTo>
                  <a:pt x="10841355" y="606309"/>
                  <a:pt x="10792464" y="655200"/>
                  <a:pt x="10732153" y="655200"/>
                </a:cubicBezTo>
                <a:lnTo>
                  <a:pt x="109202" y="655200"/>
                </a:lnTo>
                <a:cubicBezTo>
                  <a:pt x="48891" y="655200"/>
                  <a:pt x="0" y="606309"/>
                  <a:pt x="0" y="545998"/>
                </a:cubicBezTo>
                <a:lnTo>
                  <a:pt x="0" y="109202"/>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64" tIns="100564" rIns="100564" bIns="100564"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latin typeface="+mn-ea"/>
                <a:ea typeface="+mn-ea"/>
                <a:rtl val="0"/>
              </a:rPr>
              <a:t>2</a:t>
            </a:r>
            <a:r>
              <a:rPr lang="zh-CN" sz="1800" b="0" i="0" u="none" kern="1200" baseline="0" dirty="0">
                <a:latin typeface="+mn-ea"/>
                <a:ea typeface="+mn-ea"/>
                <a:rtl val="0"/>
              </a:rPr>
              <a:t>）</a:t>
            </a:r>
            <a:r>
              <a:rPr lang="en-US" sz="1800" b="0" i="0" u="none" kern="1200" baseline="0" dirty="0">
                <a:latin typeface="+mn-ea"/>
                <a:ea typeface="+mn-ea"/>
                <a:rtl val="0"/>
              </a:rPr>
              <a:t>在理论上，用例的结果集将包括</a:t>
            </a:r>
            <a:r>
              <a:rPr lang="en-US" sz="1800" b="1" i="0" u="none" kern="1200" baseline="0" dirty="0">
                <a:solidFill>
                  <a:srgbClr val="FF0000"/>
                </a:solidFill>
                <a:latin typeface="+mn-ea"/>
                <a:ea typeface="+mn-ea"/>
                <a:rtl val="0"/>
              </a:rPr>
              <a:t>所有合理的系统功能</a:t>
            </a:r>
            <a:endParaRPr altLang="en-US" sz="1800" b="1" kern="1200" dirty="0">
              <a:solidFill>
                <a:srgbClr val="FF0000"/>
              </a:solidFill>
              <a:latin typeface="+mn-ea"/>
              <a:ea typeface="+mn-ea"/>
            </a:endParaRPr>
          </a:p>
        </p:txBody>
      </p:sp>
      <p:sp>
        <p:nvSpPr>
          <p:cNvPr id="12" name="任意多边形: 形状 11"/>
          <p:cNvSpPr/>
          <p:nvPr/>
        </p:nvSpPr>
        <p:spPr bwMode="white">
          <a:xfrm>
            <a:off x="748664" y="4982836"/>
            <a:ext cx="10841355" cy="655200"/>
          </a:xfrm>
          <a:custGeom>
            <a:avLst/>
            <a:gdLst>
              <a:gd name="connsiteX0" fmla="*/ 0 w 10841355"/>
              <a:gd name="connsiteY0" fmla="*/ 109202 h 655200"/>
              <a:gd name="connsiteX1" fmla="*/ 109202 w 10841355"/>
              <a:gd name="connsiteY1" fmla="*/ 0 h 655200"/>
              <a:gd name="connsiteX2" fmla="*/ 10732153 w 10841355"/>
              <a:gd name="connsiteY2" fmla="*/ 0 h 655200"/>
              <a:gd name="connsiteX3" fmla="*/ 10841355 w 10841355"/>
              <a:gd name="connsiteY3" fmla="*/ 109202 h 655200"/>
              <a:gd name="connsiteX4" fmla="*/ 10841355 w 10841355"/>
              <a:gd name="connsiteY4" fmla="*/ 545998 h 655200"/>
              <a:gd name="connsiteX5" fmla="*/ 10732153 w 10841355"/>
              <a:gd name="connsiteY5" fmla="*/ 655200 h 655200"/>
              <a:gd name="connsiteX6" fmla="*/ 109202 w 10841355"/>
              <a:gd name="connsiteY6" fmla="*/ 655200 h 655200"/>
              <a:gd name="connsiteX7" fmla="*/ 0 w 10841355"/>
              <a:gd name="connsiteY7" fmla="*/ 545998 h 655200"/>
              <a:gd name="connsiteX8" fmla="*/ 0 w 10841355"/>
              <a:gd name="connsiteY8" fmla="*/ 109202 h 6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41355" h="655200">
                <a:moveTo>
                  <a:pt x="0" y="109202"/>
                </a:moveTo>
                <a:cubicBezTo>
                  <a:pt x="0" y="48891"/>
                  <a:pt x="48891" y="0"/>
                  <a:pt x="109202" y="0"/>
                </a:cubicBezTo>
                <a:lnTo>
                  <a:pt x="10732153" y="0"/>
                </a:lnTo>
                <a:cubicBezTo>
                  <a:pt x="10792464" y="0"/>
                  <a:pt x="10841355" y="48891"/>
                  <a:pt x="10841355" y="109202"/>
                </a:cubicBezTo>
                <a:lnTo>
                  <a:pt x="10841355" y="545998"/>
                </a:lnTo>
                <a:cubicBezTo>
                  <a:pt x="10841355" y="606309"/>
                  <a:pt x="10792464" y="655200"/>
                  <a:pt x="10732153" y="655200"/>
                </a:cubicBezTo>
                <a:lnTo>
                  <a:pt x="109202" y="655200"/>
                </a:lnTo>
                <a:cubicBezTo>
                  <a:pt x="48891" y="655200"/>
                  <a:pt x="0" y="606309"/>
                  <a:pt x="0" y="545998"/>
                </a:cubicBezTo>
                <a:lnTo>
                  <a:pt x="0" y="109202"/>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0564" tIns="100564" rIns="100564" bIns="100564"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latin typeface="+mn-ea"/>
                <a:ea typeface="+mn-ea"/>
                <a:rtl val="0"/>
              </a:rPr>
              <a:t>3</a:t>
            </a:r>
            <a:r>
              <a:rPr lang="zh-CN" sz="1800" b="0" i="0" u="none" kern="1200" baseline="0" dirty="0">
                <a:latin typeface="+mn-ea"/>
                <a:ea typeface="+mn-ea"/>
                <a:rtl val="0"/>
              </a:rPr>
              <a:t>）</a:t>
            </a:r>
            <a:r>
              <a:rPr lang="en-US" sz="1800" b="0" i="0" u="none" kern="1200" baseline="0" dirty="0">
                <a:latin typeface="+mn-ea"/>
                <a:ea typeface="+mn-ea"/>
                <a:rtl val="0"/>
              </a:rPr>
              <a:t>应用基于用例的方法进行需求获取，可以为用户和开发者带来</a:t>
            </a:r>
            <a:r>
              <a:rPr lang="en-US" sz="1800" b="1" i="0" u="none" kern="1200" baseline="0" dirty="0">
                <a:solidFill>
                  <a:srgbClr val="FF0000"/>
                </a:solidFill>
                <a:latin typeface="+mn-ea"/>
                <a:ea typeface="+mn-ea"/>
                <a:rtl val="0"/>
              </a:rPr>
              <a:t>更好的效果</a:t>
            </a:r>
            <a:endParaRPr altLang="en-US" sz="1800" b="1" kern="1200" dirty="0">
              <a:solidFill>
                <a:srgbClr val="FF0000"/>
              </a:solidFill>
              <a:latin typeface="+mn-ea"/>
              <a:ea typeface="+mn-ea"/>
            </a:endParaRPr>
          </a:p>
        </p:txBody>
      </p:sp>
      <p:sp>
        <p:nvSpPr>
          <p:cNvPr id="16"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）用例的特点</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animBg="1"/>
      <p:bldP spid="11" grpId="0" animBg="1"/>
      <p:bldP spid="12" grpId="0" animBg="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12" name="表格 2"/>
          <p:cNvGraphicFramePr>
            <a:graphicFrameLocks noGrp="1"/>
          </p:cNvGraphicFramePr>
          <p:nvPr/>
        </p:nvGraphicFramePr>
        <p:xfrm>
          <a:off x="695325" y="1879600"/>
          <a:ext cx="10795000" cy="4602480"/>
        </p:xfrm>
        <a:graphic>
          <a:graphicData uri="http://schemas.openxmlformats.org/drawingml/2006/table">
            <a:tbl>
              <a:tblPr firstRow="1" bandRow="1"/>
              <a:tblGrid>
                <a:gridCol w="3109499"/>
                <a:gridCol w="7685501"/>
              </a:tblGrid>
              <a:tr h="36901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a:latin typeface="+mn-ea"/>
                          <a:ea typeface="+mn-ea"/>
                        </a:rPr>
                        <a:t> 质量特性</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a:latin typeface="+mn-ea"/>
                          <a:ea typeface="+mn-ea"/>
                        </a:rPr>
                        <a:t>含意</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65287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latin typeface="+mn-ea"/>
                          <a:ea typeface="+mn-ea"/>
                        </a:rPr>
                        <a:t>功能性</a:t>
                      </a:r>
                      <a:endParaRPr lang="zh-CN" altLang="en-US" sz="2000" dirty="0">
                        <a:latin typeface="+mn-ea"/>
                        <a:ea typeface="+mn-ea"/>
                      </a:endParaRPr>
                    </a:p>
                    <a:p>
                      <a:pPr algn="ctr"/>
                      <a:r>
                        <a:rPr lang="en-US" altLang="zh-CN" sz="2000" dirty="0">
                          <a:latin typeface="+mn-ea"/>
                          <a:ea typeface="+mn-ea"/>
                        </a:rPr>
                        <a:t>Functionality</a:t>
                      </a:r>
                      <a:endParaRPr lang="en-US" altLang="zh-CN" sz="2000" dirty="0">
                        <a:latin typeface="+mn-ea"/>
                        <a:ea typeface="+mn-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latin typeface="+mn-ea"/>
                          <a:ea typeface="+mn-ea"/>
                        </a:rPr>
                        <a:t>与一组功能及其制定的性质有关的一组属性。这里功能包括满足明确或隐含的要求。</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65287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latin typeface="+mn-ea"/>
                          <a:ea typeface="+mn-ea"/>
                        </a:rPr>
                        <a:t>可靠性</a:t>
                      </a:r>
                      <a:endParaRPr lang="zh-CN" altLang="en-US" sz="2000" dirty="0">
                        <a:latin typeface="+mn-ea"/>
                        <a:ea typeface="+mn-ea"/>
                      </a:endParaRPr>
                    </a:p>
                    <a:p>
                      <a:pPr algn="ctr"/>
                      <a:r>
                        <a:rPr lang="en-US" altLang="zh-CN" sz="2000" dirty="0">
                          <a:latin typeface="+mn-ea"/>
                          <a:ea typeface="+mn-ea"/>
                        </a:rPr>
                        <a:t>Reliability</a:t>
                      </a:r>
                      <a:endParaRPr lang="en-US" altLang="zh-CN"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latin typeface="+mn-ea"/>
                          <a:ea typeface="+mn-ea"/>
                        </a:rPr>
                        <a:t>与在规定的一段时间和条件下，软件能维持其性能水平的能力有关的一组属性。</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65287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latin typeface="+mn-ea"/>
                          <a:ea typeface="+mn-ea"/>
                        </a:rPr>
                        <a:t>易用性</a:t>
                      </a:r>
                      <a:endParaRPr lang="zh-CN" altLang="en-US" sz="2000" dirty="0">
                        <a:latin typeface="+mn-ea"/>
                        <a:ea typeface="+mn-ea"/>
                      </a:endParaRPr>
                    </a:p>
                    <a:p>
                      <a:pPr algn="ctr"/>
                      <a:r>
                        <a:rPr lang="en-US" altLang="zh-CN" sz="2000" dirty="0">
                          <a:latin typeface="+mn-ea"/>
                          <a:ea typeface="+mn-ea"/>
                        </a:rPr>
                        <a:t>Usability</a:t>
                      </a:r>
                      <a:endParaRPr lang="en-US" altLang="zh-CN"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latin typeface="+mn-ea"/>
                          <a:ea typeface="+mn-ea"/>
                        </a:rPr>
                        <a:t>与一组规定或潜在的用户为使用软件所需作的努力和对这样的使用所作的评价有关的一组属性。</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65287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latin typeface="+mn-ea"/>
                          <a:ea typeface="+mn-ea"/>
                        </a:rPr>
                        <a:t>效率</a:t>
                      </a:r>
                      <a:endParaRPr lang="zh-CN" altLang="en-US" sz="2000" dirty="0">
                        <a:latin typeface="+mn-ea"/>
                        <a:ea typeface="+mn-ea"/>
                      </a:endParaRPr>
                    </a:p>
                    <a:p>
                      <a:pPr algn="ctr"/>
                      <a:r>
                        <a:rPr lang="en-US" altLang="zh-CN" sz="2000" dirty="0">
                          <a:latin typeface="+mn-ea"/>
                          <a:ea typeface="+mn-ea"/>
                        </a:rPr>
                        <a:t>Efficiency</a:t>
                      </a:r>
                      <a:endParaRPr lang="en-US" altLang="zh-CN"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latin typeface="+mn-ea"/>
                          <a:ea typeface="+mn-ea"/>
                        </a:rPr>
                        <a:t>与在规定的条件下，软件的性能水平与所使用资源量之间关系有关的一组属性。</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65287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latin typeface="+mn-ea"/>
                          <a:ea typeface="+mn-ea"/>
                        </a:rPr>
                        <a:t>可维护性</a:t>
                      </a:r>
                      <a:endParaRPr lang="zh-CN" altLang="en-US" sz="2000" dirty="0">
                        <a:latin typeface="+mn-ea"/>
                        <a:ea typeface="+mn-ea"/>
                      </a:endParaRPr>
                    </a:p>
                    <a:p>
                      <a:pPr algn="ctr"/>
                      <a:r>
                        <a:rPr lang="en-US" altLang="zh-CN" sz="2000" dirty="0">
                          <a:latin typeface="+mn-ea"/>
                          <a:ea typeface="+mn-ea"/>
                        </a:rPr>
                        <a:t>Maintainability</a:t>
                      </a:r>
                      <a:endParaRPr lang="en-US" altLang="zh-CN"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latin typeface="+mn-ea"/>
                          <a:ea typeface="+mn-ea"/>
                        </a:rPr>
                        <a:t>与进行指定的修改所需的努力有关的一组属性。</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65287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2000" dirty="0">
                          <a:latin typeface="+mn-ea"/>
                          <a:ea typeface="+mn-ea"/>
                        </a:rPr>
                        <a:t>可移植性</a:t>
                      </a:r>
                      <a:endParaRPr lang="zh-CN" altLang="en-US" sz="2000" dirty="0">
                        <a:latin typeface="+mn-ea"/>
                        <a:ea typeface="+mn-ea"/>
                      </a:endParaRPr>
                    </a:p>
                    <a:p>
                      <a:pPr algn="ctr"/>
                      <a:r>
                        <a:rPr lang="en-US" altLang="zh-CN" sz="2000" dirty="0">
                          <a:latin typeface="+mn-ea"/>
                          <a:ea typeface="+mn-ea"/>
                        </a:rPr>
                        <a:t>Portability</a:t>
                      </a:r>
                      <a:endParaRPr lang="en-US" altLang="zh-CN"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2000" dirty="0">
                          <a:latin typeface="+mn-ea"/>
                          <a:ea typeface="+mn-ea"/>
                        </a:rPr>
                        <a:t>与软件可从某一环境移植到另一环境的能力有关的一组属性。</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bl>
          </a:graphicData>
        </a:graphic>
      </p:graphicFrame>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）国际标准</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13" name="表格 2"/>
          <p:cNvGraphicFramePr>
            <a:graphicFrameLocks noGrp="1"/>
          </p:cNvGraphicFramePr>
          <p:nvPr/>
        </p:nvGraphicFramePr>
        <p:xfrm>
          <a:off x="698500" y="1879600"/>
          <a:ext cx="10795000" cy="4073843"/>
        </p:xfrm>
        <a:graphic>
          <a:graphicData uri="http://schemas.openxmlformats.org/drawingml/2006/table">
            <a:tbl>
              <a:tblPr firstRow="1" bandRow="1"/>
              <a:tblGrid>
                <a:gridCol w="5646357"/>
                <a:gridCol w="5148643"/>
              </a:tblGrid>
              <a:tr h="32061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a:solidFill>
                            <a:srgbClr val="FF0000"/>
                          </a:solidFill>
                        </a:rPr>
                        <a:t>对用户最重要的属性</a:t>
                      </a:r>
                      <a:endParaRPr lang="zh-CN" altLang="en-US" sz="20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a:solidFill>
                            <a:srgbClr val="FF0000"/>
                          </a:solidFill>
                        </a:rPr>
                        <a:t>对开发者最重要的属性</a:t>
                      </a:r>
                      <a:endParaRPr lang="zh-CN" altLang="en-US" sz="20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5">
                        <a:lumMod val="20000"/>
                        <a:lumOff val="80000"/>
                      </a:schemeClr>
                    </a:solidFill>
                  </a:tcPr>
                </a:tc>
              </a:tr>
              <a:tr h="120158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50000"/>
                        </a:lnSpc>
                      </a:pPr>
                      <a:r>
                        <a:rPr lang="zh-CN" altLang="en-US" sz="2000" dirty="0">
                          <a:latin typeface="+mn-ea"/>
                          <a:ea typeface="+mn-ea"/>
                        </a:rPr>
                        <a:t>可用性</a:t>
                      </a:r>
                      <a:r>
                        <a:rPr lang="en-US" altLang="zh-CN" sz="2000" dirty="0">
                          <a:latin typeface="+mn-ea"/>
                          <a:ea typeface="+mn-ea"/>
                        </a:rPr>
                        <a:t>(availability)</a:t>
                      </a:r>
                      <a:r>
                        <a:rPr lang="zh-CN" altLang="en-US" sz="2000" dirty="0">
                          <a:latin typeface="+mn-ea"/>
                          <a:ea typeface="+mn-ea"/>
                        </a:rPr>
                        <a:t> </a:t>
                      </a:r>
                      <a:endParaRPr lang="en-US" altLang="zh-CN" sz="2000" dirty="0">
                        <a:latin typeface="+mn-ea"/>
                        <a:ea typeface="+mn-ea"/>
                      </a:endParaRPr>
                    </a:p>
                    <a:p>
                      <a:pPr algn="ctr">
                        <a:lnSpc>
                          <a:spcPct val="150000"/>
                        </a:lnSpc>
                      </a:pPr>
                      <a:r>
                        <a:rPr lang="zh-CN" altLang="en-US" sz="2000" dirty="0">
                          <a:latin typeface="+mn-ea"/>
                          <a:ea typeface="+mn-ea"/>
                        </a:rPr>
                        <a:t>有效性</a:t>
                      </a:r>
                      <a:r>
                        <a:rPr lang="en-US" altLang="zh-CN" sz="2000" dirty="0">
                          <a:latin typeface="+mn-ea"/>
                          <a:ea typeface="+mn-ea"/>
                        </a:rPr>
                        <a:t>(efficiency)</a:t>
                      </a:r>
                      <a:r>
                        <a:rPr lang="zh-CN" altLang="en-US" sz="2000" dirty="0">
                          <a:latin typeface="+mn-ea"/>
                          <a:ea typeface="+mn-ea"/>
                        </a:rPr>
                        <a:t> </a:t>
                      </a:r>
                      <a:endParaRPr lang="en-US" altLang="zh-CN" sz="2000" dirty="0">
                        <a:latin typeface="+mn-ea"/>
                        <a:ea typeface="+mn-ea"/>
                      </a:endParaRPr>
                    </a:p>
                    <a:p>
                      <a:pPr algn="ctr">
                        <a:lnSpc>
                          <a:spcPct val="150000"/>
                        </a:lnSpc>
                      </a:pPr>
                      <a:r>
                        <a:rPr lang="zh-CN" altLang="en-US" sz="2000" dirty="0">
                          <a:latin typeface="+mn-ea"/>
                          <a:ea typeface="+mn-ea"/>
                        </a:rPr>
                        <a:t>灵活性</a:t>
                      </a:r>
                      <a:r>
                        <a:rPr lang="en-US" altLang="zh-CN" sz="2000" dirty="0">
                          <a:latin typeface="+mn-ea"/>
                          <a:ea typeface="+mn-ea"/>
                        </a:rPr>
                        <a:t>(flexibility)</a:t>
                      </a:r>
                      <a:r>
                        <a:rPr lang="zh-CN" altLang="en-US" sz="2000" dirty="0">
                          <a:latin typeface="+mn-ea"/>
                          <a:ea typeface="+mn-ea"/>
                        </a:rPr>
                        <a:t> </a:t>
                      </a:r>
                      <a:endParaRPr lang="en-US" altLang="zh-CN" sz="2000" dirty="0">
                        <a:latin typeface="+mn-ea"/>
                        <a:ea typeface="+mn-ea"/>
                      </a:endParaRPr>
                    </a:p>
                    <a:p>
                      <a:pPr algn="ctr">
                        <a:lnSpc>
                          <a:spcPct val="150000"/>
                        </a:lnSpc>
                      </a:pPr>
                      <a:r>
                        <a:rPr lang="zh-CN" altLang="en-US" sz="2000" dirty="0">
                          <a:latin typeface="+mn-ea"/>
                          <a:ea typeface="+mn-ea"/>
                        </a:rPr>
                        <a:t>完整性</a:t>
                      </a:r>
                      <a:r>
                        <a:rPr lang="en-US" altLang="zh-CN" sz="2000" dirty="0">
                          <a:latin typeface="+mn-ea"/>
                          <a:ea typeface="+mn-ea"/>
                        </a:rPr>
                        <a:t>(integrity)</a:t>
                      </a:r>
                      <a:r>
                        <a:rPr lang="zh-CN" altLang="en-US" sz="2000" dirty="0">
                          <a:latin typeface="+mn-ea"/>
                          <a:ea typeface="+mn-ea"/>
                        </a:rPr>
                        <a:t> </a:t>
                      </a:r>
                      <a:endParaRPr lang="en-US" altLang="zh-CN" sz="2000" dirty="0">
                        <a:latin typeface="+mn-ea"/>
                        <a:ea typeface="+mn-ea"/>
                      </a:endParaRPr>
                    </a:p>
                    <a:p>
                      <a:pPr algn="ctr">
                        <a:lnSpc>
                          <a:spcPct val="150000"/>
                        </a:lnSpc>
                      </a:pPr>
                      <a:r>
                        <a:rPr lang="zh-CN" altLang="en-US" sz="2000" dirty="0">
                          <a:latin typeface="+mn-ea"/>
                          <a:ea typeface="+mn-ea"/>
                        </a:rPr>
                        <a:t>互操作性</a:t>
                      </a:r>
                      <a:r>
                        <a:rPr lang="en-US" altLang="zh-CN" sz="2000" dirty="0">
                          <a:latin typeface="+mn-ea"/>
                          <a:ea typeface="+mn-ea"/>
                        </a:rPr>
                        <a:t>(interOperability)</a:t>
                      </a:r>
                      <a:r>
                        <a:rPr lang="zh-CN" altLang="en-US" sz="2000" dirty="0">
                          <a:latin typeface="+mn-ea"/>
                          <a:ea typeface="+mn-ea"/>
                        </a:rPr>
                        <a:t> </a:t>
                      </a:r>
                      <a:endParaRPr lang="en-US" altLang="zh-CN" sz="2000" dirty="0">
                        <a:latin typeface="+mn-ea"/>
                        <a:ea typeface="+mn-ea"/>
                      </a:endParaRPr>
                    </a:p>
                    <a:p>
                      <a:pPr algn="ctr">
                        <a:lnSpc>
                          <a:spcPct val="150000"/>
                        </a:lnSpc>
                      </a:pPr>
                      <a:r>
                        <a:rPr lang="zh-CN" altLang="en-US" sz="2000" dirty="0">
                          <a:latin typeface="+mn-ea"/>
                          <a:ea typeface="+mn-ea"/>
                        </a:rPr>
                        <a:t>可靠</a:t>
                      </a:r>
                      <a:r>
                        <a:rPr lang="en-US" altLang="zh-CN" sz="2000" dirty="0">
                          <a:latin typeface="+mn-ea"/>
                          <a:ea typeface="+mn-ea"/>
                        </a:rPr>
                        <a:t>(reliability)</a:t>
                      </a:r>
                      <a:endParaRPr lang="en-US" altLang="zh-CN" sz="2000" dirty="0">
                        <a:latin typeface="+mn-ea"/>
                        <a:ea typeface="+mn-ea"/>
                      </a:endParaRPr>
                    </a:p>
                    <a:p>
                      <a:pPr algn="ctr">
                        <a:lnSpc>
                          <a:spcPct val="150000"/>
                        </a:lnSpc>
                      </a:pPr>
                      <a:r>
                        <a:rPr lang="zh-CN" altLang="en-US" sz="2000" dirty="0">
                          <a:latin typeface="+mn-ea"/>
                          <a:ea typeface="+mn-ea"/>
                        </a:rPr>
                        <a:t>健壮性</a:t>
                      </a:r>
                      <a:r>
                        <a:rPr lang="en-US" altLang="zh-CN" sz="2000" dirty="0">
                          <a:latin typeface="+mn-ea"/>
                          <a:ea typeface="+mn-ea"/>
                        </a:rPr>
                        <a:t>(robustness)</a:t>
                      </a:r>
                      <a:endParaRPr lang="en-US" altLang="zh-CN" sz="2000" dirty="0">
                        <a:latin typeface="+mn-ea"/>
                        <a:ea typeface="+mn-ea"/>
                      </a:endParaRPr>
                    </a:p>
                    <a:p>
                      <a:pPr algn="ctr">
                        <a:lnSpc>
                          <a:spcPct val="150000"/>
                        </a:lnSpc>
                      </a:pPr>
                      <a:r>
                        <a:rPr lang="zh-CN" altLang="en-US" sz="2000" dirty="0">
                          <a:latin typeface="+mn-ea"/>
                          <a:ea typeface="+mn-ea"/>
                        </a:rPr>
                        <a:t>易用性</a:t>
                      </a:r>
                      <a:r>
                        <a:rPr lang="en-US" altLang="zh-CN" sz="2000" dirty="0">
                          <a:latin typeface="+mn-ea"/>
                          <a:ea typeface="+mn-ea"/>
                        </a:rPr>
                        <a:t>(usability</a:t>
                      </a:r>
                      <a:r>
                        <a:rPr lang="zh-CN" altLang="en-US" sz="2000" dirty="0">
                          <a:latin typeface="+mn-ea"/>
                          <a:ea typeface="+mn-ea"/>
                        </a:rPr>
                        <a:t>）</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50000"/>
                        </a:lnSpc>
                      </a:pPr>
                      <a:r>
                        <a:rPr lang="zh-CN" altLang="en-US" sz="2000" dirty="0">
                          <a:latin typeface="+mn-ea"/>
                          <a:ea typeface="+mn-ea"/>
                        </a:rPr>
                        <a:t>可维护性</a:t>
                      </a:r>
                      <a:r>
                        <a:rPr lang="en-US" altLang="zh-CN" sz="2000" dirty="0">
                          <a:latin typeface="+mn-ea"/>
                          <a:ea typeface="+mn-ea"/>
                        </a:rPr>
                        <a:t>(maintainability)</a:t>
                      </a:r>
                      <a:endParaRPr lang="en-US" altLang="zh-CN" sz="2000" dirty="0">
                        <a:latin typeface="+mn-ea"/>
                        <a:ea typeface="+mn-ea"/>
                      </a:endParaRPr>
                    </a:p>
                    <a:p>
                      <a:pPr algn="ctr">
                        <a:lnSpc>
                          <a:spcPct val="150000"/>
                        </a:lnSpc>
                      </a:pPr>
                      <a:r>
                        <a:rPr lang="zh-CN" altLang="en-US" sz="2000" dirty="0">
                          <a:latin typeface="+mn-ea"/>
                          <a:ea typeface="+mn-ea"/>
                        </a:rPr>
                        <a:t>可移植性</a:t>
                      </a:r>
                      <a:r>
                        <a:rPr lang="en-US" altLang="zh-CN" sz="2000" dirty="0">
                          <a:latin typeface="+mn-ea"/>
                          <a:ea typeface="+mn-ea"/>
                        </a:rPr>
                        <a:t>(portability)</a:t>
                      </a:r>
                      <a:endParaRPr lang="en-US" altLang="zh-CN" sz="2000" dirty="0">
                        <a:latin typeface="+mn-ea"/>
                        <a:ea typeface="+mn-ea"/>
                      </a:endParaRPr>
                    </a:p>
                    <a:p>
                      <a:pPr algn="ctr">
                        <a:lnSpc>
                          <a:spcPct val="150000"/>
                        </a:lnSpc>
                      </a:pPr>
                      <a:r>
                        <a:rPr lang="zh-CN" altLang="en-US" sz="2000" dirty="0">
                          <a:latin typeface="+mn-ea"/>
                          <a:ea typeface="+mn-ea"/>
                        </a:rPr>
                        <a:t>可重用性</a:t>
                      </a:r>
                      <a:r>
                        <a:rPr lang="en-US" altLang="zh-CN" sz="2000" dirty="0">
                          <a:latin typeface="+mn-ea"/>
                          <a:ea typeface="+mn-ea"/>
                        </a:rPr>
                        <a:t>(reusability)</a:t>
                      </a:r>
                      <a:endParaRPr lang="en-US" altLang="zh-CN" sz="2000" dirty="0">
                        <a:latin typeface="+mn-ea"/>
                        <a:ea typeface="+mn-ea"/>
                      </a:endParaRPr>
                    </a:p>
                    <a:p>
                      <a:pPr algn="ctr">
                        <a:lnSpc>
                          <a:spcPct val="150000"/>
                        </a:lnSpc>
                      </a:pPr>
                      <a:r>
                        <a:rPr lang="zh-CN" altLang="en-US" sz="2000" dirty="0">
                          <a:latin typeface="+mn-ea"/>
                          <a:ea typeface="+mn-ea"/>
                        </a:rPr>
                        <a:t>可测试性</a:t>
                      </a:r>
                      <a:r>
                        <a:rPr lang="en-US" altLang="zh-CN" sz="2000" dirty="0">
                          <a:latin typeface="+mn-ea"/>
                          <a:ea typeface="+mn-ea"/>
                        </a:rPr>
                        <a:t>(testability</a:t>
                      </a:r>
                      <a:r>
                        <a:rPr lang="zh-CN" altLang="en-US" sz="2000" dirty="0">
                          <a:latin typeface="+mn-ea"/>
                          <a:ea typeface="+mn-ea"/>
                        </a:rPr>
                        <a:t>）</a:t>
                      </a:r>
                      <a:endParaRPr lang="zh-CN" altLang="en-US" sz="2000" dirty="0">
                        <a:latin typeface="+mn-ea"/>
                        <a:ea typeface="+mn-ea"/>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）不同视角的重要属性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7" name="任意多边形: 形状 16"/>
          <p:cNvSpPr/>
          <p:nvPr/>
        </p:nvSpPr>
        <p:spPr>
          <a:xfrm>
            <a:off x="5826371" y="4280912"/>
            <a:ext cx="3751384" cy="513928"/>
          </a:xfrm>
          <a:custGeom>
            <a:avLst/>
            <a:gdLst>
              <a:gd name="connsiteX0" fmla="*/ 0 w 4524228"/>
              <a:gd name="connsiteY0" fmla="*/ 39748 h 317987"/>
              <a:gd name="connsiteX1" fmla="*/ 4365235 w 4524228"/>
              <a:gd name="connsiteY1" fmla="*/ 39748 h 317987"/>
              <a:gd name="connsiteX2" fmla="*/ 4365235 w 4524228"/>
              <a:gd name="connsiteY2" fmla="*/ 0 h 317987"/>
              <a:gd name="connsiteX3" fmla="*/ 4524228 w 4524228"/>
              <a:gd name="connsiteY3" fmla="*/ 158994 h 317987"/>
              <a:gd name="connsiteX4" fmla="*/ 4365235 w 4524228"/>
              <a:gd name="connsiteY4" fmla="*/ 317987 h 317987"/>
              <a:gd name="connsiteX5" fmla="*/ 4365235 w 4524228"/>
              <a:gd name="connsiteY5" fmla="*/ 278239 h 317987"/>
              <a:gd name="connsiteX6" fmla="*/ 0 w 4524228"/>
              <a:gd name="connsiteY6" fmla="*/ 278239 h 317987"/>
              <a:gd name="connsiteX7" fmla="*/ 0 w 4524228"/>
              <a:gd name="connsiteY7" fmla="*/ 39748 h 3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228" h="317987">
                <a:moveTo>
                  <a:pt x="0" y="39748"/>
                </a:moveTo>
                <a:lnTo>
                  <a:pt x="4365235" y="39748"/>
                </a:lnTo>
                <a:lnTo>
                  <a:pt x="4365235" y="0"/>
                </a:lnTo>
                <a:lnTo>
                  <a:pt x="4524228" y="158994"/>
                </a:lnTo>
                <a:lnTo>
                  <a:pt x="4365235" y="317987"/>
                </a:lnTo>
                <a:lnTo>
                  <a:pt x="4365235" y="278239"/>
                </a:lnTo>
                <a:lnTo>
                  <a:pt x="0" y="278239"/>
                </a:lnTo>
                <a:lnTo>
                  <a:pt x="0" y="39748"/>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49908" rIns="129405" bIns="49908" numCol="1" spcCol="1270" anchor="ctr" anchorCtr="0">
            <a:noAutofit/>
          </a:bodyPr>
          <a:lstStyle/>
          <a:p>
            <a:pPr marL="171450" lvl="1" indent="-171450" algn="l" defTabSz="711200">
              <a:lnSpc>
                <a:spcPct val="90000"/>
              </a:lnSpc>
              <a:spcBef>
                <a:spcPct val="0"/>
              </a:spcBef>
              <a:spcAft>
                <a:spcPct val="15000"/>
              </a:spcAft>
              <a:buChar char="•"/>
            </a:pPr>
            <a:r>
              <a:rPr lang="zh-CN" altLang="en-US" kern="1200" dirty="0"/>
              <a:t>可用性、有效性、灵活性等                          </a:t>
            </a:r>
            <a:endParaRPr lang="zh-CN" altLang="en-US" kern="1200" dirty="0"/>
          </a:p>
        </p:txBody>
      </p:sp>
      <p:sp>
        <p:nvSpPr>
          <p:cNvPr id="18" name="任意多边形: 形状 17"/>
          <p:cNvSpPr/>
          <p:nvPr/>
        </p:nvSpPr>
        <p:spPr>
          <a:xfrm>
            <a:off x="4323359" y="4197102"/>
            <a:ext cx="1507718" cy="614619"/>
          </a:xfrm>
          <a:custGeom>
            <a:avLst/>
            <a:gdLst>
              <a:gd name="connsiteX0" fmla="*/ 0 w 3016152"/>
              <a:gd name="connsiteY0" fmla="*/ 80820 h 484908"/>
              <a:gd name="connsiteX1" fmla="*/ 80820 w 3016152"/>
              <a:gd name="connsiteY1" fmla="*/ 0 h 484908"/>
              <a:gd name="connsiteX2" fmla="*/ 2935332 w 3016152"/>
              <a:gd name="connsiteY2" fmla="*/ 0 h 484908"/>
              <a:gd name="connsiteX3" fmla="*/ 3016152 w 3016152"/>
              <a:gd name="connsiteY3" fmla="*/ 80820 h 484908"/>
              <a:gd name="connsiteX4" fmla="*/ 3016152 w 3016152"/>
              <a:gd name="connsiteY4" fmla="*/ 404088 h 484908"/>
              <a:gd name="connsiteX5" fmla="*/ 2935332 w 3016152"/>
              <a:gd name="connsiteY5" fmla="*/ 484908 h 484908"/>
              <a:gd name="connsiteX6" fmla="*/ 80820 w 3016152"/>
              <a:gd name="connsiteY6" fmla="*/ 484908 h 484908"/>
              <a:gd name="connsiteX7" fmla="*/ 0 w 3016152"/>
              <a:gd name="connsiteY7" fmla="*/ 404088 h 484908"/>
              <a:gd name="connsiteX8" fmla="*/ 0 w 3016152"/>
              <a:gd name="connsiteY8" fmla="*/ 80820 h 48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152" h="484908">
                <a:moveTo>
                  <a:pt x="0" y="80820"/>
                </a:moveTo>
                <a:cubicBezTo>
                  <a:pt x="0" y="36184"/>
                  <a:pt x="36184" y="0"/>
                  <a:pt x="80820" y="0"/>
                </a:cubicBezTo>
                <a:lnTo>
                  <a:pt x="2935332" y="0"/>
                </a:lnTo>
                <a:cubicBezTo>
                  <a:pt x="2979968" y="0"/>
                  <a:pt x="3016152" y="36184"/>
                  <a:pt x="3016152" y="80820"/>
                </a:cubicBezTo>
                <a:lnTo>
                  <a:pt x="3016152" y="404088"/>
                </a:lnTo>
                <a:cubicBezTo>
                  <a:pt x="3016152" y="448724"/>
                  <a:pt x="2979968" y="484908"/>
                  <a:pt x="2935332" y="484908"/>
                </a:cubicBezTo>
                <a:lnTo>
                  <a:pt x="80820" y="484908"/>
                </a:lnTo>
                <a:cubicBezTo>
                  <a:pt x="36184" y="484908"/>
                  <a:pt x="0" y="448724"/>
                  <a:pt x="0" y="404088"/>
                </a:cubicBezTo>
                <a:lnTo>
                  <a:pt x="0" y="808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9871" tIns="61771" rIns="99871" bIns="61771"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对用户最重要的属性</a:t>
            </a:r>
            <a:endParaRPr lang="zh-CN" altLang="en-US" sz="2000" b="1" kern="1200" dirty="0">
              <a:solidFill>
                <a:srgbClr val="FF0000"/>
              </a:solidFill>
            </a:endParaRPr>
          </a:p>
        </p:txBody>
      </p:sp>
      <p:sp>
        <p:nvSpPr>
          <p:cNvPr id="19" name="任意多边形: 形状 18"/>
          <p:cNvSpPr/>
          <p:nvPr/>
        </p:nvSpPr>
        <p:spPr>
          <a:xfrm>
            <a:off x="5826371" y="4913446"/>
            <a:ext cx="3751384" cy="512448"/>
          </a:xfrm>
          <a:custGeom>
            <a:avLst/>
            <a:gdLst>
              <a:gd name="connsiteX0" fmla="*/ 0 w 4524228"/>
              <a:gd name="connsiteY0" fmla="*/ 39634 h 317070"/>
              <a:gd name="connsiteX1" fmla="*/ 4365693 w 4524228"/>
              <a:gd name="connsiteY1" fmla="*/ 39634 h 317070"/>
              <a:gd name="connsiteX2" fmla="*/ 4365693 w 4524228"/>
              <a:gd name="connsiteY2" fmla="*/ 0 h 317070"/>
              <a:gd name="connsiteX3" fmla="*/ 4524228 w 4524228"/>
              <a:gd name="connsiteY3" fmla="*/ 158535 h 317070"/>
              <a:gd name="connsiteX4" fmla="*/ 4365693 w 4524228"/>
              <a:gd name="connsiteY4" fmla="*/ 317070 h 317070"/>
              <a:gd name="connsiteX5" fmla="*/ 4365693 w 4524228"/>
              <a:gd name="connsiteY5" fmla="*/ 277436 h 317070"/>
              <a:gd name="connsiteX6" fmla="*/ 0 w 4524228"/>
              <a:gd name="connsiteY6" fmla="*/ 277436 h 317070"/>
              <a:gd name="connsiteX7" fmla="*/ 0 w 4524228"/>
              <a:gd name="connsiteY7" fmla="*/ 39634 h 31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228" h="317070">
                <a:moveTo>
                  <a:pt x="0" y="39634"/>
                </a:moveTo>
                <a:lnTo>
                  <a:pt x="4365693" y="39634"/>
                </a:lnTo>
                <a:lnTo>
                  <a:pt x="4365693" y="0"/>
                </a:lnTo>
                <a:lnTo>
                  <a:pt x="4524228" y="158535"/>
                </a:lnTo>
                <a:lnTo>
                  <a:pt x="4365693" y="317070"/>
                </a:lnTo>
                <a:lnTo>
                  <a:pt x="4365693" y="277436"/>
                </a:lnTo>
                <a:lnTo>
                  <a:pt x="0" y="277436"/>
                </a:lnTo>
                <a:lnTo>
                  <a:pt x="0" y="39634"/>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49794" rIns="129061" bIns="49794" numCol="1" spcCol="1270" anchor="ctr" anchorCtr="0">
            <a:noAutofit/>
          </a:bodyPr>
          <a:lstStyle/>
          <a:p>
            <a:pPr marL="171450" lvl="1" indent="-171450" algn="l" defTabSz="711200">
              <a:lnSpc>
                <a:spcPct val="90000"/>
              </a:lnSpc>
              <a:spcBef>
                <a:spcPct val="0"/>
              </a:spcBef>
              <a:spcAft>
                <a:spcPct val="15000"/>
              </a:spcAft>
              <a:buChar char="•"/>
            </a:pPr>
            <a:r>
              <a:rPr lang="zh-CN" altLang="en-US" kern="1200" dirty="0"/>
              <a:t>可维护性、可移植性、可重用性等</a:t>
            </a:r>
            <a:endParaRPr lang="zh-CN" altLang="en-US" kern="1200" dirty="0"/>
          </a:p>
        </p:txBody>
      </p:sp>
      <p:sp>
        <p:nvSpPr>
          <p:cNvPr id="21" name="任意多边形: 形状 20"/>
          <p:cNvSpPr/>
          <p:nvPr/>
        </p:nvSpPr>
        <p:spPr>
          <a:xfrm>
            <a:off x="4318652" y="4879800"/>
            <a:ext cx="1507718" cy="552771"/>
          </a:xfrm>
          <a:custGeom>
            <a:avLst/>
            <a:gdLst>
              <a:gd name="connsiteX0" fmla="*/ 0 w 3016152"/>
              <a:gd name="connsiteY0" fmla="*/ 72687 h 436112"/>
              <a:gd name="connsiteX1" fmla="*/ 72687 w 3016152"/>
              <a:gd name="connsiteY1" fmla="*/ 0 h 436112"/>
              <a:gd name="connsiteX2" fmla="*/ 2943465 w 3016152"/>
              <a:gd name="connsiteY2" fmla="*/ 0 h 436112"/>
              <a:gd name="connsiteX3" fmla="*/ 3016152 w 3016152"/>
              <a:gd name="connsiteY3" fmla="*/ 72687 h 436112"/>
              <a:gd name="connsiteX4" fmla="*/ 3016152 w 3016152"/>
              <a:gd name="connsiteY4" fmla="*/ 363425 h 436112"/>
              <a:gd name="connsiteX5" fmla="*/ 2943465 w 3016152"/>
              <a:gd name="connsiteY5" fmla="*/ 436112 h 436112"/>
              <a:gd name="connsiteX6" fmla="*/ 72687 w 3016152"/>
              <a:gd name="connsiteY6" fmla="*/ 436112 h 436112"/>
              <a:gd name="connsiteX7" fmla="*/ 0 w 3016152"/>
              <a:gd name="connsiteY7" fmla="*/ 363425 h 436112"/>
              <a:gd name="connsiteX8" fmla="*/ 0 w 3016152"/>
              <a:gd name="connsiteY8" fmla="*/ 72687 h 436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152" h="436112">
                <a:moveTo>
                  <a:pt x="0" y="72687"/>
                </a:moveTo>
                <a:cubicBezTo>
                  <a:pt x="0" y="32543"/>
                  <a:pt x="32543" y="0"/>
                  <a:pt x="72687" y="0"/>
                </a:cubicBezTo>
                <a:lnTo>
                  <a:pt x="2943465" y="0"/>
                </a:lnTo>
                <a:cubicBezTo>
                  <a:pt x="2983609" y="0"/>
                  <a:pt x="3016152" y="32543"/>
                  <a:pt x="3016152" y="72687"/>
                </a:cubicBezTo>
                <a:lnTo>
                  <a:pt x="3016152" y="363425"/>
                </a:lnTo>
                <a:cubicBezTo>
                  <a:pt x="3016152" y="403569"/>
                  <a:pt x="2983609" y="436112"/>
                  <a:pt x="2943465" y="436112"/>
                </a:cubicBezTo>
                <a:lnTo>
                  <a:pt x="72687" y="436112"/>
                </a:lnTo>
                <a:cubicBezTo>
                  <a:pt x="32543" y="436112"/>
                  <a:pt x="0" y="403569"/>
                  <a:pt x="0" y="363425"/>
                </a:cubicBezTo>
                <a:lnTo>
                  <a:pt x="0" y="72687"/>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7489" tIns="59389" rIns="97489" bIns="59389"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0000FF"/>
                </a:solidFill>
              </a:rPr>
              <a:t>对开发者最重要的属性</a:t>
            </a:r>
            <a:endParaRPr lang="zh-CN" altLang="en-US" sz="2000" b="1" kern="1200" dirty="0">
              <a:solidFill>
                <a:srgbClr val="0000FF"/>
              </a:solidFill>
            </a:endParaRPr>
          </a:p>
        </p:txBody>
      </p:sp>
      <p:sp>
        <p:nvSpPr>
          <p:cNvPr id="23" name="任意多边形: 形状 22"/>
          <p:cNvSpPr/>
          <p:nvPr/>
        </p:nvSpPr>
        <p:spPr>
          <a:xfrm>
            <a:off x="5826371" y="5500224"/>
            <a:ext cx="3751384" cy="571987"/>
          </a:xfrm>
          <a:custGeom>
            <a:avLst/>
            <a:gdLst>
              <a:gd name="connsiteX0" fmla="*/ 0 w 4524228"/>
              <a:gd name="connsiteY0" fmla="*/ 44239 h 353911"/>
              <a:gd name="connsiteX1" fmla="*/ 4347273 w 4524228"/>
              <a:gd name="connsiteY1" fmla="*/ 44239 h 353911"/>
              <a:gd name="connsiteX2" fmla="*/ 4347273 w 4524228"/>
              <a:gd name="connsiteY2" fmla="*/ 0 h 353911"/>
              <a:gd name="connsiteX3" fmla="*/ 4524228 w 4524228"/>
              <a:gd name="connsiteY3" fmla="*/ 176956 h 353911"/>
              <a:gd name="connsiteX4" fmla="*/ 4347273 w 4524228"/>
              <a:gd name="connsiteY4" fmla="*/ 353911 h 353911"/>
              <a:gd name="connsiteX5" fmla="*/ 4347273 w 4524228"/>
              <a:gd name="connsiteY5" fmla="*/ 309672 h 353911"/>
              <a:gd name="connsiteX6" fmla="*/ 0 w 4524228"/>
              <a:gd name="connsiteY6" fmla="*/ 309672 h 353911"/>
              <a:gd name="connsiteX7" fmla="*/ 0 w 4524228"/>
              <a:gd name="connsiteY7" fmla="*/ 44239 h 35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228" h="353911">
                <a:moveTo>
                  <a:pt x="0" y="44239"/>
                </a:moveTo>
                <a:lnTo>
                  <a:pt x="4347273" y="44239"/>
                </a:lnTo>
                <a:lnTo>
                  <a:pt x="4347273" y="0"/>
                </a:lnTo>
                <a:lnTo>
                  <a:pt x="4524228" y="176956"/>
                </a:lnTo>
                <a:lnTo>
                  <a:pt x="4347273" y="353911"/>
                </a:lnTo>
                <a:lnTo>
                  <a:pt x="4347273" y="309672"/>
                </a:lnTo>
                <a:lnTo>
                  <a:pt x="0" y="309672"/>
                </a:lnTo>
                <a:lnTo>
                  <a:pt x="0" y="44239"/>
                </a:lnTo>
                <a:close/>
              </a:path>
            </a:pathLst>
          </a:cu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54399" rIns="142877" bIns="54399" numCol="1" spcCol="1270" anchor="ctr" anchorCtr="0">
            <a:noAutofit/>
          </a:bodyPr>
          <a:lstStyle/>
          <a:p>
            <a:pPr marL="171450" lvl="1" indent="-171450" algn="l" defTabSz="711200">
              <a:lnSpc>
                <a:spcPct val="90000"/>
              </a:lnSpc>
              <a:spcBef>
                <a:spcPct val="0"/>
              </a:spcBef>
              <a:spcAft>
                <a:spcPct val="15000"/>
              </a:spcAft>
              <a:buChar char="•"/>
            </a:pPr>
            <a:r>
              <a:rPr lang="zh-CN" altLang="en-US" kern="1200" dirty="0"/>
              <a:t>有效性、可维护性、互操作性等</a:t>
            </a:r>
            <a:endParaRPr lang="zh-CN" altLang="en-US" kern="1200" dirty="0"/>
          </a:p>
        </p:txBody>
      </p:sp>
      <p:sp>
        <p:nvSpPr>
          <p:cNvPr id="27" name="任意多边形: 形状 26"/>
          <p:cNvSpPr/>
          <p:nvPr/>
        </p:nvSpPr>
        <p:spPr>
          <a:xfrm>
            <a:off x="4318652" y="5500224"/>
            <a:ext cx="1507718" cy="513928"/>
          </a:xfrm>
          <a:custGeom>
            <a:avLst/>
            <a:gdLst>
              <a:gd name="connsiteX0" fmla="*/ 0 w 3016152"/>
              <a:gd name="connsiteY0" fmla="*/ 67579 h 405467"/>
              <a:gd name="connsiteX1" fmla="*/ 67579 w 3016152"/>
              <a:gd name="connsiteY1" fmla="*/ 0 h 405467"/>
              <a:gd name="connsiteX2" fmla="*/ 2948573 w 3016152"/>
              <a:gd name="connsiteY2" fmla="*/ 0 h 405467"/>
              <a:gd name="connsiteX3" fmla="*/ 3016152 w 3016152"/>
              <a:gd name="connsiteY3" fmla="*/ 67579 h 405467"/>
              <a:gd name="connsiteX4" fmla="*/ 3016152 w 3016152"/>
              <a:gd name="connsiteY4" fmla="*/ 337888 h 405467"/>
              <a:gd name="connsiteX5" fmla="*/ 2948573 w 3016152"/>
              <a:gd name="connsiteY5" fmla="*/ 405467 h 405467"/>
              <a:gd name="connsiteX6" fmla="*/ 67579 w 3016152"/>
              <a:gd name="connsiteY6" fmla="*/ 405467 h 405467"/>
              <a:gd name="connsiteX7" fmla="*/ 0 w 3016152"/>
              <a:gd name="connsiteY7" fmla="*/ 337888 h 405467"/>
              <a:gd name="connsiteX8" fmla="*/ 0 w 3016152"/>
              <a:gd name="connsiteY8" fmla="*/ 67579 h 40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152" h="405467">
                <a:moveTo>
                  <a:pt x="0" y="67579"/>
                </a:moveTo>
                <a:cubicBezTo>
                  <a:pt x="0" y="30256"/>
                  <a:pt x="30256" y="0"/>
                  <a:pt x="67579" y="0"/>
                </a:cubicBezTo>
                <a:lnTo>
                  <a:pt x="2948573" y="0"/>
                </a:lnTo>
                <a:cubicBezTo>
                  <a:pt x="2985896" y="0"/>
                  <a:pt x="3016152" y="30256"/>
                  <a:pt x="3016152" y="67579"/>
                </a:cubicBezTo>
                <a:lnTo>
                  <a:pt x="3016152" y="337888"/>
                </a:lnTo>
                <a:cubicBezTo>
                  <a:pt x="3016152" y="375211"/>
                  <a:pt x="2985896" y="405467"/>
                  <a:pt x="2948573" y="405467"/>
                </a:cubicBezTo>
                <a:lnTo>
                  <a:pt x="67579" y="405467"/>
                </a:lnTo>
                <a:cubicBezTo>
                  <a:pt x="30256" y="405467"/>
                  <a:pt x="0" y="375211"/>
                  <a:pt x="0" y="337888"/>
                </a:cubicBezTo>
                <a:lnTo>
                  <a:pt x="0" y="6757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5993" tIns="57893" rIns="95993" bIns="57893"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其他属性</a:t>
            </a:r>
            <a:endParaRPr lang="zh-CN" altLang="en-US" sz="2000" b="1" kern="1200" dirty="0"/>
          </a:p>
        </p:txBody>
      </p:sp>
      <p:sp>
        <p:nvSpPr>
          <p:cNvPr id="10" name="矩形: 圆角 9"/>
          <p:cNvSpPr/>
          <p:nvPr/>
        </p:nvSpPr>
        <p:spPr>
          <a:xfrm>
            <a:off x="9577754" y="3962400"/>
            <a:ext cx="1335455" cy="21220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定义用户和开发者的目标，使产品设计者做出合适选择</a:t>
            </a:r>
            <a:endParaRPr lang="zh-CN" altLang="en-US" sz="2000" dirty="0">
              <a:solidFill>
                <a:schemeClr val="tx1"/>
              </a:solidFill>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）不同视角的重要属性</a:t>
            </a:r>
            <a:endParaRPr lang="zh-CN" altLang="en-US" sz="2000" b="1" kern="0" dirty="0">
              <a:latin typeface="宋体" panose="02010600030101010101" pitchFamily="2" charset="-122"/>
              <a:sym typeface="宋体" panose="02010600030101010101" pitchFamily="2" charset="-122"/>
            </a:endParaRPr>
          </a:p>
        </p:txBody>
      </p:sp>
      <p:sp>
        <p:nvSpPr>
          <p:cNvPr id="4" name="标注: 下箭头 3"/>
          <p:cNvSpPr/>
          <p:nvPr/>
        </p:nvSpPr>
        <p:spPr>
          <a:xfrm>
            <a:off x="838200" y="1824950"/>
            <a:ext cx="10075008" cy="887039"/>
          </a:xfrm>
          <a:prstGeom prst="down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每个项目都要考虑的质量属性分为</a:t>
            </a:r>
            <a:r>
              <a:rPr lang="en-US" altLang="zh-CN" sz="2000" b="1" dirty="0">
                <a:solidFill>
                  <a:srgbClr val="FF0000"/>
                </a:solidFill>
              </a:rPr>
              <a:t>2</a:t>
            </a:r>
            <a:r>
              <a:rPr lang="zh-CN" altLang="en-US" sz="2000" b="1" dirty="0">
                <a:solidFill>
                  <a:srgbClr val="FF0000"/>
                </a:solidFill>
              </a:rPr>
              <a:t>类</a:t>
            </a:r>
            <a:endParaRPr lang="zh-CN" altLang="en-US" sz="2000" b="1" dirty="0">
              <a:solidFill>
                <a:srgbClr val="FF0000"/>
              </a:solidFill>
            </a:endParaRPr>
          </a:p>
        </p:txBody>
      </p:sp>
      <p:sp>
        <p:nvSpPr>
          <p:cNvPr id="11" name="矩形 10"/>
          <p:cNvSpPr/>
          <p:nvPr/>
        </p:nvSpPr>
        <p:spPr>
          <a:xfrm>
            <a:off x="996462" y="2757394"/>
            <a:ext cx="4266222" cy="605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对嵌入式系统很重要的属性</a:t>
            </a:r>
            <a:r>
              <a:rPr lang="en-US" altLang="zh-CN" sz="2000" dirty="0">
                <a:solidFill>
                  <a:schemeClr val="tx1"/>
                </a:solidFill>
              </a:rPr>
              <a:t>(</a:t>
            </a:r>
            <a:r>
              <a:rPr lang="zh-CN" altLang="en-US" sz="2000" dirty="0">
                <a:solidFill>
                  <a:schemeClr val="tx1"/>
                </a:solidFill>
              </a:rPr>
              <a:t>高效性和可靠性</a:t>
            </a:r>
            <a:r>
              <a:rPr lang="en-US" altLang="zh-CN" sz="2000" dirty="0">
                <a:solidFill>
                  <a:schemeClr val="tx1"/>
                </a:solidFill>
              </a:rPr>
              <a:t>)</a:t>
            </a:r>
            <a:endParaRPr lang="zh-CN" altLang="en-US" sz="2000" dirty="0"/>
          </a:p>
        </p:txBody>
      </p:sp>
      <p:sp>
        <p:nvSpPr>
          <p:cNvPr id="24" name="矩形 23"/>
          <p:cNvSpPr/>
          <p:nvPr/>
        </p:nvSpPr>
        <p:spPr>
          <a:xfrm>
            <a:off x="6477488" y="2753535"/>
            <a:ext cx="4266223" cy="605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用于主机应用程序</a:t>
            </a:r>
            <a:r>
              <a:rPr lang="en-US" altLang="zh-CN" sz="2000" dirty="0">
                <a:solidFill>
                  <a:schemeClr val="tx1"/>
                </a:solidFill>
              </a:rPr>
              <a:t>(</a:t>
            </a:r>
            <a:r>
              <a:rPr lang="zh-CN" altLang="en-US" sz="2000" dirty="0">
                <a:solidFill>
                  <a:schemeClr val="tx1"/>
                </a:solidFill>
              </a:rPr>
              <a:t>有效性和可维护性</a:t>
            </a:r>
            <a:r>
              <a:rPr lang="en-US" altLang="zh-CN" sz="2000" dirty="0">
                <a:solidFill>
                  <a:schemeClr val="tx1"/>
                </a:solidFill>
              </a:rPr>
              <a:t>)</a:t>
            </a:r>
            <a:r>
              <a:rPr lang="zh-CN" altLang="en-US" sz="2000" dirty="0">
                <a:solidFill>
                  <a:schemeClr val="tx1"/>
                </a:solidFill>
              </a:rPr>
              <a:t>或桌面系统</a:t>
            </a:r>
            <a:r>
              <a:rPr lang="en-US" altLang="zh-CN" sz="2000" dirty="0">
                <a:solidFill>
                  <a:schemeClr val="tx1"/>
                </a:solidFill>
              </a:rPr>
              <a:t>(</a:t>
            </a:r>
            <a:r>
              <a:rPr lang="zh-CN" altLang="en-US" sz="2000" dirty="0">
                <a:solidFill>
                  <a:schemeClr val="tx1"/>
                </a:solidFill>
              </a:rPr>
              <a:t>互操作性和可用性</a:t>
            </a:r>
            <a:r>
              <a:rPr lang="en-US" altLang="zh-CN" sz="2000" dirty="0">
                <a:solidFill>
                  <a:schemeClr val="tx1"/>
                </a:solidFill>
              </a:rPr>
              <a:t>)</a:t>
            </a:r>
            <a:endParaRPr lang="zh-CN" altLang="en-US" sz="2000" dirty="0"/>
          </a:p>
        </p:txBody>
      </p:sp>
      <p:sp>
        <p:nvSpPr>
          <p:cNvPr id="25" name="矩形 24"/>
          <p:cNvSpPr/>
          <p:nvPr/>
        </p:nvSpPr>
        <p:spPr>
          <a:xfrm>
            <a:off x="838200" y="2666548"/>
            <a:ext cx="10075008" cy="7727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5534" y="3445264"/>
            <a:ext cx="1338828" cy="369332"/>
          </a:xfrm>
          <a:prstGeom prst="rect">
            <a:avLst/>
          </a:prstGeom>
          <a:noFill/>
        </p:spPr>
        <p:txBody>
          <a:bodyPr wrap="none" rtlCol="0">
            <a:spAutoFit/>
          </a:bodyPr>
          <a:lstStyle/>
          <a:p>
            <a:r>
              <a:rPr lang="zh-CN" altLang="en-US" dirty="0">
                <a:solidFill>
                  <a:srgbClr val="FF0000"/>
                </a:solidFill>
              </a:rPr>
              <a:t>理想环境下</a:t>
            </a:r>
            <a:endParaRPr lang="zh-CN" altLang="en-US" dirty="0">
              <a:solidFill>
                <a:srgbClr val="FF0000"/>
              </a:solidFill>
            </a:endParaRPr>
          </a:p>
        </p:txBody>
      </p:sp>
      <p:sp>
        <p:nvSpPr>
          <p:cNvPr id="28" name="文本框 27"/>
          <p:cNvSpPr txBox="1"/>
          <p:nvPr/>
        </p:nvSpPr>
        <p:spPr>
          <a:xfrm>
            <a:off x="838200" y="3873953"/>
            <a:ext cx="3105667" cy="22509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每一个系统总是最大限度地展示所有这些属性的可能价值，系统将随时可用、决不会崩溃、可立即提供结果且易于使用</a:t>
            </a:r>
            <a:endParaRPr lang="zh-CN" altLang="en-US" dirty="0">
              <a:solidFill>
                <a:schemeClr val="tx1"/>
              </a:solidFill>
            </a:endParaRPr>
          </a:p>
        </p:txBody>
      </p:sp>
      <p:sp>
        <p:nvSpPr>
          <p:cNvPr id="14" name="箭头: 下 13"/>
          <p:cNvSpPr/>
          <p:nvPr/>
        </p:nvSpPr>
        <p:spPr>
          <a:xfrm>
            <a:off x="2209799" y="3503318"/>
            <a:ext cx="355873" cy="36726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161692" y="3870585"/>
            <a:ext cx="6834554" cy="2298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p:cNvSpPr/>
          <p:nvPr/>
        </p:nvSpPr>
        <p:spPr>
          <a:xfrm>
            <a:off x="7279839" y="3489433"/>
            <a:ext cx="355873" cy="36726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817411" y="3480400"/>
            <a:ext cx="1338828" cy="369332"/>
          </a:xfrm>
          <a:prstGeom prst="rect">
            <a:avLst/>
          </a:prstGeom>
          <a:noFill/>
        </p:spPr>
        <p:txBody>
          <a:bodyPr wrap="none" rtlCol="0">
            <a:spAutoFit/>
          </a:bodyPr>
          <a:lstStyle/>
          <a:p>
            <a:r>
              <a:rPr lang="zh-CN" altLang="en-US" dirty="0">
                <a:solidFill>
                  <a:srgbClr val="FF0000"/>
                </a:solidFill>
              </a:rPr>
              <a:t>现实环境下</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animBg="1"/>
      <p:bldP spid="23" grpId="0" animBg="1"/>
      <p:bldP spid="27" grpId="0" animBg="1"/>
      <p:bldP spid="10" grpId="0" animBg="1"/>
      <p:bldP spid="15" grpId="0"/>
      <p:bldP spid="4" grpId="0" animBg="1"/>
      <p:bldP spid="11" grpId="0" animBg="1"/>
      <p:bldP spid="24" grpId="0" animBg="1"/>
      <p:bldP spid="25" grpId="0" animBg="1"/>
      <p:bldP spid="12" grpId="0"/>
      <p:bldP spid="28" grpId="0" animBg="1"/>
      <p:bldP spid="14" grpId="0" animBg="1"/>
      <p:bldP spid="37" grpId="0" animBg="1"/>
      <p:bldP spid="38" grpId="0" animBg="1"/>
      <p:bldP spid="3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）定义方法</a:t>
            </a:r>
            <a:r>
              <a:rPr lang="en-US" altLang="zh-CN" sz="2000" b="1" kern="0" dirty="0">
                <a:latin typeface="宋体" panose="02010600030101010101" pitchFamily="2" charset="-122"/>
                <a:sym typeface="宋体" panose="02010600030101010101" pitchFamily="2" charset="-122"/>
              </a:rPr>
              <a:t>1</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8500" y="1767839"/>
            <a:ext cx="10795000" cy="64633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）必须根据用户对系统的期望来确定质量属性</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rPr>
              <a:t>）定量地确定重要属性提供了对用户期望的清晰理解，有助于设计者提出最合理的解决方案</a:t>
            </a:r>
            <a:endParaRPr lang="zh-CN" altLang="en-US" dirty="0">
              <a:solidFill>
                <a:schemeClr val="tx1"/>
              </a:solidFill>
            </a:endParaRPr>
          </a:p>
        </p:txBody>
      </p:sp>
      <p:sp>
        <p:nvSpPr>
          <p:cNvPr id="8" name="文本框 7"/>
          <p:cNvSpPr txBox="1"/>
          <p:nvPr/>
        </p:nvSpPr>
        <p:spPr>
          <a:xfrm>
            <a:off x="698500" y="5305989"/>
            <a:ext cx="10795000" cy="13234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rgbClr val="FF0000"/>
                </a:solidFill>
              </a:rPr>
              <a:t>1</a:t>
            </a:r>
            <a:r>
              <a:rPr lang="zh-CN" altLang="en-US" dirty="0">
                <a:solidFill>
                  <a:srgbClr val="FF0000"/>
                </a:solidFill>
              </a:rPr>
              <a:t>）为每一属性确定特定的、可测量的和可验证的需求</a:t>
            </a:r>
            <a:endParaRPr lang="en-US" altLang="zh-CN" dirty="0">
              <a:solidFill>
                <a:srgbClr val="FF0000"/>
              </a:solidFill>
            </a:endParaRPr>
          </a:p>
          <a:p>
            <a:pPr algn="l"/>
            <a:r>
              <a:rPr lang="en-US" altLang="zh-CN" dirty="0">
                <a:solidFill>
                  <a:srgbClr val="FF0000"/>
                </a:solidFill>
              </a:rPr>
              <a:t>2</a:t>
            </a:r>
            <a:r>
              <a:rPr lang="zh-CN" altLang="en-US" dirty="0">
                <a:solidFill>
                  <a:srgbClr val="FF0000"/>
                </a:solidFill>
              </a:rPr>
              <a:t>）</a:t>
            </a:r>
            <a:r>
              <a:rPr lang="zh-CN" altLang="en-US" dirty="0">
                <a:solidFill>
                  <a:schemeClr val="tx1"/>
                </a:solidFill>
              </a:rPr>
              <a:t>如果质量目标不可验证，那么就说不清是否达到这些目标</a:t>
            </a:r>
            <a:endParaRPr lang="en-US" altLang="zh-CN" dirty="0">
              <a:solidFill>
                <a:schemeClr val="tx1"/>
              </a:solidFill>
            </a:endParaRPr>
          </a:p>
          <a:p>
            <a:pPr algn="l"/>
            <a:r>
              <a:rPr lang="en-US" altLang="zh-CN" dirty="0">
                <a:solidFill>
                  <a:schemeClr val="tx1"/>
                </a:solidFill>
              </a:rPr>
              <a:t>3</a:t>
            </a:r>
            <a:r>
              <a:rPr lang="zh-CN" altLang="en-US" dirty="0">
                <a:solidFill>
                  <a:schemeClr val="tx1"/>
                </a:solidFill>
              </a:rPr>
              <a:t>）在合适的地方为每一个属性或目标指定级别或测量单位、最大和最小值</a:t>
            </a:r>
            <a:endParaRPr lang="en-US" altLang="zh-CN" dirty="0">
              <a:solidFill>
                <a:schemeClr val="tx1"/>
              </a:solidFill>
            </a:endParaRPr>
          </a:p>
          <a:p>
            <a:pPr algn="l"/>
            <a:r>
              <a:rPr lang="en-US" altLang="zh-CN" dirty="0">
                <a:solidFill>
                  <a:schemeClr val="tx1"/>
                </a:solidFill>
              </a:rPr>
              <a:t>4</a:t>
            </a:r>
            <a:r>
              <a:rPr lang="zh-CN" altLang="en-US" dirty="0">
                <a:solidFill>
                  <a:schemeClr val="tx1"/>
                </a:solidFill>
              </a:rPr>
              <a:t>）如果不能定量地确定某些对项目很重要的属性，那么至少应该确定其优先级。</a:t>
            </a:r>
            <a:endParaRPr lang="zh-CN" altLang="en-US" dirty="0">
              <a:solidFill>
                <a:schemeClr val="tx1"/>
              </a:solidFill>
            </a:endParaRPr>
          </a:p>
        </p:txBody>
      </p:sp>
      <p:pic>
        <p:nvPicPr>
          <p:cNvPr id="15" name="图片 8" descr="31393935333435333b31393936363135313bcbbcbfbc"/>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7835" y="3515360"/>
            <a:ext cx="974510" cy="974510"/>
          </a:xfrm>
          <a:prstGeom prst="rect">
            <a:avLst/>
          </a:prstGeom>
        </p:spPr>
      </p:pic>
      <p:sp>
        <p:nvSpPr>
          <p:cNvPr id="17" name="箭头: 右 16"/>
          <p:cNvSpPr/>
          <p:nvPr/>
        </p:nvSpPr>
        <p:spPr>
          <a:xfrm>
            <a:off x="4480802" y="3543777"/>
            <a:ext cx="528320" cy="477520"/>
          </a:xfrm>
          <a:prstGeom prst="rightArrow">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圆角矩形 4"/>
          <p:cNvSpPr/>
          <p:nvPr/>
        </p:nvSpPr>
        <p:spPr>
          <a:xfrm>
            <a:off x="867835" y="2708031"/>
            <a:ext cx="3469703" cy="616829"/>
          </a:xfrm>
          <a:prstGeom prst="wedgeRoundRectCallout">
            <a:avLst>
              <a:gd name="adj1" fmla="val -30337"/>
              <a:gd name="adj2" fmla="val 7200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互操作性对你的重要性如何</a:t>
            </a:r>
            <a:r>
              <a:rPr lang="en-US" altLang="zh-CN" dirty="0">
                <a:solidFill>
                  <a:srgbClr val="FF0000"/>
                </a:solidFill>
              </a:rPr>
              <a:t>?</a:t>
            </a:r>
            <a:endParaRPr lang="en-US" altLang="zh-CN" dirty="0">
              <a:solidFill>
                <a:srgbClr val="FF0000"/>
              </a:solidFill>
            </a:endParaRPr>
          </a:p>
          <a:p>
            <a:pPr algn="ctr"/>
            <a:r>
              <a:rPr lang="zh-CN" altLang="en-US" dirty="0">
                <a:solidFill>
                  <a:srgbClr val="FF0000"/>
                </a:solidFill>
              </a:rPr>
              <a:t>软件应该具有怎样的可靠性</a:t>
            </a:r>
            <a:r>
              <a:rPr lang="en-US" altLang="zh-CN" dirty="0">
                <a:solidFill>
                  <a:srgbClr val="FF0000"/>
                </a:solidFill>
              </a:rPr>
              <a:t>?</a:t>
            </a:r>
            <a:endParaRPr lang="zh-CN" altLang="en-US" dirty="0">
              <a:solidFill>
                <a:srgbClr val="FF0000"/>
              </a:solidFill>
            </a:endParaRPr>
          </a:p>
        </p:txBody>
      </p:sp>
      <p:sp>
        <p:nvSpPr>
          <p:cNvPr id="20" name="文本框 19"/>
          <p:cNvSpPr txBox="1"/>
          <p:nvPr/>
        </p:nvSpPr>
        <p:spPr>
          <a:xfrm>
            <a:off x="5390008" y="2781475"/>
            <a:ext cx="5934157" cy="646331"/>
          </a:xfrm>
          <a:prstGeom prst="rect">
            <a:avLst/>
          </a:prstGeom>
          <a:solidFill>
            <a:schemeClr val="accent5">
              <a:lumMod val="20000"/>
              <a:lumOff val="80000"/>
            </a:schemeClr>
          </a:solidFill>
        </p:spPr>
        <p:txBody>
          <a:bodyPr wrap="square">
            <a:spAutoFit/>
          </a:bodyPr>
          <a:lstStyle/>
          <a:p>
            <a:r>
              <a:rPr lang="zh-CN" altLang="en-US" dirty="0">
                <a:solidFill>
                  <a:schemeClr val="tx1"/>
                </a:solidFill>
              </a:rPr>
              <a:t>分析员想出了对于不同的用户类可能很重要的属性，并根据每一个属性设计出许多问题</a:t>
            </a:r>
            <a:endParaRPr lang="zh-CN" altLang="en-US" dirty="0"/>
          </a:p>
        </p:txBody>
      </p:sp>
      <p:sp>
        <p:nvSpPr>
          <p:cNvPr id="22" name="文本框 21"/>
          <p:cNvSpPr txBox="1"/>
          <p:nvPr/>
        </p:nvSpPr>
        <p:spPr>
          <a:xfrm>
            <a:off x="5390008" y="3679449"/>
            <a:ext cx="5963792" cy="646331"/>
          </a:xfrm>
          <a:prstGeom prst="rect">
            <a:avLst/>
          </a:prstGeom>
          <a:solidFill>
            <a:schemeClr val="accent2">
              <a:lumMod val="20000"/>
              <a:lumOff val="80000"/>
            </a:schemeClr>
          </a:solidFill>
        </p:spPr>
        <p:txBody>
          <a:bodyPr wrap="square">
            <a:spAutoFit/>
          </a:bodyPr>
          <a:lstStyle/>
          <a:p>
            <a:r>
              <a:rPr lang="zh-CN" altLang="en-US" dirty="0">
                <a:solidFill>
                  <a:schemeClr val="tx1"/>
                </a:solidFill>
              </a:rPr>
              <a:t>利用这些问题询问每一个用户类的代表，可以把每个属性分成一级</a:t>
            </a:r>
            <a:r>
              <a:rPr lang="en-US" altLang="zh-CN" dirty="0">
                <a:solidFill>
                  <a:schemeClr val="tx1"/>
                </a:solidFill>
              </a:rPr>
              <a:t>(</a:t>
            </a:r>
            <a:r>
              <a:rPr lang="zh-CN" altLang="en-US" dirty="0">
                <a:solidFill>
                  <a:schemeClr val="tx1"/>
                </a:solidFill>
              </a:rPr>
              <a:t>不必多加考虑的属性</a:t>
            </a:r>
            <a:r>
              <a:rPr lang="en-US" altLang="zh-CN" dirty="0">
                <a:solidFill>
                  <a:schemeClr val="tx1"/>
                </a:solidFill>
              </a:rPr>
              <a:t>)</a:t>
            </a:r>
            <a:r>
              <a:rPr lang="zh-CN" altLang="en-US" dirty="0">
                <a:solidFill>
                  <a:schemeClr val="tx1"/>
                </a:solidFill>
              </a:rPr>
              <a:t>到五级</a:t>
            </a:r>
            <a:r>
              <a:rPr lang="en-US" altLang="zh-CN" dirty="0">
                <a:solidFill>
                  <a:schemeClr val="tx1"/>
                </a:solidFill>
              </a:rPr>
              <a:t>(</a:t>
            </a:r>
            <a:r>
              <a:rPr lang="zh-CN" altLang="en-US" dirty="0">
                <a:solidFill>
                  <a:schemeClr val="tx1"/>
                </a:solidFill>
              </a:rPr>
              <a:t>极其重要的属性</a:t>
            </a:r>
            <a:r>
              <a:rPr lang="en-US" altLang="zh-CN" dirty="0">
                <a:solidFill>
                  <a:schemeClr val="tx1"/>
                </a:solidFill>
              </a:rPr>
              <a:t>)</a:t>
            </a:r>
            <a:endParaRPr lang="zh-CN" altLang="en-US" dirty="0"/>
          </a:p>
        </p:txBody>
      </p:sp>
      <p:sp>
        <p:nvSpPr>
          <p:cNvPr id="11" name="箭头: 下 10"/>
          <p:cNvSpPr/>
          <p:nvPr/>
        </p:nvSpPr>
        <p:spPr>
          <a:xfrm>
            <a:off x="8138160" y="3436816"/>
            <a:ext cx="328346" cy="286274"/>
          </a:xfrm>
          <a:prstGeom prst="downArrow">
            <a:avLst/>
          </a:pr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80660" y="2623376"/>
            <a:ext cx="6212839" cy="18664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p:cNvSpPr/>
          <p:nvPr/>
        </p:nvSpPr>
        <p:spPr>
          <a:xfrm rot="5400000">
            <a:off x="1298785" y="4634952"/>
            <a:ext cx="528320" cy="477520"/>
          </a:xfrm>
          <a:prstGeom prst="rightArrow">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箭头: 右 25"/>
          <p:cNvSpPr/>
          <p:nvPr/>
        </p:nvSpPr>
        <p:spPr>
          <a:xfrm rot="5400000">
            <a:off x="8716855" y="4683387"/>
            <a:ext cx="528320" cy="477520"/>
          </a:xfrm>
          <a:prstGeom prst="rightArrow">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56355" y="4633779"/>
            <a:ext cx="697627" cy="400110"/>
          </a:xfrm>
          <a:prstGeom prst="rect">
            <a:avLst/>
          </a:prstGeom>
          <a:noFill/>
        </p:spPr>
        <p:txBody>
          <a:bodyPr wrap="none" rtlCol="0">
            <a:spAutoFit/>
          </a:bodyPr>
          <a:lstStyle/>
          <a:p>
            <a:r>
              <a:rPr lang="zh-CN" altLang="en-US" sz="2000" b="1" dirty="0"/>
              <a:t>用户</a:t>
            </a:r>
            <a:endParaRPr lang="zh-CN" altLang="en-US" sz="2000" b="1" dirty="0"/>
          </a:p>
        </p:txBody>
      </p:sp>
      <p:sp>
        <p:nvSpPr>
          <p:cNvPr id="28" name="文本框 27"/>
          <p:cNvSpPr txBox="1"/>
          <p:nvPr/>
        </p:nvSpPr>
        <p:spPr>
          <a:xfrm>
            <a:off x="7658701" y="4697874"/>
            <a:ext cx="958917" cy="400110"/>
          </a:xfrm>
          <a:prstGeom prst="rect">
            <a:avLst/>
          </a:prstGeom>
          <a:noFill/>
        </p:spPr>
        <p:txBody>
          <a:bodyPr wrap="none" rtlCol="0">
            <a:spAutoFit/>
          </a:bodyPr>
          <a:lstStyle/>
          <a:p>
            <a:r>
              <a:rPr lang="zh-CN" altLang="en-US" sz="2000" b="1" dirty="0"/>
              <a:t>分析员</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animBg="1"/>
      <p:bldP spid="8" grpId="0" animBg="1"/>
      <p:bldP spid="17" grpId="0" animBg="1"/>
      <p:bldP spid="5" grpId="0" animBg="1"/>
      <p:bldP spid="20" grpId="0" animBg="1"/>
      <p:bldP spid="22" grpId="0" animBg="1"/>
      <p:bldP spid="11" grpId="0" animBg="1"/>
      <p:bldP spid="24" grpId="0" animBg="1"/>
      <p:bldP spid="25" grpId="0" animBg="1"/>
      <p:bldP spid="26" grpId="0" animBg="1"/>
      <p:bldP spid="12" grpId="0"/>
      <p:bldP spid="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4" name="矩形: 圆角 3"/>
          <p:cNvSpPr/>
          <p:nvPr/>
        </p:nvSpPr>
        <p:spPr>
          <a:xfrm>
            <a:off x="695325" y="2533279"/>
            <a:ext cx="1959927" cy="3039442"/>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rPr>
              <a:t>1</a:t>
            </a:r>
            <a:r>
              <a:rPr lang="zh-CN" altLang="en-US" sz="2000" b="1" dirty="0">
                <a:solidFill>
                  <a:srgbClr val="FF0000"/>
                </a:solidFill>
              </a:rPr>
              <a:t>）</a:t>
            </a:r>
            <a:endParaRPr lang="en-US" altLang="zh-CN" sz="2000" b="1" dirty="0">
              <a:solidFill>
                <a:srgbClr val="FF0000"/>
              </a:solidFill>
            </a:endParaRPr>
          </a:p>
          <a:p>
            <a:pPr algn="ctr"/>
            <a:r>
              <a:rPr lang="zh-CN" altLang="en-US" sz="2000" dirty="0">
                <a:solidFill>
                  <a:schemeClr val="tx1"/>
                </a:solidFill>
              </a:rPr>
              <a:t>确定任何与质量期望相冲突的系统行为</a:t>
            </a:r>
            <a:endParaRPr lang="zh-CN" altLang="en-US" sz="2000" dirty="0">
              <a:solidFill>
                <a:schemeClr val="tx1"/>
              </a:solidFill>
            </a:endParaRPr>
          </a:p>
        </p:txBody>
      </p:sp>
      <p:sp>
        <p:nvSpPr>
          <p:cNvPr id="5" name="矩形: 圆角 4"/>
          <p:cNvSpPr/>
          <p:nvPr/>
        </p:nvSpPr>
        <p:spPr>
          <a:xfrm>
            <a:off x="3626438" y="2533279"/>
            <a:ext cx="1959927" cy="3039442"/>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rPr>
              <a:t>2</a:t>
            </a:r>
            <a:r>
              <a:rPr lang="zh-CN" altLang="en-US" sz="2000" b="1" dirty="0">
                <a:solidFill>
                  <a:srgbClr val="FF0000"/>
                </a:solidFill>
              </a:rPr>
              <a:t>）</a:t>
            </a:r>
            <a:endParaRPr lang="en-US" altLang="zh-CN" sz="2000" b="1" dirty="0">
              <a:solidFill>
                <a:srgbClr val="FF0000"/>
              </a:solidFill>
            </a:endParaRPr>
          </a:p>
          <a:p>
            <a:pPr algn="ctr"/>
            <a:r>
              <a:rPr lang="zh-CN" altLang="en-US" sz="2000" dirty="0">
                <a:solidFill>
                  <a:schemeClr val="tx1"/>
                </a:solidFill>
              </a:rPr>
              <a:t>定义不悦人意行为即一种反向需求</a:t>
            </a:r>
            <a:endParaRPr lang="zh-CN" altLang="en-US" sz="2000" dirty="0">
              <a:solidFill>
                <a:schemeClr val="tx1"/>
              </a:solidFill>
            </a:endParaRPr>
          </a:p>
        </p:txBody>
      </p:sp>
      <p:sp>
        <p:nvSpPr>
          <p:cNvPr id="6" name="矩形: 圆角 5"/>
          <p:cNvSpPr/>
          <p:nvPr/>
        </p:nvSpPr>
        <p:spPr>
          <a:xfrm>
            <a:off x="6376955" y="2480310"/>
            <a:ext cx="2032075" cy="3131820"/>
          </a:xfrm>
          <a:prstGeom prst="round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rPr>
              <a:t>3</a:t>
            </a:r>
            <a:r>
              <a:rPr lang="zh-CN" altLang="en-US" sz="2000" b="1" dirty="0">
                <a:solidFill>
                  <a:srgbClr val="FF0000"/>
                </a:solidFill>
              </a:rPr>
              <a:t>）</a:t>
            </a:r>
            <a:endParaRPr lang="en-US" altLang="zh-CN" sz="2000" b="1" dirty="0">
              <a:solidFill>
                <a:srgbClr val="FF0000"/>
              </a:solidFill>
            </a:endParaRPr>
          </a:p>
          <a:p>
            <a:pPr algn="ctr"/>
            <a:r>
              <a:rPr lang="zh-CN" altLang="en-US" sz="2000" dirty="0">
                <a:solidFill>
                  <a:schemeClr val="tx1"/>
                </a:solidFill>
              </a:rPr>
              <a:t>你可以设计出强制系统表现出那些行为的测试用例。</a:t>
            </a:r>
            <a:endParaRPr lang="zh-CN" altLang="en-US" sz="2000" dirty="0">
              <a:solidFill>
                <a:schemeClr val="tx1"/>
              </a:solidFill>
            </a:endParaRPr>
          </a:p>
        </p:txBody>
      </p:sp>
      <p:sp>
        <p:nvSpPr>
          <p:cNvPr id="7" name="矩形: 圆角 6"/>
          <p:cNvSpPr/>
          <p:nvPr/>
        </p:nvSpPr>
        <p:spPr>
          <a:xfrm>
            <a:off x="9308066" y="2477685"/>
            <a:ext cx="2182258" cy="3170774"/>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rPr>
              <a:t>4</a:t>
            </a:r>
            <a:r>
              <a:rPr lang="zh-CN" altLang="en-US" sz="2000" b="1" dirty="0">
                <a:solidFill>
                  <a:srgbClr val="FF0000"/>
                </a:solidFill>
              </a:rPr>
              <a:t>）</a:t>
            </a:r>
            <a:endParaRPr lang="en-US" altLang="zh-CN" sz="2000" b="1" dirty="0">
              <a:solidFill>
                <a:srgbClr val="FF0000"/>
              </a:solidFill>
            </a:endParaRPr>
          </a:p>
          <a:p>
            <a:pPr algn="ctr"/>
            <a:r>
              <a:rPr lang="zh-CN" altLang="en-US" sz="2000" dirty="0">
                <a:solidFill>
                  <a:schemeClr val="tx1"/>
                </a:solidFill>
              </a:rPr>
              <a:t>如果你不能强制系统，那么你可能达到了你的属性目标。</a:t>
            </a:r>
            <a:endParaRPr lang="zh-CN" altLang="en-US" sz="2000" dirty="0">
              <a:solidFill>
                <a:schemeClr val="tx1"/>
              </a:solidFill>
            </a:endParaRPr>
          </a:p>
        </p:txBody>
      </p:sp>
      <p:sp>
        <p:nvSpPr>
          <p:cNvPr id="8" name="箭头: 右 7"/>
          <p:cNvSpPr/>
          <p:nvPr/>
        </p:nvSpPr>
        <p:spPr>
          <a:xfrm>
            <a:off x="2856822" y="3726180"/>
            <a:ext cx="670479" cy="67051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p:cNvSpPr/>
          <p:nvPr/>
        </p:nvSpPr>
        <p:spPr>
          <a:xfrm>
            <a:off x="5787934" y="3726180"/>
            <a:ext cx="545802" cy="67051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p:cNvSpPr/>
          <p:nvPr/>
        </p:nvSpPr>
        <p:spPr>
          <a:xfrm>
            <a:off x="8610600" y="3726180"/>
            <a:ext cx="620669" cy="67051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）定义方法</a:t>
            </a:r>
            <a:r>
              <a:rPr lang="en-US" altLang="zh-CN" sz="2000" b="1" kern="0" dirty="0">
                <a:latin typeface="宋体" panose="02010600030101010101" pitchFamily="2" charset="-122"/>
                <a:sym typeface="宋体" panose="02010600030101010101" pitchFamily="2" charset="-122"/>
              </a:rPr>
              <a:t>2</a:t>
            </a:r>
            <a:endParaRPr lang="zh-CN" altLang="en-US" sz="2000" b="1" kern="0" dirty="0">
              <a:latin typeface="宋体" panose="02010600030101010101" pitchFamily="2" charset="-122"/>
              <a:sym typeface="宋体" panose="02010600030101010101" pitchFamily="2" charset="-122"/>
            </a:endParaRPr>
          </a:p>
        </p:txBody>
      </p:sp>
      <p:sp>
        <p:nvSpPr>
          <p:cNvPr id="12" name="文本框 11"/>
          <p:cNvSpPr txBox="1"/>
          <p:nvPr/>
        </p:nvSpPr>
        <p:spPr>
          <a:xfrm>
            <a:off x="698500" y="1791764"/>
            <a:ext cx="10795000" cy="400110"/>
          </a:xfrm>
          <a:prstGeom prst="rect">
            <a:avLst/>
          </a:prstGeom>
          <a:noFill/>
        </p:spPr>
        <p:txBody>
          <a:bodyPr wrap="square" rtlCol="0">
            <a:spAutoFit/>
          </a:bodyPr>
          <a:lstStyle/>
          <a:p>
            <a:r>
              <a:rPr lang="zh-CN" altLang="en-US" sz="2000" b="1" dirty="0">
                <a:solidFill>
                  <a:srgbClr val="FF0000"/>
                </a:solidFill>
                <a:latin typeface="+mn-ea"/>
              </a:rPr>
              <a:t>定义属性的方法</a:t>
            </a:r>
            <a:r>
              <a:rPr lang="en-US" altLang="zh-CN" sz="2000" b="1" dirty="0">
                <a:solidFill>
                  <a:srgbClr val="FF0000"/>
                </a:solidFill>
                <a:latin typeface="+mn-ea"/>
              </a:rPr>
              <a:t>2</a:t>
            </a:r>
            <a:r>
              <a:rPr lang="zh-CN" altLang="en-US" sz="2000" b="1" dirty="0">
                <a:solidFill>
                  <a:srgbClr val="FF0000"/>
                </a:solidFill>
                <a:latin typeface="+mn-ea"/>
              </a:rPr>
              <a:t>：确定任何与质量期望相冲突的系统行为</a:t>
            </a:r>
            <a:endParaRPr lang="zh-CN" altLang="en-US" sz="2000" b="1" dirty="0">
              <a:solidFill>
                <a:srgbClr val="FF00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ppt_x</p:attrName>
                                        </p:attrNameLst>
                                      </p:cBhvr>
                                      <p:tavLst>
                                        <p:tav tm="0">
                                          <p:val>
                                            <p:strVal val="#ppt_x+#ppt_w*1.125000"/>
                                          </p:val>
                                        </p:tav>
                                        <p:tav tm="100000">
                                          <p:val>
                                            <p:strVal val="#ppt_x"/>
                                          </p:val>
                                        </p:tav>
                                      </p:tavLst>
                                    </p:anim>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9"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20" name="组合 19"/>
          <p:cNvGrpSpPr>
            <a:grpSpLocks noChangeAspect="1"/>
          </p:cNvGrpSpPr>
          <p:nvPr/>
        </p:nvGrpSpPr>
        <p:grpSpPr>
          <a:xfrm>
            <a:off x="3716942" y="1809645"/>
            <a:ext cx="5478750" cy="4632039"/>
            <a:chOff x="4951395" y="1744519"/>
            <a:chExt cx="5123746" cy="4331900"/>
          </a:xfrm>
        </p:grpSpPr>
        <p:sp>
          <p:nvSpPr>
            <p:cNvPr id="7" name="任意多边形: 形状 6"/>
            <p:cNvSpPr/>
            <p:nvPr/>
          </p:nvSpPr>
          <p:spPr>
            <a:xfrm>
              <a:off x="7127646" y="1753246"/>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05929" tIns="340256" rIns="305929" bIns="340256" numCol="1" spcCol="1270" anchor="ctr" anchorCtr="0">
              <a:noAutofit/>
            </a:bodyPr>
            <a:lstStyle/>
            <a:p>
              <a:pPr marL="0" lvl="0" indent="0" algn="ctr" defTabSz="889000">
                <a:lnSpc>
                  <a:spcPct val="90000"/>
                </a:lnSpc>
                <a:spcBef>
                  <a:spcPct val="0"/>
                </a:spcBef>
                <a:spcAft>
                  <a:spcPct val="35000"/>
                </a:spcAft>
                <a:buNone/>
              </a:pPr>
              <a:r>
                <a:rPr kumimoji="0" lang="zh-CN" altLang="en-US" sz="2000" b="0" i="0" u="none" strike="noStrike" kern="1200" cap="none" spc="0" normalizeH="0" baseline="0" noProof="0">
                  <a:effectLst/>
                  <a:uLnTx/>
                  <a:uFillTx/>
                  <a:latin typeface="+mn-ea"/>
                  <a:ea typeface="+mn-ea"/>
                  <a:cs typeface="+mn-cs"/>
                </a:rPr>
                <a:t>可用性 </a:t>
              </a:r>
              <a:r>
                <a:rPr lang="zh-CN" altLang="en-US" sz="2000" kern="1200" noProof="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noProof="0">
                  <a:latin typeface="Times New Roman" panose="02020603050405020304" pitchFamily="18" charset="0"/>
                  <a:ea typeface="宋体" panose="02010600030101010101" pitchFamily="2" charset="-122"/>
                  <a:cs typeface="Times New Roman" panose="02020603050405020304" pitchFamily="18" charset="0"/>
                </a:rPr>
                <a:t>Availability</a:t>
              </a:r>
              <a:r>
                <a:rPr lang="zh-CN" altLang="en-US" sz="2000" kern="1200" noProof="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7213113" y="1956939"/>
              <a:ext cx="1891037" cy="10166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任意多边形: 形状 8"/>
            <p:cNvSpPr/>
            <p:nvPr/>
          </p:nvSpPr>
          <p:spPr>
            <a:xfrm>
              <a:off x="7864745" y="3084631"/>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9729" tIns="264056" rIns="229729" bIns="264056" numCol="1" spcCol="1270" anchor="ctr" anchorCtr="0">
              <a:noAutofit/>
            </a:bodyPr>
            <a:lstStyle/>
            <a:p>
              <a:pPr marL="0" lvl="0" indent="0" algn="ctr" defTabSz="889000">
                <a:lnSpc>
                  <a:spcPct val="90000"/>
                </a:lnSpc>
                <a:spcBef>
                  <a:spcPct val="0"/>
                </a:spcBef>
                <a:spcAft>
                  <a:spcPct val="35000"/>
                </a:spcAft>
                <a:buNone/>
              </a:pPr>
              <a:r>
                <a:rPr lang="zh-CN" altLang="zh-CN" sz="2000" kern="1200">
                  <a:latin typeface="+mn-ea"/>
                  <a:ea typeface="+mn-ea"/>
                </a:rPr>
                <a:t>互操作性</a:t>
              </a:r>
              <a:r>
                <a:rPr lang="zh-CN" altLang="zh-CN" sz="2000" kern="1200">
                  <a:latin typeface="Times New Roman" panose="02020603050405020304" pitchFamily="18" charset="0"/>
                  <a:ea typeface="宋体" panose="02010600030101010101" pitchFamily="2" charset="-122"/>
                  <a:cs typeface="Times New Roman" panose="02020603050405020304" pitchFamily="18" charset="0"/>
                </a:rPr>
                <a:t>（</a:t>
              </a:r>
              <a:r>
                <a:rPr lang="it-IT" altLang="zh-CN" sz="2000" kern="1200">
                  <a:latin typeface="Times New Roman" panose="02020603050405020304" pitchFamily="18" charset="0"/>
                  <a:ea typeface="宋体" panose="02010600030101010101" pitchFamily="2" charset="-122"/>
                  <a:cs typeface="Times New Roman" panose="02020603050405020304" pitchFamily="18" charset="0"/>
                </a:rPr>
                <a:t>Interoperability</a:t>
              </a:r>
              <a:r>
                <a:rPr lang="zh-CN" altLang="zh-CN" sz="2000" kern="120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200">
                <a:latin typeface="Times New Roman" panose="02020603050405020304" pitchFamily="18" charset="0"/>
                <a:ea typeface="宋体" panose="02010600030101010101" pitchFamily="2" charset="-122"/>
                <a:cs typeface="Times New Roman" panose="02020603050405020304" pitchFamily="18" charset="0"/>
              </a:endParaRPr>
            </a:p>
            <a:p>
              <a:pPr marL="0" lvl="0" indent="0" algn="ctr" defTabSz="889000">
                <a:lnSpc>
                  <a:spcPct val="90000"/>
                </a:lnSpc>
                <a:spcBef>
                  <a:spcPct val="0"/>
                </a:spcBef>
                <a:spcAft>
                  <a:spcPct val="35000"/>
                </a:spcAft>
                <a:buNone/>
              </a:pPr>
              <a:endParaRPr lang="zh-CN" altLang="en-US" sz="2000" kern="1200" dirty="0"/>
            </a:p>
          </p:txBody>
        </p:sp>
        <p:sp>
          <p:nvSpPr>
            <p:cNvPr id="10" name="任意多边形: 形状 9"/>
            <p:cNvSpPr/>
            <p:nvPr/>
          </p:nvSpPr>
          <p:spPr>
            <a:xfrm>
              <a:off x="4951395" y="3067585"/>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305929" tIns="340256" rIns="305929" bIns="340256"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ea typeface="+mn-ea"/>
                </a:rPr>
                <a:t>可靠性</a:t>
              </a:r>
              <a:r>
                <a:rPr lang="zh-CN" altLang="en-US" sz="2000" kern="1200" dirty="0">
                  <a:latin typeface="Times New Roman" panose="02020603050405020304" pitchFamily="18" charset="0"/>
                  <a:ea typeface="+mn-ea"/>
                  <a:cs typeface="Times New Roman" panose="02020603050405020304" pitchFamily="18" charset="0"/>
                </a:rPr>
                <a:t>（</a:t>
              </a:r>
              <a:r>
                <a:rPr lang="en-US" altLang="en-US" sz="2000" kern="1200" dirty="0">
                  <a:latin typeface="Times New Roman" panose="02020603050405020304" pitchFamily="18" charset="0"/>
                  <a:ea typeface="+mn-ea"/>
                  <a:cs typeface="Times New Roman" panose="02020603050405020304" pitchFamily="18" charset="0"/>
                </a:rPr>
                <a:t>Reliability) </a:t>
              </a:r>
              <a:endParaRPr lang="zh-CN" altLang="en-US" sz="2000" kern="1200" dirty="0">
                <a:latin typeface="Times New Roman" panose="02020603050405020304" pitchFamily="18" charset="0"/>
                <a:ea typeface="+mn-ea"/>
                <a:cs typeface="Times New Roman" panose="02020603050405020304" pitchFamily="18" charset="0"/>
              </a:endParaRPr>
            </a:p>
          </p:txBody>
        </p:sp>
        <p:sp>
          <p:nvSpPr>
            <p:cNvPr id="13" name="任意多边形: 形状 12"/>
            <p:cNvSpPr/>
            <p:nvPr/>
          </p:nvSpPr>
          <p:spPr>
            <a:xfrm>
              <a:off x="6387955" y="3067585"/>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9729" tIns="264056" rIns="229729" bIns="264056" numCol="1" spcCol="1270" anchor="ctr" anchorCtr="0">
              <a:noAutofit/>
            </a:bodyPr>
            <a:lstStyle/>
            <a:p>
              <a:pPr marL="0" lvl="0" indent="0" algn="ctr" defTabSz="889000">
                <a:lnSpc>
                  <a:spcPct val="90000"/>
                </a:lnSpc>
                <a:spcBef>
                  <a:spcPct val="0"/>
                </a:spcBef>
                <a:spcAft>
                  <a:spcPct val="35000"/>
                </a:spcAft>
                <a:buNone/>
              </a:pPr>
              <a:r>
                <a:rPr lang="zh-CN" altLang="zh-CN" sz="2000" kern="1200">
                  <a:latin typeface="+mn-ea"/>
                  <a:ea typeface="+mn-ea"/>
                </a:rPr>
                <a:t>有效性</a:t>
              </a:r>
              <a:r>
                <a:rPr lang="zh-CN" altLang="en-US" sz="2000" kern="12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a:latin typeface="Times New Roman" panose="02020603050405020304" pitchFamily="18" charset="0"/>
                  <a:ea typeface="宋体" panose="02010600030101010101" pitchFamily="2" charset="-122"/>
                  <a:cs typeface="Times New Roman" panose="02020603050405020304" pitchFamily="18" charset="0"/>
                </a:rPr>
                <a:t>Efficiency</a:t>
              </a:r>
              <a:r>
                <a:rPr lang="zh-CN" altLang="zh-CN" sz="2000" kern="120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200">
                <a:latin typeface="Times New Roman" panose="02020603050405020304" pitchFamily="18" charset="0"/>
                <a:ea typeface="宋体" panose="02010600030101010101" pitchFamily="2" charset="-122"/>
                <a:cs typeface="Times New Roman" panose="02020603050405020304" pitchFamily="18" charset="0"/>
              </a:endParaRPr>
            </a:p>
            <a:p>
              <a:pPr marL="0" lvl="0" indent="0" algn="ctr" defTabSz="889000">
                <a:lnSpc>
                  <a:spcPct val="90000"/>
                </a:lnSpc>
                <a:spcBef>
                  <a:spcPct val="0"/>
                </a:spcBef>
                <a:spcAft>
                  <a:spcPct val="35000"/>
                </a:spcAft>
                <a:buNone/>
              </a:pPr>
              <a:endParaRPr lang="zh-CN" altLang="en-US" sz="2000" kern="1200" dirty="0"/>
            </a:p>
          </p:txBody>
        </p:sp>
        <p:sp>
          <p:nvSpPr>
            <p:cNvPr id="14" name="任意多边形: 形状 13"/>
            <p:cNvSpPr/>
            <p:nvPr/>
          </p:nvSpPr>
          <p:spPr>
            <a:xfrm>
              <a:off x="7125052" y="4381941"/>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05929" tIns="340256" rIns="305929" bIns="340256"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ea typeface="+mn-ea"/>
                </a:rPr>
                <a:t>健壮性</a:t>
              </a:r>
              <a:r>
                <a:rPr lang="en-US" altLang="en-US" sz="2000" kern="1200">
                  <a:latin typeface="Times New Roman" panose="02020603050405020304" pitchFamily="18" charset="0"/>
                  <a:ea typeface="宋体" panose="02010600030101010101" pitchFamily="2" charset="-122"/>
                  <a:cs typeface="Times New Roman" panose="02020603050405020304" pitchFamily="18" charset="0"/>
                </a:rPr>
                <a:t>(Robustness) </a:t>
              </a:r>
              <a:endParaRPr lang="zh-CN" altLang="en-US" sz="2000" kern="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p:cNvSpPr/>
            <p:nvPr/>
          </p:nvSpPr>
          <p:spPr>
            <a:xfrm>
              <a:off x="7213113" y="4833486"/>
              <a:ext cx="1891037" cy="10166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形状 15"/>
            <p:cNvSpPr/>
            <p:nvPr/>
          </p:nvSpPr>
          <p:spPr>
            <a:xfrm>
              <a:off x="5660423" y="4370673"/>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9729" tIns="264056" rIns="229729" bIns="264056" numCol="1" spcCol="1270" anchor="ctr" anchorCtr="0">
              <a:noAutofit/>
            </a:bodyPr>
            <a:lstStyle/>
            <a:p>
              <a:pPr marL="0" lvl="0" indent="0" algn="ctr" defTabSz="889000">
                <a:lnSpc>
                  <a:spcPct val="90000"/>
                </a:lnSpc>
                <a:spcBef>
                  <a:spcPct val="0"/>
                </a:spcBef>
                <a:spcAft>
                  <a:spcPct val="35000"/>
                </a:spcAft>
                <a:buNone/>
              </a:pPr>
              <a:r>
                <a:rPr lang="zh-CN" altLang="zh-CN" sz="2000" kern="1200">
                  <a:latin typeface="+mn-ea"/>
                  <a:ea typeface="+mn-ea"/>
                </a:rPr>
                <a:t>灵活性</a:t>
              </a:r>
              <a:r>
                <a:rPr lang="zh-CN" altLang="zh-CN" sz="2000" kern="12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a:latin typeface="Times New Roman" panose="02020603050405020304" pitchFamily="18" charset="0"/>
                  <a:ea typeface="宋体" panose="02010600030101010101" pitchFamily="2" charset="-122"/>
                  <a:cs typeface="Times New Roman" panose="02020603050405020304" pitchFamily="18" charset="0"/>
                </a:rPr>
                <a:t>Flexibility)</a:t>
              </a:r>
              <a:endParaRPr lang="zh-CN" altLang="zh-CN" sz="2000" kern="1200">
                <a:latin typeface="Times New Roman" panose="02020603050405020304" pitchFamily="18" charset="0"/>
                <a:ea typeface="宋体" panose="02010600030101010101" pitchFamily="2" charset="-122"/>
                <a:cs typeface="Times New Roman" panose="02020603050405020304" pitchFamily="18" charset="0"/>
              </a:endParaRPr>
            </a:p>
            <a:p>
              <a:pPr marL="0" lvl="0" indent="0" algn="ctr" defTabSz="889000">
                <a:lnSpc>
                  <a:spcPct val="90000"/>
                </a:lnSpc>
                <a:spcBef>
                  <a:spcPct val="0"/>
                </a:spcBef>
                <a:spcAft>
                  <a:spcPct val="35000"/>
                </a:spcAft>
                <a:buNone/>
              </a:pPr>
              <a:endParaRPr lang="zh-CN" altLang="en-US" sz="2000" kern="1200" dirty="0"/>
            </a:p>
          </p:txBody>
        </p:sp>
        <p:sp>
          <p:nvSpPr>
            <p:cNvPr id="17" name="任意多边形: 形状 16"/>
            <p:cNvSpPr/>
            <p:nvPr/>
          </p:nvSpPr>
          <p:spPr>
            <a:xfrm>
              <a:off x="8600945" y="4365098"/>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05929" tIns="340256" rIns="305929" bIns="340256"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ea typeface="+mn-ea"/>
                </a:rPr>
                <a:t>易用性</a:t>
              </a:r>
              <a:r>
                <a:rPr lang="zh-CN" altLang="en-US"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altLang="en-US" sz="2000" kern="1200" dirty="0">
                  <a:latin typeface="Times New Roman" panose="02020603050405020304" pitchFamily="18" charset="0"/>
                  <a:ea typeface="宋体" panose="02010600030101010101" pitchFamily="2" charset="-122"/>
                  <a:cs typeface="Times New Roman" panose="02020603050405020304" pitchFamily="18" charset="0"/>
                </a:rPr>
                <a:t>Usability</a:t>
              </a:r>
              <a:r>
                <a:rPr lang="zh-CN" altLang="en-US" sz="2000" kern="1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任意多边形: 形状 18"/>
            <p:cNvSpPr/>
            <p:nvPr/>
          </p:nvSpPr>
          <p:spPr>
            <a:xfrm>
              <a:off x="5647275" y="1744519"/>
              <a:ext cx="1474196" cy="1694478"/>
            </a:xfrm>
            <a:custGeom>
              <a:avLst/>
              <a:gdLst>
                <a:gd name="connsiteX0" fmla="*/ 0 w 1694478"/>
                <a:gd name="connsiteY0" fmla="*/ 737098 h 1474196"/>
                <a:gd name="connsiteX1" fmla="*/ 368549 w 1694478"/>
                <a:gd name="connsiteY1" fmla="*/ 0 h 1474196"/>
                <a:gd name="connsiteX2" fmla="*/ 1325929 w 1694478"/>
                <a:gd name="connsiteY2" fmla="*/ 0 h 1474196"/>
                <a:gd name="connsiteX3" fmla="*/ 1694478 w 1694478"/>
                <a:gd name="connsiteY3" fmla="*/ 737098 h 1474196"/>
                <a:gd name="connsiteX4" fmla="*/ 1325929 w 1694478"/>
                <a:gd name="connsiteY4" fmla="*/ 1474196 h 1474196"/>
                <a:gd name="connsiteX5" fmla="*/ 368549 w 1694478"/>
                <a:gd name="connsiteY5" fmla="*/ 1474196 h 1474196"/>
                <a:gd name="connsiteX6" fmla="*/ 0 w 1694478"/>
                <a:gd name="connsiteY6" fmla="*/ 737098 h 147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478" h="1474196">
                  <a:moveTo>
                    <a:pt x="847239" y="0"/>
                  </a:moveTo>
                  <a:lnTo>
                    <a:pt x="1694478" y="320638"/>
                  </a:lnTo>
                  <a:lnTo>
                    <a:pt x="1694478" y="1153558"/>
                  </a:lnTo>
                  <a:lnTo>
                    <a:pt x="847239" y="1474196"/>
                  </a:lnTo>
                  <a:lnTo>
                    <a:pt x="0" y="1153558"/>
                  </a:lnTo>
                  <a:lnTo>
                    <a:pt x="0" y="320638"/>
                  </a:lnTo>
                  <a:lnTo>
                    <a:pt x="847239"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9729" tIns="264056" rIns="229729" bIns="264056" numCol="1" spcCol="1270" anchor="ctr" anchorCtr="0">
              <a:noAutofit/>
            </a:bodyPr>
            <a:lstStyle/>
            <a:p>
              <a:pPr marL="0" lvl="0" indent="0" algn="ctr" defTabSz="889000">
                <a:lnSpc>
                  <a:spcPct val="90000"/>
                </a:lnSpc>
                <a:spcBef>
                  <a:spcPct val="0"/>
                </a:spcBef>
                <a:spcAft>
                  <a:spcPct val="35000"/>
                </a:spcAft>
                <a:buNone/>
              </a:pPr>
              <a:r>
                <a:rPr lang="zh-CN" altLang="zh-CN" sz="2000" kern="1200" dirty="0">
                  <a:latin typeface="+mn-ea"/>
                  <a:ea typeface="+mn-ea"/>
                </a:rPr>
                <a:t>完整性 </a:t>
              </a:r>
              <a:r>
                <a:rPr lang="zh-CN" altLang="zh-CN"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dirty="0">
                  <a:latin typeface="Times New Roman" panose="02020603050405020304" pitchFamily="18" charset="0"/>
                  <a:ea typeface="宋体" panose="02010600030101010101" pitchFamily="2" charset="-122"/>
                  <a:cs typeface="Times New Roman" panose="02020603050405020304" pitchFamily="18" charset="0"/>
                </a:rPr>
                <a:t>integrity</a:t>
              </a:r>
              <a:r>
                <a:rPr lang="zh-CN" altLang="zh-CN" sz="2000" kern="1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200" dirty="0">
                <a:latin typeface="Times New Roman" panose="02020603050405020304" pitchFamily="18" charset="0"/>
                <a:ea typeface="宋体" panose="02010600030101010101" pitchFamily="2" charset="-122"/>
                <a:cs typeface="Times New Roman" panose="02020603050405020304" pitchFamily="18" charset="0"/>
              </a:endParaRPr>
            </a:p>
            <a:p>
              <a:pPr marL="0" lvl="0" indent="0" algn="ctr" defTabSz="889000">
                <a:lnSpc>
                  <a:spcPct val="90000"/>
                </a:lnSpc>
                <a:spcBef>
                  <a:spcPct val="0"/>
                </a:spcBef>
                <a:spcAft>
                  <a:spcPct val="35000"/>
                </a:spcAft>
                <a:buNone/>
              </a:pPr>
              <a:endParaRPr lang="zh-CN" altLang="en-US" sz="2000" kern="1200" dirty="0"/>
            </a:p>
          </p:txBody>
        </p:sp>
      </p:grpSp>
      <p:sp>
        <p:nvSpPr>
          <p:cNvPr id="11"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endParaRPr lang="zh-CN" altLang="en-US" sz="2000" b="1" kern="0" dirty="0">
              <a:latin typeface="宋体" panose="02010600030101010101" pitchFamily="2" charset="-122"/>
              <a:sym typeface="宋体" panose="02010600030101010101" pitchFamily="2" charset="-122"/>
            </a:endParaRPr>
          </a:p>
        </p:txBody>
      </p:sp>
      <p:sp>
        <p:nvSpPr>
          <p:cNvPr id="21" name="矩形 20"/>
          <p:cNvSpPr/>
          <p:nvPr/>
        </p:nvSpPr>
        <p:spPr>
          <a:xfrm>
            <a:off x="3417570" y="1809645"/>
            <a:ext cx="6297930" cy="463204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894930" y="1809645"/>
            <a:ext cx="522640" cy="4632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宋体" panose="02010600030101010101" pitchFamily="2" charset="-122"/>
                <a:ea typeface="宋体" panose="02010600030101010101" pitchFamily="2" charset="-122"/>
              </a:rPr>
              <a:t>对用户重要的属性</a:t>
            </a:r>
            <a:endParaRPr lang="zh-CN" altLang="en-US" sz="20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698500" y="1803399"/>
            <a:ext cx="10795000" cy="1955800"/>
          </a:xfrm>
          <a:prstGeom prst="roundRect">
            <a:avLst/>
          </a:prstGeom>
          <a:noFill/>
        </p:spPr>
        <p:txBody>
          <a:bodyPr wrap="square" rtlCol="0">
            <a:spAutoFit/>
          </a:bodyPr>
          <a:lstStyle/>
          <a:p>
            <a:pPr indent="-285750">
              <a:lnSpc>
                <a:spcPct val="200000"/>
              </a:lnSpc>
              <a:buFont typeface="Wingdings" panose="05000000000000000000" pitchFamily="2" charset="2"/>
              <a:buChar char="l"/>
            </a:pPr>
            <a:endParaRPr lang="zh-CN" altLang="en-US" sz="1600">
              <a:solidFill>
                <a:schemeClr val="tx1"/>
              </a:solidFill>
              <a:latin typeface="宋体" panose="02010600030101010101" pitchFamily="2" charset="-122"/>
              <a:ea typeface="宋体" panose="02010600030101010101" pitchFamily="2" charset="-122"/>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可用性</a:t>
            </a:r>
            <a:endParaRPr lang="zh-CN" altLang="en-US" sz="2000" b="1" kern="0" dirty="0">
              <a:latin typeface="宋体" panose="02010600030101010101" pitchFamily="2" charset="-122"/>
              <a:sym typeface="宋体" panose="02010600030101010101" pitchFamily="2" charset="-122"/>
            </a:endParaRPr>
          </a:p>
        </p:txBody>
      </p:sp>
      <p:sp>
        <p:nvSpPr>
          <p:cNvPr id="6" name="文本框 5"/>
          <p:cNvSpPr txBox="1"/>
          <p:nvPr/>
        </p:nvSpPr>
        <p:spPr>
          <a:xfrm>
            <a:off x="698500" y="1803399"/>
            <a:ext cx="10795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 可用性：</a:t>
            </a:r>
            <a:r>
              <a:rPr lang="zh-CN" altLang="en-US" b="1" dirty="0">
                <a:solidFill>
                  <a:schemeClr val="tx1"/>
                </a:solidFill>
              </a:rPr>
              <a:t>在预定的启动时间中，系统真正可用并且完全运行时间所占的百分比。</a:t>
            </a:r>
            <a:endParaRPr lang="zh-CN" altLang="en-US" b="1" dirty="0">
              <a:solidFill>
                <a:schemeClr val="tx1"/>
              </a:solidFill>
            </a:endParaRPr>
          </a:p>
        </p:txBody>
      </p:sp>
      <p:sp>
        <p:nvSpPr>
          <p:cNvPr id="7" name="文本框 6"/>
          <p:cNvSpPr txBox="1"/>
          <p:nvPr/>
        </p:nvSpPr>
        <p:spPr>
          <a:xfrm>
            <a:off x="698500" y="2437056"/>
            <a:ext cx="4982210" cy="166631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）有些任务比其它任务有更严格时间要求</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rPr>
              <a:t>）当要执行一个任务但系统在那一刻不可用时，用户会感到很沮丧</a:t>
            </a:r>
            <a:endParaRPr lang="zh-CN" altLang="en-US" dirty="0">
              <a:solidFill>
                <a:schemeClr val="tx1"/>
              </a:solidFill>
            </a:endParaRPr>
          </a:p>
        </p:txBody>
      </p:sp>
      <p:sp>
        <p:nvSpPr>
          <p:cNvPr id="8" name="文本框 7"/>
          <p:cNvSpPr txBox="1"/>
          <p:nvPr/>
        </p:nvSpPr>
        <p:spPr>
          <a:xfrm>
            <a:off x="698500" y="4794142"/>
            <a:ext cx="10491470" cy="14058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一个可用性需求说明：</a:t>
            </a:r>
            <a:endParaRPr lang="en-US" altLang="zh-CN" dirty="0">
              <a:solidFill>
                <a:schemeClr val="tx1"/>
              </a:solidFill>
            </a:endParaRPr>
          </a:p>
          <a:p>
            <a:pPr algn="l"/>
            <a:r>
              <a:rPr lang="zh-CN" altLang="en-US" dirty="0">
                <a:solidFill>
                  <a:srgbClr val="C00000"/>
                </a:solidFill>
              </a:rPr>
              <a:t>“工作日期间，在当地时间早上</a:t>
            </a:r>
            <a:r>
              <a:rPr lang="en-US" altLang="zh-CN" dirty="0">
                <a:solidFill>
                  <a:srgbClr val="C00000"/>
                </a:solidFill>
              </a:rPr>
              <a:t>6</a:t>
            </a:r>
            <a:r>
              <a:rPr lang="zh-CN" altLang="en-US" dirty="0">
                <a:solidFill>
                  <a:srgbClr val="C00000"/>
                </a:solidFill>
              </a:rPr>
              <a:t>点到午夜，系统的可用性至少达到</a:t>
            </a:r>
            <a:r>
              <a:rPr lang="en-US" altLang="zh-CN" dirty="0">
                <a:solidFill>
                  <a:srgbClr val="C00000"/>
                </a:solidFill>
              </a:rPr>
              <a:t>99</a:t>
            </a:r>
            <a:r>
              <a:rPr lang="zh-CN" altLang="en-US" dirty="0">
                <a:solidFill>
                  <a:srgbClr val="C00000"/>
                </a:solidFill>
              </a:rPr>
              <a:t>．</a:t>
            </a:r>
            <a:r>
              <a:rPr lang="en-US" altLang="zh-CN" dirty="0">
                <a:solidFill>
                  <a:srgbClr val="C00000"/>
                </a:solidFill>
              </a:rPr>
              <a:t>5</a:t>
            </a:r>
            <a:r>
              <a:rPr lang="zh-CN" altLang="en-US" dirty="0">
                <a:solidFill>
                  <a:srgbClr val="C00000"/>
                </a:solidFill>
              </a:rPr>
              <a:t>％，在下午</a:t>
            </a:r>
            <a:r>
              <a:rPr lang="en-US" altLang="zh-CN" dirty="0">
                <a:solidFill>
                  <a:srgbClr val="C00000"/>
                </a:solidFill>
              </a:rPr>
              <a:t>4</a:t>
            </a:r>
            <a:r>
              <a:rPr lang="zh-CN" altLang="en-US" dirty="0">
                <a:solidFill>
                  <a:srgbClr val="C00000"/>
                </a:solidFill>
              </a:rPr>
              <a:t>点到</a:t>
            </a:r>
            <a:r>
              <a:rPr lang="en-US" altLang="zh-CN" dirty="0">
                <a:solidFill>
                  <a:srgbClr val="C00000"/>
                </a:solidFill>
              </a:rPr>
              <a:t>6</a:t>
            </a:r>
            <a:r>
              <a:rPr lang="zh-CN" altLang="en-US" dirty="0">
                <a:solidFill>
                  <a:srgbClr val="C00000"/>
                </a:solidFill>
              </a:rPr>
              <a:t>点，系统的可用性至少可达到</a:t>
            </a:r>
            <a:r>
              <a:rPr lang="en-US" altLang="zh-CN" dirty="0">
                <a:solidFill>
                  <a:srgbClr val="C00000"/>
                </a:solidFill>
              </a:rPr>
              <a:t>99</a:t>
            </a:r>
            <a:r>
              <a:rPr lang="zh-CN" altLang="en-US" dirty="0">
                <a:solidFill>
                  <a:srgbClr val="C00000"/>
                </a:solidFill>
              </a:rPr>
              <a:t>．</a:t>
            </a:r>
            <a:r>
              <a:rPr lang="en-US" altLang="zh-CN" dirty="0">
                <a:solidFill>
                  <a:srgbClr val="C00000"/>
                </a:solidFill>
              </a:rPr>
              <a:t>95</a:t>
            </a:r>
            <a:r>
              <a:rPr lang="zh-CN" altLang="en-US" dirty="0">
                <a:solidFill>
                  <a:srgbClr val="C00000"/>
                </a:solidFill>
              </a:rPr>
              <a:t>％。</a:t>
            </a:r>
            <a:endParaRPr lang="zh-CN" altLang="en-US" dirty="0">
              <a:solidFill>
                <a:srgbClr val="C00000"/>
              </a:solidFill>
            </a:endParaRPr>
          </a:p>
        </p:txBody>
      </p:sp>
      <p:sp>
        <p:nvSpPr>
          <p:cNvPr id="17" name="文本框 16"/>
          <p:cNvSpPr txBox="1"/>
          <p:nvPr/>
        </p:nvSpPr>
        <p:spPr>
          <a:xfrm>
            <a:off x="7498080" y="2437055"/>
            <a:ext cx="3691890" cy="166631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询问用户需要多高的可用性，并且是否在任何时间</a:t>
            </a:r>
            <a:endParaRPr lang="zh-CN" altLang="en-US" dirty="0">
              <a:solidFill>
                <a:schemeClr val="tx1"/>
              </a:solidFill>
            </a:endParaRPr>
          </a:p>
        </p:txBody>
      </p:sp>
      <p:sp>
        <p:nvSpPr>
          <p:cNvPr id="18" name="文本框 17"/>
          <p:cNvSpPr txBox="1"/>
          <p:nvPr/>
        </p:nvSpPr>
        <p:spPr>
          <a:xfrm>
            <a:off x="5943600" y="2331696"/>
            <a:ext cx="1291590" cy="1015663"/>
          </a:xfrm>
          <a:prstGeom prst="rect">
            <a:avLst/>
          </a:prstGeom>
          <a:noFill/>
        </p:spPr>
        <p:txBody>
          <a:bodyPr wrap="square">
            <a:spAutoFit/>
          </a:bodyPr>
          <a:lstStyle/>
          <a:p>
            <a:r>
              <a:rPr lang="zh-CN" altLang="en-US" sz="2000" dirty="0">
                <a:solidFill>
                  <a:srgbClr val="FF0000"/>
                </a:solidFill>
              </a:rPr>
              <a:t>业务</a:t>
            </a:r>
            <a:endParaRPr lang="en-US" altLang="zh-CN" sz="2000" dirty="0">
              <a:solidFill>
                <a:srgbClr val="FF0000"/>
              </a:solidFill>
            </a:endParaRPr>
          </a:p>
          <a:p>
            <a:r>
              <a:rPr lang="zh-CN" altLang="en-US" sz="2000" dirty="0">
                <a:solidFill>
                  <a:srgbClr val="FF0000"/>
                </a:solidFill>
              </a:rPr>
              <a:t>安全目标</a:t>
            </a:r>
            <a:endParaRPr lang="en-US" altLang="zh-CN" sz="2000" dirty="0">
              <a:solidFill>
                <a:srgbClr val="FF0000"/>
              </a:solidFill>
            </a:endParaRPr>
          </a:p>
          <a:p>
            <a:r>
              <a:rPr lang="zh-CN" altLang="en-US" sz="2000" dirty="0">
                <a:solidFill>
                  <a:srgbClr val="FF0000"/>
                </a:solidFill>
              </a:rPr>
              <a:t>可用性</a:t>
            </a:r>
            <a:endParaRPr lang="zh-CN" altLang="en-US" sz="2000" dirty="0">
              <a:solidFill>
                <a:srgbClr val="FF0000"/>
              </a:solidFill>
            </a:endParaRPr>
          </a:p>
        </p:txBody>
      </p:sp>
      <p:sp>
        <p:nvSpPr>
          <p:cNvPr id="9" name="箭头: 右 8"/>
          <p:cNvSpPr/>
          <p:nvPr/>
        </p:nvSpPr>
        <p:spPr>
          <a:xfrm>
            <a:off x="5800725" y="3214717"/>
            <a:ext cx="1577340" cy="388162"/>
          </a:xfrm>
          <a:prstGeom prst="rightArrow">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p:cNvSpPr/>
          <p:nvPr/>
        </p:nvSpPr>
        <p:spPr>
          <a:xfrm>
            <a:off x="3909060" y="4182745"/>
            <a:ext cx="400050" cy="46926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p:cNvSpPr/>
          <p:nvPr/>
        </p:nvSpPr>
        <p:spPr>
          <a:xfrm>
            <a:off x="9144000" y="4158222"/>
            <a:ext cx="400050" cy="46926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7" grpId="0" animBg="1"/>
      <p:bldP spid="8" grpId="0" animBg="1"/>
      <p:bldP spid="17" grpId="0" animBg="1"/>
      <p:bldP spid="18" grpId="0"/>
      <p:bldP spid="9" grpId="0" animBg="1"/>
      <p:bldP spid="10" grpId="0" animBg="1"/>
      <p:bldP spid="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有效性</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8500" y="1856813"/>
            <a:ext cx="1079500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有效性：</a:t>
            </a:r>
            <a:r>
              <a:rPr lang="zh-CN" altLang="en-US" b="1" dirty="0">
                <a:solidFill>
                  <a:schemeClr val="tx1"/>
                </a:solidFill>
              </a:rPr>
              <a:t>用来衡量系统在利用处理器的处理能力、磁盘空间或通信带宽等方面的能力。</a:t>
            </a:r>
            <a:endParaRPr lang="zh-CN" altLang="en-US" b="1" dirty="0">
              <a:solidFill>
                <a:schemeClr val="tx1"/>
              </a:solidFill>
            </a:endParaRPr>
          </a:p>
        </p:txBody>
      </p:sp>
      <p:sp>
        <p:nvSpPr>
          <p:cNvPr id="5" name="文本框 4"/>
          <p:cNvSpPr txBox="1"/>
          <p:nvPr/>
        </p:nvSpPr>
        <p:spPr>
          <a:xfrm>
            <a:off x="979805" y="4287558"/>
            <a:ext cx="9741536" cy="70788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3</a:t>
            </a:r>
            <a:r>
              <a:rPr lang="zh-CN" altLang="en-US" dirty="0">
                <a:solidFill>
                  <a:schemeClr val="tx1"/>
                </a:solidFill>
              </a:rPr>
              <a:t>）实现在不可预料的条件下允许安全缓冲</a:t>
            </a:r>
            <a:r>
              <a:rPr lang="zh-CN" altLang="en-US" dirty="0">
                <a:solidFill>
                  <a:srgbClr val="FF0000"/>
                </a:solidFill>
              </a:rPr>
              <a:t>：“在预计的高峰负载条件下，</a:t>
            </a:r>
            <a:r>
              <a:rPr lang="en-US" altLang="zh-CN" dirty="0">
                <a:solidFill>
                  <a:srgbClr val="FF0000"/>
                </a:solidFill>
              </a:rPr>
              <a:t>10</a:t>
            </a:r>
            <a:r>
              <a:rPr lang="zh-CN" altLang="en-US" dirty="0">
                <a:solidFill>
                  <a:srgbClr val="FF0000"/>
                </a:solidFill>
              </a:rPr>
              <a:t>％处理器能力和</a:t>
            </a:r>
            <a:r>
              <a:rPr lang="en-US" altLang="zh-CN" dirty="0">
                <a:solidFill>
                  <a:srgbClr val="FF0000"/>
                </a:solidFill>
              </a:rPr>
              <a:t>15</a:t>
            </a:r>
            <a:r>
              <a:rPr lang="zh-CN" altLang="en-US" dirty="0">
                <a:solidFill>
                  <a:srgbClr val="FF0000"/>
                </a:solidFill>
              </a:rPr>
              <a:t>％系统可用内存必须留出备用。”</a:t>
            </a:r>
            <a:endParaRPr lang="zh-CN" altLang="en-US" dirty="0">
              <a:solidFill>
                <a:srgbClr val="FF0000"/>
              </a:solidFill>
            </a:endParaRPr>
          </a:p>
        </p:txBody>
      </p:sp>
      <p:sp>
        <p:nvSpPr>
          <p:cNvPr id="7" name="文本框 6"/>
          <p:cNvSpPr txBox="1"/>
          <p:nvPr/>
        </p:nvSpPr>
        <p:spPr>
          <a:xfrm>
            <a:off x="698499" y="5641331"/>
            <a:ext cx="10351135" cy="6012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b="1" dirty="0">
                <a:solidFill>
                  <a:srgbClr val="FF0000"/>
                </a:solidFill>
              </a:rPr>
              <a:t>在定义性能、能力和效率目标时，考虑硬件的最小配置是很重要的</a:t>
            </a:r>
            <a:endParaRPr lang="zh-CN" altLang="en-US" b="1" dirty="0">
              <a:solidFill>
                <a:srgbClr val="FF0000"/>
              </a:solidFill>
            </a:endParaRPr>
          </a:p>
        </p:txBody>
      </p:sp>
      <p:sp>
        <p:nvSpPr>
          <p:cNvPr id="8" name="文本框 7"/>
          <p:cNvSpPr txBox="1"/>
          <p:nvPr/>
        </p:nvSpPr>
        <p:spPr>
          <a:xfrm>
            <a:off x="979805" y="2642905"/>
            <a:ext cx="9741536" cy="62324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）效率降低：如果系统用完了所有可用的资源，则用户将遇到性能的下降</a:t>
            </a:r>
            <a:endParaRPr lang="zh-CN" altLang="en-US" dirty="0">
              <a:solidFill>
                <a:schemeClr val="tx1"/>
              </a:solidFill>
            </a:endParaRPr>
          </a:p>
        </p:txBody>
      </p:sp>
      <p:sp>
        <p:nvSpPr>
          <p:cNvPr id="9" name="文本框 8"/>
          <p:cNvSpPr txBox="1"/>
          <p:nvPr/>
        </p:nvSpPr>
        <p:spPr>
          <a:xfrm>
            <a:off x="979805" y="3429000"/>
            <a:ext cx="9741536" cy="7078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2</a:t>
            </a:r>
            <a:r>
              <a:rPr lang="zh-CN" altLang="en-US" dirty="0">
                <a:solidFill>
                  <a:schemeClr val="tx1"/>
                </a:solidFill>
              </a:rPr>
              <a:t>）系统性能低：例如，一个实时处理系统超负荷，拙劣的系统性能可激怒等待数据库查询结果的用户，或者可能对系统安全性造成威胁</a:t>
            </a:r>
            <a:endParaRPr lang="zh-CN" altLang="en-US" dirty="0">
              <a:solidFill>
                <a:schemeClr val="tx1"/>
              </a:solidFill>
            </a:endParaRPr>
          </a:p>
        </p:txBody>
      </p:sp>
      <p:sp>
        <p:nvSpPr>
          <p:cNvPr id="16" name="矩形 15"/>
          <p:cNvSpPr/>
          <p:nvPr/>
        </p:nvSpPr>
        <p:spPr>
          <a:xfrm>
            <a:off x="701674" y="2435045"/>
            <a:ext cx="10351135" cy="2674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p:cNvSpPr/>
          <p:nvPr/>
        </p:nvSpPr>
        <p:spPr>
          <a:xfrm>
            <a:off x="5623560" y="5146116"/>
            <a:ext cx="472440" cy="37457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5" grpId="0" animBg="1"/>
      <p:bldP spid="7" grpId="0" animBg="1"/>
      <p:bldP spid="8" grpId="0" animBg="1"/>
      <p:bldP spid="9" grpId="0" animBg="1"/>
      <p:bldP spid="16"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灵活性</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879600"/>
            <a:ext cx="10795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灵活性：</a:t>
            </a:r>
            <a:r>
              <a:rPr lang="zh-CN" altLang="en-US" dirty="0">
                <a:solidFill>
                  <a:schemeClr val="tx1"/>
                </a:solidFill>
              </a:rPr>
              <a:t>也称可扩充性（</a:t>
            </a:r>
            <a:r>
              <a:rPr lang="en-US" altLang="zh-CN" dirty="0">
                <a:solidFill>
                  <a:schemeClr val="tx1"/>
                </a:solidFill>
              </a:rPr>
              <a:t>extensibility)</a:t>
            </a:r>
            <a:r>
              <a:rPr lang="zh-CN" altLang="en-US" dirty="0">
                <a:solidFill>
                  <a:schemeClr val="tx1"/>
                </a:solidFill>
              </a:rPr>
              <a:t>、可扩张性</a:t>
            </a:r>
            <a:r>
              <a:rPr lang="en-US" altLang="zh-CN" dirty="0">
                <a:solidFill>
                  <a:schemeClr val="tx1"/>
                </a:solidFill>
              </a:rPr>
              <a:t>(</a:t>
            </a:r>
            <a:r>
              <a:rPr lang="en-US" altLang="zh-CN" dirty="0" err="1">
                <a:solidFill>
                  <a:schemeClr val="tx1"/>
                </a:solidFill>
              </a:rPr>
              <a:t>augmentability</a:t>
            </a:r>
            <a:r>
              <a:rPr lang="en-US" altLang="zh-CN" dirty="0">
                <a:solidFill>
                  <a:schemeClr val="tx1"/>
                </a:solidFill>
              </a:rPr>
              <a:t>)</a:t>
            </a:r>
            <a:r>
              <a:rPr lang="zh-CN" altLang="en-US" dirty="0">
                <a:solidFill>
                  <a:schemeClr val="tx1"/>
                </a:solidFill>
              </a:rPr>
              <a:t>、可延伸性</a:t>
            </a:r>
            <a:r>
              <a:rPr lang="en-US" altLang="zh-CN" dirty="0">
                <a:solidFill>
                  <a:schemeClr val="tx1"/>
                </a:solidFill>
              </a:rPr>
              <a:t>(</a:t>
            </a:r>
            <a:r>
              <a:rPr lang="en-US" altLang="zh-CN" dirty="0" err="1">
                <a:solidFill>
                  <a:schemeClr val="tx1"/>
                </a:solidFill>
              </a:rPr>
              <a:t>extendability</a:t>
            </a:r>
            <a:r>
              <a:rPr lang="en-US" altLang="zh-CN" dirty="0">
                <a:solidFill>
                  <a:schemeClr val="tx1"/>
                </a:solidFill>
              </a:rPr>
              <a:t>)</a:t>
            </a:r>
            <a:r>
              <a:rPr lang="zh-CN" altLang="en-US" dirty="0">
                <a:solidFill>
                  <a:schemeClr val="tx1"/>
                </a:solidFill>
              </a:rPr>
              <a:t>和可扩展性</a:t>
            </a:r>
            <a:r>
              <a:rPr lang="en-US" altLang="zh-CN" dirty="0">
                <a:solidFill>
                  <a:schemeClr val="tx1"/>
                </a:solidFill>
              </a:rPr>
              <a:t>(expandability)</a:t>
            </a:r>
            <a:r>
              <a:rPr lang="zh-CN" altLang="en-US" dirty="0">
                <a:solidFill>
                  <a:schemeClr val="tx1"/>
                </a:solidFill>
              </a:rPr>
              <a:t>，</a:t>
            </a:r>
            <a:r>
              <a:rPr lang="zh-CN" altLang="en-US" dirty="0">
                <a:solidFill>
                  <a:srgbClr val="FF0000"/>
                </a:solidFill>
              </a:rPr>
              <a:t>用来测量向产品中增加新功能的难易程度、或所需工作量的大小。</a:t>
            </a:r>
            <a:endParaRPr lang="zh-CN" altLang="en-US" dirty="0">
              <a:solidFill>
                <a:srgbClr val="FF0000"/>
              </a:solidFill>
            </a:endParaRPr>
          </a:p>
        </p:txBody>
      </p:sp>
      <p:sp>
        <p:nvSpPr>
          <p:cNvPr id="7" name="文本框 6"/>
          <p:cNvSpPr txBox="1"/>
          <p:nvPr/>
        </p:nvSpPr>
        <p:spPr>
          <a:xfrm>
            <a:off x="698500" y="2749362"/>
            <a:ext cx="10795000" cy="6463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）如果开发者预料到系统的扩展性，可选择合适的方法来最大限度地增大系统的灵活性</a:t>
            </a:r>
            <a:endParaRPr lang="zh-CN" altLang="en-US" dirty="0">
              <a:solidFill>
                <a:schemeClr val="tx1"/>
              </a:solidFill>
            </a:endParaRPr>
          </a:p>
        </p:txBody>
      </p:sp>
      <p:sp>
        <p:nvSpPr>
          <p:cNvPr id="10" name="文本框 9"/>
          <p:cNvSpPr txBox="1"/>
          <p:nvPr/>
        </p:nvSpPr>
        <p:spPr>
          <a:xfrm>
            <a:off x="698500" y="4515046"/>
            <a:ext cx="10795000" cy="10156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3</a:t>
            </a:r>
            <a:r>
              <a:rPr lang="zh-CN" altLang="en-US" dirty="0">
                <a:solidFill>
                  <a:schemeClr val="tx1"/>
                </a:solidFill>
              </a:rPr>
              <a:t>）例如：在一个图形工程中，灵活性目标是如下设定的</a:t>
            </a:r>
            <a:r>
              <a:rPr lang="zh-CN" altLang="en-US" dirty="0">
                <a:solidFill>
                  <a:srgbClr val="FF0000"/>
                </a:solidFill>
              </a:rPr>
              <a:t>：“一个至少具有</a:t>
            </a:r>
            <a:r>
              <a:rPr lang="en-US" altLang="zh-CN" dirty="0">
                <a:solidFill>
                  <a:srgbClr val="FF0000"/>
                </a:solidFill>
              </a:rPr>
              <a:t>6</a:t>
            </a:r>
            <a:r>
              <a:rPr lang="zh-CN" altLang="en-US" dirty="0">
                <a:solidFill>
                  <a:srgbClr val="FF0000"/>
                </a:solidFill>
              </a:rPr>
              <a:t>个月产品支持经验的软件维护程序员可以在一个小时之内为系统添加一个新的可支持硬拷贝的输出设备，包括代码修改和测试。”</a:t>
            </a:r>
            <a:endParaRPr lang="zh-CN" altLang="en-US" dirty="0">
              <a:solidFill>
                <a:srgbClr val="FF0000"/>
              </a:solidFill>
            </a:endParaRPr>
          </a:p>
        </p:txBody>
      </p:sp>
      <p:sp>
        <p:nvSpPr>
          <p:cNvPr id="14" name="文本框 13"/>
          <p:cNvSpPr txBox="1"/>
          <p:nvPr/>
        </p:nvSpPr>
        <p:spPr>
          <a:xfrm>
            <a:off x="698500" y="3575003"/>
            <a:ext cx="10795000" cy="6463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2</a:t>
            </a:r>
            <a:r>
              <a:rPr lang="zh-CN" altLang="en-US" dirty="0">
                <a:solidFill>
                  <a:schemeClr val="tx1"/>
                </a:solidFill>
              </a:rPr>
              <a:t>）灵活性对于通过一系列连续的发行版本，并采用渐增型和重复型方式开发的产品是很重要的</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7" grpId="0" animBg="1"/>
      <p:bldP spid="10" grpId="0" animBg="1"/>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完整性</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700956"/>
            <a:ext cx="10795000"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完整性</a:t>
            </a:r>
            <a:r>
              <a:rPr lang="en-US" altLang="zh-CN" b="1" dirty="0">
                <a:solidFill>
                  <a:srgbClr val="FF0000"/>
                </a:solidFill>
              </a:rPr>
              <a:t>(</a:t>
            </a:r>
            <a:r>
              <a:rPr lang="zh-CN" altLang="en-US" b="1" dirty="0">
                <a:solidFill>
                  <a:srgbClr val="FF0000"/>
                </a:solidFill>
              </a:rPr>
              <a:t>或安全性</a:t>
            </a:r>
            <a:r>
              <a:rPr lang="en-US" altLang="zh-CN" b="1" dirty="0">
                <a:solidFill>
                  <a:srgbClr val="FF0000"/>
                </a:solidFill>
              </a:rPr>
              <a:t>)</a:t>
            </a:r>
            <a:r>
              <a:rPr lang="zh-CN" altLang="en-US" b="1" dirty="0">
                <a:solidFill>
                  <a:srgbClr val="FF0000"/>
                </a:solidFill>
              </a:rPr>
              <a:t>：</a:t>
            </a:r>
            <a:r>
              <a:rPr lang="zh-CN" altLang="en-US" dirty="0">
                <a:solidFill>
                  <a:schemeClr val="tx1"/>
                </a:solidFill>
              </a:rPr>
              <a:t>主要包括</a:t>
            </a:r>
            <a:r>
              <a:rPr lang="zh-CN" altLang="en-US" dirty="0">
                <a:solidFill>
                  <a:srgbClr val="0000FF"/>
                </a:solidFill>
              </a:rPr>
              <a:t>防止非法访问系统功能</a:t>
            </a:r>
            <a:r>
              <a:rPr lang="zh-CN" altLang="en-US" dirty="0">
                <a:solidFill>
                  <a:schemeClr val="tx1"/>
                </a:solidFill>
              </a:rPr>
              <a:t>、</a:t>
            </a:r>
            <a:r>
              <a:rPr lang="zh-CN" altLang="en-US" dirty="0">
                <a:solidFill>
                  <a:srgbClr val="0000FF"/>
                </a:solidFill>
              </a:rPr>
              <a:t>防止数据丢失</a:t>
            </a:r>
            <a:r>
              <a:rPr lang="zh-CN" altLang="en-US" dirty="0">
                <a:solidFill>
                  <a:schemeClr val="tx1"/>
                </a:solidFill>
              </a:rPr>
              <a:t>、</a:t>
            </a:r>
            <a:r>
              <a:rPr lang="zh-CN" altLang="en-US" dirty="0">
                <a:solidFill>
                  <a:srgbClr val="0000FF"/>
                </a:solidFill>
              </a:rPr>
              <a:t>保护软件免受病毒入侵</a:t>
            </a:r>
            <a:r>
              <a:rPr lang="zh-CN" altLang="en-US" dirty="0">
                <a:solidFill>
                  <a:schemeClr val="tx1"/>
                </a:solidFill>
              </a:rPr>
              <a:t>、</a:t>
            </a:r>
            <a:r>
              <a:rPr lang="zh-CN" altLang="en-US" dirty="0">
                <a:solidFill>
                  <a:srgbClr val="0000FF"/>
                </a:solidFill>
              </a:rPr>
              <a:t>保护输入到系统的数据的保密性和安全性</a:t>
            </a:r>
            <a:r>
              <a:rPr lang="zh-CN" altLang="en-US" dirty="0">
                <a:solidFill>
                  <a:schemeClr val="tx1"/>
                </a:solidFill>
              </a:rPr>
              <a:t>，并</a:t>
            </a:r>
            <a:r>
              <a:rPr lang="zh-CN" altLang="en-US" dirty="0">
                <a:solidFill>
                  <a:srgbClr val="0000FF"/>
                </a:solidFill>
              </a:rPr>
              <a:t>防止私人数据进入系统</a:t>
            </a:r>
            <a:r>
              <a:rPr lang="zh-CN" altLang="en-US" dirty="0">
                <a:solidFill>
                  <a:schemeClr val="tx1"/>
                </a:solidFill>
              </a:rPr>
              <a:t>。</a:t>
            </a:r>
            <a:endParaRPr lang="zh-CN" altLang="en-US" dirty="0">
              <a:solidFill>
                <a:schemeClr val="tx1"/>
              </a:solidFill>
            </a:endParaRPr>
          </a:p>
        </p:txBody>
      </p:sp>
      <p:sp>
        <p:nvSpPr>
          <p:cNvPr id="6" name="文本框 5"/>
          <p:cNvSpPr txBox="1"/>
          <p:nvPr/>
        </p:nvSpPr>
        <p:spPr>
          <a:xfrm>
            <a:off x="698501" y="2791031"/>
            <a:ext cx="3685930" cy="195285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）电子商务系统的用户关心的是保护信用卡信息</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rPr>
              <a:t>）</a:t>
            </a:r>
            <a:r>
              <a:rPr lang="en-US" altLang="zh-CN" dirty="0">
                <a:solidFill>
                  <a:schemeClr val="tx1"/>
                </a:solidFill>
              </a:rPr>
              <a:t>Web</a:t>
            </a:r>
            <a:r>
              <a:rPr lang="zh-CN" altLang="en-US" dirty="0">
                <a:solidFill>
                  <a:schemeClr val="tx1"/>
                </a:solidFill>
              </a:rPr>
              <a:t>的浏览者不愿意那些私人信息或他们所访问过的站点记录被非法使用</a:t>
            </a:r>
            <a:endParaRPr lang="zh-CN" altLang="en-US" dirty="0">
              <a:solidFill>
                <a:schemeClr val="tx1"/>
              </a:solidFill>
            </a:endParaRPr>
          </a:p>
        </p:txBody>
      </p:sp>
      <p:sp>
        <p:nvSpPr>
          <p:cNvPr id="7" name="文本框 6"/>
          <p:cNvSpPr txBox="1"/>
          <p:nvPr/>
        </p:nvSpPr>
        <p:spPr>
          <a:xfrm>
            <a:off x="704336" y="5469982"/>
            <a:ext cx="10795000" cy="87575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rgbClr val="FF0000"/>
                </a:solidFill>
              </a:rPr>
              <a:t>例如：一个完整性的需求样本可以这样描述：“只有拥有查账员访问特权的用户才可以查看客户交易历史。”</a:t>
            </a:r>
            <a:endParaRPr lang="zh-CN" altLang="en-US" dirty="0">
              <a:solidFill>
                <a:srgbClr val="FF0000"/>
              </a:solidFill>
            </a:endParaRPr>
          </a:p>
        </p:txBody>
      </p:sp>
      <p:sp>
        <p:nvSpPr>
          <p:cNvPr id="16" name="文本框 15"/>
          <p:cNvSpPr txBox="1"/>
          <p:nvPr/>
        </p:nvSpPr>
        <p:spPr>
          <a:xfrm>
            <a:off x="6469153" y="2780423"/>
            <a:ext cx="5024347" cy="195285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）完整性的需求不能犯任何错误，即数据和访问必须通过特定的方法完全保护起来</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rPr>
              <a:t>）用明确的术语陈述完整性的需求，如身份验证、用户特权级别、访问约束或需要保护的精确数据</a:t>
            </a:r>
            <a:endParaRPr lang="zh-CN" altLang="en-US" dirty="0">
              <a:solidFill>
                <a:schemeClr val="tx1"/>
              </a:solidFill>
            </a:endParaRPr>
          </a:p>
        </p:txBody>
      </p:sp>
      <p:sp>
        <p:nvSpPr>
          <p:cNvPr id="18" name="文本框 17"/>
          <p:cNvSpPr txBox="1"/>
          <p:nvPr/>
        </p:nvSpPr>
        <p:spPr>
          <a:xfrm>
            <a:off x="4484051" y="2804808"/>
            <a:ext cx="1885481" cy="923330"/>
          </a:xfrm>
          <a:prstGeom prst="rect">
            <a:avLst/>
          </a:prstGeom>
          <a:noFill/>
        </p:spPr>
        <p:txBody>
          <a:bodyPr wrap="square">
            <a:spAutoFit/>
          </a:bodyPr>
          <a:lstStyle/>
          <a:p>
            <a:r>
              <a:rPr lang="zh-CN" altLang="en-US" dirty="0">
                <a:solidFill>
                  <a:srgbClr val="FF0000"/>
                </a:solidFill>
              </a:rPr>
              <a:t>完整性对通过</a:t>
            </a:r>
            <a:r>
              <a:rPr lang="en-US" altLang="zh-CN" dirty="0">
                <a:solidFill>
                  <a:srgbClr val="FF0000"/>
                </a:solidFill>
              </a:rPr>
              <a:t>WWW</a:t>
            </a:r>
            <a:r>
              <a:rPr lang="zh-CN" altLang="en-US" dirty="0">
                <a:solidFill>
                  <a:srgbClr val="FF0000"/>
                </a:solidFill>
              </a:rPr>
              <a:t>执行的软件非常重要</a:t>
            </a:r>
            <a:endParaRPr lang="zh-CN" altLang="en-US" dirty="0">
              <a:solidFill>
                <a:srgbClr val="FF0000"/>
              </a:solidFill>
            </a:endParaRPr>
          </a:p>
        </p:txBody>
      </p:sp>
      <p:sp>
        <p:nvSpPr>
          <p:cNvPr id="8" name="箭头: 右 7"/>
          <p:cNvSpPr/>
          <p:nvPr/>
        </p:nvSpPr>
        <p:spPr>
          <a:xfrm>
            <a:off x="4583672" y="3687134"/>
            <a:ext cx="1641282" cy="539261"/>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p:cNvSpPr/>
          <p:nvPr/>
        </p:nvSpPr>
        <p:spPr>
          <a:xfrm>
            <a:off x="8311662" y="4790782"/>
            <a:ext cx="433753" cy="547612"/>
          </a:xfrm>
          <a:prstGeom prst="downArrow">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p:cNvSpPr/>
          <p:nvPr/>
        </p:nvSpPr>
        <p:spPr>
          <a:xfrm>
            <a:off x="2166468" y="4790782"/>
            <a:ext cx="433753" cy="547612"/>
          </a:xfrm>
          <a:prstGeom prst="downArrow">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animBg="1"/>
      <p:bldP spid="7" grpId="0" animBg="1"/>
      <p:bldP spid="16" grpId="0" animBg="1"/>
      <p:bldP spid="18" grpId="0"/>
      <p:bldP spid="8" grpId="0" animBg="1"/>
      <p:bldP spid="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85" y="337820"/>
            <a:ext cx="525145" cy="422275"/>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6" name="矩形 66"/>
          <p:cNvSpPr>
            <a:spLocks noChangeArrowheads="1"/>
          </p:cNvSpPr>
          <p:nvPr/>
        </p:nvSpPr>
        <p:spPr bwMode="auto">
          <a:xfrm>
            <a:off x="443028" y="5538512"/>
            <a:ext cx="114911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lnSpc>
                <a:spcPct val="100000"/>
              </a:lnSpc>
              <a:spcBef>
                <a:spcPct val="20000"/>
              </a:spcBef>
              <a:buFont typeface="Arial" panose="020B0604020202020204" pitchFamily="34" charset="0"/>
              <a:buNone/>
            </a:pPr>
            <a:r>
              <a:rPr lang="zh-CN" altLang="en-US" sz="2000" b="1" dirty="0">
                <a:solidFill>
                  <a:srgbClr val="FF0000"/>
                </a:solidFill>
                <a:latin typeface="+mn-ea"/>
                <a:cs typeface="+mn-ea"/>
                <a:sym typeface="+mn-ea"/>
              </a:rPr>
              <a:t>例如：</a:t>
            </a:r>
            <a:r>
              <a:rPr lang="zh-CN" altLang="en-US" sz="2000" dirty="0">
                <a:solidFill>
                  <a:srgbClr val="000000"/>
                </a:solidFill>
                <a:latin typeface="+mn-ea"/>
                <a:cs typeface="+mn-ea"/>
                <a:sym typeface="+mn-ea"/>
              </a:rPr>
              <a:t>“请求一种化学制品”的用例的普通过程导致一个用户请求，要求从外界供应商订购化学制品</a:t>
            </a:r>
            <a:endParaRPr lang="zh-CN" altLang="en-US" sz="2000" dirty="0">
              <a:latin typeface="+mn-ea"/>
              <a:cs typeface="+mn-ea"/>
            </a:endParaRPr>
          </a:p>
        </p:txBody>
      </p:sp>
      <p:grpSp>
        <p:nvGrpSpPr>
          <p:cNvPr id="11" name="组合 7"/>
          <p:cNvGrpSpPr/>
          <p:nvPr/>
        </p:nvGrpSpPr>
        <p:grpSpPr>
          <a:xfrm>
            <a:off x="108557" y="337632"/>
            <a:ext cx="3659330" cy="491607"/>
            <a:chOff x="198764" y="258545"/>
            <a:chExt cx="4877976" cy="656007"/>
          </a:xfrm>
        </p:grpSpPr>
        <p:grpSp>
          <p:nvGrpSpPr>
            <p:cNvPr id="12" name="组合 5"/>
            <p:cNvGrpSpPr/>
            <p:nvPr/>
          </p:nvGrpSpPr>
          <p:grpSpPr>
            <a:xfrm>
              <a:off x="198764" y="258545"/>
              <a:ext cx="700083" cy="563491"/>
              <a:chOff x="5075564" y="2933562"/>
              <a:chExt cx="2860947" cy="2302753"/>
            </a:xfrm>
          </p:grpSpPr>
          <p:sp>
            <p:nvSpPr>
              <p:cNvPr id="13" name="等腰三角形 12"/>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4" name="等腰三角形 1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21" name="任意多边形: 形状 20"/>
          <p:cNvSpPr/>
          <p:nvPr/>
        </p:nvSpPr>
        <p:spPr bwMode="white">
          <a:xfrm>
            <a:off x="701040" y="1754505"/>
            <a:ext cx="9093200" cy="790282"/>
          </a:xfrm>
          <a:custGeom>
            <a:avLst/>
            <a:gdLst>
              <a:gd name="connsiteX0" fmla="*/ 0 w 8986520"/>
              <a:gd name="connsiteY0" fmla="*/ 79028 h 790282"/>
              <a:gd name="connsiteX1" fmla="*/ 79028 w 8986520"/>
              <a:gd name="connsiteY1" fmla="*/ 0 h 790282"/>
              <a:gd name="connsiteX2" fmla="*/ 8907492 w 8986520"/>
              <a:gd name="connsiteY2" fmla="*/ 0 h 790282"/>
              <a:gd name="connsiteX3" fmla="*/ 8986520 w 8986520"/>
              <a:gd name="connsiteY3" fmla="*/ 79028 h 790282"/>
              <a:gd name="connsiteX4" fmla="*/ 8986520 w 8986520"/>
              <a:gd name="connsiteY4" fmla="*/ 711254 h 790282"/>
              <a:gd name="connsiteX5" fmla="*/ 8907492 w 8986520"/>
              <a:gd name="connsiteY5" fmla="*/ 790282 h 790282"/>
              <a:gd name="connsiteX6" fmla="*/ 79028 w 8986520"/>
              <a:gd name="connsiteY6" fmla="*/ 790282 h 790282"/>
              <a:gd name="connsiteX7" fmla="*/ 0 w 8986520"/>
              <a:gd name="connsiteY7" fmla="*/ 711254 h 790282"/>
              <a:gd name="connsiteX8" fmla="*/ 0 w 8986520"/>
              <a:gd name="connsiteY8" fmla="*/ 79028 h 79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6520" h="790282">
                <a:moveTo>
                  <a:pt x="0" y="79028"/>
                </a:moveTo>
                <a:cubicBezTo>
                  <a:pt x="0" y="35382"/>
                  <a:pt x="35382" y="0"/>
                  <a:pt x="79028" y="0"/>
                </a:cubicBezTo>
                <a:lnTo>
                  <a:pt x="8907492" y="0"/>
                </a:lnTo>
                <a:cubicBezTo>
                  <a:pt x="8951138" y="0"/>
                  <a:pt x="8986520" y="35382"/>
                  <a:pt x="8986520" y="79028"/>
                </a:cubicBezTo>
                <a:lnTo>
                  <a:pt x="8986520" y="711254"/>
                </a:lnTo>
                <a:cubicBezTo>
                  <a:pt x="8986520" y="754900"/>
                  <a:pt x="8951138" y="790282"/>
                  <a:pt x="8907492" y="790282"/>
                </a:cubicBezTo>
                <a:lnTo>
                  <a:pt x="79028" y="790282"/>
                </a:lnTo>
                <a:cubicBezTo>
                  <a:pt x="35382" y="790282"/>
                  <a:pt x="0" y="754900"/>
                  <a:pt x="0" y="711254"/>
                </a:cubicBezTo>
                <a:lnTo>
                  <a:pt x="0" y="79028"/>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727" tIns="91727" rIns="964990" bIns="91727" numCol="1" spcCol="1270" anchor="ctr" anchorCtr="0">
            <a:noAutofit/>
          </a:bodyPr>
          <a:lstStyle/>
          <a:p>
            <a:pPr marL="0" lvl="0" indent="0" algn="l" defTabSz="800100">
              <a:lnSpc>
                <a:spcPct val="100000"/>
              </a:lnSpc>
              <a:spcBef>
                <a:spcPct val="0"/>
              </a:spcBef>
              <a:spcAft>
                <a:spcPct val="35000"/>
              </a:spcAft>
              <a:buNone/>
            </a:pPr>
            <a:r>
              <a:rPr lang="en-US" altLang="zh-CN" dirty="0">
                <a:latin typeface="宋体" panose="02010600030101010101" pitchFamily="2" charset="-122"/>
                <a:ea typeface="宋体" panose="02010600030101010101" pitchFamily="2" charset="-122"/>
                <a:cs typeface="宋体" panose="02010600030101010101" pitchFamily="2" charset="-122"/>
                <a:rtl val="0"/>
              </a:rPr>
              <a:t>1)</a:t>
            </a:r>
            <a:r>
              <a:rPr 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一个单一的</a:t>
            </a:r>
            <a:r>
              <a:rPr lang="zh-CN" sz="18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用例</a:t>
            </a:r>
            <a:r>
              <a:rPr 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可能</a:t>
            </a:r>
            <a:r>
              <a:rPr lang="zh-CN" sz="18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包括</a:t>
            </a:r>
            <a:r>
              <a:rPr 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完成某项任务的</a:t>
            </a:r>
            <a:r>
              <a:rPr lang="zh-CN" sz="18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许多逻辑相关任务</a:t>
            </a:r>
            <a:r>
              <a:rPr 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和</a:t>
            </a:r>
            <a:r>
              <a:rPr lang="zh-CN" sz="1800" b="1" i="0" u="none" kern="1200" baseline="0" dirty="0">
                <a:solidFill>
                  <a:srgbClr val="FF0000"/>
                </a:solidFill>
                <a:latin typeface="宋体" panose="02010600030101010101" pitchFamily="2" charset="-122"/>
                <a:ea typeface="宋体" panose="02010600030101010101" pitchFamily="2" charset="-122"/>
                <a:cs typeface="宋体" panose="02010600030101010101" pitchFamily="2" charset="-122"/>
                <a:rtl val="0"/>
              </a:rPr>
              <a:t>交互顺序</a:t>
            </a:r>
            <a:endParaRPr lang="en-US"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endParaRPr>
          </a:p>
          <a:p>
            <a:pPr marL="0" lvl="0" indent="0" algn="l" defTabSz="800100">
              <a:lnSpc>
                <a:spcPct val="100000"/>
              </a:lnSpc>
              <a:spcBef>
                <a:spcPct val="0"/>
              </a:spcBef>
              <a:spcAft>
                <a:spcPct val="35000"/>
              </a:spcAft>
              <a:buNone/>
            </a:pPr>
            <a:r>
              <a:rPr lang="en-US"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2)</a:t>
            </a:r>
            <a:r>
              <a:rPr 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一个用例是</a:t>
            </a:r>
            <a:r>
              <a:rPr lang="zh-CN" sz="1800" b="1" i="0" u="none" kern="1200" baseline="0" dirty="0">
                <a:latin typeface="宋体" panose="02010600030101010101" pitchFamily="2" charset="-122"/>
                <a:ea typeface="宋体" panose="02010600030101010101" pitchFamily="2" charset="-122"/>
                <a:cs typeface="宋体" panose="02010600030101010101" pitchFamily="2" charset="-122"/>
                <a:rtl val="0"/>
              </a:rPr>
              <a:t>相关的用法说明的集合</a:t>
            </a:r>
            <a:endParaRPr lang="zh-CN" altLang="en-US" sz="1800" b="0" i="0" u="none" kern="1200" baseline="0" dirty="0">
              <a:latin typeface="宋体" panose="02010600030101010101" pitchFamily="2" charset="-122"/>
              <a:ea typeface="宋体" panose="02010600030101010101" pitchFamily="2" charset="-122"/>
              <a:cs typeface="宋体" panose="02010600030101010101" pitchFamily="2" charset="-122"/>
              <a:rtl val="0"/>
            </a:endParaRPr>
          </a:p>
        </p:txBody>
      </p:sp>
      <p:sp>
        <p:nvSpPr>
          <p:cNvPr id="22" name="任意多边形: 形状 21"/>
          <p:cNvSpPr/>
          <p:nvPr/>
        </p:nvSpPr>
        <p:spPr bwMode="white">
          <a:xfrm>
            <a:off x="1453661" y="2688475"/>
            <a:ext cx="8986520" cy="790282"/>
          </a:xfrm>
          <a:custGeom>
            <a:avLst/>
            <a:gdLst>
              <a:gd name="connsiteX0" fmla="*/ 0 w 8986520"/>
              <a:gd name="connsiteY0" fmla="*/ 79028 h 790282"/>
              <a:gd name="connsiteX1" fmla="*/ 79028 w 8986520"/>
              <a:gd name="connsiteY1" fmla="*/ 0 h 790282"/>
              <a:gd name="connsiteX2" fmla="*/ 8907492 w 8986520"/>
              <a:gd name="connsiteY2" fmla="*/ 0 h 790282"/>
              <a:gd name="connsiteX3" fmla="*/ 8986520 w 8986520"/>
              <a:gd name="connsiteY3" fmla="*/ 79028 h 790282"/>
              <a:gd name="connsiteX4" fmla="*/ 8986520 w 8986520"/>
              <a:gd name="connsiteY4" fmla="*/ 711254 h 790282"/>
              <a:gd name="connsiteX5" fmla="*/ 8907492 w 8986520"/>
              <a:gd name="connsiteY5" fmla="*/ 790282 h 790282"/>
              <a:gd name="connsiteX6" fmla="*/ 79028 w 8986520"/>
              <a:gd name="connsiteY6" fmla="*/ 790282 h 790282"/>
              <a:gd name="connsiteX7" fmla="*/ 0 w 8986520"/>
              <a:gd name="connsiteY7" fmla="*/ 711254 h 790282"/>
              <a:gd name="connsiteX8" fmla="*/ 0 w 8986520"/>
              <a:gd name="connsiteY8" fmla="*/ 79028 h 79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6520" h="790282">
                <a:moveTo>
                  <a:pt x="0" y="79028"/>
                </a:moveTo>
                <a:cubicBezTo>
                  <a:pt x="0" y="35382"/>
                  <a:pt x="35382" y="0"/>
                  <a:pt x="79028" y="0"/>
                </a:cubicBezTo>
                <a:lnTo>
                  <a:pt x="8907492" y="0"/>
                </a:lnTo>
                <a:cubicBezTo>
                  <a:pt x="8951138" y="0"/>
                  <a:pt x="8986520" y="35382"/>
                  <a:pt x="8986520" y="79028"/>
                </a:cubicBezTo>
                <a:lnTo>
                  <a:pt x="8986520" y="711254"/>
                </a:lnTo>
                <a:cubicBezTo>
                  <a:pt x="8986520" y="754900"/>
                  <a:pt x="8951138" y="790282"/>
                  <a:pt x="8907492" y="790282"/>
                </a:cubicBezTo>
                <a:lnTo>
                  <a:pt x="79028" y="790282"/>
                </a:lnTo>
                <a:cubicBezTo>
                  <a:pt x="35382" y="790282"/>
                  <a:pt x="0" y="754900"/>
                  <a:pt x="0" y="711254"/>
                </a:cubicBezTo>
                <a:lnTo>
                  <a:pt x="0" y="79028"/>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727" tIns="91727" rIns="1358032" bIns="91727" numCol="1" spcCol="1270" anchor="ctr" anchorCtr="0">
            <a:noAutofit/>
          </a:bodyPr>
          <a:lstStyle/>
          <a:p>
            <a:pPr marL="0" lvl="0" indent="0" algn="l" defTabSz="800100">
              <a:lnSpc>
                <a:spcPct val="100000"/>
              </a:lnSpc>
              <a:spcBef>
                <a:spcPct val="0"/>
              </a:spcBef>
              <a:buNone/>
            </a:pPr>
            <a:r>
              <a:rPr lang="en-US"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3</a:t>
            </a:r>
            <a:r>
              <a:rPr lang="zh-CN" altLang="en-US" sz="18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zh-CN"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一个说明</a:t>
            </a:r>
            <a:r>
              <a:rPr lang="en-US"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(scenario)</a:t>
            </a:r>
            <a:r>
              <a:rPr lang="zh-CN"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是</a:t>
            </a:r>
            <a:r>
              <a:rPr lang="zh-CN" altLang="en-US" sz="1800" b="0" i="0" u="none" kern="1200" baseline="0" dirty="0">
                <a:latin typeface="宋体" panose="02010600030101010101" pitchFamily="2" charset="-122"/>
                <a:ea typeface="宋体" panose="02010600030101010101" pitchFamily="2" charset="-122"/>
                <a:cs typeface="宋体" panose="02010600030101010101" pitchFamily="2" charset="-122"/>
                <a:rtl val="0"/>
              </a:rPr>
              <a:t>一个</a:t>
            </a:r>
            <a:r>
              <a:rPr lang="zh-CN" alt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用例的例子</a:t>
            </a:r>
            <a:r>
              <a:rPr lang="zh-CN" altLang="en-US" sz="1800" b="0" i="0" u="none" kern="1200" baseline="0" dirty="0">
                <a:latin typeface="宋体" panose="02010600030101010101" pitchFamily="2" charset="-122"/>
                <a:ea typeface="宋体" panose="02010600030101010101" pitchFamily="2" charset="-122"/>
                <a:cs typeface="宋体" panose="02010600030101010101" pitchFamily="2" charset="-122"/>
                <a:rtl val="0"/>
              </a:rPr>
              <a:t>，</a:t>
            </a:r>
            <a:r>
              <a:rPr lang="zh-CN" sz="1800" b="0" i="0" u="none" kern="1200" baseline="0" dirty="0">
                <a:latin typeface="宋体" panose="02010600030101010101" pitchFamily="2" charset="-122"/>
                <a:ea typeface="宋体" panose="02010600030101010101" pitchFamily="2" charset="-122"/>
                <a:cs typeface="宋体" panose="02010600030101010101" pitchFamily="2" charset="-122"/>
                <a:rtl val="0"/>
              </a:rPr>
              <a:t>被视为</a:t>
            </a:r>
            <a:r>
              <a:rPr lang="zh-CN" sz="1800" b="1" i="0" u="none" kern="1200" baseline="0" dirty="0">
                <a:latin typeface="宋体" panose="02010600030101010101" pitchFamily="2" charset="-122"/>
                <a:ea typeface="宋体" panose="02010600030101010101" pitchFamily="2" charset="-122"/>
                <a:cs typeface="宋体" panose="02010600030101010101" pitchFamily="2" charset="-122"/>
                <a:rtl val="0"/>
              </a:rPr>
              <a:t>事件的普通过程</a:t>
            </a:r>
            <a:r>
              <a:rPr lang="en-US" sz="1800" b="1" i="0" u="none" kern="1200" baseline="0" dirty="0">
                <a:latin typeface="宋体" panose="02010600030101010101" pitchFamily="2" charset="-122"/>
                <a:ea typeface="宋体" panose="02010600030101010101" pitchFamily="2" charset="-122"/>
                <a:cs typeface="宋体" panose="02010600030101010101" pitchFamily="2" charset="-122"/>
                <a:rtl val="0"/>
              </a:rPr>
              <a:t>(normal course)</a:t>
            </a:r>
            <a:r>
              <a:rPr lang="zh-CN" sz="1800" b="1" i="0" u="none" kern="1200" baseline="0" dirty="0">
                <a:latin typeface="宋体" panose="02010600030101010101" pitchFamily="2" charset="-122"/>
                <a:ea typeface="宋体" panose="02010600030101010101" pitchFamily="2" charset="-122"/>
                <a:cs typeface="宋体" panose="02010600030101010101" pitchFamily="2" charset="-122"/>
                <a:rtl val="0"/>
              </a:rPr>
              <a:t>，也叫作主过程、基本过程，普通流</a:t>
            </a:r>
            <a:endParaRPr lang="zh-CN" altLang="en-US" sz="1800" b="0" i="0" u="none" kern="1200" baseline="0" dirty="0">
              <a:latin typeface="宋体" panose="02010600030101010101" pitchFamily="2" charset="-122"/>
              <a:ea typeface="宋体" panose="02010600030101010101" pitchFamily="2" charset="-122"/>
              <a:cs typeface="宋体" panose="02010600030101010101" pitchFamily="2" charset="-122"/>
              <a:rtl val="0"/>
            </a:endParaRPr>
          </a:p>
        </p:txBody>
      </p:sp>
      <p:sp>
        <p:nvSpPr>
          <p:cNvPr id="23" name="任意多边形: 形状 22"/>
          <p:cNvSpPr/>
          <p:nvPr/>
        </p:nvSpPr>
        <p:spPr bwMode="white">
          <a:xfrm>
            <a:off x="2195048" y="3622446"/>
            <a:ext cx="8986520" cy="790282"/>
          </a:xfrm>
          <a:custGeom>
            <a:avLst/>
            <a:gdLst>
              <a:gd name="connsiteX0" fmla="*/ 0 w 8986520"/>
              <a:gd name="connsiteY0" fmla="*/ 79028 h 790282"/>
              <a:gd name="connsiteX1" fmla="*/ 79028 w 8986520"/>
              <a:gd name="connsiteY1" fmla="*/ 0 h 790282"/>
              <a:gd name="connsiteX2" fmla="*/ 8907492 w 8986520"/>
              <a:gd name="connsiteY2" fmla="*/ 0 h 790282"/>
              <a:gd name="connsiteX3" fmla="*/ 8986520 w 8986520"/>
              <a:gd name="connsiteY3" fmla="*/ 79028 h 790282"/>
              <a:gd name="connsiteX4" fmla="*/ 8986520 w 8986520"/>
              <a:gd name="connsiteY4" fmla="*/ 711254 h 790282"/>
              <a:gd name="connsiteX5" fmla="*/ 8907492 w 8986520"/>
              <a:gd name="connsiteY5" fmla="*/ 790282 h 790282"/>
              <a:gd name="connsiteX6" fmla="*/ 79028 w 8986520"/>
              <a:gd name="connsiteY6" fmla="*/ 790282 h 790282"/>
              <a:gd name="connsiteX7" fmla="*/ 0 w 8986520"/>
              <a:gd name="connsiteY7" fmla="*/ 711254 h 790282"/>
              <a:gd name="connsiteX8" fmla="*/ 0 w 8986520"/>
              <a:gd name="connsiteY8" fmla="*/ 79028 h 79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6520" h="790282">
                <a:moveTo>
                  <a:pt x="0" y="79028"/>
                </a:moveTo>
                <a:cubicBezTo>
                  <a:pt x="0" y="35382"/>
                  <a:pt x="35382" y="0"/>
                  <a:pt x="79028" y="0"/>
                </a:cubicBezTo>
                <a:lnTo>
                  <a:pt x="8907492" y="0"/>
                </a:lnTo>
                <a:cubicBezTo>
                  <a:pt x="8951138" y="0"/>
                  <a:pt x="8986520" y="35382"/>
                  <a:pt x="8986520" y="79028"/>
                </a:cubicBezTo>
                <a:lnTo>
                  <a:pt x="8986520" y="711254"/>
                </a:lnTo>
                <a:cubicBezTo>
                  <a:pt x="8986520" y="754900"/>
                  <a:pt x="8951138" y="790282"/>
                  <a:pt x="8907492" y="790282"/>
                </a:cubicBezTo>
                <a:lnTo>
                  <a:pt x="79028" y="790282"/>
                </a:lnTo>
                <a:cubicBezTo>
                  <a:pt x="35382" y="790282"/>
                  <a:pt x="0" y="754900"/>
                  <a:pt x="0" y="711254"/>
                </a:cubicBezTo>
                <a:lnTo>
                  <a:pt x="0" y="79028"/>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727" tIns="91727" rIns="1346799" bIns="91727" numCol="1" spcCol="1270" anchor="ctr" anchorCtr="0">
            <a:noAutofit/>
          </a:bodyPr>
          <a:lstStyle/>
          <a:p>
            <a:pPr marL="0" lvl="0" indent="0" algn="l" defTabSz="800100">
              <a:lnSpc>
                <a:spcPct val="100000"/>
              </a:lnSpc>
              <a:spcBef>
                <a:spcPct val="0"/>
              </a:spcBef>
              <a:spcAft>
                <a:spcPct val="35000"/>
              </a:spcAft>
              <a:buNone/>
            </a:pPr>
            <a:r>
              <a:rPr lang="en-US" altLang="zh-CN" sz="1800" b="0" i="0" u="none" kern="1200" baseline="0" dirty="0">
                <a:rtl val="0"/>
              </a:rPr>
              <a:t>4</a:t>
            </a:r>
            <a:r>
              <a:rPr lang="zh-CN" altLang="en-US" sz="1800" b="0" i="0" u="none" kern="1200" baseline="0" dirty="0">
                <a:rtl val="0"/>
              </a:rPr>
              <a:t>）</a:t>
            </a:r>
            <a:r>
              <a:rPr lang="zh-CN" sz="1800" b="0" i="0" u="none" kern="1200" baseline="0" dirty="0">
                <a:rtl val="0"/>
              </a:rPr>
              <a:t>在描述普通过程时</a:t>
            </a:r>
            <a:r>
              <a:rPr lang="zh-CN" altLang="en-US" dirty="0">
                <a:rtl val="0"/>
              </a:rPr>
              <a:t>，应</a:t>
            </a:r>
            <a:r>
              <a:rPr lang="zh-CN" sz="1800" b="0" i="0" u="none" kern="1200" baseline="0" dirty="0">
                <a:rtl val="0"/>
              </a:rPr>
              <a:t>列出执行者和系统之间相互交互或对话的顺序</a:t>
            </a:r>
            <a:endParaRPr altLang="en-US" sz="1800" kern="1200" dirty="0"/>
          </a:p>
        </p:txBody>
      </p:sp>
      <p:sp>
        <p:nvSpPr>
          <p:cNvPr id="24" name="任意多边形: 形状 23"/>
          <p:cNvSpPr/>
          <p:nvPr/>
        </p:nvSpPr>
        <p:spPr bwMode="white">
          <a:xfrm>
            <a:off x="2947669" y="4556417"/>
            <a:ext cx="8986520" cy="790282"/>
          </a:xfrm>
          <a:custGeom>
            <a:avLst/>
            <a:gdLst>
              <a:gd name="connsiteX0" fmla="*/ 0 w 8986520"/>
              <a:gd name="connsiteY0" fmla="*/ 79028 h 790282"/>
              <a:gd name="connsiteX1" fmla="*/ 79028 w 8986520"/>
              <a:gd name="connsiteY1" fmla="*/ 0 h 790282"/>
              <a:gd name="connsiteX2" fmla="*/ 8907492 w 8986520"/>
              <a:gd name="connsiteY2" fmla="*/ 0 h 790282"/>
              <a:gd name="connsiteX3" fmla="*/ 8986520 w 8986520"/>
              <a:gd name="connsiteY3" fmla="*/ 79028 h 790282"/>
              <a:gd name="connsiteX4" fmla="*/ 8986520 w 8986520"/>
              <a:gd name="connsiteY4" fmla="*/ 711254 h 790282"/>
              <a:gd name="connsiteX5" fmla="*/ 8907492 w 8986520"/>
              <a:gd name="connsiteY5" fmla="*/ 790282 h 790282"/>
              <a:gd name="connsiteX6" fmla="*/ 79028 w 8986520"/>
              <a:gd name="connsiteY6" fmla="*/ 790282 h 790282"/>
              <a:gd name="connsiteX7" fmla="*/ 0 w 8986520"/>
              <a:gd name="connsiteY7" fmla="*/ 711254 h 790282"/>
              <a:gd name="connsiteX8" fmla="*/ 0 w 8986520"/>
              <a:gd name="connsiteY8" fmla="*/ 79028 h 79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6520" h="790282">
                <a:moveTo>
                  <a:pt x="0" y="79028"/>
                </a:moveTo>
                <a:cubicBezTo>
                  <a:pt x="0" y="35382"/>
                  <a:pt x="35382" y="0"/>
                  <a:pt x="79028" y="0"/>
                </a:cubicBezTo>
                <a:lnTo>
                  <a:pt x="8907492" y="0"/>
                </a:lnTo>
                <a:cubicBezTo>
                  <a:pt x="8951138" y="0"/>
                  <a:pt x="8986520" y="35382"/>
                  <a:pt x="8986520" y="79028"/>
                </a:cubicBezTo>
                <a:lnTo>
                  <a:pt x="8986520" y="711254"/>
                </a:lnTo>
                <a:cubicBezTo>
                  <a:pt x="8986520" y="754900"/>
                  <a:pt x="8951138" y="790282"/>
                  <a:pt x="8907492" y="790282"/>
                </a:cubicBezTo>
                <a:lnTo>
                  <a:pt x="79028" y="790282"/>
                </a:lnTo>
                <a:cubicBezTo>
                  <a:pt x="35382" y="790282"/>
                  <a:pt x="0" y="754900"/>
                  <a:pt x="0" y="711254"/>
                </a:cubicBezTo>
                <a:lnTo>
                  <a:pt x="0" y="79028"/>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727" tIns="91727" rIns="1358032" bIns="91727" numCol="1" spcCol="1270" anchor="ctr" anchorCtr="0">
            <a:noAutofit/>
          </a:bodyPr>
          <a:lstStyle/>
          <a:p>
            <a:pPr marL="0" lvl="0" indent="0" algn="l" defTabSz="800100">
              <a:lnSpc>
                <a:spcPct val="100000"/>
              </a:lnSpc>
              <a:spcBef>
                <a:spcPct val="0"/>
              </a:spcBef>
              <a:spcAft>
                <a:spcPct val="35000"/>
              </a:spcAft>
              <a:buNone/>
            </a:pPr>
            <a:r>
              <a:rPr lang="en-US" altLang="zh-CN" sz="1800" b="0" i="0" u="none" kern="1200" baseline="0" dirty="0">
                <a:rtl val="0"/>
              </a:rPr>
              <a:t>5</a:t>
            </a:r>
            <a:r>
              <a:rPr lang="zh-CN" altLang="en-US" sz="1800" b="0" i="0" u="none" kern="1200" baseline="0" dirty="0">
                <a:rtl val="0"/>
              </a:rPr>
              <a:t>）</a:t>
            </a:r>
            <a:r>
              <a:rPr lang="zh-CN" sz="1800" b="0" i="0" u="none" kern="1200" baseline="0" dirty="0">
                <a:rtl val="0"/>
              </a:rPr>
              <a:t>当</a:t>
            </a:r>
            <a:r>
              <a:rPr lang="zh-CN" altLang="en-US" sz="1800" b="0" i="0" u="none" kern="1200" baseline="0" dirty="0">
                <a:rtl val="0"/>
              </a:rPr>
              <a:t>过程中执行者和系统之间的</a:t>
            </a:r>
            <a:r>
              <a:rPr lang="zh-CN" sz="1800" b="0" i="0" u="none" kern="1200" baseline="0" dirty="0">
                <a:rtl val="0"/>
              </a:rPr>
              <a:t>对话结束时，执行者也达到了预期的目的。</a:t>
            </a:r>
            <a:endParaRPr altLang="en-US" sz="1800" kern="1200" dirty="0"/>
          </a:p>
        </p:txBody>
      </p:sp>
      <p:sp>
        <p:nvSpPr>
          <p:cNvPr id="25" name="任意多边形: 形状 24"/>
          <p:cNvSpPr/>
          <p:nvPr/>
        </p:nvSpPr>
        <p:spPr bwMode="white">
          <a:xfrm>
            <a:off x="9173876" y="2359789"/>
            <a:ext cx="513683" cy="513683"/>
          </a:xfrm>
          <a:custGeom>
            <a:avLst/>
            <a:gdLst>
              <a:gd name="connsiteX0" fmla="*/ 0 w 513683"/>
              <a:gd name="connsiteY0" fmla="*/ 282526 h 513683"/>
              <a:gd name="connsiteX1" fmla="*/ 115579 w 513683"/>
              <a:gd name="connsiteY1" fmla="*/ 282526 h 513683"/>
              <a:gd name="connsiteX2" fmla="*/ 115579 w 513683"/>
              <a:gd name="connsiteY2" fmla="*/ 0 h 513683"/>
              <a:gd name="connsiteX3" fmla="*/ 398104 w 513683"/>
              <a:gd name="connsiteY3" fmla="*/ 0 h 513683"/>
              <a:gd name="connsiteX4" fmla="*/ 398104 w 513683"/>
              <a:gd name="connsiteY4" fmla="*/ 282526 h 513683"/>
              <a:gd name="connsiteX5" fmla="*/ 513683 w 513683"/>
              <a:gd name="connsiteY5" fmla="*/ 282526 h 513683"/>
              <a:gd name="connsiteX6" fmla="*/ 256842 w 513683"/>
              <a:gd name="connsiteY6" fmla="*/ 513683 h 513683"/>
              <a:gd name="connsiteX7" fmla="*/ 0 w 513683"/>
              <a:gd name="connsiteY7" fmla="*/ 282526 h 51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83" h="513683">
                <a:moveTo>
                  <a:pt x="0" y="282526"/>
                </a:moveTo>
                <a:lnTo>
                  <a:pt x="115579" y="282526"/>
                </a:lnTo>
                <a:lnTo>
                  <a:pt x="115579" y="0"/>
                </a:lnTo>
                <a:lnTo>
                  <a:pt x="398104" y="0"/>
                </a:lnTo>
                <a:lnTo>
                  <a:pt x="398104" y="282526"/>
                </a:lnTo>
                <a:lnTo>
                  <a:pt x="513683" y="282526"/>
                </a:lnTo>
                <a:lnTo>
                  <a:pt x="256842" y="513683"/>
                </a:lnTo>
                <a:lnTo>
                  <a:pt x="0" y="282526"/>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789" tIns="29210" rIns="144789" bIns="156347" numCol="1" spcCol="1270" anchor="ctr" anchorCtr="0">
            <a:noAutofit/>
          </a:bodyPr>
          <a:lstStyle/>
          <a:p>
            <a:pPr marL="0" lvl="0" indent="0" algn="ctr" defTabSz="1022350">
              <a:lnSpc>
                <a:spcPct val="90000"/>
              </a:lnSpc>
              <a:spcBef>
                <a:spcPct val="0"/>
              </a:spcBef>
              <a:spcAft>
                <a:spcPct val="35000"/>
              </a:spcAft>
              <a:buNone/>
            </a:pPr>
            <a:endParaRPr lang="zh-CN" altLang="en-US" sz="2300" kern="1200"/>
          </a:p>
        </p:txBody>
      </p:sp>
      <p:sp>
        <p:nvSpPr>
          <p:cNvPr id="26" name="任意多边形: 形状 25"/>
          <p:cNvSpPr/>
          <p:nvPr/>
        </p:nvSpPr>
        <p:spPr bwMode="white">
          <a:xfrm>
            <a:off x="9926497" y="3293760"/>
            <a:ext cx="513683" cy="513683"/>
          </a:xfrm>
          <a:custGeom>
            <a:avLst/>
            <a:gdLst>
              <a:gd name="connsiteX0" fmla="*/ 0 w 513683"/>
              <a:gd name="connsiteY0" fmla="*/ 282526 h 513683"/>
              <a:gd name="connsiteX1" fmla="*/ 115579 w 513683"/>
              <a:gd name="connsiteY1" fmla="*/ 282526 h 513683"/>
              <a:gd name="connsiteX2" fmla="*/ 115579 w 513683"/>
              <a:gd name="connsiteY2" fmla="*/ 0 h 513683"/>
              <a:gd name="connsiteX3" fmla="*/ 398104 w 513683"/>
              <a:gd name="connsiteY3" fmla="*/ 0 h 513683"/>
              <a:gd name="connsiteX4" fmla="*/ 398104 w 513683"/>
              <a:gd name="connsiteY4" fmla="*/ 282526 h 513683"/>
              <a:gd name="connsiteX5" fmla="*/ 513683 w 513683"/>
              <a:gd name="connsiteY5" fmla="*/ 282526 h 513683"/>
              <a:gd name="connsiteX6" fmla="*/ 256842 w 513683"/>
              <a:gd name="connsiteY6" fmla="*/ 513683 h 513683"/>
              <a:gd name="connsiteX7" fmla="*/ 0 w 513683"/>
              <a:gd name="connsiteY7" fmla="*/ 282526 h 51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83" h="513683">
                <a:moveTo>
                  <a:pt x="0" y="282526"/>
                </a:moveTo>
                <a:lnTo>
                  <a:pt x="115579" y="282526"/>
                </a:lnTo>
                <a:lnTo>
                  <a:pt x="115579" y="0"/>
                </a:lnTo>
                <a:lnTo>
                  <a:pt x="398104" y="0"/>
                </a:lnTo>
                <a:lnTo>
                  <a:pt x="398104" y="282526"/>
                </a:lnTo>
                <a:lnTo>
                  <a:pt x="513683" y="282526"/>
                </a:lnTo>
                <a:lnTo>
                  <a:pt x="256842" y="513683"/>
                </a:lnTo>
                <a:lnTo>
                  <a:pt x="0" y="282526"/>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789" tIns="29210" rIns="144789" bIns="156347" numCol="1" spcCol="1270" anchor="ctr" anchorCtr="0">
            <a:noAutofit/>
          </a:bodyPr>
          <a:lstStyle/>
          <a:p>
            <a:pPr marL="0" lvl="0" indent="0" algn="ctr" defTabSz="1022350">
              <a:lnSpc>
                <a:spcPct val="90000"/>
              </a:lnSpc>
              <a:spcBef>
                <a:spcPct val="0"/>
              </a:spcBef>
              <a:spcAft>
                <a:spcPct val="35000"/>
              </a:spcAft>
              <a:buNone/>
            </a:pPr>
            <a:endParaRPr lang="zh-CN" altLang="en-US" sz="2300" kern="1200"/>
          </a:p>
        </p:txBody>
      </p:sp>
      <p:sp>
        <p:nvSpPr>
          <p:cNvPr id="27" name="任意多边形: 形状 26"/>
          <p:cNvSpPr/>
          <p:nvPr/>
        </p:nvSpPr>
        <p:spPr bwMode="white">
          <a:xfrm>
            <a:off x="10667885" y="4227731"/>
            <a:ext cx="513683" cy="513683"/>
          </a:xfrm>
          <a:custGeom>
            <a:avLst/>
            <a:gdLst>
              <a:gd name="connsiteX0" fmla="*/ 0 w 513683"/>
              <a:gd name="connsiteY0" fmla="*/ 282526 h 513683"/>
              <a:gd name="connsiteX1" fmla="*/ 115579 w 513683"/>
              <a:gd name="connsiteY1" fmla="*/ 282526 h 513683"/>
              <a:gd name="connsiteX2" fmla="*/ 115579 w 513683"/>
              <a:gd name="connsiteY2" fmla="*/ 0 h 513683"/>
              <a:gd name="connsiteX3" fmla="*/ 398104 w 513683"/>
              <a:gd name="connsiteY3" fmla="*/ 0 h 513683"/>
              <a:gd name="connsiteX4" fmla="*/ 398104 w 513683"/>
              <a:gd name="connsiteY4" fmla="*/ 282526 h 513683"/>
              <a:gd name="connsiteX5" fmla="*/ 513683 w 513683"/>
              <a:gd name="connsiteY5" fmla="*/ 282526 h 513683"/>
              <a:gd name="connsiteX6" fmla="*/ 256842 w 513683"/>
              <a:gd name="connsiteY6" fmla="*/ 513683 h 513683"/>
              <a:gd name="connsiteX7" fmla="*/ 0 w 513683"/>
              <a:gd name="connsiteY7" fmla="*/ 282526 h 51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83" h="513683">
                <a:moveTo>
                  <a:pt x="0" y="282526"/>
                </a:moveTo>
                <a:lnTo>
                  <a:pt x="115579" y="282526"/>
                </a:lnTo>
                <a:lnTo>
                  <a:pt x="115579" y="0"/>
                </a:lnTo>
                <a:lnTo>
                  <a:pt x="398104" y="0"/>
                </a:lnTo>
                <a:lnTo>
                  <a:pt x="398104" y="282526"/>
                </a:lnTo>
                <a:lnTo>
                  <a:pt x="513683" y="282526"/>
                </a:lnTo>
                <a:lnTo>
                  <a:pt x="256842" y="513683"/>
                </a:lnTo>
                <a:lnTo>
                  <a:pt x="0" y="282526"/>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789" tIns="29210" rIns="144789" bIns="156347" numCol="1" spcCol="1270" anchor="ctr" anchorCtr="0">
            <a:noAutofit/>
          </a:bodyPr>
          <a:lstStyle/>
          <a:p>
            <a:pPr marL="0" lvl="0" indent="0" algn="ctr" defTabSz="1022350">
              <a:lnSpc>
                <a:spcPct val="90000"/>
              </a:lnSpc>
              <a:spcBef>
                <a:spcPct val="0"/>
              </a:spcBef>
              <a:spcAft>
                <a:spcPct val="35000"/>
              </a:spcAft>
              <a:buNone/>
            </a:pPr>
            <a:endParaRPr lang="zh-CN" altLang="en-US" sz="2300" kern="1200"/>
          </a:p>
        </p:txBody>
      </p:sp>
      <p:sp>
        <p:nvSpPr>
          <p:cNvPr id="17"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）用例的要素</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3" grpId="0" animBg="1"/>
      <p:bldP spid="24" grpId="0" animBg="1"/>
      <p:bldP spid="25" grpId="0" animBg="1"/>
      <p:bldP spid="26" grpId="0" animBg="1"/>
      <p:bldP spid="27" grpId="0" animBg="1"/>
      <p:bldP spid="1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互操作性</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499" y="1879600"/>
            <a:ext cx="10795000" cy="594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互操作性：</a:t>
            </a:r>
            <a:r>
              <a:rPr lang="zh-CN" altLang="en-US" b="1" dirty="0">
                <a:solidFill>
                  <a:schemeClr val="tx1"/>
                </a:solidFill>
              </a:rPr>
              <a:t>表明了产品与其它系统交换数据和服务的难易程度</a:t>
            </a:r>
            <a:endParaRPr lang="zh-CN" altLang="en-US" b="1" dirty="0">
              <a:solidFill>
                <a:schemeClr val="tx1"/>
              </a:solidFill>
            </a:endParaRPr>
          </a:p>
        </p:txBody>
      </p:sp>
      <p:sp>
        <p:nvSpPr>
          <p:cNvPr id="6" name="文本框 5"/>
          <p:cNvSpPr txBox="1"/>
          <p:nvPr/>
        </p:nvSpPr>
        <p:spPr>
          <a:xfrm>
            <a:off x="698500" y="4161030"/>
            <a:ext cx="10795000" cy="17825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2</a:t>
            </a:r>
            <a:r>
              <a:rPr lang="zh-CN" altLang="en-US" dirty="0">
                <a:solidFill>
                  <a:schemeClr val="tx1"/>
                </a:solidFill>
              </a:rPr>
              <a:t>）例如：</a:t>
            </a:r>
            <a:endParaRPr lang="en-US" altLang="zh-CN" dirty="0">
              <a:solidFill>
                <a:schemeClr val="tx1"/>
              </a:solidFill>
            </a:endParaRPr>
          </a:p>
          <a:p>
            <a:pPr algn="l"/>
            <a:r>
              <a:rPr lang="zh-CN" altLang="en-US" dirty="0">
                <a:solidFill>
                  <a:schemeClr val="tx1"/>
                </a:solidFill>
              </a:rPr>
              <a:t>“化学制品跟踪系统”的用户习惯于使用一些商业工具绘制化学制品的结构图，所以他们提出如下的互操作性需求</a:t>
            </a:r>
            <a:r>
              <a:rPr lang="zh-CN" altLang="en-US" dirty="0">
                <a:solidFill>
                  <a:srgbClr val="FF0000"/>
                </a:solidFill>
              </a:rPr>
              <a:t>：  “化学制品跟踪系统应该能够从</a:t>
            </a:r>
            <a:r>
              <a:rPr lang="en-US" altLang="zh-CN" dirty="0" err="1">
                <a:solidFill>
                  <a:srgbClr val="FF0000"/>
                </a:solidFill>
              </a:rPr>
              <a:t>ChemiDraw</a:t>
            </a:r>
            <a:r>
              <a:rPr lang="zh-CN" altLang="en-US" dirty="0">
                <a:solidFill>
                  <a:srgbClr val="FF0000"/>
                </a:solidFill>
              </a:rPr>
              <a:t>和</a:t>
            </a:r>
            <a:r>
              <a:rPr lang="en-US" altLang="zh-CN" dirty="0">
                <a:solidFill>
                  <a:srgbClr val="FF0000"/>
                </a:solidFill>
              </a:rPr>
              <a:t>Chem-Struct</a:t>
            </a:r>
            <a:r>
              <a:rPr lang="zh-CN" altLang="en-US" dirty="0">
                <a:solidFill>
                  <a:srgbClr val="FF0000"/>
                </a:solidFill>
              </a:rPr>
              <a:t>工具中导入任何有效的化学制品结构图。”</a:t>
            </a:r>
            <a:endParaRPr lang="zh-CN" altLang="en-US" dirty="0">
              <a:solidFill>
                <a:srgbClr val="FF0000"/>
              </a:solidFill>
            </a:endParaRPr>
          </a:p>
        </p:txBody>
      </p:sp>
      <p:sp>
        <p:nvSpPr>
          <p:cNvPr id="8" name="文本框 7"/>
          <p:cNvSpPr txBox="1"/>
          <p:nvPr/>
        </p:nvSpPr>
        <p:spPr>
          <a:xfrm>
            <a:off x="698499" y="2664326"/>
            <a:ext cx="10795000" cy="11456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）为了评估互操作性是否达到要求的程度，必须知道用户使用其它哪些应用程序与本产品协同工作，还要知道他们要交换什么数据。</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可靠性</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691901"/>
            <a:ext cx="10795000" cy="50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 </a:t>
            </a:r>
            <a:r>
              <a:rPr lang="zh-CN" altLang="en-US" b="1" dirty="0">
                <a:solidFill>
                  <a:srgbClr val="FF0000"/>
                </a:solidFill>
              </a:rPr>
              <a:t>可靠性：</a:t>
            </a:r>
            <a:r>
              <a:rPr lang="zh-CN" altLang="en-US" b="1" dirty="0">
                <a:solidFill>
                  <a:schemeClr val="tx1"/>
                </a:solidFill>
              </a:rPr>
              <a:t>是软件无故障执行一段时间的概率，</a:t>
            </a:r>
            <a:r>
              <a:rPr lang="zh-CN" altLang="en-US" b="1" dirty="0">
                <a:solidFill>
                  <a:srgbClr val="0000FF"/>
                </a:solidFill>
              </a:rPr>
              <a:t>健壮性</a:t>
            </a:r>
            <a:r>
              <a:rPr lang="zh-CN" altLang="en-US" dirty="0">
                <a:solidFill>
                  <a:schemeClr val="tx1"/>
                </a:solidFill>
              </a:rPr>
              <a:t>和</a:t>
            </a:r>
            <a:r>
              <a:rPr lang="zh-CN" altLang="en-US" b="1" dirty="0">
                <a:solidFill>
                  <a:srgbClr val="0000FF"/>
                </a:solidFill>
              </a:rPr>
              <a:t>有效性</a:t>
            </a:r>
            <a:r>
              <a:rPr lang="zh-CN" altLang="en-US" dirty="0">
                <a:solidFill>
                  <a:schemeClr val="tx1"/>
                </a:solidFill>
              </a:rPr>
              <a:t>有时可看成是可靠性的一部分。</a:t>
            </a:r>
            <a:endParaRPr lang="zh-CN" altLang="en-US" dirty="0">
              <a:solidFill>
                <a:schemeClr val="tx1"/>
              </a:solidFill>
            </a:endParaRPr>
          </a:p>
        </p:txBody>
      </p:sp>
      <p:sp>
        <p:nvSpPr>
          <p:cNvPr id="6" name="文本框 5"/>
          <p:cNvSpPr txBox="1"/>
          <p:nvPr/>
        </p:nvSpPr>
        <p:spPr>
          <a:xfrm>
            <a:off x="7537938" y="2480940"/>
            <a:ext cx="3955562" cy="38754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例如：</a:t>
            </a:r>
            <a:endParaRPr lang="en-US" altLang="zh-CN" dirty="0">
              <a:solidFill>
                <a:schemeClr val="tx1"/>
              </a:solidFill>
            </a:endParaRPr>
          </a:p>
          <a:p>
            <a:pPr algn="l"/>
            <a:r>
              <a:rPr lang="zh-CN" altLang="en-US" dirty="0">
                <a:solidFill>
                  <a:schemeClr val="tx1"/>
                </a:solidFill>
              </a:rPr>
              <a:t>一个用于控制实验室设备的软件，这些设备全天工作并且使用稀有的、昂贵的化学制品。用户要求真正与实验相关的那部分软件要高可靠性，而其它系统功能，例如周期性地记录温度数据，则对可靠性要求不高。</a:t>
            </a:r>
            <a:endParaRPr lang="en-US" altLang="zh-CN" dirty="0">
              <a:solidFill>
                <a:schemeClr val="tx1"/>
              </a:solidFill>
            </a:endParaRPr>
          </a:p>
          <a:p>
            <a:pPr algn="l"/>
            <a:r>
              <a:rPr lang="zh-CN" altLang="en-US" dirty="0">
                <a:solidFill>
                  <a:schemeClr val="tx1"/>
                </a:solidFill>
              </a:rPr>
              <a:t>该系统的一个可靠性需求说明如下：“</a:t>
            </a:r>
            <a:r>
              <a:rPr lang="zh-CN" altLang="en-US" dirty="0">
                <a:solidFill>
                  <a:srgbClr val="FF0000"/>
                </a:solidFill>
              </a:rPr>
              <a:t>由于软件失效引起实验失败的概率应不超过</a:t>
            </a:r>
            <a:r>
              <a:rPr lang="en-US" altLang="zh-CN" dirty="0">
                <a:solidFill>
                  <a:srgbClr val="FF0000"/>
                </a:solidFill>
              </a:rPr>
              <a:t>5‰</a:t>
            </a:r>
            <a:r>
              <a:rPr lang="en-US" altLang="zh-CN" dirty="0">
                <a:solidFill>
                  <a:schemeClr val="tx1"/>
                </a:solidFill>
              </a:rPr>
              <a:t>”</a:t>
            </a:r>
            <a:r>
              <a:rPr lang="zh-CN" altLang="en-US" dirty="0">
                <a:solidFill>
                  <a:schemeClr val="tx1"/>
                </a:solidFill>
              </a:rPr>
              <a:t>。</a:t>
            </a:r>
            <a:endParaRPr lang="zh-CN" altLang="en-US" dirty="0">
              <a:solidFill>
                <a:schemeClr val="tx1"/>
              </a:solidFill>
            </a:endParaRPr>
          </a:p>
        </p:txBody>
      </p:sp>
      <p:sp>
        <p:nvSpPr>
          <p:cNvPr id="15" name="文本框 14"/>
          <p:cNvSpPr txBox="1"/>
          <p:nvPr/>
        </p:nvSpPr>
        <p:spPr>
          <a:xfrm>
            <a:off x="838200" y="2843479"/>
            <a:ext cx="5797062" cy="400110"/>
          </a:xfrm>
          <a:prstGeom prst="rect">
            <a:avLst/>
          </a:prstGeom>
          <a:solidFill>
            <a:schemeClr val="accent6">
              <a:lumMod val="20000"/>
              <a:lumOff val="80000"/>
            </a:schemeClr>
          </a:solidFill>
        </p:spPr>
        <p:txBody>
          <a:bodyPr wrap="square">
            <a:spAutoFit/>
          </a:bodyPr>
          <a:lstStyle/>
          <a:p>
            <a:r>
              <a:rPr lang="en-US" altLang="zh-CN" sz="2000" dirty="0">
                <a:solidFill>
                  <a:schemeClr val="tx1"/>
                </a:solidFill>
              </a:rPr>
              <a:t>1</a:t>
            </a:r>
            <a:r>
              <a:rPr lang="zh-CN" altLang="en-US" sz="2000" dirty="0">
                <a:solidFill>
                  <a:schemeClr val="tx1"/>
                </a:solidFill>
              </a:rPr>
              <a:t>）正确执行操作所占的比例</a:t>
            </a:r>
            <a:endParaRPr lang="zh-CN" altLang="en-US" sz="2000" dirty="0"/>
          </a:p>
        </p:txBody>
      </p:sp>
      <p:sp>
        <p:nvSpPr>
          <p:cNvPr id="17" name="文本框 16"/>
          <p:cNvSpPr txBox="1"/>
          <p:nvPr/>
        </p:nvSpPr>
        <p:spPr>
          <a:xfrm>
            <a:off x="838200" y="3325227"/>
            <a:ext cx="5797062" cy="707886"/>
          </a:xfrm>
          <a:prstGeom prst="rect">
            <a:avLst/>
          </a:prstGeom>
          <a:solidFill>
            <a:schemeClr val="accent5">
              <a:lumMod val="20000"/>
              <a:lumOff val="80000"/>
            </a:schemeClr>
          </a:solidFill>
        </p:spPr>
        <p:txBody>
          <a:bodyPr wrap="square">
            <a:spAutoFit/>
          </a:bodyPr>
          <a:lstStyle/>
          <a:p>
            <a:r>
              <a:rPr lang="en-US" altLang="zh-CN" sz="2000" dirty="0">
                <a:solidFill>
                  <a:schemeClr val="tx1"/>
                </a:solidFill>
              </a:rPr>
              <a:t>2</a:t>
            </a:r>
            <a:r>
              <a:rPr lang="zh-CN" altLang="en-US" sz="2000" dirty="0">
                <a:solidFill>
                  <a:schemeClr val="tx1"/>
                </a:solidFill>
              </a:rPr>
              <a:t>）在发现新缺陷之前系统运行的时间长度和缺陷出现的密度</a:t>
            </a:r>
            <a:endParaRPr lang="zh-CN" altLang="en-US" sz="2000" dirty="0"/>
          </a:p>
        </p:txBody>
      </p:sp>
      <p:sp>
        <p:nvSpPr>
          <p:cNvPr id="19" name="文本框 18"/>
          <p:cNvSpPr txBox="1"/>
          <p:nvPr/>
        </p:nvSpPr>
        <p:spPr>
          <a:xfrm>
            <a:off x="838200" y="4122690"/>
            <a:ext cx="5797062" cy="400110"/>
          </a:xfrm>
          <a:prstGeom prst="rect">
            <a:avLst/>
          </a:prstGeom>
          <a:solidFill>
            <a:schemeClr val="accent4">
              <a:lumMod val="20000"/>
              <a:lumOff val="80000"/>
            </a:schemeClr>
          </a:solidFill>
        </p:spPr>
        <p:txBody>
          <a:bodyPr wrap="square">
            <a:spAutoFit/>
          </a:bodyPr>
          <a:lstStyle/>
          <a:p>
            <a:r>
              <a:rPr lang="en-US" altLang="zh-CN" sz="2000" dirty="0">
                <a:solidFill>
                  <a:schemeClr val="tx1"/>
                </a:solidFill>
              </a:rPr>
              <a:t>3</a:t>
            </a:r>
            <a:r>
              <a:rPr lang="zh-CN" altLang="en-US" sz="2000" dirty="0">
                <a:solidFill>
                  <a:schemeClr val="tx1"/>
                </a:solidFill>
              </a:rPr>
              <a:t>）若发生故障对系统的影响程度</a:t>
            </a:r>
            <a:endParaRPr lang="zh-CN" altLang="en-US" sz="2000" dirty="0"/>
          </a:p>
        </p:txBody>
      </p:sp>
      <p:sp>
        <p:nvSpPr>
          <p:cNvPr id="21" name="文本框 20"/>
          <p:cNvSpPr txBox="1"/>
          <p:nvPr/>
        </p:nvSpPr>
        <p:spPr>
          <a:xfrm>
            <a:off x="838200" y="4621133"/>
            <a:ext cx="5797062" cy="369332"/>
          </a:xfrm>
          <a:prstGeom prst="rect">
            <a:avLst/>
          </a:prstGeom>
          <a:solidFill>
            <a:schemeClr val="accent2">
              <a:lumMod val="20000"/>
              <a:lumOff val="80000"/>
            </a:schemeClr>
          </a:solidFill>
        </p:spPr>
        <p:txBody>
          <a:bodyPr wrap="square">
            <a:spAutoFit/>
          </a:bodyPr>
          <a:lstStyle/>
          <a:p>
            <a:r>
              <a:rPr lang="en-US" altLang="zh-CN" dirty="0">
                <a:solidFill>
                  <a:schemeClr val="tx1"/>
                </a:solidFill>
              </a:rPr>
              <a:t>4</a:t>
            </a:r>
            <a:r>
              <a:rPr lang="zh-CN" altLang="en-US" dirty="0">
                <a:solidFill>
                  <a:schemeClr val="tx1"/>
                </a:solidFill>
              </a:rPr>
              <a:t>）最大的可靠性的费用是否合理</a:t>
            </a:r>
            <a:endParaRPr lang="zh-CN" altLang="en-US" dirty="0"/>
          </a:p>
        </p:txBody>
      </p:sp>
      <p:sp>
        <p:nvSpPr>
          <p:cNvPr id="22" name="矩形 21"/>
          <p:cNvSpPr/>
          <p:nvPr/>
        </p:nvSpPr>
        <p:spPr>
          <a:xfrm>
            <a:off x="698500" y="2480939"/>
            <a:ext cx="6136054" cy="263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2431507" y="2292877"/>
            <a:ext cx="2879043" cy="400110"/>
          </a:xfrm>
          <a:prstGeom prst="rect">
            <a:avLst/>
          </a:prstGeom>
          <a:solidFill>
            <a:schemeClr val="bg1"/>
          </a:solidFill>
        </p:spPr>
        <p:txBody>
          <a:bodyPr wrap="square">
            <a:spAutoFit/>
          </a:bodyPr>
          <a:lstStyle/>
          <a:p>
            <a:r>
              <a:rPr lang="zh-CN" altLang="en-US" sz="2000" b="1" dirty="0">
                <a:solidFill>
                  <a:srgbClr val="FF0000"/>
                </a:solidFill>
              </a:rPr>
              <a:t>衡量软件可靠性的方法</a:t>
            </a:r>
            <a:endParaRPr lang="zh-CN" altLang="en-US" sz="2000" b="1" dirty="0">
              <a:solidFill>
                <a:srgbClr val="FF0000"/>
              </a:solidFill>
            </a:endParaRPr>
          </a:p>
        </p:txBody>
      </p:sp>
      <p:sp>
        <p:nvSpPr>
          <p:cNvPr id="26" name="文本框 25"/>
          <p:cNvSpPr txBox="1"/>
          <p:nvPr/>
        </p:nvSpPr>
        <p:spPr>
          <a:xfrm>
            <a:off x="850899" y="5520694"/>
            <a:ext cx="5807808" cy="369332"/>
          </a:xfrm>
          <a:prstGeom prst="rect">
            <a:avLst/>
          </a:prstGeom>
          <a:solidFill>
            <a:schemeClr val="accent6">
              <a:lumMod val="20000"/>
              <a:lumOff val="80000"/>
            </a:schemeClr>
          </a:solidFill>
        </p:spPr>
        <p:txBody>
          <a:bodyPr wrap="square">
            <a:spAutoFit/>
          </a:bodyPr>
          <a:lstStyle/>
          <a:p>
            <a:r>
              <a:rPr lang="en-US" altLang="zh-CN" dirty="0">
                <a:solidFill>
                  <a:schemeClr val="tx1"/>
                </a:solidFill>
              </a:rPr>
              <a:t>1</a:t>
            </a:r>
            <a:r>
              <a:rPr lang="zh-CN" altLang="en-US" dirty="0">
                <a:solidFill>
                  <a:schemeClr val="tx1"/>
                </a:solidFill>
              </a:rPr>
              <a:t>）即使该软件还存在缺陷，也可认为达到其可靠性目标</a:t>
            </a:r>
            <a:endParaRPr lang="zh-CN" altLang="en-US" dirty="0"/>
          </a:p>
        </p:txBody>
      </p:sp>
      <p:sp>
        <p:nvSpPr>
          <p:cNvPr id="28" name="文本框 27"/>
          <p:cNvSpPr txBox="1"/>
          <p:nvPr/>
        </p:nvSpPr>
        <p:spPr>
          <a:xfrm>
            <a:off x="850899" y="5940799"/>
            <a:ext cx="5807808" cy="369332"/>
          </a:xfrm>
          <a:prstGeom prst="rect">
            <a:avLst/>
          </a:prstGeom>
          <a:solidFill>
            <a:schemeClr val="accent5">
              <a:lumMod val="20000"/>
              <a:lumOff val="80000"/>
            </a:schemeClr>
          </a:solidFill>
        </p:spPr>
        <p:txBody>
          <a:bodyPr wrap="square">
            <a:spAutoFit/>
          </a:bodyPr>
          <a:lstStyle/>
          <a:p>
            <a:r>
              <a:rPr lang="en-US" altLang="zh-CN" dirty="0">
                <a:solidFill>
                  <a:schemeClr val="tx1"/>
                </a:solidFill>
              </a:rPr>
              <a:t>2</a:t>
            </a:r>
            <a:r>
              <a:rPr lang="zh-CN" altLang="en-US" dirty="0">
                <a:solidFill>
                  <a:schemeClr val="tx1"/>
                </a:solidFill>
              </a:rPr>
              <a:t>）高可靠性的系统也是为高可测试性系统设计的</a:t>
            </a:r>
            <a:endParaRPr lang="zh-CN" altLang="en-US" dirty="0"/>
          </a:p>
        </p:txBody>
      </p:sp>
      <p:sp>
        <p:nvSpPr>
          <p:cNvPr id="29" name="矩形 28"/>
          <p:cNvSpPr/>
          <p:nvPr/>
        </p:nvSpPr>
        <p:spPr>
          <a:xfrm>
            <a:off x="698500" y="5473802"/>
            <a:ext cx="6136054" cy="882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p:cNvSpPr/>
          <p:nvPr/>
        </p:nvSpPr>
        <p:spPr>
          <a:xfrm>
            <a:off x="3118338" y="5111262"/>
            <a:ext cx="463062" cy="3117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74306" y="5111262"/>
            <a:ext cx="1569660" cy="369332"/>
          </a:xfrm>
          <a:prstGeom prst="rect">
            <a:avLst/>
          </a:prstGeom>
          <a:noFill/>
        </p:spPr>
        <p:txBody>
          <a:bodyPr wrap="none" rtlCol="0">
            <a:spAutoFit/>
          </a:bodyPr>
          <a:lstStyle/>
          <a:p>
            <a:r>
              <a:rPr lang="zh-CN" altLang="en-US" dirty="0">
                <a:solidFill>
                  <a:srgbClr val="FF0000"/>
                </a:solidFill>
              </a:rPr>
              <a:t>满足高可靠性</a:t>
            </a:r>
            <a:endParaRPr lang="zh-CN" altLang="en-US" dirty="0">
              <a:solidFill>
                <a:srgbClr val="FF0000"/>
              </a:solidFill>
            </a:endParaRPr>
          </a:p>
        </p:txBody>
      </p:sp>
      <p:sp>
        <p:nvSpPr>
          <p:cNvPr id="20" name="箭头: 右 19"/>
          <p:cNvSpPr/>
          <p:nvPr/>
        </p:nvSpPr>
        <p:spPr>
          <a:xfrm>
            <a:off x="7018020" y="4033113"/>
            <a:ext cx="422910" cy="4361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animBg="1"/>
      <p:bldP spid="15" grpId="0" animBg="1"/>
      <p:bldP spid="17" grpId="0" animBg="1"/>
      <p:bldP spid="19" grpId="0" animBg="1"/>
      <p:bldP spid="21" grpId="0" animBg="1"/>
      <p:bldP spid="22" grpId="0" animBg="1"/>
      <p:bldP spid="24" grpId="0" animBg="1"/>
      <p:bldP spid="26" grpId="0" animBg="1"/>
      <p:bldP spid="28" grpId="0" animBg="1"/>
      <p:bldP spid="29" grpId="0" animBg="1"/>
      <p:bldP spid="16" grpId="0" animBg="1"/>
      <p:bldP spid="18" grpId="0"/>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健壮性</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879600"/>
            <a:ext cx="10795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健壮性</a:t>
            </a:r>
            <a:r>
              <a:rPr lang="zh-CN" altLang="en-US" dirty="0">
                <a:solidFill>
                  <a:srgbClr val="FF0000"/>
                </a:solidFill>
              </a:rPr>
              <a:t>：</a:t>
            </a:r>
            <a:r>
              <a:rPr lang="zh-CN" altLang="en-US" b="1" dirty="0">
                <a:solidFill>
                  <a:srgbClr val="002060"/>
                </a:solidFill>
              </a:rPr>
              <a:t>是当系统或其组成部分遇到非法输入数据、相关软件或硬件组成部分的缺陷或异常的操作情况时，能继续正确运行功能的程度</a:t>
            </a:r>
            <a:endParaRPr lang="zh-CN" altLang="en-US" dirty="0">
              <a:solidFill>
                <a:srgbClr val="FF0000"/>
              </a:solidFill>
            </a:endParaRPr>
          </a:p>
        </p:txBody>
      </p:sp>
      <p:sp>
        <p:nvSpPr>
          <p:cNvPr id="6" name="文本框 5"/>
          <p:cNvSpPr txBox="1"/>
          <p:nvPr/>
        </p:nvSpPr>
        <p:spPr>
          <a:xfrm>
            <a:off x="698500" y="2751004"/>
            <a:ext cx="10795000" cy="123949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）健壮的软件可以从发生问题的环境中完好地恢复并且可容忍用户的错误</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rPr>
              <a:t>）当从用户那里获取健壮性的目标时，询问系统可能遇到的错误条件并且要了解用户想让系统如何响应</a:t>
            </a:r>
            <a:endParaRPr lang="zh-CN" altLang="en-US" dirty="0">
              <a:solidFill>
                <a:schemeClr val="tx1"/>
              </a:solidFill>
            </a:endParaRPr>
          </a:p>
        </p:txBody>
      </p:sp>
      <p:sp>
        <p:nvSpPr>
          <p:cNvPr id="7" name="文本框 6"/>
          <p:cNvSpPr txBox="1"/>
          <p:nvPr/>
        </p:nvSpPr>
        <p:spPr>
          <a:xfrm>
            <a:off x="698500" y="4215574"/>
            <a:ext cx="10795000" cy="16083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例如：</a:t>
            </a:r>
            <a:endParaRPr lang="en-US" altLang="zh-CN" dirty="0">
              <a:solidFill>
                <a:schemeClr val="tx1"/>
              </a:solidFill>
            </a:endParaRPr>
          </a:p>
          <a:p>
            <a:pPr algn="l"/>
            <a:r>
              <a:rPr lang="zh-CN" altLang="en-US" dirty="0">
                <a:solidFill>
                  <a:schemeClr val="tx1"/>
                </a:solidFill>
              </a:rPr>
              <a:t>一个健壮性需求是这样说明的</a:t>
            </a:r>
            <a:r>
              <a:rPr lang="zh-CN" altLang="en-US" dirty="0">
                <a:solidFill>
                  <a:srgbClr val="FF0000"/>
                </a:solidFill>
              </a:rPr>
              <a:t>：“所有的规划参数都要指定一个缺省值，当输入数据丢失或无效时，就使用缺省值数据。”</a:t>
            </a:r>
            <a:r>
              <a:rPr lang="zh-CN" altLang="en-US" dirty="0">
                <a:solidFill>
                  <a:schemeClr val="tx1"/>
                </a:solidFill>
              </a:rPr>
              <a:t>这个例子反映了对一个“用户”是另一个软件应用程序的产品，其健壮性设计的方法。</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易用性（</a:t>
            </a:r>
            <a:r>
              <a:rPr lang="en-US" altLang="zh-CN" sz="2000" b="1" kern="0" dirty="0">
                <a:latin typeface="宋体" panose="02010600030101010101" pitchFamily="2" charset="-122"/>
                <a:sym typeface="宋体" panose="02010600030101010101" pitchFamily="2" charset="-122"/>
              </a:rPr>
              <a:t>Usability</a:t>
            </a:r>
            <a:r>
              <a:rPr lang="zh-CN" altLang="en-US" sz="2000" b="1" kern="0" dirty="0">
                <a:latin typeface="宋体" panose="02010600030101010101" pitchFamily="2" charset="-122"/>
                <a:sym typeface="宋体" panose="02010600030101010101" pitchFamily="2" charset="-122"/>
              </a:rPr>
              <a:t>）</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761292"/>
            <a:ext cx="10795000" cy="5091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易用性：</a:t>
            </a:r>
            <a:r>
              <a:rPr lang="zh-CN" altLang="en-US" dirty="0">
                <a:solidFill>
                  <a:schemeClr val="tx1"/>
                </a:solidFill>
              </a:rPr>
              <a:t>也称为“</a:t>
            </a:r>
            <a:r>
              <a:rPr lang="en-US" altLang="zh-CN" dirty="0">
                <a:solidFill>
                  <a:schemeClr val="tx1"/>
                </a:solidFill>
              </a:rPr>
              <a:t>ease of use”</a:t>
            </a:r>
            <a:r>
              <a:rPr lang="zh-CN" altLang="en-US" dirty="0">
                <a:solidFill>
                  <a:schemeClr val="tx1"/>
                </a:solidFill>
              </a:rPr>
              <a:t>和“人类工程”，它所描述的是许多组成</a:t>
            </a:r>
            <a:r>
              <a:rPr lang="zh-CN" altLang="en-US" dirty="0">
                <a:solidFill>
                  <a:srgbClr val="FF0000"/>
                </a:solidFill>
              </a:rPr>
              <a:t>“用户友好”</a:t>
            </a:r>
            <a:r>
              <a:rPr lang="zh-CN" altLang="en-US" dirty="0">
                <a:solidFill>
                  <a:schemeClr val="tx1"/>
                </a:solidFill>
              </a:rPr>
              <a:t>的因素。</a:t>
            </a:r>
            <a:endParaRPr lang="zh-CN" altLang="en-US" dirty="0">
              <a:solidFill>
                <a:srgbClr val="0000FF"/>
              </a:solidFill>
            </a:endParaRPr>
          </a:p>
        </p:txBody>
      </p:sp>
      <p:sp>
        <p:nvSpPr>
          <p:cNvPr id="6" name="文本框 5"/>
          <p:cNvSpPr txBox="1"/>
          <p:nvPr/>
        </p:nvSpPr>
        <p:spPr>
          <a:xfrm>
            <a:off x="701675" y="3344018"/>
            <a:ext cx="10795000" cy="101081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例子：</a:t>
            </a:r>
            <a:endParaRPr lang="en-US" altLang="zh-CN" dirty="0">
              <a:solidFill>
                <a:schemeClr val="tx1"/>
              </a:solidFill>
            </a:endParaRPr>
          </a:p>
          <a:p>
            <a:pPr algn="l"/>
            <a:r>
              <a:rPr lang="zh-CN" altLang="en-US" dirty="0">
                <a:solidFill>
                  <a:schemeClr val="tx1"/>
                </a:solidFill>
              </a:rPr>
              <a:t>“化学制品跟踪系统”的分析员询问用户：</a:t>
            </a:r>
            <a:r>
              <a:rPr lang="zh-CN" altLang="en-US" dirty="0">
                <a:solidFill>
                  <a:srgbClr val="FF0000"/>
                </a:solidFill>
              </a:rPr>
              <a:t>“快速、简单地请求化学制品并浏览其它信息，这一需求对你有多重要</a:t>
            </a:r>
            <a:r>
              <a:rPr lang="en-US" altLang="zh-CN" dirty="0">
                <a:solidFill>
                  <a:srgbClr val="FF0000"/>
                </a:solidFill>
              </a:rPr>
              <a:t>?’’</a:t>
            </a:r>
            <a:r>
              <a:rPr lang="zh-CN" altLang="en-US" dirty="0">
                <a:solidFill>
                  <a:schemeClr val="tx1"/>
                </a:solidFill>
              </a:rPr>
              <a:t>、</a:t>
            </a:r>
            <a:r>
              <a:rPr lang="zh-CN" altLang="en-US" dirty="0">
                <a:solidFill>
                  <a:srgbClr val="FF0000"/>
                </a:solidFill>
              </a:rPr>
              <a:t>“你请求一种化学制品大概需花多少时间</a:t>
            </a:r>
            <a:r>
              <a:rPr lang="en-US" altLang="zh-CN" dirty="0">
                <a:solidFill>
                  <a:srgbClr val="FF0000"/>
                </a:solidFill>
              </a:rPr>
              <a:t>?”</a:t>
            </a:r>
            <a:endParaRPr lang="zh-CN" altLang="en-US" dirty="0">
              <a:solidFill>
                <a:srgbClr val="FF0000"/>
              </a:solidFill>
            </a:endParaRPr>
          </a:p>
        </p:txBody>
      </p:sp>
      <p:sp>
        <p:nvSpPr>
          <p:cNvPr id="8" name="文本框 7"/>
          <p:cNvSpPr txBox="1"/>
          <p:nvPr/>
        </p:nvSpPr>
        <p:spPr>
          <a:xfrm>
            <a:off x="698500" y="4495197"/>
            <a:ext cx="10795000" cy="16770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3</a:t>
            </a:r>
            <a:r>
              <a:rPr lang="zh-CN" altLang="en-US" dirty="0">
                <a:solidFill>
                  <a:schemeClr val="tx1"/>
                </a:solidFill>
              </a:rPr>
              <a:t>）对于可用性的讨论可以得出可测量的目标，</a:t>
            </a:r>
            <a:r>
              <a:rPr lang="zh-CN" altLang="en-US" dirty="0">
                <a:solidFill>
                  <a:srgbClr val="FF0000"/>
                </a:solidFill>
              </a:rPr>
              <a:t>例如：</a:t>
            </a:r>
            <a:endParaRPr lang="en-US" altLang="zh-CN" dirty="0">
              <a:solidFill>
                <a:srgbClr val="FF0000"/>
              </a:solidFill>
            </a:endParaRPr>
          </a:p>
          <a:p>
            <a:pPr algn="l"/>
            <a:r>
              <a:rPr lang="zh-CN" altLang="en-US" dirty="0">
                <a:solidFill>
                  <a:srgbClr val="FF0000"/>
                </a:solidFill>
              </a:rPr>
              <a:t>“一个培训过的用户应该可以在平均</a:t>
            </a:r>
            <a:r>
              <a:rPr lang="en-US" altLang="zh-CN" dirty="0">
                <a:solidFill>
                  <a:srgbClr val="FF0000"/>
                </a:solidFill>
              </a:rPr>
              <a:t>3</a:t>
            </a:r>
            <a:r>
              <a:rPr lang="zh-CN" altLang="en-US" dirty="0">
                <a:solidFill>
                  <a:srgbClr val="FF0000"/>
                </a:solidFill>
              </a:rPr>
              <a:t>分钟或最多</a:t>
            </a:r>
            <a:r>
              <a:rPr lang="en-US" altLang="zh-CN" dirty="0">
                <a:solidFill>
                  <a:srgbClr val="FF0000"/>
                </a:solidFill>
              </a:rPr>
              <a:t>5</a:t>
            </a:r>
            <a:r>
              <a:rPr lang="zh-CN" altLang="en-US" dirty="0">
                <a:solidFill>
                  <a:srgbClr val="FF0000"/>
                </a:solidFill>
              </a:rPr>
              <a:t>分钟时间以内，完成从供应商目录表中请求一种化学制品的操作。”</a:t>
            </a:r>
            <a:endParaRPr lang="en-US" altLang="zh-CN" dirty="0">
              <a:solidFill>
                <a:schemeClr val="tx1"/>
              </a:solidFill>
            </a:endParaRPr>
          </a:p>
          <a:p>
            <a:pPr algn="l"/>
            <a:r>
              <a:rPr lang="zh-CN" altLang="en-US" dirty="0">
                <a:solidFill>
                  <a:srgbClr val="FF0000"/>
                </a:solidFill>
              </a:rPr>
              <a:t>以前从没有使用过“化学制品跟踪系统”的化学家，在经过最多不超过</a:t>
            </a:r>
            <a:r>
              <a:rPr lang="en-US" altLang="zh-CN" dirty="0">
                <a:solidFill>
                  <a:srgbClr val="FF0000"/>
                </a:solidFill>
              </a:rPr>
              <a:t>30</a:t>
            </a:r>
            <a:r>
              <a:rPr lang="zh-CN" altLang="en-US" dirty="0">
                <a:solidFill>
                  <a:srgbClr val="FF0000"/>
                </a:solidFill>
              </a:rPr>
              <a:t>分钟的适应之后，应该能正确地对一个化学品提出请求。</a:t>
            </a:r>
            <a:endParaRPr lang="zh-CN" altLang="en-US" dirty="0">
              <a:solidFill>
                <a:srgbClr val="FF0000"/>
              </a:solidFill>
            </a:endParaRPr>
          </a:p>
        </p:txBody>
      </p:sp>
      <p:sp>
        <p:nvSpPr>
          <p:cNvPr id="14" name="文本框 13"/>
          <p:cNvSpPr txBox="1"/>
          <p:nvPr/>
        </p:nvSpPr>
        <p:spPr>
          <a:xfrm>
            <a:off x="701675" y="2397065"/>
            <a:ext cx="10795000" cy="8065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rgbClr val="0000FF"/>
                </a:solidFill>
              </a:rPr>
              <a:t>1</a:t>
            </a:r>
            <a:r>
              <a:rPr lang="zh-CN" altLang="en-US" dirty="0">
                <a:solidFill>
                  <a:srgbClr val="0000FF"/>
                </a:solidFill>
              </a:rPr>
              <a:t>）易用性衡量了为准备输入、操作和理解产品输出所花费的努力</a:t>
            </a:r>
            <a:endParaRPr lang="en-US" altLang="zh-CN" dirty="0">
              <a:solidFill>
                <a:srgbClr val="0000FF"/>
              </a:solidFill>
            </a:endParaRPr>
          </a:p>
          <a:p>
            <a:pPr algn="l"/>
            <a:r>
              <a:rPr lang="en-US" altLang="zh-CN" dirty="0">
                <a:solidFill>
                  <a:schemeClr val="tx1"/>
                </a:solidFill>
              </a:rPr>
              <a:t>2</a:t>
            </a:r>
            <a:r>
              <a:rPr lang="zh-CN" altLang="en-US" dirty="0">
                <a:solidFill>
                  <a:schemeClr val="tx1"/>
                </a:solidFill>
              </a:rPr>
              <a:t>）必须权衡易用性和学习如何操纵产品的简易性</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animBg="1"/>
      <p:bldP spid="8"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易用性（</a:t>
            </a:r>
            <a:r>
              <a:rPr lang="en-US" altLang="zh-CN" sz="2000" b="1" kern="0" dirty="0">
                <a:latin typeface="宋体" panose="02010600030101010101" pitchFamily="2" charset="-122"/>
                <a:sym typeface="宋体" panose="02010600030101010101" pitchFamily="2" charset="-122"/>
              </a:rPr>
              <a:t>Usability</a:t>
            </a:r>
            <a:r>
              <a:rPr lang="zh-CN" altLang="en-US" sz="2000" b="1" kern="0" dirty="0">
                <a:latin typeface="宋体" panose="02010600030101010101" pitchFamily="2" charset="-122"/>
                <a:sym typeface="宋体" panose="02010600030101010101" pitchFamily="2" charset="-122"/>
              </a:rPr>
              <a:t>）（续）</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879600"/>
            <a:ext cx="10795000" cy="70788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rgbClr val="FF0000"/>
                </a:solidFill>
              </a:rPr>
              <a:t>4</a:t>
            </a:r>
            <a:r>
              <a:rPr lang="zh-CN" altLang="en-US" dirty="0">
                <a:solidFill>
                  <a:srgbClr val="FF0000"/>
                </a:solidFill>
              </a:rPr>
              <a:t>）易用性</a:t>
            </a:r>
            <a:r>
              <a:rPr lang="zh-CN" altLang="en-US" dirty="0">
                <a:solidFill>
                  <a:srgbClr val="0000FF"/>
                </a:solidFill>
              </a:rPr>
              <a:t>还包括对于新用户或不常使用产品的用户在学习使用产品时的简易程度</a:t>
            </a:r>
            <a:endParaRPr lang="zh-CN" altLang="en-US" dirty="0">
              <a:solidFill>
                <a:srgbClr val="FF0000"/>
              </a:solidFill>
            </a:endParaRPr>
          </a:p>
        </p:txBody>
      </p:sp>
      <p:sp>
        <p:nvSpPr>
          <p:cNvPr id="6" name="文本框 5"/>
          <p:cNvSpPr txBox="1"/>
          <p:nvPr/>
        </p:nvSpPr>
        <p:spPr>
          <a:xfrm>
            <a:off x="698500" y="2725126"/>
            <a:ext cx="10795000"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易学程度的目标可以经常定量地测量，例如：</a:t>
            </a:r>
            <a:endParaRPr lang="en-US" altLang="zh-CN" dirty="0">
              <a:solidFill>
                <a:schemeClr val="tx1"/>
              </a:solidFill>
            </a:endParaRPr>
          </a:p>
          <a:p>
            <a:pPr algn="l"/>
            <a:r>
              <a:rPr lang="zh-CN" altLang="en-US" dirty="0">
                <a:solidFill>
                  <a:srgbClr val="FF0000"/>
                </a:solidFill>
              </a:rPr>
              <a:t>“一个新用户用不到</a:t>
            </a:r>
            <a:r>
              <a:rPr lang="en-US" altLang="zh-CN" dirty="0">
                <a:solidFill>
                  <a:srgbClr val="FF0000"/>
                </a:solidFill>
              </a:rPr>
              <a:t>30</a:t>
            </a:r>
            <a:r>
              <a:rPr lang="zh-CN" altLang="en-US" dirty="0">
                <a:solidFill>
                  <a:srgbClr val="FF0000"/>
                </a:solidFill>
              </a:rPr>
              <a:t>分钟时间适应环境后，就应该可以对一个化学制品提出请求”</a:t>
            </a:r>
            <a:r>
              <a:rPr lang="zh-CN" altLang="en-US" dirty="0">
                <a:solidFill>
                  <a:schemeClr val="tx1"/>
                </a:solidFill>
              </a:rPr>
              <a:t>，或者</a:t>
            </a:r>
            <a:r>
              <a:rPr lang="zh-CN" altLang="en-US" dirty="0">
                <a:solidFill>
                  <a:srgbClr val="FF0000"/>
                </a:solidFill>
              </a:rPr>
              <a:t>“新的操作员在一天的培训学习之后，就应该可以正确执行他们所要求的任务的</a:t>
            </a:r>
            <a:r>
              <a:rPr lang="en-US" altLang="zh-CN" dirty="0">
                <a:solidFill>
                  <a:srgbClr val="FF0000"/>
                </a:solidFill>
              </a:rPr>
              <a:t>95</a:t>
            </a:r>
            <a:r>
              <a:rPr lang="zh-CN" altLang="en-US" dirty="0">
                <a:solidFill>
                  <a:srgbClr val="FF0000"/>
                </a:solidFill>
              </a:rPr>
              <a:t>％”</a:t>
            </a:r>
            <a:endParaRPr lang="zh-CN" altLang="en-US" dirty="0">
              <a:solidFill>
                <a:schemeClr val="tx1"/>
              </a:solidFill>
            </a:endParaRPr>
          </a:p>
        </p:txBody>
      </p:sp>
      <p:sp>
        <p:nvSpPr>
          <p:cNvPr id="7" name="文本框 6"/>
          <p:cNvSpPr txBox="1"/>
          <p:nvPr/>
        </p:nvSpPr>
        <p:spPr>
          <a:xfrm>
            <a:off x="698500" y="4069744"/>
            <a:ext cx="10795000" cy="7602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5</a:t>
            </a:r>
            <a:r>
              <a:rPr lang="zh-CN" altLang="en-US" dirty="0">
                <a:solidFill>
                  <a:schemeClr val="tx1"/>
                </a:solidFill>
              </a:rPr>
              <a:t>）当定义易用性或易学性的需求时，应考虑在判断产品是否达到需求而对产品进行测试的</a:t>
            </a:r>
            <a:r>
              <a:rPr lang="zh-CN" altLang="en-US" dirty="0">
                <a:solidFill>
                  <a:srgbClr val="FF0000"/>
                </a:solidFill>
              </a:rPr>
              <a:t>费用</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P spid="6"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可维护性（</a:t>
            </a:r>
            <a:r>
              <a:rPr lang="en-US" altLang="zh-CN" sz="2000" b="1" kern="0" dirty="0">
                <a:latin typeface="宋体" panose="02010600030101010101" pitchFamily="2" charset="-122"/>
                <a:sym typeface="宋体" panose="02010600030101010101" pitchFamily="2" charset="-122"/>
              </a:rPr>
              <a:t>Maintainability)</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499" y="1879600"/>
            <a:ext cx="10795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可维护性：</a:t>
            </a:r>
            <a:r>
              <a:rPr lang="zh-CN" altLang="en-US" dirty="0">
                <a:solidFill>
                  <a:schemeClr val="tx1"/>
                </a:solidFill>
              </a:rPr>
              <a:t>表明了在软件中纠正一个缺陷或做一次更改的简易程度</a:t>
            </a:r>
            <a:endParaRPr lang="en-US" altLang="zh-CN" dirty="0">
              <a:solidFill>
                <a:schemeClr val="tx1"/>
              </a:solidFill>
            </a:endParaRPr>
          </a:p>
          <a:p>
            <a:pPr algn="l"/>
            <a:r>
              <a:rPr lang="zh-CN" altLang="en-US" dirty="0">
                <a:solidFill>
                  <a:schemeClr val="tx1"/>
                </a:solidFill>
              </a:rPr>
              <a:t>可维护性</a:t>
            </a:r>
            <a:r>
              <a:rPr lang="zh-CN" altLang="en-US" b="1" dirty="0">
                <a:solidFill>
                  <a:srgbClr val="0000FF"/>
                </a:solidFill>
              </a:rPr>
              <a:t>取决于</a:t>
            </a:r>
            <a:r>
              <a:rPr lang="zh-CN" altLang="en-US" dirty="0">
                <a:solidFill>
                  <a:srgbClr val="FF0000"/>
                </a:solidFill>
              </a:rPr>
              <a:t>理解软件、更改软件和测试软件的简易程度</a:t>
            </a:r>
            <a:r>
              <a:rPr lang="zh-CN" altLang="en-US" dirty="0">
                <a:solidFill>
                  <a:schemeClr val="tx1"/>
                </a:solidFill>
              </a:rPr>
              <a:t>，可维护性</a:t>
            </a:r>
            <a:r>
              <a:rPr lang="zh-CN" altLang="en-US" dirty="0">
                <a:solidFill>
                  <a:srgbClr val="FF0000"/>
                </a:solidFill>
              </a:rPr>
              <a:t>与灵活性密切相关</a:t>
            </a:r>
            <a:endParaRPr lang="zh-CN" altLang="en-US" dirty="0">
              <a:solidFill>
                <a:srgbClr val="FF0000"/>
              </a:solidFill>
            </a:endParaRPr>
          </a:p>
        </p:txBody>
      </p:sp>
      <p:sp>
        <p:nvSpPr>
          <p:cNvPr id="16" name="文本框 15"/>
          <p:cNvSpPr txBox="1"/>
          <p:nvPr/>
        </p:nvSpPr>
        <p:spPr>
          <a:xfrm>
            <a:off x="698500" y="2613476"/>
            <a:ext cx="10795000" cy="923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）高可维护性对于那些经历周期性更改的产品或快速开发的产品很重要</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rPr>
              <a:t>）你可以根据修复</a:t>
            </a:r>
            <a:r>
              <a:rPr lang="en-US" altLang="zh-CN" dirty="0">
                <a:solidFill>
                  <a:schemeClr val="tx1"/>
                </a:solidFill>
              </a:rPr>
              <a:t>(fix)</a:t>
            </a:r>
            <a:r>
              <a:rPr lang="zh-CN" altLang="en-US" dirty="0">
                <a:solidFill>
                  <a:schemeClr val="tx1"/>
                </a:solidFill>
              </a:rPr>
              <a:t>一个问题所花的平均时间和修复正确的百分比来衡量可维护性</a:t>
            </a:r>
            <a:endParaRPr lang="zh-CN" altLang="en-US" dirty="0">
              <a:solidFill>
                <a:schemeClr val="tx1"/>
              </a:solidFill>
            </a:endParaRPr>
          </a:p>
        </p:txBody>
      </p:sp>
      <p:sp>
        <p:nvSpPr>
          <p:cNvPr id="8" name="文本框 7"/>
          <p:cNvSpPr txBox="1"/>
          <p:nvPr/>
        </p:nvSpPr>
        <p:spPr>
          <a:xfrm>
            <a:off x="698499" y="3636654"/>
            <a:ext cx="10795000" cy="104213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例子</a:t>
            </a:r>
            <a:r>
              <a:rPr lang="en-US" altLang="zh-CN" b="1" dirty="0">
                <a:solidFill>
                  <a:srgbClr val="FF0000"/>
                </a:solidFill>
              </a:rPr>
              <a:t>1</a:t>
            </a:r>
            <a:r>
              <a:rPr lang="zh-CN" altLang="en-US" b="1" dirty="0">
                <a:solidFill>
                  <a:srgbClr val="FF0000"/>
                </a:solidFill>
              </a:rPr>
              <a:t>：</a:t>
            </a:r>
            <a:endParaRPr lang="en-US" altLang="zh-CN" b="1" dirty="0">
              <a:solidFill>
                <a:srgbClr val="FF0000"/>
              </a:solidFill>
            </a:endParaRPr>
          </a:p>
          <a:p>
            <a:pPr algn="l"/>
            <a:r>
              <a:rPr lang="zh-CN" altLang="en-US" dirty="0">
                <a:solidFill>
                  <a:schemeClr val="tx1"/>
                </a:solidFill>
              </a:rPr>
              <a:t>“化学制品跟踪系统”包括如下的可维护性需求：</a:t>
            </a:r>
            <a:r>
              <a:rPr lang="zh-CN" altLang="en-US" dirty="0">
                <a:solidFill>
                  <a:srgbClr val="FF0000"/>
                </a:solidFill>
              </a:rPr>
              <a:t>“在接到来自联邦政府修订的化学制品报告的规定后，对于现有报表的更改操作必须在一周内完成。”</a:t>
            </a:r>
            <a:endParaRPr lang="zh-CN" altLang="en-US" dirty="0">
              <a:solidFill>
                <a:schemeClr val="tx1"/>
              </a:solidFill>
            </a:endParaRPr>
          </a:p>
        </p:txBody>
      </p:sp>
      <p:sp>
        <p:nvSpPr>
          <p:cNvPr id="17" name="文本框 16"/>
          <p:cNvSpPr txBox="1"/>
          <p:nvPr/>
        </p:nvSpPr>
        <p:spPr>
          <a:xfrm>
            <a:off x="698499" y="4820541"/>
            <a:ext cx="10795000" cy="123735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例子</a:t>
            </a:r>
            <a:r>
              <a:rPr lang="en-US" altLang="zh-CN" b="1" dirty="0">
                <a:solidFill>
                  <a:srgbClr val="FF0000"/>
                </a:solidFill>
              </a:rPr>
              <a:t>2</a:t>
            </a:r>
            <a:r>
              <a:rPr lang="zh-CN" altLang="en-US" b="1" dirty="0">
                <a:solidFill>
                  <a:srgbClr val="FF0000"/>
                </a:solidFill>
              </a:rPr>
              <a:t>：</a:t>
            </a:r>
            <a:endParaRPr lang="en-US" altLang="zh-CN" b="1" dirty="0">
              <a:solidFill>
                <a:srgbClr val="FF0000"/>
              </a:solidFill>
            </a:endParaRPr>
          </a:p>
          <a:p>
            <a:pPr algn="l"/>
            <a:r>
              <a:rPr lang="zh-CN" altLang="en-US" dirty="0">
                <a:solidFill>
                  <a:schemeClr val="tx1"/>
                </a:solidFill>
              </a:rPr>
              <a:t>在图形引擎工程中，须不断更新软件以满足用户需要，可维护性描述如下：</a:t>
            </a:r>
            <a:r>
              <a:rPr lang="zh-CN" altLang="en-US" dirty="0">
                <a:solidFill>
                  <a:srgbClr val="FF0000"/>
                </a:solidFill>
              </a:rPr>
              <a:t>“函数调用不能超过两层深度”</a:t>
            </a:r>
            <a:r>
              <a:rPr lang="zh-CN" altLang="en-US" dirty="0">
                <a:solidFill>
                  <a:schemeClr val="tx1"/>
                </a:solidFill>
              </a:rPr>
              <a:t>，并且</a:t>
            </a:r>
            <a:r>
              <a:rPr lang="zh-CN" altLang="en-US" dirty="0">
                <a:solidFill>
                  <a:srgbClr val="FF0000"/>
                </a:solidFill>
              </a:rPr>
              <a:t>“每一个软件模块中，注释与源代码语句的比例至少为</a:t>
            </a:r>
            <a:r>
              <a:rPr lang="en-US" altLang="zh-CN" dirty="0">
                <a:solidFill>
                  <a:srgbClr val="FF0000"/>
                </a:solidFill>
              </a:rPr>
              <a:t>1∶2</a:t>
            </a:r>
            <a:r>
              <a:rPr lang="zh-CN" altLang="en-US" dirty="0">
                <a:solidFill>
                  <a:srgbClr val="FF0000"/>
                </a:solidFill>
              </a:rPr>
              <a:t>”</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6" grpId="0" animBg="1"/>
      <p:bldP spid="8" grpId="0" animBg="1"/>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500" y="1879600"/>
            <a:ext cx="10795000" cy="400110"/>
          </a:xfrm>
          <a:prstGeom prst="rect">
            <a:avLst/>
          </a:prstGeom>
          <a:noFill/>
        </p:spPr>
        <p:txBody>
          <a:bodyPr wrap="square" rtlCol="0" anchor="ctr" anchorCtr="0">
            <a:noAutofit/>
          </a:bodyPr>
          <a:lstStyle/>
          <a:p>
            <a:r>
              <a:rPr lang="zh-CN" altLang="en-US" sz="2000" b="1" dirty="0">
                <a:solidFill>
                  <a:srgbClr val="FF0000"/>
                </a:solidFill>
              </a:rPr>
              <a:t>可移植性：</a:t>
            </a:r>
            <a:r>
              <a:rPr lang="zh-CN" altLang="en-US" sz="2000" b="1" dirty="0"/>
              <a:t>是度量把一个软件从一种运行环境转移到另一种运行环境中所花费的工作量</a:t>
            </a:r>
            <a:endParaRPr lang="en-US" altLang="zh-CN" sz="2000" b="1" dirty="0"/>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可移植性</a:t>
            </a:r>
            <a:r>
              <a:rPr lang="en-US" altLang="zh-CN" sz="2000" b="1" kern="0" dirty="0">
                <a:latin typeface="宋体" panose="02010600030101010101" pitchFamily="2" charset="-122"/>
                <a:sym typeface="宋体" panose="02010600030101010101" pitchFamily="2" charset="-122"/>
              </a:rPr>
              <a:t>(Portability)</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838200" y="5196780"/>
            <a:ext cx="9665970" cy="684723"/>
          </a:xfrm>
          <a:prstGeom prst="rect">
            <a:avLst/>
          </a:prstGeom>
          <a:noFill/>
          <a:ln>
            <a:solidFill>
              <a:srgbClr val="FF0000"/>
            </a:solidFill>
          </a:ln>
        </p:spPr>
        <p:txBody>
          <a:bodyPr wrap="square" rtlCol="0" anchor="ctr" anchorCtr="0">
            <a:noAutofit/>
          </a:bodyPr>
          <a:lstStyle>
            <a:defPPr>
              <a:defRPr lang="zh-CN"/>
            </a:defPPr>
            <a:lvl1pPr algn="just">
              <a:defRPr sz="2000">
                <a:solidFill>
                  <a:srgbClr val="000000"/>
                </a:solidFill>
              </a:defRPr>
            </a:lvl1pPr>
          </a:lstStyle>
          <a:p>
            <a:pPr algn="ctr"/>
            <a:r>
              <a:rPr lang="zh-CN" altLang="en-US" b="1" dirty="0">
                <a:solidFill>
                  <a:srgbClr val="FF0000"/>
                </a:solidFill>
              </a:rPr>
              <a:t>开发者选择设计和编码方法以适当提高产品可移植性</a:t>
            </a:r>
            <a:endParaRPr lang="zh-CN" altLang="en-US" b="1" dirty="0">
              <a:solidFill>
                <a:srgbClr val="FF0000"/>
              </a:solidFill>
            </a:endParaRPr>
          </a:p>
        </p:txBody>
      </p:sp>
      <p:sp>
        <p:nvSpPr>
          <p:cNvPr id="14" name="文本框 13"/>
          <p:cNvSpPr txBox="1"/>
          <p:nvPr/>
        </p:nvSpPr>
        <p:spPr>
          <a:xfrm>
            <a:off x="960120" y="2590185"/>
            <a:ext cx="9372600" cy="4770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1</a:t>
            </a:r>
            <a:r>
              <a:rPr lang="zh-CN" altLang="en-US" dirty="0">
                <a:solidFill>
                  <a:schemeClr val="tx1"/>
                </a:solidFill>
              </a:rPr>
              <a:t>）软件可移植的设计方法与软件可重用的设计方法相似</a:t>
            </a:r>
            <a:endParaRPr lang="en-US" altLang="zh-CN" dirty="0">
              <a:solidFill>
                <a:schemeClr val="tx1"/>
              </a:solidFill>
            </a:endParaRPr>
          </a:p>
        </p:txBody>
      </p:sp>
      <p:sp>
        <p:nvSpPr>
          <p:cNvPr id="15" name="文本框 14"/>
          <p:cNvSpPr txBox="1"/>
          <p:nvPr/>
        </p:nvSpPr>
        <p:spPr>
          <a:xfrm>
            <a:off x="960120" y="3177498"/>
            <a:ext cx="9372600" cy="4770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2</a:t>
            </a:r>
            <a:r>
              <a:rPr lang="zh-CN" altLang="en-US" dirty="0">
                <a:solidFill>
                  <a:schemeClr val="tx1"/>
                </a:solidFill>
              </a:rPr>
              <a:t>）可移植性对于工程的成功是不重要的，对工程的结果也无关紧要</a:t>
            </a:r>
            <a:endParaRPr lang="en-US" altLang="zh-CN" dirty="0">
              <a:solidFill>
                <a:schemeClr val="tx1"/>
              </a:solidFill>
            </a:endParaRPr>
          </a:p>
        </p:txBody>
      </p:sp>
      <p:sp>
        <p:nvSpPr>
          <p:cNvPr id="16" name="文本框 15"/>
          <p:cNvSpPr txBox="1"/>
          <p:nvPr/>
        </p:nvSpPr>
        <p:spPr>
          <a:xfrm>
            <a:off x="941323" y="3785403"/>
            <a:ext cx="9372600" cy="7078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dirty="0">
                <a:solidFill>
                  <a:schemeClr val="tx1"/>
                </a:solidFill>
              </a:rPr>
              <a:t>3</a:t>
            </a:r>
            <a:r>
              <a:rPr lang="zh-CN" altLang="en-US" dirty="0">
                <a:solidFill>
                  <a:schemeClr val="tx1"/>
                </a:solidFill>
              </a:rPr>
              <a:t>）可以移植的目标必须陈述产品中可以移植到其它环境的那一部分，并确定相应的目标环境</a:t>
            </a:r>
            <a:endParaRPr lang="en-US" altLang="zh-CN" dirty="0">
              <a:solidFill>
                <a:schemeClr val="tx1"/>
              </a:solidFill>
            </a:endParaRPr>
          </a:p>
        </p:txBody>
      </p:sp>
      <p:sp>
        <p:nvSpPr>
          <p:cNvPr id="17" name="矩形 16"/>
          <p:cNvSpPr/>
          <p:nvPr/>
        </p:nvSpPr>
        <p:spPr>
          <a:xfrm>
            <a:off x="838200" y="2417350"/>
            <a:ext cx="9665970" cy="2160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下 3"/>
          <p:cNvSpPr/>
          <p:nvPr/>
        </p:nvSpPr>
        <p:spPr>
          <a:xfrm>
            <a:off x="5419725" y="4682271"/>
            <a:ext cx="502920" cy="4295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46191" y="4708008"/>
            <a:ext cx="646331" cy="369332"/>
          </a:xfrm>
          <a:prstGeom prst="rect">
            <a:avLst/>
          </a:prstGeom>
          <a:noFill/>
        </p:spPr>
        <p:txBody>
          <a:bodyPr wrap="none" rtlCol="0">
            <a:spAutoFit/>
          </a:bodyPr>
          <a:lstStyle/>
          <a:p>
            <a:r>
              <a:rPr lang="zh-CN" altLang="en-US" dirty="0">
                <a:solidFill>
                  <a:srgbClr val="FF0000"/>
                </a:solidFill>
              </a:rPr>
              <a:t>依据</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3" grpId="0"/>
      <p:bldP spid="5" grpId="0" animBg="1"/>
      <p:bldP spid="14" grpId="0" animBg="1"/>
      <p:bldP spid="15" grpId="0" animBg="1"/>
      <p:bldP spid="16" grpId="0" animBg="1"/>
      <p:bldP spid="17" grpId="0" animBg="1"/>
      <p:bldP spid="4" grpId="0" animBg="1"/>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5325" y="1879600"/>
            <a:ext cx="10795000" cy="707886"/>
          </a:xfrm>
          <a:prstGeom prst="rect">
            <a:avLst/>
          </a:prstGeom>
          <a:noFill/>
        </p:spPr>
        <p:txBody>
          <a:bodyPr wrap="square" rtlCol="0" anchor="ctr" anchorCtr="0">
            <a:noAutofit/>
          </a:bodyPr>
          <a:lstStyle/>
          <a:p>
            <a:pPr algn="just"/>
            <a:r>
              <a:rPr lang="zh-CN" altLang="en-US" sz="2000" b="1" dirty="0">
                <a:solidFill>
                  <a:srgbClr val="FF0000"/>
                </a:solidFill>
              </a:rPr>
              <a:t>可重用性：</a:t>
            </a:r>
            <a:r>
              <a:rPr lang="zh-CN" altLang="en-US" sz="2000" b="1" dirty="0"/>
              <a:t>是软件开发的长远目标，表明把一个软件组件用于其他应用程序所涉及的相关工作量。</a:t>
            </a:r>
            <a:endParaRPr lang="zh-CN" altLang="en-US" sz="2000" dirty="0">
              <a:solidFill>
                <a:srgbClr val="FF0000"/>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可重用性</a:t>
            </a:r>
            <a:r>
              <a:rPr lang="en-US" altLang="zh-CN" sz="2000" b="1" kern="0" dirty="0">
                <a:latin typeface="宋体" panose="02010600030101010101" pitchFamily="2" charset="-122"/>
                <a:sym typeface="宋体" panose="02010600030101010101" pitchFamily="2" charset="-122"/>
              </a:rPr>
              <a:t>(Reusability)</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5325" y="3721892"/>
            <a:ext cx="10795000" cy="954862"/>
          </a:xfrm>
          <a:prstGeom prst="rect">
            <a:avLst/>
          </a:prstGeom>
          <a:solidFill>
            <a:schemeClr val="accent5">
              <a:lumMod val="20000"/>
              <a:lumOff val="80000"/>
            </a:schemeClr>
          </a:solidFill>
        </p:spPr>
        <p:txBody>
          <a:bodyPr wrap="square" rtlCol="0" anchor="ctr" anchorCtr="0">
            <a:noAutofit/>
          </a:bodyPr>
          <a:lstStyle>
            <a:defPPr>
              <a:defRPr lang="zh-CN"/>
            </a:defPPr>
            <a:lvl1pPr lvl="0">
              <a:defRPr sz="2000">
                <a:solidFill>
                  <a:prstClr val="black"/>
                </a:solidFill>
              </a:defRPr>
            </a:lvl1pPr>
          </a:lstStyle>
          <a:p>
            <a:r>
              <a:rPr lang="en-US" altLang="zh-CN" dirty="0"/>
              <a:t>2</a:t>
            </a:r>
            <a:r>
              <a:rPr lang="zh-CN" altLang="en-US" dirty="0"/>
              <a:t>）</a:t>
            </a:r>
            <a:r>
              <a:rPr lang="zh-CN" altLang="en-US" dirty="0">
                <a:solidFill>
                  <a:schemeClr val="tx1"/>
                </a:solidFill>
              </a:rPr>
              <a:t>可重用软件必须</a:t>
            </a:r>
            <a:r>
              <a:rPr lang="zh-CN" altLang="en-US" dirty="0">
                <a:solidFill>
                  <a:srgbClr val="FF0000"/>
                </a:solidFill>
              </a:rPr>
              <a:t>标准化</a:t>
            </a:r>
            <a:r>
              <a:rPr lang="zh-CN" altLang="en-US" dirty="0">
                <a:solidFill>
                  <a:schemeClr val="tx1"/>
                </a:solidFill>
              </a:rPr>
              <a:t>、</a:t>
            </a:r>
            <a:r>
              <a:rPr lang="zh-CN" altLang="en-US" dirty="0">
                <a:solidFill>
                  <a:srgbClr val="FF0000"/>
                </a:solidFill>
              </a:rPr>
              <a:t>模块化</a:t>
            </a:r>
            <a:r>
              <a:rPr lang="zh-CN" altLang="en-US" dirty="0">
                <a:solidFill>
                  <a:schemeClr val="tx1"/>
                </a:solidFill>
              </a:rPr>
              <a:t>、</a:t>
            </a:r>
            <a:r>
              <a:rPr lang="zh-CN" altLang="en-US" dirty="0">
                <a:solidFill>
                  <a:srgbClr val="FF0000"/>
                </a:solidFill>
              </a:rPr>
              <a:t>文档资料齐全</a:t>
            </a:r>
            <a:r>
              <a:rPr lang="zh-CN" altLang="en-US" dirty="0">
                <a:solidFill>
                  <a:schemeClr val="tx1"/>
                </a:solidFill>
              </a:rPr>
              <a:t>、</a:t>
            </a:r>
            <a:r>
              <a:rPr lang="zh-CN" altLang="en-US" dirty="0">
                <a:solidFill>
                  <a:srgbClr val="FF0000"/>
                </a:solidFill>
              </a:rPr>
              <a:t>不依赖于特定的应用程序和运行环境</a:t>
            </a:r>
            <a:r>
              <a:rPr lang="zh-CN" altLang="en-US" dirty="0">
                <a:solidFill>
                  <a:schemeClr val="tx1"/>
                </a:solidFill>
              </a:rPr>
              <a:t>、并具有</a:t>
            </a:r>
            <a:r>
              <a:rPr lang="zh-CN" altLang="en-US" dirty="0">
                <a:solidFill>
                  <a:srgbClr val="FF0000"/>
                </a:solidFill>
              </a:rPr>
              <a:t>通用性</a:t>
            </a:r>
            <a:r>
              <a:rPr lang="zh-CN" altLang="en-US" dirty="0">
                <a:solidFill>
                  <a:schemeClr val="tx1"/>
                </a:solidFill>
              </a:rPr>
              <a:t>。</a:t>
            </a:r>
            <a:endParaRPr lang="zh-CN" altLang="en-US" dirty="0">
              <a:solidFill>
                <a:schemeClr val="tx1"/>
              </a:solidFill>
            </a:endParaRPr>
          </a:p>
        </p:txBody>
      </p:sp>
      <p:sp>
        <p:nvSpPr>
          <p:cNvPr id="14" name="文本框 13"/>
          <p:cNvSpPr txBox="1"/>
          <p:nvPr/>
        </p:nvSpPr>
        <p:spPr>
          <a:xfrm>
            <a:off x="695325" y="2572043"/>
            <a:ext cx="10795000" cy="916537"/>
          </a:xfrm>
          <a:prstGeom prst="rect">
            <a:avLst/>
          </a:prstGeom>
          <a:solidFill>
            <a:schemeClr val="accent6">
              <a:lumMod val="20000"/>
              <a:lumOff val="80000"/>
            </a:schemeClr>
          </a:solidFill>
        </p:spPr>
        <p:txBody>
          <a:bodyPr wrap="square" rtlCol="0" anchor="ctr" anchorCtr="0">
            <a:noAutofit/>
          </a:bodyPr>
          <a:lstStyle>
            <a:defPPr>
              <a:defRPr lang="zh-CN"/>
            </a:defPPr>
            <a:lvl1pPr lvl="0">
              <a:defRPr sz="2000">
                <a:solidFill>
                  <a:prstClr val="black"/>
                </a:solidFill>
              </a:defRPr>
            </a:lvl1pPr>
          </a:lstStyle>
          <a:p>
            <a:r>
              <a:rPr lang="en-US" altLang="zh-CN" dirty="0"/>
              <a:t>1</a:t>
            </a:r>
            <a:r>
              <a:rPr lang="zh-CN" altLang="en-US" dirty="0"/>
              <a:t>）</a:t>
            </a:r>
            <a:r>
              <a:rPr lang="zh-CN" altLang="en-US" sz="2000" dirty="0">
                <a:solidFill>
                  <a:srgbClr val="000000"/>
                </a:solidFill>
              </a:rPr>
              <a:t>比起创建一个打算只在一个应用程序中使用的组件，</a:t>
            </a:r>
            <a:r>
              <a:rPr lang="zh-CN" altLang="en-US" sz="2000" dirty="0">
                <a:solidFill>
                  <a:srgbClr val="FF0000"/>
                </a:solidFill>
              </a:rPr>
              <a:t>开发可重用软件的费用会更大些。</a:t>
            </a:r>
            <a:endParaRPr lang="zh-CN" altLang="en-US" dirty="0">
              <a:solidFill>
                <a:srgbClr val="FF0000"/>
              </a:solidFill>
            </a:endParaRPr>
          </a:p>
        </p:txBody>
      </p:sp>
      <p:sp>
        <p:nvSpPr>
          <p:cNvPr id="16" name="文本框 15"/>
          <p:cNvSpPr txBox="1"/>
          <p:nvPr/>
        </p:nvSpPr>
        <p:spPr>
          <a:xfrm>
            <a:off x="695325" y="4910066"/>
            <a:ext cx="10795000" cy="954862"/>
          </a:xfrm>
          <a:prstGeom prst="rect">
            <a:avLst/>
          </a:prstGeom>
          <a:solidFill>
            <a:schemeClr val="accent4">
              <a:lumMod val="20000"/>
              <a:lumOff val="80000"/>
            </a:schemeClr>
          </a:solidFill>
        </p:spPr>
        <p:txBody>
          <a:bodyPr wrap="square" rtlCol="0" anchor="ctr" anchorCtr="0">
            <a:noAutofit/>
          </a:bodyPr>
          <a:lstStyle>
            <a:defPPr>
              <a:defRPr lang="zh-CN"/>
            </a:defPPr>
            <a:lvl1pPr lvl="0">
              <a:defRPr sz="2000">
                <a:solidFill>
                  <a:prstClr val="black"/>
                </a:solidFill>
              </a:defRPr>
            </a:lvl1pPr>
          </a:lstStyle>
          <a:p>
            <a:r>
              <a:rPr lang="en-US" altLang="zh-CN" dirty="0"/>
              <a:t>3</a:t>
            </a:r>
            <a:r>
              <a:rPr lang="zh-CN" altLang="en-US" dirty="0"/>
              <a:t>）可重用性目标难以进行定量描述：确定新系统中哪些元素需要用方便于代码重用的方法设计，或者规定作为项目副产品的可重用性组件库。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5" grpId="0"/>
      <p:bldP spid="4" grpId="0" animBg="1"/>
      <p:bldP spid="14" grpId="0" animBg="1"/>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480647" y="1879601"/>
            <a:ext cx="11230706" cy="707886"/>
          </a:xfrm>
          <a:prstGeom prst="rect">
            <a:avLst/>
          </a:prstGeom>
          <a:noFill/>
        </p:spPr>
        <p:txBody>
          <a:bodyPr wrap="square" rtlCol="0" anchor="ctr" anchorCtr="0">
            <a:noAutofit/>
          </a:bodyPr>
          <a:lstStyle/>
          <a:p>
            <a:r>
              <a:rPr lang="zh-CN" altLang="en-US" sz="2000" b="1" dirty="0">
                <a:solidFill>
                  <a:srgbClr val="FF0000"/>
                </a:solidFill>
              </a:rPr>
              <a:t>可测试性：</a:t>
            </a:r>
            <a:r>
              <a:rPr lang="zh-CN" altLang="en-US" sz="2000" b="1" dirty="0"/>
              <a:t>也称为</a:t>
            </a:r>
            <a:r>
              <a:rPr lang="zh-CN" altLang="en-US" sz="2000" b="1" dirty="0">
                <a:solidFill>
                  <a:srgbClr val="FF0000"/>
                </a:solidFill>
              </a:rPr>
              <a:t>可验证性（</a:t>
            </a:r>
            <a:r>
              <a:rPr lang="en-US" altLang="zh-CN" sz="2000" b="1" dirty="0">
                <a:solidFill>
                  <a:srgbClr val="FF0000"/>
                </a:solidFill>
              </a:rPr>
              <a:t>verifiability)</a:t>
            </a:r>
            <a:r>
              <a:rPr lang="zh-CN" altLang="en-US" sz="2000" b="1" dirty="0">
                <a:solidFill>
                  <a:srgbClr val="FF0000"/>
                </a:solidFill>
              </a:rPr>
              <a:t>，</a:t>
            </a:r>
            <a:r>
              <a:rPr lang="zh-CN" altLang="en-US" sz="2000" b="1" dirty="0"/>
              <a:t>指的是测试软件组件或集成产品时查找缺陷的简易程度。</a:t>
            </a:r>
            <a:endParaRPr lang="en-US" altLang="zh-CN" sz="2000" dirty="0">
              <a:solidFill>
                <a:prstClr val="black"/>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）属性的定义</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可测试性（</a:t>
            </a:r>
            <a:r>
              <a:rPr lang="en-US" altLang="zh-CN" sz="2000" b="1" kern="0" dirty="0">
                <a:latin typeface="宋体" panose="02010600030101010101" pitchFamily="2" charset="-122"/>
                <a:sym typeface="宋体" panose="02010600030101010101" pitchFamily="2" charset="-122"/>
              </a:rPr>
              <a:t>Testability)</a:t>
            </a:r>
            <a:endParaRPr lang="zh-CN" altLang="en-US" sz="2000" b="1" kern="0" dirty="0">
              <a:latin typeface="宋体" panose="02010600030101010101" pitchFamily="2" charset="-122"/>
              <a:sym typeface="宋体" panose="02010600030101010101" pitchFamily="2" charset="-122"/>
            </a:endParaRPr>
          </a:p>
        </p:txBody>
      </p:sp>
      <p:sp>
        <p:nvSpPr>
          <p:cNvPr id="16" name="矩形 15"/>
          <p:cNvSpPr/>
          <p:nvPr/>
        </p:nvSpPr>
        <p:spPr>
          <a:xfrm>
            <a:off x="683959" y="2748123"/>
            <a:ext cx="3865181" cy="6141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rPr>
              <a:t>产品中包含复杂的算法和逻辑</a:t>
            </a:r>
            <a:endParaRPr lang="zh-CN" altLang="en-US" sz="2000" dirty="0"/>
          </a:p>
        </p:txBody>
      </p:sp>
      <p:sp>
        <p:nvSpPr>
          <p:cNvPr id="17" name="矩形 16"/>
          <p:cNvSpPr/>
          <p:nvPr/>
        </p:nvSpPr>
        <p:spPr>
          <a:xfrm>
            <a:off x="697220" y="3568142"/>
            <a:ext cx="3865181" cy="6141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rPr>
              <a:t>产品具有复杂的功能性的相互关系</a:t>
            </a:r>
            <a:endParaRPr lang="zh-CN" altLang="en-US" sz="2000" dirty="0"/>
          </a:p>
        </p:txBody>
      </p:sp>
      <p:sp>
        <p:nvSpPr>
          <p:cNvPr id="18" name="矩形 17"/>
          <p:cNvSpPr/>
          <p:nvPr/>
        </p:nvSpPr>
        <p:spPr>
          <a:xfrm>
            <a:off x="697220" y="4352993"/>
            <a:ext cx="3865181" cy="9937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rPr>
              <a:t>产品经常更改导致需要进行回归测试判断更改是否破坏了现有功能性</a:t>
            </a:r>
            <a:endParaRPr lang="zh-CN" altLang="en-US" sz="2000" dirty="0"/>
          </a:p>
        </p:txBody>
      </p:sp>
      <p:sp>
        <p:nvSpPr>
          <p:cNvPr id="19" name="矩形 18"/>
          <p:cNvSpPr/>
          <p:nvPr/>
        </p:nvSpPr>
        <p:spPr>
          <a:xfrm>
            <a:off x="480647" y="2587486"/>
            <a:ext cx="4243754" cy="3100047"/>
          </a:xfrm>
          <a:prstGeom prst="rect">
            <a:avLst/>
          </a:pr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21" name="文本框 20"/>
          <p:cNvSpPr txBox="1"/>
          <p:nvPr/>
        </p:nvSpPr>
        <p:spPr>
          <a:xfrm>
            <a:off x="1282823" y="5475699"/>
            <a:ext cx="2298577" cy="400110"/>
          </a:xfrm>
          <a:prstGeom prst="rect">
            <a:avLst/>
          </a:prstGeom>
          <a:solidFill>
            <a:schemeClr val="bg1"/>
          </a:solidFill>
          <a:ln w="15875">
            <a:solidFill>
              <a:schemeClr val="accent1">
                <a:shade val="50000"/>
              </a:schemeClr>
            </a:solidFill>
          </a:ln>
        </p:spPr>
        <p:txBody>
          <a:bodyPr wrap="square">
            <a:spAutoFit/>
          </a:bodyPr>
          <a:lstStyle/>
          <a:p>
            <a:r>
              <a:rPr lang="zh-CN" altLang="en-US" sz="2000" b="1" dirty="0">
                <a:solidFill>
                  <a:srgbClr val="FF0000"/>
                </a:solidFill>
              </a:rPr>
              <a:t>可测试性是必要的</a:t>
            </a:r>
            <a:endParaRPr lang="zh-CN" altLang="en-US" sz="2000" dirty="0"/>
          </a:p>
        </p:txBody>
      </p:sp>
      <p:sp>
        <p:nvSpPr>
          <p:cNvPr id="23" name="矩形 22"/>
          <p:cNvSpPr/>
          <p:nvPr/>
        </p:nvSpPr>
        <p:spPr>
          <a:xfrm>
            <a:off x="5437760" y="2587486"/>
            <a:ext cx="6070281" cy="774819"/>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rPr>
              <a:t>在一个模块中加入过多的分支和循环将使该模块</a:t>
            </a:r>
            <a:r>
              <a:rPr lang="zh-CN" altLang="en-US" sz="2000" dirty="0">
                <a:solidFill>
                  <a:srgbClr val="FF0000"/>
                </a:solidFill>
              </a:rPr>
              <a:t>难于测试、理解和维护</a:t>
            </a:r>
            <a:endParaRPr lang="zh-CN" altLang="en-US" sz="2000" dirty="0">
              <a:solidFill>
                <a:srgbClr val="FF0000"/>
              </a:solidFill>
            </a:endParaRPr>
          </a:p>
        </p:txBody>
      </p:sp>
      <p:sp>
        <p:nvSpPr>
          <p:cNvPr id="24" name="矩形 23"/>
          <p:cNvSpPr/>
          <p:nvPr/>
        </p:nvSpPr>
        <p:spPr>
          <a:xfrm>
            <a:off x="8790559" y="3721894"/>
            <a:ext cx="2743200" cy="1965639"/>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rPr>
              <a:t>如果模块的循环复杂度大于</a:t>
            </a:r>
            <a:r>
              <a:rPr lang="en-US" altLang="zh-CN" sz="2000" dirty="0">
                <a:solidFill>
                  <a:prstClr val="black"/>
                </a:solidFill>
              </a:rPr>
              <a:t>20</a:t>
            </a:r>
            <a:r>
              <a:rPr lang="zh-CN" altLang="en-US" sz="2000" dirty="0">
                <a:solidFill>
                  <a:prstClr val="black"/>
                </a:solidFill>
              </a:rPr>
              <a:t>，这并不会导致整个项目的失败，但指定这样的设计标准有助于开发者达到一个令人满意的质量目标</a:t>
            </a:r>
            <a:endParaRPr lang="zh-CN" altLang="en-US" sz="2000" dirty="0">
              <a:solidFill>
                <a:prstClr val="black"/>
              </a:solidFill>
            </a:endParaRPr>
          </a:p>
        </p:txBody>
      </p:sp>
      <p:sp>
        <p:nvSpPr>
          <p:cNvPr id="25" name="矩形 24"/>
          <p:cNvSpPr/>
          <p:nvPr/>
        </p:nvSpPr>
        <p:spPr>
          <a:xfrm>
            <a:off x="5437760" y="3721894"/>
            <a:ext cx="2565606" cy="1965639"/>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rPr>
              <a:t>“一个模块的最大循环复杂度不能超过</a:t>
            </a:r>
            <a:r>
              <a:rPr lang="en-US" altLang="zh-CN" sz="2000" dirty="0">
                <a:solidFill>
                  <a:prstClr val="black"/>
                </a:solidFill>
              </a:rPr>
              <a:t>20</a:t>
            </a:r>
            <a:r>
              <a:rPr lang="zh-CN" altLang="en-US" sz="2000" dirty="0">
                <a:solidFill>
                  <a:prstClr val="black"/>
                </a:solidFill>
              </a:rPr>
              <a:t>。”</a:t>
            </a:r>
            <a:r>
              <a:rPr lang="en-US" altLang="zh-CN" sz="2000" dirty="0">
                <a:solidFill>
                  <a:srgbClr val="FF0000"/>
                </a:solidFill>
              </a:rPr>
              <a:t>(</a:t>
            </a:r>
            <a:r>
              <a:rPr lang="zh-CN" altLang="en-US" sz="2000" dirty="0">
                <a:solidFill>
                  <a:srgbClr val="FF0000"/>
                </a:solidFill>
              </a:rPr>
              <a:t>循环复杂度度量一个模块源代码中逻辑分支数目</a:t>
            </a:r>
            <a:r>
              <a:rPr lang="en-US" altLang="zh-CN" sz="2000" dirty="0">
                <a:solidFill>
                  <a:srgbClr val="FF0000"/>
                </a:solidFill>
              </a:rPr>
              <a:t>)</a:t>
            </a:r>
            <a:endParaRPr lang="en-US" altLang="zh-CN" sz="2000" dirty="0">
              <a:solidFill>
                <a:srgbClr val="FF0000"/>
              </a:solidFill>
            </a:endParaRPr>
          </a:p>
        </p:txBody>
      </p:sp>
      <p:sp>
        <p:nvSpPr>
          <p:cNvPr id="8" name="箭头: 右 7"/>
          <p:cNvSpPr/>
          <p:nvPr/>
        </p:nvSpPr>
        <p:spPr>
          <a:xfrm>
            <a:off x="4795357" y="4008939"/>
            <a:ext cx="314155" cy="52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60746" y="2497016"/>
            <a:ext cx="6450607" cy="332691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rgbClr val="FF0000"/>
              </a:solidFill>
            </a:endParaRPr>
          </a:p>
        </p:txBody>
      </p:sp>
      <p:sp>
        <p:nvSpPr>
          <p:cNvPr id="30" name="箭头: 右 29"/>
          <p:cNvSpPr/>
          <p:nvPr/>
        </p:nvSpPr>
        <p:spPr>
          <a:xfrm>
            <a:off x="8180381" y="4531328"/>
            <a:ext cx="492920" cy="52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p:cNvSpPr/>
          <p:nvPr/>
        </p:nvSpPr>
        <p:spPr>
          <a:xfrm>
            <a:off x="6623538" y="3429000"/>
            <a:ext cx="257908" cy="29289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p:cNvSpPr/>
          <p:nvPr/>
        </p:nvSpPr>
        <p:spPr>
          <a:xfrm>
            <a:off x="10289365" y="3398157"/>
            <a:ext cx="257908" cy="29289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3" grpId="0"/>
      <p:bldP spid="16" grpId="0" animBg="1"/>
      <p:bldP spid="17" grpId="0" animBg="1"/>
      <p:bldP spid="18" grpId="0" animBg="1"/>
      <p:bldP spid="19" grpId="0" animBg="1"/>
      <p:bldP spid="21" grpId="0" animBg="1"/>
      <p:bldP spid="23" grpId="0" animBg="1"/>
      <p:bldP spid="24" grpId="0" animBg="1"/>
      <p:bldP spid="25" grpId="0" animBg="1"/>
      <p:bldP spid="8" grpId="0" animBg="1"/>
      <p:bldP spid="29" grpId="0" animBg="1"/>
      <p:bldP spid="30" grpId="0" animBg="1"/>
      <p:bldP spid="9" grpId="0" animBg="1"/>
      <p:bldP spid="3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9</a:t>
            </a:r>
            <a:r>
              <a:rPr lang="zh-CN" altLang="en-US" sz="2000" b="1" kern="0" dirty="0">
                <a:latin typeface="宋体" panose="02010600030101010101" pitchFamily="2" charset="-122"/>
                <a:sym typeface="宋体" panose="02010600030101010101" pitchFamily="2" charset="-122"/>
              </a:rPr>
              <a:t>）性能需求</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5325" y="2663571"/>
            <a:ext cx="10795000" cy="834801"/>
          </a:xfrm>
          <a:prstGeom prst="rect">
            <a:avLst/>
          </a:prstGeom>
          <a:solidFill>
            <a:schemeClr val="accent5">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b="1" dirty="0">
                <a:solidFill>
                  <a:srgbClr val="FF0000"/>
                </a:solidFill>
              </a:rPr>
              <a:t>注意：</a:t>
            </a:r>
            <a:r>
              <a:rPr lang="zh-CN" altLang="en-US" sz="2000" dirty="0">
                <a:solidFill>
                  <a:schemeClr val="tx1"/>
                </a:solidFill>
              </a:rPr>
              <a:t>苛刻的性能需求会对设计软件策略和选择硬件造成严重的影响。因此，定义的性能需求目标要适合于运行环境。</a:t>
            </a:r>
            <a:endParaRPr lang="zh-CN" altLang="en-US" sz="2000" dirty="0">
              <a:solidFill>
                <a:schemeClr val="tx1"/>
              </a:solidFill>
            </a:endParaRPr>
          </a:p>
        </p:txBody>
      </p:sp>
      <p:sp>
        <p:nvSpPr>
          <p:cNvPr id="6" name="文本框 5"/>
          <p:cNvSpPr txBox="1"/>
          <p:nvPr/>
        </p:nvSpPr>
        <p:spPr>
          <a:xfrm>
            <a:off x="695325" y="3757408"/>
            <a:ext cx="10795000" cy="2197622"/>
          </a:xfrm>
          <a:prstGeom prst="rect">
            <a:avLst/>
          </a:prstGeom>
          <a:no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tx1"/>
                </a:solidFill>
              </a:rPr>
              <a:t>性能需求的例子：</a:t>
            </a:r>
            <a:endParaRPr lang="zh-CN" altLang="en-US" sz="2000" dirty="0">
              <a:solidFill>
                <a:schemeClr val="tx1"/>
              </a:solidFill>
            </a:endParaRPr>
          </a:p>
          <a:p>
            <a:pPr algn="l"/>
            <a:r>
              <a:rPr lang="en-US" altLang="zh-CN" sz="2000" dirty="0">
                <a:solidFill>
                  <a:schemeClr val="tx1"/>
                </a:solidFill>
              </a:rPr>
              <a:t>1</a:t>
            </a:r>
            <a:r>
              <a:rPr lang="zh-CN" altLang="en-US" sz="2000" dirty="0">
                <a:solidFill>
                  <a:schemeClr val="tx1"/>
                </a:solidFill>
              </a:rPr>
              <a:t>）温度控制循环必须在</a:t>
            </a:r>
            <a:r>
              <a:rPr lang="en-US" altLang="zh-CN" sz="2000" dirty="0">
                <a:solidFill>
                  <a:schemeClr val="tx1"/>
                </a:solidFill>
              </a:rPr>
              <a:t>80</a:t>
            </a:r>
            <a:r>
              <a:rPr lang="zh-CN" altLang="en-US" sz="2000" dirty="0">
                <a:solidFill>
                  <a:schemeClr val="tx1"/>
                </a:solidFill>
              </a:rPr>
              <a:t>毫秒内完成执行；</a:t>
            </a:r>
            <a:endParaRPr lang="zh-CN" altLang="en-US" sz="2000" dirty="0">
              <a:solidFill>
                <a:schemeClr val="tx1"/>
              </a:solidFill>
            </a:endParaRPr>
          </a:p>
          <a:p>
            <a:pPr algn="l"/>
            <a:r>
              <a:rPr lang="en-US" altLang="zh-CN" sz="2000" dirty="0">
                <a:solidFill>
                  <a:schemeClr val="tx1"/>
                </a:solidFill>
              </a:rPr>
              <a:t>2</a:t>
            </a:r>
            <a:r>
              <a:rPr lang="zh-CN" altLang="en-US" sz="2000" dirty="0">
                <a:solidFill>
                  <a:schemeClr val="tx1"/>
                </a:solidFill>
              </a:rPr>
              <a:t>）解释器每分钟应该至少解析</a:t>
            </a:r>
            <a:r>
              <a:rPr lang="en-US" altLang="zh-CN" sz="2000" dirty="0">
                <a:solidFill>
                  <a:schemeClr val="tx1"/>
                </a:solidFill>
              </a:rPr>
              <a:t>5000</a:t>
            </a:r>
            <a:r>
              <a:rPr lang="zh-CN" altLang="en-US" sz="2000" dirty="0">
                <a:solidFill>
                  <a:schemeClr val="tx1"/>
                </a:solidFill>
              </a:rPr>
              <a:t>条没有错误的语句；</a:t>
            </a:r>
            <a:endParaRPr lang="zh-CN" altLang="en-US" sz="2000" dirty="0">
              <a:solidFill>
                <a:schemeClr val="tx1"/>
              </a:solidFill>
            </a:endParaRPr>
          </a:p>
          <a:p>
            <a:pPr algn="l"/>
            <a:r>
              <a:rPr lang="en-US" altLang="zh-CN" sz="2000" dirty="0">
                <a:solidFill>
                  <a:schemeClr val="tx1"/>
                </a:solidFill>
              </a:rPr>
              <a:t>3</a:t>
            </a:r>
            <a:r>
              <a:rPr lang="zh-CN" altLang="en-US" sz="2000" dirty="0">
                <a:solidFill>
                  <a:schemeClr val="tx1"/>
                </a:solidFill>
              </a:rPr>
              <a:t>）在通过</a:t>
            </a:r>
            <a:r>
              <a:rPr lang="en-US" altLang="zh-CN" sz="2000" dirty="0">
                <a:solidFill>
                  <a:schemeClr val="tx1"/>
                </a:solidFill>
              </a:rPr>
              <a:t>100KBps</a:t>
            </a:r>
            <a:r>
              <a:rPr lang="zh-CN" altLang="en-US" sz="2000" dirty="0">
                <a:solidFill>
                  <a:schemeClr val="tx1"/>
                </a:solidFill>
              </a:rPr>
              <a:t>的调制解调器与</a:t>
            </a:r>
            <a:r>
              <a:rPr lang="en-US" altLang="zh-CN" sz="2000" dirty="0">
                <a:solidFill>
                  <a:schemeClr val="tx1"/>
                </a:solidFill>
              </a:rPr>
              <a:t>Internet</a:t>
            </a:r>
            <a:r>
              <a:rPr lang="zh-CN" altLang="en-US" sz="2000" dirty="0">
                <a:solidFill>
                  <a:schemeClr val="tx1"/>
                </a:solidFill>
              </a:rPr>
              <a:t>相连的情况下，下载一个页面需要</a:t>
            </a:r>
            <a:r>
              <a:rPr lang="en-US" altLang="zh-CN" sz="2000" dirty="0">
                <a:solidFill>
                  <a:schemeClr val="tx1"/>
                </a:solidFill>
              </a:rPr>
              <a:t>10</a:t>
            </a:r>
            <a:r>
              <a:rPr lang="zh-CN" altLang="en-US" sz="2000" dirty="0">
                <a:solidFill>
                  <a:schemeClr val="tx1"/>
                </a:solidFill>
              </a:rPr>
              <a:t>秒或更短；</a:t>
            </a:r>
            <a:endParaRPr lang="zh-CN" altLang="en-US" sz="2000" dirty="0">
              <a:solidFill>
                <a:schemeClr val="tx1"/>
              </a:solidFill>
            </a:endParaRPr>
          </a:p>
          <a:p>
            <a:pPr algn="l"/>
            <a:r>
              <a:rPr lang="en-US" altLang="zh-CN" sz="2000" dirty="0">
                <a:solidFill>
                  <a:schemeClr val="tx1"/>
                </a:solidFill>
              </a:rPr>
              <a:t>4</a:t>
            </a:r>
            <a:r>
              <a:rPr lang="zh-CN" altLang="en-US" sz="2000" dirty="0">
                <a:solidFill>
                  <a:schemeClr val="tx1"/>
                </a:solidFill>
              </a:rPr>
              <a:t>）</a:t>
            </a:r>
            <a:r>
              <a:rPr lang="en-US" altLang="zh-CN" sz="2000" dirty="0">
                <a:solidFill>
                  <a:schemeClr val="tx1"/>
                </a:solidFill>
              </a:rPr>
              <a:t>ATM</a:t>
            </a:r>
            <a:r>
              <a:rPr lang="zh-CN" altLang="en-US" sz="2000" dirty="0">
                <a:solidFill>
                  <a:schemeClr val="tx1"/>
                </a:solidFill>
              </a:rPr>
              <a:t>自动柜员机系统对提款请求的身份认证不能超过</a:t>
            </a:r>
            <a:r>
              <a:rPr lang="en-US" altLang="zh-CN" sz="2000" dirty="0">
                <a:solidFill>
                  <a:schemeClr val="tx1"/>
                </a:solidFill>
              </a:rPr>
              <a:t>10</a:t>
            </a:r>
            <a:r>
              <a:rPr lang="zh-CN" altLang="en-US" sz="2000" dirty="0">
                <a:solidFill>
                  <a:schemeClr val="tx1"/>
                </a:solidFill>
              </a:rPr>
              <a:t>秒。</a:t>
            </a:r>
            <a:endParaRPr lang="zh-CN" altLang="en-US" sz="2000" dirty="0">
              <a:solidFill>
                <a:schemeClr val="tx1"/>
              </a:solidFill>
            </a:endParaRPr>
          </a:p>
        </p:txBody>
      </p:sp>
      <p:sp>
        <p:nvSpPr>
          <p:cNvPr id="7" name="文本框 6"/>
          <p:cNvSpPr txBox="1"/>
          <p:nvPr/>
        </p:nvSpPr>
        <p:spPr>
          <a:xfrm>
            <a:off x="701675" y="1879600"/>
            <a:ext cx="10795000" cy="6463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b="1" dirty="0">
                <a:solidFill>
                  <a:srgbClr val="FF0000"/>
                </a:solidFill>
              </a:rPr>
              <a:t>性能需求：</a:t>
            </a:r>
            <a:r>
              <a:rPr lang="zh-CN" altLang="en-US" sz="2000" dirty="0">
                <a:solidFill>
                  <a:schemeClr val="tx1"/>
                </a:solidFill>
              </a:rPr>
              <a:t>定义了系统必须多好地完成专门的功能，包括</a:t>
            </a:r>
            <a:r>
              <a:rPr lang="zh-CN" altLang="en-US" sz="2000" b="1" dirty="0">
                <a:solidFill>
                  <a:srgbClr val="FF0000"/>
                </a:solidFill>
              </a:rPr>
              <a:t>速度</a:t>
            </a:r>
            <a:r>
              <a:rPr lang="zh-CN" altLang="en-US" sz="2000" dirty="0">
                <a:solidFill>
                  <a:schemeClr val="tx1"/>
                </a:solidFill>
              </a:rPr>
              <a:t>（如数据库响应时间）、</a:t>
            </a:r>
            <a:r>
              <a:rPr lang="zh-CN" altLang="en-US" sz="2000" b="1" dirty="0">
                <a:solidFill>
                  <a:srgbClr val="FF0000"/>
                </a:solidFill>
              </a:rPr>
              <a:t>吞吐量</a:t>
            </a:r>
            <a:r>
              <a:rPr lang="zh-CN" altLang="en-US" sz="2000" dirty="0">
                <a:solidFill>
                  <a:schemeClr val="tx1"/>
                </a:solidFill>
              </a:rPr>
              <a:t>（每秒钟处理的事务）、</a:t>
            </a:r>
            <a:r>
              <a:rPr lang="zh-CN" altLang="en-US" sz="2000" b="1" dirty="0">
                <a:solidFill>
                  <a:srgbClr val="FF0000"/>
                </a:solidFill>
              </a:rPr>
              <a:t>处理能力</a:t>
            </a:r>
            <a:r>
              <a:rPr lang="zh-CN" altLang="en-US" sz="2000" dirty="0">
                <a:solidFill>
                  <a:schemeClr val="tx1"/>
                </a:solidFill>
              </a:rPr>
              <a:t>（并发使用负载）和</a:t>
            </a:r>
            <a:r>
              <a:rPr lang="zh-CN" altLang="en-US" sz="2000" b="1" dirty="0">
                <a:solidFill>
                  <a:srgbClr val="FF0000"/>
                </a:solidFill>
              </a:rPr>
              <a:t>定时</a:t>
            </a:r>
            <a:r>
              <a:rPr lang="zh-CN" altLang="en-US" sz="2000" dirty="0">
                <a:solidFill>
                  <a:schemeClr val="tx1"/>
                </a:solidFill>
              </a:rPr>
              <a:t>（严格的实时要求）。</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2874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2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）用例的要素</a:t>
            </a:r>
            <a:endParaRPr lang="zh-CN" altLang="en-US" sz="2000" b="1" kern="0" dirty="0">
              <a:latin typeface="宋体" panose="02010600030101010101" pitchFamily="2" charset="-122"/>
              <a:sym typeface="宋体" panose="02010600030101010101" pitchFamily="2" charset="-122"/>
            </a:endParaRPr>
          </a:p>
        </p:txBody>
      </p:sp>
      <p:grpSp>
        <p:nvGrpSpPr>
          <p:cNvPr id="13" name="组合 12"/>
          <p:cNvGrpSpPr/>
          <p:nvPr/>
        </p:nvGrpSpPr>
        <p:grpSpPr>
          <a:xfrm>
            <a:off x="3036312" y="2306660"/>
            <a:ext cx="7696442" cy="3222625"/>
            <a:chOff x="4475" y="2276"/>
            <a:chExt cx="11274" cy="5075"/>
          </a:xfrm>
        </p:grpSpPr>
        <p:sp>
          <p:nvSpPr>
            <p:cNvPr id="8195" name="椭圆 8195"/>
            <p:cNvSpPr/>
            <p:nvPr/>
          </p:nvSpPr>
          <p:spPr>
            <a:xfrm>
              <a:off x="7336" y="3976"/>
              <a:ext cx="3360" cy="1734"/>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400" b="1" dirty="0">
                  <a:latin typeface="Arial" panose="020B0604020202020204" pitchFamily="34" charset="0"/>
                  <a:ea typeface="宋体" panose="02010600030101010101" pitchFamily="2" charset="-122"/>
                </a:rPr>
                <a:t>请求一种</a:t>
              </a:r>
              <a:endParaRPr lang="zh-CN" altLang="en-US" sz="2400" b="1" dirty="0">
                <a:latin typeface="Arial" panose="020B0604020202020204" pitchFamily="34" charset="0"/>
                <a:ea typeface="宋体" panose="02010600030101010101" pitchFamily="2" charset="-122"/>
              </a:endParaRPr>
            </a:p>
            <a:p>
              <a:pPr algn="ctr"/>
              <a:r>
                <a:rPr lang="zh-CN" altLang="en-US" sz="2400" b="1" dirty="0">
                  <a:latin typeface="Arial" panose="020B0604020202020204" pitchFamily="34" charset="0"/>
                  <a:ea typeface="宋体" panose="02010600030101010101" pitchFamily="2" charset="-122"/>
                </a:rPr>
                <a:t>化学制品</a:t>
              </a:r>
              <a:endParaRPr lang="zh-CN" altLang="en-US" sz="2400" b="1" dirty="0">
                <a:latin typeface="Arial" panose="020B0604020202020204" pitchFamily="34" charset="0"/>
                <a:ea typeface="宋体" panose="02010600030101010101" pitchFamily="2" charset="-122"/>
              </a:endParaRPr>
            </a:p>
          </p:txBody>
        </p:sp>
        <p:sp>
          <p:nvSpPr>
            <p:cNvPr id="8196" name="椭圆 8196"/>
            <p:cNvSpPr/>
            <p:nvPr/>
          </p:nvSpPr>
          <p:spPr>
            <a:xfrm>
              <a:off x="12389" y="2276"/>
              <a:ext cx="3360" cy="17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000" b="1" dirty="0">
                  <a:latin typeface="Arial" panose="020B0604020202020204" pitchFamily="34" charset="0"/>
                  <a:ea typeface="宋体" panose="02010600030101010101" pitchFamily="2" charset="-122"/>
                </a:rPr>
                <a:t>查看仓库中可用</a:t>
              </a:r>
              <a:endParaRPr lang="zh-CN" altLang="en-US" sz="2000" b="1" dirty="0">
                <a:latin typeface="Arial" panose="020B0604020202020204" pitchFamily="34" charset="0"/>
                <a:ea typeface="宋体" panose="02010600030101010101" pitchFamily="2" charset="-122"/>
              </a:endParaRPr>
            </a:p>
            <a:p>
              <a:pPr algn="ctr"/>
              <a:r>
                <a:rPr lang="zh-CN" altLang="en-US" sz="2000" b="1" dirty="0">
                  <a:latin typeface="Arial" panose="020B0604020202020204" pitchFamily="34" charset="0"/>
                  <a:ea typeface="宋体" panose="02010600030101010101" pitchFamily="2" charset="-122"/>
                </a:rPr>
                <a:t>的化学制品容器</a:t>
              </a:r>
              <a:endParaRPr lang="zh-CN" altLang="en-US" sz="2000" b="1" dirty="0">
                <a:latin typeface="Arial" panose="020B0604020202020204" pitchFamily="34" charset="0"/>
                <a:ea typeface="宋体" panose="02010600030101010101" pitchFamily="2" charset="-122"/>
              </a:endParaRPr>
            </a:p>
          </p:txBody>
        </p:sp>
        <p:sp>
          <p:nvSpPr>
            <p:cNvPr id="8197" name="椭圆 8197"/>
            <p:cNvSpPr/>
            <p:nvPr/>
          </p:nvSpPr>
          <p:spPr>
            <a:xfrm>
              <a:off x="12376" y="5744"/>
              <a:ext cx="3360" cy="160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r>
                <a:rPr lang="zh-CN" altLang="en-US" sz="2400" b="1" dirty="0">
                  <a:latin typeface="Arial" panose="020B0604020202020204" pitchFamily="34" charset="0"/>
                  <a:ea typeface="宋体" panose="02010600030101010101" pitchFamily="2" charset="-122"/>
                </a:rPr>
                <a:t>输入货物编号</a:t>
              </a:r>
              <a:endParaRPr lang="zh-CN" altLang="en-US" sz="2400" dirty="0">
                <a:latin typeface="Arial" panose="020B0604020202020204" pitchFamily="34" charset="0"/>
                <a:ea typeface="宋体" panose="02010600030101010101" pitchFamily="2" charset="-122"/>
              </a:endParaRPr>
            </a:p>
          </p:txBody>
        </p:sp>
        <p:sp>
          <p:nvSpPr>
            <p:cNvPr id="8198" name="文本框 8198"/>
            <p:cNvSpPr txBox="1"/>
            <p:nvPr/>
          </p:nvSpPr>
          <p:spPr>
            <a:xfrm>
              <a:off x="4475" y="5420"/>
              <a:ext cx="1738" cy="725"/>
            </a:xfrm>
            <a:prstGeom prst="rect">
              <a:avLst/>
            </a:prstGeom>
            <a:noFill/>
            <a:ln w="9525">
              <a:noFill/>
            </a:ln>
          </p:spPr>
          <p:txBody>
            <a:bodyPr wrap="square" anchor="t" anchorCtr="0">
              <a:spAutoFit/>
            </a:bodyPr>
            <a:lstStyle/>
            <a:p>
              <a:r>
                <a:rPr lang="zh-CN" altLang="en-US" sz="2400" b="1" dirty="0">
                  <a:latin typeface="Arial" panose="020B0604020202020204" pitchFamily="34" charset="0"/>
                  <a:ea typeface="宋体" panose="02010600030101010101" pitchFamily="2" charset="-122"/>
                </a:rPr>
                <a:t>请求者</a:t>
              </a:r>
              <a:endParaRPr lang="zh-CN" altLang="en-US" sz="2400" b="1" dirty="0">
                <a:latin typeface="Arial" panose="020B0604020202020204" pitchFamily="34" charset="0"/>
                <a:ea typeface="宋体" panose="02010600030101010101" pitchFamily="2" charset="-122"/>
              </a:endParaRPr>
            </a:p>
          </p:txBody>
        </p:sp>
        <p:sp>
          <p:nvSpPr>
            <p:cNvPr id="8199" name="直接连接符 8199"/>
            <p:cNvSpPr/>
            <p:nvPr/>
          </p:nvSpPr>
          <p:spPr>
            <a:xfrm flipH="1">
              <a:off x="10576" y="3224"/>
              <a:ext cx="1800" cy="1320"/>
            </a:xfrm>
            <a:prstGeom prst="line">
              <a:avLst/>
            </a:prstGeom>
            <a:solidFill>
              <a:schemeClr val="bg1"/>
            </a:solidFill>
            <a:ln w="38100" cap="flat" cmpd="sng">
              <a:solidFill>
                <a:schemeClr val="tx1"/>
              </a:solidFill>
              <a:prstDash val="solid"/>
              <a:round/>
              <a:headEnd type="none" w="med" len="med"/>
              <a:tailEnd type="triangle" w="lg" len="lg"/>
            </a:ln>
          </p:spPr>
        </p:sp>
        <p:sp>
          <p:nvSpPr>
            <p:cNvPr id="8200" name="直接连接符 8200"/>
            <p:cNvSpPr/>
            <p:nvPr/>
          </p:nvSpPr>
          <p:spPr>
            <a:xfrm>
              <a:off x="10505" y="5174"/>
              <a:ext cx="2111" cy="1170"/>
            </a:xfrm>
            <a:prstGeom prst="line">
              <a:avLst/>
            </a:prstGeom>
            <a:solidFill>
              <a:schemeClr val="bg1"/>
            </a:solidFill>
            <a:ln w="38100" cap="flat" cmpd="sng">
              <a:solidFill>
                <a:schemeClr val="tx1"/>
              </a:solidFill>
              <a:prstDash val="solid"/>
              <a:round/>
              <a:headEnd type="none" w="med" len="med"/>
              <a:tailEnd type="triangle" w="lg" len="lg"/>
            </a:ln>
          </p:spPr>
        </p:sp>
        <p:sp>
          <p:nvSpPr>
            <p:cNvPr id="8201" name="文本框 8201"/>
            <p:cNvSpPr txBox="1"/>
            <p:nvPr/>
          </p:nvSpPr>
          <p:spPr>
            <a:xfrm>
              <a:off x="11590" y="3966"/>
              <a:ext cx="2290" cy="580"/>
            </a:xfrm>
            <a:prstGeom prst="rect">
              <a:avLst/>
            </a:prstGeom>
            <a:solidFill>
              <a:schemeClr val="bg1"/>
            </a:solidFill>
            <a:ln w="9525">
              <a:noFill/>
            </a:ln>
          </p:spPr>
          <p:txBody>
            <a:bodyPr wrap="square" anchor="t" anchorCtr="0">
              <a:spAutoFit/>
            </a:bodyPr>
            <a:lstStyle/>
            <a:p>
              <a:r>
                <a:rPr lang="en-US" altLang="zh-CN" sz="1800" b="1" dirty="0">
                  <a:latin typeface="Arial" panose="020B0604020202020204" pitchFamily="34" charset="0"/>
                  <a:ea typeface="宋体" panose="02010600030101010101" pitchFamily="2" charset="-122"/>
                </a:rPr>
                <a:t>&lt;&lt;extend&gt;&gt;</a:t>
              </a:r>
              <a:endParaRPr lang="en-US" altLang="zh-CN" sz="1800" b="1" dirty="0">
                <a:latin typeface="Arial" panose="020B0604020202020204" pitchFamily="34" charset="0"/>
                <a:ea typeface="宋体" panose="02010600030101010101" pitchFamily="2" charset="-122"/>
              </a:endParaRPr>
            </a:p>
          </p:txBody>
        </p:sp>
        <p:sp>
          <p:nvSpPr>
            <p:cNvPr id="8202" name="文本框 8202"/>
            <p:cNvSpPr txBox="1"/>
            <p:nvPr/>
          </p:nvSpPr>
          <p:spPr>
            <a:xfrm>
              <a:off x="11490" y="5166"/>
              <a:ext cx="2390" cy="580"/>
            </a:xfrm>
            <a:prstGeom prst="rect">
              <a:avLst/>
            </a:prstGeom>
            <a:solidFill>
              <a:schemeClr val="bg1"/>
            </a:solidFill>
            <a:ln w="9525">
              <a:noFill/>
            </a:ln>
          </p:spPr>
          <p:txBody>
            <a:bodyPr wrap="square" anchor="t" anchorCtr="0">
              <a:spAutoFit/>
            </a:bodyPr>
            <a:lstStyle/>
            <a:p>
              <a:r>
                <a:rPr lang="en-US" altLang="zh-CN" sz="1800" b="1" dirty="0">
                  <a:latin typeface="Arial" panose="020B0604020202020204" pitchFamily="34" charset="0"/>
                  <a:ea typeface="宋体" panose="02010600030101010101" pitchFamily="2" charset="-122"/>
                </a:rPr>
                <a:t>&lt;&lt;include&gt;&gt;</a:t>
              </a:r>
              <a:endParaRPr lang="en-US" altLang="zh-CN" sz="1800" b="1" dirty="0">
                <a:latin typeface="Arial" panose="020B0604020202020204" pitchFamily="34" charset="0"/>
                <a:ea typeface="宋体" panose="02010600030101010101" pitchFamily="2" charset="-122"/>
              </a:endParaRPr>
            </a:p>
          </p:txBody>
        </p:sp>
        <p:sp>
          <p:nvSpPr>
            <p:cNvPr id="8203" name="直接连接符 8203"/>
            <p:cNvSpPr/>
            <p:nvPr/>
          </p:nvSpPr>
          <p:spPr>
            <a:xfrm flipH="1">
              <a:off x="6136" y="4784"/>
              <a:ext cx="1200" cy="0"/>
            </a:xfrm>
            <a:prstGeom prst="line">
              <a:avLst/>
            </a:prstGeom>
            <a:solidFill>
              <a:schemeClr val="bg1"/>
            </a:solidFill>
            <a:ln w="38100" cap="flat" cmpd="sng">
              <a:solidFill>
                <a:schemeClr val="tx1"/>
              </a:solidFill>
              <a:prstDash val="solid"/>
              <a:round/>
              <a:headEnd type="none" w="med" len="med"/>
              <a:tailEnd type="none" w="med" len="med"/>
            </a:ln>
          </p:spPr>
        </p:sp>
        <p:pic>
          <p:nvPicPr>
            <p:cNvPr id="12" name="图片 11" descr="30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6" y="3955"/>
              <a:ext cx="1440" cy="1440"/>
            </a:xfrm>
            <a:prstGeom prst="rect">
              <a:avLst/>
            </a:prstGeom>
          </p:spPr>
        </p:pic>
      </p:grpSp>
      <p:sp>
        <p:nvSpPr>
          <p:cNvPr id="9" name="矩形标注 8"/>
          <p:cNvSpPr/>
          <p:nvPr/>
        </p:nvSpPr>
        <p:spPr>
          <a:xfrm>
            <a:off x="838200" y="1718650"/>
            <a:ext cx="11023716" cy="389410"/>
          </a:xfrm>
          <a:prstGeom prst="wedgeRectCallout">
            <a:avLst>
              <a:gd name="adj1" fmla="val 19603"/>
              <a:gd name="adj2" fmla="val 44681"/>
            </a:avLst>
          </a:prstGeom>
          <a:noFill/>
          <a:ln w="15875">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rgbClr val="FF0000"/>
                </a:solidFill>
              </a:rPr>
              <a:t>用例图：</a:t>
            </a:r>
            <a:r>
              <a:rPr lang="zh-CN" altLang="en-US" dirty="0"/>
              <a:t>由参与者（Actor）、用例（Use Case）以及它们之间的关系构成的用于描述系统功能的动态视图</a:t>
            </a:r>
            <a:endParaRPr lang="zh-CN" altLang="en-US" dirty="0"/>
          </a:p>
        </p:txBody>
      </p:sp>
      <p:sp>
        <p:nvSpPr>
          <p:cNvPr id="10" name="矩形 9"/>
          <p:cNvSpPr/>
          <p:nvPr/>
        </p:nvSpPr>
        <p:spPr>
          <a:xfrm>
            <a:off x="1625600" y="2220004"/>
            <a:ext cx="9580880" cy="3865836"/>
          </a:xfrm>
          <a:prstGeom prst="rect">
            <a:avLst/>
          </a:prstGeom>
          <a:no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04" name="文本框 8204"/>
          <p:cNvSpPr txBox="1"/>
          <p:nvPr/>
        </p:nvSpPr>
        <p:spPr>
          <a:xfrm>
            <a:off x="2720340" y="5880440"/>
            <a:ext cx="7846060" cy="400110"/>
          </a:xfrm>
          <a:prstGeom prst="rect">
            <a:avLst/>
          </a:prstGeom>
          <a:solidFill>
            <a:schemeClr val="bg1"/>
          </a:solidFill>
          <a:ln w="9525">
            <a:noFill/>
          </a:ln>
        </p:spPr>
        <p:txBody>
          <a:bodyPr wrap="square" anchor="t" anchorCtr="0">
            <a:spAutoFit/>
          </a:bodyPr>
          <a:lstStyle/>
          <a:p>
            <a:pPr algn="ctr"/>
            <a:r>
              <a:rPr lang="zh-CN" altLang="en-US" sz="2000" b="1" dirty="0">
                <a:latin typeface="+mn-ea"/>
                <a:cs typeface="+mn-ea"/>
              </a:rPr>
              <a:t>来自“化学制品跟踪系统”的请求一种化学制品用例</a:t>
            </a:r>
            <a:endParaRPr lang="zh-CN" altLang="en-US" sz="2000" b="1"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p:tgtEl>
                                          <p:spTgt spid="22"/>
                                        </p:tgtEl>
                                        <p:attrNameLst>
                                          <p:attrName>ppt_x</p:attrName>
                                        </p:attrNameLst>
                                      </p:cBhvr>
                                      <p:tavLst>
                                        <p:tav tm="0">
                                          <p:val>
                                            <p:strVal val="#ppt_x+#ppt_w*1.125000"/>
                                          </p:val>
                                        </p:tav>
                                        <p:tav tm="100000">
                                          <p:val>
                                            <p:strVal val="#ppt_x"/>
                                          </p:val>
                                        </p:tav>
                                      </p:tavLst>
                                    </p:anim>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animBg="1"/>
      <p:bldP spid="10" grpId="0" animBg="1"/>
      <p:bldP spid="820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28" name="组合 27"/>
          <p:cNvGrpSpPr/>
          <p:nvPr/>
        </p:nvGrpSpPr>
        <p:grpSpPr>
          <a:xfrm>
            <a:off x="735553" y="2788084"/>
            <a:ext cx="9831702" cy="706187"/>
            <a:chOff x="735553" y="2788084"/>
            <a:chExt cx="9831702" cy="706187"/>
          </a:xfrm>
        </p:grpSpPr>
        <p:sp>
          <p:nvSpPr>
            <p:cNvPr id="6" name="任意多边形: 形状 5"/>
            <p:cNvSpPr/>
            <p:nvPr/>
          </p:nvSpPr>
          <p:spPr>
            <a:xfrm>
              <a:off x="735553" y="2887251"/>
              <a:ext cx="4574384" cy="607020"/>
            </a:xfrm>
            <a:custGeom>
              <a:avLst/>
              <a:gdLst>
                <a:gd name="connsiteX0" fmla="*/ 0 w 4478528"/>
                <a:gd name="connsiteY0" fmla="*/ 0 h 496980"/>
                <a:gd name="connsiteX1" fmla="*/ 4478528 w 4478528"/>
                <a:gd name="connsiteY1" fmla="*/ 0 h 496980"/>
                <a:gd name="connsiteX2" fmla="*/ 4478528 w 4478528"/>
                <a:gd name="connsiteY2" fmla="*/ 496980 h 496980"/>
                <a:gd name="connsiteX3" fmla="*/ 0 w 4478528"/>
                <a:gd name="connsiteY3" fmla="*/ 496980 h 496980"/>
                <a:gd name="connsiteX4" fmla="*/ 0 w 4478528"/>
                <a:gd name="connsiteY4" fmla="*/ 0 h 496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8528" h="496980">
                  <a:moveTo>
                    <a:pt x="0" y="0"/>
                  </a:moveTo>
                  <a:lnTo>
                    <a:pt x="4478528" y="0"/>
                  </a:lnTo>
                  <a:lnTo>
                    <a:pt x="4478528" y="496980"/>
                  </a:lnTo>
                  <a:lnTo>
                    <a:pt x="0" y="496980"/>
                  </a:lnTo>
                  <a:lnTo>
                    <a:pt x="0" y="0"/>
                  </a:lnTo>
                  <a:close/>
                </a:path>
              </a:pathLst>
            </a:custGeom>
          </p:spPr>
          <p:style>
            <a:lnRef idx="1">
              <a:schemeClr val="accent2">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835041"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完整性、互操作性、健壮性、易用性和安全防护性</a:t>
              </a:r>
              <a:endParaRPr lang="zh-CN" altLang="en-US" sz="2000" kern="1200" dirty="0">
                <a:latin typeface="+mn-ea"/>
                <a:ea typeface="+mn-ea"/>
              </a:endParaRPr>
            </a:p>
          </p:txBody>
        </p:sp>
        <p:sp>
          <p:nvSpPr>
            <p:cNvPr id="7" name="矩形 6"/>
            <p:cNvSpPr/>
            <p:nvPr/>
          </p:nvSpPr>
          <p:spPr>
            <a:xfrm>
              <a:off x="815554" y="2881607"/>
              <a:ext cx="575550" cy="51312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l="-25000" r="-25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2" name="箭头: 右 11"/>
            <p:cNvSpPr/>
            <p:nvPr/>
          </p:nvSpPr>
          <p:spPr>
            <a:xfrm>
              <a:off x="5349323" y="2827920"/>
              <a:ext cx="2114293" cy="619969"/>
            </a:xfrm>
            <a:prstGeom prst="rightArrow">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可能转化为</a:t>
              </a:r>
              <a:endParaRPr lang="zh-CN" altLang="en-US" dirty="0">
                <a:solidFill>
                  <a:schemeClr val="tx1"/>
                </a:solidFill>
              </a:endParaRPr>
            </a:p>
          </p:txBody>
        </p:sp>
        <p:sp>
          <p:nvSpPr>
            <p:cNvPr id="14" name="矩形: 圆角 13"/>
            <p:cNvSpPr/>
            <p:nvPr/>
          </p:nvSpPr>
          <p:spPr>
            <a:xfrm>
              <a:off x="7540454" y="2788084"/>
              <a:ext cx="3026801" cy="65278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0" i="0" u="none" strike="noStrike" kern="1200" cap="none" spc="0" normalizeH="0" baseline="0" noProof="0" dirty="0">
                  <a:ln>
                    <a:noFill/>
                  </a:ln>
                  <a:solidFill>
                    <a:schemeClr val="tx1"/>
                  </a:solidFill>
                  <a:effectLst/>
                  <a:uLnTx/>
                  <a:uFillTx/>
                  <a:latin typeface="+mn-ea"/>
                  <a:cs typeface="+mn-cs"/>
                </a:rPr>
                <a:t>功能性需求类技术信息</a:t>
              </a:r>
              <a:endParaRPr lang="zh-CN" altLang="en-US" sz="2000" dirty="0">
                <a:solidFill>
                  <a:schemeClr val="tx1"/>
                </a:solidFill>
                <a:latin typeface="+mn-ea"/>
              </a:endParaRPr>
            </a:p>
          </p:txBody>
        </p:sp>
      </p:grpSp>
      <p:grpSp>
        <p:nvGrpSpPr>
          <p:cNvPr id="29" name="组合 28"/>
          <p:cNvGrpSpPr/>
          <p:nvPr/>
        </p:nvGrpSpPr>
        <p:grpSpPr>
          <a:xfrm>
            <a:off x="735533" y="3529822"/>
            <a:ext cx="9837217" cy="762155"/>
            <a:chOff x="735533" y="3529822"/>
            <a:chExt cx="9837217" cy="762155"/>
          </a:xfrm>
        </p:grpSpPr>
        <p:sp>
          <p:nvSpPr>
            <p:cNvPr id="8" name="任意多边形: 形状 7"/>
            <p:cNvSpPr/>
            <p:nvPr/>
          </p:nvSpPr>
          <p:spPr>
            <a:xfrm>
              <a:off x="735533" y="3586874"/>
              <a:ext cx="4583073" cy="705103"/>
            </a:xfrm>
            <a:custGeom>
              <a:avLst/>
              <a:gdLst>
                <a:gd name="connsiteX0" fmla="*/ 0 w 4492849"/>
                <a:gd name="connsiteY0" fmla="*/ 0 h 679366"/>
                <a:gd name="connsiteX1" fmla="*/ 4492849 w 4492849"/>
                <a:gd name="connsiteY1" fmla="*/ 0 h 679366"/>
                <a:gd name="connsiteX2" fmla="*/ 4492849 w 4492849"/>
                <a:gd name="connsiteY2" fmla="*/ 679366 h 679366"/>
                <a:gd name="connsiteX3" fmla="*/ 0 w 4492849"/>
                <a:gd name="connsiteY3" fmla="*/ 679366 h 679366"/>
                <a:gd name="connsiteX4" fmla="*/ 0 w 4492849"/>
                <a:gd name="connsiteY4" fmla="*/ 0 h 67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2849" h="679366">
                  <a:moveTo>
                    <a:pt x="0" y="0"/>
                  </a:moveTo>
                  <a:lnTo>
                    <a:pt x="4492849" y="0"/>
                  </a:lnTo>
                  <a:lnTo>
                    <a:pt x="4492849" y="679366"/>
                  </a:lnTo>
                  <a:lnTo>
                    <a:pt x="0" y="679366"/>
                  </a:lnTo>
                  <a:lnTo>
                    <a:pt x="0" y="0"/>
                  </a:lnTo>
                  <a:close/>
                </a:path>
              </a:pathLst>
            </a:custGeom>
          </p:spPr>
          <p:style>
            <a:lnRef idx="1">
              <a:schemeClr val="accent2">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835041"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可用性、有效性、灵活性、操作性和可靠性</a:t>
              </a:r>
              <a:endParaRPr lang="zh-CN" altLang="en-US" sz="2000" kern="1200" dirty="0">
                <a:latin typeface="+mn-ea"/>
                <a:ea typeface="+mn-ea"/>
              </a:endParaRPr>
            </a:p>
          </p:txBody>
        </p:sp>
        <p:sp>
          <p:nvSpPr>
            <p:cNvPr id="9" name="矩形 8"/>
            <p:cNvSpPr/>
            <p:nvPr/>
          </p:nvSpPr>
          <p:spPr>
            <a:xfrm>
              <a:off x="821055" y="3634445"/>
              <a:ext cx="586294" cy="51736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l="-25000" r="-25000"/>
              </a:stretch>
            </a:blipFill>
          </p:spPr>
          <p:style>
            <a:lnRef idx="2">
              <a:schemeClr val="lt1">
                <a:hueOff val="0"/>
                <a:satOff val="0"/>
                <a:lumOff val="0"/>
                <a:alphaOff val="0"/>
              </a:schemeClr>
            </a:lnRef>
            <a:fillRef idx="1">
              <a:scrgbClr r="0" g="0" b="0"/>
            </a:fillRef>
            <a:effectRef idx="0">
              <a:schemeClr val="accent2">
                <a:tint val="50000"/>
                <a:hueOff val="-220166"/>
                <a:satOff val="-19038"/>
                <a:lumOff val="-186"/>
                <a:alphaOff val="0"/>
              </a:schemeClr>
            </a:effectRef>
            <a:fontRef idx="minor">
              <a:schemeClr val="lt1">
                <a:hueOff val="0"/>
                <a:satOff val="0"/>
                <a:lumOff val="0"/>
                <a:alphaOff val="0"/>
              </a:schemeClr>
            </a:fontRef>
          </p:style>
        </p:sp>
        <p:sp>
          <p:nvSpPr>
            <p:cNvPr id="21" name="箭头: 右 20"/>
            <p:cNvSpPr/>
            <p:nvPr/>
          </p:nvSpPr>
          <p:spPr>
            <a:xfrm>
              <a:off x="5349324" y="3556564"/>
              <a:ext cx="2114294" cy="619969"/>
            </a:xfrm>
            <a:prstGeom prst="rightArrow">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可能转化为</a:t>
              </a:r>
              <a:endParaRPr lang="zh-CN" altLang="en-US" dirty="0">
                <a:solidFill>
                  <a:schemeClr val="tx1"/>
                </a:solidFill>
              </a:endParaRPr>
            </a:p>
          </p:txBody>
        </p:sp>
        <p:sp>
          <p:nvSpPr>
            <p:cNvPr id="15" name="矩形: 圆角 14"/>
            <p:cNvSpPr/>
            <p:nvPr/>
          </p:nvSpPr>
          <p:spPr>
            <a:xfrm>
              <a:off x="7545949" y="3529822"/>
              <a:ext cx="3026801" cy="64016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n-ea"/>
                </a:rPr>
                <a:t>系统架构类技术信息</a:t>
              </a:r>
              <a:endParaRPr lang="zh-CN" altLang="en-US" sz="2000" dirty="0">
                <a:solidFill>
                  <a:schemeClr val="tx1"/>
                </a:solidFill>
                <a:latin typeface="+mn-ea"/>
              </a:endParaRPr>
            </a:p>
          </p:txBody>
        </p:sp>
      </p:grpSp>
      <p:grpSp>
        <p:nvGrpSpPr>
          <p:cNvPr id="30" name="组合 29"/>
          <p:cNvGrpSpPr/>
          <p:nvPr/>
        </p:nvGrpSpPr>
        <p:grpSpPr>
          <a:xfrm>
            <a:off x="735553" y="4303619"/>
            <a:ext cx="9835910" cy="703316"/>
            <a:chOff x="735553" y="4303619"/>
            <a:chExt cx="9835910" cy="703316"/>
          </a:xfrm>
        </p:grpSpPr>
        <p:sp>
          <p:nvSpPr>
            <p:cNvPr id="10" name="任意多边形: 形状 9"/>
            <p:cNvSpPr/>
            <p:nvPr/>
          </p:nvSpPr>
          <p:spPr>
            <a:xfrm>
              <a:off x="735553" y="4395481"/>
              <a:ext cx="4583073" cy="611454"/>
            </a:xfrm>
            <a:custGeom>
              <a:avLst/>
              <a:gdLst>
                <a:gd name="connsiteX0" fmla="*/ 0 w 4583073"/>
                <a:gd name="connsiteY0" fmla="*/ 0 h 589135"/>
                <a:gd name="connsiteX1" fmla="*/ 4583073 w 4583073"/>
                <a:gd name="connsiteY1" fmla="*/ 0 h 589135"/>
                <a:gd name="connsiteX2" fmla="*/ 4583073 w 4583073"/>
                <a:gd name="connsiteY2" fmla="*/ 589135 h 589135"/>
                <a:gd name="connsiteX3" fmla="*/ 0 w 4583073"/>
                <a:gd name="connsiteY3" fmla="*/ 589135 h 589135"/>
                <a:gd name="connsiteX4" fmla="*/ 0 w 4583073"/>
                <a:gd name="connsiteY4" fmla="*/ 0 h 589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3073" h="589135">
                  <a:moveTo>
                    <a:pt x="0" y="0"/>
                  </a:moveTo>
                  <a:lnTo>
                    <a:pt x="4583073" y="0"/>
                  </a:lnTo>
                  <a:lnTo>
                    <a:pt x="4583073" y="589135"/>
                  </a:lnTo>
                  <a:lnTo>
                    <a:pt x="0" y="589135"/>
                  </a:lnTo>
                  <a:lnTo>
                    <a:pt x="0" y="0"/>
                  </a:lnTo>
                  <a:close/>
                </a:path>
              </a:pathLst>
            </a:custGeom>
          </p:spPr>
          <p:style>
            <a:lnRef idx="1">
              <a:schemeClr val="accent2">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835041"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互操作性、易用性</a:t>
              </a:r>
              <a:endParaRPr lang="zh-CN" altLang="en-US" sz="2000" kern="1200" dirty="0">
                <a:latin typeface="+mn-ea"/>
                <a:ea typeface="+mn-ea"/>
              </a:endParaRPr>
            </a:p>
          </p:txBody>
        </p:sp>
        <p:sp>
          <p:nvSpPr>
            <p:cNvPr id="13" name="矩形 12"/>
            <p:cNvSpPr/>
            <p:nvPr/>
          </p:nvSpPr>
          <p:spPr>
            <a:xfrm>
              <a:off x="826984" y="4452260"/>
              <a:ext cx="568681" cy="49100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l="-25000" r="-25000"/>
              </a:stretch>
            </a:blipFill>
          </p:spPr>
          <p:style>
            <a:lnRef idx="2">
              <a:schemeClr val="lt1">
                <a:hueOff val="0"/>
                <a:satOff val="0"/>
                <a:lumOff val="0"/>
                <a:alphaOff val="0"/>
              </a:schemeClr>
            </a:lnRef>
            <a:fillRef idx="1">
              <a:scrgbClr r="0" g="0" b="0"/>
            </a:fillRef>
            <a:effectRef idx="0">
              <a:schemeClr val="accent2">
                <a:tint val="50000"/>
                <a:hueOff val="-440331"/>
                <a:satOff val="-38081"/>
                <a:lumOff val="-377"/>
                <a:alphaOff val="0"/>
              </a:schemeClr>
            </a:effectRef>
            <a:fontRef idx="minor">
              <a:schemeClr val="lt1">
                <a:hueOff val="0"/>
                <a:satOff val="0"/>
                <a:lumOff val="0"/>
                <a:alphaOff val="0"/>
              </a:schemeClr>
            </a:fontRef>
          </p:style>
        </p:sp>
        <p:sp>
          <p:nvSpPr>
            <p:cNvPr id="22" name="箭头: 右 21"/>
            <p:cNvSpPr/>
            <p:nvPr/>
          </p:nvSpPr>
          <p:spPr>
            <a:xfrm>
              <a:off x="5351647" y="4332837"/>
              <a:ext cx="2111972" cy="619969"/>
            </a:xfrm>
            <a:prstGeom prst="rightArrow">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可能转化为</a:t>
              </a:r>
              <a:endParaRPr lang="zh-CN" altLang="en-US" dirty="0">
                <a:solidFill>
                  <a:schemeClr val="tx1"/>
                </a:solidFill>
              </a:endParaRPr>
            </a:p>
          </p:txBody>
        </p:sp>
        <p:sp>
          <p:nvSpPr>
            <p:cNvPr id="16" name="矩形: 圆角 15"/>
            <p:cNvSpPr/>
            <p:nvPr/>
          </p:nvSpPr>
          <p:spPr>
            <a:xfrm>
              <a:off x="7547765" y="4303619"/>
              <a:ext cx="3023698" cy="6620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n-ea"/>
                </a:rPr>
                <a:t>设计限制类技术信息</a:t>
              </a:r>
              <a:endParaRPr lang="zh-CN" altLang="en-US" sz="2000" dirty="0">
                <a:solidFill>
                  <a:schemeClr val="tx1"/>
                </a:solidFill>
                <a:latin typeface="+mn-ea"/>
              </a:endParaRPr>
            </a:p>
          </p:txBody>
        </p:sp>
      </p:grpSp>
      <p:grpSp>
        <p:nvGrpSpPr>
          <p:cNvPr id="31" name="组合 30"/>
          <p:cNvGrpSpPr/>
          <p:nvPr/>
        </p:nvGrpSpPr>
        <p:grpSpPr>
          <a:xfrm>
            <a:off x="735849" y="5078241"/>
            <a:ext cx="9834581" cy="742603"/>
            <a:chOff x="735849" y="5078241"/>
            <a:chExt cx="9834581" cy="742603"/>
          </a:xfrm>
        </p:grpSpPr>
        <p:sp>
          <p:nvSpPr>
            <p:cNvPr id="19" name="任意多边形: 形状 18"/>
            <p:cNvSpPr/>
            <p:nvPr/>
          </p:nvSpPr>
          <p:spPr>
            <a:xfrm>
              <a:off x="735849" y="5198603"/>
              <a:ext cx="4592265" cy="622241"/>
            </a:xfrm>
            <a:custGeom>
              <a:avLst/>
              <a:gdLst>
                <a:gd name="connsiteX0" fmla="*/ 0 w 4592265"/>
                <a:gd name="connsiteY0" fmla="*/ 0 h 599528"/>
                <a:gd name="connsiteX1" fmla="*/ 4592265 w 4592265"/>
                <a:gd name="connsiteY1" fmla="*/ 0 h 599528"/>
                <a:gd name="connsiteX2" fmla="*/ 4592265 w 4592265"/>
                <a:gd name="connsiteY2" fmla="*/ 599528 h 599528"/>
                <a:gd name="connsiteX3" fmla="*/ 0 w 4592265"/>
                <a:gd name="connsiteY3" fmla="*/ 599528 h 599528"/>
                <a:gd name="connsiteX4" fmla="*/ 0 w 4592265"/>
                <a:gd name="connsiteY4" fmla="*/ 0 h 599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265" h="599528">
                  <a:moveTo>
                    <a:pt x="0" y="0"/>
                  </a:moveTo>
                  <a:lnTo>
                    <a:pt x="4592265" y="0"/>
                  </a:lnTo>
                  <a:lnTo>
                    <a:pt x="4592265" y="599528"/>
                  </a:lnTo>
                  <a:lnTo>
                    <a:pt x="0" y="599528"/>
                  </a:lnTo>
                  <a:lnTo>
                    <a:pt x="0" y="0"/>
                  </a:lnTo>
                  <a:close/>
                </a:path>
              </a:pathLst>
            </a:custGeom>
          </p:spPr>
          <p:style>
            <a:lnRef idx="1">
              <a:schemeClr val="accent2">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835041"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灵活性、可维护性、可靠性、可重用性、可测试性和易用性</a:t>
              </a:r>
              <a:endParaRPr lang="zh-CN" altLang="en-US" sz="2000" kern="1200" dirty="0">
                <a:latin typeface="+mn-ea"/>
                <a:ea typeface="+mn-ea"/>
              </a:endParaRPr>
            </a:p>
          </p:txBody>
        </p:sp>
        <p:sp>
          <p:nvSpPr>
            <p:cNvPr id="20" name="矩形 19"/>
            <p:cNvSpPr/>
            <p:nvPr/>
          </p:nvSpPr>
          <p:spPr>
            <a:xfrm>
              <a:off x="796163" y="5211413"/>
              <a:ext cx="560439" cy="529333"/>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25000" r="-25000"/>
              </a:stretch>
            </a:blipFill>
          </p:spPr>
          <p:style>
            <a:lnRef idx="2">
              <a:schemeClr val="lt1">
                <a:hueOff val="0"/>
                <a:satOff val="0"/>
                <a:lumOff val="0"/>
                <a:alphaOff val="0"/>
              </a:schemeClr>
            </a:lnRef>
            <a:fillRef idx="1">
              <a:scrgbClr r="0" g="0" b="0"/>
            </a:fillRef>
            <a:effectRef idx="0">
              <a:schemeClr val="accent2">
                <a:tint val="50000"/>
                <a:hueOff val="-660497"/>
                <a:satOff val="-57123"/>
                <a:lumOff val="-567"/>
                <a:alphaOff val="0"/>
              </a:schemeClr>
            </a:effectRef>
            <a:fontRef idx="minor">
              <a:schemeClr val="lt1">
                <a:hueOff val="0"/>
                <a:satOff val="0"/>
                <a:lumOff val="0"/>
                <a:alphaOff val="0"/>
              </a:schemeClr>
            </a:fontRef>
          </p:style>
        </p:sp>
        <p:sp>
          <p:nvSpPr>
            <p:cNvPr id="23" name="箭头: 右 22"/>
            <p:cNvSpPr/>
            <p:nvPr/>
          </p:nvSpPr>
          <p:spPr>
            <a:xfrm>
              <a:off x="5351647" y="5088095"/>
              <a:ext cx="2114292" cy="619969"/>
            </a:xfrm>
            <a:prstGeom prst="rightArrow">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可能转化为</a:t>
              </a:r>
              <a:endParaRPr lang="zh-CN" altLang="en-US" dirty="0">
                <a:solidFill>
                  <a:schemeClr val="tx1"/>
                </a:solidFill>
              </a:endParaRPr>
            </a:p>
          </p:txBody>
        </p:sp>
        <p:sp>
          <p:nvSpPr>
            <p:cNvPr id="17" name="矩形: 圆角 16"/>
            <p:cNvSpPr/>
            <p:nvPr/>
          </p:nvSpPr>
          <p:spPr>
            <a:xfrm>
              <a:off x="7543629" y="5078241"/>
              <a:ext cx="3026801" cy="61996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n-ea"/>
                </a:rPr>
                <a:t>设计原则类技术信息</a:t>
              </a:r>
              <a:endParaRPr lang="zh-CN" altLang="en-US" sz="2000" dirty="0">
                <a:solidFill>
                  <a:schemeClr val="tx1"/>
                </a:solidFill>
                <a:latin typeface="+mn-ea"/>
              </a:endParaRPr>
            </a:p>
          </p:txBody>
        </p:sp>
      </p:grpSp>
      <p:grpSp>
        <p:nvGrpSpPr>
          <p:cNvPr id="32" name="组合 31"/>
          <p:cNvGrpSpPr/>
          <p:nvPr/>
        </p:nvGrpSpPr>
        <p:grpSpPr>
          <a:xfrm>
            <a:off x="704732" y="5785970"/>
            <a:ext cx="9868018" cy="703166"/>
            <a:chOff x="704732" y="5785970"/>
            <a:chExt cx="9868018" cy="703166"/>
          </a:xfrm>
        </p:grpSpPr>
        <p:sp>
          <p:nvSpPr>
            <p:cNvPr id="26" name="任意多边形: 形状 25"/>
            <p:cNvSpPr/>
            <p:nvPr/>
          </p:nvSpPr>
          <p:spPr>
            <a:xfrm>
              <a:off x="704732" y="5899486"/>
              <a:ext cx="4605205" cy="589650"/>
            </a:xfrm>
            <a:custGeom>
              <a:avLst/>
              <a:gdLst>
                <a:gd name="connsiteX0" fmla="*/ 0 w 4605205"/>
                <a:gd name="connsiteY0" fmla="*/ 0 h 568127"/>
                <a:gd name="connsiteX1" fmla="*/ 4605205 w 4605205"/>
                <a:gd name="connsiteY1" fmla="*/ 0 h 568127"/>
                <a:gd name="connsiteX2" fmla="*/ 4605205 w 4605205"/>
                <a:gd name="connsiteY2" fmla="*/ 568127 h 568127"/>
                <a:gd name="connsiteX3" fmla="*/ 0 w 4605205"/>
                <a:gd name="connsiteY3" fmla="*/ 568127 h 568127"/>
                <a:gd name="connsiteX4" fmla="*/ 0 w 4605205"/>
                <a:gd name="connsiteY4" fmla="*/ 0 h 568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5205" h="568127">
                  <a:moveTo>
                    <a:pt x="0" y="0"/>
                  </a:moveTo>
                  <a:lnTo>
                    <a:pt x="4605205" y="0"/>
                  </a:lnTo>
                  <a:lnTo>
                    <a:pt x="4605205" y="568127"/>
                  </a:lnTo>
                  <a:lnTo>
                    <a:pt x="0" y="568127"/>
                  </a:lnTo>
                  <a:lnTo>
                    <a:pt x="0" y="0"/>
                  </a:lnTo>
                  <a:close/>
                </a:path>
              </a:pathLst>
            </a:custGeom>
          </p:spPr>
          <p:style>
            <a:lnRef idx="1">
              <a:schemeClr val="accent2">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835041"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可移植性</a:t>
              </a:r>
              <a:endParaRPr lang="zh-CN" altLang="en-US" sz="2000" kern="1200" dirty="0">
                <a:latin typeface="+mn-ea"/>
                <a:ea typeface="+mn-ea"/>
              </a:endParaRPr>
            </a:p>
          </p:txBody>
        </p:sp>
        <p:sp>
          <p:nvSpPr>
            <p:cNvPr id="27" name="矩形 26"/>
            <p:cNvSpPr/>
            <p:nvPr/>
          </p:nvSpPr>
          <p:spPr>
            <a:xfrm>
              <a:off x="784734" y="5938643"/>
              <a:ext cx="582894" cy="523529"/>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5000" r="-25000"/>
              </a:stretch>
            </a:blipFill>
          </p:spPr>
          <p:style>
            <a:lnRef idx="2">
              <a:schemeClr val="lt1">
                <a:hueOff val="0"/>
                <a:satOff val="0"/>
                <a:lumOff val="0"/>
                <a:alphaOff val="0"/>
              </a:schemeClr>
            </a:lnRef>
            <a:fillRef idx="1">
              <a:scrgbClr r="0" g="0" b="0"/>
            </a:fillRef>
            <a:effectRef idx="0">
              <a:schemeClr val="accent2">
                <a:tint val="50000"/>
                <a:hueOff val="-880662"/>
                <a:satOff val="-76166"/>
                <a:lumOff val="-758"/>
                <a:alphaOff val="0"/>
              </a:schemeClr>
            </a:effectRef>
            <a:fontRef idx="minor">
              <a:schemeClr val="lt1">
                <a:hueOff val="0"/>
                <a:satOff val="0"/>
                <a:lumOff val="0"/>
                <a:alphaOff val="0"/>
              </a:schemeClr>
            </a:fontRef>
          </p:style>
        </p:sp>
        <p:sp>
          <p:nvSpPr>
            <p:cNvPr id="24" name="箭头: 右 23"/>
            <p:cNvSpPr/>
            <p:nvPr/>
          </p:nvSpPr>
          <p:spPr>
            <a:xfrm>
              <a:off x="5321939" y="5800285"/>
              <a:ext cx="2137639" cy="619969"/>
            </a:xfrm>
            <a:prstGeom prst="rightArrow">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可能转化为</a:t>
              </a:r>
              <a:endParaRPr lang="zh-CN" altLang="en-US" dirty="0">
                <a:solidFill>
                  <a:schemeClr val="tx1"/>
                </a:solidFill>
              </a:endParaRPr>
            </a:p>
          </p:txBody>
        </p:sp>
        <p:sp>
          <p:nvSpPr>
            <p:cNvPr id="18" name="矩形: 圆角 17"/>
            <p:cNvSpPr/>
            <p:nvPr/>
          </p:nvSpPr>
          <p:spPr>
            <a:xfrm>
              <a:off x="7545949" y="5785970"/>
              <a:ext cx="3026801" cy="57265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n-ea"/>
                </a:rPr>
                <a:t>实现限制类技术信息</a:t>
              </a:r>
              <a:endParaRPr lang="zh-CN" altLang="en-US" sz="2000" dirty="0">
                <a:solidFill>
                  <a:schemeClr val="tx1"/>
                </a:solidFill>
                <a:latin typeface="+mn-ea"/>
              </a:endParaRPr>
            </a:p>
          </p:txBody>
        </p:sp>
      </p:grpSp>
      <p:sp>
        <p:nvSpPr>
          <p:cNvPr id="2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10</a:t>
            </a:r>
            <a:r>
              <a:rPr lang="zh-CN" altLang="en-US" sz="2000" b="1" kern="0" dirty="0">
                <a:latin typeface="宋体" panose="02010600030101010101" pitchFamily="2" charset="-122"/>
                <a:sym typeface="宋体" panose="02010600030101010101" pitchFamily="2" charset="-122"/>
              </a:rPr>
              <a:t>）非功能需求</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8500" y="1764794"/>
            <a:ext cx="10795000" cy="955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000" b="1">
                <a:solidFill>
                  <a:schemeClr val="lt1"/>
                </a:solidFill>
                <a:latin typeface="宋体" panose="0201060003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0" dirty="0">
                <a:solidFill>
                  <a:schemeClr val="tx1"/>
                </a:solidFill>
              </a:rPr>
              <a:t>1</a:t>
            </a:r>
            <a:r>
              <a:rPr lang="zh-CN" altLang="en-US" b="0" dirty="0">
                <a:solidFill>
                  <a:schemeClr val="tx1"/>
                </a:solidFill>
              </a:rPr>
              <a:t>）设计人员和编程人员必须确定最好的方法来满足每一个质量属性和性能需求。</a:t>
            </a:r>
            <a:endParaRPr lang="en-US" altLang="zh-CN" b="0" dirty="0">
              <a:solidFill>
                <a:schemeClr val="tx1"/>
              </a:solidFill>
            </a:endParaRPr>
          </a:p>
          <a:p>
            <a:r>
              <a:rPr lang="en-US" altLang="zh-CN" b="0" dirty="0">
                <a:solidFill>
                  <a:schemeClr val="tx1"/>
                </a:solidFill>
              </a:rPr>
              <a:t>2</a:t>
            </a:r>
            <a:r>
              <a:rPr lang="zh-CN" altLang="en-US" b="0" dirty="0">
                <a:solidFill>
                  <a:schemeClr val="tx1"/>
                </a:solidFill>
              </a:rPr>
              <a:t>）尽管质量属性是非功能需求，但能导致衍生的功能需求、设计原则或其他类型的技术信息，这些信息将产生期望的质量特性。</a:t>
            </a:r>
            <a:endParaRPr lang="zh-CN" altLang="en-US"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p:tgtEl>
                                          <p:spTgt spid="25"/>
                                        </p:tgtEl>
                                        <p:attrNameLst>
                                          <p:attrName>ppt_x</p:attrName>
                                        </p:attrNameLst>
                                      </p:cBhvr>
                                      <p:tavLst>
                                        <p:tav tm="0">
                                          <p:val>
                                            <p:strVal val="#ppt_x+#ppt_w*1.125000"/>
                                          </p:val>
                                        </p:tav>
                                        <p:tav tm="100000">
                                          <p:val>
                                            <p:strVal val="#ppt_x"/>
                                          </p:val>
                                        </p:tav>
                                      </p:tavLst>
                                    </p:anim>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500" y="1879600"/>
            <a:ext cx="10795000" cy="64633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000" dirty="0">
                <a:solidFill>
                  <a:schemeClr val="tx1"/>
                </a:solidFill>
              </a:rPr>
              <a:t>1</a:t>
            </a:r>
            <a:r>
              <a:rPr lang="zh-CN" altLang="en-US" sz="2000" dirty="0">
                <a:solidFill>
                  <a:schemeClr val="tx1"/>
                </a:solidFill>
              </a:rPr>
              <a:t>）有时，不可避免地要对一些特定的属性对进行取舍。用户和开发者必须确定哪些属性比其它属性更为重要，并定出优先级。在他们作决策时，要始终遵照这些优先级。</a:t>
            </a:r>
            <a:endParaRPr lang="zh-CN" altLang="en-US" sz="2000" dirty="0">
              <a:solidFill>
                <a:schemeClr val="tx1"/>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11</a:t>
            </a:r>
            <a:r>
              <a:rPr lang="zh-CN" altLang="en-US" sz="2000" b="1" kern="0" dirty="0">
                <a:latin typeface="宋体" panose="02010600030101010101" pitchFamily="2" charset="-122"/>
                <a:sym typeface="宋体" panose="02010600030101010101" pitchFamily="2" charset="-122"/>
              </a:rPr>
              <a:t>）属性的折中方案</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2742444"/>
            <a:ext cx="10795000" cy="92333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000" dirty="0">
                <a:solidFill>
                  <a:schemeClr val="tx1"/>
                </a:solidFill>
              </a:rPr>
              <a:t>2</a:t>
            </a:r>
            <a:r>
              <a:rPr lang="zh-CN" altLang="en-US" sz="2000" dirty="0">
                <a:solidFill>
                  <a:schemeClr val="tx1"/>
                </a:solidFill>
              </a:rPr>
              <a:t>）</a:t>
            </a:r>
            <a:r>
              <a:rPr lang="zh-CN" altLang="en-US" sz="2000" dirty="0">
                <a:solidFill>
                  <a:srgbClr val="FF0000"/>
                </a:solidFill>
              </a:rPr>
              <a:t>某质量属性的增强会对其它的属性产生积极或不利影响。</a:t>
            </a:r>
            <a:r>
              <a:rPr lang="zh-CN" altLang="en-US" sz="2000" dirty="0">
                <a:solidFill>
                  <a:schemeClr val="tx1"/>
                </a:solidFill>
              </a:rPr>
              <a:t>例如，增强软件可重用性的设计方法也可以使软件变得灵活、更易于与其它软件组件相连接、更易于维护、更易于移植并且更易于测试。</a:t>
            </a:r>
            <a:endParaRPr lang="zh-CN" altLang="en-US" sz="2000" dirty="0">
              <a:solidFill>
                <a:schemeClr val="tx1"/>
              </a:solidFill>
            </a:endParaRPr>
          </a:p>
        </p:txBody>
      </p:sp>
      <p:sp>
        <p:nvSpPr>
          <p:cNvPr id="7" name="文本框 6"/>
          <p:cNvSpPr txBox="1"/>
          <p:nvPr/>
        </p:nvSpPr>
        <p:spPr>
          <a:xfrm>
            <a:off x="701675" y="3901108"/>
            <a:ext cx="10795000" cy="646331"/>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000" dirty="0">
                <a:solidFill>
                  <a:schemeClr val="tx1"/>
                </a:solidFill>
              </a:rPr>
              <a:t>3</a:t>
            </a:r>
            <a:r>
              <a:rPr lang="zh-CN" altLang="en-US" sz="2000" dirty="0">
                <a:solidFill>
                  <a:schemeClr val="tx1"/>
                </a:solidFill>
              </a:rPr>
              <a:t>）</a:t>
            </a:r>
            <a:r>
              <a:rPr lang="zh-CN" altLang="en-US" sz="2000" dirty="0">
                <a:solidFill>
                  <a:srgbClr val="FF0000"/>
                </a:solidFill>
              </a:rPr>
              <a:t>高效性对其它许多属性具有消极影响。</a:t>
            </a:r>
            <a:r>
              <a:rPr lang="zh-CN" altLang="en-US" sz="2000" dirty="0">
                <a:solidFill>
                  <a:schemeClr val="tx1"/>
                </a:solidFill>
              </a:rPr>
              <a:t>如果你编写最紧凑，最快的这将不易移植到其它环境，而且还难于维护和改进软件。代码，并使用一种特殊的预编译器和操作系统，那么</a:t>
            </a:r>
            <a:endParaRPr lang="zh-CN" altLang="en-US" sz="2000" dirty="0">
              <a:solidFill>
                <a:schemeClr val="tx1"/>
              </a:solidFill>
            </a:endParaRPr>
          </a:p>
        </p:txBody>
      </p:sp>
      <p:sp>
        <p:nvSpPr>
          <p:cNvPr id="8" name="文本框 7"/>
          <p:cNvSpPr txBox="1"/>
          <p:nvPr/>
        </p:nvSpPr>
        <p:spPr>
          <a:xfrm>
            <a:off x="701675" y="4782773"/>
            <a:ext cx="10795000" cy="13894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tx1"/>
                </a:solidFill>
              </a:rPr>
              <a:t>4</a:t>
            </a:r>
            <a:r>
              <a:rPr lang="zh-CN" altLang="en-US" sz="2000" dirty="0">
                <a:solidFill>
                  <a:schemeClr val="tx1"/>
                </a:solidFill>
              </a:rPr>
              <a:t>）一些优化操作者易用性的系统或企图具有灵活性、可用性并且可以与其它软硬件相互操作的系统将</a:t>
            </a:r>
            <a:r>
              <a:rPr lang="zh-CN" altLang="en-US" sz="2000" dirty="0">
                <a:solidFill>
                  <a:srgbClr val="FF0000"/>
                </a:solidFill>
              </a:rPr>
              <a:t>付出性能方面的代价</a:t>
            </a:r>
            <a:r>
              <a:rPr lang="zh-CN" altLang="en-US" sz="2000" dirty="0">
                <a:solidFill>
                  <a:schemeClr val="tx1"/>
                </a:solidFill>
              </a:rPr>
              <a:t>。例如，比起使用具有完整的制定图形代码的旧应用系统，使用外部的通用图形引擎工具生成图形规划将大大降低性能。你必须在性能代价和你所提出的解决方案的预期利益之间作出权衡，以确保作出合理的取舍。</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3" grpId="0"/>
      <p:bldP spid="5" grpId="0" animBg="1"/>
      <p:bldP spid="7" grpId="0" animBg="1"/>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圆角 4"/>
          <p:cNvSpPr/>
          <p:nvPr/>
        </p:nvSpPr>
        <p:spPr>
          <a:xfrm>
            <a:off x="6999753" y="3537977"/>
            <a:ext cx="1601653" cy="87887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需求获取阶段识别</a:t>
            </a:r>
            <a:endParaRPr lang="zh-CN" altLang="en-US" sz="2000" dirty="0">
              <a:solidFill>
                <a:schemeClr val="tx1"/>
              </a:solidFill>
            </a:endParaRPr>
          </a:p>
        </p:txBody>
      </p:sp>
      <p:sp>
        <p:nvSpPr>
          <p:cNvPr id="6" name="矩形: 圆角 5"/>
          <p:cNvSpPr/>
          <p:nvPr/>
        </p:nvSpPr>
        <p:spPr>
          <a:xfrm>
            <a:off x="7008947" y="5417075"/>
            <a:ext cx="1601654" cy="82497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确定相关的质量属性</a:t>
            </a:r>
            <a:endParaRPr lang="zh-CN" altLang="en-US" sz="2000" dirty="0">
              <a:solidFill>
                <a:schemeClr val="tx1"/>
              </a:solidFill>
            </a:endParaRPr>
          </a:p>
        </p:txBody>
      </p:sp>
      <p:sp>
        <p:nvSpPr>
          <p:cNvPr id="7" name="矩形: 圆角 6"/>
          <p:cNvSpPr/>
          <p:nvPr/>
        </p:nvSpPr>
        <p:spPr>
          <a:xfrm>
            <a:off x="7008947" y="4550862"/>
            <a:ext cx="1601653" cy="6737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确定优先级</a:t>
            </a:r>
            <a:endParaRPr lang="zh-CN" altLang="en-US" sz="2000" dirty="0">
              <a:solidFill>
                <a:schemeClr val="tx1"/>
              </a:solidFill>
            </a:endParaRPr>
          </a:p>
        </p:txBody>
      </p:sp>
      <p:sp>
        <p:nvSpPr>
          <p:cNvPr id="12" name="对话气泡: 圆角矩形 11"/>
          <p:cNvSpPr/>
          <p:nvPr/>
        </p:nvSpPr>
        <p:spPr>
          <a:xfrm>
            <a:off x="698500" y="5213580"/>
            <a:ext cx="5536466" cy="992091"/>
          </a:xfrm>
          <a:prstGeom prst="wedgeRoundRectCallout">
            <a:avLst>
              <a:gd name="adj1" fmla="val 63648"/>
              <a:gd name="adj2" fmla="val 1447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当你为项目定义重要的质量属性时，要防止发生与目标冲突的行为。例如：如果软件要在多平台下运行</a:t>
            </a:r>
            <a:r>
              <a:rPr lang="en-US" altLang="zh-CN" sz="2000" dirty="0">
                <a:solidFill>
                  <a:schemeClr val="tx1"/>
                </a:solidFill>
              </a:rPr>
              <a:t>(</a:t>
            </a:r>
            <a:r>
              <a:rPr lang="zh-CN" altLang="en-US" sz="2000" dirty="0">
                <a:solidFill>
                  <a:schemeClr val="tx1"/>
                </a:solidFill>
              </a:rPr>
              <a:t>可移植性</a:t>
            </a:r>
            <a:r>
              <a:rPr lang="en-US" altLang="zh-CN" sz="2000" dirty="0">
                <a:solidFill>
                  <a:schemeClr val="tx1"/>
                </a:solidFill>
              </a:rPr>
              <a:t>)</a:t>
            </a:r>
            <a:r>
              <a:rPr lang="zh-CN" altLang="en-US" sz="2000" dirty="0">
                <a:solidFill>
                  <a:schemeClr val="tx1"/>
                </a:solidFill>
              </a:rPr>
              <a:t>，那么易用性一般不好。</a:t>
            </a:r>
            <a:endParaRPr lang="zh-CN" altLang="en-US" sz="2000" dirty="0">
              <a:solidFill>
                <a:schemeClr val="tx1"/>
              </a:solidFill>
            </a:endParaRPr>
          </a:p>
        </p:txBody>
      </p:sp>
      <p:sp>
        <p:nvSpPr>
          <p:cNvPr id="15" name="矩形: 圆角 14"/>
          <p:cNvSpPr/>
          <p:nvPr/>
        </p:nvSpPr>
        <p:spPr>
          <a:xfrm>
            <a:off x="10184675" y="4297252"/>
            <a:ext cx="1308825" cy="10127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产品特性达到最佳平衡</a:t>
            </a:r>
            <a:endParaRPr lang="zh-CN" altLang="en-US" sz="2000" b="1" dirty="0">
              <a:solidFill>
                <a:srgbClr val="FF0000"/>
              </a:solidFill>
            </a:endParaRPr>
          </a:p>
        </p:txBody>
      </p:sp>
      <p:sp>
        <p:nvSpPr>
          <p:cNvPr id="18" name="对话气泡: 圆角矩形 17"/>
          <p:cNvSpPr/>
          <p:nvPr/>
        </p:nvSpPr>
        <p:spPr>
          <a:xfrm>
            <a:off x="698500" y="3644899"/>
            <a:ext cx="5594422" cy="1200329"/>
          </a:xfrm>
          <a:prstGeom prst="wedgeRoundRectCallout">
            <a:avLst>
              <a:gd name="adj1" fmla="val 62447"/>
              <a:gd name="adj2" fmla="val -26860"/>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在需求获取的过程中，加入对质量属性期望的讨论，并把所了解的写入软件需求规格说明中，才有可能实现质量特性的合理平衡</a:t>
            </a:r>
            <a:endParaRPr lang="zh-CN" altLang="en-US" sz="2000" dirty="0">
              <a:solidFill>
                <a:schemeClr val="tx1"/>
              </a:solidFill>
            </a:endParaRPr>
          </a:p>
        </p:txBody>
      </p:sp>
      <p:sp>
        <p:nvSpPr>
          <p:cNvPr id="22" name="箭头: 圆角右 21"/>
          <p:cNvSpPr/>
          <p:nvPr/>
        </p:nvSpPr>
        <p:spPr>
          <a:xfrm rot="5400000">
            <a:off x="9604653" y="2766415"/>
            <a:ext cx="532134" cy="2520244"/>
          </a:xfrm>
          <a:prstGeom prst="bentArrow">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箭头: 圆角右 33"/>
          <p:cNvSpPr/>
          <p:nvPr/>
        </p:nvSpPr>
        <p:spPr>
          <a:xfrm rot="5400000" flipH="1">
            <a:off x="9594244" y="4326383"/>
            <a:ext cx="552951" cy="2520243"/>
          </a:xfrm>
          <a:prstGeom prst="ben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右 24"/>
          <p:cNvSpPr/>
          <p:nvPr/>
        </p:nvSpPr>
        <p:spPr>
          <a:xfrm>
            <a:off x="8601406" y="4671673"/>
            <a:ext cx="1583269" cy="328012"/>
          </a:xfrm>
          <a:prstGeom prst="rightArrow">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11</a:t>
            </a:r>
            <a:r>
              <a:rPr lang="zh-CN" altLang="en-US" sz="2000" b="1" kern="0" dirty="0">
                <a:latin typeface="宋体" panose="02010600030101010101" pitchFamily="2" charset="-122"/>
                <a:sym typeface="宋体" panose="02010600030101010101" pitchFamily="2" charset="-122"/>
              </a:rPr>
              <a:t>）属性的折中方案</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8500" y="1879600"/>
            <a:ext cx="10795000" cy="1323439"/>
          </a:xfrm>
          <a:prstGeom prst="rect">
            <a:avLst/>
          </a:prstGeom>
          <a:solidFill>
            <a:schemeClr val="bg1"/>
          </a:solidFill>
          <a:ln>
            <a:solidFill>
              <a:srgbClr val="FF0000"/>
            </a:solidFill>
          </a:ln>
        </p:spPr>
        <p:txBody>
          <a:bodyPr wrap="square" rtlCol="0">
            <a:spAutoFit/>
          </a:bodyPr>
          <a:lstStyle/>
          <a:p>
            <a:r>
              <a:rPr lang="en-US" altLang="zh-CN" sz="2000" dirty="0"/>
              <a:t>5</a:t>
            </a:r>
            <a:r>
              <a:rPr lang="zh-CN" altLang="en-US" sz="2000" dirty="0"/>
              <a:t>）如果软件要在多平台下运行</a:t>
            </a:r>
            <a:r>
              <a:rPr lang="en-US" altLang="zh-CN" sz="2000" dirty="0"/>
              <a:t>(</a:t>
            </a:r>
            <a:r>
              <a:rPr lang="zh-CN" altLang="en-US" sz="2000" dirty="0"/>
              <a:t>可移植性</a:t>
            </a:r>
            <a:r>
              <a:rPr lang="en-US" altLang="zh-CN" sz="2000" dirty="0"/>
              <a:t>)</a:t>
            </a:r>
            <a:r>
              <a:rPr lang="zh-CN" altLang="en-US" sz="2000" dirty="0"/>
              <a:t>，那么易用性一般不好。</a:t>
            </a:r>
            <a:endParaRPr lang="zh-CN" altLang="en-US" sz="2000" dirty="0"/>
          </a:p>
          <a:p>
            <a:r>
              <a:rPr lang="en-US" altLang="zh-CN" sz="2000" dirty="0"/>
              <a:t>6</a:t>
            </a:r>
            <a:r>
              <a:rPr lang="zh-CN" altLang="en-US" sz="2000" dirty="0"/>
              <a:t>）可重用软件能普遍适用于多种环境中，因此，不能达到特定的容错</a:t>
            </a:r>
            <a:r>
              <a:rPr lang="en-US" altLang="zh-CN" sz="2000" dirty="0"/>
              <a:t>(</a:t>
            </a:r>
            <a:r>
              <a:rPr lang="zh-CN" altLang="en-US" sz="2000" dirty="0"/>
              <a:t>可靠性</a:t>
            </a:r>
            <a:r>
              <a:rPr lang="en-US" altLang="zh-CN" sz="2000" dirty="0"/>
              <a:t>)</a:t>
            </a:r>
            <a:r>
              <a:rPr lang="zh-CN" altLang="en-US" sz="2000" dirty="0"/>
              <a:t>或完整性目标。</a:t>
            </a:r>
            <a:endParaRPr lang="zh-CN" altLang="en-US" sz="2000" dirty="0"/>
          </a:p>
          <a:p>
            <a:r>
              <a:rPr lang="en-US" altLang="zh-CN" sz="2000" dirty="0"/>
              <a:t>7</a:t>
            </a:r>
            <a:r>
              <a:rPr lang="zh-CN" altLang="en-US" sz="2000" dirty="0"/>
              <a:t>）对于高安全的系统，很难完全测试其完整性需求；</a:t>
            </a:r>
            <a:endParaRPr lang="en-US" altLang="zh-CN" sz="2000" dirty="0"/>
          </a:p>
          <a:p>
            <a:r>
              <a:rPr lang="en-US" altLang="zh-CN" sz="2000" dirty="0"/>
              <a:t>8</a:t>
            </a:r>
            <a:r>
              <a:rPr lang="zh-CN" altLang="en-US" sz="2000" dirty="0"/>
              <a:t>）可重用的类组件或与其它应用程序的互操作可能会破坏其安全机制。</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ppt_x</p:attrName>
                                        </p:attrNameLst>
                                      </p:cBhvr>
                                      <p:tavLst>
                                        <p:tav tm="0">
                                          <p:val>
                                            <p:strVal val="#ppt_x+#ppt_w*1.125000"/>
                                          </p:val>
                                        </p:tav>
                                        <p:tav tm="100000">
                                          <p:val>
                                            <p:strVal val="#ppt_x"/>
                                          </p:val>
                                        </p:tav>
                                      </p:tavLst>
                                    </p:anim>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5" grpId="0" animBg="1"/>
      <p:bldP spid="18" grpId="0" animBg="1"/>
      <p:bldP spid="22" grpId="0" animBg="1"/>
      <p:bldP spid="34" grpId="0" animBg="1"/>
      <p:bldP spid="25" grpId="0" animBg="1"/>
      <p:bldP spid="20" grpId="0"/>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6" name="图示 5"/>
          <p:cNvGraphicFramePr/>
          <p:nvPr/>
        </p:nvGraphicFramePr>
        <p:xfrm>
          <a:off x="698500" y="1806575"/>
          <a:ext cx="10795000" cy="491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p:cNvSpPr/>
          <p:nvPr/>
        </p:nvSpPr>
        <p:spPr>
          <a:xfrm>
            <a:off x="698500" y="3506002"/>
            <a:ext cx="624736" cy="1307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性能需求</a:t>
            </a:r>
            <a:endParaRPr lang="zh-CN" altLang="en-US" sz="2000" b="1" dirty="0">
              <a:solidFill>
                <a:srgbClr val="FF0000"/>
              </a:solidFill>
            </a:endParaRPr>
          </a:p>
        </p:txBody>
      </p:sp>
      <p:sp>
        <p:nvSpPr>
          <p:cNvPr id="1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12</a:t>
            </a:r>
            <a:r>
              <a:rPr lang="zh-CN" altLang="en-US" sz="2000" b="1" kern="0" dirty="0">
                <a:latin typeface="宋体" panose="02010600030101010101" pitchFamily="2" charset="-122"/>
                <a:sym typeface="宋体" panose="02010600030101010101" pitchFamily="2" charset="-122"/>
              </a:rPr>
              <a:t>）质量属性举例</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性能需求</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2.6 </a:t>
              </a:r>
              <a:r>
                <a:rPr lang="zh-CN" altLang="en-US" sz="2400" b="1" dirty="0">
                  <a:solidFill>
                    <a:srgbClr val="000000"/>
                  </a:solidFill>
                  <a:latin typeface="微软雅黑" panose="020B0503020204020204" pitchFamily="34" charset="-122"/>
                  <a:ea typeface="微软雅黑" panose="020B0503020204020204" pitchFamily="34" charset="-122"/>
                  <a:sym typeface="+mn-ea"/>
                </a:rPr>
                <a:t>软件的质量属性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6" name="任意多边形: 形状 5"/>
          <p:cNvSpPr/>
          <p:nvPr/>
        </p:nvSpPr>
        <p:spPr>
          <a:xfrm>
            <a:off x="731295" y="2048376"/>
            <a:ext cx="1683104" cy="3499413"/>
          </a:xfrm>
          <a:custGeom>
            <a:avLst/>
            <a:gdLst>
              <a:gd name="connsiteX0" fmla="*/ 0 w 1576027"/>
              <a:gd name="connsiteY0" fmla="*/ 157603 h 4543630"/>
              <a:gd name="connsiteX1" fmla="*/ 157603 w 1576027"/>
              <a:gd name="connsiteY1" fmla="*/ 0 h 4543630"/>
              <a:gd name="connsiteX2" fmla="*/ 1418424 w 1576027"/>
              <a:gd name="connsiteY2" fmla="*/ 0 h 4543630"/>
              <a:gd name="connsiteX3" fmla="*/ 1576027 w 1576027"/>
              <a:gd name="connsiteY3" fmla="*/ 157603 h 4543630"/>
              <a:gd name="connsiteX4" fmla="*/ 1576027 w 1576027"/>
              <a:gd name="connsiteY4" fmla="*/ 4386027 h 4543630"/>
              <a:gd name="connsiteX5" fmla="*/ 1418424 w 1576027"/>
              <a:gd name="connsiteY5" fmla="*/ 4543630 h 4543630"/>
              <a:gd name="connsiteX6" fmla="*/ 157603 w 1576027"/>
              <a:gd name="connsiteY6" fmla="*/ 4543630 h 4543630"/>
              <a:gd name="connsiteX7" fmla="*/ 0 w 1576027"/>
              <a:gd name="connsiteY7" fmla="*/ 4386027 h 4543630"/>
              <a:gd name="connsiteX8" fmla="*/ 0 w 1576027"/>
              <a:gd name="connsiteY8" fmla="*/ 157603 h 45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6027" h="4543630">
                <a:moveTo>
                  <a:pt x="0" y="157603"/>
                </a:moveTo>
                <a:cubicBezTo>
                  <a:pt x="0" y="70561"/>
                  <a:pt x="70561" y="0"/>
                  <a:pt x="157603" y="0"/>
                </a:cubicBezTo>
                <a:lnTo>
                  <a:pt x="1418424" y="0"/>
                </a:lnTo>
                <a:cubicBezTo>
                  <a:pt x="1505466" y="0"/>
                  <a:pt x="1576027" y="70561"/>
                  <a:pt x="1576027" y="157603"/>
                </a:cubicBezTo>
                <a:lnTo>
                  <a:pt x="1576027" y="4386027"/>
                </a:lnTo>
                <a:cubicBezTo>
                  <a:pt x="1576027" y="4473069"/>
                  <a:pt x="1505466" y="4543630"/>
                  <a:pt x="1418424" y="4543630"/>
                </a:cubicBezTo>
                <a:lnTo>
                  <a:pt x="157603" y="4543630"/>
                </a:lnTo>
                <a:cubicBezTo>
                  <a:pt x="70561" y="4543630"/>
                  <a:pt x="0" y="4473069"/>
                  <a:pt x="0" y="4386027"/>
                </a:cubicBezTo>
                <a:lnTo>
                  <a:pt x="0" y="15760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4270" tIns="164270" rIns="164270" bIns="164270" numCol="1" spcCol="1270" anchor="ctr" anchorCtr="0">
            <a:noAutofit/>
          </a:bodyPr>
          <a:lstStyle/>
          <a:p>
            <a:pPr marL="0" lvl="0" indent="0" algn="ctr" defTabSz="137795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mn-ea"/>
                <a:cs typeface="+mn-cs"/>
              </a:rPr>
              <a:t>R1</a:t>
            </a:r>
            <a:endParaRPr kumimoji="0" lang="en-US" altLang="zh-CN" sz="2000" b="1" i="0" u="none" strike="noStrike" kern="1200" cap="none" spc="0" normalizeH="0" baseline="0" noProof="0" dirty="0">
              <a:solidFill>
                <a:srgbClr val="FF0000"/>
              </a:solidFill>
              <a:effectLst/>
              <a:uLnTx/>
              <a:uFillTx/>
              <a:latin typeface="+mn-ea"/>
              <a:cs typeface="+mn-cs"/>
            </a:endParaRPr>
          </a:p>
          <a:p>
            <a:pPr marL="0" lvl="0" indent="0" algn="ctr" defTabSz="1377950">
              <a:lnSpc>
                <a:spcPct val="90000"/>
              </a:lnSpc>
              <a:spcBef>
                <a:spcPct val="0"/>
              </a:spcBef>
              <a:spcAft>
                <a:spcPct val="35000"/>
              </a:spcAft>
              <a:buClrTx/>
              <a:buSzTx/>
              <a:buFont typeface="Wingdings" panose="05000000000000000000" pitchFamily="2" charset="2"/>
              <a:buNone/>
            </a:pPr>
            <a:r>
              <a:rPr kumimoji="0" lang="zh-CN" altLang="en-US" sz="2000" i="0" u="none" strike="noStrike" kern="1200" cap="none" spc="0" normalizeH="0" baseline="0" noProof="0" dirty="0">
                <a:effectLst/>
                <a:uLnTx/>
                <a:uFillTx/>
                <a:latin typeface="+mn-ea"/>
                <a:cs typeface="+mn-cs"/>
              </a:rPr>
              <a:t>该产品应预防数据库的丢失。预计的损失应每</a:t>
            </a:r>
            <a:r>
              <a:rPr kumimoji="0" lang="en-US" altLang="zh-CN" sz="2000" i="0" u="none" strike="noStrike" kern="1200" cap="none" spc="0" normalizeH="0" baseline="0" noProof="0" dirty="0">
                <a:effectLst/>
                <a:uLnTx/>
                <a:uFillTx/>
                <a:latin typeface="+mn-ea"/>
                <a:cs typeface="+mn-cs"/>
              </a:rPr>
              <a:t>5</a:t>
            </a:r>
            <a:r>
              <a:rPr kumimoji="0" lang="zh-CN" altLang="en-US" sz="2000" i="0" u="none" strike="noStrike" kern="1200" cap="none" spc="0" normalizeH="0" baseline="0" noProof="0" dirty="0">
                <a:effectLst/>
                <a:uLnTx/>
                <a:uFillTx/>
                <a:latin typeface="+mn-ea"/>
                <a:cs typeface="+mn-cs"/>
              </a:rPr>
              <a:t>年小于</a:t>
            </a:r>
            <a:r>
              <a:rPr kumimoji="0" lang="en-US" altLang="zh-CN" sz="2000" i="0" u="none" strike="noStrike" kern="1200" cap="none" spc="0" normalizeH="0" baseline="0" noProof="0" dirty="0">
                <a:effectLst/>
                <a:uLnTx/>
                <a:uFillTx/>
                <a:latin typeface="+mn-ea"/>
                <a:cs typeface="+mn-cs"/>
              </a:rPr>
              <a:t>1</a:t>
            </a:r>
            <a:endParaRPr lang="zh-CN" altLang="en-US" sz="2000" kern="1200" dirty="0">
              <a:latin typeface="+mn-ea"/>
            </a:endParaRPr>
          </a:p>
        </p:txBody>
      </p:sp>
      <p:sp>
        <p:nvSpPr>
          <p:cNvPr id="7" name="任意多边形: 形状 6"/>
          <p:cNvSpPr/>
          <p:nvPr/>
        </p:nvSpPr>
        <p:spPr>
          <a:xfrm>
            <a:off x="2572096" y="2048376"/>
            <a:ext cx="1683104" cy="3499413"/>
          </a:xfrm>
          <a:custGeom>
            <a:avLst/>
            <a:gdLst>
              <a:gd name="connsiteX0" fmla="*/ 0 w 1576027"/>
              <a:gd name="connsiteY0" fmla="*/ 157603 h 4543630"/>
              <a:gd name="connsiteX1" fmla="*/ 157603 w 1576027"/>
              <a:gd name="connsiteY1" fmla="*/ 0 h 4543630"/>
              <a:gd name="connsiteX2" fmla="*/ 1418424 w 1576027"/>
              <a:gd name="connsiteY2" fmla="*/ 0 h 4543630"/>
              <a:gd name="connsiteX3" fmla="*/ 1576027 w 1576027"/>
              <a:gd name="connsiteY3" fmla="*/ 157603 h 4543630"/>
              <a:gd name="connsiteX4" fmla="*/ 1576027 w 1576027"/>
              <a:gd name="connsiteY4" fmla="*/ 4386027 h 4543630"/>
              <a:gd name="connsiteX5" fmla="*/ 1418424 w 1576027"/>
              <a:gd name="connsiteY5" fmla="*/ 4543630 h 4543630"/>
              <a:gd name="connsiteX6" fmla="*/ 157603 w 1576027"/>
              <a:gd name="connsiteY6" fmla="*/ 4543630 h 4543630"/>
              <a:gd name="connsiteX7" fmla="*/ 0 w 1576027"/>
              <a:gd name="connsiteY7" fmla="*/ 4386027 h 4543630"/>
              <a:gd name="connsiteX8" fmla="*/ 0 w 1576027"/>
              <a:gd name="connsiteY8" fmla="*/ 157603 h 45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6027" h="4543630">
                <a:moveTo>
                  <a:pt x="0" y="157603"/>
                </a:moveTo>
                <a:cubicBezTo>
                  <a:pt x="0" y="70561"/>
                  <a:pt x="70561" y="0"/>
                  <a:pt x="157603" y="0"/>
                </a:cubicBezTo>
                <a:lnTo>
                  <a:pt x="1418424" y="0"/>
                </a:lnTo>
                <a:cubicBezTo>
                  <a:pt x="1505466" y="0"/>
                  <a:pt x="1576027" y="70561"/>
                  <a:pt x="1576027" y="157603"/>
                </a:cubicBezTo>
                <a:lnTo>
                  <a:pt x="1576027" y="4386027"/>
                </a:lnTo>
                <a:cubicBezTo>
                  <a:pt x="1576027" y="4473069"/>
                  <a:pt x="1505466" y="4543630"/>
                  <a:pt x="1418424" y="4543630"/>
                </a:cubicBezTo>
                <a:lnTo>
                  <a:pt x="157603" y="4543630"/>
                </a:lnTo>
                <a:cubicBezTo>
                  <a:pt x="70561" y="4543630"/>
                  <a:pt x="0" y="4473069"/>
                  <a:pt x="0" y="4386027"/>
                </a:cubicBezTo>
                <a:lnTo>
                  <a:pt x="0" y="15760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2360" tIns="122360" rIns="122360" bIns="122360" numCol="1" spcCol="1270" anchor="ctr" anchorCtr="0">
            <a:noAutofit/>
          </a:bodyPr>
          <a:lstStyle/>
          <a:p>
            <a:pPr marL="0" lvl="0" indent="0" algn="ctr"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mn-ea"/>
                <a:cs typeface="+mn-cs"/>
              </a:rPr>
              <a:t>R2</a:t>
            </a:r>
            <a:endParaRPr kumimoji="0" lang="en-US" altLang="zh-CN" sz="2000" b="1" i="0" u="none" strike="noStrike" kern="1200" cap="none" spc="0" normalizeH="0" baseline="0" noProof="0" dirty="0">
              <a:solidFill>
                <a:srgbClr val="FF0000"/>
              </a:solidFill>
              <a:effectLst/>
              <a:uLnTx/>
              <a:uFillTx/>
              <a:latin typeface="+mn-ea"/>
              <a:cs typeface="+mn-cs"/>
            </a:endParaRPr>
          </a:p>
          <a:p>
            <a:pPr marL="0" lvl="0" indent="0" algn="ctr" defTabSz="889000">
              <a:lnSpc>
                <a:spcPct val="90000"/>
              </a:lnSpc>
              <a:spcBef>
                <a:spcPct val="0"/>
              </a:spcBef>
              <a:spcAft>
                <a:spcPct val="35000"/>
              </a:spcAft>
              <a:buClrTx/>
              <a:buSzTx/>
              <a:buFont typeface="Wingdings" panose="05000000000000000000" pitchFamily="2" charset="2"/>
              <a:buNone/>
            </a:pPr>
            <a:r>
              <a:rPr kumimoji="0" lang="zh-CN" altLang="en-US" sz="2000" i="0" u="none" strike="noStrike" kern="1200" cap="none" spc="0" normalizeH="0" baseline="0" noProof="0" dirty="0">
                <a:effectLst/>
                <a:uLnTx/>
                <a:uFillTx/>
                <a:latin typeface="+mn-ea"/>
                <a:cs typeface="+mn-cs"/>
              </a:rPr>
              <a:t>该产品应预防磁盘发生故障。预计的损失应每</a:t>
            </a:r>
            <a:r>
              <a:rPr kumimoji="0" lang="en-US" altLang="zh-CN" sz="2000" i="0" u="none" strike="noStrike" kern="1200" cap="none" spc="0" normalizeH="0" baseline="0" noProof="0" dirty="0">
                <a:effectLst/>
                <a:uLnTx/>
                <a:uFillTx/>
                <a:latin typeface="+mn-ea"/>
                <a:cs typeface="+mn-cs"/>
              </a:rPr>
              <a:t>10</a:t>
            </a:r>
            <a:r>
              <a:rPr kumimoji="0" lang="zh-CN" altLang="en-US" sz="2000" i="0" u="none" strike="noStrike" kern="1200" cap="none" spc="0" normalizeH="0" baseline="0" noProof="0" dirty="0">
                <a:effectLst/>
                <a:uLnTx/>
                <a:uFillTx/>
                <a:latin typeface="+mn-ea"/>
                <a:cs typeface="+mn-cs"/>
              </a:rPr>
              <a:t>年小于</a:t>
            </a:r>
            <a:r>
              <a:rPr kumimoji="0" lang="en-US" altLang="zh-CN" sz="2000" i="0" u="none" strike="noStrike" kern="1200" cap="none" spc="0" normalizeH="0" baseline="0" noProof="0" dirty="0">
                <a:effectLst/>
                <a:uLnTx/>
                <a:uFillTx/>
                <a:latin typeface="+mn-ea"/>
                <a:cs typeface="+mn-cs"/>
              </a:rPr>
              <a:t>1</a:t>
            </a:r>
            <a:endParaRPr kumimoji="0" lang="en-US" altLang="zh-CN" sz="2000" i="0" u="none" strike="noStrike" kern="1200" cap="none" spc="0" normalizeH="0" baseline="0" noProof="0" dirty="0">
              <a:effectLst/>
              <a:uLnTx/>
              <a:uFillTx/>
              <a:latin typeface="+mn-ea"/>
              <a:cs typeface="+mn-cs"/>
            </a:endParaRPr>
          </a:p>
        </p:txBody>
      </p:sp>
      <p:sp>
        <p:nvSpPr>
          <p:cNvPr id="8" name="任意多边形: 形状 7"/>
          <p:cNvSpPr/>
          <p:nvPr/>
        </p:nvSpPr>
        <p:spPr>
          <a:xfrm>
            <a:off x="4412896" y="2048376"/>
            <a:ext cx="1683104" cy="3499413"/>
          </a:xfrm>
          <a:custGeom>
            <a:avLst/>
            <a:gdLst>
              <a:gd name="connsiteX0" fmla="*/ 0 w 1576027"/>
              <a:gd name="connsiteY0" fmla="*/ 157603 h 4543630"/>
              <a:gd name="connsiteX1" fmla="*/ 157603 w 1576027"/>
              <a:gd name="connsiteY1" fmla="*/ 0 h 4543630"/>
              <a:gd name="connsiteX2" fmla="*/ 1418424 w 1576027"/>
              <a:gd name="connsiteY2" fmla="*/ 0 h 4543630"/>
              <a:gd name="connsiteX3" fmla="*/ 1576027 w 1576027"/>
              <a:gd name="connsiteY3" fmla="*/ 157603 h 4543630"/>
              <a:gd name="connsiteX4" fmla="*/ 1576027 w 1576027"/>
              <a:gd name="connsiteY4" fmla="*/ 4386027 h 4543630"/>
              <a:gd name="connsiteX5" fmla="*/ 1418424 w 1576027"/>
              <a:gd name="connsiteY5" fmla="*/ 4543630 h 4543630"/>
              <a:gd name="connsiteX6" fmla="*/ 157603 w 1576027"/>
              <a:gd name="connsiteY6" fmla="*/ 4543630 h 4543630"/>
              <a:gd name="connsiteX7" fmla="*/ 0 w 1576027"/>
              <a:gd name="connsiteY7" fmla="*/ 4386027 h 4543630"/>
              <a:gd name="connsiteX8" fmla="*/ 0 w 1576027"/>
              <a:gd name="connsiteY8" fmla="*/ 157603 h 45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6027" h="4543630">
                <a:moveTo>
                  <a:pt x="0" y="157603"/>
                </a:moveTo>
                <a:cubicBezTo>
                  <a:pt x="0" y="70561"/>
                  <a:pt x="70561" y="0"/>
                  <a:pt x="157603" y="0"/>
                </a:cubicBezTo>
                <a:lnTo>
                  <a:pt x="1418424" y="0"/>
                </a:lnTo>
                <a:cubicBezTo>
                  <a:pt x="1505466" y="0"/>
                  <a:pt x="1576027" y="70561"/>
                  <a:pt x="1576027" y="157603"/>
                </a:cubicBezTo>
                <a:lnTo>
                  <a:pt x="1576027" y="4386027"/>
                </a:lnTo>
                <a:cubicBezTo>
                  <a:pt x="1576027" y="4473069"/>
                  <a:pt x="1505466" y="4543630"/>
                  <a:pt x="1418424" y="4543630"/>
                </a:cubicBezTo>
                <a:lnTo>
                  <a:pt x="157603" y="4543630"/>
                </a:lnTo>
                <a:cubicBezTo>
                  <a:pt x="70561" y="4543630"/>
                  <a:pt x="0" y="4473069"/>
                  <a:pt x="0" y="4386027"/>
                </a:cubicBezTo>
                <a:lnTo>
                  <a:pt x="0" y="15760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2360" tIns="122360" rIns="122360" bIns="122360" numCol="1" spcCol="1270" anchor="ctr" anchorCtr="0">
            <a:noAutofit/>
          </a:bodyPr>
          <a:lstStyle/>
          <a:p>
            <a:pPr marL="0" lvl="0" indent="0" algn="ctr"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mn-ea"/>
                <a:cs typeface="+mn-cs"/>
              </a:rPr>
              <a:t>R3</a:t>
            </a:r>
            <a:endParaRPr kumimoji="0" lang="en-US" altLang="zh-CN" sz="2000" b="1" i="0" u="none" strike="noStrike" kern="1200" cap="none" spc="0" normalizeH="0" baseline="0" noProof="0" dirty="0">
              <a:solidFill>
                <a:srgbClr val="FF0000"/>
              </a:solidFill>
              <a:effectLst/>
              <a:uLnTx/>
              <a:uFillTx/>
              <a:latin typeface="+mn-ea"/>
              <a:cs typeface="+mn-cs"/>
            </a:endParaRPr>
          </a:p>
          <a:p>
            <a:pPr marL="0" lvl="0" indent="0" algn="ctr" defTabSz="889000">
              <a:lnSpc>
                <a:spcPct val="90000"/>
              </a:lnSpc>
              <a:spcBef>
                <a:spcPct val="0"/>
              </a:spcBef>
              <a:spcAft>
                <a:spcPct val="35000"/>
              </a:spcAft>
              <a:buClrTx/>
              <a:buSzTx/>
              <a:buFont typeface="Wingdings" panose="05000000000000000000" pitchFamily="2" charset="2"/>
              <a:buNone/>
            </a:pPr>
            <a:r>
              <a:rPr kumimoji="0" lang="zh-CN" altLang="en-US" sz="2000" i="0" u="none" strike="noStrike" kern="1200" cap="none" spc="0" normalizeH="0" baseline="0" noProof="0" dirty="0">
                <a:effectLst/>
                <a:uLnTx/>
                <a:uFillTx/>
                <a:latin typeface="+mn-ea"/>
                <a:cs typeface="+mn-cs"/>
              </a:rPr>
              <a:t>该产品应采用磁盘阵列</a:t>
            </a:r>
            <a:r>
              <a:rPr kumimoji="0" lang="en-US" altLang="zh-CN" sz="2000" i="0" u="none" strike="noStrike" kern="1200" cap="none" spc="0" normalizeH="0" baseline="0" noProof="0" dirty="0">
                <a:effectLst/>
                <a:uLnTx/>
                <a:uFillTx/>
                <a:latin typeface="+mn-ea"/>
                <a:cs typeface="+mn-cs"/>
              </a:rPr>
              <a:t>(RAID).</a:t>
            </a:r>
            <a:endParaRPr kumimoji="0" lang="en-US" altLang="zh-CN" sz="2000" i="0" u="none" strike="noStrike" kern="1200" cap="none" spc="0" normalizeH="0" baseline="0" noProof="0" dirty="0">
              <a:effectLst/>
              <a:uLnTx/>
              <a:uFillTx/>
              <a:latin typeface="+mn-ea"/>
              <a:cs typeface="+mn-cs"/>
            </a:endParaRPr>
          </a:p>
        </p:txBody>
      </p:sp>
      <p:sp>
        <p:nvSpPr>
          <p:cNvPr id="9" name="任意多边形: 形状 8"/>
          <p:cNvSpPr/>
          <p:nvPr/>
        </p:nvSpPr>
        <p:spPr>
          <a:xfrm>
            <a:off x="6253697" y="2048376"/>
            <a:ext cx="1683104" cy="3499413"/>
          </a:xfrm>
          <a:custGeom>
            <a:avLst/>
            <a:gdLst>
              <a:gd name="connsiteX0" fmla="*/ 0 w 1576027"/>
              <a:gd name="connsiteY0" fmla="*/ 157603 h 4543630"/>
              <a:gd name="connsiteX1" fmla="*/ 157603 w 1576027"/>
              <a:gd name="connsiteY1" fmla="*/ 0 h 4543630"/>
              <a:gd name="connsiteX2" fmla="*/ 1418424 w 1576027"/>
              <a:gd name="connsiteY2" fmla="*/ 0 h 4543630"/>
              <a:gd name="connsiteX3" fmla="*/ 1576027 w 1576027"/>
              <a:gd name="connsiteY3" fmla="*/ 157603 h 4543630"/>
              <a:gd name="connsiteX4" fmla="*/ 1576027 w 1576027"/>
              <a:gd name="connsiteY4" fmla="*/ 4386027 h 4543630"/>
              <a:gd name="connsiteX5" fmla="*/ 1418424 w 1576027"/>
              <a:gd name="connsiteY5" fmla="*/ 4543630 h 4543630"/>
              <a:gd name="connsiteX6" fmla="*/ 157603 w 1576027"/>
              <a:gd name="connsiteY6" fmla="*/ 4543630 h 4543630"/>
              <a:gd name="connsiteX7" fmla="*/ 0 w 1576027"/>
              <a:gd name="connsiteY7" fmla="*/ 4386027 h 4543630"/>
              <a:gd name="connsiteX8" fmla="*/ 0 w 1576027"/>
              <a:gd name="connsiteY8" fmla="*/ 157603 h 45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6027" h="4543630">
                <a:moveTo>
                  <a:pt x="0" y="157603"/>
                </a:moveTo>
                <a:cubicBezTo>
                  <a:pt x="0" y="70561"/>
                  <a:pt x="70561" y="0"/>
                  <a:pt x="157603" y="0"/>
                </a:cubicBezTo>
                <a:lnTo>
                  <a:pt x="1418424" y="0"/>
                </a:lnTo>
                <a:cubicBezTo>
                  <a:pt x="1505466" y="0"/>
                  <a:pt x="1576027" y="70561"/>
                  <a:pt x="1576027" y="157603"/>
                </a:cubicBezTo>
                <a:lnTo>
                  <a:pt x="1576027" y="4386027"/>
                </a:lnTo>
                <a:cubicBezTo>
                  <a:pt x="1576027" y="4473069"/>
                  <a:pt x="1505466" y="4543630"/>
                  <a:pt x="1418424" y="4543630"/>
                </a:cubicBezTo>
                <a:lnTo>
                  <a:pt x="157603" y="4543630"/>
                </a:lnTo>
                <a:cubicBezTo>
                  <a:pt x="70561" y="4543630"/>
                  <a:pt x="0" y="4473069"/>
                  <a:pt x="0" y="4386027"/>
                </a:cubicBezTo>
                <a:lnTo>
                  <a:pt x="0" y="15760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2360" tIns="122360" rIns="122360" bIns="122360" numCol="1" spcCol="1270" anchor="ctr" anchorCtr="0">
            <a:noAutofit/>
          </a:bodyPr>
          <a:lstStyle/>
          <a:p>
            <a:pPr marL="0" lvl="0" indent="0" algn="ctr"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mn-ea"/>
                <a:cs typeface="+mn-cs"/>
              </a:rPr>
              <a:t>R4</a:t>
            </a:r>
            <a:endParaRPr kumimoji="0" lang="en-US" altLang="zh-CN" sz="2000" b="1" i="0" u="none" strike="noStrike" kern="1200" cap="none" spc="0" normalizeH="0" baseline="0" noProof="0" dirty="0">
              <a:solidFill>
                <a:srgbClr val="FF0000"/>
              </a:solidFill>
              <a:effectLst/>
              <a:uLnTx/>
              <a:uFillTx/>
              <a:latin typeface="+mn-ea"/>
              <a:cs typeface="+mn-cs"/>
            </a:endParaRPr>
          </a:p>
          <a:p>
            <a:pPr marL="0" lvl="0" indent="0" algn="ctr" defTabSz="889000">
              <a:lnSpc>
                <a:spcPct val="90000"/>
              </a:lnSpc>
              <a:spcBef>
                <a:spcPct val="0"/>
              </a:spcBef>
              <a:spcAft>
                <a:spcPct val="35000"/>
              </a:spcAft>
              <a:buClrTx/>
              <a:buSzTx/>
              <a:buFont typeface="Wingdings" panose="05000000000000000000" pitchFamily="2" charset="2"/>
              <a:buNone/>
            </a:pPr>
            <a:r>
              <a:rPr kumimoji="0" lang="zh-CN" altLang="en-US" sz="2000" i="0" u="none" strike="noStrike" kern="1200" cap="none" spc="0" normalizeH="0" baseline="0" noProof="0" dirty="0">
                <a:effectLst/>
                <a:uLnTx/>
                <a:uFillTx/>
                <a:latin typeface="+mn-ea"/>
                <a:cs typeface="+mn-cs"/>
              </a:rPr>
              <a:t>该产品应防止病毒删除文件</a:t>
            </a:r>
            <a:r>
              <a:rPr kumimoji="0" lang="en-US" altLang="zh-CN" sz="2000" i="0" u="none" strike="noStrike" kern="1200" cap="none" spc="0" normalizeH="0" baseline="0" noProof="0" dirty="0">
                <a:effectLst/>
                <a:uLnTx/>
                <a:uFillTx/>
                <a:latin typeface="+mn-ea"/>
                <a:cs typeface="+mn-cs"/>
              </a:rPr>
              <a:t>,</a:t>
            </a:r>
            <a:r>
              <a:rPr kumimoji="0" lang="zh-CN" altLang="en-US" sz="2000" i="0" u="none" strike="noStrike" kern="1200" cap="none" spc="0" normalizeH="0" baseline="0" noProof="0" dirty="0">
                <a:effectLst/>
                <a:uLnTx/>
                <a:uFillTx/>
                <a:latin typeface="+mn-ea"/>
                <a:cs typeface="+mn-cs"/>
              </a:rPr>
              <a:t>这类病毒攻击的其他风险应小于</a:t>
            </a:r>
            <a:r>
              <a:rPr kumimoji="0" lang="en-US" altLang="zh-CN" sz="2000" i="0" u="none" strike="noStrike" kern="1200" cap="none" spc="0" normalizeH="0" baseline="0" noProof="0" dirty="0">
                <a:effectLst/>
                <a:uLnTx/>
                <a:uFillTx/>
                <a:latin typeface="+mn-ea"/>
                <a:cs typeface="+mn-cs"/>
              </a:rPr>
              <a:t>xx.</a:t>
            </a:r>
            <a:endParaRPr kumimoji="0" lang="en-US" altLang="zh-CN" sz="2000" i="0" u="none" strike="noStrike" kern="1200" cap="none" spc="0" normalizeH="0" baseline="0" noProof="0" dirty="0">
              <a:effectLst/>
              <a:uLnTx/>
              <a:uFillTx/>
              <a:latin typeface="+mn-ea"/>
              <a:cs typeface="+mn-cs"/>
            </a:endParaRPr>
          </a:p>
        </p:txBody>
      </p:sp>
      <p:sp>
        <p:nvSpPr>
          <p:cNvPr id="10" name="任意多边形: 形状 9"/>
          <p:cNvSpPr/>
          <p:nvPr/>
        </p:nvSpPr>
        <p:spPr>
          <a:xfrm>
            <a:off x="8094497" y="2048376"/>
            <a:ext cx="1683104" cy="3499413"/>
          </a:xfrm>
          <a:custGeom>
            <a:avLst/>
            <a:gdLst>
              <a:gd name="connsiteX0" fmla="*/ 0 w 1576027"/>
              <a:gd name="connsiteY0" fmla="*/ 157603 h 4543630"/>
              <a:gd name="connsiteX1" fmla="*/ 157603 w 1576027"/>
              <a:gd name="connsiteY1" fmla="*/ 0 h 4543630"/>
              <a:gd name="connsiteX2" fmla="*/ 1418424 w 1576027"/>
              <a:gd name="connsiteY2" fmla="*/ 0 h 4543630"/>
              <a:gd name="connsiteX3" fmla="*/ 1576027 w 1576027"/>
              <a:gd name="connsiteY3" fmla="*/ 157603 h 4543630"/>
              <a:gd name="connsiteX4" fmla="*/ 1576027 w 1576027"/>
              <a:gd name="connsiteY4" fmla="*/ 4386027 h 4543630"/>
              <a:gd name="connsiteX5" fmla="*/ 1418424 w 1576027"/>
              <a:gd name="connsiteY5" fmla="*/ 4543630 h 4543630"/>
              <a:gd name="connsiteX6" fmla="*/ 157603 w 1576027"/>
              <a:gd name="connsiteY6" fmla="*/ 4543630 h 4543630"/>
              <a:gd name="connsiteX7" fmla="*/ 0 w 1576027"/>
              <a:gd name="connsiteY7" fmla="*/ 4386027 h 4543630"/>
              <a:gd name="connsiteX8" fmla="*/ 0 w 1576027"/>
              <a:gd name="connsiteY8" fmla="*/ 157603 h 45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6027" h="4543630">
                <a:moveTo>
                  <a:pt x="0" y="157603"/>
                </a:moveTo>
                <a:cubicBezTo>
                  <a:pt x="0" y="70561"/>
                  <a:pt x="70561" y="0"/>
                  <a:pt x="157603" y="0"/>
                </a:cubicBezTo>
                <a:lnTo>
                  <a:pt x="1418424" y="0"/>
                </a:lnTo>
                <a:cubicBezTo>
                  <a:pt x="1505466" y="0"/>
                  <a:pt x="1576027" y="70561"/>
                  <a:pt x="1576027" y="157603"/>
                </a:cubicBezTo>
                <a:lnTo>
                  <a:pt x="1576027" y="4386027"/>
                </a:lnTo>
                <a:cubicBezTo>
                  <a:pt x="1576027" y="4473069"/>
                  <a:pt x="1505466" y="4543630"/>
                  <a:pt x="1418424" y="4543630"/>
                </a:cubicBezTo>
                <a:lnTo>
                  <a:pt x="157603" y="4543630"/>
                </a:lnTo>
                <a:cubicBezTo>
                  <a:pt x="70561" y="4543630"/>
                  <a:pt x="0" y="4473069"/>
                  <a:pt x="0" y="4386027"/>
                </a:cubicBezTo>
                <a:lnTo>
                  <a:pt x="0" y="15760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2360" tIns="122360" rIns="122360" bIns="122360" numCol="1" spcCol="1270" anchor="ctr" anchorCtr="0">
            <a:noAutofit/>
          </a:bodyPr>
          <a:lstStyle/>
          <a:p>
            <a:pPr marL="0" lvl="0" indent="0" algn="ctr"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mn-ea"/>
                <a:cs typeface="+mn-cs"/>
              </a:rPr>
              <a:t>R5</a:t>
            </a:r>
            <a:endParaRPr kumimoji="0" lang="en-US" altLang="zh-CN" sz="2000" b="1" i="0" u="none" strike="noStrike" kern="1200" cap="none" spc="0" normalizeH="0" baseline="0" noProof="0" dirty="0">
              <a:solidFill>
                <a:srgbClr val="FF0000"/>
              </a:solidFill>
              <a:effectLst/>
              <a:uLnTx/>
              <a:uFillTx/>
              <a:latin typeface="+mn-ea"/>
              <a:cs typeface="+mn-cs"/>
            </a:endParaRPr>
          </a:p>
          <a:p>
            <a:pPr marL="0" lvl="0" indent="0" algn="ctr" defTabSz="889000">
              <a:lnSpc>
                <a:spcPct val="90000"/>
              </a:lnSpc>
              <a:spcBef>
                <a:spcPct val="0"/>
              </a:spcBef>
              <a:spcAft>
                <a:spcPct val="35000"/>
              </a:spcAft>
              <a:buClrTx/>
              <a:buSzTx/>
              <a:buFont typeface="Wingdings" panose="05000000000000000000" pitchFamily="2" charset="2"/>
              <a:buNone/>
            </a:pPr>
            <a:r>
              <a:rPr kumimoji="0" lang="zh-CN" altLang="en-US" sz="2000" i="0" u="none" strike="noStrike" kern="1200" cap="none" spc="0" normalizeH="0" baseline="0" noProof="0" dirty="0">
                <a:effectLst/>
                <a:uLnTx/>
                <a:uFillTx/>
                <a:latin typeface="+mn-ea"/>
                <a:cs typeface="+mn-cs"/>
              </a:rPr>
              <a:t>该产品应包含能够防止病毒的防火墙</a:t>
            </a:r>
            <a:r>
              <a:rPr kumimoji="0" lang="en-US" altLang="zh-CN" sz="2000" i="0" u="none" strike="noStrike" kern="1200" cap="none" spc="0" normalizeH="0" baseline="0" noProof="0" dirty="0">
                <a:effectLst/>
                <a:uLnTx/>
                <a:uFillTx/>
                <a:latin typeface="+mn-ea"/>
                <a:cs typeface="+mn-cs"/>
              </a:rPr>
              <a:t>.</a:t>
            </a:r>
            <a:endParaRPr kumimoji="0" lang="en-US" altLang="zh-CN" sz="2000" i="0" u="none" strike="noStrike" kern="1200" cap="none" spc="0" normalizeH="0" baseline="0" noProof="0" dirty="0">
              <a:effectLst/>
              <a:uLnTx/>
              <a:uFillTx/>
              <a:latin typeface="+mn-ea"/>
              <a:cs typeface="+mn-cs"/>
            </a:endParaRPr>
          </a:p>
        </p:txBody>
      </p:sp>
      <p:sp>
        <p:nvSpPr>
          <p:cNvPr id="11" name="任意多边形: 形状 10"/>
          <p:cNvSpPr/>
          <p:nvPr/>
        </p:nvSpPr>
        <p:spPr>
          <a:xfrm>
            <a:off x="9935298" y="2048376"/>
            <a:ext cx="1683104" cy="3499413"/>
          </a:xfrm>
          <a:custGeom>
            <a:avLst/>
            <a:gdLst>
              <a:gd name="connsiteX0" fmla="*/ 0 w 1576027"/>
              <a:gd name="connsiteY0" fmla="*/ 157603 h 4543630"/>
              <a:gd name="connsiteX1" fmla="*/ 157603 w 1576027"/>
              <a:gd name="connsiteY1" fmla="*/ 0 h 4543630"/>
              <a:gd name="connsiteX2" fmla="*/ 1418424 w 1576027"/>
              <a:gd name="connsiteY2" fmla="*/ 0 h 4543630"/>
              <a:gd name="connsiteX3" fmla="*/ 1576027 w 1576027"/>
              <a:gd name="connsiteY3" fmla="*/ 157603 h 4543630"/>
              <a:gd name="connsiteX4" fmla="*/ 1576027 w 1576027"/>
              <a:gd name="connsiteY4" fmla="*/ 4386027 h 4543630"/>
              <a:gd name="connsiteX5" fmla="*/ 1418424 w 1576027"/>
              <a:gd name="connsiteY5" fmla="*/ 4543630 h 4543630"/>
              <a:gd name="connsiteX6" fmla="*/ 157603 w 1576027"/>
              <a:gd name="connsiteY6" fmla="*/ 4543630 h 4543630"/>
              <a:gd name="connsiteX7" fmla="*/ 0 w 1576027"/>
              <a:gd name="connsiteY7" fmla="*/ 4386027 h 4543630"/>
              <a:gd name="connsiteX8" fmla="*/ 0 w 1576027"/>
              <a:gd name="connsiteY8" fmla="*/ 157603 h 45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6027" h="4543630">
                <a:moveTo>
                  <a:pt x="0" y="157603"/>
                </a:moveTo>
                <a:cubicBezTo>
                  <a:pt x="0" y="70561"/>
                  <a:pt x="70561" y="0"/>
                  <a:pt x="157603" y="0"/>
                </a:cubicBezTo>
                <a:lnTo>
                  <a:pt x="1418424" y="0"/>
                </a:lnTo>
                <a:cubicBezTo>
                  <a:pt x="1505466" y="0"/>
                  <a:pt x="1576027" y="70561"/>
                  <a:pt x="1576027" y="157603"/>
                </a:cubicBezTo>
                <a:lnTo>
                  <a:pt x="1576027" y="4386027"/>
                </a:lnTo>
                <a:cubicBezTo>
                  <a:pt x="1576027" y="4473069"/>
                  <a:pt x="1505466" y="4543630"/>
                  <a:pt x="1418424" y="4543630"/>
                </a:cubicBezTo>
                <a:lnTo>
                  <a:pt x="157603" y="4543630"/>
                </a:lnTo>
                <a:cubicBezTo>
                  <a:pt x="70561" y="4543630"/>
                  <a:pt x="0" y="4473069"/>
                  <a:pt x="0" y="4386027"/>
                </a:cubicBezTo>
                <a:lnTo>
                  <a:pt x="0" y="157603"/>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2360" tIns="122360" rIns="122360" bIns="122360" numCol="1" spcCol="1270" anchor="ctr" anchorCtr="0">
            <a:noAutofit/>
          </a:bodyPr>
          <a:lstStyle/>
          <a:p>
            <a:pPr marL="0" lvl="0" indent="0" algn="ctr" defTabSz="889000">
              <a:lnSpc>
                <a:spcPct val="90000"/>
              </a:lnSpc>
              <a:spcBef>
                <a:spcPct val="0"/>
              </a:spcBef>
              <a:spcAft>
                <a:spcPct val="35000"/>
              </a:spcAft>
              <a:buClrTx/>
              <a:buSzTx/>
              <a:buFont typeface="Wingdings" panose="05000000000000000000" pitchFamily="2" charset="2"/>
              <a:buNone/>
            </a:pPr>
            <a:r>
              <a:rPr kumimoji="0" lang="en-US" altLang="zh-CN" sz="2000" b="1" i="0" u="none" strike="noStrike" kern="1200" cap="none" spc="0" normalizeH="0" baseline="0" noProof="0" dirty="0">
                <a:solidFill>
                  <a:srgbClr val="FF0000"/>
                </a:solidFill>
                <a:effectLst/>
                <a:uLnTx/>
                <a:uFillTx/>
                <a:latin typeface="+mn-ea"/>
                <a:cs typeface="+mn-cs"/>
              </a:rPr>
              <a:t>R6</a:t>
            </a:r>
            <a:endParaRPr kumimoji="0" lang="en-US" altLang="zh-CN" sz="2000" b="1" i="0" u="none" strike="noStrike" kern="1200" cap="none" spc="0" normalizeH="0" baseline="0" noProof="0" dirty="0">
              <a:solidFill>
                <a:srgbClr val="FF0000"/>
              </a:solidFill>
              <a:effectLst/>
              <a:uLnTx/>
              <a:uFillTx/>
              <a:latin typeface="+mn-ea"/>
              <a:cs typeface="+mn-cs"/>
            </a:endParaRPr>
          </a:p>
          <a:p>
            <a:pPr marL="0" lvl="0" indent="0" algn="ctr" defTabSz="889000">
              <a:lnSpc>
                <a:spcPct val="90000"/>
              </a:lnSpc>
              <a:spcBef>
                <a:spcPct val="0"/>
              </a:spcBef>
              <a:spcAft>
                <a:spcPct val="35000"/>
              </a:spcAft>
              <a:buClrTx/>
              <a:buSzTx/>
              <a:buFont typeface="Wingdings" panose="05000000000000000000" pitchFamily="2" charset="2"/>
              <a:buNone/>
            </a:pPr>
            <a:r>
              <a:rPr kumimoji="0" lang="zh-CN" altLang="en-US" sz="2000" i="0" u="none" strike="noStrike" kern="1200" cap="none" spc="0" normalizeH="0" baseline="0" noProof="0" dirty="0">
                <a:effectLst/>
                <a:uLnTx/>
                <a:uFillTx/>
                <a:latin typeface="+mn-ea"/>
                <a:cs typeface="+mn-cs"/>
              </a:rPr>
              <a:t>该产品应防止数据传输至会计系统之前删除发票数据</a:t>
            </a:r>
            <a:r>
              <a:rPr kumimoji="0" lang="en-US" altLang="zh-CN" sz="2000" i="0" u="none" strike="noStrike" kern="1200" cap="none" spc="0" normalizeH="0" baseline="0" noProof="0" dirty="0">
                <a:effectLst/>
                <a:uLnTx/>
                <a:uFillTx/>
                <a:latin typeface="+mn-ea"/>
                <a:cs typeface="+mn-cs"/>
              </a:rPr>
              <a:t>.</a:t>
            </a:r>
            <a:endParaRPr kumimoji="0" lang="en-US" altLang="zh-CN" sz="2000" i="0" u="none" strike="noStrike" kern="1200" cap="none" spc="0" normalizeH="0" baseline="0" noProof="0" dirty="0">
              <a:effectLst/>
              <a:uLnTx/>
              <a:uFillTx/>
              <a:latin typeface="+mn-ea"/>
              <a:cs typeface="+mn-cs"/>
            </a:endParaRPr>
          </a:p>
        </p:txBody>
      </p:sp>
      <p:sp>
        <p:nvSpPr>
          <p:cNvPr id="12"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2.6.2 </a:t>
            </a:r>
            <a:r>
              <a:rPr lang="zh-CN" altLang="en-US" sz="2000" b="1" kern="0" dirty="0">
                <a:latin typeface="宋体" panose="02010600030101010101" pitchFamily="2" charset="-122"/>
                <a:sym typeface="宋体" panose="02010600030101010101" pitchFamily="2" charset="-122"/>
              </a:rPr>
              <a:t>软件质量属性</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12</a:t>
            </a:r>
            <a:r>
              <a:rPr lang="zh-CN" altLang="en-US" sz="2000" b="1" kern="0" dirty="0">
                <a:latin typeface="宋体" panose="02010600030101010101" pitchFamily="2" charset="-122"/>
                <a:sym typeface="宋体" panose="02010600030101010101" pitchFamily="2" charset="-122"/>
              </a:rPr>
              <a:t>）质量属性举例</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安全性需求</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7" name="任意多边形: 形状 6"/>
          <p:cNvSpPr/>
          <p:nvPr/>
        </p:nvSpPr>
        <p:spPr>
          <a:xfrm>
            <a:off x="698500" y="5179176"/>
            <a:ext cx="10794999" cy="908337"/>
          </a:xfrm>
          <a:custGeom>
            <a:avLst/>
            <a:gdLst>
              <a:gd name="connsiteX0" fmla="*/ 0 w 10794999"/>
              <a:gd name="connsiteY0" fmla="*/ 0 h 908337"/>
              <a:gd name="connsiteX1" fmla="*/ 10794999 w 10794999"/>
              <a:gd name="connsiteY1" fmla="*/ 0 h 908337"/>
              <a:gd name="connsiteX2" fmla="*/ 10794999 w 10794999"/>
              <a:gd name="connsiteY2" fmla="*/ 908337 h 908337"/>
              <a:gd name="connsiteX3" fmla="*/ 0 w 10794999"/>
              <a:gd name="connsiteY3" fmla="*/ 908337 h 908337"/>
              <a:gd name="connsiteX4" fmla="*/ 0 w 10794999"/>
              <a:gd name="connsiteY4" fmla="*/ 0 h 908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4999" h="908337">
                <a:moveTo>
                  <a:pt x="0" y="0"/>
                </a:moveTo>
                <a:lnTo>
                  <a:pt x="10794999" y="0"/>
                </a:lnTo>
                <a:lnTo>
                  <a:pt x="10794999" y="908337"/>
                </a:lnTo>
                <a:lnTo>
                  <a:pt x="0" y="908337"/>
                </a:lnTo>
                <a:lnTo>
                  <a:pt x="0" y="0"/>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42240" tIns="142240" rIns="142240" bIns="560075"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ea typeface="+mn-ea"/>
              </a:rPr>
              <a:t>第三层：功能需求</a:t>
            </a:r>
            <a:endParaRPr lang="zh-CN" altLang="en-US" sz="2000" b="1" kern="1200" dirty="0">
              <a:solidFill>
                <a:srgbClr val="FF0000"/>
              </a:solidFill>
              <a:latin typeface="+mn-ea"/>
              <a:ea typeface="+mn-ea"/>
            </a:endParaRPr>
          </a:p>
        </p:txBody>
      </p:sp>
      <p:sp>
        <p:nvSpPr>
          <p:cNvPr id="8" name="任意多边形: 形状 7"/>
          <p:cNvSpPr/>
          <p:nvPr/>
        </p:nvSpPr>
        <p:spPr>
          <a:xfrm>
            <a:off x="698500" y="5651512"/>
            <a:ext cx="10794999" cy="417835"/>
          </a:xfrm>
          <a:custGeom>
            <a:avLst/>
            <a:gdLst>
              <a:gd name="connsiteX0" fmla="*/ 0 w 10794999"/>
              <a:gd name="connsiteY0" fmla="*/ 0 h 417835"/>
              <a:gd name="connsiteX1" fmla="*/ 10794999 w 10794999"/>
              <a:gd name="connsiteY1" fmla="*/ 0 h 417835"/>
              <a:gd name="connsiteX2" fmla="*/ 10794999 w 10794999"/>
              <a:gd name="connsiteY2" fmla="*/ 417835 h 417835"/>
              <a:gd name="connsiteX3" fmla="*/ 0 w 10794999"/>
              <a:gd name="connsiteY3" fmla="*/ 417835 h 417835"/>
              <a:gd name="connsiteX4" fmla="*/ 0 w 10794999"/>
              <a:gd name="connsiteY4" fmla="*/ 0 h 417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4999" h="417835">
                <a:moveTo>
                  <a:pt x="0" y="0"/>
                </a:moveTo>
                <a:lnTo>
                  <a:pt x="10794999" y="0"/>
                </a:lnTo>
                <a:lnTo>
                  <a:pt x="10794999" y="417835"/>
                </a:lnTo>
                <a:lnTo>
                  <a:pt x="0" y="41783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kumimoji="0" lang="zh-CN" altLang="en-US" sz="2000" b="0" i="0" u="none" strike="noStrike" kern="1200" cap="none" spc="0" normalizeH="0" baseline="0" noProof="0">
                <a:effectLst/>
                <a:uLnTx/>
                <a:uFillTx/>
                <a:latin typeface="+mn-ea"/>
                <a:ea typeface="+mn-ea"/>
                <a:cs typeface="+mn-cs"/>
              </a:rPr>
              <a:t>分析者能获得用于描述系统活动的特定的软件功能需求，以便用户执行任务</a:t>
            </a:r>
            <a:endParaRPr lang="zh-CN" altLang="en-US" sz="2700" kern="1200" dirty="0"/>
          </a:p>
        </p:txBody>
      </p:sp>
      <p:sp>
        <p:nvSpPr>
          <p:cNvPr id="9" name="任意多边形: 形状 8"/>
          <p:cNvSpPr/>
          <p:nvPr/>
        </p:nvSpPr>
        <p:spPr>
          <a:xfrm>
            <a:off x="698500" y="3795777"/>
            <a:ext cx="10794999" cy="1397025"/>
          </a:xfrm>
          <a:custGeom>
            <a:avLst/>
            <a:gdLst>
              <a:gd name="connsiteX0" fmla="*/ 0 w 10794999"/>
              <a:gd name="connsiteY0" fmla="*/ 489279 h 1397023"/>
              <a:gd name="connsiteX1" fmla="*/ 5222872 w 10794999"/>
              <a:gd name="connsiteY1" fmla="*/ 489279 h 1397023"/>
              <a:gd name="connsiteX2" fmla="*/ 5222872 w 10794999"/>
              <a:gd name="connsiteY2" fmla="*/ 349256 h 1397023"/>
              <a:gd name="connsiteX3" fmla="*/ 5048244 w 10794999"/>
              <a:gd name="connsiteY3" fmla="*/ 349256 h 1397023"/>
              <a:gd name="connsiteX4" fmla="*/ 5397500 w 10794999"/>
              <a:gd name="connsiteY4" fmla="*/ 0 h 1397023"/>
              <a:gd name="connsiteX5" fmla="*/ 5746755 w 10794999"/>
              <a:gd name="connsiteY5" fmla="*/ 349256 h 1397023"/>
              <a:gd name="connsiteX6" fmla="*/ 5572127 w 10794999"/>
              <a:gd name="connsiteY6" fmla="*/ 349256 h 1397023"/>
              <a:gd name="connsiteX7" fmla="*/ 5572127 w 10794999"/>
              <a:gd name="connsiteY7" fmla="*/ 489279 h 1397023"/>
              <a:gd name="connsiteX8" fmla="*/ 10794999 w 10794999"/>
              <a:gd name="connsiteY8" fmla="*/ 489279 h 1397023"/>
              <a:gd name="connsiteX9" fmla="*/ 10794999 w 10794999"/>
              <a:gd name="connsiteY9" fmla="*/ 1397023 h 1397023"/>
              <a:gd name="connsiteX10" fmla="*/ 0 w 10794999"/>
              <a:gd name="connsiteY10" fmla="*/ 1397023 h 1397023"/>
              <a:gd name="connsiteX11" fmla="*/ 0 w 10794999"/>
              <a:gd name="connsiteY11" fmla="*/ 489279 h 139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94999" h="1397023">
                <a:moveTo>
                  <a:pt x="10794999" y="907744"/>
                </a:moveTo>
                <a:lnTo>
                  <a:pt x="5572127" y="907744"/>
                </a:lnTo>
                <a:lnTo>
                  <a:pt x="5572127" y="1047767"/>
                </a:lnTo>
                <a:lnTo>
                  <a:pt x="5746755" y="1047767"/>
                </a:lnTo>
                <a:lnTo>
                  <a:pt x="5397499" y="1397022"/>
                </a:lnTo>
                <a:lnTo>
                  <a:pt x="5048244" y="1047767"/>
                </a:lnTo>
                <a:lnTo>
                  <a:pt x="5222872" y="1047767"/>
                </a:lnTo>
                <a:lnTo>
                  <a:pt x="5222872" y="907744"/>
                </a:lnTo>
                <a:lnTo>
                  <a:pt x="0" y="907744"/>
                </a:lnTo>
                <a:lnTo>
                  <a:pt x="0" y="1"/>
                </a:lnTo>
                <a:lnTo>
                  <a:pt x="10794999" y="1"/>
                </a:lnTo>
                <a:lnTo>
                  <a:pt x="10794999" y="907744"/>
                </a:lnTo>
                <a:close/>
              </a:path>
            </a:pathLst>
          </a:custGeom>
        </p:spPr>
        <p:style>
          <a:lnRef idx="2">
            <a:schemeClr val="lt1">
              <a:hueOff val="0"/>
              <a:satOff val="0"/>
              <a:lumOff val="0"/>
              <a:alphaOff val="0"/>
            </a:schemeClr>
          </a:lnRef>
          <a:fillRef idx="1">
            <a:schemeClr val="accent1">
              <a:alpha val="90000"/>
              <a:hueOff val="0"/>
              <a:satOff val="0"/>
              <a:lumOff val="0"/>
              <a:alphaOff val="-19996"/>
            </a:schemeClr>
          </a:fillRef>
          <a:effectRef idx="0">
            <a:schemeClr val="accent1">
              <a:alpha val="90000"/>
              <a:hueOff val="0"/>
              <a:satOff val="0"/>
              <a:lumOff val="0"/>
              <a:alphaOff val="-19996"/>
            </a:schemeClr>
          </a:effectRef>
          <a:fontRef idx="minor">
            <a:schemeClr val="lt1"/>
          </a:fontRef>
        </p:style>
        <p:txBody>
          <a:bodyPr spcFirstLastPara="0" vert="horz" wrap="square" lIns="142240" tIns="142241" rIns="142240" bIns="1048909"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第二层：用户需求</a:t>
            </a:r>
            <a:endParaRPr lang="zh-CN" altLang="en-US" sz="2000" b="1" kern="1200" dirty="0">
              <a:solidFill>
                <a:srgbClr val="FF0000"/>
              </a:solidFill>
            </a:endParaRPr>
          </a:p>
        </p:txBody>
      </p:sp>
      <p:sp>
        <p:nvSpPr>
          <p:cNvPr id="10" name="任意多边形: 形状 9"/>
          <p:cNvSpPr/>
          <p:nvPr/>
        </p:nvSpPr>
        <p:spPr>
          <a:xfrm>
            <a:off x="698500" y="4286133"/>
            <a:ext cx="10794999" cy="417709"/>
          </a:xfrm>
          <a:custGeom>
            <a:avLst/>
            <a:gdLst>
              <a:gd name="connsiteX0" fmla="*/ 0 w 10794999"/>
              <a:gd name="connsiteY0" fmla="*/ 0 h 417709"/>
              <a:gd name="connsiteX1" fmla="*/ 10794999 w 10794999"/>
              <a:gd name="connsiteY1" fmla="*/ 0 h 417709"/>
              <a:gd name="connsiteX2" fmla="*/ 10794999 w 10794999"/>
              <a:gd name="connsiteY2" fmla="*/ 417709 h 417709"/>
              <a:gd name="connsiteX3" fmla="*/ 0 w 10794999"/>
              <a:gd name="connsiteY3" fmla="*/ 417709 h 417709"/>
              <a:gd name="connsiteX4" fmla="*/ 0 w 10794999"/>
              <a:gd name="connsiteY4" fmla="*/ 0 h 417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4999" h="417709">
                <a:moveTo>
                  <a:pt x="0" y="0"/>
                </a:moveTo>
                <a:lnTo>
                  <a:pt x="10794999" y="0"/>
                </a:lnTo>
                <a:lnTo>
                  <a:pt x="10794999" y="417709"/>
                </a:lnTo>
                <a:lnTo>
                  <a:pt x="0" y="41770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19996"/>
            </a:schemeClr>
          </a:fillRef>
          <a:effectRef idx="0">
            <a:schemeClr val="accent1">
              <a:alpha val="90000"/>
              <a:tint val="40000"/>
              <a:hueOff val="0"/>
              <a:satOff val="0"/>
              <a:lumOff val="0"/>
              <a:alphaOff val="-19996"/>
            </a:schemeClr>
          </a:effectRef>
          <a:fontRef idx="minor">
            <a:schemeClr val="dk1">
              <a:hueOff val="0"/>
              <a:satOff val="0"/>
              <a:lumOff val="0"/>
              <a:alphaOff val="0"/>
            </a:schemeClr>
          </a:fontRef>
        </p:style>
        <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获取用户需求位于软件需求三层结构的中间层</a:t>
            </a:r>
            <a:endParaRPr lang="zh-CN" altLang="en-US" sz="2000" kern="1200" dirty="0">
              <a:latin typeface="+mn-ea"/>
              <a:ea typeface="+mn-ea"/>
            </a:endParaRPr>
          </a:p>
        </p:txBody>
      </p:sp>
      <p:sp>
        <p:nvSpPr>
          <p:cNvPr id="12" name="任意多边形: 形状 11"/>
          <p:cNvSpPr/>
          <p:nvPr/>
        </p:nvSpPr>
        <p:spPr>
          <a:xfrm>
            <a:off x="698500" y="2412378"/>
            <a:ext cx="10794999" cy="1397025"/>
          </a:xfrm>
          <a:custGeom>
            <a:avLst/>
            <a:gdLst>
              <a:gd name="connsiteX0" fmla="*/ 0 w 10794999"/>
              <a:gd name="connsiteY0" fmla="*/ 489279 h 1397023"/>
              <a:gd name="connsiteX1" fmla="*/ 5222872 w 10794999"/>
              <a:gd name="connsiteY1" fmla="*/ 489279 h 1397023"/>
              <a:gd name="connsiteX2" fmla="*/ 5222872 w 10794999"/>
              <a:gd name="connsiteY2" fmla="*/ 349256 h 1397023"/>
              <a:gd name="connsiteX3" fmla="*/ 5048244 w 10794999"/>
              <a:gd name="connsiteY3" fmla="*/ 349256 h 1397023"/>
              <a:gd name="connsiteX4" fmla="*/ 5397500 w 10794999"/>
              <a:gd name="connsiteY4" fmla="*/ 0 h 1397023"/>
              <a:gd name="connsiteX5" fmla="*/ 5746755 w 10794999"/>
              <a:gd name="connsiteY5" fmla="*/ 349256 h 1397023"/>
              <a:gd name="connsiteX6" fmla="*/ 5572127 w 10794999"/>
              <a:gd name="connsiteY6" fmla="*/ 349256 h 1397023"/>
              <a:gd name="connsiteX7" fmla="*/ 5572127 w 10794999"/>
              <a:gd name="connsiteY7" fmla="*/ 489279 h 1397023"/>
              <a:gd name="connsiteX8" fmla="*/ 10794999 w 10794999"/>
              <a:gd name="connsiteY8" fmla="*/ 489279 h 1397023"/>
              <a:gd name="connsiteX9" fmla="*/ 10794999 w 10794999"/>
              <a:gd name="connsiteY9" fmla="*/ 1397023 h 1397023"/>
              <a:gd name="connsiteX10" fmla="*/ 0 w 10794999"/>
              <a:gd name="connsiteY10" fmla="*/ 1397023 h 1397023"/>
              <a:gd name="connsiteX11" fmla="*/ 0 w 10794999"/>
              <a:gd name="connsiteY11" fmla="*/ 489279 h 139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94999" h="1397023">
                <a:moveTo>
                  <a:pt x="10794999" y="907744"/>
                </a:moveTo>
                <a:lnTo>
                  <a:pt x="5572127" y="907744"/>
                </a:lnTo>
                <a:lnTo>
                  <a:pt x="5572127" y="1047767"/>
                </a:lnTo>
                <a:lnTo>
                  <a:pt x="5746755" y="1047767"/>
                </a:lnTo>
                <a:lnTo>
                  <a:pt x="5397499" y="1397022"/>
                </a:lnTo>
                <a:lnTo>
                  <a:pt x="5048244" y="1047767"/>
                </a:lnTo>
                <a:lnTo>
                  <a:pt x="5222872" y="1047767"/>
                </a:lnTo>
                <a:lnTo>
                  <a:pt x="5222872" y="907744"/>
                </a:lnTo>
                <a:lnTo>
                  <a:pt x="0" y="907744"/>
                </a:lnTo>
                <a:lnTo>
                  <a:pt x="0" y="1"/>
                </a:lnTo>
                <a:lnTo>
                  <a:pt x="10794999" y="1"/>
                </a:lnTo>
                <a:lnTo>
                  <a:pt x="10794999" y="907744"/>
                </a:lnTo>
                <a:close/>
              </a:path>
            </a:pathLst>
          </a:custGeom>
        </p:spPr>
        <p:style>
          <a:lnRef idx="2">
            <a:schemeClr val="lt1">
              <a:hueOff val="0"/>
              <a:satOff val="0"/>
              <a:lumOff val="0"/>
              <a:alphaOff val="0"/>
            </a:schemeClr>
          </a:lnRef>
          <a:fillRef idx="1">
            <a:schemeClr val="accent1">
              <a:alpha val="90000"/>
              <a:hueOff val="0"/>
              <a:satOff val="0"/>
              <a:lumOff val="0"/>
              <a:alphaOff val="-39996"/>
            </a:schemeClr>
          </a:fillRef>
          <a:effectRef idx="0">
            <a:schemeClr val="accent1">
              <a:alpha val="90000"/>
              <a:hueOff val="0"/>
              <a:satOff val="0"/>
              <a:lumOff val="0"/>
              <a:alphaOff val="-39996"/>
            </a:schemeClr>
          </a:effectRef>
          <a:fontRef idx="minor">
            <a:schemeClr val="lt1"/>
          </a:fontRef>
        </p:style>
        <p:txBody>
          <a:bodyPr spcFirstLastPara="0" vert="horz" wrap="square" lIns="142240" tIns="142241" rIns="142240" bIns="1048909"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第一层：业务需求</a:t>
            </a:r>
            <a:endParaRPr lang="zh-CN" altLang="en-US" sz="2000" b="1" kern="1200" dirty="0">
              <a:solidFill>
                <a:srgbClr val="FF0000"/>
              </a:solidFill>
            </a:endParaRPr>
          </a:p>
        </p:txBody>
      </p:sp>
      <p:sp>
        <p:nvSpPr>
          <p:cNvPr id="13" name="任意多边形: 形状 12"/>
          <p:cNvSpPr/>
          <p:nvPr/>
        </p:nvSpPr>
        <p:spPr>
          <a:xfrm>
            <a:off x="698500" y="2902735"/>
            <a:ext cx="10794999" cy="417709"/>
          </a:xfrm>
          <a:custGeom>
            <a:avLst/>
            <a:gdLst>
              <a:gd name="connsiteX0" fmla="*/ 0 w 10794999"/>
              <a:gd name="connsiteY0" fmla="*/ 0 h 417709"/>
              <a:gd name="connsiteX1" fmla="*/ 10794999 w 10794999"/>
              <a:gd name="connsiteY1" fmla="*/ 0 h 417709"/>
              <a:gd name="connsiteX2" fmla="*/ 10794999 w 10794999"/>
              <a:gd name="connsiteY2" fmla="*/ 417709 h 417709"/>
              <a:gd name="connsiteX3" fmla="*/ 0 w 10794999"/>
              <a:gd name="connsiteY3" fmla="*/ 417709 h 417709"/>
              <a:gd name="connsiteX4" fmla="*/ 0 w 10794999"/>
              <a:gd name="connsiteY4" fmla="*/ 0 h 417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4999" h="417709">
                <a:moveTo>
                  <a:pt x="0" y="0"/>
                </a:moveTo>
                <a:lnTo>
                  <a:pt x="10794999" y="0"/>
                </a:lnTo>
                <a:lnTo>
                  <a:pt x="10794999" y="417709"/>
                </a:lnTo>
                <a:lnTo>
                  <a:pt x="0" y="41770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39996"/>
            </a:schemeClr>
          </a:fillRef>
          <a:effectRef idx="0">
            <a:schemeClr val="accent1">
              <a:alpha val="90000"/>
              <a:tint val="40000"/>
              <a:hueOff val="0"/>
              <a:satOff val="0"/>
              <a:lumOff val="0"/>
              <a:alphaOff val="-39996"/>
            </a:schemeClr>
          </a:effectRef>
          <a:fontRef idx="minor">
            <a:schemeClr val="dk1">
              <a:hueOff val="0"/>
              <a:satOff val="0"/>
              <a:lumOff val="0"/>
              <a:alphaOff val="0"/>
            </a:schemeClr>
          </a:fontRef>
        </p:style>
        <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kumimoji="0" lang="zh-CN" altLang="en-US" sz="2000" b="0" i="0" u="none" strike="noStrike" kern="1200" cap="none" spc="0" normalizeH="0" baseline="0" noProof="0">
                <a:effectLst/>
                <a:uLnTx/>
                <a:uFillTx/>
                <a:latin typeface="+mn-ea"/>
                <a:ea typeface="+mn-ea"/>
                <a:cs typeface="+mn-cs"/>
              </a:rPr>
              <a:t>来自项目视图和范围文档的业务需求决定用户需求，它描述了用户利用系统需要完成的任务。</a:t>
            </a:r>
            <a:endParaRPr lang="zh-CN" altLang="en-US" sz="2000" kern="1200" dirty="0">
              <a:latin typeface="+mn-ea"/>
              <a:ea typeface="+mn-ea"/>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）需求获取的</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个层次</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450694"/>
            <a:ext cx="10795000" cy="698146"/>
          </a:xfrm>
          <a:prstGeom prst="rect">
            <a:avLst/>
          </a:prstGeom>
          <a:noFill/>
        </p:spPr>
        <p:txBody>
          <a:bodyPr wrap="square" rtlCol="0" anchor="ctr" anchorCtr="0">
            <a:noAutofit/>
          </a:bodyPr>
          <a:lstStyle>
            <a:defPPr>
              <a:defRPr lang="zh-CN"/>
            </a:defPPr>
            <a:lvl1pPr lvl="0" algn="just">
              <a:defRPr sz="2000">
                <a:solidFill>
                  <a:srgbClr val="000000"/>
                </a:solidFill>
              </a:defRPr>
            </a:lvl1pPr>
          </a:lstStyle>
          <a:p>
            <a:r>
              <a:rPr lang="zh-CN" altLang="en-US" b="1" dirty="0">
                <a:solidFill>
                  <a:srgbClr val="FF0000"/>
                </a:solidFill>
                <a:latin typeface="+mn-ea"/>
              </a:rPr>
              <a:t>需求获取</a:t>
            </a:r>
            <a:r>
              <a:rPr lang="en-US" altLang="zh-CN" b="1" dirty="0">
                <a:solidFill>
                  <a:srgbClr val="FF0000"/>
                </a:solidFill>
                <a:latin typeface="+mn-ea"/>
              </a:rPr>
              <a:t>(requirement elicitation)</a:t>
            </a:r>
            <a:r>
              <a:rPr lang="zh-CN" altLang="en-US" b="1" dirty="0">
                <a:solidFill>
                  <a:srgbClr val="FF0000"/>
                </a:solidFill>
                <a:latin typeface="+mn-ea"/>
              </a:rPr>
              <a:t>是需求工程的主体</a:t>
            </a:r>
            <a:endParaRPr lang="zh-CN" altLang="en-US" b="1" dirty="0">
              <a:solidFill>
                <a:srgbClr val="FF00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1" grpId="0"/>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7" name="任意多边形: 形状 6"/>
          <p:cNvSpPr/>
          <p:nvPr/>
        </p:nvSpPr>
        <p:spPr>
          <a:xfrm>
            <a:off x="702154" y="2487605"/>
            <a:ext cx="2465222" cy="3237765"/>
          </a:xfrm>
          <a:custGeom>
            <a:avLst/>
            <a:gdLst>
              <a:gd name="connsiteX0" fmla="*/ 0 w 2603707"/>
              <a:gd name="connsiteY0" fmla="*/ 260371 h 3237765"/>
              <a:gd name="connsiteX1" fmla="*/ 260371 w 2603707"/>
              <a:gd name="connsiteY1" fmla="*/ 0 h 3237765"/>
              <a:gd name="connsiteX2" fmla="*/ 2343336 w 2603707"/>
              <a:gd name="connsiteY2" fmla="*/ 0 h 3237765"/>
              <a:gd name="connsiteX3" fmla="*/ 2603707 w 2603707"/>
              <a:gd name="connsiteY3" fmla="*/ 260371 h 3237765"/>
              <a:gd name="connsiteX4" fmla="*/ 2603707 w 2603707"/>
              <a:gd name="connsiteY4" fmla="*/ 2977394 h 3237765"/>
              <a:gd name="connsiteX5" fmla="*/ 2343336 w 2603707"/>
              <a:gd name="connsiteY5" fmla="*/ 3237765 h 3237765"/>
              <a:gd name="connsiteX6" fmla="*/ 260371 w 2603707"/>
              <a:gd name="connsiteY6" fmla="*/ 3237765 h 3237765"/>
              <a:gd name="connsiteX7" fmla="*/ 0 w 2603707"/>
              <a:gd name="connsiteY7" fmla="*/ 2977394 h 3237765"/>
              <a:gd name="connsiteX8" fmla="*/ 0 w 2603707"/>
              <a:gd name="connsiteY8" fmla="*/ 260371 h 32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3707" h="3237765">
                <a:moveTo>
                  <a:pt x="0" y="260371"/>
                </a:moveTo>
                <a:cubicBezTo>
                  <a:pt x="0" y="116572"/>
                  <a:pt x="116572" y="0"/>
                  <a:pt x="260371" y="0"/>
                </a:cubicBezTo>
                <a:lnTo>
                  <a:pt x="2343336" y="0"/>
                </a:lnTo>
                <a:cubicBezTo>
                  <a:pt x="2487135" y="0"/>
                  <a:pt x="2603707" y="116572"/>
                  <a:pt x="2603707" y="260371"/>
                </a:cubicBezTo>
                <a:lnTo>
                  <a:pt x="2603707" y="2977394"/>
                </a:lnTo>
                <a:cubicBezTo>
                  <a:pt x="2603707" y="3121193"/>
                  <a:pt x="2487135" y="3237765"/>
                  <a:pt x="2343336" y="3237765"/>
                </a:cubicBezTo>
                <a:lnTo>
                  <a:pt x="260371" y="3237765"/>
                </a:lnTo>
                <a:cubicBezTo>
                  <a:pt x="116572" y="3237765"/>
                  <a:pt x="0" y="3121193"/>
                  <a:pt x="0" y="2977394"/>
                </a:cubicBezTo>
                <a:lnTo>
                  <a:pt x="0" y="26037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2240" tIns="1437346" rIns="142240" bIns="789793"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a:t>
            </a:r>
            <a:r>
              <a:rPr lang="zh-CN" altLang="en-US" sz="2000" kern="1200" dirty="0"/>
              <a:t>）</a:t>
            </a:r>
            <a:r>
              <a:rPr lang="zh-CN" altLang="en-US" sz="2000" kern="1200" dirty="0">
                <a:solidFill>
                  <a:schemeClr val="tx1"/>
                </a:solidFill>
              </a:rPr>
              <a:t>需求获取</a:t>
            </a:r>
            <a:r>
              <a:rPr lang="zh-CN" altLang="en-US" sz="2000" kern="1200" dirty="0"/>
              <a:t>是在问题及其最终解决方案之间架设桥梁的第一步</a:t>
            </a:r>
            <a:endParaRPr lang="zh-CN" altLang="en-US" sz="2000" kern="1200" dirty="0"/>
          </a:p>
        </p:txBody>
      </p:sp>
      <p:sp>
        <p:nvSpPr>
          <p:cNvPr id="8" name="椭圆 7"/>
          <p:cNvSpPr/>
          <p:nvPr/>
        </p:nvSpPr>
        <p:spPr>
          <a:xfrm>
            <a:off x="1744953" y="2663957"/>
            <a:ext cx="518106" cy="496855"/>
          </a:xfrm>
          <a:prstGeom prst="ellipse">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9" name="任意多边形: 形状 8"/>
          <p:cNvSpPr/>
          <p:nvPr/>
        </p:nvSpPr>
        <p:spPr>
          <a:xfrm>
            <a:off x="3383972" y="2487605"/>
            <a:ext cx="2465222" cy="3237765"/>
          </a:xfrm>
          <a:custGeom>
            <a:avLst/>
            <a:gdLst>
              <a:gd name="connsiteX0" fmla="*/ 0 w 2603707"/>
              <a:gd name="connsiteY0" fmla="*/ 260371 h 3237765"/>
              <a:gd name="connsiteX1" fmla="*/ 260371 w 2603707"/>
              <a:gd name="connsiteY1" fmla="*/ 0 h 3237765"/>
              <a:gd name="connsiteX2" fmla="*/ 2343336 w 2603707"/>
              <a:gd name="connsiteY2" fmla="*/ 0 h 3237765"/>
              <a:gd name="connsiteX3" fmla="*/ 2603707 w 2603707"/>
              <a:gd name="connsiteY3" fmla="*/ 260371 h 3237765"/>
              <a:gd name="connsiteX4" fmla="*/ 2603707 w 2603707"/>
              <a:gd name="connsiteY4" fmla="*/ 2977394 h 3237765"/>
              <a:gd name="connsiteX5" fmla="*/ 2343336 w 2603707"/>
              <a:gd name="connsiteY5" fmla="*/ 3237765 h 3237765"/>
              <a:gd name="connsiteX6" fmla="*/ 260371 w 2603707"/>
              <a:gd name="connsiteY6" fmla="*/ 3237765 h 3237765"/>
              <a:gd name="connsiteX7" fmla="*/ 0 w 2603707"/>
              <a:gd name="connsiteY7" fmla="*/ 2977394 h 3237765"/>
              <a:gd name="connsiteX8" fmla="*/ 0 w 2603707"/>
              <a:gd name="connsiteY8" fmla="*/ 260371 h 32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3707" h="3237765">
                <a:moveTo>
                  <a:pt x="0" y="260371"/>
                </a:moveTo>
                <a:cubicBezTo>
                  <a:pt x="0" y="116572"/>
                  <a:pt x="116572" y="0"/>
                  <a:pt x="260371" y="0"/>
                </a:cubicBezTo>
                <a:lnTo>
                  <a:pt x="2343336" y="0"/>
                </a:lnTo>
                <a:cubicBezTo>
                  <a:pt x="2487135" y="0"/>
                  <a:pt x="2603707" y="116572"/>
                  <a:pt x="2603707" y="260371"/>
                </a:cubicBezTo>
                <a:lnTo>
                  <a:pt x="2603707" y="2977394"/>
                </a:lnTo>
                <a:cubicBezTo>
                  <a:pt x="2603707" y="3121193"/>
                  <a:pt x="2487135" y="3237765"/>
                  <a:pt x="2343336" y="3237765"/>
                </a:cubicBezTo>
                <a:lnTo>
                  <a:pt x="260371" y="3237765"/>
                </a:lnTo>
                <a:cubicBezTo>
                  <a:pt x="116572" y="3237765"/>
                  <a:pt x="0" y="3121193"/>
                  <a:pt x="0" y="2977394"/>
                </a:cubicBezTo>
                <a:lnTo>
                  <a:pt x="0" y="26037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2240" tIns="1437346" rIns="142240" bIns="789793"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a:t>
            </a:r>
            <a:r>
              <a:rPr lang="zh-CN" altLang="en-US" sz="2000" kern="1200" dirty="0"/>
              <a:t>）获取需求的一个必不可少的结果是对项目中描述的客户需求的普遍理解</a:t>
            </a:r>
            <a:endParaRPr lang="zh-CN" altLang="en-US" sz="2000" kern="1200" dirty="0"/>
          </a:p>
        </p:txBody>
      </p:sp>
      <p:sp>
        <p:nvSpPr>
          <p:cNvPr id="10" name="椭圆 9"/>
          <p:cNvSpPr/>
          <p:nvPr/>
        </p:nvSpPr>
        <p:spPr>
          <a:xfrm>
            <a:off x="4390636" y="2663962"/>
            <a:ext cx="590376" cy="496844"/>
          </a:xfrm>
          <a:prstGeom prst="ellipse">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2" name="任意多边形: 形状 11"/>
          <p:cNvSpPr/>
          <p:nvPr/>
        </p:nvSpPr>
        <p:spPr>
          <a:xfrm>
            <a:off x="6065791" y="2487605"/>
            <a:ext cx="2465222" cy="3237765"/>
          </a:xfrm>
          <a:custGeom>
            <a:avLst/>
            <a:gdLst>
              <a:gd name="connsiteX0" fmla="*/ 0 w 2603707"/>
              <a:gd name="connsiteY0" fmla="*/ 260371 h 3237765"/>
              <a:gd name="connsiteX1" fmla="*/ 260371 w 2603707"/>
              <a:gd name="connsiteY1" fmla="*/ 0 h 3237765"/>
              <a:gd name="connsiteX2" fmla="*/ 2343336 w 2603707"/>
              <a:gd name="connsiteY2" fmla="*/ 0 h 3237765"/>
              <a:gd name="connsiteX3" fmla="*/ 2603707 w 2603707"/>
              <a:gd name="connsiteY3" fmla="*/ 260371 h 3237765"/>
              <a:gd name="connsiteX4" fmla="*/ 2603707 w 2603707"/>
              <a:gd name="connsiteY4" fmla="*/ 2977394 h 3237765"/>
              <a:gd name="connsiteX5" fmla="*/ 2343336 w 2603707"/>
              <a:gd name="connsiteY5" fmla="*/ 3237765 h 3237765"/>
              <a:gd name="connsiteX6" fmla="*/ 260371 w 2603707"/>
              <a:gd name="connsiteY6" fmla="*/ 3237765 h 3237765"/>
              <a:gd name="connsiteX7" fmla="*/ 0 w 2603707"/>
              <a:gd name="connsiteY7" fmla="*/ 2977394 h 3237765"/>
              <a:gd name="connsiteX8" fmla="*/ 0 w 2603707"/>
              <a:gd name="connsiteY8" fmla="*/ 260371 h 32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3707" h="3237765">
                <a:moveTo>
                  <a:pt x="0" y="260371"/>
                </a:moveTo>
                <a:cubicBezTo>
                  <a:pt x="0" y="116572"/>
                  <a:pt x="116572" y="0"/>
                  <a:pt x="260371" y="0"/>
                </a:cubicBezTo>
                <a:lnTo>
                  <a:pt x="2343336" y="0"/>
                </a:lnTo>
                <a:cubicBezTo>
                  <a:pt x="2487135" y="0"/>
                  <a:pt x="2603707" y="116572"/>
                  <a:pt x="2603707" y="260371"/>
                </a:cubicBezTo>
                <a:lnTo>
                  <a:pt x="2603707" y="2977394"/>
                </a:lnTo>
                <a:cubicBezTo>
                  <a:pt x="2603707" y="3121193"/>
                  <a:pt x="2487135" y="3237765"/>
                  <a:pt x="2343336" y="3237765"/>
                </a:cubicBezTo>
                <a:lnTo>
                  <a:pt x="260371" y="3237765"/>
                </a:lnTo>
                <a:cubicBezTo>
                  <a:pt x="116572" y="3237765"/>
                  <a:pt x="0" y="3121193"/>
                  <a:pt x="0" y="2977394"/>
                </a:cubicBezTo>
                <a:lnTo>
                  <a:pt x="0" y="26037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2240" tIns="1437346" rIns="142240" bIns="789793"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3</a:t>
            </a:r>
            <a:r>
              <a:rPr lang="zh-CN" altLang="en-US" sz="2000" kern="1200" dirty="0"/>
              <a:t>）一旦理解了需求，分析者、开发者和客户就能探索出描述这些需求的多种解决方案</a:t>
            </a:r>
            <a:endParaRPr lang="zh-CN" altLang="en-US" sz="2000" kern="1200" dirty="0"/>
          </a:p>
        </p:txBody>
      </p:sp>
      <p:sp>
        <p:nvSpPr>
          <p:cNvPr id="13" name="椭圆 12"/>
          <p:cNvSpPr/>
          <p:nvPr/>
        </p:nvSpPr>
        <p:spPr>
          <a:xfrm>
            <a:off x="7065193" y="2625460"/>
            <a:ext cx="604899" cy="573848"/>
          </a:xfrm>
          <a:prstGeom prst="ellipse">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4" name="任意多边形: 形状 13"/>
          <p:cNvSpPr/>
          <p:nvPr/>
        </p:nvSpPr>
        <p:spPr>
          <a:xfrm>
            <a:off x="8747609" y="2487605"/>
            <a:ext cx="2465222" cy="3237765"/>
          </a:xfrm>
          <a:custGeom>
            <a:avLst/>
            <a:gdLst>
              <a:gd name="connsiteX0" fmla="*/ 0 w 2603707"/>
              <a:gd name="connsiteY0" fmla="*/ 260371 h 3237765"/>
              <a:gd name="connsiteX1" fmla="*/ 260371 w 2603707"/>
              <a:gd name="connsiteY1" fmla="*/ 0 h 3237765"/>
              <a:gd name="connsiteX2" fmla="*/ 2343336 w 2603707"/>
              <a:gd name="connsiteY2" fmla="*/ 0 h 3237765"/>
              <a:gd name="connsiteX3" fmla="*/ 2603707 w 2603707"/>
              <a:gd name="connsiteY3" fmla="*/ 260371 h 3237765"/>
              <a:gd name="connsiteX4" fmla="*/ 2603707 w 2603707"/>
              <a:gd name="connsiteY4" fmla="*/ 2977394 h 3237765"/>
              <a:gd name="connsiteX5" fmla="*/ 2343336 w 2603707"/>
              <a:gd name="connsiteY5" fmla="*/ 3237765 h 3237765"/>
              <a:gd name="connsiteX6" fmla="*/ 260371 w 2603707"/>
              <a:gd name="connsiteY6" fmla="*/ 3237765 h 3237765"/>
              <a:gd name="connsiteX7" fmla="*/ 0 w 2603707"/>
              <a:gd name="connsiteY7" fmla="*/ 2977394 h 3237765"/>
              <a:gd name="connsiteX8" fmla="*/ 0 w 2603707"/>
              <a:gd name="connsiteY8" fmla="*/ 260371 h 32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3707" h="3237765">
                <a:moveTo>
                  <a:pt x="0" y="260371"/>
                </a:moveTo>
                <a:cubicBezTo>
                  <a:pt x="0" y="116572"/>
                  <a:pt x="116572" y="0"/>
                  <a:pt x="260371" y="0"/>
                </a:cubicBezTo>
                <a:lnTo>
                  <a:pt x="2343336" y="0"/>
                </a:lnTo>
                <a:cubicBezTo>
                  <a:pt x="2487135" y="0"/>
                  <a:pt x="2603707" y="116572"/>
                  <a:pt x="2603707" y="260371"/>
                </a:cubicBezTo>
                <a:lnTo>
                  <a:pt x="2603707" y="2977394"/>
                </a:lnTo>
                <a:cubicBezTo>
                  <a:pt x="2603707" y="3121193"/>
                  <a:pt x="2487135" y="3237765"/>
                  <a:pt x="2343336" y="3237765"/>
                </a:cubicBezTo>
                <a:lnTo>
                  <a:pt x="260371" y="3237765"/>
                </a:lnTo>
                <a:cubicBezTo>
                  <a:pt x="116572" y="3237765"/>
                  <a:pt x="0" y="3121193"/>
                  <a:pt x="0" y="2977394"/>
                </a:cubicBezTo>
                <a:lnTo>
                  <a:pt x="0" y="26037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2240" tIns="1437346" rIns="142240" bIns="789793"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4</a:t>
            </a:r>
            <a:r>
              <a:rPr lang="zh-CN" altLang="en-US" sz="2000" kern="1200" dirty="0"/>
              <a:t>）参与需求获取者只有在他们理解了问题之后才能开始设计系统，否则，对需求定义的任何改进，设计上都必须大量的返工</a:t>
            </a:r>
            <a:endParaRPr lang="zh-CN" altLang="en-US" sz="2000" kern="1200" dirty="0"/>
          </a:p>
        </p:txBody>
      </p:sp>
      <p:sp>
        <p:nvSpPr>
          <p:cNvPr id="15" name="椭圆 14"/>
          <p:cNvSpPr/>
          <p:nvPr/>
        </p:nvSpPr>
        <p:spPr>
          <a:xfrm>
            <a:off x="9752780" y="2629940"/>
            <a:ext cx="593363" cy="564888"/>
          </a:xfrm>
          <a:prstGeom prst="ellipse">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6" name="箭头: 左右 15"/>
          <p:cNvSpPr/>
          <p:nvPr/>
        </p:nvSpPr>
        <p:spPr>
          <a:xfrm>
            <a:off x="1125834" y="5378771"/>
            <a:ext cx="9801800" cy="255406"/>
          </a:xfrm>
          <a:prstGeom prst="leftRight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）需求获取的要点</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700838" y="1637729"/>
            <a:ext cx="10795000" cy="646331"/>
          </a:xfrm>
          <a:prstGeom prst="rect">
            <a:avLst/>
          </a:prstGeom>
          <a:noFill/>
        </p:spPr>
        <p:txBody>
          <a:bodyPr wrap="square" rtlCol="0" anchor="ctr" anchorCtr="0">
            <a:noAutofit/>
          </a:bodyPr>
          <a:lstStyle>
            <a:defPPr>
              <a:defRPr lang="zh-CN"/>
            </a:defPPr>
            <a:lvl1pPr lvl="0">
              <a:defRPr sz="2000">
                <a:solidFill>
                  <a:prstClr val="black"/>
                </a:solidFill>
              </a:defRPr>
            </a:lvl1pPr>
          </a:lstStyle>
          <a:p>
            <a:r>
              <a:rPr lang="zh-CN" altLang="en-US" b="1" dirty="0">
                <a:solidFill>
                  <a:srgbClr val="FF0000"/>
                </a:solidFill>
              </a:rPr>
              <a:t>需求获取的重点</a:t>
            </a:r>
            <a:r>
              <a:rPr lang="zh-CN" altLang="en-US" b="1" dirty="0"/>
              <a:t>是</a:t>
            </a:r>
            <a:r>
              <a:rPr lang="zh-CN" altLang="en-US" b="1" dirty="0">
                <a:solidFill>
                  <a:srgbClr val="0000FF"/>
                </a:solidFill>
              </a:rPr>
              <a:t>项目视图和范围确定</a:t>
            </a:r>
            <a:r>
              <a:rPr lang="zh-CN" altLang="en-US" b="1" dirty="0"/>
              <a:t>、</a:t>
            </a:r>
            <a:r>
              <a:rPr lang="zh-CN" altLang="en-US" b="1" dirty="0">
                <a:solidFill>
                  <a:srgbClr val="0000FF"/>
                </a:solidFill>
              </a:rPr>
              <a:t>选择用户和产品代表</a:t>
            </a:r>
            <a:r>
              <a:rPr lang="zh-CN" altLang="en-US" b="1" dirty="0"/>
              <a:t>、</a:t>
            </a:r>
            <a:r>
              <a:rPr lang="zh-CN" altLang="en-US" b="1" dirty="0">
                <a:solidFill>
                  <a:srgbClr val="0000FF"/>
                </a:solidFill>
              </a:rPr>
              <a:t>使用实例方法的应用</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4" grpId="0" animBg="1"/>
      <p:bldP spid="11" grpId="0"/>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7" name="任意多边形: 形状 6"/>
          <p:cNvSpPr/>
          <p:nvPr/>
        </p:nvSpPr>
        <p:spPr>
          <a:xfrm>
            <a:off x="3280410" y="1804139"/>
            <a:ext cx="4841865" cy="1209147"/>
          </a:xfrm>
          <a:custGeom>
            <a:avLst/>
            <a:gdLst>
              <a:gd name="connsiteX0" fmla="*/ 0 w 4841865"/>
              <a:gd name="connsiteY0" fmla="*/ 201529 h 1209147"/>
              <a:gd name="connsiteX1" fmla="*/ 201529 w 4841865"/>
              <a:gd name="connsiteY1" fmla="*/ 0 h 1209147"/>
              <a:gd name="connsiteX2" fmla="*/ 4640336 w 4841865"/>
              <a:gd name="connsiteY2" fmla="*/ 0 h 1209147"/>
              <a:gd name="connsiteX3" fmla="*/ 4841865 w 4841865"/>
              <a:gd name="connsiteY3" fmla="*/ 201529 h 1209147"/>
              <a:gd name="connsiteX4" fmla="*/ 4841865 w 4841865"/>
              <a:gd name="connsiteY4" fmla="*/ 1007618 h 1209147"/>
              <a:gd name="connsiteX5" fmla="*/ 4640336 w 4841865"/>
              <a:gd name="connsiteY5" fmla="*/ 1209147 h 1209147"/>
              <a:gd name="connsiteX6" fmla="*/ 201529 w 4841865"/>
              <a:gd name="connsiteY6" fmla="*/ 1209147 h 1209147"/>
              <a:gd name="connsiteX7" fmla="*/ 0 w 4841865"/>
              <a:gd name="connsiteY7" fmla="*/ 1007618 h 1209147"/>
              <a:gd name="connsiteX8" fmla="*/ 0 w 4841865"/>
              <a:gd name="connsiteY8" fmla="*/ 201529 h 120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865" h="1209147">
                <a:moveTo>
                  <a:pt x="0" y="201529"/>
                </a:moveTo>
                <a:cubicBezTo>
                  <a:pt x="0" y="90228"/>
                  <a:pt x="90228" y="0"/>
                  <a:pt x="201529" y="0"/>
                </a:cubicBezTo>
                <a:lnTo>
                  <a:pt x="4640336" y="0"/>
                </a:lnTo>
                <a:cubicBezTo>
                  <a:pt x="4751637" y="0"/>
                  <a:pt x="4841865" y="90228"/>
                  <a:pt x="4841865" y="201529"/>
                </a:cubicBezTo>
                <a:lnTo>
                  <a:pt x="4841865" y="1007618"/>
                </a:lnTo>
                <a:cubicBezTo>
                  <a:pt x="4841865" y="1118919"/>
                  <a:pt x="4751637" y="1209147"/>
                  <a:pt x="4640336" y="1209147"/>
                </a:cubicBezTo>
                <a:lnTo>
                  <a:pt x="201529" y="1209147"/>
                </a:lnTo>
                <a:cubicBezTo>
                  <a:pt x="90228" y="1209147"/>
                  <a:pt x="0" y="1118919"/>
                  <a:pt x="0" y="1007618"/>
                </a:cubicBezTo>
                <a:lnTo>
                  <a:pt x="0" y="20152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2846" tIns="142846" rIns="142846" bIns="142846" numCol="1" spcCol="1270" anchor="t" anchorCtr="0">
            <a:noAutofit/>
          </a:bodyPr>
          <a:lstStyle/>
          <a:p>
            <a:pPr marL="0" lvl="0" indent="0" algn="ctr" defTabSz="533400">
              <a:lnSpc>
                <a:spcPct val="90000"/>
              </a:lnSpc>
              <a:spcBef>
                <a:spcPct val="0"/>
              </a:spcBef>
              <a:spcAft>
                <a:spcPct val="35000"/>
              </a:spcAft>
              <a:buNone/>
            </a:pPr>
            <a:r>
              <a:rPr lang="zh-CN" altLang="en-US" sz="2200" kern="1200" dirty="0">
                <a:solidFill>
                  <a:srgbClr val="FF0000"/>
                </a:solidFill>
              </a:rPr>
              <a:t>需求获取</a:t>
            </a:r>
            <a:endParaRPr lang="zh-CN" altLang="en-US" sz="2200" kern="1200" dirty="0">
              <a:solidFill>
                <a:srgbClr val="FF0000"/>
              </a:solidFill>
            </a:endParaRPr>
          </a:p>
          <a:p>
            <a:pPr marL="228600" lvl="1" indent="-228600" algn="ctr" defTabSz="889000">
              <a:lnSpc>
                <a:spcPct val="90000"/>
              </a:lnSpc>
              <a:spcBef>
                <a:spcPct val="0"/>
              </a:spcBef>
              <a:spcAft>
                <a:spcPct val="15000"/>
              </a:spcAft>
              <a:buNone/>
            </a:pP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当和客户合作时，通过询问一系列问题，并且取得他们所提供的信息</a:t>
            </a:r>
            <a:endParaRPr kumimoji="0" lang="zh-CN" altLang="en-US" sz="2000" b="0" i="0" u="none" strike="noStrike" kern="1200" cap="none" spc="0" normalizeH="0" baseline="0" dirty="0">
              <a:effectLst/>
              <a:uLnTx/>
              <a:uFillTx/>
              <a:latin typeface="宋体" panose="02010600030101010101" pitchFamily="2" charset="-122"/>
              <a:ea typeface="宋体" panose="02010600030101010101" pitchFamily="2" charset="-122"/>
              <a:cs typeface="+mn-cs"/>
            </a:endParaRPr>
          </a:p>
        </p:txBody>
      </p:sp>
      <p:sp>
        <p:nvSpPr>
          <p:cNvPr id="9" name="任意多边形: 形状 8"/>
          <p:cNvSpPr/>
          <p:nvPr/>
        </p:nvSpPr>
        <p:spPr>
          <a:xfrm>
            <a:off x="6511934" y="3369848"/>
            <a:ext cx="4841865" cy="1418268"/>
          </a:xfrm>
          <a:custGeom>
            <a:avLst/>
            <a:gdLst>
              <a:gd name="connsiteX0" fmla="*/ 0 w 5115597"/>
              <a:gd name="connsiteY0" fmla="*/ 256310 h 1537829"/>
              <a:gd name="connsiteX1" fmla="*/ 256310 w 5115597"/>
              <a:gd name="connsiteY1" fmla="*/ 0 h 1537829"/>
              <a:gd name="connsiteX2" fmla="*/ 4859287 w 5115597"/>
              <a:gd name="connsiteY2" fmla="*/ 0 h 1537829"/>
              <a:gd name="connsiteX3" fmla="*/ 5115597 w 5115597"/>
              <a:gd name="connsiteY3" fmla="*/ 256310 h 1537829"/>
              <a:gd name="connsiteX4" fmla="*/ 5115597 w 5115597"/>
              <a:gd name="connsiteY4" fmla="*/ 1281519 h 1537829"/>
              <a:gd name="connsiteX5" fmla="*/ 4859287 w 5115597"/>
              <a:gd name="connsiteY5" fmla="*/ 1537829 h 1537829"/>
              <a:gd name="connsiteX6" fmla="*/ 256310 w 5115597"/>
              <a:gd name="connsiteY6" fmla="*/ 1537829 h 1537829"/>
              <a:gd name="connsiteX7" fmla="*/ 0 w 5115597"/>
              <a:gd name="connsiteY7" fmla="*/ 1281519 h 1537829"/>
              <a:gd name="connsiteX8" fmla="*/ 0 w 5115597"/>
              <a:gd name="connsiteY8" fmla="*/ 256310 h 153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5597" h="1537829">
                <a:moveTo>
                  <a:pt x="0" y="256310"/>
                </a:moveTo>
                <a:cubicBezTo>
                  <a:pt x="0" y="114754"/>
                  <a:pt x="114754" y="0"/>
                  <a:pt x="256310" y="0"/>
                </a:cubicBezTo>
                <a:lnTo>
                  <a:pt x="4859287" y="0"/>
                </a:lnTo>
                <a:cubicBezTo>
                  <a:pt x="5000843" y="0"/>
                  <a:pt x="5115597" y="114754"/>
                  <a:pt x="5115597" y="256310"/>
                </a:cubicBezTo>
                <a:lnTo>
                  <a:pt x="5115597" y="1281519"/>
                </a:lnTo>
                <a:cubicBezTo>
                  <a:pt x="5115597" y="1423075"/>
                  <a:pt x="5000843" y="1537829"/>
                  <a:pt x="4859287" y="1537829"/>
                </a:cubicBezTo>
                <a:lnTo>
                  <a:pt x="256310" y="1537829"/>
                </a:lnTo>
                <a:cubicBezTo>
                  <a:pt x="114754" y="1537829"/>
                  <a:pt x="0" y="1423075"/>
                  <a:pt x="0" y="1281519"/>
                </a:cubicBezTo>
                <a:lnTo>
                  <a:pt x="0" y="25631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58891" tIns="158891" rIns="158891" bIns="158891" numCol="1" spcCol="1270" anchor="t" anchorCtr="0">
            <a:noAutofit/>
          </a:bodyPr>
          <a:lstStyle/>
          <a:p>
            <a:pPr marL="0" lvl="0" indent="0" algn="ctr" defTabSz="533400">
              <a:lnSpc>
                <a:spcPct val="90000"/>
              </a:lnSpc>
              <a:spcBef>
                <a:spcPct val="0"/>
              </a:spcBef>
              <a:spcAft>
                <a:spcPct val="35000"/>
              </a:spcAft>
              <a:buNone/>
            </a:pPr>
            <a:r>
              <a:rPr lang="zh-CN" altLang="en-US" sz="2200" kern="1200" dirty="0">
                <a:solidFill>
                  <a:srgbClr val="FF0000"/>
                </a:solidFill>
              </a:rPr>
              <a:t>需求分析</a:t>
            </a:r>
            <a:endParaRPr lang="zh-CN" altLang="en-US" sz="2200" kern="1200" dirty="0">
              <a:solidFill>
                <a:srgbClr val="FF0000"/>
              </a:solidFill>
            </a:endParaRPr>
          </a:p>
          <a:p>
            <a:pPr marL="228600" lvl="1" indent="-228600" algn="ctr" defTabSz="889000">
              <a:lnSpc>
                <a:spcPct val="90000"/>
              </a:lnSpc>
              <a:spcBef>
                <a:spcPct val="0"/>
              </a:spcBef>
              <a:spcAft>
                <a:spcPct val="15000"/>
              </a:spcAft>
              <a:buNone/>
            </a:pP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通过对这些信息的分析和处理以理解它们，并把它们分成不同的类别，还要把客户需求同可能的软件需求相联系</a:t>
            </a:r>
            <a:endParaRPr kumimoji="0" lang="zh-CN" altLang="en-US" sz="2000" b="0" i="0" u="none" strike="noStrike" kern="1200" cap="none" spc="0" normalizeH="0" baseline="0" dirty="0">
              <a:effectLst/>
              <a:uLnTx/>
              <a:uFillTx/>
              <a:latin typeface="宋体" panose="02010600030101010101" pitchFamily="2" charset="-122"/>
              <a:ea typeface="宋体" panose="02010600030101010101" pitchFamily="2" charset="-122"/>
              <a:cs typeface="+mn-cs"/>
            </a:endParaRPr>
          </a:p>
        </p:txBody>
      </p:sp>
      <p:sp>
        <p:nvSpPr>
          <p:cNvPr id="12" name="任意多边形: 形状 11"/>
          <p:cNvSpPr/>
          <p:nvPr/>
        </p:nvSpPr>
        <p:spPr>
          <a:xfrm>
            <a:off x="2636011" y="5158072"/>
            <a:ext cx="5605023" cy="1063869"/>
          </a:xfrm>
          <a:custGeom>
            <a:avLst/>
            <a:gdLst>
              <a:gd name="connsiteX0" fmla="*/ 0 w 5605023"/>
              <a:gd name="connsiteY0" fmla="*/ 177315 h 1063869"/>
              <a:gd name="connsiteX1" fmla="*/ 177315 w 5605023"/>
              <a:gd name="connsiteY1" fmla="*/ 0 h 1063869"/>
              <a:gd name="connsiteX2" fmla="*/ 5427708 w 5605023"/>
              <a:gd name="connsiteY2" fmla="*/ 0 h 1063869"/>
              <a:gd name="connsiteX3" fmla="*/ 5605023 w 5605023"/>
              <a:gd name="connsiteY3" fmla="*/ 177315 h 1063869"/>
              <a:gd name="connsiteX4" fmla="*/ 5605023 w 5605023"/>
              <a:gd name="connsiteY4" fmla="*/ 886554 h 1063869"/>
              <a:gd name="connsiteX5" fmla="*/ 5427708 w 5605023"/>
              <a:gd name="connsiteY5" fmla="*/ 1063869 h 1063869"/>
              <a:gd name="connsiteX6" fmla="*/ 177315 w 5605023"/>
              <a:gd name="connsiteY6" fmla="*/ 1063869 h 1063869"/>
              <a:gd name="connsiteX7" fmla="*/ 0 w 5605023"/>
              <a:gd name="connsiteY7" fmla="*/ 886554 h 1063869"/>
              <a:gd name="connsiteX8" fmla="*/ 0 w 5605023"/>
              <a:gd name="connsiteY8" fmla="*/ 177315 h 106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5023" h="1063869">
                <a:moveTo>
                  <a:pt x="0" y="177315"/>
                </a:moveTo>
                <a:cubicBezTo>
                  <a:pt x="0" y="79387"/>
                  <a:pt x="79387" y="0"/>
                  <a:pt x="177315" y="0"/>
                </a:cubicBezTo>
                <a:lnTo>
                  <a:pt x="5427708" y="0"/>
                </a:lnTo>
                <a:cubicBezTo>
                  <a:pt x="5525636" y="0"/>
                  <a:pt x="5605023" y="79387"/>
                  <a:pt x="5605023" y="177315"/>
                </a:cubicBezTo>
                <a:lnTo>
                  <a:pt x="5605023" y="886554"/>
                </a:lnTo>
                <a:cubicBezTo>
                  <a:pt x="5605023" y="984482"/>
                  <a:pt x="5525636" y="1063869"/>
                  <a:pt x="5427708" y="1063869"/>
                </a:cubicBezTo>
                <a:lnTo>
                  <a:pt x="177315" y="1063869"/>
                </a:lnTo>
                <a:cubicBezTo>
                  <a:pt x="79387" y="1063869"/>
                  <a:pt x="0" y="984482"/>
                  <a:pt x="0" y="886554"/>
                </a:cubicBezTo>
                <a:lnTo>
                  <a:pt x="0" y="177315"/>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5754" tIns="135754" rIns="135754" bIns="135754" numCol="1" spcCol="1270" anchor="t" anchorCtr="0">
            <a:noAutofit/>
          </a:bodyPr>
          <a:lstStyle/>
          <a:p>
            <a:pPr marL="0" lvl="0" indent="0" algn="ctr" defTabSz="711200">
              <a:lnSpc>
                <a:spcPct val="90000"/>
              </a:lnSpc>
              <a:spcBef>
                <a:spcPct val="0"/>
              </a:spcBef>
              <a:spcAft>
                <a:spcPct val="35000"/>
              </a:spcAft>
              <a:buNone/>
            </a:pPr>
            <a:r>
              <a:rPr lang="zh-CN" altLang="en-US" sz="2200" kern="1200" dirty="0">
                <a:solidFill>
                  <a:srgbClr val="FF0000"/>
                </a:solidFill>
              </a:rPr>
              <a:t>编写需求规格说明</a:t>
            </a:r>
            <a:endParaRPr lang="zh-CN" altLang="en-US" sz="2200" kern="1200" dirty="0">
              <a:solidFill>
                <a:srgbClr val="FF0000"/>
              </a:solidFill>
            </a:endParaRPr>
          </a:p>
          <a:p>
            <a:pPr marL="228600" lvl="1" indent="-228600" algn="ctr" defTabSz="889000">
              <a:lnSpc>
                <a:spcPct val="90000"/>
              </a:lnSpc>
              <a:spcBef>
                <a:spcPct val="0"/>
              </a:spcBef>
              <a:spcAft>
                <a:spcPct val="15000"/>
              </a:spcAft>
              <a:buNone/>
            </a:pPr>
            <a:r>
              <a:rPr kumimoji="0" lang="zh-CN" altLang="en-US" sz="2000" b="0" i="0" u="none" strike="noStrike" kern="1200" cap="none" spc="0" normalizeH="0" baseline="0" noProof="0" dirty="0">
                <a:effectLst/>
                <a:uLnTx/>
                <a:uFillTx/>
                <a:latin typeface="宋体" panose="02010600030101010101" pitchFamily="2" charset="-122"/>
                <a:ea typeface="宋体" panose="02010600030101010101" pitchFamily="2" charset="-122"/>
                <a:cs typeface="+mn-cs"/>
              </a:rPr>
              <a:t>将客户信息结构化，并编写成文档和示意图 </a:t>
            </a:r>
            <a:endParaRPr kumimoji="0" lang="zh-CN" altLang="en-US" sz="2000" b="0" i="0" u="none" strike="noStrike" kern="1200" cap="none" spc="0" normalizeH="0" baseline="0" dirty="0">
              <a:effectLst/>
              <a:uLnTx/>
              <a:uFillTx/>
              <a:latin typeface="宋体" panose="02010600030101010101" pitchFamily="2" charset="-122"/>
              <a:ea typeface="宋体" panose="02010600030101010101" pitchFamily="2" charset="-122"/>
              <a:cs typeface="+mn-cs"/>
            </a:endParaRPr>
          </a:p>
        </p:txBody>
      </p:sp>
      <p:sp>
        <p:nvSpPr>
          <p:cNvPr id="14" name="任意多边形: 形状 13"/>
          <p:cNvSpPr/>
          <p:nvPr/>
        </p:nvSpPr>
        <p:spPr>
          <a:xfrm>
            <a:off x="915041" y="3406861"/>
            <a:ext cx="3112141" cy="1198921"/>
          </a:xfrm>
          <a:custGeom>
            <a:avLst/>
            <a:gdLst>
              <a:gd name="connsiteX0" fmla="*/ 0 w 3112141"/>
              <a:gd name="connsiteY0" fmla="*/ 211660 h 1269933"/>
              <a:gd name="connsiteX1" fmla="*/ 211660 w 3112141"/>
              <a:gd name="connsiteY1" fmla="*/ 0 h 1269933"/>
              <a:gd name="connsiteX2" fmla="*/ 2900481 w 3112141"/>
              <a:gd name="connsiteY2" fmla="*/ 0 h 1269933"/>
              <a:gd name="connsiteX3" fmla="*/ 3112141 w 3112141"/>
              <a:gd name="connsiteY3" fmla="*/ 211660 h 1269933"/>
              <a:gd name="connsiteX4" fmla="*/ 3112141 w 3112141"/>
              <a:gd name="connsiteY4" fmla="*/ 1058273 h 1269933"/>
              <a:gd name="connsiteX5" fmla="*/ 2900481 w 3112141"/>
              <a:gd name="connsiteY5" fmla="*/ 1269933 h 1269933"/>
              <a:gd name="connsiteX6" fmla="*/ 211660 w 3112141"/>
              <a:gd name="connsiteY6" fmla="*/ 1269933 h 1269933"/>
              <a:gd name="connsiteX7" fmla="*/ 0 w 3112141"/>
              <a:gd name="connsiteY7" fmla="*/ 1058273 h 1269933"/>
              <a:gd name="connsiteX8" fmla="*/ 0 w 3112141"/>
              <a:gd name="connsiteY8" fmla="*/ 211660 h 126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141" h="1269933">
                <a:moveTo>
                  <a:pt x="0" y="211660"/>
                </a:moveTo>
                <a:cubicBezTo>
                  <a:pt x="0" y="94763"/>
                  <a:pt x="94763" y="0"/>
                  <a:pt x="211660" y="0"/>
                </a:cubicBezTo>
                <a:lnTo>
                  <a:pt x="2900481" y="0"/>
                </a:lnTo>
                <a:cubicBezTo>
                  <a:pt x="3017378" y="0"/>
                  <a:pt x="3112141" y="94763"/>
                  <a:pt x="3112141" y="211660"/>
                </a:cubicBezTo>
                <a:lnTo>
                  <a:pt x="3112141" y="1058273"/>
                </a:lnTo>
                <a:cubicBezTo>
                  <a:pt x="3112141" y="1175170"/>
                  <a:pt x="3017378" y="1269933"/>
                  <a:pt x="2900481" y="1269933"/>
                </a:cubicBezTo>
                <a:lnTo>
                  <a:pt x="211660" y="1269933"/>
                </a:lnTo>
                <a:cubicBezTo>
                  <a:pt x="94763" y="1269933"/>
                  <a:pt x="0" y="1175170"/>
                  <a:pt x="0" y="1058273"/>
                </a:cubicBezTo>
                <a:lnTo>
                  <a:pt x="0" y="21166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5813" tIns="145813" rIns="145813" bIns="145813"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FF0000"/>
                </a:solidFill>
              </a:rPr>
              <a:t>验证</a:t>
            </a:r>
            <a:endParaRPr lang="en-US" altLang="zh-CN" sz="2200" kern="1200" dirty="0">
              <a:solidFill>
                <a:srgbClr val="FF0000"/>
              </a:solidFill>
            </a:endParaRPr>
          </a:p>
          <a:p>
            <a:pPr marL="0" lvl="0" indent="0" algn="ctr" defTabSz="977900">
              <a:lnSpc>
                <a:spcPct val="90000"/>
              </a:lnSpc>
              <a:spcBef>
                <a:spcPct val="0"/>
              </a:spcBef>
              <a:spcAft>
                <a:spcPct val="35000"/>
              </a:spcAft>
              <a:buNone/>
            </a:pPr>
            <a:r>
              <a:rPr kumimoji="0" lang="zh-CN" altLang="en-US" sz="2000" b="0" i="0" u="none" strike="noStrike" kern="1200" cap="none" spc="0" normalizeH="0" baseline="0" noProof="0" dirty="0">
                <a:effectLst/>
                <a:uLnTx/>
                <a:uFillTx/>
                <a:latin typeface="+mn-ea"/>
                <a:ea typeface="+mn-ea"/>
                <a:cs typeface="+mn-cs"/>
              </a:rPr>
              <a:t>让客户代表评审文档并纠正存在的错误</a:t>
            </a:r>
            <a:endParaRPr lang="zh-CN" altLang="en-US" sz="2200" kern="1200" dirty="0"/>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）需求开发中</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个过程及其相互关系</a:t>
            </a:r>
            <a:endParaRPr lang="zh-CN" altLang="en-US" sz="2000" b="1" kern="0" dirty="0">
              <a:latin typeface="宋体" panose="02010600030101010101" pitchFamily="2" charset="-122"/>
              <a:sym typeface="宋体" panose="02010600030101010101" pitchFamily="2" charset="-122"/>
            </a:endParaRPr>
          </a:p>
        </p:txBody>
      </p:sp>
      <p:cxnSp>
        <p:nvCxnSpPr>
          <p:cNvPr id="17" name="直接箭头连接符 16"/>
          <p:cNvCxnSpPr/>
          <p:nvPr/>
        </p:nvCxnSpPr>
        <p:spPr>
          <a:xfrm>
            <a:off x="6238202" y="3006771"/>
            <a:ext cx="1465618" cy="363077"/>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238202" y="4787625"/>
            <a:ext cx="1614208" cy="357053"/>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2948940" y="4605782"/>
            <a:ext cx="1078242" cy="538896"/>
          </a:xfrm>
          <a:prstGeom prst="straightConnector1">
            <a:avLst/>
          </a:prstGeom>
          <a:ln w="2540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2868930" y="3026680"/>
            <a:ext cx="1051560" cy="3431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439449" y="3006771"/>
            <a:ext cx="0" cy="2117998"/>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4" grpId="0" animBg="1"/>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499" y="2637057"/>
            <a:ext cx="10795000" cy="510738"/>
          </a:xfrm>
          <a:prstGeom prst="rect">
            <a:avLst/>
          </a:prstGeom>
          <a:solidFill>
            <a:schemeClr val="accent5">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endParaRPr>
          </a:p>
          <a:p>
            <a:r>
              <a:rPr lang="en-US" altLang="zh-CN" sz="2000" dirty="0">
                <a:solidFill>
                  <a:schemeClr val="tx1"/>
                </a:solidFill>
              </a:rPr>
              <a:t>1</a:t>
            </a:r>
            <a:r>
              <a:rPr lang="zh-CN" altLang="en-US" sz="2000" dirty="0">
                <a:solidFill>
                  <a:schemeClr val="tx1"/>
                </a:solidFill>
              </a:rPr>
              <a:t>）需求获取只有通过有效的客户</a:t>
            </a:r>
            <a:r>
              <a:rPr lang="en-US" altLang="zh-CN" sz="2000" dirty="0">
                <a:solidFill>
                  <a:schemeClr val="tx1"/>
                </a:solidFill>
              </a:rPr>
              <a:t>——</a:t>
            </a:r>
            <a:r>
              <a:rPr lang="zh-CN" altLang="en-US" sz="2000" dirty="0">
                <a:solidFill>
                  <a:schemeClr val="tx1"/>
                </a:solidFill>
              </a:rPr>
              <a:t>开发者的合作才能成功</a:t>
            </a:r>
            <a:endParaRPr lang="en-US" altLang="zh-CN" sz="2000" dirty="0">
              <a:solidFill>
                <a:schemeClr val="tx1"/>
              </a:solidFill>
            </a:endParaRPr>
          </a:p>
          <a:p>
            <a:pPr algn="ctr"/>
            <a:endParaRPr lang="zh-CN" altLang="en-US" dirty="0">
              <a:solidFill>
                <a:schemeClr val="lt1"/>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）需求获取的指导方针</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698499" y="1803400"/>
            <a:ext cx="10795000" cy="517136"/>
          </a:xfrm>
          <a:prstGeom prst="rect">
            <a:avLst/>
          </a:prstGeom>
          <a:noFill/>
        </p:spPr>
        <p:txBody>
          <a:bodyPr wrap="square" rtlCol="0" anchor="ctr" anchorCtr="0">
            <a:noAutofit/>
          </a:bodyPr>
          <a:lstStyle>
            <a:defPPr>
              <a:defRPr lang="zh-CN"/>
            </a:defPPr>
            <a:lvl1pPr lvl="0">
              <a:defRPr sz="2000">
                <a:solidFill>
                  <a:prstClr val="black"/>
                </a:solidFill>
              </a:defRPr>
            </a:lvl1pPr>
          </a:lstStyle>
          <a:p>
            <a:r>
              <a:rPr lang="zh-CN" altLang="en-US" b="1" dirty="0">
                <a:solidFill>
                  <a:srgbClr val="FF0000"/>
                </a:solidFill>
              </a:rPr>
              <a:t>需求获取</a:t>
            </a:r>
            <a:r>
              <a:rPr lang="zh-CN" altLang="en-US" b="1" dirty="0"/>
              <a:t>可能是软件开发中最困难、最关键、最易出错及最需要交流的方面：</a:t>
            </a:r>
            <a:endParaRPr lang="zh-CN" altLang="en-US" b="1" dirty="0"/>
          </a:p>
        </p:txBody>
      </p:sp>
      <p:sp>
        <p:nvSpPr>
          <p:cNvPr id="14" name="矩形 13"/>
          <p:cNvSpPr/>
          <p:nvPr/>
        </p:nvSpPr>
        <p:spPr>
          <a:xfrm>
            <a:off x="698499" y="3249489"/>
            <a:ext cx="10795000" cy="525150"/>
          </a:xfrm>
          <a:prstGeom prst="rect">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2</a:t>
            </a:r>
            <a:r>
              <a:rPr lang="zh-CN" altLang="en-US" sz="2000" dirty="0">
                <a:solidFill>
                  <a:schemeClr val="tx1"/>
                </a:solidFill>
              </a:rPr>
              <a:t>）分析者必须建立一个对问题进行彻底探讨的环境，而这些问题与产品有关</a:t>
            </a:r>
            <a:endParaRPr lang="zh-CN" altLang="en-US" sz="2000" dirty="0">
              <a:solidFill>
                <a:schemeClr val="tx1"/>
              </a:solidFill>
            </a:endParaRPr>
          </a:p>
        </p:txBody>
      </p:sp>
      <p:sp>
        <p:nvSpPr>
          <p:cNvPr id="15" name="矩形 14"/>
          <p:cNvSpPr/>
          <p:nvPr/>
        </p:nvSpPr>
        <p:spPr>
          <a:xfrm>
            <a:off x="701675" y="4654022"/>
            <a:ext cx="10795000" cy="573490"/>
          </a:xfrm>
          <a:prstGeom prst="rect">
            <a:avLst/>
          </a:prstGeom>
          <a:solidFill>
            <a:schemeClr val="accent3">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4</a:t>
            </a:r>
            <a:r>
              <a:rPr lang="zh-CN" altLang="en-US" sz="2000" dirty="0">
                <a:solidFill>
                  <a:schemeClr val="tx1"/>
                </a:solidFill>
              </a:rPr>
              <a:t>）对需求问题的全面考察需要一种技术，利用这种技术不但考虑了问题的功能需求方面，还可讨论项目的非功能需求。</a:t>
            </a:r>
            <a:endParaRPr lang="zh-CN" altLang="en-US" sz="2000" dirty="0">
              <a:solidFill>
                <a:schemeClr val="tx1"/>
              </a:solidFill>
            </a:endParaRPr>
          </a:p>
        </p:txBody>
      </p:sp>
      <p:sp>
        <p:nvSpPr>
          <p:cNvPr id="16" name="矩形 15"/>
          <p:cNvSpPr/>
          <p:nvPr/>
        </p:nvSpPr>
        <p:spPr>
          <a:xfrm>
            <a:off x="698499" y="5421102"/>
            <a:ext cx="10795000" cy="573491"/>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5</a:t>
            </a:r>
            <a:r>
              <a:rPr lang="zh-CN" altLang="en-US" sz="2000" dirty="0">
                <a:solidFill>
                  <a:schemeClr val="tx1"/>
                </a:solidFill>
              </a:rPr>
              <a:t>）确定用户已经理解：对于某些功能的讨论并不意味着即将在产品中实现它。对于想到的需求必须集中处理并设定优先级以避免一个不能带来任何益处的无限扩大范围的项目。</a:t>
            </a:r>
            <a:endParaRPr lang="zh-CN" altLang="en-US" sz="2000" dirty="0">
              <a:solidFill>
                <a:schemeClr val="tx1"/>
              </a:solidFill>
            </a:endParaRPr>
          </a:p>
        </p:txBody>
      </p:sp>
      <p:sp>
        <p:nvSpPr>
          <p:cNvPr id="17" name="矩形 16"/>
          <p:cNvSpPr/>
          <p:nvPr/>
        </p:nvSpPr>
        <p:spPr>
          <a:xfrm>
            <a:off x="698499" y="3925871"/>
            <a:ext cx="10795000" cy="525150"/>
          </a:xfrm>
          <a:prstGeom prst="rect">
            <a:avLst/>
          </a:prstGeom>
          <a:solidFill>
            <a:schemeClr val="accent2">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3</a:t>
            </a:r>
            <a:r>
              <a:rPr lang="zh-CN" altLang="en-US" sz="2000" dirty="0">
                <a:solidFill>
                  <a:schemeClr val="tx1"/>
                </a:solidFill>
              </a:rPr>
              <a:t>）为方便清晰地进行交流，就要列出重要的小组，而不是假想所有的参与者都持有相同的看法</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2" grpId="0"/>
      <p:bldP spid="13" grpId="0"/>
      <p:bldP spid="14" grpId="0" animBg="1"/>
      <p:bldP spid="15" grpId="0" animBg="1"/>
      <p:bldP spid="16" grpId="0" animBg="1"/>
      <p:bldP spid="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500" y="1556904"/>
            <a:ext cx="10795000" cy="509101"/>
          </a:xfrm>
          <a:prstGeom prst="rect">
            <a:avLst/>
          </a:prstGeom>
          <a:solidFill>
            <a:schemeClr val="accent6">
              <a:lumMod val="20000"/>
              <a:lumOff val="80000"/>
            </a:schemeClr>
          </a:solidFill>
        </p:spPr>
        <p:txBody>
          <a:bodyPr wrap="square" rtlCol="0" anchor="ctr" anchorCtr="0">
            <a:noAutofit/>
          </a:bodyPr>
          <a:lstStyle/>
          <a:p>
            <a:pPr algn="just"/>
            <a:r>
              <a:rPr lang="en-US" altLang="zh-CN" sz="2000" dirty="0">
                <a:solidFill>
                  <a:srgbClr val="000000"/>
                </a:solidFill>
              </a:rPr>
              <a:t>6</a:t>
            </a:r>
            <a:r>
              <a:rPr lang="zh-CN" altLang="en-US" sz="2000" dirty="0">
                <a:solidFill>
                  <a:srgbClr val="000000"/>
                </a:solidFill>
              </a:rPr>
              <a:t>）需求获取是一个需要高度合作的活动，而并不是客户所说的需求的简单拷贝</a:t>
            </a:r>
            <a:endParaRPr lang="zh-CN" altLang="en-US" sz="2000" dirty="0">
              <a:solidFill>
                <a:srgbClr val="000000"/>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）需求获取的指导方针</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3177739"/>
            <a:ext cx="10795000" cy="537773"/>
          </a:xfrm>
          <a:prstGeom prst="rect">
            <a:avLst/>
          </a:prstGeom>
          <a:solidFill>
            <a:schemeClr val="accent5">
              <a:lumMod val="20000"/>
              <a:lumOff val="80000"/>
            </a:schemeClr>
          </a:solidFill>
        </p:spPr>
        <p:txBody>
          <a:bodyPr wrap="square" rtlCol="0" anchor="ctr" anchorCtr="0">
            <a:noAutofit/>
          </a:bodyPr>
          <a:lstStyle>
            <a:defPPr>
              <a:defRPr lang="zh-CN"/>
            </a:defPPr>
            <a:lvl1pPr lvl="0" algn="just">
              <a:defRPr sz="2000">
                <a:solidFill>
                  <a:srgbClr val="000000"/>
                </a:solidFill>
              </a:defRPr>
            </a:lvl1pPr>
          </a:lstStyle>
          <a:p>
            <a:r>
              <a:rPr lang="en-US" altLang="zh-CN" dirty="0"/>
              <a:t>8</a:t>
            </a:r>
            <a:r>
              <a:rPr lang="zh-CN" altLang="en-US" dirty="0"/>
              <a:t>）调查用户任务可能遇到的变更，或者用户需要使用系统其它可能的方式</a:t>
            </a:r>
            <a:endParaRPr lang="zh-CN" altLang="en-US" dirty="0"/>
          </a:p>
        </p:txBody>
      </p:sp>
      <p:sp>
        <p:nvSpPr>
          <p:cNvPr id="6" name="文本框 5"/>
          <p:cNvSpPr txBox="1"/>
          <p:nvPr/>
        </p:nvSpPr>
        <p:spPr>
          <a:xfrm>
            <a:off x="701675" y="4417874"/>
            <a:ext cx="10795000" cy="1631216"/>
          </a:xfrm>
          <a:prstGeom prst="rect">
            <a:avLst/>
          </a:prstGeom>
          <a:solidFill>
            <a:srgbClr val="7030A0">
              <a:alpha val="8000"/>
            </a:srgbClr>
          </a:solidFill>
        </p:spPr>
        <p:txBody>
          <a:bodyPr wrap="square" rtlCol="0">
            <a:spAutoFit/>
          </a:bodyPr>
          <a:lstStyle>
            <a:defPPr>
              <a:defRPr lang="zh-CN"/>
            </a:defPPr>
            <a:lvl1pPr lvl="0" algn="just">
              <a:defRPr sz="2000">
                <a:solidFill>
                  <a:srgbClr val="000000"/>
                </a:solidFill>
              </a:defRPr>
            </a:lvl1pPr>
          </a:lstStyle>
          <a:p>
            <a:r>
              <a:rPr lang="en-US" altLang="zh-CN" dirty="0"/>
              <a:t>10</a:t>
            </a:r>
            <a:r>
              <a:rPr lang="zh-CN" altLang="en-US" dirty="0"/>
              <a:t>）探讨例外的情况：</a:t>
            </a:r>
            <a:endParaRPr lang="zh-CN" altLang="en-US" dirty="0"/>
          </a:p>
          <a:p>
            <a:r>
              <a:rPr lang="en-US" altLang="zh-CN" dirty="0"/>
              <a:t>a. </a:t>
            </a:r>
            <a:r>
              <a:rPr lang="zh-CN" altLang="en-US" dirty="0"/>
              <a:t>什么会妨碍用户顺利完成任务</a:t>
            </a:r>
            <a:r>
              <a:rPr lang="en-US" altLang="zh-CN" dirty="0"/>
              <a:t>?</a:t>
            </a:r>
            <a:endParaRPr lang="en-US" altLang="zh-CN" dirty="0"/>
          </a:p>
          <a:p>
            <a:r>
              <a:rPr lang="en-US" altLang="zh-CN" dirty="0"/>
              <a:t>b. </a:t>
            </a:r>
            <a:r>
              <a:rPr lang="zh-CN" altLang="en-US" dirty="0"/>
              <a:t>对系统错误情况的反映，用户是如何想的</a:t>
            </a:r>
            <a:r>
              <a:rPr lang="en-US" altLang="zh-CN" dirty="0"/>
              <a:t>?</a:t>
            </a:r>
            <a:endParaRPr lang="en-US" altLang="zh-CN" dirty="0"/>
          </a:p>
          <a:p>
            <a:r>
              <a:rPr lang="en-US" altLang="zh-CN" dirty="0"/>
              <a:t>c. </a:t>
            </a:r>
            <a:r>
              <a:rPr lang="zh-CN" altLang="en-US" dirty="0"/>
              <a:t>询问问题时，以“还有什么能</a:t>
            </a:r>
            <a:r>
              <a:rPr lang="en-US" altLang="zh-CN" dirty="0"/>
              <a:t>……”</a:t>
            </a:r>
            <a:r>
              <a:rPr lang="zh-CN" altLang="en-US" dirty="0"/>
              <a:t>， “当</a:t>
            </a:r>
            <a:r>
              <a:rPr lang="en-US" altLang="zh-CN" dirty="0"/>
              <a:t>……</a:t>
            </a:r>
            <a:r>
              <a:rPr lang="zh-CN" altLang="en-US" dirty="0"/>
              <a:t>时，将会发生什么”，“你有没有曾经想过</a:t>
            </a:r>
            <a:r>
              <a:rPr lang="en-US" altLang="zh-CN" dirty="0"/>
              <a:t>……”</a:t>
            </a:r>
            <a:r>
              <a:rPr lang="zh-CN" altLang="en-US" dirty="0"/>
              <a:t>，“有没有人曾经</a:t>
            </a:r>
            <a:r>
              <a:rPr lang="en-US" altLang="zh-CN" dirty="0"/>
              <a:t>……”</a:t>
            </a:r>
            <a:r>
              <a:rPr lang="zh-CN" altLang="en-US" dirty="0"/>
              <a:t>为开头。记下每一个需求的来源，这样向下跟踪直到发现特定的客户。</a:t>
            </a:r>
            <a:endParaRPr lang="zh-CN" altLang="en-US" dirty="0"/>
          </a:p>
        </p:txBody>
      </p:sp>
      <p:sp>
        <p:nvSpPr>
          <p:cNvPr id="14" name="矩形 66"/>
          <p:cNvSpPr>
            <a:spLocks noChangeArrowheads="1"/>
          </p:cNvSpPr>
          <p:nvPr/>
        </p:nvSpPr>
        <p:spPr bwMode="auto">
          <a:xfrm>
            <a:off x="698500" y="2148600"/>
            <a:ext cx="10795000" cy="957974"/>
          </a:xfrm>
          <a:prstGeom prst="rect">
            <a:avLst/>
          </a:prstGeom>
          <a:solidFill>
            <a:schemeClr val="accent4">
              <a:lumMod val="20000"/>
              <a:lumOff val="80000"/>
            </a:schemeClr>
          </a:solidFill>
        </p:spPr>
        <p:txBody>
          <a:bodyPr wrap="square" rtlCol="0" anchor="ctr" anchorCtr="0">
            <a:noAutofit/>
          </a:bodyPr>
          <a:lstStyle/>
          <a:p>
            <a:pPr algn="just"/>
            <a:r>
              <a:rPr lang="en-US" altLang="zh-CN" sz="2000" dirty="0">
                <a:solidFill>
                  <a:srgbClr val="000000"/>
                </a:solidFill>
              </a:rPr>
              <a:t>7</a:t>
            </a:r>
            <a:r>
              <a:rPr lang="zh-CN" altLang="en-US" sz="2000" dirty="0">
                <a:solidFill>
                  <a:srgbClr val="000000"/>
                </a:solidFill>
              </a:rPr>
              <a:t>）一个分析者必须透过客户所提出的表面需求理解他们的真正需求。询问一个可扩充</a:t>
            </a:r>
            <a:r>
              <a:rPr lang="en-US" altLang="zh-CN" sz="2000" dirty="0">
                <a:solidFill>
                  <a:srgbClr val="000000"/>
                </a:solidFill>
              </a:rPr>
              <a:t>(open-ended)</a:t>
            </a:r>
            <a:r>
              <a:rPr lang="zh-CN" altLang="en-US" sz="2000" dirty="0">
                <a:solidFill>
                  <a:srgbClr val="000000"/>
                </a:solidFill>
              </a:rPr>
              <a:t>的问题有助于你更好地理解用户目前的业务过程并且知道新系统如何帮助或改进他们的工作</a:t>
            </a:r>
            <a:endParaRPr lang="zh-CN" altLang="en-US" sz="2000" dirty="0">
              <a:solidFill>
                <a:srgbClr val="000000"/>
              </a:solidFill>
            </a:endParaRPr>
          </a:p>
        </p:txBody>
      </p:sp>
      <p:sp>
        <p:nvSpPr>
          <p:cNvPr id="15" name="文本框 14"/>
          <p:cNvSpPr txBox="1"/>
          <p:nvPr/>
        </p:nvSpPr>
        <p:spPr>
          <a:xfrm>
            <a:off x="701675" y="3806952"/>
            <a:ext cx="10795000" cy="537773"/>
          </a:xfrm>
          <a:prstGeom prst="rect">
            <a:avLst/>
          </a:prstGeom>
          <a:solidFill>
            <a:schemeClr val="accent2">
              <a:lumMod val="20000"/>
              <a:lumOff val="80000"/>
            </a:schemeClr>
          </a:solidFill>
        </p:spPr>
        <p:txBody>
          <a:bodyPr wrap="square" rtlCol="0" anchor="ctr" anchorCtr="0">
            <a:noAutofit/>
          </a:bodyPr>
          <a:lstStyle>
            <a:defPPr>
              <a:defRPr lang="zh-CN"/>
            </a:defPPr>
            <a:lvl1pPr lvl="0" algn="just">
              <a:defRPr sz="2000">
                <a:solidFill>
                  <a:srgbClr val="000000"/>
                </a:solidFill>
              </a:defRPr>
            </a:lvl1pPr>
          </a:lstStyle>
          <a:p>
            <a:r>
              <a:rPr lang="en-US" altLang="zh-CN" dirty="0"/>
              <a:t>9</a:t>
            </a:r>
            <a:r>
              <a:rPr lang="zh-CN" altLang="en-US" dirty="0"/>
              <a:t>）想像你自己在学习用户的工作，你需要完成什么任务</a:t>
            </a:r>
            <a:r>
              <a:rPr lang="en-US" altLang="zh-CN" dirty="0"/>
              <a:t>?</a:t>
            </a:r>
            <a:r>
              <a:rPr lang="zh-CN" altLang="en-US" dirty="0"/>
              <a:t>你有什么问题</a:t>
            </a:r>
            <a:r>
              <a:rPr lang="en-US" altLang="zh-CN" dirty="0"/>
              <a:t>?</a:t>
            </a:r>
            <a:r>
              <a:rPr lang="zh-CN" altLang="en-US" dirty="0"/>
              <a:t>从这一角度来指导需求的开发和利用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2" grpId="0"/>
      <p:bldP spid="5" grpId="0" animBg="1"/>
      <p:bldP spid="6"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0" name="任意多边形: 形状 9"/>
          <p:cNvSpPr/>
          <p:nvPr/>
        </p:nvSpPr>
        <p:spPr>
          <a:xfrm>
            <a:off x="1139330" y="1872625"/>
            <a:ext cx="9731870" cy="876985"/>
          </a:xfrm>
          <a:custGeom>
            <a:avLst/>
            <a:gdLst>
              <a:gd name="connsiteX0" fmla="*/ 0 w 7231881"/>
              <a:gd name="connsiteY0" fmla="*/ 0 h 876983"/>
              <a:gd name="connsiteX1" fmla="*/ 6793390 w 7231881"/>
              <a:gd name="connsiteY1" fmla="*/ 0 h 876983"/>
              <a:gd name="connsiteX2" fmla="*/ 7231881 w 7231881"/>
              <a:gd name="connsiteY2" fmla="*/ 438492 h 876983"/>
              <a:gd name="connsiteX3" fmla="*/ 6793390 w 7231881"/>
              <a:gd name="connsiteY3" fmla="*/ 876983 h 876983"/>
              <a:gd name="connsiteX4" fmla="*/ 0 w 7231881"/>
              <a:gd name="connsiteY4" fmla="*/ 876983 h 876983"/>
              <a:gd name="connsiteX5" fmla="*/ 0 w 7231881"/>
              <a:gd name="connsiteY5" fmla="*/ 0 h 87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881" h="876983">
                <a:moveTo>
                  <a:pt x="7231881" y="876982"/>
                </a:moveTo>
                <a:lnTo>
                  <a:pt x="438491" y="876982"/>
                </a:lnTo>
                <a:lnTo>
                  <a:pt x="0" y="438491"/>
                </a:lnTo>
                <a:lnTo>
                  <a:pt x="438491" y="1"/>
                </a:lnTo>
                <a:lnTo>
                  <a:pt x="7231881" y="1"/>
                </a:lnTo>
                <a:lnTo>
                  <a:pt x="7231881" y="876982"/>
                </a:lnTo>
                <a:close/>
              </a:path>
            </a:pathLst>
          </a:custGeom>
        </p:spPr>
        <p:style>
          <a:lnRef idx="3">
            <a:schemeClr val="accent5">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5971" tIns="76201" rIns="142240" bIns="76201" numCol="1" spcCol="1270" anchor="ctr" anchorCtr="0">
            <a:noAutofit/>
          </a:bodyPr>
          <a:lstStyle/>
          <a:p>
            <a:pPr marL="0" lvl="0" indent="0" defTabSz="889000">
              <a:lnSpc>
                <a:spcPct val="100000"/>
              </a:lnSpc>
              <a:spcBef>
                <a:spcPct val="0"/>
              </a:spcBef>
              <a:spcAft>
                <a:spcPct val="35000"/>
              </a:spcAft>
              <a:buNone/>
            </a:pPr>
            <a:r>
              <a:rPr lang="en-US" altLang="zh-CN" sz="2000" b="0" i="0" u="none" kern="1200" baseline="0" dirty="0">
                <a:latin typeface="+mn-ea"/>
                <a:cs typeface="+mn-ea"/>
                <a:rtl val="0"/>
              </a:rPr>
              <a:t>1</a:t>
            </a:r>
            <a:r>
              <a:rPr lang="zh-CN" altLang="en-US" sz="2000" b="0" i="0" u="none" kern="1200" baseline="0" dirty="0">
                <a:latin typeface="+mn-ea"/>
                <a:cs typeface="+mn-ea"/>
                <a:rtl val="0"/>
              </a:rPr>
              <a:t>）“请求化学制品”的用例图运用了统一建模语言</a:t>
            </a:r>
            <a:r>
              <a:rPr lang="en-US" altLang="zh-CN" sz="2000" b="0" i="0" u="none" kern="1200" baseline="0" dirty="0">
                <a:latin typeface="+mn-ea"/>
                <a:cs typeface="+mn-ea"/>
                <a:rtl val="0"/>
              </a:rPr>
              <a:t>(UML)</a:t>
            </a:r>
            <a:r>
              <a:rPr lang="zh-CN" altLang="en-US" sz="2000" b="0" i="0" u="none" kern="1200" baseline="0" dirty="0">
                <a:latin typeface="+mn-ea"/>
                <a:cs typeface="+mn-ea"/>
                <a:rtl val="0"/>
              </a:rPr>
              <a:t>概念</a:t>
            </a:r>
            <a:endParaRPr altLang="en-US" sz="2000" kern="1200" dirty="0">
              <a:latin typeface="+mn-ea"/>
              <a:cs typeface="+mn-ea"/>
            </a:endParaRPr>
          </a:p>
        </p:txBody>
      </p:sp>
      <p:sp>
        <p:nvSpPr>
          <p:cNvPr id="11" name="椭圆 10"/>
          <p:cNvSpPr/>
          <p:nvPr/>
        </p:nvSpPr>
        <p:spPr>
          <a:xfrm>
            <a:off x="700838" y="1872626"/>
            <a:ext cx="876983" cy="876983"/>
          </a:xfrm>
          <a:prstGeom prst="ellipse">
            <a:avLst/>
          </a:prstGeom>
          <a:blipFill>
            <a:blip r:embed="rId2"/>
            <a:stretch>
              <a:fillRect/>
            </a:stretch>
          </a:blipFill>
        </p:spPr>
        <p:style>
          <a:lnRef idx="3">
            <a:schemeClr val="accent5">
              <a:shade val="80000"/>
              <a:hueOff val="0"/>
              <a:satOff val="0"/>
              <a:lumOff val="0"/>
              <a:alphaOff val="0"/>
            </a:schemeClr>
          </a:lnRef>
          <a:fillRef idx="1">
            <a:scrgbClr r="0" g="0" b="0"/>
          </a:fillRef>
          <a:effectRef idx="1">
            <a:schemeClr val="accent5">
              <a:tint val="40000"/>
              <a:hueOff val="0"/>
              <a:satOff val="0"/>
              <a:lumOff val="0"/>
              <a:alphaOff val="0"/>
            </a:schemeClr>
          </a:effectRef>
          <a:fontRef idx="minor">
            <a:schemeClr val="lt1">
              <a:hueOff val="0"/>
              <a:satOff val="0"/>
              <a:lumOff val="0"/>
              <a:alphaOff val="0"/>
            </a:schemeClr>
          </a:fontRef>
        </p:style>
      </p:sp>
      <p:sp>
        <p:nvSpPr>
          <p:cNvPr id="14" name="任意多边形: 形状 13"/>
          <p:cNvSpPr/>
          <p:nvPr/>
        </p:nvSpPr>
        <p:spPr>
          <a:xfrm>
            <a:off x="1139330" y="3007291"/>
            <a:ext cx="9731870" cy="876985"/>
          </a:xfrm>
          <a:custGeom>
            <a:avLst/>
            <a:gdLst>
              <a:gd name="connsiteX0" fmla="*/ 0 w 7231881"/>
              <a:gd name="connsiteY0" fmla="*/ 0 h 876983"/>
              <a:gd name="connsiteX1" fmla="*/ 6793390 w 7231881"/>
              <a:gd name="connsiteY1" fmla="*/ 0 h 876983"/>
              <a:gd name="connsiteX2" fmla="*/ 7231881 w 7231881"/>
              <a:gd name="connsiteY2" fmla="*/ 438492 h 876983"/>
              <a:gd name="connsiteX3" fmla="*/ 6793390 w 7231881"/>
              <a:gd name="connsiteY3" fmla="*/ 876983 h 876983"/>
              <a:gd name="connsiteX4" fmla="*/ 0 w 7231881"/>
              <a:gd name="connsiteY4" fmla="*/ 876983 h 876983"/>
              <a:gd name="connsiteX5" fmla="*/ 0 w 7231881"/>
              <a:gd name="connsiteY5" fmla="*/ 0 h 87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881" h="876983">
                <a:moveTo>
                  <a:pt x="7231881" y="876982"/>
                </a:moveTo>
                <a:lnTo>
                  <a:pt x="438491" y="876982"/>
                </a:lnTo>
                <a:lnTo>
                  <a:pt x="0" y="438491"/>
                </a:lnTo>
                <a:lnTo>
                  <a:pt x="438491" y="1"/>
                </a:lnTo>
                <a:lnTo>
                  <a:pt x="7231881" y="1"/>
                </a:lnTo>
                <a:lnTo>
                  <a:pt x="7231881" y="876982"/>
                </a:lnTo>
                <a:close/>
              </a:path>
            </a:pathLst>
          </a:custGeom>
          <a:solidFill>
            <a:schemeClr val="lt1">
              <a:hueOff val="0"/>
              <a:satOff val="0"/>
              <a:lumOff val="0"/>
            </a:schemeClr>
          </a:solidFill>
        </p:spPr>
        <p:style>
          <a:lnRef idx="3">
            <a:schemeClr val="accent5">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5971" tIns="76201" rIns="142240" bIns="76201" numCol="1" spcCol="1270" anchor="ctr" anchorCtr="0">
            <a:noAutofit/>
          </a:bodyPr>
          <a:lstStyle/>
          <a:p>
            <a:pPr marL="0" lvl="0" indent="0" defTabSz="889000">
              <a:lnSpc>
                <a:spcPct val="100000"/>
              </a:lnSpc>
              <a:spcBef>
                <a:spcPct val="0"/>
              </a:spcBef>
              <a:spcAft>
                <a:spcPct val="35000"/>
              </a:spcAft>
              <a:buNone/>
            </a:pPr>
            <a:r>
              <a:rPr lang="en-US" altLang="zh-CN" sz="2000" dirty="0">
                <a:latin typeface="+mn-ea"/>
                <a:cs typeface="+mn-ea"/>
              </a:rPr>
              <a:t>2</a:t>
            </a:r>
            <a:r>
              <a:rPr lang="zh-CN" altLang="en-US" sz="2000" dirty="0">
                <a:latin typeface="+mn-ea"/>
                <a:cs typeface="+mn-ea"/>
              </a:rPr>
              <a:t>） “查看仓库中可用的化学制品容器”和“输入货物编号”描述了两种可能的用例</a:t>
            </a:r>
            <a:r>
              <a:rPr lang="en-US" altLang="zh-CN" sz="2000" dirty="0">
                <a:latin typeface="+mn-ea"/>
                <a:cs typeface="+mn-ea"/>
              </a:rPr>
              <a:t>《extend》</a:t>
            </a:r>
            <a:r>
              <a:rPr lang="zh-CN" altLang="en-US" sz="2000" dirty="0">
                <a:latin typeface="+mn-ea"/>
                <a:cs typeface="+mn-ea"/>
              </a:rPr>
              <a:t>和</a:t>
            </a:r>
            <a:r>
              <a:rPr lang="en-US" altLang="zh-CN" sz="2000" dirty="0">
                <a:latin typeface="+mn-ea"/>
                <a:cs typeface="+mn-ea"/>
              </a:rPr>
              <a:t>《include》</a:t>
            </a:r>
            <a:r>
              <a:rPr lang="zh-CN" altLang="en-US" sz="2000" dirty="0">
                <a:latin typeface="+mn-ea"/>
                <a:cs typeface="+mn-ea"/>
              </a:rPr>
              <a:t>的关系</a:t>
            </a:r>
            <a:endParaRPr altLang="en-US" sz="2000" dirty="0">
              <a:latin typeface="+mn-ea"/>
              <a:cs typeface="+mn-ea"/>
            </a:endParaRPr>
          </a:p>
        </p:txBody>
      </p:sp>
      <p:sp>
        <p:nvSpPr>
          <p:cNvPr id="15" name="椭圆 14"/>
          <p:cNvSpPr/>
          <p:nvPr/>
        </p:nvSpPr>
        <p:spPr>
          <a:xfrm>
            <a:off x="700838" y="3007292"/>
            <a:ext cx="876983" cy="876983"/>
          </a:xfrm>
          <a:prstGeom prst="ellipse">
            <a:avLst/>
          </a:prstGeom>
          <a:blipFill>
            <a:blip r:embed="rId2"/>
            <a:stretch>
              <a:fillRect/>
            </a:stretch>
          </a:blipFill>
        </p:spPr>
        <p:style>
          <a:lnRef idx="3">
            <a:schemeClr val="accent5">
              <a:shade val="80000"/>
              <a:hueOff val="0"/>
              <a:satOff val="0"/>
              <a:lumOff val="0"/>
              <a:alphaOff val="0"/>
            </a:schemeClr>
          </a:lnRef>
          <a:fillRef idx="1">
            <a:scrgbClr r="0" g="0" b="0"/>
          </a:fillRef>
          <a:effectRef idx="1">
            <a:schemeClr val="accent5">
              <a:tint val="40000"/>
              <a:hueOff val="0"/>
              <a:satOff val="0"/>
              <a:lumOff val="0"/>
              <a:alphaOff val="0"/>
            </a:schemeClr>
          </a:effectRef>
          <a:fontRef idx="minor">
            <a:schemeClr val="lt1">
              <a:hueOff val="0"/>
              <a:satOff val="0"/>
              <a:lumOff val="0"/>
              <a:alphaOff val="0"/>
            </a:schemeClr>
          </a:fontRef>
        </p:style>
      </p:sp>
      <p:sp>
        <p:nvSpPr>
          <p:cNvPr id="16" name="任意多边形: 形状 15"/>
          <p:cNvSpPr/>
          <p:nvPr/>
        </p:nvSpPr>
        <p:spPr>
          <a:xfrm>
            <a:off x="1139330" y="4141956"/>
            <a:ext cx="9731870" cy="876984"/>
          </a:xfrm>
          <a:custGeom>
            <a:avLst/>
            <a:gdLst>
              <a:gd name="connsiteX0" fmla="*/ 0 w 7231881"/>
              <a:gd name="connsiteY0" fmla="*/ 0 h 876983"/>
              <a:gd name="connsiteX1" fmla="*/ 6793390 w 7231881"/>
              <a:gd name="connsiteY1" fmla="*/ 0 h 876983"/>
              <a:gd name="connsiteX2" fmla="*/ 7231881 w 7231881"/>
              <a:gd name="connsiteY2" fmla="*/ 438492 h 876983"/>
              <a:gd name="connsiteX3" fmla="*/ 6793390 w 7231881"/>
              <a:gd name="connsiteY3" fmla="*/ 876983 h 876983"/>
              <a:gd name="connsiteX4" fmla="*/ 0 w 7231881"/>
              <a:gd name="connsiteY4" fmla="*/ 876983 h 876983"/>
              <a:gd name="connsiteX5" fmla="*/ 0 w 7231881"/>
              <a:gd name="connsiteY5" fmla="*/ 0 h 87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881" h="876983">
                <a:moveTo>
                  <a:pt x="7231881" y="876982"/>
                </a:moveTo>
                <a:lnTo>
                  <a:pt x="438491" y="876982"/>
                </a:lnTo>
                <a:lnTo>
                  <a:pt x="0" y="438491"/>
                </a:lnTo>
                <a:lnTo>
                  <a:pt x="438491" y="1"/>
                </a:lnTo>
                <a:lnTo>
                  <a:pt x="7231881" y="1"/>
                </a:lnTo>
                <a:lnTo>
                  <a:pt x="7231881" y="876982"/>
                </a:lnTo>
                <a:close/>
              </a:path>
            </a:pathLst>
          </a:custGeom>
        </p:spPr>
        <p:style>
          <a:lnRef idx="3">
            <a:schemeClr val="accent5">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5971" tIns="76201" rIns="142240" bIns="76200" numCol="1" spcCol="1270" anchor="ctr" anchorCtr="0">
            <a:noAutofit/>
          </a:bodyPr>
          <a:lstStyle/>
          <a:p>
            <a:pPr defTabSz="889000">
              <a:spcBef>
                <a:spcPct val="0"/>
              </a:spcBef>
              <a:spcAft>
                <a:spcPct val="35000"/>
              </a:spcAft>
            </a:pPr>
            <a:r>
              <a:rPr lang="en-US" altLang="zh-CN" sz="2000" dirty="0">
                <a:latin typeface="+mn-ea"/>
                <a:cs typeface="+mn-ea"/>
              </a:rPr>
              <a:t>3</a:t>
            </a:r>
            <a:r>
              <a:rPr lang="zh-CN" altLang="en-US" sz="2000" dirty="0">
                <a:latin typeface="+mn-ea"/>
                <a:cs typeface="+mn-ea"/>
              </a:rPr>
              <a:t>）用例图提供了一个高级别的用户需求的可视化表示</a:t>
            </a:r>
            <a:endParaRPr altLang="en-US" sz="2000" dirty="0">
              <a:latin typeface="+mn-ea"/>
              <a:cs typeface="+mn-ea"/>
            </a:endParaRPr>
          </a:p>
        </p:txBody>
      </p:sp>
      <p:sp>
        <p:nvSpPr>
          <p:cNvPr id="17" name="椭圆 16"/>
          <p:cNvSpPr/>
          <p:nvPr/>
        </p:nvSpPr>
        <p:spPr>
          <a:xfrm>
            <a:off x="700838" y="4141957"/>
            <a:ext cx="876983" cy="876983"/>
          </a:xfrm>
          <a:prstGeom prst="ellipse">
            <a:avLst/>
          </a:prstGeom>
          <a:blipFill>
            <a:blip r:embed="rId2"/>
            <a:stretch>
              <a:fillRect/>
            </a:stretch>
          </a:blipFill>
        </p:spPr>
        <p:style>
          <a:lnRef idx="3">
            <a:schemeClr val="accent5">
              <a:shade val="80000"/>
              <a:hueOff val="0"/>
              <a:satOff val="0"/>
              <a:lumOff val="0"/>
              <a:alphaOff val="0"/>
            </a:schemeClr>
          </a:lnRef>
          <a:fillRef idx="1">
            <a:scrgbClr r="0" g="0" b="0"/>
          </a:fillRef>
          <a:effectRef idx="1">
            <a:schemeClr val="accent5">
              <a:tint val="40000"/>
              <a:hueOff val="0"/>
              <a:satOff val="0"/>
              <a:lumOff val="0"/>
              <a:alphaOff val="0"/>
            </a:schemeClr>
          </a:effectRef>
          <a:fontRef idx="minor">
            <a:schemeClr val="lt1">
              <a:hueOff val="0"/>
              <a:satOff val="0"/>
              <a:lumOff val="0"/>
              <a:alphaOff val="0"/>
            </a:schemeClr>
          </a:fontRef>
        </p:style>
      </p:sp>
      <p:sp>
        <p:nvSpPr>
          <p:cNvPr id="18" name="任意多边形: 形状 17"/>
          <p:cNvSpPr/>
          <p:nvPr/>
        </p:nvSpPr>
        <p:spPr>
          <a:xfrm>
            <a:off x="1139330" y="5276621"/>
            <a:ext cx="9731870" cy="876984"/>
          </a:xfrm>
          <a:custGeom>
            <a:avLst/>
            <a:gdLst>
              <a:gd name="connsiteX0" fmla="*/ 0 w 7231881"/>
              <a:gd name="connsiteY0" fmla="*/ 0 h 876983"/>
              <a:gd name="connsiteX1" fmla="*/ 6793390 w 7231881"/>
              <a:gd name="connsiteY1" fmla="*/ 0 h 876983"/>
              <a:gd name="connsiteX2" fmla="*/ 7231881 w 7231881"/>
              <a:gd name="connsiteY2" fmla="*/ 438492 h 876983"/>
              <a:gd name="connsiteX3" fmla="*/ 6793390 w 7231881"/>
              <a:gd name="connsiteY3" fmla="*/ 876983 h 876983"/>
              <a:gd name="connsiteX4" fmla="*/ 0 w 7231881"/>
              <a:gd name="connsiteY4" fmla="*/ 876983 h 876983"/>
              <a:gd name="connsiteX5" fmla="*/ 0 w 7231881"/>
              <a:gd name="connsiteY5" fmla="*/ 0 h 87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1881" h="876983">
                <a:moveTo>
                  <a:pt x="7231881" y="876982"/>
                </a:moveTo>
                <a:lnTo>
                  <a:pt x="438491" y="876982"/>
                </a:lnTo>
                <a:lnTo>
                  <a:pt x="0" y="438491"/>
                </a:lnTo>
                <a:lnTo>
                  <a:pt x="438491" y="1"/>
                </a:lnTo>
                <a:lnTo>
                  <a:pt x="7231881" y="1"/>
                </a:lnTo>
                <a:lnTo>
                  <a:pt x="7231881" y="876982"/>
                </a:lnTo>
                <a:close/>
              </a:path>
            </a:pathLst>
          </a:custGeom>
        </p:spPr>
        <p:style>
          <a:lnRef idx="3">
            <a:schemeClr val="accent5">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5971" tIns="76201" rIns="142240" bIns="76200" numCol="1" spcCol="1270" anchor="ctr" anchorCtr="0">
            <a:noAutofit/>
          </a:bodyPr>
          <a:lstStyle/>
          <a:p>
            <a:pPr marL="0" lvl="0" indent="0" defTabSz="889000">
              <a:lnSpc>
                <a:spcPct val="100000"/>
              </a:lnSpc>
              <a:spcBef>
                <a:spcPct val="0"/>
              </a:spcBef>
              <a:spcAft>
                <a:spcPct val="35000"/>
              </a:spcAft>
              <a:buFont typeface="Wingdings" panose="05000000000000000000" pitchFamily="2" charset="2"/>
              <a:buNone/>
            </a:pPr>
            <a:r>
              <a:rPr lang="en-US" altLang="zh-CN" sz="2000" b="1" kern="1200" dirty="0">
                <a:solidFill>
                  <a:srgbClr val="FF0000"/>
                </a:solidFill>
                <a:latin typeface="+mn-ea"/>
                <a:cs typeface="+mn-ea"/>
              </a:rPr>
              <a:t>4</a:t>
            </a:r>
            <a:r>
              <a:rPr lang="zh-CN" altLang="en-US" sz="2000" b="1" kern="1200" dirty="0">
                <a:solidFill>
                  <a:srgbClr val="FF0000"/>
                </a:solidFill>
                <a:latin typeface="+mn-ea"/>
                <a:cs typeface="+mn-ea"/>
              </a:rPr>
              <a:t>）可选过程</a:t>
            </a:r>
            <a:r>
              <a:rPr lang="en-US" altLang="zh-CN" sz="2000" b="1" kern="1200" dirty="0">
                <a:solidFill>
                  <a:srgbClr val="FF0000"/>
                </a:solidFill>
                <a:latin typeface="+mn-ea"/>
                <a:cs typeface="+mn-ea"/>
              </a:rPr>
              <a:t>(</a:t>
            </a:r>
            <a:r>
              <a:rPr lang="en-US" sz="2000" b="1" kern="1200" dirty="0">
                <a:solidFill>
                  <a:srgbClr val="FF0000"/>
                </a:solidFill>
                <a:latin typeface="+mn-ea"/>
                <a:cs typeface="+mn-ea"/>
              </a:rPr>
              <a:t>alternative course)</a:t>
            </a:r>
            <a:r>
              <a:rPr lang="zh-CN" altLang="en-US" sz="2000" b="1" kern="1200" dirty="0">
                <a:solidFill>
                  <a:srgbClr val="FF0000"/>
                </a:solidFill>
                <a:latin typeface="+mn-ea"/>
                <a:cs typeface="+mn-ea"/>
              </a:rPr>
              <a:t>：</a:t>
            </a:r>
            <a:r>
              <a:rPr lang="zh-CN" altLang="en-US" sz="2000" kern="1200" dirty="0">
                <a:latin typeface="+mn-ea"/>
                <a:cs typeface="+mn-ea"/>
              </a:rPr>
              <a:t>用例中的其它说明。可选过程也可促进任务的成功完成，但它们代表了任务的细节或用于完成任务的途径的变化部分</a:t>
            </a:r>
            <a:endParaRPr lang="zh-CN" altLang="en-US" sz="2000" kern="1200" dirty="0">
              <a:latin typeface="+mn-ea"/>
            </a:endParaRPr>
          </a:p>
        </p:txBody>
      </p:sp>
      <p:sp>
        <p:nvSpPr>
          <p:cNvPr id="19" name="椭圆 18"/>
          <p:cNvSpPr/>
          <p:nvPr/>
        </p:nvSpPr>
        <p:spPr>
          <a:xfrm>
            <a:off x="700838" y="5276622"/>
            <a:ext cx="876983" cy="876983"/>
          </a:xfrm>
          <a:prstGeom prst="ellipse">
            <a:avLst/>
          </a:prstGeom>
          <a:blipFill rotWithShape="1">
            <a:blip r:embed="rId2"/>
            <a:srcRect/>
            <a:stretch>
              <a:fillRect/>
            </a:stretch>
          </a:blipFill>
        </p:spPr>
        <p:style>
          <a:lnRef idx="3">
            <a:schemeClr val="accent5">
              <a:shade val="80000"/>
              <a:hueOff val="0"/>
              <a:satOff val="0"/>
              <a:lumOff val="0"/>
              <a:alphaOff val="0"/>
            </a:schemeClr>
          </a:lnRef>
          <a:fillRef idx="1">
            <a:scrgbClr r="0" g="0" b="0"/>
          </a:fillRef>
          <a:effectRef idx="1">
            <a:schemeClr val="accent5">
              <a:tint val="40000"/>
              <a:hueOff val="0"/>
              <a:satOff val="0"/>
              <a:lumOff val="0"/>
              <a:alphaOff val="0"/>
            </a:schemeClr>
          </a:effectRef>
          <a:fontRef idx="minor">
            <a:schemeClr val="lt1">
              <a:hueOff val="0"/>
              <a:satOff val="0"/>
              <a:lumOff val="0"/>
              <a:alphaOff val="0"/>
            </a:schemeClr>
          </a:fontRef>
        </p:style>
      </p:sp>
      <p:grpSp>
        <p:nvGrpSpPr>
          <p:cNvPr id="4" name="组合 7"/>
          <p:cNvGrpSpPr/>
          <p:nvPr/>
        </p:nvGrpSpPr>
        <p:grpSpPr>
          <a:xfrm>
            <a:off x="108557" y="337632"/>
            <a:ext cx="3659330" cy="491607"/>
            <a:chOff x="198764" y="258545"/>
            <a:chExt cx="4877976"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289" y="300221"/>
              <a:ext cx="4088451" cy="614331"/>
            </a:xfrm>
            <a:prstGeom prst="rect">
              <a:avLst/>
            </a:prstGeom>
            <a:noFill/>
            <a:ln w="9525">
              <a:noFill/>
              <a:miter/>
            </a:ln>
          </p:spPr>
          <p:txBody>
            <a:bodyPr wrap="square">
              <a:spAutoFit/>
            </a:bodyPr>
            <a:lstStyle/>
            <a:p>
              <a:pPr fontAlgn="base">
                <a:spcBef>
                  <a:spcPct val="0"/>
                </a:spcBef>
                <a:spcAft>
                  <a:spcPct val="0"/>
                </a:spcAft>
              </a:pPr>
              <a:r>
                <a:rPr sz="2400" b="1" dirty="0">
                  <a:solidFill>
                    <a:srgbClr val="000000"/>
                  </a:solidFill>
                  <a:latin typeface="微软雅黑" panose="020B0503020204020204" pitchFamily="34" charset="-122"/>
                  <a:ea typeface="微软雅黑" panose="020B0503020204020204" pitchFamily="34" charset="-122"/>
                </a:rPr>
                <a:t>2.</a:t>
              </a:r>
              <a:r>
                <a:rPr lang="en-US" sz="2400" b="1" dirty="0">
                  <a:solidFill>
                    <a:srgbClr val="000000"/>
                  </a:solidFill>
                  <a:latin typeface="微软雅黑" panose="020B0503020204020204" pitchFamily="34" charset="-122"/>
                  <a:ea typeface="微软雅黑" panose="020B0503020204020204" pitchFamily="34" charset="-122"/>
                </a:rPr>
                <a:t>5</a:t>
              </a:r>
              <a:r>
                <a:rPr sz="2400" b="1" dirty="0">
                  <a:solidFill>
                    <a:srgbClr val="000000"/>
                  </a:solidFill>
                  <a:latin typeface="微软雅黑" panose="020B0503020204020204" pitchFamily="34" charset="-122"/>
                  <a:ea typeface="微软雅黑" panose="020B0503020204020204" pitchFamily="34" charset="-122"/>
                </a:rPr>
                <a:t> 基于用例的方法</a:t>
              </a:r>
              <a:endParaRPr sz="2400" b="1" dirty="0">
                <a:solidFill>
                  <a:srgbClr val="000000"/>
                </a:solidFill>
                <a:latin typeface="微软雅黑" panose="020B0503020204020204" pitchFamily="34" charset="-122"/>
                <a:ea typeface="微软雅黑" panose="020B0503020204020204" pitchFamily="34" charset="-122"/>
              </a:endParaRPr>
            </a:p>
          </p:txBody>
        </p:sp>
      </p:gr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2.5.1 </a:t>
            </a:r>
            <a:r>
              <a:rPr lang="zh-CN" altLang="en-US" sz="2000" b="1" kern="0" dirty="0">
                <a:latin typeface="宋体" panose="02010600030101010101" pitchFamily="2" charset="-122"/>
                <a:sym typeface="宋体" panose="02010600030101010101" pitchFamily="2" charset="-122"/>
              </a:rPr>
              <a:t>用例和用例说明</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）用例的说明</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8" grpId="0" animBg="1"/>
      <p:bldP spid="1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499" y="1803400"/>
            <a:ext cx="10795000" cy="620083"/>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11</a:t>
            </a:r>
            <a:r>
              <a:rPr lang="zh-CN" altLang="en-US" sz="2000" dirty="0">
                <a:solidFill>
                  <a:schemeClr val="tx1"/>
                </a:solidFill>
              </a:rPr>
              <a:t>）尽量把客户所持的假设解释清楚，特别是那些发生冲突的部分</a:t>
            </a:r>
            <a:endParaRPr lang="zh-CN" altLang="en-US" sz="2000" dirty="0">
              <a:solidFill>
                <a:schemeClr val="tx1"/>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）需求获取的指导方针</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499" y="3316576"/>
            <a:ext cx="10795000" cy="1631216"/>
          </a:xfrm>
          <a:prstGeom prst="rect">
            <a:avLst/>
          </a:prstGeom>
          <a:solidFill>
            <a:schemeClr val="accent6">
              <a:lumMod val="20000"/>
              <a:lumOff val="80000"/>
            </a:schemeClr>
          </a:solidFill>
        </p:spPr>
        <p:txBody>
          <a:bodyPr wrap="square" rtlCol="0">
            <a:spAutoFit/>
          </a:bodyPr>
          <a:lstStyle/>
          <a:p>
            <a:r>
              <a:rPr lang="en-US" altLang="zh-CN" sz="2000" dirty="0"/>
              <a:t>13</a:t>
            </a:r>
            <a:r>
              <a:rPr lang="zh-CN" altLang="en-US" sz="2000" dirty="0"/>
              <a:t>）</a:t>
            </a:r>
            <a:r>
              <a:rPr lang="zh-CN" altLang="en-US" sz="2000" b="1" dirty="0">
                <a:solidFill>
                  <a:srgbClr val="FF0000"/>
                </a:solidFill>
              </a:rPr>
              <a:t>使用“上下文无关问题”</a:t>
            </a:r>
            <a:r>
              <a:rPr lang="zh-CN" altLang="en-US" sz="2000" dirty="0"/>
              <a:t>：这是一个高层次的问题，它可以获取业务问题和可能的解决方案的全部信息。</a:t>
            </a:r>
            <a:endParaRPr lang="en-US" altLang="zh-CN" sz="2000" dirty="0"/>
          </a:p>
          <a:p>
            <a:r>
              <a:rPr lang="zh-CN" altLang="en-US" sz="2000" b="1" dirty="0">
                <a:solidFill>
                  <a:srgbClr val="FF0000"/>
                </a:solidFill>
              </a:rPr>
              <a:t>例如：</a:t>
            </a:r>
            <a:endParaRPr lang="en-US" altLang="zh-CN" sz="2000" b="1" dirty="0">
              <a:solidFill>
                <a:srgbClr val="FF0000"/>
              </a:solidFill>
            </a:endParaRPr>
          </a:p>
          <a:p>
            <a:r>
              <a:rPr lang="zh-CN" altLang="en-US" sz="2000" dirty="0"/>
              <a:t>客户对这些问题的回答“产品要求怎样的精确”或“你能帮我解释一下你为什么不同意某人的回答吗</a:t>
            </a:r>
            <a:r>
              <a:rPr lang="en-US" altLang="zh-CN" sz="2000" dirty="0"/>
              <a:t>?”</a:t>
            </a:r>
            <a:r>
              <a:rPr lang="zh-CN" altLang="en-US" sz="2000" dirty="0"/>
              <a:t> 可以更直接地认识问题，而这是封闭</a:t>
            </a:r>
            <a:r>
              <a:rPr lang="en-US" altLang="zh-CN" sz="2000" dirty="0"/>
              <a:t>(close—end)</a:t>
            </a:r>
            <a:r>
              <a:rPr lang="zh-CN" altLang="en-US" sz="2000" dirty="0"/>
              <a:t>问题所不能做到的</a:t>
            </a:r>
            <a:endParaRPr lang="zh-CN" altLang="en-US" sz="2000" dirty="0"/>
          </a:p>
        </p:txBody>
      </p:sp>
      <p:sp>
        <p:nvSpPr>
          <p:cNvPr id="13" name="矩形 66"/>
          <p:cNvSpPr>
            <a:spLocks noChangeArrowheads="1"/>
          </p:cNvSpPr>
          <p:nvPr/>
        </p:nvSpPr>
        <p:spPr bwMode="auto">
          <a:xfrm>
            <a:off x="698499" y="2546864"/>
            <a:ext cx="10795000" cy="603655"/>
          </a:xfrm>
          <a:prstGeom prst="rect">
            <a:avLst/>
          </a:prstGeom>
          <a:solidFill>
            <a:schemeClr val="accent1">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12</a:t>
            </a:r>
            <a:r>
              <a:rPr lang="zh-CN" altLang="en-US" sz="2000" dirty="0">
                <a:solidFill>
                  <a:schemeClr val="tx1"/>
                </a:solidFill>
              </a:rPr>
              <a:t>）从字里行间去理解以明确客户没有表达清楚但又想加入的特性或特征</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2" grpId="0"/>
      <p:bldP spid="5" grpId="0" animBg="1"/>
      <p:bldP spid="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4" name="图示 3"/>
          <p:cNvGraphicFramePr/>
          <p:nvPr/>
        </p:nvGraphicFramePr>
        <p:xfrm>
          <a:off x="698500" y="1965960"/>
          <a:ext cx="10795000" cy="4221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）需求获取的典型来源</a:t>
            </a:r>
            <a:endParaRPr lang="zh-CN" altLang="en-US" sz="2000" b="1" kern="0" dirty="0">
              <a:latin typeface="宋体" panose="02010600030101010101" pitchFamily="2" charset="-122"/>
              <a:sym typeface="宋体" panose="02010600030101010101" pitchFamily="2" charset="-122"/>
            </a:endParaRPr>
          </a:p>
        </p:txBody>
      </p:sp>
      <p:sp>
        <p:nvSpPr>
          <p:cNvPr id="12" name="文本框 11"/>
          <p:cNvSpPr txBox="1"/>
          <p:nvPr/>
        </p:nvSpPr>
        <p:spPr>
          <a:xfrm>
            <a:off x="698500" y="1571799"/>
            <a:ext cx="10795000" cy="554181"/>
          </a:xfrm>
          <a:prstGeom prst="rect">
            <a:avLst/>
          </a:prstGeom>
          <a:noFill/>
          <a:ln>
            <a:noFill/>
          </a:ln>
        </p:spPr>
        <p:txBody>
          <a:bodyPr wrap="square" rtlCol="0" anchor="ctr" anchorCtr="0">
            <a:noAutofit/>
          </a:bodyPr>
          <a:lstStyle>
            <a:defPPr>
              <a:defRPr lang="zh-CN"/>
            </a:defPPr>
            <a:lvl1pPr lvl="0">
              <a:defRPr sz="2000">
                <a:solidFill>
                  <a:prstClr val="black"/>
                </a:solidFill>
              </a:defRPr>
            </a:lvl1pPr>
          </a:lstStyle>
          <a:p>
            <a:r>
              <a:rPr lang="zh-CN" altLang="en-US" b="1" dirty="0">
                <a:solidFill>
                  <a:srgbClr val="FF0000"/>
                </a:solidFill>
              </a:rPr>
              <a:t>软件需求的</a:t>
            </a:r>
            <a:r>
              <a:rPr lang="en-US" altLang="zh-CN" b="1" dirty="0">
                <a:solidFill>
                  <a:srgbClr val="FF0000"/>
                </a:solidFill>
              </a:rPr>
              <a:t>7</a:t>
            </a:r>
            <a:r>
              <a:rPr lang="zh-CN" altLang="en-US" b="1" dirty="0">
                <a:solidFill>
                  <a:srgbClr val="FF0000"/>
                </a:solidFill>
              </a:rPr>
              <a:t>种典型来源：</a:t>
            </a:r>
            <a:endParaRPr lang="zh-CN" alt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5" name="图示 4"/>
          <p:cNvGraphicFramePr/>
          <p:nvPr/>
        </p:nvGraphicFramePr>
        <p:xfrm>
          <a:off x="477404" y="2418372"/>
          <a:ext cx="11493500" cy="3852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）影响项目成功最主要因素中的需求获取方面</a:t>
            </a:r>
            <a:endParaRPr lang="zh-CN" altLang="en-US" sz="2000" b="1" kern="0" dirty="0">
              <a:latin typeface="宋体" panose="02010600030101010101" pitchFamily="2" charset="-122"/>
              <a:sym typeface="宋体" panose="02010600030101010101" pitchFamily="2" charset="-122"/>
            </a:endParaRPr>
          </a:p>
        </p:txBody>
      </p:sp>
      <p:sp>
        <p:nvSpPr>
          <p:cNvPr id="12" name="文本框 11"/>
          <p:cNvSpPr txBox="1"/>
          <p:nvPr/>
        </p:nvSpPr>
        <p:spPr>
          <a:xfrm>
            <a:off x="698500" y="1624684"/>
            <a:ext cx="10795000" cy="707886"/>
          </a:xfrm>
          <a:prstGeom prst="rect">
            <a:avLst/>
          </a:prstGeom>
          <a:noFill/>
        </p:spPr>
        <p:txBody>
          <a:bodyPr wrap="square" rtlCol="0" anchor="ctr" anchorCtr="0">
            <a:noAutofit/>
          </a:bodyPr>
          <a:lstStyle>
            <a:defPPr>
              <a:defRPr lang="zh-CN"/>
            </a:defPPr>
            <a:lvl1pPr lvl="0">
              <a:defRPr sz="2000">
                <a:solidFill>
                  <a:prstClr val="black"/>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latin typeface="+mn-ea"/>
              </a:rPr>
              <a:t>研究表明：比起不成功的项目，一个</a:t>
            </a:r>
            <a:r>
              <a:rPr lang="zh-CN" altLang="en-US" sz="2000" b="1" dirty="0">
                <a:solidFill>
                  <a:srgbClr val="FF0000"/>
                </a:solidFill>
                <a:latin typeface="+mn-ea"/>
              </a:rPr>
              <a:t>成功的项目</a:t>
            </a:r>
            <a:r>
              <a:rPr lang="zh-CN" altLang="en-US" sz="2000" b="1" dirty="0">
                <a:latin typeface="+mn-ea"/>
              </a:rPr>
              <a:t>在</a:t>
            </a:r>
            <a:r>
              <a:rPr lang="zh-CN" altLang="en-US" sz="2000" b="1" dirty="0">
                <a:solidFill>
                  <a:srgbClr val="FF0000"/>
                </a:solidFill>
                <a:latin typeface="+mn-ea"/>
              </a:rPr>
              <a:t>开发者和客户之间</a:t>
            </a:r>
            <a:r>
              <a:rPr lang="zh-CN" altLang="en-US" sz="2000" b="1" dirty="0">
                <a:latin typeface="+mn-ea"/>
              </a:rPr>
              <a:t>采用了</a:t>
            </a:r>
            <a:r>
              <a:rPr lang="zh-CN" altLang="en-US" sz="2000" b="1" dirty="0">
                <a:solidFill>
                  <a:srgbClr val="FF0000"/>
                </a:solidFill>
                <a:latin typeface="+mn-ea"/>
              </a:rPr>
              <a:t>更多的交流方式</a:t>
            </a:r>
            <a:r>
              <a:rPr lang="zh-CN" altLang="en-US" sz="2000" b="1" dirty="0">
                <a:latin typeface="+mn-ea"/>
              </a:rPr>
              <a:t>：</a:t>
            </a:r>
            <a:endParaRPr lang="zh-CN" altLang="en-US" sz="2000" b="1"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1"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6" name="任意多边形: 形状 5"/>
          <p:cNvSpPr/>
          <p:nvPr/>
        </p:nvSpPr>
        <p:spPr>
          <a:xfrm>
            <a:off x="700838" y="1451049"/>
            <a:ext cx="10794999" cy="1532906"/>
          </a:xfrm>
          <a:custGeom>
            <a:avLst/>
            <a:gdLst>
              <a:gd name="connsiteX0" fmla="*/ 0 w 10794999"/>
              <a:gd name="connsiteY0" fmla="*/ 153291 h 1532906"/>
              <a:gd name="connsiteX1" fmla="*/ 153291 w 10794999"/>
              <a:gd name="connsiteY1" fmla="*/ 0 h 1532906"/>
              <a:gd name="connsiteX2" fmla="*/ 10641708 w 10794999"/>
              <a:gd name="connsiteY2" fmla="*/ 0 h 1532906"/>
              <a:gd name="connsiteX3" fmla="*/ 10794999 w 10794999"/>
              <a:gd name="connsiteY3" fmla="*/ 153291 h 1532906"/>
              <a:gd name="connsiteX4" fmla="*/ 10794999 w 10794999"/>
              <a:gd name="connsiteY4" fmla="*/ 1379615 h 1532906"/>
              <a:gd name="connsiteX5" fmla="*/ 10641708 w 10794999"/>
              <a:gd name="connsiteY5" fmla="*/ 1532906 h 1532906"/>
              <a:gd name="connsiteX6" fmla="*/ 153291 w 10794999"/>
              <a:gd name="connsiteY6" fmla="*/ 1532906 h 1532906"/>
              <a:gd name="connsiteX7" fmla="*/ 0 w 10794999"/>
              <a:gd name="connsiteY7" fmla="*/ 1379615 h 1532906"/>
              <a:gd name="connsiteX8" fmla="*/ 0 w 10794999"/>
              <a:gd name="connsiteY8" fmla="*/ 153291 h 15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4999" h="1532906">
                <a:moveTo>
                  <a:pt x="0" y="153291"/>
                </a:moveTo>
                <a:cubicBezTo>
                  <a:pt x="0" y="68631"/>
                  <a:pt x="68631" y="0"/>
                  <a:pt x="153291" y="0"/>
                </a:cubicBezTo>
                <a:lnTo>
                  <a:pt x="10641708" y="0"/>
                </a:lnTo>
                <a:cubicBezTo>
                  <a:pt x="10726368" y="0"/>
                  <a:pt x="10794999" y="68631"/>
                  <a:pt x="10794999" y="153291"/>
                </a:cubicBezTo>
                <a:lnTo>
                  <a:pt x="10794999" y="1379615"/>
                </a:lnTo>
                <a:cubicBezTo>
                  <a:pt x="10794999" y="1464275"/>
                  <a:pt x="10726368" y="1532906"/>
                  <a:pt x="10641708" y="1532906"/>
                </a:cubicBezTo>
                <a:lnTo>
                  <a:pt x="153291" y="1532906"/>
                </a:lnTo>
                <a:cubicBezTo>
                  <a:pt x="68631" y="1532906"/>
                  <a:pt x="0" y="1464275"/>
                  <a:pt x="0" y="1379615"/>
                </a:cubicBezTo>
                <a:lnTo>
                  <a:pt x="0" y="153291"/>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2388490" tIns="76200" rIns="76200" bIns="76200" numCol="1" spcCol="1270" anchor="ctr"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r>
              <a:rPr lang="en-US" altLang="zh-CN" sz="2000" kern="1200" noProof="0" dirty="0">
                <a:latin typeface="宋体" panose="02010600030101010101" pitchFamily="2" charset="-122"/>
                <a:ea typeface="宋体" panose="02010600030101010101" pitchFamily="2" charset="-122"/>
                <a:cs typeface="+mn-cs"/>
              </a:rPr>
              <a:t>1)</a:t>
            </a:r>
            <a:r>
              <a:rPr lang="zh-CN" altLang="en-US" sz="2000" kern="1200" noProof="0" dirty="0">
                <a:latin typeface="宋体" panose="02010600030101010101" pitchFamily="2" charset="-122"/>
                <a:ea typeface="宋体" panose="02010600030101010101" pitchFamily="2" charset="-122"/>
                <a:cs typeface="+mn-cs"/>
              </a:rPr>
              <a:t>尽量理解用户用于表述他们需求的思维过程</a:t>
            </a:r>
            <a:endParaRPr lang="en-US" altLang="zh-CN" sz="2000" kern="1200" noProof="0" dirty="0">
              <a:latin typeface="宋体" panose="02010600030101010101" pitchFamily="2" charset="-122"/>
              <a:ea typeface="宋体" panose="02010600030101010101" pitchFamily="2" charset="-122"/>
              <a:cs typeface="+mn-cs"/>
            </a:endParaRPr>
          </a:p>
          <a:p>
            <a:pPr marL="0" lvl="0" indent="0" algn="l" defTabSz="889000">
              <a:lnSpc>
                <a:spcPct val="90000"/>
              </a:lnSpc>
              <a:spcBef>
                <a:spcPct val="0"/>
              </a:spcBef>
              <a:spcAft>
                <a:spcPct val="35000"/>
              </a:spcAft>
              <a:buClrTx/>
              <a:buSzTx/>
              <a:buFont typeface="Wingdings" panose="05000000000000000000" pitchFamily="2" charset="2"/>
              <a:buNone/>
            </a:pPr>
            <a:r>
              <a:rPr lang="en-US" altLang="zh-CN" sz="2000" kern="1200" noProof="0" dirty="0">
                <a:latin typeface="宋体" panose="02010600030101010101" pitchFamily="2" charset="-122"/>
                <a:ea typeface="宋体" panose="02010600030101010101" pitchFamily="2" charset="-122"/>
                <a:cs typeface="+mn-cs"/>
              </a:rPr>
              <a:t>2)</a:t>
            </a:r>
            <a:r>
              <a:rPr lang="zh-CN" altLang="en-US" sz="2000" kern="1200" noProof="0" dirty="0">
                <a:latin typeface="宋体" panose="02010600030101010101" pitchFamily="2" charset="-122"/>
                <a:ea typeface="宋体" panose="02010600030101010101" pitchFamily="2" charset="-122"/>
                <a:cs typeface="+mn-cs"/>
              </a:rPr>
              <a:t>充分研究用户执行任务时作出决策的过程，并提取出潜在的逻辑关系</a:t>
            </a:r>
            <a:endParaRPr lang="en-US" altLang="zh-CN" sz="2000" kern="1200" noProof="0" dirty="0">
              <a:latin typeface="宋体" panose="02010600030101010101" pitchFamily="2" charset="-122"/>
              <a:ea typeface="宋体" panose="02010600030101010101" pitchFamily="2" charset="-122"/>
              <a:cs typeface="+mn-cs"/>
            </a:endParaRPr>
          </a:p>
          <a:p>
            <a:pPr marL="0" lvl="0" indent="0" algn="l" defTabSz="889000">
              <a:lnSpc>
                <a:spcPct val="90000"/>
              </a:lnSpc>
              <a:spcBef>
                <a:spcPct val="0"/>
              </a:spcBef>
              <a:spcAft>
                <a:spcPct val="35000"/>
              </a:spcAft>
              <a:buClrTx/>
              <a:buSzTx/>
              <a:buFont typeface="Wingdings" panose="05000000000000000000" pitchFamily="2" charset="2"/>
              <a:buNone/>
            </a:pPr>
            <a:r>
              <a:rPr lang="en-US" altLang="zh-CN" sz="2000" kern="1200" noProof="0" dirty="0">
                <a:latin typeface="宋体" panose="02010600030101010101" pitchFamily="2" charset="-122"/>
                <a:ea typeface="宋体" panose="02010600030101010101" pitchFamily="2" charset="-122"/>
                <a:cs typeface="+mn-cs"/>
              </a:rPr>
              <a:t>3)</a:t>
            </a:r>
            <a:r>
              <a:rPr lang="zh-CN" altLang="en-US" sz="2000" b="1" kern="1200" noProof="0" dirty="0">
                <a:solidFill>
                  <a:srgbClr val="FF0000"/>
                </a:solidFill>
                <a:latin typeface="宋体" panose="02010600030101010101" pitchFamily="2" charset="-122"/>
                <a:ea typeface="宋体" panose="02010600030101010101" pitchFamily="2" charset="-122"/>
                <a:cs typeface="+mn-cs"/>
              </a:rPr>
              <a:t>流程图</a:t>
            </a:r>
            <a:r>
              <a:rPr lang="zh-CN" altLang="en-US" sz="2000" kern="1200" noProof="0" dirty="0">
                <a:latin typeface="宋体" panose="02010600030101010101" pitchFamily="2" charset="-122"/>
                <a:ea typeface="宋体" panose="02010600030101010101" pitchFamily="2" charset="-122"/>
                <a:cs typeface="+mn-cs"/>
              </a:rPr>
              <a:t>和</a:t>
            </a:r>
            <a:r>
              <a:rPr lang="zh-CN" altLang="en-US" sz="2000" b="1" kern="1200" noProof="0" dirty="0">
                <a:solidFill>
                  <a:srgbClr val="FF0000"/>
                </a:solidFill>
                <a:latin typeface="宋体" panose="02010600030101010101" pitchFamily="2" charset="-122"/>
                <a:ea typeface="宋体" panose="02010600030101010101" pitchFamily="2" charset="-122"/>
                <a:cs typeface="+mn-cs"/>
              </a:rPr>
              <a:t>决策树</a:t>
            </a:r>
            <a:r>
              <a:rPr lang="zh-CN" altLang="en-US" sz="2000" kern="1200" noProof="0" dirty="0">
                <a:latin typeface="宋体" panose="02010600030101010101" pitchFamily="2" charset="-122"/>
                <a:ea typeface="宋体" panose="02010600030101010101" pitchFamily="2" charset="-122"/>
                <a:cs typeface="+mn-cs"/>
              </a:rPr>
              <a:t>是描述这些</a:t>
            </a:r>
            <a:r>
              <a:rPr lang="zh-CN" altLang="en-US" sz="2000" b="1" kern="1200" noProof="0" dirty="0">
                <a:solidFill>
                  <a:srgbClr val="FF0000"/>
                </a:solidFill>
                <a:latin typeface="宋体" panose="02010600030101010101" pitchFamily="2" charset="-122"/>
                <a:ea typeface="宋体" panose="02010600030101010101" pitchFamily="2" charset="-122"/>
                <a:cs typeface="+mn-cs"/>
              </a:rPr>
              <a:t>逻辑决策途径的好方法</a:t>
            </a:r>
            <a:endParaRPr lang="zh-CN" altLang="en-US" sz="2000" kern="1200" dirty="0">
              <a:solidFill>
                <a:srgbClr val="FF0000"/>
              </a:solidFill>
              <a:latin typeface="宋体" panose="02010600030101010101" pitchFamily="2" charset="-122"/>
              <a:ea typeface="宋体" panose="02010600030101010101" pitchFamily="2" charset="-122"/>
              <a:cs typeface="+mn-cs"/>
            </a:endParaRPr>
          </a:p>
        </p:txBody>
      </p:sp>
      <p:sp>
        <p:nvSpPr>
          <p:cNvPr id="7" name="矩形: 圆角 6" descr="带齿轮的头部"/>
          <p:cNvSpPr/>
          <p:nvPr/>
        </p:nvSpPr>
        <p:spPr>
          <a:xfrm>
            <a:off x="1367019" y="1756278"/>
            <a:ext cx="855493" cy="671208"/>
          </a:xfrm>
          <a:prstGeom prst="roundRect">
            <a:avLst>
              <a:gd name="adj" fmla="val 10000"/>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t="-71000" b="-71000"/>
            </a:stretch>
          </a:blipFill>
        </p:spPr>
        <p:style>
          <a:lnRef idx="3">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sp>
        <p:nvSpPr>
          <p:cNvPr id="8" name="任意多边形: 形状 7"/>
          <p:cNvSpPr/>
          <p:nvPr/>
        </p:nvSpPr>
        <p:spPr>
          <a:xfrm>
            <a:off x="700838" y="3137246"/>
            <a:ext cx="10794999" cy="1532906"/>
          </a:xfrm>
          <a:custGeom>
            <a:avLst/>
            <a:gdLst>
              <a:gd name="connsiteX0" fmla="*/ 0 w 10794999"/>
              <a:gd name="connsiteY0" fmla="*/ 153291 h 1532906"/>
              <a:gd name="connsiteX1" fmla="*/ 153291 w 10794999"/>
              <a:gd name="connsiteY1" fmla="*/ 0 h 1532906"/>
              <a:gd name="connsiteX2" fmla="*/ 10641708 w 10794999"/>
              <a:gd name="connsiteY2" fmla="*/ 0 h 1532906"/>
              <a:gd name="connsiteX3" fmla="*/ 10794999 w 10794999"/>
              <a:gd name="connsiteY3" fmla="*/ 153291 h 1532906"/>
              <a:gd name="connsiteX4" fmla="*/ 10794999 w 10794999"/>
              <a:gd name="connsiteY4" fmla="*/ 1379615 h 1532906"/>
              <a:gd name="connsiteX5" fmla="*/ 10641708 w 10794999"/>
              <a:gd name="connsiteY5" fmla="*/ 1532906 h 1532906"/>
              <a:gd name="connsiteX6" fmla="*/ 153291 w 10794999"/>
              <a:gd name="connsiteY6" fmla="*/ 1532906 h 1532906"/>
              <a:gd name="connsiteX7" fmla="*/ 0 w 10794999"/>
              <a:gd name="connsiteY7" fmla="*/ 1379615 h 1532906"/>
              <a:gd name="connsiteX8" fmla="*/ 0 w 10794999"/>
              <a:gd name="connsiteY8" fmla="*/ 153291 h 15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4999" h="1532906">
                <a:moveTo>
                  <a:pt x="0" y="153291"/>
                </a:moveTo>
                <a:cubicBezTo>
                  <a:pt x="0" y="68631"/>
                  <a:pt x="68631" y="0"/>
                  <a:pt x="153291" y="0"/>
                </a:cubicBezTo>
                <a:lnTo>
                  <a:pt x="10641708" y="0"/>
                </a:lnTo>
                <a:cubicBezTo>
                  <a:pt x="10726368" y="0"/>
                  <a:pt x="10794999" y="68631"/>
                  <a:pt x="10794999" y="153291"/>
                </a:cubicBezTo>
                <a:lnTo>
                  <a:pt x="10794999" y="1379615"/>
                </a:lnTo>
                <a:cubicBezTo>
                  <a:pt x="10794999" y="1464275"/>
                  <a:pt x="10726368" y="1532906"/>
                  <a:pt x="10641708" y="1532906"/>
                </a:cubicBezTo>
                <a:lnTo>
                  <a:pt x="153291" y="1532906"/>
                </a:lnTo>
                <a:cubicBezTo>
                  <a:pt x="68631" y="1532906"/>
                  <a:pt x="0" y="1464275"/>
                  <a:pt x="0" y="1379615"/>
                </a:cubicBezTo>
                <a:lnTo>
                  <a:pt x="0" y="153291"/>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2388490" tIns="76200" rIns="76200" bIns="76200" numCol="1" spcCol="1270" anchor="ctr" anchorCtr="0">
            <a:noAutofit/>
          </a:bodyPr>
          <a:lstStyle/>
          <a:p>
            <a:pPr marL="0" lvl="0" indent="0" algn="l" defTabSz="889000">
              <a:lnSpc>
                <a:spcPct val="90000"/>
              </a:lnSpc>
              <a:spcBef>
                <a:spcPct val="0"/>
              </a:spcBef>
              <a:spcAft>
                <a:spcPts val="0"/>
              </a:spcAft>
              <a:buNone/>
            </a:pPr>
            <a:r>
              <a:rPr lang="en-US" altLang="zh-CN" sz="2000" kern="1200" noProof="0">
                <a:latin typeface="+mn-ea"/>
                <a:ea typeface="+mn-ea"/>
                <a:cs typeface="+mn-cs"/>
              </a:rPr>
              <a:t>1)</a:t>
            </a:r>
            <a:r>
              <a:rPr lang="zh-CN" altLang="en-US" sz="2000" kern="1200" noProof="0">
                <a:latin typeface="+mn-ea"/>
                <a:ea typeface="+mn-ea"/>
                <a:cs typeface="+mn-cs"/>
              </a:rPr>
              <a:t>当进行需求获取时，应避免受不成熟的细节的影响</a:t>
            </a:r>
            <a:endParaRPr lang="en-US" altLang="zh-CN" sz="2000" kern="1200" noProof="0">
              <a:latin typeface="+mn-ea"/>
              <a:ea typeface="+mn-ea"/>
              <a:cs typeface="+mn-cs"/>
            </a:endParaRPr>
          </a:p>
          <a:p>
            <a:pPr marL="0" lvl="0" indent="0" algn="l" defTabSz="889000">
              <a:lnSpc>
                <a:spcPct val="90000"/>
              </a:lnSpc>
              <a:spcBef>
                <a:spcPct val="0"/>
              </a:spcBef>
              <a:spcAft>
                <a:spcPts val="0"/>
              </a:spcAft>
              <a:buNone/>
            </a:pPr>
            <a:r>
              <a:rPr lang="en-US" altLang="zh-CN" sz="2000" kern="1200" noProof="0">
                <a:latin typeface="+mn-ea"/>
                <a:ea typeface="+mn-ea"/>
                <a:cs typeface="+mn-cs"/>
              </a:rPr>
              <a:t>2)</a:t>
            </a:r>
            <a:r>
              <a:rPr lang="zh-CN" altLang="en-US" sz="2000" kern="1200" noProof="0">
                <a:latin typeface="+mn-ea"/>
                <a:ea typeface="+mn-ea"/>
                <a:cs typeface="+mn-cs"/>
              </a:rPr>
              <a:t>在对切合的客户任务取得共识之前，用户能很容易地在一个报表或对话框中列出每一项的精确设计</a:t>
            </a:r>
            <a:endParaRPr lang="en-US" altLang="zh-CN" sz="2000" kern="1200" noProof="0">
              <a:latin typeface="+mn-ea"/>
              <a:ea typeface="+mn-ea"/>
              <a:cs typeface="+mn-cs"/>
            </a:endParaRPr>
          </a:p>
          <a:p>
            <a:pPr marL="0" lvl="0" indent="0" algn="l" defTabSz="889000">
              <a:lnSpc>
                <a:spcPct val="90000"/>
              </a:lnSpc>
              <a:spcBef>
                <a:spcPct val="0"/>
              </a:spcBef>
              <a:spcAft>
                <a:spcPts val="0"/>
              </a:spcAft>
              <a:buNone/>
            </a:pPr>
            <a:r>
              <a:rPr lang="en-US" altLang="zh-CN" sz="2000" kern="1200" noProof="0">
                <a:latin typeface="+mn-ea"/>
                <a:ea typeface="+mn-ea"/>
                <a:cs typeface="+mn-cs"/>
              </a:rPr>
              <a:t>3)</a:t>
            </a:r>
            <a:r>
              <a:rPr lang="zh-CN" altLang="en-US" sz="2000" kern="1200" noProof="0">
                <a:latin typeface="+mn-ea"/>
                <a:ea typeface="+mn-ea"/>
                <a:cs typeface="+mn-cs"/>
              </a:rPr>
              <a:t>若将细节都作为需求记录下来，会给随后的设计过程带来不必要的限制</a:t>
            </a:r>
            <a:endParaRPr lang="zh-CN" altLang="en-US" sz="2000" kern="1200" noProof="0" dirty="0">
              <a:latin typeface="+mn-ea"/>
              <a:ea typeface="+mn-ea"/>
              <a:cs typeface="+mn-cs"/>
            </a:endParaRPr>
          </a:p>
        </p:txBody>
      </p:sp>
      <p:sp>
        <p:nvSpPr>
          <p:cNvPr id="9" name="矩形: 圆角 8" descr="放大镜"/>
          <p:cNvSpPr/>
          <p:nvPr/>
        </p:nvSpPr>
        <p:spPr>
          <a:xfrm>
            <a:off x="1404791" y="3374462"/>
            <a:ext cx="798463" cy="770185"/>
          </a:xfrm>
          <a:prstGeom prst="roundRect">
            <a:avLst>
              <a:gd name="adj" fmla="val 10000"/>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54000" b="-54000"/>
            </a:stretch>
          </a:blipFill>
        </p:spPr>
        <p:style>
          <a:lnRef idx="3">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sp>
        <p:nvSpPr>
          <p:cNvPr id="10" name="任意多边形: 形状 9"/>
          <p:cNvSpPr/>
          <p:nvPr/>
        </p:nvSpPr>
        <p:spPr>
          <a:xfrm>
            <a:off x="700838" y="4823444"/>
            <a:ext cx="10794999" cy="1532906"/>
          </a:xfrm>
          <a:custGeom>
            <a:avLst/>
            <a:gdLst>
              <a:gd name="connsiteX0" fmla="*/ 0 w 10794999"/>
              <a:gd name="connsiteY0" fmla="*/ 153291 h 1532906"/>
              <a:gd name="connsiteX1" fmla="*/ 153291 w 10794999"/>
              <a:gd name="connsiteY1" fmla="*/ 0 h 1532906"/>
              <a:gd name="connsiteX2" fmla="*/ 10641708 w 10794999"/>
              <a:gd name="connsiteY2" fmla="*/ 0 h 1532906"/>
              <a:gd name="connsiteX3" fmla="*/ 10794999 w 10794999"/>
              <a:gd name="connsiteY3" fmla="*/ 153291 h 1532906"/>
              <a:gd name="connsiteX4" fmla="*/ 10794999 w 10794999"/>
              <a:gd name="connsiteY4" fmla="*/ 1379615 h 1532906"/>
              <a:gd name="connsiteX5" fmla="*/ 10641708 w 10794999"/>
              <a:gd name="connsiteY5" fmla="*/ 1532906 h 1532906"/>
              <a:gd name="connsiteX6" fmla="*/ 153291 w 10794999"/>
              <a:gd name="connsiteY6" fmla="*/ 1532906 h 1532906"/>
              <a:gd name="connsiteX7" fmla="*/ 0 w 10794999"/>
              <a:gd name="connsiteY7" fmla="*/ 1379615 h 1532906"/>
              <a:gd name="connsiteX8" fmla="*/ 0 w 10794999"/>
              <a:gd name="connsiteY8" fmla="*/ 153291 h 15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4999" h="1532906">
                <a:moveTo>
                  <a:pt x="0" y="153291"/>
                </a:moveTo>
                <a:cubicBezTo>
                  <a:pt x="0" y="68631"/>
                  <a:pt x="68631" y="0"/>
                  <a:pt x="153291" y="0"/>
                </a:cubicBezTo>
                <a:lnTo>
                  <a:pt x="10641708" y="0"/>
                </a:lnTo>
                <a:cubicBezTo>
                  <a:pt x="10726368" y="0"/>
                  <a:pt x="10794999" y="68631"/>
                  <a:pt x="10794999" y="153291"/>
                </a:cubicBezTo>
                <a:lnTo>
                  <a:pt x="10794999" y="1379615"/>
                </a:lnTo>
                <a:cubicBezTo>
                  <a:pt x="10794999" y="1464275"/>
                  <a:pt x="10726368" y="1532906"/>
                  <a:pt x="10641708" y="1532906"/>
                </a:cubicBezTo>
                <a:lnTo>
                  <a:pt x="153291" y="1532906"/>
                </a:lnTo>
                <a:cubicBezTo>
                  <a:pt x="68631" y="1532906"/>
                  <a:pt x="0" y="1464275"/>
                  <a:pt x="0" y="1379615"/>
                </a:cubicBezTo>
                <a:lnTo>
                  <a:pt x="0" y="153291"/>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2388490" tIns="76200" rIns="76200" bIns="76200" numCol="1" spcCol="1270" anchor="ctr" anchorCtr="0">
            <a:noAutofit/>
          </a:bodyPr>
          <a:lstStyle/>
          <a:p>
            <a:pPr marL="0" lvl="0" indent="0" algn="l" defTabSz="889000">
              <a:lnSpc>
                <a:spcPct val="90000"/>
              </a:lnSpc>
              <a:spcBef>
                <a:spcPct val="0"/>
              </a:spcBef>
              <a:spcAft>
                <a:spcPct val="35000"/>
              </a:spcAft>
              <a:buNone/>
            </a:pPr>
            <a:r>
              <a:rPr kumimoji="0" lang="en-US" altLang="zh-CN" sz="2000" b="0" i="0" u="none" strike="noStrike" kern="1200" cap="none" spc="0" normalizeH="0" baseline="0" noProof="0" dirty="0">
                <a:effectLst/>
                <a:uLnTx/>
                <a:uFillTx/>
                <a:latin typeface="+mn-ea"/>
                <a:ea typeface="+mn-ea"/>
                <a:cs typeface="+mn-cs"/>
              </a:rPr>
              <a:t>1</a:t>
            </a:r>
            <a:r>
              <a:rPr kumimoji="0" lang="zh-CN" altLang="en-US" sz="2000" b="0" i="0" u="none" strike="noStrike" kern="1200" cap="none" spc="0" normalizeH="0" baseline="0" noProof="0" dirty="0">
                <a:effectLst/>
                <a:uLnTx/>
                <a:uFillTx/>
                <a:latin typeface="+mn-ea"/>
                <a:ea typeface="+mn-ea"/>
                <a:cs typeface="+mn-cs"/>
              </a:rPr>
              <a:t>）在一个逐次详细描述过程中，重复地详述需求，以确定用户目标和任务，并作为使用实例。</a:t>
            </a:r>
            <a:endParaRPr kumimoji="0" lang="en-US" altLang="zh-CN" sz="2000" b="0" i="0" u="none" strike="noStrike" kern="1200" cap="none" spc="0" normalizeH="0" baseline="0" noProof="0" dirty="0">
              <a:effectLst/>
              <a:uLnTx/>
              <a:uFillTx/>
              <a:latin typeface="+mn-ea"/>
              <a:ea typeface="+mn-ea"/>
              <a:cs typeface="+mn-cs"/>
            </a:endParaRPr>
          </a:p>
          <a:p>
            <a:pPr marL="0" lvl="0" indent="0" algn="l" defTabSz="889000">
              <a:lnSpc>
                <a:spcPct val="90000"/>
              </a:lnSpc>
              <a:spcBef>
                <a:spcPct val="0"/>
              </a:spcBef>
              <a:spcAft>
                <a:spcPct val="35000"/>
              </a:spcAft>
              <a:buNone/>
            </a:pPr>
            <a:r>
              <a:rPr kumimoji="0" lang="en-US" altLang="zh-CN" sz="2000" b="0" i="0" u="none" strike="noStrike" kern="1200" cap="none" spc="0" normalizeH="0" baseline="0" noProof="0" dirty="0">
                <a:effectLst/>
                <a:uLnTx/>
                <a:uFillTx/>
                <a:latin typeface="+mn-ea"/>
                <a:ea typeface="+mn-ea"/>
                <a:cs typeface="+mn-cs"/>
              </a:rPr>
              <a:t>2</a:t>
            </a:r>
            <a:r>
              <a:rPr kumimoji="0" lang="zh-CN" altLang="en-US" sz="2000" b="0" i="0" u="none" strike="noStrike" kern="1200" cap="none" spc="0" normalizeH="0" baseline="0" noProof="0" dirty="0">
                <a:effectLst/>
                <a:uLnTx/>
                <a:uFillTx/>
                <a:latin typeface="+mn-ea"/>
                <a:ea typeface="+mn-ea"/>
                <a:cs typeface="+mn-cs"/>
              </a:rPr>
              <a:t>）把任务描述为功能需求，这些功能需求可以使用户完成其任务；也可以把它们描述成非功能需求，这些非功能需求描述了系统的限制和用户对质量的期望</a:t>
            </a:r>
            <a:endParaRPr kumimoji="0" lang="zh-CN" altLang="en-US" sz="2000" b="0" i="0" u="none" strike="noStrike" kern="1200" cap="none" spc="0" normalizeH="0" baseline="0" noProof="0" dirty="0">
              <a:effectLst/>
              <a:uLnTx/>
              <a:uFillTx/>
              <a:latin typeface="+mn-ea"/>
              <a:ea typeface="+mn-ea"/>
              <a:cs typeface="+mn-cs"/>
            </a:endParaRPr>
          </a:p>
        </p:txBody>
      </p:sp>
      <p:sp>
        <p:nvSpPr>
          <p:cNvPr id="12" name="矩形: 圆角 11" descr="纸飞机"/>
          <p:cNvSpPr/>
          <p:nvPr/>
        </p:nvSpPr>
        <p:spPr>
          <a:xfrm>
            <a:off x="1348154" y="4970586"/>
            <a:ext cx="883977" cy="901268"/>
          </a:xfrm>
          <a:prstGeom prst="roundRect">
            <a:avLst>
              <a:gd name="adj" fmla="val 10000"/>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59000" b="-59000"/>
            </a:stretch>
          </a:blipFill>
        </p:spPr>
        <p:style>
          <a:lnRef idx="3">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）影响项目成功最主要因素中的需求获取方面</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500" y="1562218"/>
            <a:ext cx="10795000" cy="707886"/>
          </a:xfrm>
          <a:prstGeom prst="rect">
            <a:avLst/>
          </a:prstGeom>
          <a:noFill/>
        </p:spPr>
        <p:txBody>
          <a:bodyPr wrap="square" rtlCol="0" anchor="ctr" anchorCtr="0">
            <a:noAutofit/>
          </a:bodyPr>
          <a:lstStyle/>
          <a:p>
            <a:pPr algn="just"/>
            <a:r>
              <a:rPr lang="en-US" altLang="zh-CN" sz="2000" dirty="0">
                <a:solidFill>
                  <a:srgbClr val="000000"/>
                </a:solidFill>
              </a:rPr>
              <a:t>1</a:t>
            </a:r>
            <a:r>
              <a:rPr lang="zh-CN" altLang="en-US" sz="2000" dirty="0">
                <a:solidFill>
                  <a:srgbClr val="000000"/>
                </a:solidFill>
              </a:rPr>
              <a:t>）不要指望你的客户会给需求分析者提供一个简洁、完整、组织良好的需求清单</a:t>
            </a:r>
            <a:endParaRPr lang="en-US" altLang="zh-CN" sz="2000" dirty="0">
              <a:solidFill>
                <a:srgbClr val="000000"/>
              </a:solidFill>
            </a:endParaRPr>
          </a:p>
          <a:p>
            <a:pPr algn="just"/>
            <a:r>
              <a:rPr lang="en-US" altLang="zh-CN" sz="2000" dirty="0">
                <a:solidFill>
                  <a:srgbClr val="000000"/>
                </a:solidFill>
              </a:rPr>
              <a:t>2</a:t>
            </a:r>
            <a:r>
              <a:rPr lang="zh-CN" altLang="en-US" sz="2000" dirty="0">
                <a:solidFill>
                  <a:srgbClr val="000000"/>
                </a:solidFill>
              </a:rPr>
              <a:t>）分析者必须把代表客户需求的许多信息分成不同的类型，这样才能合理地编写文档</a:t>
            </a:r>
            <a:endParaRPr lang="zh-CN" altLang="en-US" sz="2000" dirty="0">
              <a:solidFill>
                <a:srgbClr val="000000"/>
              </a:solidFill>
            </a:endParaRPr>
          </a:p>
        </p:txBody>
      </p:sp>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）用户需求分类</a:t>
            </a:r>
            <a:endParaRPr lang="zh-CN" altLang="en-US" sz="2000" b="1" kern="0" dirty="0">
              <a:latin typeface="宋体" panose="02010600030101010101" pitchFamily="2" charset="-122"/>
              <a:sym typeface="宋体" panose="02010600030101010101" pitchFamily="2" charset="-122"/>
            </a:endParaRPr>
          </a:p>
        </p:txBody>
      </p:sp>
      <p:grpSp>
        <p:nvGrpSpPr>
          <p:cNvPr id="16" name="组合 98306"/>
          <p:cNvGrpSpPr/>
          <p:nvPr/>
        </p:nvGrpSpPr>
        <p:grpSpPr bwMode="auto">
          <a:xfrm>
            <a:off x="477404" y="2768613"/>
            <a:ext cx="4951277" cy="2547867"/>
            <a:chOff x="-125" y="-121"/>
            <a:chExt cx="4797" cy="3240"/>
          </a:xfrm>
        </p:grpSpPr>
        <p:pic>
          <p:nvPicPr>
            <p:cNvPr id="18" name="图片 98307" descr="j02330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 y="816"/>
              <a:ext cx="1330"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直接连接符 98308"/>
            <p:cNvSpPr>
              <a:spLocks noChangeShapeType="1"/>
            </p:cNvSpPr>
            <p:nvPr/>
          </p:nvSpPr>
          <p:spPr bwMode="auto">
            <a:xfrm flipH="1" flipV="1">
              <a:off x="826" y="1392"/>
              <a:ext cx="528"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直接连接符 98309"/>
            <p:cNvSpPr>
              <a:spLocks noChangeShapeType="1"/>
            </p:cNvSpPr>
            <p:nvPr/>
          </p:nvSpPr>
          <p:spPr bwMode="auto">
            <a:xfrm flipH="1" flipV="1">
              <a:off x="1066" y="528"/>
              <a:ext cx="432" cy="24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直接连接符 98310"/>
            <p:cNvSpPr>
              <a:spLocks noChangeShapeType="1"/>
            </p:cNvSpPr>
            <p:nvPr/>
          </p:nvSpPr>
          <p:spPr bwMode="auto">
            <a:xfrm flipH="1">
              <a:off x="970" y="2064"/>
              <a:ext cx="480" cy="24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98311"/>
            <p:cNvSpPr>
              <a:spLocks noChangeShapeType="1"/>
            </p:cNvSpPr>
            <p:nvPr/>
          </p:nvSpPr>
          <p:spPr bwMode="auto">
            <a:xfrm flipH="1" flipV="1">
              <a:off x="2343" y="246"/>
              <a:ext cx="0" cy="432"/>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98312"/>
            <p:cNvSpPr>
              <a:spLocks noChangeShapeType="1"/>
            </p:cNvSpPr>
            <p:nvPr/>
          </p:nvSpPr>
          <p:spPr bwMode="auto">
            <a:xfrm flipV="1">
              <a:off x="3130" y="528"/>
              <a:ext cx="432" cy="24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98313"/>
            <p:cNvSpPr>
              <a:spLocks noChangeShapeType="1"/>
            </p:cNvSpPr>
            <p:nvPr/>
          </p:nvSpPr>
          <p:spPr bwMode="auto">
            <a:xfrm flipV="1">
              <a:off x="3226" y="1392"/>
              <a:ext cx="576" cy="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98314"/>
            <p:cNvSpPr>
              <a:spLocks noChangeShapeType="1"/>
            </p:cNvSpPr>
            <p:nvPr/>
          </p:nvSpPr>
          <p:spPr bwMode="auto">
            <a:xfrm>
              <a:off x="3178" y="2064"/>
              <a:ext cx="480" cy="24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98315"/>
            <p:cNvSpPr>
              <a:spLocks noChangeShapeType="1"/>
            </p:cNvSpPr>
            <p:nvPr/>
          </p:nvSpPr>
          <p:spPr bwMode="auto">
            <a:xfrm>
              <a:off x="2602" y="2352"/>
              <a:ext cx="240" cy="48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98316"/>
            <p:cNvSpPr>
              <a:spLocks noChangeShapeType="1"/>
            </p:cNvSpPr>
            <p:nvPr/>
          </p:nvSpPr>
          <p:spPr bwMode="auto">
            <a:xfrm flipH="1">
              <a:off x="1690" y="2352"/>
              <a:ext cx="192" cy="48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文本框 98317"/>
            <p:cNvSpPr txBox="1">
              <a:spLocks noChangeArrowheads="1"/>
            </p:cNvSpPr>
            <p:nvPr/>
          </p:nvSpPr>
          <p:spPr bwMode="auto">
            <a:xfrm>
              <a:off x="1104" y="2894"/>
              <a:ext cx="93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外部接口需求</a:t>
              </a:r>
              <a:endParaRPr lang="zh-CN" altLang="en-US" sz="1800" b="1"/>
            </a:p>
          </p:txBody>
        </p:sp>
        <p:sp>
          <p:nvSpPr>
            <p:cNvPr id="29" name="文本框 98318"/>
            <p:cNvSpPr txBox="1">
              <a:spLocks noChangeArrowheads="1"/>
            </p:cNvSpPr>
            <p:nvPr/>
          </p:nvSpPr>
          <p:spPr bwMode="auto">
            <a:xfrm>
              <a:off x="2602" y="2889"/>
              <a:ext cx="66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质量属性</a:t>
              </a:r>
              <a:endParaRPr lang="zh-CN" altLang="en-US" sz="1800" b="1"/>
            </a:p>
          </p:txBody>
        </p:sp>
        <p:sp>
          <p:nvSpPr>
            <p:cNvPr id="30" name="文本框 98319"/>
            <p:cNvSpPr txBox="1">
              <a:spLocks noChangeArrowheads="1"/>
            </p:cNvSpPr>
            <p:nvPr/>
          </p:nvSpPr>
          <p:spPr bwMode="auto">
            <a:xfrm>
              <a:off x="3696" y="2174"/>
              <a:ext cx="65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功能需求</a:t>
              </a:r>
              <a:endParaRPr lang="zh-CN" altLang="en-US" sz="1800" b="1"/>
            </a:p>
          </p:txBody>
        </p:sp>
        <p:sp>
          <p:nvSpPr>
            <p:cNvPr id="31" name="文本框 98320"/>
            <p:cNvSpPr txBox="1">
              <a:spLocks noChangeArrowheads="1"/>
            </p:cNvSpPr>
            <p:nvPr/>
          </p:nvSpPr>
          <p:spPr bwMode="auto">
            <a:xfrm>
              <a:off x="3776" y="1195"/>
              <a:ext cx="66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业务规则</a:t>
              </a:r>
              <a:endParaRPr lang="zh-CN" altLang="en-US" sz="1800" b="1" dirty="0"/>
            </a:p>
          </p:txBody>
        </p:sp>
        <p:sp>
          <p:nvSpPr>
            <p:cNvPr id="32" name="文本框 98321"/>
            <p:cNvSpPr txBox="1">
              <a:spLocks noChangeArrowheads="1"/>
            </p:cNvSpPr>
            <p:nvPr/>
          </p:nvSpPr>
          <p:spPr bwMode="auto">
            <a:xfrm>
              <a:off x="3600" y="350"/>
              <a:ext cx="10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使用实例或说明</a:t>
              </a:r>
              <a:endParaRPr lang="zh-CN" altLang="en-US" sz="1800" b="1" dirty="0"/>
            </a:p>
          </p:txBody>
        </p:sp>
        <p:sp>
          <p:nvSpPr>
            <p:cNvPr id="33" name="文本框 98322"/>
            <p:cNvSpPr txBox="1">
              <a:spLocks noChangeArrowheads="1"/>
            </p:cNvSpPr>
            <p:nvPr/>
          </p:nvSpPr>
          <p:spPr bwMode="auto">
            <a:xfrm>
              <a:off x="1786" y="-121"/>
              <a:ext cx="65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业务需求</a:t>
              </a:r>
              <a:endParaRPr lang="zh-CN" altLang="en-US" sz="1800" b="1" dirty="0"/>
            </a:p>
          </p:txBody>
        </p:sp>
        <p:sp>
          <p:nvSpPr>
            <p:cNvPr id="34" name="文本框 98323"/>
            <p:cNvSpPr txBox="1">
              <a:spLocks noChangeArrowheads="1"/>
            </p:cNvSpPr>
            <p:nvPr/>
          </p:nvSpPr>
          <p:spPr bwMode="auto">
            <a:xfrm>
              <a:off x="468" y="2313"/>
              <a:ext cx="38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限制</a:t>
              </a:r>
              <a:endParaRPr lang="zh-CN" altLang="en-US" sz="1800" b="1"/>
            </a:p>
          </p:txBody>
        </p:sp>
        <p:sp>
          <p:nvSpPr>
            <p:cNvPr id="35" name="文本框 98324"/>
            <p:cNvSpPr txBox="1">
              <a:spLocks noChangeArrowheads="1"/>
            </p:cNvSpPr>
            <p:nvPr/>
          </p:nvSpPr>
          <p:spPr bwMode="auto">
            <a:xfrm>
              <a:off x="-125" y="1195"/>
              <a:ext cx="66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数据定义</a:t>
              </a:r>
              <a:endParaRPr lang="zh-CN" altLang="en-US" sz="1800" b="1" dirty="0"/>
            </a:p>
          </p:txBody>
        </p:sp>
        <p:sp>
          <p:nvSpPr>
            <p:cNvPr id="36" name="文本框 98325"/>
            <p:cNvSpPr txBox="1">
              <a:spLocks noChangeArrowheads="1"/>
            </p:cNvSpPr>
            <p:nvPr/>
          </p:nvSpPr>
          <p:spPr bwMode="auto">
            <a:xfrm>
              <a:off x="36" y="303"/>
              <a:ext cx="65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解决思路</a:t>
              </a:r>
              <a:endParaRPr lang="zh-CN" altLang="en-US" sz="1800" b="1" dirty="0"/>
            </a:p>
          </p:txBody>
        </p:sp>
      </p:grpSp>
      <p:sp>
        <p:nvSpPr>
          <p:cNvPr id="5" name="文本框 4"/>
          <p:cNvSpPr txBox="1"/>
          <p:nvPr/>
        </p:nvSpPr>
        <p:spPr>
          <a:xfrm>
            <a:off x="7635111" y="2893895"/>
            <a:ext cx="3292590" cy="1384139"/>
          </a:xfrm>
          <a:prstGeom prst="rect">
            <a:avLst/>
          </a:prstGeom>
          <a:noFill/>
          <a:ln>
            <a:solidFill>
              <a:schemeClr val="tx1"/>
            </a:solidFill>
          </a:ln>
        </p:spPr>
        <p:txBody>
          <a:bodyPr wrap="square" rtlCol="0" anchor="ctr" anchorCtr="0">
            <a:noAutofit/>
          </a:bodyPr>
          <a:lstStyle>
            <a:defPPr>
              <a:defRPr lang="zh-CN"/>
            </a:defPPr>
            <a:lvl1pPr lvl="0" algn="just">
              <a:defRPr sz="2000">
                <a:solidFill>
                  <a:srgbClr val="000000"/>
                </a:solidFill>
              </a:defRPr>
            </a:lvl1pPr>
          </a:lstStyle>
          <a:p>
            <a:r>
              <a:rPr lang="zh-CN" altLang="en-US" dirty="0"/>
              <a:t>那些不属于图中列出的类型的信息可能代表一个非软件项目的需求，或者仅仅是一条不重要的信息</a:t>
            </a:r>
            <a:endParaRPr lang="en-US" altLang="zh-CN" dirty="0"/>
          </a:p>
        </p:txBody>
      </p:sp>
      <p:sp>
        <p:nvSpPr>
          <p:cNvPr id="37" name="文本框 36"/>
          <p:cNvSpPr txBox="1"/>
          <p:nvPr/>
        </p:nvSpPr>
        <p:spPr>
          <a:xfrm>
            <a:off x="7635036" y="4804468"/>
            <a:ext cx="3292590" cy="982627"/>
          </a:xfrm>
          <a:prstGeom prst="rect">
            <a:avLst/>
          </a:prstGeom>
          <a:noFill/>
          <a:ln>
            <a:solidFill>
              <a:schemeClr val="tx1"/>
            </a:solidFill>
          </a:ln>
        </p:spPr>
        <p:txBody>
          <a:bodyPr wrap="square" rtlCol="0" anchor="ctr" anchorCtr="0">
            <a:noAutofit/>
          </a:bodyPr>
          <a:lstStyle>
            <a:defPPr>
              <a:defRPr lang="zh-CN"/>
            </a:defPPr>
            <a:lvl1pPr lvl="0" algn="just">
              <a:defRPr sz="2000">
                <a:solidFill>
                  <a:srgbClr val="000000"/>
                </a:solidFill>
              </a:defRPr>
            </a:lvl1pPr>
          </a:lstStyle>
          <a:p>
            <a:r>
              <a:rPr lang="zh-CN" altLang="en-US" dirty="0"/>
              <a:t>例如：为使用新系统而进行的用户培训</a:t>
            </a:r>
            <a:endParaRPr lang="zh-CN" altLang="en-US" dirty="0"/>
          </a:p>
        </p:txBody>
      </p:sp>
      <p:sp>
        <p:nvSpPr>
          <p:cNvPr id="38" name="矩形 37"/>
          <p:cNvSpPr/>
          <p:nvPr/>
        </p:nvSpPr>
        <p:spPr>
          <a:xfrm>
            <a:off x="477404" y="2730136"/>
            <a:ext cx="5889106" cy="3093790"/>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p:cNvSpPr/>
          <p:nvPr/>
        </p:nvSpPr>
        <p:spPr>
          <a:xfrm>
            <a:off x="6709410" y="3396930"/>
            <a:ext cx="822960" cy="40655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p:cNvSpPr/>
          <p:nvPr/>
        </p:nvSpPr>
        <p:spPr>
          <a:xfrm rot="5400000">
            <a:off x="9087745" y="4351194"/>
            <a:ext cx="387170" cy="380115"/>
          </a:xfrm>
          <a:prstGeom prst="rightArrow">
            <a:avLst>
              <a:gd name="adj1" fmla="val 50001"/>
              <a:gd name="adj2"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2" grpId="0"/>
      <p:bldP spid="5" grpId="0" animBg="1"/>
      <p:bldP spid="37" grpId="0" animBg="1"/>
      <p:bldP spid="38" grpId="0" animBg="1"/>
      <p:bldP spid="4" grpId="0" animBg="1"/>
      <p:bldP spid="3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5"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）用户需求分类</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业务需求、用例或说明、业务规则</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429158"/>
            <a:ext cx="10795000" cy="369332"/>
          </a:xfrm>
          <a:prstGeom prst="rect">
            <a:avLst/>
          </a:prstGeom>
          <a:noFill/>
        </p:spPr>
        <p:txBody>
          <a:bodyPr wrap="square" rtlCol="0" anchor="ctr" anchorCtr="0">
            <a:noAutofit/>
          </a:bodyPr>
          <a:lstStyle>
            <a:defPPr>
              <a:defRPr lang="zh-CN"/>
            </a:defPPr>
            <a:lvl1pPr lvl="0">
              <a:defRPr sz="2000">
                <a:solidFill>
                  <a:prstClr val="black"/>
                </a:solidFill>
              </a:defRPr>
            </a:lvl1pPr>
          </a:lstStyle>
          <a:p>
            <a:r>
              <a:rPr lang="zh-CN" altLang="en-US" dirty="0"/>
              <a:t>听取客户需求过程中的一些</a:t>
            </a:r>
            <a:r>
              <a:rPr lang="zh-CN" altLang="en-US" b="1" dirty="0">
                <a:solidFill>
                  <a:srgbClr val="FF0000"/>
                </a:solidFill>
              </a:rPr>
              <a:t>建议</a:t>
            </a:r>
            <a:r>
              <a:rPr lang="zh-CN" altLang="en-US" dirty="0"/>
              <a:t>以帮助对信息进行分类处理：</a:t>
            </a:r>
            <a:endParaRPr lang="zh-CN" altLang="en-US" dirty="0"/>
          </a:p>
        </p:txBody>
      </p:sp>
      <p:sp>
        <p:nvSpPr>
          <p:cNvPr id="6" name="文本框 5"/>
          <p:cNvSpPr txBox="1"/>
          <p:nvPr/>
        </p:nvSpPr>
        <p:spPr>
          <a:xfrm>
            <a:off x="598907" y="1792646"/>
            <a:ext cx="11407140" cy="124367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1" dirty="0">
                <a:solidFill>
                  <a:srgbClr val="FF0000"/>
                </a:solidFill>
              </a:rPr>
              <a:t>1</a:t>
            </a:r>
            <a:r>
              <a:rPr lang="zh-CN" altLang="en-US" b="1" dirty="0">
                <a:solidFill>
                  <a:srgbClr val="FF0000"/>
                </a:solidFill>
              </a:rPr>
              <a:t>）业务需求  </a:t>
            </a:r>
            <a:endParaRPr lang="zh-CN" altLang="en-US" b="1" dirty="0">
              <a:solidFill>
                <a:srgbClr val="FF0000"/>
              </a:solidFill>
            </a:endParaRPr>
          </a:p>
          <a:p>
            <a:pPr marL="342900" indent="-342900" algn="l">
              <a:buFont typeface="Arial" panose="020B0604020202020204" pitchFamily="34" charset="0"/>
              <a:buChar char="•"/>
            </a:pPr>
            <a:r>
              <a:rPr lang="zh-CN" altLang="en-US" dirty="0">
                <a:solidFill>
                  <a:schemeClr val="tx1"/>
                </a:solidFill>
              </a:rPr>
              <a:t>描述客户或公司可从产品中得到的资金、市场或其它业务利润的需求是</a:t>
            </a:r>
            <a:r>
              <a:rPr lang="zh-CN" altLang="en-US" dirty="0">
                <a:solidFill>
                  <a:srgbClr val="0000FF"/>
                </a:solidFill>
              </a:rPr>
              <a:t>最可能的业务需求</a:t>
            </a:r>
            <a:endParaRPr lang="en-US" altLang="zh-CN" dirty="0">
              <a:solidFill>
                <a:srgbClr val="0000FF"/>
              </a:solidFill>
            </a:endParaRPr>
          </a:p>
          <a:p>
            <a:pPr marL="342900" indent="-342900" algn="l">
              <a:buFont typeface="Arial" panose="020B0604020202020204" pitchFamily="34" charset="0"/>
              <a:buChar char="•"/>
            </a:pPr>
            <a:r>
              <a:rPr lang="zh-CN" altLang="en-US" dirty="0">
                <a:solidFill>
                  <a:srgbClr val="0000FF"/>
                </a:solidFill>
              </a:rPr>
              <a:t>倾听直接或间接的软件用户得到的好处</a:t>
            </a:r>
            <a:r>
              <a:rPr lang="zh-CN" altLang="en-US" dirty="0">
                <a:solidFill>
                  <a:schemeClr val="tx1"/>
                </a:solidFill>
              </a:rPr>
              <a:t>： “市场股票价格上升</a:t>
            </a:r>
            <a:r>
              <a:rPr lang="en-US" altLang="zh-CN" dirty="0">
                <a:solidFill>
                  <a:schemeClr val="tx1"/>
                </a:solidFill>
              </a:rPr>
              <a:t>x</a:t>
            </a:r>
            <a:r>
              <a:rPr lang="zh-CN" altLang="en-US" dirty="0">
                <a:solidFill>
                  <a:schemeClr val="tx1"/>
                </a:solidFill>
              </a:rPr>
              <a:t>％”、“每年节约</a:t>
            </a:r>
            <a:r>
              <a:rPr lang="en-US" altLang="zh-CN" dirty="0">
                <a:solidFill>
                  <a:schemeClr val="tx1"/>
                </a:solidFill>
              </a:rPr>
              <a:t>$Y”</a:t>
            </a:r>
            <a:r>
              <a:rPr lang="zh-CN" altLang="en-US" dirty="0">
                <a:solidFill>
                  <a:schemeClr val="tx1"/>
                </a:solidFill>
              </a:rPr>
              <a:t>、“替代了维护费用高的老一代系统</a:t>
            </a:r>
            <a:r>
              <a:rPr lang="en-US" altLang="zh-CN" dirty="0">
                <a:solidFill>
                  <a:schemeClr val="tx1"/>
                </a:solidFill>
              </a:rPr>
              <a:t>Z”</a:t>
            </a:r>
            <a:endParaRPr lang="zh-CN" altLang="en-US" dirty="0">
              <a:solidFill>
                <a:schemeClr val="tx1"/>
              </a:solidFill>
            </a:endParaRPr>
          </a:p>
        </p:txBody>
      </p:sp>
      <p:sp>
        <p:nvSpPr>
          <p:cNvPr id="7" name="文本框 6"/>
          <p:cNvSpPr txBox="1"/>
          <p:nvPr/>
        </p:nvSpPr>
        <p:spPr>
          <a:xfrm>
            <a:off x="595438" y="3178558"/>
            <a:ext cx="11407140" cy="962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1" dirty="0">
                <a:solidFill>
                  <a:srgbClr val="FF0000"/>
                </a:solidFill>
              </a:rPr>
              <a:t>2</a:t>
            </a:r>
            <a:r>
              <a:rPr lang="zh-CN" altLang="en-US" b="1" dirty="0">
                <a:solidFill>
                  <a:srgbClr val="FF0000"/>
                </a:solidFill>
              </a:rPr>
              <a:t>）用例或说明</a:t>
            </a:r>
            <a:endParaRPr lang="zh-CN" altLang="en-US" b="1" dirty="0">
              <a:solidFill>
                <a:srgbClr val="FF0000"/>
              </a:solidFill>
            </a:endParaRPr>
          </a:p>
          <a:p>
            <a:pPr marL="342900" indent="-342900" algn="l">
              <a:buFont typeface="Arial" panose="020B0604020202020204" pitchFamily="34" charset="0"/>
              <a:buChar char="•"/>
            </a:pPr>
            <a:r>
              <a:rPr lang="zh-CN" altLang="en-US" dirty="0">
                <a:solidFill>
                  <a:srgbClr val="0000FF"/>
                </a:solidFill>
              </a:rPr>
              <a:t>用例：</a:t>
            </a:r>
            <a:r>
              <a:rPr lang="zh-CN" altLang="en-US" dirty="0">
                <a:solidFill>
                  <a:schemeClr val="tx1"/>
                </a:solidFill>
              </a:rPr>
              <a:t>有关利用系统执行的业务任务或达到用户目标的总的陈述，</a:t>
            </a:r>
            <a:r>
              <a:rPr lang="zh-CN" altLang="en-US" dirty="0">
                <a:solidFill>
                  <a:srgbClr val="0000FF"/>
                </a:solidFill>
              </a:rPr>
              <a:t>特定的任务描述表示用法说明</a:t>
            </a:r>
            <a:endParaRPr lang="en-US" altLang="zh-CN" dirty="0">
              <a:solidFill>
                <a:srgbClr val="0000FF"/>
              </a:solidFill>
            </a:endParaRPr>
          </a:p>
          <a:p>
            <a:pPr marL="342900" indent="-342900" algn="l">
              <a:buFont typeface="Arial" panose="020B0604020202020204" pitchFamily="34" charset="0"/>
              <a:buChar char="•"/>
            </a:pPr>
            <a:r>
              <a:rPr lang="zh-CN" altLang="en-US" dirty="0">
                <a:solidFill>
                  <a:srgbClr val="0000FF"/>
                </a:solidFill>
              </a:rPr>
              <a:t>可通过让客户描述其业务工作流活动来获取用例，可与客户商讨把特定任务概括成更广泛的用例</a:t>
            </a:r>
            <a:endParaRPr lang="zh-CN" altLang="en-US" dirty="0">
              <a:solidFill>
                <a:srgbClr val="0000FF"/>
              </a:solidFill>
            </a:endParaRPr>
          </a:p>
        </p:txBody>
      </p:sp>
      <p:sp>
        <p:nvSpPr>
          <p:cNvPr id="8" name="文本框 7"/>
          <p:cNvSpPr txBox="1"/>
          <p:nvPr/>
        </p:nvSpPr>
        <p:spPr>
          <a:xfrm>
            <a:off x="595438" y="4282016"/>
            <a:ext cx="11407140" cy="1938992"/>
          </a:xfrm>
          <a:prstGeom prst="rect">
            <a:avLst/>
          </a:prstGeom>
          <a:noFill/>
          <a:ln w="15875">
            <a:solidFill>
              <a:schemeClr val="accent6"/>
            </a:solidFill>
          </a:ln>
        </p:spPr>
        <p:txBody>
          <a:bodyPr wrap="square" rtlCol="0">
            <a:spAutoFit/>
          </a:bodyPr>
          <a:lstStyle/>
          <a:p>
            <a:r>
              <a:rPr lang="en-US" altLang="zh-CN" sz="2000" b="1" dirty="0">
                <a:solidFill>
                  <a:srgbClr val="FF0000"/>
                </a:solidFill>
              </a:rPr>
              <a:t>3</a:t>
            </a:r>
            <a:r>
              <a:rPr lang="zh-CN" altLang="en-US" sz="2000" b="1" dirty="0">
                <a:solidFill>
                  <a:srgbClr val="FF0000"/>
                </a:solidFill>
              </a:rPr>
              <a:t>）业务规则 </a:t>
            </a:r>
            <a:endParaRPr lang="zh-CN" altLang="en-US" sz="2000" b="1" dirty="0">
              <a:solidFill>
                <a:srgbClr val="FF0000"/>
              </a:solidFill>
            </a:endParaRPr>
          </a:p>
          <a:p>
            <a:pPr marL="342900" indent="-342900">
              <a:buFont typeface="Arial" panose="020B0604020202020204" pitchFamily="34" charset="0"/>
              <a:buChar char="•"/>
            </a:pPr>
            <a:r>
              <a:rPr lang="zh-CN" altLang="en-US" sz="2000" dirty="0"/>
              <a:t>当一个客户说，一些活动只能在特定的条件下，由一些特定的人来完成时，该用户可能在描述一个</a:t>
            </a:r>
            <a:r>
              <a:rPr lang="zh-CN" altLang="en-US" sz="2000" dirty="0">
                <a:solidFill>
                  <a:srgbClr val="0000FF"/>
                </a:solidFill>
              </a:rPr>
              <a:t>业务规则</a:t>
            </a:r>
            <a:r>
              <a:rPr lang="zh-CN" altLang="en-US" sz="2000" dirty="0"/>
              <a:t>，例如：“如果一个药剂师在危险化学制品培训方面是可靠的，那么他就可以在一级危险药品清单上订购化学制品” </a:t>
            </a:r>
            <a:endParaRPr lang="en-US" altLang="zh-CN" sz="2000" dirty="0"/>
          </a:p>
          <a:p>
            <a:pPr marL="342900" indent="-342900">
              <a:buFont typeface="Arial" panose="020B0604020202020204" pitchFamily="34" charset="0"/>
              <a:buChar char="•"/>
            </a:pPr>
            <a:r>
              <a:rPr lang="zh-CN" altLang="en-US" sz="2000" dirty="0">
                <a:solidFill>
                  <a:srgbClr val="0000FF"/>
                </a:solidFill>
              </a:rPr>
              <a:t>业务规则是有关业务过程的操作原则，</a:t>
            </a:r>
            <a:r>
              <a:rPr lang="zh-CN" altLang="en-US" sz="2000" dirty="0"/>
              <a:t>可以用一些软件功能需求来加强规则，例如：让“化学制品跟踪系统”可以访问培训记录数据库</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animBg="1"/>
      <p:bldP spid="7" grpId="0" animBg="1"/>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6"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）用户需求分类</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功能需求、质量属性</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701675" y="1434184"/>
            <a:ext cx="10795000" cy="258440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 4）功能需求</a:t>
            </a:r>
            <a:endParaRPr lang="zh-CN" altLang="en-US" b="1" dirty="0">
              <a:solidFill>
                <a:srgbClr val="FF0000"/>
              </a:solidFill>
            </a:endParaRPr>
          </a:p>
          <a:p>
            <a:pPr marL="342900" indent="-342900" algn="l">
              <a:buFont typeface="Arial" panose="020B0604020202020204" pitchFamily="34" charset="0"/>
              <a:buChar char="•"/>
            </a:pPr>
            <a:r>
              <a:rPr lang="zh-CN" altLang="en-US" b="1" dirty="0">
                <a:solidFill>
                  <a:srgbClr val="0000FF"/>
                </a:solidFill>
              </a:rPr>
              <a:t>最可能的功能需求：</a:t>
            </a:r>
            <a:r>
              <a:rPr lang="zh-CN" altLang="en-US" dirty="0">
                <a:solidFill>
                  <a:schemeClr val="tx1"/>
                </a:solidFill>
              </a:rPr>
              <a:t>客户所说的“用户应该能&lt;执行某些功能&gt;”、“系统应该&lt;具备某些行为&gt;”</a:t>
            </a:r>
            <a:endParaRPr lang="en-US" altLang="zh-CN" dirty="0">
              <a:solidFill>
                <a:schemeClr val="tx1"/>
              </a:solidFill>
            </a:endParaRPr>
          </a:p>
          <a:p>
            <a:pPr marL="342900" indent="-342900" algn="l">
              <a:buFont typeface="Arial" panose="020B0604020202020204" pitchFamily="34" charset="0"/>
              <a:buChar char="•"/>
            </a:pPr>
            <a:r>
              <a:rPr lang="zh-CN" altLang="en-US" b="1" dirty="0">
                <a:solidFill>
                  <a:srgbClr val="0000FF"/>
                </a:solidFill>
              </a:rPr>
              <a:t>功能需求</a:t>
            </a:r>
            <a:r>
              <a:rPr lang="zh-CN" altLang="en-US" dirty="0">
                <a:solidFill>
                  <a:schemeClr val="tx1"/>
                </a:solidFill>
              </a:rPr>
              <a:t>描述了系统所展示的可观察的行为，并且大多数是处于执行者——系统响应顺序的环境中</a:t>
            </a:r>
            <a:endParaRPr lang="en-US" altLang="zh-CN" dirty="0">
              <a:solidFill>
                <a:schemeClr val="tx1"/>
              </a:solidFill>
            </a:endParaRPr>
          </a:p>
          <a:p>
            <a:pPr marL="342900" indent="-342900" algn="l">
              <a:buFont typeface="Arial" panose="020B0604020202020204" pitchFamily="34" charset="0"/>
              <a:buChar char="•"/>
            </a:pPr>
            <a:r>
              <a:rPr lang="zh-CN" altLang="en-US" b="1" dirty="0">
                <a:solidFill>
                  <a:srgbClr val="0000FF"/>
                </a:solidFill>
              </a:rPr>
              <a:t>功能需求</a:t>
            </a:r>
            <a:r>
              <a:rPr lang="zh-CN" altLang="en-US" dirty="0">
                <a:solidFill>
                  <a:schemeClr val="tx1"/>
                </a:solidFill>
              </a:rPr>
              <a:t>定义了系统应该做什么，它们组成了软件需求规格说明的一部分</a:t>
            </a:r>
            <a:endParaRPr lang="en-US" altLang="zh-CN" dirty="0">
              <a:solidFill>
                <a:schemeClr val="tx1"/>
              </a:solidFill>
            </a:endParaRPr>
          </a:p>
          <a:p>
            <a:pPr marL="342900" indent="-342900" algn="l">
              <a:buFont typeface="Arial" panose="020B0604020202020204" pitchFamily="34" charset="0"/>
              <a:buChar char="•"/>
            </a:pPr>
            <a:r>
              <a:rPr lang="zh-CN" altLang="en-US" b="1" dirty="0">
                <a:solidFill>
                  <a:srgbClr val="0000FF"/>
                </a:solidFill>
              </a:rPr>
              <a:t>分析者</a:t>
            </a:r>
            <a:r>
              <a:rPr lang="zh-CN" altLang="en-US" dirty="0">
                <a:solidFill>
                  <a:schemeClr val="tx1"/>
                </a:solidFill>
              </a:rPr>
              <a:t>应该明确，每个人应理解系统为什么“必须”执行某一功能，所提出的功能需求有时反映了过时的或无效的业务过程，而这些过程不能加入到新系统中</a:t>
            </a:r>
            <a:endParaRPr lang="zh-CN" altLang="en-US" dirty="0">
              <a:solidFill>
                <a:schemeClr val="tx1"/>
              </a:solidFill>
            </a:endParaRPr>
          </a:p>
        </p:txBody>
      </p:sp>
      <p:sp>
        <p:nvSpPr>
          <p:cNvPr id="6" name="文本框 5"/>
          <p:cNvSpPr txBox="1"/>
          <p:nvPr/>
        </p:nvSpPr>
        <p:spPr>
          <a:xfrm>
            <a:off x="701675" y="4222136"/>
            <a:ext cx="10795000" cy="205293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1" dirty="0">
                <a:solidFill>
                  <a:srgbClr val="FF0000"/>
                </a:solidFill>
              </a:rPr>
              <a:t>5</a:t>
            </a:r>
            <a:r>
              <a:rPr lang="zh-CN" altLang="en-US" b="1" dirty="0">
                <a:solidFill>
                  <a:srgbClr val="FF0000"/>
                </a:solidFill>
              </a:rPr>
              <a:t>）质量属性</a:t>
            </a:r>
            <a:endParaRPr lang="zh-CN" altLang="en-US" b="1" dirty="0">
              <a:solidFill>
                <a:srgbClr val="FF0000"/>
              </a:solidFill>
            </a:endParaRPr>
          </a:p>
          <a:p>
            <a:pPr marL="342900" indent="-342900" algn="l">
              <a:buFont typeface="Arial" panose="020B0604020202020204" pitchFamily="34" charset="0"/>
              <a:buChar char="•"/>
            </a:pPr>
            <a:r>
              <a:rPr lang="zh-CN" altLang="en-US" b="1" dirty="0">
                <a:solidFill>
                  <a:srgbClr val="0000FF"/>
                </a:solidFill>
              </a:rPr>
              <a:t>质量属性</a:t>
            </a:r>
            <a:r>
              <a:rPr lang="zh-CN" altLang="en-US" dirty="0">
                <a:solidFill>
                  <a:srgbClr val="0000FF"/>
                </a:solidFill>
              </a:rPr>
              <a:t>：</a:t>
            </a:r>
            <a:r>
              <a:rPr lang="zh-CN" altLang="en-US" dirty="0">
                <a:solidFill>
                  <a:schemeClr val="tx1"/>
                </a:solidFill>
              </a:rPr>
              <a:t>对系统如何能很好地执行某些行为或让用户采取某一措施的陈述，是一种非功能需求</a:t>
            </a:r>
            <a:endParaRPr lang="en-US" altLang="zh-CN" dirty="0">
              <a:solidFill>
                <a:schemeClr val="tx1"/>
              </a:solidFill>
            </a:endParaRPr>
          </a:p>
          <a:p>
            <a:pPr marL="342900" indent="-342900" algn="l">
              <a:buFont typeface="Arial" panose="020B0604020202020204" pitchFamily="34" charset="0"/>
              <a:buChar char="•"/>
            </a:pPr>
            <a:r>
              <a:rPr lang="zh-CN" altLang="en-US" b="1" dirty="0">
                <a:solidFill>
                  <a:srgbClr val="0000FF"/>
                </a:solidFill>
              </a:rPr>
              <a:t>听取那些描述合理特性的意见</a:t>
            </a:r>
            <a:r>
              <a:rPr lang="zh-CN" altLang="en-US" dirty="0">
                <a:solidFill>
                  <a:srgbClr val="0000FF"/>
                </a:solidFill>
              </a:rPr>
              <a:t>：</a:t>
            </a:r>
            <a:r>
              <a:rPr lang="zh-CN" altLang="en-US" dirty="0">
                <a:solidFill>
                  <a:schemeClr val="tx1"/>
                </a:solidFill>
              </a:rPr>
              <a:t>快捷、简易、直觉性、用户友好、健壮性、可靠性、安全性和高效性</a:t>
            </a:r>
            <a:endParaRPr lang="en-US" altLang="zh-CN" dirty="0">
              <a:solidFill>
                <a:schemeClr val="tx1"/>
              </a:solidFill>
            </a:endParaRPr>
          </a:p>
          <a:p>
            <a:pPr marL="342900" indent="-342900" algn="l">
              <a:buFont typeface="Arial" panose="020B0604020202020204" pitchFamily="34" charset="0"/>
              <a:buChar char="•"/>
            </a:pPr>
            <a:r>
              <a:rPr lang="zh-CN" altLang="en-US" dirty="0">
                <a:solidFill>
                  <a:schemeClr val="tx1"/>
                </a:solidFill>
              </a:rPr>
              <a:t>需要和用户一起商讨精确定义他们</a:t>
            </a:r>
            <a:r>
              <a:rPr lang="zh-CN" altLang="en-US" b="1" dirty="0">
                <a:solidFill>
                  <a:srgbClr val="0000FF"/>
                </a:solidFill>
              </a:rPr>
              <a:t>模糊的和主观言辞的真正含义</a:t>
            </a:r>
            <a:endParaRPr lang="zh-CN" altLang="en-US"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animBg="1"/>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）用户需求分类</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外部接口需求、限制</a:t>
            </a:r>
            <a:endParaRPr lang="zh-CN" altLang="en-US" sz="2000" b="1" kern="0" dirty="0">
              <a:latin typeface="宋体" panose="02010600030101010101" pitchFamily="2" charset="-122"/>
              <a:sym typeface="宋体" panose="02010600030101010101" pitchFamily="2" charset="-122"/>
            </a:endParaRPr>
          </a:p>
        </p:txBody>
      </p:sp>
      <p:sp>
        <p:nvSpPr>
          <p:cNvPr id="14" name="文本框 13"/>
          <p:cNvSpPr txBox="1"/>
          <p:nvPr/>
        </p:nvSpPr>
        <p:spPr>
          <a:xfrm>
            <a:off x="700838" y="1540510"/>
            <a:ext cx="10992052" cy="1526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tx1"/>
                </a:solidFill>
              </a:rPr>
              <a:t> </a:t>
            </a:r>
            <a:endParaRPr lang="en-US" altLang="zh-CN" dirty="0">
              <a:solidFill>
                <a:schemeClr val="tx1"/>
              </a:solidFill>
            </a:endParaRPr>
          </a:p>
          <a:p>
            <a:pPr algn="l"/>
            <a:r>
              <a:rPr lang="en-US" altLang="zh-CN" b="1" dirty="0">
                <a:solidFill>
                  <a:srgbClr val="FF0000"/>
                </a:solidFill>
              </a:rPr>
              <a:t>6</a:t>
            </a:r>
            <a:r>
              <a:rPr lang="zh-CN" altLang="en-US" b="1" dirty="0">
                <a:solidFill>
                  <a:srgbClr val="FF0000"/>
                </a:solidFill>
              </a:rPr>
              <a:t>）外部接口需求</a:t>
            </a:r>
            <a:endParaRPr lang="zh-CN" altLang="en-US" b="1" dirty="0">
              <a:solidFill>
                <a:srgbClr val="FF0000"/>
              </a:solidFill>
            </a:endParaRPr>
          </a:p>
          <a:p>
            <a:pPr marL="342900" indent="-342900" algn="l">
              <a:buFont typeface="Arial" panose="020B0604020202020204" pitchFamily="34" charset="0"/>
              <a:buChar char="•"/>
            </a:pPr>
            <a:r>
              <a:rPr lang="zh-CN" altLang="en-US" b="1" dirty="0">
                <a:solidFill>
                  <a:srgbClr val="0000FF"/>
                </a:solidFill>
              </a:rPr>
              <a:t>外部接口需求描述了系统与外部的联系</a:t>
            </a:r>
            <a:endParaRPr lang="en-US" altLang="zh-CN" b="1" dirty="0">
              <a:solidFill>
                <a:srgbClr val="0000FF"/>
              </a:solidFill>
            </a:endParaRPr>
          </a:p>
          <a:p>
            <a:pPr marL="342900" indent="-342900" algn="l">
              <a:buFont typeface="Arial" panose="020B0604020202020204" pitchFamily="34" charset="0"/>
              <a:buChar char="•"/>
            </a:pPr>
            <a:r>
              <a:rPr lang="zh-CN" altLang="en-US" b="1" dirty="0">
                <a:solidFill>
                  <a:srgbClr val="0000FF"/>
                </a:solidFill>
              </a:rPr>
              <a:t>软件需求规格说明</a:t>
            </a:r>
            <a:r>
              <a:rPr lang="zh-CN" altLang="en-US" dirty="0">
                <a:solidFill>
                  <a:schemeClr val="tx1"/>
                </a:solidFill>
              </a:rPr>
              <a:t>必须包括</a:t>
            </a:r>
            <a:r>
              <a:rPr lang="zh-CN" altLang="en-US" dirty="0">
                <a:solidFill>
                  <a:srgbClr val="0000FF"/>
                </a:solidFill>
              </a:rPr>
              <a:t>用户接口</a:t>
            </a:r>
            <a:r>
              <a:rPr lang="zh-CN" altLang="en-US" dirty="0">
                <a:solidFill>
                  <a:schemeClr val="tx1"/>
                </a:solidFill>
              </a:rPr>
              <a:t>和</a:t>
            </a:r>
            <a:r>
              <a:rPr lang="zh-CN" altLang="en-US" dirty="0">
                <a:solidFill>
                  <a:srgbClr val="0000FF"/>
                </a:solidFill>
              </a:rPr>
              <a:t>通信机制</a:t>
            </a:r>
            <a:r>
              <a:rPr lang="zh-CN" altLang="en-US" dirty="0">
                <a:solidFill>
                  <a:schemeClr val="tx1"/>
                </a:solidFill>
              </a:rPr>
              <a:t>、</a:t>
            </a:r>
            <a:r>
              <a:rPr lang="zh-CN" altLang="en-US" dirty="0">
                <a:solidFill>
                  <a:srgbClr val="0000FF"/>
                </a:solidFill>
              </a:rPr>
              <a:t>硬件</a:t>
            </a:r>
            <a:r>
              <a:rPr lang="zh-CN" altLang="en-US" dirty="0">
                <a:solidFill>
                  <a:schemeClr val="tx1"/>
                </a:solidFill>
              </a:rPr>
              <a:t>和</a:t>
            </a:r>
            <a:r>
              <a:rPr lang="zh-CN" altLang="en-US" dirty="0">
                <a:solidFill>
                  <a:srgbClr val="0000FF"/>
                </a:solidFill>
              </a:rPr>
              <a:t>其它软件系统需求</a:t>
            </a:r>
            <a:r>
              <a:rPr lang="zh-CN" altLang="en-US" dirty="0">
                <a:solidFill>
                  <a:schemeClr val="tx1"/>
                </a:solidFill>
              </a:rPr>
              <a:t>部分</a:t>
            </a:r>
            <a:endParaRPr lang="en-US" altLang="zh-CN" dirty="0">
              <a:solidFill>
                <a:schemeClr val="tx1"/>
              </a:solidFill>
            </a:endParaRPr>
          </a:p>
          <a:p>
            <a:pPr marL="342900" indent="-342900" algn="l">
              <a:buFont typeface="Arial" panose="020B0604020202020204" pitchFamily="34" charset="0"/>
              <a:buChar char="•"/>
            </a:pPr>
            <a:r>
              <a:rPr lang="zh-CN" altLang="en-US" dirty="0">
                <a:solidFill>
                  <a:schemeClr val="tx1"/>
                </a:solidFill>
              </a:rPr>
              <a:t>客户描述外部接口需求</a:t>
            </a:r>
            <a:r>
              <a:rPr lang="zh-CN" altLang="en-US" b="1" dirty="0">
                <a:solidFill>
                  <a:srgbClr val="0000FF"/>
                </a:solidFill>
              </a:rPr>
              <a:t>包括如下习惯用语</a:t>
            </a:r>
            <a:r>
              <a:rPr lang="zh-CN" altLang="en-US" dirty="0">
                <a:solidFill>
                  <a:schemeClr val="tx1"/>
                </a:solidFill>
              </a:rPr>
              <a:t>：“从</a:t>
            </a:r>
            <a:r>
              <a:rPr lang="en-US" altLang="zh-CN" dirty="0">
                <a:solidFill>
                  <a:schemeClr val="tx1"/>
                </a:solidFill>
              </a:rPr>
              <a:t>&lt;</a:t>
            </a:r>
            <a:r>
              <a:rPr lang="zh-CN" altLang="en-US" dirty="0">
                <a:solidFill>
                  <a:schemeClr val="tx1"/>
                </a:solidFill>
              </a:rPr>
              <a:t>某些设备</a:t>
            </a:r>
            <a:r>
              <a:rPr lang="en-US" altLang="zh-CN" dirty="0">
                <a:solidFill>
                  <a:schemeClr val="tx1"/>
                </a:solidFill>
              </a:rPr>
              <a:t>&gt;</a:t>
            </a:r>
            <a:r>
              <a:rPr lang="zh-CN" altLang="en-US" dirty="0">
                <a:solidFill>
                  <a:schemeClr val="tx1"/>
                </a:solidFill>
              </a:rPr>
              <a:t>读取信号”、“给</a:t>
            </a:r>
            <a:r>
              <a:rPr lang="en-US" altLang="zh-CN" dirty="0">
                <a:solidFill>
                  <a:schemeClr val="tx1"/>
                </a:solidFill>
              </a:rPr>
              <a:t>&lt;</a:t>
            </a:r>
            <a:r>
              <a:rPr lang="zh-CN" altLang="en-US" dirty="0">
                <a:solidFill>
                  <a:schemeClr val="tx1"/>
                </a:solidFill>
              </a:rPr>
              <a:t>一些其它系统</a:t>
            </a:r>
            <a:r>
              <a:rPr lang="en-US" altLang="zh-CN" dirty="0">
                <a:solidFill>
                  <a:schemeClr val="tx1"/>
                </a:solidFill>
              </a:rPr>
              <a:t>&gt;</a:t>
            </a:r>
            <a:r>
              <a:rPr lang="zh-CN" altLang="en-US" dirty="0">
                <a:solidFill>
                  <a:schemeClr val="tx1"/>
                </a:solidFill>
              </a:rPr>
              <a:t>发送消息”、“以</a:t>
            </a:r>
            <a:r>
              <a:rPr lang="en-US" altLang="zh-CN" dirty="0">
                <a:solidFill>
                  <a:schemeClr val="tx1"/>
                </a:solidFill>
              </a:rPr>
              <a:t>&lt;</a:t>
            </a:r>
            <a:r>
              <a:rPr lang="zh-CN" altLang="en-US" dirty="0">
                <a:solidFill>
                  <a:schemeClr val="tx1"/>
                </a:solidFill>
              </a:rPr>
              <a:t>某种格式</a:t>
            </a:r>
            <a:r>
              <a:rPr lang="en-US" altLang="zh-CN" dirty="0">
                <a:solidFill>
                  <a:schemeClr val="tx1"/>
                </a:solidFill>
              </a:rPr>
              <a:t>&gt;</a:t>
            </a:r>
            <a:r>
              <a:rPr lang="zh-CN" altLang="en-US" dirty="0">
                <a:solidFill>
                  <a:schemeClr val="tx1"/>
                </a:solidFill>
              </a:rPr>
              <a:t>读取文件”、“能控制</a:t>
            </a:r>
            <a:r>
              <a:rPr lang="en-US" altLang="zh-CN" dirty="0">
                <a:solidFill>
                  <a:schemeClr val="tx1"/>
                </a:solidFill>
              </a:rPr>
              <a:t>&lt;</a:t>
            </a:r>
            <a:r>
              <a:rPr lang="zh-CN" altLang="en-US" dirty="0">
                <a:solidFill>
                  <a:schemeClr val="tx1"/>
                </a:solidFill>
              </a:rPr>
              <a:t>一些硬件</a:t>
            </a:r>
            <a:r>
              <a:rPr lang="en-US" altLang="zh-CN" dirty="0">
                <a:solidFill>
                  <a:schemeClr val="tx1"/>
                </a:solidFill>
              </a:rPr>
              <a:t>&gt;</a:t>
            </a:r>
            <a:r>
              <a:rPr lang="zh-CN" altLang="en-US" dirty="0">
                <a:solidFill>
                  <a:schemeClr val="tx1"/>
                </a:solidFill>
              </a:rPr>
              <a:t> ”</a:t>
            </a:r>
            <a:endParaRPr lang="en-US" altLang="zh-CN" dirty="0">
              <a:solidFill>
                <a:schemeClr val="tx1"/>
              </a:solidFill>
            </a:endParaRPr>
          </a:p>
          <a:p>
            <a:endParaRPr lang="zh-CN" altLang="en-US" dirty="0"/>
          </a:p>
        </p:txBody>
      </p:sp>
      <p:sp>
        <p:nvSpPr>
          <p:cNvPr id="5" name="文本框 4"/>
          <p:cNvSpPr txBox="1"/>
          <p:nvPr/>
        </p:nvSpPr>
        <p:spPr>
          <a:xfrm>
            <a:off x="701675" y="3384713"/>
            <a:ext cx="10992052" cy="27811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 </a:t>
            </a:r>
            <a:r>
              <a:rPr lang="en-US" altLang="zh-CN" b="1" dirty="0">
                <a:solidFill>
                  <a:srgbClr val="FF0000"/>
                </a:solidFill>
              </a:rPr>
              <a:t>7</a:t>
            </a:r>
            <a:r>
              <a:rPr lang="zh-CN" altLang="en-US" b="1" dirty="0">
                <a:solidFill>
                  <a:srgbClr val="FF0000"/>
                </a:solidFill>
              </a:rPr>
              <a:t>）限制</a:t>
            </a:r>
            <a:endParaRPr lang="zh-CN" altLang="en-US" b="1" dirty="0">
              <a:solidFill>
                <a:srgbClr val="FF0000"/>
              </a:solidFill>
            </a:endParaRPr>
          </a:p>
          <a:p>
            <a:pPr marL="342900" indent="-342900" algn="l">
              <a:buFont typeface="Arial" panose="020B0604020202020204" pitchFamily="34" charset="0"/>
              <a:buChar char="•"/>
            </a:pPr>
            <a:r>
              <a:rPr lang="zh-CN" altLang="en-US" b="1" dirty="0">
                <a:solidFill>
                  <a:srgbClr val="0000FF"/>
                </a:solidFill>
              </a:rPr>
              <a:t>限制：</a:t>
            </a:r>
            <a:r>
              <a:rPr lang="zh-CN" altLang="en-US" dirty="0">
                <a:solidFill>
                  <a:schemeClr val="tx1"/>
                </a:solidFill>
              </a:rPr>
              <a:t>指一些合理限制设计者和程序员选择的条件，代表了另一种类型的非功能需求，必须把这些需求写入软件需求规格说明</a:t>
            </a:r>
            <a:endParaRPr lang="en-US" altLang="zh-CN" dirty="0">
              <a:solidFill>
                <a:schemeClr val="tx1"/>
              </a:solidFill>
            </a:endParaRPr>
          </a:p>
          <a:p>
            <a:pPr marL="342900" indent="-342900" algn="l">
              <a:buFont typeface="Arial" panose="020B0604020202020204" pitchFamily="34" charset="0"/>
              <a:buChar char="•"/>
            </a:pPr>
            <a:r>
              <a:rPr lang="zh-CN" altLang="en-US" b="1" dirty="0">
                <a:solidFill>
                  <a:srgbClr val="0000FF"/>
                </a:solidFill>
              </a:rPr>
              <a:t>一定的限制有助于提高产品质量属性</a:t>
            </a:r>
            <a:r>
              <a:rPr lang="zh-CN" altLang="en-US" dirty="0">
                <a:solidFill>
                  <a:schemeClr val="tx1"/>
                </a:solidFill>
              </a:rPr>
              <a:t>，但应尽量防止客户施加不必要的限制，因为这将妨碍提出一个好的解决方案、会降低利用现有商业化软件集成解决方案的能力</a:t>
            </a:r>
            <a:endParaRPr lang="en-US" altLang="zh-CN" dirty="0">
              <a:solidFill>
                <a:schemeClr val="tx1"/>
              </a:solidFill>
            </a:endParaRPr>
          </a:p>
          <a:p>
            <a:pPr marL="342900" indent="-342900" algn="l">
              <a:buFont typeface="Arial" panose="020B0604020202020204" pitchFamily="34" charset="0"/>
              <a:buChar char="•"/>
            </a:pPr>
            <a:r>
              <a:rPr lang="zh-CN" altLang="en-US" dirty="0">
                <a:solidFill>
                  <a:schemeClr val="tx1"/>
                </a:solidFill>
              </a:rPr>
              <a:t>只利用程序语言的标准命令而不允许使用供应商的扩展，</a:t>
            </a:r>
            <a:r>
              <a:rPr lang="zh-CN" altLang="en-US" b="1" dirty="0">
                <a:solidFill>
                  <a:srgbClr val="0000FF"/>
                </a:solidFill>
              </a:rPr>
              <a:t>可以提高可移植性</a:t>
            </a:r>
            <a:endParaRPr lang="zh-CN" altLang="en-US" b="1" dirty="0">
              <a:solidFill>
                <a:srgbClr val="0000FF"/>
              </a:solidFill>
            </a:endParaRPr>
          </a:p>
          <a:p>
            <a:pPr marL="342900" indent="-342900" algn="l">
              <a:buFont typeface="Arial" panose="020B0604020202020204" pitchFamily="34" charset="0"/>
              <a:buChar char="•"/>
            </a:pPr>
            <a:r>
              <a:rPr lang="zh-CN" altLang="en-US" dirty="0">
                <a:solidFill>
                  <a:schemeClr val="tx1"/>
                </a:solidFill>
              </a:rPr>
              <a:t>下面是客户描述限制的一些</a:t>
            </a:r>
            <a:r>
              <a:rPr lang="zh-CN" altLang="en-US" b="1" dirty="0">
                <a:solidFill>
                  <a:srgbClr val="0000FF"/>
                </a:solidFill>
              </a:rPr>
              <a:t>习惯用语</a:t>
            </a:r>
            <a:r>
              <a:rPr lang="zh-CN" altLang="en-US" dirty="0">
                <a:solidFill>
                  <a:schemeClr val="tx1"/>
                </a:solidFill>
              </a:rPr>
              <a:t>：“必须使用</a:t>
            </a:r>
            <a:r>
              <a:rPr lang="en-US" altLang="zh-CN" dirty="0">
                <a:solidFill>
                  <a:schemeClr val="tx1"/>
                </a:solidFill>
              </a:rPr>
              <a:t>&lt;</a:t>
            </a:r>
            <a:r>
              <a:rPr lang="zh-CN" altLang="en-US" dirty="0">
                <a:solidFill>
                  <a:schemeClr val="tx1"/>
                </a:solidFill>
              </a:rPr>
              <a:t>一个特定的数据库产品或语言</a:t>
            </a:r>
            <a:r>
              <a:rPr lang="en-US" altLang="zh-CN" dirty="0">
                <a:solidFill>
                  <a:schemeClr val="tx1"/>
                </a:solidFill>
              </a:rPr>
              <a:t>&gt;”</a:t>
            </a:r>
            <a:r>
              <a:rPr lang="zh-CN" altLang="en-US" dirty="0">
                <a:solidFill>
                  <a:schemeClr val="tx1"/>
                </a:solidFill>
              </a:rPr>
              <a:t> 、</a:t>
            </a:r>
            <a:r>
              <a:rPr lang="en-US" altLang="zh-CN" dirty="0">
                <a:solidFill>
                  <a:schemeClr val="tx1"/>
                </a:solidFill>
              </a:rPr>
              <a:t>“</a:t>
            </a:r>
            <a:r>
              <a:rPr lang="zh-CN" altLang="en-US" dirty="0">
                <a:solidFill>
                  <a:schemeClr val="tx1"/>
                </a:solidFill>
              </a:rPr>
              <a:t>不能申请多于</a:t>
            </a:r>
            <a:r>
              <a:rPr lang="en-US" altLang="zh-CN" dirty="0">
                <a:solidFill>
                  <a:schemeClr val="tx1"/>
                </a:solidFill>
              </a:rPr>
              <a:t>&lt;</a:t>
            </a:r>
            <a:r>
              <a:rPr lang="zh-CN" altLang="en-US" dirty="0">
                <a:solidFill>
                  <a:schemeClr val="tx1"/>
                </a:solidFill>
              </a:rPr>
              <a:t>一定数量的内存</a:t>
            </a:r>
            <a:r>
              <a:rPr lang="en-US" altLang="zh-CN" dirty="0">
                <a:solidFill>
                  <a:schemeClr val="tx1"/>
                </a:solidFill>
              </a:rPr>
              <a:t>&gt;”</a:t>
            </a:r>
            <a:r>
              <a:rPr lang="zh-CN" altLang="en-US" dirty="0">
                <a:solidFill>
                  <a:schemeClr val="tx1"/>
                </a:solidFill>
              </a:rPr>
              <a:t>、</a:t>
            </a:r>
            <a:r>
              <a:rPr lang="en-US" altLang="zh-CN" dirty="0">
                <a:solidFill>
                  <a:schemeClr val="tx1"/>
                </a:solidFill>
              </a:rPr>
              <a:t>“</a:t>
            </a:r>
            <a:r>
              <a:rPr lang="zh-CN" altLang="en-US" dirty="0">
                <a:solidFill>
                  <a:schemeClr val="tx1"/>
                </a:solidFill>
              </a:rPr>
              <a:t>操作必须与</a:t>
            </a:r>
            <a:r>
              <a:rPr lang="en-US" altLang="zh-CN" dirty="0">
                <a:solidFill>
                  <a:schemeClr val="tx1"/>
                </a:solidFill>
              </a:rPr>
              <a:t>&lt;</a:t>
            </a:r>
            <a:r>
              <a:rPr lang="zh-CN" altLang="en-US" dirty="0">
                <a:solidFill>
                  <a:schemeClr val="tx1"/>
                </a:solidFill>
              </a:rPr>
              <a:t>其它系统</a:t>
            </a:r>
            <a:r>
              <a:rPr lang="en-US" altLang="zh-CN" dirty="0">
                <a:solidFill>
                  <a:schemeClr val="tx1"/>
                </a:solidFill>
              </a:rPr>
              <a:t>&gt;</a:t>
            </a:r>
            <a:r>
              <a:rPr lang="zh-CN" altLang="en-US" dirty="0">
                <a:solidFill>
                  <a:schemeClr val="tx1"/>
                </a:solidFill>
              </a:rPr>
              <a:t>相同”、“必须与</a:t>
            </a:r>
            <a:r>
              <a:rPr lang="en-US" altLang="zh-CN" dirty="0">
                <a:solidFill>
                  <a:schemeClr val="tx1"/>
                </a:solidFill>
              </a:rPr>
              <a:t>&lt;</a:t>
            </a:r>
            <a:r>
              <a:rPr lang="zh-CN" altLang="en-US" dirty="0">
                <a:solidFill>
                  <a:schemeClr val="tx1"/>
                </a:solidFill>
              </a:rPr>
              <a:t>其它应用程序</a:t>
            </a:r>
            <a:r>
              <a:rPr lang="en-US" altLang="zh-CN" dirty="0">
                <a:solidFill>
                  <a:schemeClr val="tx1"/>
                </a:solidFill>
              </a:rPr>
              <a:t>&gt;</a:t>
            </a:r>
            <a:r>
              <a:rPr lang="zh-CN" altLang="en-US" dirty="0">
                <a:solidFill>
                  <a:schemeClr val="tx1"/>
                </a:solidFill>
              </a:rPr>
              <a:t>一致”</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659330" cy="492897"/>
            <a:chOff x="198764" y="258545"/>
            <a:chExt cx="4877976"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088451"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）用户需求分类</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数据定义、解决思想</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98500" y="1562205"/>
            <a:ext cx="10795000" cy="196966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1" dirty="0">
                <a:solidFill>
                  <a:srgbClr val="FF0000"/>
                </a:solidFill>
              </a:rPr>
              <a:t>8</a:t>
            </a:r>
            <a:r>
              <a:rPr lang="zh-CN" altLang="en-US" b="1" dirty="0">
                <a:solidFill>
                  <a:srgbClr val="FF0000"/>
                </a:solidFill>
              </a:rPr>
              <a:t>）数据定义</a:t>
            </a:r>
            <a:endParaRPr lang="zh-CN" altLang="en-US" b="1" dirty="0">
              <a:solidFill>
                <a:srgbClr val="FF0000"/>
              </a:solidFill>
            </a:endParaRPr>
          </a:p>
          <a:p>
            <a:pPr marL="342900" indent="-342900" algn="l">
              <a:buFont typeface="Arial" panose="020B0604020202020204" pitchFamily="34" charset="0"/>
              <a:buChar char="•"/>
            </a:pPr>
            <a:r>
              <a:rPr lang="zh-CN" altLang="en-US" dirty="0">
                <a:solidFill>
                  <a:schemeClr val="tx1"/>
                </a:solidFill>
              </a:rPr>
              <a:t>当客户描述一个数据项或一个复杂的业务数据结构的格式、允许值或缺省值时，他们正在进行</a:t>
            </a:r>
            <a:r>
              <a:rPr lang="zh-CN" altLang="en-US" b="1" dirty="0">
                <a:solidFill>
                  <a:srgbClr val="0000FF"/>
                </a:solidFill>
              </a:rPr>
              <a:t>数据定义</a:t>
            </a:r>
            <a:r>
              <a:rPr lang="zh-CN" altLang="en-US" dirty="0">
                <a:solidFill>
                  <a:schemeClr val="tx1"/>
                </a:solidFill>
              </a:rPr>
              <a:t>，例如：“邮政编码由</a:t>
            </a:r>
            <a:r>
              <a:rPr lang="en-US" altLang="zh-CN" dirty="0">
                <a:solidFill>
                  <a:schemeClr val="tx1"/>
                </a:solidFill>
              </a:rPr>
              <a:t>5</a:t>
            </a:r>
            <a:r>
              <a:rPr lang="zh-CN" altLang="en-US" dirty="0">
                <a:solidFill>
                  <a:schemeClr val="tx1"/>
                </a:solidFill>
              </a:rPr>
              <a:t>个数字组成，后跟一个可选的短划线或一个可选的四位数字，缺省为</a:t>
            </a:r>
            <a:r>
              <a:rPr lang="en-US" altLang="zh-CN" dirty="0">
                <a:solidFill>
                  <a:schemeClr val="tx1"/>
                </a:solidFill>
              </a:rPr>
              <a:t>0000”</a:t>
            </a:r>
            <a:r>
              <a:rPr lang="zh-CN" altLang="en-US" dirty="0">
                <a:solidFill>
                  <a:schemeClr val="tx1"/>
                </a:solidFill>
              </a:rPr>
              <a:t>就是一个数据定义</a:t>
            </a:r>
            <a:endParaRPr lang="en-US" altLang="zh-CN" dirty="0">
              <a:solidFill>
                <a:schemeClr val="tx1"/>
              </a:solidFill>
            </a:endParaRPr>
          </a:p>
          <a:p>
            <a:pPr marL="342900" indent="-342900" algn="l">
              <a:buFont typeface="Arial" panose="020B0604020202020204" pitchFamily="34" charset="0"/>
              <a:buChar char="•"/>
            </a:pPr>
            <a:r>
              <a:rPr lang="zh-CN" altLang="en-US" b="1" dirty="0">
                <a:solidFill>
                  <a:srgbClr val="0000FF"/>
                </a:solidFill>
              </a:rPr>
              <a:t>需要把数据定义集中在一个数据字典中</a:t>
            </a:r>
            <a:r>
              <a:rPr lang="zh-CN" altLang="en-US" dirty="0">
                <a:solidFill>
                  <a:schemeClr val="tx1"/>
                </a:solidFill>
              </a:rPr>
              <a:t>，作为项目参与者在整个项目开发和维护中的主要参考文档</a:t>
            </a:r>
            <a:endParaRPr lang="zh-CN" altLang="en-US" dirty="0">
              <a:solidFill>
                <a:schemeClr val="tx1"/>
              </a:solidFill>
            </a:endParaRPr>
          </a:p>
        </p:txBody>
      </p:sp>
      <p:sp>
        <p:nvSpPr>
          <p:cNvPr id="6" name="文本框 5"/>
          <p:cNvSpPr txBox="1"/>
          <p:nvPr/>
        </p:nvSpPr>
        <p:spPr>
          <a:xfrm>
            <a:off x="698500" y="3759200"/>
            <a:ext cx="10795000" cy="25971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rgbClr val="FF0000"/>
                </a:solidFill>
              </a:rPr>
              <a:t> </a:t>
            </a:r>
            <a:r>
              <a:rPr lang="en-US" altLang="zh-CN" b="1" dirty="0">
                <a:solidFill>
                  <a:srgbClr val="FF0000"/>
                </a:solidFill>
              </a:rPr>
              <a:t>9</a:t>
            </a:r>
            <a:r>
              <a:rPr lang="zh-CN" altLang="en-US" b="1" dirty="0">
                <a:solidFill>
                  <a:srgbClr val="FF0000"/>
                </a:solidFill>
              </a:rPr>
              <a:t>）解决思想 </a:t>
            </a:r>
            <a:endParaRPr lang="zh-CN" altLang="en-US" b="1" dirty="0">
              <a:solidFill>
                <a:srgbClr val="FF0000"/>
              </a:solidFill>
            </a:endParaRPr>
          </a:p>
          <a:p>
            <a:pPr marL="342900" indent="-342900" algn="l">
              <a:buFont typeface="Arial" panose="020B0604020202020204" pitchFamily="34" charset="0"/>
              <a:buChar char="•"/>
            </a:pPr>
            <a:r>
              <a:rPr lang="zh-CN" altLang="en-US" dirty="0">
                <a:solidFill>
                  <a:schemeClr val="tx1"/>
                </a:solidFill>
              </a:rPr>
              <a:t>若客户描述了用户与系统交互的特定方法，以使系统产生一系列活动</a:t>
            </a:r>
            <a:r>
              <a:rPr lang="en-US" altLang="zh-CN" dirty="0">
                <a:solidFill>
                  <a:schemeClr val="tx1"/>
                </a:solidFill>
              </a:rPr>
              <a:t>(</a:t>
            </a:r>
            <a:r>
              <a:rPr lang="zh-CN" altLang="en-US" dirty="0">
                <a:solidFill>
                  <a:schemeClr val="tx1"/>
                </a:solidFill>
              </a:rPr>
              <a:t>如：用户从下载清单中选择一个所需要的项</a:t>
            </a:r>
            <a:r>
              <a:rPr lang="en-US" altLang="zh-CN" dirty="0">
                <a:solidFill>
                  <a:schemeClr val="tx1"/>
                </a:solidFill>
              </a:rPr>
              <a:t>)</a:t>
            </a:r>
            <a:r>
              <a:rPr lang="zh-CN" altLang="en-US" dirty="0">
                <a:solidFill>
                  <a:schemeClr val="tx1"/>
                </a:solidFill>
              </a:rPr>
              <a:t>，则这是一个</a:t>
            </a:r>
            <a:r>
              <a:rPr lang="zh-CN" altLang="en-US" b="1" dirty="0">
                <a:solidFill>
                  <a:srgbClr val="0000FF"/>
                </a:solidFill>
              </a:rPr>
              <a:t>建议性的解决方案</a:t>
            </a:r>
            <a:r>
              <a:rPr lang="zh-CN" altLang="en-US" dirty="0">
                <a:solidFill>
                  <a:schemeClr val="tx1"/>
                </a:solidFill>
              </a:rPr>
              <a:t>，而非需求，</a:t>
            </a:r>
            <a:r>
              <a:rPr lang="zh-CN" altLang="en-US" b="1" dirty="0">
                <a:solidFill>
                  <a:srgbClr val="0000FF"/>
                </a:solidFill>
              </a:rPr>
              <a:t>会导致获取需求小组成员在潜在的真正需求上分散精力</a:t>
            </a:r>
            <a:endParaRPr lang="en-US" altLang="zh-CN" b="1" dirty="0">
              <a:solidFill>
                <a:srgbClr val="0000FF"/>
              </a:solidFill>
            </a:endParaRPr>
          </a:p>
          <a:p>
            <a:pPr marL="342900" indent="-342900" algn="l">
              <a:buFont typeface="Arial" panose="020B0604020202020204" pitchFamily="34" charset="0"/>
              <a:buChar char="•"/>
            </a:pPr>
            <a:r>
              <a:rPr lang="zh-CN" altLang="en-US" dirty="0">
                <a:solidFill>
                  <a:schemeClr val="tx1"/>
                </a:solidFill>
              </a:rPr>
              <a:t>在获取需求时，应该把</a:t>
            </a:r>
            <a:r>
              <a:rPr lang="zh-CN" altLang="en-US" b="1" dirty="0">
                <a:solidFill>
                  <a:srgbClr val="0000FF"/>
                </a:solidFill>
              </a:rPr>
              <a:t>重点</a:t>
            </a:r>
            <a:r>
              <a:rPr lang="zh-CN" altLang="en-US" dirty="0">
                <a:solidFill>
                  <a:schemeClr val="tx1"/>
                </a:solidFill>
              </a:rPr>
              <a:t>放在</a:t>
            </a:r>
            <a:r>
              <a:rPr lang="zh-CN" altLang="en-US" b="1" dirty="0">
                <a:solidFill>
                  <a:srgbClr val="0000FF"/>
                </a:solidFill>
              </a:rPr>
              <a:t>需要作什么</a:t>
            </a:r>
            <a:r>
              <a:rPr lang="zh-CN" altLang="en-US" dirty="0">
                <a:solidFill>
                  <a:schemeClr val="tx1"/>
                </a:solidFill>
              </a:rPr>
              <a:t>而不是新系统应该如何设计和构造。</a:t>
            </a:r>
            <a:endParaRPr lang="en-US" altLang="zh-CN" dirty="0">
              <a:solidFill>
                <a:schemeClr val="tx1"/>
              </a:solidFill>
            </a:endParaRPr>
          </a:p>
          <a:p>
            <a:pPr marL="342900" indent="-342900" algn="l">
              <a:buFont typeface="Arial" panose="020B0604020202020204" pitchFamily="34" charset="0"/>
              <a:buChar char="•"/>
            </a:pPr>
            <a:r>
              <a:rPr lang="zh-CN" altLang="en-US" dirty="0">
                <a:solidFill>
                  <a:schemeClr val="tx1"/>
                </a:solidFill>
              </a:rPr>
              <a:t>探讨客户为什么提出一个特定的实现方法，这可以帮助你理解真正的需求和用户对如何构造系统的隐含的期望</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3932865" cy="492897"/>
            <a:chOff x="198764" y="258545"/>
            <a:chExt cx="5242605" cy="657729"/>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289" y="300221"/>
              <a:ext cx="4453080" cy="616053"/>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sym typeface="+mn-ea"/>
                </a:rPr>
                <a:t>2.7 </a:t>
              </a:r>
              <a:r>
                <a:rPr lang="zh-CN" altLang="en-US" sz="2400" b="1" dirty="0">
                  <a:solidFill>
                    <a:srgbClr val="000000"/>
                  </a:solidFill>
                  <a:latin typeface="微软雅黑" panose="020B0503020204020204" pitchFamily="34" charset="-122"/>
                  <a:ea typeface="微软雅黑" panose="020B0503020204020204" pitchFamily="34" charset="-122"/>
                  <a:sym typeface="+mn-ea"/>
                </a:rPr>
                <a:t>需求获取小结</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）需求获取中注意问题</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产品范围的定义（</a:t>
            </a:r>
            <a:r>
              <a:rPr lang="en-US" altLang="zh-CN" sz="2000" b="1" kern="0" dirty="0">
                <a:latin typeface="宋体" panose="02010600030101010101" pitchFamily="2" charset="-122"/>
                <a:sym typeface="宋体" panose="02010600030101010101" pitchFamily="2" charset="-122"/>
              </a:rPr>
              <a:t>1/3</a:t>
            </a:r>
            <a:r>
              <a:rPr lang="zh-CN" altLang="en-US" sz="2000" b="1" kern="0" dirty="0">
                <a:latin typeface="宋体" panose="02010600030101010101" pitchFamily="2" charset="-122"/>
                <a:sym typeface="宋体" panose="02010600030101010101" pitchFamily="2" charset="-122"/>
              </a:rPr>
              <a:t>）</a:t>
            </a:r>
            <a:endParaRPr lang="zh-CN" altLang="en-US" sz="2000" b="1" kern="0" dirty="0">
              <a:latin typeface="宋体" panose="02010600030101010101" pitchFamily="2" charset="-122"/>
              <a:sym typeface="宋体" panose="02010600030101010101" pitchFamily="2" charset="-122"/>
            </a:endParaRPr>
          </a:p>
        </p:txBody>
      </p:sp>
      <p:sp>
        <p:nvSpPr>
          <p:cNvPr id="4" name="文本框 3"/>
          <p:cNvSpPr txBox="1"/>
          <p:nvPr/>
        </p:nvSpPr>
        <p:spPr>
          <a:xfrm>
            <a:off x="698500" y="3680460"/>
            <a:ext cx="10795000" cy="803239"/>
          </a:xfrm>
          <a:prstGeom prst="rect">
            <a:avLst/>
          </a:prstGeom>
          <a:solidFill>
            <a:schemeClr val="accent4">
              <a:lumMod val="20000"/>
              <a:lumOff val="80000"/>
            </a:schemeClr>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如果项目范围太小，那么客户将会提出很重要的但又在当前产品范围之外的需求。当前的范围太小，以致不能提供一个令人满意的产品</a:t>
            </a:r>
            <a:endParaRPr lang="en-US" altLang="zh-CN" dirty="0">
              <a:solidFill>
                <a:schemeClr val="tx1"/>
              </a:solidFill>
            </a:endParaRPr>
          </a:p>
        </p:txBody>
      </p:sp>
      <p:sp>
        <p:nvSpPr>
          <p:cNvPr id="14" name="文本框 13"/>
          <p:cNvSpPr txBox="1"/>
          <p:nvPr/>
        </p:nvSpPr>
        <p:spPr>
          <a:xfrm>
            <a:off x="698500" y="1510268"/>
            <a:ext cx="6097904" cy="400110"/>
          </a:xfrm>
          <a:prstGeom prst="rect">
            <a:avLst/>
          </a:prstGeom>
          <a:noFill/>
        </p:spPr>
        <p:txBody>
          <a:bodyPr wrap="square">
            <a:spAutoFit/>
          </a:bodyPr>
          <a:lstStyle/>
          <a:p>
            <a:pPr algn="l"/>
            <a:r>
              <a:rPr lang="en-US" altLang="zh-CN" sz="2000" b="1" dirty="0">
                <a:solidFill>
                  <a:srgbClr val="FF0000"/>
                </a:solidFill>
              </a:rPr>
              <a:t>1</a:t>
            </a:r>
            <a:r>
              <a:rPr lang="zh-CN" altLang="en-US" sz="2000" b="1" dirty="0">
                <a:solidFill>
                  <a:srgbClr val="FF0000"/>
                </a:solidFill>
              </a:rPr>
              <a:t>）产品范围的定义</a:t>
            </a:r>
            <a:endParaRPr lang="zh-CN" altLang="en-US" sz="2000" b="1" dirty="0">
              <a:solidFill>
                <a:srgbClr val="FF0000"/>
              </a:solidFill>
            </a:endParaRPr>
          </a:p>
        </p:txBody>
      </p:sp>
      <p:sp>
        <p:nvSpPr>
          <p:cNvPr id="15" name="文本框 14"/>
          <p:cNvSpPr txBox="1"/>
          <p:nvPr/>
        </p:nvSpPr>
        <p:spPr>
          <a:xfrm>
            <a:off x="698500" y="1986462"/>
            <a:ext cx="10795000" cy="603655"/>
          </a:xfrm>
          <a:prstGeom prst="rect">
            <a:avLst/>
          </a:prstGeom>
          <a:solidFill>
            <a:schemeClr val="accent6">
              <a:lumMod val="20000"/>
              <a:lumOff val="80000"/>
            </a:schemeClr>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在需求获取的过程中，你可能会发现对存在误差，不是太大就是太小</a:t>
            </a:r>
            <a:endParaRPr lang="en-US" altLang="zh-CN" dirty="0">
              <a:solidFill>
                <a:schemeClr val="tx1"/>
              </a:solidFill>
            </a:endParaRPr>
          </a:p>
        </p:txBody>
      </p:sp>
      <p:sp>
        <p:nvSpPr>
          <p:cNvPr id="16" name="文本框 15"/>
          <p:cNvSpPr txBox="1"/>
          <p:nvPr/>
        </p:nvSpPr>
        <p:spPr>
          <a:xfrm>
            <a:off x="698500" y="2705771"/>
            <a:ext cx="10795000" cy="803239"/>
          </a:xfrm>
          <a:prstGeom prst="rect">
            <a:avLst/>
          </a:prstGeom>
          <a:solidFill>
            <a:schemeClr val="accent5">
              <a:lumMod val="20000"/>
              <a:lumOff val="80000"/>
            </a:schemeClr>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如果范围太大，你将要收集比真正需要更多的需求，以传递足够的业务和客户的值，此时获取过程将会拖延</a:t>
            </a:r>
            <a:endParaRPr lang="en-US" altLang="zh-CN" dirty="0">
              <a:solidFill>
                <a:schemeClr val="tx1"/>
              </a:solidFill>
            </a:endParaRPr>
          </a:p>
        </p:txBody>
      </p:sp>
      <p:sp>
        <p:nvSpPr>
          <p:cNvPr id="17" name="文本框 16"/>
          <p:cNvSpPr txBox="1"/>
          <p:nvPr/>
        </p:nvSpPr>
        <p:spPr>
          <a:xfrm>
            <a:off x="698500" y="4655149"/>
            <a:ext cx="10795000" cy="803239"/>
          </a:xfrm>
          <a:prstGeom prst="rect">
            <a:avLst/>
          </a:prstGeom>
          <a:solidFill>
            <a:schemeClr val="accent2">
              <a:lumMod val="20000"/>
              <a:lumOff val="80000"/>
            </a:schemeClr>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rPr>
              <a:t>需求的获取将导致修改项目的范围和任务，但作出这样具有深远影响的改变，一定要小心谨慎</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animBg="1"/>
      <p:bldP spid="14" grpId="0"/>
      <p:bldP spid="15" grpId="0" animBg="1"/>
      <p:bldP spid="16" grpId="0" animBg="1"/>
      <p:bldP spid="17" grpId="0" animBg="1"/>
    </p:bldLst>
  </p:timing>
</p:sld>
</file>

<file path=ppt/tags/tag1.xml><?xml version="1.0" encoding="utf-8"?>
<p:tagLst xmlns:p="http://schemas.openxmlformats.org/presentationml/2006/main">
  <p:tag name="KSO_WM_UNIT_TABLE_BEAUTIFY" val="smartTable{76871eb3-9711-43e3-8215-5e50e3f8b50f}"/>
  <p:tag name="TABLE_ENDDRAG_ORIGIN_RECT" val="667*410"/>
  <p:tag name="TABLE_ENDDRAG_RECT" val="135*82*667*410"/>
  <p:tag name="TABLE_EMPHASIZE_COLOR" val="240117"/>
  <p:tag name="TABLE_SKINIDX" val="1"/>
  <p:tag name="TABLE_COLORIDX" val="2"/>
  <p:tag name="TABLE_COLOR_RGB" val="0x000000*0xFFFFFF*0x212121*0xFFFFFF*0x03A9F5*0x00BCD5*0x009788*0x4CB050*0x8CC34B*0xCDDC39"/>
</p:tagLst>
</file>

<file path=ppt/tags/tag2.xml><?xml version="1.0" encoding="utf-8"?>
<p:tagLst xmlns:p="http://schemas.openxmlformats.org/presentationml/2006/main">
  <p:tag name="KSO_WM_UNIT_TABLE_BEAUTIFY" val="smartTable{e29cc821-c5b7-419f-a195-a097f8e50f5e}"/>
  <p:tag name="TABLE_EMPHASIZE_COLOR" val="240117"/>
  <p:tag name="TABLE_SKINIDX" val="1"/>
  <p:tag name="TABLE_COLORIDX" val="2"/>
  <p:tag name="TABLE_COLOR_RGB" val="0x000000*0xFFFFFF*0x212121*0xFFFFFF*0x03A9F5*0x00BCD5*0x009788*0x4CB050*0x8CC34B*0xCDDC39"/>
</p:tagLst>
</file>

<file path=ppt/tags/tag3.xml><?xml version="1.0" encoding="utf-8"?>
<p:tagLst xmlns:p="http://schemas.openxmlformats.org/presentationml/2006/main">
  <p:tag name="KSO_WM_UNIT_TABLE_BEAUTIFY" val="smartTable{790c0a63-4300-404e-a384-bb4b97180b5c}"/>
  <p:tag name="TABLE_RECT" val="234.208*68.741*626.65*392.95"/>
  <p:tag name="TABLE_EMPHASIZE_COLOR" val="240117"/>
  <p:tag name="TABLE_ONEKEY_SKIN_IDX" val="0"/>
  <p:tag name="TABLE_SKINIDX" val="1"/>
  <p:tag name="TABLE_COLORIDX" val="2"/>
  <p:tag name="TABLE_COLOR_RGB" val="0x000000*0xFFFFFF*0x212121*0xFFFFFF*0x03A9F5*0x00BCD5*0x009788*0x4CB050*0x8CC34B*0xCDDC39"/>
</p:tagLst>
</file>

<file path=ppt/tags/tag4.xml><?xml version="1.0" encoding="utf-8"?>
<p:tagLst xmlns:p="http://schemas.openxmlformats.org/presentationml/2006/main">
  <p:tag name="KSO_WM_UNIT_TABLE_BEAUTIFY" val="smartTable{d4462f8c-c9a5-4171-9038-4433bd008dcd}"/>
  <p:tag name="TABLE_EMPHASIZE_COLOR" val="16736824"/>
  <p:tag name="TABLE_SKINIDX" val="1"/>
  <p:tag name="TABLE_COLORIDX" val="3"/>
  <p:tag name="TABLE_COLOR_RGB" val="0x000000*0xFFFFFF*0x212121*0xFFFFFF*0xFF6238*0xFFD147*0xFFB57D*0xFF7A51*0xFFD791*0xFF8C6D"/>
  <p:tag name="TABLE_ENDDRAG_ORIGIN_RECT" val="770*383"/>
  <p:tag name="TABLE_ENDDRAG_RECT" val="114*137*770*383"/>
</p:tagLst>
</file>

<file path=ppt/tags/tag5.xml><?xml version="1.0" encoding="utf-8"?>
<p:tagLst xmlns:p="http://schemas.openxmlformats.org/presentationml/2006/main">
  <p:tag name="KSO_WM_UNIT_TABLE_BEAUTIFY" val="smartTable{3a2e4211-c73e-45d6-8055-19e177e6582d}"/>
  <p:tag name="TABLE_RECT" val="66.95*244.975*826.1*188.15"/>
  <p:tag name="TABLE_EMPHASIZE_COLOR" val="16736824"/>
  <p:tag name="TABLE_ONEKEY_SKIN_IDX" val="0"/>
  <p:tag name="TABLE_SKINIDX" val="2"/>
  <p:tag name="TABLE_COLORIDX" val="3"/>
  <p:tag name="TABLE_COLOR_RGB" val="0x000000*0xFFFFFF*0x212121*0xFFFFFF*0xFF6238*0xFFD147*0xFFB57D*0xFF7A51*0xFFD791*0xFF8C6D"/>
  <p:tag name="TABLE_ENDDRAG_ORIGIN_RECT" val="840*188"/>
  <p:tag name="TABLE_ENDDRAG_RECT" val="53*245*840*188"/>
</p:tagLst>
</file>

<file path=ppt/tags/tag6.xml><?xml version="1.0" encoding="utf-8"?>
<p:tagLst xmlns:p="http://schemas.openxmlformats.org/presentationml/2006/main">
  <p:tag name="KSO_WM_UNIT_TABLE_BEAUTIFY" val="smartTable{0d5460e8-b5bd-48ee-aca9-1093ab1a2700}"/>
  <p:tag name="TABLE_ENDDRAG_ORIGIN_RECT" val="616*445"/>
  <p:tag name="TABLE_ENDDRAG_RECT" val="158*59*616*445"/>
  <p:tag name="TABLE_AUTOADJUST_FLAG" val="1"/>
  <p:tag name="TABLE_RECT" val="34.075*141.469*891.85*380.05"/>
  <p:tag name="TABLE_EMPHASIZE_COLOR" val="16352824"/>
  <p:tag name="TABLE_ONEKEY_SKIN_IDX" val="0"/>
  <p:tag name="TABLE_SKINIDX" val="2"/>
  <p:tag name="TABLE_COLORIDX" val="7"/>
  <p:tag name="TABLE_COLOR_RGB" val="0x000000*0xFFFFFF*0x212121*0xFFFFFF*0xF98638*0xFFB829*0x37BECC*0x1687A5*0x3A3A47*0xC7DADD"/>
</p:tagLst>
</file>

<file path=ppt/tags/tag7.xml><?xml version="1.0" encoding="utf-8"?>
<p:tagLst xmlns:p="http://schemas.openxmlformats.org/presentationml/2006/main">
  <p:tag name="ISLIDE.ICON" val="#405088;"/>
</p:tagLst>
</file>

<file path=ppt/tags/tag8.xml><?xml version="1.0" encoding="utf-8"?>
<p:tagLst xmlns:p="http://schemas.openxmlformats.org/presentationml/2006/main">
  <p:tag name="KSO_WPP_MARK_KEY" val="9b0d7b85-b1e8-4988-ad5b-a30ddb0b96ed"/>
  <p:tag name="COMMONDATA" val="eyJoZGlkIjoiNzQ2NWZjMTM4MjAwNDljZWViNDg4YzE0NDQ5MDYyODk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24207</Words>
  <Application>WPS 演示</Application>
  <PresentationFormat>宽屏</PresentationFormat>
  <Paragraphs>2757</Paragraphs>
  <Slides>106</Slides>
  <Notes>58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106</vt:i4>
      </vt:variant>
    </vt:vector>
  </HeadingPairs>
  <TitlesOfParts>
    <vt:vector size="117" baseType="lpstr">
      <vt:lpstr>Arial</vt:lpstr>
      <vt:lpstr>宋体</vt:lpstr>
      <vt:lpstr>Wingdings</vt:lpstr>
      <vt:lpstr>微软雅黑</vt:lpstr>
      <vt:lpstr>Calibri</vt:lpstr>
      <vt:lpstr>Arial Unicode MS</vt:lpstr>
      <vt:lpstr>Calibri Light</vt:lpstr>
      <vt:lpstr>Times New Roman</vt:lpstr>
      <vt:lpstr>方正大黑简体</vt:lpstr>
      <vt:lpstr>黑体</vt:lpstr>
      <vt:lpstr>2_Office 主题</vt:lpstr>
      <vt:lpstr>PowerPoint 演示文稿</vt:lpstr>
      <vt:lpstr>PowerPoint 演示文稿</vt:lpstr>
      <vt:lpstr>PowerPoint 演示文稿</vt:lpstr>
      <vt:lpstr>PowerPoint 演示文稿</vt:lpstr>
      <vt:lpstr>Include：包含 Extend：扩展 （Module 10 Structure the use-case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假期作业：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刘亚光</dc:creator>
  <cp:lastModifiedBy>武君胜</cp:lastModifiedBy>
  <cp:revision>561</cp:revision>
  <dcterms:created xsi:type="dcterms:W3CDTF">2019-06-19T02:08:00Z</dcterms:created>
  <dcterms:modified xsi:type="dcterms:W3CDTF">2023-03-30T07:19:31Z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86D9D2648F9D417AA547BFAF42977585</vt:lpwstr>
  </property>
</Properties>
</file>